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Override1.xml" ContentType="application/vnd.openxmlformats-officedocument.themeOverr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6"/>
  </p:notesMasterIdLst>
  <p:sldIdLst>
    <p:sldId id="257" r:id="rId2"/>
    <p:sldId id="258" r:id="rId3"/>
    <p:sldId id="259" r:id="rId4"/>
    <p:sldId id="272" r:id="rId5"/>
    <p:sldId id="274" r:id="rId6"/>
    <p:sldId id="260" r:id="rId7"/>
    <p:sldId id="262" r:id="rId8"/>
    <p:sldId id="266" r:id="rId9"/>
    <p:sldId id="267" r:id="rId10"/>
    <p:sldId id="275" r:id="rId11"/>
    <p:sldId id="277" r:id="rId12"/>
    <p:sldId id="278" r:id="rId13"/>
    <p:sldId id="279" r:id="rId14"/>
    <p:sldId id="280" r:id="rId15"/>
    <p:sldId id="276" r:id="rId16"/>
    <p:sldId id="281" r:id="rId17"/>
    <p:sldId id="282" r:id="rId18"/>
    <p:sldId id="283" r:id="rId19"/>
    <p:sldId id="284" r:id="rId20"/>
    <p:sldId id="273" r:id="rId21"/>
    <p:sldId id="285" r:id="rId22"/>
    <p:sldId id="286" r:id="rId23"/>
    <p:sldId id="288" r:id="rId24"/>
    <p:sldId id="289"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6AAC84-082B-4850-A057-FDD2C5488964}" v="319" dt="2025-06-23T07:08:37.7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9" d="100"/>
          <a:sy n="59" d="100"/>
        </p:scale>
        <p:origin x="964"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wastik Mitra" userId="97fba41d-4c2c-47a1-9702-3a8f8de2f8c2" providerId="ADAL" clId="{956AAC84-082B-4850-A057-FDD2C5488964}"/>
    <pc:docChg chg="undo custSel addSld delSld modSld sldOrd">
      <pc:chgData name="Swastik Mitra" userId="97fba41d-4c2c-47a1-9702-3a8f8de2f8c2" providerId="ADAL" clId="{956AAC84-082B-4850-A057-FDD2C5488964}" dt="2025-06-23T07:08:37.769" v="4750"/>
      <pc:docMkLst>
        <pc:docMk/>
      </pc:docMkLst>
      <pc:sldChg chg="modSp mod">
        <pc:chgData name="Swastik Mitra" userId="97fba41d-4c2c-47a1-9702-3a8f8de2f8c2" providerId="ADAL" clId="{956AAC84-082B-4850-A057-FDD2C5488964}" dt="2025-06-18T10:01:48.971" v="79" actId="403"/>
        <pc:sldMkLst>
          <pc:docMk/>
          <pc:sldMk cId="637821208" sldId="259"/>
        </pc:sldMkLst>
        <pc:spChg chg="mod">
          <ac:chgData name="Swastik Mitra" userId="97fba41d-4c2c-47a1-9702-3a8f8de2f8c2" providerId="ADAL" clId="{956AAC84-082B-4850-A057-FDD2C5488964}" dt="2025-06-18T10:01:48.971" v="79" actId="403"/>
          <ac:spMkLst>
            <pc:docMk/>
            <pc:sldMk cId="637821208" sldId="259"/>
            <ac:spMk id="7" creationId="{4C58A86D-1F9C-6E5A-C705-C49D1F762239}"/>
          </ac:spMkLst>
        </pc:spChg>
      </pc:sldChg>
      <pc:sldChg chg="addSp modSp mod">
        <pc:chgData name="Swastik Mitra" userId="97fba41d-4c2c-47a1-9702-3a8f8de2f8c2" providerId="ADAL" clId="{956AAC84-082B-4850-A057-FDD2C5488964}" dt="2025-06-18T10:10:06.434" v="121" actId="14100"/>
        <pc:sldMkLst>
          <pc:docMk/>
          <pc:sldMk cId="2981570054" sldId="260"/>
        </pc:sldMkLst>
        <pc:spChg chg="mod">
          <ac:chgData name="Swastik Mitra" userId="97fba41d-4c2c-47a1-9702-3a8f8de2f8c2" providerId="ADAL" clId="{956AAC84-082B-4850-A057-FDD2C5488964}" dt="2025-06-18T10:09:20.136" v="110" actId="1076"/>
          <ac:spMkLst>
            <pc:docMk/>
            <pc:sldMk cId="2981570054" sldId="260"/>
            <ac:spMk id="2" creationId="{C7D29200-8D6D-4A2F-CC20-DD77285FD112}"/>
          </ac:spMkLst>
        </pc:spChg>
        <pc:picChg chg="add mod modCrop">
          <ac:chgData name="Swastik Mitra" userId="97fba41d-4c2c-47a1-9702-3a8f8de2f8c2" providerId="ADAL" clId="{956AAC84-082B-4850-A057-FDD2C5488964}" dt="2025-06-18T10:10:06.434" v="121" actId="14100"/>
          <ac:picMkLst>
            <pc:docMk/>
            <pc:sldMk cId="2981570054" sldId="260"/>
            <ac:picMk id="3" creationId="{DE9FCA00-8BF7-3347-00D4-2FACB0E4CF27}"/>
          </ac:picMkLst>
        </pc:picChg>
        <pc:picChg chg="mod">
          <ac:chgData name="Swastik Mitra" userId="97fba41d-4c2c-47a1-9702-3a8f8de2f8c2" providerId="ADAL" clId="{956AAC84-082B-4850-A057-FDD2C5488964}" dt="2025-06-18T10:09:56.301" v="118" actId="1076"/>
          <ac:picMkLst>
            <pc:docMk/>
            <pc:sldMk cId="2981570054" sldId="260"/>
            <ac:picMk id="7" creationId="{85AC3DD7-E9E4-7E17-98DF-669B2FB531A3}"/>
          </ac:picMkLst>
        </pc:picChg>
      </pc:sldChg>
      <pc:sldChg chg="addSp delSp modSp mod">
        <pc:chgData name="Swastik Mitra" userId="97fba41d-4c2c-47a1-9702-3a8f8de2f8c2" providerId="ADAL" clId="{956AAC84-082B-4850-A057-FDD2C5488964}" dt="2025-06-21T06:05:48.271" v="4411" actId="20577"/>
        <pc:sldMkLst>
          <pc:docMk/>
          <pc:sldMk cId="1567422324" sldId="262"/>
        </pc:sldMkLst>
        <pc:spChg chg="mod">
          <ac:chgData name="Swastik Mitra" userId="97fba41d-4c2c-47a1-9702-3a8f8de2f8c2" providerId="ADAL" clId="{956AAC84-082B-4850-A057-FDD2C5488964}" dt="2025-06-21T03:15:59.074" v="1932" actId="404"/>
          <ac:spMkLst>
            <pc:docMk/>
            <pc:sldMk cId="1567422324" sldId="262"/>
            <ac:spMk id="2" creationId="{98FD6978-B0DF-B5D7-4F81-C36387472EF6}"/>
          </ac:spMkLst>
        </pc:spChg>
        <pc:spChg chg="add mod ord">
          <ac:chgData name="Swastik Mitra" userId="97fba41d-4c2c-47a1-9702-3a8f8de2f8c2" providerId="ADAL" clId="{956AAC84-082B-4850-A057-FDD2C5488964}" dt="2025-06-21T03:22:53.658" v="1994" actId="14100"/>
          <ac:spMkLst>
            <pc:docMk/>
            <pc:sldMk cId="1567422324" sldId="262"/>
            <ac:spMk id="3" creationId="{C58C1BFB-A264-5F2B-6377-1FA18BFCF80D}"/>
          </ac:spMkLst>
        </pc:spChg>
        <pc:spChg chg="mod">
          <ac:chgData name="Swastik Mitra" userId="97fba41d-4c2c-47a1-9702-3a8f8de2f8c2" providerId="ADAL" clId="{956AAC84-082B-4850-A057-FDD2C5488964}" dt="2025-06-21T03:17:23.808" v="1943" actId="113"/>
          <ac:spMkLst>
            <pc:docMk/>
            <pc:sldMk cId="1567422324" sldId="262"/>
            <ac:spMk id="4" creationId="{0968E420-4BFA-833B-BFA2-DAD0CE09EC7F}"/>
          </ac:spMkLst>
        </pc:spChg>
        <pc:spChg chg="add mod">
          <ac:chgData name="Swastik Mitra" userId="97fba41d-4c2c-47a1-9702-3a8f8de2f8c2" providerId="ADAL" clId="{956AAC84-082B-4850-A057-FDD2C5488964}" dt="2025-06-21T03:22:45.614" v="1992" actId="14100"/>
          <ac:spMkLst>
            <pc:docMk/>
            <pc:sldMk cId="1567422324" sldId="262"/>
            <ac:spMk id="6" creationId="{3DDC62B9-DDA0-26F9-4126-E6475231844A}"/>
          </ac:spMkLst>
        </pc:spChg>
        <pc:spChg chg="add mod">
          <ac:chgData name="Swastik Mitra" userId="97fba41d-4c2c-47a1-9702-3a8f8de2f8c2" providerId="ADAL" clId="{956AAC84-082B-4850-A057-FDD2C5488964}" dt="2025-06-21T06:05:48.271" v="4411" actId="20577"/>
          <ac:spMkLst>
            <pc:docMk/>
            <pc:sldMk cId="1567422324" sldId="262"/>
            <ac:spMk id="7" creationId="{4E4A87EA-99AD-4206-E624-0E3713CD44DA}"/>
          </ac:spMkLst>
        </pc:spChg>
        <pc:spChg chg="add mod">
          <ac:chgData name="Swastik Mitra" userId="97fba41d-4c2c-47a1-9702-3a8f8de2f8c2" providerId="ADAL" clId="{956AAC84-082B-4850-A057-FDD2C5488964}" dt="2025-06-21T03:26:03.055" v="2009" actId="113"/>
          <ac:spMkLst>
            <pc:docMk/>
            <pc:sldMk cId="1567422324" sldId="262"/>
            <ac:spMk id="10" creationId="{CB178213-B72C-6BDA-8BA1-B99527AED194}"/>
          </ac:spMkLst>
        </pc:spChg>
        <pc:spChg chg="add mod ord">
          <ac:chgData name="Swastik Mitra" userId="97fba41d-4c2c-47a1-9702-3a8f8de2f8c2" providerId="ADAL" clId="{956AAC84-082B-4850-A057-FDD2C5488964}" dt="2025-06-21T03:26:26.385" v="2015" actId="167"/>
          <ac:spMkLst>
            <pc:docMk/>
            <pc:sldMk cId="1567422324" sldId="262"/>
            <ac:spMk id="12" creationId="{25686139-E45A-DB24-9CF6-0E77849F3323}"/>
          </ac:spMkLst>
        </pc:spChg>
      </pc:sldChg>
      <pc:sldChg chg="addSp modSp del">
        <pc:chgData name="Swastik Mitra" userId="97fba41d-4c2c-47a1-9702-3a8f8de2f8c2" providerId="ADAL" clId="{956AAC84-082B-4850-A057-FDD2C5488964}" dt="2025-06-21T03:26:36.882" v="2016" actId="47"/>
        <pc:sldMkLst>
          <pc:docMk/>
          <pc:sldMk cId="903703854" sldId="263"/>
        </pc:sldMkLst>
      </pc:sldChg>
      <pc:sldChg chg="modSp del mod">
        <pc:chgData name="Swastik Mitra" userId="97fba41d-4c2c-47a1-9702-3a8f8de2f8c2" providerId="ADAL" clId="{956AAC84-082B-4850-A057-FDD2C5488964}" dt="2025-06-21T03:26:39.305" v="2017" actId="47"/>
        <pc:sldMkLst>
          <pc:docMk/>
          <pc:sldMk cId="3468117023" sldId="264"/>
        </pc:sldMkLst>
      </pc:sldChg>
      <pc:sldChg chg="del">
        <pc:chgData name="Swastik Mitra" userId="97fba41d-4c2c-47a1-9702-3a8f8de2f8c2" providerId="ADAL" clId="{956AAC84-082B-4850-A057-FDD2C5488964}" dt="2025-06-18T10:06:04.745" v="80" actId="47"/>
        <pc:sldMkLst>
          <pc:docMk/>
          <pc:sldMk cId="3827258231" sldId="265"/>
        </pc:sldMkLst>
      </pc:sldChg>
      <pc:sldChg chg="addSp delSp modSp mod">
        <pc:chgData name="Swastik Mitra" userId="97fba41d-4c2c-47a1-9702-3a8f8de2f8c2" providerId="ADAL" clId="{956AAC84-082B-4850-A057-FDD2C5488964}" dt="2025-06-18T11:08:20.266" v="1325" actId="113"/>
        <pc:sldMkLst>
          <pc:docMk/>
          <pc:sldMk cId="1627129279" sldId="266"/>
        </pc:sldMkLst>
        <pc:spChg chg="mod">
          <ac:chgData name="Swastik Mitra" userId="97fba41d-4c2c-47a1-9702-3a8f8de2f8c2" providerId="ADAL" clId="{956AAC84-082B-4850-A057-FDD2C5488964}" dt="2025-06-18T10:07:56.780" v="84" actId="27636"/>
          <ac:spMkLst>
            <pc:docMk/>
            <pc:sldMk cId="1627129279" sldId="266"/>
            <ac:spMk id="2" creationId="{A42F3644-A584-CA22-A335-9B88E4DE15D2}"/>
          </ac:spMkLst>
        </pc:spChg>
        <pc:spChg chg="mod">
          <ac:chgData name="Swastik Mitra" userId="97fba41d-4c2c-47a1-9702-3a8f8de2f8c2" providerId="ADAL" clId="{956AAC84-082B-4850-A057-FDD2C5488964}" dt="2025-06-18T11:08:16.977" v="1324" actId="113"/>
          <ac:spMkLst>
            <pc:docMk/>
            <pc:sldMk cId="1627129279" sldId="266"/>
            <ac:spMk id="3" creationId="{12D403F3-4591-E13C-6757-47F7E730DB99}"/>
          </ac:spMkLst>
        </pc:spChg>
        <pc:spChg chg="add mod ord">
          <ac:chgData name="Swastik Mitra" userId="97fba41d-4c2c-47a1-9702-3a8f8de2f8c2" providerId="ADAL" clId="{956AAC84-082B-4850-A057-FDD2C5488964}" dt="2025-06-18T10:37:39.748" v="851" actId="1076"/>
          <ac:spMkLst>
            <pc:docMk/>
            <pc:sldMk cId="1627129279" sldId="266"/>
            <ac:spMk id="6" creationId="{448DAEE9-A034-E4B5-AD26-C375878C417D}"/>
          </ac:spMkLst>
        </pc:spChg>
        <pc:spChg chg="add mod">
          <ac:chgData name="Swastik Mitra" userId="97fba41d-4c2c-47a1-9702-3a8f8de2f8c2" providerId="ADAL" clId="{956AAC84-082B-4850-A057-FDD2C5488964}" dt="2025-06-18T11:08:20.266" v="1325" actId="113"/>
          <ac:spMkLst>
            <pc:docMk/>
            <pc:sldMk cId="1627129279" sldId="266"/>
            <ac:spMk id="11" creationId="{04F7CFD2-1C12-69AE-7EDC-FE7AA25067D9}"/>
          </ac:spMkLst>
        </pc:spChg>
        <pc:spChg chg="add mod ord">
          <ac:chgData name="Swastik Mitra" userId="97fba41d-4c2c-47a1-9702-3a8f8de2f8c2" providerId="ADAL" clId="{956AAC84-082B-4850-A057-FDD2C5488964}" dt="2025-06-18T10:37:29.951" v="849" actId="1076"/>
          <ac:spMkLst>
            <pc:docMk/>
            <pc:sldMk cId="1627129279" sldId="266"/>
            <ac:spMk id="12" creationId="{E9C9DF18-8691-C6D0-E0C5-9CCEB35963F3}"/>
          </ac:spMkLst>
        </pc:spChg>
        <pc:picChg chg="add mod">
          <ac:chgData name="Swastik Mitra" userId="97fba41d-4c2c-47a1-9702-3a8f8de2f8c2" providerId="ADAL" clId="{956AAC84-082B-4850-A057-FDD2C5488964}" dt="2025-06-18T10:21:42.076" v="475" actId="14100"/>
          <ac:picMkLst>
            <pc:docMk/>
            <pc:sldMk cId="1627129279" sldId="266"/>
            <ac:picMk id="5" creationId="{D30F1777-29C2-F270-51FC-697F2DE4E186}"/>
          </ac:picMkLst>
        </pc:picChg>
        <pc:picChg chg="add mod">
          <ac:chgData name="Swastik Mitra" userId="97fba41d-4c2c-47a1-9702-3a8f8de2f8c2" providerId="ADAL" clId="{956AAC84-082B-4850-A057-FDD2C5488964}" dt="2025-06-18T10:21:36.824" v="474" actId="14100"/>
          <ac:picMkLst>
            <pc:docMk/>
            <pc:sldMk cId="1627129279" sldId="266"/>
            <ac:picMk id="7" creationId="{409247C7-62D0-9B1A-C52E-4B9601CE2925}"/>
          </ac:picMkLst>
        </pc:picChg>
        <pc:picChg chg="add mod modCrop">
          <ac:chgData name="Swastik Mitra" userId="97fba41d-4c2c-47a1-9702-3a8f8de2f8c2" providerId="ADAL" clId="{956AAC84-082B-4850-A057-FDD2C5488964}" dt="2025-06-18T10:26:06.932" v="495" actId="1076"/>
          <ac:picMkLst>
            <pc:docMk/>
            <pc:sldMk cId="1627129279" sldId="266"/>
            <ac:picMk id="8" creationId="{8A239A88-52FE-D687-7BF2-8EEA0A4A196D}"/>
          </ac:picMkLst>
        </pc:picChg>
        <pc:picChg chg="add mod">
          <ac:chgData name="Swastik Mitra" userId="97fba41d-4c2c-47a1-9702-3a8f8de2f8c2" providerId="ADAL" clId="{956AAC84-082B-4850-A057-FDD2C5488964}" dt="2025-06-18T10:37:22.696" v="847" actId="1076"/>
          <ac:picMkLst>
            <pc:docMk/>
            <pc:sldMk cId="1627129279" sldId="266"/>
            <ac:picMk id="14" creationId="{18F85192-2A9C-1C0B-5845-4EB90012B1FA}"/>
          </ac:picMkLst>
        </pc:picChg>
      </pc:sldChg>
      <pc:sldChg chg="addSp delSp modSp mod">
        <pc:chgData name="Swastik Mitra" userId="97fba41d-4c2c-47a1-9702-3a8f8de2f8c2" providerId="ADAL" clId="{956AAC84-082B-4850-A057-FDD2C5488964}" dt="2025-06-18T11:07:59.624" v="1323" actId="14100"/>
        <pc:sldMkLst>
          <pc:docMk/>
          <pc:sldMk cId="4236376333" sldId="267"/>
        </pc:sldMkLst>
        <pc:spChg chg="add mod">
          <ac:chgData name="Swastik Mitra" userId="97fba41d-4c2c-47a1-9702-3a8f8de2f8c2" providerId="ADAL" clId="{956AAC84-082B-4850-A057-FDD2C5488964}" dt="2025-06-18T11:00:47.409" v="1306" actId="20577"/>
          <ac:spMkLst>
            <pc:docMk/>
            <pc:sldMk cId="4236376333" sldId="267"/>
            <ac:spMk id="9" creationId="{B731EAA0-2FA6-D027-9F39-EA2F71C8328B}"/>
          </ac:spMkLst>
        </pc:spChg>
        <pc:spChg chg="add mod ord">
          <ac:chgData name="Swastik Mitra" userId="97fba41d-4c2c-47a1-9702-3a8f8de2f8c2" providerId="ADAL" clId="{956AAC84-082B-4850-A057-FDD2C5488964}" dt="2025-06-18T11:03:24.091" v="1314" actId="167"/>
          <ac:spMkLst>
            <pc:docMk/>
            <pc:sldMk cId="4236376333" sldId="267"/>
            <ac:spMk id="14" creationId="{30402AE7-D2FE-1571-02E9-8402118BAE31}"/>
          </ac:spMkLst>
        </pc:spChg>
        <pc:picChg chg="add mod">
          <ac:chgData name="Swastik Mitra" userId="97fba41d-4c2c-47a1-9702-3a8f8de2f8c2" providerId="ADAL" clId="{956AAC84-082B-4850-A057-FDD2C5488964}" dt="2025-06-18T11:01:12.185" v="1308" actId="1076"/>
          <ac:picMkLst>
            <pc:docMk/>
            <pc:sldMk cId="4236376333" sldId="267"/>
            <ac:picMk id="11" creationId="{A254AB5F-DB7D-D8E0-D575-64C27C568C35}"/>
          </ac:picMkLst>
        </pc:picChg>
        <pc:picChg chg="add mod">
          <ac:chgData name="Swastik Mitra" userId="97fba41d-4c2c-47a1-9702-3a8f8de2f8c2" providerId="ADAL" clId="{956AAC84-082B-4850-A057-FDD2C5488964}" dt="2025-06-18T11:03:57.350" v="1316" actId="1076"/>
          <ac:picMkLst>
            <pc:docMk/>
            <pc:sldMk cId="4236376333" sldId="267"/>
            <ac:picMk id="15" creationId="{70512D11-520A-5824-BA06-5AB33EAB6058}"/>
          </ac:picMkLst>
        </pc:picChg>
        <pc:picChg chg="add mod">
          <ac:chgData name="Swastik Mitra" userId="97fba41d-4c2c-47a1-9702-3a8f8de2f8c2" providerId="ADAL" clId="{956AAC84-082B-4850-A057-FDD2C5488964}" dt="2025-06-18T11:07:27.371" v="1320" actId="14100"/>
          <ac:picMkLst>
            <pc:docMk/>
            <pc:sldMk cId="4236376333" sldId="267"/>
            <ac:picMk id="16" creationId="{102CC205-530A-7AA2-3A63-4A40AB6C6CA1}"/>
          </ac:picMkLst>
        </pc:picChg>
        <pc:picChg chg="add mod">
          <ac:chgData name="Swastik Mitra" userId="97fba41d-4c2c-47a1-9702-3a8f8de2f8c2" providerId="ADAL" clId="{956AAC84-082B-4850-A057-FDD2C5488964}" dt="2025-06-18T11:07:59.624" v="1323" actId="14100"/>
          <ac:picMkLst>
            <pc:docMk/>
            <pc:sldMk cId="4236376333" sldId="267"/>
            <ac:picMk id="17" creationId="{394763B7-CC55-7DB4-3F99-6EB2627212CC}"/>
          </ac:picMkLst>
        </pc:picChg>
      </pc:sldChg>
      <pc:sldChg chg="del">
        <pc:chgData name="Swastik Mitra" userId="97fba41d-4c2c-47a1-9702-3a8f8de2f8c2" providerId="ADAL" clId="{956AAC84-082B-4850-A057-FDD2C5488964}" dt="2025-06-18T11:08:38.947" v="1326" actId="47"/>
        <pc:sldMkLst>
          <pc:docMk/>
          <pc:sldMk cId="1119968620" sldId="268"/>
        </pc:sldMkLst>
      </pc:sldChg>
      <pc:sldChg chg="del">
        <pc:chgData name="Swastik Mitra" userId="97fba41d-4c2c-47a1-9702-3a8f8de2f8c2" providerId="ADAL" clId="{956AAC84-082B-4850-A057-FDD2C5488964}" dt="2025-06-18T11:46:50.640" v="1458" actId="47"/>
        <pc:sldMkLst>
          <pc:docMk/>
          <pc:sldMk cId="354667074" sldId="269"/>
        </pc:sldMkLst>
      </pc:sldChg>
      <pc:sldChg chg="addSp delSp modSp mod ord">
        <pc:chgData name="Swastik Mitra" userId="97fba41d-4c2c-47a1-9702-3a8f8de2f8c2" providerId="ADAL" clId="{956AAC84-082B-4850-A057-FDD2C5488964}" dt="2025-06-23T05:22:57.234" v="4644" actId="108"/>
        <pc:sldMkLst>
          <pc:docMk/>
          <pc:sldMk cId="129156179" sldId="273"/>
        </pc:sldMkLst>
        <pc:spChg chg="add mod">
          <ac:chgData name="Swastik Mitra" userId="97fba41d-4c2c-47a1-9702-3a8f8de2f8c2" providerId="ADAL" clId="{956AAC84-082B-4850-A057-FDD2C5488964}" dt="2025-06-23T05:22:57.234" v="4644" actId="108"/>
          <ac:spMkLst>
            <pc:docMk/>
            <pc:sldMk cId="129156179" sldId="273"/>
            <ac:spMk id="3" creationId="{552D415B-C446-86B1-D82A-5773312C28DA}"/>
          </ac:spMkLst>
        </pc:spChg>
        <pc:spChg chg="add mod">
          <ac:chgData name="Swastik Mitra" userId="97fba41d-4c2c-47a1-9702-3a8f8de2f8c2" providerId="ADAL" clId="{956AAC84-082B-4850-A057-FDD2C5488964}" dt="2025-06-23T05:22:37.870" v="4641" actId="14100"/>
          <ac:spMkLst>
            <pc:docMk/>
            <pc:sldMk cId="129156179" sldId="273"/>
            <ac:spMk id="5" creationId="{FE637267-742A-8995-8423-356F9DBFCEF6}"/>
          </ac:spMkLst>
        </pc:spChg>
      </pc:sldChg>
      <pc:sldChg chg="addSp delSp modSp mod ord">
        <pc:chgData name="Swastik Mitra" userId="97fba41d-4c2c-47a1-9702-3a8f8de2f8c2" providerId="ADAL" clId="{956AAC84-082B-4850-A057-FDD2C5488964}" dt="2025-06-18T10:08:37.559" v="104"/>
        <pc:sldMkLst>
          <pc:docMk/>
          <pc:sldMk cId="2163380436" sldId="274"/>
        </pc:sldMkLst>
        <pc:spChg chg="mod">
          <ac:chgData name="Swastik Mitra" userId="97fba41d-4c2c-47a1-9702-3a8f8de2f8c2" providerId="ADAL" clId="{956AAC84-082B-4850-A057-FDD2C5488964}" dt="2025-06-18T10:08:26.614" v="101" actId="14100"/>
          <ac:spMkLst>
            <pc:docMk/>
            <pc:sldMk cId="2163380436" sldId="274"/>
            <ac:spMk id="5" creationId="{9357CA49-9401-FB85-39B2-571D67DB0D13}"/>
          </ac:spMkLst>
        </pc:spChg>
        <pc:picChg chg="add mod">
          <ac:chgData name="Swastik Mitra" userId="97fba41d-4c2c-47a1-9702-3a8f8de2f8c2" providerId="ADAL" clId="{956AAC84-082B-4850-A057-FDD2C5488964}" dt="2025-06-18T09:58:27.171" v="26" actId="14100"/>
          <ac:picMkLst>
            <pc:docMk/>
            <pc:sldMk cId="2163380436" sldId="274"/>
            <ac:picMk id="9" creationId="{01BAA96C-E2DE-6166-C37B-69451D89FA32}"/>
          </ac:picMkLst>
        </pc:picChg>
      </pc:sldChg>
      <pc:sldChg chg="addSp delSp modSp new mod">
        <pc:chgData name="Swastik Mitra" userId="97fba41d-4c2c-47a1-9702-3a8f8de2f8c2" providerId="ADAL" clId="{956AAC84-082B-4850-A057-FDD2C5488964}" dt="2025-06-22T18:49:54.079" v="4438" actId="1076"/>
        <pc:sldMkLst>
          <pc:docMk/>
          <pc:sldMk cId="3071177843" sldId="275"/>
        </pc:sldMkLst>
        <pc:spChg chg="add mod">
          <ac:chgData name="Swastik Mitra" userId="97fba41d-4c2c-47a1-9702-3a8f8de2f8c2" providerId="ADAL" clId="{956AAC84-082B-4850-A057-FDD2C5488964}" dt="2025-06-22T18:49:54.079" v="4438" actId="1076"/>
          <ac:spMkLst>
            <pc:docMk/>
            <pc:sldMk cId="3071177843" sldId="275"/>
            <ac:spMk id="2" creationId="{8791EAFD-1CA0-2D5A-CC91-8906DF50FBC0}"/>
          </ac:spMkLst>
        </pc:spChg>
        <pc:spChg chg="add mod">
          <ac:chgData name="Swastik Mitra" userId="97fba41d-4c2c-47a1-9702-3a8f8de2f8c2" providerId="ADAL" clId="{956AAC84-082B-4850-A057-FDD2C5488964}" dt="2025-06-18T11:43:52.679" v="1423" actId="1076"/>
          <ac:spMkLst>
            <pc:docMk/>
            <pc:sldMk cId="3071177843" sldId="275"/>
            <ac:spMk id="8" creationId="{70C66AC0-BDFB-803E-753D-8A5068242ACC}"/>
          </ac:spMkLst>
        </pc:spChg>
        <pc:spChg chg="add mod">
          <ac:chgData name="Swastik Mitra" userId="97fba41d-4c2c-47a1-9702-3a8f8de2f8c2" providerId="ADAL" clId="{956AAC84-082B-4850-A057-FDD2C5488964}" dt="2025-06-21T06:01:27.147" v="4398" actId="1076"/>
          <ac:spMkLst>
            <pc:docMk/>
            <pc:sldMk cId="3071177843" sldId="275"/>
            <ac:spMk id="10" creationId="{44D30CC2-DD47-BE96-2490-EFA118FEAE84}"/>
          </ac:spMkLst>
        </pc:spChg>
        <pc:spChg chg="add mod">
          <ac:chgData name="Swastik Mitra" userId="97fba41d-4c2c-47a1-9702-3a8f8de2f8c2" providerId="ADAL" clId="{956AAC84-082B-4850-A057-FDD2C5488964}" dt="2025-06-18T11:46:27.562" v="1457" actId="113"/>
          <ac:spMkLst>
            <pc:docMk/>
            <pc:sldMk cId="3071177843" sldId="275"/>
            <ac:spMk id="11" creationId="{5A78B084-1B1D-45B7-EB7F-4B66488A4527}"/>
          </ac:spMkLst>
        </pc:spChg>
        <pc:picChg chg="add mod">
          <ac:chgData name="Swastik Mitra" userId="97fba41d-4c2c-47a1-9702-3a8f8de2f8c2" providerId="ADAL" clId="{956AAC84-082B-4850-A057-FDD2C5488964}" dt="2025-06-18T11:10:24.468" v="1328"/>
          <ac:picMkLst>
            <pc:docMk/>
            <pc:sldMk cId="3071177843" sldId="275"/>
            <ac:picMk id="4" creationId="{10171D73-7FA2-3925-363F-B017F6820538}"/>
          </ac:picMkLst>
        </pc:picChg>
        <pc:picChg chg="add mod modCrop">
          <ac:chgData name="Swastik Mitra" userId="97fba41d-4c2c-47a1-9702-3a8f8de2f8c2" providerId="ADAL" clId="{956AAC84-082B-4850-A057-FDD2C5488964}" dt="2025-06-21T06:00:44.835" v="4382" actId="1076"/>
          <ac:picMkLst>
            <pc:docMk/>
            <pc:sldMk cId="3071177843" sldId="275"/>
            <ac:picMk id="5" creationId="{C22EBC7C-E7E1-EF27-AAD3-B4CAB203C7FB}"/>
          </ac:picMkLst>
        </pc:picChg>
        <pc:picChg chg="add mod">
          <ac:chgData name="Swastik Mitra" userId="97fba41d-4c2c-47a1-9702-3a8f8de2f8c2" providerId="ADAL" clId="{956AAC84-082B-4850-A057-FDD2C5488964}" dt="2025-06-21T06:00:48.108" v="4383" actId="1076"/>
          <ac:picMkLst>
            <pc:docMk/>
            <pc:sldMk cId="3071177843" sldId="275"/>
            <ac:picMk id="6" creationId="{2FE7BA59-A25F-49EB-246B-65474267403F}"/>
          </ac:picMkLst>
        </pc:picChg>
        <pc:picChg chg="add mod">
          <ac:chgData name="Swastik Mitra" userId="97fba41d-4c2c-47a1-9702-3a8f8de2f8c2" providerId="ADAL" clId="{956AAC84-082B-4850-A057-FDD2C5488964}" dt="2025-06-21T06:00:43.060" v="4381" actId="1076"/>
          <ac:picMkLst>
            <pc:docMk/>
            <pc:sldMk cId="3071177843" sldId="275"/>
            <ac:picMk id="7" creationId="{1E45F2F4-B200-AEE8-5289-3AC1A3883810}"/>
          </ac:picMkLst>
        </pc:picChg>
      </pc:sldChg>
      <pc:sldChg chg="addSp delSp modSp add mod ord">
        <pc:chgData name="Swastik Mitra" userId="97fba41d-4c2c-47a1-9702-3a8f8de2f8c2" providerId="ADAL" clId="{956AAC84-082B-4850-A057-FDD2C5488964}" dt="2025-06-21T04:00:09.148" v="2174"/>
        <pc:sldMkLst>
          <pc:docMk/>
          <pc:sldMk cId="2983869674" sldId="276"/>
        </pc:sldMkLst>
        <pc:spChg chg="mod">
          <ac:chgData name="Swastik Mitra" userId="97fba41d-4c2c-47a1-9702-3a8f8de2f8c2" providerId="ADAL" clId="{956AAC84-082B-4850-A057-FDD2C5488964}" dt="2025-06-21T02:39:55.237" v="1742" actId="20577"/>
          <ac:spMkLst>
            <pc:docMk/>
            <pc:sldMk cId="2983869674" sldId="276"/>
            <ac:spMk id="2" creationId="{163B139E-9C9A-E800-379D-517515E25EB6}"/>
          </ac:spMkLst>
        </pc:spChg>
        <pc:spChg chg="mod">
          <ac:chgData name="Swastik Mitra" userId="97fba41d-4c2c-47a1-9702-3a8f8de2f8c2" providerId="ADAL" clId="{956AAC84-082B-4850-A057-FDD2C5488964}" dt="2025-06-21T02:59:52.876" v="1883" actId="1076"/>
          <ac:spMkLst>
            <pc:docMk/>
            <pc:sldMk cId="2983869674" sldId="276"/>
            <ac:spMk id="11" creationId="{DFACB56E-CE09-F296-DB21-C8D6F7BA768C}"/>
          </ac:spMkLst>
        </pc:spChg>
        <pc:picChg chg="add mod modCrop">
          <ac:chgData name="Swastik Mitra" userId="97fba41d-4c2c-47a1-9702-3a8f8de2f8c2" providerId="ADAL" clId="{956AAC84-082B-4850-A057-FDD2C5488964}" dt="2025-06-21T03:01:09.711" v="1890" actId="14100"/>
          <ac:picMkLst>
            <pc:docMk/>
            <pc:sldMk cId="2983869674" sldId="276"/>
            <ac:picMk id="3" creationId="{69838CC6-4174-BDAF-3D56-315291F0F5E2}"/>
          </ac:picMkLst>
        </pc:picChg>
        <pc:picChg chg="add mod">
          <ac:chgData name="Swastik Mitra" userId="97fba41d-4c2c-47a1-9702-3a8f8de2f8c2" providerId="ADAL" clId="{956AAC84-082B-4850-A057-FDD2C5488964}" dt="2025-06-21T03:03:30.335" v="1896" actId="14100"/>
          <ac:picMkLst>
            <pc:docMk/>
            <pc:sldMk cId="2983869674" sldId="276"/>
            <ac:picMk id="9" creationId="{1AD34589-3C2C-ED3D-7001-CF0BABA317F5}"/>
          </ac:picMkLst>
        </pc:picChg>
        <pc:picChg chg="add mod">
          <ac:chgData name="Swastik Mitra" userId="97fba41d-4c2c-47a1-9702-3a8f8de2f8c2" providerId="ADAL" clId="{956AAC84-082B-4850-A057-FDD2C5488964}" dt="2025-06-21T03:04:18.187" v="1902" actId="1076"/>
          <ac:picMkLst>
            <pc:docMk/>
            <pc:sldMk cId="2983869674" sldId="276"/>
            <ac:picMk id="10" creationId="{76127C14-3B7C-BDB5-EA49-4FF0E3A89952}"/>
          </ac:picMkLst>
        </pc:picChg>
      </pc:sldChg>
      <pc:sldChg chg="addSp delSp modSp add mod">
        <pc:chgData name="Swastik Mitra" userId="97fba41d-4c2c-47a1-9702-3a8f8de2f8c2" providerId="ADAL" clId="{956AAC84-082B-4850-A057-FDD2C5488964}" dt="2025-06-21T03:06:14.295" v="1905" actId="1076"/>
        <pc:sldMkLst>
          <pc:docMk/>
          <pc:sldMk cId="2813353624" sldId="277"/>
        </pc:sldMkLst>
        <pc:spChg chg="mod">
          <ac:chgData name="Swastik Mitra" userId="97fba41d-4c2c-47a1-9702-3a8f8de2f8c2" providerId="ADAL" clId="{956AAC84-082B-4850-A057-FDD2C5488964}" dt="2025-06-21T02:58:06.222" v="1866" actId="1076"/>
          <ac:spMkLst>
            <pc:docMk/>
            <pc:sldMk cId="2813353624" sldId="277"/>
            <ac:spMk id="2" creationId="{3E5F1860-650F-6E93-901D-43D5E9FD500C}"/>
          </ac:spMkLst>
        </pc:spChg>
        <pc:spChg chg="mod">
          <ac:chgData name="Swastik Mitra" userId="97fba41d-4c2c-47a1-9702-3a8f8de2f8c2" providerId="ADAL" clId="{956AAC84-082B-4850-A057-FDD2C5488964}" dt="2025-06-21T02:58:10.136" v="1867" actId="1076"/>
          <ac:spMkLst>
            <pc:docMk/>
            <pc:sldMk cId="2813353624" sldId="277"/>
            <ac:spMk id="11" creationId="{1A19665B-2602-BBF7-6E12-38EC0C594FB3}"/>
          </ac:spMkLst>
        </pc:spChg>
        <pc:picChg chg="add mod">
          <ac:chgData name="Swastik Mitra" userId="97fba41d-4c2c-47a1-9702-3a8f8de2f8c2" providerId="ADAL" clId="{956AAC84-082B-4850-A057-FDD2C5488964}" dt="2025-06-21T02:45:14.096" v="1788" actId="14100"/>
          <ac:picMkLst>
            <pc:docMk/>
            <pc:sldMk cId="2813353624" sldId="277"/>
            <ac:picMk id="12" creationId="{49FF267C-7C2D-E608-3997-C406B4B2E7BE}"/>
          </ac:picMkLst>
        </pc:picChg>
        <pc:picChg chg="add mod">
          <ac:chgData name="Swastik Mitra" userId="97fba41d-4c2c-47a1-9702-3a8f8de2f8c2" providerId="ADAL" clId="{956AAC84-082B-4850-A057-FDD2C5488964}" dt="2025-06-21T02:56:55.872" v="1847" actId="14100"/>
          <ac:picMkLst>
            <pc:docMk/>
            <pc:sldMk cId="2813353624" sldId="277"/>
            <ac:picMk id="13" creationId="{6A538DE2-5B26-F07C-6AB7-C6E139EECA9E}"/>
          </ac:picMkLst>
        </pc:picChg>
        <pc:picChg chg="add mod">
          <ac:chgData name="Swastik Mitra" userId="97fba41d-4c2c-47a1-9702-3a8f8de2f8c2" providerId="ADAL" clId="{956AAC84-082B-4850-A057-FDD2C5488964}" dt="2025-06-21T03:06:14.295" v="1905" actId="1076"/>
          <ac:picMkLst>
            <pc:docMk/>
            <pc:sldMk cId="2813353624" sldId="277"/>
            <ac:picMk id="14" creationId="{08F8AC24-266E-0BF9-AE83-88D0EF1222A8}"/>
          </ac:picMkLst>
        </pc:picChg>
      </pc:sldChg>
      <pc:sldChg chg="addSp delSp modSp add mod">
        <pc:chgData name="Swastik Mitra" userId="97fba41d-4c2c-47a1-9702-3a8f8de2f8c2" providerId="ADAL" clId="{956AAC84-082B-4850-A057-FDD2C5488964}" dt="2025-06-21T03:06:55.453" v="1911" actId="14100"/>
        <pc:sldMkLst>
          <pc:docMk/>
          <pc:sldMk cId="2264547385" sldId="278"/>
        </pc:sldMkLst>
        <pc:spChg chg="mod">
          <ac:chgData name="Swastik Mitra" userId="97fba41d-4c2c-47a1-9702-3a8f8de2f8c2" providerId="ADAL" clId="{956AAC84-082B-4850-A057-FDD2C5488964}" dt="2025-06-21T02:29:47.489" v="1615" actId="20577"/>
          <ac:spMkLst>
            <pc:docMk/>
            <pc:sldMk cId="2264547385" sldId="278"/>
            <ac:spMk id="2" creationId="{4BF7C78F-15D8-9F80-AB34-FFBDF8684EF5}"/>
          </ac:spMkLst>
        </pc:spChg>
        <pc:spChg chg="add mod">
          <ac:chgData name="Swastik Mitra" userId="97fba41d-4c2c-47a1-9702-3a8f8de2f8c2" providerId="ADAL" clId="{956AAC84-082B-4850-A057-FDD2C5488964}" dt="2025-06-21T02:29:09.710" v="1594" actId="1076"/>
          <ac:spMkLst>
            <pc:docMk/>
            <pc:sldMk cId="2264547385" sldId="278"/>
            <ac:spMk id="18" creationId="{C6B719EA-5665-2BB4-9FE7-FDAC88A5A053}"/>
          </ac:spMkLst>
        </pc:spChg>
        <pc:spChg chg="add mod">
          <ac:chgData name="Swastik Mitra" userId="97fba41d-4c2c-47a1-9702-3a8f8de2f8c2" providerId="ADAL" clId="{956AAC84-082B-4850-A057-FDD2C5488964}" dt="2025-06-21T02:29:17.817" v="1596" actId="1076"/>
          <ac:spMkLst>
            <pc:docMk/>
            <pc:sldMk cId="2264547385" sldId="278"/>
            <ac:spMk id="20" creationId="{F5E1F828-D854-D1EA-D7C1-204476841871}"/>
          </ac:spMkLst>
        </pc:spChg>
        <pc:picChg chg="add mod">
          <ac:chgData name="Swastik Mitra" userId="97fba41d-4c2c-47a1-9702-3a8f8de2f8c2" providerId="ADAL" clId="{956AAC84-082B-4850-A057-FDD2C5488964}" dt="2025-06-21T02:54:53.948" v="1834" actId="14100"/>
          <ac:picMkLst>
            <pc:docMk/>
            <pc:sldMk cId="2264547385" sldId="278"/>
            <ac:picMk id="21" creationId="{993EEAFC-0550-DC4F-5C0A-3E15F45D68A1}"/>
          </ac:picMkLst>
        </pc:picChg>
        <pc:picChg chg="add mod modCrop">
          <ac:chgData name="Swastik Mitra" userId="97fba41d-4c2c-47a1-9702-3a8f8de2f8c2" providerId="ADAL" clId="{956AAC84-082B-4850-A057-FDD2C5488964}" dt="2025-06-21T02:55:50.453" v="1846" actId="14100"/>
          <ac:picMkLst>
            <pc:docMk/>
            <pc:sldMk cId="2264547385" sldId="278"/>
            <ac:picMk id="22" creationId="{1A8D3816-9F49-DDF4-C33E-1BA8A770F250}"/>
          </ac:picMkLst>
        </pc:picChg>
        <pc:picChg chg="add mod">
          <ac:chgData name="Swastik Mitra" userId="97fba41d-4c2c-47a1-9702-3a8f8de2f8c2" providerId="ADAL" clId="{956AAC84-082B-4850-A057-FDD2C5488964}" dt="2025-06-21T03:06:55.453" v="1911" actId="14100"/>
          <ac:picMkLst>
            <pc:docMk/>
            <pc:sldMk cId="2264547385" sldId="278"/>
            <ac:picMk id="23" creationId="{28C3DBF4-D18C-D41B-C4AF-8686F7657CC5}"/>
          </ac:picMkLst>
        </pc:picChg>
      </pc:sldChg>
      <pc:sldChg chg="addSp delSp modSp add mod ord">
        <pc:chgData name="Swastik Mitra" userId="97fba41d-4c2c-47a1-9702-3a8f8de2f8c2" providerId="ADAL" clId="{956AAC84-082B-4850-A057-FDD2C5488964}" dt="2025-06-21T03:10:15.439" v="1913" actId="1076"/>
        <pc:sldMkLst>
          <pc:docMk/>
          <pc:sldMk cId="4119550749" sldId="279"/>
        </pc:sldMkLst>
        <pc:spChg chg="mod">
          <ac:chgData name="Swastik Mitra" userId="97fba41d-4c2c-47a1-9702-3a8f8de2f8c2" providerId="ADAL" clId="{956AAC84-082B-4850-A057-FDD2C5488964}" dt="2025-06-21T02:31:52.710" v="1665" actId="20577"/>
          <ac:spMkLst>
            <pc:docMk/>
            <pc:sldMk cId="4119550749" sldId="279"/>
            <ac:spMk id="2" creationId="{519F5EB0-B4F2-3ECA-4F92-2D9616FA47A0}"/>
          </ac:spMkLst>
        </pc:spChg>
        <pc:spChg chg="mod">
          <ac:chgData name="Swastik Mitra" userId="97fba41d-4c2c-47a1-9702-3a8f8de2f8c2" providerId="ADAL" clId="{956AAC84-082B-4850-A057-FDD2C5488964}" dt="2025-06-21T02:31:35.873" v="1636" actId="20577"/>
          <ac:spMkLst>
            <pc:docMk/>
            <pc:sldMk cId="4119550749" sldId="279"/>
            <ac:spMk id="11" creationId="{A1326296-2C6E-7CA9-5E51-415F5CAF7D27}"/>
          </ac:spMkLst>
        </pc:spChg>
        <pc:picChg chg="add mod modCrop">
          <ac:chgData name="Swastik Mitra" userId="97fba41d-4c2c-47a1-9702-3a8f8de2f8c2" providerId="ADAL" clId="{956AAC84-082B-4850-A057-FDD2C5488964}" dt="2025-06-21T02:53:39.623" v="1819" actId="14100"/>
          <ac:picMkLst>
            <pc:docMk/>
            <pc:sldMk cId="4119550749" sldId="279"/>
            <ac:picMk id="3" creationId="{AB51E8F2-49E1-4DB1-907A-C871D6578C81}"/>
          </ac:picMkLst>
        </pc:picChg>
        <pc:picChg chg="add mod">
          <ac:chgData name="Swastik Mitra" userId="97fba41d-4c2c-47a1-9702-3a8f8de2f8c2" providerId="ADAL" clId="{956AAC84-082B-4850-A057-FDD2C5488964}" dt="2025-06-21T02:54:13.833" v="1826" actId="14100"/>
          <ac:picMkLst>
            <pc:docMk/>
            <pc:sldMk cId="4119550749" sldId="279"/>
            <ac:picMk id="9" creationId="{8BD15BA8-F395-0026-2374-B75D97CCEAF1}"/>
          </ac:picMkLst>
        </pc:picChg>
        <pc:picChg chg="add mod">
          <ac:chgData name="Swastik Mitra" userId="97fba41d-4c2c-47a1-9702-3a8f8de2f8c2" providerId="ADAL" clId="{956AAC84-082B-4850-A057-FDD2C5488964}" dt="2025-06-21T03:10:15.439" v="1913" actId="1076"/>
          <ac:picMkLst>
            <pc:docMk/>
            <pc:sldMk cId="4119550749" sldId="279"/>
            <ac:picMk id="10" creationId="{B857E614-A168-B16C-1587-52F2B62CD383}"/>
          </ac:picMkLst>
        </pc:picChg>
      </pc:sldChg>
      <pc:sldChg chg="addSp delSp modSp add mod">
        <pc:chgData name="Swastik Mitra" userId="97fba41d-4c2c-47a1-9702-3a8f8de2f8c2" providerId="ADAL" clId="{956AAC84-082B-4850-A057-FDD2C5488964}" dt="2025-06-21T02:52:10.330" v="1812" actId="14100"/>
        <pc:sldMkLst>
          <pc:docMk/>
          <pc:sldMk cId="3456387791" sldId="280"/>
        </pc:sldMkLst>
        <pc:spChg chg="mod">
          <ac:chgData name="Swastik Mitra" userId="97fba41d-4c2c-47a1-9702-3a8f8de2f8c2" providerId="ADAL" clId="{956AAC84-082B-4850-A057-FDD2C5488964}" dt="2025-06-21T02:40:10.474" v="1764" actId="20577"/>
          <ac:spMkLst>
            <pc:docMk/>
            <pc:sldMk cId="3456387791" sldId="280"/>
            <ac:spMk id="2" creationId="{CAC7BD42-E960-3BF5-1D99-77ECA604DE6E}"/>
          </ac:spMkLst>
        </pc:spChg>
        <pc:spChg chg="add mod">
          <ac:chgData name="Swastik Mitra" userId="97fba41d-4c2c-47a1-9702-3a8f8de2f8c2" providerId="ADAL" clId="{956AAC84-082B-4850-A057-FDD2C5488964}" dt="2025-06-21T02:39:01.317" v="1716" actId="1076"/>
          <ac:spMkLst>
            <pc:docMk/>
            <pc:sldMk cId="3456387791" sldId="280"/>
            <ac:spMk id="10" creationId="{BBDAB787-B292-AEB4-5A5E-4F99866DA418}"/>
          </ac:spMkLst>
        </pc:spChg>
        <pc:spChg chg="add del mod">
          <ac:chgData name="Swastik Mitra" userId="97fba41d-4c2c-47a1-9702-3a8f8de2f8c2" providerId="ADAL" clId="{956AAC84-082B-4850-A057-FDD2C5488964}" dt="2025-06-21T02:34:02.588" v="1676" actId="47"/>
          <ac:spMkLst>
            <pc:docMk/>
            <pc:sldMk cId="3456387791" sldId="280"/>
            <ac:spMk id="11" creationId="{78E8116C-12F6-EC78-7FAA-BEF03843D0E1}"/>
          </ac:spMkLst>
        </pc:spChg>
        <pc:spChg chg="add mod">
          <ac:chgData name="Swastik Mitra" userId="97fba41d-4c2c-47a1-9702-3a8f8de2f8c2" providerId="ADAL" clId="{956AAC84-082B-4850-A057-FDD2C5488964}" dt="2025-06-21T02:38:00.166" v="1700" actId="5793"/>
          <ac:spMkLst>
            <pc:docMk/>
            <pc:sldMk cId="3456387791" sldId="280"/>
            <ac:spMk id="13" creationId="{74B07F59-C465-F775-9BAE-081AC900D084}"/>
          </ac:spMkLst>
        </pc:spChg>
        <pc:picChg chg="add mod modCrop">
          <ac:chgData name="Swastik Mitra" userId="97fba41d-4c2c-47a1-9702-3a8f8de2f8c2" providerId="ADAL" clId="{956AAC84-082B-4850-A057-FDD2C5488964}" dt="2025-06-21T02:50:44.695" v="1801" actId="14100"/>
          <ac:picMkLst>
            <pc:docMk/>
            <pc:sldMk cId="3456387791" sldId="280"/>
            <ac:picMk id="14" creationId="{4B4EE3CA-EDA2-F8AE-FF55-E40633479527}"/>
          </ac:picMkLst>
        </pc:picChg>
        <pc:picChg chg="add mod">
          <ac:chgData name="Swastik Mitra" userId="97fba41d-4c2c-47a1-9702-3a8f8de2f8c2" providerId="ADAL" clId="{956AAC84-082B-4850-A057-FDD2C5488964}" dt="2025-06-21T02:51:21.524" v="1807" actId="14100"/>
          <ac:picMkLst>
            <pc:docMk/>
            <pc:sldMk cId="3456387791" sldId="280"/>
            <ac:picMk id="15" creationId="{3418F0FE-BE40-C336-A56D-87D5E4814492}"/>
          </ac:picMkLst>
        </pc:picChg>
        <pc:picChg chg="add mod">
          <ac:chgData name="Swastik Mitra" userId="97fba41d-4c2c-47a1-9702-3a8f8de2f8c2" providerId="ADAL" clId="{956AAC84-082B-4850-A057-FDD2C5488964}" dt="2025-06-21T02:52:10.330" v="1812" actId="14100"/>
          <ac:picMkLst>
            <pc:docMk/>
            <pc:sldMk cId="3456387791" sldId="280"/>
            <ac:picMk id="16" creationId="{A7711B02-4F9F-EEAA-AD2D-72143ABC0968}"/>
          </ac:picMkLst>
        </pc:picChg>
      </pc:sldChg>
      <pc:sldChg chg="add del">
        <pc:chgData name="Swastik Mitra" userId="97fba41d-4c2c-47a1-9702-3a8f8de2f8c2" providerId="ADAL" clId="{956AAC84-082B-4850-A057-FDD2C5488964}" dt="2025-06-21T02:33:04.006" v="1670"/>
        <pc:sldMkLst>
          <pc:docMk/>
          <pc:sldMk cId="542530437" sldId="281"/>
        </pc:sldMkLst>
      </pc:sldChg>
      <pc:sldChg chg="addSp delSp modSp new mod">
        <pc:chgData name="Swastik Mitra" userId="97fba41d-4c2c-47a1-9702-3a8f8de2f8c2" providerId="ADAL" clId="{956AAC84-082B-4850-A057-FDD2C5488964}" dt="2025-06-21T03:59:42.343" v="2172" actId="1076"/>
        <pc:sldMkLst>
          <pc:docMk/>
          <pc:sldMk cId="3926012411" sldId="281"/>
        </pc:sldMkLst>
        <pc:spChg chg="add mod">
          <ac:chgData name="Swastik Mitra" userId="97fba41d-4c2c-47a1-9702-3a8f8de2f8c2" providerId="ADAL" clId="{956AAC84-082B-4850-A057-FDD2C5488964}" dt="2025-06-21T03:54:24.144" v="2119" actId="20577"/>
          <ac:spMkLst>
            <pc:docMk/>
            <pc:sldMk cId="3926012411" sldId="281"/>
            <ac:spMk id="10" creationId="{73FD5BC6-B7D6-C6C4-E1A3-D684D91FDD23}"/>
          </ac:spMkLst>
        </pc:spChg>
        <pc:spChg chg="add mod">
          <ac:chgData name="Swastik Mitra" userId="97fba41d-4c2c-47a1-9702-3a8f8de2f8c2" providerId="ADAL" clId="{956AAC84-082B-4850-A057-FDD2C5488964}" dt="2025-06-21T03:59:25.102" v="2170" actId="14100"/>
          <ac:spMkLst>
            <pc:docMk/>
            <pc:sldMk cId="3926012411" sldId="281"/>
            <ac:spMk id="13" creationId="{687C0FD4-53AD-B94E-8FA2-889C1D52239E}"/>
          </ac:spMkLst>
        </pc:spChg>
        <pc:spChg chg="add mod">
          <ac:chgData name="Swastik Mitra" userId="97fba41d-4c2c-47a1-9702-3a8f8de2f8c2" providerId="ADAL" clId="{956AAC84-082B-4850-A057-FDD2C5488964}" dt="2025-06-21T03:58:25.460" v="2153" actId="1076"/>
          <ac:spMkLst>
            <pc:docMk/>
            <pc:sldMk cId="3926012411" sldId="281"/>
            <ac:spMk id="14" creationId="{43D08D93-16AF-5A7C-91BE-773435D0BEE7}"/>
          </ac:spMkLst>
        </pc:spChg>
        <pc:spChg chg="add mod ord">
          <ac:chgData name="Swastik Mitra" userId="97fba41d-4c2c-47a1-9702-3a8f8de2f8c2" providerId="ADAL" clId="{956AAC84-082B-4850-A057-FDD2C5488964}" dt="2025-06-21T03:59:35.332" v="2171" actId="14100"/>
          <ac:spMkLst>
            <pc:docMk/>
            <pc:sldMk cId="3926012411" sldId="281"/>
            <ac:spMk id="15" creationId="{6B8D2B2A-3A3D-6C06-A3A9-385D668D70A5}"/>
          </ac:spMkLst>
        </pc:spChg>
        <pc:spChg chg="add mod ord">
          <ac:chgData name="Swastik Mitra" userId="97fba41d-4c2c-47a1-9702-3a8f8de2f8c2" providerId="ADAL" clId="{956AAC84-082B-4850-A057-FDD2C5488964}" dt="2025-06-21T03:59:42.343" v="2172" actId="1076"/>
          <ac:spMkLst>
            <pc:docMk/>
            <pc:sldMk cId="3926012411" sldId="281"/>
            <ac:spMk id="16" creationId="{42F6D17A-CE94-D66F-D0CB-5837A59D3F10}"/>
          </ac:spMkLst>
        </pc:spChg>
        <pc:spChg chg="add mod ord">
          <ac:chgData name="Swastik Mitra" userId="97fba41d-4c2c-47a1-9702-3a8f8de2f8c2" providerId="ADAL" clId="{956AAC84-082B-4850-A057-FDD2C5488964}" dt="2025-06-21T03:59:19.486" v="2169" actId="167"/>
          <ac:spMkLst>
            <pc:docMk/>
            <pc:sldMk cId="3926012411" sldId="281"/>
            <ac:spMk id="17" creationId="{DA0B2C08-C3C0-D03F-C944-CF8BE7F28D3B}"/>
          </ac:spMkLst>
        </pc:spChg>
      </pc:sldChg>
      <pc:sldChg chg="add del">
        <pc:chgData name="Swastik Mitra" userId="97fba41d-4c2c-47a1-9702-3a8f8de2f8c2" providerId="ADAL" clId="{956AAC84-082B-4850-A057-FDD2C5488964}" dt="2025-06-21T02:32:52.151" v="1668"/>
        <pc:sldMkLst>
          <pc:docMk/>
          <pc:sldMk cId="4047713872" sldId="281"/>
        </pc:sldMkLst>
      </pc:sldChg>
      <pc:sldChg chg="addSp delSp modSp new mod">
        <pc:chgData name="Swastik Mitra" userId="97fba41d-4c2c-47a1-9702-3a8f8de2f8c2" providerId="ADAL" clId="{956AAC84-082B-4850-A057-FDD2C5488964}" dt="2025-06-23T05:24:31.036" v="4665" actId="14"/>
        <pc:sldMkLst>
          <pc:docMk/>
          <pc:sldMk cId="3042813748" sldId="282"/>
        </pc:sldMkLst>
        <pc:spChg chg="add mod">
          <ac:chgData name="Swastik Mitra" userId="97fba41d-4c2c-47a1-9702-3a8f8de2f8c2" providerId="ADAL" clId="{956AAC84-082B-4850-A057-FDD2C5488964}" dt="2025-06-23T05:24:31.036" v="4665" actId="14"/>
          <ac:spMkLst>
            <pc:docMk/>
            <pc:sldMk cId="3042813748" sldId="282"/>
            <ac:spMk id="5" creationId="{B8533217-DEE9-1853-E880-3263043E35C5}"/>
          </ac:spMkLst>
        </pc:spChg>
        <pc:spChg chg="add mod">
          <ac:chgData name="Swastik Mitra" userId="97fba41d-4c2c-47a1-9702-3a8f8de2f8c2" providerId="ADAL" clId="{956AAC84-082B-4850-A057-FDD2C5488964}" dt="2025-06-23T05:24:20.680" v="4660" actId="1076"/>
          <ac:spMkLst>
            <pc:docMk/>
            <pc:sldMk cId="3042813748" sldId="282"/>
            <ac:spMk id="8" creationId="{F4C91D99-8A09-F462-A17F-64070A52FFFD}"/>
          </ac:spMkLst>
        </pc:spChg>
        <pc:picChg chg="add mod">
          <ac:chgData name="Swastik Mitra" userId="97fba41d-4c2c-47a1-9702-3a8f8de2f8c2" providerId="ADAL" clId="{956AAC84-082B-4850-A057-FDD2C5488964}" dt="2025-06-23T05:23:38.685" v="4649"/>
          <ac:picMkLst>
            <pc:docMk/>
            <pc:sldMk cId="3042813748" sldId="282"/>
            <ac:picMk id="2" creationId="{2ECB283D-8D6A-298D-0204-461822F988B2}"/>
          </ac:picMkLst>
        </pc:picChg>
        <pc:picChg chg="add mod">
          <ac:chgData name="Swastik Mitra" userId="97fba41d-4c2c-47a1-9702-3a8f8de2f8c2" providerId="ADAL" clId="{956AAC84-082B-4850-A057-FDD2C5488964}" dt="2025-06-23T05:24:05.875" v="4658" actId="14100"/>
          <ac:picMkLst>
            <pc:docMk/>
            <pc:sldMk cId="3042813748" sldId="282"/>
            <ac:picMk id="3" creationId="{FB0182B5-C757-44E5-6FC8-45EBE733CB3A}"/>
          </ac:picMkLst>
        </pc:picChg>
      </pc:sldChg>
      <pc:sldChg chg="addSp modSp add mod">
        <pc:chgData name="Swastik Mitra" userId="97fba41d-4c2c-47a1-9702-3a8f8de2f8c2" providerId="ADAL" clId="{956AAC84-082B-4850-A057-FDD2C5488964}" dt="2025-06-23T05:23:32.926" v="4648"/>
        <pc:sldMkLst>
          <pc:docMk/>
          <pc:sldMk cId="2617390046" sldId="283"/>
        </pc:sldMkLst>
        <pc:spChg chg="mod">
          <ac:chgData name="Swastik Mitra" userId="97fba41d-4c2c-47a1-9702-3a8f8de2f8c2" providerId="ADAL" clId="{956AAC84-082B-4850-A057-FDD2C5488964}" dt="2025-06-23T05:23:29.355" v="4647" actId="122"/>
          <ac:spMkLst>
            <pc:docMk/>
            <pc:sldMk cId="2617390046" sldId="283"/>
            <ac:spMk id="5" creationId="{F0C327E9-2637-6145-6996-5B4334E98E44}"/>
          </ac:spMkLst>
        </pc:spChg>
        <pc:picChg chg="add mod">
          <ac:chgData name="Swastik Mitra" userId="97fba41d-4c2c-47a1-9702-3a8f8de2f8c2" providerId="ADAL" clId="{956AAC84-082B-4850-A057-FDD2C5488964}" dt="2025-06-23T05:23:10.614" v="4646"/>
          <ac:picMkLst>
            <pc:docMk/>
            <pc:sldMk cId="2617390046" sldId="283"/>
            <ac:picMk id="2" creationId="{6853DC57-0E95-9BA3-B682-1706F755550C}"/>
          </ac:picMkLst>
        </pc:picChg>
        <pc:picChg chg="add mod">
          <ac:chgData name="Swastik Mitra" userId="97fba41d-4c2c-47a1-9702-3a8f8de2f8c2" providerId="ADAL" clId="{956AAC84-082B-4850-A057-FDD2C5488964}" dt="2025-06-23T05:23:32.926" v="4648"/>
          <ac:picMkLst>
            <pc:docMk/>
            <pc:sldMk cId="2617390046" sldId="283"/>
            <ac:picMk id="3" creationId="{0C8BB044-7D89-9839-E796-CB42030B8CFE}"/>
          </ac:picMkLst>
        </pc:picChg>
      </pc:sldChg>
      <pc:sldChg chg="addSp delSp modSp new mod">
        <pc:chgData name="Swastik Mitra" userId="97fba41d-4c2c-47a1-9702-3a8f8de2f8c2" providerId="ADAL" clId="{956AAC84-082B-4850-A057-FDD2C5488964}" dt="2025-06-23T05:23:08.447" v="4645"/>
        <pc:sldMkLst>
          <pc:docMk/>
          <pc:sldMk cId="2276713079" sldId="284"/>
        </pc:sldMkLst>
        <pc:spChg chg="add mod">
          <ac:chgData name="Swastik Mitra" userId="97fba41d-4c2c-47a1-9702-3a8f8de2f8c2" providerId="ADAL" clId="{956AAC84-082B-4850-A057-FDD2C5488964}" dt="2025-06-21T06:01:46.661" v="4400" actId="20577"/>
          <ac:spMkLst>
            <pc:docMk/>
            <pc:sldMk cId="2276713079" sldId="284"/>
            <ac:spMk id="4" creationId="{BF2A1AAC-9EF9-97FB-6DE2-E274B16EFA39}"/>
          </ac:spMkLst>
        </pc:spChg>
        <pc:spChg chg="add mod">
          <ac:chgData name="Swastik Mitra" userId="97fba41d-4c2c-47a1-9702-3a8f8de2f8c2" providerId="ADAL" clId="{956AAC84-082B-4850-A057-FDD2C5488964}" dt="2025-06-21T05:19:09.848" v="2282" actId="6549"/>
          <ac:spMkLst>
            <pc:docMk/>
            <pc:sldMk cId="2276713079" sldId="284"/>
            <ac:spMk id="5" creationId="{288ECABC-67AA-90C2-28D2-A0EAF82014AB}"/>
          </ac:spMkLst>
        </pc:spChg>
        <pc:picChg chg="add mod">
          <ac:chgData name="Swastik Mitra" userId="97fba41d-4c2c-47a1-9702-3a8f8de2f8c2" providerId="ADAL" clId="{956AAC84-082B-4850-A057-FDD2C5488964}" dt="2025-06-23T05:23:08.447" v="4645"/>
          <ac:picMkLst>
            <pc:docMk/>
            <pc:sldMk cId="2276713079" sldId="284"/>
            <ac:picMk id="2" creationId="{DEDBE3D7-3C2A-175F-632B-548005A4A0E3}"/>
          </ac:picMkLst>
        </pc:picChg>
      </pc:sldChg>
      <pc:sldChg chg="add del">
        <pc:chgData name="Swastik Mitra" userId="97fba41d-4c2c-47a1-9702-3a8f8de2f8c2" providerId="ADAL" clId="{956AAC84-082B-4850-A057-FDD2C5488964}" dt="2025-06-21T05:05:53.469" v="2201"/>
        <pc:sldMkLst>
          <pc:docMk/>
          <pc:sldMk cId="3913889153" sldId="284"/>
        </pc:sldMkLst>
      </pc:sldChg>
      <pc:sldChg chg="addSp delSp modSp new mod">
        <pc:chgData name="Swastik Mitra" userId="97fba41d-4c2c-47a1-9702-3a8f8de2f8c2" providerId="ADAL" clId="{956AAC84-082B-4850-A057-FDD2C5488964}" dt="2025-06-23T07:08:04.429" v="4731"/>
        <pc:sldMkLst>
          <pc:docMk/>
          <pc:sldMk cId="366308059" sldId="285"/>
        </pc:sldMkLst>
        <pc:spChg chg="add mod">
          <ac:chgData name="Swastik Mitra" userId="97fba41d-4c2c-47a1-9702-3a8f8de2f8c2" providerId="ADAL" clId="{956AAC84-082B-4850-A057-FDD2C5488964}" dt="2025-06-21T05:31:04.836" v="2307"/>
          <ac:spMkLst>
            <pc:docMk/>
            <pc:sldMk cId="366308059" sldId="285"/>
            <ac:spMk id="4" creationId="{5EF92EF5-56A3-6CDB-5C0F-047FFB52528E}"/>
          </ac:spMkLst>
        </pc:spChg>
        <pc:spChg chg="add mod">
          <ac:chgData name="Swastik Mitra" userId="97fba41d-4c2c-47a1-9702-3a8f8de2f8c2" providerId="ADAL" clId="{956AAC84-082B-4850-A057-FDD2C5488964}" dt="2025-06-23T06:18:38.111" v="4730" actId="20577"/>
          <ac:spMkLst>
            <pc:docMk/>
            <pc:sldMk cId="366308059" sldId="285"/>
            <ac:spMk id="5" creationId="{3754D4D2-1AAF-46CC-5AD3-59F79451F270}"/>
          </ac:spMkLst>
        </pc:spChg>
        <pc:picChg chg="add mod">
          <ac:chgData name="Swastik Mitra" userId="97fba41d-4c2c-47a1-9702-3a8f8de2f8c2" providerId="ADAL" clId="{956AAC84-082B-4850-A057-FDD2C5488964}" dt="2025-06-23T07:08:04.429" v="4731"/>
          <ac:picMkLst>
            <pc:docMk/>
            <pc:sldMk cId="366308059" sldId="285"/>
            <ac:picMk id="2" creationId="{B4B6E998-E9D6-33EF-69A3-BACA7DDF6168}"/>
          </ac:picMkLst>
        </pc:picChg>
      </pc:sldChg>
      <pc:sldChg chg="addSp delSp modSp new mod">
        <pc:chgData name="Swastik Mitra" userId="97fba41d-4c2c-47a1-9702-3a8f8de2f8c2" providerId="ADAL" clId="{956AAC84-082B-4850-A057-FDD2C5488964}" dt="2025-06-22T18:38:48.310" v="4412"/>
        <pc:sldMkLst>
          <pc:docMk/>
          <pc:sldMk cId="2029300102" sldId="286"/>
        </pc:sldMkLst>
        <pc:spChg chg="add mod">
          <ac:chgData name="Swastik Mitra" userId="97fba41d-4c2c-47a1-9702-3a8f8de2f8c2" providerId="ADAL" clId="{956AAC84-082B-4850-A057-FDD2C5488964}" dt="2025-06-21T05:45:02.554" v="3404" actId="1076"/>
          <ac:spMkLst>
            <pc:docMk/>
            <pc:sldMk cId="2029300102" sldId="286"/>
            <ac:spMk id="4" creationId="{E33D6509-BFC6-CB45-6EC6-3FC0ADD3CC9F}"/>
          </ac:spMkLst>
        </pc:spChg>
        <pc:spChg chg="add mod">
          <ac:chgData name="Swastik Mitra" userId="97fba41d-4c2c-47a1-9702-3a8f8de2f8c2" providerId="ADAL" clId="{956AAC84-082B-4850-A057-FDD2C5488964}" dt="2025-06-21T05:46:54.619" v="3412" actId="20577"/>
          <ac:spMkLst>
            <pc:docMk/>
            <pc:sldMk cId="2029300102" sldId="286"/>
            <ac:spMk id="5" creationId="{5634BFB8-0C11-343F-6CF0-84FA18FD8678}"/>
          </ac:spMkLst>
        </pc:spChg>
        <pc:spChg chg="add mod">
          <ac:chgData name="Swastik Mitra" userId="97fba41d-4c2c-47a1-9702-3a8f8de2f8c2" providerId="ADAL" clId="{956AAC84-082B-4850-A057-FDD2C5488964}" dt="2025-06-21T05:56:29.014" v="4335" actId="20577"/>
          <ac:spMkLst>
            <pc:docMk/>
            <pc:sldMk cId="2029300102" sldId="286"/>
            <ac:spMk id="6" creationId="{263E39F2-4CD4-0E03-0F76-970B94312334}"/>
          </ac:spMkLst>
        </pc:spChg>
        <pc:picChg chg="add mod">
          <ac:chgData name="Swastik Mitra" userId="97fba41d-4c2c-47a1-9702-3a8f8de2f8c2" providerId="ADAL" clId="{956AAC84-082B-4850-A057-FDD2C5488964}" dt="2025-06-22T18:38:48.310" v="4412"/>
          <ac:picMkLst>
            <pc:docMk/>
            <pc:sldMk cId="2029300102" sldId="286"/>
            <ac:picMk id="2" creationId="{DFEEBFFC-102C-4194-34DA-E664CB5B7299}"/>
          </ac:picMkLst>
        </pc:picChg>
      </pc:sldChg>
      <pc:sldChg chg="addSp delSp modSp add del mod">
        <pc:chgData name="Swastik Mitra" userId="97fba41d-4c2c-47a1-9702-3a8f8de2f8c2" providerId="ADAL" clId="{956AAC84-082B-4850-A057-FDD2C5488964}" dt="2025-06-22T18:40:53.438" v="4425" actId="47"/>
        <pc:sldMkLst>
          <pc:docMk/>
          <pc:sldMk cId="4214443641" sldId="287"/>
        </pc:sldMkLst>
        <pc:picChg chg="add mod">
          <ac:chgData name="Swastik Mitra" userId="97fba41d-4c2c-47a1-9702-3a8f8de2f8c2" providerId="ADAL" clId="{956AAC84-082B-4850-A057-FDD2C5488964}" dt="2025-06-22T18:38:50.754" v="4413"/>
          <ac:picMkLst>
            <pc:docMk/>
            <pc:sldMk cId="4214443641" sldId="287"/>
            <ac:picMk id="2" creationId="{46588F45-1B55-8CFD-391F-EF7D165B3D89}"/>
          </ac:picMkLst>
        </pc:picChg>
        <pc:picChg chg="add mod">
          <ac:chgData name="Swastik Mitra" userId="97fba41d-4c2c-47a1-9702-3a8f8de2f8c2" providerId="ADAL" clId="{956AAC84-082B-4850-A057-FDD2C5488964}" dt="2025-06-22T18:40:40.953" v="4422" actId="14100"/>
          <ac:picMkLst>
            <pc:docMk/>
            <pc:sldMk cId="4214443641" sldId="287"/>
            <ac:picMk id="6" creationId="{4786DFC6-03DB-5B6E-0730-D3BC32C39D7E}"/>
          </ac:picMkLst>
        </pc:picChg>
      </pc:sldChg>
      <pc:sldChg chg="addSp modSp add mod">
        <pc:chgData name="Swastik Mitra" userId="97fba41d-4c2c-47a1-9702-3a8f8de2f8c2" providerId="ADAL" clId="{956AAC84-082B-4850-A057-FDD2C5488964}" dt="2025-06-22T18:48:56.923" v="4437" actId="1076"/>
        <pc:sldMkLst>
          <pc:docMk/>
          <pc:sldMk cId="490049202" sldId="288"/>
        </pc:sldMkLst>
        <pc:spChg chg="mod">
          <ac:chgData name="Swastik Mitra" userId="97fba41d-4c2c-47a1-9702-3a8f8de2f8c2" providerId="ADAL" clId="{956AAC84-082B-4850-A057-FDD2C5488964}" dt="2025-06-21T05:59:31.774" v="4368" actId="20577"/>
          <ac:spMkLst>
            <pc:docMk/>
            <pc:sldMk cId="490049202" sldId="288"/>
            <ac:spMk id="4" creationId="{31E1C070-12C8-8A72-F053-4F8C42FEA5BE}"/>
          </ac:spMkLst>
        </pc:spChg>
        <pc:picChg chg="add mod">
          <ac:chgData name="Swastik Mitra" userId="97fba41d-4c2c-47a1-9702-3a8f8de2f8c2" providerId="ADAL" clId="{956AAC84-082B-4850-A057-FDD2C5488964}" dt="2025-06-22T18:38:52.336" v="4414"/>
          <ac:picMkLst>
            <pc:docMk/>
            <pc:sldMk cId="490049202" sldId="288"/>
            <ac:picMk id="2" creationId="{8647C1CE-C7F7-2C34-AB8B-0FAF1D15EFDE}"/>
          </ac:picMkLst>
        </pc:picChg>
        <pc:picChg chg="add mod">
          <ac:chgData name="Swastik Mitra" userId="97fba41d-4c2c-47a1-9702-3a8f8de2f8c2" providerId="ADAL" clId="{956AAC84-082B-4850-A057-FDD2C5488964}" dt="2025-06-22T18:48:56.923" v="4437" actId="1076"/>
          <ac:picMkLst>
            <pc:docMk/>
            <pc:sldMk cId="490049202" sldId="288"/>
            <ac:picMk id="3" creationId="{D349B4CB-4192-0906-5C7D-9DE88AE267E1}"/>
          </ac:picMkLst>
        </pc:picChg>
      </pc:sldChg>
      <pc:sldChg chg="add del">
        <pc:chgData name="Swastik Mitra" userId="97fba41d-4c2c-47a1-9702-3a8f8de2f8c2" providerId="ADAL" clId="{956AAC84-082B-4850-A057-FDD2C5488964}" dt="2025-06-21T05:56:47.998" v="4339"/>
        <pc:sldMkLst>
          <pc:docMk/>
          <pc:sldMk cId="3527306842" sldId="288"/>
        </pc:sldMkLst>
      </pc:sldChg>
      <pc:sldChg chg="addSp delSp modSp new mod">
        <pc:chgData name="Swastik Mitra" userId="97fba41d-4c2c-47a1-9702-3a8f8de2f8c2" providerId="ADAL" clId="{956AAC84-082B-4850-A057-FDD2C5488964}" dt="2025-06-23T07:08:37.769" v="4750"/>
        <pc:sldMkLst>
          <pc:docMk/>
          <pc:sldMk cId="2031421424" sldId="289"/>
        </pc:sldMkLst>
        <pc:spChg chg="mod">
          <ac:chgData name="Swastik Mitra" userId="97fba41d-4c2c-47a1-9702-3a8f8de2f8c2" providerId="ADAL" clId="{956AAC84-082B-4850-A057-FDD2C5488964}" dt="2025-06-23T07:08:32.429" v="4749" actId="403"/>
          <ac:spMkLst>
            <pc:docMk/>
            <pc:sldMk cId="2031421424" sldId="289"/>
            <ac:spMk id="2" creationId="{63757B84-F8B9-7E00-EAED-F77225630AA5}"/>
          </ac:spMkLst>
        </pc:spChg>
        <pc:spChg chg="del">
          <ac:chgData name="Swastik Mitra" userId="97fba41d-4c2c-47a1-9702-3a8f8de2f8c2" providerId="ADAL" clId="{956AAC84-082B-4850-A057-FDD2C5488964}" dt="2025-06-23T07:08:16.906" v="4742" actId="478"/>
          <ac:spMkLst>
            <pc:docMk/>
            <pc:sldMk cId="2031421424" sldId="289"/>
            <ac:spMk id="3" creationId="{AEA56EE8-5CA9-FC95-F2ED-C4461AB88AAD}"/>
          </ac:spMkLst>
        </pc:spChg>
        <pc:picChg chg="add mod">
          <ac:chgData name="Swastik Mitra" userId="97fba41d-4c2c-47a1-9702-3a8f8de2f8c2" providerId="ADAL" clId="{956AAC84-082B-4850-A057-FDD2C5488964}" dt="2025-06-23T07:08:37.769" v="4750"/>
          <ac:picMkLst>
            <pc:docMk/>
            <pc:sldMk cId="2031421424" sldId="289"/>
            <ac:picMk id="4" creationId="{30D53181-B416-68F2-214C-6FE9454D0AC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159878-E2DA-4344-AA83-910D0C34EA06}" type="datetimeFigureOut">
              <a:rPr lang="en-IN" smtClean="0"/>
              <a:t>23-06-2025</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0EA5CD-0EDA-4885-B170-C94389142C80}" type="slidenum">
              <a:rPr lang="en-IN" smtClean="0"/>
              <a:t>‹#›</a:t>
            </a:fld>
            <a:endParaRPr lang="en-IN"/>
          </a:p>
        </p:txBody>
      </p:sp>
    </p:spTree>
    <p:extLst>
      <p:ext uri="{BB962C8B-B14F-4D97-AF65-F5344CB8AC3E}">
        <p14:creationId xmlns:p14="http://schemas.microsoft.com/office/powerpoint/2010/main" val="19334252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2F798B30-CB52-43EB-8051-0AE3477E4E1D}" type="slidenum">
              <a:rPr kumimoji="0" lang="en-IN" sz="1200" b="0" i="0" u="none" strike="noStrike" kern="0" cap="none" spc="0" normalizeH="0" baseline="0" noProof="0" smtClean="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lang="en-IN" sz="12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3260494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2F798B30-CB52-43EB-8051-0AE3477E4E1D}" type="slidenum">
              <a:rPr kumimoji="0" lang="en-IN" sz="1200" b="0" i="0" u="none" strike="noStrike" kern="0" cap="none" spc="0" normalizeH="0" baseline="0" noProof="0" smtClean="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lang="en-IN" sz="12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7530492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290EA5CD-0EDA-4885-B170-C94389142C80}" type="slidenum">
              <a:rPr lang="en-IN" smtClean="0"/>
              <a:t>15</a:t>
            </a:fld>
            <a:endParaRPr lang="en-IN"/>
          </a:p>
        </p:txBody>
      </p:sp>
    </p:spTree>
    <p:extLst>
      <p:ext uri="{BB962C8B-B14F-4D97-AF65-F5344CB8AC3E}">
        <p14:creationId xmlns:p14="http://schemas.microsoft.com/office/powerpoint/2010/main" val="30838671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290EA5CD-0EDA-4885-B170-C94389142C80}" type="slidenum">
              <a:rPr lang="en-IN" smtClean="0"/>
              <a:t>17</a:t>
            </a:fld>
            <a:endParaRPr lang="en-IN"/>
          </a:p>
        </p:txBody>
      </p:sp>
    </p:spTree>
    <p:extLst>
      <p:ext uri="{BB962C8B-B14F-4D97-AF65-F5344CB8AC3E}">
        <p14:creationId xmlns:p14="http://schemas.microsoft.com/office/powerpoint/2010/main" val="12421018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290EA5CD-0EDA-4885-B170-C94389142C80}" type="slidenum">
              <a:rPr lang="en-IN" smtClean="0"/>
              <a:t>18</a:t>
            </a:fld>
            <a:endParaRPr lang="en-IN"/>
          </a:p>
        </p:txBody>
      </p:sp>
    </p:spTree>
    <p:extLst>
      <p:ext uri="{BB962C8B-B14F-4D97-AF65-F5344CB8AC3E}">
        <p14:creationId xmlns:p14="http://schemas.microsoft.com/office/powerpoint/2010/main" val="23510728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4"/>
        <p:cNvGrpSpPr/>
        <p:nvPr/>
      </p:nvGrpSpPr>
      <p:grpSpPr>
        <a:xfrm>
          <a:off x="0" y="0"/>
          <a:ext cx="0" cy="0"/>
          <a:chOff x="0" y="0"/>
          <a:chExt cx="0" cy="0"/>
        </a:xfrm>
      </p:grpSpPr>
      <p:sp>
        <p:nvSpPr>
          <p:cNvPr id="15" name="Google Shape;15;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16" name="Google Shape;16;p2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17" name="Google Shape;17;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fld id="{37896410-0029-4E58-8C0F-7E809D70948A}" type="datetimeFigureOut">
              <a:rPr lang="en-IN" smtClean="0"/>
              <a:t>23-06-2025</a:t>
            </a:fld>
            <a:endParaRPr lang="en-IN"/>
          </a:p>
        </p:txBody>
      </p:sp>
      <p:sp>
        <p:nvSpPr>
          <p:cNvPr id="18" name="Google Shape;18;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lang="en-IN"/>
          </a:p>
        </p:txBody>
      </p:sp>
      <p:sp>
        <p:nvSpPr>
          <p:cNvPr id="19" name="Google Shape;19;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1pPr>
            <a:lvl2pPr marL="0" marR="0" lvl="1"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2pPr>
            <a:lvl3pPr marL="0" marR="0" lvl="2"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3pPr>
            <a:lvl4pPr marL="0" marR="0" lvl="3"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4pPr>
            <a:lvl5pPr marL="0" marR="0" lvl="4"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5pPr>
            <a:lvl6pPr marL="0" marR="0" lvl="5"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6pPr>
            <a:lvl7pPr marL="0" marR="0" lvl="6"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7pPr>
            <a:lvl8pPr marL="0" marR="0" lvl="7"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8pPr>
            <a:lvl9pPr marL="0" marR="0" lvl="8"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9pPr>
          </a:lstStyle>
          <a:p>
            <a:fld id="{58CD985B-A82D-49A1-BD88-A833CE09E049}" type="slidenum">
              <a:rPr lang="en-IN" smtClean="0"/>
              <a:t>‹#›</a:t>
            </a:fld>
            <a:endParaRPr lang="en-IN"/>
          </a:p>
        </p:txBody>
      </p:sp>
    </p:spTree>
    <p:extLst>
      <p:ext uri="{BB962C8B-B14F-4D97-AF65-F5344CB8AC3E}">
        <p14:creationId xmlns:p14="http://schemas.microsoft.com/office/powerpoint/2010/main" val="24631536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71"/>
        <p:cNvGrpSpPr/>
        <p:nvPr/>
      </p:nvGrpSpPr>
      <p:grpSpPr>
        <a:xfrm>
          <a:off x="0" y="0"/>
          <a:ext cx="0" cy="0"/>
          <a:chOff x="0" y="0"/>
          <a:chExt cx="0" cy="0"/>
        </a:xfrm>
      </p:grpSpPr>
      <p:sp>
        <p:nvSpPr>
          <p:cNvPr id="72" name="Google Shape;72;p10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73" name="Google Shape;73;p10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74" name="Google Shape;74;p10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fld id="{37896410-0029-4E58-8C0F-7E809D70948A}" type="datetimeFigureOut">
              <a:rPr lang="en-IN" smtClean="0"/>
              <a:t>23-06-2025</a:t>
            </a:fld>
            <a:endParaRPr lang="en-IN"/>
          </a:p>
        </p:txBody>
      </p:sp>
      <p:sp>
        <p:nvSpPr>
          <p:cNvPr id="75" name="Google Shape;75;p10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lang="en-IN"/>
          </a:p>
        </p:txBody>
      </p:sp>
      <p:sp>
        <p:nvSpPr>
          <p:cNvPr id="76" name="Google Shape;76;p10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1pPr>
            <a:lvl2pPr marL="0" marR="0" lvl="1"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2pPr>
            <a:lvl3pPr marL="0" marR="0" lvl="2"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3pPr>
            <a:lvl4pPr marL="0" marR="0" lvl="3"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4pPr>
            <a:lvl5pPr marL="0" marR="0" lvl="4"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5pPr>
            <a:lvl6pPr marL="0" marR="0" lvl="5"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6pPr>
            <a:lvl7pPr marL="0" marR="0" lvl="6"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7pPr>
            <a:lvl8pPr marL="0" marR="0" lvl="7"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8pPr>
            <a:lvl9pPr marL="0" marR="0" lvl="8"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9pPr>
          </a:lstStyle>
          <a:p>
            <a:fld id="{58CD985B-A82D-49A1-BD88-A833CE09E049}" type="slidenum">
              <a:rPr lang="en-IN" smtClean="0"/>
              <a:t>‹#›</a:t>
            </a:fld>
            <a:endParaRPr lang="en-IN"/>
          </a:p>
        </p:txBody>
      </p:sp>
    </p:spTree>
    <p:extLst>
      <p:ext uri="{BB962C8B-B14F-4D97-AF65-F5344CB8AC3E}">
        <p14:creationId xmlns:p14="http://schemas.microsoft.com/office/powerpoint/2010/main" val="2191434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7"/>
        <p:cNvGrpSpPr/>
        <p:nvPr/>
      </p:nvGrpSpPr>
      <p:grpSpPr>
        <a:xfrm>
          <a:off x="0" y="0"/>
          <a:ext cx="0" cy="0"/>
          <a:chOff x="0" y="0"/>
          <a:chExt cx="0" cy="0"/>
        </a:xfrm>
      </p:grpSpPr>
      <p:sp>
        <p:nvSpPr>
          <p:cNvPr id="78" name="Google Shape;78;p10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79" name="Google Shape;79;p10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80" name="Google Shape;80;p10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fld id="{37896410-0029-4E58-8C0F-7E809D70948A}" type="datetimeFigureOut">
              <a:rPr lang="en-IN" smtClean="0"/>
              <a:t>23-06-2025</a:t>
            </a:fld>
            <a:endParaRPr lang="en-IN"/>
          </a:p>
        </p:txBody>
      </p:sp>
      <p:sp>
        <p:nvSpPr>
          <p:cNvPr id="81" name="Google Shape;81;p10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lang="en-IN"/>
          </a:p>
        </p:txBody>
      </p:sp>
      <p:sp>
        <p:nvSpPr>
          <p:cNvPr id="82" name="Google Shape;82;p10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1pPr>
            <a:lvl2pPr marL="0" marR="0" lvl="1"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2pPr>
            <a:lvl3pPr marL="0" marR="0" lvl="2"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3pPr>
            <a:lvl4pPr marL="0" marR="0" lvl="3"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4pPr>
            <a:lvl5pPr marL="0" marR="0" lvl="4"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5pPr>
            <a:lvl6pPr marL="0" marR="0" lvl="5"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6pPr>
            <a:lvl7pPr marL="0" marR="0" lvl="6"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7pPr>
            <a:lvl8pPr marL="0" marR="0" lvl="7"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8pPr>
            <a:lvl9pPr marL="0" marR="0" lvl="8"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9pPr>
          </a:lstStyle>
          <a:p>
            <a:fld id="{58CD985B-A82D-49A1-BD88-A833CE09E049}" type="slidenum">
              <a:rPr lang="en-IN" smtClean="0"/>
              <a:t>‹#›</a:t>
            </a:fld>
            <a:endParaRPr lang="en-IN"/>
          </a:p>
        </p:txBody>
      </p:sp>
    </p:spTree>
    <p:extLst>
      <p:ext uri="{BB962C8B-B14F-4D97-AF65-F5344CB8AC3E}">
        <p14:creationId xmlns:p14="http://schemas.microsoft.com/office/powerpoint/2010/main" val="1587518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20"/>
        <p:cNvGrpSpPr/>
        <p:nvPr/>
      </p:nvGrpSpPr>
      <p:grpSpPr>
        <a:xfrm>
          <a:off x="0" y="0"/>
          <a:ext cx="0" cy="0"/>
          <a:chOff x="0" y="0"/>
          <a:chExt cx="0" cy="0"/>
        </a:xfrm>
      </p:grpSpPr>
      <p:sp>
        <p:nvSpPr>
          <p:cNvPr id="21" name="Google Shape;21;p28"/>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22" name="Google Shape;22;p28"/>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r>
              <a:rPr lang="en-US"/>
              <a:t>Click to edit Master subtitle style</a:t>
            </a:r>
            <a:endParaRPr/>
          </a:p>
        </p:txBody>
      </p:sp>
      <p:sp>
        <p:nvSpPr>
          <p:cNvPr id="23" name="Google Shape;23;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fld id="{37896410-0029-4E58-8C0F-7E809D70948A}" type="datetimeFigureOut">
              <a:rPr lang="en-IN" smtClean="0"/>
              <a:t>23-06-2025</a:t>
            </a:fld>
            <a:endParaRPr lang="en-IN"/>
          </a:p>
        </p:txBody>
      </p:sp>
      <p:sp>
        <p:nvSpPr>
          <p:cNvPr id="24" name="Google Shape;24;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lang="en-IN"/>
          </a:p>
        </p:txBody>
      </p:sp>
      <p:sp>
        <p:nvSpPr>
          <p:cNvPr id="25" name="Google Shape;25;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1pPr>
            <a:lvl2pPr marL="0" marR="0" lvl="1"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2pPr>
            <a:lvl3pPr marL="0" marR="0" lvl="2"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3pPr>
            <a:lvl4pPr marL="0" marR="0" lvl="3"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4pPr>
            <a:lvl5pPr marL="0" marR="0" lvl="4"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5pPr>
            <a:lvl6pPr marL="0" marR="0" lvl="5"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6pPr>
            <a:lvl7pPr marL="0" marR="0" lvl="6"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7pPr>
            <a:lvl8pPr marL="0" marR="0" lvl="7"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8pPr>
            <a:lvl9pPr marL="0" marR="0" lvl="8"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9pPr>
          </a:lstStyle>
          <a:p>
            <a:fld id="{58CD985B-A82D-49A1-BD88-A833CE09E049}" type="slidenum">
              <a:rPr lang="en-IN" smtClean="0"/>
              <a:t>‹#›</a:t>
            </a:fld>
            <a:endParaRPr lang="en-IN"/>
          </a:p>
        </p:txBody>
      </p:sp>
    </p:spTree>
    <p:extLst>
      <p:ext uri="{BB962C8B-B14F-4D97-AF65-F5344CB8AC3E}">
        <p14:creationId xmlns:p14="http://schemas.microsoft.com/office/powerpoint/2010/main" val="2159211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6"/>
        <p:cNvGrpSpPr/>
        <p:nvPr/>
      </p:nvGrpSpPr>
      <p:grpSpPr>
        <a:xfrm>
          <a:off x="0" y="0"/>
          <a:ext cx="0" cy="0"/>
          <a:chOff x="0" y="0"/>
          <a:chExt cx="0" cy="0"/>
        </a:xfrm>
      </p:grpSpPr>
      <p:sp>
        <p:nvSpPr>
          <p:cNvPr id="27" name="Google Shape;27;p3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28" name="Google Shape;28;p3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pPr lvl="0"/>
            <a:r>
              <a:rPr lang="en-US"/>
              <a:t>Click to edit Master text styles</a:t>
            </a:r>
          </a:p>
        </p:txBody>
      </p:sp>
      <p:sp>
        <p:nvSpPr>
          <p:cNvPr id="29" name="Google Shape;29;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fld id="{37896410-0029-4E58-8C0F-7E809D70948A}" type="datetimeFigureOut">
              <a:rPr lang="en-IN" smtClean="0"/>
              <a:t>23-06-2025</a:t>
            </a:fld>
            <a:endParaRPr lang="en-IN"/>
          </a:p>
        </p:txBody>
      </p:sp>
      <p:sp>
        <p:nvSpPr>
          <p:cNvPr id="30" name="Google Shape;30;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lang="en-IN"/>
          </a:p>
        </p:txBody>
      </p:sp>
      <p:sp>
        <p:nvSpPr>
          <p:cNvPr id="31" name="Google Shape;31;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1pPr>
            <a:lvl2pPr marL="0" marR="0" lvl="1"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2pPr>
            <a:lvl3pPr marL="0" marR="0" lvl="2"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3pPr>
            <a:lvl4pPr marL="0" marR="0" lvl="3"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4pPr>
            <a:lvl5pPr marL="0" marR="0" lvl="4"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5pPr>
            <a:lvl6pPr marL="0" marR="0" lvl="5"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6pPr>
            <a:lvl7pPr marL="0" marR="0" lvl="6"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7pPr>
            <a:lvl8pPr marL="0" marR="0" lvl="7"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8pPr>
            <a:lvl9pPr marL="0" marR="0" lvl="8"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9pPr>
          </a:lstStyle>
          <a:p>
            <a:fld id="{58CD985B-A82D-49A1-BD88-A833CE09E049}" type="slidenum">
              <a:rPr lang="en-IN" smtClean="0"/>
              <a:t>‹#›</a:t>
            </a:fld>
            <a:endParaRPr lang="en-IN"/>
          </a:p>
        </p:txBody>
      </p:sp>
    </p:spTree>
    <p:extLst>
      <p:ext uri="{BB962C8B-B14F-4D97-AF65-F5344CB8AC3E}">
        <p14:creationId xmlns:p14="http://schemas.microsoft.com/office/powerpoint/2010/main" val="15798450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2"/>
        <p:cNvGrpSpPr/>
        <p:nvPr/>
      </p:nvGrpSpPr>
      <p:grpSpPr>
        <a:xfrm>
          <a:off x="0" y="0"/>
          <a:ext cx="0" cy="0"/>
          <a:chOff x="0" y="0"/>
          <a:chExt cx="0" cy="0"/>
        </a:xfrm>
      </p:grpSpPr>
      <p:sp>
        <p:nvSpPr>
          <p:cNvPr id="33" name="Google Shape;33;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34" name="Google Shape;34;p3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35" name="Google Shape;35;p3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36" name="Google Shape;36;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fld id="{37896410-0029-4E58-8C0F-7E809D70948A}" type="datetimeFigureOut">
              <a:rPr lang="en-IN" smtClean="0"/>
              <a:t>23-06-2025</a:t>
            </a:fld>
            <a:endParaRPr lang="en-IN"/>
          </a:p>
        </p:txBody>
      </p:sp>
      <p:sp>
        <p:nvSpPr>
          <p:cNvPr id="37" name="Google Shape;37;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lang="en-IN"/>
          </a:p>
        </p:txBody>
      </p:sp>
      <p:sp>
        <p:nvSpPr>
          <p:cNvPr id="38" name="Google Shape;38;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1pPr>
            <a:lvl2pPr marL="0" marR="0" lvl="1"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2pPr>
            <a:lvl3pPr marL="0" marR="0" lvl="2"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3pPr>
            <a:lvl4pPr marL="0" marR="0" lvl="3"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4pPr>
            <a:lvl5pPr marL="0" marR="0" lvl="4"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5pPr>
            <a:lvl6pPr marL="0" marR="0" lvl="5"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6pPr>
            <a:lvl7pPr marL="0" marR="0" lvl="6"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7pPr>
            <a:lvl8pPr marL="0" marR="0" lvl="7"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8pPr>
            <a:lvl9pPr marL="0" marR="0" lvl="8"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9pPr>
          </a:lstStyle>
          <a:p>
            <a:fld id="{58CD985B-A82D-49A1-BD88-A833CE09E049}" type="slidenum">
              <a:rPr lang="en-IN" smtClean="0"/>
              <a:t>‹#›</a:t>
            </a:fld>
            <a:endParaRPr lang="en-IN"/>
          </a:p>
        </p:txBody>
      </p:sp>
    </p:spTree>
    <p:extLst>
      <p:ext uri="{BB962C8B-B14F-4D97-AF65-F5344CB8AC3E}">
        <p14:creationId xmlns:p14="http://schemas.microsoft.com/office/powerpoint/2010/main" val="2844170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9"/>
        <p:cNvGrpSpPr/>
        <p:nvPr/>
      </p:nvGrpSpPr>
      <p:grpSpPr>
        <a:xfrm>
          <a:off x="0" y="0"/>
          <a:ext cx="0" cy="0"/>
          <a:chOff x="0" y="0"/>
          <a:chExt cx="0" cy="0"/>
        </a:xfrm>
      </p:grpSpPr>
      <p:sp>
        <p:nvSpPr>
          <p:cNvPr id="40" name="Google Shape;40;p3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41" name="Google Shape;41;p3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pPr lvl="0"/>
            <a:r>
              <a:rPr lang="en-US"/>
              <a:t>Click to edit Master text styles</a:t>
            </a:r>
          </a:p>
        </p:txBody>
      </p:sp>
      <p:sp>
        <p:nvSpPr>
          <p:cNvPr id="42" name="Google Shape;42;p3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43" name="Google Shape;43;p3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pPr lvl="0"/>
            <a:r>
              <a:rPr lang="en-US"/>
              <a:t>Click to edit Master text styles</a:t>
            </a:r>
          </a:p>
        </p:txBody>
      </p:sp>
      <p:sp>
        <p:nvSpPr>
          <p:cNvPr id="44" name="Google Shape;44;p3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45" name="Google Shape;45;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fld id="{37896410-0029-4E58-8C0F-7E809D70948A}" type="datetimeFigureOut">
              <a:rPr lang="en-IN" smtClean="0"/>
              <a:t>23-06-2025</a:t>
            </a:fld>
            <a:endParaRPr lang="en-IN"/>
          </a:p>
        </p:txBody>
      </p:sp>
      <p:sp>
        <p:nvSpPr>
          <p:cNvPr id="46" name="Google Shape;46;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lang="en-IN"/>
          </a:p>
        </p:txBody>
      </p:sp>
      <p:sp>
        <p:nvSpPr>
          <p:cNvPr id="47" name="Google Shape;47;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1pPr>
            <a:lvl2pPr marL="0" marR="0" lvl="1"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2pPr>
            <a:lvl3pPr marL="0" marR="0" lvl="2"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3pPr>
            <a:lvl4pPr marL="0" marR="0" lvl="3"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4pPr>
            <a:lvl5pPr marL="0" marR="0" lvl="4"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5pPr>
            <a:lvl6pPr marL="0" marR="0" lvl="5"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6pPr>
            <a:lvl7pPr marL="0" marR="0" lvl="6"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7pPr>
            <a:lvl8pPr marL="0" marR="0" lvl="7"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8pPr>
            <a:lvl9pPr marL="0" marR="0" lvl="8"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9pPr>
          </a:lstStyle>
          <a:p>
            <a:fld id="{58CD985B-A82D-49A1-BD88-A833CE09E049}" type="slidenum">
              <a:rPr lang="en-IN" smtClean="0"/>
              <a:t>‹#›</a:t>
            </a:fld>
            <a:endParaRPr lang="en-IN"/>
          </a:p>
        </p:txBody>
      </p:sp>
    </p:spTree>
    <p:extLst>
      <p:ext uri="{BB962C8B-B14F-4D97-AF65-F5344CB8AC3E}">
        <p14:creationId xmlns:p14="http://schemas.microsoft.com/office/powerpoint/2010/main" val="17531095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8"/>
        <p:cNvGrpSpPr/>
        <p:nvPr/>
      </p:nvGrpSpPr>
      <p:grpSpPr>
        <a:xfrm>
          <a:off x="0" y="0"/>
          <a:ext cx="0" cy="0"/>
          <a:chOff x="0" y="0"/>
          <a:chExt cx="0" cy="0"/>
        </a:xfrm>
      </p:grpSpPr>
      <p:sp>
        <p:nvSpPr>
          <p:cNvPr id="49" name="Google Shape;49;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50" name="Google Shape;50;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fld id="{37896410-0029-4E58-8C0F-7E809D70948A}" type="datetimeFigureOut">
              <a:rPr lang="en-IN" smtClean="0"/>
              <a:t>23-06-2025</a:t>
            </a:fld>
            <a:endParaRPr lang="en-IN"/>
          </a:p>
        </p:txBody>
      </p:sp>
      <p:sp>
        <p:nvSpPr>
          <p:cNvPr id="51" name="Google Shape;51;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lang="en-IN"/>
          </a:p>
        </p:txBody>
      </p:sp>
      <p:sp>
        <p:nvSpPr>
          <p:cNvPr id="52" name="Google Shape;52;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1pPr>
            <a:lvl2pPr marL="0" marR="0" lvl="1"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2pPr>
            <a:lvl3pPr marL="0" marR="0" lvl="2"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3pPr>
            <a:lvl4pPr marL="0" marR="0" lvl="3"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4pPr>
            <a:lvl5pPr marL="0" marR="0" lvl="4"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5pPr>
            <a:lvl6pPr marL="0" marR="0" lvl="5"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6pPr>
            <a:lvl7pPr marL="0" marR="0" lvl="6"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7pPr>
            <a:lvl8pPr marL="0" marR="0" lvl="7"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8pPr>
            <a:lvl9pPr marL="0" marR="0" lvl="8"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9pPr>
          </a:lstStyle>
          <a:p>
            <a:fld id="{58CD985B-A82D-49A1-BD88-A833CE09E049}" type="slidenum">
              <a:rPr lang="en-IN" smtClean="0"/>
              <a:t>‹#›</a:t>
            </a:fld>
            <a:endParaRPr lang="en-IN"/>
          </a:p>
        </p:txBody>
      </p:sp>
    </p:spTree>
    <p:extLst>
      <p:ext uri="{BB962C8B-B14F-4D97-AF65-F5344CB8AC3E}">
        <p14:creationId xmlns:p14="http://schemas.microsoft.com/office/powerpoint/2010/main" val="2612755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fld id="{37896410-0029-4E58-8C0F-7E809D70948A}" type="datetimeFigureOut">
              <a:rPr lang="en-IN" smtClean="0"/>
              <a:t>23-06-2025</a:t>
            </a:fld>
            <a:endParaRPr lang="en-IN"/>
          </a:p>
        </p:txBody>
      </p:sp>
      <p:sp>
        <p:nvSpPr>
          <p:cNvPr id="55" name="Google Shape;55;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lang="en-IN"/>
          </a:p>
        </p:txBody>
      </p:sp>
      <p:sp>
        <p:nvSpPr>
          <p:cNvPr id="56" name="Google Shape;56;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1pPr>
            <a:lvl2pPr marL="0" marR="0" lvl="1"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2pPr>
            <a:lvl3pPr marL="0" marR="0" lvl="2"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3pPr>
            <a:lvl4pPr marL="0" marR="0" lvl="3"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4pPr>
            <a:lvl5pPr marL="0" marR="0" lvl="4"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5pPr>
            <a:lvl6pPr marL="0" marR="0" lvl="5"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6pPr>
            <a:lvl7pPr marL="0" marR="0" lvl="6"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7pPr>
            <a:lvl8pPr marL="0" marR="0" lvl="7"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8pPr>
            <a:lvl9pPr marL="0" marR="0" lvl="8"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9pPr>
          </a:lstStyle>
          <a:p>
            <a:fld id="{58CD985B-A82D-49A1-BD88-A833CE09E049}" type="slidenum">
              <a:rPr lang="en-IN" smtClean="0"/>
              <a:t>‹#›</a:t>
            </a:fld>
            <a:endParaRPr lang="en-IN"/>
          </a:p>
        </p:txBody>
      </p:sp>
    </p:spTree>
    <p:extLst>
      <p:ext uri="{BB962C8B-B14F-4D97-AF65-F5344CB8AC3E}">
        <p14:creationId xmlns:p14="http://schemas.microsoft.com/office/powerpoint/2010/main" val="27116055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7"/>
        <p:cNvGrpSpPr/>
        <p:nvPr/>
      </p:nvGrpSpPr>
      <p:grpSpPr>
        <a:xfrm>
          <a:off x="0" y="0"/>
          <a:ext cx="0" cy="0"/>
          <a:chOff x="0" y="0"/>
          <a:chExt cx="0" cy="0"/>
        </a:xfrm>
      </p:grpSpPr>
      <p:sp>
        <p:nvSpPr>
          <p:cNvPr id="58" name="Google Shape;58;p3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59" name="Google Shape;59;p3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pPr lvl="0"/>
            <a:r>
              <a:rPr lang="en-US"/>
              <a:t>Click to edit Master text styles</a:t>
            </a:r>
          </a:p>
        </p:txBody>
      </p:sp>
      <p:sp>
        <p:nvSpPr>
          <p:cNvPr id="60" name="Google Shape;60;p3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pPr lvl="0"/>
            <a:r>
              <a:rPr lang="en-US"/>
              <a:t>Click to edit Master text styles</a:t>
            </a:r>
          </a:p>
        </p:txBody>
      </p:sp>
      <p:sp>
        <p:nvSpPr>
          <p:cNvPr id="61" name="Google Shape;61;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fld id="{37896410-0029-4E58-8C0F-7E809D70948A}" type="datetimeFigureOut">
              <a:rPr lang="en-IN" smtClean="0"/>
              <a:t>23-06-2025</a:t>
            </a:fld>
            <a:endParaRPr lang="en-IN"/>
          </a:p>
        </p:txBody>
      </p:sp>
      <p:sp>
        <p:nvSpPr>
          <p:cNvPr id="62" name="Google Shape;62;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lang="en-IN"/>
          </a:p>
        </p:txBody>
      </p:sp>
      <p:sp>
        <p:nvSpPr>
          <p:cNvPr id="63" name="Google Shape;63;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1pPr>
            <a:lvl2pPr marL="0" marR="0" lvl="1"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2pPr>
            <a:lvl3pPr marL="0" marR="0" lvl="2"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3pPr>
            <a:lvl4pPr marL="0" marR="0" lvl="3"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4pPr>
            <a:lvl5pPr marL="0" marR="0" lvl="4"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5pPr>
            <a:lvl6pPr marL="0" marR="0" lvl="5"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6pPr>
            <a:lvl7pPr marL="0" marR="0" lvl="6"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7pPr>
            <a:lvl8pPr marL="0" marR="0" lvl="7"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8pPr>
            <a:lvl9pPr marL="0" marR="0" lvl="8"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9pPr>
          </a:lstStyle>
          <a:p>
            <a:fld id="{58CD985B-A82D-49A1-BD88-A833CE09E049}" type="slidenum">
              <a:rPr lang="en-IN" smtClean="0"/>
              <a:t>‹#›</a:t>
            </a:fld>
            <a:endParaRPr lang="en-IN"/>
          </a:p>
        </p:txBody>
      </p:sp>
    </p:spTree>
    <p:extLst>
      <p:ext uri="{BB962C8B-B14F-4D97-AF65-F5344CB8AC3E}">
        <p14:creationId xmlns:p14="http://schemas.microsoft.com/office/powerpoint/2010/main" val="25337041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4"/>
        <p:cNvGrpSpPr/>
        <p:nvPr/>
      </p:nvGrpSpPr>
      <p:grpSpPr>
        <a:xfrm>
          <a:off x="0" y="0"/>
          <a:ext cx="0" cy="0"/>
          <a:chOff x="0" y="0"/>
          <a:chExt cx="0" cy="0"/>
        </a:xfrm>
      </p:grpSpPr>
      <p:sp>
        <p:nvSpPr>
          <p:cNvPr id="65" name="Google Shape;65;p10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n-US"/>
              <a:t>Click to edit Master title style</a:t>
            </a:r>
            <a:endParaRPr/>
          </a:p>
        </p:txBody>
      </p:sp>
      <p:sp>
        <p:nvSpPr>
          <p:cNvPr id="66" name="Google Shape;66;p104"/>
          <p:cNvSpPr>
            <a:spLocks noGrp="1"/>
          </p:cNvSpPr>
          <p:nvPr>
            <p:ph type="pic" idx="2"/>
          </p:nvPr>
        </p:nvSpPr>
        <p:spPr>
          <a:xfrm>
            <a:off x="5183188" y="987425"/>
            <a:ext cx="6172200" cy="4873625"/>
          </a:xfrm>
          <a:prstGeom prst="rect">
            <a:avLst/>
          </a:prstGeom>
          <a:noFill/>
          <a:ln>
            <a:noFill/>
          </a:ln>
        </p:spPr>
      </p:sp>
      <p:sp>
        <p:nvSpPr>
          <p:cNvPr id="67" name="Google Shape;67;p10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pPr lvl="0"/>
            <a:r>
              <a:rPr lang="en-US"/>
              <a:t>Click to edit Master text styles</a:t>
            </a:r>
          </a:p>
        </p:txBody>
      </p:sp>
      <p:sp>
        <p:nvSpPr>
          <p:cNvPr id="68" name="Google Shape;68;p10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fld id="{37896410-0029-4E58-8C0F-7E809D70948A}" type="datetimeFigureOut">
              <a:rPr lang="en-IN" smtClean="0"/>
              <a:t>23-06-2025</a:t>
            </a:fld>
            <a:endParaRPr lang="en-IN"/>
          </a:p>
        </p:txBody>
      </p:sp>
      <p:sp>
        <p:nvSpPr>
          <p:cNvPr id="69" name="Google Shape;69;p10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lang="en-IN"/>
          </a:p>
        </p:txBody>
      </p:sp>
      <p:sp>
        <p:nvSpPr>
          <p:cNvPr id="70" name="Google Shape;70;p10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t" anchorCtr="0">
            <a:noAutofit/>
          </a:bodyPr>
          <a:lstStyle>
            <a:lvl1pPr marL="0" marR="0" lvl="0"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1pPr>
            <a:lvl2pPr marL="0" marR="0" lvl="1"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2pPr>
            <a:lvl3pPr marL="0" marR="0" lvl="2"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3pPr>
            <a:lvl4pPr marL="0" marR="0" lvl="3"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4pPr>
            <a:lvl5pPr marL="0" marR="0" lvl="4"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5pPr>
            <a:lvl6pPr marL="0" marR="0" lvl="5"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6pPr>
            <a:lvl7pPr marL="0" marR="0" lvl="6"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7pPr>
            <a:lvl8pPr marL="0" marR="0" lvl="7"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8pPr>
            <a:lvl9pPr marL="0" marR="0" lvl="8" indent="0" algn="r" rtl="0">
              <a:lnSpc>
                <a:spcPct val="100000"/>
              </a:lnSpc>
              <a:spcBef>
                <a:spcPts val="0"/>
              </a:spcBef>
              <a:spcAft>
                <a:spcPts val="0"/>
              </a:spcAft>
              <a:buNone/>
              <a:defRPr sz="1400" b="0" i="0" u="none" strike="noStrike" cap="none">
                <a:solidFill>
                  <a:srgbClr val="11EFC0"/>
                </a:solidFill>
                <a:latin typeface="Arial"/>
                <a:ea typeface="Arial"/>
                <a:cs typeface="Arial"/>
                <a:sym typeface="Arial"/>
              </a:defRPr>
            </a:lvl9pPr>
          </a:lstStyle>
          <a:p>
            <a:fld id="{58CD985B-A82D-49A1-BD88-A833CE09E049}" type="slidenum">
              <a:rPr lang="en-IN" smtClean="0"/>
              <a:t>‹#›</a:t>
            </a:fld>
            <a:endParaRPr lang="en-IN"/>
          </a:p>
        </p:txBody>
      </p:sp>
    </p:spTree>
    <p:extLst>
      <p:ext uri="{BB962C8B-B14F-4D97-AF65-F5344CB8AC3E}">
        <p14:creationId xmlns:p14="http://schemas.microsoft.com/office/powerpoint/2010/main" val="2391717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103" descr="A picture containing table, window, sitting, light&#10;&#10;Description automatically generated"/>
          <p:cNvPicPr preferRelativeResize="0"/>
          <p:nvPr/>
        </p:nvPicPr>
        <p:blipFill rotWithShape="1">
          <a:blip r:embed="rId13">
            <a:alphaModFix/>
          </a:blip>
          <a:srcRect b="23045"/>
          <a:stretch/>
        </p:blipFill>
        <p:spPr>
          <a:xfrm>
            <a:off x="0" y="-1"/>
            <a:ext cx="12223144" cy="6858001"/>
          </a:xfrm>
          <a:prstGeom prst="rect">
            <a:avLst/>
          </a:prstGeom>
          <a:noFill/>
          <a:ln>
            <a:noFill/>
          </a:ln>
        </p:spPr>
      </p:pic>
      <p:sp>
        <p:nvSpPr>
          <p:cNvPr id="11" name="Google Shape;11;p10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10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13" name="Google Shape;13;p103"/>
          <p:cNvPicPr preferRelativeResize="0"/>
          <p:nvPr/>
        </p:nvPicPr>
        <p:blipFill rotWithShape="1">
          <a:blip r:embed="rId14">
            <a:clrChange>
              <a:clrFrom>
                <a:srgbClr val="144C4D"/>
              </a:clrFrom>
              <a:clrTo>
                <a:srgbClr val="144C4D">
                  <a:alpha val="0"/>
                </a:srgbClr>
              </a:clrTo>
            </a:clrChange>
            <a:alphaModFix/>
          </a:blip>
          <a:srcRect/>
          <a:stretch/>
        </p:blipFill>
        <p:spPr>
          <a:xfrm>
            <a:off x="57150" y="6403974"/>
            <a:ext cx="1783509" cy="396097"/>
          </a:xfrm>
          <a:prstGeom prst="rect">
            <a:avLst/>
          </a:prstGeom>
          <a:noFill/>
          <a:ln>
            <a:noFill/>
          </a:ln>
        </p:spPr>
      </p:pic>
    </p:spTree>
    <p:extLst>
      <p:ext uri="{BB962C8B-B14F-4D97-AF65-F5344CB8AC3E}">
        <p14:creationId xmlns:p14="http://schemas.microsoft.com/office/powerpoint/2010/main" val="1160430371"/>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7.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9.png"/></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10.png"/><Relationship Id="rId2" Type="http://schemas.openxmlformats.org/officeDocument/2006/relationships/slideLayout" Target="../slideLayouts/slideLayout1.xml"/><Relationship Id="rId1" Type="http://schemas.openxmlformats.org/officeDocument/2006/relationships/themeOverride" Target="../theme/themeOverride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jpe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227330-02C1-ACE9-5FE7-B269CED57ADE}"/>
              </a:ext>
            </a:extLst>
          </p:cNvPr>
          <p:cNvSpPr>
            <a:spLocks noGrp="1"/>
          </p:cNvSpPr>
          <p:nvPr>
            <p:ph type="ctrTitle"/>
          </p:nvPr>
        </p:nvSpPr>
        <p:spPr/>
        <p:txBody>
          <a:bodyPr>
            <a:normAutofit/>
          </a:bodyPr>
          <a:lstStyle/>
          <a:p>
            <a:r>
              <a:rPr lang="en-US" sz="3600" b="1" dirty="0">
                <a:solidFill>
                  <a:srgbClr val="F6C597"/>
                </a:solidFill>
                <a:latin typeface="Montserrat"/>
              </a:rPr>
              <a:t>AI in Neuroimaging: Validating a  Diagnostic Tool for Responsible and Beneficial Clinical Use</a:t>
            </a:r>
            <a:endParaRPr lang="en-IN" sz="3600" b="1" dirty="0">
              <a:solidFill>
                <a:srgbClr val="F6C597"/>
              </a:solidFill>
              <a:latin typeface="Montserrat"/>
            </a:endParaRPr>
          </a:p>
        </p:txBody>
      </p:sp>
      <p:sp>
        <p:nvSpPr>
          <p:cNvPr id="3" name="Subtitle 2">
            <a:extLst>
              <a:ext uri="{FF2B5EF4-FFF2-40B4-BE49-F238E27FC236}">
                <a16:creationId xmlns:a16="http://schemas.microsoft.com/office/drawing/2014/main" id="{6FFAA04A-A5F7-B5FC-CC3A-9E8C97700E92}"/>
              </a:ext>
            </a:extLst>
          </p:cNvPr>
          <p:cNvSpPr>
            <a:spLocks noGrp="1"/>
          </p:cNvSpPr>
          <p:nvPr>
            <p:ph type="subTitle" idx="1"/>
          </p:nvPr>
        </p:nvSpPr>
        <p:spPr>
          <a:xfrm>
            <a:off x="1524000" y="4079875"/>
            <a:ext cx="9144000" cy="1655762"/>
          </a:xfrm>
        </p:spPr>
        <p:txBody>
          <a:bodyPr>
            <a:normAutofit/>
          </a:bodyPr>
          <a:lstStyle/>
          <a:p>
            <a:pPr marL="0" indent="0" eaLnBrk="0" fontAlgn="base" hangingPunct="0">
              <a:lnSpc>
                <a:spcPct val="120000"/>
              </a:lnSpc>
              <a:spcBef>
                <a:spcPct val="0"/>
              </a:spcBef>
              <a:spcAft>
                <a:spcPct val="0"/>
              </a:spcAft>
              <a:buClrTx/>
              <a:buSzTx/>
            </a:pPr>
            <a:r>
              <a:rPr lang="en-US" sz="2000" b="1" dirty="0">
                <a:solidFill>
                  <a:schemeClr val="lt1"/>
                </a:solidFill>
                <a:latin typeface="Montserrat"/>
              </a:rPr>
              <a:t>By: Swastik Mitra </a:t>
            </a:r>
            <a:br>
              <a:rPr lang="en-US" sz="2000" b="1" dirty="0">
                <a:solidFill>
                  <a:schemeClr val="lt1"/>
                </a:solidFill>
                <a:latin typeface="Montserrat"/>
              </a:rPr>
            </a:br>
            <a:r>
              <a:rPr lang="en-US" sz="2000" b="1" dirty="0">
                <a:solidFill>
                  <a:schemeClr val="lt1"/>
                </a:solidFill>
                <a:latin typeface="Montserrat"/>
              </a:rPr>
              <a:t>PG/23/120</a:t>
            </a:r>
            <a:br>
              <a:rPr lang="en-US" sz="2000" b="1" dirty="0">
                <a:solidFill>
                  <a:schemeClr val="lt1"/>
                </a:solidFill>
                <a:latin typeface="Montserrat"/>
              </a:rPr>
            </a:br>
            <a:r>
              <a:rPr lang="en-US" sz="2000" b="1" dirty="0">
                <a:solidFill>
                  <a:schemeClr val="lt1"/>
                </a:solidFill>
                <a:latin typeface="Montserrat"/>
              </a:rPr>
              <a:t>Under the Guidance of : Dr. Preetha GS</a:t>
            </a:r>
            <a:endParaRPr lang="en-IN" sz="2000" b="1" dirty="0">
              <a:solidFill>
                <a:schemeClr val="lt1"/>
              </a:solidFill>
              <a:latin typeface="Montserrat"/>
            </a:endParaRPr>
          </a:p>
        </p:txBody>
      </p:sp>
      <p:pic>
        <p:nvPicPr>
          <p:cNvPr id="4" name="Picture 3" descr="IIHMR Delhi | Top Healthcare &amp; Hospital Management Institute">
            <a:extLst>
              <a:ext uri="{FF2B5EF4-FFF2-40B4-BE49-F238E27FC236}">
                <a16:creationId xmlns:a16="http://schemas.microsoft.com/office/drawing/2014/main" id="{B2C80718-FA45-5775-57C6-3E953E47B2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80830"/>
            <a:ext cx="2726872" cy="577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21602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IHMR Delhi | Top Healthcare &amp; Hospital Management Institute">
            <a:extLst>
              <a:ext uri="{FF2B5EF4-FFF2-40B4-BE49-F238E27FC236}">
                <a16:creationId xmlns:a16="http://schemas.microsoft.com/office/drawing/2014/main" id="{10171D73-7FA2-3925-363F-B017F68205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80830"/>
            <a:ext cx="2726872" cy="57717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screenshot of a computer screen&#10;&#10;AI-generated content may be incorrect.">
            <a:extLst>
              <a:ext uri="{FF2B5EF4-FFF2-40B4-BE49-F238E27FC236}">
                <a16:creationId xmlns:a16="http://schemas.microsoft.com/office/drawing/2014/main" id="{C22EBC7C-E7E1-EF27-AAD3-B4CAB203C7FB}"/>
              </a:ext>
            </a:extLst>
          </p:cNvPr>
          <p:cNvPicPr>
            <a:picLocks noChangeAspect="1"/>
          </p:cNvPicPr>
          <p:nvPr/>
        </p:nvPicPr>
        <p:blipFill>
          <a:blip r:embed="rId3"/>
          <a:srcRect t="39387"/>
          <a:stretch>
            <a:fillRect/>
          </a:stretch>
        </p:blipFill>
        <p:spPr>
          <a:xfrm>
            <a:off x="0" y="3071207"/>
            <a:ext cx="3581400" cy="1524454"/>
          </a:xfrm>
          <a:prstGeom prst="rect">
            <a:avLst/>
          </a:prstGeom>
        </p:spPr>
      </p:pic>
      <p:pic>
        <p:nvPicPr>
          <p:cNvPr id="6" name="Picture 5">
            <a:extLst>
              <a:ext uri="{FF2B5EF4-FFF2-40B4-BE49-F238E27FC236}">
                <a16:creationId xmlns:a16="http://schemas.microsoft.com/office/drawing/2014/main" id="{2FE7BA59-A25F-49EB-246B-65474267403F}"/>
              </a:ext>
            </a:extLst>
          </p:cNvPr>
          <p:cNvPicPr>
            <a:picLocks noChangeAspect="1"/>
          </p:cNvPicPr>
          <p:nvPr/>
        </p:nvPicPr>
        <p:blipFill>
          <a:blip r:embed="rId4"/>
          <a:stretch>
            <a:fillRect/>
          </a:stretch>
        </p:blipFill>
        <p:spPr>
          <a:xfrm>
            <a:off x="34632" y="859574"/>
            <a:ext cx="3532890" cy="2279559"/>
          </a:xfrm>
          <a:prstGeom prst="rect">
            <a:avLst/>
          </a:prstGeom>
        </p:spPr>
      </p:pic>
      <p:pic>
        <p:nvPicPr>
          <p:cNvPr id="7" name="Picture 6">
            <a:extLst>
              <a:ext uri="{FF2B5EF4-FFF2-40B4-BE49-F238E27FC236}">
                <a16:creationId xmlns:a16="http://schemas.microsoft.com/office/drawing/2014/main" id="{1E45F2F4-B200-AEE8-5289-3AC1A3883810}"/>
              </a:ext>
            </a:extLst>
          </p:cNvPr>
          <p:cNvPicPr>
            <a:picLocks noChangeAspect="1"/>
          </p:cNvPicPr>
          <p:nvPr/>
        </p:nvPicPr>
        <p:blipFill>
          <a:blip r:embed="rId5"/>
          <a:stretch>
            <a:fillRect/>
          </a:stretch>
        </p:blipFill>
        <p:spPr>
          <a:xfrm>
            <a:off x="0" y="4520923"/>
            <a:ext cx="3518535" cy="2308860"/>
          </a:xfrm>
          <a:prstGeom prst="rect">
            <a:avLst/>
          </a:prstGeom>
        </p:spPr>
      </p:pic>
      <p:sp>
        <p:nvSpPr>
          <p:cNvPr id="2" name="Title 1">
            <a:extLst>
              <a:ext uri="{FF2B5EF4-FFF2-40B4-BE49-F238E27FC236}">
                <a16:creationId xmlns:a16="http://schemas.microsoft.com/office/drawing/2014/main" id="{8791EAFD-1CA0-2D5A-CC91-8906DF50FBC0}"/>
              </a:ext>
            </a:extLst>
          </p:cNvPr>
          <p:cNvSpPr txBox="1">
            <a:spLocks/>
          </p:cNvSpPr>
          <p:nvPr/>
        </p:nvSpPr>
        <p:spPr>
          <a:xfrm>
            <a:off x="3043752" y="458305"/>
            <a:ext cx="10515600" cy="854075"/>
          </a:xfrm>
          <a:prstGeom prst="rect">
            <a:avLst/>
          </a:prstGeom>
          <a:noFill/>
          <a:ln>
            <a:noFill/>
          </a:ln>
        </p:spPr>
        <p:txBody>
          <a:bodyPr spcFirstLastPara="1" wrap="square" lIns="91425" tIns="45700" rIns="91425" bIns="45700" anchor="b" anchorCtr="0">
            <a:normAutofit fontScale="67500" lnSpcReduction="20000"/>
          </a:bodyPr>
          <a:lstStyle>
            <a:defPPr marR="0" lvl="0" algn="l" rtl="0">
              <a:lnSpc>
                <a:spcPct val="100000"/>
              </a:lnSpc>
              <a:spcBef>
                <a:spcPts val="0"/>
              </a:spcBef>
              <a:spcAft>
                <a:spcPts val="0"/>
              </a:spcAft>
            </a:defPPr>
            <a:lvl1pPr marR="0" lvl="0" algn="ctr" rtl="0" eaLnBrk="1" hangingPunct="1">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IN" sz="3600" b="1" kern="0" dirty="0">
                <a:solidFill>
                  <a:srgbClr val="F6C597"/>
                </a:solidFill>
                <a:latin typeface="Montserrat"/>
              </a:rPr>
              <a:t>Intracranial </a:t>
            </a:r>
            <a:r>
              <a:rPr lang="en-IN" sz="3600" b="1" kern="0" dirty="0" err="1">
                <a:solidFill>
                  <a:srgbClr val="F6C597"/>
                </a:solidFill>
                <a:latin typeface="Montserrat"/>
              </a:rPr>
              <a:t>Hemorrhage</a:t>
            </a:r>
            <a:br>
              <a:rPr lang="en-IN" b="1" kern="0" dirty="0"/>
            </a:br>
            <a:endParaRPr lang="en-IN" kern="0" dirty="0"/>
          </a:p>
        </p:txBody>
      </p:sp>
      <p:sp>
        <p:nvSpPr>
          <p:cNvPr id="8" name="Content Placeholder 2">
            <a:extLst>
              <a:ext uri="{FF2B5EF4-FFF2-40B4-BE49-F238E27FC236}">
                <a16:creationId xmlns:a16="http://schemas.microsoft.com/office/drawing/2014/main" id="{70C66AC0-BDFB-803E-753D-8A5068242ACC}"/>
              </a:ext>
            </a:extLst>
          </p:cNvPr>
          <p:cNvSpPr txBox="1">
            <a:spLocks/>
          </p:cNvSpPr>
          <p:nvPr/>
        </p:nvSpPr>
        <p:spPr>
          <a:xfrm>
            <a:off x="5311985" y="1456190"/>
            <a:ext cx="4528457" cy="3377067"/>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eaLnBrk="1" hangingPunct="1">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eaLnBrk="1" hangingPunct="1">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eaLnBrk="1" hangingPunct="1">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114300" indent="0">
              <a:buFont typeface="Arial"/>
              <a:buNone/>
            </a:pPr>
            <a:endParaRPr lang="en-US" sz="2000" kern="0" dirty="0">
              <a:solidFill>
                <a:schemeClr val="lt1"/>
              </a:solidFill>
              <a:latin typeface="Montserrat"/>
            </a:endParaRPr>
          </a:p>
        </p:txBody>
      </p:sp>
      <p:sp>
        <p:nvSpPr>
          <p:cNvPr id="11" name="Rectangle 4">
            <a:extLst>
              <a:ext uri="{FF2B5EF4-FFF2-40B4-BE49-F238E27FC236}">
                <a16:creationId xmlns:a16="http://schemas.microsoft.com/office/drawing/2014/main" id="{5A78B084-1B1D-45B7-EB7F-4B66488A4527}"/>
              </a:ext>
            </a:extLst>
          </p:cNvPr>
          <p:cNvSpPr>
            <a:spLocks noChangeArrowheads="1"/>
          </p:cNvSpPr>
          <p:nvPr/>
        </p:nvSpPr>
        <p:spPr bwMode="auto">
          <a:xfrm>
            <a:off x="3679371" y="955723"/>
            <a:ext cx="8512629" cy="5755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indent="-342900" eaLnBrk="0" fontAlgn="base" hangingPunct="0">
              <a:spcBef>
                <a:spcPct val="0"/>
              </a:spcBef>
              <a:spcAft>
                <a:spcPct val="0"/>
              </a:spcAft>
              <a:buFont typeface="Arial"/>
              <a:buChar char="•"/>
            </a:pPr>
            <a:r>
              <a:rPr lang="en-US" altLang="en-US" sz="1600" b="1" dirty="0">
                <a:solidFill>
                  <a:schemeClr val="lt1"/>
                </a:solidFill>
                <a:latin typeface="Montserrat"/>
                <a:ea typeface="Calibri"/>
                <a:cs typeface="Calibri"/>
              </a:rPr>
              <a:t>Sensitivity: 0.79</a:t>
            </a:r>
            <a:br>
              <a:rPr lang="en-US" altLang="en-US" sz="1600" dirty="0">
                <a:solidFill>
                  <a:schemeClr val="lt1"/>
                </a:solidFill>
                <a:latin typeface="Montserrat"/>
                <a:ea typeface="Calibri"/>
                <a:cs typeface="Calibri"/>
              </a:rPr>
            </a:br>
            <a:r>
              <a:rPr lang="en-US" altLang="en-US" sz="1600" dirty="0">
                <a:solidFill>
                  <a:schemeClr val="lt1"/>
                </a:solidFill>
                <a:latin typeface="Montserrat"/>
                <a:ea typeface="Calibri"/>
                <a:cs typeface="Calibri"/>
              </a:rPr>
              <a:t>The AI correctly detected 79% of hemorrhagic cases, showing strong </a:t>
            </a:r>
            <a:r>
              <a:rPr lang="en-US" altLang="en-US" sz="1600" dirty="0">
                <a:solidFill>
                  <a:schemeClr val="lt1"/>
                </a:solidFill>
                <a:latin typeface="Montserrat"/>
                <a:ea typeface="Calibri"/>
                <a:cs typeface="Calibri"/>
                <a:sym typeface="Calibri"/>
              </a:rPr>
              <a:t>ability to identify true positives. This is crucial for urgent triage decisions.</a:t>
            </a:r>
          </a:p>
          <a:p>
            <a:pPr eaLnBrk="0" fontAlgn="base" hangingPunct="0">
              <a:spcBef>
                <a:spcPct val="0"/>
              </a:spcBef>
              <a:spcAft>
                <a:spcPct val="0"/>
              </a:spcAft>
            </a:pPr>
            <a:endParaRPr lang="en-US" altLang="en-US" sz="1600" dirty="0">
              <a:solidFill>
                <a:schemeClr val="lt1"/>
              </a:solidFill>
              <a:latin typeface="Montserrat"/>
              <a:ea typeface="Calibri"/>
              <a:cs typeface="Calibri"/>
              <a:sym typeface="Calibri"/>
            </a:endParaRPr>
          </a:p>
          <a:p>
            <a:pPr marL="342900" indent="-342900" eaLnBrk="0" fontAlgn="base" hangingPunct="0">
              <a:spcBef>
                <a:spcPct val="0"/>
              </a:spcBef>
              <a:spcAft>
                <a:spcPct val="0"/>
              </a:spcAft>
              <a:buFont typeface="Arial"/>
              <a:buChar char="•"/>
            </a:pPr>
            <a:r>
              <a:rPr lang="en-US" altLang="en-US" sz="1600" b="1" dirty="0">
                <a:solidFill>
                  <a:schemeClr val="lt1"/>
                </a:solidFill>
                <a:latin typeface="Montserrat"/>
                <a:ea typeface="Calibri"/>
                <a:cs typeface="Calibri"/>
                <a:sym typeface="Calibri"/>
              </a:rPr>
              <a:t>Specificity: 0.85</a:t>
            </a:r>
            <a:br>
              <a:rPr lang="en-US" altLang="en-US" sz="1600" dirty="0">
                <a:solidFill>
                  <a:schemeClr val="lt1"/>
                </a:solidFill>
                <a:latin typeface="Montserrat"/>
                <a:ea typeface="Calibri"/>
                <a:cs typeface="Calibri"/>
                <a:sym typeface="Calibri"/>
              </a:rPr>
            </a:br>
            <a:r>
              <a:rPr lang="en-US" altLang="en-US" sz="1600" dirty="0">
                <a:solidFill>
                  <a:schemeClr val="lt1"/>
                </a:solidFill>
                <a:latin typeface="Montserrat"/>
                <a:ea typeface="Calibri"/>
                <a:cs typeface="Calibri"/>
                <a:sym typeface="Calibri"/>
              </a:rPr>
              <a:t>Demonstrates reliable exclusion of normal cases. 85% of true negatives were identified correctly, reducing unnecessary follow-ups.</a:t>
            </a:r>
          </a:p>
          <a:p>
            <a:pPr eaLnBrk="0" fontAlgn="base" hangingPunct="0">
              <a:spcBef>
                <a:spcPct val="0"/>
              </a:spcBef>
              <a:spcAft>
                <a:spcPct val="0"/>
              </a:spcAft>
            </a:pPr>
            <a:endParaRPr lang="en-US" altLang="en-US" sz="1600" dirty="0">
              <a:solidFill>
                <a:schemeClr val="lt1"/>
              </a:solidFill>
              <a:latin typeface="Montserrat"/>
              <a:ea typeface="Calibri"/>
              <a:cs typeface="Calibri"/>
              <a:sym typeface="Calibri"/>
            </a:endParaRPr>
          </a:p>
          <a:p>
            <a:pPr marL="342900" indent="-342900" eaLnBrk="0" fontAlgn="base" hangingPunct="0">
              <a:spcBef>
                <a:spcPct val="0"/>
              </a:spcBef>
              <a:spcAft>
                <a:spcPct val="0"/>
              </a:spcAft>
              <a:buFont typeface="Arial"/>
              <a:buChar char="•"/>
            </a:pPr>
            <a:r>
              <a:rPr lang="en-US" altLang="en-US" sz="1600" b="1" dirty="0">
                <a:solidFill>
                  <a:schemeClr val="lt1"/>
                </a:solidFill>
                <a:latin typeface="Montserrat"/>
                <a:ea typeface="Calibri"/>
                <a:cs typeface="Calibri"/>
                <a:sym typeface="Calibri"/>
              </a:rPr>
              <a:t>Positive Predictive Value (PPV): 0.67</a:t>
            </a:r>
            <a:br>
              <a:rPr lang="en-US" altLang="en-US" sz="1600" dirty="0">
                <a:solidFill>
                  <a:schemeClr val="lt1"/>
                </a:solidFill>
                <a:latin typeface="Montserrat"/>
                <a:ea typeface="Calibri"/>
                <a:cs typeface="Calibri"/>
                <a:sym typeface="Calibri"/>
              </a:rPr>
            </a:br>
            <a:r>
              <a:rPr lang="en-US" altLang="en-US" sz="1600" dirty="0">
                <a:solidFill>
                  <a:schemeClr val="lt1"/>
                </a:solidFill>
                <a:latin typeface="Montserrat"/>
                <a:ea typeface="Calibri"/>
                <a:cs typeface="Calibri"/>
                <a:sym typeface="Calibri"/>
              </a:rPr>
              <a:t>About two-thirds of the AI-flagged positive cases were accurate. However, 33% were false positives, which could cause extra workload or patient anxiety.</a:t>
            </a:r>
          </a:p>
          <a:p>
            <a:pPr eaLnBrk="0" fontAlgn="base" hangingPunct="0">
              <a:spcBef>
                <a:spcPct val="0"/>
              </a:spcBef>
              <a:spcAft>
                <a:spcPct val="0"/>
              </a:spcAft>
            </a:pPr>
            <a:endParaRPr lang="en-US" altLang="en-US" sz="1600" dirty="0">
              <a:solidFill>
                <a:schemeClr val="lt1"/>
              </a:solidFill>
              <a:latin typeface="Montserrat"/>
              <a:ea typeface="Calibri"/>
              <a:cs typeface="Calibri"/>
              <a:sym typeface="Calibri"/>
            </a:endParaRPr>
          </a:p>
          <a:p>
            <a:pPr marL="342900" indent="-342900" eaLnBrk="0" fontAlgn="base" hangingPunct="0">
              <a:spcBef>
                <a:spcPct val="0"/>
              </a:spcBef>
              <a:spcAft>
                <a:spcPct val="0"/>
              </a:spcAft>
              <a:buFont typeface="Arial"/>
              <a:buChar char="•"/>
            </a:pPr>
            <a:r>
              <a:rPr lang="en-US" altLang="en-US" sz="1600" b="1" dirty="0">
                <a:solidFill>
                  <a:schemeClr val="lt1"/>
                </a:solidFill>
                <a:latin typeface="Montserrat"/>
                <a:ea typeface="Calibri"/>
                <a:cs typeface="Calibri"/>
                <a:sym typeface="Calibri"/>
              </a:rPr>
              <a:t>Negative Predictive Value (NPV): 0.91</a:t>
            </a:r>
            <a:br>
              <a:rPr lang="en-US" altLang="en-US" sz="1600" dirty="0">
                <a:solidFill>
                  <a:schemeClr val="lt1"/>
                </a:solidFill>
                <a:latin typeface="Montserrat"/>
                <a:ea typeface="Calibri"/>
                <a:cs typeface="Calibri"/>
                <a:sym typeface="Calibri"/>
              </a:rPr>
            </a:br>
            <a:r>
              <a:rPr lang="en-US" altLang="en-US" sz="1600" dirty="0">
                <a:solidFill>
                  <a:schemeClr val="lt1"/>
                </a:solidFill>
                <a:latin typeface="Montserrat"/>
                <a:ea typeface="Calibri"/>
                <a:cs typeface="Calibri"/>
                <a:sym typeface="Calibri"/>
              </a:rPr>
              <a:t>High NPV suggests strong confidence in negative predictions, making the AI a useful tool for ruling out </a:t>
            </a:r>
            <a:r>
              <a:rPr lang="en-US" altLang="en-US" sz="1600" dirty="0">
                <a:solidFill>
                  <a:schemeClr val="lt1"/>
                </a:solidFill>
                <a:latin typeface="Montserrat"/>
                <a:ea typeface="Calibri"/>
                <a:cs typeface="Calibri"/>
              </a:rPr>
              <a:t>hemorrhages quickly.</a:t>
            </a:r>
          </a:p>
          <a:p>
            <a:pPr eaLnBrk="0" fontAlgn="base" hangingPunct="0">
              <a:spcBef>
                <a:spcPct val="0"/>
              </a:spcBef>
              <a:spcAft>
                <a:spcPct val="0"/>
              </a:spcAft>
            </a:pPr>
            <a:endParaRPr lang="en-US" altLang="en-US" sz="1600" dirty="0">
              <a:solidFill>
                <a:schemeClr val="lt1"/>
              </a:solidFill>
              <a:latin typeface="Montserrat"/>
              <a:ea typeface="Calibri"/>
              <a:cs typeface="Calibri"/>
            </a:endParaRPr>
          </a:p>
          <a:p>
            <a:pPr marL="342900" marR="0" lvl="0" indent="-342900" eaLnBrk="0" fontAlgn="base" hangingPunct="0">
              <a:spcBef>
                <a:spcPct val="0"/>
              </a:spcBef>
              <a:spcAft>
                <a:spcPct val="0"/>
              </a:spcAft>
              <a:buClrTx/>
              <a:buSzTx/>
              <a:buFont typeface="Arial"/>
              <a:buChar char="•"/>
              <a:tabLst/>
            </a:pPr>
            <a:r>
              <a:rPr lang="en-US" altLang="en-US" sz="1600" b="1" dirty="0">
                <a:solidFill>
                  <a:schemeClr val="lt1"/>
                </a:solidFill>
                <a:latin typeface="Montserrat"/>
                <a:ea typeface="Calibri"/>
                <a:cs typeface="Calibri"/>
              </a:rPr>
              <a:t>Accuracy: 0.83</a:t>
            </a:r>
            <a:br>
              <a:rPr lang="en-US" altLang="en-US" sz="1600" dirty="0">
                <a:solidFill>
                  <a:schemeClr val="lt1"/>
                </a:solidFill>
                <a:latin typeface="Montserrat"/>
                <a:ea typeface="Calibri"/>
                <a:cs typeface="Calibri"/>
              </a:rPr>
            </a:br>
            <a:r>
              <a:rPr lang="en-US" altLang="en-US" sz="1600" dirty="0">
                <a:solidFill>
                  <a:schemeClr val="lt1"/>
                </a:solidFill>
                <a:latin typeface="Montserrat"/>
                <a:ea typeface="Calibri"/>
                <a:cs typeface="Calibri"/>
              </a:rPr>
              <a:t>Overall, 83% of total predictions (both positive and negative) were correct, indicating consistent model performance across the dataset.</a:t>
            </a:r>
          </a:p>
          <a:p>
            <a:pPr marR="0" lvl="0" eaLnBrk="0" fontAlgn="base" hangingPunct="0">
              <a:spcBef>
                <a:spcPct val="0"/>
              </a:spcBef>
              <a:spcAft>
                <a:spcPct val="0"/>
              </a:spcAft>
              <a:buClrTx/>
              <a:buSzTx/>
              <a:tabLst/>
            </a:pPr>
            <a:endParaRPr lang="en-US" altLang="en-US" sz="1600" dirty="0">
              <a:solidFill>
                <a:schemeClr val="lt1"/>
              </a:solidFill>
              <a:latin typeface="Montserrat"/>
              <a:ea typeface="Calibri"/>
              <a:cs typeface="Calibri"/>
            </a:endParaRPr>
          </a:p>
          <a:p>
            <a:pPr marL="342900" marR="0" lvl="0" indent="-342900" eaLnBrk="0" fontAlgn="base" hangingPunct="0">
              <a:spcBef>
                <a:spcPct val="0"/>
              </a:spcBef>
              <a:spcAft>
                <a:spcPct val="0"/>
              </a:spcAft>
              <a:buClrTx/>
              <a:buSzTx/>
              <a:buFont typeface="Arial"/>
              <a:buChar char="•"/>
              <a:tabLst/>
            </a:pPr>
            <a:r>
              <a:rPr lang="en-US" altLang="en-US" sz="1600" b="1" dirty="0">
                <a:solidFill>
                  <a:schemeClr val="lt1"/>
                </a:solidFill>
                <a:latin typeface="Montserrat"/>
                <a:ea typeface="Calibri"/>
                <a:cs typeface="Calibri"/>
              </a:rPr>
              <a:t>Area Under Curve (AUC): 0.90</a:t>
            </a:r>
            <a:br>
              <a:rPr lang="en-US" altLang="en-US" sz="1600" dirty="0">
                <a:solidFill>
                  <a:schemeClr val="lt1"/>
                </a:solidFill>
                <a:latin typeface="Montserrat"/>
                <a:ea typeface="Calibri"/>
                <a:cs typeface="Calibri"/>
              </a:rPr>
            </a:br>
            <a:r>
              <a:rPr lang="en-US" altLang="en-US" sz="1600" dirty="0">
                <a:solidFill>
                  <a:schemeClr val="lt1"/>
                </a:solidFill>
                <a:latin typeface="Montserrat"/>
                <a:ea typeface="Calibri"/>
                <a:cs typeface="Calibri"/>
              </a:rPr>
              <a:t>Excellent overall discrimination between positive and negative cases. A high AUC means the model performs well across different decision thresholds.</a:t>
            </a:r>
          </a:p>
        </p:txBody>
      </p:sp>
      <p:sp>
        <p:nvSpPr>
          <p:cNvPr id="10" name="Title 1">
            <a:extLst>
              <a:ext uri="{FF2B5EF4-FFF2-40B4-BE49-F238E27FC236}">
                <a16:creationId xmlns:a16="http://schemas.microsoft.com/office/drawing/2014/main" id="{44D30CC2-DD47-BE96-2490-EFA118FEAE84}"/>
              </a:ext>
            </a:extLst>
          </p:cNvPr>
          <p:cNvSpPr txBox="1">
            <a:spLocks/>
          </p:cNvSpPr>
          <p:nvPr/>
        </p:nvSpPr>
        <p:spPr>
          <a:xfrm>
            <a:off x="-4082141" y="157079"/>
            <a:ext cx="10515600" cy="854075"/>
          </a:xfrm>
          <a:prstGeom prst="rect">
            <a:avLst/>
          </a:prstGeom>
          <a:noFill/>
          <a:ln>
            <a:noFill/>
          </a:ln>
        </p:spPr>
        <p:txBody>
          <a:bodyPr spcFirstLastPara="1" wrap="square" lIns="91425" tIns="45700" rIns="91425" bIns="45700" anchor="b" anchorCtr="0">
            <a:normAutofit fontScale="45000" lnSpcReduction="20000"/>
          </a:bodyPr>
          <a:lstStyle>
            <a:defPPr marR="0" lvl="0" algn="l" rtl="0">
              <a:lnSpc>
                <a:spcPct val="100000"/>
              </a:lnSpc>
              <a:spcBef>
                <a:spcPts val="0"/>
              </a:spcBef>
              <a:spcAft>
                <a:spcPts val="0"/>
              </a:spcAft>
            </a:defPPr>
            <a:lvl1pPr marR="0" lvl="0" algn="ctr" rtl="0" eaLnBrk="1" hangingPunct="1">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IN" sz="8000" b="1" kern="0" dirty="0">
                <a:solidFill>
                  <a:srgbClr val="F6C597"/>
                </a:solidFill>
                <a:latin typeface="Montserrat"/>
              </a:rPr>
              <a:t>Result</a:t>
            </a:r>
            <a:br>
              <a:rPr lang="en-IN" b="1" kern="0" dirty="0"/>
            </a:br>
            <a:endParaRPr lang="en-IN" kern="0" dirty="0"/>
          </a:p>
        </p:txBody>
      </p:sp>
    </p:spTree>
    <p:extLst>
      <p:ext uri="{BB962C8B-B14F-4D97-AF65-F5344CB8AC3E}">
        <p14:creationId xmlns:p14="http://schemas.microsoft.com/office/powerpoint/2010/main" val="30711778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95A1E6-C1E4-78EB-304D-4E4F7A91D2DA}"/>
            </a:ext>
          </a:extLst>
        </p:cNvPr>
        <p:cNvGrpSpPr/>
        <p:nvPr/>
      </p:nvGrpSpPr>
      <p:grpSpPr>
        <a:xfrm>
          <a:off x="0" y="0"/>
          <a:ext cx="0" cy="0"/>
          <a:chOff x="0" y="0"/>
          <a:chExt cx="0" cy="0"/>
        </a:xfrm>
      </p:grpSpPr>
      <p:pic>
        <p:nvPicPr>
          <p:cNvPr id="4" name="Picture 3" descr="IIHMR Delhi | Top Healthcare &amp; Hospital Management Institute">
            <a:extLst>
              <a:ext uri="{FF2B5EF4-FFF2-40B4-BE49-F238E27FC236}">
                <a16:creationId xmlns:a16="http://schemas.microsoft.com/office/drawing/2014/main" id="{EAFCCE93-7745-B1E7-7945-A1FFA6A6324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80830"/>
            <a:ext cx="2726872" cy="57717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3E5F1860-650F-6E93-901D-43D5E9FD500C}"/>
              </a:ext>
            </a:extLst>
          </p:cNvPr>
          <p:cNvSpPr txBox="1">
            <a:spLocks/>
          </p:cNvSpPr>
          <p:nvPr/>
        </p:nvSpPr>
        <p:spPr>
          <a:xfrm>
            <a:off x="555172" y="109650"/>
            <a:ext cx="10515600" cy="854075"/>
          </a:xfrm>
          <a:prstGeom prst="rect">
            <a:avLst/>
          </a:prstGeom>
          <a:noFill/>
          <a:ln>
            <a:noFill/>
          </a:ln>
        </p:spPr>
        <p:txBody>
          <a:bodyPr spcFirstLastPara="1" wrap="square" lIns="91425" tIns="45700" rIns="91425" bIns="45700" anchor="b" anchorCtr="0">
            <a:normAutofit fontScale="67500" lnSpcReduction="20000"/>
          </a:bodyPr>
          <a:lstStyle>
            <a:defPPr marR="0" lvl="0" algn="l" rtl="0">
              <a:lnSpc>
                <a:spcPct val="100000"/>
              </a:lnSpc>
              <a:spcBef>
                <a:spcPts val="0"/>
              </a:spcBef>
              <a:spcAft>
                <a:spcPts val="0"/>
              </a:spcAft>
            </a:defPPr>
            <a:lvl1pPr marR="0" lvl="0" algn="ctr" rtl="0" eaLnBrk="1" hangingPunct="1">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IN" sz="3600" b="1" kern="0" dirty="0">
                <a:solidFill>
                  <a:srgbClr val="F6C597"/>
                </a:solidFill>
                <a:latin typeface="Montserrat"/>
              </a:rPr>
              <a:t>Subdural Hematoma</a:t>
            </a:r>
            <a:br>
              <a:rPr lang="en-IN" b="1" kern="0" dirty="0"/>
            </a:br>
            <a:endParaRPr lang="en-IN" kern="0" dirty="0"/>
          </a:p>
        </p:txBody>
      </p:sp>
      <p:sp>
        <p:nvSpPr>
          <p:cNvPr id="8" name="Content Placeholder 2">
            <a:extLst>
              <a:ext uri="{FF2B5EF4-FFF2-40B4-BE49-F238E27FC236}">
                <a16:creationId xmlns:a16="http://schemas.microsoft.com/office/drawing/2014/main" id="{9975F627-20D5-10FA-00D8-D1688FB8BE5F}"/>
              </a:ext>
            </a:extLst>
          </p:cNvPr>
          <p:cNvSpPr txBox="1">
            <a:spLocks/>
          </p:cNvSpPr>
          <p:nvPr/>
        </p:nvSpPr>
        <p:spPr>
          <a:xfrm>
            <a:off x="5311985" y="1456190"/>
            <a:ext cx="4528457" cy="3377067"/>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eaLnBrk="1" hangingPunct="1">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eaLnBrk="1" hangingPunct="1">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eaLnBrk="1" hangingPunct="1">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114300" indent="0">
              <a:buFont typeface="Arial"/>
              <a:buNone/>
            </a:pPr>
            <a:endParaRPr lang="en-US" sz="2000" kern="0" dirty="0">
              <a:solidFill>
                <a:schemeClr val="lt1"/>
              </a:solidFill>
              <a:latin typeface="Montserrat"/>
            </a:endParaRPr>
          </a:p>
        </p:txBody>
      </p:sp>
      <p:sp>
        <p:nvSpPr>
          <p:cNvPr id="11" name="Rectangle 4">
            <a:extLst>
              <a:ext uri="{FF2B5EF4-FFF2-40B4-BE49-F238E27FC236}">
                <a16:creationId xmlns:a16="http://schemas.microsoft.com/office/drawing/2014/main" id="{1A19665B-2602-BBF7-6E12-38EC0C594FB3}"/>
              </a:ext>
            </a:extLst>
          </p:cNvPr>
          <p:cNvSpPr>
            <a:spLocks noChangeArrowheads="1"/>
          </p:cNvSpPr>
          <p:nvPr/>
        </p:nvSpPr>
        <p:spPr bwMode="auto">
          <a:xfrm>
            <a:off x="3727881" y="536687"/>
            <a:ext cx="8512629" cy="57554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sz="1600" b="1" dirty="0">
                <a:solidFill>
                  <a:schemeClr val="lt1"/>
                </a:solidFill>
                <a:latin typeface="Montserrat"/>
                <a:ea typeface="Calibri"/>
                <a:cs typeface="Calibri"/>
              </a:rPr>
              <a:t>Sensitivity: 0.43</a:t>
            </a:r>
            <a:br>
              <a:rPr lang="en-US" sz="1600" dirty="0"/>
            </a:br>
            <a:r>
              <a:rPr lang="en-US" sz="1600" dirty="0">
                <a:solidFill>
                  <a:schemeClr val="lt1"/>
                </a:solidFill>
                <a:latin typeface="Montserrat"/>
                <a:ea typeface="Calibri"/>
                <a:cs typeface="Calibri"/>
              </a:rPr>
              <a:t>Low sensitivity indicates the AI detected less than half of actual SDH cases. High potential for false negatives could delay clinical intervention.</a:t>
            </a:r>
          </a:p>
          <a:p>
            <a:pPr eaLnBrk="0" fontAlgn="base" hangingPunct="0">
              <a:spcBef>
                <a:spcPct val="0"/>
              </a:spcBef>
              <a:spcAft>
                <a:spcPct val="0"/>
              </a:spcAft>
            </a:pPr>
            <a:endParaRPr lang="en-US" sz="1600" dirty="0">
              <a:solidFill>
                <a:schemeClr val="lt1"/>
              </a:solidFill>
              <a:latin typeface="Montserrat"/>
              <a:ea typeface="Calibri"/>
              <a:cs typeface="Calibri"/>
            </a:endParaRPr>
          </a:p>
          <a:p>
            <a:pPr eaLnBrk="0" fontAlgn="base" hangingPunct="0">
              <a:spcBef>
                <a:spcPct val="0"/>
              </a:spcBef>
              <a:spcAft>
                <a:spcPct val="0"/>
              </a:spcAft>
            </a:pPr>
            <a:r>
              <a:rPr lang="en-US" sz="1600" b="1" dirty="0">
                <a:solidFill>
                  <a:schemeClr val="lt1"/>
                </a:solidFill>
                <a:latin typeface="Montserrat"/>
                <a:ea typeface="Calibri"/>
                <a:cs typeface="Calibri"/>
              </a:rPr>
              <a:t>Specificity: 0.97</a:t>
            </a:r>
            <a:br>
              <a:rPr lang="en-US" sz="1600" dirty="0">
                <a:solidFill>
                  <a:schemeClr val="lt1"/>
                </a:solidFill>
                <a:latin typeface="Montserrat"/>
                <a:ea typeface="Calibri"/>
                <a:cs typeface="Calibri"/>
              </a:rPr>
            </a:br>
            <a:r>
              <a:rPr lang="en-US" sz="1600" dirty="0">
                <a:solidFill>
                  <a:schemeClr val="lt1"/>
                </a:solidFill>
                <a:latin typeface="Montserrat"/>
                <a:ea typeface="Calibri"/>
                <a:cs typeface="Calibri"/>
              </a:rPr>
              <a:t>AI correctly identified most non-SDH cases, minimizing unnecessary escalations in the workflow.</a:t>
            </a:r>
          </a:p>
          <a:p>
            <a:pPr eaLnBrk="0" fontAlgn="base" hangingPunct="0">
              <a:spcBef>
                <a:spcPct val="0"/>
              </a:spcBef>
              <a:spcAft>
                <a:spcPct val="0"/>
              </a:spcAft>
            </a:pPr>
            <a:endParaRPr lang="en-US" sz="1600" dirty="0">
              <a:solidFill>
                <a:schemeClr val="lt1"/>
              </a:solidFill>
              <a:latin typeface="Montserrat"/>
              <a:ea typeface="Calibri"/>
              <a:cs typeface="Calibri"/>
            </a:endParaRPr>
          </a:p>
          <a:p>
            <a:pPr eaLnBrk="0" fontAlgn="base" hangingPunct="0">
              <a:spcBef>
                <a:spcPct val="0"/>
              </a:spcBef>
              <a:spcAft>
                <a:spcPct val="0"/>
              </a:spcAft>
            </a:pPr>
            <a:r>
              <a:rPr lang="en-US" sz="1600" b="1" dirty="0">
                <a:solidFill>
                  <a:schemeClr val="lt1"/>
                </a:solidFill>
                <a:latin typeface="Montserrat"/>
                <a:ea typeface="Calibri"/>
                <a:cs typeface="Calibri"/>
              </a:rPr>
              <a:t>Positive Predictive Value (PPV): 0.90</a:t>
            </a:r>
            <a:br>
              <a:rPr lang="en-US" sz="1600" dirty="0">
                <a:solidFill>
                  <a:schemeClr val="lt1"/>
                </a:solidFill>
                <a:latin typeface="Montserrat"/>
                <a:ea typeface="Calibri"/>
                <a:cs typeface="Calibri"/>
              </a:rPr>
            </a:br>
            <a:r>
              <a:rPr lang="en-US" sz="1600" dirty="0">
                <a:solidFill>
                  <a:schemeClr val="lt1"/>
                </a:solidFill>
                <a:latin typeface="Montserrat"/>
                <a:ea typeface="Calibri"/>
                <a:cs typeface="Calibri"/>
              </a:rPr>
              <a:t>Most positive predictions were correct, indicating excellent precision and building clinician confidence when AI flags SDH.</a:t>
            </a:r>
          </a:p>
          <a:p>
            <a:pPr eaLnBrk="0" fontAlgn="base" hangingPunct="0">
              <a:spcBef>
                <a:spcPct val="0"/>
              </a:spcBef>
              <a:spcAft>
                <a:spcPct val="0"/>
              </a:spcAft>
            </a:pPr>
            <a:endParaRPr lang="en-US" sz="1600" dirty="0">
              <a:solidFill>
                <a:schemeClr val="lt1"/>
              </a:solidFill>
              <a:latin typeface="Montserrat"/>
              <a:ea typeface="Calibri"/>
              <a:cs typeface="Calibri"/>
            </a:endParaRPr>
          </a:p>
          <a:p>
            <a:pPr eaLnBrk="0" fontAlgn="base" hangingPunct="0">
              <a:spcBef>
                <a:spcPct val="0"/>
              </a:spcBef>
              <a:spcAft>
                <a:spcPct val="0"/>
              </a:spcAft>
            </a:pPr>
            <a:r>
              <a:rPr lang="en-US" sz="1600" b="1" dirty="0">
                <a:solidFill>
                  <a:schemeClr val="lt1"/>
                </a:solidFill>
                <a:latin typeface="Montserrat"/>
                <a:ea typeface="Calibri"/>
                <a:cs typeface="Calibri"/>
              </a:rPr>
              <a:t>Negative Predictive Value (NPV): 0.71</a:t>
            </a:r>
            <a:br>
              <a:rPr lang="en-US" sz="1600" dirty="0">
                <a:solidFill>
                  <a:schemeClr val="lt1"/>
                </a:solidFill>
                <a:latin typeface="Montserrat"/>
                <a:ea typeface="Calibri"/>
                <a:cs typeface="Calibri"/>
              </a:rPr>
            </a:br>
            <a:r>
              <a:rPr lang="en-US" sz="1600" dirty="0">
                <a:solidFill>
                  <a:schemeClr val="lt1"/>
                </a:solidFill>
                <a:latin typeface="Montserrat"/>
                <a:ea typeface="Calibri"/>
                <a:cs typeface="Calibri"/>
              </a:rPr>
              <a:t>Moderate NPV suggests some false negatives, reinforcing the need for human review when AI predicts absence.</a:t>
            </a:r>
          </a:p>
          <a:p>
            <a:pPr eaLnBrk="0" fontAlgn="base" hangingPunct="0">
              <a:spcBef>
                <a:spcPct val="0"/>
              </a:spcBef>
              <a:spcAft>
                <a:spcPct val="0"/>
              </a:spcAft>
            </a:pPr>
            <a:endParaRPr lang="en-US" sz="1600" dirty="0">
              <a:solidFill>
                <a:schemeClr val="lt1"/>
              </a:solidFill>
              <a:latin typeface="Montserrat"/>
              <a:ea typeface="Calibri"/>
              <a:cs typeface="Calibri"/>
            </a:endParaRPr>
          </a:p>
          <a:p>
            <a:pPr eaLnBrk="0" fontAlgn="base" hangingPunct="0">
              <a:spcBef>
                <a:spcPct val="0"/>
              </a:spcBef>
              <a:spcAft>
                <a:spcPct val="0"/>
              </a:spcAft>
            </a:pPr>
            <a:r>
              <a:rPr lang="en-US" sz="1600" b="1" dirty="0">
                <a:solidFill>
                  <a:schemeClr val="lt1"/>
                </a:solidFill>
                <a:latin typeface="Montserrat"/>
                <a:ea typeface="Calibri"/>
                <a:cs typeface="Calibri"/>
              </a:rPr>
              <a:t>Accuracy: 0.75</a:t>
            </a:r>
            <a:br>
              <a:rPr lang="en-US" sz="1600" dirty="0">
                <a:solidFill>
                  <a:schemeClr val="lt1"/>
                </a:solidFill>
                <a:latin typeface="Montserrat"/>
                <a:ea typeface="Calibri"/>
                <a:cs typeface="Calibri"/>
              </a:rPr>
            </a:br>
            <a:r>
              <a:rPr lang="en-US" sz="1600" dirty="0">
                <a:solidFill>
                  <a:schemeClr val="lt1"/>
                </a:solidFill>
                <a:latin typeface="Montserrat"/>
                <a:ea typeface="Calibri"/>
                <a:cs typeface="Calibri"/>
              </a:rPr>
              <a:t>The relatively lower accuracy highlights a performance gap, especially due to poor sensitivity.</a:t>
            </a:r>
          </a:p>
          <a:p>
            <a:pPr eaLnBrk="0" fontAlgn="base" hangingPunct="0">
              <a:spcBef>
                <a:spcPct val="0"/>
              </a:spcBef>
              <a:spcAft>
                <a:spcPct val="0"/>
              </a:spcAft>
            </a:pPr>
            <a:endParaRPr lang="en-US" sz="1600" dirty="0">
              <a:solidFill>
                <a:schemeClr val="lt1"/>
              </a:solidFill>
              <a:latin typeface="Montserrat"/>
              <a:ea typeface="Calibri"/>
              <a:cs typeface="Calibri"/>
            </a:endParaRPr>
          </a:p>
          <a:p>
            <a:pPr eaLnBrk="0" fontAlgn="base" hangingPunct="0">
              <a:spcBef>
                <a:spcPct val="0"/>
              </a:spcBef>
              <a:spcAft>
                <a:spcPct val="0"/>
              </a:spcAft>
            </a:pPr>
            <a:r>
              <a:rPr lang="en-US" sz="1600" b="1" dirty="0">
                <a:solidFill>
                  <a:schemeClr val="lt1"/>
                </a:solidFill>
                <a:latin typeface="Montserrat"/>
                <a:ea typeface="Calibri"/>
                <a:cs typeface="Calibri"/>
              </a:rPr>
              <a:t>Area Under Curve (AUC): 0.87</a:t>
            </a:r>
            <a:br>
              <a:rPr lang="en-US" sz="1600" dirty="0">
                <a:solidFill>
                  <a:schemeClr val="lt1"/>
                </a:solidFill>
                <a:latin typeface="Montserrat"/>
                <a:ea typeface="Calibri"/>
                <a:cs typeface="Calibri"/>
              </a:rPr>
            </a:br>
            <a:r>
              <a:rPr lang="en-US" sz="1600" dirty="0">
                <a:solidFill>
                  <a:schemeClr val="lt1"/>
                </a:solidFill>
                <a:latin typeface="Montserrat"/>
                <a:ea typeface="Calibri"/>
                <a:cs typeface="Calibri"/>
              </a:rPr>
              <a:t>Good discrimination between classes, but overall performance limited by </a:t>
            </a:r>
            <a:r>
              <a:rPr lang="en-US" sz="1600" dirty="0" err="1">
                <a:solidFill>
                  <a:schemeClr val="lt1"/>
                </a:solidFill>
                <a:latin typeface="Montserrat"/>
                <a:ea typeface="Calibri"/>
                <a:cs typeface="Calibri"/>
              </a:rPr>
              <a:t>underdetection</a:t>
            </a:r>
            <a:r>
              <a:rPr lang="en-US" sz="1600" dirty="0">
                <a:solidFill>
                  <a:schemeClr val="lt1"/>
                </a:solidFill>
                <a:latin typeface="Montserrat"/>
                <a:ea typeface="Calibri"/>
                <a:cs typeface="Calibri"/>
              </a:rPr>
              <a:t> of positive cases.</a:t>
            </a:r>
          </a:p>
        </p:txBody>
      </p:sp>
      <p:pic>
        <p:nvPicPr>
          <p:cNvPr id="12" name="Picture 11" descr="A screenshot of a computer&#10;&#10;AI-generated content may be incorrect.">
            <a:extLst>
              <a:ext uri="{FF2B5EF4-FFF2-40B4-BE49-F238E27FC236}">
                <a16:creationId xmlns:a16="http://schemas.microsoft.com/office/drawing/2014/main" id="{49FF267C-7C2D-E608-3997-C406B4B2E7BE}"/>
              </a:ext>
            </a:extLst>
          </p:cNvPr>
          <p:cNvPicPr>
            <a:picLocks noChangeAspect="1"/>
          </p:cNvPicPr>
          <p:nvPr/>
        </p:nvPicPr>
        <p:blipFill>
          <a:blip r:embed="rId3"/>
          <a:stretch>
            <a:fillRect/>
          </a:stretch>
        </p:blipFill>
        <p:spPr>
          <a:xfrm>
            <a:off x="-14356" y="287201"/>
            <a:ext cx="3742237" cy="2630170"/>
          </a:xfrm>
          <a:prstGeom prst="rect">
            <a:avLst/>
          </a:prstGeom>
        </p:spPr>
      </p:pic>
      <p:pic>
        <p:nvPicPr>
          <p:cNvPr id="13" name="Picture 12">
            <a:extLst>
              <a:ext uri="{FF2B5EF4-FFF2-40B4-BE49-F238E27FC236}">
                <a16:creationId xmlns:a16="http://schemas.microsoft.com/office/drawing/2014/main" id="{6A538DE2-5B26-F07C-6AB7-C6E139EECA9E}"/>
              </a:ext>
            </a:extLst>
          </p:cNvPr>
          <p:cNvPicPr>
            <a:picLocks noChangeAspect="1"/>
          </p:cNvPicPr>
          <p:nvPr/>
        </p:nvPicPr>
        <p:blipFill>
          <a:blip r:embed="rId4"/>
          <a:stretch>
            <a:fillRect/>
          </a:stretch>
        </p:blipFill>
        <p:spPr>
          <a:xfrm>
            <a:off x="-14356" y="2917370"/>
            <a:ext cx="3693727" cy="1524455"/>
          </a:xfrm>
          <a:prstGeom prst="rect">
            <a:avLst/>
          </a:prstGeom>
        </p:spPr>
      </p:pic>
      <p:pic>
        <p:nvPicPr>
          <p:cNvPr id="14" name="Picture 13">
            <a:extLst>
              <a:ext uri="{FF2B5EF4-FFF2-40B4-BE49-F238E27FC236}">
                <a16:creationId xmlns:a16="http://schemas.microsoft.com/office/drawing/2014/main" id="{08F8AC24-266E-0BF9-AE83-88D0EF1222A8}"/>
              </a:ext>
            </a:extLst>
          </p:cNvPr>
          <p:cNvPicPr>
            <a:picLocks noChangeAspect="1"/>
          </p:cNvPicPr>
          <p:nvPr/>
        </p:nvPicPr>
        <p:blipFill>
          <a:blip r:embed="rId5"/>
          <a:stretch>
            <a:fillRect/>
          </a:stretch>
        </p:blipFill>
        <p:spPr>
          <a:xfrm>
            <a:off x="-14356" y="4469970"/>
            <a:ext cx="3650615" cy="2278380"/>
          </a:xfrm>
          <a:prstGeom prst="rect">
            <a:avLst/>
          </a:prstGeom>
        </p:spPr>
      </p:pic>
    </p:spTree>
    <p:extLst>
      <p:ext uri="{BB962C8B-B14F-4D97-AF65-F5344CB8AC3E}">
        <p14:creationId xmlns:p14="http://schemas.microsoft.com/office/powerpoint/2010/main" val="28133536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83DD75-1F86-2338-C995-431A8DA958E0}"/>
            </a:ext>
          </a:extLst>
        </p:cNvPr>
        <p:cNvGrpSpPr/>
        <p:nvPr/>
      </p:nvGrpSpPr>
      <p:grpSpPr>
        <a:xfrm>
          <a:off x="0" y="0"/>
          <a:ext cx="0" cy="0"/>
          <a:chOff x="0" y="0"/>
          <a:chExt cx="0" cy="0"/>
        </a:xfrm>
      </p:grpSpPr>
      <p:pic>
        <p:nvPicPr>
          <p:cNvPr id="4" name="Picture 3" descr="IIHMR Delhi | Top Healthcare &amp; Hospital Management Institute">
            <a:extLst>
              <a:ext uri="{FF2B5EF4-FFF2-40B4-BE49-F238E27FC236}">
                <a16:creationId xmlns:a16="http://schemas.microsoft.com/office/drawing/2014/main" id="{7D18B1C0-E510-403C-7928-F62E2C5B80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80830"/>
            <a:ext cx="2726872" cy="57717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4BF7C78F-15D8-9F80-AB34-FFBDF8684EF5}"/>
              </a:ext>
            </a:extLst>
          </p:cNvPr>
          <p:cNvSpPr txBox="1">
            <a:spLocks/>
          </p:cNvSpPr>
          <p:nvPr/>
        </p:nvSpPr>
        <p:spPr>
          <a:xfrm>
            <a:off x="522515" y="107315"/>
            <a:ext cx="10515600" cy="854075"/>
          </a:xfrm>
          <a:prstGeom prst="rect">
            <a:avLst/>
          </a:prstGeom>
          <a:noFill/>
          <a:ln>
            <a:noFill/>
          </a:ln>
        </p:spPr>
        <p:txBody>
          <a:bodyPr spcFirstLastPara="1" wrap="square" lIns="91425" tIns="45700" rIns="91425" bIns="45700" anchor="b" anchorCtr="0">
            <a:normAutofit fontScale="67500" lnSpcReduction="20000"/>
          </a:bodyPr>
          <a:lstStyle>
            <a:defPPr marR="0" lvl="0" algn="l" rtl="0">
              <a:lnSpc>
                <a:spcPct val="100000"/>
              </a:lnSpc>
              <a:spcBef>
                <a:spcPts val="0"/>
              </a:spcBef>
              <a:spcAft>
                <a:spcPts val="0"/>
              </a:spcAft>
            </a:defPPr>
            <a:lvl1pPr marR="0" lvl="0" algn="ctr" rtl="0" eaLnBrk="1" hangingPunct="1">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IN" sz="3600" b="1" kern="0" dirty="0">
                <a:solidFill>
                  <a:srgbClr val="F6C597"/>
                </a:solidFill>
                <a:latin typeface="Montserrat"/>
              </a:rPr>
              <a:t>Subarachnoid </a:t>
            </a:r>
            <a:r>
              <a:rPr lang="en-IN" sz="3600" b="1" kern="0" dirty="0" err="1">
                <a:solidFill>
                  <a:srgbClr val="F6C597"/>
                </a:solidFill>
                <a:latin typeface="Montserrat"/>
              </a:rPr>
              <a:t>Hemorrhage</a:t>
            </a:r>
            <a:br>
              <a:rPr lang="en-IN" b="1" kern="0" dirty="0"/>
            </a:br>
            <a:endParaRPr lang="en-IN" kern="0" dirty="0"/>
          </a:p>
        </p:txBody>
      </p:sp>
      <p:sp>
        <p:nvSpPr>
          <p:cNvPr id="18" name="Rectangle 10">
            <a:extLst>
              <a:ext uri="{FF2B5EF4-FFF2-40B4-BE49-F238E27FC236}">
                <a16:creationId xmlns:a16="http://schemas.microsoft.com/office/drawing/2014/main" id="{C6B719EA-5665-2BB4-9FE7-FDAC88A5A053}"/>
              </a:ext>
            </a:extLst>
          </p:cNvPr>
          <p:cNvSpPr>
            <a:spLocks noChangeArrowheads="1"/>
          </p:cNvSpPr>
          <p:nvPr/>
        </p:nvSpPr>
        <p:spPr bwMode="auto">
          <a:xfrm>
            <a:off x="3615555" y="1980148"/>
            <a:ext cx="8610600" cy="477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altLang="en-US" sz="1600" b="1" dirty="0">
                <a:solidFill>
                  <a:schemeClr val="lt1"/>
                </a:solidFill>
                <a:latin typeface="Montserrat"/>
                <a:ea typeface="Calibri"/>
                <a:cs typeface="Calibri"/>
              </a:rPr>
              <a:t>Specificity: 0.97</a:t>
            </a:r>
            <a:br>
              <a:rPr lang="en-US" altLang="en-US" sz="1600" dirty="0">
                <a:solidFill>
                  <a:schemeClr val="lt1"/>
                </a:solidFill>
                <a:latin typeface="Montserrat"/>
                <a:ea typeface="Calibri"/>
                <a:cs typeface="Calibri"/>
              </a:rPr>
            </a:br>
            <a:r>
              <a:rPr lang="en-US" altLang="en-US" sz="1600" dirty="0">
                <a:solidFill>
                  <a:schemeClr val="lt1"/>
                </a:solidFill>
                <a:latin typeface="Montserrat"/>
                <a:ea typeface="Calibri"/>
                <a:cs typeface="Calibri"/>
              </a:rPr>
              <a:t>Excellent specificity; the AI was effective in excluding non-SAH cases, reducing the risk of unnecessary follow-up for false alarms.</a:t>
            </a:r>
          </a:p>
          <a:p>
            <a:pPr eaLnBrk="0" fontAlgn="base" hangingPunct="0">
              <a:spcBef>
                <a:spcPct val="0"/>
              </a:spcBef>
              <a:spcAft>
                <a:spcPct val="0"/>
              </a:spcAft>
            </a:pPr>
            <a:endParaRPr lang="en-US" altLang="en-US" sz="1600" dirty="0">
              <a:solidFill>
                <a:schemeClr val="lt1"/>
              </a:solidFill>
              <a:latin typeface="Montserrat"/>
              <a:ea typeface="Calibri"/>
              <a:cs typeface="Calibri"/>
            </a:endParaRPr>
          </a:p>
          <a:p>
            <a:pPr eaLnBrk="0" fontAlgn="base" hangingPunct="0">
              <a:spcBef>
                <a:spcPct val="0"/>
              </a:spcBef>
              <a:spcAft>
                <a:spcPct val="0"/>
              </a:spcAft>
            </a:pPr>
            <a:r>
              <a:rPr lang="en-US" altLang="en-US" sz="1600" b="1" dirty="0">
                <a:solidFill>
                  <a:schemeClr val="lt1"/>
                </a:solidFill>
                <a:latin typeface="Montserrat"/>
                <a:ea typeface="Calibri"/>
                <a:cs typeface="Calibri"/>
              </a:rPr>
              <a:t>Positive Predictive Value (PPV): 0.57</a:t>
            </a:r>
            <a:br>
              <a:rPr lang="en-US" altLang="en-US" sz="1600" dirty="0">
                <a:solidFill>
                  <a:schemeClr val="lt1"/>
                </a:solidFill>
                <a:latin typeface="Montserrat"/>
                <a:ea typeface="Calibri"/>
                <a:cs typeface="Calibri"/>
              </a:rPr>
            </a:br>
            <a:r>
              <a:rPr lang="en-US" altLang="en-US" sz="1600" dirty="0">
                <a:solidFill>
                  <a:schemeClr val="lt1"/>
                </a:solidFill>
                <a:latin typeface="Montserrat"/>
                <a:ea typeface="Calibri"/>
                <a:cs typeface="Calibri"/>
              </a:rPr>
              <a:t>Slightly better than chance — only 57% of flagged SAH cases were correct. This raises reliability concerns when acting on AI alerts alone.</a:t>
            </a:r>
          </a:p>
          <a:p>
            <a:pPr eaLnBrk="0" fontAlgn="base" hangingPunct="0">
              <a:spcBef>
                <a:spcPct val="0"/>
              </a:spcBef>
              <a:spcAft>
                <a:spcPct val="0"/>
              </a:spcAft>
            </a:pPr>
            <a:endParaRPr lang="en-US" altLang="en-US" sz="1600" dirty="0">
              <a:solidFill>
                <a:schemeClr val="lt1"/>
              </a:solidFill>
              <a:latin typeface="Montserrat"/>
              <a:ea typeface="Calibri"/>
              <a:cs typeface="Calibri"/>
            </a:endParaRPr>
          </a:p>
          <a:p>
            <a:pPr eaLnBrk="0" fontAlgn="base" hangingPunct="0">
              <a:spcBef>
                <a:spcPct val="0"/>
              </a:spcBef>
              <a:spcAft>
                <a:spcPct val="0"/>
              </a:spcAft>
            </a:pPr>
            <a:r>
              <a:rPr lang="en-US" altLang="en-US" sz="1600" b="1" dirty="0">
                <a:solidFill>
                  <a:schemeClr val="lt1"/>
                </a:solidFill>
                <a:latin typeface="Montserrat"/>
                <a:ea typeface="Calibri"/>
                <a:cs typeface="Calibri"/>
              </a:rPr>
              <a:t>Negative Predictive Value (NPV): 0.96</a:t>
            </a:r>
            <a:br>
              <a:rPr lang="en-US" altLang="en-US" sz="1600" b="1" dirty="0">
                <a:solidFill>
                  <a:schemeClr val="lt1"/>
                </a:solidFill>
                <a:latin typeface="Montserrat"/>
                <a:ea typeface="Calibri"/>
                <a:cs typeface="Calibri"/>
              </a:rPr>
            </a:br>
            <a:r>
              <a:rPr lang="en-US" altLang="en-US" sz="1600" dirty="0">
                <a:solidFill>
                  <a:schemeClr val="lt1"/>
                </a:solidFill>
                <a:latin typeface="Montserrat"/>
                <a:ea typeface="Calibri"/>
                <a:cs typeface="Calibri"/>
              </a:rPr>
              <a:t>Strong NPV means AI is reliable when it predicts no SAH. It can be trusted to rule out SAH in most cases.</a:t>
            </a:r>
          </a:p>
          <a:p>
            <a:pPr eaLnBrk="0" fontAlgn="base" hangingPunct="0">
              <a:spcBef>
                <a:spcPct val="0"/>
              </a:spcBef>
              <a:spcAft>
                <a:spcPct val="0"/>
              </a:spcAft>
            </a:pPr>
            <a:endParaRPr lang="en-US" altLang="en-US" sz="1600" b="1" dirty="0">
              <a:solidFill>
                <a:schemeClr val="lt1"/>
              </a:solidFill>
              <a:latin typeface="Montserrat"/>
              <a:ea typeface="Calibri"/>
              <a:cs typeface="Calibri"/>
            </a:endParaRPr>
          </a:p>
          <a:p>
            <a:pPr eaLnBrk="0" fontAlgn="base" hangingPunct="0">
              <a:spcBef>
                <a:spcPct val="0"/>
              </a:spcBef>
              <a:spcAft>
                <a:spcPct val="0"/>
              </a:spcAft>
            </a:pPr>
            <a:r>
              <a:rPr lang="en-US" altLang="en-US" sz="1600" b="1" dirty="0">
                <a:solidFill>
                  <a:schemeClr val="lt1"/>
                </a:solidFill>
                <a:latin typeface="Montserrat"/>
                <a:ea typeface="Calibri"/>
                <a:cs typeface="Calibri"/>
              </a:rPr>
              <a:t>Accuracy: 0.94</a:t>
            </a:r>
            <a:br>
              <a:rPr lang="en-US" altLang="en-US" sz="1600" dirty="0">
                <a:solidFill>
                  <a:schemeClr val="lt1"/>
                </a:solidFill>
                <a:latin typeface="Montserrat"/>
                <a:ea typeface="Calibri"/>
                <a:cs typeface="Calibri"/>
              </a:rPr>
            </a:br>
            <a:r>
              <a:rPr lang="en-US" altLang="en-US" sz="1600" dirty="0">
                <a:solidFill>
                  <a:schemeClr val="lt1"/>
                </a:solidFill>
                <a:latin typeface="Montserrat"/>
                <a:ea typeface="Calibri"/>
                <a:cs typeface="Calibri"/>
              </a:rPr>
              <a:t>High overall performance driven largely by correct identification of negatives. However, lower sensitivity impacts its ability to reliably confirm positive cases.</a:t>
            </a:r>
          </a:p>
          <a:p>
            <a:pPr eaLnBrk="0" fontAlgn="base" hangingPunct="0">
              <a:spcBef>
                <a:spcPct val="0"/>
              </a:spcBef>
              <a:spcAft>
                <a:spcPct val="0"/>
              </a:spcAft>
            </a:pPr>
            <a:endParaRPr lang="en-US" altLang="en-US" sz="1600" dirty="0">
              <a:solidFill>
                <a:schemeClr val="lt1"/>
              </a:solidFill>
              <a:latin typeface="Montserrat"/>
              <a:ea typeface="Calibri"/>
              <a:cs typeface="Calibri"/>
            </a:endParaRPr>
          </a:p>
          <a:p>
            <a:pPr eaLnBrk="0" fontAlgn="base" hangingPunct="0">
              <a:spcBef>
                <a:spcPct val="0"/>
              </a:spcBef>
              <a:spcAft>
                <a:spcPct val="0"/>
              </a:spcAft>
            </a:pPr>
            <a:r>
              <a:rPr lang="en-US" altLang="en-US" sz="1600" b="1" dirty="0">
                <a:solidFill>
                  <a:schemeClr val="lt1"/>
                </a:solidFill>
                <a:latin typeface="Montserrat"/>
                <a:ea typeface="Calibri"/>
                <a:cs typeface="Calibri"/>
              </a:rPr>
              <a:t>Area Under Curve (AUC): 0.84</a:t>
            </a:r>
            <a:br>
              <a:rPr lang="en-US" altLang="en-US" sz="1600" dirty="0">
                <a:solidFill>
                  <a:schemeClr val="lt1"/>
                </a:solidFill>
                <a:latin typeface="Montserrat"/>
                <a:ea typeface="Calibri"/>
                <a:cs typeface="Calibri"/>
              </a:rPr>
            </a:br>
            <a:r>
              <a:rPr lang="en-US" altLang="en-US" sz="1600" dirty="0">
                <a:solidFill>
                  <a:schemeClr val="lt1"/>
                </a:solidFill>
                <a:latin typeface="Montserrat"/>
                <a:ea typeface="Calibri"/>
                <a:cs typeface="Calibri"/>
              </a:rPr>
              <a:t>Good, but not excellent, discriminative ability. Reflects moderate performance in distinguishing between SAH and non-SAH cases.</a:t>
            </a:r>
          </a:p>
        </p:txBody>
      </p:sp>
      <p:sp>
        <p:nvSpPr>
          <p:cNvPr id="20" name="TextBox 19">
            <a:extLst>
              <a:ext uri="{FF2B5EF4-FFF2-40B4-BE49-F238E27FC236}">
                <a16:creationId xmlns:a16="http://schemas.microsoft.com/office/drawing/2014/main" id="{F5E1F828-D854-D1EA-D7C1-204476841871}"/>
              </a:ext>
            </a:extLst>
          </p:cNvPr>
          <p:cNvSpPr txBox="1"/>
          <p:nvPr/>
        </p:nvSpPr>
        <p:spPr>
          <a:xfrm>
            <a:off x="3615555" y="809050"/>
            <a:ext cx="8007940" cy="1323439"/>
          </a:xfrm>
          <a:prstGeom prst="rect">
            <a:avLst/>
          </a:prstGeom>
          <a:noFill/>
        </p:spPr>
        <p:txBody>
          <a:bodyPr wrap="square">
            <a:spAutoFit/>
          </a:bodyPr>
          <a:lstStyle/>
          <a:p>
            <a:pPr marR="0" lvl="0" indent="0" eaLnBrk="0" fontAlgn="base" hangingPunct="0">
              <a:lnSpc>
                <a:spcPct val="100000"/>
              </a:lnSpc>
              <a:spcBef>
                <a:spcPct val="0"/>
              </a:spcBef>
              <a:spcAft>
                <a:spcPct val="0"/>
              </a:spcAft>
              <a:buClrTx/>
              <a:buSzTx/>
              <a:tabLst/>
            </a:pPr>
            <a:r>
              <a:rPr lang="en-US" altLang="en-US" sz="1600" b="1" dirty="0">
                <a:solidFill>
                  <a:schemeClr val="lt1"/>
                </a:solidFill>
                <a:latin typeface="Montserrat"/>
                <a:ea typeface="Calibri"/>
                <a:cs typeface="Calibri"/>
              </a:rPr>
              <a:t>Sensitivity: 0.52</a:t>
            </a:r>
            <a:br>
              <a:rPr lang="en-US" altLang="en-US" sz="1600" dirty="0">
                <a:solidFill>
                  <a:schemeClr val="lt1"/>
                </a:solidFill>
                <a:latin typeface="Montserrat"/>
                <a:ea typeface="Calibri"/>
                <a:cs typeface="Calibri"/>
              </a:rPr>
            </a:br>
            <a:r>
              <a:rPr lang="en-US" altLang="en-US" sz="1600" dirty="0">
                <a:solidFill>
                  <a:schemeClr val="lt1"/>
                </a:solidFill>
                <a:latin typeface="Montserrat"/>
                <a:ea typeface="Calibri"/>
                <a:cs typeface="Calibri"/>
              </a:rPr>
              <a:t>The AI correctly identified only 52% of SAH cases. This relatively low detection rate is concerning for clinical safety, especially in emergency contexts where early diagnosis is critical.</a:t>
            </a:r>
          </a:p>
          <a:p>
            <a:pPr marR="0" lvl="0" indent="0" eaLnBrk="0" fontAlgn="base" hangingPunct="0">
              <a:lnSpc>
                <a:spcPct val="100000"/>
              </a:lnSpc>
              <a:spcBef>
                <a:spcPct val="0"/>
              </a:spcBef>
              <a:spcAft>
                <a:spcPct val="0"/>
              </a:spcAft>
              <a:buClrTx/>
              <a:buSzTx/>
              <a:tabLst/>
            </a:pPr>
            <a:endParaRPr lang="en-US" altLang="en-US" sz="1600" dirty="0">
              <a:solidFill>
                <a:schemeClr val="lt1"/>
              </a:solidFill>
              <a:latin typeface="Montserrat"/>
              <a:ea typeface="Calibri"/>
              <a:cs typeface="Calibri"/>
            </a:endParaRPr>
          </a:p>
        </p:txBody>
      </p:sp>
      <p:pic>
        <p:nvPicPr>
          <p:cNvPr id="21" name="Picture 20" descr="A screenshot of a computer&#10;&#10;AI-generated content may be incorrect.">
            <a:extLst>
              <a:ext uri="{FF2B5EF4-FFF2-40B4-BE49-F238E27FC236}">
                <a16:creationId xmlns:a16="http://schemas.microsoft.com/office/drawing/2014/main" id="{993EEAFC-0550-DC4F-5C0A-3E15F45D68A1}"/>
              </a:ext>
            </a:extLst>
          </p:cNvPr>
          <p:cNvPicPr>
            <a:picLocks noChangeAspect="1"/>
          </p:cNvPicPr>
          <p:nvPr/>
        </p:nvPicPr>
        <p:blipFill>
          <a:blip r:embed="rId3"/>
          <a:stretch>
            <a:fillRect/>
          </a:stretch>
        </p:blipFill>
        <p:spPr>
          <a:xfrm>
            <a:off x="57923" y="424542"/>
            <a:ext cx="3509122" cy="2492829"/>
          </a:xfrm>
          <a:prstGeom prst="rect">
            <a:avLst/>
          </a:prstGeom>
        </p:spPr>
      </p:pic>
      <p:pic>
        <p:nvPicPr>
          <p:cNvPr id="22" name="Picture 21">
            <a:extLst>
              <a:ext uri="{FF2B5EF4-FFF2-40B4-BE49-F238E27FC236}">
                <a16:creationId xmlns:a16="http://schemas.microsoft.com/office/drawing/2014/main" id="{1A8D3816-9F49-DDF4-C33E-1BA8A770F250}"/>
              </a:ext>
            </a:extLst>
          </p:cNvPr>
          <p:cNvPicPr>
            <a:picLocks noChangeAspect="1"/>
          </p:cNvPicPr>
          <p:nvPr/>
        </p:nvPicPr>
        <p:blipFill>
          <a:blip r:embed="rId4"/>
          <a:srcRect t="39675"/>
          <a:stretch>
            <a:fillRect/>
          </a:stretch>
        </p:blipFill>
        <p:spPr>
          <a:xfrm>
            <a:off x="8449" y="2917371"/>
            <a:ext cx="3518535" cy="1537960"/>
          </a:xfrm>
          <a:prstGeom prst="rect">
            <a:avLst/>
          </a:prstGeom>
        </p:spPr>
      </p:pic>
      <p:pic>
        <p:nvPicPr>
          <p:cNvPr id="23" name="Picture 22">
            <a:extLst>
              <a:ext uri="{FF2B5EF4-FFF2-40B4-BE49-F238E27FC236}">
                <a16:creationId xmlns:a16="http://schemas.microsoft.com/office/drawing/2014/main" id="{28C3DBF4-D18C-D41B-C4AF-8686F7657CC5}"/>
              </a:ext>
            </a:extLst>
          </p:cNvPr>
          <p:cNvPicPr>
            <a:picLocks noChangeAspect="1"/>
          </p:cNvPicPr>
          <p:nvPr/>
        </p:nvPicPr>
        <p:blipFill>
          <a:blip r:embed="rId5"/>
          <a:stretch>
            <a:fillRect/>
          </a:stretch>
        </p:blipFill>
        <p:spPr>
          <a:xfrm>
            <a:off x="1" y="4493895"/>
            <a:ext cx="3518534" cy="2256790"/>
          </a:xfrm>
          <a:prstGeom prst="rect">
            <a:avLst/>
          </a:prstGeom>
        </p:spPr>
      </p:pic>
    </p:spTree>
    <p:extLst>
      <p:ext uri="{BB962C8B-B14F-4D97-AF65-F5344CB8AC3E}">
        <p14:creationId xmlns:p14="http://schemas.microsoft.com/office/powerpoint/2010/main" val="22645473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6143D5-8BEA-3DE9-D4FC-3665070D9B04}"/>
            </a:ext>
          </a:extLst>
        </p:cNvPr>
        <p:cNvGrpSpPr/>
        <p:nvPr/>
      </p:nvGrpSpPr>
      <p:grpSpPr>
        <a:xfrm>
          <a:off x="0" y="0"/>
          <a:ext cx="0" cy="0"/>
          <a:chOff x="0" y="0"/>
          <a:chExt cx="0" cy="0"/>
        </a:xfrm>
      </p:grpSpPr>
      <p:pic>
        <p:nvPicPr>
          <p:cNvPr id="4" name="Picture 3" descr="IIHMR Delhi | Top Healthcare &amp; Hospital Management Institute">
            <a:extLst>
              <a:ext uri="{FF2B5EF4-FFF2-40B4-BE49-F238E27FC236}">
                <a16:creationId xmlns:a16="http://schemas.microsoft.com/office/drawing/2014/main" id="{3516E772-6316-8B99-12D1-410A5DFC2FA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80830"/>
            <a:ext cx="2726872" cy="57717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519F5EB0-B4F2-3ECA-4F92-2D9616FA47A0}"/>
              </a:ext>
            </a:extLst>
          </p:cNvPr>
          <p:cNvSpPr txBox="1">
            <a:spLocks/>
          </p:cNvSpPr>
          <p:nvPr/>
        </p:nvSpPr>
        <p:spPr>
          <a:xfrm>
            <a:off x="522515" y="107315"/>
            <a:ext cx="10515600" cy="854075"/>
          </a:xfrm>
          <a:prstGeom prst="rect">
            <a:avLst/>
          </a:prstGeom>
          <a:noFill/>
          <a:ln>
            <a:noFill/>
          </a:ln>
        </p:spPr>
        <p:txBody>
          <a:bodyPr spcFirstLastPara="1" wrap="square" lIns="91425" tIns="45700" rIns="91425" bIns="45700" anchor="b" anchorCtr="0">
            <a:normAutofit fontScale="67500" lnSpcReduction="20000"/>
          </a:bodyPr>
          <a:lstStyle>
            <a:defPPr marR="0" lvl="0" algn="l" rtl="0">
              <a:lnSpc>
                <a:spcPct val="100000"/>
              </a:lnSpc>
              <a:spcBef>
                <a:spcPts val="0"/>
              </a:spcBef>
              <a:spcAft>
                <a:spcPts val="0"/>
              </a:spcAft>
            </a:defPPr>
            <a:lvl1pPr marR="0" lvl="0" algn="ctr" rtl="0" eaLnBrk="1" hangingPunct="1">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IN" sz="3600" b="1" kern="0" dirty="0">
                <a:solidFill>
                  <a:srgbClr val="F6C597"/>
                </a:solidFill>
                <a:latin typeface="Montserrat"/>
              </a:rPr>
              <a:t>Intraparenchymal </a:t>
            </a:r>
            <a:r>
              <a:rPr lang="en-IN" sz="3600" b="1" kern="0" dirty="0" err="1">
                <a:solidFill>
                  <a:srgbClr val="F6C597"/>
                </a:solidFill>
                <a:latin typeface="Montserrat"/>
              </a:rPr>
              <a:t>Hemorrhage</a:t>
            </a:r>
            <a:br>
              <a:rPr lang="en-IN" b="1" kern="0" dirty="0"/>
            </a:br>
            <a:endParaRPr lang="en-IN" kern="0" dirty="0"/>
          </a:p>
        </p:txBody>
      </p:sp>
      <p:sp>
        <p:nvSpPr>
          <p:cNvPr id="8" name="Content Placeholder 2">
            <a:extLst>
              <a:ext uri="{FF2B5EF4-FFF2-40B4-BE49-F238E27FC236}">
                <a16:creationId xmlns:a16="http://schemas.microsoft.com/office/drawing/2014/main" id="{D3943E36-C31D-0337-571B-C2B64A63EC8B}"/>
              </a:ext>
            </a:extLst>
          </p:cNvPr>
          <p:cNvSpPr txBox="1">
            <a:spLocks/>
          </p:cNvSpPr>
          <p:nvPr/>
        </p:nvSpPr>
        <p:spPr>
          <a:xfrm>
            <a:off x="5311985" y="1456190"/>
            <a:ext cx="4528457" cy="3377067"/>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eaLnBrk="1" hangingPunct="1">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eaLnBrk="1" hangingPunct="1">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eaLnBrk="1" hangingPunct="1">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114300" indent="0">
              <a:buFont typeface="Arial"/>
              <a:buNone/>
            </a:pPr>
            <a:endParaRPr lang="en-US" sz="2000" kern="0" dirty="0">
              <a:solidFill>
                <a:schemeClr val="lt1"/>
              </a:solidFill>
              <a:latin typeface="Montserrat"/>
            </a:endParaRPr>
          </a:p>
        </p:txBody>
      </p:sp>
      <p:sp>
        <p:nvSpPr>
          <p:cNvPr id="11" name="Rectangle 4">
            <a:extLst>
              <a:ext uri="{FF2B5EF4-FFF2-40B4-BE49-F238E27FC236}">
                <a16:creationId xmlns:a16="http://schemas.microsoft.com/office/drawing/2014/main" id="{A1326296-2C6E-7CA9-5E51-415F5CAF7D27}"/>
              </a:ext>
            </a:extLst>
          </p:cNvPr>
          <p:cNvSpPr>
            <a:spLocks noChangeArrowheads="1"/>
          </p:cNvSpPr>
          <p:nvPr/>
        </p:nvSpPr>
        <p:spPr bwMode="auto">
          <a:xfrm>
            <a:off x="3679371" y="761714"/>
            <a:ext cx="8512629" cy="550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sz="1600" b="1" dirty="0">
                <a:solidFill>
                  <a:schemeClr val="lt1"/>
                </a:solidFill>
                <a:latin typeface="Montserrat"/>
                <a:ea typeface="Calibri"/>
                <a:cs typeface="Calibri"/>
              </a:rPr>
              <a:t>Sensitivity: 0.61</a:t>
            </a:r>
            <a:br>
              <a:rPr lang="en-US" sz="1600" dirty="0">
                <a:solidFill>
                  <a:schemeClr val="lt1"/>
                </a:solidFill>
                <a:latin typeface="Montserrat"/>
                <a:ea typeface="Calibri"/>
                <a:cs typeface="Calibri"/>
              </a:rPr>
            </a:br>
            <a:r>
              <a:rPr lang="en-US" sz="1600" dirty="0">
                <a:solidFill>
                  <a:schemeClr val="lt1"/>
                </a:solidFill>
                <a:latin typeface="Montserrat"/>
                <a:ea typeface="Calibri"/>
                <a:cs typeface="Calibri"/>
              </a:rPr>
              <a:t>AI identified 61% of actual IPH cases, suggesting moderate detection ability. Nearly 40% of true IPH cases may be missed, a potential clinical risk.</a:t>
            </a:r>
          </a:p>
          <a:p>
            <a:pPr eaLnBrk="0" fontAlgn="base" hangingPunct="0">
              <a:spcBef>
                <a:spcPct val="0"/>
              </a:spcBef>
              <a:spcAft>
                <a:spcPct val="0"/>
              </a:spcAft>
            </a:pPr>
            <a:endParaRPr lang="en-US" sz="1600" b="1" dirty="0">
              <a:solidFill>
                <a:schemeClr val="lt1"/>
              </a:solidFill>
              <a:latin typeface="Montserrat"/>
              <a:ea typeface="Calibri"/>
              <a:cs typeface="Calibri"/>
            </a:endParaRPr>
          </a:p>
          <a:p>
            <a:pPr eaLnBrk="0" fontAlgn="base" hangingPunct="0">
              <a:spcBef>
                <a:spcPct val="0"/>
              </a:spcBef>
              <a:spcAft>
                <a:spcPct val="0"/>
              </a:spcAft>
            </a:pPr>
            <a:r>
              <a:rPr lang="en-US" sz="1600" b="1" dirty="0">
                <a:solidFill>
                  <a:schemeClr val="lt1"/>
                </a:solidFill>
                <a:latin typeface="Montserrat"/>
                <a:ea typeface="Calibri"/>
                <a:cs typeface="Calibri"/>
              </a:rPr>
              <a:t>Specificity: 0.94</a:t>
            </a:r>
            <a:br>
              <a:rPr lang="en-US" sz="1600" dirty="0">
                <a:solidFill>
                  <a:schemeClr val="lt1"/>
                </a:solidFill>
                <a:latin typeface="Montserrat"/>
                <a:ea typeface="Calibri"/>
                <a:cs typeface="Calibri"/>
              </a:rPr>
            </a:br>
            <a:r>
              <a:rPr lang="en-US" sz="1600" dirty="0">
                <a:solidFill>
                  <a:schemeClr val="lt1"/>
                </a:solidFill>
                <a:latin typeface="Montserrat"/>
                <a:ea typeface="Calibri"/>
                <a:cs typeface="Calibri"/>
              </a:rPr>
              <a:t>High specificity indicates the AI is effective in identifying negative cases, limiting false positives in the clinical workflow.</a:t>
            </a:r>
          </a:p>
          <a:p>
            <a:pPr eaLnBrk="0" fontAlgn="base" hangingPunct="0">
              <a:spcBef>
                <a:spcPct val="0"/>
              </a:spcBef>
              <a:spcAft>
                <a:spcPct val="0"/>
              </a:spcAft>
            </a:pPr>
            <a:endParaRPr lang="en-US" sz="1600" b="1" dirty="0">
              <a:solidFill>
                <a:schemeClr val="lt1"/>
              </a:solidFill>
              <a:latin typeface="Montserrat"/>
              <a:ea typeface="Calibri"/>
              <a:cs typeface="Calibri"/>
            </a:endParaRPr>
          </a:p>
          <a:p>
            <a:pPr eaLnBrk="0" fontAlgn="base" hangingPunct="0">
              <a:spcBef>
                <a:spcPct val="0"/>
              </a:spcBef>
              <a:spcAft>
                <a:spcPct val="0"/>
              </a:spcAft>
            </a:pPr>
            <a:r>
              <a:rPr lang="en-US" sz="1600" b="1" dirty="0">
                <a:solidFill>
                  <a:schemeClr val="lt1"/>
                </a:solidFill>
                <a:latin typeface="Montserrat"/>
                <a:ea typeface="Calibri"/>
                <a:cs typeface="Calibri"/>
              </a:rPr>
              <a:t>Positive Predictive Value (PPV): 0.46</a:t>
            </a:r>
            <a:br>
              <a:rPr lang="en-US" sz="1600" dirty="0">
                <a:solidFill>
                  <a:schemeClr val="lt1"/>
                </a:solidFill>
                <a:latin typeface="Montserrat"/>
                <a:ea typeface="Calibri"/>
                <a:cs typeface="Calibri"/>
              </a:rPr>
            </a:br>
            <a:r>
              <a:rPr lang="en-US" sz="1600" dirty="0">
                <a:solidFill>
                  <a:schemeClr val="lt1"/>
                </a:solidFill>
                <a:latin typeface="Montserrat"/>
                <a:ea typeface="Calibri"/>
                <a:cs typeface="Calibri"/>
              </a:rPr>
              <a:t>Less than half of flagged cases were accurate, highlighting a significant number of false positives that could erode clinician trust in the tool.</a:t>
            </a:r>
          </a:p>
          <a:p>
            <a:pPr eaLnBrk="0" fontAlgn="base" hangingPunct="0">
              <a:spcBef>
                <a:spcPct val="0"/>
              </a:spcBef>
              <a:spcAft>
                <a:spcPct val="0"/>
              </a:spcAft>
            </a:pPr>
            <a:endParaRPr lang="en-US" sz="1600" b="1" dirty="0">
              <a:solidFill>
                <a:schemeClr val="lt1"/>
              </a:solidFill>
              <a:latin typeface="Montserrat"/>
              <a:ea typeface="Calibri"/>
              <a:cs typeface="Calibri"/>
            </a:endParaRPr>
          </a:p>
          <a:p>
            <a:pPr eaLnBrk="0" fontAlgn="base" hangingPunct="0">
              <a:spcBef>
                <a:spcPct val="0"/>
              </a:spcBef>
              <a:spcAft>
                <a:spcPct val="0"/>
              </a:spcAft>
            </a:pPr>
            <a:r>
              <a:rPr lang="en-US" sz="1600" b="1" dirty="0">
                <a:solidFill>
                  <a:schemeClr val="lt1"/>
                </a:solidFill>
                <a:latin typeface="Montserrat"/>
                <a:ea typeface="Calibri"/>
                <a:cs typeface="Calibri"/>
              </a:rPr>
              <a:t>Negative Predictive Value (NPV): 0.96</a:t>
            </a:r>
            <a:br>
              <a:rPr lang="en-US" sz="1600" dirty="0">
                <a:solidFill>
                  <a:schemeClr val="lt1"/>
                </a:solidFill>
                <a:latin typeface="Montserrat"/>
                <a:ea typeface="Calibri"/>
                <a:cs typeface="Calibri"/>
              </a:rPr>
            </a:br>
            <a:r>
              <a:rPr lang="en-US" sz="1600" dirty="0">
                <a:solidFill>
                  <a:schemeClr val="lt1"/>
                </a:solidFill>
                <a:latin typeface="Montserrat"/>
                <a:ea typeface="Calibri"/>
                <a:cs typeface="Calibri"/>
              </a:rPr>
              <a:t>Strong confidence in negative predictions; useful in screening and ruling out IPH.</a:t>
            </a:r>
          </a:p>
          <a:p>
            <a:pPr eaLnBrk="0" fontAlgn="base" hangingPunct="0">
              <a:spcBef>
                <a:spcPct val="0"/>
              </a:spcBef>
              <a:spcAft>
                <a:spcPct val="0"/>
              </a:spcAft>
            </a:pPr>
            <a:endParaRPr lang="en-US" sz="1600" b="1" dirty="0">
              <a:solidFill>
                <a:schemeClr val="lt1"/>
              </a:solidFill>
              <a:latin typeface="Montserrat"/>
              <a:ea typeface="Calibri"/>
              <a:cs typeface="Calibri"/>
            </a:endParaRPr>
          </a:p>
          <a:p>
            <a:pPr eaLnBrk="0" fontAlgn="base" hangingPunct="0">
              <a:spcBef>
                <a:spcPct val="0"/>
              </a:spcBef>
              <a:spcAft>
                <a:spcPct val="0"/>
              </a:spcAft>
            </a:pPr>
            <a:r>
              <a:rPr lang="en-US" sz="1600" b="1" dirty="0">
                <a:solidFill>
                  <a:schemeClr val="lt1"/>
                </a:solidFill>
                <a:latin typeface="Montserrat"/>
                <a:ea typeface="Calibri"/>
                <a:cs typeface="Calibri"/>
              </a:rPr>
              <a:t>Accuracy: 0.91</a:t>
            </a:r>
            <a:br>
              <a:rPr lang="en-US" sz="1600" dirty="0">
                <a:solidFill>
                  <a:schemeClr val="lt1"/>
                </a:solidFill>
                <a:latin typeface="Montserrat"/>
                <a:ea typeface="Calibri"/>
                <a:cs typeface="Calibri"/>
              </a:rPr>
            </a:br>
            <a:r>
              <a:rPr lang="en-US" sz="1600" dirty="0">
                <a:solidFill>
                  <a:schemeClr val="lt1"/>
                </a:solidFill>
                <a:latin typeface="Montserrat"/>
                <a:ea typeface="Calibri"/>
                <a:cs typeface="Calibri"/>
              </a:rPr>
              <a:t>Overall, the model performs well across cases, but the moderate sensitivity requires cautious use in critical settings.</a:t>
            </a:r>
          </a:p>
          <a:p>
            <a:pPr eaLnBrk="0" fontAlgn="base" hangingPunct="0">
              <a:spcBef>
                <a:spcPct val="0"/>
              </a:spcBef>
              <a:spcAft>
                <a:spcPct val="0"/>
              </a:spcAft>
            </a:pPr>
            <a:endParaRPr lang="en-US" sz="1600" b="1" dirty="0">
              <a:solidFill>
                <a:schemeClr val="lt1"/>
              </a:solidFill>
              <a:latin typeface="Montserrat"/>
              <a:ea typeface="Calibri"/>
              <a:cs typeface="Calibri"/>
            </a:endParaRPr>
          </a:p>
          <a:p>
            <a:pPr eaLnBrk="0" fontAlgn="base" hangingPunct="0">
              <a:spcBef>
                <a:spcPct val="0"/>
              </a:spcBef>
              <a:spcAft>
                <a:spcPct val="0"/>
              </a:spcAft>
            </a:pPr>
            <a:r>
              <a:rPr lang="en-US" sz="1600" b="1" dirty="0">
                <a:solidFill>
                  <a:schemeClr val="lt1"/>
                </a:solidFill>
                <a:latin typeface="Montserrat"/>
                <a:ea typeface="Calibri"/>
                <a:cs typeface="Calibri"/>
              </a:rPr>
              <a:t>Area Under Curve (AUC): 0.85</a:t>
            </a:r>
            <a:br>
              <a:rPr lang="en-US" sz="1600" dirty="0">
                <a:solidFill>
                  <a:schemeClr val="lt1"/>
                </a:solidFill>
                <a:latin typeface="Montserrat"/>
                <a:ea typeface="Calibri"/>
                <a:cs typeface="Calibri"/>
              </a:rPr>
            </a:br>
            <a:r>
              <a:rPr lang="en-US" sz="1600" dirty="0">
                <a:solidFill>
                  <a:schemeClr val="lt1"/>
                </a:solidFill>
                <a:latin typeface="Montserrat"/>
                <a:ea typeface="Calibri"/>
                <a:cs typeface="Calibri"/>
              </a:rPr>
              <a:t>Good discrimination between IPH and non-IPH cases, validating use as a support tool when combined with expert review.</a:t>
            </a:r>
          </a:p>
        </p:txBody>
      </p:sp>
      <p:pic>
        <p:nvPicPr>
          <p:cNvPr id="3" name="Picture 2" descr="A screenshot of a computer&#10;&#10;AI-generated content may be incorrect.">
            <a:extLst>
              <a:ext uri="{FF2B5EF4-FFF2-40B4-BE49-F238E27FC236}">
                <a16:creationId xmlns:a16="http://schemas.microsoft.com/office/drawing/2014/main" id="{AB51E8F2-49E1-4DB1-907A-C871D6578C81}"/>
              </a:ext>
            </a:extLst>
          </p:cNvPr>
          <p:cNvPicPr>
            <a:picLocks noChangeAspect="1"/>
          </p:cNvPicPr>
          <p:nvPr/>
        </p:nvPicPr>
        <p:blipFill rotWithShape="1">
          <a:blip r:embed="rId3"/>
          <a:srcRect t="40359" b="1880"/>
          <a:stretch>
            <a:fillRect/>
          </a:stretch>
        </p:blipFill>
        <p:spPr bwMode="auto">
          <a:xfrm>
            <a:off x="-14355" y="2917370"/>
            <a:ext cx="3532890" cy="1540647"/>
          </a:xfrm>
          <a:prstGeom prst="rect">
            <a:avLst/>
          </a:prstGeom>
          <a:ln>
            <a:noFill/>
          </a:ln>
          <a:extLst>
            <a:ext uri="{53640926-AAD7-44D8-BBD7-CCE9431645EC}">
              <a14:shadowObscured xmlns:a14="http://schemas.microsoft.com/office/drawing/2010/main"/>
            </a:ext>
          </a:extLst>
        </p:spPr>
      </p:pic>
      <p:pic>
        <p:nvPicPr>
          <p:cNvPr id="9" name="Picture 8" descr="A screenshot of a computer&#10;&#10;AI-generated content may be incorrect.">
            <a:extLst>
              <a:ext uri="{FF2B5EF4-FFF2-40B4-BE49-F238E27FC236}">
                <a16:creationId xmlns:a16="http://schemas.microsoft.com/office/drawing/2014/main" id="{8BD15BA8-F395-0026-2374-B75D97CCEAF1}"/>
              </a:ext>
            </a:extLst>
          </p:cNvPr>
          <p:cNvPicPr>
            <a:picLocks noChangeAspect="1"/>
          </p:cNvPicPr>
          <p:nvPr/>
        </p:nvPicPr>
        <p:blipFill>
          <a:blip r:embed="rId4"/>
          <a:stretch>
            <a:fillRect/>
          </a:stretch>
        </p:blipFill>
        <p:spPr>
          <a:xfrm>
            <a:off x="-14355" y="624702"/>
            <a:ext cx="3518535" cy="2364922"/>
          </a:xfrm>
          <a:prstGeom prst="rect">
            <a:avLst/>
          </a:prstGeom>
        </p:spPr>
      </p:pic>
      <p:pic>
        <p:nvPicPr>
          <p:cNvPr id="10" name="Picture 9">
            <a:extLst>
              <a:ext uri="{FF2B5EF4-FFF2-40B4-BE49-F238E27FC236}">
                <a16:creationId xmlns:a16="http://schemas.microsoft.com/office/drawing/2014/main" id="{B857E614-A168-B16C-1587-52F2B62CD383}"/>
              </a:ext>
            </a:extLst>
          </p:cNvPr>
          <p:cNvPicPr>
            <a:picLocks noChangeAspect="1"/>
          </p:cNvPicPr>
          <p:nvPr/>
        </p:nvPicPr>
        <p:blipFill>
          <a:blip r:embed="rId5"/>
          <a:stretch>
            <a:fillRect/>
          </a:stretch>
        </p:blipFill>
        <p:spPr>
          <a:xfrm>
            <a:off x="-98652" y="4561840"/>
            <a:ext cx="3697605" cy="2296160"/>
          </a:xfrm>
          <a:prstGeom prst="rect">
            <a:avLst/>
          </a:prstGeom>
        </p:spPr>
      </p:pic>
    </p:spTree>
    <p:extLst>
      <p:ext uri="{BB962C8B-B14F-4D97-AF65-F5344CB8AC3E}">
        <p14:creationId xmlns:p14="http://schemas.microsoft.com/office/powerpoint/2010/main" val="41195507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4C88D-074B-4082-D07E-31AB69BFAD42}"/>
            </a:ext>
          </a:extLst>
        </p:cNvPr>
        <p:cNvGrpSpPr/>
        <p:nvPr/>
      </p:nvGrpSpPr>
      <p:grpSpPr>
        <a:xfrm>
          <a:off x="0" y="0"/>
          <a:ext cx="0" cy="0"/>
          <a:chOff x="0" y="0"/>
          <a:chExt cx="0" cy="0"/>
        </a:xfrm>
      </p:grpSpPr>
      <p:pic>
        <p:nvPicPr>
          <p:cNvPr id="4" name="Picture 3" descr="IIHMR Delhi | Top Healthcare &amp; Hospital Management Institute">
            <a:extLst>
              <a:ext uri="{FF2B5EF4-FFF2-40B4-BE49-F238E27FC236}">
                <a16:creationId xmlns:a16="http://schemas.microsoft.com/office/drawing/2014/main" id="{725F7BDF-6770-9E49-F5B9-A131ADDD59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80830"/>
            <a:ext cx="2726872" cy="57717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CAC7BD42-E960-3BF5-1D99-77ECA604DE6E}"/>
              </a:ext>
            </a:extLst>
          </p:cNvPr>
          <p:cNvSpPr txBox="1">
            <a:spLocks/>
          </p:cNvSpPr>
          <p:nvPr/>
        </p:nvSpPr>
        <p:spPr>
          <a:xfrm>
            <a:off x="522515" y="107315"/>
            <a:ext cx="10515600" cy="854075"/>
          </a:xfrm>
          <a:prstGeom prst="rect">
            <a:avLst/>
          </a:prstGeom>
          <a:noFill/>
          <a:ln>
            <a:noFill/>
          </a:ln>
        </p:spPr>
        <p:txBody>
          <a:bodyPr spcFirstLastPara="1" wrap="square" lIns="91425" tIns="45700" rIns="91425" bIns="45700" anchor="b" anchorCtr="0">
            <a:normAutofit fontScale="67500" lnSpcReduction="20000"/>
          </a:bodyPr>
          <a:lstStyle>
            <a:defPPr marR="0" lvl="0" algn="l" rtl="0">
              <a:lnSpc>
                <a:spcPct val="100000"/>
              </a:lnSpc>
              <a:spcBef>
                <a:spcPts val="0"/>
              </a:spcBef>
              <a:spcAft>
                <a:spcPts val="0"/>
              </a:spcAft>
            </a:defPPr>
            <a:lvl1pPr marR="0" lvl="0" algn="ctr" rtl="0" eaLnBrk="1" hangingPunct="1">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IN" sz="3600" b="1" kern="0" dirty="0">
                <a:solidFill>
                  <a:srgbClr val="F6C597"/>
                </a:solidFill>
                <a:latin typeface="Montserrat"/>
              </a:rPr>
              <a:t>Intraventricular </a:t>
            </a:r>
            <a:r>
              <a:rPr lang="en-IN" sz="3600" b="1" kern="0" dirty="0" err="1">
                <a:solidFill>
                  <a:srgbClr val="F6C597"/>
                </a:solidFill>
                <a:latin typeface="Montserrat"/>
              </a:rPr>
              <a:t>Hemorrhage</a:t>
            </a:r>
            <a:br>
              <a:rPr lang="en-IN" b="1" kern="0" dirty="0"/>
            </a:br>
            <a:endParaRPr lang="en-IN" kern="0" dirty="0"/>
          </a:p>
        </p:txBody>
      </p:sp>
      <p:sp>
        <p:nvSpPr>
          <p:cNvPr id="11" name="Rectangle 4">
            <a:extLst>
              <a:ext uri="{FF2B5EF4-FFF2-40B4-BE49-F238E27FC236}">
                <a16:creationId xmlns:a16="http://schemas.microsoft.com/office/drawing/2014/main" id="{78E8116C-12F6-EC78-7FAA-BEF03843D0E1}"/>
              </a:ext>
            </a:extLst>
          </p:cNvPr>
          <p:cNvSpPr>
            <a:spLocks noChangeArrowheads="1"/>
          </p:cNvSpPr>
          <p:nvPr/>
        </p:nvSpPr>
        <p:spPr bwMode="auto">
          <a:xfrm>
            <a:off x="3679371" y="3347037"/>
            <a:ext cx="8512629"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endParaRPr lang="en-US" sz="1600" dirty="0">
              <a:solidFill>
                <a:schemeClr val="lt1"/>
              </a:solidFill>
              <a:latin typeface="Montserrat"/>
              <a:ea typeface="Calibri"/>
              <a:cs typeface="Calibri"/>
            </a:endParaRPr>
          </a:p>
        </p:txBody>
      </p:sp>
      <p:sp>
        <p:nvSpPr>
          <p:cNvPr id="10" name="Rectangle 3">
            <a:extLst>
              <a:ext uri="{FF2B5EF4-FFF2-40B4-BE49-F238E27FC236}">
                <a16:creationId xmlns:a16="http://schemas.microsoft.com/office/drawing/2014/main" id="{BBDAB787-B292-AEB4-5A5E-4F99866DA418}"/>
              </a:ext>
            </a:extLst>
          </p:cNvPr>
          <p:cNvSpPr>
            <a:spLocks noChangeArrowheads="1"/>
          </p:cNvSpPr>
          <p:nvPr/>
        </p:nvSpPr>
        <p:spPr bwMode="auto">
          <a:xfrm>
            <a:off x="3679371" y="1777591"/>
            <a:ext cx="8659110" cy="47705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eaLnBrk="0" fontAlgn="base" hangingPunct="0">
              <a:lnSpc>
                <a:spcPct val="100000"/>
              </a:lnSpc>
              <a:spcBef>
                <a:spcPct val="0"/>
              </a:spcBef>
              <a:spcAft>
                <a:spcPct val="0"/>
              </a:spcAft>
              <a:buClrTx/>
              <a:buSzTx/>
              <a:tabLst/>
            </a:pPr>
            <a:r>
              <a:rPr lang="en-US" altLang="en-US" sz="1600" b="1" dirty="0">
                <a:solidFill>
                  <a:schemeClr val="lt1"/>
                </a:solidFill>
                <a:latin typeface="Montserrat"/>
                <a:ea typeface="Calibri"/>
                <a:cs typeface="Calibri"/>
              </a:rPr>
              <a:t>Specificity: 0.99</a:t>
            </a:r>
            <a:br>
              <a:rPr kumimoji="0" lang="en-US" altLang="en-US" sz="1800" b="0" i="0" u="none" strike="noStrike" cap="none" normalizeH="0" baseline="0" dirty="0">
                <a:ln>
                  <a:noFill/>
                </a:ln>
                <a:solidFill>
                  <a:schemeClr val="tx1"/>
                </a:solidFill>
                <a:effectLst/>
                <a:latin typeface="Arial" panose="020B0604020202020204" pitchFamily="34" charset="0"/>
              </a:rPr>
            </a:br>
            <a:r>
              <a:rPr lang="en-US" altLang="en-US" sz="1600" dirty="0">
                <a:solidFill>
                  <a:schemeClr val="lt1"/>
                </a:solidFill>
                <a:latin typeface="Montserrat"/>
                <a:ea typeface="Calibri"/>
                <a:cs typeface="Calibri"/>
              </a:rPr>
              <a:t>Very strong ability to exclude non-IVH cases, ensuring minimal false alarms and efficient triage.</a:t>
            </a:r>
          </a:p>
          <a:p>
            <a:pPr marR="0" lvl="0" eaLnBrk="0" fontAlgn="base" hangingPunct="0">
              <a:lnSpc>
                <a:spcPct val="100000"/>
              </a:lnSpc>
              <a:spcBef>
                <a:spcPct val="0"/>
              </a:spcBef>
              <a:spcAft>
                <a:spcPct val="0"/>
              </a:spcAft>
              <a:buClrTx/>
              <a:buSzTx/>
              <a:tabLst/>
            </a:pPr>
            <a:endParaRPr lang="en-US" altLang="en-US" sz="1600" dirty="0">
              <a:solidFill>
                <a:schemeClr val="lt1"/>
              </a:solidFill>
              <a:latin typeface="Montserrat"/>
              <a:ea typeface="Calibri"/>
              <a:cs typeface="Calibri"/>
            </a:endParaRPr>
          </a:p>
          <a:p>
            <a:pPr marR="0" lvl="0" eaLnBrk="0" fontAlgn="base" hangingPunct="0">
              <a:lnSpc>
                <a:spcPct val="100000"/>
              </a:lnSpc>
              <a:spcBef>
                <a:spcPct val="0"/>
              </a:spcBef>
              <a:spcAft>
                <a:spcPct val="0"/>
              </a:spcAft>
              <a:buClrTx/>
              <a:buSzTx/>
              <a:tabLst/>
            </a:pPr>
            <a:r>
              <a:rPr lang="en-US" altLang="en-US" sz="1600" b="1" dirty="0">
                <a:solidFill>
                  <a:schemeClr val="lt1"/>
                </a:solidFill>
                <a:latin typeface="Montserrat"/>
                <a:ea typeface="Calibri"/>
                <a:cs typeface="Calibri"/>
              </a:rPr>
              <a:t>Positive Predictive Value (PPV): 0.61</a:t>
            </a:r>
            <a:br>
              <a:rPr lang="en-US" altLang="en-US" sz="1600" dirty="0">
                <a:solidFill>
                  <a:schemeClr val="lt1"/>
                </a:solidFill>
                <a:latin typeface="Montserrat"/>
                <a:ea typeface="Calibri"/>
                <a:cs typeface="Calibri"/>
              </a:rPr>
            </a:br>
            <a:r>
              <a:rPr lang="en-US" altLang="en-US" sz="1600" dirty="0">
                <a:solidFill>
                  <a:schemeClr val="lt1"/>
                </a:solidFill>
                <a:latin typeface="Montserrat"/>
                <a:ea typeface="Calibri"/>
                <a:cs typeface="Calibri"/>
              </a:rPr>
              <a:t>Just over half of the predicted IVH cases were correct. Clinician validation remains critical for decisions.</a:t>
            </a:r>
          </a:p>
          <a:p>
            <a:pPr marR="0" lvl="0" eaLnBrk="0" fontAlgn="base" hangingPunct="0">
              <a:lnSpc>
                <a:spcPct val="100000"/>
              </a:lnSpc>
              <a:spcBef>
                <a:spcPct val="0"/>
              </a:spcBef>
              <a:spcAft>
                <a:spcPct val="0"/>
              </a:spcAft>
              <a:buClrTx/>
              <a:buSzTx/>
              <a:tabLst/>
            </a:pPr>
            <a:endParaRPr lang="en-US" altLang="en-US" sz="1600" dirty="0">
              <a:solidFill>
                <a:schemeClr val="lt1"/>
              </a:solidFill>
              <a:latin typeface="Montserrat"/>
              <a:ea typeface="Calibri"/>
              <a:cs typeface="Calibri"/>
            </a:endParaRPr>
          </a:p>
          <a:p>
            <a:pPr marR="0" lvl="0" eaLnBrk="0" fontAlgn="base" hangingPunct="0">
              <a:lnSpc>
                <a:spcPct val="100000"/>
              </a:lnSpc>
              <a:spcBef>
                <a:spcPct val="0"/>
              </a:spcBef>
              <a:spcAft>
                <a:spcPct val="0"/>
              </a:spcAft>
              <a:buClrTx/>
              <a:buSzTx/>
              <a:tabLst/>
            </a:pPr>
            <a:r>
              <a:rPr lang="en-US" altLang="en-US" sz="1600" b="1" dirty="0">
                <a:solidFill>
                  <a:schemeClr val="lt1"/>
                </a:solidFill>
                <a:latin typeface="Montserrat"/>
                <a:ea typeface="Calibri"/>
                <a:cs typeface="Calibri"/>
              </a:rPr>
              <a:t>Negative Predictive Value (NPV): 0.98</a:t>
            </a:r>
            <a:br>
              <a:rPr lang="en-US" altLang="en-US" sz="1600" dirty="0">
                <a:solidFill>
                  <a:schemeClr val="lt1"/>
                </a:solidFill>
                <a:latin typeface="Montserrat"/>
                <a:ea typeface="Calibri"/>
                <a:cs typeface="Calibri"/>
              </a:rPr>
            </a:br>
            <a:r>
              <a:rPr lang="en-US" altLang="en-US" sz="1600" dirty="0">
                <a:solidFill>
                  <a:schemeClr val="lt1"/>
                </a:solidFill>
                <a:latin typeface="Montserrat"/>
                <a:ea typeface="Calibri"/>
                <a:cs typeface="Calibri"/>
              </a:rPr>
              <a:t>High confidence in AI’s ability to rule out IVH. It can effectively filter non-critical cases in high-throughput environments.</a:t>
            </a:r>
            <a:br>
              <a:rPr lang="en-US" altLang="en-US" sz="1600" dirty="0">
                <a:solidFill>
                  <a:schemeClr val="lt1"/>
                </a:solidFill>
                <a:latin typeface="Montserrat"/>
                <a:ea typeface="Calibri"/>
                <a:cs typeface="Calibri"/>
              </a:rPr>
            </a:br>
            <a:endParaRPr lang="en-US" altLang="en-US" sz="1600" dirty="0">
              <a:solidFill>
                <a:schemeClr val="lt1"/>
              </a:solidFill>
              <a:latin typeface="Montserrat"/>
              <a:ea typeface="Calibri"/>
              <a:cs typeface="Calibri"/>
            </a:endParaRPr>
          </a:p>
          <a:p>
            <a:pPr marR="0" lvl="0" eaLnBrk="0" fontAlgn="base" hangingPunct="0">
              <a:lnSpc>
                <a:spcPct val="100000"/>
              </a:lnSpc>
              <a:spcBef>
                <a:spcPct val="0"/>
              </a:spcBef>
              <a:spcAft>
                <a:spcPct val="0"/>
              </a:spcAft>
              <a:buClrTx/>
              <a:buSzTx/>
              <a:tabLst/>
            </a:pPr>
            <a:r>
              <a:rPr lang="en-US" altLang="en-US" sz="1600" b="1" dirty="0">
                <a:solidFill>
                  <a:schemeClr val="lt1"/>
                </a:solidFill>
                <a:latin typeface="Montserrat"/>
                <a:ea typeface="Calibri"/>
                <a:cs typeface="Calibri"/>
              </a:rPr>
              <a:t>Accuracy: 0.97</a:t>
            </a:r>
            <a:br>
              <a:rPr lang="en-US" altLang="en-US" sz="1600" dirty="0">
                <a:solidFill>
                  <a:schemeClr val="lt1"/>
                </a:solidFill>
                <a:latin typeface="Montserrat"/>
                <a:ea typeface="Calibri"/>
                <a:cs typeface="Calibri"/>
              </a:rPr>
            </a:br>
            <a:r>
              <a:rPr lang="en-US" altLang="en-US" sz="1600" dirty="0">
                <a:solidFill>
                  <a:schemeClr val="lt1"/>
                </a:solidFill>
                <a:latin typeface="Montserrat"/>
                <a:ea typeface="Calibri"/>
                <a:cs typeface="Calibri"/>
              </a:rPr>
              <a:t>High overall accuracy — most predictions were correct. Yet, given the low sensitivity, positive cases might still be missed.</a:t>
            </a:r>
          </a:p>
          <a:p>
            <a:pPr marR="0" lvl="0" eaLnBrk="0" fontAlgn="base" hangingPunct="0">
              <a:lnSpc>
                <a:spcPct val="100000"/>
              </a:lnSpc>
              <a:spcBef>
                <a:spcPct val="0"/>
              </a:spcBef>
              <a:spcAft>
                <a:spcPct val="0"/>
              </a:spcAft>
              <a:buClrTx/>
              <a:buSzTx/>
              <a:tabLst/>
            </a:pPr>
            <a:endParaRPr lang="en-US" altLang="en-US" sz="1600" dirty="0">
              <a:solidFill>
                <a:schemeClr val="lt1"/>
              </a:solidFill>
              <a:latin typeface="Montserrat"/>
              <a:ea typeface="Calibri"/>
              <a:cs typeface="Calibri"/>
            </a:endParaRPr>
          </a:p>
          <a:p>
            <a:pPr marR="0" lvl="0" eaLnBrk="0" fontAlgn="base" hangingPunct="0">
              <a:lnSpc>
                <a:spcPct val="100000"/>
              </a:lnSpc>
              <a:spcBef>
                <a:spcPct val="0"/>
              </a:spcBef>
              <a:spcAft>
                <a:spcPct val="0"/>
              </a:spcAft>
              <a:buClrTx/>
              <a:buSzTx/>
              <a:tabLst/>
            </a:pPr>
            <a:r>
              <a:rPr lang="en-US" altLang="en-US" sz="1600" b="1" dirty="0">
                <a:solidFill>
                  <a:schemeClr val="lt1"/>
                </a:solidFill>
                <a:latin typeface="Montserrat"/>
                <a:ea typeface="Calibri"/>
                <a:cs typeface="Calibri"/>
              </a:rPr>
              <a:t>Area Under Curve (AUC): 0.97</a:t>
            </a:r>
            <a:br>
              <a:rPr lang="en-US" altLang="en-US" sz="1600" dirty="0">
                <a:solidFill>
                  <a:schemeClr val="lt1"/>
                </a:solidFill>
                <a:latin typeface="Montserrat"/>
                <a:ea typeface="Calibri"/>
                <a:cs typeface="Calibri"/>
              </a:rPr>
            </a:br>
            <a:r>
              <a:rPr lang="en-US" altLang="en-US" sz="1600" dirty="0">
                <a:solidFill>
                  <a:schemeClr val="lt1"/>
                </a:solidFill>
                <a:latin typeface="Montserrat"/>
                <a:ea typeface="Calibri"/>
                <a:cs typeface="Calibri"/>
              </a:rPr>
              <a:t>Excellent discriminative performance. Despite moderate sensitivity, the model performs well across classification thresholds.</a:t>
            </a:r>
          </a:p>
        </p:txBody>
      </p:sp>
      <p:sp>
        <p:nvSpPr>
          <p:cNvPr id="13" name="TextBox 12">
            <a:extLst>
              <a:ext uri="{FF2B5EF4-FFF2-40B4-BE49-F238E27FC236}">
                <a16:creationId xmlns:a16="http://schemas.microsoft.com/office/drawing/2014/main" id="{74B07F59-C465-F775-9BAE-081AC900D084}"/>
              </a:ext>
            </a:extLst>
          </p:cNvPr>
          <p:cNvSpPr txBox="1"/>
          <p:nvPr/>
        </p:nvSpPr>
        <p:spPr>
          <a:xfrm>
            <a:off x="3679371" y="785697"/>
            <a:ext cx="8240486" cy="830997"/>
          </a:xfrm>
          <a:prstGeom prst="rect">
            <a:avLst/>
          </a:prstGeom>
          <a:noFill/>
        </p:spPr>
        <p:txBody>
          <a:bodyPr wrap="square">
            <a:spAutoFit/>
          </a:bodyPr>
          <a:lstStyle/>
          <a:p>
            <a:pPr eaLnBrk="0" fontAlgn="base" hangingPunct="0">
              <a:spcBef>
                <a:spcPct val="0"/>
              </a:spcBef>
              <a:spcAft>
                <a:spcPct val="0"/>
              </a:spcAft>
            </a:pPr>
            <a:r>
              <a:rPr lang="en-US" altLang="en-US" sz="1600" b="1" dirty="0">
                <a:solidFill>
                  <a:schemeClr val="lt1"/>
                </a:solidFill>
                <a:latin typeface="Montserrat"/>
                <a:ea typeface="Calibri"/>
                <a:cs typeface="Calibri"/>
              </a:rPr>
              <a:t>Sensitivity: 0.58</a:t>
            </a:r>
            <a:br>
              <a:rPr lang="en-US" altLang="en-US" sz="1600" dirty="0">
                <a:solidFill>
                  <a:schemeClr val="lt1"/>
                </a:solidFill>
                <a:latin typeface="Montserrat"/>
                <a:ea typeface="Calibri"/>
                <a:cs typeface="Calibri"/>
              </a:rPr>
            </a:br>
            <a:r>
              <a:rPr lang="en-US" altLang="en-US" sz="1600" dirty="0">
                <a:solidFill>
                  <a:schemeClr val="lt1"/>
                </a:solidFill>
                <a:latin typeface="Montserrat"/>
                <a:ea typeface="Calibri"/>
                <a:cs typeface="Calibri"/>
              </a:rPr>
              <a:t>The AI detects 58% of IVH cases — slightly better than chance. This lower sensitivity raises concern for missed cases in acute care.</a:t>
            </a:r>
          </a:p>
        </p:txBody>
      </p:sp>
      <p:pic>
        <p:nvPicPr>
          <p:cNvPr id="14" name="Picture 13" descr="A screenshot of a computer screen&#10;&#10;AI-generated content may be incorrect.">
            <a:extLst>
              <a:ext uri="{FF2B5EF4-FFF2-40B4-BE49-F238E27FC236}">
                <a16:creationId xmlns:a16="http://schemas.microsoft.com/office/drawing/2014/main" id="{4B4EE3CA-EDA2-F8AE-FF55-E40633479527}"/>
              </a:ext>
            </a:extLst>
          </p:cNvPr>
          <p:cNvPicPr>
            <a:picLocks noChangeAspect="1"/>
          </p:cNvPicPr>
          <p:nvPr/>
        </p:nvPicPr>
        <p:blipFill>
          <a:blip r:embed="rId3"/>
          <a:srcRect t="40923"/>
          <a:stretch>
            <a:fillRect/>
          </a:stretch>
        </p:blipFill>
        <p:spPr>
          <a:xfrm>
            <a:off x="-14355" y="2917372"/>
            <a:ext cx="3547245" cy="1524454"/>
          </a:xfrm>
          <a:prstGeom prst="rect">
            <a:avLst/>
          </a:prstGeom>
        </p:spPr>
      </p:pic>
      <p:pic>
        <p:nvPicPr>
          <p:cNvPr id="15" name="Picture 14" descr="A screenshot of a computer&#10;&#10;AI-generated content may be incorrect.">
            <a:extLst>
              <a:ext uri="{FF2B5EF4-FFF2-40B4-BE49-F238E27FC236}">
                <a16:creationId xmlns:a16="http://schemas.microsoft.com/office/drawing/2014/main" id="{3418F0FE-BE40-C336-A56D-87D5E4814492}"/>
              </a:ext>
            </a:extLst>
          </p:cNvPr>
          <p:cNvPicPr>
            <a:picLocks noChangeAspect="1"/>
          </p:cNvPicPr>
          <p:nvPr/>
        </p:nvPicPr>
        <p:blipFill>
          <a:blip r:embed="rId4"/>
          <a:stretch>
            <a:fillRect/>
          </a:stretch>
        </p:blipFill>
        <p:spPr>
          <a:xfrm>
            <a:off x="-14354" y="484499"/>
            <a:ext cx="3693725" cy="2432871"/>
          </a:xfrm>
          <a:prstGeom prst="rect">
            <a:avLst/>
          </a:prstGeom>
        </p:spPr>
      </p:pic>
      <p:pic>
        <p:nvPicPr>
          <p:cNvPr id="16" name="Picture 15">
            <a:extLst>
              <a:ext uri="{FF2B5EF4-FFF2-40B4-BE49-F238E27FC236}">
                <a16:creationId xmlns:a16="http://schemas.microsoft.com/office/drawing/2014/main" id="{A7711B02-4F9F-EEAA-AD2D-72143ABC0968}"/>
              </a:ext>
            </a:extLst>
          </p:cNvPr>
          <p:cNvPicPr>
            <a:picLocks noChangeAspect="1"/>
          </p:cNvPicPr>
          <p:nvPr/>
        </p:nvPicPr>
        <p:blipFill>
          <a:blip r:embed="rId5"/>
          <a:stretch>
            <a:fillRect/>
          </a:stretch>
        </p:blipFill>
        <p:spPr>
          <a:xfrm>
            <a:off x="-76019" y="4441826"/>
            <a:ext cx="3755390" cy="2416174"/>
          </a:xfrm>
          <a:prstGeom prst="rect">
            <a:avLst/>
          </a:prstGeom>
        </p:spPr>
      </p:pic>
    </p:spTree>
    <p:extLst>
      <p:ext uri="{BB962C8B-B14F-4D97-AF65-F5344CB8AC3E}">
        <p14:creationId xmlns:p14="http://schemas.microsoft.com/office/powerpoint/2010/main" val="34563877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C41C5E-9DCF-8A11-2365-09086894E7C7}"/>
            </a:ext>
          </a:extLst>
        </p:cNvPr>
        <p:cNvGrpSpPr/>
        <p:nvPr/>
      </p:nvGrpSpPr>
      <p:grpSpPr>
        <a:xfrm>
          <a:off x="0" y="0"/>
          <a:ext cx="0" cy="0"/>
          <a:chOff x="0" y="0"/>
          <a:chExt cx="0" cy="0"/>
        </a:xfrm>
      </p:grpSpPr>
      <p:pic>
        <p:nvPicPr>
          <p:cNvPr id="4" name="Picture 3" descr="IIHMR Delhi | Top Healthcare &amp; Hospital Management Institute">
            <a:extLst>
              <a:ext uri="{FF2B5EF4-FFF2-40B4-BE49-F238E27FC236}">
                <a16:creationId xmlns:a16="http://schemas.microsoft.com/office/drawing/2014/main" id="{1C902C2A-FFB7-D634-70C0-2F5986C326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280830"/>
            <a:ext cx="2726872" cy="57717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163B139E-9C9A-E800-379D-517515E25EB6}"/>
              </a:ext>
            </a:extLst>
          </p:cNvPr>
          <p:cNvSpPr txBox="1">
            <a:spLocks/>
          </p:cNvSpPr>
          <p:nvPr/>
        </p:nvSpPr>
        <p:spPr>
          <a:xfrm>
            <a:off x="522515" y="107315"/>
            <a:ext cx="10515600" cy="854075"/>
          </a:xfrm>
          <a:prstGeom prst="rect">
            <a:avLst/>
          </a:prstGeom>
          <a:noFill/>
          <a:ln>
            <a:noFill/>
          </a:ln>
        </p:spPr>
        <p:txBody>
          <a:bodyPr spcFirstLastPara="1" wrap="square" lIns="91425" tIns="45700" rIns="91425" bIns="45700" anchor="b" anchorCtr="0">
            <a:normAutofit fontScale="67500" lnSpcReduction="20000"/>
          </a:bodyPr>
          <a:lstStyle>
            <a:defPPr marR="0" lvl="0" algn="l" rtl="0">
              <a:lnSpc>
                <a:spcPct val="100000"/>
              </a:lnSpc>
              <a:spcBef>
                <a:spcPts val="0"/>
              </a:spcBef>
              <a:spcAft>
                <a:spcPts val="0"/>
              </a:spcAft>
            </a:defPPr>
            <a:lvl1pPr marR="0" lvl="0" algn="ctr" rtl="0" eaLnBrk="1" hangingPunct="1">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IN" sz="3600" b="1" kern="0" dirty="0">
                <a:solidFill>
                  <a:srgbClr val="F6C597"/>
                </a:solidFill>
                <a:latin typeface="Montserrat"/>
              </a:rPr>
              <a:t>Epidural Hematoma</a:t>
            </a:r>
            <a:br>
              <a:rPr lang="en-IN" b="1" kern="0" dirty="0"/>
            </a:br>
            <a:endParaRPr lang="en-IN" kern="0" dirty="0"/>
          </a:p>
        </p:txBody>
      </p:sp>
      <p:sp>
        <p:nvSpPr>
          <p:cNvPr id="8" name="Content Placeholder 2">
            <a:extLst>
              <a:ext uri="{FF2B5EF4-FFF2-40B4-BE49-F238E27FC236}">
                <a16:creationId xmlns:a16="http://schemas.microsoft.com/office/drawing/2014/main" id="{CDA8EF33-744D-6587-2E57-E5186DD81261}"/>
              </a:ext>
            </a:extLst>
          </p:cNvPr>
          <p:cNvSpPr txBox="1">
            <a:spLocks/>
          </p:cNvSpPr>
          <p:nvPr/>
        </p:nvSpPr>
        <p:spPr>
          <a:xfrm>
            <a:off x="5311985" y="1456190"/>
            <a:ext cx="4528457" cy="3377067"/>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eaLnBrk="1" hangingPunct="1">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eaLnBrk="1" hangingPunct="1">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eaLnBrk="1" hangingPunct="1">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114300" indent="0">
              <a:buFont typeface="Arial"/>
              <a:buNone/>
            </a:pPr>
            <a:endParaRPr lang="en-US" sz="2000" kern="0" dirty="0">
              <a:solidFill>
                <a:schemeClr val="lt1"/>
              </a:solidFill>
              <a:latin typeface="Montserrat"/>
            </a:endParaRPr>
          </a:p>
        </p:txBody>
      </p:sp>
      <p:sp>
        <p:nvSpPr>
          <p:cNvPr id="11" name="Rectangle 4">
            <a:extLst>
              <a:ext uri="{FF2B5EF4-FFF2-40B4-BE49-F238E27FC236}">
                <a16:creationId xmlns:a16="http://schemas.microsoft.com/office/drawing/2014/main" id="{DFACB56E-CE09-F296-DB21-C8D6F7BA768C}"/>
              </a:ext>
            </a:extLst>
          </p:cNvPr>
          <p:cNvSpPr>
            <a:spLocks noChangeArrowheads="1"/>
          </p:cNvSpPr>
          <p:nvPr/>
        </p:nvSpPr>
        <p:spPr bwMode="auto">
          <a:xfrm>
            <a:off x="3581400" y="698877"/>
            <a:ext cx="8512629" cy="550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pPr>
            <a:r>
              <a:rPr lang="en-US" sz="1600" b="1" dirty="0">
                <a:solidFill>
                  <a:schemeClr val="lt1"/>
                </a:solidFill>
                <a:latin typeface="Montserrat"/>
                <a:ea typeface="Calibri"/>
                <a:cs typeface="Calibri"/>
              </a:rPr>
              <a:t>Sensitivity: 0.00</a:t>
            </a:r>
            <a:br>
              <a:rPr lang="en-US" sz="1600" dirty="0">
                <a:solidFill>
                  <a:schemeClr val="lt1"/>
                </a:solidFill>
                <a:latin typeface="Montserrat"/>
                <a:ea typeface="Calibri"/>
                <a:cs typeface="Calibri"/>
              </a:rPr>
            </a:br>
            <a:r>
              <a:rPr lang="en-US" sz="1600" dirty="0">
                <a:solidFill>
                  <a:schemeClr val="lt1"/>
                </a:solidFill>
                <a:latin typeface="Montserrat"/>
                <a:ea typeface="Calibri"/>
                <a:cs typeface="Calibri"/>
              </a:rPr>
              <a:t>The AI failed to detect any true EDH cases. Complete absence of sensitivity is a major clinical limitation and indicates inability to identify this pathology.</a:t>
            </a:r>
          </a:p>
          <a:p>
            <a:pPr eaLnBrk="0" fontAlgn="base" hangingPunct="0">
              <a:spcBef>
                <a:spcPct val="0"/>
              </a:spcBef>
              <a:spcAft>
                <a:spcPct val="0"/>
              </a:spcAft>
            </a:pPr>
            <a:endParaRPr lang="en-US" sz="1600" b="1" dirty="0">
              <a:solidFill>
                <a:schemeClr val="lt1"/>
              </a:solidFill>
              <a:latin typeface="Montserrat"/>
              <a:ea typeface="Calibri"/>
              <a:cs typeface="Calibri"/>
            </a:endParaRPr>
          </a:p>
          <a:p>
            <a:pPr eaLnBrk="0" fontAlgn="base" hangingPunct="0">
              <a:spcBef>
                <a:spcPct val="0"/>
              </a:spcBef>
              <a:spcAft>
                <a:spcPct val="0"/>
              </a:spcAft>
            </a:pPr>
            <a:r>
              <a:rPr lang="en-US" sz="1600" b="1" dirty="0">
                <a:solidFill>
                  <a:schemeClr val="lt1"/>
                </a:solidFill>
                <a:latin typeface="Montserrat"/>
                <a:ea typeface="Calibri"/>
                <a:cs typeface="Calibri"/>
              </a:rPr>
              <a:t>Specificity: 0.98</a:t>
            </a:r>
            <a:br>
              <a:rPr lang="en-US" sz="1600" dirty="0">
                <a:solidFill>
                  <a:schemeClr val="lt1"/>
                </a:solidFill>
                <a:latin typeface="Montserrat"/>
                <a:ea typeface="Calibri"/>
                <a:cs typeface="Calibri"/>
              </a:rPr>
            </a:br>
            <a:r>
              <a:rPr lang="en-US" sz="1600" dirty="0">
                <a:solidFill>
                  <a:schemeClr val="lt1"/>
                </a:solidFill>
                <a:latin typeface="Montserrat"/>
                <a:ea typeface="Calibri"/>
                <a:cs typeface="Calibri"/>
              </a:rPr>
              <a:t>High specificity shows strong performance in identifying non-EDH cases, avoiding unnecessary false alarms.</a:t>
            </a:r>
          </a:p>
          <a:p>
            <a:pPr eaLnBrk="0" fontAlgn="base" hangingPunct="0">
              <a:spcBef>
                <a:spcPct val="0"/>
              </a:spcBef>
              <a:spcAft>
                <a:spcPct val="0"/>
              </a:spcAft>
            </a:pPr>
            <a:endParaRPr lang="en-US" sz="1600" b="1" dirty="0">
              <a:solidFill>
                <a:schemeClr val="lt1"/>
              </a:solidFill>
              <a:latin typeface="Montserrat"/>
              <a:ea typeface="Calibri"/>
              <a:cs typeface="Calibri"/>
            </a:endParaRPr>
          </a:p>
          <a:p>
            <a:pPr eaLnBrk="0" fontAlgn="base" hangingPunct="0">
              <a:spcBef>
                <a:spcPct val="0"/>
              </a:spcBef>
              <a:spcAft>
                <a:spcPct val="0"/>
              </a:spcAft>
            </a:pPr>
            <a:r>
              <a:rPr lang="en-US" sz="1600" b="1" dirty="0">
                <a:solidFill>
                  <a:schemeClr val="lt1"/>
                </a:solidFill>
                <a:latin typeface="Montserrat"/>
                <a:ea typeface="Calibri"/>
                <a:cs typeface="Calibri"/>
              </a:rPr>
              <a:t>Positive Predictive Value (PPV): 0.00</a:t>
            </a:r>
            <a:br>
              <a:rPr lang="en-US" sz="1600" dirty="0">
                <a:solidFill>
                  <a:schemeClr val="lt1"/>
                </a:solidFill>
                <a:latin typeface="Montserrat"/>
                <a:ea typeface="Calibri"/>
                <a:cs typeface="Calibri"/>
              </a:rPr>
            </a:br>
            <a:r>
              <a:rPr lang="en-US" sz="1600" dirty="0">
                <a:solidFill>
                  <a:schemeClr val="lt1"/>
                </a:solidFill>
                <a:latin typeface="Montserrat"/>
                <a:ea typeface="Calibri"/>
                <a:cs typeface="Calibri"/>
              </a:rPr>
              <a:t>All positive predictions were incorrect, pointing to a lack of utility in flagging EDH.</a:t>
            </a:r>
          </a:p>
          <a:p>
            <a:pPr eaLnBrk="0" fontAlgn="base" hangingPunct="0">
              <a:spcBef>
                <a:spcPct val="0"/>
              </a:spcBef>
              <a:spcAft>
                <a:spcPct val="0"/>
              </a:spcAft>
            </a:pPr>
            <a:endParaRPr lang="en-US" sz="1600" b="1" dirty="0">
              <a:solidFill>
                <a:schemeClr val="lt1"/>
              </a:solidFill>
              <a:latin typeface="Montserrat"/>
              <a:ea typeface="Calibri"/>
              <a:cs typeface="Calibri"/>
            </a:endParaRPr>
          </a:p>
          <a:p>
            <a:pPr eaLnBrk="0" fontAlgn="base" hangingPunct="0">
              <a:spcBef>
                <a:spcPct val="0"/>
              </a:spcBef>
              <a:spcAft>
                <a:spcPct val="0"/>
              </a:spcAft>
            </a:pPr>
            <a:r>
              <a:rPr lang="en-US" sz="1600" b="1" dirty="0">
                <a:solidFill>
                  <a:schemeClr val="lt1"/>
                </a:solidFill>
                <a:latin typeface="Montserrat"/>
                <a:ea typeface="Calibri"/>
                <a:cs typeface="Calibri"/>
              </a:rPr>
              <a:t>Negative Predictive Value (NPV): 0.98</a:t>
            </a:r>
            <a:br>
              <a:rPr lang="en-US" sz="1600" b="1" dirty="0">
                <a:solidFill>
                  <a:schemeClr val="lt1"/>
                </a:solidFill>
                <a:latin typeface="Montserrat"/>
                <a:ea typeface="Calibri"/>
                <a:cs typeface="Calibri"/>
              </a:rPr>
            </a:br>
            <a:r>
              <a:rPr lang="en-US" sz="1600" dirty="0">
                <a:solidFill>
                  <a:schemeClr val="lt1"/>
                </a:solidFill>
                <a:latin typeface="Montserrat"/>
                <a:ea typeface="Calibri"/>
                <a:cs typeface="Calibri"/>
              </a:rPr>
              <a:t>Despite poor detection, the AI is still reliable when it rules out EDH — although this should not be solely relied upon in critical cases.</a:t>
            </a:r>
          </a:p>
          <a:p>
            <a:pPr eaLnBrk="0" fontAlgn="base" hangingPunct="0">
              <a:spcBef>
                <a:spcPct val="0"/>
              </a:spcBef>
              <a:spcAft>
                <a:spcPct val="0"/>
              </a:spcAft>
            </a:pPr>
            <a:endParaRPr lang="en-US" sz="1600" b="1" dirty="0">
              <a:solidFill>
                <a:schemeClr val="lt1"/>
              </a:solidFill>
              <a:latin typeface="Montserrat"/>
              <a:ea typeface="Calibri"/>
              <a:cs typeface="Calibri"/>
            </a:endParaRPr>
          </a:p>
          <a:p>
            <a:pPr eaLnBrk="0" fontAlgn="base" hangingPunct="0">
              <a:spcBef>
                <a:spcPct val="0"/>
              </a:spcBef>
              <a:spcAft>
                <a:spcPct val="0"/>
              </a:spcAft>
            </a:pPr>
            <a:r>
              <a:rPr lang="en-US" sz="1600" b="1" dirty="0">
                <a:solidFill>
                  <a:schemeClr val="lt1"/>
                </a:solidFill>
                <a:latin typeface="Montserrat"/>
                <a:ea typeface="Calibri"/>
                <a:cs typeface="Calibri"/>
              </a:rPr>
              <a:t>Accuracy: 0.96</a:t>
            </a:r>
            <a:br>
              <a:rPr lang="en-US" sz="1600" dirty="0">
                <a:solidFill>
                  <a:schemeClr val="lt1"/>
                </a:solidFill>
                <a:latin typeface="Montserrat"/>
                <a:ea typeface="Calibri"/>
                <a:cs typeface="Calibri"/>
              </a:rPr>
            </a:br>
            <a:r>
              <a:rPr lang="en-US" sz="1600" dirty="0">
                <a:solidFill>
                  <a:schemeClr val="lt1"/>
                </a:solidFill>
                <a:latin typeface="Montserrat"/>
                <a:ea typeface="Calibri"/>
                <a:cs typeface="Calibri"/>
              </a:rPr>
              <a:t>High overall accuracy is misleading and primarily driven by correct classification of negative cases; not reflective of true detection ability.</a:t>
            </a:r>
          </a:p>
          <a:p>
            <a:pPr eaLnBrk="0" fontAlgn="base" hangingPunct="0">
              <a:spcBef>
                <a:spcPct val="0"/>
              </a:spcBef>
              <a:spcAft>
                <a:spcPct val="0"/>
              </a:spcAft>
            </a:pPr>
            <a:endParaRPr lang="en-US" sz="1600" b="1" dirty="0">
              <a:solidFill>
                <a:schemeClr val="lt1"/>
              </a:solidFill>
              <a:latin typeface="Montserrat"/>
              <a:ea typeface="Calibri"/>
              <a:cs typeface="Calibri"/>
            </a:endParaRPr>
          </a:p>
          <a:p>
            <a:pPr eaLnBrk="0" fontAlgn="base" hangingPunct="0">
              <a:spcBef>
                <a:spcPct val="0"/>
              </a:spcBef>
              <a:spcAft>
                <a:spcPct val="0"/>
              </a:spcAft>
            </a:pPr>
            <a:r>
              <a:rPr lang="en-US" sz="1600" b="1" dirty="0">
                <a:solidFill>
                  <a:schemeClr val="lt1"/>
                </a:solidFill>
                <a:latin typeface="Montserrat"/>
                <a:ea typeface="Calibri"/>
                <a:cs typeface="Calibri"/>
              </a:rPr>
              <a:t>Area Under Curve (AUC): 0.66</a:t>
            </a:r>
            <a:br>
              <a:rPr lang="en-US" sz="1600" dirty="0">
                <a:solidFill>
                  <a:schemeClr val="lt1"/>
                </a:solidFill>
                <a:latin typeface="Montserrat"/>
                <a:ea typeface="Calibri"/>
                <a:cs typeface="Calibri"/>
              </a:rPr>
            </a:br>
            <a:r>
              <a:rPr lang="en-US" sz="1600" dirty="0">
                <a:solidFill>
                  <a:schemeClr val="lt1"/>
                </a:solidFill>
                <a:latin typeface="Montserrat"/>
                <a:ea typeface="Calibri"/>
                <a:cs typeface="Calibri"/>
              </a:rPr>
              <a:t>Subpar AUC underscores limited utility of the model in detecting EDH; highlights a clear area for model improvement.</a:t>
            </a:r>
          </a:p>
        </p:txBody>
      </p:sp>
      <p:pic>
        <p:nvPicPr>
          <p:cNvPr id="3" name="Picture 2">
            <a:extLst>
              <a:ext uri="{FF2B5EF4-FFF2-40B4-BE49-F238E27FC236}">
                <a16:creationId xmlns:a16="http://schemas.microsoft.com/office/drawing/2014/main" id="{69838CC6-4174-BDAF-3D56-315291F0F5E2}"/>
              </a:ext>
            </a:extLst>
          </p:cNvPr>
          <p:cNvPicPr>
            <a:picLocks noChangeAspect="1"/>
          </p:cNvPicPr>
          <p:nvPr/>
        </p:nvPicPr>
        <p:blipFill>
          <a:blip r:embed="rId4"/>
          <a:srcRect t="40165"/>
          <a:stretch>
            <a:fillRect/>
          </a:stretch>
        </p:blipFill>
        <p:spPr>
          <a:xfrm>
            <a:off x="32657" y="2558144"/>
            <a:ext cx="3548743" cy="1523228"/>
          </a:xfrm>
          <a:prstGeom prst="rect">
            <a:avLst/>
          </a:prstGeom>
        </p:spPr>
      </p:pic>
      <p:pic>
        <p:nvPicPr>
          <p:cNvPr id="9" name="Picture 8" descr="A screenshot of a computer&#10;&#10;AI-generated content may be incorrect.">
            <a:extLst>
              <a:ext uri="{FF2B5EF4-FFF2-40B4-BE49-F238E27FC236}">
                <a16:creationId xmlns:a16="http://schemas.microsoft.com/office/drawing/2014/main" id="{1AD34589-3C2C-ED3D-7001-CF0BABA317F5}"/>
              </a:ext>
            </a:extLst>
          </p:cNvPr>
          <p:cNvPicPr>
            <a:picLocks noChangeAspect="1"/>
          </p:cNvPicPr>
          <p:nvPr/>
        </p:nvPicPr>
        <p:blipFill>
          <a:blip r:embed="rId5"/>
          <a:stretch>
            <a:fillRect/>
          </a:stretch>
        </p:blipFill>
        <p:spPr>
          <a:xfrm>
            <a:off x="32657" y="358686"/>
            <a:ext cx="3548744" cy="2286543"/>
          </a:xfrm>
          <a:prstGeom prst="rect">
            <a:avLst/>
          </a:prstGeom>
        </p:spPr>
      </p:pic>
      <p:pic>
        <p:nvPicPr>
          <p:cNvPr id="10" name="Picture 9">
            <a:extLst>
              <a:ext uri="{FF2B5EF4-FFF2-40B4-BE49-F238E27FC236}">
                <a16:creationId xmlns:a16="http://schemas.microsoft.com/office/drawing/2014/main" id="{76127C14-3B7C-BDB5-EA49-4FF0E3A89952}"/>
              </a:ext>
            </a:extLst>
          </p:cNvPr>
          <p:cNvPicPr>
            <a:picLocks noChangeAspect="1"/>
          </p:cNvPicPr>
          <p:nvPr/>
        </p:nvPicPr>
        <p:blipFill>
          <a:blip r:embed="rId6"/>
          <a:stretch>
            <a:fillRect/>
          </a:stretch>
        </p:blipFill>
        <p:spPr>
          <a:xfrm>
            <a:off x="32657" y="4087905"/>
            <a:ext cx="3429000" cy="2662780"/>
          </a:xfrm>
          <a:prstGeom prst="rect">
            <a:avLst/>
          </a:prstGeom>
        </p:spPr>
      </p:pic>
    </p:spTree>
    <p:extLst>
      <p:ext uri="{BB962C8B-B14F-4D97-AF65-F5344CB8AC3E}">
        <p14:creationId xmlns:p14="http://schemas.microsoft.com/office/powerpoint/2010/main" val="29838696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DA0B2C08-C3C0-D03F-C944-CF8BE7F28D3B}"/>
              </a:ext>
            </a:extLst>
          </p:cNvPr>
          <p:cNvSpPr/>
          <p:nvPr/>
        </p:nvSpPr>
        <p:spPr>
          <a:xfrm>
            <a:off x="7794701" y="216504"/>
            <a:ext cx="4193125" cy="5748516"/>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IN"/>
          </a:p>
        </p:txBody>
      </p:sp>
      <p:sp>
        <p:nvSpPr>
          <p:cNvPr id="16" name="Rectangle 15">
            <a:extLst>
              <a:ext uri="{FF2B5EF4-FFF2-40B4-BE49-F238E27FC236}">
                <a16:creationId xmlns:a16="http://schemas.microsoft.com/office/drawing/2014/main" id="{42F6D17A-CE94-D66F-D0CB-5837A59D3F10}"/>
              </a:ext>
            </a:extLst>
          </p:cNvPr>
          <p:cNvSpPr/>
          <p:nvPr/>
        </p:nvSpPr>
        <p:spPr>
          <a:xfrm>
            <a:off x="3739641" y="295445"/>
            <a:ext cx="3805488" cy="5748516"/>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IN"/>
          </a:p>
        </p:txBody>
      </p:sp>
      <p:sp>
        <p:nvSpPr>
          <p:cNvPr id="15" name="Rectangle 14">
            <a:extLst>
              <a:ext uri="{FF2B5EF4-FFF2-40B4-BE49-F238E27FC236}">
                <a16:creationId xmlns:a16="http://schemas.microsoft.com/office/drawing/2014/main" id="{6B8D2B2A-3A3D-6C06-A3A9-385D668D70A5}"/>
              </a:ext>
            </a:extLst>
          </p:cNvPr>
          <p:cNvSpPr/>
          <p:nvPr/>
        </p:nvSpPr>
        <p:spPr>
          <a:xfrm>
            <a:off x="315684" y="295445"/>
            <a:ext cx="3254829" cy="5748516"/>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IN"/>
          </a:p>
        </p:txBody>
      </p:sp>
      <p:sp>
        <p:nvSpPr>
          <p:cNvPr id="10" name="Rectangle 3">
            <a:extLst>
              <a:ext uri="{FF2B5EF4-FFF2-40B4-BE49-F238E27FC236}">
                <a16:creationId xmlns:a16="http://schemas.microsoft.com/office/drawing/2014/main" id="{73FD5BC6-B7D6-C6C4-E1A3-D684D91FDD23}"/>
              </a:ext>
            </a:extLst>
          </p:cNvPr>
          <p:cNvSpPr>
            <a:spLocks noChangeArrowheads="1"/>
          </p:cNvSpPr>
          <p:nvPr/>
        </p:nvSpPr>
        <p:spPr bwMode="auto">
          <a:xfrm>
            <a:off x="315685" y="295447"/>
            <a:ext cx="3254829" cy="48519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lnSpc>
                <a:spcPct val="150000"/>
              </a:lnSpc>
              <a:spcBef>
                <a:spcPct val="0"/>
              </a:spcBef>
              <a:spcAft>
                <a:spcPct val="0"/>
              </a:spcAft>
            </a:pPr>
            <a:r>
              <a:rPr lang="en-IN" sz="1600" b="1" kern="0" dirty="0">
                <a:solidFill>
                  <a:srgbClr val="F6C597"/>
                </a:solidFill>
                <a:latin typeface="Montserrat"/>
              </a:rPr>
              <a:t>Diagnostic Strength</a:t>
            </a:r>
            <a:endParaRPr lang="en-US" altLang="en-US" sz="1600" dirty="0">
              <a:solidFill>
                <a:schemeClr val="lt1"/>
              </a:solidFill>
              <a:latin typeface="Montserrat"/>
              <a:ea typeface="Calibri"/>
              <a:cs typeface="Calibri"/>
            </a:endParaRPr>
          </a:p>
          <a:p>
            <a:pPr marL="285750" indent="-285750" eaLnBrk="0" fontAlgn="base" hangingPunct="0">
              <a:lnSpc>
                <a:spcPct val="150000"/>
              </a:lnSpc>
              <a:spcBef>
                <a:spcPct val="0"/>
              </a:spcBef>
              <a:spcAft>
                <a:spcPct val="0"/>
              </a:spcAft>
              <a:buFont typeface="Arial" panose="020B0604020202020204" pitchFamily="34" charset="0"/>
              <a:buChar char="•"/>
            </a:pPr>
            <a:r>
              <a:rPr lang="en-US" altLang="en-US" sz="1600" dirty="0">
                <a:solidFill>
                  <a:schemeClr val="lt1"/>
                </a:solidFill>
                <a:latin typeface="Montserrat"/>
                <a:ea typeface="Calibri"/>
                <a:cs typeface="Calibri"/>
              </a:rPr>
              <a:t>AI showed strong classification capability with AUC &gt; 0.84 for 5 out of 6 findings — confirming reliable discrimination between presence and absence of hemorrhage.</a:t>
            </a:r>
          </a:p>
          <a:p>
            <a:pPr marL="285750" indent="-285750" eaLnBrk="0" fontAlgn="base" hangingPunct="0">
              <a:lnSpc>
                <a:spcPct val="150000"/>
              </a:lnSpc>
              <a:spcBef>
                <a:spcPct val="0"/>
              </a:spcBef>
              <a:spcAft>
                <a:spcPct val="0"/>
              </a:spcAft>
              <a:buFont typeface="Arial" panose="020B0604020202020204" pitchFamily="34" charset="0"/>
              <a:buChar char="•"/>
            </a:pPr>
            <a:endParaRPr lang="en-US" altLang="en-US" sz="1600" dirty="0">
              <a:solidFill>
                <a:schemeClr val="lt1"/>
              </a:solidFill>
              <a:latin typeface="Montserrat"/>
              <a:ea typeface="Calibri"/>
              <a:cs typeface="Calibri"/>
            </a:endParaRPr>
          </a:p>
          <a:p>
            <a:pPr marL="285750" marR="0" lvl="0" indent="-285750" defTabSz="914400" rtl="0" eaLnBrk="0" fontAlgn="base" latinLnBrk="0" hangingPunct="0">
              <a:lnSpc>
                <a:spcPct val="150000"/>
              </a:lnSpc>
              <a:spcBef>
                <a:spcPct val="0"/>
              </a:spcBef>
              <a:spcAft>
                <a:spcPct val="0"/>
              </a:spcAft>
              <a:buClrTx/>
              <a:buSzTx/>
              <a:buFont typeface="Arial" panose="020B0604020202020204" pitchFamily="34" charset="0"/>
              <a:buChar char="•"/>
              <a:tabLst/>
            </a:pPr>
            <a:r>
              <a:rPr lang="en-US" altLang="en-US" sz="1600" dirty="0">
                <a:solidFill>
                  <a:schemeClr val="lt1"/>
                </a:solidFill>
                <a:latin typeface="Montserrat"/>
                <a:ea typeface="Calibri"/>
                <a:cs typeface="Calibri"/>
              </a:rPr>
              <a:t>Overall Accuracy ranged from 75% to 97%, highlighting consistency across findings.</a:t>
            </a:r>
          </a:p>
        </p:txBody>
      </p:sp>
      <p:sp>
        <p:nvSpPr>
          <p:cNvPr id="13" name="Rectangle 5">
            <a:extLst>
              <a:ext uri="{FF2B5EF4-FFF2-40B4-BE49-F238E27FC236}">
                <a16:creationId xmlns:a16="http://schemas.microsoft.com/office/drawing/2014/main" id="{687C0FD4-53AD-B94E-8FA2-889C1D52239E}"/>
              </a:ext>
            </a:extLst>
          </p:cNvPr>
          <p:cNvSpPr>
            <a:spLocks noChangeArrowheads="1"/>
          </p:cNvSpPr>
          <p:nvPr/>
        </p:nvSpPr>
        <p:spPr bwMode="auto">
          <a:xfrm rot="10800000" flipV="1">
            <a:off x="3864428" y="295447"/>
            <a:ext cx="3805487" cy="5590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eaLnBrk="0" fontAlgn="base" hangingPunct="0">
              <a:lnSpc>
                <a:spcPct val="150000"/>
              </a:lnSpc>
              <a:spcBef>
                <a:spcPct val="0"/>
              </a:spcBef>
              <a:spcAft>
                <a:spcPct val="0"/>
              </a:spcAft>
              <a:buClrTx/>
              <a:buSzTx/>
              <a:tabLst/>
            </a:pPr>
            <a:r>
              <a:rPr lang="en-IN" sz="1600" b="1" kern="0" dirty="0">
                <a:solidFill>
                  <a:srgbClr val="F6C597"/>
                </a:solidFill>
                <a:latin typeface="Montserrat"/>
              </a:rPr>
              <a:t>High-Performing Metrics</a:t>
            </a:r>
            <a:endParaRPr lang="en-US" altLang="en-US" sz="1600" b="1" kern="0" dirty="0">
              <a:solidFill>
                <a:srgbClr val="F6C597"/>
              </a:solidFill>
              <a:latin typeface="Montserrat"/>
            </a:endParaRPr>
          </a:p>
          <a:p>
            <a:pPr marL="285750" marR="0" lvl="0" indent="-285750" eaLnBrk="0" fontAlgn="base" hangingPunct="0">
              <a:lnSpc>
                <a:spcPct val="150000"/>
              </a:lnSpc>
              <a:spcBef>
                <a:spcPct val="0"/>
              </a:spcBef>
              <a:spcAft>
                <a:spcPct val="0"/>
              </a:spcAft>
              <a:buClrTx/>
              <a:buSzTx/>
              <a:buFont typeface="Arial" panose="020B0604020202020204" pitchFamily="34" charset="0"/>
              <a:buChar char="•"/>
              <a:tabLst/>
            </a:pPr>
            <a:r>
              <a:rPr lang="en-US" altLang="en-US" sz="1600" dirty="0">
                <a:solidFill>
                  <a:schemeClr val="lt1"/>
                </a:solidFill>
                <a:latin typeface="Montserrat"/>
                <a:ea typeface="Calibri"/>
                <a:cs typeface="Calibri"/>
              </a:rPr>
              <a:t>Subarachnoid Hemorrhage had the highest sensitivity (0.52) – strongest at identifying actual positives, valuable in emergency triage.</a:t>
            </a:r>
          </a:p>
          <a:p>
            <a:pPr marL="285750" marR="0" lvl="0" indent="-285750" eaLnBrk="0" fontAlgn="base" hangingPunct="0">
              <a:lnSpc>
                <a:spcPct val="150000"/>
              </a:lnSpc>
              <a:spcBef>
                <a:spcPct val="0"/>
              </a:spcBef>
              <a:spcAft>
                <a:spcPct val="0"/>
              </a:spcAft>
              <a:buClrTx/>
              <a:buSzTx/>
              <a:buFont typeface="Arial" panose="020B0604020202020204" pitchFamily="34" charset="0"/>
              <a:buChar char="•"/>
              <a:tabLst/>
            </a:pPr>
            <a:r>
              <a:rPr lang="en-US" altLang="en-US" sz="1600" dirty="0">
                <a:solidFill>
                  <a:schemeClr val="lt1"/>
                </a:solidFill>
                <a:latin typeface="Montserrat"/>
                <a:ea typeface="Calibri"/>
                <a:cs typeface="Calibri"/>
              </a:rPr>
              <a:t>Intraventricular Hemorrhage (IVH) delivered excellent specificity (0.99) and NPV (0.98) – highly reliable when ruling out disease.</a:t>
            </a:r>
          </a:p>
          <a:p>
            <a:pPr marL="285750" marR="0" lvl="0" indent="-285750" eaLnBrk="0" fontAlgn="base" hangingPunct="0">
              <a:lnSpc>
                <a:spcPct val="150000"/>
              </a:lnSpc>
              <a:spcBef>
                <a:spcPct val="0"/>
              </a:spcBef>
              <a:spcAft>
                <a:spcPct val="0"/>
              </a:spcAft>
              <a:buClrTx/>
              <a:buSzTx/>
              <a:buFont typeface="Arial" panose="020B0604020202020204" pitchFamily="34" charset="0"/>
              <a:buChar char="•"/>
              <a:tabLst/>
            </a:pPr>
            <a:r>
              <a:rPr lang="en-US" altLang="en-US" sz="1600" dirty="0">
                <a:solidFill>
                  <a:schemeClr val="lt1"/>
                </a:solidFill>
                <a:latin typeface="Montserrat"/>
                <a:ea typeface="Calibri"/>
                <a:cs typeface="Calibri"/>
              </a:rPr>
              <a:t>Subdural Hematoma (SDH) achieved highest PPV (0.90) – strong precision when predicting a positive.</a:t>
            </a:r>
          </a:p>
        </p:txBody>
      </p:sp>
      <p:sp>
        <p:nvSpPr>
          <p:cNvPr id="14" name="Rectangle 6">
            <a:extLst>
              <a:ext uri="{FF2B5EF4-FFF2-40B4-BE49-F238E27FC236}">
                <a16:creationId xmlns:a16="http://schemas.microsoft.com/office/drawing/2014/main" id="{43D08D93-16AF-5A7C-91BE-773435D0BEE7}"/>
              </a:ext>
            </a:extLst>
          </p:cNvPr>
          <p:cNvSpPr>
            <a:spLocks noChangeArrowheads="1"/>
          </p:cNvSpPr>
          <p:nvPr/>
        </p:nvSpPr>
        <p:spPr bwMode="auto">
          <a:xfrm rot="10800000" flipV="1">
            <a:off x="7794702" y="295446"/>
            <a:ext cx="4193125" cy="55906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lnSpc>
                <a:spcPct val="150000"/>
              </a:lnSpc>
              <a:spcBef>
                <a:spcPct val="0"/>
              </a:spcBef>
              <a:spcAft>
                <a:spcPct val="0"/>
              </a:spcAft>
            </a:pPr>
            <a:r>
              <a:rPr lang="en-IN" sz="1600" b="1" kern="0" dirty="0">
                <a:solidFill>
                  <a:srgbClr val="F6C597"/>
                </a:solidFill>
                <a:latin typeface="Montserrat"/>
              </a:rPr>
              <a:t>Limitations &amp; Risk Areas</a:t>
            </a:r>
            <a:endParaRPr lang="en-US" altLang="en-US" sz="1600" b="1" kern="0" dirty="0">
              <a:solidFill>
                <a:srgbClr val="F6C597"/>
              </a:solidFill>
              <a:latin typeface="Montserrat"/>
            </a:endParaRPr>
          </a:p>
          <a:p>
            <a:pPr marL="285750" indent="-285750" eaLnBrk="0" fontAlgn="base" hangingPunct="0">
              <a:lnSpc>
                <a:spcPct val="150000"/>
              </a:lnSpc>
              <a:spcBef>
                <a:spcPct val="0"/>
              </a:spcBef>
              <a:spcAft>
                <a:spcPct val="0"/>
              </a:spcAft>
              <a:buFont typeface="Arial" panose="020B0604020202020204" pitchFamily="34" charset="0"/>
              <a:buChar char="•"/>
            </a:pPr>
            <a:r>
              <a:rPr lang="en-US" altLang="en-US" sz="1600" dirty="0">
                <a:solidFill>
                  <a:schemeClr val="lt1"/>
                </a:solidFill>
                <a:latin typeface="Montserrat"/>
                <a:ea typeface="Calibri"/>
                <a:cs typeface="Calibri"/>
              </a:rPr>
              <a:t>Epidural Hemorrhage (EDH) recorded 0.00 sensitivity &amp; PPV – failed to detect any cases, indicating poor model training or rare representation in data.</a:t>
            </a:r>
          </a:p>
          <a:p>
            <a:pPr marL="285750" indent="-285750" eaLnBrk="0" fontAlgn="base" hangingPunct="0">
              <a:lnSpc>
                <a:spcPct val="150000"/>
              </a:lnSpc>
              <a:spcBef>
                <a:spcPct val="0"/>
              </a:spcBef>
              <a:spcAft>
                <a:spcPct val="0"/>
              </a:spcAft>
              <a:buFont typeface="Arial" panose="020B0604020202020204" pitchFamily="34" charset="0"/>
              <a:buChar char="•"/>
            </a:pPr>
            <a:r>
              <a:rPr lang="en-US" altLang="en-US" sz="1600" dirty="0">
                <a:solidFill>
                  <a:schemeClr val="lt1"/>
                </a:solidFill>
                <a:latin typeface="Montserrat"/>
                <a:ea typeface="Calibri"/>
                <a:cs typeface="Calibri"/>
              </a:rPr>
              <a:t>Intraparenchymal Hemorrhage (IPH) and SAH had moderate sensitivity and low PPV, reflecting a tendency to overcall non-hemorrhagic </a:t>
            </a:r>
            <a:r>
              <a:rPr lang="en-US" altLang="en-US" sz="1600" dirty="0" err="1">
                <a:solidFill>
                  <a:schemeClr val="lt1"/>
                </a:solidFill>
                <a:latin typeface="Montserrat"/>
                <a:ea typeface="Calibri"/>
                <a:cs typeface="Calibri"/>
              </a:rPr>
              <a:t>hyperdensities</a:t>
            </a:r>
            <a:r>
              <a:rPr lang="en-US" altLang="en-US" sz="1600" dirty="0">
                <a:solidFill>
                  <a:schemeClr val="lt1"/>
                </a:solidFill>
                <a:latin typeface="Montserrat"/>
                <a:ea typeface="Calibri"/>
                <a:cs typeface="Calibri"/>
              </a:rPr>
              <a:t>.</a:t>
            </a:r>
          </a:p>
          <a:p>
            <a:pPr marL="285750" indent="-285750" eaLnBrk="0" fontAlgn="base" hangingPunct="0">
              <a:lnSpc>
                <a:spcPct val="150000"/>
              </a:lnSpc>
              <a:spcBef>
                <a:spcPct val="0"/>
              </a:spcBef>
              <a:spcAft>
                <a:spcPct val="0"/>
              </a:spcAft>
              <a:buFont typeface="Arial" panose="020B0604020202020204" pitchFamily="34" charset="0"/>
              <a:buChar char="•"/>
            </a:pPr>
            <a:r>
              <a:rPr lang="en-US" altLang="en-US" sz="1600" dirty="0">
                <a:solidFill>
                  <a:schemeClr val="lt1"/>
                </a:solidFill>
                <a:latin typeface="Montserrat"/>
                <a:ea typeface="Calibri"/>
                <a:cs typeface="Calibri"/>
              </a:rPr>
              <a:t>Low sensitivity across several findings suggests a risk of false negatives, which can lead to missed diagnoses in critical care.</a:t>
            </a:r>
          </a:p>
        </p:txBody>
      </p:sp>
    </p:spTree>
    <p:extLst>
      <p:ext uri="{BB962C8B-B14F-4D97-AF65-F5344CB8AC3E}">
        <p14:creationId xmlns:p14="http://schemas.microsoft.com/office/powerpoint/2010/main" val="39260124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8533217-DEE9-1853-E880-3263043E35C5}"/>
              </a:ext>
            </a:extLst>
          </p:cNvPr>
          <p:cNvSpPr txBox="1"/>
          <p:nvPr/>
        </p:nvSpPr>
        <p:spPr>
          <a:xfrm>
            <a:off x="424542" y="942234"/>
            <a:ext cx="11440887" cy="5257850"/>
          </a:xfrm>
          <a:prstGeom prst="rect">
            <a:avLst/>
          </a:prstGeom>
          <a:noFill/>
        </p:spPr>
        <p:txBody>
          <a:bodyPr wrap="square">
            <a:spAutoFit/>
          </a:bodyPr>
          <a:lstStyle/>
          <a:p>
            <a:pPr eaLnBrk="0" fontAlgn="base" hangingPunct="0">
              <a:lnSpc>
                <a:spcPct val="150000"/>
              </a:lnSpc>
              <a:spcBef>
                <a:spcPct val="0"/>
              </a:spcBef>
              <a:spcAft>
                <a:spcPct val="0"/>
              </a:spcAft>
              <a:buNone/>
            </a:pPr>
            <a:r>
              <a:rPr lang="en-IN" sz="1600" b="1" dirty="0">
                <a:solidFill>
                  <a:schemeClr val="lt1"/>
                </a:solidFill>
                <a:latin typeface="Montserrat"/>
                <a:ea typeface="Calibri"/>
                <a:cs typeface="Calibri"/>
              </a:rPr>
              <a:t>Diagnostic Accuracy &amp; Subtype Analysis</a:t>
            </a:r>
          </a:p>
          <a:p>
            <a:pPr eaLnBrk="0" fontAlgn="base" hangingPunct="0">
              <a:lnSpc>
                <a:spcPct val="150000"/>
              </a:lnSpc>
              <a:spcBef>
                <a:spcPct val="0"/>
              </a:spcBef>
              <a:spcAft>
                <a:spcPct val="0"/>
              </a:spcAft>
              <a:buFont typeface="Arial" panose="020B0604020202020204" pitchFamily="34" charset="0"/>
              <a:buChar char="•"/>
            </a:pPr>
            <a:r>
              <a:rPr lang="en-IN" sz="1600" dirty="0">
                <a:solidFill>
                  <a:schemeClr val="lt1"/>
                </a:solidFill>
                <a:latin typeface="Montserrat"/>
                <a:ea typeface="Calibri"/>
                <a:cs typeface="Calibri"/>
              </a:rPr>
              <a:t>AI showed strong performance for ICH (Sensitivity: 0.79, AUC: 0.90); SAH and IVH had acceptable accuracy, while EDH and IPH were weaker due to lower precision.</a:t>
            </a:r>
          </a:p>
          <a:p>
            <a:pPr eaLnBrk="0" fontAlgn="base" hangingPunct="0">
              <a:lnSpc>
                <a:spcPct val="150000"/>
              </a:lnSpc>
              <a:spcBef>
                <a:spcPct val="0"/>
              </a:spcBef>
              <a:spcAft>
                <a:spcPct val="0"/>
              </a:spcAft>
              <a:buFont typeface="Arial" panose="020B0604020202020204" pitchFamily="34" charset="0"/>
              <a:buChar char="•"/>
            </a:pPr>
            <a:r>
              <a:rPr lang="en-IN" sz="1600" dirty="0">
                <a:solidFill>
                  <a:schemeClr val="lt1"/>
                </a:solidFill>
                <a:latin typeface="Montserrat"/>
                <a:ea typeface="Calibri"/>
                <a:cs typeface="Calibri"/>
              </a:rPr>
              <a:t>Unlike Mair et al. (2022), which provided overall </a:t>
            </a:r>
            <a:r>
              <a:rPr lang="en-IN" sz="1600" dirty="0" err="1">
                <a:solidFill>
                  <a:schemeClr val="lt1"/>
                </a:solidFill>
                <a:latin typeface="Montserrat"/>
                <a:ea typeface="Calibri"/>
                <a:cs typeface="Calibri"/>
              </a:rPr>
              <a:t>hemorrhage</a:t>
            </a:r>
            <a:r>
              <a:rPr lang="en-IN" sz="1600" dirty="0">
                <a:solidFill>
                  <a:schemeClr val="lt1"/>
                </a:solidFill>
                <a:latin typeface="Montserrat"/>
                <a:ea typeface="Calibri"/>
                <a:cs typeface="Calibri"/>
              </a:rPr>
              <a:t> validation, this study adds granular insights across subtypes, aiding clinical decision-making.</a:t>
            </a:r>
          </a:p>
          <a:p>
            <a:pPr eaLnBrk="0" fontAlgn="base" hangingPunct="0">
              <a:lnSpc>
                <a:spcPct val="150000"/>
              </a:lnSpc>
              <a:spcBef>
                <a:spcPct val="0"/>
              </a:spcBef>
              <a:spcAft>
                <a:spcPct val="0"/>
              </a:spcAft>
              <a:buFont typeface="Arial" panose="020B0604020202020204" pitchFamily="34" charset="0"/>
              <a:buChar char="•"/>
            </a:pPr>
            <a:r>
              <a:rPr lang="en-US" sz="1600" dirty="0">
                <a:solidFill>
                  <a:schemeClr val="lt1"/>
                </a:solidFill>
                <a:latin typeface="Montserrat"/>
                <a:ea typeface="Calibri"/>
                <a:cs typeface="Calibri"/>
              </a:rPr>
              <a:t>Pham et al. (2023) reported similar robustness using </a:t>
            </a:r>
            <a:r>
              <a:rPr lang="en-US" sz="1600" dirty="0" err="1">
                <a:solidFill>
                  <a:schemeClr val="lt1"/>
                </a:solidFill>
                <a:latin typeface="Montserrat"/>
                <a:ea typeface="Calibri"/>
                <a:cs typeface="Calibri"/>
              </a:rPr>
              <a:t>VeriScout</a:t>
            </a:r>
            <a:r>
              <a:rPr lang="en-US" sz="1600" dirty="0">
                <a:solidFill>
                  <a:schemeClr val="lt1"/>
                </a:solidFill>
                <a:latin typeface="Montserrat"/>
                <a:ea typeface="Calibri"/>
                <a:cs typeface="Calibri"/>
              </a:rPr>
              <a:t>™: Sensitivity 0.92, Specificity 0.96, even with artifacts and post-op cases</a:t>
            </a:r>
          </a:p>
          <a:p>
            <a:pPr eaLnBrk="0" fontAlgn="base" hangingPunct="0">
              <a:lnSpc>
                <a:spcPct val="150000"/>
              </a:lnSpc>
              <a:spcBef>
                <a:spcPct val="0"/>
              </a:spcBef>
              <a:spcAft>
                <a:spcPct val="0"/>
              </a:spcAft>
              <a:buFont typeface="Arial" panose="020B0604020202020204" pitchFamily="34" charset="0"/>
              <a:buChar char="•"/>
            </a:pPr>
            <a:r>
              <a:rPr lang="en-US" sz="1600" dirty="0">
                <a:solidFill>
                  <a:schemeClr val="lt1"/>
                </a:solidFill>
                <a:latin typeface="Montserrat"/>
                <a:ea typeface="Calibri"/>
                <a:cs typeface="Calibri"/>
              </a:rPr>
              <a:t>Pham et al.'s tool retained performance across noisy clinical cases .</a:t>
            </a:r>
            <a:endParaRPr lang="en-IN" sz="1600" dirty="0">
              <a:solidFill>
                <a:schemeClr val="lt1"/>
              </a:solidFill>
              <a:latin typeface="Montserrat"/>
              <a:ea typeface="Calibri"/>
              <a:cs typeface="Calibri"/>
            </a:endParaRPr>
          </a:p>
          <a:p>
            <a:pPr eaLnBrk="0" fontAlgn="base" hangingPunct="0">
              <a:lnSpc>
                <a:spcPct val="150000"/>
              </a:lnSpc>
              <a:spcBef>
                <a:spcPct val="0"/>
              </a:spcBef>
              <a:spcAft>
                <a:spcPct val="0"/>
              </a:spcAft>
            </a:pPr>
            <a:endParaRPr lang="en-IN" sz="1600" dirty="0">
              <a:solidFill>
                <a:schemeClr val="lt1"/>
              </a:solidFill>
              <a:latin typeface="Montserrat"/>
              <a:ea typeface="Calibri"/>
              <a:cs typeface="Calibri"/>
            </a:endParaRPr>
          </a:p>
          <a:p>
            <a:pPr eaLnBrk="0" fontAlgn="base" hangingPunct="0">
              <a:lnSpc>
                <a:spcPct val="150000"/>
              </a:lnSpc>
              <a:spcBef>
                <a:spcPct val="0"/>
              </a:spcBef>
              <a:spcAft>
                <a:spcPct val="0"/>
              </a:spcAft>
              <a:buNone/>
            </a:pPr>
            <a:r>
              <a:rPr lang="en-IN" sz="1600" b="1" dirty="0">
                <a:solidFill>
                  <a:schemeClr val="lt1"/>
                </a:solidFill>
                <a:latin typeface="Montserrat"/>
                <a:ea typeface="Calibri"/>
                <a:cs typeface="Calibri"/>
              </a:rPr>
              <a:t>False Positives &amp; Overcalling</a:t>
            </a:r>
          </a:p>
          <a:p>
            <a:pPr eaLnBrk="0" fontAlgn="base" hangingPunct="0">
              <a:lnSpc>
                <a:spcPct val="150000"/>
              </a:lnSpc>
              <a:spcBef>
                <a:spcPct val="0"/>
              </a:spcBef>
              <a:spcAft>
                <a:spcPct val="0"/>
              </a:spcAft>
              <a:buFont typeface="Arial" panose="020B0604020202020204" pitchFamily="34" charset="0"/>
              <a:buChar char="•"/>
            </a:pPr>
            <a:r>
              <a:rPr lang="en-IN" sz="1600" dirty="0">
                <a:solidFill>
                  <a:schemeClr val="lt1"/>
                </a:solidFill>
                <a:latin typeface="Montserrat"/>
                <a:ea typeface="Calibri"/>
                <a:cs typeface="Calibri"/>
              </a:rPr>
              <a:t>EDH and IVH overcalled due to misinterpretation of effusion, ossification, or post-surgical changes.</a:t>
            </a:r>
          </a:p>
          <a:p>
            <a:pPr eaLnBrk="0" fontAlgn="base" hangingPunct="0">
              <a:lnSpc>
                <a:spcPct val="150000"/>
              </a:lnSpc>
              <a:spcBef>
                <a:spcPct val="0"/>
              </a:spcBef>
              <a:spcAft>
                <a:spcPct val="0"/>
              </a:spcAft>
              <a:buFont typeface="Arial" panose="020B0604020202020204" pitchFamily="34" charset="0"/>
              <a:buChar char="•"/>
            </a:pPr>
            <a:r>
              <a:rPr lang="en-IN" sz="1600" dirty="0">
                <a:solidFill>
                  <a:schemeClr val="lt1"/>
                </a:solidFill>
                <a:latin typeface="Montserrat"/>
                <a:ea typeface="Calibri"/>
                <a:cs typeface="Calibri"/>
              </a:rPr>
              <a:t>Similar concerns were reported by Bar et al. (2022), who also linked reduced AI accuracy to imaging protocol variability.</a:t>
            </a:r>
          </a:p>
          <a:p>
            <a:pPr eaLnBrk="0" fontAlgn="base" hangingPunct="0">
              <a:lnSpc>
                <a:spcPct val="150000"/>
              </a:lnSpc>
              <a:spcBef>
                <a:spcPct val="0"/>
              </a:spcBef>
              <a:spcAft>
                <a:spcPct val="0"/>
              </a:spcAft>
              <a:buFont typeface="Arial" panose="020B0604020202020204" pitchFamily="34" charset="0"/>
              <a:buChar char="•"/>
            </a:pPr>
            <a:r>
              <a:rPr lang="en-IN" sz="1600" dirty="0">
                <a:solidFill>
                  <a:schemeClr val="lt1"/>
                </a:solidFill>
                <a:latin typeface="Montserrat"/>
                <a:ea typeface="Calibri"/>
                <a:cs typeface="Calibri"/>
              </a:rPr>
              <a:t>This study extends findings by identifying specific misinterpreted features contributing to false positives</a:t>
            </a:r>
            <a:r>
              <a:rPr lang="en-IN" dirty="0"/>
              <a:t>.</a:t>
            </a:r>
          </a:p>
        </p:txBody>
      </p:sp>
      <p:sp>
        <p:nvSpPr>
          <p:cNvPr id="8" name="Title 1">
            <a:extLst>
              <a:ext uri="{FF2B5EF4-FFF2-40B4-BE49-F238E27FC236}">
                <a16:creationId xmlns:a16="http://schemas.microsoft.com/office/drawing/2014/main" id="{F4C91D99-8A09-F462-A17F-64070A52FFFD}"/>
              </a:ext>
            </a:extLst>
          </p:cNvPr>
          <p:cNvSpPr txBox="1">
            <a:spLocks/>
          </p:cNvSpPr>
          <p:nvPr/>
        </p:nvSpPr>
        <p:spPr>
          <a:xfrm>
            <a:off x="424542" y="-453568"/>
            <a:ext cx="10515600" cy="1325563"/>
          </a:xfrm>
          <a:prstGeom prst="rect">
            <a:avLst/>
          </a:prstGeom>
          <a:noFill/>
          <a:ln>
            <a:noFill/>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eaLnBrk="1" hangingPunct="1">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IN" sz="3600" b="1" kern="0" dirty="0">
                <a:solidFill>
                  <a:srgbClr val="F6C597"/>
                </a:solidFill>
                <a:latin typeface="Montserrat"/>
              </a:rPr>
              <a:t>Discussion</a:t>
            </a:r>
          </a:p>
        </p:txBody>
      </p:sp>
      <p:pic>
        <p:nvPicPr>
          <p:cNvPr id="3" name="Picture 2" descr="IIHMR Delhi | Top Healthcare &amp; Hospital Management Institute">
            <a:extLst>
              <a:ext uri="{FF2B5EF4-FFF2-40B4-BE49-F238E27FC236}">
                <a16:creationId xmlns:a16="http://schemas.microsoft.com/office/drawing/2014/main" id="{FB0182B5-C757-44E5-6FC8-45EBE733CB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280830"/>
            <a:ext cx="2079171" cy="577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28137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C71D4A-C5BC-8E2D-E89A-4A3546CC0203}"/>
            </a:ext>
          </a:extLst>
        </p:cNvPr>
        <p:cNvGrpSpPr/>
        <p:nvPr/>
      </p:nvGrpSpPr>
      <p:grpSpPr>
        <a:xfrm>
          <a:off x="0" y="0"/>
          <a:ext cx="0" cy="0"/>
          <a:chOff x="0" y="0"/>
          <a:chExt cx="0" cy="0"/>
        </a:xfrm>
      </p:grpSpPr>
      <p:sp>
        <p:nvSpPr>
          <p:cNvPr id="5" name="TextBox 4">
            <a:extLst>
              <a:ext uri="{FF2B5EF4-FFF2-40B4-BE49-F238E27FC236}">
                <a16:creationId xmlns:a16="http://schemas.microsoft.com/office/drawing/2014/main" id="{F0C327E9-2637-6145-6996-5B4334E98E44}"/>
              </a:ext>
            </a:extLst>
          </p:cNvPr>
          <p:cNvSpPr txBox="1"/>
          <p:nvPr/>
        </p:nvSpPr>
        <p:spPr>
          <a:xfrm>
            <a:off x="190499" y="292971"/>
            <a:ext cx="11440887" cy="6329297"/>
          </a:xfrm>
          <a:prstGeom prst="rect">
            <a:avLst/>
          </a:prstGeom>
          <a:noFill/>
        </p:spPr>
        <p:txBody>
          <a:bodyPr wrap="square">
            <a:spAutoFit/>
          </a:bodyPr>
          <a:lstStyle/>
          <a:p>
            <a:pPr eaLnBrk="0" fontAlgn="base" hangingPunct="0">
              <a:lnSpc>
                <a:spcPct val="150000"/>
              </a:lnSpc>
              <a:spcBef>
                <a:spcPct val="0"/>
              </a:spcBef>
              <a:spcAft>
                <a:spcPct val="0"/>
              </a:spcAft>
            </a:pPr>
            <a:r>
              <a:rPr lang="en-US" sz="1600" b="1" dirty="0">
                <a:solidFill>
                  <a:schemeClr val="lt1"/>
                </a:solidFill>
                <a:latin typeface="Montserrat"/>
                <a:ea typeface="Calibri"/>
                <a:cs typeface="Calibri"/>
              </a:rPr>
              <a:t>AI as a Workflow Tool</a:t>
            </a:r>
          </a:p>
          <a:p>
            <a:pPr marL="285750" indent="-285750" eaLnBrk="0" fontAlgn="base" hangingPunct="0">
              <a:lnSpc>
                <a:spcPct val="150000"/>
              </a:lnSpc>
              <a:spcBef>
                <a:spcPct val="0"/>
              </a:spcBef>
              <a:spcAft>
                <a:spcPct val="0"/>
              </a:spcAft>
              <a:buFont typeface="Arial" panose="020B0604020202020204" pitchFamily="34" charset="0"/>
              <a:buChar char="•"/>
            </a:pPr>
            <a:r>
              <a:rPr lang="en-US" sz="1600" dirty="0">
                <a:solidFill>
                  <a:schemeClr val="lt1"/>
                </a:solidFill>
                <a:latin typeface="Montserrat"/>
                <a:ea typeface="Calibri"/>
                <a:cs typeface="Calibri"/>
              </a:rPr>
              <a:t>High NPV (e.g., 0.91 for ICH) supports AI use in triaging and ruling out negative cases in emergency settings.</a:t>
            </a:r>
          </a:p>
          <a:p>
            <a:pPr marL="285750" indent="-285750" eaLnBrk="0" fontAlgn="base" hangingPunct="0">
              <a:lnSpc>
                <a:spcPct val="150000"/>
              </a:lnSpc>
              <a:spcBef>
                <a:spcPct val="0"/>
              </a:spcBef>
              <a:spcAft>
                <a:spcPct val="0"/>
              </a:spcAft>
              <a:buFont typeface="Arial" panose="020B0604020202020204" pitchFamily="34" charset="0"/>
              <a:buChar char="•"/>
            </a:pPr>
            <a:r>
              <a:rPr lang="en-US" sz="1600" dirty="0">
                <a:solidFill>
                  <a:schemeClr val="lt1"/>
                </a:solidFill>
                <a:latin typeface="Montserrat"/>
                <a:ea typeface="Calibri"/>
                <a:cs typeface="Calibri"/>
              </a:rPr>
              <a:t>Dyer et al. (2022) showed similar AI effectiveness in prioritizing normal scans; our study reinforces AI’s value in workload optimization, not full automation.</a:t>
            </a:r>
          </a:p>
          <a:p>
            <a:pPr eaLnBrk="0" fontAlgn="base" hangingPunct="0">
              <a:lnSpc>
                <a:spcPct val="150000"/>
              </a:lnSpc>
              <a:spcBef>
                <a:spcPct val="0"/>
              </a:spcBef>
              <a:spcAft>
                <a:spcPct val="0"/>
              </a:spcAft>
            </a:pPr>
            <a:endParaRPr lang="en-US" sz="1600" dirty="0">
              <a:solidFill>
                <a:schemeClr val="lt1"/>
              </a:solidFill>
              <a:latin typeface="Montserrat"/>
              <a:ea typeface="Calibri"/>
              <a:cs typeface="Calibri"/>
            </a:endParaRPr>
          </a:p>
          <a:p>
            <a:pPr eaLnBrk="0" fontAlgn="base" hangingPunct="0">
              <a:lnSpc>
                <a:spcPct val="150000"/>
              </a:lnSpc>
              <a:spcBef>
                <a:spcPct val="0"/>
              </a:spcBef>
              <a:spcAft>
                <a:spcPct val="0"/>
              </a:spcAft>
            </a:pPr>
            <a:r>
              <a:rPr lang="en-US" sz="1600" b="1" dirty="0">
                <a:solidFill>
                  <a:schemeClr val="lt1"/>
                </a:solidFill>
                <a:latin typeface="Montserrat"/>
                <a:ea typeface="Calibri"/>
                <a:cs typeface="Calibri"/>
              </a:rPr>
              <a:t>Real-World Validity</a:t>
            </a:r>
          </a:p>
          <a:p>
            <a:pPr marL="285750" indent="-285750" eaLnBrk="0" fontAlgn="base" hangingPunct="0">
              <a:lnSpc>
                <a:spcPct val="150000"/>
              </a:lnSpc>
              <a:spcBef>
                <a:spcPct val="0"/>
              </a:spcBef>
              <a:spcAft>
                <a:spcPct val="0"/>
              </a:spcAft>
              <a:buFont typeface="Arial" panose="020B0604020202020204" pitchFamily="34" charset="0"/>
              <a:buChar char="•"/>
            </a:pPr>
            <a:r>
              <a:rPr lang="en-US" sz="1600" dirty="0">
                <a:solidFill>
                  <a:schemeClr val="lt1"/>
                </a:solidFill>
                <a:latin typeface="Montserrat"/>
                <a:ea typeface="Calibri"/>
                <a:cs typeface="Calibri"/>
              </a:rPr>
              <a:t>Dataset from a Brazilian hospital includes diverse clinical conditions, enhancing external validity and robustness testing.</a:t>
            </a:r>
          </a:p>
          <a:p>
            <a:pPr marL="285750" indent="-285750" eaLnBrk="0" fontAlgn="base" hangingPunct="0">
              <a:lnSpc>
                <a:spcPct val="150000"/>
              </a:lnSpc>
              <a:spcBef>
                <a:spcPct val="0"/>
              </a:spcBef>
              <a:spcAft>
                <a:spcPct val="0"/>
              </a:spcAft>
              <a:buFont typeface="Arial" panose="020B0604020202020204" pitchFamily="34" charset="0"/>
              <a:buChar char="•"/>
            </a:pPr>
            <a:r>
              <a:rPr lang="en-US" sz="1600" dirty="0">
                <a:solidFill>
                  <a:schemeClr val="lt1"/>
                </a:solidFill>
                <a:latin typeface="Montserrat"/>
                <a:ea typeface="Calibri"/>
                <a:cs typeface="Calibri"/>
              </a:rPr>
              <a:t>Compared to Mair and Bar et al., this study offers greater context on imaging variability and clinical complexity.</a:t>
            </a:r>
          </a:p>
          <a:p>
            <a:pPr marL="285750" indent="-285750" eaLnBrk="0" fontAlgn="base" hangingPunct="0">
              <a:lnSpc>
                <a:spcPct val="150000"/>
              </a:lnSpc>
              <a:spcBef>
                <a:spcPct val="0"/>
              </a:spcBef>
              <a:spcAft>
                <a:spcPct val="0"/>
              </a:spcAft>
              <a:buFont typeface="Arial" panose="020B0604020202020204" pitchFamily="34" charset="0"/>
              <a:buChar char="•"/>
            </a:pPr>
            <a:r>
              <a:rPr lang="en-US" sz="1600" dirty="0">
                <a:solidFill>
                  <a:schemeClr val="lt1"/>
                </a:solidFill>
                <a:latin typeface="Montserrat"/>
                <a:ea typeface="Calibri"/>
                <a:cs typeface="Calibri"/>
              </a:rPr>
              <a:t>Abrigo et al. (2023): For ICH in Hong Kong, model sensitivity improved from 73% to 93% with slice-level expert review which was a type of Change effect analysis, but our study focus on the </a:t>
            </a:r>
            <a:r>
              <a:rPr lang="en-US" sz="1600" dirty="0" err="1">
                <a:solidFill>
                  <a:schemeClr val="lt1"/>
                </a:solidFill>
                <a:latin typeface="Montserrat"/>
                <a:ea typeface="Calibri"/>
                <a:cs typeface="Calibri"/>
              </a:rPr>
              <a:t>cros</a:t>
            </a:r>
            <a:r>
              <a:rPr lang="en-US" sz="1600" dirty="0">
                <a:solidFill>
                  <a:schemeClr val="lt1"/>
                </a:solidFill>
                <a:latin typeface="Montserrat"/>
                <a:ea typeface="Calibri"/>
                <a:cs typeface="Calibri"/>
              </a:rPr>
              <a:t>-sectional performance</a:t>
            </a:r>
          </a:p>
          <a:p>
            <a:pPr eaLnBrk="0" fontAlgn="base" hangingPunct="0">
              <a:lnSpc>
                <a:spcPct val="150000"/>
              </a:lnSpc>
              <a:spcBef>
                <a:spcPct val="0"/>
              </a:spcBef>
              <a:spcAft>
                <a:spcPct val="0"/>
              </a:spcAft>
            </a:pPr>
            <a:r>
              <a:rPr lang="en-US" sz="1600" b="1" dirty="0">
                <a:solidFill>
                  <a:schemeClr val="lt1"/>
                </a:solidFill>
                <a:latin typeface="Montserrat"/>
                <a:ea typeface="Calibri"/>
                <a:cs typeface="Calibri"/>
              </a:rPr>
              <a:t>Benchmarking &amp; Future Scope</a:t>
            </a:r>
          </a:p>
          <a:p>
            <a:pPr marL="285750" indent="-285750" eaLnBrk="0" fontAlgn="base" hangingPunct="0">
              <a:lnSpc>
                <a:spcPct val="150000"/>
              </a:lnSpc>
              <a:spcBef>
                <a:spcPct val="0"/>
              </a:spcBef>
              <a:spcAft>
                <a:spcPct val="0"/>
              </a:spcAft>
              <a:buFont typeface="Arial" panose="020B0604020202020204" pitchFamily="34" charset="0"/>
              <a:buChar char="•"/>
            </a:pPr>
            <a:r>
              <a:rPr lang="en-US" sz="1600" dirty="0">
                <a:solidFill>
                  <a:schemeClr val="lt1"/>
                </a:solidFill>
                <a:latin typeface="Montserrat"/>
                <a:ea typeface="Calibri"/>
                <a:cs typeface="Calibri"/>
              </a:rPr>
              <a:t>Radiologist reports used as ground truth, similar to Bar et al. (2022).</a:t>
            </a:r>
          </a:p>
          <a:p>
            <a:pPr marL="285750" indent="-285750" algn="ctr" eaLnBrk="0" fontAlgn="base" hangingPunct="0">
              <a:lnSpc>
                <a:spcPct val="150000"/>
              </a:lnSpc>
              <a:spcBef>
                <a:spcPct val="0"/>
              </a:spcBef>
              <a:spcAft>
                <a:spcPct val="0"/>
              </a:spcAft>
              <a:buFont typeface="Arial" panose="020B0604020202020204" pitchFamily="34" charset="0"/>
              <a:buChar char="•"/>
            </a:pPr>
            <a:r>
              <a:rPr lang="en-US" sz="1600" dirty="0">
                <a:solidFill>
                  <a:schemeClr val="lt1"/>
                </a:solidFill>
                <a:latin typeface="Montserrat"/>
                <a:ea typeface="Calibri"/>
                <a:cs typeface="Calibri"/>
              </a:rPr>
              <a:t>Unlike Dyer et al., no direct AI vs. radiologist accuracy comparison—future work should explore discrepancy analysis to further evaluate AI reliability.</a:t>
            </a:r>
          </a:p>
        </p:txBody>
      </p:sp>
      <p:pic>
        <p:nvPicPr>
          <p:cNvPr id="3" name="Picture 2" descr="IIHMR Delhi | Top Healthcare &amp; Hospital Management Institute">
            <a:extLst>
              <a:ext uri="{FF2B5EF4-FFF2-40B4-BE49-F238E27FC236}">
                <a16:creationId xmlns:a16="http://schemas.microsoft.com/office/drawing/2014/main" id="{0C8BB044-7D89-9839-E796-CB42030B8C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280830"/>
            <a:ext cx="2726872" cy="577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73900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BF2A1AAC-9EF9-97FB-6DE2-E274B16EFA39}"/>
              </a:ext>
            </a:extLst>
          </p:cNvPr>
          <p:cNvSpPr>
            <a:spLocks noChangeArrowheads="1"/>
          </p:cNvSpPr>
          <p:nvPr/>
        </p:nvSpPr>
        <p:spPr bwMode="auto">
          <a:xfrm>
            <a:off x="297365" y="1250247"/>
            <a:ext cx="11597269" cy="4708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just" eaLnBrk="0" fontAlgn="base" hangingPunct="0">
              <a:spcBef>
                <a:spcPct val="0"/>
              </a:spcBef>
              <a:spcAft>
                <a:spcPct val="0"/>
              </a:spcAft>
              <a:buFontTx/>
              <a:buChar char="•"/>
            </a:pPr>
            <a:r>
              <a:rPr lang="en-US" altLang="en-US" sz="2000" dirty="0">
                <a:solidFill>
                  <a:schemeClr val="lt1"/>
                </a:solidFill>
                <a:latin typeface="Montserrat"/>
                <a:ea typeface="Calibri"/>
                <a:cs typeface="Calibri"/>
                <a:sym typeface="Calibri"/>
              </a:rPr>
              <a:t>The study successfully validated the AI model’s performance across 1261 real-world brain CT scans, focusing on six major types of intracranial hemorrhages</a:t>
            </a:r>
          </a:p>
          <a:p>
            <a:pPr lvl="0" algn="just" eaLnBrk="0" fontAlgn="base" hangingPunct="0">
              <a:spcBef>
                <a:spcPct val="0"/>
              </a:spcBef>
              <a:spcAft>
                <a:spcPct val="0"/>
              </a:spcAft>
            </a:pPr>
            <a:endParaRPr lang="en-US" altLang="en-US" sz="2000" dirty="0">
              <a:solidFill>
                <a:schemeClr val="lt1"/>
              </a:solidFill>
              <a:latin typeface="Montserrat"/>
              <a:ea typeface="Calibri"/>
              <a:cs typeface="Calibri"/>
              <a:sym typeface="Calibri"/>
            </a:endParaRPr>
          </a:p>
          <a:p>
            <a:pPr marL="0" marR="0" lvl="0" indent="0" algn="just" defTabSz="914400" rtl="0" eaLnBrk="0" fontAlgn="base" latinLnBrk="0" hangingPunct="0">
              <a:spcBef>
                <a:spcPct val="0"/>
              </a:spcBef>
              <a:spcAft>
                <a:spcPct val="0"/>
              </a:spcAft>
              <a:buClrTx/>
              <a:buSzTx/>
              <a:buFontTx/>
              <a:buChar char="•"/>
              <a:tabLst/>
            </a:pPr>
            <a:r>
              <a:rPr lang="en-US" altLang="en-US" sz="2000" dirty="0">
                <a:solidFill>
                  <a:schemeClr val="lt1"/>
                </a:solidFill>
                <a:latin typeface="Montserrat"/>
                <a:ea typeface="Calibri"/>
                <a:cs typeface="Calibri"/>
                <a:sym typeface="Calibri"/>
              </a:rPr>
              <a:t>Overall findings show the AI achieved strong sensitivity, specificity, and AUC for general ICH detection, with high NPV making it a reliable tool for ruling out critical cases.</a:t>
            </a:r>
          </a:p>
          <a:p>
            <a:pPr marL="0" marR="0" lvl="0" indent="0" algn="just" defTabSz="914400" rtl="0" eaLnBrk="0" fontAlgn="base" latinLnBrk="0" hangingPunct="0">
              <a:spcBef>
                <a:spcPct val="0"/>
              </a:spcBef>
              <a:spcAft>
                <a:spcPct val="0"/>
              </a:spcAft>
              <a:buClrTx/>
              <a:buSzTx/>
              <a:tabLst/>
            </a:pPr>
            <a:endParaRPr lang="en-US" altLang="en-US" sz="2000" dirty="0">
              <a:solidFill>
                <a:schemeClr val="lt1"/>
              </a:solidFill>
              <a:latin typeface="Montserrat"/>
              <a:ea typeface="Calibri"/>
              <a:cs typeface="Calibri"/>
              <a:sym typeface="Calibri"/>
            </a:endParaRPr>
          </a:p>
          <a:p>
            <a:pPr marL="0" marR="0" lvl="0" indent="0" algn="just" defTabSz="914400" rtl="0" eaLnBrk="0" fontAlgn="base" latinLnBrk="0" hangingPunct="0">
              <a:spcBef>
                <a:spcPct val="0"/>
              </a:spcBef>
              <a:spcAft>
                <a:spcPct val="0"/>
              </a:spcAft>
              <a:buClrTx/>
              <a:buSzTx/>
              <a:buFontTx/>
              <a:buChar char="•"/>
              <a:tabLst/>
            </a:pPr>
            <a:r>
              <a:rPr lang="en-US" altLang="en-US" sz="2000" dirty="0">
                <a:solidFill>
                  <a:schemeClr val="lt1"/>
                </a:solidFill>
                <a:latin typeface="Montserrat"/>
                <a:ea typeface="Calibri"/>
                <a:cs typeface="Calibri"/>
                <a:sym typeface="Calibri"/>
              </a:rPr>
              <a:t>Subtype-level analysis revealed areas of excellence (e.g., SAH, ICH) and limitations (e.g., EDH, IPH), providing clear direction for refinement before deployment.</a:t>
            </a:r>
          </a:p>
          <a:p>
            <a:pPr marL="0" marR="0" lvl="0" indent="0" algn="just" defTabSz="914400" rtl="0" eaLnBrk="0" fontAlgn="base" latinLnBrk="0" hangingPunct="0">
              <a:spcBef>
                <a:spcPct val="0"/>
              </a:spcBef>
              <a:spcAft>
                <a:spcPct val="0"/>
              </a:spcAft>
              <a:buClrTx/>
              <a:buSzTx/>
              <a:tabLst/>
            </a:pPr>
            <a:endParaRPr lang="en-US" altLang="en-US" sz="2000" dirty="0">
              <a:solidFill>
                <a:schemeClr val="lt1"/>
              </a:solidFill>
              <a:latin typeface="Montserrat"/>
              <a:ea typeface="Calibri"/>
              <a:cs typeface="Calibri"/>
              <a:sym typeface="Calibri"/>
            </a:endParaRPr>
          </a:p>
          <a:p>
            <a:pPr marL="0" marR="0" lvl="0" indent="0" algn="just" defTabSz="914400" rtl="0" eaLnBrk="0" fontAlgn="base" latinLnBrk="0" hangingPunct="0">
              <a:spcBef>
                <a:spcPct val="0"/>
              </a:spcBef>
              <a:spcAft>
                <a:spcPct val="0"/>
              </a:spcAft>
              <a:buClrTx/>
              <a:buSzTx/>
              <a:buFontTx/>
              <a:buChar char="•"/>
              <a:tabLst/>
            </a:pPr>
            <a:r>
              <a:rPr lang="en-US" altLang="en-US" sz="2000" dirty="0">
                <a:solidFill>
                  <a:schemeClr val="lt1"/>
                </a:solidFill>
                <a:latin typeface="Montserrat"/>
                <a:ea typeface="Calibri"/>
                <a:cs typeface="Calibri"/>
                <a:sym typeface="Calibri"/>
              </a:rPr>
              <a:t>The model demonstrated good generalizability across complex clinical cases, reinforcing its potential use in diverse radiology environments.</a:t>
            </a:r>
          </a:p>
          <a:p>
            <a:pPr marL="0" marR="0" lvl="0" indent="0" algn="just" defTabSz="914400" rtl="0" eaLnBrk="0" fontAlgn="base" latinLnBrk="0" hangingPunct="0">
              <a:spcBef>
                <a:spcPct val="0"/>
              </a:spcBef>
              <a:spcAft>
                <a:spcPct val="0"/>
              </a:spcAft>
              <a:buClrTx/>
              <a:buSzTx/>
              <a:tabLst/>
            </a:pPr>
            <a:endParaRPr lang="en-US" altLang="en-US" sz="2000" dirty="0">
              <a:solidFill>
                <a:schemeClr val="lt1"/>
              </a:solidFill>
              <a:latin typeface="Montserrat"/>
              <a:ea typeface="Calibri"/>
              <a:cs typeface="Calibri"/>
              <a:sym typeface="Calibri"/>
            </a:endParaRPr>
          </a:p>
          <a:p>
            <a:pPr marL="0" marR="0" lvl="0" indent="0" algn="just" defTabSz="914400" rtl="0" eaLnBrk="0" fontAlgn="base" latinLnBrk="0" hangingPunct="0">
              <a:spcBef>
                <a:spcPct val="0"/>
              </a:spcBef>
              <a:spcAft>
                <a:spcPct val="0"/>
              </a:spcAft>
              <a:buClrTx/>
              <a:buSzTx/>
              <a:buFontTx/>
              <a:buChar char="•"/>
              <a:tabLst/>
            </a:pPr>
            <a:r>
              <a:rPr lang="en-US" altLang="en-US" sz="2000" dirty="0">
                <a:solidFill>
                  <a:schemeClr val="lt1"/>
                </a:solidFill>
                <a:latin typeface="Montserrat"/>
                <a:ea typeface="Calibri"/>
                <a:cs typeface="Calibri"/>
                <a:sym typeface="Calibri"/>
              </a:rPr>
              <a:t>Based on the results, the AI model shows promising utility as a triage and decision-support tool. However, targeted improvements and continuous feedback loops are recommended before full clinical onboarding</a:t>
            </a:r>
            <a:r>
              <a:rPr kumimoji="0" lang="en-US" altLang="en-US" sz="1600" b="0" i="0" u="none" strike="noStrike" cap="none" normalizeH="0" baseline="0" dirty="0">
                <a:ln>
                  <a:noFill/>
                </a:ln>
                <a:solidFill>
                  <a:schemeClr val="tx1"/>
                </a:solidFill>
                <a:effectLst/>
                <a:latin typeface="Arial" panose="020B0604020202020204" pitchFamily="34" charset="0"/>
              </a:rPr>
              <a:t>.</a:t>
            </a:r>
          </a:p>
        </p:txBody>
      </p:sp>
      <p:sp>
        <p:nvSpPr>
          <p:cNvPr id="5" name="Title 1">
            <a:extLst>
              <a:ext uri="{FF2B5EF4-FFF2-40B4-BE49-F238E27FC236}">
                <a16:creationId xmlns:a16="http://schemas.microsoft.com/office/drawing/2014/main" id="{288ECABC-67AA-90C2-28D2-A0EAF82014AB}"/>
              </a:ext>
            </a:extLst>
          </p:cNvPr>
          <p:cNvSpPr txBox="1">
            <a:spLocks/>
          </p:cNvSpPr>
          <p:nvPr/>
        </p:nvSpPr>
        <p:spPr>
          <a:xfrm>
            <a:off x="163285" y="-137882"/>
            <a:ext cx="10515600" cy="1325563"/>
          </a:xfrm>
          <a:prstGeom prst="rect">
            <a:avLst/>
          </a:prstGeom>
          <a:noFill/>
          <a:ln>
            <a:noFill/>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eaLnBrk="1" hangingPunct="1">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IN" sz="3600" b="1" kern="0" dirty="0">
                <a:solidFill>
                  <a:srgbClr val="F6C597"/>
                </a:solidFill>
                <a:latin typeface="Montserrat"/>
              </a:rPr>
              <a:t>Conclusion</a:t>
            </a:r>
          </a:p>
        </p:txBody>
      </p:sp>
      <p:pic>
        <p:nvPicPr>
          <p:cNvPr id="2" name="Picture 1" descr="IIHMR Delhi | Top Healthcare &amp; Hospital Management Institute">
            <a:extLst>
              <a:ext uri="{FF2B5EF4-FFF2-40B4-BE49-F238E27FC236}">
                <a16:creationId xmlns:a16="http://schemas.microsoft.com/office/drawing/2014/main" id="{DEDBE3D7-3C2A-175F-632B-548005A4A0E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80830"/>
            <a:ext cx="2726872" cy="577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67130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42DCD-5E6B-4892-D59B-3CEF796FEC74}"/>
              </a:ext>
            </a:extLst>
          </p:cNvPr>
          <p:cNvSpPr>
            <a:spLocks noGrp="1"/>
          </p:cNvSpPr>
          <p:nvPr>
            <p:ph type="title"/>
          </p:nvPr>
        </p:nvSpPr>
        <p:spPr>
          <a:xfrm>
            <a:off x="511627" y="0"/>
            <a:ext cx="10515600" cy="1325563"/>
          </a:xfrm>
        </p:spPr>
        <p:txBody>
          <a:bodyPr>
            <a:normAutofit/>
          </a:bodyPr>
          <a:lstStyle/>
          <a:p>
            <a:r>
              <a:rPr lang="en-IN" sz="3600" b="1" dirty="0">
                <a:solidFill>
                  <a:srgbClr val="F6C597"/>
                </a:solidFill>
                <a:latin typeface="Montserrat"/>
              </a:rPr>
              <a:t>Introduction</a:t>
            </a:r>
          </a:p>
        </p:txBody>
      </p:sp>
      <p:sp>
        <p:nvSpPr>
          <p:cNvPr id="4" name="Rectangle 1">
            <a:extLst>
              <a:ext uri="{FF2B5EF4-FFF2-40B4-BE49-F238E27FC236}">
                <a16:creationId xmlns:a16="http://schemas.microsoft.com/office/drawing/2014/main" id="{62E55DB5-0314-0BA2-C593-5D02228C5499}"/>
              </a:ext>
            </a:extLst>
          </p:cNvPr>
          <p:cNvSpPr>
            <a:spLocks noGrp="1" noChangeArrowheads="1"/>
          </p:cNvSpPr>
          <p:nvPr>
            <p:ph type="body" idx="1"/>
          </p:nvPr>
        </p:nvSpPr>
        <p:spPr bwMode="auto">
          <a:xfrm>
            <a:off x="261266" y="985058"/>
            <a:ext cx="11669467" cy="6124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algn="just" eaLnBrk="0" fontAlgn="base" hangingPunct="0">
              <a:lnSpc>
                <a:spcPct val="150000"/>
              </a:lnSpc>
              <a:spcBef>
                <a:spcPct val="0"/>
              </a:spcBef>
              <a:spcAft>
                <a:spcPct val="0"/>
              </a:spcAft>
              <a:buClrTx/>
              <a:buSzTx/>
            </a:pPr>
            <a:r>
              <a:rPr lang="en-US" altLang="en-US" sz="2000" dirty="0">
                <a:solidFill>
                  <a:schemeClr val="lt1"/>
                </a:solidFill>
                <a:latin typeface="Montserrat"/>
              </a:rPr>
              <a:t> </a:t>
            </a:r>
            <a:r>
              <a:rPr lang="en-US" altLang="en-US" sz="2000" dirty="0">
                <a:solidFill>
                  <a:schemeClr val="lt1"/>
                </a:solidFill>
                <a:latin typeface="Montserrat"/>
                <a:sym typeface="Arial"/>
              </a:rPr>
              <a:t>AI in medical imaging significantly enhances diagnostic accuracy, speed, and workflow efficiency.</a:t>
            </a:r>
          </a:p>
          <a:p>
            <a:pPr marL="342900" algn="just" eaLnBrk="0" fontAlgn="base" hangingPunct="0">
              <a:lnSpc>
                <a:spcPct val="150000"/>
              </a:lnSpc>
              <a:spcBef>
                <a:spcPct val="0"/>
              </a:spcBef>
              <a:spcAft>
                <a:spcPct val="0"/>
              </a:spcAft>
              <a:buClrTx/>
              <a:buSzTx/>
            </a:pPr>
            <a:r>
              <a:rPr lang="en-US" altLang="en-US" sz="2000" dirty="0">
                <a:solidFill>
                  <a:schemeClr val="lt1"/>
                </a:solidFill>
                <a:latin typeface="Montserrat"/>
                <a:sym typeface="Arial"/>
              </a:rPr>
              <a:t>Brain CT is the frontline imaging tool in emergencies—used to detect trauma, strokes, hemorrhages, and tumors.</a:t>
            </a:r>
          </a:p>
          <a:p>
            <a:pPr marL="342900" algn="just" eaLnBrk="0" fontAlgn="base" hangingPunct="0">
              <a:lnSpc>
                <a:spcPct val="150000"/>
              </a:lnSpc>
              <a:spcBef>
                <a:spcPct val="0"/>
              </a:spcBef>
              <a:spcAft>
                <a:spcPct val="0"/>
              </a:spcAft>
              <a:buClrTx/>
              <a:buSzTx/>
            </a:pPr>
            <a:r>
              <a:rPr lang="en-US" altLang="en-US" sz="2000" dirty="0">
                <a:solidFill>
                  <a:schemeClr val="lt1"/>
                </a:solidFill>
                <a:latin typeface="Montserrat"/>
                <a:sym typeface="Arial"/>
              </a:rPr>
              <a:t>Radiologists often face heavy workloads, fatigue, and subtle findings, which may impact consistency.</a:t>
            </a:r>
          </a:p>
          <a:p>
            <a:pPr marL="342900" algn="just" eaLnBrk="0" fontAlgn="base" hangingPunct="0">
              <a:lnSpc>
                <a:spcPct val="150000"/>
              </a:lnSpc>
              <a:spcBef>
                <a:spcPct val="0"/>
              </a:spcBef>
              <a:spcAft>
                <a:spcPct val="0"/>
              </a:spcAft>
              <a:buClrTx/>
              <a:buSzTx/>
            </a:pPr>
            <a:r>
              <a:rPr lang="en-US" altLang="en-US" sz="2000" dirty="0">
                <a:solidFill>
                  <a:schemeClr val="lt1"/>
                </a:solidFill>
                <a:latin typeface="Montserrat"/>
                <a:sym typeface="Arial"/>
              </a:rPr>
              <a:t>AI solutions can: </a:t>
            </a:r>
          </a:p>
          <a:p>
            <a:pPr lvl="1" indent="-457200" algn="just" eaLnBrk="0" fontAlgn="base" hangingPunct="0">
              <a:lnSpc>
                <a:spcPct val="150000"/>
              </a:lnSpc>
              <a:spcBef>
                <a:spcPct val="0"/>
              </a:spcBef>
              <a:spcAft>
                <a:spcPct val="0"/>
              </a:spcAft>
              <a:buClrTx/>
              <a:buSzTx/>
            </a:pPr>
            <a:r>
              <a:rPr lang="en-US" altLang="en-US" sz="1600" dirty="0">
                <a:solidFill>
                  <a:schemeClr val="lt1"/>
                </a:solidFill>
                <a:latin typeface="Montserrat"/>
                <a:sym typeface="Arial"/>
              </a:rPr>
              <a:t>Automatically detect multiple pathologies, including various brain hemorrhages</a:t>
            </a:r>
          </a:p>
          <a:p>
            <a:pPr lvl="1" indent="-457200" algn="just" eaLnBrk="0" fontAlgn="base" hangingPunct="0">
              <a:lnSpc>
                <a:spcPct val="150000"/>
              </a:lnSpc>
              <a:spcBef>
                <a:spcPct val="0"/>
              </a:spcBef>
              <a:spcAft>
                <a:spcPct val="0"/>
              </a:spcAft>
              <a:buClrTx/>
              <a:buSzTx/>
            </a:pPr>
            <a:r>
              <a:rPr lang="en-US" altLang="en-US" sz="1600" dirty="0">
                <a:solidFill>
                  <a:schemeClr val="lt1"/>
                </a:solidFill>
                <a:latin typeface="Montserrat"/>
                <a:sym typeface="Arial"/>
              </a:rPr>
              <a:t>Flag urgent cases for early triage, aiding clinical decision-making</a:t>
            </a:r>
          </a:p>
          <a:p>
            <a:pPr lvl="1" indent="-457200" algn="just" eaLnBrk="0" fontAlgn="base" hangingPunct="0">
              <a:lnSpc>
                <a:spcPct val="150000"/>
              </a:lnSpc>
              <a:spcBef>
                <a:spcPct val="0"/>
              </a:spcBef>
              <a:spcAft>
                <a:spcPct val="0"/>
              </a:spcAft>
              <a:buClrTx/>
              <a:buSzTx/>
            </a:pPr>
            <a:r>
              <a:rPr lang="en-US" altLang="en-US" sz="1600" dirty="0">
                <a:solidFill>
                  <a:schemeClr val="lt1"/>
                </a:solidFill>
                <a:latin typeface="Montserrat"/>
                <a:sym typeface="Arial"/>
              </a:rPr>
              <a:t>Reduce interpretation delays, improving patient outcomes</a:t>
            </a:r>
          </a:p>
          <a:p>
            <a:pPr marL="342900" algn="just" eaLnBrk="0" fontAlgn="base" hangingPunct="0">
              <a:lnSpc>
                <a:spcPct val="100000"/>
              </a:lnSpc>
              <a:spcBef>
                <a:spcPct val="0"/>
              </a:spcBef>
              <a:spcAft>
                <a:spcPct val="0"/>
              </a:spcAft>
              <a:buClrTx/>
              <a:buSzTx/>
            </a:pPr>
            <a:endParaRPr lang="en-US" altLang="en-US" sz="2000" dirty="0">
              <a:solidFill>
                <a:schemeClr val="lt1"/>
              </a:solidFill>
              <a:latin typeface="Montserrat"/>
              <a:sym typeface="Arial"/>
            </a:endParaRPr>
          </a:p>
          <a:p>
            <a:pPr marL="342900" algn="just" eaLnBrk="0" fontAlgn="base" hangingPunct="0">
              <a:lnSpc>
                <a:spcPct val="100000"/>
              </a:lnSpc>
              <a:spcBef>
                <a:spcPct val="0"/>
              </a:spcBef>
              <a:spcAft>
                <a:spcPct val="0"/>
              </a:spcAft>
              <a:buClrTx/>
              <a:buSzTx/>
            </a:pPr>
            <a:r>
              <a:rPr lang="en-US" altLang="en-US" sz="2000" dirty="0">
                <a:solidFill>
                  <a:schemeClr val="lt1"/>
                </a:solidFill>
                <a:latin typeface="Montserrat"/>
                <a:sym typeface="Arial"/>
              </a:rPr>
              <a:t>Thus, AI plays a vital role in augmenting radiologists, especially in time-sensitive neuro cases.</a:t>
            </a:r>
          </a:p>
          <a:p>
            <a:pPr marL="342900" algn="just" eaLnBrk="0" fontAlgn="base" hangingPunct="0">
              <a:lnSpc>
                <a:spcPct val="250000"/>
              </a:lnSpc>
              <a:spcBef>
                <a:spcPct val="0"/>
              </a:spcBef>
              <a:spcAft>
                <a:spcPct val="0"/>
              </a:spcAft>
              <a:buClrTx/>
              <a:buSzTx/>
            </a:pPr>
            <a:endParaRPr lang="en-US" altLang="en-US" sz="2000" dirty="0">
              <a:solidFill>
                <a:schemeClr val="lt1"/>
              </a:solidFill>
              <a:latin typeface="Montserrat"/>
              <a:sym typeface="Arial"/>
            </a:endParaRPr>
          </a:p>
        </p:txBody>
      </p:sp>
      <p:pic>
        <p:nvPicPr>
          <p:cNvPr id="1027" name="Picture 3" descr="IIHMR Delhi | Top Healthcare &amp; Hospital Management Institute">
            <a:extLst>
              <a:ext uri="{FF2B5EF4-FFF2-40B4-BE49-F238E27FC236}">
                <a16:creationId xmlns:a16="http://schemas.microsoft.com/office/drawing/2014/main" id="{5A7AF197-0158-B74C-FFD0-E31BCA05D8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9871" y="6204290"/>
            <a:ext cx="2726872" cy="577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244318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ECBCFF-813D-F030-A3AB-1FDBEA3F55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5F041A7-43F3-9B28-A5C7-21F257271E93}"/>
              </a:ext>
            </a:extLst>
          </p:cNvPr>
          <p:cNvSpPr>
            <a:spLocks noGrp="1"/>
          </p:cNvSpPr>
          <p:nvPr>
            <p:ph type="title"/>
          </p:nvPr>
        </p:nvSpPr>
        <p:spPr>
          <a:xfrm>
            <a:off x="696686" y="32575"/>
            <a:ext cx="10515600" cy="1325563"/>
          </a:xfrm>
        </p:spPr>
        <p:txBody>
          <a:bodyPr/>
          <a:lstStyle/>
          <a:p>
            <a:r>
              <a:rPr lang="en-US" sz="3600" b="1" dirty="0">
                <a:solidFill>
                  <a:srgbClr val="F6C597"/>
                </a:solidFill>
                <a:latin typeface="Montserrat"/>
              </a:rPr>
              <a:t>References</a:t>
            </a:r>
            <a:endParaRPr lang="en-IN" sz="3600" b="1" dirty="0">
              <a:solidFill>
                <a:srgbClr val="F6C597"/>
              </a:solidFill>
              <a:latin typeface="Montserrat"/>
            </a:endParaRPr>
          </a:p>
        </p:txBody>
      </p:sp>
      <p:pic>
        <p:nvPicPr>
          <p:cNvPr id="4" name="Picture 3" descr="IIHMR Delhi | Top Healthcare &amp; Hospital Management Institute">
            <a:extLst>
              <a:ext uri="{FF2B5EF4-FFF2-40B4-BE49-F238E27FC236}">
                <a16:creationId xmlns:a16="http://schemas.microsoft.com/office/drawing/2014/main" id="{5504F517-857F-8E71-C32C-5897C4AA4F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80830"/>
            <a:ext cx="2726872" cy="57717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2">
            <a:extLst>
              <a:ext uri="{FF2B5EF4-FFF2-40B4-BE49-F238E27FC236}">
                <a16:creationId xmlns:a16="http://schemas.microsoft.com/office/drawing/2014/main" id="{FE637267-742A-8995-8423-356F9DBFCEF6}"/>
              </a:ext>
            </a:extLst>
          </p:cNvPr>
          <p:cNvSpPr>
            <a:spLocks noGrp="1" noChangeArrowheads="1"/>
          </p:cNvSpPr>
          <p:nvPr>
            <p:ph type="body" idx="1"/>
          </p:nvPr>
        </p:nvSpPr>
        <p:spPr bwMode="auto">
          <a:xfrm>
            <a:off x="185058" y="1141827"/>
            <a:ext cx="11778342"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indent="0" algn="just" eaLnBrk="0" fontAlgn="base" hangingPunct="0">
              <a:lnSpc>
                <a:spcPct val="100000"/>
              </a:lnSpc>
              <a:spcBef>
                <a:spcPct val="0"/>
              </a:spcBef>
              <a:spcAft>
                <a:spcPct val="0"/>
              </a:spcAft>
              <a:buClrTx/>
              <a:buSzTx/>
              <a:buFontTx/>
              <a:buChar char="•"/>
              <a:tabLst/>
            </a:pPr>
            <a:r>
              <a:rPr lang="en-US" altLang="en-US" sz="1800" kern="1200" dirty="0">
                <a:solidFill>
                  <a:schemeClr val="lt1"/>
                </a:solidFill>
                <a:latin typeface="Montserrat"/>
              </a:rPr>
              <a:t>Mair G, Morris Z, Lindley RI, Tsang A, Curry M, Cheah C, et al. External validation of e-ASPECTS software for interpreting brain CT in stroke. Ann Neurol. 2022;91(4):462–72. doi:10.1002/ana.26354</a:t>
            </a:r>
          </a:p>
          <a:p>
            <a:pPr marL="0" marR="0" indent="0" algn="just" eaLnBrk="0" fontAlgn="base" hangingPunct="0">
              <a:lnSpc>
                <a:spcPct val="100000"/>
              </a:lnSpc>
              <a:spcBef>
                <a:spcPct val="0"/>
              </a:spcBef>
              <a:spcAft>
                <a:spcPct val="0"/>
              </a:spcAft>
              <a:buClrTx/>
              <a:buSzTx/>
              <a:buNone/>
              <a:tabLst/>
            </a:pPr>
            <a:endParaRPr lang="en-US" altLang="en-US" sz="1800" kern="1200" dirty="0">
              <a:solidFill>
                <a:schemeClr val="lt1"/>
              </a:solidFill>
              <a:latin typeface="Montserrat"/>
            </a:endParaRPr>
          </a:p>
          <a:p>
            <a:pPr marL="0" marR="0" indent="0" algn="just" eaLnBrk="0" fontAlgn="base" hangingPunct="0">
              <a:lnSpc>
                <a:spcPct val="100000"/>
              </a:lnSpc>
              <a:spcBef>
                <a:spcPct val="0"/>
              </a:spcBef>
              <a:spcAft>
                <a:spcPct val="0"/>
              </a:spcAft>
              <a:buClrTx/>
              <a:buSzTx/>
              <a:buFontTx/>
              <a:buChar char="•"/>
              <a:tabLst/>
            </a:pPr>
            <a:r>
              <a:rPr lang="en-US" altLang="en-US" sz="1800" kern="1200" dirty="0">
                <a:solidFill>
                  <a:schemeClr val="lt1"/>
                </a:solidFill>
                <a:latin typeface="Montserrat"/>
              </a:rPr>
              <a:t>Bar A, Saban M, Nagar H, Yehezkel G, Lichter I, Konen E, et al. Artificial intelligence model for stroke detection using non-contrast CT: multicenter external validation study. Insights Imaging. 2022;13:77. doi:10.1186/s13244-022-01188-y</a:t>
            </a:r>
          </a:p>
          <a:p>
            <a:pPr marL="0" marR="0" indent="0" algn="just" eaLnBrk="0" fontAlgn="base" hangingPunct="0">
              <a:lnSpc>
                <a:spcPct val="100000"/>
              </a:lnSpc>
              <a:spcBef>
                <a:spcPct val="0"/>
              </a:spcBef>
              <a:spcAft>
                <a:spcPct val="0"/>
              </a:spcAft>
              <a:buClrTx/>
              <a:buSzTx/>
              <a:buNone/>
              <a:tabLst/>
            </a:pPr>
            <a:endParaRPr lang="en-US" altLang="en-US" sz="1800" kern="1200" dirty="0">
              <a:solidFill>
                <a:schemeClr val="lt1"/>
              </a:solidFill>
              <a:latin typeface="Montserrat"/>
            </a:endParaRPr>
          </a:p>
          <a:p>
            <a:pPr marL="0" marR="0" indent="0" algn="just" eaLnBrk="0" fontAlgn="base" hangingPunct="0">
              <a:lnSpc>
                <a:spcPct val="100000"/>
              </a:lnSpc>
              <a:spcBef>
                <a:spcPct val="0"/>
              </a:spcBef>
              <a:spcAft>
                <a:spcPct val="0"/>
              </a:spcAft>
              <a:buClrTx/>
              <a:buSzTx/>
              <a:buFontTx/>
              <a:buChar char="•"/>
              <a:tabLst/>
            </a:pPr>
            <a:r>
              <a:rPr lang="en-US" altLang="en-US" sz="1800" kern="1200" dirty="0">
                <a:solidFill>
                  <a:schemeClr val="lt1"/>
                </a:solidFill>
                <a:latin typeface="Montserrat"/>
              </a:rPr>
              <a:t>Dyer T, </a:t>
            </a:r>
            <a:r>
              <a:rPr lang="en-US" altLang="en-US" sz="1800" kern="1200" dirty="0" err="1">
                <a:solidFill>
                  <a:schemeClr val="lt1"/>
                </a:solidFill>
                <a:latin typeface="Montserrat"/>
              </a:rPr>
              <a:t>Chawda</a:t>
            </a:r>
            <a:r>
              <a:rPr lang="en-US" altLang="en-US" sz="1800" kern="1200" dirty="0">
                <a:solidFill>
                  <a:schemeClr val="lt1"/>
                </a:solidFill>
                <a:latin typeface="Montserrat"/>
              </a:rPr>
              <a:t> S, </a:t>
            </a:r>
            <a:r>
              <a:rPr lang="en-US" altLang="en-US" sz="1800" kern="1200" dirty="0" err="1">
                <a:solidFill>
                  <a:schemeClr val="lt1"/>
                </a:solidFill>
                <a:latin typeface="Montserrat"/>
              </a:rPr>
              <a:t>Alkilani</a:t>
            </a:r>
            <a:r>
              <a:rPr lang="en-US" altLang="en-US" sz="1800" kern="1200" dirty="0">
                <a:solidFill>
                  <a:schemeClr val="lt1"/>
                </a:solidFill>
                <a:latin typeface="Montserrat"/>
              </a:rPr>
              <a:t> R, Naunton Morgan T, Hughes M, </a:t>
            </a:r>
            <a:r>
              <a:rPr lang="en-US" altLang="en-US" sz="1800" kern="1200" dirty="0" err="1">
                <a:solidFill>
                  <a:schemeClr val="lt1"/>
                </a:solidFill>
                <a:latin typeface="Montserrat"/>
              </a:rPr>
              <a:t>Rasalingham</a:t>
            </a:r>
            <a:r>
              <a:rPr lang="en-US" altLang="en-US" sz="1800" kern="1200" dirty="0">
                <a:solidFill>
                  <a:schemeClr val="lt1"/>
                </a:solidFill>
                <a:latin typeface="Montserrat"/>
              </a:rPr>
              <a:t> S. Validation of an artificial intelligence solution for acute triage and rule-out normal of non-contrast CT head scans. Neuroradiology. 2022;64(4):735–43. doi:10.1007/s00234-021-02826-4</a:t>
            </a:r>
          </a:p>
          <a:p>
            <a:pPr marL="0" marR="0" indent="0" algn="just" eaLnBrk="0" fontAlgn="base" hangingPunct="0">
              <a:lnSpc>
                <a:spcPct val="100000"/>
              </a:lnSpc>
              <a:spcBef>
                <a:spcPct val="0"/>
              </a:spcBef>
              <a:spcAft>
                <a:spcPct val="0"/>
              </a:spcAft>
              <a:buClrTx/>
              <a:buSzTx/>
              <a:buFontTx/>
              <a:buChar char="•"/>
              <a:tabLst/>
            </a:pPr>
            <a:endParaRPr lang="en-US" altLang="en-US" sz="2000" kern="1200" dirty="0">
              <a:solidFill>
                <a:schemeClr val="lt1"/>
              </a:solidFill>
              <a:latin typeface="Montserrat"/>
            </a:endParaRPr>
          </a:p>
        </p:txBody>
      </p:sp>
      <p:sp>
        <p:nvSpPr>
          <p:cNvPr id="3" name="Rectangle 1">
            <a:extLst>
              <a:ext uri="{FF2B5EF4-FFF2-40B4-BE49-F238E27FC236}">
                <a16:creationId xmlns:a16="http://schemas.microsoft.com/office/drawing/2014/main" id="{552D415B-C446-86B1-D82A-5773312C28DA}"/>
              </a:ext>
            </a:extLst>
          </p:cNvPr>
          <p:cNvSpPr>
            <a:spLocks noChangeArrowheads="1"/>
          </p:cNvSpPr>
          <p:nvPr/>
        </p:nvSpPr>
        <p:spPr bwMode="auto">
          <a:xfrm>
            <a:off x="114300" y="4066021"/>
            <a:ext cx="11963400" cy="2031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just" defTabSz="914400" eaLnBrk="0" fontAlgn="base" latinLnBrk="0" hangingPunct="0">
              <a:spcBef>
                <a:spcPct val="0"/>
              </a:spcBef>
              <a:spcAft>
                <a:spcPct val="0"/>
              </a:spcAft>
              <a:buFontTx/>
              <a:buChar char="•"/>
            </a:pPr>
            <a:r>
              <a:rPr lang="en-US" altLang="en-US" dirty="0">
                <a:solidFill>
                  <a:schemeClr val="lt1"/>
                </a:solidFill>
                <a:latin typeface="Montserrat"/>
                <a:ea typeface="Calibri"/>
                <a:cs typeface="Calibri"/>
                <a:sym typeface="Calibri"/>
              </a:rPr>
              <a:t>Pham M, Quach V, Phan J, Shieh J, Gupta S, Sanghvi A, et al. Multicenter validation of an AI model for acute intracranial hemorrhage detection on non-contrast head CT. Front Neurol. 2023;14:1177723. doi:10.3389/fneur.2023.1177723.</a:t>
            </a:r>
          </a:p>
          <a:p>
            <a:pPr lvl="0" algn="just" defTabSz="914400" eaLnBrk="0" fontAlgn="base" latinLnBrk="0" hangingPunct="0">
              <a:spcBef>
                <a:spcPct val="0"/>
              </a:spcBef>
              <a:spcAft>
                <a:spcPct val="0"/>
              </a:spcAft>
              <a:buFontTx/>
              <a:buChar char="•"/>
            </a:pPr>
            <a:endParaRPr lang="en-US" altLang="en-US" dirty="0">
              <a:solidFill>
                <a:schemeClr val="lt1"/>
              </a:solidFill>
              <a:latin typeface="Montserrat"/>
              <a:ea typeface="Calibri"/>
              <a:cs typeface="Calibri"/>
              <a:sym typeface="Calibri"/>
            </a:endParaRPr>
          </a:p>
          <a:p>
            <a:pPr lvl="0" algn="just" defTabSz="914400" eaLnBrk="0" fontAlgn="base" latinLnBrk="0" hangingPunct="0">
              <a:spcBef>
                <a:spcPct val="0"/>
              </a:spcBef>
              <a:spcAft>
                <a:spcPct val="0"/>
              </a:spcAft>
              <a:buFontTx/>
              <a:buChar char="•"/>
            </a:pPr>
            <a:r>
              <a:rPr lang="en-US" altLang="en-US" dirty="0">
                <a:solidFill>
                  <a:schemeClr val="lt1"/>
                </a:solidFill>
                <a:latin typeface="Montserrat"/>
                <a:ea typeface="Calibri"/>
                <a:cs typeface="Calibri"/>
                <a:sym typeface="Calibri"/>
              </a:rPr>
              <a:t>Abrigo JM, He W, Cheung KY, Kwok ML, Chan CP, Mak DKY, et al. Diagnostic accuracy of artificial intelligence in identifying intracranial hemorrhage and large vessel occlusion on computed tomography. Hong Kong Med J</a:t>
            </a:r>
            <a:r>
              <a:rPr kumimoji="0" lang="en-US" altLang="en-US" sz="1800" b="0" i="0" u="none" strike="noStrike" cap="none" normalizeH="0" baseline="0" dirty="0">
                <a:ln>
                  <a:noFill/>
                </a:ln>
                <a:solidFill>
                  <a:schemeClr val="tx1"/>
                </a:solidFill>
                <a:effectLst/>
                <a:latin typeface="Arial" panose="020B0604020202020204" pitchFamily="34" charset="0"/>
              </a:rPr>
              <a:t>. </a:t>
            </a:r>
            <a:r>
              <a:rPr lang="en-US" altLang="en-US" dirty="0">
                <a:solidFill>
                  <a:schemeClr val="lt1"/>
                </a:solidFill>
                <a:latin typeface="Montserrat"/>
                <a:ea typeface="Calibri"/>
                <a:cs typeface="Calibri"/>
              </a:rPr>
              <a:t>2023;29(1):14–21. </a:t>
            </a:r>
          </a:p>
        </p:txBody>
      </p:sp>
    </p:spTree>
    <p:extLst>
      <p:ext uri="{BB962C8B-B14F-4D97-AF65-F5344CB8AC3E}">
        <p14:creationId xmlns:p14="http://schemas.microsoft.com/office/powerpoint/2010/main" val="1291561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EF92EF5-56A3-6CDB-5C0F-047FFB52528E}"/>
              </a:ext>
            </a:extLst>
          </p:cNvPr>
          <p:cNvSpPr txBox="1">
            <a:spLocks/>
          </p:cNvSpPr>
          <p:nvPr/>
        </p:nvSpPr>
        <p:spPr>
          <a:xfrm>
            <a:off x="696686" y="32575"/>
            <a:ext cx="10515600" cy="1325563"/>
          </a:xfrm>
          <a:prstGeom prst="rect">
            <a:avLst/>
          </a:prstGeom>
          <a:noFill/>
          <a:ln>
            <a:noFill/>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eaLnBrk="1" hangingPunct="1">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600" b="1" kern="0" dirty="0">
                <a:solidFill>
                  <a:srgbClr val="F6C597"/>
                </a:solidFill>
                <a:latin typeface="Montserrat"/>
              </a:rPr>
              <a:t>INVOLVEMENT IN COMMUNITY OUTREACH PROGRAMME (COP) ACTIVITIES</a:t>
            </a:r>
          </a:p>
        </p:txBody>
      </p:sp>
      <p:sp>
        <p:nvSpPr>
          <p:cNvPr id="5" name="TextBox 4">
            <a:extLst>
              <a:ext uri="{FF2B5EF4-FFF2-40B4-BE49-F238E27FC236}">
                <a16:creationId xmlns:a16="http://schemas.microsoft.com/office/drawing/2014/main" id="{3754D4D2-1AAF-46CC-5AD3-59F79451F270}"/>
              </a:ext>
            </a:extLst>
          </p:cNvPr>
          <p:cNvSpPr txBox="1"/>
          <p:nvPr/>
        </p:nvSpPr>
        <p:spPr>
          <a:xfrm>
            <a:off x="435429" y="1861457"/>
            <a:ext cx="11038114" cy="3693319"/>
          </a:xfrm>
          <a:prstGeom prst="rect">
            <a:avLst/>
          </a:prstGeom>
          <a:noFill/>
        </p:spPr>
        <p:txBody>
          <a:bodyPr wrap="square" rtlCol="0">
            <a:spAutoFit/>
          </a:bodyPr>
          <a:lstStyle/>
          <a:p>
            <a:pPr lvl="0" algn="just" eaLnBrk="0" fontAlgn="base" hangingPunct="0">
              <a:spcBef>
                <a:spcPct val="0"/>
              </a:spcBef>
              <a:spcAft>
                <a:spcPct val="0"/>
              </a:spcAft>
              <a:buFontTx/>
              <a:buChar char="•"/>
            </a:pPr>
            <a:r>
              <a:rPr lang="en-US" altLang="en-US" dirty="0">
                <a:solidFill>
                  <a:schemeClr val="lt1"/>
                </a:solidFill>
                <a:latin typeface="Montserrat"/>
                <a:ea typeface="Calibri"/>
                <a:cs typeface="Calibri"/>
                <a:sym typeface="Calibri"/>
              </a:rPr>
              <a:t>In 52 districts across India Clinton Health Access Initiative(CHAI) collaborated with state governments, LAB India and CARPL to conduct TB screening program for the population who are residing in remote areas.</a:t>
            </a:r>
          </a:p>
          <a:p>
            <a:pPr lvl="0" algn="just" eaLnBrk="0" fontAlgn="base" hangingPunct="0">
              <a:spcBef>
                <a:spcPct val="0"/>
              </a:spcBef>
              <a:spcAft>
                <a:spcPct val="0"/>
              </a:spcAft>
            </a:pPr>
            <a:endParaRPr lang="en-US" altLang="en-US" dirty="0">
              <a:solidFill>
                <a:schemeClr val="lt1"/>
              </a:solidFill>
              <a:latin typeface="Montserrat"/>
              <a:ea typeface="Calibri"/>
              <a:cs typeface="Calibri"/>
              <a:sym typeface="Calibri"/>
            </a:endParaRPr>
          </a:p>
          <a:p>
            <a:pPr lvl="0" algn="just" eaLnBrk="0" fontAlgn="base" hangingPunct="0">
              <a:spcBef>
                <a:spcPct val="0"/>
              </a:spcBef>
              <a:spcAft>
                <a:spcPct val="0"/>
              </a:spcAft>
              <a:buFontTx/>
              <a:buChar char="•"/>
            </a:pPr>
            <a:r>
              <a:rPr lang="en-US" altLang="en-US" dirty="0">
                <a:solidFill>
                  <a:schemeClr val="lt1"/>
                </a:solidFill>
                <a:latin typeface="Montserrat"/>
                <a:ea typeface="Calibri"/>
                <a:cs typeface="Calibri"/>
                <a:sym typeface="Calibri"/>
              </a:rPr>
              <a:t>The TB screening is conducted using Portable handheld Xray machines and the RIS developed by CARPL, that helps in managing data which is being captured during the camp and screening as well as provides AI generated interpretations of scans detecting TB abnormalities.</a:t>
            </a:r>
          </a:p>
          <a:p>
            <a:pPr lvl="0" algn="just" eaLnBrk="0" fontAlgn="base" hangingPunct="0">
              <a:spcBef>
                <a:spcPct val="0"/>
              </a:spcBef>
              <a:spcAft>
                <a:spcPct val="0"/>
              </a:spcAft>
            </a:pPr>
            <a:endParaRPr lang="en-US" altLang="en-US" dirty="0">
              <a:solidFill>
                <a:schemeClr val="lt1"/>
              </a:solidFill>
              <a:latin typeface="Montserrat"/>
              <a:ea typeface="Calibri"/>
              <a:cs typeface="Calibri"/>
              <a:sym typeface="Calibri"/>
            </a:endParaRPr>
          </a:p>
          <a:p>
            <a:pPr lvl="0" algn="just" eaLnBrk="0" fontAlgn="base" hangingPunct="0">
              <a:spcBef>
                <a:spcPct val="0"/>
              </a:spcBef>
              <a:spcAft>
                <a:spcPct val="0"/>
              </a:spcAft>
              <a:buFontTx/>
              <a:buChar char="•"/>
            </a:pPr>
            <a:r>
              <a:rPr lang="en-US" altLang="en-US" dirty="0">
                <a:solidFill>
                  <a:schemeClr val="lt1"/>
                </a:solidFill>
                <a:latin typeface="Montserrat"/>
                <a:ea typeface="Calibri"/>
                <a:cs typeface="Calibri"/>
                <a:sym typeface="Calibri"/>
              </a:rPr>
              <a:t>The camps are conducted by the Radiographers and the TB officers of state so recently I have represented CARPL and provided training of the RIS and AI usage to Radiographers and officers of Haryana at State TB office of Haryana Panchkula.</a:t>
            </a:r>
          </a:p>
          <a:p>
            <a:pPr lvl="0" algn="just" eaLnBrk="0" fontAlgn="base" hangingPunct="0">
              <a:spcBef>
                <a:spcPct val="0"/>
              </a:spcBef>
              <a:spcAft>
                <a:spcPct val="0"/>
              </a:spcAft>
            </a:pPr>
            <a:endParaRPr lang="en-US" altLang="en-US" dirty="0">
              <a:solidFill>
                <a:schemeClr val="lt1"/>
              </a:solidFill>
              <a:latin typeface="Montserrat"/>
              <a:ea typeface="Calibri"/>
              <a:cs typeface="Calibri"/>
              <a:sym typeface="Calibri"/>
            </a:endParaRPr>
          </a:p>
        </p:txBody>
      </p:sp>
      <p:pic>
        <p:nvPicPr>
          <p:cNvPr id="2" name="Picture 1" descr="IIHMR Delhi | Top Healthcare &amp; Hospital Management Institute">
            <a:extLst>
              <a:ext uri="{FF2B5EF4-FFF2-40B4-BE49-F238E27FC236}">
                <a16:creationId xmlns:a16="http://schemas.microsoft.com/office/drawing/2014/main" id="{B4B6E998-E9D6-33EF-69A3-BACA7DDF616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80830"/>
            <a:ext cx="2726872" cy="577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3080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E33D6509-BFC6-CB45-6EC6-3FC0ADD3CC9F}"/>
              </a:ext>
            </a:extLst>
          </p:cNvPr>
          <p:cNvSpPr txBox="1">
            <a:spLocks/>
          </p:cNvSpPr>
          <p:nvPr/>
        </p:nvSpPr>
        <p:spPr>
          <a:xfrm>
            <a:off x="620486" y="-348425"/>
            <a:ext cx="10515600" cy="1325563"/>
          </a:xfrm>
          <a:prstGeom prst="rect">
            <a:avLst/>
          </a:prstGeom>
          <a:noFill/>
          <a:ln>
            <a:noFill/>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eaLnBrk="1" hangingPunct="1">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600" b="1" kern="0" dirty="0">
                <a:solidFill>
                  <a:srgbClr val="F6C597"/>
                </a:solidFill>
                <a:latin typeface="Montserrat"/>
              </a:rPr>
              <a:t>Key Learnings</a:t>
            </a:r>
            <a:endParaRPr lang="en-IN" sz="3600" b="1" kern="0" dirty="0">
              <a:solidFill>
                <a:srgbClr val="F6C597"/>
              </a:solidFill>
              <a:latin typeface="Montserrat"/>
            </a:endParaRPr>
          </a:p>
        </p:txBody>
      </p:sp>
      <p:sp>
        <p:nvSpPr>
          <p:cNvPr id="5" name="TextBox 4">
            <a:extLst>
              <a:ext uri="{FF2B5EF4-FFF2-40B4-BE49-F238E27FC236}">
                <a16:creationId xmlns:a16="http://schemas.microsoft.com/office/drawing/2014/main" id="{5634BFB8-0C11-343F-6CF0-84FA18FD8678}"/>
              </a:ext>
            </a:extLst>
          </p:cNvPr>
          <p:cNvSpPr txBox="1"/>
          <p:nvPr/>
        </p:nvSpPr>
        <p:spPr>
          <a:xfrm>
            <a:off x="740229" y="1251857"/>
            <a:ext cx="10112828" cy="369332"/>
          </a:xfrm>
          <a:prstGeom prst="rect">
            <a:avLst/>
          </a:prstGeom>
          <a:noFill/>
        </p:spPr>
        <p:txBody>
          <a:bodyPr wrap="square" rtlCol="0">
            <a:spAutoFit/>
          </a:bodyPr>
          <a:lstStyle/>
          <a:p>
            <a:r>
              <a:rPr lang="en-US" dirty="0"/>
              <a:t>-</a:t>
            </a:r>
            <a:endParaRPr lang="en-IN" dirty="0"/>
          </a:p>
        </p:txBody>
      </p:sp>
      <p:sp>
        <p:nvSpPr>
          <p:cNvPr id="6" name="TextBox 5">
            <a:extLst>
              <a:ext uri="{FF2B5EF4-FFF2-40B4-BE49-F238E27FC236}">
                <a16:creationId xmlns:a16="http://schemas.microsoft.com/office/drawing/2014/main" id="{263E39F2-4CD4-0E03-0F76-970B94312334}"/>
              </a:ext>
            </a:extLst>
          </p:cNvPr>
          <p:cNvSpPr txBox="1"/>
          <p:nvPr/>
        </p:nvSpPr>
        <p:spPr>
          <a:xfrm>
            <a:off x="1284514" y="1447800"/>
            <a:ext cx="9742715" cy="4247317"/>
          </a:xfrm>
          <a:prstGeom prst="rect">
            <a:avLst/>
          </a:prstGeom>
          <a:noFill/>
        </p:spPr>
        <p:txBody>
          <a:bodyPr wrap="square" rtlCol="0">
            <a:spAutoFit/>
          </a:bodyPr>
          <a:lstStyle/>
          <a:p>
            <a:pPr lvl="0" algn="just" eaLnBrk="0" fontAlgn="base" hangingPunct="0">
              <a:spcBef>
                <a:spcPct val="0"/>
              </a:spcBef>
              <a:spcAft>
                <a:spcPct val="0"/>
              </a:spcAft>
            </a:pPr>
            <a:endParaRPr lang="en-US" altLang="en-US" dirty="0">
              <a:solidFill>
                <a:schemeClr val="lt1"/>
              </a:solidFill>
              <a:latin typeface="Montserrat"/>
              <a:ea typeface="Calibri"/>
              <a:cs typeface="Calibri"/>
              <a:sym typeface="Calibri"/>
            </a:endParaRPr>
          </a:p>
          <a:p>
            <a:pPr lvl="0" algn="just" eaLnBrk="0" fontAlgn="base" hangingPunct="0">
              <a:spcBef>
                <a:spcPct val="0"/>
              </a:spcBef>
              <a:spcAft>
                <a:spcPct val="0"/>
              </a:spcAft>
              <a:buFontTx/>
              <a:buChar char="•"/>
            </a:pPr>
            <a:r>
              <a:rPr lang="en-US" altLang="en-US" dirty="0">
                <a:solidFill>
                  <a:schemeClr val="lt1"/>
                </a:solidFill>
                <a:latin typeface="Montserrat"/>
                <a:ea typeface="Calibri"/>
                <a:cs typeface="Calibri"/>
                <a:sym typeface="Calibri"/>
              </a:rPr>
              <a:t>The on-camp staffs are well versed with their traditional approach of working and resist the change in the workflow due to lack of digital literacy so regular and engaging practical trainings are necessary for the adoption of technology.</a:t>
            </a:r>
          </a:p>
          <a:p>
            <a:pPr lvl="0" algn="just" eaLnBrk="0" fontAlgn="base" hangingPunct="0">
              <a:spcBef>
                <a:spcPct val="0"/>
              </a:spcBef>
              <a:spcAft>
                <a:spcPct val="0"/>
              </a:spcAft>
              <a:buFontTx/>
              <a:buChar char="•"/>
            </a:pPr>
            <a:endParaRPr lang="en-US" altLang="en-US" dirty="0">
              <a:solidFill>
                <a:schemeClr val="lt1"/>
              </a:solidFill>
              <a:latin typeface="Montserrat"/>
              <a:ea typeface="Calibri"/>
              <a:cs typeface="Calibri"/>
              <a:sym typeface="Calibri"/>
            </a:endParaRPr>
          </a:p>
          <a:p>
            <a:pPr lvl="0" algn="just" eaLnBrk="0" fontAlgn="base" hangingPunct="0">
              <a:spcBef>
                <a:spcPct val="0"/>
              </a:spcBef>
              <a:spcAft>
                <a:spcPct val="0"/>
              </a:spcAft>
              <a:buFontTx/>
              <a:buChar char="•"/>
            </a:pPr>
            <a:r>
              <a:rPr lang="en-US" altLang="en-US" dirty="0">
                <a:solidFill>
                  <a:schemeClr val="lt1"/>
                </a:solidFill>
                <a:latin typeface="Montserrat"/>
                <a:ea typeface="Calibri"/>
                <a:cs typeface="Calibri"/>
                <a:sym typeface="Calibri"/>
              </a:rPr>
              <a:t>For the better usage of the software a robust software support response mechanism needs to followed which helps the staffs to conduct the program.</a:t>
            </a:r>
          </a:p>
          <a:p>
            <a:pPr lvl="0" algn="just" eaLnBrk="0" fontAlgn="base" hangingPunct="0">
              <a:spcBef>
                <a:spcPct val="0"/>
              </a:spcBef>
              <a:spcAft>
                <a:spcPct val="0"/>
              </a:spcAft>
              <a:buFontTx/>
              <a:buChar char="•"/>
            </a:pPr>
            <a:endParaRPr lang="en-US" altLang="en-US" dirty="0">
              <a:solidFill>
                <a:schemeClr val="lt1"/>
              </a:solidFill>
              <a:latin typeface="Montserrat"/>
              <a:ea typeface="Calibri"/>
              <a:cs typeface="Calibri"/>
              <a:sym typeface="Calibri"/>
            </a:endParaRPr>
          </a:p>
          <a:p>
            <a:pPr lvl="0" algn="just" eaLnBrk="0" fontAlgn="base" hangingPunct="0">
              <a:spcBef>
                <a:spcPct val="0"/>
              </a:spcBef>
              <a:spcAft>
                <a:spcPct val="0"/>
              </a:spcAft>
              <a:buFontTx/>
              <a:buChar char="•"/>
            </a:pPr>
            <a:r>
              <a:rPr lang="en-US" altLang="en-US" dirty="0">
                <a:solidFill>
                  <a:schemeClr val="lt1"/>
                </a:solidFill>
                <a:latin typeface="Montserrat"/>
                <a:ea typeface="Calibri"/>
                <a:cs typeface="Calibri"/>
                <a:sym typeface="Calibri"/>
              </a:rPr>
              <a:t>The inclusion of Govt TB officers in planning and execution of the program plays an important role as the officials helps in conducting analysis and strategies to improve the program outcomes as well as can help in the refinement of the software functionalities.</a:t>
            </a:r>
          </a:p>
          <a:p>
            <a:pPr lvl="0" algn="just" eaLnBrk="0" fontAlgn="base" hangingPunct="0">
              <a:spcBef>
                <a:spcPct val="0"/>
              </a:spcBef>
              <a:spcAft>
                <a:spcPct val="0"/>
              </a:spcAft>
              <a:buFontTx/>
              <a:buChar char="•"/>
            </a:pPr>
            <a:endParaRPr lang="en-US" altLang="en-US" dirty="0">
              <a:solidFill>
                <a:schemeClr val="lt1"/>
              </a:solidFill>
              <a:latin typeface="Montserrat"/>
              <a:ea typeface="Calibri"/>
              <a:cs typeface="Calibri"/>
              <a:sym typeface="Calibri"/>
            </a:endParaRPr>
          </a:p>
          <a:p>
            <a:pPr lvl="0" algn="just" eaLnBrk="0" fontAlgn="base" hangingPunct="0">
              <a:spcBef>
                <a:spcPct val="0"/>
              </a:spcBef>
              <a:spcAft>
                <a:spcPct val="0"/>
              </a:spcAft>
              <a:buFontTx/>
              <a:buChar char="•"/>
            </a:pPr>
            <a:endParaRPr lang="en-US" altLang="en-US" dirty="0">
              <a:solidFill>
                <a:schemeClr val="lt1"/>
              </a:solidFill>
              <a:latin typeface="Montserrat"/>
              <a:ea typeface="Calibri"/>
              <a:cs typeface="Calibri"/>
              <a:sym typeface="Calibri"/>
            </a:endParaRPr>
          </a:p>
          <a:p>
            <a:pPr lvl="0" algn="just" eaLnBrk="0" fontAlgn="base" hangingPunct="0">
              <a:spcBef>
                <a:spcPct val="0"/>
              </a:spcBef>
              <a:spcAft>
                <a:spcPct val="0"/>
              </a:spcAft>
              <a:buFontTx/>
              <a:buChar char="•"/>
            </a:pPr>
            <a:endParaRPr lang="en-IN" dirty="0"/>
          </a:p>
        </p:txBody>
      </p:sp>
      <p:pic>
        <p:nvPicPr>
          <p:cNvPr id="2" name="Picture 1" descr="IIHMR Delhi | Top Healthcare &amp; Hospital Management Institute">
            <a:extLst>
              <a:ext uri="{FF2B5EF4-FFF2-40B4-BE49-F238E27FC236}">
                <a16:creationId xmlns:a16="http://schemas.microsoft.com/office/drawing/2014/main" id="{DFEEBFFC-102C-4194-34DA-E664CB5B72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80830"/>
            <a:ext cx="2726872" cy="577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93001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17B22-D2A0-5086-5557-A9E0650194B5}"/>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31E1C070-12C8-8A72-F053-4F8C42FEA5BE}"/>
              </a:ext>
            </a:extLst>
          </p:cNvPr>
          <p:cNvSpPr txBox="1">
            <a:spLocks/>
          </p:cNvSpPr>
          <p:nvPr/>
        </p:nvSpPr>
        <p:spPr>
          <a:xfrm>
            <a:off x="620486" y="-348425"/>
            <a:ext cx="10515600" cy="1325563"/>
          </a:xfrm>
          <a:prstGeom prst="rect">
            <a:avLst/>
          </a:prstGeom>
          <a:noFill/>
          <a:ln>
            <a:noFill/>
          </a:ln>
        </p:spPr>
        <p:txBody>
          <a:bodyPr spcFirstLastPara="1" wrap="square" lIns="91425" tIns="45700" rIns="91425" bIns="45700" anchor="b" anchorCtr="0">
            <a:normAutofit/>
          </a:bodyPr>
          <a:lstStyle>
            <a:defPPr marR="0" lvl="0" algn="l" rtl="0">
              <a:lnSpc>
                <a:spcPct val="100000"/>
              </a:lnSpc>
              <a:spcBef>
                <a:spcPts val="0"/>
              </a:spcBef>
              <a:spcAft>
                <a:spcPts val="0"/>
              </a:spcAft>
            </a:defPPr>
            <a:lvl1pPr marR="0" lvl="0" algn="ctr" rtl="0" eaLnBrk="1" hangingPunct="1">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marR="0" lvl="1"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r>
              <a:rPr lang="en-US" sz="3600" b="1" kern="0" dirty="0">
                <a:solidFill>
                  <a:srgbClr val="F6C597"/>
                </a:solidFill>
                <a:latin typeface="Montserrat"/>
              </a:rPr>
              <a:t>PICTORIAL JOURNEY</a:t>
            </a:r>
          </a:p>
        </p:txBody>
      </p:sp>
      <p:sp>
        <p:nvSpPr>
          <p:cNvPr id="5" name="TextBox 4">
            <a:extLst>
              <a:ext uri="{FF2B5EF4-FFF2-40B4-BE49-F238E27FC236}">
                <a16:creationId xmlns:a16="http://schemas.microsoft.com/office/drawing/2014/main" id="{B013D9E8-4D45-B16D-39F4-AE45AB45677B}"/>
              </a:ext>
            </a:extLst>
          </p:cNvPr>
          <p:cNvSpPr txBox="1"/>
          <p:nvPr/>
        </p:nvSpPr>
        <p:spPr>
          <a:xfrm>
            <a:off x="740229" y="1251857"/>
            <a:ext cx="10112828" cy="369332"/>
          </a:xfrm>
          <a:prstGeom prst="rect">
            <a:avLst/>
          </a:prstGeom>
          <a:noFill/>
        </p:spPr>
        <p:txBody>
          <a:bodyPr wrap="square" rtlCol="0">
            <a:spAutoFit/>
          </a:bodyPr>
          <a:lstStyle/>
          <a:p>
            <a:r>
              <a:rPr lang="en-US" dirty="0"/>
              <a:t>-</a:t>
            </a:r>
            <a:endParaRPr lang="en-IN" dirty="0"/>
          </a:p>
        </p:txBody>
      </p:sp>
      <p:pic>
        <p:nvPicPr>
          <p:cNvPr id="2" name="Picture 1" descr="IIHMR Delhi | Top Healthcare &amp; Hospital Management Institute">
            <a:extLst>
              <a:ext uri="{FF2B5EF4-FFF2-40B4-BE49-F238E27FC236}">
                <a16:creationId xmlns:a16="http://schemas.microsoft.com/office/drawing/2014/main" id="{8647C1CE-C7F7-2C34-AB8B-0FAF1D15EF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80830"/>
            <a:ext cx="2726872" cy="57717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group of people standing in front of a sign&#10;&#10;AI-generated content may be incorrect.">
            <a:extLst>
              <a:ext uri="{FF2B5EF4-FFF2-40B4-BE49-F238E27FC236}">
                <a16:creationId xmlns:a16="http://schemas.microsoft.com/office/drawing/2014/main" id="{D349B4CB-4192-0906-5C7D-9DE88AE267E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38429" y="1543566"/>
            <a:ext cx="7104361" cy="4093213"/>
          </a:xfrm>
          <a:prstGeom prst="rect">
            <a:avLst/>
          </a:prstGeom>
        </p:spPr>
      </p:pic>
    </p:spTree>
    <p:extLst>
      <p:ext uri="{BB962C8B-B14F-4D97-AF65-F5344CB8AC3E}">
        <p14:creationId xmlns:p14="http://schemas.microsoft.com/office/powerpoint/2010/main" val="4900492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757B84-F8B9-7E00-EAED-F77225630AA5}"/>
              </a:ext>
            </a:extLst>
          </p:cNvPr>
          <p:cNvSpPr>
            <a:spLocks noGrp="1"/>
          </p:cNvSpPr>
          <p:nvPr>
            <p:ph type="ctrTitle"/>
          </p:nvPr>
        </p:nvSpPr>
        <p:spPr>
          <a:noFill/>
          <a:ln>
            <a:noFill/>
          </a:ln>
        </p:spPr>
        <p:txBody>
          <a:bodyPr spcFirstLastPara="1" wrap="square" lIns="91425" tIns="45700" rIns="91425" bIns="45700" anchor="b" anchorCtr="0">
            <a:normAutofit/>
          </a:bodyPr>
          <a:lstStyle/>
          <a:p>
            <a:r>
              <a:rPr lang="en-US" sz="6600" b="1" dirty="0">
                <a:solidFill>
                  <a:srgbClr val="F6C597"/>
                </a:solidFill>
                <a:latin typeface="Montserrat"/>
              </a:rPr>
              <a:t>Thank You</a:t>
            </a:r>
            <a:endParaRPr lang="en-IN" sz="6600" b="1" dirty="0">
              <a:solidFill>
                <a:srgbClr val="F6C597"/>
              </a:solidFill>
              <a:latin typeface="Montserrat"/>
            </a:endParaRPr>
          </a:p>
        </p:txBody>
      </p:sp>
      <p:pic>
        <p:nvPicPr>
          <p:cNvPr id="4" name="Picture 3" descr="IIHMR Delhi | Top Healthcare &amp; Hospital Management Institute">
            <a:extLst>
              <a:ext uri="{FF2B5EF4-FFF2-40B4-BE49-F238E27FC236}">
                <a16:creationId xmlns:a16="http://schemas.microsoft.com/office/drawing/2014/main" id="{30D53181-B416-68F2-214C-6FE9454D0A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80830"/>
            <a:ext cx="2726872" cy="577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14214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IIHMR Delhi | Top Healthcare &amp; Hospital Management Institute">
            <a:extLst>
              <a:ext uri="{FF2B5EF4-FFF2-40B4-BE49-F238E27FC236}">
                <a16:creationId xmlns:a16="http://schemas.microsoft.com/office/drawing/2014/main" id="{7E870357-2CFE-F824-EE67-257F6659C5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280830"/>
            <a:ext cx="2726872" cy="57717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2">
            <a:extLst>
              <a:ext uri="{FF2B5EF4-FFF2-40B4-BE49-F238E27FC236}">
                <a16:creationId xmlns:a16="http://schemas.microsoft.com/office/drawing/2014/main" id="{4C58A86D-1F9C-6E5A-C705-C49D1F762239}"/>
              </a:ext>
            </a:extLst>
          </p:cNvPr>
          <p:cNvSpPr>
            <a:spLocks noGrp="1" noChangeArrowheads="1"/>
          </p:cNvSpPr>
          <p:nvPr>
            <p:ph type="body" idx="1"/>
          </p:nvPr>
        </p:nvSpPr>
        <p:spPr bwMode="auto">
          <a:xfrm>
            <a:off x="195943" y="982176"/>
            <a:ext cx="6814457"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lvl="0" algn="just" defTabSz="914400" eaLnBrk="0" fontAlgn="base" latinLnBrk="0" hangingPunct="0">
              <a:lnSpc>
                <a:spcPct val="150000"/>
              </a:lnSpc>
              <a:spcBef>
                <a:spcPct val="0"/>
              </a:spcBef>
              <a:spcAft>
                <a:spcPct val="0"/>
              </a:spcAft>
              <a:buClrTx/>
              <a:buSzTx/>
              <a:tabLst/>
            </a:pPr>
            <a:r>
              <a:rPr lang="en-US" altLang="en-US" sz="1600" dirty="0">
                <a:solidFill>
                  <a:schemeClr val="lt1"/>
                </a:solidFill>
                <a:latin typeface="Montserrat"/>
              </a:rPr>
              <a:t>The rationale for this study is to ensure that any AI solution planned for onboarding or deployment undergoes rigorous validation.</a:t>
            </a:r>
          </a:p>
          <a:p>
            <a:pPr marL="342900" lvl="0" algn="just" defTabSz="914400" eaLnBrk="0" fontAlgn="base" latinLnBrk="0" hangingPunct="0">
              <a:lnSpc>
                <a:spcPct val="150000"/>
              </a:lnSpc>
              <a:spcBef>
                <a:spcPct val="0"/>
              </a:spcBef>
              <a:spcAft>
                <a:spcPct val="0"/>
              </a:spcAft>
              <a:buClrTx/>
              <a:buSzTx/>
              <a:tabLst/>
            </a:pPr>
            <a:r>
              <a:rPr lang="en-US" altLang="en-US" sz="1600" dirty="0">
                <a:solidFill>
                  <a:schemeClr val="lt1"/>
                </a:solidFill>
                <a:latin typeface="Montserrat"/>
              </a:rPr>
              <a:t>CARPL.ai enables healthcare systems to evaluate and integrate third-party AI tools into their radiology workflow.</a:t>
            </a:r>
          </a:p>
          <a:p>
            <a:pPr marL="342900" lvl="0" algn="just" defTabSz="914400" eaLnBrk="0" fontAlgn="base" latinLnBrk="0" hangingPunct="0">
              <a:lnSpc>
                <a:spcPct val="150000"/>
              </a:lnSpc>
              <a:spcBef>
                <a:spcPct val="0"/>
              </a:spcBef>
              <a:spcAft>
                <a:spcPct val="0"/>
              </a:spcAft>
              <a:buClrTx/>
              <a:buSzTx/>
              <a:tabLst/>
            </a:pPr>
            <a:r>
              <a:rPr lang="en-US" altLang="en-US" sz="1600" dirty="0">
                <a:solidFill>
                  <a:schemeClr val="lt1"/>
                </a:solidFill>
                <a:latin typeface="Montserrat"/>
              </a:rPr>
              <a:t>Our study:</a:t>
            </a:r>
          </a:p>
          <a:p>
            <a:pPr marL="800100" lvl="1" algn="just" eaLnBrk="0" fontAlgn="base" hangingPunct="0">
              <a:lnSpc>
                <a:spcPct val="150000"/>
              </a:lnSpc>
              <a:spcBef>
                <a:spcPct val="0"/>
              </a:spcBef>
              <a:spcAft>
                <a:spcPct val="0"/>
              </a:spcAft>
              <a:buClrTx/>
              <a:buSzTx/>
            </a:pPr>
            <a:r>
              <a:rPr lang="en-US" altLang="en-US" sz="1400" dirty="0">
                <a:solidFill>
                  <a:schemeClr val="lt1"/>
                </a:solidFill>
                <a:latin typeface="Montserrat"/>
              </a:rPr>
              <a:t>Focuses on a Brain CT AI model designed to detect six types of hemorrhages</a:t>
            </a:r>
          </a:p>
          <a:p>
            <a:pPr marL="800100" lvl="1" algn="just" eaLnBrk="0" fontAlgn="base" hangingPunct="0">
              <a:lnSpc>
                <a:spcPct val="150000"/>
              </a:lnSpc>
              <a:spcBef>
                <a:spcPct val="0"/>
              </a:spcBef>
              <a:spcAft>
                <a:spcPct val="0"/>
              </a:spcAft>
              <a:buClrTx/>
              <a:buSzTx/>
            </a:pPr>
            <a:r>
              <a:rPr lang="en-US" altLang="en-US" sz="1400" dirty="0">
                <a:solidFill>
                  <a:schemeClr val="lt1"/>
                </a:solidFill>
                <a:latin typeface="Montserrat"/>
              </a:rPr>
              <a:t>Uses a real-world dataset of 1261 annotated CT scans</a:t>
            </a:r>
          </a:p>
          <a:p>
            <a:pPr marL="800100" lvl="1" algn="just" eaLnBrk="0" fontAlgn="base" hangingPunct="0">
              <a:lnSpc>
                <a:spcPct val="150000"/>
              </a:lnSpc>
              <a:spcBef>
                <a:spcPct val="0"/>
              </a:spcBef>
              <a:spcAft>
                <a:spcPct val="0"/>
              </a:spcAft>
              <a:buClrTx/>
              <a:buSzTx/>
            </a:pPr>
            <a:r>
              <a:rPr lang="en-US" altLang="en-US" sz="1400" dirty="0">
                <a:solidFill>
                  <a:schemeClr val="lt1"/>
                </a:solidFill>
                <a:latin typeface="Montserrat"/>
              </a:rPr>
              <a:t>Aims to assess the reliability and clinical safety of the AI output by calculating Sensitivity, specificity , PPV, NPV, Accuracy and plotting ROC .</a:t>
            </a:r>
          </a:p>
          <a:p>
            <a:pPr marL="800100" lvl="1" algn="just" eaLnBrk="0" fontAlgn="base" hangingPunct="0">
              <a:lnSpc>
                <a:spcPct val="150000"/>
              </a:lnSpc>
              <a:spcBef>
                <a:spcPct val="0"/>
              </a:spcBef>
              <a:spcAft>
                <a:spcPct val="0"/>
              </a:spcAft>
              <a:buClrTx/>
              <a:buSzTx/>
            </a:pPr>
            <a:r>
              <a:rPr lang="en-US" altLang="en-US" sz="1400" dirty="0">
                <a:solidFill>
                  <a:schemeClr val="lt1"/>
                </a:solidFill>
                <a:latin typeface="Montserrat"/>
              </a:rPr>
              <a:t>Early validation is essential to safeguard patient care and ensure responsible, data-driven deployment of AI in neuroimaging</a:t>
            </a:r>
            <a:r>
              <a:rPr lang="en-US" altLang="en-US" sz="1200" dirty="0">
                <a:solidFill>
                  <a:schemeClr val="lt1"/>
                </a:solidFill>
                <a:latin typeface="Montserrat"/>
              </a:rPr>
              <a:t>.</a:t>
            </a:r>
          </a:p>
        </p:txBody>
      </p:sp>
      <p:sp>
        <p:nvSpPr>
          <p:cNvPr id="8" name="Title 1">
            <a:extLst>
              <a:ext uri="{FF2B5EF4-FFF2-40B4-BE49-F238E27FC236}">
                <a16:creationId xmlns:a16="http://schemas.microsoft.com/office/drawing/2014/main" id="{48BFB9A7-9027-64A1-8659-457A87E36462}"/>
              </a:ext>
            </a:extLst>
          </p:cNvPr>
          <p:cNvSpPr>
            <a:spLocks noGrp="1"/>
          </p:cNvSpPr>
          <p:nvPr>
            <p:ph type="title"/>
          </p:nvPr>
        </p:nvSpPr>
        <p:spPr>
          <a:xfrm>
            <a:off x="511627" y="0"/>
            <a:ext cx="10515600" cy="1325563"/>
          </a:xfrm>
        </p:spPr>
        <p:txBody>
          <a:bodyPr>
            <a:normAutofit/>
          </a:bodyPr>
          <a:lstStyle/>
          <a:p>
            <a:r>
              <a:rPr lang="en-IN" sz="3600" b="1" dirty="0">
                <a:solidFill>
                  <a:srgbClr val="F6C597"/>
                </a:solidFill>
                <a:latin typeface="Montserrat"/>
              </a:rPr>
              <a:t>Rationale of Study</a:t>
            </a:r>
          </a:p>
        </p:txBody>
      </p:sp>
      <p:pic>
        <p:nvPicPr>
          <p:cNvPr id="9" name="Picture 8" descr="Brainsci 13 00400 g001 550">
            <a:extLst>
              <a:ext uri="{FF2B5EF4-FFF2-40B4-BE49-F238E27FC236}">
                <a16:creationId xmlns:a16="http://schemas.microsoft.com/office/drawing/2014/main" id="{FA8B217C-477C-88CF-C2AB-4379B660809D}"/>
              </a:ext>
            </a:extLst>
          </p:cNvPr>
          <p:cNvPicPr>
            <a:picLocks noChangeAspect="1"/>
          </p:cNvPicPr>
          <p:nvPr/>
        </p:nvPicPr>
        <p:blipFill rotWithShape="1">
          <a:blip r:embed="rId4">
            <a:extLst>
              <a:ext uri="{28A0092B-C50C-407E-A947-70E740481C1C}">
                <a14:useLocalDpi xmlns:a14="http://schemas.microsoft.com/office/drawing/2010/main" val="0"/>
              </a:ext>
            </a:extLst>
          </a:blip>
          <a:srcRect l="12159" t="4573" r="2297" b="44251"/>
          <a:stretch>
            <a:fillRect/>
          </a:stretch>
        </p:blipFill>
        <p:spPr bwMode="auto">
          <a:xfrm>
            <a:off x="7206343" y="2155371"/>
            <a:ext cx="4887686" cy="3043282"/>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378212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EC94B-B14F-89AE-7C22-AA207221006E}"/>
              </a:ext>
            </a:extLst>
          </p:cNvPr>
          <p:cNvSpPr>
            <a:spLocks noGrp="1"/>
          </p:cNvSpPr>
          <p:nvPr>
            <p:ph type="title"/>
          </p:nvPr>
        </p:nvSpPr>
        <p:spPr/>
        <p:txBody>
          <a:bodyPr/>
          <a:lstStyle/>
          <a:p>
            <a:r>
              <a:rPr lang="en-IN" sz="3600" b="1" dirty="0">
                <a:solidFill>
                  <a:srgbClr val="F6C597"/>
                </a:solidFill>
                <a:latin typeface="Montserrat"/>
              </a:rPr>
              <a:t>Objective</a:t>
            </a:r>
          </a:p>
        </p:txBody>
      </p:sp>
      <p:sp>
        <p:nvSpPr>
          <p:cNvPr id="3" name="Content Placeholder 2">
            <a:extLst>
              <a:ext uri="{FF2B5EF4-FFF2-40B4-BE49-F238E27FC236}">
                <a16:creationId xmlns:a16="http://schemas.microsoft.com/office/drawing/2014/main" id="{89D2EE61-5915-B84F-7383-1BACC6FD59F1}"/>
              </a:ext>
            </a:extLst>
          </p:cNvPr>
          <p:cNvSpPr>
            <a:spLocks noGrp="1"/>
          </p:cNvSpPr>
          <p:nvPr>
            <p:ph type="body" idx="1"/>
          </p:nvPr>
        </p:nvSpPr>
        <p:spPr>
          <a:xfrm>
            <a:off x="1012371" y="2424340"/>
            <a:ext cx="10515600" cy="4351338"/>
          </a:xfrm>
        </p:spPr>
        <p:txBody>
          <a:bodyPr>
            <a:normAutofit/>
          </a:bodyPr>
          <a:lstStyle/>
          <a:p>
            <a:pPr marL="114300" indent="0">
              <a:buNone/>
            </a:pPr>
            <a:r>
              <a:rPr lang="en-IN" sz="2400" dirty="0">
                <a:solidFill>
                  <a:schemeClr val="lt1"/>
                </a:solidFill>
                <a:latin typeface="Montserrat"/>
              </a:rPr>
              <a:t>To systematically assess the diagnostic performance of the AI solution in detecting multiple brain pathologies on CT scans against radiologist-verified ground truth performance before its integration into our platform and deployment to healthcare providers.</a:t>
            </a:r>
          </a:p>
          <a:p>
            <a:endParaRPr lang="en-IN" dirty="0">
              <a:latin typeface="Times New Roman" panose="02020603050405020304" pitchFamily="18" charset="0"/>
            </a:endParaRPr>
          </a:p>
          <a:p>
            <a:pPr marL="0" indent="0">
              <a:buNone/>
            </a:pPr>
            <a:endParaRPr lang="en-IN" sz="4000" dirty="0"/>
          </a:p>
        </p:txBody>
      </p:sp>
      <p:pic>
        <p:nvPicPr>
          <p:cNvPr id="4" name="Picture 3" descr="IIHMR Delhi | Top Healthcare &amp; Hospital Management Institute">
            <a:extLst>
              <a:ext uri="{FF2B5EF4-FFF2-40B4-BE49-F238E27FC236}">
                <a16:creationId xmlns:a16="http://schemas.microsoft.com/office/drawing/2014/main" id="{792F406C-1375-7D3A-38E4-EF22BE91778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80830"/>
            <a:ext cx="2726872" cy="5771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38030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D252B-74A8-9B08-FB5D-D7C2FC38E4C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87CE12-552A-E0B9-1554-9424D2AD61B9}"/>
              </a:ext>
            </a:extLst>
          </p:cNvPr>
          <p:cNvSpPr>
            <a:spLocks noGrp="1"/>
          </p:cNvSpPr>
          <p:nvPr>
            <p:ph type="title"/>
          </p:nvPr>
        </p:nvSpPr>
        <p:spPr>
          <a:xfrm>
            <a:off x="163285" y="-137882"/>
            <a:ext cx="10515600" cy="1325563"/>
          </a:xfrm>
        </p:spPr>
        <p:txBody>
          <a:bodyPr/>
          <a:lstStyle/>
          <a:p>
            <a:r>
              <a:rPr lang="en-IN" sz="3600" b="1" dirty="0">
                <a:solidFill>
                  <a:srgbClr val="F6C597"/>
                </a:solidFill>
                <a:latin typeface="Montserrat"/>
              </a:rPr>
              <a:t>Methodology</a:t>
            </a:r>
          </a:p>
        </p:txBody>
      </p:sp>
      <p:sp>
        <p:nvSpPr>
          <p:cNvPr id="5" name="Rectangle 2">
            <a:extLst>
              <a:ext uri="{FF2B5EF4-FFF2-40B4-BE49-F238E27FC236}">
                <a16:creationId xmlns:a16="http://schemas.microsoft.com/office/drawing/2014/main" id="{9357CA49-9401-FB85-39B2-571D67DB0D13}"/>
              </a:ext>
            </a:extLst>
          </p:cNvPr>
          <p:cNvSpPr>
            <a:spLocks noChangeArrowheads="1"/>
          </p:cNvSpPr>
          <p:nvPr/>
        </p:nvSpPr>
        <p:spPr bwMode="auto">
          <a:xfrm>
            <a:off x="473527" y="882580"/>
            <a:ext cx="11244945" cy="55924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indent="-342900" algn="just" eaLnBrk="0" fontAlgn="base" hangingPunct="0">
              <a:lnSpc>
                <a:spcPct val="150000"/>
              </a:lnSpc>
              <a:spcBef>
                <a:spcPct val="0"/>
              </a:spcBef>
              <a:spcAft>
                <a:spcPct val="0"/>
              </a:spcAft>
              <a:buAutoNum type="arabicPeriod"/>
            </a:pPr>
            <a:r>
              <a:rPr lang="en-US" altLang="en-US" sz="1600" b="1" dirty="0">
                <a:solidFill>
                  <a:schemeClr val="lt1"/>
                </a:solidFill>
                <a:latin typeface="Montserrat"/>
                <a:ea typeface="Calibri"/>
                <a:cs typeface="Calibri"/>
                <a:sym typeface="Calibri"/>
              </a:rPr>
              <a:t>Data Collection</a:t>
            </a:r>
            <a:r>
              <a:rPr lang="en-US" altLang="en-US" sz="1600" dirty="0">
                <a:solidFill>
                  <a:schemeClr val="lt1"/>
                </a:solidFill>
                <a:latin typeface="Montserrat"/>
                <a:ea typeface="Calibri"/>
                <a:cs typeface="Calibri"/>
                <a:sym typeface="Calibri"/>
              </a:rPr>
              <a:t>▸ 1261 CT brain scans (DICOM format) and corresponding radiologist reports (CSV) were obtained from a Brazilian healthcare partner.</a:t>
            </a:r>
          </a:p>
          <a:p>
            <a:pPr marL="342900" indent="-342900" algn="just" eaLnBrk="0" fontAlgn="base" hangingPunct="0">
              <a:lnSpc>
                <a:spcPct val="150000"/>
              </a:lnSpc>
              <a:spcBef>
                <a:spcPct val="0"/>
              </a:spcBef>
              <a:spcAft>
                <a:spcPct val="0"/>
              </a:spcAft>
              <a:buAutoNum type="arabicPeriod"/>
            </a:pPr>
            <a:r>
              <a:rPr lang="en-US" altLang="en-US" sz="1600" b="1" dirty="0">
                <a:solidFill>
                  <a:schemeClr val="lt1"/>
                </a:solidFill>
                <a:latin typeface="Montserrat"/>
                <a:ea typeface="Calibri"/>
                <a:cs typeface="Calibri"/>
                <a:sym typeface="Calibri"/>
              </a:rPr>
              <a:t>Data Compilation</a:t>
            </a:r>
          </a:p>
          <a:p>
            <a:pPr lvl="2" algn="just" eaLnBrk="0" fontAlgn="base" hangingPunct="0">
              <a:lnSpc>
                <a:spcPct val="150000"/>
              </a:lnSpc>
              <a:spcBef>
                <a:spcPct val="0"/>
              </a:spcBef>
              <a:spcAft>
                <a:spcPct val="0"/>
              </a:spcAft>
            </a:pPr>
            <a:r>
              <a:rPr lang="en-US" altLang="en-US" sz="1600" dirty="0">
                <a:solidFill>
                  <a:schemeClr val="lt1"/>
                </a:solidFill>
                <a:latin typeface="Montserrat"/>
                <a:ea typeface="Calibri"/>
                <a:cs typeface="Calibri"/>
                <a:sym typeface="Calibri"/>
              </a:rPr>
              <a:t>▸ Scans and reports were linked via unique Study IDs.</a:t>
            </a:r>
          </a:p>
          <a:p>
            <a:pPr lvl="2" algn="just" eaLnBrk="0" fontAlgn="base" hangingPunct="0">
              <a:lnSpc>
                <a:spcPct val="150000"/>
              </a:lnSpc>
              <a:spcBef>
                <a:spcPct val="0"/>
              </a:spcBef>
              <a:spcAft>
                <a:spcPct val="0"/>
              </a:spcAft>
            </a:pPr>
            <a:r>
              <a:rPr lang="en-US" altLang="en-US" sz="1600" dirty="0">
                <a:solidFill>
                  <a:schemeClr val="lt1"/>
                </a:solidFill>
                <a:latin typeface="Montserrat"/>
                <a:ea typeface="Calibri"/>
                <a:cs typeface="Calibri"/>
                <a:sym typeface="Calibri"/>
              </a:rPr>
              <a:t>▸ CSV reports were structured for alignment with AI outputs.</a:t>
            </a:r>
          </a:p>
          <a:p>
            <a:pPr algn="just" eaLnBrk="0" fontAlgn="base" hangingPunct="0">
              <a:lnSpc>
                <a:spcPct val="150000"/>
              </a:lnSpc>
              <a:spcBef>
                <a:spcPct val="0"/>
              </a:spcBef>
              <a:spcAft>
                <a:spcPct val="0"/>
              </a:spcAft>
            </a:pPr>
            <a:r>
              <a:rPr lang="en-US" altLang="en-US" sz="1600" dirty="0">
                <a:solidFill>
                  <a:schemeClr val="lt1"/>
                </a:solidFill>
                <a:latin typeface="Montserrat"/>
                <a:ea typeface="Calibri"/>
                <a:cs typeface="Calibri"/>
                <a:sym typeface="Calibri"/>
              </a:rPr>
              <a:t>3</a:t>
            </a:r>
            <a:r>
              <a:rPr lang="en-US" altLang="en-US" sz="1600" b="1" dirty="0">
                <a:solidFill>
                  <a:schemeClr val="lt1"/>
                </a:solidFill>
                <a:latin typeface="Montserrat"/>
                <a:ea typeface="Calibri"/>
                <a:cs typeface="Calibri"/>
                <a:sym typeface="Calibri"/>
              </a:rPr>
              <a:t>.   AI Inferencing</a:t>
            </a:r>
          </a:p>
          <a:p>
            <a:pPr lvl="2" algn="just" eaLnBrk="0" fontAlgn="base" hangingPunct="0">
              <a:lnSpc>
                <a:spcPct val="150000"/>
              </a:lnSpc>
              <a:spcBef>
                <a:spcPct val="0"/>
              </a:spcBef>
              <a:spcAft>
                <a:spcPct val="0"/>
              </a:spcAft>
            </a:pPr>
            <a:r>
              <a:rPr lang="en-US" altLang="en-US" sz="1600" dirty="0">
                <a:solidFill>
                  <a:schemeClr val="lt1"/>
                </a:solidFill>
                <a:latin typeface="Montserrat"/>
                <a:ea typeface="Calibri"/>
                <a:cs typeface="Calibri"/>
                <a:sym typeface="Calibri"/>
              </a:rPr>
              <a:t>▸ AI model processed 1094 out of 1261 cases on the CARPL platform</a:t>
            </a:r>
          </a:p>
          <a:p>
            <a:pPr lvl="2" algn="just" eaLnBrk="0" fontAlgn="base" hangingPunct="0">
              <a:lnSpc>
                <a:spcPct val="150000"/>
              </a:lnSpc>
              <a:spcBef>
                <a:spcPct val="0"/>
              </a:spcBef>
              <a:spcAft>
                <a:spcPct val="0"/>
              </a:spcAft>
            </a:pPr>
            <a:r>
              <a:rPr lang="en-US" altLang="en-US" sz="1600" dirty="0">
                <a:solidFill>
                  <a:schemeClr val="lt1"/>
                </a:solidFill>
                <a:latin typeface="Montserrat"/>
                <a:ea typeface="Calibri"/>
                <a:cs typeface="Calibri"/>
                <a:sym typeface="Calibri"/>
              </a:rPr>
              <a:t>▸ Probability scores generated for 6 hemorrhagic findings:- ICH, EDH, SDH, SAH, IPH, IVH▸ Output exported in structured CSV format for analysis.</a:t>
            </a:r>
          </a:p>
          <a:p>
            <a:pPr algn="just" eaLnBrk="0" fontAlgn="base" hangingPunct="0">
              <a:lnSpc>
                <a:spcPct val="150000"/>
              </a:lnSpc>
              <a:spcBef>
                <a:spcPct val="0"/>
              </a:spcBef>
              <a:spcAft>
                <a:spcPct val="0"/>
              </a:spcAft>
            </a:pPr>
            <a:r>
              <a:rPr lang="en-US" altLang="en-US" sz="1600" dirty="0">
                <a:solidFill>
                  <a:schemeClr val="lt1"/>
                </a:solidFill>
                <a:latin typeface="Montserrat"/>
                <a:ea typeface="Calibri"/>
                <a:cs typeface="Calibri"/>
                <a:sym typeface="Calibri"/>
              </a:rPr>
              <a:t>4. </a:t>
            </a:r>
            <a:r>
              <a:rPr lang="en-US" altLang="en-US" sz="1600" b="1" dirty="0">
                <a:solidFill>
                  <a:schemeClr val="lt1"/>
                </a:solidFill>
                <a:latin typeface="Montserrat"/>
                <a:ea typeface="Calibri"/>
                <a:cs typeface="Calibri"/>
                <a:sym typeface="Calibri"/>
              </a:rPr>
              <a:t>Ground Truth Creation</a:t>
            </a:r>
          </a:p>
          <a:p>
            <a:pPr lvl="2" algn="just" eaLnBrk="0" fontAlgn="base" hangingPunct="0">
              <a:lnSpc>
                <a:spcPct val="150000"/>
              </a:lnSpc>
              <a:spcBef>
                <a:spcPct val="0"/>
              </a:spcBef>
              <a:spcAft>
                <a:spcPct val="0"/>
              </a:spcAft>
            </a:pPr>
            <a:r>
              <a:rPr lang="en-US" altLang="en-US" sz="1600" dirty="0">
                <a:solidFill>
                  <a:schemeClr val="lt1"/>
                </a:solidFill>
                <a:latin typeface="Montserrat"/>
                <a:ea typeface="Calibri"/>
                <a:cs typeface="Calibri"/>
                <a:sym typeface="Calibri"/>
              </a:rPr>
              <a:t>▸ Radiologist reports were manually reviewed.</a:t>
            </a:r>
          </a:p>
          <a:p>
            <a:pPr lvl="2" algn="just" eaLnBrk="0" fontAlgn="base" hangingPunct="0">
              <a:lnSpc>
                <a:spcPct val="150000"/>
              </a:lnSpc>
              <a:spcBef>
                <a:spcPct val="0"/>
              </a:spcBef>
              <a:spcAft>
                <a:spcPct val="0"/>
              </a:spcAft>
            </a:pPr>
            <a:r>
              <a:rPr lang="en-US" altLang="en-US" sz="1600" dirty="0">
                <a:solidFill>
                  <a:schemeClr val="lt1"/>
                </a:solidFill>
                <a:latin typeface="Montserrat"/>
                <a:ea typeface="Calibri"/>
                <a:cs typeface="Calibri"/>
                <a:sym typeface="Calibri"/>
              </a:rPr>
              <a:t>▸ Each finding was labeled as '1' (present) or '0' (absent) to build the binary ground truth matrix.</a:t>
            </a:r>
          </a:p>
          <a:p>
            <a:pPr algn="just" eaLnBrk="0" fontAlgn="base" hangingPunct="0">
              <a:lnSpc>
                <a:spcPct val="150000"/>
              </a:lnSpc>
              <a:spcBef>
                <a:spcPct val="0"/>
              </a:spcBef>
              <a:spcAft>
                <a:spcPct val="0"/>
              </a:spcAft>
            </a:pPr>
            <a:r>
              <a:rPr lang="en-US" altLang="en-US" sz="1600" dirty="0">
                <a:solidFill>
                  <a:schemeClr val="lt1"/>
                </a:solidFill>
                <a:latin typeface="Montserrat"/>
                <a:ea typeface="Calibri"/>
                <a:cs typeface="Calibri"/>
                <a:sym typeface="Calibri"/>
              </a:rPr>
              <a:t>5. </a:t>
            </a:r>
            <a:r>
              <a:rPr lang="en-US" altLang="en-US" sz="1600" b="1" dirty="0">
                <a:solidFill>
                  <a:schemeClr val="lt1"/>
                </a:solidFill>
                <a:latin typeface="Montserrat"/>
                <a:ea typeface="Calibri"/>
                <a:cs typeface="Calibri"/>
                <a:sym typeface="Calibri"/>
              </a:rPr>
              <a:t>Result Comparison &amp; Evaluation</a:t>
            </a:r>
          </a:p>
          <a:p>
            <a:pPr lvl="2" algn="just" eaLnBrk="0" fontAlgn="base" hangingPunct="0">
              <a:lnSpc>
                <a:spcPct val="150000"/>
              </a:lnSpc>
              <a:spcBef>
                <a:spcPct val="0"/>
              </a:spcBef>
              <a:spcAft>
                <a:spcPct val="0"/>
              </a:spcAft>
            </a:pPr>
            <a:r>
              <a:rPr lang="en-US" altLang="en-US" sz="1600" dirty="0">
                <a:solidFill>
                  <a:schemeClr val="lt1"/>
                </a:solidFill>
                <a:latin typeface="Montserrat"/>
                <a:ea typeface="Calibri"/>
                <a:cs typeface="Calibri"/>
                <a:sym typeface="Calibri"/>
              </a:rPr>
              <a:t>▸ AI outputs compared with GT labels per pathology and confusion matrices are created.</a:t>
            </a:r>
          </a:p>
          <a:p>
            <a:pPr lvl="2" algn="just" eaLnBrk="0" fontAlgn="base" hangingPunct="0">
              <a:lnSpc>
                <a:spcPct val="150000"/>
              </a:lnSpc>
              <a:spcBef>
                <a:spcPct val="0"/>
              </a:spcBef>
              <a:spcAft>
                <a:spcPct val="0"/>
              </a:spcAft>
            </a:pPr>
            <a:r>
              <a:rPr lang="en-US" altLang="en-US" sz="1600" dirty="0">
                <a:solidFill>
                  <a:schemeClr val="lt1"/>
                </a:solidFill>
                <a:latin typeface="Montserrat"/>
                <a:ea typeface="Calibri"/>
                <a:cs typeface="Calibri"/>
                <a:sym typeface="Calibri"/>
              </a:rPr>
              <a:t>▸ Metrics computed: Sensitivity, Specificity, PPV, NPV, Accuracy, AUC. And ROC curves generated</a:t>
            </a:r>
          </a:p>
        </p:txBody>
      </p:sp>
      <p:pic>
        <p:nvPicPr>
          <p:cNvPr id="9" name="Picture 3" descr="IIHMR Delhi | Top Healthcare &amp; Hospital Management Institute">
            <a:extLst>
              <a:ext uri="{FF2B5EF4-FFF2-40B4-BE49-F238E27FC236}">
                <a16:creationId xmlns:a16="http://schemas.microsoft.com/office/drawing/2014/main" id="{01BAA96C-E2DE-6166-C37B-69451D89FA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368142"/>
            <a:ext cx="2726872" cy="4898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33804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D29200-8D6D-4A2F-CC20-DD77285FD112}"/>
              </a:ext>
            </a:extLst>
          </p:cNvPr>
          <p:cNvSpPr>
            <a:spLocks noGrp="1"/>
          </p:cNvSpPr>
          <p:nvPr>
            <p:ph type="title"/>
          </p:nvPr>
        </p:nvSpPr>
        <p:spPr>
          <a:xfrm>
            <a:off x="751114" y="41582"/>
            <a:ext cx="10515600" cy="1325563"/>
          </a:xfrm>
        </p:spPr>
        <p:txBody>
          <a:bodyPr/>
          <a:lstStyle/>
          <a:p>
            <a:r>
              <a:rPr lang="en-IN" sz="3600" b="1" dirty="0">
                <a:solidFill>
                  <a:srgbClr val="F6C597"/>
                </a:solidFill>
                <a:latin typeface="Montserrat"/>
              </a:rPr>
              <a:t>Methodology</a:t>
            </a:r>
          </a:p>
        </p:txBody>
      </p:sp>
      <p:pic>
        <p:nvPicPr>
          <p:cNvPr id="7" name="Picture 6">
            <a:extLst>
              <a:ext uri="{FF2B5EF4-FFF2-40B4-BE49-F238E27FC236}">
                <a16:creationId xmlns:a16="http://schemas.microsoft.com/office/drawing/2014/main" id="{85AC3DD7-E9E4-7E17-98DF-669B2FB531A3}"/>
              </a:ext>
            </a:extLst>
          </p:cNvPr>
          <p:cNvPicPr>
            <a:picLocks noChangeAspect="1"/>
          </p:cNvPicPr>
          <p:nvPr/>
        </p:nvPicPr>
        <p:blipFill>
          <a:blip r:embed="rId2"/>
          <a:srcRect l="4553" r="5804" b="5879"/>
          <a:stretch/>
        </p:blipFill>
        <p:spPr>
          <a:xfrm>
            <a:off x="0" y="1199730"/>
            <a:ext cx="6760845" cy="4697473"/>
          </a:xfrm>
          <a:prstGeom prst="rect">
            <a:avLst/>
          </a:prstGeom>
        </p:spPr>
      </p:pic>
      <p:pic>
        <p:nvPicPr>
          <p:cNvPr id="8" name="Picture 3" descr="IIHMR Delhi | Top Healthcare &amp; Hospital Management Institute">
            <a:extLst>
              <a:ext uri="{FF2B5EF4-FFF2-40B4-BE49-F238E27FC236}">
                <a16:creationId xmlns:a16="http://schemas.microsoft.com/office/drawing/2014/main" id="{ED0184AA-99F5-A095-66BF-EF05296A827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280830"/>
            <a:ext cx="2726872" cy="57717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screenshot of a computer&#10;&#10;AI-generated content may be incorrect.">
            <a:extLst>
              <a:ext uri="{FF2B5EF4-FFF2-40B4-BE49-F238E27FC236}">
                <a16:creationId xmlns:a16="http://schemas.microsoft.com/office/drawing/2014/main" id="{DE9FCA00-8BF7-3347-00D4-2FACB0E4CF27}"/>
              </a:ext>
            </a:extLst>
          </p:cNvPr>
          <p:cNvPicPr>
            <a:picLocks noChangeAspect="1"/>
          </p:cNvPicPr>
          <p:nvPr/>
        </p:nvPicPr>
        <p:blipFill>
          <a:blip r:embed="rId4"/>
          <a:srcRect l="532" t="1151" r="12755" b="-1151"/>
          <a:stretch>
            <a:fillRect/>
          </a:stretch>
        </p:blipFill>
        <p:spPr>
          <a:xfrm>
            <a:off x="6880588" y="1999317"/>
            <a:ext cx="5159012" cy="3265714"/>
          </a:xfrm>
          <a:prstGeom prst="rect">
            <a:avLst/>
          </a:prstGeom>
        </p:spPr>
      </p:pic>
    </p:spTree>
    <p:extLst>
      <p:ext uri="{BB962C8B-B14F-4D97-AF65-F5344CB8AC3E}">
        <p14:creationId xmlns:p14="http://schemas.microsoft.com/office/powerpoint/2010/main" val="29815700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5686139-E45A-DB24-9CF6-0E77849F3323}"/>
              </a:ext>
            </a:extLst>
          </p:cNvPr>
          <p:cNvSpPr/>
          <p:nvPr/>
        </p:nvSpPr>
        <p:spPr>
          <a:xfrm>
            <a:off x="7859486" y="419186"/>
            <a:ext cx="3766457" cy="5977396"/>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3" name="Rectangle 2">
            <a:extLst>
              <a:ext uri="{FF2B5EF4-FFF2-40B4-BE49-F238E27FC236}">
                <a16:creationId xmlns:a16="http://schemas.microsoft.com/office/drawing/2014/main" id="{C58C1BFB-A264-5F2B-6377-1FA18BFCF80D}"/>
              </a:ext>
            </a:extLst>
          </p:cNvPr>
          <p:cNvSpPr/>
          <p:nvPr/>
        </p:nvSpPr>
        <p:spPr>
          <a:xfrm>
            <a:off x="65314" y="671938"/>
            <a:ext cx="3766457" cy="5324536"/>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2" name="Title 1">
            <a:extLst>
              <a:ext uri="{FF2B5EF4-FFF2-40B4-BE49-F238E27FC236}">
                <a16:creationId xmlns:a16="http://schemas.microsoft.com/office/drawing/2014/main" id="{98FD6978-B0DF-B5D7-4F81-C36387472EF6}"/>
              </a:ext>
            </a:extLst>
          </p:cNvPr>
          <p:cNvSpPr>
            <a:spLocks noGrp="1"/>
          </p:cNvSpPr>
          <p:nvPr>
            <p:ph type="title"/>
          </p:nvPr>
        </p:nvSpPr>
        <p:spPr>
          <a:xfrm>
            <a:off x="566057" y="775181"/>
            <a:ext cx="3265714" cy="1325563"/>
          </a:xfrm>
        </p:spPr>
        <p:txBody>
          <a:bodyPr>
            <a:normAutofit/>
          </a:bodyPr>
          <a:lstStyle/>
          <a:p>
            <a:r>
              <a:rPr lang="en-IN" sz="2400" b="1" dirty="0">
                <a:solidFill>
                  <a:srgbClr val="F6C597"/>
                </a:solidFill>
                <a:latin typeface="Montserrat"/>
              </a:rPr>
              <a:t>Study Design</a:t>
            </a:r>
          </a:p>
        </p:txBody>
      </p:sp>
      <p:sp>
        <p:nvSpPr>
          <p:cNvPr id="4" name="Rectangle 1">
            <a:extLst>
              <a:ext uri="{FF2B5EF4-FFF2-40B4-BE49-F238E27FC236}">
                <a16:creationId xmlns:a16="http://schemas.microsoft.com/office/drawing/2014/main" id="{0968E420-4BFA-833B-BFA2-DAD0CE09EC7F}"/>
              </a:ext>
            </a:extLst>
          </p:cNvPr>
          <p:cNvSpPr>
            <a:spLocks noGrp="1" noChangeArrowheads="1"/>
          </p:cNvSpPr>
          <p:nvPr>
            <p:ph type="body" idx="1"/>
          </p:nvPr>
        </p:nvSpPr>
        <p:spPr bwMode="auto">
          <a:xfrm>
            <a:off x="283029" y="1639079"/>
            <a:ext cx="3548742"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50000"/>
              </a:lnSpc>
              <a:spcBef>
                <a:spcPct val="0"/>
              </a:spcBef>
              <a:spcAft>
                <a:spcPct val="0"/>
              </a:spcAft>
              <a:buClrTx/>
              <a:buSzTx/>
              <a:buFontTx/>
              <a:buChar char="•"/>
              <a:tabLst/>
            </a:pPr>
            <a:r>
              <a:rPr lang="en-US" altLang="en-US" sz="2000" b="1" dirty="0">
                <a:solidFill>
                  <a:schemeClr val="lt1"/>
                </a:solidFill>
                <a:latin typeface="Montserrat"/>
              </a:rPr>
              <a:t>Type: </a:t>
            </a:r>
            <a:r>
              <a:rPr lang="en-US" altLang="en-US" sz="2000" dirty="0">
                <a:solidFill>
                  <a:schemeClr val="lt1"/>
                </a:solidFill>
                <a:latin typeface="Montserrat"/>
              </a:rPr>
              <a:t>Cross-sectional, retrospective validation study.</a:t>
            </a:r>
          </a:p>
          <a:p>
            <a:pPr marL="0" marR="0" lvl="0" indent="0" algn="l" defTabSz="914400" rtl="0" eaLnBrk="0" fontAlgn="base" latinLnBrk="0" hangingPunct="0">
              <a:lnSpc>
                <a:spcPct val="150000"/>
              </a:lnSpc>
              <a:spcBef>
                <a:spcPct val="0"/>
              </a:spcBef>
              <a:spcAft>
                <a:spcPct val="0"/>
              </a:spcAft>
              <a:buClrTx/>
              <a:buSzTx/>
              <a:buFontTx/>
              <a:buChar char="•"/>
              <a:tabLst/>
            </a:pPr>
            <a:r>
              <a:rPr lang="en-US" altLang="en-US" sz="2000" b="1" dirty="0">
                <a:solidFill>
                  <a:schemeClr val="lt1"/>
                </a:solidFill>
                <a:latin typeface="Montserrat"/>
              </a:rPr>
              <a:t>Nature: </a:t>
            </a:r>
            <a:r>
              <a:rPr lang="en-US" altLang="en-US" sz="2000" dirty="0">
                <a:solidFill>
                  <a:schemeClr val="lt1"/>
                </a:solidFill>
                <a:latin typeface="Montserrat"/>
              </a:rPr>
              <a:t>Quantitative comparison of AI-generated predictions with radiologist-verified reports (ground truth)</a:t>
            </a:r>
          </a:p>
        </p:txBody>
      </p:sp>
      <p:pic>
        <p:nvPicPr>
          <p:cNvPr id="5" name="Picture 3" descr="IIHMR Delhi | Top Healthcare &amp; Hospital Management Institute">
            <a:extLst>
              <a:ext uri="{FF2B5EF4-FFF2-40B4-BE49-F238E27FC236}">
                <a16:creationId xmlns:a16="http://schemas.microsoft.com/office/drawing/2014/main" id="{D3978E86-4F9E-7E2E-A342-13CBFD1B3D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49226"/>
            <a:ext cx="2726872" cy="57717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3DDC62B9-DDA0-26F9-4126-E6475231844A}"/>
              </a:ext>
            </a:extLst>
          </p:cNvPr>
          <p:cNvSpPr/>
          <p:nvPr/>
        </p:nvSpPr>
        <p:spPr>
          <a:xfrm>
            <a:off x="3929743" y="671938"/>
            <a:ext cx="3766457" cy="5577288"/>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dirty="0"/>
          </a:p>
        </p:txBody>
      </p:sp>
      <p:sp>
        <p:nvSpPr>
          <p:cNvPr id="7" name="Rectangle 1">
            <a:extLst>
              <a:ext uri="{FF2B5EF4-FFF2-40B4-BE49-F238E27FC236}">
                <a16:creationId xmlns:a16="http://schemas.microsoft.com/office/drawing/2014/main" id="{4E4A87EA-99AD-4206-E624-0E3713CD44DA}"/>
              </a:ext>
            </a:extLst>
          </p:cNvPr>
          <p:cNvSpPr txBox="1">
            <a:spLocks noChangeArrowheads="1"/>
          </p:cNvSpPr>
          <p:nvPr/>
        </p:nvSpPr>
        <p:spPr bwMode="auto">
          <a:xfrm>
            <a:off x="4147458" y="710114"/>
            <a:ext cx="3646714" cy="54476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spcFirstLastPara="1" vert="horz" wrap="square" lIns="91440" tIns="45720" rIns="91440" bIns="45720" numCol="1" anchor="ctr" anchorCtr="0" compatLnSpc="1">
            <a:prstTxWarp prst="textNoShape">
              <a:avLst/>
            </a:prstTxWarp>
            <a:spAutoFit/>
          </a:bodyPr>
          <a:lstStyle>
            <a:defPPr marR="0" lvl="0" algn="l" rtl="0">
              <a:lnSpc>
                <a:spcPct val="100000"/>
              </a:lnSpc>
              <a:spcBef>
                <a:spcPts val="0"/>
              </a:spcBef>
              <a:spcAft>
                <a:spcPts val="0"/>
              </a:spcAft>
            </a:defPPr>
            <a:lvl1pPr marL="457200" marR="0" lvl="0" indent="-342900" algn="l" rtl="0" eaLnBrk="1" hangingPunct="1">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eaLnBrk="1" hangingPunct="1">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eaLnBrk="1" hangingPunct="1">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eaLnBrk="0" fontAlgn="base" hangingPunct="0">
              <a:lnSpc>
                <a:spcPct val="100000"/>
              </a:lnSpc>
              <a:spcBef>
                <a:spcPct val="0"/>
              </a:spcBef>
              <a:spcAft>
                <a:spcPct val="0"/>
              </a:spcAft>
              <a:buClrTx/>
              <a:buSzTx/>
              <a:buNone/>
            </a:pPr>
            <a:r>
              <a:rPr lang="en-US" sz="2400" b="1" dirty="0">
                <a:solidFill>
                  <a:srgbClr val="F6C597"/>
                </a:solidFill>
                <a:latin typeface="Montserrat"/>
              </a:rPr>
              <a:t>Sample Size and Sampling </a:t>
            </a:r>
          </a:p>
          <a:p>
            <a:pPr marL="0" indent="0" eaLnBrk="0" fontAlgn="base" hangingPunct="0">
              <a:lnSpc>
                <a:spcPct val="100000"/>
              </a:lnSpc>
              <a:spcBef>
                <a:spcPct val="0"/>
              </a:spcBef>
              <a:spcAft>
                <a:spcPct val="0"/>
              </a:spcAft>
              <a:buClrTx/>
              <a:buSzTx/>
              <a:buNone/>
            </a:pPr>
            <a:endParaRPr lang="en-US" sz="2000" b="1" dirty="0">
              <a:solidFill>
                <a:srgbClr val="F6C597"/>
              </a:solidFill>
              <a:latin typeface="Montserrat"/>
            </a:endParaRPr>
          </a:p>
          <a:p>
            <a:pPr marL="0" indent="0" eaLnBrk="0" fontAlgn="base" hangingPunct="0">
              <a:lnSpc>
                <a:spcPct val="100000"/>
              </a:lnSpc>
              <a:spcBef>
                <a:spcPct val="0"/>
              </a:spcBef>
              <a:spcAft>
                <a:spcPct val="0"/>
              </a:spcAft>
              <a:buClrTx/>
              <a:buSzTx/>
              <a:buNone/>
            </a:pPr>
            <a:r>
              <a:rPr lang="en-US" sz="2000" b="1" dirty="0">
                <a:solidFill>
                  <a:schemeClr val="lt1"/>
                </a:solidFill>
                <a:latin typeface="Montserrat"/>
              </a:rPr>
              <a:t>Sample Size: </a:t>
            </a:r>
            <a:r>
              <a:rPr lang="en-US" sz="2000" dirty="0">
                <a:solidFill>
                  <a:schemeClr val="lt1"/>
                </a:solidFill>
                <a:latin typeface="Montserrat"/>
              </a:rPr>
              <a:t>Approximately 1261 CT scans.</a:t>
            </a:r>
          </a:p>
          <a:p>
            <a:pPr marL="0" indent="0" eaLnBrk="0" fontAlgn="base" hangingPunct="0">
              <a:lnSpc>
                <a:spcPct val="100000"/>
              </a:lnSpc>
              <a:spcBef>
                <a:spcPct val="0"/>
              </a:spcBef>
              <a:spcAft>
                <a:spcPct val="0"/>
              </a:spcAft>
              <a:buClrTx/>
              <a:buSzTx/>
              <a:buFontTx/>
              <a:buChar char="•"/>
            </a:pPr>
            <a:endParaRPr lang="en-US" sz="2000" dirty="0">
              <a:solidFill>
                <a:schemeClr val="lt1"/>
              </a:solidFill>
              <a:latin typeface="Montserrat"/>
            </a:endParaRPr>
          </a:p>
          <a:p>
            <a:pPr marL="0" lvl="0" indent="0" eaLnBrk="0" fontAlgn="base" hangingPunct="0">
              <a:lnSpc>
                <a:spcPct val="100000"/>
              </a:lnSpc>
              <a:spcBef>
                <a:spcPct val="0"/>
              </a:spcBef>
              <a:spcAft>
                <a:spcPct val="0"/>
              </a:spcAft>
              <a:buClrTx/>
              <a:buSzTx/>
              <a:buNone/>
            </a:pPr>
            <a:r>
              <a:rPr lang="en-US" altLang="en-US" sz="2000" b="1" dirty="0">
                <a:solidFill>
                  <a:schemeClr val="lt1"/>
                </a:solidFill>
                <a:latin typeface="Montserrat"/>
              </a:rPr>
              <a:t>Sampling Method: </a:t>
            </a:r>
            <a:endParaRPr lang="en-US" altLang="en-US" sz="2000" dirty="0">
              <a:solidFill>
                <a:schemeClr val="lt1"/>
              </a:solidFill>
              <a:latin typeface="Montserrat"/>
            </a:endParaRPr>
          </a:p>
          <a:p>
            <a:pPr marL="0" lvl="0" indent="0" eaLnBrk="0" fontAlgn="base" hangingPunct="0">
              <a:lnSpc>
                <a:spcPct val="100000"/>
              </a:lnSpc>
              <a:spcBef>
                <a:spcPct val="0"/>
              </a:spcBef>
              <a:spcAft>
                <a:spcPct val="0"/>
              </a:spcAft>
              <a:buClrTx/>
              <a:buSzTx/>
              <a:buFontTx/>
              <a:buChar char="•"/>
            </a:pPr>
            <a:r>
              <a:rPr lang="en-US" altLang="en-US" sz="2000" dirty="0">
                <a:solidFill>
                  <a:schemeClr val="lt1"/>
                </a:solidFill>
                <a:latin typeface="Montserrat"/>
              </a:rPr>
              <a:t>Convenience Sampling – selected cases based on ease of access and availability.</a:t>
            </a:r>
          </a:p>
          <a:p>
            <a:pPr marL="0" lvl="0" indent="0" eaLnBrk="0" fontAlgn="base" hangingPunct="0">
              <a:lnSpc>
                <a:spcPct val="100000"/>
              </a:lnSpc>
              <a:spcBef>
                <a:spcPct val="0"/>
              </a:spcBef>
              <a:spcAft>
                <a:spcPct val="0"/>
              </a:spcAft>
              <a:buClrTx/>
              <a:buSzTx/>
              <a:buNone/>
            </a:pPr>
            <a:endParaRPr lang="en-US" altLang="en-US" sz="2000" dirty="0">
              <a:solidFill>
                <a:schemeClr val="lt1"/>
              </a:solidFill>
              <a:latin typeface="Montserrat"/>
            </a:endParaRPr>
          </a:p>
          <a:p>
            <a:pPr marL="0" lvl="0" indent="0" eaLnBrk="0" fontAlgn="base" hangingPunct="0">
              <a:lnSpc>
                <a:spcPct val="100000"/>
              </a:lnSpc>
              <a:spcBef>
                <a:spcPct val="0"/>
              </a:spcBef>
              <a:spcAft>
                <a:spcPct val="0"/>
              </a:spcAft>
              <a:buClrTx/>
              <a:buSzTx/>
              <a:buFontTx/>
              <a:buChar char="•"/>
            </a:pPr>
            <a:r>
              <a:rPr lang="en-US" altLang="en-US" sz="2000" dirty="0">
                <a:solidFill>
                  <a:schemeClr val="lt1"/>
                </a:solidFill>
                <a:latin typeface="Montserrat"/>
              </a:rPr>
              <a:t>Retrospective brain CT scans with radiologist reports sourced from partner radiology center.</a:t>
            </a:r>
          </a:p>
        </p:txBody>
      </p:sp>
      <p:sp>
        <p:nvSpPr>
          <p:cNvPr id="10" name="Rectangle 1">
            <a:extLst>
              <a:ext uri="{FF2B5EF4-FFF2-40B4-BE49-F238E27FC236}">
                <a16:creationId xmlns:a16="http://schemas.microsoft.com/office/drawing/2014/main" id="{CB178213-B72C-6BDA-8BA1-B99527AED194}"/>
              </a:ext>
            </a:extLst>
          </p:cNvPr>
          <p:cNvSpPr txBox="1">
            <a:spLocks noChangeArrowheads="1"/>
          </p:cNvSpPr>
          <p:nvPr/>
        </p:nvSpPr>
        <p:spPr bwMode="auto">
          <a:xfrm>
            <a:off x="8011887" y="456494"/>
            <a:ext cx="3646714" cy="5940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spcFirstLastPara="1" vert="horz" wrap="square" lIns="91440" tIns="45720" rIns="91440" bIns="45720" numCol="1" anchor="ctr" anchorCtr="0" compatLnSpc="1">
            <a:prstTxWarp prst="textNoShape">
              <a:avLst/>
            </a:prstTxWarp>
            <a:spAutoFit/>
          </a:bodyPr>
          <a:lstStyle>
            <a:defPPr marR="0" lvl="0" algn="l" rtl="0">
              <a:lnSpc>
                <a:spcPct val="100000"/>
              </a:lnSpc>
              <a:spcBef>
                <a:spcPts val="0"/>
              </a:spcBef>
              <a:spcAft>
                <a:spcPts val="0"/>
              </a:spcAft>
            </a:defPPr>
            <a:lvl1pPr marL="457200" marR="0" lvl="0" indent="-342900" algn="l" rtl="0" eaLnBrk="1" hangingPunct="1">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eaLnBrk="1" hangingPunct="1">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eaLnBrk="1" hangingPunct="1">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0" indent="0" eaLnBrk="0" fontAlgn="base" hangingPunct="0">
              <a:lnSpc>
                <a:spcPct val="100000"/>
              </a:lnSpc>
              <a:spcBef>
                <a:spcPct val="0"/>
              </a:spcBef>
              <a:spcAft>
                <a:spcPct val="0"/>
              </a:spcAft>
              <a:buClrTx/>
              <a:buSzTx/>
              <a:buNone/>
            </a:pPr>
            <a:r>
              <a:rPr lang="en-IN" sz="2000" b="1" dirty="0">
                <a:solidFill>
                  <a:srgbClr val="F6C597"/>
                </a:solidFill>
                <a:latin typeface="Montserrat"/>
              </a:rPr>
              <a:t>Study Population</a:t>
            </a:r>
            <a:endParaRPr lang="en-US" sz="2000" dirty="0">
              <a:solidFill>
                <a:schemeClr val="lt1"/>
              </a:solidFill>
              <a:latin typeface="Montserrat"/>
            </a:endParaRPr>
          </a:p>
          <a:p>
            <a:pPr marL="0" indent="0" eaLnBrk="0" fontAlgn="base" hangingPunct="0">
              <a:lnSpc>
                <a:spcPct val="100000"/>
              </a:lnSpc>
              <a:spcBef>
                <a:spcPct val="0"/>
              </a:spcBef>
              <a:spcAft>
                <a:spcPct val="0"/>
              </a:spcAft>
              <a:buClrTx/>
              <a:buSzTx/>
              <a:buFontTx/>
              <a:buChar char="•"/>
            </a:pPr>
            <a:r>
              <a:rPr lang="en-US" sz="2000" dirty="0">
                <a:solidFill>
                  <a:schemeClr val="lt1"/>
                </a:solidFill>
                <a:latin typeface="Montserrat"/>
              </a:rPr>
              <a:t>The patients who were undergone CT scans from the radiological center.</a:t>
            </a:r>
          </a:p>
          <a:p>
            <a:pPr marL="0" indent="0" eaLnBrk="0" fontAlgn="base" hangingPunct="0">
              <a:lnSpc>
                <a:spcPct val="100000"/>
              </a:lnSpc>
              <a:spcBef>
                <a:spcPct val="0"/>
              </a:spcBef>
              <a:spcAft>
                <a:spcPct val="0"/>
              </a:spcAft>
              <a:buClrTx/>
              <a:buSzTx/>
              <a:buFontTx/>
              <a:buChar char="•"/>
            </a:pPr>
            <a:endParaRPr lang="en-US" sz="2000" dirty="0">
              <a:solidFill>
                <a:schemeClr val="lt1"/>
              </a:solidFill>
              <a:latin typeface="Montserrat"/>
            </a:endParaRPr>
          </a:p>
          <a:p>
            <a:pPr marL="0" indent="0" eaLnBrk="0" fontAlgn="base" hangingPunct="0">
              <a:lnSpc>
                <a:spcPct val="100000"/>
              </a:lnSpc>
              <a:spcBef>
                <a:spcPct val="0"/>
              </a:spcBef>
              <a:spcAft>
                <a:spcPct val="0"/>
              </a:spcAft>
              <a:buClrTx/>
              <a:buSzTx/>
              <a:buFontTx/>
              <a:buChar char="•"/>
            </a:pPr>
            <a:r>
              <a:rPr lang="en-US" sz="2000" b="1" dirty="0">
                <a:solidFill>
                  <a:schemeClr val="lt1"/>
                </a:solidFill>
                <a:latin typeface="Montserrat"/>
              </a:rPr>
              <a:t>Inclusion Criteria:</a:t>
            </a:r>
            <a:r>
              <a:rPr lang="en-US" sz="2000" dirty="0">
                <a:solidFill>
                  <a:schemeClr val="lt1"/>
                </a:solidFill>
                <a:latin typeface="Montserrat"/>
              </a:rPr>
              <a:t> The CT scans should be interpreted by the Radiologist and the scans are in DICOM format.</a:t>
            </a:r>
          </a:p>
          <a:p>
            <a:pPr marL="0" indent="0" eaLnBrk="0" fontAlgn="base" hangingPunct="0">
              <a:lnSpc>
                <a:spcPct val="100000"/>
              </a:lnSpc>
              <a:spcBef>
                <a:spcPct val="0"/>
              </a:spcBef>
              <a:spcAft>
                <a:spcPct val="0"/>
              </a:spcAft>
              <a:buClrTx/>
              <a:buSzTx/>
              <a:buFontTx/>
              <a:buChar char="•"/>
            </a:pPr>
            <a:endParaRPr lang="en-US" sz="2000" dirty="0">
              <a:solidFill>
                <a:schemeClr val="lt1"/>
              </a:solidFill>
              <a:latin typeface="Montserrat"/>
            </a:endParaRPr>
          </a:p>
          <a:p>
            <a:pPr marL="0" indent="0" eaLnBrk="0" fontAlgn="base" hangingPunct="0">
              <a:lnSpc>
                <a:spcPct val="100000"/>
              </a:lnSpc>
              <a:spcBef>
                <a:spcPct val="0"/>
              </a:spcBef>
              <a:spcAft>
                <a:spcPct val="0"/>
              </a:spcAft>
              <a:buClrTx/>
              <a:buSzTx/>
              <a:buFontTx/>
              <a:buChar char="•"/>
            </a:pPr>
            <a:r>
              <a:rPr lang="en-US" sz="2000" b="1" dirty="0">
                <a:solidFill>
                  <a:schemeClr val="lt1"/>
                </a:solidFill>
                <a:latin typeface="Montserrat"/>
              </a:rPr>
              <a:t>Exclusion Criteria</a:t>
            </a:r>
            <a:r>
              <a:rPr lang="en-US" sz="2000" dirty="0">
                <a:solidFill>
                  <a:schemeClr val="lt1"/>
                </a:solidFill>
                <a:latin typeface="Montserrat"/>
              </a:rPr>
              <a:t>: CT scans without Radiologists reports or incomplete verdicts and the scans whose quality as well as the standard(should be DICOM) is not supportable by the platform.</a:t>
            </a:r>
          </a:p>
        </p:txBody>
      </p:sp>
    </p:spTree>
    <p:extLst>
      <p:ext uri="{BB962C8B-B14F-4D97-AF65-F5344CB8AC3E}">
        <p14:creationId xmlns:p14="http://schemas.microsoft.com/office/powerpoint/2010/main" val="15674223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9C9DF18-8691-C6D0-E0C5-9CCEB35963F3}"/>
              </a:ext>
            </a:extLst>
          </p:cNvPr>
          <p:cNvSpPr/>
          <p:nvPr/>
        </p:nvSpPr>
        <p:spPr>
          <a:xfrm>
            <a:off x="6955728" y="860872"/>
            <a:ext cx="4397829" cy="3298372"/>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IN"/>
          </a:p>
        </p:txBody>
      </p:sp>
      <p:sp>
        <p:nvSpPr>
          <p:cNvPr id="6" name="Rectangle 5">
            <a:extLst>
              <a:ext uri="{FF2B5EF4-FFF2-40B4-BE49-F238E27FC236}">
                <a16:creationId xmlns:a16="http://schemas.microsoft.com/office/drawing/2014/main" id="{448DAEE9-A034-E4B5-AD26-C375878C417D}"/>
              </a:ext>
            </a:extLst>
          </p:cNvPr>
          <p:cNvSpPr/>
          <p:nvPr/>
        </p:nvSpPr>
        <p:spPr>
          <a:xfrm>
            <a:off x="696684" y="860872"/>
            <a:ext cx="4789715" cy="3298372"/>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IN"/>
          </a:p>
        </p:txBody>
      </p:sp>
      <p:sp>
        <p:nvSpPr>
          <p:cNvPr id="2" name="Title 1">
            <a:extLst>
              <a:ext uri="{FF2B5EF4-FFF2-40B4-BE49-F238E27FC236}">
                <a16:creationId xmlns:a16="http://schemas.microsoft.com/office/drawing/2014/main" id="{A42F3644-A584-CA22-A335-9B88E4DE15D2}"/>
              </a:ext>
            </a:extLst>
          </p:cNvPr>
          <p:cNvSpPr>
            <a:spLocks noGrp="1"/>
          </p:cNvSpPr>
          <p:nvPr>
            <p:ph type="title"/>
          </p:nvPr>
        </p:nvSpPr>
        <p:spPr>
          <a:xfrm>
            <a:off x="555172" y="397782"/>
            <a:ext cx="10515600" cy="854075"/>
          </a:xfrm>
        </p:spPr>
        <p:txBody>
          <a:bodyPr>
            <a:normAutofit fontScale="90000"/>
          </a:bodyPr>
          <a:lstStyle/>
          <a:p>
            <a:r>
              <a:rPr lang="en-IN" sz="3600" b="1" dirty="0">
                <a:solidFill>
                  <a:srgbClr val="F6C597"/>
                </a:solidFill>
                <a:latin typeface="Montserrat"/>
              </a:rPr>
              <a:t>Data Analysis</a:t>
            </a:r>
            <a:br>
              <a:rPr lang="en-IN" b="1" dirty="0"/>
            </a:br>
            <a:endParaRPr lang="en-IN" dirty="0"/>
          </a:p>
        </p:txBody>
      </p:sp>
      <p:sp>
        <p:nvSpPr>
          <p:cNvPr id="3" name="Content Placeholder 2">
            <a:extLst>
              <a:ext uri="{FF2B5EF4-FFF2-40B4-BE49-F238E27FC236}">
                <a16:creationId xmlns:a16="http://schemas.microsoft.com/office/drawing/2014/main" id="{12D403F3-4591-E13C-6757-47F7E730DB99}"/>
              </a:ext>
            </a:extLst>
          </p:cNvPr>
          <p:cNvSpPr>
            <a:spLocks noGrp="1"/>
          </p:cNvSpPr>
          <p:nvPr>
            <p:ph type="body" idx="1"/>
          </p:nvPr>
        </p:nvSpPr>
        <p:spPr>
          <a:xfrm>
            <a:off x="566056" y="903514"/>
            <a:ext cx="4920343" cy="4351338"/>
          </a:xfrm>
        </p:spPr>
        <p:txBody>
          <a:bodyPr>
            <a:normAutofit/>
          </a:bodyPr>
          <a:lstStyle/>
          <a:p>
            <a:pPr marL="114300" indent="0">
              <a:buNone/>
            </a:pPr>
            <a:r>
              <a:rPr lang="en-US" sz="2000" dirty="0">
                <a:solidFill>
                  <a:schemeClr val="lt1"/>
                </a:solidFill>
                <a:latin typeface="Montserrat"/>
              </a:rPr>
              <a:t>- </a:t>
            </a:r>
            <a:r>
              <a:rPr lang="en-US" sz="2000" b="1" dirty="0">
                <a:solidFill>
                  <a:schemeClr val="lt1"/>
                </a:solidFill>
                <a:latin typeface="Montserrat"/>
              </a:rPr>
              <a:t>Construction of Confusion Matrix for each finding :</a:t>
            </a:r>
          </a:p>
          <a:p>
            <a:pPr>
              <a:buFont typeface="Courier New" panose="02070309020205020404" pitchFamily="49" charset="0"/>
              <a:buChar char="o"/>
            </a:pPr>
            <a:r>
              <a:rPr lang="en-US" sz="2000" dirty="0">
                <a:solidFill>
                  <a:schemeClr val="lt1"/>
                </a:solidFill>
                <a:latin typeface="Montserrat"/>
              </a:rPr>
              <a:t>The GT and the AI inferenced probabilities for each six findings are present, so they are compared to develop the matrix using Power BI.</a:t>
            </a:r>
          </a:p>
          <a:p>
            <a:pPr>
              <a:buFont typeface="Courier New" panose="02070309020205020404" pitchFamily="49" charset="0"/>
              <a:buChar char="o"/>
            </a:pPr>
            <a:r>
              <a:rPr lang="en-IN" sz="2000" dirty="0">
                <a:solidFill>
                  <a:schemeClr val="lt1"/>
                </a:solidFill>
                <a:latin typeface="Montserrat"/>
              </a:rPr>
              <a:t>The confusion matrix is contains quadrants which shows the number of TP,FP,FN and TN.</a:t>
            </a:r>
          </a:p>
        </p:txBody>
      </p:sp>
      <p:pic>
        <p:nvPicPr>
          <p:cNvPr id="4" name="Picture 3" descr="IIHMR Delhi | Top Healthcare &amp; Hospital Management Institute">
            <a:extLst>
              <a:ext uri="{FF2B5EF4-FFF2-40B4-BE49-F238E27FC236}">
                <a16:creationId xmlns:a16="http://schemas.microsoft.com/office/drawing/2014/main" id="{89CC5B52-FE92-4B62-C24B-8D00593AA6A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280830"/>
            <a:ext cx="2726872" cy="57717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D30F1777-29C2-F270-51FC-697F2DE4E186}"/>
              </a:ext>
            </a:extLst>
          </p:cNvPr>
          <p:cNvPicPr>
            <a:picLocks noChangeAspect="1"/>
          </p:cNvPicPr>
          <p:nvPr/>
        </p:nvPicPr>
        <p:blipFill>
          <a:blip r:embed="rId4"/>
          <a:stretch>
            <a:fillRect/>
          </a:stretch>
        </p:blipFill>
        <p:spPr>
          <a:xfrm>
            <a:off x="163285" y="4201886"/>
            <a:ext cx="3243943" cy="1900692"/>
          </a:xfrm>
          <a:prstGeom prst="rect">
            <a:avLst/>
          </a:prstGeom>
        </p:spPr>
      </p:pic>
      <p:pic>
        <p:nvPicPr>
          <p:cNvPr id="7" name="Picture 6" descr="A screenshot of a computer&#10;&#10;AI-generated content may be incorrect.">
            <a:extLst>
              <a:ext uri="{FF2B5EF4-FFF2-40B4-BE49-F238E27FC236}">
                <a16:creationId xmlns:a16="http://schemas.microsoft.com/office/drawing/2014/main" id="{409247C7-62D0-9B1A-C52E-4B9601CE2925}"/>
              </a:ext>
            </a:extLst>
          </p:cNvPr>
          <p:cNvPicPr>
            <a:picLocks noChangeAspect="1"/>
          </p:cNvPicPr>
          <p:nvPr/>
        </p:nvPicPr>
        <p:blipFill>
          <a:blip r:embed="rId5"/>
          <a:stretch>
            <a:fillRect/>
          </a:stretch>
        </p:blipFill>
        <p:spPr>
          <a:xfrm>
            <a:off x="2242457" y="4201886"/>
            <a:ext cx="3383541" cy="1900692"/>
          </a:xfrm>
          <a:prstGeom prst="rect">
            <a:avLst/>
          </a:prstGeom>
        </p:spPr>
      </p:pic>
      <p:pic>
        <p:nvPicPr>
          <p:cNvPr id="8" name="Picture 7" descr="A screenshot of a computer&#10;&#10;AI-generated content may be incorrect.">
            <a:extLst>
              <a:ext uri="{FF2B5EF4-FFF2-40B4-BE49-F238E27FC236}">
                <a16:creationId xmlns:a16="http://schemas.microsoft.com/office/drawing/2014/main" id="{8A239A88-52FE-D687-7BF2-8EEA0A4A196D}"/>
              </a:ext>
            </a:extLst>
          </p:cNvPr>
          <p:cNvPicPr>
            <a:picLocks noChangeAspect="1"/>
          </p:cNvPicPr>
          <p:nvPr/>
        </p:nvPicPr>
        <p:blipFill>
          <a:blip r:embed="rId6"/>
          <a:srcRect r="37079"/>
          <a:stretch>
            <a:fillRect/>
          </a:stretch>
        </p:blipFill>
        <p:spPr>
          <a:xfrm>
            <a:off x="1363436" y="4810238"/>
            <a:ext cx="2348206" cy="1900692"/>
          </a:xfrm>
          <a:prstGeom prst="rect">
            <a:avLst/>
          </a:prstGeom>
        </p:spPr>
      </p:pic>
      <p:sp>
        <p:nvSpPr>
          <p:cNvPr id="11" name="Content Placeholder 2">
            <a:extLst>
              <a:ext uri="{FF2B5EF4-FFF2-40B4-BE49-F238E27FC236}">
                <a16:creationId xmlns:a16="http://schemas.microsoft.com/office/drawing/2014/main" id="{04F7CFD2-1C12-69AE-7EDC-FE7AA25067D9}"/>
              </a:ext>
            </a:extLst>
          </p:cNvPr>
          <p:cNvSpPr txBox="1">
            <a:spLocks/>
          </p:cNvSpPr>
          <p:nvPr/>
        </p:nvSpPr>
        <p:spPr>
          <a:xfrm>
            <a:off x="6825100" y="890133"/>
            <a:ext cx="4528457" cy="3377067"/>
          </a:xfrm>
          <a:prstGeom prst="rect">
            <a:avLst/>
          </a:prstGeom>
          <a:noFill/>
          <a:ln>
            <a:noFill/>
          </a:ln>
        </p:spPr>
        <p:txBody>
          <a:bodyPr spcFirstLastPara="1" wrap="square" lIns="91425" tIns="45700" rIns="91425" bIns="45700" anchor="t" anchorCtr="0">
            <a:normAutofit/>
          </a:bodyPr>
          <a:lstStyle>
            <a:defPPr marR="0" lvl="0" algn="l" rtl="0">
              <a:lnSpc>
                <a:spcPct val="100000"/>
              </a:lnSpc>
              <a:spcBef>
                <a:spcPts val="0"/>
              </a:spcBef>
              <a:spcAft>
                <a:spcPts val="0"/>
              </a:spcAft>
            </a:defPPr>
            <a:lvl1pPr marL="457200" marR="0" lvl="0" indent="-342900" algn="l" rtl="0" eaLnBrk="1" hangingPunct="1">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eaLnBrk="1" hangingPunct="1">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eaLnBrk="1" hangingPunct="1">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114300" indent="0">
              <a:buFont typeface="Arial"/>
              <a:buNone/>
            </a:pPr>
            <a:r>
              <a:rPr lang="en-US" sz="2000" kern="0" dirty="0">
                <a:solidFill>
                  <a:schemeClr val="lt1"/>
                </a:solidFill>
                <a:latin typeface="Montserrat"/>
              </a:rPr>
              <a:t>- </a:t>
            </a:r>
            <a:r>
              <a:rPr lang="en-US" sz="2000" b="1" kern="0" dirty="0">
                <a:solidFill>
                  <a:schemeClr val="lt1"/>
                </a:solidFill>
                <a:latin typeface="Montserrat"/>
              </a:rPr>
              <a:t>Calculation of other performance metrices:</a:t>
            </a:r>
          </a:p>
          <a:p>
            <a:r>
              <a:rPr lang="en-US" sz="2000" kern="0" dirty="0">
                <a:solidFill>
                  <a:schemeClr val="lt1"/>
                </a:solidFill>
                <a:latin typeface="Montserrat"/>
              </a:rPr>
              <a:t>The number of TP,TN,FP and FN are used to calculate the metrices like Sensitivity, Specificity,PPV,NPV and Accuracy for each findings.</a:t>
            </a:r>
          </a:p>
          <a:p>
            <a:r>
              <a:rPr lang="en-US" sz="2000" kern="0" dirty="0">
                <a:solidFill>
                  <a:schemeClr val="lt1"/>
                </a:solidFill>
                <a:latin typeface="Montserrat"/>
              </a:rPr>
              <a:t>The calculations are performed in Excel and represented in Power BI</a:t>
            </a:r>
          </a:p>
          <a:p>
            <a:endParaRPr lang="en-US" sz="2000" kern="0" dirty="0">
              <a:solidFill>
                <a:schemeClr val="lt1"/>
              </a:solidFill>
              <a:latin typeface="Montserrat"/>
            </a:endParaRPr>
          </a:p>
          <a:p>
            <a:pPr marL="114300" indent="0">
              <a:buFont typeface="Arial"/>
              <a:buNone/>
            </a:pPr>
            <a:endParaRPr lang="en-US" sz="2000" kern="0" dirty="0">
              <a:solidFill>
                <a:schemeClr val="lt1"/>
              </a:solidFill>
              <a:latin typeface="Montserrat"/>
            </a:endParaRPr>
          </a:p>
          <a:p>
            <a:pPr marL="114300" indent="0">
              <a:buFont typeface="Arial"/>
              <a:buNone/>
            </a:pPr>
            <a:endParaRPr lang="en-US" sz="2000" kern="0" dirty="0">
              <a:solidFill>
                <a:schemeClr val="lt1"/>
              </a:solidFill>
              <a:latin typeface="Montserrat"/>
            </a:endParaRPr>
          </a:p>
          <a:p>
            <a:pPr marL="114300" indent="0">
              <a:buFont typeface="Arial"/>
              <a:buNone/>
            </a:pPr>
            <a:endParaRPr lang="en-US" sz="2000" kern="0" dirty="0">
              <a:solidFill>
                <a:schemeClr val="lt1"/>
              </a:solidFill>
              <a:latin typeface="Montserrat"/>
            </a:endParaRPr>
          </a:p>
        </p:txBody>
      </p:sp>
      <p:pic>
        <p:nvPicPr>
          <p:cNvPr id="14" name="Picture 13">
            <a:extLst>
              <a:ext uri="{FF2B5EF4-FFF2-40B4-BE49-F238E27FC236}">
                <a16:creationId xmlns:a16="http://schemas.microsoft.com/office/drawing/2014/main" id="{18F85192-2A9C-1C0B-5845-4EB90012B1FA}"/>
              </a:ext>
            </a:extLst>
          </p:cNvPr>
          <p:cNvPicPr>
            <a:picLocks noChangeAspect="1"/>
          </p:cNvPicPr>
          <p:nvPr/>
        </p:nvPicPr>
        <p:blipFill>
          <a:blip r:embed="rId7"/>
          <a:stretch>
            <a:fillRect/>
          </a:stretch>
        </p:blipFill>
        <p:spPr>
          <a:xfrm>
            <a:off x="5962650" y="4296461"/>
            <a:ext cx="5944090" cy="1916782"/>
          </a:xfrm>
          <a:prstGeom prst="rect">
            <a:avLst/>
          </a:prstGeom>
        </p:spPr>
      </p:pic>
    </p:spTree>
    <p:extLst>
      <p:ext uri="{BB962C8B-B14F-4D97-AF65-F5344CB8AC3E}">
        <p14:creationId xmlns:p14="http://schemas.microsoft.com/office/powerpoint/2010/main" val="1627129279"/>
      </p:ext>
    </p:extLst>
  </p:cSld>
  <p:clrMapOvr>
    <a:overrideClrMapping bg1="lt1" tx1="dk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30402AE7-D2FE-1571-02E9-8402118BAE31}"/>
              </a:ext>
            </a:extLst>
          </p:cNvPr>
          <p:cNvSpPr/>
          <p:nvPr/>
        </p:nvSpPr>
        <p:spPr>
          <a:xfrm>
            <a:off x="707327" y="501642"/>
            <a:ext cx="4789715" cy="3405171"/>
          </a:xfrm>
          <a:prstGeom prst="rect">
            <a:avLst/>
          </a:prstGeom>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en-IN"/>
          </a:p>
        </p:txBody>
      </p:sp>
      <p:pic>
        <p:nvPicPr>
          <p:cNvPr id="4" name="Picture 3" descr="IIHMR Delhi | Top Healthcare &amp; Hospital Management Institute">
            <a:extLst>
              <a:ext uri="{FF2B5EF4-FFF2-40B4-BE49-F238E27FC236}">
                <a16:creationId xmlns:a16="http://schemas.microsoft.com/office/drawing/2014/main" id="{B683A8ED-B2FB-C879-8EC4-ADA5D6F288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80830"/>
            <a:ext cx="2726872" cy="577170"/>
          </a:xfrm>
          <a:prstGeom prst="rect">
            <a:avLst/>
          </a:prstGeom>
          <a:noFill/>
          <a:extLst>
            <a:ext uri="{909E8E84-426E-40DD-AFC4-6F175D3DCCD1}">
              <a14:hiddenFill xmlns:a14="http://schemas.microsoft.com/office/drawing/2010/main">
                <a:solidFill>
                  <a:srgbClr val="FFFFFF"/>
                </a:solidFill>
              </a14:hiddenFill>
            </a:ext>
          </a:extLst>
        </p:spPr>
      </p:pic>
      <p:sp>
        <p:nvSpPr>
          <p:cNvPr id="9" name="Content Placeholder 2">
            <a:extLst>
              <a:ext uri="{FF2B5EF4-FFF2-40B4-BE49-F238E27FC236}">
                <a16:creationId xmlns:a16="http://schemas.microsoft.com/office/drawing/2014/main" id="{B731EAA0-2FA6-D027-9F39-EA2F71C8328B}"/>
              </a:ext>
            </a:extLst>
          </p:cNvPr>
          <p:cNvSpPr txBox="1">
            <a:spLocks/>
          </p:cNvSpPr>
          <p:nvPr/>
        </p:nvSpPr>
        <p:spPr>
          <a:xfrm>
            <a:off x="837957" y="628876"/>
            <a:ext cx="4528457" cy="3377067"/>
          </a:xfrm>
          <a:prstGeom prst="rect">
            <a:avLst/>
          </a:prstGeom>
          <a:noFill/>
          <a:ln>
            <a:noFill/>
          </a:ln>
        </p:spPr>
        <p:txBody>
          <a:bodyPr spcFirstLastPara="1" wrap="square" lIns="91425" tIns="45700" rIns="91425" bIns="45700" anchor="t" anchorCtr="0">
            <a:normAutofit fontScale="85000" lnSpcReduction="10000"/>
          </a:bodyPr>
          <a:lstStyle>
            <a:defPPr marR="0" lvl="0" algn="l" rtl="0">
              <a:lnSpc>
                <a:spcPct val="100000"/>
              </a:lnSpc>
              <a:spcBef>
                <a:spcPts val="0"/>
              </a:spcBef>
              <a:spcAft>
                <a:spcPts val="0"/>
              </a:spcAft>
            </a:defPPr>
            <a:lvl1pPr marL="457200" marR="0" lvl="0" indent="-342900" algn="l" rtl="0" eaLnBrk="1" hangingPunct="1">
              <a:lnSpc>
                <a:spcPct val="90000"/>
              </a:lnSpc>
              <a:spcBef>
                <a:spcPts val="1000"/>
              </a:spcBef>
              <a:spcAft>
                <a:spcPts val="0"/>
              </a:spcAft>
              <a:buClr>
                <a:schemeClr val="dk1"/>
              </a:buClr>
              <a:buSzPts val="1800"/>
              <a:buFont typeface="Arial"/>
              <a:buChar char="•"/>
              <a:defRPr sz="2800" b="0" i="0" u="none" strike="noStrike" cap="none">
                <a:solidFill>
                  <a:schemeClr val="dk1"/>
                </a:solidFill>
                <a:latin typeface="Calibri"/>
                <a:ea typeface="Calibri"/>
                <a:cs typeface="Calibri"/>
                <a:sym typeface="Calibri"/>
              </a:defRPr>
            </a:lvl1pPr>
            <a:lvl2pPr marL="914400" marR="0" lvl="1" indent="-342900" algn="l" rtl="0" eaLnBrk="1" hangingPunct="1">
              <a:lnSpc>
                <a:spcPct val="90000"/>
              </a:lnSpc>
              <a:spcBef>
                <a:spcPts val="500"/>
              </a:spcBef>
              <a:spcAft>
                <a:spcPts val="0"/>
              </a:spcAft>
              <a:buClr>
                <a:schemeClr val="dk1"/>
              </a:buClr>
              <a:buSzPts val="1800"/>
              <a:buFont typeface="Arial"/>
              <a:buChar char="•"/>
              <a:defRPr sz="2400" b="0" i="0" u="none" strike="noStrike" cap="none">
                <a:solidFill>
                  <a:schemeClr val="dk1"/>
                </a:solidFill>
                <a:latin typeface="Calibri"/>
                <a:ea typeface="Calibri"/>
                <a:cs typeface="Calibri"/>
                <a:sym typeface="Calibri"/>
              </a:defRPr>
            </a:lvl2pPr>
            <a:lvl3pPr marL="1371600" marR="0" lvl="2" indent="-342900" algn="l" rtl="0" eaLnBrk="1" hangingPunct="1">
              <a:lnSpc>
                <a:spcPct val="90000"/>
              </a:lnSpc>
              <a:spcBef>
                <a:spcPts val="500"/>
              </a:spcBef>
              <a:spcAft>
                <a:spcPts val="0"/>
              </a:spcAft>
              <a:buClr>
                <a:schemeClr val="dk1"/>
              </a:buClr>
              <a:buSzPts val="18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eaLnBrk="1" hangingPunct="1">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pPr marL="114300" indent="0">
              <a:buFont typeface="Arial"/>
              <a:buNone/>
            </a:pPr>
            <a:r>
              <a:rPr lang="en-US" sz="2000" kern="0" dirty="0">
                <a:solidFill>
                  <a:schemeClr val="lt1"/>
                </a:solidFill>
                <a:latin typeface="Montserrat"/>
              </a:rPr>
              <a:t>- </a:t>
            </a:r>
            <a:r>
              <a:rPr lang="en-US" sz="2000" b="1" kern="0" dirty="0">
                <a:solidFill>
                  <a:schemeClr val="lt1"/>
                </a:solidFill>
                <a:latin typeface="Montserrat"/>
              </a:rPr>
              <a:t>ROC curve and AUC values</a:t>
            </a:r>
          </a:p>
          <a:p>
            <a:r>
              <a:rPr lang="en-US" sz="2000" kern="0" dirty="0">
                <a:solidFill>
                  <a:schemeClr val="lt1"/>
                </a:solidFill>
                <a:latin typeface="Montserrat"/>
              </a:rPr>
              <a:t>ROC curve helps to determine the performance of the AI for detecting different findings at different threshold levels and AUC determines how good the AI is in classifying findings as +</a:t>
            </a:r>
            <a:r>
              <a:rPr lang="en-US" sz="2000" kern="0" dirty="0" err="1">
                <a:solidFill>
                  <a:schemeClr val="lt1"/>
                </a:solidFill>
                <a:latin typeface="Montserrat"/>
              </a:rPr>
              <a:t>ives</a:t>
            </a:r>
            <a:r>
              <a:rPr lang="en-US" sz="2000" kern="0" dirty="0">
                <a:solidFill>
                  <a:schemeClr val="lt1"/>
                </a:solidFill>
                <a:latin typeface="Montserrat"/>
              </a:rPr>
              <a:t> and –</a:t>
            </a:r>
            <a:r>
              <a:rPr lang="en-US" sz="2000" kern="0" dirty="0" err="1">
                <a:solidFill>
                  <a:schemeClr val="lt1"/>
                </a:solidFill>
                <a:latin typeface="Montserrat"/>
              </a:rPr>
              <a:t>ives</a:t>
            </a:r>
            <a:r>
              <a:rPr lang="en-US" sz="2000" kern="0" dirty="0">
                <a:solidFill>
                  <a:schemeClr val="lt1"/>
                </a:solidFill>
                <a:latin typeface="Montserrat"/>
              </a:rPr>
              <a:t>.</a:t>
            </a:r>
          </a:p>
          <a:p>
            <a:r>
              <a:rPr lang="en-US" sz="2000" kern="0" dirty="0">
                <a:solidFill>
                  <a:schemeClr val="lt1"/>
                </a:solidFill>
                <a:latin typeface="Montserrat"/>
              </a:rPr>
              <a:t>We have used google </a:t>
            </a:r>
            <a:r>
              <a:rPr lang="en-US" sz="2000" kern="0" dirty="0" err="1">
                <a:solidFill>
                  <a:schemeClr val="lt1"/>
                </a:solidFill>
                <a:latin typeface="Montserrat"/>
              </a:rPr>
              <a:t>colab</a:t>
            </a:r>
            <a:r>
              <a:rPr lang="en-US" sz="2000" kern="0" dirty="0">
                <a:solidFill>
                  <a:schemeClr val="lt1"/>
                </a:solidFill>
                <a:latin typeface="Montserrat"/>
              </a:rPr>
              <a:t> to code in python for plotting the curve.</a:t>
            </a:r>
          </a:p>
          <a:p>
            <a:r>
              <a:rPr lang="en-US" sz="2000" kern="0" dirty="0">
                <a:solidFill>
                  <a:schemeClr val="lt1"/>
                </a:solidFill>
                <a:latin typeface="Montserrat"/>
              </a:rPr>
              <a:t>For creating ROC curve binarized GT and the AI probabilities are used.</a:t>
            </a:r>
          </a:p>
          <a:p>
            <a:pPr marL="114300" indent="0">
              <a:buFont typeface="Arial"/>
              <a:buNone/>
            </a:pPr>
            <a:endParaRPr lang="en-US" sz="2000" kern="0" dirty="0">
              <a:solidFill>
                <a:schemeClr val="lt1"/>
              </a:solidFill>
              <a:latin typeface="Montserrat"/>
            </a:endParaRPr>
          </a:p>
          <a:p>
            <a:pPr marL="114300" indent="0">
              <a:buFont typeface="Arial"/>
              <a:buNone/>
            </a:pPr>
            <a:endParaRPr lang="en-US" sz="2000" kern="0" dirty="0">
              <a:solidFill>
                <a:schemeClr val="lt1"/>
              </a:solidFill>
              <a:latin typeface="Montserrat"/>
            </a:endParaRPr>
          </a:p>
        </p:txBody>
      </p:sp>
      <p:pic>
        <p:nvPicPr>
          <p:cNvPr id="11" name="Picture 10">
            <a:extLst>
              <a:ext uri="{FF2B5EF4-FFF2-40B4-BE49-F238E27FC236}">
                <a16:creationId xmlns:a16="http://schemas.microsoft.com/office/drawing/2014/main" id="{A254AB5F-DB7D-D8E0-D575-64C27C568C35}"/>
              </a:ext>
            </a:extLst>
          </p:cNvPr>
          <p:cNvPicPr>
            <a:picLocks noChangeAspect="1"/>
          </p:cNvPicPr>
          <p:nvPr/>
        </p:nvPicPr>
        <p:blipFill rotWithShape="1">
          <a:blip r:embed="rId3"/>
          <a:srcRect r="29789"/>
          <a:stretch>
            <a:fillRect/>
          </a:stretch>
        </p:blipFill>
        <p:spPr bwMode="auto">
          <a:xfrm>
            <a:off x="5871074" y="728004"/>
            <a:ext cx="5674995" cy="3178810"/>
          </a:xfrm>
          <a:prstGeom prst="rect">
            <a:avLst/>
          </a:prstGeom>
          <a:ln>
            <a:noFill/>
          </a:ln>
          <a:extLst>
            <a:ext uri="{53640926-AAD7-44D8-BBD7-CCE9431645EC}">
              <a14:shadowObscured xmlns:a14="http://schemas.microsoft.com/office/drawing/2010/main"/>
            </a:ext>
          </a:extLst>
        </p:spPr>
      </p:pic>
      <p:pic>
        <p:nvPicPr>
          <p:cNvPr id="15" name="Picture 14">
            <a:extLst>
              <a:ext uri="{FF2B5EF4-FFF2-40B4-BE49-F238E27FC236}">
                <a16:creationId xmlns:a16="http://schemas.microsoft.com/office/drawing/2014/main" id="{70512D11-520A-5824-BA06-5AB33EAB6058}"/>
              </a:ext>
            </a:extLst>
          </p:cNvPr>
          <p:cNvPicPr>
            <a:picLocks noChangeAspect="1"/>
          </p:cNvPicPr>
          <p:nvPr/>
        </p:nvPicPr>
        <p:blipFill>
          <a:blip r:embed="rId4"/>
          <a:stretch>
            <a:fillRect/>
          </a:stretch>
        </p:blipFill>
        <p:spPr>
          <a:xfrm>
            <a:off x="310333" y="4184023"/>
            <a:ext cx="3755390" cy="2172335"/>
          </a:xfrm>
          <a:prstGeom prst="rect">
            <a:avLst/>
          </a:prstGeom>
        </p:spPr>
      </p:pic>
      <p:pic>
        <p:nvPicPr>
          <p:cNvPr id="16" name="Picture 15">
            <a:extLst>
              <a:ext uri="{FF2B5EF4-FFF2-40B4-BE49-F238E27FC236}">
                <a16:creationId xmlns:a16="http://schemas.microsoft.com/office/drawing/2014/main" id="{102CC205-530A-7AA2-3A63-4A40AB6C6CA1}"/>
              </a:ext>
            </a:extLst>
          </p:cNvPr>
          <p:cNvPicPr>
            <a:picLocks noChangeAspect="1"/>
          </p:cNvPicPr>
          <p:nvPr/>
        </p:nvPicPr>
        <p:blipFill>
          <a:blip r:embed="rId5"/>
          <a:stretch>
            <a:fillRect/>
          </a:stretch>
        </p:blipFill>
        <p:spPr>
          <a:xfrm>
            <a:off x="3648239" y="4184023"/>
            <a:ext cx="3697605" cy="2172336"/>
          </a:xfrm>
          <a:prstGeom prst="rect">
            <a:avLst/>
          </a:prstGeom>
        </p:spPr>
      </p:pic>
      <p:pic>
        <p:nvPicPr>
          <p:cNvPr id="17" name="Picture 16">
            <a:extLst>
              <a:ext uri="{FF2B5EF4-FFF2-40B4-BE49-F238E27FC236}">
                <a16:creationId xmlns:a16="http://schemas.microsoft.com/office/drawing/2014/main" id="{394763B7-CC55-7DB4-3F99-6EB2627212CC}"/>
              </a:ext>
            </a:extLst>
          </p:cNvPr>
          <p:cNvPicPr>
            <a:picLocks noChangeAspect="1"/>
          </p:cNvPicPr>
          <p:nvPr/>
        </p:nvPicPr>
        <p:blipFill>
          <a:blip r:embed="rId6"/>
          <a:stretch>
            <a:fillRect/>
          </a:stretch>
        </p:blipFill>
        <p:spPr>
          <a:xfrm>
            <a:off x="7058161" y="4184023"/>
            <a:ext cx="3518535" cy="2172335"/>
          </a:xfrm>
          <a:prstGeom prst="rect">
            <a:avLst/>
          </a:prstGeom>
        </p:spPr>
      </p:pic>
    </p:spTree>
    <p:extLst>
      <p:ext uri="{BB962C8B-B14F-4D97-AF65-F5344CB8AC3E}">
        <p14:creationId xmlns:p14="http://schemas.microsoft.com/office/powerpoint/2010/main" val="4236376333"/>
      </p:ext>
    </p:extLst>
  </p:cSld>
  <p:clrMapOvr>
    <a:masterClrMapping/>
  </p:clrMapOvr>
</p:sld>
</file>

<file path=ppt/theme/theme1.xml><?xml version="1.0" encoding="utf-8"?>
<a:theme xmlns:a="http://schemas.openxmlformats.org/drawingml/2006/main" name="CARPL">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CARPL" id="{818A4A76-EA6C-470B-B918-5A45B47681D8}" vid="{97C8390F-09D7-4FEE-B94B-53E1F5226D0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566</TotalTime>
  <Words>2936</Words>
  <Application>Microsoft Office PowerPoint</Application>
  <PresentationFormat>Widescreen</PresentationFormat>
  <Paragraphs>213</Paragraphs>
  <Slides>24</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Aptos</vt:lpstr>
      <vt:lpstr>Arial</vt:lpstr>
      <vt:lpstr>Calibri</vt:lpstr>
      <vt:lpstr>Courier New</vt:lpstr>
      <vt:lpstr>Montserrat</vt:lpstr>
      <vt:lpstr>Times New Roman</vt:lpstr>
      <vt:lpstr>CARPL</vt:lpstr>
      <vt:lpstr>AI in Neuroimaging: Validating a  Diagnostic Tool for Responsible and Beneficial Clinical Use</vt:lpstr>
      <vt:lpstr>Introduction</vt:lpstr>
      <vt:lpstr>Rationale of Study</vt:lpstr>
      <vt:lpstr>Objective</vt:lpstr>
      <vt:lpstr>Methodology</vt:lpstr>
      <vt:lpstr>Methodology</vt:lpstr>
      <vt:lpstr>Study Design</vt:lpstr>
      <vt:lpstr>Data Analysis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References</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Swastik Mitra</dc:creator>
  <cp:lastModifiedBy>Swastik Mitra</cp:lastModifiedBy>
  <cp:revision>1</cp:revision>
  <dcterms:created xsi:type="dcterms:W3CDTF">2025-06-18T08:17:46Z</dcterms:created>
  <dcterms:modified xsi:type="dcterms:W3CDTF">2025-06-23T08:18:16Z</dcterms:modified>
</cp:coreProperties>
</file>