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3"/>
  </p:notesMasterIdLst>
  <p:sldIdLst>
    <p:sldId id="256" r:id="rId5"/>
    <p:sldId id="257" r:id="rId6"/>
    <p:sldId id="274" r:id="rId7"/>
    <p:sldId id="260" r:id="rId8"/>
    <p:sldId id="259" r:id="rId9"/>
    <p:sldId id="261" r:id="rId10"/>
    <p:sldId id="262" r:id="rId11"/>
    <p:sldId id="263" r:id="rId12"/>
    <p:sldId id="265" r:id="rId13"/>
    <p:sldId id="266" r:id="rId14"/>
    <p:sldId id="273" r:id="rId15"/>
    <p:sldId id="283" r:id="rId16"/>
    <p:sldId id="279" r:id="rId17"/>
    <p:sldId id="282" r:id="rId18"/>
    <p:sldId id="281" r:id="rId19"/>
    <p:sldId id="270" r:id="rId20"/>
    <p:sldId id="271" r:id="rId21"/>
    <p:sldId id="26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694"/>
  </p:normalViewPr>
  <p:slideViewPr>
    <p:cSldViewPr snapToGrid="0">
      <p:cViewPr>
        <p:scale>
          <a:sx n="58" d="100"/>
          <a:sy n="58" d="100"/>
        </p:scale>
        <p:origin x="964" y="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EF6046-AA49-4780-8DDD-E166EE30B9DE}"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D161CBBD-0127-4B90-AC28-94A77FD9A510}">
      <dgm:prSet/>
      <dgm:spPr/>
      <dgm:t>
        <a:bodyPr/>
        <a:lstStyle/>
        <a:p>
          <a:r>
            <a:rPr lang="en-US" b="0" i="0" baseline="0" dirty="0"/>
            <a:t>“The study aimed to assess the level of awareness of menstrual cups among women in Delhi, NCR, and to </a:t>
          </a:r>
          <a:r>
            <a:rPr lang="en-US" b="1" i="0" baseline="0" dirty="0"/>
            <a:t>identify both significant and non-significant associations</a:t>
          </a:r>
          <a:r>
            <a:rPr lang="en-US" b="0" i="0" baseline="0" dirty="0"/>
            <a:t> between awareness and demographic factors like age, educational qualification, occupation, and monthly household income."</a:t>
          </a:r>
          <a:endParaRPr lang="en-US" dirty="0"/>
        </a:p>
      </dgm:t>
    </dgm:pt>
    <dgm:pt modelId="{8338494F-9557-4BA2-B8C5-325CF82322C7}" type="parTrans" cxnId="{7F7DD9E0-3D83-4D5B-8C39-0BE0253EB782}">
      <dgm:prSet/>
      <dgm:spPr/>
      <dgm:t>
        <a:bodyPr/>
        <a:lstStyle/>
        <a:p>
          <a:endParaRPr lang="en-US"/>
        </a:p>
      </dgm:t>
    </dgm:pt>
    <dgm:pt modelId="{864FEA89-D305-4129-9F97-A0ED84E39CD4}" type="sibTrans" cxnId="{7F7DD9E0-3D83-4D5B-8C39-0BE0253EB782}">
      <dgm:prSet/>
      <dgm:spPr/>
      <dgm:t>
        <a:bodyPr/>
        <a:lstStyle/>
        <a:p>
          <a:endParaRPr lang="en-US"/>
        </a:p>
      </dgm:t>
    </dgm:pt>
    <dgm:pt modelId="{500BC501-0BED-49D6-AA2D-9CB527E5E6A5}">
      <dgm:prSet/>
      <dgm:spPr/>
      <dgm:t>
        <a:bodyPr/>
        <a:lstStyle/>
        <a:p>
          <a:r>
            <a:rPr lang="en-US" b="0" i="0" baseline="0" dirty="0"/>
            <a:t>"We also aimed to explore the knowledge and perceptions regarding the usage of menstrual cups, and to </a:t>
          </a:r>
          <a:r>
            <a:rPr lang="en-US" b="1" i="0" baseline="0" dirty="0"/>
            <a:t>determine the presence or absence of associations</a:t>
          </a:r>
          <a:r>
            <a:rPr lang="en-US" b="0" i="0" baseline="0" dirty="0"/>
            <a:t> with demographic factors including age, educational qualification, occupation, and monthly household income."</a:t>
          </a:r>
          <a:endParaRPr lang="en-US" dirty="0"/>
        </a:p>
      </dgm:t>
    </dgm:pt>
    <dgm:pt modelId="{1E308A45-BB87-4D8D-A868-19AF7F73199E}" type="parTrans" cxnId="{0EFF3D8A-2DC4-4F24-9BB8-2EFA800EB932}">
      <dgm:prSet/>
      <dgm:spPr/>
      <dgm:t>
        <a:bodyPr/>
        <a:lstStyle/>
        <a:p>
          <a:endParaRPr lang="en-US"/>
        </a:p>
      </dgm:t>
    </dgm:pt>
    <dgm:pt modelId="{2ACE86BF-7E48-4DE9-9201-35C899528FAB}" type="sibTrans" cxnId="{0EFF3D8A-2DC4-4F24-9BB8-2EFA800EB932}">
      <dgm:prSet/>
      <dgm:spPr/>
      <dgm:t>
        <a:bodyPr/>
        <a:lstStyle/>
        <a:p>
          <a:endParaRPr lang="en-US"/>
        </a:p>
      </dgm:t>
    </dgm:pt>
    <dgm:pt modelId="{7336D2A0-6435-4882-ADBD-3E6CF7690505}" type="pres">
      <dgm:prSet presAssocID="{27EF6046-AA49-4780-8DDD-E166EE30B9DE}" presName="outerComposite" presStyleCnt="0">
        <dgm:presLayoutVars>
          <dgm:chMax val="5"/>
          <dgm:dir/>
          <dgm:resizeHandles val="exact"/>
        </dgm:presLayoutVars>
      </dgm:prSet>
      <dgm:spPr/>
    </dgm:pt>
    <dgm:pt modelId="{70887CC4-F519-4B10-9867-D526646888D5}" type="pres">
      <dgm:prSet presAssocID="{27EF6046-AA49-4780-8DDD-E166EE30B9DE}" presName="dummyMaxCanvas" presStyleCnt="0">
        <dgm:presLayoutVars/>
      </dgm:prSet>
      <dgm:spPr/>
    </dgm:pt>
    <dgm:pt modelId="{DC02008A-133C-4CD0-9979-1533BB4F9A65}" type="pres">
      <dgm:prSet presAssocID="{27EF6046-AA49-4780-8DDD-E166EE30B9DE}" presName="TwoNodes_1" presStyleLbl="node1" presStyleIdx="0" presStyleCnt="2">
        <dgm:presLayoutVars>
          <dgm:bulletEnabled val="1"/>
        </dgm:presLayoutVars>
      </dgm:prSet>
      <dgm:spPr/>
    </dgm:pt>
    <dgm:pt modelId="{26EEDFE2-8CF8-446D-943E-3D455809CEBE}" type="pres">
      <dgm:prSet presAssocID="{27EF6046-AA49-4780-8DDD-E166EE30B9DE}" presName="TwoNodes_2" presStyleLbl="node1" presStyleIdx="1" presStyleCnt="2">
        <dgm:presLayoutVars>
          <dgm:bulletEnabled val="1"/>
        </dgm:presLayoutVars>
      </dgm:prSet>
      <dgm:spPr/>
    </dgm:pt>
    <dgm:pt modelId="{18BA02D4-325A-4127-AE27-9801B2ED4A8A}" type="pres">
      <dgm:prSet presAssocID="{27EF6046-AA49-4780-8DDD-E166EE30B9DE}" presName="TwoConn_1-2" presStyleLbl="fgAccFollowNode1" presStyleIdx="0" presStyleCnt="1">
        <dgm:presLayoutVars>
          <dgm:bulletEnabled val="1"/>
        </dgm:presLayoutVars>
      </dgm:prSet>
      <dgm:spPr/>
    </dgm:pt>
    <dgm:pt modelId="{53878E14-4E54-468D-8C7A-FF145C1FE5A5}" type="pres">
      <dgm:prSet presAssocID="{27EF6046-AA49-4780-8DDD-E166EE30B9DE}" presName="TwoNodes_1_text" presStyleLbl="node1" presStyleIdx="1" presStyleCnt="2">
        <dgm:presLayoutVars>
          <dgm:bulletEnabled val="1"/>
        </dgm:presLayoutVars>
      </dgm:prSet>
      <dgm:spPr/>
    </dgm:pt>
    <dgm:pt modelId="{86949C78-423C-4FE3-8234-AFA93AEB0078}" type="pres">
      <dgm:prSet presAssocID="{27EF6046-AA49-4780-8DDD-E166EE30B9DE}" presName="TwoNodes_2_text" presStyleLbl="node1" presStyleIdx="1" presStyleCnt="2">
        <dgm:presLayoutVars>
          <dgm:bulletEnabled val="1"/>
        </dgm:presLayoutVars>
      </dgm:prSet>
      <dgm:spPr/>
    </dgm:pt>
  </dgm:ptLst>
  <dgm:cxnLst>
    <dgm:cxn modelId="{3A8BCF02-1615-48C1-AF15-0EE27631B1A7}" type="presOf" srcId="{864FEA89-D305-4129-9F97-A0ED84E39CD4}" destId="{18BA02D4-325A-4127-AE27-9801B2ED4A8A}" srcOrd="0" destOrd="0" presId="urn:microsoft.com/office/officeart/2005/8/layout/vProcess5"/>
    <dgm:cxn modelId="{A70FE610-6D50-44EA-956A-2AA2DF08A45F}" type="presOf" srcId="{500BC501-0BED-49D6-AA2D-9CB527E5E6A5}" destId="{26EEDFE2-8CF8-446D-943E-3D455809CEBE}" srcOrd="0" destOrd="0" presId="urn:microsoft.com/office/officeart/2005/8/layout/vProcess5"/>
    <dgm:cxn modelId="{BA17673A-B752-4804-84B5-9543F4A763F4}" type="presOf" srcId="{D161CBBD-0127-4B90-AC28-94A77FD9A510}" destId="{DC02008A-133C-4CD0-9979-1533BB4F9A65}" srcOrd="0" destOrd="0" presId="urn:microsoft.com/office/officeart/2005/8/layout/vProcess5"/>
    <dgm:cxn modelId="{04EF1953-F504-42BF-BB4F-553CCD305F08}" type="presOf" srcId="{D161CBBD-0127-4B90-AC28-94A77FD9A510}" destId="{53878E14-4E54-468D-8C7A-FF145C1FE5A5}" srcOrd="1" destOrd="0" presId="urn:microsoft.com/office/officeart/2005/8/layout/vProcess5"/>
    <dgm:cxn modelId="{ED75BE81-CC92-4C39-816D-3895E3700E5A}" type="presOf" srcId="{500BC501-0BED-49D6-AA2D-9CB527E5E6A5}" destId="{86949C78-423C-4FE3-8234-AFA93AEB0078}" srcOrd="1" destOrd="0" presId="urn:microsoft.com/office/officeart/2005/8/layout/vProcess5"/>
    <dgm:cxn modelId="{0EFF3D8A-2DC4-4F24-9BB8-2EFA800EB932}" srcId="{27EF6046-AA49-4780-8DDD-E166EE30B9DE}" destId="{500BC501-0BED-49D6-AA2D-9CB527E5E6A5}" srcOrd="1" destOrd="0" parTransId="{1E308A45-BB87-4D8D-A868-19AF7F73199E}" sibTransId="{2ACE86BF-7E48-4DE9-9201-35C899528FAB}"/>
    <dgm:cxn modelId="{997087C8-46AC-4A1D-9C52-D6C1DE547007}" type="presOf" srcId="{27EF6046-AA49-4780-8DDD-E166EE30B9DE}" destId="{7336D2A0-6435-4882-ADBD-3E6CF7690505}" srcOrd="0" destOrd="0" presId="urn:microsoft.com/office/officeart/2005/8/layout/vProcess5"/>
    <dgm:cxn modelId="{7F7DD9E0-3D83-4D5B-8C39-0BE0253EB782}" srcId="{27EF6046-AA49-4780-8DDD-E166EE30B9DE}" destId="{D161CBBD-0127-4B90-AC28-94A77FD9A510}" srcOrd="0" destOrd="0" parTransId="{8338494F-9557-4BA2-B8C5-325CF82322C7}" sibTransId="{864FEA89-D305-4129-9F97-A0ED84E39CD4}"/>
    <dgm:cxn modelId="{03A57820-666B-4C2F-8F08-AFE515B65C78}" type="presParOf" srcId="{7336D2A0-6435-4882-ADBD-3E6CF7690505}" destId="{70887CC4-F519-4B10-9867-D526646888D5}" srcOrd="0" destOrd="0" presId="urn:microsoft.com/office/officeart/2005/8/layout/vProcess5"/>
    <dgm:cxn modelId="{64611AAF-D873-48E4-91B8-D52A34066806}" type="presParOf" srcId="{7336D2A0-6435-4882-ADBD-3E6CF7690505}" destId="{DC02008A-133C-4CD0-9979-1533BB4F9A65}" srcOrd="1" destOrd="0" presId="urn:microsoft.com/office/officeart/2005/8/layout/vProcess5"/>
    <dgm:cxn modelId="{CEA3B285-810D-46F0-BB60-374FB228079E}" type="presParOf" srcId="{7336D2A0-6435-4882-ADBD-3E6CF7690505}" destId="{26EEDFE2-8CF8-446D-943E-3D455809CEBE}" srcOrd="2" destOrd="0" presId="urn:microsoft.com/office/officeart/2005/8/layout/vProcess5"/>
    <dgm:cxn modelId="{17F38E35-A4BA-47C1-86F2-F51FA25A5A09}" type="presParOf" srcId="{7336D2A0-6435-4882-ADBD-3E6CF7690505}" destId="{18BA02D4-325A-4127-AE27-9801B2ED4A8A}" srcOrd="3" destOrd="0" presId="urn:microsoft.com/office/officeart/2005/8/layout/vProcess5"/>
    <dgm:cxn modelId="{7BD6ED45-01CF-4CD1-8549-0478C2AC417B}" type="presParOf" srcId="{7336D2A0-6435-4882-ADBD-3E6CF7690505}" destId="{53878E14-4E54-468D-8C7A-FF145C1FE5A5}" srcOrd="4" destOrd="0" presId="urn:microsoft.com/office/officeart/2005/8/layout/vProcess5"/>
    <dgm:cxn modelId="{1CFB980F-2065-4F6B-B4E9-76DB2A8C5779}" type="presParOf" srcId="{7336D2A0-6435-4882-ADBD-3E6CF7690505}" destId="{86949C78-423C-4FE3-8234-AFA93AEB0078}" srcOrd="5"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803F0E-EFA9-4D56-B682-518FD0264717}" type="doc">
      <dgm:prSet loTypeId="urn:microsoft.com/office/officeart/2016/7/layout/RepeatingBendingProcessNew" loCatId="process" qsTypeId="urn:microsoft.com/office/officeart/2005/8/quickstyle/simple1" qsCatId="simple" csTypeId="urn:microsoft.com/office/officeart/2005/8/colors/accent0_3" csCatId="mainScheme" phldr="1"/>
      <dgm:spPr/>
      <dgm:t>
        <a:bodyPr/>
        <a:lstStyle/>
        <a:p>
          <a:endParaRPr lang="en-US"/>
        </a:p>
      </dgm:t>
    </dgm:pt>
    <dgm:pt modelId="{C64D7313-9B37-4266-97A7-641594736E99}">
      <dgm:prSet/>
      <dgm:spPr/>
      <dgm:t>
        <a:bodyPr/>
        <a:lstStyle/>
        <a:p>
          <a:r>
            <a:rPr lang="en-US" b="1"/>
            <a:t>Study Design-</a:t>
          </a:r>
          <a:r>
            <a:rPr lang="en-US"/>
            <a:t>Cross-sectional survey.</a:t>
          </a:r>
        </a:p>
      </dgm:t>
    </dgm:pt>
    <dgm:pt modelId="{6FE57838-CC6B-4147-86E8-252D76F4F3DC}" type="parTrans" cxnId="{C1E5F007-DBD1-4458-BA9E-CF1188348139}">
      <dgm:prSet/>
      <dgm:spPr/>
      <dgm:t>
        <a:bodyPr/>
        <a:lstStyle/>
        <a:p>
          <a:endParaRPr lang="en-US"/>
        </a:p>
      </dgm:t>
    </dgm:pt>
    <dgm:pt modelId="{CA41E40C-7BC4-451A-995F-403B4CD2A1D6}" type="sibTrans" cxnId="{C1E5F007-DBD1-4458-BA9E-CF1188348139}">
      <dgm:prSet/>
      <dgm:spPr/>
      <dgm:t>
        <a:bodyPr/>
        <a:lstStyle/>
        <a:p>
          <a:endParaRPr lang="en-US"/>
        </a:p>
      </dgm:t>
    </dgm:pt>
    <dgm:pt modelId="{AB39B3CF-87E5-4A22-8C8F-B77B587A836D}">
      <dgm:prSet/>
      <dgm:spPr/>
      <dgm:t>
        <a:bodyPr/>
        <a:lstStyle/>
        <a:p>
          <a:r>
            <a:rPr lang="en-US" b="1"/>
            <a:t>Setting:</a:t>
          </a:r>
          <a:r>
            <a:rPr lang="en-US"/>
            <a:t> Delhi, NCR, India.</a:t>
          </a:r>
        </a:p>
      </dgm:t>
    </dgm:pt>
    <dgm:pt modelId="{781177F5-23A7-4F4B-BAC4-F3F14733DE2C}" type="parTrans" cxnId="{D5BE0F71-6181-4291-A781-A83B7FA80815}">
      <dgm:prSet/>
      <dgm:spPr/>
      <dgm:t>
        <a:bodyPr/>
        <a:lstStyle/>
        <a:p>
          <a:endParaRPr lang="en-US"/>
        </a:p>
      </dgm:t>
    </dgm:pt>
    <dgm:pt modelId="{973FD0C7-0B7F-480D-A074-F8486FCB03F7}" type="sibTrans" cxnId="{D5BE0F71-6181-4291-A781-A83B7FA80815}">
      <dgm:prSet/>
      <dgm:spPr/>
      <dgm:t>
        <a:bodyPr/>
        <a:lstStyle/>
        <a:p>
          <a:endParaRPr lang="en-US"/>
        </a:p>
      </dgm:t>
    </dgm:pt>
    <dgm:pt modelId="{68030E0C-C123-4201-BA7B-43701B058619}">
      <dgm:prSet/>
      <dgm:spPr/>
      <dgm:t>
        <a:bodyPr/>
        <a:lstStyle/>
        <a:p>
          <a:r>
            <a:rPr lang="en-US" b="1"/>
            <a:t>Purpose:</a:t>
          </a:r>
          <a:r>
            <a:rPr lang="en-US"/>
            <a:t> To assess knowledge, acceptance, perception, and usage of menstrual cups among women.</a:t>
          </a:r>
        </a:p>
      </dgm:t>
    </dgm:pt>
    <dgm:pt modelId="{A9257079-6A0C-49D9-B92D-E4B6B702C4BD}" type="parTrans" cxnId="{CA09E377-2E0B-4BA9-AA11-E6D2BE794E23}">
      <dgm:prSet/>
      <dgm:spPr/>
      <dgm:t>
        <a:bodyPr/>
        <a:lstStyle/>
        <a:p>
          <a:endParaRPr lang="en-US"/>
        </a:p>
      </dgm:t>
    </dgm:pt>
    <dgm:pt modelId="{73CAEB2A-B034-48F0-A63F-4301D8550854}" type="sibTrans" cxnId="{CA09E377-2E0B-4BA9-AA11-E6D2BE794E23}">
      <dgm:prSet/>
      <dgm:spPr/>
      <dgm:t>
        <a:bodyPr/>
        <a:lstStyle/>
        <a:p>
          <a:endParaRPr lang="en-US"/>
        </a:p>
      </dgm:t>
    </dgm:pt>
    <dgm:pt modelId="{7E84E11F-F7DE-4309-A7B2-DAC5D2191D6F}">
      <dgm:prSet/>
      <dgm:spPr/>
      <dgm:t>
        <a:bodyPr/>
        <a:lstStyle/>
        <a:p>
          <a:r>
            <a:rPr lang="en-US" b="1"/>
            <a:t>Study Population-</a:t>
          </a:r>
          <a:r>
            <a:rPr lang="en-US"/>
            <a:t>Women aged 18 to 50 years with regular menstrual cycles.</a:t>
          </a:r>
        </a:p>
      </dgm:t>
    </dgm:pt>
    <dgm:pt modelId="{B4E960E7-2A14-4C95-B3C4-214187DDC8AA}" type="parTrans" cxnId="{FE4D2FC7-9BD4-4B41-8A0B-6749CA795319}">
      <dgm:prSet/>
      <dgm:spPr/>
      <dgm:t>
        <a:bodyPr/>
        <a:lstStyle/>
        <a:p>
          <a:endParaRPr lang="en-US"/>
        </a:p>
      </dgm:t>
    </dgm:pt>
    <dgm:pt modelId="{998272D3-11B5-482E-A524-16301408F3B4}" type="sibTrans" cxnId="{FE4D2FC7-9BD4-4B41-8A0B-6749CA795319}">
      <dgm:prSet/>
      <dgm:spPr/>
      <dgm:t>
        <a:bodyPr/>
        <a:lstStyle/>
        <a:p>
          <a:endParaRPr lang="en-US"/>
        </a:p>
      </dgm:t>
    </dgm:pt>
    <dgm:pt modelId="{229B99C9-B646-43D5-8536-E405DDE724B5}">
      <dgm:prSet/>
      <dgm:spPr/>
      <dgm:t>
        <a:bodyPr/>
        <a:lstStyle/>
        <a:p>
          <a:r>
            <a:rPr lang="en-US" b="1"/>
            <a:t>Inclusion Criteria:</a:t>
          </a:r>
          <a:endParaRPr lang="en-US"/>
        </a:p>
      </dgm:t>
    </dgm:pt>
    <dgm:pt modelId="{1942BFE4-DFA9-415D-806A-2594671066E9}" type="parTrans" cxnId="{D32EA7BC-BC19-420C-A0B0-9DEEC94E991E}">
      <dgm:prSet/>
      <dgm:spPr/>
      <dgm:t>
        <a:bodyPr/>
        <a:lstStyle/>
        <a:p>
          <a:endParaRPr lang="en-US"/>
        </a:p>
      </dgm:t>
    </dgm:pt>
    <dgm:pt modelId="{BB3C3AFE-3C6E-41EF-89DB-F3EDD5B1F450}" type="sibTrans" cxnId="{D32EA7BC-BC19-420C-A0B0-9DEEC94E991E}">
      <dgm:prSet/>
      <dgm:spPr/>
      <dgm:t>
        <a:bodyPr/>
        <a:lstStyle/>
        <a:p>
          <a:endParaRPr lang="en-US"/>
        </a:p>
      </dgm:t>
    </dgm:pt>
    <dgm:pt modelId="{31FEA729-D27D-4B20-8400-92E98638466D}">
      <dgm:prSet/>
      <dgm:spPr/>
      <dgm:t>
        <a:bodyPr/>
        <a:lstStyle/>
        <a:p>
          <a:r>
            <a:rPr lang="en-US"/>
            <a:t>Women aged between 18 and 50 years.Reside in Delhi, NCR.</a:t>
          </a:r>
        </a:p>
      </dgm:t>
    </dgm:pt>
    <dgm:pt modelId="{62BF4A8B-4675-4E43-9C00-8015F1D69466}" type="parTrans" cxnId="{AF95C7CD-5A0F-4D90-B77F-B825A1A77E61}">
      <dgm:prSet/>
      <dgm:spPr/>
      <dgm:t>
        <a:bodyPr/>
        <a:lstStyle/>
        <a:p>
          <a:endParaRPr lang="en-US"/>
        </a:p>
      </dgm:t>
    </dgm:pt>
    <dgm:pt modelId="{7C4EC52A-762B-413F-AB9D-6EB1C7122855}" type="sibTrans" cxnId="{AF95C7CD-5A0F-4D90-B77F-B825A1A77E61}">
      <dgm:prSet/>
      <dgm:spPr/>
      <dgm:t>
        <a:bodyPr/>
        <a:lstStyle/>
        <a:p>
          <a:endParaRPr lang="en-US"/>
        </a:p>
      </dgm:t>
    </dgm:pt>
    <dgm:pt modelId="{22D8EB2A-B7A1-4E6D-A69C-AFCE5E3BF991}">
      <dgm:prSet/>
      <dgm:spPr/>
      <dgm:t>
        <a:bodyPr/>
        <a:lstStyle/>
        <a:p>
          <a:r>
            <a:rPr lang="en-US"/>
            <a:t>Experienced menstruation for at least one year prior to the study.</a:t>
          </a:r>
        </a:p>
      </dgm:t>
    </dgm:pt>
    <dgm:pt modelId="{B87D0C7F-93FF-40B8-B772-ABD84ECB680C}" type="parTrans" cxnId="{71D83249-8F5A-452B-A65D-F3643A36681F}">
      <dgm:prSet/>
      <dgm:spPr/>
      <dgm:t>
        <a:bodyPr/>
        <a:lstStyle/>
        <a:p>
          <a:endParaRPr lang="en-US"/>
        </a:p>
      </dgm:t>
    </dgm:pt>
    <dgm:pt modelId="{8D54EE34-4C0D-438E-8385-9629B0094D88}" type="sibTrans" cxnId="{71D83249-8F5A-452B-A65D-F3643A36681F}">
      <dgm:prSet/>
      <dgm:spPr/>
      <dgm:t>
        <a:bodyPr/>
        <a:lstStyle/>
        <a:p>
          <a:endParaRPr lang="en-US"/>
        </a:p>
      </dgm:t>
    </dgm:pt>
    <dgm:pt modelId="{8016C7FF-BCB2-4B66-BB6E-F37F38EC48AB}">
      <dgm:prSet/>
      <dgm:spPr/>
      <dgm:t>
        <a:bodyPr/>
        <a:lstStyle/>
        <a:p>
          <a:r>
            <a:rPr lang="en-US"/>
            <a:t>Willing to participate and provide informed consent.</a:t>
          </a:r>
        </a:p>
      </dgm:t>
    </dgm:pt>
    <dgm:pt modelId="{4544F809-5BC7-4572-8834-2CFACBB86BCC}" type="parTrans" cxnId="{E2A01F91-DD89-4FB0-B10B-8B5D37A12F36}">
      <dgm:prSet/>
      <dgm:spPr/>
      <dgm:t>
        <a:bodyPr/>
        <a:lstStyle/>
        <a:p>
          <a:endParaRPr lang="en-US"/>
        </a:p>
      </dgm:t>
    </dgm:pt>
    <dgm:pt modelId="{4A2CE173-8508-40FB-97C2-5B167C01DEE1}" type="sibTrans" cxnId="{E2A01F91-DD89-4FB0-B10B-8B5D37A12F36}">
      <dgm:prSet/>
      <dgm:spPr/>
      <dgm:t>
        <a:bodyPr/>
        <a:lstStyle/>
        <a:p>
          <a:endParaRPr lang="en-US"/>
        </a:p>
      </dgm:t>
    </dgm:pt>
    <dgm:pt modelId="{23D70A39-6BD9-4D8E-BCA3-901E58A25542}">
      <dgm:prSet/>
      <dgm:spPr/>
      <dgm:t>
        <a:bodyPr/>
        <a:lstStyle/>
        <a:p>
          <a:r>
            <a:rPr lang="en-US" b="1"/>
            <a:t>Exclusion Criteria:</a:t>
          </a:r>
          <a:endParaRPr lang="en-US"/>
        </a:p>
      </dgm:t>
    </dgm:pt>
    <dgm:pt modelId="{E85E73F9-D4D2-4C3A-B876-5132FCE425DA}" type="parTrans" cxnId="{430A3F3B-D2ED-4B12-9AF1-90EAC05586FF}">
      <dgm:prSet/>
      <dgm:spPr/>
      <dgm:t>
        <a:bodyPr/>
        <a:lstStyle/>
        <a:p>
          <a:endParaRPr lang="en-US"/>
        </a:p>
      </dgm:t>
    </dgm:pt>
    <dgm:pt modelId="{41CED6C3-61C3-4CFE-ADFF-4947C8EF683C}" type="sibTrans" cxnId="{430A3F3B-D2ED-4B12-9AF1-90EAC05586FF}">
      <dgm:prSet/>
      <dgm:spPr/>
      <dgm:t>
        <a:bodyPr/>
        <a:lstStyle/>
        <a:p>
          <a:endParaRPr lang="en-US"/>
        </a:p>
      </dgm:t>
    </dgm:pt>
    <dgm:pt modelId="{0506E052-5E16-4A6E-BBD1-990A88B06EAF}">
      <dgm:prSet/>
      <dgm:spPr/>
      <dgm:t>
        <a:bodyPr/>
        <a:lstStyle/>
        <a:p>
          <a:r>
            <a:rPr lang="en-US"/>
            <a:t>Medical conditions interfering with menstrual health (except PCOD and PCOS).</a:t>
          </a:r>
        </a:p>
      </dgm:t>
    </dgm:pt>
    <dgm:pt modelId="{AD23676F-42ED-4DC2-9FED-793C74F167C4}" type="parTrans" cxnId="{AFCA1486-99CB-4BBE-B22F-CE72F1D65DF8}">
      <dgm:prSet/>
      <dgm:spPr/>
      <dgm:t>
        <a:bodyPr/>
        <a:lstStyle/>
        <a:p>
          <a:endParaRPr lang="en-US"/>
        </a:p>
      </dgm:t>
    </dgm:pt>
    <dgm:pt modelId="{9CF14C6F-9481-4CC7-8345-37C92B00D4D7}" type="sibTrans" cxnId="{AFCA1486-99CB-4BBE-B22F-CE72F1D65DF8}">
      <dgm:prSet/>
      <dgm:spPr/>
      <dgm:t>
        <a:bodyPr/>
        <a:lstStyle/>
        <a:p>
          <a:endParaRPr lang="en-US"/>
        </a:p>
      </dgm:t>
    </dgm:pt>
    <dgm:pt modelId="{59A525C9-1AB5-41F5-9B87-A868FF221CF4}">
      <dgm:prSet/>
      <dgm:spPr/>
      <dgm:t>
        <a:bodyPr/>
        <a:lstStyle/>
        <a:p>
          <a:r>
            <a:rPr lang="en-US"/>
            <a:t>Unable to provide informed consent.</a:t>
          </a:r>
        </a:p>
      </dgm:t>
    </dgm:pt>
    <dgm:pt modelId="{64DE0CD6-9E15-444E-8328-A8D80C923AC9}" type="parTrans" cxnId="{1CDFF51B-94D3-48B0-866E-C2E07043425D}">
      <dgm:prSet/>
      <dgm:spPr/>
      <dgm:t>
        <a:bodyPr/>
        <a:lstStyle/>
        <a:p>
          <a:endParaRPr lang="en-US"/>
        </a:p>
      </dgm:t>
    </dgm:pt>
    <dgm:pt modelId="{080E8B88-F89F-4FBB-BE2D-103FDE59A291}" type="sibTrans" cxnId="{1CDFF51B-94D3-48B0-866E-C2E07043425D}">
      <dgm:prSet/>
      <dgm:spPr/>
      <dgm:t>
        <a:bodyPr/>
        <a:lstStyle/>
        <a:p>
          <a:endParaRPr lang="en-US"/>
        </a:p>
      </dgm:t>
    </dgm:pt>
    <dgm:pt modelId="{7F7924FD-6192-490E-99BD-E472944306B0}">
      <dgm:prSet/>
      <dgm:spPr/>
      <dgm:t>
        <a:bodyPr/>
        <a:lstStyle/>
        <a:p>
          <a:r>
            <a:rPr lang="en-US" b="1"/>
            <a:t>Sample Size:</a:t>
          </a:r>
          <a:r>
            <a:rPr lang="en-US"/>
            <a:t> Approximately 384 participants.</a:t>
          </a:r>
        </a:p>
      </dgm:t>
    </dgm:pt>
    <dgm:pt modelId="{BFF988B8-114D-4976-92E1-18EDBEAD4F01}" type="parTrans" cxnId="{C95D8A56-C8AD-4F4C-A9D7-73430C669F67}">
      <dgm:prSet/>
      <dgm:spPr/>
      <dgm:t>
        <a:bodyPr/>
        <a:lstStyle/>
        <a:p>
          <a:endParaRPr lang="en-US"/>
        </a:p>
      </dgm:t>
    </dgm:pt>
    <dgm:pt modelId="{AAB47571-942A-48EB-BE28-60B8C26117BC}" type="sibTrans" cxnId="{C95D8A56-C8AD-4F4C-A9D7-73430C669F67}">
      <dgm:prSet/>
      <dgm:spPr/>
      <dgm:t>
        <a:bodyPr/>
        <a:lstStyle/>
        <a:p>
          <a:endParaRPr lang="en-US"/>
        </a:p>
      </dgm:t>
    </dgm:pt>
    <dgm:pt modelId="{1F19010F-2A7D-43CD-A62E-D1C8810A0A12}">
      <dgm:prSet/>
      <dgm:spPr/>
      <dgm:t>
        <a:bodyPr/>
        <a:lstStyle/>
        <a:p>
          <a:r>
            <a:rPr lang="en-US" b="1"/>
            <a:t>Sampling Technique:</a:t>
          </a:r>
          <a:r>
            <a:rPr lang="en-US"/>
            <a:t> Non-probability sampling.</a:t>
          </a:r>
        </a:p>
      </dgm:t>
    </dgm:pt>
    <dgm:pt modelId="{393C99C3-0276-4333-B09C-432E801E0C32}" type="parTrans" cxnId="{280A8BD8-4987-484E-87F3-C7AAB4804C0C}">
      <dgm:prSet/>
      <dgm:spPr/>
      <dgm:t>
        <a:bodyPr/>
        <a:lstStyle/>
        <a:p>
          <a:endParaRPr lang="en-US"/>
        </a:p>
      </dgm:t>
    </dgm:pt>
    <dgm:pt modelId="{C3B84719-6498-41DA-9C7B-2A3F7F216F29}" type="sibTrans" cxnId="{280A8BD8-4987-484E-87F3-C7AAB4804C0C}">
      <dgm:prSet/>
      <dgm:spPr/>
      <dgm:t>
        <a:bodyPr/>
        <a:lstStyle/>
        <a:p>
          <a:endParaRPr lang="en-US"/>
        </a:p>
      </dgm:t>
    </dgm:pt>
    <dgm:pt modelId="{2CA6D30A-F23B-4D67-9A78-7A260096A363}">
      <dgm:prSet/>
      <dgm:spPr/>
      <dgm:t>
        <a:bodyPr/>
        <a:lstStyle/>
        <a:p>
          <a:r>
            <a:rPr lang="en-US" b="1"/>
            <a:t>Study Tool-</a:t>
          </a:r>
          <a:r>
            <a:rPr lang="en-US"/>
            <a:t>Structured, close-ended questionnaire.</a:t>
          </a:r>
        </a:p>
      </dgm:t>
    </dgm:pt>
    <dgm:pt modelId="{76FD81F7-9D21-4B21-9D2B-B23BA6FEA836}" type="parTrans" cxnId="{E9902988-130F-451C-BE6D-2A5ABA27E326}">
      <dgm:prSet/>
      <dgm:spPr/>
      <dgm:t>
        <a:bodyPr/>
        <a:lstStyle/>
        <a:p>
          <a:endParaRPr lang="en-US"/>
        </a:p>
      </dgm:t>
    </dgm:pt>
    <dgm:pt modelId="{1536990F-3B68-499A-80AA-811072B12FEC}" type="sibTrans" cxnId="{E9902988-130F-451C-BE6D-2A5ABA27E326}">
      <dgm:prSet/>
      <dgm:spPr/>
      <dgm:t>
        <a:bodyPr/>
        <a:lstStyle/>
        <a:p>
          <a:endParaRPr lang="en-US"/>
        </a:p>
      </dgm:t>
    </dgm:pt>
    <dgm:pt modelId="{375F84EB-C830-4E50-8363-882FD819C130}">
      <dgm:prSet/>
      <dgm:spPr/>
      <dgm:t>
        <a:bodyPr/>
        <a:lstStyle/>
        <a:p>
          <a:r>
            <a:rPr lang="en-US" b="1"/>
            <a:t>Sections:</a:t>
          </a:r>
          <a:endParaRPr lang="en-US"/>
        </a:p>
      </dgm:t>
    </dgm:pt>
    <dgm:pt modelId="{385EE18F-1CBB-4030-9C59-F889E8E9D745}" type="parTrans" cxnId="{FBEBFA6A-32BC-432F-936C-4BD176AEB6CB}">
      <dgm:prSet/>
      <dgm:spPr/>
      <dgm:t>
        <a:bodyPr/>
        <a:lstStyle/>
        <a:p>
          <a:endParaRPr lang="en-US"/>
        </a:p>
      </dgm:t>
    </dgm:pt>
    <dgm:pt modelId="{17A9F264-3D9E-4449-949C-20E0CDF1C9C2}" type="sibTrans" cxnId="{FBEBFA6A-32BC-432F-936C-4BD176AEB6CB}">
      <dgm:prSet/>
      <dgm:spPr/>
      <dgm:t>
        <a:bodyPr/>
        <a:lstStyle/>
        <a:p>
          <a:endParaRPr lang="en-US"/>
        </a:p>
      </dgm:t>
    </dgm:pt>
    <dgm:pt modelId="{228470A8-35DA-4D14-9646-7A1B1295AAA5}">
      <dgm:prSet/>
      <dgm:spPr/>
      <dgm:t>
        <a:bodyPr/>
        <a:lstStyle/>
        <a:p>
          <a:r>
            <a:rPr lang="en-US" b="1"/>
            <a:t>Demographic Information:</a:t>
          </a:r>
          <a:r>
            <a:rPr lang="en-US"/>
            <a:t> Age, educational qualification, occupation.</a:t>
          </a:r>
        </a:p>
      </dgm:t>
    </dgm:pt>
    <dgm:pt modelId="{0A5E837F-3296-4CEE-9376-A810DBDFAECB}" type="parTrans" cxnId="{8669F4D6-58B8-484F-93EC-704D1380003D}">
      <dgm:prSet/>
      <dgm:spPr/>
      <dgm:t>
        <a:bodyPr/>
        <a:lstStyle/>
        <a:p>
          <a:endParaRPr lang="en-US"/>
        </a:p>
      </dgm:t>
    </dgm:pt>
    <dgm:pt modelId="{5D44A5F2-FBBB-4C6E-A4C7-717ADA2A7DAF}" type="sibTrans" cxnId="{8669F4D6-58B8-484F-93EC-704D1380003D}">
      <dgm:prSet/>
      <dgm:spPr/>
      <dgm:t>
        <a:bodyPr/>
        <a:lstStyle/>
        <a:p>
          <a:endParaRPr lang="en-US"/>
        </a:p>
      </dgm:t>
    </dgm:pt>
    <dgm:pt modelId="{AFB1ED90-4F74-42AA-960F-A4A166D70064}">
      <dgm:prSet/>
      <dgm:spPr/>
      <dgm:t>
        <a:bodyPr/>
        <a:lstStyle/>
        <a:p>
          <a:r>
            <a:rPr lang="en-US" b="1"/>
            <a:t>Knowledge and Awareness:</a:t>
          </a:r>
          <a:r>
            <a:rPr lang="en-US"/>
            <a:t> Familiarity with menstrual cups, sources of information.</a:t>
          </a:r>
        </a:p>
      </dgm:t>
    </dgm:pt>
    <dgm:pt modelId="{2E7445EC-D84D-46E4-82BB-50CDD08BA9D4}" type="parTrans" cxnId="{B2961460-A2D1-467C-8B69-A65D66C253C1}">
      <dgm:prSet/>
      <dgm:spPr/>
      <dgm:t>
        <a:bodyPr/>
        <a:lstStyle/>
        <a:p>
          <a:endParaRPr lang="en-US"/>
        </a:p>
      </dgm:t>
    </dgm:pt>
    <dgm:pt modelId="{B77143C3-325F-47C1-9DD9-1BF3D55D2FDD}" type="sibTrans" cxnId="{B2961460-A2D1-467C-8B69-A65D66C253C1}">
      <dgm:prSet/>
      <dgm:spPr/>
      <dgm:t>
        <a:bodyPr/>
        <a:lstStyle/>
        <a:p>
          <a:endParaRPr lang="en-US"/>
        </a:p>
      </dgm:t>
    </dgm:pt>
    <dgm:pt modelId="{7A731BA9-F0E4-4D4A-B695-646EE894E095}">
      <dgm:prSet/>
      <dgm:spPr/>
      <dgm:t>
        <a:bodyPr/>
        <a:lstStyle/>
        <a:p>
          <a:r>
            <a:rPr lang="en-US" b="1"/>
            <a:t>Perceptions and Attitudes:</a:t>
          </a:r>
          <a:r>
            <a:rPr lang="en-US"/>
            <a:t> Beliefs, myths, cultural/personal barriers.</a:t>
          </a:r>
        </a:p>
      </dgm:t>
    </dgm:pt>
    <dgm:pt modelId="{D9634BBE-0C92-4AAF-86B7-D536A0A6F657}" type="parTrans" cxnId="{7AC8D2D2-028E-44A4-AF99-6F171D78DB3A}">
      <dgm:prSet/>
      <dgm:spPr/>
      <dgm:t>
        <a:bodyPr/>
        <a:lstStyle/>
        <a:p>
          <a:endParaRPr lang="en-US"/>
        </a:p>
      </dgm:t>
    </dgm:pt>
    <dgm:pt modelId="{7832AB66-AF9B-40AB-A537-4AF13F038268}" type="sibTrans" cxnId="{7AC8D2D2-028E-44A4-AF99-6F171D78DB3A}">
      <dgm:prSet/>
      <dgm:spPr/>
      <dgm:t>
        <a:bodyPr/>
        <a:lstStyle/>
        <a:p>
          <a:endParaRPr lang="en-US"/>
        </a:p>
      </dgm:t>
    </dgm:pt>
    <dgm:pt modelId="{CADF0FE3-FA13-4605-BD19-15ACEB6C7CAC}">
      <dgm:prSet/>
      <dgm:spPr/>
      <dgm:t>
        <a:bodyPr/>
        <a:lstStyle/>
        <a:p>
          <a:r>
            <a:rPr lang="en-US" b="1"/>
            <a:t>Acceptance and Usage:</a:t>
          </a:r>
          <a:r>
            <a:rPr lang="en-US"/>
            <a:t> Willingness to use, past/current use, experiences.</a:t>
          </a:r>
        </a:p>
      </dgm:t>
    </dgm:pt>
    <dgm:pt modelId="{357AACA5-E8B1-4894-85EA-12BDE5404597}" type="parTrans" cxnId="{A0D1B76E-2432-461C-84D0-B5EC69AF15A3}">
      <dgm:prSet/>
      <dgm:spPr/>
      <dgm:t>
        <a:bodyPr/>
        <a:lstStyle/>
        <a:p>
          <a:endParaRPr lang="en-US"/>
        </a:p>
      </dgm:t>
    </dgm:pt>
    <dgm:pt modelId="{9E811915-4FAF-4D5A-A26E-4FD269D9E12F}" type="sibTrans" cxnId="{A0D1B76E-2432-461C-84D0-B5EC69AF15A3}">
      <dgm:prSet/>
      <dgm:spPr/>
      <dgm:t>
        <a:bodyPr/>
        <a:lstStyle/>
        <a:p>
          <a:endParaRPr lang="en-US"/>
        </a:p>
      </dgm:t>
    </dgm:pt>
    <dgm:pt modelId="{FA11E60B-4E8D-4608-B8A2-0D666D0E6937}" type="pres">
      <dgm:prSet presAssocID="{41803F0E-EFA9-4D56-B682-518FD0264717}" presName="Name0" presStyleCnt="0">
        <dgm:presLayoutVars>
          <dgm:dir/>
          <dgm:resizeHandles val="exact"/>
        </dgm:presLayoutVars>
      </dgm:prSet>
      <dgm:spPr/>
    </dgm:pt>
    <dgm:pt modelId="{7D75E75F-FE4A-45A9-8AC2-4688E267BA06}" type="pres">
      <dgm:prSet presAssocID="{C64D7313-9B37-4266-97A7-641594736E99}" presName="node" presStyleLbl="node1" presStyleIdx="0" presStyleCnt="10" custLinFactNeighborX="-17761" custLinFactNeighborY="18838">
        <dgm:presLayoutVars>
          <dgm:bulletEnabled val="1"/>
        </dgm:presLayoutVars>
      </dgm:prSet>
      <dgm:spPr/>
    </dgm:pt>
    <dgm:pt modelId="{3A7E1A29-FD80-4068-AAB9-5CA530110469}" type="pres">
      <dgm:prSet presAssocID="{CA41E40C-7BC4-451A-995F-403B4CD2A1D6}" presName="sibTrans" presStyleLbl="sibTrans1D1" presStyleIdx="0" presStyleCnt="9"/>
      <dgm:spPr/>
    </dgm:pt>
    <dgm:pt modelId="{17CAEFF6-B713-4603-A4C3-8645FC0BCA59}" type="pres">
      <dgm:prSet presAssocID="{CA41E40C-7BC4-451A-995F-403B4CD2A1D6}" presName="connectorText" presStyleLbl="sibTrans1D1" presStyleIdx="0" presStyleCnt="9"/>
      <dgm:spPr/>
    </dgm:pt>
    <dgm:pt modelId="{E935F06C-82D0-4D4E-80FA-ABE1F30E08D2}" type="pres">
      <dgm:prSet presAssocID="{AB39B3CF-87E5-4A22-8C8F-B77B587A836D}" presName="node" presStyleLbl="node1" presStyleIdx="1" presStyleCnt="10">
        <dgm:presLayoutVars>
          <dgm:bulletEnabled val="1"/>
        </dgm:presLayoutVars>
      </dgm:prSet>
      <dgm:spPr/>
    </dgm:pt>
    <dgm:pt modelId="{24A77C7A-E901-4906-88D1-0AEC3F7E495F}" type="pres">
      <dgm:prSet presAssocID="{973FD0C7-0B7F-480D-A074-F8486FCB03F7}" presName="sibTrans" presStyleLbl="sibTrans1D1" presStyleIdx="1" presStyleCnt="9"/>
      <dgm:spPr/>
    </dgm:pt>
    <dgm:pt modelId="{BAAEE791-030C-488F-85D9-50E0EE618A3C}" type="pres">
      <dgm:prSet presAssocID="{973FD0C7-0B7F-480D-A074-F8486FCB03F7}" presName="connectorText" presStyleLbl="sibTrans1D1" presStyleIdx="1" presStyleCnt="9"/>
      <dgm:spPr/>
    </dgm:pt>
    <dgm:pt modelId="{DA98E67B-A865-4E58-862B-3F305917750D}" type="pres">
      <dgm:prSet presAssocID="{68030E0C-C123-4201-BA7B-43701B058619}" presName="node" presStyleLbl="node1" presStyleIdx="2" presStyleCnt="10">
        <dgm:presLayoutVars>
          <dgm:bulletEnabled val="1"/>
        </dgm:presLayoutVars>
      </dgm:prSet>
      <dgm:spPr/>
    </dgm:pt>
    <dgm:pt modelId="{7C96DED8-C5D4-42C3-AAB9-82012CA2699F}" type="pres">
      <dgm:prSet presAssocID="{73CAEB2A-B034-48F0-A63F-4301D8550854}" presName="sibTrans" presStyleLbl="sibTrans1D1" presStyleIdx="2" presStyleCnt="9"/>
      <dgm:spPr/>
    </dgm:pt>
    <dgm:pt modelId="{8F1DC846-0EBF-4068-B371-7032264A8078}" type="pres">
      <dgm:prSet presAssocID="{73CAEB2A-B034-48F0-A63F-4301D8550854}" presName="connectorText" presStyleLbl="sibTrans1D1" presStyleIdx="2" presStyleCnt="9"/>
      <dgm:spPr/>
    </dgm:pt>
    <dgm:pt modelId="{770F8476-4B89-4BB8-A0E8-35F9342EC196}" type="pres">
      <dgm:prSet presAssocID="{7E84E11F-F7DE-4309-A7B2-DAC5D2191D6F}" presName="node" presStyleLbl="node1" presStyleIdx="3" presStyleCnt="10">
        <dgm:presLayoutVars>
          <dgm:bulletEnabled val="1"/>
        </dgm:presLayoutVars>
      </dgm:prSet>
      <dgm:spPr/>
    </dgm:pt>
    <dgm:pt modelId="{8D1FC1F7-9439-4574-AA03-229A40D226AB}" type="pres">
      <dgm:prSet presAssocID="{998272D3-11B5-482E-A524-16301408F3B4}" presName="sibTrans" presStyleLbl="sibTrans1D1" presStyleIdx="3" presStyleCnt="9"/>
      <dgm:spPr/>
    </dgm:pt>
    <dgm:pt modelId="{9527D93C-FAA0-41D3-B625-A06432E5BD5B}" type="pres">
      <dgm:prSet presAssocID="{998272D3-11B5-482E-A524-16301408F3B4}" presName="connectorText" presStyleLbl="sibTrans1D1" presStyleIdx="3" presStyleCnt="9"/>
      <dgm:spPr/>
    </dgm:pt>
    <dgm:pt modelId="{11221AD3-BA29-4F8A-ABD9-8CF71963CBD8}" type="pres">
      <dgm:prSet presAssocID="{229B99C9-B646-43D5-8536-E405DDE724B5}" presName="node" presStyleLbl="node1" presStyleIdx="4" presStyleCnt="10">
        <dgm:presLayoutVars>
          <dgm:bulletEnabled val="1"/>
        </dgm:presLayoutVars>
      </dgm:prSet>
      <dgm:spPr/>
    </dgm:pt>
    <dgm:pt modelId="{3D056AD1-E56E-4488-AB5D-180B6FF156FE}" type="pres">
      <dgm:prSet presAssocID="{BB3C3AFE-3C6E-41EF-89DB-F3EDD5B1F450}" presName="sibTrans" presStyleLbl="sibTrans1D1" presStyleIdx="4" presStyleCnt="9"/>
      <dgm:spPr/>
    </dgm:pt>
    <dgm:pt modelId="{55EB69A9-2AE6-4879-B04E-D554459C96FD}" type="pres">
      <dgm:prSet presAssocID="{BB3C3AFE-3C6E-41EF-89DB-F3EDD5B1F450}" presName="connectorText" presStyleLbl="sibTrans1D1" presStyleIdx="4" presStyleCnt="9"/>
      <dgm:spPr/>
    </dgm:pt>
    <dgm:pt modelId="{F8BF30CF-CD2D-42E8-8EDB-51C60A81EFFC}" type="pres">
      <dgm:prSet presAssocID="{23D70A39-6BD9-4D8E-BCA3-901E58A25542}" presName="node" presStyleLbl="node1" presStyleIdx="5" presStyleCnt="10">
        <dgm:presLayoutVars>
          <dgm:bulletEnabled val="1"/>
        </dgm:presLayoutVars>
      </dgm:prSet>
      <dgm:spPr/>
    </dgm:pt>
    <dgm:pt modelId="{7E3CD929-DA4C-408F-9FD5-4EE2628F8429}" type="pres">
      <dgm:prSet presAssocID="{41CED6C3-61C3-4CFE-ADFF-4947C8EF683C}" presName="sibTrans" presStyleLbl="sibTrans1D1" presStyleIdx="5" presStyleCnt="9"/>
      <dgm:spPr/>
    </dgm:pt>
    <dgm:pt modelId="{E966CCB2-5C8C-4670-A57C-1B81774E3086}" type="pres">
      <dgm:prSet presAssocID="{41CED6C3-61C3-4CFE-ADFF-4947C8EF683C}" presName="connectorText" presStyleLbl="sibTrans1D1" presStyleIdx="5" presStyleCnt="9"/>
      <dgm:spPr/>
    </dgm:pt>
    <dgm:pt modelId="{EECAFEA8-118A-422B-8FBF-EA1D756AEF36}" type="pres">
      <dgm:prSet presAssocID="{7F7924FD-6192-490E-99BD-E472944306B0}" presName="node" presStyleLbl="node1" presStyleIdx="6" presStyleCnt="10">
        <dgm:presLayoutVars>
          <dgm:bulletEnabled val="1"/>
        </dgm:presLayoutVars>
      </dgm:prSet>
      <dgm:spPr/>
    </dgm:pt>
    <dgm:pt modelId="{C572D6C4-E7E7-44AB-AC80-D1A75E782922}" type="pres">
      <dgm:prSet presAssocID="{AAB47571-942A-48EB-BE28-60B8C26117BC}" presName="sibTrans" presStyleLbl="sibTrans1D1" presStyleIdx="6" presStyleCnt="9"/>
      <dgm:spPr/>
    </dgm:pt>
    <dgm:pt modelId="{37052F50-9FBE-4F88-BAB6-1A32A2510EF3}" type="pres">
      <dgm:prSet presAssocID="{AAB47571-942A-48EB-BE28-60B8C26117BC}" presName="connectorText" presStyleLbl="sibTrans1D1" presStyleIdx="6" presStyleCnt="9"/>
      <dgm:spPr/>
    </dgm:pt>
    <dgm:pt modelId="{60880B27-5D88-4B1C-9AB8-6D5874F8F69D}" type="pres">
      <dgm:prSet presAssocID="{1F19010F-2A7D-43CD-A62E-D1C8810A0A12}" presName="node" presStyleLbl="node1" presStyleIdx="7" presStyleCnt="10">
        <dgm:presLayoutVars>
          <dgm:bulletEnabled val="1"/>
        </dgm:presLayoutVars>
      </dgm:prSet>
      <dgm:spPr/>
    </dgm:pt>
    <dgm:pt modelId="{94EED028-FF66-4A74-9B4E-70645D91F6B6}" type="pres">
      <dgm:prSet presAssocID="{C3B84719-6498-41DA-9C7B-2A3F7F216F29}" presName="sibTrans" presStyleLbl="sibTrans1D1" presStyleIdx="7" presStyleCnt="9"/>
      <dgm:spPr/>
    </dgm:pt>
    <dgm:pt modelId="{5A283DE0-BAC3-423F-957F-5D2BD7F2B6F5}" type="pres">
      <dgm:prSet presAssocID="{C3B84719-6498-41DA-9C7B-2A3F7F216F29}" presName="connectorText" presStyleLbl="sibTrans1D1" presStyleIdx="7" presStyleCnt="9"/>
      <dgm:spPr/>
    </dgm:pt>
    <dgm:pt modelId="{20495BF7-C183-448F-B38A-CF8F3923CB01}" type="pres">
      <dgm:prSet presAssocID="{2CA6D30A-F23B-4D67-9A78-7A260096A363}" presName="node" presStyleLbl="node1" presStyleIdx="8" presStyleCnt="10">
        <dgm:presLayoutVars>
          <dgm:bulletEnabled val="1"/>
        </dgm:presLayoutVars>
      </dgm:prSet>
      <dgm:spPr/>
    </dgm:pt>
    <dgm:pt modelId="{1615B29B-870E-41AF-B29C-F62B4EC8CEA4}" type="pres">
      <dgm:prSet presAssocID="{1536990F-3B68-499A-80AA-811072B12FEC}" presName="sibTrans" presStyleLbl="sibTrans1D1" presStyleIdx="8" presStyleCnt="9"/>
      <dgm:spPr/>
    </dgm:pt>
    <dgm:pt modelId="{C21F7D00-1115-4922-836F-E6A21E0A285A}" type="pres">
      <dgm:prSet presAssocID="{1536990F-3B68-499A-80AA-811072B12FEC}" presName="connectorText" presStyleLbl="sibTrans1D1" presStyleIdx="8" presStyleCnt="9"/>
      <dgm:spPr/>
    </dgm:pt>
    <dgm:pt modelId="{7F804206-8E28-41F2-9E20-BFCE28B40DDC}" type="pres">
      <dgm:prSet presAssocID="{375F84EB-C830-4E50-8363-882FD819C130}" presName="node" presStyleLbl="node1" presStyleIdx="9" presStyleCnt="10" custScaleX="108854" custScaleY="187499">
        <dgm:presLayoutVars>
          <dgm:bulletEnabled val="1"/>
        </dgm:presLayoutVars>
      </dgm:prSet>
      <dgm:spPr/>
    </dgm:pt>
  </dgm:ptLst>
  <dgm:cxnLst>
    <dgm:cxn modelId="{B13B1E00-4071-489B-8D2D-79A4BC1DC8AE}" type="presOf" srcId="{AB39B3CF-87E5-4A22-8C8F-B77B587A836D}" destId="{E935F06C-82D0-4D4E-80FA-ABE1F30E08D2}" srcOrd="0" destOrd="0" presId="urn:microsoft.com/office/officeart/2016/7/layout/RepeatingBendingProcessNew"/>
    <dgm:cxn modelId="{E7ABBC01-C37C-46D8-AF3E-F60191E6B0B0}" type="presOf" srcId="{41CED6C3-61C3-4CFE-ADFF-4947C8EF683C}" destId="{E966CCB2-5C8C-4670-A57C-1B81774E3086}" srcOrd="1" destOrd="0" presId="urn:microsoft.com/office/officeart/2016/7/layout/RepeatingBendingProcessNew"/>
    <dgm:cxn modelId="{CD194205-D550-4654-8EDB-BA8D800CEBC0}" type="presOf" srcId="{68030E0C-C123-4201-BA7B-43701B058619}" destId="{DA98E67B-A865-4E58-862B-3F305917750D}" srcOrd="0" destOrd="0" presId="urn:microsoft.com/office/officeart/2016/7/layout/RepeatingBendingProcessNew"/>
    <dgm:cxn modelId="{C1E5F007-DBD1-4458-BA9E-CF1188348139}" srcId="{41803F0E-EFA9-4D56-B682-518FD0264717}" destId="{C64D7313-9B37-4266-97A7-641594736E99}" srcOrd="0" destOrd="0" parTransId="{6FE57838-CC6B-4147-86E8-252D76F4F3DC}" sibTransId="{CA41E40C-7BC4-451A-995F-403B4CD2A1D6}"/>
    <dgm:cxn modelId="{4724020E-207E-4ADB-828B-9E0BA1C40890}" type="presOf" srcId="{BB3C3AFE-3C6E-41EF-89DB-F3EDD5B1F450}" destId="{3D056AD1-E56E-4488-AB5D-180B6FF156FE}" srcOrd="0" destOrd="0" presId="urn:microsoft.com/office/officeart/2016/7/layout/RepeatingBendingProcessNew"/>
    <dgm:cxn modelId="{382B490E-541C-45E9-A606-0F1E4879F3D5}" type="presOf" srcId="{CADF0FE3-FA13-4605-BD19-15ACEB6C7CAC}" destId="{7F804206-8E28-41F2-9E20-BFCE28B40DDC}" srcOrd="0" destOrd="4" presId="urn:microsoft.com/office/officeart/2016/7/layout/RepeatingBendingProcessNew"/>
    <dgm:cxn modelId="{1CDFF51B-94D3-48B0-866E-C2E07043425D}" srcId="{23D70A39-6BD9-4D8E-BCA3-901E58A25542}" destId="{59A525C9-1AB5-41F5-9B87-A868FF221CF4}" srcOrd="1" destOrd="0" parTransId="{64DE0CD6-9E15-444E-8328-A8D80C923AC9}" sibTransId="{080E8B88-F89F-4FBB-BE2D-103FDE59A291}"/>
    <dgm:cxn modelId="{8A71191F-FE93-4ED8-870A-CB673D9E5E1C}" type="presOf" srcId="{1536990F-3B68-499A-80AA-811072B12FEC}" destId="{1615B29B-870E-41AF-B29C-F62B4EC8CEA4}" srcOrd="0" destOrd="0" presId="urn:microsoft.com/office/officeart/2016/7/layout/RepeatingBendingProcessNew"/>
    <dgm:cxn modelId="{55AD7922-88A8-4006-9AAC-11C71368CD31}" type="presOf" srcId="{228470A8-35DA-4D14-9646-7A1B1295AAA5}" destId="{7F804206-8E28-41F2-9E20-BFCE28B40DDC}" srcOrd="0" destOrd="1" presId="urn:microsoft.com/office/officeart/2016/7/layout/RepeatingBendingProcessNew"/>
    <dgm:cxn modelId="{E82D8A23-DC26-4B28-8089-B70DFE8A6F1C}" type="presOf" srcId="{7F7924FD-6192-490E-99BD-E472944306B0}" destId="{EECAFEA8-118A-422B-8FBF-EA1D756AEF36}" srcOrd="0" destOrd="0" presId="urn:microsoft.com/office/officeart/2016/7/layout/RepeatingBendingProcessNew"/>
    <dgm:cxn modelId="{70C9B023-B1FB-4DA7-88A9-EA46F8DF40EE}" type="presOf" srcId="{41803F0E-EFA9-4D56-B682-518FD0264717}" destId="{FA11E60B-4E8D-4608-B8A2-0D666D0E6937}" srcOrd="0" destOrd="0" presId="urn:microsoft.com/office/officeart/2016/7/layout/RepeatingBendingProcessNew"/>
    <dgm:cxn modelId="{CDE6682C-50E6-4234-A76B-3A36FC18379D}" type="presOf" srcId="{229B99C9-B646-43D5-8536-E405DDE724B5}" destId="{11221AD3-BA29-4F8A-ABD9-8CF71963CBD8}" srcOrd="0" destOrd="0" presId="urn:microsoft.com/office/officeart/2016/7/layout/RepeatingBendingProcessNew"/>
    <dgm:cxn modelId="{DD7D3A3A-EAB0-4485-8A07-9EA47BD897A6}" type="presOf" srcId="{CA41E40C-7BC4-451A-995F-403B4CD2A1D6}" destId="{3A7E1A29-FD80-4068-AAB9-5CA530110469}" srcOrd="0" destOrd="0" presId="urn:microsoft.com/office/officeart/2016/7/layout/RepeatingBendingProcessNew"/>
    <dgm:cxn modelId="{430A3F3B-D2ED-4B12-9AF1-90EAC05586FF}" srcId="{41803F0E-EFA9-4D56-B682-518FD0264717}" destId="{23D70A39-6BD9-4D8E-BCA3-901E58A25542}" srcOrd="5" destOrd="0" parTransId="{E85E73F9-D4D2-4C3A-B876-5132FCE425DA}" sibTransId="{41CED6C3-61C3-4CFE-ADFF-4947C8EF683C}"/>
    <dgm:cxn modelId="{C3AB7C3E-EBD3-44BB-8CFC-DA8429F0249B}" type="presOf" srcId="{973FD0C7-0B7F-480D-A074-F8486FCB03F7}" destId="{BAAEE791-030C-488F-85D9-50E0EE618A3C}" srcOrd="1" destOrd="0" presId="urn:microsoft.com/office/officeart/2016/7/layout/RepeatingBendingProcessNew"/>
    <dgm:cxn modelId="{B2961460-A2D1-467C-8B69-A65D66C253C1}" srcId="{375F84EB-C830-4E50-8363-882FD819C130}" destId="{AFB1ED90-4F74-42AA-960F-A4A166D70064}" srcOrd="1" destOrd="0" parTransId="{2E7445EC-D84D-46E4-82BB-50CDD08BA9D4}" sibTransId="{B77143C3-325F-47C1-9DD9-1BF3D55D2FDD}"/>
    <dgm:cxn modelId="{C1903B60-653C-40F3-9644-0D55DD602B7A}" type="presOf" srcId="{59A525C9-1AB5-41F5-9B87-A868FF221CF4}" destId="{F8BF30CF-CD2D-42E8-8EDB-51C60A81EFFC}" srcOrd="0" destOrd="2" presId="urn:microsoft.com/office/officeart/2016/7/layout/RepeatingBendingProcessNew"/>
    <dgm:cxn modelId="{4B820162-113D-44E0-99BA-3DD34E31B593}" type="presOf" srcId="{31FEA729-D27D-4B20-8400-92E98638466D}" destId="{11221AD3-BA29-4F8A-ABD9-8CF71963CBD8}" srcOrd="0" destOrd="1" presId="urn:microsoft.com/office/officeart/2016/7/layout/RepeatingBendingProcessNew"/>
    <dgm:cxn modelId="{BC45EB42-5BCD-47A5-BCE1-9B7E67D5CADD}" type="presOf" srcId="{0506E052-5E16-4A6E-BBD1-990A88B06EAF}" destId="{F8BF30CF-CD2D-42E8-8EDB-51C60A81EFFC}" srcOrd="0" destOrd="1" presId="urn:microsoft.com/office/officeart/2016/7/layout/RepeatingBendingProcessNew"/>
    <dgm:cxn modelId="{F82E0065-FCCD-47EB-BD68-E0A8F5F2F44C}" type="presOf" srcId="{C3B84719-6498-41DA-9C7B-2A3F7F216F29}" destId="{94EED028-FF66-4A74-9B4E-70645D91F6B6}" srcOrd="0" destOrd="0" presId="urn:microsoft.com/office/officeart/2016/7/layout/RepeatingBendingProcessNew"/>
    <dgm:cxn modelId="{F9834248-12F3-4C85-8A53-797A41AA9204}" type="presOf" srcId="{22D8EB2A-B7A1-4E6D-A69C-AFCE5E3BF991}" destId="{11221AD3-BA29-4F8A-ABD9-8CF71963CBD8}" srcOrd="0" destOrd="2" presId="urn:microsoft.com/office/officeart/2016/7/layout/RepeatingBendingProcessNew"/>
    <dgm:cxn modelId="{71D83249-8F5A-452B-A65D-F3643A36681F}" srcId="{229B99C9-B646-43D5-8536-E405DDE724B5}" destId="{22D8EB2A-B7A1-4E6D-A69C-AFCE5E3BF991}" srcOrd="1" destOrd="0" parTransId="{B87D0C7F-93FF-40B8-B772-ABD84ECB680C}" sibTransId="{8D54EE34-4C0D-438E-8385-9629B0094D88}"/>
    <dgm:cxn modelId="{FBEBFA6A-32BC-432F-936C-4BD176AEB6CB}" srcId="{41803F0E-EFA9-4D56-B682-518FD0264717}" destId="{375F84EB-C830-4E50-8363-882FD819C130}" srcOrd="9" destOrd="0" parTransId="{385EE18F-1CBB-4030-9C59-F889E8E9D745}" sibTransId="{17A9F264-3D9E-4449-949C-20E0CDF1C9C2}"/>
    <dgm:cxn modelId="{192F466B-612A-4F1D-9B2E-1749369C04DB}" type="presOf" srcId="{8016C7FF-BCB2-4B66-BB6E-F37F38EC48AB}" destId="{11221AD3-BA29-4F8A-ABD9-8CF71963CBD8}" srcOrd="0" destOrd="3" presId="urn:microsoft.com/office/officeart/2016/7/layout/RepeatingBendingProcessNew"/>
    <dgm:cxn modelId="{AEB5FF4C-0F24-4673-8601-2254F172AB6C}" type="presOf" srcId="{C64D7313-9B37-4266-97A7-641594736E99}" destId="{7D75E75F-FE4A-45A9-8AC2-4688E267BA06}" srcOrd="0" destOrd="0" presId="urn:microsoft.com/office/officeart/2016/7/layout/RepeatingBendingProcessNew"/>
    <dgm:cxn modelId="{A0D1B76E-2432-461C-84D0-B5EC69AF15A3}" srcId="{375F84EB-C830-4E50-8363-882FD819C130}" destId="{CADF0FE3-FA13-4605-BD19-15ACEB6C7CAC}" srcOrd="3" destOrd="0" parTransId="{357AACA5-E8B1-4894-85EA-12BDE5404597}" sibTransId="{9E811915-4FAF-4D5A-A26E-4FD269D9E12F}"/>
    <dgm:cxn modelId="{D5BE0F71-6181-4291-A781-A83B7FA80815}" srcId="{41803F0E-EFA9-4D56-B682-518FD0264717}" destId="{AB39B3CF-87E5-4A22-8C8F-B77B587A836D}" srcOrd="1" destOrd="0" parTransId="{781177F5-23A7-4F4B-BAC4-F3F14733DE2C}" sibTransId="{973FD0C7-0B7F-480D-A074-F8486FCB03F7}"/>
    <dgm:cxn modelId="{C7655F53-3741-42BA-BB53-923F2B22B2B7}" type="presOf" srcId="{23D70A39-6BD9-4D8E-BCA3-901E58A25542}" destId="{F8BF30CF-CD2D-42E8-8EDB-51C60A81EFFC}" srcOrd="0" destOrd="0" presId="urn:microsoft.com/office/officeart/2016/7/layout/RepeatingBendingProcessNew"/>
    <dgm:cxn modelId="{C95D8A56-C8AD-4F4C-A9D7-73430C669F67}" srcId="{41803F0E-EFA9-4D56-B682-518FD0264717}" destId="{7F7924FD-6192-490E-99BD-E472944306B0}" srcOrd="6" destOrd="0" parTransId="{BFF988B8-114D-4976-92E1-18EDBEAD4F01}" sibTransId="{AAB47571-942A-48EB-BE28-60B8C26117BC}"/>
    <dgm:cxn modelId="{CA09E377-2E0B-4BA9-AA11-E6D2BE794E23}" srcId="{41803F0E-EFA9-4D56-B682-518FD0264717}" destId="{68030E0C-C123-4201-BA7B-43701B058619}" srcOrd="2" destOrd="0" parTransId="{A9257079-6A0C-49D9-B92D-E4B6B702C4BD}" sibTransId="{73CAEB2A-B034-48F0-A63F-4301D8550854}"/>
    <dgm:cxn modelId="{9C676C78-2887-4153-9FF4-6CE1F9A4064F}" type="presOf" srcId="{998272D3-11B5-482E-A524-16301408F3B4}" destId="{9527D93C-FAA0-41D3-B625-A06432E5BD5B}" srcOrd="1" destOrd="0" presId="urn:microsoft.com/office/officeart/2016/7/layout/RepeatingBendingProcessNew"/>
    <dgm:cxn modelId="{BB4C5E59-9BF3-4A7A-8260-1AA3A2C86E12}" type="presOf" srcId="{1536990F-3B68-499A-80AA-811072B12FEC}" destId="{C21F7D00-1115-4922-836F-E6A21E0A285A}" srcOrd="1" destOrd="0" presId="urn:microsoft.com/office/officeart/2016/7/layout/RepeatingBendingProcessNew"/>
    <dgm:cxn modelId="{DD9C3982-0D1A-443E-8B2E-D719FF77661E}" type="presOf" srcId="{AAB47571-942A-48EB-BE28-60B8C26117BC}" destId="{37052F50-9FBE-4F88-BAB6-1A32A2510EF3}" srcOrd="1" destOrd="0" presId="urn:microsoft.com/office/officeart/2016/7/layout/RepeatingBendingProcessNew"/>
    <dgm:cxn modelId="{AFCA1486-99CB-4BBE-B22F-CE72F1D65DF8}" srcId="{23D70A39-6BD9-4D8E-BCA3-901E58A25542}" destId="{0506E052-5E16-4A6E-BBD1-990A88B06EAF}" srcOrd="0" destOrd="0" parTransId="{AD23676F-42ED-4DC2-9FED-793C74F167C4}" sibTransId="{9CF14C6F-9481-4CC7-8345-37C92B00D4D7}"/>
    <dgm:cxn modelId="{E9902988-130F-451C-BE6D-2A5ABA27E326}" srcId="{41803F0E-EFA9-4D56-B682-518FD0264717}" destId="{2CA6D30A-F23B-4D67-9A78-7A260096A363}" srcOrd="8" destOrd="0" parTransId="{76FD81F7-9D21-4B21-9D2B-B23BA6FEA836}" sibTransId="{1536990F-3B68-499A-80AA-811072B12FEC}"/>
    <dgm:cxn modelId="{E2A01F91-DD89-4FB0-B10B-8B5D37A12F36}" srcId="{229B99C9-B646-43D5-8536-E405DDE724B5}" destId="{8016C7FF-BCB2-4B66-BB6E-F37F38EC48AB}" srcOrd="2" destOrd="0" parTransId="{4544F809-5BC7-4572-8834-2CFACBB86BCC}" sibTransId="{4A2CE173-8508-40FB-97C2-5B167C01DEE1}"/>
    <dgm:cxn modelId="{8FDC8491-47AB-4665-AD23-03FB695AF596}" type="presOf" srcId="{998272D3-11B5-482E-A524-16301408F3B4}" destId="{8D1FC1F7-9439-4574-AA03-229A40D226AB}" srcOrd="0" destOrd="0" presId="urn:microsoft.com/office/officeart/2016/7/layout/RepeatingBendingProcessNew"/>
    <dgm:cxn modelId="{6DF99192-7B17-4B50-A898-42B1DF8483D0}" type="presOf" srcId="{375F84EB-C830-4E50-8363-882FD819C130}" destId="{7F804206-8E28-41F2-9E20-BFCE28B40DDC}" srcOrd="0" destOrd="0" presId="urn:microsoft.com/office/officeart/2016/7/layout/RepeatingBendingProcessNew"/>
    <dgm:cxn modelId="{2F6FB5A8-6B4D-4DEC-B8D7-AFF8A6D9925B}" type="presOf" srcId="{7E84E11F-F7DE-4309-A7B2-DAC5D2191D6F}" destId="{770F8476-4B89-4BB8-A0E8-35F9342EC196}" srcOrd="0" destOrd="0" presId="urn:microsoft.com/office/officeart/2016/7/layout/RepeatingBendingProcessNew"/>
    <dgm:cxn modelId="{B39981B6-F360-41BC-9590-9EAD3D8C5E19}" type="presOf" srcId="{AAB47571-942A-48EB-BE28-60B8C26117BC}" destId="{C572D6C4-E7E7-44AB-AC80-D1A75E782922}" srcOrd="0" destOrd="0" presId="urn:microsoft.com/office/officeart/2016/7/layout/RepeatingBendingProcessNew"/>
    <dgm:cxn modelId="{E27343B9-32F7-404E-9215-752D3FA4F57B}" type="presOf" srcId="{7A731BA9-F0E4-4D4A-B695-646EE894E095}" destId="{7F804206-8E28-41F2-9E20-BFCE28B40DDC}" srcOrd="0" destOrd="3" presId="urn:microsoft.com/office/officeart/2016/7/layout/RepeatingBendingProcessNew"/>
    <dgm:cxn modelId="{D32EA7BC-BC19-420C-A0B0-9DEEC94E991E}" srcId="{41803F0E-EFA9-4D56-B682-518FD0264717}" destId="{229B99C9-B646-43D5-8536-E405DDE724B5}" srcOrd="4" destOrd="0" parTransId="{1942BFE4-DFA9-415D-806A-2594671066E9}" sibTransId="{BB3C3AFE-3C6E-41EF-89DB-F3EDD5B1F450}"/>
    <dgm:cxn modelId="{B004E9C6-F828-4ABE-9863-E4D2A25CEBBA}" type="presOf" srcId="{CA41E40C-7BC4-451A-995F-403B4CD2A1D6}" destId="{17CAEFF6-B713-4603-A4C3-8645FC0BCA59}" srcOrd="1" destOrd="0" presId="urn:microsoft.com/office/officeart/2016/7/layout/RepeatingBendingProcessNew"/>
    <dgm:cxn modelId="{FE4D2FC7-9BD4-4B41-8A0B-6749CA795319}" srcId="{41803F0E-EFA9-4D56-B682-518FD0264717}" destId="{7E84E11F-F7DE-4309-A7B2-DAC5D2191D6F}" srcOrd="3" destOrd="0" parTransId="{B4E960E7-2A14-4C95-B3C4-214187DDC8AA}" sibTransId="{998272D3-11B5-482E-A524-16301408F3B4}"/>
    <dgm:cxn modelId="{AF95C7CD-5A0F-4D90-B77F-B825A1A77E61}" srcId="{229B99C9-B646-43D5-8536-E405DDE724B5}" destId="{31FEA729-D27D-4B20-8400-92E98638466D}" srcOrd="0" destOrd="0" parTransId="{62BF4A8B-4675-4E43-9C00-8015F1D69466}" sibTransId="{7C4EC52A-762B-413F-AB9D-6EB1C7122855}"/>
    <dgm:cxn modelId="{309E35CE-8FF1-4EDF-A874-783498623599}" type="presOf" srcId="{AFB1ED90-4F74-42AA-960F-A4A166D70064}" destId="{7F804206-8E28-41F2-9E20-BFCE28B40DDC}" srcOrd="0" destOrd="2" presId="urn:microsoft.com/office/officeart/2016/7/layout/RepeatingBendingProcessNew"/>
    <dgm:cxn modelId="{7AC8D2D2-028E-44A4-AF99-6F171D78DB3A}" srcId="{375F84EB-C830-4E50-8363-882FD819C130}" destId="{7A731BA9-F0E4-4D4A-B695-646EE894E095}" srcOrd="2" destOrd="0" parTransId="{D9634BBE-0C92-4AAF-86B7-D536A0A6F657}" sibTransId="{7832AB66-AF9B-40AB-A537-4AF13F038268}"/>
    <dgm:cxn modelId="{DC01F3D6-C7E7-4ABE-A36F-F4AF195B3053}" type="presOf" srcId="{2CA6D30A-F23B-4D67-9A78-7A260096A363}" destId="{20495BF7-C183-448F-B38A-CF8F3923CB01}" srcOrd="0" destOrd="0" presId="urn:microsoft.com/office/officeart/2016/7/layout/RepeatingBendingProcessNew"/>
    <dgm:cxn modelId="{8669F4D6-58B8-484F-93EC-704D1380003D}" srcId="{375F84EB-C830-4E50-8363-882FD819C130}" destId="{228470A8-35DA-4D14-9646-7A1B1295AAA5}" srcOrd="0" destOrd="0" parTransId="{0A5E837F-3296-4CEE-9376-A810DBDFAECB}" sibTransId="{5D44A5F2-FBBB-4C6E-A4C7-717ADA2A7DAF}"/>
    <dgm:cxn modelId="{280A8BD8-4987-484E-87F3-C7AAB4804C0C}" srcId="{41803F0E-EFA9-4D56-B682-518FD0264717}" destId="{1F19010F-2A7D-43CD-A62E-D1C8810A0A12}" srcOrd="7" destOrd="0" parTransId="{393C99C3-0276-4333-B09C-432E801E0C32}" sibTransId="{C3B84719-6498-41DA-9C7B-2A3F7F216F29}"/>
    <dgm:cxn modelId="{107193DC-806A-4CF2-A4E3-64122918E7E8}" type="presOf" srcId="{73CAEB2A-B034-48F0-A63F-4301D8550854}" destId="{7C96DED8-C5D4-42C3-AAB9-82012CA2699F}" srcOrd="0" destOrd="0" presId="urn:microsoft.com/office/officeart/2016/7/layout/RepeatingBendingProcessNew"/>
    <dgm:cxn modelId="{555D19E3-11B1-4635-BEF3-5D33B7FC3C76}" type="presOf" srcId="{1F19010F-2A7D-43CD-A62E-D1C8810A0A12}" destId="{60880B27-5D88-4B1C-9AB8-6D5874F8F69D}" srcOrd="0" destOrd="0" presId="urn:microsoft.com/office/officeart/2016/7/layout/RepeatingBendingProcessNew"/>
    <dgm:cxn modelId="{5557D5E3-5729-4048-B66D-E8D708D6803A}" type="presOf" srcId="{973FD0C7-0B7F-480D-A074-F8486FCB03F7}" destId="{24A77C7A-E901-4906-88D1-0AEC3F7E495F}" srcOrd="0" destOrd="0" presId="urn:microsoft.com/office/officeart/2016/7/layout/RepeatingBendingProcessNew"/>
    <dgm:cxn modelId="{196641E8-A376-4086-99D2-209F2C89D6D3}" type="presOf" srcId="{C3B84719-6498-41DA-9C7B-2A3F7F216F29}" destId="{5A283DE0-BAC3-423F-957F-5D2BD7F2B6F5}" srcOrd="1" destOrd="0" presId="urn:microsoft.com/office/officeart/2016/7/layout/RepeatingBendingProcessNew"/>
    <dgm:cxn modelId="{755683EC-B1AB-426A-A491-B7D9FDA47A77}" type="presOf" srcId="{73CAEB2A-B034-48F0-A63F-4301D8550854}" destId="{8F1DC846-0EBF-4068-B371-7032264A8078}" srcOrd="1" destOrd="0" presId="urn:microsoft.com/office/officeart/2016/7/layout/RepeatingBendingProcessNew"/>
    <dgm:cxn modelId="{917C0BF4-4D84-4FD7-8F78-2B21BCC87126}" type="presOf" srcId="{BB3C3AFE-3C6E-41EF-89DB-F3EDD5B1F450}" destId="{55EB69A9-2AE6-4879-B04E-D554459C96FD}" srcOrd="1" destOrd="0" presId="urn:microsoft.com/office/officeart/2016/7/layout/RepeatingBendingProcessNew"/>
    <dgm:cxn modelId="{92BB7CF7-F3D9-459A-B519-35DBBABF2A86}" type="presOf" srcId="{41CED6C3-61C3-4CFE-ADFF-4947C8EF683C}" destId="{7E3CD929-DA4C-408F-9FD5-4EE2628F8429}" srcOrd="0" destOrd="0" presId="urn:microsoft.com/office/officeart/2016/7/layout/RepeatingBendingProcessNew"/>
    <dgm:cxn modelId="{D5D77686-A120-4973-B716-F94D6B150F88}" type="presParOf" srcId="{FA11E60B-4E8D-4608-B8A2-0D666D0E6937}" destId="{7D75E75F-FE4A-45A9-8AC2-4688E267BA06}" srcOrd="0" destOrd="0" presId="urn:microsoft.com/office/officeart/2016/7/layout/RepeatingBendingProcessNew"/>
    <dgm:cxn modelId="{8E5B845B-8357-4440-B8D6-024B109C8421}" type="presParOf" srcId="{FA11E60B-4E8D-4608-B8A2-0D666D0E6937}" destId="{3A7E1A29-FD80-4068-AAB9-5CA530110469}" srcOrd="1" destOrd="0" presId="urn:microsoft.com/office/officeart/2016/7/layout/RepeatingBendingProcessNew"/>
    <dgm:cxn modelId="{724758CC-7E62-4619-A1A1-A86211FCF54A}" type="presParOf" srcId="{3A7E1A29-FD80-4068-AAB9-5CA530110469}" destId="{17CAEFF6-B713-4603-A4C3-8645FC0BCA59}" srcOrd="0" destOrd="0" presId="urn:microsoft.com/office/officeart/2016/7/layout/RepeatingBendingProcessNew"/>
    <dgm:cxn modelId="{5D61408B-FB39-45D6-9F4D-4BA011079ED9}" type="presParOf" srcId="{FA11E60B-4E8D-4608-B8A2-0D666D0E6937}" destId="{E935F06C-82D0-4D4E-80FA-ABE1F30E08D2}" srcOrd="2" destOrd="0" presId="urn:microsoft.com/office/officeart/2016/7/layout/RepeatingBendingProcessNew"/>
    <dgm:cxn modelId="{8660AE00-2B54-426A-B4C9-3E50D231AEF6}" type="presParOf" srcId="{FA11E60B-4E8D-4608-B8A2-0D666D0E6937}" destId="{24A77C7A-E901-4906-88D1-0AEC3F7E495F}" srcOrd="3" destOrd="0" presId="urn:microsoft.com/office/officeart/2016/7/layout/RepeatingBendingProcessNew"/>
    <dgm:cxn modelId="{4D820DD2-8BC0-448B-B570-ADAAADE906D6}" type="presParOf" srcId="{24A77C7A-E901-4906-88D1-0AEC3F7E495F}" destId="{BAAEE791-030C-488F-85D9-50E0EE618A3C}" srcOrd="0" destOrd="0" presId="urn:microsoft.com/office/officeart/2016/7/layout/RepeatingBendingProcessNew"/>
    <dgm:cxn modelId="{27C791CD-0B55-4350-B448-00EEE862AAA7}" type="presParOf" srcId="{FA11E60B-4E8D-4608-B8A2-0D666D0E6937}" destId="{DA98E67B-A865-4E58-862B-3F305917750D}" srcOrd="4" destOrd="0" presId="urn:microsoft.com/office/officeart/2016/7/layout/RepeatingBendingProcessNew"/>
    <dgm:cxn modelId="{99535964-F348-44F0-9206-6CECE9702349}" type="presParOf" srcId="{FA11E60B-4E8D-4608-B8A2-0D666D0E6937}" destId="{7C96DED8-C5D4-42C3-AAB9-82012CA2699F}" srcOrd="5" destOrd="0" presId="urn:microsoft.com/office/officeart/2016/7/layout/RepeatingBendingProcessNew"/>
    <dgm:cxn modelId="{B3A3194A-A209-4614-B36A-7F92F1E1532E}" type="presParOf" srcId="{7C96DED8-C5D4-42C3-AAB9-82012CA2699F}" destId="{8F1DC846-0EBF-4068-B371-7032264A8078}" srcOrd="0" destOrd="0" presId="urn:microsoft.com/office/officeart/2016/7/layout/RepeatingBendingProcessNew"/>
    <dgm:cxn modelId="{ECBA4224-2FFB-46C5-A059-54E0009E1007}" type="presParOf" srcId="{FA11E60B-4E8D-4608-B8A2-0D666D0E6937}" destId="{770F8476-4B89-4BB8-A0E8-35F9342EC196}" srcOrd="6" destOrd="0" presId="urn:microsoft.com/office/officeart/2016/7/layout/RepeatingBendingProcessNew"/>
    <dgm:cxn modelId="{EEE9ED13-499F-4EBB-8870-541DA9029AD8}" type="presParOf" srcId="{FA11E60B-4E8D-4608-B8A2-0D666D0E6937}" destId="{8D1FC1F7-9439-4574-AA03-229A40D226AB}" srcOrd="7" destOrd="0" presId="urn:microsoft.com/office/officeart/2016/7/layout/RepeatingBendingProcessNew"/>
    <dgm:cxn modelId="{9E2A60CC-BAFA-4588-B6D1-54240B77B99A}" type="presParOf" srcId="{8D1FC1F7-9439-4574-AA03-229A40D226AB}" destId="{9527D93C-FAA0-41D3-B625-A06432E5BD5B}" srcOrd="0" destOrd="0" presId="urn:microsoft.com/office/officeart/2016/7/layout/RepeatingBendingProcessNew"/>
    <dgm:cxn modelId="{CA34CCB9-502A-4EF3-821A-5C8760194CE6}" type="presParOf" srcId="{FA11E60B-4E8D-4608-B8A2-0D666D0E6937}" destId="{11221AD3-BA29-4F8A-ABD9-8CF71963CBD8}" srcOrd="8" destOrd="0" presId="urn:microsoft.com/office/officeart/2016/7/layout/RepeatingBendingProcessNew"/>
    <dgm:cxn modelId="{B910C6E8-7DFD-4327-B8DA-2A75212FFD48}" type="presParOf" srcId="{FA11E60B-4E8D-4608-B8A2-0D666D0E6937}" destId="{3D056AD1-E56E-4488-AB5D-180B6FF156FE}" srcOrd="9" destOrd="0" presId="urn:microsoft.com/office/officeart/2016/7/layout/RepeatingBendingProcessNew"/>
    <dgm:cxn modelId="{0C98D26A-D31B-4920-A4C1-75056FE014C7}" type="presParOf" srcId="{3D056AD1-E56E-4488-AB5D-180B6FF156FE}" destId="{55EB69A9-2AE6-4879-B04E-D554459C96FD}" srcOrd="0" destOrd="0" presId="urn:microsoft.com/office/officeart/2016/7/layout/RepeatingBendingProcessNew"/>
    <dgm:cxn modelId="{0F2A6E1E-BEB2-4154-822C-0B5254B0F0ED}" type="presParOf" srcId="{FA11E60B-4E8D-4608-B8A2-0D666D0E6937}" destId="{F8BF30CF-CD2D-42E8-8EDB-51C60A81EFFC}" srcOrd="10" destOrd="0" presId="urn:microsoft.com/office/officeart/2016/7/layout/RepeatingBendingProcessNew"/>
    <dgm:cxn modelId="{48FBBB01-0451-4FFE-BEC2-B738C248B26D}" type="presParOf" srcId="{FA11E60B-4E8D-4608-B8A2-0D666D0E6937}" destId="{7E3CD929-DA4C-408F-9FD5-4EE2628F8429}" srcOrd="11" destOrd="0" presId="urn:microsoft.com/office/officeart/2016/7/layout/RepeatingBendingProcessNew"/>
    <dgm:cxn modelId="{A95DD5AF-642C-4266-BB59-F6A2D5C116B6}" type="presParOf" srcId="{7E3CD929-DA4C-408F-9FD5-4EE2628F8429}" destId="{E966CCB2-5C8C-4670-A57C-1B81774E3086}" srcOrd="0" destOrd="0" presId="urn:microsoft.com/office/officeart/2016/7/layout/RepeatingBendingProcessNew"/>
    <dgm:cxn modelId="{F4EB7B0B-1D6C-4F3D-B160-46DB3DC68F4A}" type="presParOf" srcId="{FA11E60B-4E8D-4608-B8A2-0D666D0E6937}" destId="{EECAFEA8-118A-422B-8FBF-EA1D756AEF36}" srcOrd="12" destOrd="0" presId="urn:microsoft.com/office/officeart/2016/7/layout/RepeatingBendingProcessNew"/>
    <dgm:cxn modelId="{1129205F-AAB9-4359-B6EF-74D02FD13B42}" type="presParOf" srcId="{FA11E60B-4E8D-4608-B8A2-0D666D0E6937}" destId="{C572D6C4-E7E7-44AB-AC80-D1A75E782922}" srcOrd="13" destOrd="0" presId="urn:microsoft.com/office/officeart/2016/7/layout/RepeatingBendingProcessNew"/>
    <dgm:cxn modelId="{A6075B44-66AE-4E0D-ADBB-9C13A332C4C3}" type="presParOf" srcId="{C572D6C4-E7E7-44AB-AC80-D1A75E782922}" destId="{37052F50-9FBE-4F88-BAB6-1A32A2510EF3}" srcOrd="0" destOrd="0" presId="urn:microsoft.com/office/officeart/2016/7/layout/RepeatingBendingProcessNew"/>
    <dgm:cxn modelId="{D94D8FED-571B-4A47-A8C3-41EC310B13C6}" type="presParOf" srcId="{FA11E60B-4E8D-4608-B8A2-0D666D0E6937}" destId="{60880B27-5D88-4B1C-9AB8-6D5874F8F69D}" srcOrd="14" destOrd="0" presId="urn:microsoft.com/office/officeart/2016/7/layout/RepeatingBendingProcessNew"/>
    <dgm:cxn modelId="{43CC77A7-F632-4F7B-A3E0-F6D73CBC00DB}" type="presParOf" srcId="{FA11E60B-4E8D-4608-B8A2-0D666D0E6937}" destId="{94EED028-FF66-4A74-9B4E-70645D91F6B6}" srcOrd="15" destOrd="0" presId="urn:microsoft.com/office/officeart/2016/7/layout/RepeatingBendingProcessNew"/>
    <dgm:cxn modelId="{28E510E3-6313-4316-8DDA-256D4CD2648B}" type="presParOf" srcId="{94EED028-FF66-4A74-9B4E-70645D91F6B6}" destId="{5A283DE0-BAC3-423F-957F-5D2BD7F2B6F5}" srcOrd="0" destOrd="0" presId="urn:microsoft.com/office/officeart/2016/7/layout/RepeatingBendingProcessNew"/>
    <dgm:cxn modelId="{D2B36586-A8FD-497C-BF34-C68B83A2C91A}" type="presParOf" srcId="{FA11E60B-4E8D-4608-B8A2-0D666D0E6937}" destId="{20495BF7-C183-448F-B38A-CF8F3923CB01}" srcOrd="16" destOrd="0" presId="urn:microsoft.com/office/officeart/2016/7/layout/RepeatingBendingProcessNew"/>
    <dgm:cxn modelId="{0FA7BCE3-EFA3-4FF7-BBA4-670EDC1C70EC}" type="presParOf" srcId="{FA11E60B-4E8D-4608-B8A2-0D666D0E6937}" destId="{1615B29B-870E-41AF-B29C-F62B4EC8CEA4}" srcOrd="17" destOrd="0" presId="urn:microsoft.com/office/officeart/2016/7/layout/RepeatingBendingProcessNew"/>
    <dgm:cxn modelId="{741D60C0-7B7D-48AD-B4DA-B7E571E337F3}" type="presParOf" srcId="{1615B29B-870E-41AF-B29C-F62B4EC8CEA4}" destId="{C21F7D00-1115-4922-836F-E6A21E0A285A}" srcOrd="0" destOrd="0" presId="urn:microsoft.com/office/officeart/2016/7/layout/RepeatingBendingProcessNew"/>
    <dgm:cxn modelId="{A9782A10-2A9E-4599-85FD-9D709B190B58}" type="presParOf" srcId="{FA11E60B-4E8D-4608-B8A2-0D666D0E6937}" destId="{7F804206-8E28-41F2-9E20-BFCE28B40DDC}" srcOrd="18"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630B15-6523-4A80-8137-13F030E80CBD}"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8CF68657-087F-467E-9A9D-5E728BC7D292}">
      <dgm:prSet/>
      <dgm:spPr/>
      <dgm:t>
        <a:bodyPr/>
        <a:lstStyle/>
        <a:p>
          <a:r>
            <a:rPr lang="en-US" b="0" dirty="0">
              <a:solidFill>
                <a:schemeClr val="tx1"/>
              </a:solidFill>
            </a:rPr>
            <a:t>Data Collection Procedure:</a:t>
          </a:r>
        </a:p>
      </dgm:t>
    </dgm:pt>
    <dgm:pt modelId="{FF094192-1267-4015-A7DB-A5B0D1850236}" type="parTrans" cxnId="{02F90031-4749-44F8-AB05-CBB64599FFC3}">
      <dgm:prSet/>
      <dgm:spPr/>
      <dgm:t>
        <a:bodyPr/>
        <a:lstStyle/>
        <a:p>
          <a:endParaRPr lang="en-US"/>
        </a:p>
      </dgm:t>
    </dgm:pt>
    <dgm:pt modelId="{175A0703-B814-43A0-BFAA-52EFC7E1C815}" type="sibTrans" cxnId="{02F90031-4749-44F8-AB05-CBB64599FFC3}">
      <dgm:prSet/>
      <dgm:spPr/>
      <dgm:t>
        <a:bodyPr/>
        <a:lstStyle/>
        <a:p>
          <a:endParaRPr lang="en-US"/>
        </a:p>
      </dgm:t>
    </dgm:pt>
    <dgm:pt modelId="{531DB9AC-7A77-4773-B6E0-54D0C663BE52}">
      <dgm:prSet/>
      <dgm:spPr/>
      <dgm:t>
        <a:bodyPr/>
        <a:lstStyle/>
        <a:p>
          <a:r>
            <a:rPr lang="en-US" b="0">
              <a:solidFill>
                <a:schemeClr val="tx1"/>
              </a:solidFill>
            </a:rPr>
            <a:t>Modes: Both online and offline over a defined period.</a:t>
          </a:r>
        </a:p>
      </dgm:t>
    </dgm:pt>
    <dgm:pt modelId="{15280C69-EECF-47B2-99D1-A5A9A6A0DBDD}" type="parTrans" cxnId="{844E1B5D-9D05-4A09-9E2A-220EDCF2947C}">
      <dgm:prSet/>
      <dgm:spPr/>
      <dgm:t>
        <a:bodyPr/>
        <a:lstStyle/>
        <a:p>
          <a:endParaRPr lang="en-US"/>
        </a:p>
      </dgm:t>
    </dgm:pt>
    <dgm:pt modelId="{D7200422-E871-449F-9B9D-A28E4F1CC7B2}" type="sibTrans" cxnId="{844E1B5D-9D05-4A09-9E2A-220EDCF2947C}">
      <dgm:prSet/>
      <dgm:spPr/>
      <dgm:t>
        <a:bodyPr/>
        <a:lstStyle/>
        <a:p>
          <a:endParaRPr lang="en-US"/>
        </a:p>
      </dgm:t>
    </dgm:pt>
    <dgm:pt modelId="{76962D08-999B-4EB0-8385-3ADAD5E8941B}">
      <dgm:prSet/>
      <dgm:spPr/>
      <dgm:t>
        <a:bodyPr/>
        <a:lstStyle/>
        <a:p>
          <a:r>
            <a:rPr lang="en-US" b="0" dirty="0">
              <a:solidFill>
                <a:schemeClr val="tx1"/>
              </a:solidFill>
            </a:rPr>
            <a:t>Online: Google Forms distributed via email and social media (WhatsApp, Instagram, Facebook, LinkedIn).</a:t>
          </a:r>
        </a:p>
      </dgm:t>
    </dgm:pt>
    <dgm:pt modelId="{2F0F3F83-5DDA-4AE5-B6D0-220C80AD00C0}" type="parTrans" cxnId="{8F55E8DC-C80D-43D3-867F-CF6E4DA9358E}">
      <dgm:prSet/>
      <dgm:spPr/>
      <dgm:t>
        <a:bodyPr/>
        <a:lstStyle/>
        <a:p>
          <a:endParaRPr lang="en-US"/>
        </a:p>
      </dgm:t>
    </dgm:pt>
    <dgm:pt modelId="{63D9EA17-A03A-4CEA-A870-2BE3C0B3E37C}" type="sibTrans" cxnId="{8F55E8DC-C80D-43D3-867F-CF6E4DA9358E}">
      <dgm:prSet/>
      <dgm:spPr/>
      <dgm:t>
        <a:bodyPr/>
        <a:lstStyle/>
        <a:p>
          <a:endParaRPr lang="en-US"/>
        </a:p>
      </dgm:t>
    </dgm:pt>
    <dgm:pt modelId="{11987629-D7D2-4894-8CBF-E89F97F300C6}">
      <dgm:prSet/>
      <dgm:spPr/>
      <dgm:t>
        <a:bodyPr/>
        <a:lstStyle/>
        <a:p>
          <a:r>
            <a:rPr lang="en-US" b="0">
              <a:solidFill>
                <a:schemeClr val="tx1"/>
              </a:solidFill>
            </a:rPr>
            <a:t>Offline: Printed forms administered in person at selected community centers, colleges, and workplaces.</a:t>
          </a:r>
        </a:p>
      </dgm:t>
    </dgm:pt>
    <dgm:pt modelId="{FBC89CBE-88F5-4355-BDFC-CB2BBC5ADCFF}" type="parTrans" cxnId="{A4902724-132D-418B-A89C-04235FAC8589}">
      <dgm:prSet/>
      <dgm:spPr/>
      <dgm:t>
        <a:bodyPr/>
        <a:lstStyle/>
        <a:p>
          <a:endParaRPr lang="en-US"/>
        </a:p>
      </dgm:t>
    </dgm:pt>
    <dgm:pt modelId="{8BB6955C-A475-4BDC-AF7E-D2551CA19FB7}" type="sibTrans" cxnId="{A4902724-132D-418B-A89C-04235FAC8589}">
      <dgm:prSet/>
      <dgm:spPr/>
      <dgm:t>
        <a:bodyPr/>
        <a:lstStyle/>
        <a:p>
          <a:endParaRPr lang="en-US"/>
        </a:p>
      </dgm:t>
    </dgm:pt>
    <dgm:pt modelId="{45D472A9-7D99-4EAD-B329-7BAD04C5DCC5}">
      <dgm:prSet/>
      <dgm:spPr/>
      <dgm:t>
        <a:bodyPr/>
        <a:lstStyle/>
        <a:p>
          <a:r>
            <a:rPr lang="en-US" b="0">
              <a:solidFill>
                <a:schemeClr val="tx1"/>
              </a:solidFill>
            </a:rPr>
            <a:t>Consent: Participants informed about study purpose and confidentiality; informed consent obtained prior to participation.</a:t>
          </a:r>
        </a:p>
      </dgm:t>
    </dgm:pt>
    <dgm:pt modelId="{97064290-0675-472B-816F-CD8793262C9B}" type="parTrans" cxnId="{9397D6DC-6424-4891-88FF-544420AE034F}">
      <dgm:prSet/>
      <dgm:spPr/>
      <dgm:t>
        <a:bodyPr/>
        <a:lstStyle/>
        <a:p>
          <a:endParaRPr lang="en-US"/>
        </a:p>
      </dgm:t>
    </dgm:pt>
    <dgm:pt modelId="{71D70D37-2966-47E4-8F5A-57193BF7FE29}" type="sibTrans" cxnId="{9397D6DC-6424-4891-88FF-544420AE034F}">
      <dgm:prSet/>
      <dgm:spPr/>
      <dgm:t>
        <a:bodyPr/>
        <a:lstStyle/>
        <a:p>
          <a:endParaRPr lang="en-US"/>
        </a:p>
      </dgm:t>
    </dgm:pt>
    <dgm:pt modelId="{9A320BA8-C87B-4664-8E3E-E4A60201927F}">
      <dgm:prSet/>
      <dgm:spPr/>
      <dgm:t>
        <a:bodyPr/>
        <a:lstStyle/>
        <a:p>
          <a:r>
            <a:rPr lang="en-US" b="0">
              <a:solidFill>
                <a:schemeClr val="tx1"/>
              </a:solidFill>
            </a:rPr>
            <a:t>Data Analysis:</a:t>
          </a:r>
        </a:p>
      </dgm:t>
    </dgm:pt>
    <dgm:pt modelId="{53201BE8-CA18-46F8-A31A-27D1D6E2E1BE}" type="parTrans" cxnId="{93E7C475-027D-4BD3-A8CE-60C94B9A9225}">
      <dgm:prSet/>
      <dgm:spPr/>
      <dgm:t>
        <a:bodyPr/>
        <a:lstStyle/>
        <a:p>
          <a:endParaRPr lang="en-US"/>
        </a:p>
      </dgm:t>
    </dgm:pt>
    <dgm:pt modelId="{8D8B1F2C-941E-4F6C-BFE6-FF76602A8A6F}" type="sibTrans" cxnId="{93E7C475-027D-4BD3-A8CE-60C94B9A9225}">
      <dgm:prSet/>
      <dgm:spPr/>
      <dgm:t>
        <a:bodyPr/>
        <a:lstStyle/>
        <a:p>
          <a:endParaRPr lang="en-US"/>
        </a:p>
      </dgm:t>
    </dgm:pt>
    <dgm:pt modelId="{C89F3207-DEBF-4C12-BED2-79F1678F193F}">
      <dgm:prSet/>
      <dgm:spPr/>
      <dgm:t>
        <a:bodyPr/>
        <a:lstStyle/>
        <a:p>
          <a:r>
            <a:rPr lang="en-US" b="0">
              <a:solidFill>
                <a:schemeClr val="tx1"/>
              </a:solidFill>
            </a:rPr>
            <a:t>Compilation: Microsoft Excel.</a:t>
          </a:r>
        </a:p>
      </dgm:t>
    </dgm:pt>
    <dgm:pt modelId="{55343A17-F396-4D20-AA31-96C0FFA02D0A}" type="parTrans" cxnId="{2F594596-5AA1-44D1-9849-97C30064723A}">
      <dgm:prSet/>
      <dgm:spPr/>
      <dgm:t>
        <a:bodyPr/>
        <a:lstStyle/>
        <a:p>
          <a:endParaRPr lang="en-US"/>
        </a:p>
      </dgm:t>
    </dgm:pt>
    <dgm:pt modelId="{61A175AA-12E6-41C1-AF7C-4EDD9A4ACDEA}" type="sibTrans" cxnId="{2F594596-5AA1-44D1-9849-97C30064723A}">
      <dgm:prSet/>
      <dgm:spPr/>
      <dgm:t>
        <a:bodyPr/>
        <a:lstStyle/>
        <a:p>
          <a:endParaRPr lang="en-US"/>
        </a:p>
      </dgm:t>
    </dgm:pt>
    <dgm:pt modelId="{255AB567-D2ED-472D-828E-49F8C863BA31}">
      <dgm:prSet/>
      <dgm:spPr/>
      <dgm:t>
        <a:bodyPr/>
        <a:lstStyle/>
        <a:p>
          <a:r>
            <a:rPr lang="en-US" b="0" dirty="0">
              <a:solidFill>
                <a:schemeClr val="tx1"/>
              </a:solidFill>
            </a:rPr>
            <a:t>Software: Statistical software (e.g.,</a:t>
          </a:r>
          <a:r>
            <a:rPr lang="en-IN" b="0" dirty="0">
              <a:solidFill>
                <a:schemeClr val="tx1"/>
              </a:solidFill>
            </a:rPr>
            <a:t> https://www.socscistatistics.com/</a:t>
          </a:r>
          <a:r>
            <a:rPr lang="en-US" b="0" dirty="0">
              <a:solidFill>
                <a:schemeClr val="tx1"/>
              </a:solidFill>
            </a:rPr>
            <a:t> R).</a:t>
          </a:r>
        </a:p>
      </dgm:t>
    </dgm:pt>
    <dgm:pt modelId="{434950AA-0B11-4CD5-B002-1DAFC2E02AC5}" type="parTrans" cxnId="{07B153BB-99CB-4B85-9DA3-52D979213BF0}">
      <dgm:prSet/>
      <dgm:spPr/>
      <dgm:t>
        <a:bodyPr/>
        <a:lstStyle/>
        <a:p>
          <a:endParaRPr lang="en-US"/>
        </a:p>
      </dgm:t>
    </dgm:pt>
    <dgm:pt modelId="{08EC1B78-7EDF-4B06-A719-FBC2D64AD4D3}" type="sibTrans" cxnId="{07B153BB-99CB-4B85-9DA3-52D979213BF0}">
      <dgm:prSet/>
      <dgm:spPr/>
      <dgm:t>
        <a:bodyPr/>
        <a:lstStyle/>
        <a:p>
          <a:endParaRPr lang="en-US"/>
        </a:p>
      </dgm:t>
    </dgm:pt>
    <dgm:pt modelId="{7C161F27-3D1F-4599-B04A-B7119F32B4E2}">
      <dgm:prSet/>
      <dgm:spPr/>
      <dgm:t>
        <a:bodyPr/>
        <a:lstStyle/>
        <a:p>
          <a:r>
            <a:rPr lang="en-US" b="0">
              <a:solidFill>
                <a:schemeClr val="tx1"/>
              </a:solidFill>
            </a:rPr>
            <a:t>Methods:</a:t>
          </a:r>
        </a:p>
      </dgm:t>
    </dgm:pt>
    <dgm:pt modelId="{376789A1-8763-4CFA-BDF8-FA93134F38F2}" type="parTrans" cxnId="{EC9140FF-7736-416F-AF47-A9D6B0BA8B9E}">
      <dgm:prSet/>
      <dgm:spPr/>
      <dgm:t>
        <a:bodyPr/>
        <a:lstStyle/>
        <a:p>
          <a:endParaRPr lang="en-US"/>
        </a:p>
      </dgm:t>
    </dgm:pt>
    <dgm:pt modelId="{6A9D0A78-17CA-43FC-8ABB-580094B8CE1E}" type="sibTrans" cxnId="{EC9140FF-7736-416F-AF47-A9D6B0BA8B9E}">
      <dgm:prSet/>
      <dgm:spPr/>
      <dgm:t>
        <a:bodyPr/>
        <a:lstStyle/>
        <a:p>
          <a:endParaRPr lang="en-US"/>
        </a:p>
      </dgm:t>
    </dgm:pt>
    <dgm:pt modelId="{4FA99FFB-4C44-4B68-9D82-FC753BBAA183}">
      <dgm:prSet/>
      <dgm:spPr/>
      <dgm:t>
        <a:bodyPr/>
        <a:lstStyle/>
        <a:p>
          <a:r>
            <a:rPr lang="en-US" b="0" dirty="0">
              <a:solidFill>
                <a:schemeClr val="tx1"/>
              </a:solidFill>
            </a:rPr>
            <a:t>Descriptive statistics (frequencies, percentages, means, standard deviations) for participant characteristics and responses.</a:t>
          </a:r>
        </a:p>
      </dgm:t>
    </dgm:pt>
    <dgm:pt modelId="{3C123D7C-0A67-48FD-89B1-9508866C57B3}" type="parTrans" cxnId="{88335275-724E-43F5-B770-0DDE532DD4C3}">
      <dgm:prSet/>
      <dgm:spPr/>
      <dgm:t>
        <a:bodyPr/>
        <a:lstStyle/>
        <a:p>
          <a:endParaRPr lang="en-US"/>
        </a:p>
      </dgm:t>
    </dgm:pt>
    <dgm:pt modelId="{F6788CFD-1CEC-455F-9199-5F8C5BF54615}" type="sibTrans" cxnId="{88335275-724E-43F5-B770-0DDE532DD4C3}">
      <dgm:prSet/>
      <dgm:spPr/>
      <dgm:t>
        <a:bodyPr/>
        <a:lstStyle/>
        <a:p>
          <a:endParaRPr lang="en-US"/>
        </a:p>
      </dgm:t>
    </dgm:pt>
    <dgm:pt modelId="{F286FBCA-A8CA-4EBC-B659-F0E80876376A}">
      <dgm:prSet/>
      <dgm:spPr/>
      <dgm:t>
        <a:bodyPr/>
        <a:lstStyle/>
        <a:p>
          <a:r>
            <a:rPr lang="en-US" b="0" dirty="0">
              <a:solidFill>
                <a:schemeClr val="tx1"/>
              </a:solidFill>
            </a:rPr>
            <a:t>Associations between variables and age analyzed using chi-square tests or other appropriate statistical methods.</a:t>
          </a:r>
        </a:p>
      </dgm:t>
    </dgm:pt>
    <dgm:pt modelId="{25499BF6-0F07-4E0E-9F97-CCB68F39DD9B}" type="parTrans" cxnId="{235FE336-426A-489A-92FD-FC5009DA670C}">
      <dgm:prSet/>
      <dgm:spPr/>
      <dgm:t>
        <a:bodyPr/>
        <a:lstStyle/>
        <a:p>
          <a:endParaRPr lang="en-US"/>
        </a:p>
      </dgm:t>
    </dgm:pt>
    <dgm:pt modelId="{0DC48612-8D57-4796-A011-8806C12BA0A3}" type="sibTrans" cxnId="{235FE336-426A-489A-92FD-FC5009DA670C}">
      <dgm:prSet/>
      <dgm:spPr/>
      <dgm:t>
        <a:bodyPr/>
        <a:lstStyle/>
        <a:p>
          <a:endParaRPr lang="en-US"/>
        </a:p>
      </dgm:t>
    </dgm:pt>
    <dgm:pt modelId="{F0975B74-C665-457B-8CBC-758820779904}">
      <dgm:prSet/>
      <dgm:spPr/>
      <dgm:t>
        <a:bodyPr/>
        <a:lstStyle/>
        <a:p>
          <a:r>
            <a:rPr lang="en-US" b="0" dirty="0">
              <a:solidFill>
                <a:schemeClr val="tx1"/>
              </a:solidFill>
            </a:rPr>
            <a:t> Methodology - Ethical Considerations</a:t>
          </a:r>
        </a:p>
      </dgm:t>
    </dgm:pt>
    <dgm:pt modelId="{6D43F138-5C26-46AC-94AB-F436D3F6CF85}" type="parTrans" cxnId="{983D5708-97B8-4BEC-91E0-95A9591D1D09}">
      <dgm:prSet/>
      <dgm:spPr/>
      <dgm:t>
        <a:bodyPr/>
        <a:lstStyle/>
        <a:p>
          <a:endParaRPr lang="en-US"/>
        </a:p>
      </dgm:t>
    </dgm:pt>
    <dgm:pt modelId="{0D69FBBC-FD43-4CC9-97AA-3434739B1C11}" type="sibTrans" cxnId="{983D5708-97B8-4BEC-91E0-95A9591D1D09}">
      <dgm:prSet/>
      <dgm:spPr/>
      <dgm:t>
        <a:bodyPr/>
        <a:lstStyle/>
        <a:p>
          <a:endParaRPr lang="en-US"/>
        </a:p>
      </dgm:t>
    </dgm:pt>
    <dgm:pt modelId="{617583C3-E04A-4204-BCDF-501A8B5DC1F0}">
      <dgm:prSet/>
      <dgm:spPr/>
      <dgm:t>
        <a:bodyPr/>
        <a:lstStyle/>
        <a:p>
          <a:r>
            <a:rPr lang="en-US" b="0">
              <a:solidFill>
                <a:schemeClr val="tx1"/>
              </a:solidFill>
            </a:rPr>
            <a:t>Ethical Considerations:</a:t>
          </a:r>
        </a:p>
      </dgm:t>
    </dgm:pt>
    <dgm:pt modelId="{7E385CBD-F75B-41A7-8D55-58D6765904C0}" type="parTrans" cxnId="{D31E2757-41CF-4D71-B791-DB66B2CB8783}">
      <dgm:prSet/>
      <dgm:spPr/>
      <dgm:t>
        <a:bodyPr/>
        <a:lstStyle/>
        <a:p>
          <a:endParaRPr lang="en-US"/>
        </a:p>
      </dgm:t>
    </dgm:pt>
    <dgm:pt modelId="{EE34E6A0-3708-440D-817F-9115AFFAA037}" type="sibTrans" cxnId="{D31E2757-41CF-4D71-B791-DB66B2CB8783}">
      <dgm:prSet/>
      <dgm:spPr/>
      <dgm:t>
        <a:bodyPr/>
        <a:lstStyle/>
        <a:p>
          <a:endParaRPr lang="en-US"/>
        </a:p>
      </dgm:t>
    </dgm:pt>
    <dgm:pt modelId="{B3EFADF0-B9D1-463A-936D-D989A0183BDB}">
      <dgm:prSet/>
      <dgm:spPr/>
      <dgm:t>
        <a:bodyPr/>
        <a:lstStyle/>
        <a:p>
          <a:r>
            <a:rPr lang="en-US" b="0">
              <a:solidFill>
                <a:schemeClr val="tx1"/>
              </a:solidFill>
            </a:rPr>
            <a:t>Ethical Clearance: Obtained from the SRB Committee.</a:t>
          </a:r>
        </a:p>
      </dgm:t>
    </dgm:pt>
    <dgm:pt modelId="{DC2B4076-25B6-4F98-871D-62592CB3AD5D}" type="parTrans" cxnId="{922ECB01-7DFA-4F3A-B8D9-0230947DC4FA}">
      <dgm:prSet/>
      <dgm:spPr/>
      <dgm:t>
        <a:bodyPr/>
        <a:lstStyle/>
        <a:p>
          <a:endParaRPr lang="en-US"/>
        </a:p>
      </dgm:t>
    </dgm:pt>
    <dgm:pt modelId="{F0787CFA-F0DA-4451-B637-2F96DCC16241}" type="sibTrans" cxnId="{922ECB01-7DFA-4F3A-B8D9-0230947DC4FA}">
      <dgm:prSet/>
      <dgm:spPr/>
      <dgm:t>
        <a:bodyPr/>
        <a:lstStyle/>
        <a:p>
          <a:endParaRPr lang="en-US"/>
        </a:p>
      </dgm:t>
    </dgm:pt>
    <dgm:pt modelId="{2B7B2F63-A85D-414A-B2FA-BAFCB4C6A429}">
      <dgm:prSet/>
      <dgm:spPr/>
      <dgm:t>
        <a:bodyPr/>
        <a:lstStyle/>
        <a:p>
          <a:r>
            <a:rPr lang="en-US" b="0">
              <a:solidFill>
                <a:schemeClr val="tx1"/>
              </a:solidFill>
            </a:rPr>
            <a:t>Voluntary Participation: Entirely voluntary.</a:t>
          </a:r>
        </a:p>
      </dgm:t>
    </dgm:pt>
    <dgm:pt modelId="{72F8FBD4-5485-46DC-A19A-A564B1BB4C87}" type="parTrans" cxnId="{F64F3621-8EA9-4B05-974A-E30A4D5AF0C1}">
      <dgm:prSet/>
      <dgm:spPr/>
      <dgm:t>
        <a:bodyPr/>
        <a:lstStyle/>
        <a:p>
          <a:endParaRPr lang="en-US"/>
        </a:p>
      </dgm:t>
    </dgm:pt>
    <dgm:pt modelId="{50B24E9B-5EBD-466C-B8D6-0C651A008FC6}" type="sibTrans" cxnId="{F64F3621-8EA9-4B05-974A-E30A4D5AF0C1}">
      <dgm:prSet/>
      <dgm:spPr/>
      <dgm:t>
        <a:bodyPr/>
        <a:lstStyle/>
        <a:p>
          <a:endParaRPr lang="en-US"/>
        </a:p>
      </dgm:t>
    </dgm:pt>
    <dgm:pt modelId="{E91235D3-F2E8-4B92-8553-C61A5C2A7854}">
      <dgm:prSet/>
      <dgm:spPr/>
      <dgm:t>
        <a:bodyPr/>
        <a:lstStyle/>
        <a:p>
          <a:r>
            <a:rPr lang="en-US" b="0">
              <a:solidFill>
                <a:schemeClr val="tx1"/>
              </a:solidFill>
            </a:rPr>
            <a:t>Informed Consent: Participants provided with information about study objectives and their rights.</a:t>
          </a:r>
        </a:p>
      </dgm:t>
    </dgm:pt>
    <dgm:pt modelId="{AAF7ABA7-1CAB-45E3-9BB3-3196E142BC75}" type="parTrans" cxnId="{15154B1B-72E5-43CA-88E4-791774CEB120}">
      <dgm:prSet/>
      <dgm:spPr/>
      <dgm:t>
        <a:bodyPr/>
        <a:lstStyle/>
        <a:p>
          <a:endParaRPr lang="en-US"/>
        </a:p>
      </dgm:t>
    </dgm:pt>
    <dgm:pt modelId="{3D128FE1-DDF3-4D89-AEAF-0A4BE9BE5BD8}" type="sibTrans" cxnId="{15154B1B-72E5-43CA-88E4-791774CEB120}">
      <dgm:prSet/>
      <dgm:spPr/>
      <dgm:t>
        <a:bodyPr/>
        <a:lstStyle/>
        <a:p>
          <a:endParaRPr lang="en-US"/>
        </a:p>
      </dgm:t>
    </dgm:pt>
    <dgm:pt modelId="{48B0ABDC-9B4C-4F96-B3E1-213E5EFB6666}">
      <dgm:prSet/>
      <dgm:spPr/>
      <dgm:t>
        <a:bodyPr/>
        <a:lstStyle/>
        <a:p>
          <a:r>
            <a:rPr lang="en-US" b="0">
              <a:solidFill>
                <a:schemeClr val="tx1"/>
              </a:solidFill>
            </a:rPr>
            <a:t>Confidentiality: No personal identifiers collected; data confidentiality strictly maintained.</a:t>
          </a:r>
        </a:p>
      </dgm:t>
    </dgm:pt>
    <dgm:pt modelId="{3E96387C-B0CA-4509-A6B7-06FFA389E24F}" type="parTrans" cxnId="{06BCD4D0-FBCC-4A75-8EC3-E6B306F1B032}">
      <dgm:prSet/>
      <dgm:spPr/>
      <dgm:t>
        <a:bodyPr/>
        <a:lstStyle/>
        <a:p>
          <a:endParaRPr lang="en-US"/>
        </a:p>
      </dgm:t>
    </dgm:pt>
    <dgm:pt modelId="{5F5B7A93-7F3C-4F07-B428-11FDA2480B80}" type="sibTrans" cxnId="{06BCD4D0-FBCC-4A75-8EC3-E6B306F1B032}">
      <dgm:prSet/>
      <dgm:spPr/>
      <dgm:t>
        <a:bodyPr/>
        <a:lstStyle/>
        <a:p>
          <a:endParaRPr lang="en-US"/>
        </a:p>
      </dgm:t>
    </dgm:pt>
    <dgm:pt modelId="{66DF982B-C3F4-4A1E-867B-5A0940967428}" type="pres">
      <dgm:prSet presAssocID="{85630B15-6523-4A80-8137-13F030E80CBD}" presName="diagram" presStyleCnt="0">
        <dgm:presLayoutVars>
          <dgm:dir/>
          <dgm:resizeHandles val="exact"/>
        </dgm:presLayoutVars>
      </dgm:prSet>
      <dgm:spPr/>
    </dgm:pt>
    <dgm:pt modelId="{AF7104EE-E369-4086-8C2A-C9DBB0D8F397}" type="pres">
      <dgm:prSet presAssocID="{8CF68657-087F-467E-9A9D-5E728BC7D292}" presName="node" presStyleLbl="node1" presStyleIdx="0" presStyleCnt="15">
        <dgm:presLayoutVars>
          <dgm:bulletEnabled val="1"/>
        </dgm:presLayoutVars>
      </dgm:prSet>
      <dgm:spPr/>
    </dgm:pt>
    <dgm:pt modelId="{A97ECE34-69A0-4001-958E-BD9175B83ECE}" type="pres">
      <dgm:prSet presAssocID="{175A0703-B814-43A0-BFAA-52EFC7E1C815}" presName="sibTrans" presStyleCnt="0"/>
      <dgm:spPr/>
    </dgm:pt>
    <dgm:pt modelId="{A3D5E80E-0C64-4FB3-8F08-3F6E22FE0403}" type="pres">
      <dgm:prSet presAssocID="{531DB9AC-7A77-4773-B6E0-54D0C663BE52}" presName="node" presStyleLbl="node1" presStyleIdx="1" presStyleCnt="15">
        <dgm:presLayoutVars>
          <dgm:bulletEnabled val="1"/>
        </dgm:presLayoutVars>
      </dgm:prSet>
      <dgm:spPr/>
    </dgm:pt>
    <dgm:pt modelId="{6D44BFFB-FEC9-454C-BBAE-5222FCE3E2A5}" type="pres">
      <dgm:prSet presAssocID="{D7200422-E871-449F-9B9D-A28E4F1CC7B2}" presName="sibTrans" presStyleCnt="0"/>
      <dgm:spPr/>
    </dgm:pt>
    <dgm:pt modelId="{B7F2018C-D3D6-46E1-B731-8F5C599FC2F3}" type="pres">
      <dgm:prSet presAssocID="{76962D08-999B-4EB0-8385-3ADAD5E8941B}" presName="node" presStyleLbl="node1" presStyleIdx="2" presStyleCnt="15">
        <dgm:presLayoutVars>
          <dgm:bulletEnabled val="1"/>
        </dgm:presLayoutVars>
      </dgm:prSet>
      <dgm:spPr/>
    </dgm:pt>
    <dgm:pt modelId="{9C66A7AF-3C74-451E-A580-9DE598A51676}" type="pres">
      <dgm:prSet presAssocID="{63D9EA17-A03A-4CEA-A870-2BE3C0B3E37C}" presName="sibTrans" presStyleCnt="0"/>
      <dgm:spPr/>
    </dgm:pt>
    <dgm:pt modelId="{AC89C6D2-8B73-41FB-92DE-C50B24CF8C4C}" type="pres">
      <dgm:prSet presAssocID="{11987629-D7D2-4894-8CBF-E89F97F300C6}" presName="node" presStyleLbl="node1" presStyleIdx="3" presStyleCnt="15">
        <dgm:presLayoutVars>
          <dgm:bulletEnabled val="1"/>
        </dgm:presLayoutVars>
      </dgm:prSet>
      <dgm:spPr/>
    </dgm:pt>
    <dgm:pt modelId="{3113C167-387D-4B76-A630-CDE7269D0C9B}" type="pres">
      <dgm:prSet presAssocID="{8BB6955C-A475-4BDC-AF7E-D2551CA19FB7}" presName="sibTrans" presStyleCnt="0"/>
      <dgm:spPr/>
    </dgm:pt>
    <dgm:pt modelId="{B1B6AB7E-C7FD-48D0-9CD5-68CE444DA38E}" type="pres">
      <dgm:prSet presAssocID="{45D472A9-7D99-4EAD-B329-7BAD04C5DCC5}" presName="node" presStyleLbl="node1" presStyleIdx="4" presStyleCnt="15">
        <dgm:presLayoutVars>
          <dgm:bulletEnabled val="1"/>
        </dgm:presLayoutVars>
      </dgm:prSet>
      <dgm:spPr/>
    </dgm:pt>
    <dgm:pt modelId="{923CB3E8-4255-46CA-8FA6-258FC3293084}" type="pres">
      <dgm:prSet presAssocID="{71D70D37-2966-47E4-8F5A-57193BF7FE29}" presName="sibTrans" presStyleCnt="0"/>
      <dgm:spPr/>
    </dgm:pt>
    <dgm:pt modelId="{C3389AB8-1BFF-40F2-9D4C-8E1C18BBD30B}" type="pres">
      <dgm:prSet presAssocID="{9A320BA8-C87B-4664-8E3E-E4A60201927F}" presName="node" presStyleLbl="node1" presStyleIdx="5" presStyleCnt="15">
        <dgm:presLayoutVars>
          <dgm:bulletEnabled val="1"/>
        </dgm:presLayoutVars>
      </dgm:prSet>
      <dgm:spPr/>
    </dgm:pt>
    <dgm:pt modelId="{AC447137-9701-4542-8D44-DE0B2F903227}" type="pres">
      <dgm:prSet presAssocID="{8D8B1F2C-941E-4F6C-BFE6-FF76602A8A6F}" presName="sibTrans" presStyleCnt="0"/>
      <dgm:spPr/>
    </dgm:pt>
    <dgm:pt modelId="{BE19D9FE-FF32-40E1-A2FC-B9E0B2B0F8C7}" type="pres">
      <dgm:prSet presAssocID="{C89F3207-DEBF-4C12-BED2-79F1678F193F}" presName="node" presStyleLbl="node1" presStyleIdx="6" presStyleCnt="15">
        <dgm:presLayoutVars>
          <dgm:bulletEnabled val="1"/>
        </dgm:presLayoutVars>
      </dgm:prSet>
      <dgm:spPr/>
    </dgm:pt>
    <dgm:pt modelId="{D1D294F1-E7CB-450D-8396-F2EB5B9018C9}" type="pres">
      <dgm:prSet presAssocID="{61A175AA-12E6-41C1-AF7C-4EDD9A4ACDEA}" presName="sibTrans" presStyleCnt="0"/>
      <dgm:spPr/>
    </dgm:pt>
    <dgm:pt modelId="{6626AC39-9557-4EC9-A5BD-B39C6B408284}" type="pres">
      <dgm:prSet presAssocID="{255AB567-D2ED-472D-828E-49F8C863BA31}" presName="node" presStyleLbl="node1" presStyleIdx="7" presStyleCnt="15">
        <dgm:presLayoutVars>
          <dgm:bulletEnabled val="1"/>
        </dgm:presLayoutVars>
      </dgm:prSet>
      <dgm:spPr/>
    </dgm:pt>
    <dgm:pt modelId="{48AD30DB-A243-494E-8C78-A7BDA5565E0A}" type="pres">
      <dgm:prSet presAssocID="{08EC1B78-7EDF-4B06-A719-FBC2D64AD4D3}" presName="sibTrans" presStyleCnt="0"/>
      <dgm:spPr/>
    </dgm:pt>
    <dgm:pt modelId="{B362F6BB-C4B1-4187-829A-22F58EC1D99C}" type="pres">
      <dgm:prSet presAssocID="{7C161F27-3D1F-4599-B04A-B7119F32B4E2}" presName="node" presStyleLbl="node1" presStyleIdx="8" presStyleCnt="15" custScaleY="212253">
        <dgm:presLayoutVars>
          <dgm:bulletEnabled val="1"/>
        </dgm:presLayoutVars>
      </dgm:prSet>
      <dgm:spPr/>
    </dgm:pt>
    <dgm:pt modelId="{B98172BB-3486-4522-8D45-3457476D2CC8}" type="pres">
      <dgm:prSet presAssocID="{6A9D0A78-17CA-43FC-8ABB-580094B8CE1E}" presName="sibTrans" presStyleCnt="0"/>
      <dgm:spPr/>
    </dgm:pt>
    <dgm:pt modelId="{F2D6407E-7491-45C2-AA83-9EEBDF2D1F0A}" type="pres">
      <dgm:prSet presAssocID="{F0975B74-C665-457B-8CBC-758820779904}" presName="node" presStyleLbl="node1" presStyleIdx="9" presStyleCnt="15">
        <dgm:presLayoutVars>
          <dgm:bulletEnabled val="1"/>
        </dgm:presLayoutVars>
      </dgm:prSet>
      <dgm:spPr/>
    </dgm:pt>
    <dgm:pt modelId="{727795FE-F550-422A-9046-3AC428FB51B7}" type="pres">
      <dgm:prSet presAssocID="{0D69FBBC-FD43-4CC9-97AA-3434739B1C11}" presName="sibTrans" presStyleCnt="0"/>
      <dgm:spPr/>
    </dgm:pt>
    <dgm:pt modelId="{37BAFDDF-20DD-478E-8EA9-31D4D98446FC}" type="pres">
      <dgm:prSet presAssocID="{617583C3-E04A-4204-BCDF-501A8B5DC1F0}" presName="node" presStyleLbl="node1" presStyleIdx="10" presStyleCnt="15">
        <dgm:presLayoutVars>
          <dgm:bulletEnabled val="1"/>
        </dgm:presLayoutVars>
      </dgm:prSet>
      <dgm:spPr/>
    </dgm:pt>
    <dgm:pt modelId="{665474DB-23FD-4491-9BFC-D79A64012A26}" type="pres">
      <dgm:prSet presAssocID="{EE34E6A0-3708-440D-817F-9115AFFAA037}" presName="sibTrans" presStyleCnt="0"/>
      <dgm:spPr/>
    </dgm:pt>
    <dgm:pt modelId="{911C41EF-DFF7-471C-85ED-CFDC5308462D}" type="pres">
      <dgm:prSet presAssocID="{B3EFADF0-B9D1-463A-936D-D989A0183BDB}" presName="node" presStyleLbl="node1" presStyleIdx="11" presStyleCnt="15">
        <dgm:presLayoutVars>
          <dgm:bulletEnabled val="1"/>
        </dgm:presLayoutVars>
      </dgm:prSet>
      <dgm:spPr/>
    </dgm:pt>
    <dgm:pt modelId="{D033A91E-19D9-4345-9CC0-D7629DB7107E}" type="pres">
      <dgm:prSet presAssocID="{F0787CFA-F0DA-4451-B637-2F96DCC16241}" presName="sibTrans" presStyleCnt="0"/>
      <dgm:spPr/>
    </dgm:pt>
    <dgm:pt modelId="{3D7A197B-494B-4F70-B697-93F27F9190D2}" type="pres">
      <dgm:prSet presAssocID="{2B7B2F63-A85D-414A-B2FA-BAFCB4C6A429}" presName="node" presStyleLbl="node1" presStyleIdx="12" presStyleCnt="15">
        <dgm:presLayoutVars>
          <dgm:bulletEnabled val="1"/>
        </dgm:presLayoutVars>
      </dgm:prSet>
      <dgm:spPr/>
    </dgm:pt>
    <dgm:pt modelId="{162DBF97-0B22-4942-A3C0-9E5204B23407}" type="pres">
      <dgm:prSet presAssocID="{50B24E9B-5EBD-466C-B8D6-0C651A008FC6}" presName="sibTrans" presStyleCnt="0"/>
      <dgm:spPr/>
    </dgm:pt>
    <dgm:pt modelId="{3CDC5129-6C2B-4C1E-BE09-91C5BAE0408B}" type="pres">
      <dgm:prSet presAssocID="{E91235D3-F2E8-4B92-8553-C61A5C2A7854}" presName="node" presStyleLbl="node1" presStyleIdx="13" presStyleCnt="15">
        <dgm:presLayoutVars>
          <dgm:bulletEnabled val="1"/>
        </dgm:presLayoutVars>
      </dgm:prSet>
      <dgm:spPr/>
    </dgm:pt>
    <dgm:pt modelId="{8CA4FF0E-37AA-472E-8192-057391D05D32}" type="pres">
      <dgm:prSet presAssocID="{3D128FE1-DDF3-4D89-AEAF-0A4BE9BE5BD8}" presName="sibTrans" presStyleCnt="0"/>
      <dgm:spPr/>
    </dgm:pt>
    <dgm:pt modelId="{A667E157-0626-4BC3-9B0E-AE56A6BD84BA}" type="pres">
      <dgm:prSet presAssocID="{48B0ABDC-9B4C-4F96-B3E1-213E5EFB6666}" presName="node" presStyleLbl="node1" presStyleIdx="14" presStyleCnt="15">
        <dgm:presLayoutVars>
          <dgm:bulletEnabled val="1"/>
        </dgm:presLayoutVars>
      </dgm:prSet>
      <dgm:spPr/>
    </dgm:pt>
  </dgm:ptLst>
  <dgm:cxnLst>
    <dgm:cxn modelId="{922ECB01-7DFA-4F3A-B8D9-0230947DC4FA}" srcId="{85630B15-6523-4A80-8137-13F030E80CBD}" destId="{B3EFADF0-B9D1-463A-936D-D989A0183BDB}" srcOrd="11" destOrd="0" parTransId="{DC2B4076-25B6-4F98-871D-62592CB3AD5D}" sibTransId="{F0787CFA-F0DA-4451-B637-2F96DCC16241}"/>
    <dgm:cxn modelId="{983D5708-97B8-4BEC-91E0-95A9591D1D09}" srcId="{85630B15-6523-4A80-8137-13F030E80CBD}" destId="{F0975B74-C665-457B-8CBC-758820779904}" srcOrd="9" destOrd="0" parTransId="{6D43F138-5C26-46AC-94AB-F436D3F6CF85}" sibTransId="{0D69FBBC-FD43-4CC9-97AA-3434739B1C11}"/>
    <dgm:cxn modelId="{473CF70F-0F94-4B16-A01C-A744D2E2D525}" type="presOf" srcId="{48B0ABDC-9B4C-4F96-B3E1-213E5EFB6666}" destId="{A667E157-0626-4BC3-9B0E-AE56A6BD84BA}" srcOrd="0" destOrd="0" presId="urn:microsoft.com/office/officeart/2005/8/layout/default"/>
    <dgm:cxn modelId="{BA607517-D3B5-4014-9BCC-AC45445543C4}" type="presOf" srcId="{255AB567-D2ED-472D-828E-49F8C863BA31}" destId="{6626AC39-9557-4EC9-A5BD-B39C6B408284}" srcOrd="0" destOrd="0" presId="urn:microsoft.com/office/officeart/2005/8/layout/default"/>
    <dgm:cxn modelId="{C7030F1B-C056-40C8-AC2C-BE3998056014}" type="presOf" srcId="{F0975B74-C665-457B-8CBC-758820779904}" destId="{F2D6407E-7491-45C2-AA83-9EEBDF2D1F0A}" srcOrd="0" destOrd="0" presId="urn:microsoft.com/office/officeart/2005/8/layout/default"/>
    <dgm:cxn modelId="{15154B1B-72E5-43CA-88E4-791774CEB120}" srcId="{85630B15-6523-4A80-8137-13F030E80CBD}" destId="{E91235D3-F2E8-4B92-8553-C61A5C2A7854}" srcOrd="13" destOrd="0" parTransId="{AAF7ABA7-1CAB-45E3-9BB3-3196E142BC75}" sibTransId="{3D128FE1-DDF3-4D89-AEAF-0A4BE9BE5BD8}"/>
    <dgm:cxn modelId="{F64F3621-8EA9-4B05-974A-E30A4D5AF0C1}" srcId="{85630B15-6523-4A80-8137-13F030E80CBD}" destId="{2B7B2F63-A85D-414A-B2FA-BAFCB4C6A429}" srcOrd="12" destOrd="0" parTransId="{72F8FBD4-5485-46DC-A19A-A564B1BB4C87}" sibTransId="{50B24E9B-5EBD-466C-B8D6-0C651A008FC6}"/>
    <dgm:cxn modelId="{A4902724-132D-418B-A89C-04235FAC8589}" srcId="{85630B15-6523-4A80-8137-13F030E80CBD}" destId="{11987629-D7D2-4894-8CBF-E89F97F300C6}" srcOrd="3" destOrd="0" parTransId="{FBC89CBE-88F5-4355-BDFC-CB2BBC5ADCFF}" sibTransId="{8BB6955C-A475-4BDC-AF7E-D2551CA19FB7}"/>
    <dgm:cxn modelId="{DE9C1326-F945-4574-AA83-92A76DCBE84A}" type="presOf" srcId="{8CF68657-087F-467E-9A9D-5E728BC7D292}" destId="{AF7104EE-E369-4086-8C2A-C9DBB0D8F397}" srcOrd="0" destOrd="0" presId="urn:microsoft.com/office/officeart/2005/8/layout/default"/>
    <dgm:cxn modelId="{02F90031-4749-44F8-AB05-CBB64599FFC3}" srcId="{85630B15-6523-4A80-8137-13F030E80CBD}" destId="{8CF68657-087F-467E-9A9D-5E728BC7D292}" srcOrd="0" destOrd="0" parTransId="{FF094192-1267-4015-A7DB-A5B0D1850236}" sibTransId="{175A0703-B814-43A0-BFAA-52EFC7E1C815}"/>
    <dgm:cxn modelId="{235FE336-426A-489A-92FD-FC5009DA670C}" srcId="{7C161F27-3D1F-4599-B04A-B7119F32B4E2}" destId="{F286FBCA-A8CA-4EBC-B659-F0E80876376A}" srcOrd="1" destOrd="0" parTransId="{25499BF6-0F07-4E0E-9F97-CCB68F39DD9B}" sibTransId="{0DC48612-8D57-4796-A011-8806C12BA0A3}"/>
    <dgm:cxn modelId="{844E1B5D-9D05-4A09-9E2A-220EDCF2947C}" srcId="{85630B15-6523-4A80-8137-13F030E80CBD}" destId="{531DB9AC-7A77-4773-B6E0-54D0C663BE52}" srcOrd="1" destOrd="0" parTransId="{15280C69-EECF-47B2-99D1-A5A9A6A0DBDD}" sibTransId="{D7200422-E871-449F-9B9D-A28E4F1CC7B2}"/>
    <dgm:cxn modelId="{0BEFCD73-97C7-48AB-8396-59E93EA7742E}" type="presOf" srcId="{C89F3207-DEBF-4C12-BED2-79F1678F193F}" destId="{BE19D9FE-FF32-40E1-A2FC-B9E0B2B0F8C7}" srcOrd="0" destOrd="0" presId="urn:microsoft.com/office/officeart/2005/8/layout/default"/>
    <dgm:cxn modelId="{88335275-724E-43F5-B770-0DDE532DD4C3}" srcId="{7C161F27-3D1F-4599-B04A-B7119F32B4E2}" destId="{4FA99FFB-4C44-4B68-9D82-FC753BBAA183}" srcOrd="0" destOrd="0" parTransId="{3C123D7C-0A67-48FD-89B1-9508866C57B3}" sibTransId="{F6788CFD-1CEC-455F-9199-5F8C5BF54615}"/>
    <dgm:cxn modelId="{93E7C475-027D-4BD3-A8CE-60C94B9A9225}" srcId="{85630B15-6523-4A80-8137-13F030E80CBD}" destId="{9A320BA8-C87B-4664-8E3E-E4A60201927F}" srcOrd="5" destOrd="0" parTransId="{53201BE8-CA18-46F8-A31A-27D1D6E2E1BE}" sibTransId="{8D8B1F2C-941E-4F6C-BFE6-FF76602A8A6F}"/>
    <dgm:cxn modelId="{ED030F76-85C1-42D2-A85B-3CE8022A4F54}" type="presOf" srcId="{7C161F27-3D1F-4599-B04A-B7119F32B4E2}" destId="{B362F6BB-C4B1-4187-829A-22F58EC1D99C}" srcOrd="0" destOrd="0" presId="urn:microsoft.com/office/officeart/2005/8/layout/default"/>
    <dgm:cxn modelId="{D31E2757-41CF-4D71-B791-DB66B2CB8783}" srcId="{85630B15-6523-4A80-8137-13F030E80CBD}" destId="{617583C3-E04A-4204-BCDF-501A8B5DC1F0}" srcOrd="10" destOrd="0" parTransId="{7E385CBD-F75B-41A7-8D55-58D6765904C0}" sibTransId="{EE34E6A0-3708-440D-817F-9115AFFAA037}"/>
    <dgm:cxn modelId="{0FA9A082-03F6-46CE-8D98-A29892FF680C}" type="presOf" srcId="{11987629-D7D2-4894-8CBF-E89F97F300C6}" destId="{AC89C6D2-8B73-41FB-92DE-C50B24CF8C4C}" srcOrd="0" destOrd="0" presId="urn:microsoft.com/office/officeart/2005/8/layout/default"/>
    <dgm:cxn modelId="{BB9A318E-A172-41F4-AC78-213E3DA77B2C}" type="presOf" srcId="{45D472A9-7D99-4EAD-B329-7BAD04C5DCC5}" destId="{B1B6AB7E-C7FD-48D0-9CD5-68CE444DA38E}" srcOrd="0" destOrd="0" presId="urn:microsoft.com/office/officeart/2005/8/layout/default"/>
    <dgm:cxn modelId="{95CE0993-E083-401E-8CF7-03AA414E7049}" type="presOf" srcId="{4FA99FFB-4C44-4B68-9D82-FC753BBAA183}" destId="{B362F6BB-C4B1-4187-829A-22F58EC1D99C}" srcOrd="0" destOrd="1" presId="urn:microsoft.com/office/officeart/2005/8/layout/default"/>
    <dgm:cxn modelId="{2F594596-5AA1-44D1-9849-97C30064723A}" srcId="{85630B15-6523-4A80-8137-13F030E80CBD}" destId="{C89F3207-DEBF-4C12-BED2-79F1678F193F}" srcOrd="6" destOrd="0" parTransId="{55343A17-F396-4D20-AA31-96C0FFA02D0A}" sibTransId="{61A175AA-12E6-41C1-AF7C-4EDD9A4ACDEA}"/>
    <dgm:cxn modelId="{B8B74DA6-FC97-424C-8984-FAD8C8C3DED7}" type="presOf" srcId="{76962D08-999B-4EB0-8385-3ADAD5E8941B}" destId="{B7F2018C-D3D6-46E1-B731-8F5C599FC2F3}" srcOrd="0" destOrd="0" presId="urn:microsoft.com/office/officeart/2005/8/layout/default"/>
    <dgm:cxn modelId="{F1D8EFAE-19C6-4F3A-85A1-A1D290CE07B5}" type="presOf" srcId="{9A320BA8-C87B-4664-8E3E-E4A60201927F}" destId="{C3389AB8-1BFF-40F2-9D4C-8E1C18BBD30B}" srcOrd="0" destOrd="0" presId="urn:microsoft.com/office/officeart/2005/8/layout/default"/>
    <dgm:cxn modelId="{BC7E4EB7-332B-4665-990F-E59C44132085}" type="presOf" srcId="{2B7B2F63-A85D-414A-B2FA-BAFCB4C6A429}" destId="{3D7A197B-494B-4F70-B697-93F27F9190D2}" srcOrd="0" destOrd="0" presId="urn:microsoft.com/office/officeart/2005/8/layout/default"/>
    <dgm:cxn modelId="{07B153BB-99CB-4B85-9DA3-52D979213BF0}" srcId="{85630B15-6523-4A80-8137-13F030E80CBD}" destId="{255AB567-D2ED-472D-828E-49F8C863BA31}" srcOrd="7" destOrd="0" parTransId="{434950AA-0B11-4CD5-B002-1DAFC2E02AC5}" sibTransId="{08EC1B78-7EDF-4B06-A719-FBC2D64AD4D3}"/>
    <dgm:cxn modelId="{1C4890CA-5FAD-4958-90E5-A51538163AEF}" type="presOf" srcId="{617583C3-E04A-4204-BCDF-501A8B5DC1F0}" destId="{37BAFDDF-20DD-478E-8EA9-31D4D98446FC}" srcOrd="0" destOrd="0" presId="urn:microsoft.com/office/officeart/2005/8/layout/default"/>
    <dgm:cxn modelId="{8D75CBCB-4EEF-4876-AA62-EF399FC0CD78}" type="presOf" srcId="{F286FBCA-A8CA-4EBC-B659-F0E80876376A}" destId="{B362F6BB-C4B1-4187-829A-22F58EC1D99C}" srcOrd="0" destOrd="2" presId="urn:microsoft.com/office/officeart/2005/8/layout/default"/>
    <dgm:cxn modelId="{06BCD4D0-FBCC-4A75-8EC3-E6B306F1B032}" srcId="{85630B15-6523-4A80-8137-13F030E80CBD}" destId="{48B0ABDC-9B4C-4F96-B3E1-213E5EFB6666}" srcOrd="14" destOrd="0" parTransId="{3E96387C-B0CA-4509-A6B7-06FFA389E24F}" sibTransId="{5F5B7A93-7F3C-4F07-B428-11FDA2480B80}"/>
    <dgm:cxn modelId="{010976DC-B83A-4680-86CE-759DB6AB5326}" type="presOf" srcId="{E91235D3-F2E8-4B92-8553-C61A5C2A7854}" destId="{3CDC5129-6C2B-4C1E-BE09-91C5BAE0408B}" srcOrd="0" destOrd="0" presId="urn:microsoft.com/office/officeart/2005/8/layout/default"/>
    <dgm:cxn modelId="{9397D6DC-6424-4891-88FF-544420AE034F}" srcId="{85630B15-6523-4A80-8137-13F030E80CBD}" destId="{45D472A9-7D99-4EAD-B329-7BAD04C5DCC5}" srcOrd="4" destOrd="0" parTransId="{97064290-0675-472B-816F-CD8793262C9B}" sibTransId="{71D70D37-2966-47E4-8F5A-57193BF7FE29}"/>
    <dgm:cxn modelId="{8F55E8DC-C80D-43D3-867F-CF6E4DA9358E}" srcId="{85630B15-6523-4A80-8137-13F030E80CBD}" destId="{76962D08-999B-4EB0-8385-3ADAD5E8941B}" srcOrd="2" destOrd="0" parTransId="{2F0F3F83-5DDA-4AE5-B6D0-220C80AD00C0}" sibTransId="{63D9EA17-A03A-4CEA-A870-2BE3C0B3E37C}"/>
    <dgm:cxn modelId="{DE2DB9F6-32E3-42AB-A9F5-E91353BA623D}" type="presOf" srcId="{B3EFADF0-B9D1-463A-936D-D989A0183BDB}" destId="{911C41EF-DFF7-471C-85ED-CFDC5308462D}" srcOrd="0" destOrd="0" presId="urn:microsoft.com/office/officeart/2005/8/layout/default"/>
    <dgm:cxn modelId="{692ECEFA-AE9C-4FF2-AF4E-F8AC1CA965A9}" type="presOf" srcId="{85630B15-6523-4A80-8137-13F030E80CBD}" destId="{66DF982B-C3F4-4A1E-867B-5A0940967428}" srcOrd="0" destOrd="0" presId="urn:microsoft.com/office/officeart/2005/8/layout/default"/>
    <dgm:cxn modelId="{E3A4ACFD-B60B-46E1-AFE4-EFD6339FE65E}" type="presOf" srcId="{531DB9AC-7A77-4773-B6E0-54D0C663BE52}" destId="{A3D5E80E-0C64-4FB3-8F08-3F6E22FE0403}" srcOrd="0" destOrd="0" presId="urn:microsoft.com/office/officeart/2005/8/layout/default"/>
    <dgm:cxn modelId="{EC9140FF-7736-416F-AF47-A9D6B0BA8B9E}" srcId="{85630B15-6523-4A80-8137-13F030E80CBD}" destId="{7C161F27-3D1F-4599-B04A-B7119F32B4E2}" srcOrd="8" destOrd="0" parTransId="{376789A1-8763-4CFA-BDF8-FA93134F38F2}" sibTransId="{6A9D0A78-17CA-43FC-8ABB-580094B8CE1E}"/>
    <dgm:cxn modelId="{561266C8-4CAE-47EB-BBB9-34AB3C963356}" type="presParOf" srcId="{66DF982B-C3F4-4A1E-867B-5A0940967428}" destId="{AF7104EE-E369-4086-8C2A-C9DBB0D8F397}" srcOrd="0" destOrd="0" presId="urn:microsoft.com/office/officeart/2005/8/layout/default"/>
    <dgm:cxn modelId="{FB188334-D25C-46CB-84B6-CEBECE044761}" type="presParOf" srcId="{66DF982B-C3F4-4A1E-867B-5A0940967428}" destId="{A97ECE34-69A0-4001-958E-BD9175B83ECE}" srcOrd="1" destOrd="0" presId="urn:microsoft.com/office/officeart/2005/8/layout/default"/>
    <dgm:cxn modelId="{41C415E4-F84F-4D84-9B96-ABA6AD627B6A}" type="presParOf" srcId="{66DF982B-C3F4-4A1E-867B-5A0940967428}" destId="{A3D5E80E-0C64-4FB3-8F08-3F6E22FE0403}" srcOrd="2" destOrd="0" presId="urn:microsoft.com/office/officeart/2005/8/layout/default"/>
    <dgm:cxn modelId="{0284616E-9BF0-4FCB-A18D-EA684C76FB93}" type="presParOf" srcId="{66DF982B-C3F4-4A1E-867B-5A0940967428}" destId="{6D44BFFB-FEC9-454C-BBAE-5222FCE3E2A5}" srcOrd="3" destOrd="0" presId="urn:microsoft.com/office/officeart/2005/8/layout/default"/>
    <dgm:cxn modelId="{32411A07-ECBE-4DBE-9721-E99A87B5DD28}" type="presParOf" srcId="{66DF982B-C3F4-4A1E-867B-5A0940967428}" destId="{B7F2018C-D3D6-46E1-B731-8F5C599FC2F3}" srcOrd="4" destOrd="0" presId="urn:microsoft.com/office/officeart/2005/8/layout/default"/>
    <dgm:cxn modelId="{EAA9C827-BE82-4F09-BFE7-152CC5D05615}" type="presParOf" srcId="{66DF982B-C3F4-4A1E-867B-5A0940967428}" destId="{9C66A7AF-3C74-451E-A580-9DE598A51676}" srcOrd="5" destOrd="0" presId="urn:microsoft.com/office/officeart/2005/8/layout/default"/>
    <dgm:cxn modelId="{131AA2D3-031B-410A-B0D6-9656F4D808DE}" type="presParOf" srcId="{66DF982B-C3F4-4A1E-867B-5A0940967428}" destId="{AC89C6D2-8B73-41FB-92DE-C50B24CF8C4C}" srcOrd="6" destOrd="0" presId="urn:microsoft.com/office/officeart/2005/8/layout/default"/>
    <dgm:cxn modelId="{46931759-12D6-40BC-94A5-47A106ADEA4F}" type="presParOf" srcId="{66DF982B-C3F4-4A1E-867B-5A0940967428}" destId="{3113C167-387D-4B76-A630-CDE7269D0C9B}" srcOrd="7" destOrd="0" presId="urn:microsoft.com/office/officeart/2005/8/layout/default"/>
    <dgm:cxn modelId="{BFED32C3-72B1-42DA-B352-AB4B6472F9B7}" type="presParOf" srcId="{66DF982B-C3F4-4A1E-867B-5A0940967428}" destId="{B1B6AB7E-C7FD-48D0-9CD5-68CE444DA38E}" srcOrd="8" destOrd="0" presId="urn:microsoft.com/office/officeart/2005/8/layout/default"/>
    <dgm:cxn modelId="{D2E080C9-3592-47FC-9F1B-2EEDF8BE6B5A}" type="presParOf" srcId="{66DF982B-C3F4-4A1E-867B-5A0940967428}" destId="{923CB3E8-4255-46CA-8FA6-258FC3293084}" srcOrd="9" destOrd="0" presId="urn:microsoft.com/office/officeart/2005/8/layout/default"/>
    <dgm:cxn modelId="{CD08D721-CC6B-4EC4-B8ED-B70F0550FBAF}" type="presParOf" srcId="{66DF982B-C3F4-4A1E-867B-5A0940967428}" destId="{C3389AB8-1BFF-40F2-9D4C-8E1C18BBD30B}" srcOrd="10" destOrd="0" presId="urn:microsoft.com/office/officeart/2005/8/layout/default"/>
    <dgm:cxn modelId="{CC587EF4-6317-4824-A761-2789134C971B}" type="presParOf" srcId="{66DF982B-C3F4-4A1E-867B-5A0940967428}" destId="{AC447137-9701-4542-8D44-DE0B2F903227}" srcOrd="11" destOrd="0" presId="urn:microsoft.com/office/officeart/2005/8/layout/default"/>
    <dgm:cxn modelId="{04223510-5F52-4847-9A83-E772DD609122}" type="presParOf" srcId="{66DF982B-C3F4-4A1E-867B-5A0940967428}" destId="{BE19D9FE-FF32-40E1-A2FC-B9E0B2B0F8C7}" srcOrd="12" destOrd="0" presId="urn:microsoft.com/office/officeart/2005/8/layout/default"/>
    <dgm:cxn modelId="{7E4E1B68-D4A7-4C3F-8A59-A50445E287CE}" type="presParOf" srcId="{66DF982B-C3F4-4A1E-867B-5A0940967428}" destId="{D1D294F1-E7CB-450D-8396-F2EB5B9018C9}" srcOrd="13" destOrd="0" presId="urn:microsoft.com/office/officeart/2005/8/layout/default"/>
    <dgm:cxn modelId="{03EF3393-BC44-489F-9995-6A145E4DF5F7}" type="presParOf" srcId="{66DF982B-C3F4-4A1E-867B-5A0940967428}" destId="{6626AC39-9557-4EC9-A5BD-B39C6B408284}" srcOrd="14" destOrd="0" presId="urn:microsoft.com/office/officeart/2005/8/layout/default"/>
    <dgm:cxn modelId="{DDF944CC-BE7A-4A4A-93FC-C7A442A6745A}" type="presParOf" srcId="{66DF982B-C3F4-4A1E-867B-5A0940967428}" destId="{48AD30DB-A243-494E-8C78-A7BDA5565E0A}" srcOrd="15" destOrd="0" presId="urn:microsoft.com/office/officeart/2005/8/layout/default"/>
    <dgm:cxn modelId="{14E1CBBC-3687-4182-8310-F23DAFF55636}" type="presParOf" srcId="{66DF982B-C3F4-4A1E-867B-5A0940967428}" destId="{B362F6BB-C4B1-4187-829A-22F58EC1D99C}" srcOrd="16" destOrd="0" presId="urn:microsoft.com/office/officeart/2005/8/layout/default"/>
    <dgm:cxn modelId="{A6538ACC-0BA3-4956-9A36-1611857A67A4}" type="presParOf" srcId="{66DF982B-C3F4-4A1E-867B-5A0940967428}" destId="{B98172BB-3486-4522-8D45-3457476D2CC8}" srcOrd="17" destOrd="0" presId="urn:microsoft.com/office/officeart/2005/8/layout/default"/>
    <dgm:cxn modelId="{186C38B9-5FAC-4B40-8B3C-7AB95BBE1315}" type="presParOf" srcId="{66DF982B-C3F4-4A1E-867B-5A0940967428}" destId="{F2D6407E-7491-45C2-AA83-9EEBDF2D1F0A}" srcOrd="18" destOrd="0" presId="urn:microsoft.com/office/officeart/2005/8/layout/default"/>
    <dgm:cxn modelId="{7D120D1D-77FE-4736-99BB-9DF8A088A2FD}" type="presParOf" srcId="{66DF982B-C3F4-4A1E-867B-5A0940967428}" destId="{727795FE-F550-422A-9046-3AC428FB51B7}" srcOrd="19" destOrd="0" presId="urn:microsoft.com/office/officeart/2005/8/layout/default"/>
    <dgm:cxn modelId="{B8758E1D-251F-4B97-AE18-F5855231B6D6}" type="presParOf" srcId="{66DF982B-C3F4-4A1E-867B-5A0940967428}" destId="{37BAFDDF-20DD-478E-8EA9-31D4D98446FC}" srcOrd="20" destOrd="0" presId="urn:microsoft.com/office/officeart/2005/8/layout/default"/>
    <dgm:cxn modelId="{BE904392-E0B2-435C-8186-C36F4D0AF254}" type="presParOf" srcId="{66DF982B-C3F4-4A1E-867B-5A0940967428}" destId="{665474DB-23FD-4491-9BFC-D79A64012A26}" srcOrd="21" destOrd="0" presId="urn:microsoft.com/office/officeart/2005/8/layout/default"/>
    <dgm:cxn modelId="{2768E84F-FCEF-435C-97AF-EA8F43BC3EBD}" type="presParOf" srcId="{66DF982B-C3F4-4A1E-867B-5A0940967428}" destId="{911C41EF-DFF7-471C-85ED-CFDC5308462D}" srcOrd="22" destOrd="0" presId="urn:microsoft.com/office/officeart/2005/8/layout/default"/>
    <dgm:cxn modelId="{B8DD00F2-B35D-4327-8EFF-19AF688D38A6}" type="presParOf" srcId="{66DF982B-C3F4-4A1E-867B-5A0940967428}" destId="{D033A91E-19D9-4345-9CC0-D7629DB7107E}" srcOrd="23" destOrd="0" presId="urn:microsoft.com/office/officeart/2005/8/layout/default"/>
    <dgm:cxn modelId="{10B287AF-7DF8-4871-B085-DB7151F06834}" type="presParOf" srcId="{66DF982B-C3F4-4A1E-867B-5A0940967428}" destId="{3D7A197B-494B-4F70-B697-93F27F9190D2}" srcOrd="24" destOrd="0" presId="urn:microsoft.com/office/officeart/2005/8/layout/default"/>
    <dgm:cxn modelId="{9F0B63FC-CD37-49F1-AF39-C31D2F4F9555}" type="presParOf" srcId="{66DF982B-C3F4-4A1E-867B-5A0940967428}" destId="{162DBF97-0B22-4942-A3C0-9E5204B23407}" srcOrd="25" destOrd="0" presId="urn:microsoft.com/office/officeart/2005/8/layout/default"/>
    <dgm:cxn modelId="{297771AA-029D-445D-8F55-8500A6AB868C}" type="presParOf" srcId="{66DF982B-C3F4-4A1E-867B-5A0940967428}" destId="{3CDC5129-6C2B-4C1E-BE09-91C5BAE0408B}" srcOrd="26" destOrd="0" presId="urn:microsoft.com/office/officeart/2005/8/layout/default"/>
    <dgm:cxn modelId="{1825F549-4C37-444F-A47F-87B2052F7745}" type="presParOf" srcId="{66DF982B-C3F4-4A1E-867B-5A0940967428}" destId="{8CA4FF0E-37AA-472E-8192-057391D05D32}" srcOrd="27" destOrd="0" presId="urn:microsoft.com/office/officeart/2005/8/layout/default"/>
    <dgm:cxn modelId="{EFEB0F2B-EEAB-4504-875D-2F0CA620B3DA}" type="presParOf" srcId="{66DF982B-C3F4-4A1E-867B-5A0940967428}" destId="{A667E157-0626-4BC3-9B0E-AE56A6BD84BA}" srcOrd="2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64F1DE2-DBCF-45E9-AF72-364B8446B644}"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3BB4C5C6-2C6B-4D97-892B-26341CAE7140}">
      <dgm:prSet/>
      <dgm:spPr/>
      <dgm:t>
        <a:bodyPr/>
        <a:lstStyle/>
        <a:p>
          <a:r>
            <a:rPr lang="en-US" b="1"/>
            <a:t>Objective 1: Awareness of Menstrual Cups</a:t>
          </a:r>
          <a:endParaRPr lang="en-US"/>
        </a:p>
      </dgm:t>
    </dgm:pt>
    <dgm:pt modelId="{9A4325B8-DBF0-41F4-AB26-16D2DE3CEE37}" type="parTrans" cxnId="{423B4C1F-BE76-4FF1-9CEF-5E8DB6220FA7}">
      <dgm:prSet/>
      <dgm:spPr/>
      <dgm:t>
        <a:bodyPr/>
        <a:lstStyle/>
        <a:p>
          <a:endParaRPr lang="en-US"/>
        </a:p>
      </dgm:t>
    </dgm:pt>
    <dgm:pt modelId="{F091B6A3-872F-42CF-9902-B8559494044D}" type="sibTrans" cxnId="{423B4C1F-BE76-4FF1-9CEF-5E8DB6220FA7}">
      <dgm:prSet/>
      <dgm:spPr/>
      <dgm:t>
        <a:bodyPr/>
        <a:lstStyle/>
        <a:p>
          <a:endParaRPr lang="en-US"/>
        </a:p>
      </dgm:t>
    </dgm:pt>
    <dgm:pt modelId="{65D1EB47-C1A6-4830-989D-D188F4060B56}">
      <dgm:prSet/>
      <dgm:spPr/>
      <dgm:t>
        <a:bodyPr/>
        <a:lstStyle/>
        <a:p>
          <a:r>
            <a:rPr lang="en-US" b="1"/>
            <a:t>Significant Associations Found:</a:t>
          </a:r>
          <a:endParaRPr lang="en-US"/>
        </a:p>
      </dgm:t>
    </dgm:pt>
    <dgm:pt modelId="{128D1F22-47FF-4F98-B4B6-7604AD9F1E23}" type="parTrans" cxnId="{B3D9A638-364E-4C19-A90B-710EDC0CCDFE}">
      <dgm:prSet/>
      <dgm:spPr/>
      <dgm:t>
        <a:bodyPr/>
        <a:lstStyle/>
        <a:p>
          <a:endParaRPr lang="en-US"/>
        </a:p>
      </dgm:t>
    </dgm:pt>
    <dgm:pt modelId="{2CFDD27E-E46D-48A0-A0B0-8DCE95DDD3AA}" type="sibTrans" cxnId="{B3D9A638-364E-4C19-A90B-710EDC0CCDFE}">
      <dgm:prSet/>
      <dgm:spPr/>
      <dgm:t>
        <a:bodyPr/>
        <a:lstStyle/>
        <a:p>
          <a:endParaRPr lang="en-US"/>
        </a:p>
      </dgm:t>
    </dgm:pt>
    <dgm:pt modelId="{7BB2C351-8834-4942-A3DA-0598234B13C2}">
      <dgm:prSet/>
      <dgm:spPr/>
      <dgm:t>
        <a:bodyPr/>
        <a:lstStyle/>
        <a:p>
          <a:r>
            <a:rPr lang="en-US" b="1" dirty="0"/>
            <a:t>Age:</a:t>
          </a:r>
          <a:r>
            <a:rPr lang="en-US" dirty="0"/>
            <a:t> Significantly associated with having heard about menstrual cups (p=0.0402).</a:t>
          </a:r>
        </a:p>
      </dgm:t>
    </dgm:pt>
    <dgm:pt modelId="{4BF0D1D5-82F9-4E91-9EA4-BB86E629C3B0}" type="parTrans" cxnId="{60DC1B5A-D745-41AC-A5B4-FBC4D89DFF05}">
      <dgm:prSet/>
      <dgm:spPr/>
      <dgm:t>
        <a:bodyPr/>
        <a:lstStyle/>
        <a:p>
          <a:endParaRPr lang="en-US"/>
        </a:p>
      </dgm:t>
    </dgm:pt>
    <dgm:pt modelId="{12CE3F9D-0BC7-48A3-B33F-6F6884D7EB01}" type="sibTrans" cxnId="{60DC1B5A-D745-41AC-A5B4-FBC4D89DFF05}">
      <dgm:prSet/>
      <dgm:spPr/>
      <dgm:t>
        <a:bodyPr/>
        <a:lstStyle/>
        <a:p>
          <a:endParaRPr lang="en-US"/>
        </a:p>
      </dgm:t>
    </dgm:pt>
    <dgm:pt modelId="{C832AE30-6274-4A4D-AAF8-BE8499737C5C}">
      <dgm:prSet/>
      <dgm:spPr/>
      <dgm:t>
        <a:bodyPr/>
        <a:lstStyle/>
        <a:p>
          <a:r>
            <a:rPr lang="en-US" b="1" dirty="0"/>
            <a:t>Educational Qualification:</a:t>
          </a:r>
          <a:r>
            <a:rPr lang="en-US" dirty="0"/>
            <a:t> Significantly associated with having heard about menstrual cups (p=0.0013).</a:t>
          </a:r>
        </a:p>
      </dgm:t>
    </dgm:pt>
    <dgm:pt modelId="{22D23EBC-6B78-4D05-B214-C49B3070C0FD}" type="parTrans" cxnId="{FE1F3F22-D971-4A74-B92A-A79D3F712F75}">
      <dgm:prSet/>
      <dgm:spPr/>
      <dgm:t>
        <a:bodyPr/>
        <a:lstStyle/>
        <a:p>
          <a:endParaRPr lang="en-US"/>
        </a:p>
      </dgm:t>
    </dgm:pt>
    <dgm:pt modelId="{8B40B6E3-68F5-46E6-B19A-95EF51DF89B4}" type="sibTrans" cxnId="{FE1F3F22-D971-4A74-B92A-A79D3F712F75}">
      <dgm:prSet/>
      <dgm:spPr/>
      <dgm:t>
        <a:bodyPr/>
        <a:lstStyle/>
        <a:p>
          <a:endParaRPr lang="en-US"/>
        </a:p>
      </dgm:t>
    </dgm:pt>
    <dgm:pt modelId="{27F987B5-F6DE-4603-B8FD-9C6FA0D540CB}">
      <dgm:prSet/>
      <dgm:spPr/>
      <dgm:t>
        <a:bodyPr/>
        <a:lstStyle/>
        <a:p>
          <a:r>
            <a:rPr lang="en-US" b="1"/>
            <a:t>No Significant Associations Found:</a:t>
          </a:r>
          <a:endParaRPr lang="en-US"/>
        </a:p>
      </dgm:t>
    </dgm:pt>
    <dgm:pt modelId="{DBCA0FA7-9E10-4EE2-864F-E0557088E7E5}" type="parTrans" cxnId="{5DBA1878-33BD-4FBB-BFC3-8504EB36657D}">
      <dgm:prSet/>
      <dgm:spPr/>
      <dgm:t>
        <a:bodyPr/>
        <a:lstStyle/>
        <a:p>
          <a:endParaRPr lang="en-US"/>
        </a:p>
      </dgm:t>
    </dgm:pt>
    <dgm:pt modelId="{3953F840-80C6-4755-AD34-A507DFC93D7E}" type="sibTrans" cxnId="{5DBA1878-33BD-4FBB-BFC3-8504EB36657D}">
      <dgm:prSet/>
      <dgm:spPr/>
      <dgm:t>
        <a:bodyPr/>
        <a:lstStyle/>
        <a:p>
          <a:endParaRPr lang="en-US"/>
        </a:p>
      </dgm:t>
    </dgm:pt>
    <dgm:pt modelId="{15C2D67B-12D7-4E0D-AC8E-B676949299EE}">
      <dgm:prSet/>
      <dgm:spPr/>
      <dgm:t>
        <a:bodyPr/>
        <a:lstStyle/>
        <a:p>
          <a:r>
            <a:rPr lang="en-US" b="1"/>
            <a:t>Occupation:</a:t>
          </a:r>
          <a:r>
            <a:rPr lang="en-US"/>
            <a:t> No significant association with awareness (p=0.2905).</a:t>
          </a:r>
        </a:p>
      </dgm:t>
    </dgm:pt>
    <dgm:pt modelId="{DF3FED80-1E3A-4BE3-BB4C-D891811D27DE}" type="parTrans" cxnId="{AFEAC707-A238-45D0-B842-DA073DAB04BD}">
      <dgm:prSet/>
      <dgm:spPr/>
      <dgm:t>
        <a:bodyPr/>
        <a:lstStyle/>
        <a:p>
          <a:endParaRPr lang="en-US"/>
        </a:p>
      </dgm:t>
    </dgm:pt>
    <dgm:pt modelId="{F7EF843B-5217-4E25-9D41-7123A7BA6483}" type="sibTrans" cxnId="{AFEAC707-A238-45D0-B842-DA073DAB04BD}">
      <dgm:prSet/>
      <dgm:spPr/>
      <dgm:t>
        <a:bodyPr/>
        <a:lstStyle/>
        <a:p>
          <a:endParaRPr lang="en-US"/>
        </a:p>
      </dgm:t>
    </dgm:pt>
    <dgm:pt modelId="{B8C93D79-3D07-45EB-AADC-636F51F72E2D}">
      <dgm:prSet/>
      <dgm:spPr/>
      <dgm:t>
        <a:bodyPr/>
        <a:lstStyle/>
        <a:p>
          <a:r>
            <a:rPr lang="en-US" b="1"/>
            <a:t>Monthly Household Income:</a:t>
          </a:r>
          <a:r>
            <a:rPr lang="en-US"/>
            <a:t> No significant association with awareness (p=0.5321).</a:t>
          </a:r>
        </a:p>
      </dgm:t>
    </dgm:pt>
    <dgm:pt modelId="{1DFD17FA-89C4-4D59-A798-BB22BD82F14A}" type="parTrans" cxnId="{EE2824DA-47B9-46A6-AAAF-BA0AB8217919}">
      <dgm:prSet/>
      <dgm:spPr/>
      <dgm:t>
        <a:bodyPr/>
        <a:lstStyle/>
        <a:p>
          <a:endParaRPr lang="en-US"/>
        </a:p>
      </dgm:t>
    </dgm:pt>
    <dgm:pt modelId="{0E311D37-374C-41AD-9799-C654AE28C9AA}" type="sibTrans" cxnId="{EE2824DA-47B9-46A6-AAAF-BA0AB8217919}">
      <dgm:prSet/>
      <dgm:spPr/>
      <dgm:t>
        <a:bodyPr/>
        <a:lstStyle/>
        <a:p>
          <a:endParaRPr lang="en-US"/>
        </a:p>
      </dgm:t>
    </dgm:pt>
    <dgm:pt modelId="{871038DF-3D91-402D-8BAA-CD64487145D1}" type="pres">
      <dgm:prSet presAssocID="{F64F1DE2-DBCF-45E9-AF72-364B8446B644}" presName="Name0" presStyleCnt="0">
        <dgm:presLayoutVars>
          <dgm:dir/>
          <dgm:animLvl val="lvl"/>
          <dgm:resizeHandles val="exact"/>
        </dgm:presLayoutVars>
      </dgm:prSet>
      <dgm:spPr/>
    </dgm:pt>
    <dgm:pt modelId="{C5347B75-C39A-47A2-9028-767313705B6D}" type="pres">
      <dgm:prSet presAssocID="{3BB4C5C6-2C6B-4D97-892B-26341CAE7140}" presName="linNode" presStyleCnt="0"/>
      <dgm:spPr/>
    </dgm:pt>
    <dgm:pt modelId="{155068A9-144D-494A-97FC-1608BE3E4F16}" type="pres">
      <dgm:prSet presAssocID="{3BB4C5C6-2C6B-4D97-892B-26341CAE7140}" presName="parentText" presStyleLbl="node1" presStyleIdx="0" presStyleCnt="3">
        <dgm:presLayoutVars>
          <dgm:chMax val="1"/>
          <dgm:bulletEnabled val="1"/>
        </dgm:presLayoutVars>
      </dgm:prSet>
      <dgm:spPr/>
    </dgm:pt>
    <dgm:pt modelId="{8FD8975C-6ADE-4DDD-B722-65BECD87C7D0}" type="pres">
      <dgm:prSet presAssocID="{F091B6A3-872F-42CF-9902-B8559494044D}" presName="sp" presStyleCnt="0"/>
      <dgm:spPr/>
    </dgm:pt>
    <dgm:pt modelId="{F9561E7D-39E1-4F1E-9F9E-89365151AD42}" type="pres">
      <dgm:prSet presAssocID="{65D1EB47-C1A6-4830-989D-D188F4060B56}" presName="linNode" presStyleCnt="0"/>
      <dgm:spPr/>
    </dgm:pt>
    <dgm:pt modelId="{60BD1291-379B-4DC4-8EEA-7E5FEF6E86C6}" type="pres">
      <dgm:prSet presAssocID="{65D1EB47-C1A6-4830-989D-D188F4060B56}" presName="parentText" presStyleLbl="node1" presStyleIdx="1" presStyleCnt="3">
        <dgm:presLayoutVars>
          <dgm:chMax val="1"/>
          <dgm:bulletEnabled val="1"/>
        </dgm:presLayoutVars>
      </dgm:prSet>
      <dgm:spPr/>
    </dgm:pt>
    <dgm:pt modelId="{C589A109-591A-49D0-B4DE-D8CA0705DD4C}" type="pres">
      <dgm:prSet presAssocID="{65D1EB47-C1A6-4830-989D-D188F4060B56}" presName="descendantText" presStyleLbl="alignAccFollowNode1" presStyleIdx="0" presStyleCnt="2">
        <dgm:presLayoutVars>
          <dgm:bulletEnabled val="1"/>
        </dgm:presLayoutVars>
      </dgm:prSet>
      <dgm:spPr/>
    </dgm:pt>
    <dgm:pt modelId="{6BC45764-9F7B-4E22-A0DC-A011B6E28422}" type="pres">
      <dgm:prSet presAssocID="{2CFDD27E-E46D-48A0-A0B0-8DCE95DDD3AA}" presName="sp" presStyleCnt="0"/>
      <dgm:spPr/>
    </dgm:pt>
    <dgm:pt modelId="{631CDD27-9E7F-483C-8FB0-464E2E361EED}" type="pres">
      <dgm:prSet presAssocID="{27F987B5-F6DE-4603-B8FD-9C6FA0D540CB}" presName="linNode" presStyleCnt="0"/>
      <dgm:spPr/>
    </dgm:pt>
    <dgm:pt modelId="{2722FD29-9C11-4D22-A905-936CA96689A2}" type="pres">
      <dgm:prSet presAssocID="{27F987B5-F6DE-4603-B8FD-9C6FA0D540CB}" presName="parentText" presStyleLbl="node1" presStyleIdx="2" presStyleCnt="3">
        <dgm:presLayoutVars>
          <dgm:chMax val="1"/>
          <dgm:bulletEnabled val="1"/>
        </dgm:presLayoutVars>
      </dgm:prSet>
      <dgm:spPr/>
    </dgm:pt>
    <dgm:pt modelId="{61F7F007-D168-4CFD-A862-95A07E99A1FE}" type="pres">
      <dgm:prSet presAssocID="{27F987B5-F6DE-4603-B8FD-9C6FA0D540CB}" presName="descendantText" presStyleLbl="alignAccFollowNode1" presStyleIdx="1" presStyleCnt="2">
        <dgm:presLayoutVars>
          <dgm:bulletEnabled val="1"/>
        </dgm:presLayoutVars>
      </dgm:prSet>
      <dgm:spPr/>
    </dgm:pt>
  </dgm:ptLst>
  <dgm:cxnLst>
    <dgm:cxn modelId="{AFEAC707-A238-45D0-B842-DA073DAB04BD}" srcId="{27F987B5-F6DE-4603-B8FD-9C6FA0D540CB}" destId="{15C2D67B-12D7-4E0D-AC8E-B676949299EE}" srcOrd="0" destOrd="0" parTransId="{DF3FED80-1E3A-4BE3-BB4C-D891811D27DE}" sibTransId="{F7EF843B-5217-4E25-9D41-7123A7BA6483}"/>
    <dgm:cxn modelId="{4DB1FF10-D0D4-4CBB-827C-0E420FE47B25}" type="presOf" srcId="{B8C93D79-3D07-45EB-AADC-636F51F72E2D}" destId="{61F7F007-D168-4CFD-A862-95A07E99A1FE}" srcOrd="0" destOrd="1" presId="urn:microsoft.com/office/officeart/2005/8/layout/vList5"/>
    <dgm:cxn modelId="{423B4C1F-BE76-4FF1-9CEF-5E8DB6220FA7}" srcId="{F64F1DE2-DBCF-45E9-AF72-364B8446B644}" destId="{3BB4C5C6-2C6B-4D97-892B-26341CAE7140}" srcOrd="0" destOrd="0" parTransId="{9A4325B8-DBF0-41F4-AB26-16D2DE3CEE37}" sibTransId="{F091B6A3-872F-42CF-9902-B8559494044D}"/>
    <dgm:cxn modelId="{FE1F3F22-D971-4A74-B92A-A79D3F712F75}" srcId="{65D1EB47-C1A6-4830-989D-D188F4060B56}" destId="{C832AE30-6274-4A4D-AAF8-BE8499737C5C}" srcOrd="1" destOrd="0" parTransId="{22D23EBC-6B78-4D05-B214-C49B3070C0FD}" sibTransId="{8B40B6E3-68F5-46E6-B19A-95EF51DF89B4}"/>
    <dgm:cxn modelId="{B3D9A638-364E-4C19-A90B-710EDC0CCDFE}" srcId="{F64F1DE2-DBCF-45E9-AF72-364B8446B644}" destId="{65D1EB47-C1A6-4830-989D-D188F4060B56}" srcOrd="1" destOrd="0" parTransId="{128D1F22-47FF-4F98-B4B6-7604AD9F1E23}" sibTransId="{2CFDD27E-E46D-48A0-A0B0-8DCE95DDD3AA}"/>
    <dgm:cxn modelId="{D737BA3E-2547-4D55-ACBE-777E6502BBB4}" type="presOf" srcId="{3BB4C5C6-2C6B-4D97-892B-26341CAE7140}" destId="{155068A9-144D-494A-97FC-1608BE3E4F16}" srcOrd="0" destOrd="0" presId="urn:microsoft.com/office/officeart/2005/8/layout/vList5"/>
    <dgm:cxn modelId="{DF359D69-EB4E-4887-9DBC-41420325DC1E}" type="presOf" srcId="{15C2D67B-12D7-4E0D-AC8E-B676949299EE}" destId="{61F7F007-D168-4CFD-A862-95A07E99A1FE}" srcOrd="0" destOrd="0" presId="urn:microsoft.com/office/officeart/2005/8/layout/vList5"/>
    <dgm:cxn modelId="{7A53D14D-19A3-4B00-A79E-C803AD1298B5}" type="presOf" srcId="{65D1EB47-C1A6-4830-989D-D188F4060B56}" destId="{60BD1291-379B-4DC4-8EEA-7E5FEF6E86C6}" srcOrd="0" destOrd="0" presId="urn:microsoft.com/office/officeart/2005/8/layout/vList5"/>
    <dgm:cxn modelId="{5DBA1878-33BD-4FBB-BFC3-8504EB36657D}" srcId="{F64F1DE2-DBCF-45E9-AF72-364B8446B644}" destId="{27F987B5-F6DE-4603-B8FD-9C6FA0D540CB}" srcOrd="2" destOrd="0" parTransId="{DBCA0FA7-9E10-4EE2-864F-E0557088E7E5}" sibTransId="{3953F840-80C6-4755-AD34-A507DFC93D7E}"/>
    <dgm:cxn modelId="{60DC1B5A-D745-41AC-A5B4-FBC4D89DFF05}" srcId="{65D1EB47-C1A6-4830-989D-D188F4060B56}" destId="{7BB2C351-8834-4942-A3DA-0598234B13C2}" srcOrd="0" destOrd="0" parTransId="{4BF0D1D5-82F9-4E91-9EA4-BB86E629C3B0}" sibTransId="{12CE3F9D-0BC7-48A3-B33F-6F6884D7EB01}"/>
    <dgm:cxn modelId="{06D83A9D-43A9-44E7-8952-7BD54B356802}" type="presOf" srcId="{7BB2C351-8834-4942-A3DA-0598234B13C2}" destId="{C589A109-591A-49D0-B4DE-D8CA0705DD4C}" srcOrd="0" destOrd="0" presId="urn:microsoft.com/office/officeart/2005/8/layout/vList5"/>
    <dgm:cxn modelId="{73E67E9D-A905-4361-82AF-1960DC3FC41C}" type="presOf" srcId="{27F987B5-F6DE-4603-B8FD-9C6FA0D540CB}" destId="{2722FD29-9C11-4D22-A905-936CA96689A2}" srcOrd="0" destOrd="0" presId="urn:microsoft.com/office/officeart/2005/8/layout/vList5"/>
    <dgm:cxn modelId="{B6E37EB6-3AE9-40E7-85AB-947CFC39BB44}" type="presOf" srcId="{C832AE30-6274-4A4D-AAF8-BE8499737C5C}" destId="{C589A109-591A-49D0-B4DE-D8CA0705DD4C}" srcOrd="0" destOrd="1" presId="urn:microsoft.com/office/officeart/2005/8/layout/vList5"/>
    <dgm:cxn modelId="{EE2824DA-47B9-46A6-AAAF-BA0AB8217919}" srcId="{27F987B5-F6DE-4603-B8FD-9C6FA0D540CB}" destId="{B8C93D79-3D07-45EB-AADC-636F51F72E2D}" srcOrd="1" destOrd="0" parTransId="{1DFD17FA-89C4-4D59-A798-BB22BD82F14A}" sibTransId="{0E311D37-374C-41AD-9799-C654AE28C9AA}"/>
    <dgm:cxn modelId="{F1CFD8E2-5E1D-48CC-9B04-B1EBDBBC3A83}" type="presOf" srcId="{F64F1DE2-DBCF-45E9-AF72-364B8446B644}" destId="{871038DF-3D91-402D-8BAA-CD64487145D1}" srcOrd="0" destOrd="0" presId="urn:microsoft.com/office/officeart/2005/8/layout/vList5"/>
    <dgm:cxn modelId="{0B873562-EE9C-4268-AFBA-79733207341C}" type="presParOf" srcId="{871038DF-3D91-402D-8BAA-CD64487145D1}" destId="{C5347B75-C39A-47A2-9028-767313705B6D}" srcOrd="0" destOrd="0" presId="urn:microsoft.com/office/officeart/2005/8/layout/vList5"/>
    <dgm:cxn modelId="{2555B3C1-19F1-4F11-9B8A-5118D2124BF3}" type="presParOf" srcId="{C5347B75-C39A-47A2-9028-767313705B6D}" destId="{155068A9-144D-494A-97FC-1608BE3E4F16}" srcOrd="0" destOrd="0" presId="urn:microsoft.com/office/officeart/2005/8/layout/vList5"/>
    <dgm:cxn modelId="{AEF312F5-15F4-420E-9617-3C39CCD0C0B2}" type="presParOf" srcId="{871038DF-3D91-402D-8BAA-CD64487145D1}" destId="{8FD8975C-6ADE-4DDD-B722-65BECD87C7D0}" srcOrd="1" destOrd="0" presId="urn:microsoft.com/office/officeart/2005/8/layout/vList5"/>
    <dgm:cxn modelId="{372FE99F-41F4-4179-B486-F7E5DE8DA216}" type="presParOf" srcId="{871038DF-3D91-402D-8BAA-CD64487145D1}" destId="{F9561E7D-39E1-4F1E-9F9E-89365151AD42}" srcOrd="2" destOrd="0" presId="urn:microsoft.com/office/officeart/2005/8/layout/vList5"/>
    <dgm:cxn modelId="{A6A9E685-F783-4393-980C-80169E33FF0A}" type="presParOf" srcId="{F9561E7D-39E1-4F1E-9F9E-89365151AD42}" destId="{60BD1291-379B-4DC4-8EEA-7E5FEF6E86C6}" srcOrd="0" destOrd="0" presId="urn:microsoft.com/office/officeart/2005/8/layout/vList5"/>
    <dgm:cxn modelId="{6D89981E-E3CF-4DF4-8960-7386EDAE6E0D}" type="presParOf" srcId="{F9561E7D-39E1-4F1E-9F9E-89365151AD42}" destId="{C589A109-591A-49D0-B4DE-D8CA0705DD4C}" srcOrd="1" destOrd="0" presId="urn:microsoft.com/office/officeart/2005/8/layout/vList5"/>
    <dgm:cxn modelId="{3D32861A-E057-4814-B776-519CF86A971E}" type="presParOf" srcId="{871038DF-3D91-402D-8BAA-CD64487145D1}" destId="{6BC45764-9F7B-4E22-A0DC-A011B6E28422}" srcOrd="3" destOrd="0" presId="urn:microsoft.com/office/officeart/2005/8/layout/vList5"/>
    <dgm:cxn modelId="{51B73021-4080-4CC9-A57E-A78197879003}" type="presParOf" srcId="{871038DF-3D91-402D-8BAA-CD64487145D1}" destId="{631CDD27-9E7F-483C-8FB0-464E2E361EED}" srcOrd="4" destOrd="0" presId="urn:microsoft.com/office/officeart/2005/8/layout/vList5"/>
    <dgm:cxn modelId="{EB228268-46AC-4987-AA12-C054621D5DE2}" type="presParOf" srcId="{631CDD27-9E7F-483C-8FB0-464E2E361EED}" destId="{2722FD29-9C11-4D22-A905-936CA96689A2}" srcOrd="0" destOrd="0" presId="urn:microsoft.com/office/officeart/2005/8/layout/vList5"/>
    <dgm:cxn modelId="{00DC3AB0-7DEF-45F8-901C-897FF100F728}" type="presParOf" srcId="{631CDD27-9E7F-483C-8FB0-464E2E361EED}" destId="{61F7F007-D168-4CFD-A862-95A07E99A1F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FC37741-8183-403A-AF7D-2CCC5CBF4E9B}"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98EA786F-AF28-444D-8700-CEA52B403365}">
      <dgm:prSet/>
      <dgm:spPr/>
      <dgm:t>
        <a:bodyPr/>
        <a:lstStyle/>
        <a:p>
          <a:r>
            <a:rPr lang="en-US" b="1"/>
            <a:t>Objective 2: Knowledge of Menstrual Cup Usage</a:t>
          </a:r>
          <a:endParaRPr lang="en-US"/>
        </a:p>
      </dgm:t>
    </dgm:pt>
    <dgm:pt modelId="{30DD936B-B218-4605-BE71-3F26B81232E5}" type="parTrans" cxnId="{6FBADFF2-21FB-493F-9213-A8C4934C8504}">
      <dgm:prSet/>
      <dgm:spPr/>
      <dgm:t>
        <a:bodyPr/>
        <a:lstStyle/>
        <a:p>
          <a:endParaRPr lang="en-US"/>
        </a:p>
      </dgm:t>
    </dgm:pt>
    <dgm:pt modelId="{A53A7572-E571-49DA-AF8A-D24E8CB6CF9F}" type="sibTrans" cxnId="{6FBADFF2-21FB-493F-9213-A8C4934C8504}">
      <dgm:prSet/>
      <dgm:spPr/>
      <dgm:t>
        <a:bodyPr/>
        <a:lstStyle/>
        <a:p>
          <a:endParaRPr lang="en-US"/>
        </a:p>
      </dgm:t>
    </dgm:pt>
    <dgm:pt modelId="{3076EF53-1B52-4BA4-BF73-97192F99A000}">
      <dgm:prSet/>
      <dgm:spPr/>
      <dgm:t>
        <a:bodyPr/>
        <a:lstStyle/>
        <a:p>
          <a:r>
            <a:rPr lang="en-US" b="1"/>
            <a:t>Significant Associations Found:</a:t>
          </a:r>
          <a:endParaRPr lang="en-US"/>
        </a:p>
      </dgm:t>
    </dgm:pt>
    <dgm:pt modelId="{C0DCA46A-A564-43A2-8336-52459A4AE804}" type="parTrans" cxnId="{1BF31CA9-E858-4CE3-AD19-CA6662502F0D}">
      <dgm:prSet/>
      <dgm:spPr/>
      <dgm:t>
        <a:bodyPr/>
        <a:lstStyle/>
        <a:p>
          <a:endParaRPr lang="en-US"/>
        </a:p>
      </dgm:t>
    </dgm:pt>
    <dgm:pt modelId="{0092FCAE-3216-4A22-B7BD-A0A0508F972F}" type="sibTrans" cxnId="{1BF31CA9-E858-4CE3-AD19-CA6662502F0D}">
      <dgm:prSet/>
      <dgm:spPr/>
      <dgm:t>
        <a:bodyPr/>
        <a:lstStyle/>
        <a:p>
          <a:endParaRPr lang="en-US"/>
        </a:p>
      </dgm:t>
    </dgm:pt>
    <dgm:pt modelId="{D8FAAF77-1465-46F6-B29F-78E7397BD08E}">
      <dgm:prSet/>
      <dgm:spPr/>
      <dgm:t>
        <a:bodyPr/>
        <a:lstStyle/>
        <a:p>
          <a:r>
            <a:rPr lang="en-US" b="1"/>
            <a:t>Age:</a:t>
          </a:r>
          <a:r>
            <a:rPr lang="en-US"/>
            <a:t> Significantly associated with knowing how a menstrual cup is used (p=0.0468).</a:t>
          </a:r>
        </a:p>
      </dgm:t>
    </dgm:pt>
    <dgm:pt modelId="{04AC5836-CF46-42C7-AF26-FC1A99281392}" type="parTrans" cxnId="{EF584D7D-8429-4732-A12A-C1E1EEC1183D}">
      <dgm:prSet/>
      <dgm:spPr/>
      <dgm:t>
        <a:bodyPr/>
        <a:lstStyle/>
        <a:p>
          <a:endParaRPr lang="en-US"/>
        </a:p>
      </dgm:t>
    </dgm:pt>
    <dgm:pt modelId="{CB145AF3-B170-4CB5-A6FA-E1E02A5313A1}" type="sibTrans" cxnId="{EF584D7D-8429-4732-A12A-C1E1EEC1183D}">
      <dgm:prSet/>
      <dgm:spPr/>
      <dgm:t>
        <a:bodyPr/>
        <a:lstStyle/>
        <a:p>
          <a:endParaRPr lang="en-US"/>
        </a:p>
      </dgm:t>
    </dgm:pt>
    <dgm:pt modelId="{A9A6A231-1DBA-4A54-931F-8BDE20DBAA6E}">
      <dgm:prSet/>
      <dgm:spPr/>
      <dgm:t>
        <a:bodyPr/>
        <a:lstStyle/>
        <a:p>
          <a:r>
            <a:rPr lang="en-US" b="1"/>
            <a:t>Monthly Household Income:</a:t>
          </a:r>
          <a:r>
            <a:rPr lang="en-US"/>
            <a:t> Significantly associated with knowing how a menstrual cup is used (p=0.0247).</a:t>
          </a:r>
        </a:p>
      </dgm:t>
    </dgm:pt>
    <dgm:pt modelId="{B6EAD56F-75B4-4F35-921F-108108DB6BC5}" type="parTrans" cxnId="{74FD249D-5150-455D-A1E7-B09DE5C53507}">
      <dgm:prSet/>
      <dgm:spPr/>
      <dgm:t>
        <a:bodyPr/>
        <a:lstStyle/>
        <a:p>
          <a:endParaRPr lang="en-US"/>
        </a:p>
      </dgm:t>
    </dgm:pt>
    <dgm:pt modelId="{91984D65-368E-4589-AB28-794368047A5F}" type="sibTrans" cxnId="{74FD249D-5150-455D-A1E7-B09DE5C53507}">
      <dgm:prSet/>
      <dgm:spPr/>
      <dgm:t>
        <a:bodyPr/>
        <a:lstStyle/>
        <a:p>
          <a:endParaRPr lang="en-US"/>
        </a:p>
      </dgm:t>
    </dgm:pt>
    <dgm:pt modelId="{10920813-0A01-445D-B334-334FC8ECEA06}">
      <dgm:prSet/>
      <dgm:spPr/>
      <dgm:t>
        <a:bodyPr/>
        <a:lstStyle/>
        <a:p>
          <a:r>
            <a:rPr lang="en-US" b="1"/>
            <a:t>No Significant Associations Found:</a:t>
          </a:r>
          <a:endParaRPr lang="en-US"/>
        </a:p>
      </dgm:t>
    </dgm:pt>
    <dgm:pt modelId="{648571F2-9DE2-4320-8A11-709A3C1BF320}" type="parTrans" cxnId="{FEA70E89-95D0-4C23-A71E-3DBD149771F2}">
      <dgm:prSet/>
      <dgm:spPr/>
      <dgm:t>
        <a:bodyPr/>
        <a:lstStyle/>
        <a:p>
          <a:endParaRPr lang="en-US"/>
        </a:p>
      </dgm:t>
    </dgm:pt>
    <dgm:pt modelId="{F86A4205-73C2-4F36-9612-CD92093A6713}" type="sibTrans" cxnId="{FEA70E89-95D0-4C23-A71E-3DBD149771F2}">
      <dgm:prSet/>
      <dgm:spPr/>
      <dgm:t>
        <a:bodyPr/>
        <a:lstStyle/>
        <a:p>
          <a:endParaRPr lang="en-US"/>
        </a:p>
      </dgm:t>
    </dgm:pt>
    <dgm:pt modelId="{68163E99-BFD7-457D-95DE-35B46DFF9FF9}">
      <dgm:prSet/>
      <dgm:spPr/>
      <dgm:t>
        <a:bodyPr/>
        <a:lstStyle/>
        <a:p>
          <a:r>
            <a:rPr lang="en-US" b="1"/>
            <a:t>Educational Qualification:</a:t>
          </a:r>
          <a:r>
            <a:rPr lang="en-US"/>
            <a:t> No significant association with knowledge of usage (p=0.0912).</a:t>
          </a:r>
        </a:p>
      </dgm:t>
    </dgm:pt>
    <dgm:pt modelId="{A99736D9-9540-460C-BEBA-0C7376440B22}" type="parTrans" cxnId="{00BBA109-8E71-411E-B6AB-987710A31FC2}">
      <dgm:prSet/>
      <dgm:spPr/>
      <dgm:t>
        <a:bodyPr/>
        <a:lstStyle/>
        <a:p>
          <a:endParaRPr lang="en-US"/>
        </a:p>
      </dgm:t>
    </dgm:pt>
    <dgm:pt modelId="{BA60EFE5-A092-4015-91DC-67BD135E98CE}" type="sibTrans" cxnId="{00BBA109-8E71-411E-B6AB-987710A31FC2}">
      <dgm:prSet/>
      <dgm:spPr/>
      <dgm:t>
        <a:bodyPr/>
        <a:lstStyle/>
        <a:p>
          <a:endParaRPr lang="en-US"/>
        </a:p>
      </dgm:t>
    </dgm:pt>
    <dgm:pt modelId="{8990B1FF-12C2-4DE6-926E-0F08523AAFCD}">
      <dgm:prSet/>
      <dgm:spPr/>
      <dgm:t>
        <a:bodyPr/>
        <a:lstStyle/>
        <a:p>
          <a:r>
            <a:rPr lang="en-US" b="1"/>
            <a:t>Occupation:</a:t>
          </a:r>
          <a:r>
            <a:rPr lang="en-US"/>
            <a:t> No significant association with knowledge of usage (p=0.0812).</a:t>
          </a:r>
        </a:p>
      </dgm:t>
    </dgm:pt>
    <dgm:pt modelId="{6890C596-B41F-49B6-BF8A-A1061E071CE3}" type="parTrans" cxnId="{385A4244-9ABE-433D-9032-441D6C4DC8F0}">
      <dgm:prSet/>
      <dgm:spPr/>
      <dgm:t>
        <a:bodyPr/>
        <a:lstStyle/>
        <a:p>
          <a:endParaRPr lang="en-US"/>
        </a:p>
      </dgm:t>
    </dgm:pt>
    <dgm:pt modelId="{A5BD5F69-54CA-40A7-A827-BB30DA821000}" type="sibTrans" cxnId="{385A4244-9ABE-433D-9032-441D6C4DC8F0}">
      <dgm:prSet/>
      <dgm:spPr/>
      <dgm:t>
        <a:bodyPr/>
        <a:lstStyle/>
        <a:p>
          <a:endParaRPr lang="en-US"/>
        </a:p>
      </dgm:t>
    </dgm:pt>
    <dgm:pt modelId="{98B52324-6316-443E-BD7C-DE338E7AF6BE}" type="pres">
      <dgm:prSet presAssocID="{BFC37741-8183-403A-AF7D-2CCC5CBF4E9B}" presName="Name0" presStyleCnt="0">
        <dgm:presLayoutVars>
          <dgm:dir/>
          <dgm:animLvl val="lvl"/>
          <dgm:resizeHandles val="exact"/>
        </dgm:presLayoutVars>
      </dgm:prSet>
      <dgm:spPr/>
    </dgm:pt>
    <dgm:pt modelId="{937577BB-18BF-4A5E-A1EF-8D5C7264AD95}" type="pres">
      <dgm:prSet presAssocID="{98EA786F-AF28-444D-8700-CEA52B403365}" presName="linNode" presStyleCnt="0"/>
      <dgm:spPr/>
    </dgm:pt>
    <dgm:pt modelId="{3BE7CF60-340A-44A0-8FD8-41A789A156AA}" type="pres">
      <dgm:prSet presAssocID="{98EA786F-AF28-444D-8700-CEA52B403365}" presName="parentText" presStyleLbl="node1" presStyleIdx="0" presStyleCnt="3">
        <dgm:presLayoutVars>
          <dgm:chMax val="1"/>
          <dgm:bulletEnabled val="1"/>
        </dgm:presLayoutVars>
      </dgm:prSet>
      <dgm:spPr/>
    </dgm:pt>
    <dgm:pt modelId="{886AC850-82A7-445C-9648-9817B668993C}" type="pres">
      <dgm:prSet presAssocID="{A53A7572-E571-49DA-AF8A-D24E8CB6CF9F}" presName="sp" presStyleCnt="0"/>
      <dgm:spPr/>
    </dgm:pt>
    <dgm:pt modelId="{3A711FCA-FF78-466B-A2BD-7CB4C5A8FA95}" type="pres">
      <dgm:prSet presAssocID="{3076EF53-1B52-4BA4-BF73-97192F99A000}" presName="linNode" presStyleCnt="0"/>
      <dgm:spPr/>
    </dgm:pt>
    <dgm:pt modelId="{F04B213D-1A1D-409A-8FE0-63D92800578B}" type="pres">
      <dgm:prSet presAssocID="{3076EF53-1B52-4BA4-BF73-97192F99A000}" presName="parentText" presStyleLbl="node1" presStyleIdx="1" presStyleCnt="3">
        <dgm:presLayoutVars>
          <dgm:chMax val="1"/>
          <dgm:bulletEnabled val="1"/>
        </dgm:presLayoutVars>
      </dgm:prSet>
      <dgm:spPr/>
    </dgm:pt>
    <dgm:pt modelId="{80FF93F7-A7A5-4F90-BDF4-20CB0DD16475}" type="pres">
      <dgm:prSet presAssocID="{3076EF53-1B52-4BA4-BF73-97192F99A000}" presName="descendantText" presStyleLbl="alignAccFollowNode1" presStyleIdx="0" presStyleCnt="2">
        <dgm:presLayoutVars>
          <dgm:bulletEnabled val="1"/>
        </dgm:presLayoutVars>
      </dgm:prSet>
      <dgm:spPr/>
    </dgm:pt>
    <dgm:pt modelId="{2709C235-6617-437F-8321-051B435A4090}" type="pres">
      <dgm:prSet presAssocID="{0092FCAE-3216-4A22-B7BD-A0A0508F972F}" presName="sp" presStyleCnt="0"/>
      <dgm:spPr/>
    </dgm:pt>
    <dgm:pt modelId="{70D8952D-F322-47E7-BFB0-4884ED77631A}" type="pres">
      <dgm:prSet presAssocID="{10920813-0A01-445D-B334-334FC8ECEA06}" presName="linNode" presStyleCnt="0"/>
      <dgm:spPr/>
    </dgm:pt>
    <dgm:pt modelId="{99017711-0B6C-48F2-BB1C-95C17F2E5326}" type="pres">
      <dgm:prSet presAssocID="{10920813-0A01-445D-B334-334FC8ECEA06}" presName="parentText" presStyleLbl="node1" presStyleIdx="2" presStyleCnt="3">
        <dgm:presLayoutVars>
          <dgm:chMax val="1"/>
          <dgm:bulletEnabled val="1"/>
        </dgm:presLayoutVars>
      </dgm:prSet>
      <dgm:spPr/>
    </dgm:pt>
    <dgm:pt modelId="{5EB567EB-AD8B-4842-B960-6E278740420C}" type="pres">
      <dgm:prSet presAssocID="{10920813-0A01-445D-B334-334FC8ECEA06}" presName="descendantText" presStyleLbl="alignAccFollowNode1" presStyleIdx="1" presStyleCnt="2">
        <dgm:presLayoutVars>
          <dgm:bulletEnabled val="1"/>
        </dgm:presLayoutVars>
      </dgm:prSet>
      <dgm:spPr/>
    </dgm:pt>
  </dgm:ptLst>
  <dgm:cxnLst>
    <dgm:cxn modelId="{35847103-0BAB-472A-A144-4F55B4EA50C2}" type="presOf" srcId="{8990B1FF-12C2-4DE6-926E-0F08523AAFCD}" destId="{5EB567EB-AD8B-4842-B960-6E278740420C}" srcOrd="0" destOrd="1" presId="urn:microsoft.com/office/officeart/2005/8/layout/vList5"/>
    <dgm:cxn modelId="{00BBA109-8E71-411E-B6AB-987710A31FC2}" srcId="{10920813-0A01-445D-B334-334FC8ECEA06}" destId="{68163E99-BFD7-457D-95DE-35B46DFF9FF9}" srcOrd="0" destOrd="0" parTransId="{A99736D9-9540-460C-BEBA-0C7376440B22}" sibTransId="{BA60EFE5-A092-4015-91DC-67BD135E98CE}"/>
    <dgm:cxn modelId="{508BCF17-0B69-46B9-888C-AFEF5C3AFC6A}" type="presOf" srcId="{A9A6A231-1DBA-4A54-931F-8BDE20DBAA6E}" destId="{80FF93F7-A7A5-4F90-BDF4-20CB0DD16475}" srcOrd="0" destOrd="1" presId="urn:microsoft.com/office/officeart/2005/8/layout/vList5"/>
    <dgm:cxn modelId="{9BE87024-7403-4952-BF06-358C9AA7760B}" type="presOf" srcId="{3076EF53-1B52-4BA4-BF73-97192F99A000}" destId="{F04B213D-1A1D-409A-8FE0-63D92800578B}" srcOrd="0" destOrd="0" presId="urn:microsoft.com/office/officeart/2005/8/layout/vList5"/>
    <dgm:cxn modelId="{D9D98E33-0AFD-4878-8A4F-303C4CCF5366}" type="presOf" srcId="{D8FAAF77-1465-46F6-B29F-78E7397BD08E}" destId="{80FF93F7-A7A5-4F90-BDF4-20CB0DD16475}" srcOrd="0" destOrd="0" presId="urn:microsoft.com/office/officeart/2005/8/layout/vList5"/>
    <dgm:cxn modelId="{AFF94A60-9861-4C31-83AA-8C2F6ADE4C40}" type="presOf" srcId="{10920813-0A01-445D-B334-334FC8ECEA06}" destId="{99017711-0B6C-48F2-BB1C-95C17F2E5326}" srcOrd="0" destOrd="0" presId="urn:microsoft.com/office/officeart/2005/8/layout/vList5"/>
    <dgm:cxn modelId="{385A4244-9ABE-433D-9032-441D6C4DC8F0}" srcId="{10920813-0A01-445D-B334-334FC8ECEA06}" destId="{8990B1FF-12C2-4DE6-926E-0F08523AAFCD}" srcOrd="1" destOrd="0" parTransId="{6890C596-B41F-49B6-BF8A-A1061E071CE3}" sibTransId="{A5BD5F69-54CA-40A7-A827-BB30DA821000}"/>
    <dgm:cxn modelId="{56F3366B-DE98-443E-AD96-2117915E2A8C}" type="presOf" srcId="{98EA786F-AF28-444D-8700-CEA52B403365}" destId="{3BE7CF60-340A-44A0-8FD8-41A789A156AA}" srcOrd="0" destOrd="0" presId="urn:microsoft.com/office/officeart/2005/8/layout/vList5"/>
    <dgm:cxn modelId="{EF584D7D-8429-4732-A12A-C1E1EEC1183D}" srcId="{3076EF53-1B52-4BA4-BF73-97192F99A000}" destId="{D8FAAF77-1465-46F6-B29F-78E7397BD08E}" srcOrd="0" destOrd="0" parTransId="{04AC5836-CF46-42C7-AF26-FC1A99281392}" sibTransId="{CB145AF3-B170-4CB5-A6FA-E1E02A5313A1}"/>
    <dgm:cxn modelId="{FEA70E89-95D0-4C23-A71E-3DBD149771F2}" srcId="{BFC37741-8183-403A-AF7D-2CCC5CBF4E9B}" destId="{10920813-0A01-445D-B334-334FC8ECEA06}" srcOrd="2" destOrd="0" parTransId="{648571F2-9DE2-4320-8A11-709A3C1BF320}" sibTransId="{F86A4205-73C2-4F36-9612-CD92093A6713}"/>
    <dgm:cxn modelId="{74FD249D-5150-455D-A1E7-B09DE5C53507}" srcId="{3076EF53-1B52-4BA4-BF73-97192F99A000}" destId="{A9A6A231-1DBA-4A54-931F-8BDE20DBAA6E}" srcOrd="1" destOrd="0" parTransId="{B6EAD56F-75B4-4F35-921F-108108DB6BC5}" sibTransId="{91984D65-368E-4589-AB28-794368047A5F}"/>
    <dgm:cxn modelId="{1BF31CA9-E858-4CE3-AD19-CA6662502F0D}" srcId="{BFC37741-8183-403A-AF7D-2CCC5CBF4E9B}" destId="{3076EF53-1B52-4BA4-BF73-97192F99A000}" srcOrd="1" destOrd="0" parTransId="{C0DCA46A-A564-43A2-8336-52459A4AE804}" sibTransId="{0092FCAE-3216-4A22-B7BD-A0A0508F972F}"/>
    <dgm:cxn modelId="{129E12C3-22D1-4132-BC6C-D8BFD9040C4B}" type="presOf" srcId="{68163E99-BFD7-457D-95DE-35B46DFF9FF9}" destId="{5EB567EB-AD8B-4842-B960-6E278740420C}" srcOrd="0" destOrd="0" presId="urn:microsoft.com/office/officeart/2005/8/layout/vList5"/>
    <dgm:cxn modelId="{01E4BDEC-6377-452D-A0BC-ED134D94ACEF}" type="presOf" srcId="{BFC37741-8183-403A-AF7D-2CCC5CBF4E9B}" destId="{98B52324-6316-443E-BD7C-DE338E7AF6BE}" srcOrd="0" destOrd="0" presId="urn:microsoft.com/office/officeart/2005/8/layout/vList5"/>
    <dgm:cxn modelId="{6FBADFF2-21FB-493F-9213-A8C4934C8504}" srcId="{BFC37741-8183-403A-AF7D-2CCC5CBF4E9B}" destId="{98EA786F-AF28-444D-8700-CEA52B403365}" srcOrd="0" destOrd="0" parTransId="{30DD936B-B218-4605-BE71-3F26B81232E5}" sibTransId="{A53A7572-E571-49DA-AF8A-D24E8CB6CF9F}"/>
    <dgm:cxn modelId="{77D8A497-0B15-46A4-B84D-1B5B00481A19}" type="presParOf" srcId="{98B52324-6316-443E-BD7C-DE338E7AF6BE}" destId="{937577BB-18BF-4A5E-A1EF-8D5C7264AD95}" srcOrd="0" destOrd="0" presId="urn:microsoft.com/office/officeart/2005/8/layout/vList5"/>
    <dgm:cxn modelId="{69657AE9-E9A1-4347-AF22-4884A0EB169B}" type="presParOf" srcId="{937577BB-18BF-4A5E-A1EF-8D5C7264AD95}" destId="{3BE7CF60-340A-44A0-8FD8-41A789A156AA}" srcOrd="0" destOrd="0" presId="urn:microsoft.com/office/officeart/2005/8/layout/vList5"/>
    <dgm:cxn modelId="{B862D6F5-12D7-4252-A4D9-31A4504AA7E7}" type="presParOf" srcId="{98B52324-6316-443E-BD7C-DE338E7AF6BE}" destId="{886AC850-82A7-445C-9648-9817B668993C}" srcOrd="1" destOrd="0" presId="urn:microsoft.com/office/officeart/2005/8/layout/vList5"/>
    <dgm:cxn modelId="{3DD54227-352E-4695-89E9-06948808B60D}" type="presParOf" srcId="{98B52324-6316-443E-BD7C-DE338E7AF6BE}" destId="{3A711FCA-FF78-466B-A2BD-7CB4C5A8FA95}" srcOrd="2" destOrd="0" presId="urn:microsoft.com/office/officeart/2005/8/layout/vList5"/>
    <dgm:cxn modelId="{DFC0863A-6776-4135-B68A-66C84D413138}" type="presParOf" srcId="{3A711FCA-FF78-466B-A2BD-7CB4C5A8FA95}" destId="{F04B213D-1A1D-409A-8FE0-63D92800578B}" srcOrd="0" destOrd="0" presId="urn:microsoft.com/office/officeart/2005/8/layout/vList5"/>
    <dgm:cxn modelId="{7AA2EF88-E5BC-4F05-AD0B-0B7DD633778A}" type="presParOf" srcId="{3A711FCA-FF78-466B-A2BD-7CB4C5A8FA95}" destId="{80FF93F7-A7A5-4F90-BDF4-20CB0DD16475}" srcOrd="1" destOrd="0" presId="urn:microsoft.com/office/officeart/2005/8/layout/vList5"/>
    <dgm:cxn modelId="{766F01AE-A3D8-4987-A719-02732BDAE020}" type="presParOf" srcId="{98B52324-6316-443E-BD7C-DE338E7AF6BE}" destId="{2709C235-6617-437F-8321-051B435A4090}" srcOrd="3" destOrd="0" presId="urn:microsoft.com/office/officeart/2005/8/layout/vList5"/>
    <dgm:cxn modelId="{C2456321-C10A-4FCE-8BCE-9A122AE9029E}" type="presParOf" srcId="{98B52324-6316-443E-BD7C-DE338E7AF6BE}" destId="{70D8952D-F322-47E7-BFB0-4884ED77631A}" srcOrd="4" destOrd="0" presId="urn:microsoft.com/office/officeart/2005/8/layout/vList5"/>
    <dgm:cxn modelId="{F6C3789B-FF1C-444C-AC78-A24262DF0DD2}" type="presParOf" srcId="{70D8952D-F322-47E7-BFB0-4884ED77631A}" destId="{99017711-0B6C-48F2-BB1C-95C17F2E5326}" srcOrd="0" destOrd="0" presId="urn:microsoft.com/office/officeart/2005/8/layout/vList5"/>
    <dgm:cxn modelId="{D0A8657C-FB03-48EE-BC73-8E3BD9EFC56A}" type="presParOf" srcId="{70D8952D-F322-47E7-BFB0-4884ED77631A}" destId="{5EB567EB-AD8B-4842-B960-6E278740420C}"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02008A-133C-4CD0-9979-1533BB4F9A65}">
      <dsp:nvSpPr>
        <dsp:cNvPr id="0" name=""/>
        <dsp:cNvSpPr/>
      </dsp:nvSpPr>
      <dsp:spPr>
        <a:xfrm>
          <a:off x="0" y="0"/>
          <a:ext cx="8175413" cy="1842066"/>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0" i="0" kern="1200" baseline="0" dirty="0"/>
            <a:t>“The study aimed to assess the level of awareness of menstrual cups among women in Delhi, NCR, and to </a:t>
          </a:r>
          <a:r>
            <a:rPr lang="en-US" sz="1900" b="1" i="0" kern="1200" baseline="0" dirty="0"/>
            <a:t>identify both significant and non-significant associations</a:t>
          </a:r>
          <a:r>
            <a:rPr lang="en-US" sz="1900" b="0" i="0" kern="1200" baseline="0" dirty="0"/>
            <a:t> between awareness and demographic factors like age, educational qualification, occupation, and monthly household income."</a:t>
          </a:r>
          <a:endParaRPr lang="en-US" sz="1900" kern="1200" dirty="0"/>
        </a:p>
      </dsp:txBody>
      <dsp:txXfrm>
        <a:off x="53952" y="53952"/>
        <a:ext cx="6271493" cy="1734162"/>
      </dsp:txXfrm>
    </dsp:sp>
    <dsp:sp modelId="{26EEDFE2-8CF8-446D-943E-3D455809CEBE}">
      <dsp:nvSpPr>
        <dsp:cNvPr id="0" name=""/>
        <dsp:cNvSpPr/>
      </dsp:nvSpPr>
      <dsp:spPr>
        <a:xfrm>
          <a:off x="1442719" y="2251415"/>
          <a:ext cx="8175413" cy="1842066"/>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b="0" i="0" kern="1200" baseline="0" dirty="0"/>
            <a:t>"We also aimed to explore the knowledge and perceptions regarding the usage of menstrual cups, and to </a:t>
          </a:r>
          <a:r>
            <a:rPr lang="en-US" sz="1900" b="1" i="0" kern="1200" baseline="0" dirty="0"/>
            <a:t>determine the presence or absence of associations</a:t>
          </a:r>
          <a:r>
            <a:rPr lang="en-US" sz="1900" b="0" i="0" kern="1200" baseline="0" dirty="0"/>
            <a:t> with demographic factors including age, educational qualification, occupation, and monthly household income."</a:t>
          </a:r>
          <a:endParaRPr lang="en-US" sz="1900" kern="1200" dirty="0"/>
        </a:p>
      </dsp:txBody>
      <dsp:txXfrm>
        <a:off x="1496671" y="2305367"/>
        <a:ext cx="5427445" cy="1734162"/>
      </dsp:txXfrm>
    </dsp:sp>
    <dsp:sp modelId="{18BA02D4-325A-4127-AE27-9801B2ED4A8A}">
      <dsp:nvSpPr>
        <dsp:cNvPr id="0" name=""/>
        <dsp:cNvSpPr/>
      </dsp:nvSpPr>
      <dsp:spPr>
        <a:xfrm>
          <a:off x="6978069" y="1448069"/>
          <a:ext cx="1197343" cy="1197343"/>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7247471" y="1448069"/>
        <a:ext cx="658539" cy="9010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7E1A29-FD80-4068-AAB9-5CA530110469}">
      <dsp:nvSpPr>
        <dsp:cNvPr id="0" name=""/>
        <dsp:cNvSpPr/>
      </dsp:nvSpPr>
      <dsp:spPr>
        <a:xfrm>
          <a:off x="2273035" y="662229"/>
          <a:ext cx="868760" cy="249387"/>
        </a:xfrm>
        <a:custGeom>
          <a:avLst/>
          <a:gdLst/>
          <a:ahLst/>
          <a:cxnLst/>
          <a:rect l="0" t="0" r="0" b="0"/>
          <a:pathLst>
            <a:path>
              <a:moveTo>
                <a:pt x="0" y="249387"/>
              </a:moveTo>
              <a:lnTo>
                <a:pt x="451480" y="249387"/>
              </a:lnTo>
              <a:lnTo>
                <a:pt x="451480" y="0"/>
              </a:lnTo>
              <a:lnTo>
                <a:pt x="868760" y="0"/>
              </a:lnTo>
            </a:path>
          </a:pathLst>
        </a:custGeom>
        <a:noFill/>
        <a:ln w="12700" cap="rnd"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684082" y="784386"/>
        <a:ext cx="46664" cy="5074"/>
      </dsp:txXfrm>
    </dsp:sp>
    <dsp:sp modelId="{7D75E75F-FE4A-45A9-8AC2-4688E267BA06}">
      <dsp:nvSpPr>
        <dsp:cNvPr id="0" name=""/>
        <dsp:cNvSpPr/>
      </dsp:nvSpPr>
      <dsp:spPr>
        <a:xfrm>
          <a:off x="68412" y="249690"/>
          <a:ext cx="2206423" cy="1323853"/>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117" tIns="113487" rIns="108117" bIns="113487" numCol="1" spcCol="1270" anchor="ctr" anchorCtr="0">
          <a:noAutofit/>
        </a:bodyPr>
        <a:lstStyle/>
        <a:p>
          <a:pPr marL="0" lvl="0" indent="0" algn="ctr" defTabSz="577850">
            <a:lnSpc>
              <a:spcPct val="90000"/>
            </a:lnSpc>
            <a:spcBef>
              <a:spcPct val="0"/>
            </a:spcBef>
            <a:spcAft>
              <a:spcPct val="35000"/>
            </a:spcAft>
            <a:buNone/>
          </a:pPr>
          <a:r>
            <a:rPr lang="en-US" sz="1300" b="1" kern="1200"/>
            <a:t>Study Design-</a:t>
          </a:r>
          <a:r>
            <a:rPr lang="en-US" sz="1300" kern="1200"/>
            <a:t>Cross-sectional survey.</a:t>
          </a:r>
        </a:p>
      </dsp:txBody>
      <dsp:txXfrm>
        <a:off x="68412" y="249690"/>
        <a:ext cx="2206423" cy="1323853"/>
      </dsp:txXfrm>
    </dsp:sp>
    <dsp:sp modelId="{24A77C7A-E901-4906-88D1-0AEC3F7E495F}">
      <dsp:nvSpPr>
        <dsp:cNvPr id="0" name=""/>
        <dsp:cNvSpPr/>
      </dsp:nvSpPr>
      <dsp:spPr>
        <a:xfrm>
          <a:off x="5378818" y="616509"/>
          <a:ext cx="476877" cy="91440"/>
        </a:xfrm>
        <a:custGeom>
          <a:avLst/>
          <a:gdLst/>
          <a:ahLst/>
          <a:cxnLst/>
          <a:rect l="0" t="0" r="0" b="0"/>
          <a:pathLst>
            <a:path>
              <a:moveTo>
                <a:pt x="0" y="45720"/>
              </a:moveTo>
              <a:lnTo>
                <a:pt x="476877" y="45720"/>
              </a:lnTo>
            </a:path>
          </a:pathLst>
        </a:custGeom>
        <a:noFill/>
        <a:ln w="12700" cap="rnd"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604570" y="659692"/>
        <a:ext cx="25373" cy="5074"/>
      </dsp:txXfrm>
    </dsp:sp>
    <dsp:sp modelId="{E935F06C-82D0-4D4E-80FA-ABE1F30E08D2}">
      <dsp:nvSpPr>
        <dsp:cNvPr id="0" name=""/>
        <dsp:cNvSpPr/>
      </dsp:nvSpPr>
      <dsp:spPr>
        <a:xfrm>
          <a:off x="3174195" y="303"/>
          <a:ext cx="2206423" cy="1323853"/>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117" tIns="113487" rIns="108117" bIns="113487" numCol="1" spcCol="1270" anchor="ctr" anchorCtr="0">
          <a:noAutofit/>
        </a:bodyPr>
        <a:lstStyle/>
        <a:p>
          <a:pPr marL="0" lvl="0" indent="0" algn="ctr" defTabSz="577850">
            <a:lnSpc>
              <a:spcPct val="90000"/>
            </a:lnSpc>
            <a:spcBef>
              <a:spcPct val="0"/>
            </a:spcBef>
            <a:spcAft>
              <a:spcPct val="35000"/>
            </a:spcAft>
            <a:buNone/>
          </a:pPr>
          <a:r>
            <a:rPr lang="en-US" sz="1300" b="1" kern="1200"/>
            <a:t>Setting:</a:t>
          </a:r>
          <a:r>
            <a:rPr lang="en-US" sz="1300" kern="1200"/>
            <a:t> Delhi, NCR, India.</a:t>
          </a:r>
        </a:p>
      </dsp:txBody>
      <dsp:txXfrm>
        <a:off x="3174195" y="303"/>
        <a:ext cx="2206423" cy="1323853"/>
      </dsp:txXfrm>
    </dsp:sp>
    <dsp:sp modelId="{7C96DED8-C5D4-42C3-AAB9-82012CA2699F}">
      <dsp:nvSpPr>
        <dsp:cNvPr id="0" name=""/>
        <dsp:cNvSpPr/>
      </dsp:nvSpPr>
      <dsp:spPr>
        <a:xfrm>
          <a:off x="8092718" y="616509"/>
          <a:ext cx="476877" cy="91440"/>
        </a:xfrm>
        <a:custGeom>
          <a:avLst/>
          <a:gdLst/>
          <a:ahLst/>
          <a:cxnLst/>
          <a:rect l="0" t="0" r="0" b="0"/>
          <a:pathLst>
            <a:path>
              <a:moveTo>
                <a:pt x="0" y="45720"/>
              </a:moveTo>
              <a:lnTo>
                <a:pt x="476877" y="45720"/>
              </a:lnTo>
            </a:path>
          </a:pathLst>
        </a:custGeom>
        <a:noFill/>
        <a:ln w="12700" cap="rnd"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318470" y="659692"/>
        <a:ext cx="25373" cy="5074"/>
      </dsp:txXfrm>
    </dsp:sp>
    <dsp:sp modelId="{DA98E67B-A865-4E58-862B-3F305917750D}">
      <dsp:nvSpPr>
        <dsp:cNvPr id="0" name=""/>
        <dsp:cNvSpPr/>
      </dsp:nvSpPr>
      <dsp:spPr>
        <a:xfrm>
          <a:off x="5888095" y="303"/>
          <a:ext cx="2206423" cy="1323853"/>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117" tIns="113487" rIns="108117" bIns="113487" numCol="1" spcCol="1270" anchor="ctr" anchorCtr="0">
          <a:noAutofit/>
        </a:bodyPr>
        <a:lstStyle/>
        <a:p>
          <a:pPr marL="0" lvl="0" indent="0" algn="ctr" defTabSz="577850">
            <a:lnSpc>
              <a:spcPct val="90000"/>
            </a:lnSpc>
            <a:spcBef>
              <a:spcPct val="0"/>
            </a:spcBef>
            <a:spcAft>
              <a:spcPct val="35000"/>
            </a:spcAft>
            <a:buNone/>
          </a:pPr>
          <a:r>
            <a:rPr lang="en-US" sz="1300" b="1" kern="1200"/>
            <a:t>Purpose:</a:t>
          </a:r>
          <a:r>
            <a:rPr lang="en-US" sz="1300" kern="1200"/>
            <a:t> To assess knowledge, acceptance, perception, and usage of menstrual cups among women.</a:t>
          </a:r>
        </a:p>
      </dsp:txBody>
      <dsp:txXfrm>
        <a:off x="5888095" y="303"/>
        <a:ext cx="2206423" cy="1323853"/>
      </dsp:txXfrm>
    </dsp:sp>
    <dsp:sp modelId="{8D1FC1F7-9439-4574-AA03-229A40D226AB}">
      <dsp:nvSpPr>
        <dsp:cNvPr id="0" name=""/>
        <dsp:cNvSpPr/>
      </dsp:nvSpPr>
      <dsp:spPr>
        <a:xfrm>
          <a:off x="1563506" y="1322356"/>
          <a:ext cx="8141700" cy="476877"/>
        </a:xfrm>
        <a:custGeom>
          <a:avLst/>
          <a:gdLst/>
          <a:ahLst/>
          <a:cxnLst/>
          <a:rect l="0" t="0" r="0" b="0"/>
          <a:pathLst>
            <a:path>
              <a:moveTo>
                <a:pt x="8141700" y="0"/>
              </a:moveTo>
              <a:lnTo>
                <a:pt x="8141700" y="255538"/>
              </a:lnTo>
              <a:lnTo>
                <a:pt x="0" y="255538"/>
              </a:lnTo>
              <a:lnTo>
                <a:pt x="0" y="476877"/>
              </a:lnTo>
            </a:path>
          </a:pathLst>
        </a:custGeom>
        <a:noFill/>
        <a:ln w="12700" cap="rnd"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430419" y="1558258"/>
        <a:ext cx="407875" cy="5074"/>
      </dsp:txXfrm>
    </dsp:sp>
    <dsp:sp modelId="{770F8476-4B89-4BB8-A0E8-35F9342EC196}">
      <dsp:nvSpPr>
        <dsp:cNvPr id="0" name=""/>
        <dsp:cNvSpPr/>
      </dsp:nvSpPr>
      <dsp:spPr>
        <a:xfrm>
          <a:off x="8601995" y="303"/>
          <a:ext cx="2206423" cy="1323853"/>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117" tIns="113487" rIns="108117" bIns="113487" numCol="1" spcCol="1270" anchor="ctr" anchorCtr="0">
          <a:noAutofit/>
        </a:bodyPr>
        <a:lstStyle/>
        <a:p>
          <a:pPr marL="0" lvl="0" indent="0" algn="ctr" defTabSz="577850">
            <a:lnSpc>
              <a:spcPct val="90000"/>
            </a:lnSpc>
            <a:spcBef>
              <a:spcPct val="0"/>
            </a:spcBef>
            <a:spcAft>
              <a:spcPct val="35000"/>
            </a:spcAft>
            <a:buNone/>
          </a:pPr>
          <a:r>
            <a:rPr lang="en-US" sz="1300" b="1" kern="1200"/>
            <a:t>Study Population-</a:t>
          </a:r>
          <a:r>
            <a:rPr lang="en-US" sz="1300" kern="1200"/>
            <a:t>Women aged 18 to 50 years with regular menstrual cycles.</a:t>
          </a:r>
        </a:p>
      </dsp:txBody>
      <dsp:txXfrm>
        <a:off x="8601995" y="303"/>
        <a:ext cx="2206423" cy="1323853"/>
      </dsp:txXfrm>
    </dsp:sp>
    <dsp:sp modelId="{3D056AD1-E56E-4488-AB5D-180B6FF156FE}">
      <dsp:nvSpPr>
        <dsp:cNvPr id="0" name=""/>
        <dsp:cNvSpPr/>
      </dsp:nvSpPr>
      <dsp:spPr>
        <a:xfrm>
          <a:off x="2664918" y="2447841"/>
          <a:ext cx="476877" cy="91440"/>
        </a:xfrm>
        <a:custGeom>
          <a:avLst/>
          <a:gdLst/>
          <a:ahLst/>
          <a:cxnLst/>
          <a:rect l="0" t="0" r="0" b="0"/>
          <a:pathLst>
            <a:path>
              <a:moveTo>
                <a:pt x="0" y="45720"/>
              </a:moveTo>
              <a:lnTo>
                <a:pt x="476877" y="45720"/>
              </a:lnTo>
            </a:path>
          </a:pathLst>
        </a:custGeom>
        <a:noFill/>
        <a:ln w="12700" cap="rnd"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90669" y="2491023"/>
        <a:ext cx="25373" cy="5074"/>
      </dsp:txXfrm>
    </dsp:sp>
    <dsp:sp modelId="{11221AD3-BA29-4F8A-ABD9-8CF71963CBD8}">
      <dsp:nvSpPr>
        <dsp:cNvPr id="0" name=""/>
        <dsp:cNvSpPr/>
      </dsp:nvSpPr>
      <dsp:spPr>
        <a:xfrm>
          <a:off x="460295" y="1831634"/>
          <a:ext cx="2206423" cy="1323853"/>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117" tIns="113487" rIns="108117" bIns="113487" numCol="1" spcCol="1270" anchor="t" anchorCtr="0">
          <a:noAutofit/>
        </a:bodyPr>
        <a:lstStyle/>
        <a:p>
          <a:pPr marL="0" lvl="0" indent="0" algn="l" defTabSz="577850">
            <a:lnSpc>
              <a:spcPct val="90000"/>
            </a:lnSpc>
            <a:spcBef>
              <a:spcPct val="0"/>
            </a:spcBef>
            <a:spcAft>
              <a:spcPct val="35000"/>
            </a:spcAft>
            <a:buNone/>
          </a:pPr>
          <a:r>
            <a:rPr lang="en-US" sz="1300" b="1" kern="1200"/>
            <a:t>Inclusion Criteria:</a:t>
          </a:r>
          <a:endParaRPr lang="en-US" sz="1300" kern="1200"/>
        </a:p>
        <a:p>
          <a:pPr marL="57150" lvl="1" indent="-57150" algn="l" defTabSz="444500">
            <a:lnSpc>
              <a:spcPct val="90000"/>
            </a:lnSpc>
            <a:spcBef>
              <a:spcPct val="0"/>
            </a:spcBef>
            <a:spcAft>
              <a:spcPct val="15000"/>
            </a:spcAft>
            <a:buChar char="•"/>
          </a:pPr>
          <a:r>
            <a:rPr lang="en-US" sz="1000" kern="1200"/>
            <a:t>Women aged between 18 and 50 years.Reside in Delhi, NCR.</a:t>
          </a:r>
        </a:p>
        <a:p>
          <a:pPr marL="57150" lvl="1" indent="-57150" algn="l" defTabSz="444500">
            <a:lnSpc>
              <a:spcPct val="90000"/>
            </a:lnSpc>
            <a:spcBef>
              <a:spcPct val="0"/>
            </a:spcBef>
            <a:spcAft>
              <a:spcPct val="15000"/>
            </a:spcAft>
            <a:buChar char="•"/>
          </a:pPr>
          <a:r>
            <a:rPr lang="en-US" sz="1000" kern="1200"/>
            <a:t>Experienced menstruation for at least one year prior to the study.</a:t>
          </a:r>
        </a:p>
        <a:p>
          <a:pPr marL="57150" lvl="1" indent="-57150" algn="l" defTabSz="444500">
            <a:lnSpc>
              <a:spcPct val="90000"/>
            </a:lnSpc>
            <a:spcBef>
              <a:spcPct val="0"/>
            </a:spcBef>
            <a:spcAft>
              <a:spcPct val="15000"/>
            </a:spcAft>
            <a:buChar char="•"/>
          </a:pPr>
          <a:r>
            <a:rPr lang="en-US" sz="1000" kern="1200"/>
            <a:t>Willing to participate and provide informed consent.</a:t>
          </a:r>
        </a:p>
      </dsp:txBody>
      <dsp:txXfrm>
        <a:off x="460295" y="1831634"/>
        <a:ext cx="2206423" cy="1323853"/>
      </dsp:txXfrm>
    </dsp:sp>
    <dsp:sp modelId="{7E3CD929-DA4C-408F-9FD5-4EE2628F8429}">
      <dsp:nvSpPr>
        <dsp:cNvPr id="0" name=""/>
        <dsp:cNvSpPr/>
      </dsp:nvSpPr>
      <dsp:spPr>
        <a:xfrm>
          <a:off x="5378818" y="2447841"/>
          <a:ext cx="476877" cy="91440"/>
        </a:xfrm>
        <a:custGeom>
          <a:avLst/>
          <a:gdLst/>
          <a:ahLst/>
          <a:cxnLst/>
          <a:rect l="0" t="0" r="0" b="0"/>
          <a:pathLst>
            <a:path>
              <a:moveTo>
                <a:pt x="0" y="45720"/>
              </a:moveTo>
              <a:lnTo>
                <a:pt x="476877" y="45720"/>
              </a:lnTo>
            </a:path>
          </a:pathLst>
        </a:custGeom>
        <a:noFill/>
        <a:ln w="12700" cap="rnd"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604570" y="2491023"/>
        <a:ext cx="25373" cy="5074"/>
      </dsp:txXfrm>
    </dsp:sp>
    <dsp:sp modelId="{F8BF30CF-CD2D-42E8-8EDB-51C60A81EFFC}">
      <dsp:nvSpPr>
        <dsp:cNvPr id="0" name=""/>
        <dsp:cNvSpPr/>
      </dsp:nvSpPr>
      <dsp:spPr>
        <a:xfrm>
          <a:off x="3174195" y="1831634"/>
          <a:ext cx="2206423" cy="1323853"/>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117" tIns="113487" rIns="108117" bIns="113487" numCol="1" spcCol="1270" anchor="t" anchorCtr="0">
          <a:noAutofit/>
        </a:bodyPr>
        <a:lstStyle/>
        <a:p>
          <a:pPr marL="0" lvl="0" indent="0" algn="l" defTabSz="577850">
            <a:lnSpc>
              <a:spcPct val="90000"/>
            </a:lnSpc>
            <a:spcBef>
              <a:spcPct val="0"/>
            </a:spcBef>
            <a:spcAft>
              <a:spcPct val="35000"/>
            </a:spcAft>
            <a:buNone/>
          </a:pPr>
          <a:r>
            <a:rPr lang="en-US" sz="1300" b="1" kern="1200"/>
            <a:t>Exclusion Criteria:</a:t>
          </a:r>
          <a:endParaRPr lang="en-US" sz="1300" kern="1200"/>
        </a:p>
        <a:p>
          <a:pPr marL="57150" lvl="1" indent="-57150" algn="l" defTabSz="444500">
            <a:lnSpc>
              <a:spcPct val="90000"/>
            </a:lnSpc>
            <a:spcBef>
              <a:spcPct val="0"/>
            </a:spcBef>
            <a:spcAft>
              <a:spcPct val="15000"/>
            </a:spcAft>
            <a:buChar char="•"/>
          </a:pPr>
          <a:r>
            <a:rPr lang="en-US" sz="1000" kern="1200"/>
            <a:t>Medical conditions interfering with menstrual health (except PCOD and PCOS).</a:t>
          </a:r>
        </a:p>
        <a:p>
          <a:pPr marL="57150" lvl="1" indent="-57150" algn="l" defTabSz="444500">
            <a:lnSpc>
              <a:spcPct val="90000"/>
            </a:lnSpc>
            <a:spcBef>
              <a:spcPct val="0"/>
            </a:spcBef>
            <a:spcAft>
              <a:spcPct val="15000"/>
            </a:spcAft>
            <a:buChar char="•"/>
          </a:pPr>
          <a:r>
            <a:rPr lang="en-US" sz="1000" kern="1200"/>
            <a:t>Unable to provide informed consent.</a:t>
          </a:r>
        </a:p>
      </dsp:txBody>
      <dsp:txXfrm>
        <a:off x="3174195" y="1831634"/>
        <a:ext cx="2206423" cy="1323853"/>
      </dsp:txXfrm>
    </dsp:sp>
    <dsp:sp modelId="{C572D6C4-E7E7-44AB-AC80-D1A75E782922}">
      <dsp:nvSpPr>
        <dsp:cNvPr id="0" name=""/>
        <dsp:cNvSpPr/>
      </dsp:nvSpPr>
      <dsp:spPr>
        <a:xfrm>
          <a:off x="8092718" y="2447841"/>
          <a:ext cx="476877" cy="91440"/>
        </a:xfrm>
        <a:custGeom>
          <a:avLst/>
          <a:gdLst/>
          <a:ahLst/>
          <a:cxnLst/>
          <a:rect l="0" t="0" r="0" b="0"/>
          <a:pathLst>
            <a:path>
              <a:moveTo>
                <a:pt x="0" y="45720"/>
              </a:moveTo>
              <a:lnTo>
                <a:pt x="476877" y="45720"/>
              </a:lnTo>
            </a:path>
          </a:pathLst>
        </a:custGeom>
        <a:noFill/>
        <a:ln w="12700" cap="rnd"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318470" y="2491023"/>
        <a:ext cx="25373" cy="5074"/>
      </dsp:txXfrm>
    </dsp:sp>
    <dsp:sp modelId="{EECAFEA8-118A-422B-8FBF-EA1D756AEF36}">
      <dsp:nvSpPr>
        <dsp:cNvPr id="0" name=""/>
        <dsp:cNvSpPr/>
      </dsp:nvSpPr>
      <dsp:spPr>
        <a:xfrm>
          <a:off x="5888095" y="1831634"/>
          <a:ext cx="2206423" cy="1323853"/>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117" tIns="113487" rIns="108117" bIns="113487" numCol="1" spcCol="1270" anchor="ctr" anchorCtr="0">
          <a:noAutofit/>
        </a:bodyPr>
        <a:lstStyle/>
        <a:p>
          <a:pPr marL="0" lvl="0" indent="0" algn="ctr" defTabSz="577850">
            <a:lnSpc>
              <a:spcPct val="90000"/>
            </a:lnSpc>
            <a:spcBef>
              <a:spcPct val="0"/>
            </a:spcBef>
            <a:spcAft>
              <a:spcPct val="35000"/>
            </a:spcAft>
            <a:buNone/>
          </a:pPr>
          <a:r>
            <a:rPr lang="en-US" sz="1300" b="1" kern="1200"/>
            <a:t>Sample Size:</a:t>
          </a:r>
          <a:r>
            <a:rPr lang="en-US" sz="1300" kern="1200"/>
            <a:t> Approximately 384 participants.</a:t>
          </a:r>
        </a:p>
      </dsp:txBody>
      <dsp:txXfrm>
        <a:off x="5888095" y="1831634"/>
        <a:ext cx="2206423" cy="1323853"/>
      </dsp:txXfrm>
    </dsp:sp>
    <dsp:sp modelId="{94EED028-FF66-4A74-9B4E-70645D91F6B6}">
      <dsp:nvSpPr>
        <dsp:cNvPr id="0" name=""/>
        <dsp:cNvSpPr/>
      </dsp:nvSpPr>
      <dsp:spPr>
        <a:xfrm>
          <a:off x="1563506" y="3153687"/>
          <a:ext cx="8141700" cy="1056056"/>
        </a:xfrm>
        <a:custGeom>
          <a:avLst/>
          <a:gdLst/>
          <a:ahLst/>
          <a:cxnLst/>
          <a:rect l="0" t="0" r="0" b="0"/>
          <a:pathLst>
            <a:path>
              <a:moveTo>
                <a:pt x="8141700" y="0"/>
              </a:moveTo>
              <a:lnTo>
                <a:pt x="8141700" y="545128"/>
              </a:lnTo>
              <a:lnTo>
                <a:pt x="0" y="545128"/>
              </a:lnTo>
              <a:lnTo>
                <a:pt x="0" y="1056056"/>
              </a:lnTo>
            </a:path>
          </a:pathLst>
        </a:custGeom>
        <a:noFill/>
        <a:ln w="12700" cap="rnd"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429009" y="3679178"/>
        <a:ext cx="410694" cy="5074"/>
      </dsp:txXfrm>
    </dsp:sp>
    <dsp:sp modelId="{60880B27-5D88-4B1C-9AB8-6D5874F8F69D}">
      <dsp:nvSpPr>
        <dsp:cNvPr id="0" name=""/>
        <dsp:cNvSpPr/>
      </dsp:nvSpPr>
      <dsp:spPr>
        <a:xfrm>
          <a:off x="8601995" y="1831634"/>
          <a:ext cx="2206423" cy="1323853"/>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117" tIns="113487" rIns="108117" bIns="113487" numCol="1" spcCol="1270" anchor="ctr" anchorCtr="0">
          <a:noAutofit/>
        </a:bodyPr>
        <a:lstStyle/>
        <a:p>
          <a:pPr marL="0" lvl="0" indent="0" algn="ctr" defTabSz="577850">
            <a:lnSpc>
              <a:spcPct val="90000"/>
            </a:lnSpc>
            <a:spcBef>
              <a:spcPct val="0"/>
            </a:spcBef>
            <a:spcAft>
              <a:spcPct val="35000"/>
            </a:spcAft>
            <a:buNone/>
          </a:pPr>
          <a:r>
            <a:rPr lang="en-US" sz="1300" b="1" kern="1200"/>
            <a:t>Sampling Technique:</a:t>
          </a:r>
          <a:r>
            <a:rPr lang="en-US" sz="1300" kern="1200"/>
            <a:t> Non-probability sampling.</a:t>
          </a:r>
        </a:p>
      </dsp:txBody>
      <dsp:txXfrm>
        <a:off x="8601995" y="1831634"/>
        <a:ext cx="2206423" cy="1323853"/>
      </dsp:txXfrm>
    </dsp:sp>
    <dsp:sp modelId="{1615B29B-870E-41AF-B29C-F62B4EC8CEA4}">
      <dsp:nvSpPr>
        <dsp:cNvPr id="0" name=""/>
        <dsp:cNvSpPr/>
      </dsp:nvSpPr>
      <dsp:spPr>
        <a:xfrm>
          <a:off x="2664918" y="4858351"/>
          <a:ext cx="476877" cy="91440"/>
        </a:xfrm>
        <a:custGeom>
          <a:avLst/>
          <a:gdLst/>
          <a:ahLst/>
          <a:cxnLst/>
          <a:rect l="0" t="0" r="0" b="0"/>
          <a:pathLst>
            <a:path>
              <a:moveTo>
                <a:pt x="0" y="45720"/>
              </a:moveTo>
              <a:lnTo>
                <a:pt x="476877" y="45720"/>
              </a:lnTo>
            </a:path>
          </a:pathLst>
        </a:custGeom>
        <a:noFill/>
        <a:ln w="12700" cap="rnd" cmpd="sng" algn="ctr">
          <a:solidFill>
            <a:schemeClr val="dk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890669" y="4901534"/>
        <a:ext cx="25373" cy="5074"/>
      </dsp:txXfrm>
    </dsp:sp>
    <dsp:sp modelId="{20495BF7-C183-448F-B38A-CF8F3923CB01}">
      <dsp:nvSpPr>
        <dsp:cNvPr id="0" name=""/>
        <dsp:cNvSpPr/>
      </dsp:nvSpPr>
      <dsp:spPr>
        <a:xfrm>
          <a:off x="460295" y="4242144"/>
          <a:ext cx="2206423" cy="1323853"/>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117" tIns="113487" rIns="108117" bIns="113487" numCol="1" spcCol="1270" anchor="ctr" anchorCtr="0">
          <a:noAutofit/>
        </a:bodyPr>
        <a:lstStyle/>
        <a:p>
          <a:pPr marL="0" lvl="0" indent="0" algn="ctr" defTabSz="577850">
            <a:lnSpc>
              <a:spcPct val="90000"/>
            </a:lnSpc>
            <a:spcBef>
              <a:spcPct val="0"/>
            </a:spcBef>
            <a:spcAft>
              <a:spcPct val="35000"/>
            </a:spcAft>
            <a:buNone/>
          </a:pPr>
          <a:r>
            <a:rPr lang="en-US" sz="1300" b="1" kern="1200"/>
            <a:t>Study Tool-</a:t>
          </a:r>
          <a:r>
            <a:rPr lang="en-US" sz="1300" kern="1200"/>
            <a:t>Structured, close-ended questionnaire.</a:t>
          </a:r>
        </a:p>
      </dsp:txBody>
      <dsp:txXfrm>
        <a:off x="460295" y="4242144"/>
        <a:ext cx="2206423" cy="1323853"/>
      </dsp:txXfrm>
    </dsp:sp>
    <dsp:sp modelId="{7F804206-8E28-41F2-9E20-BFCE28B40DDC}">
      <dsp:nvSpPr>
        <dsp:cNvPr id="0" name=""/>
        <dsp:cNvSpPr/>
      </dsp:nvSpPr>
      <dsp:spPr>
        <a:xfrm>
          <a:off x="3174195" y="3662965"/>
          <a:ext cx="2401779" cy="2482212"/>
        </a:xfrm>
        <a:prstGeom prst="rect">
          <a:avLst/>
        </a:prstGeom>
        <a:solidFill>
          <a:schemeClr val="dk2">
            <a:hueOff val="0"/>
            <a:satOff val="0"/>
            <a:lumOff val="0"/>
            <a:alphaOff val="0"/>
          </a:schemeClr>
        </a:solidFill>
        <a:ln w="19050" cap="rnd"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8117" tIns="113487" rIns="108117" bIns="113487" numCol="1" spcCol="1270" anchor="t" anchorCtr="0">
          <a:noAutofit/>
        </a:bodyPr>
        <a:lstStyle/>
        <a:p>
          <a:pPr marL="0" lvl="0" indent="0" algn="l" defTabSz="577850">
            <a:lnSpc>
              <a:spcPct val="90000"/>
            </a:lnSpc>
            <a:spcBef>
              <a:spcPct val="0"/>
            </a:spcBef>
            <a:spcAft>
              <a:spcPct val="35000"/>
            </a:spcAft>
            <a:buNone/>
          </a:pPr>
          <a:r>
            <a:rPr lang="en-US" sz="1300" b="1" kern="1200"/>
            <a:t>Sections:</a:t>
          </a:r>
          <a:endParaRPr lang="en-US" sz="1300" kern="1200"/>
        </a:p>
        <a:p>
          <a:pPr marL="57150" lvl="1" indent="-57150" algn="l" defTabSz="444500">
            <a:lnSpc>
              <a:spcPct val="90000"/>
            </a:lnSpc>
            <a:spcBef>
              <a:spcPct val="0"/>
            </a:spcBef>
            <a:spcAft>
              <a:spcPct val="15000"/>
            </a:spcAft>
            <a:buChar char="•"/>
          </a:pPr>
          <a:r>
            <a:rPr lang="en-US" sz="1000" b="1" kern="1200"/>
            <a:t>Demographic Information:</a:t>
          </a:r>
          <a:r>
            <a:rPr lang="en-US" sz="1000" kern="1200"/>
            <a:t> Age, educational qualification, occupation.</a:t>
          </a:r>
        </a:p>
        <a:p>
          <a:pPr marL="57150" lvl="1" indent="-57150" algn="l" defTabSz="444500">
            <a:lnSpc>
              <a:spcPct val="90000"/>
            </a:lnSpc>
            <a:spcBef>
              <a:spcPct val="0"/>
            </a:spcBef>
            <a:spcAft>
              <a:spcPct val="15000"/>
            </a:spcAft>
            <a:buChar char="•"/>
          </a:pPr>
          <a:r>
            <a:rPr lang="en-US" sz="1000" b="1" kern="1200"/>
            <a:t>Knowledge and Awareness:</a:t>
          </a:r>
          <a:r>
            <a:rPr lang="en-US" sz="1000" kern="1200"/>
            <a:t> Familiarity with menstrual cups, sources of information.</a:t>
          </a:r>
        </a:p>
        <a:p>
          <a:pPr marL="57150" lvl="1" indent="-57150" algn="l" defTabSz="444500">
            <a:lnSpc>
              <a:spcPct val="90000"/>
            </a:lnSpc>
            <a:spcBef>
              <a:spcPct val="0"/>
            </a:spcBef>
            <a:spcAft>
              <a:spcPct val="15000"/>
            </a:spcAft>
            <a:buChar char="•"/>
          </a:pPr>
          <a:r>
            <a:rPr lang="en-US" sz="1000" b="1" kern="1200"/>
            <a:t>Perceptions and Attitudes:</a:t>
          </a:r>
          <a:r>
            <a:rPr lang="en-US" sz="1000" kern="1200"/>
            <a:t> Beliefs, myths, cultural/personal barriers.</a:t>
          </a:r>
        </a:p>
        <a:p>
          <a:pPr marL="57150" lvl="1" indent="-57150" algn="l" defTabSz="444500">
            <a:lnSpc>
              <a:spcPct val="90000"/>
            </a:lnSpc>
            <a:spcBef>
              <a:spcPct val="0"/>
            </a:spcBef>
            <a:spcAft>
              <a:spcPct val="15000"/>
            </a:spcAft>
            <a:buChar char="•"/>
          </a:pPr>
          <a:r>
            <a:rPr lang="en-US" sz="1000" b="1" kern="1200"/>
            <a:t>Acceptance and Usage:</a:t>
          </a:r>
          <a:r>
            <a:rPr lang="en-US" sz="1000" kern="1200"/>
            <a:t> Willingness to use, past/current use, experiences.</a:t>
          </a:r>
        </a:p>
      </dsp:txBody>
      <dsp:txXfrm>
        <a:off x="3174195" y="3662965"/>
        <a:ext cx="2401779" cy="24822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7104EE-E369-4086-8C2A-C9DBB0D8F397}">
      <dsp:nvSpPr>
        <dsp:cNvPr id="0" name=""/>
        <dsp:cNvSpPr/>
      </dsp:nvSpPr>
      <dsp:spPr>
        <a:xfrm>
          <a:off x="631031" y="209"/>
          <a:ext cx="2024062" cy="1214437"/>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0" kern="1200" dirty="0">
              <a:solidFill>
                <a:schemeClr val="tx1"/>
              </a:solidFill>
            </a:rPr>
            <a:t>Data Collection Procedure:</a:t>
          </a:r>
        </a:p>
      </dsp:txBody>
      <dsp:txXfrm>
        <a:off x="631031" y="209"/>
        <a:ext cx="2024062" cy="1214437"/>
      </dsp:txXfrm>
    </dsp:sp>
    <dsp:sp modelId="{A3D5E80E-0C64-4FB3-8F08-3F6E22FE0403}">
      <dsp:nvSpPr>
        <dsp:cNvPr id="0" name=""/>
        <dsp:cNvSpPr/>
      </dsp:nvSpPr>
      <dsp:spPr>
        <a:xfrm>
          <a:off x="2857500" y="209"/>
          <a:ext cx="2024062" cy="1214437"/>
        </a:xfrm>
        <a:prstGeom prst="rect">
          <a:avLst/>
        </a:prstGeom>
        <a:solidFill>
          <a:schemeClr val="accent2">
            <a:hueOff val="-211735"/>
            <a:satOff val="1014"/>
            <a:lumOff val="93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0" kern="1200">
              <a:solidFill>
                <a:schemeClr val="tx1"/>
              </a:solidFill>
            </a:rPr>
            <a:t>Modes: Both online and offline over a defined period.</a:t>
          </a:r>
        </a:p>
      </dsp:txBody>
      <dsp:txXfrm>
        <a:off x="2857500" y="209"/>
        <a:ext cx="2024062" cy="1214437"/>
      </dsp:txXfrm>
    </dsp:sp>
    <dsp:sp modelId="{B7F2018C-D3D6-46E1-B731-8F5C599FC2F3}">
      <dsp:nvSpPr>
        <dsp:cNvPr id="0" name=""/>
        <dsp:cNvSpPr/>
      </dsp:nvSpPr>
      <dsp:spPr>
        <a:xfrm>
          <a:off x="5083968" y="209"/>
          <a:ext cx="2024062" cy="1214437"/>
        </a:xfrm>
        <a:prstGeom prst="rect">
          <a:avLst/>
        </a:prstGeom>
        <a:solidFill>
          <a:schemeClr val="accent2">
            <a:hueOff val="-423469"/>
            <a:satOff val="2029"/>
            <a:lumOff val="187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0" kern="1200" dirty="0">
              <a:solidFill>
                <a:schemeClr val="tx1"/>
              </a:solidFill>
            </a:rPr>
            <a:t>Online: Google Forms distributed via email and social media (WhatsApp, Instagram, Facebook, LinkedIn).</a:t>
          </a:r>
        </a:p>
      </dsp:txBody>
      <dsp:txXfrm>
        <a:off x="5083968" y="209"/>
        <a:ext cx="2024062" cy="1214437"/>
      </dsp:txXfrm>
    </dsp:sp>
    <dsp:sp modelId="{AC89C6D2-8B73-41FB-92DE-C50B24CF8C4C}">
      <dsp:nvSpPr>
        <dsp:cNvPr id="0" name=""/>
        <dsp:cNvSpPr/>
      </dsp:nvSpPr>
      <dsp:spPr>
        <a:xfrm>
          <a:off x="7310437" y="209"/>
          <a:ext cx="2024062" cy="1214437"/>
        </a:xfrm>
        <a:prstGeom prst="rect">
          <a:avLst/>
        </a:prstGeom>
        <a:solidFill>
          <a:schemeClr val="accent2">
            <a:hueOff val="-635204"/>
            <a:satOff val="3043"/>
            <a:lumOff val="281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0" kern="1200">
              <a:solidFill>
                <a:schemeClr val="tx1"/>
              </a:solidFill>
            </a:rPr>
            <a:t>Offline: Printed forms administered in person at selected community centers, colleges, and workplaces.</a:t>
          </a:r>
        </a:p>
      </dsp:txBody>
      <dsp:txXfrm>
        <a:off x="7310437" y="209"/>
        <a:ext cx="2024062" cy="1214437"/>
      </dsp:txXfrm>
    </dsp:sp>
    <dsp:sp modelId="{B1B6AB7E-C7FD-48D0-9CD5-68CE444DA38E}">
      <dsp:nvSpPr>
        <dsp:cNvPr id="0" name=""/>
        <dsp:cNvSpPr/>
      </dsp:nvSpPr>
      <dsp:spPr>
        <a:xfrm>
          <a:off x="9536906" y="209"/>
          <a:ext cx="2024062" cy="1214437"/>
        </a:xfrm>
        <a:prstGeom prst="rect">
          <a:avLst/>
        </a:prstGeom>
        <a:solidFill>
          <a:schemeClr val="accent2">
            <a:hueOff val="-846939"/>
            <a:satOff val="4057"/>
            <a:lumOff val="375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0" kern="1200">
              <a:solidFill>
                <a:schemeClr val="tx1"/>
              </a:solidFill>
            </a:rPr>
            <a:t>Consent: Participants informed about study purpose and confidentiality; informed consent obtained prior to participation.</a:t>
          </a:r>
        </a:p>
      </dsp:txBody>
      <dsp:txXfrm>
        <a:off x="9536906" y="209"/>
        <a:ext cx="2024062" cy="1214437"/>
      </dsp:txXfrm>
    </dsp:sp>
    <dsp:sp modelId="{C3389AB8-1BFF-40F2-9D4C-8E1C18BBD30B}">
      <dsp:nvSpPr>
        <dsp:cNvPr id="0" name=""/>
        <dsp:cNvSpPr/>
      </dsp:nvSpPr>
      <dsp:spPr>
        <a:xfrm>
          <a:off x="631031" y="2098674"/>
          <a:ext cx="2024062" cy="1214437"/>
        </a:xfrm>
        <a:prstGeom prst="rect">
          <a:avLst/>
        </a:prstGeom>
        <a:solidFill>
          <a:schemeClr val="accent2">
            <a:hueOff val="-1058674"/>
            <a:satOff val="5071"/>
            <a:lumOff val="469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0" kern="1200">
              <a:solidFill>
                <a:schemeClr val="tx1"/>
              </a:solidFill>
            </a:rPr>
            <a:t>Data Analysis:</a:t>
          </a:r>
        </a:p>
      </dsp:txBody>
      <dsp:txXfrm>
        <a:off x="631031" y="2098674"/>
        <a:ext cx="2024062" cy="1214437"/>
      </dsp:txXfrm>
    </dsp:sp>
    <dsp:sp modelId="{BE19D9FE-FF32-40E1-A2FC-B9E0B2B0F8C7}">
      <dsp:nvSpPr>
        <dsp:cNvPr id="0" name=""/>
        <dsp:cNvSpPr/>
      </dsp:nvSpPr>
      <dsp:spPr>
        <a:xfrm>
          <a:off x="2857500" y="2098674"/>
          <a:ext cx="2024062" cy="1214437"/>
        </a:xfrm>
        <a:prstGeom prst="rect">
          <a:avLst/>
        </a:prstGeom>
        <a:solidFill>
          <a:schemeClr val="accent2">
            <a:hueOff val="-1270408"/>
            <a:satOff val="6086"/>
            <a:lumOff val="563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0" kern="1200">
              <a:solidFill>
                <a:schemeClr val="tx1"/>
              </a:solidFill>
            </a:rPr>
            <a:t>Compilation: Microsoft Excel.</a:t>
          </a:r>
        </a:p>
      </dsp:txBody>
      <dsp:txXfrm>
        <a:off x="2857500" y="2098674"/>
        <a:ext cx="2024062" cy="1214437"/>
      </dsp:txXfrm>
    </dsp:sp>
    <dsp:sp modelId="{6626AC39-9557-4EC9-A5BD-B39C6B408284}">
      <dsp:nvSpPr>
        <dsp:cNvPr id="0" name=""/>
        <dsp:cNvSpPr/>
      </dsp:nvSpPr>
      <dsp:spPr>
        <a:xfrm>
          <a:off x="5083968" y="2098674"/>
          <a:ext cx="2024062" cy="1214437"/>
        </a:xfrm>
        <a:prstGeom prst="rect">
          <a:avLst/>
        </a:prstGeom>
        <a:solidFill>
          <a:schemeClr val="accent2">
            <a:hueOff val="-1482143"/>
            <a:satOff val="7100"/>
            <a:lumOff val="656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0" kern="1200" dirty="0">
              <a:solidFill>
                <a:schemeClr val="tx1"/>
              </a:solidFill>
            </a:rPr>
            <a:t>Software: Statistical software (e.g.,</a:t>
          </a:r>
          <a:r>
            <a:rPr lang="en-IN" sz="900" b="0" kern="1200" dirty="0">
              <a:solidFill>
                <a:schemeClr val="tx1"/>
              </a:solidFill>
            </a:rPr>
            <a:t> https://www.socscistatistics.com/</a:t>
          </a:r>
          <a:r>
            <a:rPr lang="en-US" sz="900" b="0" kern="1200" dirty="0">
              <a:solidFill>
                <a:schemeClr val="tx1"/>
              </a:solidFill>
            </a:rPr>
            <a:t> R).</a:t>
          </a:r>
        </a:p>
      </dsp:txBody>
      <dsp:txXfrm>
        <a:off x="5083968" y="2098674"/>
        <a:ext cx="2024062" cy="1214437"/>
      </dsp:txXfrm>
    </dsp:sp>
    <dsp:sp modelId="{B362F6BB-C4B1-4187-829A-22F58EC1D99C}">
      <dsp:nvSpPr>
        <dsp:cNvPr id="0" name=""/>
        <dsp:cNvSpPr/>
      </dsp:nvSpPr>
      <dsp:spPr>
        <a:xfrm>
          <a:off x="7310437" y="1417052"/>
          <a:ext cx="2024062" cy="2577680"/>
        </a:xfrm>
        <a:prstGeom prst="rect">
          <a:avLst/>
        </a:prstGeom>
        <a:solidFill>
          <a:schemeClr val="accent2">
            <a:hueOff val="-1693878"/>
            <a:satOff val="8114"/>
            <a:lumOff val="750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t" anchorCtr="0">
          <a:noAutofit/>
        </a:bodyPr>
        <a:lstStyle/>
        <a:p>
          <a:pPr marL="0" lvl="0" indent="0" algn="l" defTabSz="400050">
            <a:lnSpc>
              <a:spcPct val="90000"/>
            </a:lnSpc>
            <a:spcBef>
              <a:spcPct val="0"/>
            </a:spcBef>
            <a:spcAft>
              <a:spcPct val="35000"/>
            </a:spcAft>
            <a:buNone/>
          </a:pPr>
          <a:r>
            <a:rPr lang="en-US" sz="900" b="0" kern="1200">
              <a:solidFill>
                <a:schemeClr val="tx1"/>
              </a:solidFill>
            </a:rPr>
            <a:t>Methods:</a:t>
          </a:r>
        </a:p>
        <a:p>
          <a:pPr marL="57150" lvl="1" indent="-57150" algn="l" defTabSz="311150">
            <a:lnSpc>
              <a:spcPct val="90000"/>
            </a:lnSpc>
            <a:spcBef>
              <a:spcPct val="0"/>
            </a:spcBef>
            <a:spcAft>
              <a:spcPct val="15000"/>
            </a:spcAft>
            <a:buChar char="•"/>
          </a:pPr>
          <a:r>
            <a:rPr lang="en-US" sz="700" b="0" kern="1200" dirty="0">
              <a:solidFill>
                <a:schemeClr val="tx1"/>
              </a:solidFill>
            </a:rPr>
            <a:t>Descriptive statistics (frequencies, percentages, means, standard deviations) for participant characteristics and responses.</a:t>
          </a:r>
        </a:p>
        <a:p>
          <a:pPr marL="57150" lvl="1" indent="-57150" algn="l" defTabSz="311150">
            <a:lnSpc>
              <a:spcPct val="90000"/>
            </a:lnSpc>
            <a:spcBef>
              <a:spcPct val="0"/>
            </a:spcBef>
            <a:spcAft>
              <a:spcPct val="15000"/>
            </a:spcAft>
            <a:buChar char="•"/>
          </a:pPr>
          <a:r>
            <a:rPr lang="en-US" sz="700" b="0" kern="1200" dirty="0">
              <a:solidFill>
                <a:schemeClr val="tx1"/>
              </a:solidFill>
            </a:rPr>
            <a:t>Associations between variables and age analyzed using chi-square tests or other appropriate statistical methods.</a:t>
          </a:r>
        </a:p>
      </dsp:txBody>
      <dsp:txXfrm>
        <a:off x="7310437" y="1417052"/>
        <a:ext cx="2024062" cy="2577680"/>
      </dsp:txXfrm>
    </dsp:sp>
    <dsp:sp modelId="{F2D6407E-7491-45C2-AA83-9EEBDF2D1F0A}">
      <dsp:nvSpPr>
        <dsp:cNvPr id="0" name=""/>
        <dsp:cNvSpPr/>
      </dsp:nvSpPr>
      <dsp:spPr>
        <a:xfrm>
          <a:off x="9536906" y="2098674"/>
          <a:ext cx="2024062" cy="1214437"/>
        </a:xfrm>
        <a:prstGeom prst="rect">
          <a:avLst/>
        </a:prstGeom>
        <a:solidFill>
          <a:schemeClr val="accent2">
            <a:hueOff val="-1905612"/>
            <a:satOff val="9129"/>
            <a:lumOff val="844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0" kern="1200" dirty="0">
              <a:solidFill>
                <a:schemeClr val="tx1"/>
              </a:solidFill>
            </a:rPr>
            <a:t> Methodology - Ethical Considerations</a:t>
          </a:r>
        </a:p>
      </dsp:txBody>
      <dsp:txXfrm>
        <a:off x="9536906" y="2098674"/>
        <a:ext cx="2024062" cy="1214437"/>
      </dsp:txXfrm>
    </dsp:sp>
    <dsp:sp modelId="{37BAFDDF-20DD-478E-8EA9-31D4D98446FC}">
      <dsp:nvSpPr>
        <dsp:cNvPr id="0" name=""/>
        <dsp:cNvSpPr/>
      </dsp:nvSpPr>
      <dsp:spPr>
        <a:xfrm>
          <a:off x="631031" y="4197139"/>
          <a:ext cx="2024062" cy="1214437"/>
        </a:xfrm>
        <a:prstGeom prst="rect">
          <a:avLst/>
        </a:prstGeom>
        <a:solidFill>
          <a:schemeClr val="accent2">
            <a:hueOff val="-2117347"/>
            <a:satOff val="10143"/>
            <a:lumOff val="938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0" kern="1200">
              <a:solidFill>
                <a:schemeClr val="tx1"/>
              </a:solidFill>
            </a:rPr>
            <a:t>Ethical Considerations:</a:t>
          </a:r>
        </a:p>
      </dsp:txBody>
      <dsp:txXfrm>
        <a:off x="631031" y="4197139"/>
        <a:ext cx="2024062" cy="1214437"/>
      </dsp:txXfrm>
    </dsp:sp>
    <dsp:sp modelId="{911C41EF-DFF7-471C-85ED-CFDC5308462D}">
      <dsp:nvSpPr>
        <dsp:cNvPr id="0" name=""/>
        <dsp:cNvSpPr/>
      </dsp:nvSpPr>
      <dsp:spPr>
        <a:xfrm>
          <a:off x="2857500" y="4197139"/>
          <a:ext cx="2024062" cy="1214437"/>
        </a:xfrm>
        <a:prstGeom prst="rect">
          <a:avLst/>
        </a:prstGeom>
        <a:solidFill>
          <a:schemeClr val="accent2">
            <a:hueOff val="-2329082"/>
            <a:satOff val="11157"/>
            <a:lumOff val="1032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0" kern="1200">
              <a:solidFill>
                <a:schemeClr val="tx1"/>
              </a:solidFill>
            </a:rPr>
            <a:t>Ethical Clearance: Obtained from the SRB Committee.</a:t>
          </a:r>
        </a:p>
      </dsp:txBody>
      <dsp:txXfrm>
        <a:off x="2857500" y="4197139"/>
        <a:ext cx="2024062" cy="1214437"/>
      </dsp:txXfrm>
    </dsp:sp>
    <dsp:sp modelId="{3D7A197B-494B-4F70-B697-93F27F9190D2}">
      <dsp:nvSpPr>
        <dsp:cNvPr id="0" name=""/>
        <dsp:cNvSpPr/>
      </dsp:nvSpPr>
      <dsp:spPr>
        <a:xfrm>
          <a:off x="5083968" y="4197139"/>
          <a:ext cx="2024062" cy="1214437"/>
        </a:xfrm>
        <a:prstGeom prst="rect">
          <a:avLst/>
        </a:prstGeom>
        <a:solidFill>
          <a:schemeClr val="accent2">
            <a:hueOff val="-2540817"/>
            <a:satOff val="12171"/>
            <a:lumOff val="1126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0" kern="1200">
              <a:solidFill>
                <a:schemeClr val="tx1"/>
              </a:solidFill>
            </a:rPr>
            <a:t>Voluntary Participation: Entirely voluntary.</a:t>
          </a:r>
        </a:p>
      </dsp:txBody>
      <dsp:txXfrm>
        <a:off x="5083968" y="4197139"/>
        <a:ext cx="2024062" cy="1214437"/>
      </dsp:txXfrm>
    </dsp:sp>
    <dsp:sp modelId="{3CDC5129-6C2B-4C1E-BE09-91C5BAE0408B}">
      <dsp:nvSpPr>
        <dsp:cNvPr id="0" name=""/>
        <dsp:cNvSpPr/>
      </dsp:nvSpPr>
      <dsp:spPr>
        <a:xfrm>
          <a:off x="7310437" y="4197139"/>
          <a:ext cx="2024062" cy="1214437"/>
        </a:xfrm>
        <a:prstGeom prst="rect">
          <a:avLst/>
        </a:prstGeom>
        <a:solidFill>
          <a:schemeClr val="accent2">
            <a:hueOff val="-2752551"/>
            <a:satOff val="13186"/>
            <a:lumOff val="1219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0" kern="1200">
              <a:solidFill>
                <a:schemeClr val="tx1"/>
              </a:solidFill>
            </a:rPr>
            <a:t>Informed Consent: Participants provided with information about study objectives and their rights.</a:t>
          </a:r>
        </a:p>
      </dsp:txBody>
      <dsp:txXfrm>
        <a:off x="7310437" y="4197139"/>
        <a:ext cx="2024062" cy="1214437"/>
      </dsp:txXfrm>
    </dsp:sp>
    <dsp:sp modelId="{A667E157-0626-4BC3-9B0E-AE56A6BD84BA}">
      <dsp:nvSpPr>
        <dsp:cNvPr id="0" name=""/>
        <dsp:cNvSpPr/>
      </dsp:nvSpPr>
      <dsp:spPr>
        <a:xfrm>
          <a:off x="9536906" y="4197139"/>
          <a:ext cx="2024062" cy="1214437"/>
        </a:xfrm>
        <a:prstGeom prst="rect">
          <a:avLst/>
        </a:prstGeom>
        <a:solidFill>
          <a:schemeClr val="accent2">
            <a:hueOff val="-2964286"/>
            <a:satOff val="14200"/>
            <a:lumOff val="1313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0" kern="1200">
              <a:solidFill>
                <a:schemeClr val="tx1"/>
              </a:solidFill>
            </a:rPr>
            <a:t>Confidentiality: No personal identifiers collected; data confidentiality strictly maintained.</a:t>
          </a:r>
        </a:p>
      </dsp:txBody>
      <dsp:txXfrm>
        <a:off x="9536906" y="4197139"/>
        <a:ext cx="2024062" cy="12144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5068A9-144D-494A-97FC-1608BE3E4F16}">
      <dsp:nvSpPr>
        <dsp:cNvPr id="0" name=""/>
        <dsp:cNvSpPr/>
      </dsp:nvSpPr>
      <dsp:spPr>
        <a:xfrm>
          <a:off x="0" y="1894"/>
          <a:ext cx="3094800" cy="125063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b="1" kern="1200"/>
            <a:t>Objective 1: Awareness of Menstrual Cups</a:t>
          </a:r>
          <a:endParaRPr lang="en-US" sz="2500" kern="1200"/>
        </a:p>
      </dsp:txBody>
      <dsp:txXfrm>
        <a:off x="61051" y="62945"/>
        <a:ext cx="2972698" cy="1128537"/>
      </dsp:txXfrm>
    </dsp:sp>
    <dsp:sp modelId="{C589A109-591A-49D0-B4DE-D8CA0705DD4C}">
      <dsp:nvSpPr>
        <dsp:cNvPr id="0" name=""/>
        <dsp:cNvSpPr/>
      </dsp:nvSpPr>
      <dsp:spPr>
        <a:xfrm rot="5400000">
          <a:off x="5345478" y="-810547"/>
          <a:ext cx="1000511" cy="5501867"/>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b="1" kern="1200" dirty="0"/>
            <a:t>Age:</a:t>
          </a:r>
          <a:r>
            <a:rPr lang="en-US" sz="1500" kern="1200" dirty="0"/>
            <a:t> Significantly associated with having heard about menstrual cups (p=0.0402).</a:t>
          </a:r>
        </a:p>
        <a:p>
          <a:pPr marL="114300" lvl="1" indent="-114300" algn="l" defTabSz="666750">
            <a:lnSpc>
              <a:spcPct val="90000"/>
            </a:lnSpc>
            <a:spcBef>
              <a:spcPct val="0"/>
            </a:spcBef>
            <a:spcAft>
              <a:spcPct val="15000"/>
            </a:spcAft>
            <a:buChar char="•"/>
          </a:pPr>
          <a:r>
            <a:rPr lang="en-US" sz="1500" b="1" kern="1200" dirty="0"/>
            <a:t>Educational Qualification:</a:t>
          </a:r>
          <a:r>
            <a:rPr lang="en-US" sz="1500" kern="1200" dirty="0"/>
            <a:t> Significantly associated with having heard about menstrual cups (p=0.0013).</a:t>
          </a:r>
        </a:p>
      </dsp:txBody>
      <dsp:txXfrm rot="-5400000">
        <a:off x="3094801" y="1488971"/>
        <a:ext cx="5453026" cy="902829"/>
      </dsp:txXfrm>
    </dsp:sp>
    <dsp:sp modelId="{60BD1291-379B-4DC4-8EEA-7E5FEF6E86C6}">
      <dsp:nvSpPr>
        <dsp:cNvPr id="0" name=""/>
        <dsp:cNvSpPr/>
      </dsp:nvSpPr>
      <dsp:spPr>
        <a:xfrm>
          <a:off x="0" y="1315066"/>
          <a:ext cx="3094800" cy="125063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b="1" kern="1200"/>
            <a:t>Significant Associations Found:</a:t>
          </a:r>
          <a:endParaRPr lang="en-US" sz="2500" kern="1200"/>
        </a:p>
      </dsp:txBody>
      <dsp:txXfrm>
        <a:off x="61051" y="1376117"/>
        <a:ext cx="2972698" cy="1128537"/>
      </dsp:txXfrm>
    </dsp:sp>
    <dsp:sp modelId="{61F7F007-D168-4CFD-A862-95A07E99A1FE}">
      <dsp:nvSpPr>
        <dsp:cNvPr id="0" name=""/>
        <dsp:cNvSpPr/>
      </dsp:nvSpPr>
      <dsp:spPr>
        <a:xfrm rot="5400000">
          <a:off x="5345478" y="502624"/>
          <a:ext cx="1000511" cy="5501867"/>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b="1" kern="1200"/>
            <a:t>Occupation:</a:t>
          </a:r>
          <a:r>
            <a:rPr lang="en-US" sz="1500" kern="1200"/>
            <a:t> No significant association with awareness (p=0.2905).</a:t>
          </a:r>
        </a:p>
        <a:p>
          <a:pPr marL="114300" lvl="1" indent="-114300" algn="l" defTabSz="666750">
            <a:lnSpc>
              <a:spcPct val="90000"/>
            </a:lnSpc>
            <a:spcBef>
              <a:spcPct val="0"/>
            </a:spcBef>
            <a:spcAft>
              <a:spcPct val="15000"/>
            </a:spcAft>
            <a:buChar char="•"/>
          </a:pPr>
          <a:r>
            <a:rPr lang="en-US" sz="1500" b="1" kern="1200"/>
            <a:t>Monthly Household Income:</a:t>
          </a:r>
          <a:r>
            <a:rPr lang="en-US" sz="1500" kern="1200"/>
            <a:t> No significant association with awareness (p=0.5321).</a:t>
          </a:r>
        </a:p>
      </dsp:txBody>
      <dsp:txXfrm rot="-5400000">
        <a:off x="3094801" y="2802143"/>
        <a:ext cx="5453026" cy="902829"/>
      </dsp:txXfrm>
    </dsp:sp>
    <dsp:sp modelId="{2722FD29-9C11-4D22-A905-936CA96689A2}">
      <dsp:nvSpPr>
        <dsp:cNvPr id="0" name=""/>
        <dsp:cNvSpPr/>
      </dsp:nvSpPr>
      <dsp:spPr>
        <a:xfrm>
          <a:off x="0" y="2628238"/>
          <a:ext cx="3094800" cy="125063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b="1" kern="1200"/>
            <a:t>No Significant Associations Found:</a:t>
          </a:r>
          <a:endParaRPr lang="en-US" sz="2500" kern="1200"/>
        </a:p>
      </dsp:txBody>
      <dsp:txXfrm>
        <a:off x="61051" y="2689289"/>
        <a:ext cx="2972698" cy="112853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E7CF60-340A-44A0-8FD8-41A789A156AA}">
      <dsp:nvSpPr>
        <dsp:cNvPr id="0" name=""/>
        <dsp:cNvSpPr/>
      </dsp:nvSpPr>
      <dsp:spPr>
        <a:xfrm>
          <a:off x="0" y="1894"/>
          <a:ext cx="3094800" cy="125063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b="1" kern="1200"/>
            <a:t>Objective 2: Knowledge of Menstrual Cup Usage</a:t>
          </a:r>
          <a:endParaRPr lang="en-US" sz="2200" kern="1200"/>
        </a:p>
      </dsp:txBody>
      <dsp:txXfrm>
        <a:off x="61051" y="62945"/>
        <a:ext cx="2972698" cy="1128537"/>
      </dsp:txXfrm>
    </dsp:sp>
    <dsp:sp modelId="{80FF93F7-A7A5-4F90-BDF4-20CB0DD16475}">
      <dsp:nvSpPr>
        <dsp:cNvPr id="0" name=""/>
        <dsp:cNvSpPr/>
      </dsp:nvSpPr>
      <dsp:spPr>
        <a:xfrm rot="5400000">
          <a:off x="5345478" y="-810547"/>
          <a:ext cx="1000511" cy="5501867"/>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b="1" kern="1200"/>
            <a:t>Age:</a:t>
          </a:r>
          <a:r>
            <a:rPr lang="en-US" sz="1500" kern="1200"/>
            <a:t> Significantly associated with knowing how a menstrual cup is used (p=0.0468).</a:t>
          </a:r>
        </a:p>
        <a:p>
          <a:pPr marL="114300" lvl="1" indent="-114300" algn="l" defTabSz="666750">
            <a:lnSpc>
              <a:spcPct val="90000"/>
            </a:lnSpc>
            <a:spcBef>
              <a:spcPct val="0"/>
            </a:spcBef>
            <a:spcAft>
              <a:spcPct val="15000"/>
            </a:spcAft>
            <a:buChar char="•"/>
          </a:pPr>
          <a:r>
            <a:rPr lang="en-US" sz="1500" b="1" kern="1200"/>
            <a:t>Monthly Household Income:</a:t>
          </a:r>
          <a:r>
            <a:rPr lang="en-US" sz="1500" kern="1200"/>
            <a:t> Significantly associated with knowing how a menstrual cup is used (p=0.0247).</a:t>
          </a:r>
        </a:p>
      </dsp:txBody>
      <dsp:txXfrm rot="-5400000">
        <a:off x="3094801" y="1488971"/>
        <a:ext cx="5453026" cy="902829"/>
      </dsp:txXfrm>
    </dsp:sp>
    <dsp:sp modelId="{F04B213D-1A1D-409A-8FE0-63D92800578B}">
      <dsp:nvSpPr>
        <dsp:cNvPr id="0" name=""/>
        <dsp:cNvSpPr/>
      </dsp:nvSpPr>
      <dsp:spPr>
        <a:xfrm>
          <a:off x="0" y="1315066"/>
          <a:ext cx="3094800" cy="125063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b="1" kern="1200"/>
            <a:t>Significant Associations Found:</a:t>
          </a:r>
          <a:endParaRPr lang="en-US" sz="2200" kern="1200"/>
        </a:p>
      </dsp:txBody>
      <dsp:txXfrm>
        <a:off x="61051" y="1376117"/>
        <a:ext cx="2972698" cy="1128537"/>
      </dsp:txXfrm>
    </dsp:sp>
    <dsp:sp modelId="{5EB567EB-AD8B-4842-B960-6E278740420C}">
      <dsp:nvSpPr>
        <dsp:cNvPr id="0" name=""/>
        <dsp:cNvSpPr/>
      </dsp:nvSpPr>
      <dsp:spPr>
        <a:xfrm rot="5400000">
          <a:off x="5345478" y="502624"/>
          <a:ext cx="1000511" cy="5501867"/>
        </a:xfrm>
        <a:prstGeom prst="round2Same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b="1" kern="1200"/>
            <a:t>Educational Qualification:</a:t>
          </a:r>
          <a:r>
            <a:rPr lang="en-US" sz="1500" kern="1200"/>
            <a:t> No significant association with knowledge of usage (p=0.0912).</a:t>
          </a:r>
        </a:p>
        <a:p>
          <a:pPr marL="114300" lvl="1" indent="-114300" algn="l" defTabSz="666750">
            <a:lnSpc>
              <a:spcPct val="90000"/>
            </a:lnSpc>
            <a:spcBef>
              <a:spcPct val="0"/>
            </a:spcBef>
            <a:spcAft>
              <a:spcPct val="15000"/>
            </a:spcAft>
            <a:buChar char="•"/>
          </a:pPr>
          <a:r>
            <a:rPr lang="en-US" sz="1500" b="1" kern="1200"/>
            <a:t>Occupation:</a:t>
          </a:r>
          <a:r>
            <a:rPr lang="en-US" sz="1500" kern="1200"/>
            <a:t> No significant association with knowledge of usage (p=0.0812).</a:t>
          </a:r>
        </a:p>
      </dsp:txBody>
      <dsp:txXfrm rot="-5400000">
        <a:off x="3094801" y="2802143"/>
        <a:ext cx="5453026" cy="902829"/>
      </dsp:txXfrm>
    </dsp:sp>
    <dsp:sp modelId="{99017711-0B6C-48F2-BB1C-95C17F2E5326}">
      <dsp:nvSpPr>
        <dsp:cNvPr id="0" name=""/>
        <dsp:cNvSpPr/>
      </dsp:nvSpPr>
      <dsp:spPr>
        <a:xfrm>
          <a:off x="0" y="2628238"/>
          <a:ext cx="3094800" cy="125063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b="1" kern="1200"/>
            <a:t>No Significant Associations Found:</a:t>
          </a:r>
          <a:endParaRPr lang="en-US" sz="2200" kern="1200"/>
        </a:p>
      </dsp:txBody>
      <dsp:txXfrm>
        <a:off x="61051" y="2689289"/>
        <a:ext cx="2972698" cy="1128537"/>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07-07-2025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a:t>
            </a:fld>
            <a:endParaRPr lang="en-IN"/>
          </a:p>
        </p:txBody>
      </p:sp>
    </p:spTree>
    <p:extLst>
      <p:ext uri="{BB962C8B-B14F-4D97-AF65-F5344CB8AC3E}">
        <p14:creationId xmlns:p14="http://schemas.microsoft.com/office/powerpoint/2010/main" val="18816155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t>07-07-2025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923909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07-07-2025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681719005"/>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07-07-2025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774535986"/>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07-07-2025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21463908"/>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07-07-2025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34680035"/>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12769F-3E27-4D36-A194-1A84EAEDBFA1}" type="datetime1">
              <a:rPr lang="en-IN" smtClean="0"/>
              <a:t>07-07-2025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53733893"/>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t>07-07-2025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171742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t>07-07-2025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196900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t>07-07-2025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77665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07-07-2025</a:t>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597174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t>07-07-2025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541128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t>07-07-2025</a:t>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34578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t>07-07-2025</a:t>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36537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07-07-2025</a:t>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8126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07-07-2025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4442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07-07-2025</a:t>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73002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A12769F-3E27-4D36-A194-1A84EAEDBFA1}" type="datetime1">
              <a:rPr lang="en-IN" smtClean="0"/>
              <a:t>07-07-2025</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a:t>You are not allowed to add slides to this presentation</a:t>
            </a:r>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10746919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hf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hyperlink" Target="https://pmc.ncbi.nlm.nih.gov/articles/PMC11751893/" TargetMode="External"/><Relationship Id="rId3" Type="http://schemas.openxmlformats.org/officeDocument/2006/relationships/hyperlink" Target="https://www.wateraid.org/in/sites/g/files/jkxoof336/files/informed-product-choice-and-disposal_1.pdf" TargetMode="External"/><Relationship Id="rId7" Type="http://schemas.openxmlformats.org/officeDocument/2006/relationships/hyperlink" Target="https://pmc.ncbi.nlm.nih.gov/articles/PMC12096921/" TargetMode="External"/><Relationship Id="rId2" Type="http://schemas.openxmlformats.org/officeDocument/2006/relationships/hyperlink" Target="https://www.researchgate.net/publication/390458925_Awareness_Acceptability_and_Feasibility_of_the_Menstrual_Cup_Among_Working_Women" TargetMode="External"/><Relationship Id="rId1" Type="http://schemas.openxmlformats.org/officeDocument/2006/relationships/slideLayout" Target="../slideLayouts/slideLayout2.xml"/><Relationship Id="rId6" Type="http://schemas.openxmlformats.org/officeDocument/2006/relationships/hyperlink" Target="https://www.researchgate.net/publication/376162438_Menstrual_Cup_Awareness_and_Future_Usage_Possibilities_of_Consumers_A_Cross-sectional_Study" TargetMode="External"/><Relationship Id="rId5" Type="http://schemas.openxmlformats.org/officeDocument/2006/relationships/hyperlink" Target="https://nuawoman.com/blog/why-menstrual-cups-are-an-eco-friendly-cost-effective-and-healthy-period-solution/" TargetMode="External"/><Relationship Id="rId4" Type="http://schemas.openxmlformats.org/officeDocument/2006/relationships/hyperlink" Target="https://mildcares.com/blogs/news/reusable-vs-disposable-the-environmental-impact-of-menstrual-products" TargetMode="External"/><Relationship Id="rId9"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hyperlink" Target="https://iccrjnr.com/downloads/ICCRJNR080102.pdf" TargetMode="External"/><Relationship Id="rId3" Type="http://schemas.openxmlformats.org/officeDocument/2006/relationships/hyperlink" Target="https://pmc.ncbi.nlm.nih.gov/articles/PMC10350547/" TargetMode="External"/><Relationship Id="rId7" Type="http://schemas.openxmlformats.org/officeDocument/2006/relationships/hyperlink" Target="https://www.msjonline.org/index.php/ijrms/article/download/13148/8556/60321" TargetMode="External"/><Relationship Id="rId2" Type="http://schemas.openxmlformats.org/officeDocument/2006/relationships/hyperlink" Target="https://iijls.com/currentissue/Knowledge_Menstrual_Cups_Usage_Adolescent_Girls.pdf" TargetMode="External"/><Relationship Id="rId1" Type="http://schemas.openxmlformats.org/officeDocument/2006/relationships/slideLayout" Target="../slideLayouts/slideLayout2.xml"/><Relationship Id="rId6" Type="http://schemas.openxmlformats.org/officeDocument/2006/relationships/hyperlink" Target="https://www.storyboard18.com/advertising/world-menstrual-hygiene-day-tata-trusts-new-campaign-flips-the-narrative-around-menstruation-69152.htm" TargetMode="External"/><Relationship Id="rId11" Type="http://schemas.openxmlformats.org/officeDocument/2006/relationships/hyperlink" Target="https://www.jchr.org/index.php/JCHR/article/view/2626" TargetMode="External"/><Relationship Id="rId5" Type="http://schemas.openxmlformats.org/officeDocument/2006/relationships/hyperlink" Target="https://pmc.ncbi.nlm.nih.gov/articles/PMC11046189/" TargetMode="External"/><Relationship Id="rId10" Type="http://schemas.openxmlformats.org/officeDocument/2006/relationships/hyperlink" Target="https://pmc.ncbi.nlm.nih.gov/articles/PMC7831234/" TargetMode="External"/><Relationship Id="rId4" Type="http://schemas.openxmlformats.org/officeDocument/2006/relationships/hyperlink" Target="https://www.researchgate.net/publication/392777105_Awareness_and_Adoption_Rates_of_Menstrual_Cups_Among_Adolescents_and_Young_Women" TargetMode="External"/><Relationship Id="rId9" Type="http://schemas.openxmlformats.org/officeDocument/2006/relationships/hyperlink" Target="https://www.researchgate.net/publication/392271750_Acceptability_and_feasibility_of_using_menstrual_cups_as_an_alternative_menstrual_hygiene_product_a_tertiary_care-based_prospective_study"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8" name="Straight Connector 27">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0"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dirty="0"/>
            </a:p>
          </p:txBody>
        </p:sp>
        <p:sp>
          <p:nvSpPr>
            <p:cNvPr id="31"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dirty="0"/>
            </a:p>
          </p:txBody>
        </p:sp>
        <p:sp>
          <p:nvSpPr>
            <p:cNvPr id="32" name="Isosceles Triangle 31">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dirty="0"/>
            </a:p>
          </p:txBody>
        </p:sp>
        <p:sp>
          <p:nvSpPr>
            <p:cNvPr id="33"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dirty="0"/>
            </a:p>
          </p:txBody>
        </p:sp>
        <p:sp>
          <p:nvSpPr>
            <p:cNvPr id="34"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dirty="0"/>
            </a:p>
          </p:txBody>
        </p:sp>
        <p:sp>
          <p:nvSpPr>
            <p:cNvPr id="35"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dirty="0"/>
            </a:p>
          </p:txBody>
        </p:sp>
        <p:sp>
          <p:nvSpPr>
            <p:cNvPr id="36" name="Isosceles Triangle 35">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dirty="0"/>
            </a:p>
          </p:txBody>
        </p:sp>
        <p:sp>
          <p:nvSpPr>
            <p:cNvPr id="37" name="Isosceles Triangle 36">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dirty="0"/>
            </a:p>
          </p:txBody>
        </p:sp>
      </p:gr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787312" y="1600667"/>
            <a:ext cx="8500968" cy="3769227"/>
          </a:xfrm>
        </p:spPr>
        <p:txBody>
          <a:bodyPr vert="horz" lIns="91440" tIns="45720" rIns="91440" bIns="45720" rtlCol="0" anchor="t">
            <a:noAutofit/>
          </a:bodyPr>
          <a:lstStyle/>
          <a:p>
            <a:pPr algn="l">
              <a:lnSpc>
                <a:spcPct val="90000"/>
              </a:lnSpc>
            </a:pPr>
            <a:r>
              <a:rPr lang="en-US" sz="4400" b="1" dirty="0">
                <a:solidFill>
                  <a:schemeClr val="accent2">
                    <a:lumMod val="50000"/>
                  </a:schemeClr>
                </a:solidFill>
              </a:rPr>
              <a:t>"Awareness, Perception, and Acceptability of Menstrual Cups Among Women in Delhi-NCR: A Survey </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5421908" y="4516966"/>
            <a:ext cx="4763558" cy="1850635"/>
          </a:xfrm>
        </p:spPr>
        <p:txBody>
          <a:bodyPr vert="horz" lIns="91440" tIns="45720" rIns="91440" bIns="45720" rtlCol="0">
            <a:normAutofit fontScale="85000" lnSpcReduction="20000"/>
          </a:bodyPr>
          <a:lstStyle/>
          <a:p>
            <a:pPr algn="l">
              <a:buFont typeface="Wingdings 3" charset="2"/>
              <a:buChar char=""/>
            </a:pPr>
            <a:endParaRPr lang="en-US" sz="2000" b="1" dirty="0">
              <a:solidFill>
                <a:schemeClr val="tx1">
                  <a:lumMod val="75000"/>
                  <a:lumOff val="25000"/>
                </a:schemeClr>
              </a:solidFill>
            </a:endParaRPr>
          </a:p>
          <a:p>
            <a:pPr algn="l"/>
            <a:r>
              <a:rPr lang="en-US" sz="2400" b="1" dirty="0">
                <a:solidFill>
                  <a:schemeClr val="tx1">
                    <a:lumMod val="75000"/>
                    <a:lumOff val="25000"/>
                  </a:schemeClr>
                </a:solidFill>
              </a:rPr>
              <a:t>Faculty name </a:t>
            </a:r>
            <a:r>
              <a:rPr lang="en-US" sz="2400" dirty="0">
                <a:solidFill>
                  <a:schemeClr val="tx1">
                    <a:lumMod val="75000"/>
                    <a:lumOff val="25000"/>
                  </a:schemeClr>
                </a:solidFill>
              </a:rPr>
              <a:t>- </a:t>
            </a:r>
            <a:r>
              <a:rPr lang="en-US" sz="2400" dirty="0" err="1">
                <a:solidFill>
                  <a:schemeClr val="tx1">
                    <a:lumMod val="75000"/>
                    <a:lumOff val="25000"/>
                  </a:schemeClr>
                </a:solidFill>
              </a:rPr>
              <a:t>Dr.Divya</a:t>
            </a:r>
            <a:r>
              <a:rPr lang="en-US" sz="2400" dirty="0">
                <a:solidFill>
                  <a:schemeClr val="tx1">
                    <a:lumMod val="75000"/>
                    <a:lumOff val="25000"/>
                  </a:schemeClr>
                </a:solidFill>
              </a:rPr>
              <a:t> Aggarwal</a:t>
            </a:r>
          </a:p>
          <a:p>
            <a:pPr algn="l"/>
            <a:r>
              <a:rPr lang="en-US" sz="2400" dirty="0">
                <a:solidFill>
                  <a:schemeClr val="tx1">
                    <a:lumMod val="75000"/>
                    <a:lumOff val="25000"/>
                  </a:schemeClr>
                </a:solidFill>
              </a:rPr>
              <a:t>                        IIHMR Delhi</a:t>
            </a:r>
          </a:p>
          <a:p>
            <a:pPr lvl="0" algn="l">
              <a:defRPr/>
            </a:pPr>
            <a:r>
              <a:rPr lang="en-US" sz="2400" b="1" dirty="0">
                <a:solidFill>
                  <a:schemeClr val="tx1">
                    <a:lumMod val="75000"/>
                    <a:lumOff val="25000"/>
                  </a:schemeClr>
                </a:solidFill>
              </a:rPr>
              <a:t>Presented by- </a:t>
            </a:r>
            <a:r>
              <a:rPr lang="en-US" sz="2400" dirty="0">
                <a:solidFill>
                  <a:schemeClr val="tx1">
                    <a:lumMod val="75000"/>
                    <a:lumOff val="25000"/>
                  </a:schemeClr>
                </a:solidFill>
              </a:rPr>
              <a:t>Dr. Shreya Aggarwal                        </a:t>
            </a:r>
          </a:p>
          <a:p>
            <a:pPr lvl="0" algn="l">
              <a:defRPr/>
            </a:pPr>
            <a:r>
              <a:rPr lang="en-US" sz="2400" dirty="0">
                <a:solidFill>
                  <a:schemeClr val="tx1">
                    <a:lumMod val="75000"/>
                    <a:lumOff val="25000"/>
                  </a:schemeClr>
                </a:solidFill>
              </a:rPr>
              <a:t>                        (PG/23/114)</a:t>
            </a:r>
          </a:p>
          <a:p>
            <a:pPr algn="l">
              <a:buFont typeface="Wingdings 3" charset="2"/>
              <a:buChar char=""/>
            </a:pPr>
            <a:endParaRPr lang="en-US" dirty="0">
              <a:solidFill>
                <a:schemeClr val="tx1">
                  <a:lumMod val="75000"/>
                  <a:lumOff val="25000"/>
                </a:schemeClr>
              </a:solidFill>
            </a:endParaRPr>
          </a:p>
        </p:txBody>
      </p:sp>
      <p:pic>
        <p:nvPicPr>
          <p:cNvPr id="7" name="Picture 6" descr="A black and white logo&#10;&#10;AI-generated content may be incorrect.">
            <a:extLst>
              <a:ext uri="{FF2B5EF4-FFF2-40B4-BE49-F238E27FC236}">
                <a16:creationId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590" y="155759"/>
            <a:ext cx="2089992" cy="811495"/>
          </a:xfrm>
          <a:prstGeom prst="rect">
            <a:avLst/>
          </a:prstGeom>
        </p:spPr>
      </p:pic>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8590663" y="6041362"/>
            <a:ext cx="683339" cy="365125"/>
          </a:xfrm>
        </p:spPr>
        <p:txBody>
          <a:bodyPr vert="horz" lIns="91440" tIns="45720" rIns="91440" bIns="45720" rtlCol="0" anchor="ctr">
            <a:normAutofit/>
          </a:bodyPr>
          <a:lstStyle/>
          <a:p>
            <a:pPr defTabSz="914400">
              <a:spcAft>
                <a:spcPts val="600"/>
              </a:spcAft>
            </a:pPr>
            <a:fld id="{26AD20E6-394B-4DF0-96A5-9647FF39C943}" type="slidenum">
              <a:rPr lang="en-US" smtClean="0"/>
              <a:pPr defTabSz="914400">
                <a:spcAft>
                  <a:spcPts val="600"/>
                </a:spcAft>
              </a:pPr>
              <a:t>1</a:t>
            </a:fld>
            <a:endParaRPr lang="en-US"/>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1797666" y="0"/>
            <a:ext cx="8596668" cy="541421"/>
          </a:xfrm>
        </p:spPr>
        <p:txBody>
          <a:bodyPr>
            <a:normAutofit fontScale="90000"/>
          </a:bodyPr>
          <a:lstStyle/>
          <a:p>
            <a:pPr algn="ctr"/>
            <a:r>
              <a:rPr lang="en-IN" b="1" dirty="0"/>
              <a:t>Discussion (2/2)</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451945" y="1187669"/>
            <a:ext cx="11435254" cy="5670331"/>
          </a:xfrm>
        </p:spPr>
        <p:txBody>
          <a:bodyPr>
            <a:normAutofit fontScale="55000" lnSpcReduction="20000"/>
          </a:bodyPr>
          <a:lstStyle/>
          <a:p>
            <a:pPr>
              <a:lnSpc>
                <a:spcPct val="90000"/>
              </a:lnSpc>
            </a:pPr>
            <a:r>
              <a:rPr lang="en-US" sz="2900" b="1" dirty="0">
                <a:solidFill>
                  <a:schemeClr val="tx1"/>
                </a:solidFill>
              </a:rPr>
              <a:t>Implications for Public Health</a:t>
            </a:r>
          </a:p>
          <a:p>
            <a:pPr marL="0" indent="0">
              <a:lnSpc>
                <a:spcPct val="90000"/>
              </a:lnSpc>
              <a:buNone/>
            </a:pPr>
            <a:r>
              <a:rPr lang="en-US" sz="2900" b="1" dirty="0"/>
              <a:t>       1)Targeted Education:</a:t>
            </a:r>
            <a:r>
              <a:rPr lang="en-US" sz="2900" dirty="0"/>
              <a:t> Campaigns must target younger women and those with lower educational qualifications to boost awareness.</a:t>
            </a:r>
          </a:p>
          <a:p>
            <a:pPr marL="0" indent="0">
              <a:lnSpc>
                <a:spcPct val="90000"/>
              </a:lnSpc>
              <a:buNone/>
            </a:pPr>
            <a:r>
              <a:rPr lang="en-US" sz="2900" b="1" dirty="0"/>
              <a:t>       2) Practical Guidance:</a:t>
            </a:r>
            <a:r>
              <a:rPr lang="en-US" sz="2900" dirty="0"/>
              <a:t> Focus on practical usage demonstrations and accessible instructions, especially for lower-income groups, to bridge the knowledge-usage gap.</a:t>
            </a:r>
          </a:p>
          <a:p>
            <a:pPr marL="0" indent="0">
              <a:lnSpc>
                <a:spcPct val="90000"/>
              </a:lnSpc>
              <a:buNone/>
            </a:pPr>
            <a:r>
              <a:rPr lang="en-US" sz="2900" b="1" dirty="0"/>
              <a:t>       3)Holistic Promotion:</a:t>
            </a:r>
            <a:r>
              <a:rPr lang="en-US" sz="2900" dirty="0"/>
              <a:t> Emphasize environmental and economic benefits alongside health aspects to encourage broader adoption.</a:t>
            </a:r>
          </a:p>
          <a:p>
            <a:pPr marL="0" indent="0">
              <a:buNone/>
            </a:pPr>
            <a:r>
              <a:rPr lang="en-US" sz="2900" b="1" dirty="0">
                <a:solidFill>
                  <a:schemeClr val="tx1"/>
                </a:solidFill>
              </a:rPr>
              <a:t>Limitations</a:t>
            </a:r>
          </a:p>
          <a:p>
            <a:pPr marL="0" indent="0">
              <a:buNone/>
            </a:pPr>
            <a:r>
              <a:rPr lang="en-US" sz="2900" b="1" dirty="0"/>
              <a:t>Sampling:</a:t>
            </a:r>
            <a:r>
              <a:rPr lang="en-US" sz="2900" dirty="0"/>
              <a:t> Non-probability sampling limits generalizability to the entire Delhi-NCR population.</a:t>
            </a:r>
          </a:p>
          <a:p>
            <a:pPr marL="0" indent="0">
              <a:buNone/>
            </a:pPr>
            <a:r>
              <a:rPr lang="en-US" sz="2900" b="1" dirty="0"/>
              <a:t>Design:</a:t>
            </a:r>
            <a:r>
              <a:rPr lang="en-US" sz="2900" dirty="0"/>
              <a:t> Cross-sectional design prevents causal inference or tracking changes over time.</a:t>
            </a:r>
          </a:p>
          <a:p>
            <a:pPr marL="0" indent="0">
              <a:buNone/>
            </a:pPr>
            <a:r>
              <a:rPr lang="en-US" sz="2900" b="1" dirty="0"/>
              <a:t>Scope:</a:t>
            </a:r>
            <a:r>
              <a:rPr lang="en-US" sz="2900" dirty="0"/>
              <a:t> Findings are specific to Delhi-NCR and may not apply elsewhere.</a:t>
            </a:r>
          </a:p>
          <a:p>
            <a:pPr marL="0" indent="0">
              <a:buNone/>
            </a:pPr>
            <a:r>
              <a:rPr lang="en-US" sz="2900" b="1" u="sng" dirty="0">
                <a:solidFill>
                  <a:schemeClr val="tx1"/>
                </a:solidFill>
              </a:rPr>
              <a:t>F</a:t>
            </a:r>
            <a:r>
              <a:rPr lang="en-US" sz="2900" b="1" dirty="0">
                <a:solidFill>
                  <a:schemeClr val="tx1"/>
                </a:solidFill>
              </a:rPr>
              <a:t>uture Research</a:t>
            </a:r>
          </a:p>
          <a:p>
            <a:pPr marL="0" indent="0">
              <a:buNone/>
            </a:pPr>
            <a:r>
              <a:rPr lang="en-US" sz="2900" b="1" dirty="0"/>
              <a:t>Qualitative Studies:</a:t>
            </a:r>
            <a:r>
              <a:rPr lang="en-US" sz="2900" dirty="0"/>
              <a:t> Explore nuanced perceptions, barriers, and experiences.</a:t>
            </a:r>
          </a:p>
          <a:p>
            <a:pPr marL="0" indent="0">
              <a:buNone/>
            </a:pPr>
            <a:r>
              <a:rPr lang="en-US" sz="2900" b="1" dirty="0"/>
              <a:t>Intervention Studies:</a:t>
            </a:r>
            <a:r>
              <a:rPr lang="en-US" sz="2900" dirty="0"/>
              <a:t> Evaluate educational programs for effectiveness in increasing awareness and practical knowledge.</a:t>
            </a:r>
          </a:p>
          <a:p>
            <a:pPr marL="0" indent="0">
              <a:buNone/>
            </a:pPr>
            <a:r>
              <a:rPr lang="en-US" sz="2900" b="1" dirty="0"/>
              <a:t>Longitudinal Studies:</a:t>
            </a:r>
            <a:r>
              <a:rPr lang="en-US" sz="2900" dirty="0"/>
              <a:t> Track changes in awareness, perception, and acceptability over time.</a:t>
            </a:r>
          </a:p>
          <a:p>
            <a:pPr marL="0" indent="0">
              <a:buNone/>
            </a:pPr>
            <a:r>
              <a:rPr lang="en-US" sz="2900" b="1" dirty="0"/>
              <a:t>Broader Contexts:</a:t>
            </a:r>
            <a:r>
              <a:rPr lang="en-US" sz="2900" dirty="0"/>
              <a:t> Expand research to diverse geographic and socio-economic settings.</a:t>
            </a:r>
          </a:p>
          <a:p>
            <a:pPr marL="0" indent="0">
              <a:buNone/>
            </a:pPr>
            <a:r>
              <a:rPr lang="en-US" sz="2900" b="1" dirty="0"/>
              <a:t>Sustained Use:</a:t>
            </a:r>
            <a:r>
              <a:rPr lang="en-US" sz="2900" dirty="0"/>
              <a:t> Investigate factors influencing continued menstrual cup use.</a:t>
            </a:r>
          </a:p>
          <a:p>
            <a:pPr marL="0" indent="0">
              <a:buNone/>
            </a:pPr>
            <a:r>
              <a:rPr lang="en-US" sz="2900" dirty="0"/>
              <a:t>In conclusion, age, educational qualification, and monthly household income are key demographic factors influencing menstrual cup awareness and usage knowledge in Delhi-NCR. Addressing these factors through targeted, practical interventions is vital for promoting sustainable menstrual hygiene practices in the region.</a:t>
            </a:r>
          </a:p>
          <a:p>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84" y="118587"/>
            <a:ext cx="1556084" cy="745958"/>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1347951" y="574154"/>
            <a:ext cx="10515600" cy="1325563"/>
          </a:xfrm>
        </p:spPr>
        <p:txBody>
          <a:bodyPr/>
          <a:lstStyle/>
          <a:p>
            <a:pPr algn="ctr"/>
            <a:r>
              <a:rPr lang="en-IN" b="1" dirty="0"/>
              <a:t>References (Only Vancouver Style)</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191385" y="1292772"/>
            <a:ext cx="11672165" cy="5565228"/>
          </a:xfrm>
        </p:spPr>
        <p:txBody>
          <a:bodyPr>
            <a:noAutofit/>
          </a:bodyPr>
          <a:lstStyle/>
          <a:p>
            <a:r>
              <a:rPr lang="en-IN" sz="1100" dirty="0"/>
              <a:t>ResearchGate. Awareness, Acceptability, and Feasibility of the Menstrual Cup Among Working Women [Internet]. ResearchGate; 2025 Apr 25 [cited 2025 Jul 4]. Available from: </a:t>
            </a:r>
            <a:r>
              <a:rPr lang="en-IN" sz="1100" dirty="0">
                <a:hlinkClick r:id="rId2"/>
              </a:rPr>
              <a:t>https://www.researchgate.net/publication/390458925_Awareness_Acceptability_and_Feasibility_of_the_Menstrual_Cup_Among_Working_Women</a:t>
            </a:r>
            <a:endParaRPr lang="en-IN" sz="1100" dirty="0"/>
          </a:p>
          <a:p>
            <a:r>
              <a:rPr lang="en-IN" sz="1100" dirty="0"/>
              <a:t>Menstrual Hygiene Management. WaterAid India; [date unknown]. Available from:  </a:t>
            </a:r>
            <a:r>
              <a:rPr lang="en-IN" sz="1100" dirty="0">
                <a:hlinkClick r:id="rId3"/>
              </a:rPr>
              <a:t>https://www.wateraid.org/in/sites/g/files/jkxoof336/files/informed-product-choice-and-disposal_1.pdf</a:t>
            </a:r>
            <a:endParaRPr lang="en-IN" sz="1100" dirty="0"/>
          </a:p>
          <a:p>
            <a:r>
              <a:rPr lang="en-IN" sz="1100" dirty="0"/>
              <a:t>Mildcares.com. Reusable vs. Disposable: The Environmental Impact of Menstrual Product - Mildcares.com [Internet]. Mildcares.com; 2025 Jan 18 [cited 2025 Jul 4]. Available from: </a:t>
            </a:r>
            <a:r>
              <a:rPr lang="en-IN" sz="1100" dirty="0">
                <a:hlinkClick r:id="rId4"/>
              </a:rPr>
              <a:t>https://mildcares.com/blogs/news/reusable-vs-disposable-the-environmental-impact-of-menstrual-products</a:t>
            </a:r>
            <a:endParaRPr lang="en-IN" sz="1100" dirty="0"/>
          </a:p>
          <a:p>
            <a:r>
              <a:rPr lang="en-IN" sz="1100" dirty="0"/>
              <a:t>American Chemical Society. Is food waste the key to sustainable, plastic-free diapers and sanitary pads? [Internet]. American Chemical Society; 2024 Mar 19 [cited 2025 Jul 4]. Available </a:t>
            </a:r>
            <a:r>
              <a:rPr lang="en-IN" sz="1100" dirty="0" err="1"/>
              <a:t>from:https</a:t>
            </a:r>
            <a:r>
              <a:rPr lang="en-IN" sz="1100" dirty="0"/>
              <a:t>://www.acs.org/pressroom/presspacs/2024/march/is-food-waste-the-key-to-sustainable-plastic-free-diapers-and-sanitary-pads.html</a:t>
            </a:r>
          </a:p>
          <a:p>
            <a:endParaRPr lang="en-IN" sz="1100" dirty="0"/>
          </a:p>
          <a:p>
            <a:r>
              <a:rPr lang="en-IN" sz="1100" dirty="0"/>
              <a:t>Nua. Why Menstrual Cups Are an Eco-Friendly, Cost-Effective, and Healthy Period Solution [Internet]. Nua; 2025 Apr 29 [cited 2025 Jul 4]. Available from: </a:t>
            </a:r>
            <a:r>
              <a:rPr lang="en-IN" sz="1100" dirty="0">
                <a:hlinkClick r:id="rId5"/>
              </a:rPr>
              <a:t>https://nuawoman.com/blog/why-menstrual-cups-are-an-eco-friendly-cost-effective-and-healthy-period-solution/</a:t>
            </a:r>
            <a:endParaRPr lang="en-IN" sz="1100" dirty="0"/>
          </a:p>
          <a:p>
            <a:endParaRPr lang="en-IN" sz="1100" dirty="0"/>
          </a:p>
          <a:p>
            <a:r>
              <a:rPr lang="en-IN" sz="1100" dirty="0"/>
              <a:t>ResearchGate. Menstrual Cup Awareness and Future Usage Possibilities of Consumers: A Cross-sectional Study | Request PDF [Internet]. ResearchGate; 2025 May 24 [cited 2025 Jul 4]. Available from: </a:t>
            </a:r>
            <a:r>
              <a:rPr lang="en-IN" sz="1100" dirty="0">
                <a:hlinkClick r:id="rId6"/>
              </a:rPr>
              <a:t>https://www.researchgate.net/publication/376162438_Menstrual_Cup_Awareness_and_Future_Usage_Possibilities_of_Consumers_A_Cross-sectional_Study</a:t>
            </a:r>
            <a:endParaRPr lang="en-IN" sz="1100" dirty="0"/>
          </a:p>
          <a:p>
            <a:endParaRPr lang="en-IN" sz="1100" dirty="0"/>
          </a:p>
          <a:p>
            <a:r>
              <a:rPr lang="en-IN" sz="1100" dirty="0"/>
              <a:t>PubMed Central. Bridging the Knowledge Gap: Awareness, Attitudes, and Practices Regarding Menstrual Cup Usage Among Medical Students in Chennai, India [Internet]. PubMed Central; 2025 Apr 22 [cited 2025 Jul 4]. Available from: </a:t>
            </a:r>
            <a:r>
              <a:rPr lang="en-IN" sz="1100" dirty="0">
                <a:hlinkClick r:id="rId7"/>
              </a:rPr>
              <a:t>https://pmc.ncbi.nlm.nih.gov/articles/PMC12096921/</a:t>
            </a:r>
            <a:endParaRPr lang="en-IN" sz="1100" dirty="0"/>
          </a:p>
          <a:p>
            <a:pPr marL="0" indent="0">
              <a:buNone/>
            </a:pPr>
            <a:endParaRPr lang="en-IN" sz="1100" dirty="0"/>
          </a:p>
          <a:p>
            <a:pPr>
              <a:buFont typeface="Wingdings" panose="05000000000000000000" pitchFamily="2" charset="2"/>
              <a:buChar char="Ø"/>
            </a:pPr>
            <a:r>
              <a:rPr lang="en-IN" sz="1100" dirty="0"/>
              <a:t>   PubMed Central. Awareness and acceptance of menstrual cups and the factors associated with it among healthcare professionals in </a:t>
            </a:r>
            <a:r>
              <a:rPr lang="en-IN" sz="1100" dirty="0" err="1"/>
              <a:t>Wolaita</a:t>
            </a:r>
            <a:r>
              <a:rPr lang="en-IN" sz="1100" dirty="0"/>
              <a:t> Zone, South Ethiopia       [Internet]. PubMed Central; 2025 Jan 15 [cited 2025 Jul 4]. Available from: </a:t>
            </a:r>
            <a:r>
              <a:rPr lang="en-IN" sz="1100" dirty="0">
                <a:hlinkClick r:id="rId8"/>
              </a:rPr>
              <a:t>https://pmc.ncbi.nlm.nih.gov/articles/PMC11751893/</a:t>
            </a:r>
            <a:endParaRPr lang="en-IN" sz="1100" dirty="0"/>
          </a:p>
          <a:p>
            <a:pPr marL="0" indent="0">
              <a:buNone/>
            </a:pPr>
            <a:endParaRPr lang="en-IN" sz="1100"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B2C9DC11-A675-736C-F377-44884716F51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42AB7D-29A5-DA49-9257-0C7243BC368F}"/>
              </a:ext>
            </a:extLst>
          </p:cNvPr>
          <p:cNvSpPr>
            <a:spLocks noGrp="1"/>
          </p:cNvSpPr>
          <p:nvPr>
            <p:ph idx="1"/>
          </p:nvPr>
        </p:nvSpPr>
        <p:spPr>
          <a:xfrm>
            <a:off x="677333" y="252248"/>
            <a:ext cx="10999659" cy="6605751"/>
          </a:xfrm>
        </p:spPr>
        <p:txBody>
          <a:bodyPr>
            <a:normAutofit fontScale="55000" lnSpcReduction="20000"/>
          </a:bodyPr>
          <a:lstStyle/>
          <a:p>
            <a:r>
              <a:rPr lang="en-US" dirty="0"/>
              <a:t>IIJLS. Knowledge Regarding Menstrual Cups and its Usage among Adolescent Girls [Internet]. IIJLS; 2023 Dec 23 [cited 2025 Jul 4]. Available from: </a:t>
            </a:r>
            <a:r>
              <a:rPr lang="en-US" dirty="0">
                <a:hlinkClick r:id="rId2"/>
              </a:rPr>
              <a:t>https://iijls.com/currentissue/Knowledge_Menstrual_Cups_Usage_Adolescent_Girls.pdf</a:t>
            </a:r>
            <a:endParaRPr lang="en-US" dirty="0"/>
          </a:p>
          <a:p>
            <a:endParaRPr lang="en-US" dirty="0"/>
          </a:p>
          <a:p>
            <a:r>
              <a:rPr lang="en-US" dirty="0"/>
              <a:t>PubMed Central. Knowledge, Attitude and Practices Regarding Menstrual Cup Among Females in an Urban Setting of South Kerala [Internet]. PubMed Central; [date unknown] [cited 2025 Jul 4]. Available from: </a:t>
            </a:r>
            <a:r>
              <a:rPr lang="en-US" dirty="0">
                <a:hlinkClick r:id="rId3"/>
              </a:rPr>
              <a:t>https://pmc.ncbi.nlm.nih.gov/articles/PMC10350547/</a:t>
            </a:r>
            <a:endParaRPr lang="en-US" dirty="0"/>
          </a:p>
          <a:p>
            <a:endParaRPr lang="en-US" dirty="0"/>
          </a:p>
          <a:p>
            <a:r>
              <a:rPr lang="en-US" dirty="0"/>
              <a:t>ResearchGate. Awareness and Adoption Rates of Menstrual Cups Among Adolescents and Young Women [Internet]. ResearchGate; 2025 Jun 20 [cited 2025 Jul 4]. Available from: </a:t>
            </a:r>
            <a:r>
              <a:rPr lang="en-US" dirty="0">
                <a:hlinkClick r:id="rId4"/>
              </a:rPr>
              <a:t>https://www.researchgate.net/publication/392777105_Awareness_and_Adoption_Rates_of_Menstrual_Cups_Among_Adolescents_and_Young_Women</a:t>
            </a:r>
            <a:endParaRPr lang="en-US" dirty="0"/>
          </a:p>
          <a:p>
            <a:endParaRPr lang="en-US" dirty="0"/>
          </a:p>
          <a:p>
            <a:r>
              <a:rPr lang="en-US" dirty="0"/>
              <a:t>PubMed Central. Factors Associated with Exclusive Use of Hygienic Methods during Menstruation among Adolescent Girls (15–19 Years) in Urban India: Evidence from NFHS-5 [Internet]. PubMed Central; [date unknown] [cited 2025 Jul 4]. Available from: </a:t>
            </a:r>
            <a:r>
              <a:rPr lang="en-US" dirty="0">
                <a:hlinkClick r:id="rId5"/>
              </a:rPr>
              <a:t>https://pmc.ncbi.nlm.nih.gov/articles/PMC11046189/</a:t>
            </a:r>
            <a:endParaRPr lang="en-US" dirty="0"/>
          </a:p>
          <a:p>
            <a:endParaRPr lang="en-US" dirty="0"/>
          </a:p>
          <a:p>
            <a:r>
              <a:rPr lang="en-US" dirty="0"/>
              <a:t>Storyboard18. World Menstrual Hygiene day: Tata Trusts' new campaign flips the narrative around menstruation [Internet]. Storyboard18; 2025 Jun 6 [cited 2025 Jul 4]. Available from: </a:t>
            </a:r>
            <a:r>
              <a:rPr lang="en-US" dirty="0">
                <a:hlinkClick r:id="rId6"/>
              </a:rPr>
              <a:t>https://www.storyboard18.com/advertising/world-menstrual-hygiene-day-tata-trusts-new-campaign-flips-the-narrative-around-menstruation-69152.htm</a:t>
            </a:r>
            <a:endParaRPr lang="en-US" dirty="0"/>
          </a:p>
          <a:p>
            <a:endParaRPr lang="en-US" dirty="0"/>
          </a:p>
          <a:p>
            <a:r>
              <a:rPr lang="en-US" dirty="0"/>
              <a:t>MSJ Online. Effectiveness of structured teaching </a:t>
            </a:r>
            <a:r>
              <a:rPr lang="en-US" dirty="0" err="1"/>
              <a:t>programme</a:t>
            </a:r>
            <a:r>
              <a:rPr lang="en-US" dirty="0"/>
              <a:t> regarding knowledge about uses of menstrual cup among nursing students [Internet]. MSJ Online; 2024 Feb 9 [cited 2025 Jul 4]. Available from: </a:t>
            </a:r>
            <a:r>
              <a:rPr lang="en-US" dirty="0">
                <a:hlinkClick r:id="rId7"/>
              </a:rPr>
              <a:t>https://www.msjonline.org/index.php/ijrms/article/download/13148/8556/60321</a:t>
            </a:r>
            <a:endParaRPr lang="en-US" dirty="0"/>
          </a:p>
          <a:p>
            <a:endParaRPr lang="en-US" dirty="0"/>
          </a:p>
          <a:p>
            <a:r>
              <a:rPr lang="en-US" dirty="0"/>
              <a:t>ICCRJNR. effectiveness of the menstrual cup education package on knowledge and attitude among college [Internet]. ICCRJNR; 2023 Apr 12 [cited 2025 Jul 4]. Available from: </a:t>
            </a:r>
            <a:r>
              <a:rPr lang="en-US" dirty="0">
                <a:hlinkClick r:id="rId8"/>
              </a:rPr>
              <a:t>https://iccrjnr.com/downloads/ICCRJNR080102.pdf</a:t>
            </a:r>
            <a:endParaRPr lang="en-US" dirty="0"/>
          </a:p>
          <a:p>
            <a:endParaRPr lang="en-US" dirty="0"/>
          </a:p>
          <a:p>
            <a:r>
              <a:rPr lang="en-US" dirty="0"/>
              <a:t>ResearchGate. Acceptability and feasibility of using menstrual cups as an alternative menstrual hygiene product: a tertiary care-based prospective study [Internet]. ResearchGate; 2025 Jun 3 [cited 2025 Jul 4]. Available from: </a:t>
            </a:r>
            <a:r>
              <a:rPr lang="en-US" dirty="0">
                <a:hlinkClick r:id="rId9"/>
              </a:rPr>
              <a:t>https://www.researchgate.net/publication/392271750_Acceptability_and_feasibility_of_using_menstrual_cups_as_an_alternative_menstrual_hygiene_product_a_tertiary_care-based_prospective_study</a:t>
            </a:r>
            <a:endParaRPr lang="en-US" dirty="0"/>
          </a:p>
          <a:p>
            <a:endParaRPr lang="en-US" dirty="0"/>
          </a:p>
          <a:p>
            <a:r>
              <a:rPr lang="en-US" dirty="0"/>
              <a:t>PubMed Central. Acceptability and feasibility of using vaginal menstrual cups among schoolgirls in rural Nepal: a qualitative pilot study [Internet]. PubMed Central; 2021 Jan 25 [cited 2025 Jul 4]. Available from: </a:t>
            </a:r>
            <a:r>
              <a:rPr lang="en-US" dirty="0">
                <a:hlinkClick r:id="rId10"/>
              </a:rPr>
              <a:t>https://pmc.ncbi.nlm.nih.gov/articles/PMC7831234/</a:t>
            </a:r>
            <a:endParaRPr lang="en-US" dirty="0"/>
          </a:p>
          <a:p>
            <a:endParaRPr lang="en-US" dirty="0"/>
          </a:p>
          <a:p>
            <a:r>
              <a:rPr lang="en-US" dirty="0"/>
              <a:t>Journal of Chemical Health Risks. “A Qualitative Study – “This is Why Women reject to use a Menstrual Cup – Experiences of Non-Users” [Internet]. Journal of Chemical Health Risks; 2024 Feb 2 [cited 2025 Jul 4]. Available from: </a:t>
            </a:r>
            <a:r>
              <a:rPr lang="en-US" dirty="0">
                <a:hlinkClick r:id="rId11"/>
              </a:rPr>
              <a:t>https://www.jchr.org/index.php/JCHR/article/view/2626</a:t>
            </a:r>
            <a:endParaRPr lang="en-US" dirty="0"/>
          </a:p>
          <a:p>
            <a:pPr marL="0" indent="0">
              <a:buNone/>
            </a:pPr>
            <a:endParaRPr lang="en-US" dirty="0"/>
          </a:p>
        </p:txBody>
      </p:sp>
      <p:sp>
        <p:nvSpPr>
          <p:cNvPr id="5" name="Slide Number Placeholder 4">
            <a:extLst>
              <a:ext uri="{FF2B5EF4-FFF2-40B4-BE49-F238E27FC236}">
                <a16:creationId xmlns:a16="http://schemas.microsoft.com/office/drawing/2014/main" id="{B8519369-9408-DE36-1AC4-6567538BB85D}"/>
              </a:ext>
            </a:extLst>
          </p:cNvPr>
          <p:cNvSpPr>
            <a:spLocks noGrp="1"/>
          </p:cNvSpPr>
          <p:nvPr>
            <p:ph type="sldNum" sz="quarter" idx="12"/>
          </p:nvPr>
        </p:nvSpPr>
        <p:spPr/>
        <p:txBody>
          <a:bodyPr/>
          <a:lstStyle/>
          <a:p>
            <a:fld id="{26AD20E6-394B-4DF0-96A5-9647FF39C943}" type="slidenum">
              <a:rPr lang="en-IN" smtClean="0"/>
              <a:t>12</a:t>
            </a:fld>
            <a:endParaRPr lang="en-IN"/>
          </a:p>
        </p:txBody>
      </p:sp>
    </p:spTree>
    <p:extLst>
      <p:ext uri="{BB962C8B-B14F-4D97-AF65-F5344CB8AC3E}">
        <p14:creationId xmlns:p14="http://schemas.microsoft.com/office/powerpoint/2010/main" val="1275979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E78B5-4D0F-48A5-AF6C-6BF41009C5F1}"/>
            </a:ext>
          </a:extLst>
        </p:cNvPr>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CB6A8A6A-C31E-4168-95CC-86F43D82D8D1}"/>
              </a:ext>
            </a:extLst>
          </p:cNvPr>
          <p:cNvSpPr>
            <a:spLocks noGrp="1"/>
          </p:cNvSpPr>
          <p:nvPr>
            <p:ph idx="1"/>
          </p:nvPr>
        </p:nvSpPr>
        <p:spPr>
          <a:xfrm>
            <a:off x="838200" y="3056949"/>
            <a:ext cx="10840583" cy="4093307"/>
          </a:xfrm>
        </p:spPr>
        <p:txBody>
          <a:bodyPr/>
          <a:lstStyle/>
          <a:p>
            <a:r>
              <a:rPr lang="en-US" b="1" dirty="0">
                <a:solidFill>
                  <a:schemeClr val="tx1"/>
                </a:solidFill>
              </a:rPr>
              <a:t> </a:t>
            </a:r>
            <a:r>
              <a:rPr lang="en-US" sz="2800" b="1" dirty="0">
                <a:solidFill>
                  <a:schemeClr val="tx1"/>
                </a:solidFill>
                <a:latin typeface="Times New Roman" panose="02020603050405020304" pitchFamily="18" charset="0"/>
                <a:cs typeface="Times New Roman" panose="02020603050405020304" pitchFamily="18" charset="0"/>
              </a:rPr>
              <a:t>Total no. of visits done by the Student: 10</a:t>
            </a:r>
          </a:p>
          <a:p>
            <a:r>
              <a:rPr lang="en-US" sz="2800" b="1" dirty="0">
                <a:solidFill>
                  <a:schemeClr val="tx1"/>
                </a:solidFill>
                <a:latin typeface="Times New Roman" panose="02020603050405020304" pitchFamily="18" charset="0"/>
                <a:cs typeface="Times New Roman" panose="02020603050405020304" pitchFamily="18" charset="0"/>
              </a:rPr>
              <a:t> Day-wise activities done by the student: </a:t>
            </a:r>
          </a:p>
          <a:p>
            <a:pPr marL="514350" indent="-514350">
              <a:buAutoNum type="arabicPeriod"/>
            </a:pPr>
            <a:r>
              <a:rPr lang="en-US" sz="2800" dirty="0">
                <a:latin typeface="Arial" panose="020B0604020202020204" pitchFamily="34" charset="0"/>
                <a:cs typeface="Arial" panose="020B0604020202020204" pitchFamily="34" charset="0"/>
              </a:rPr>
              <a:t>Mapping and listing of the area.</a:t>
            </a:r>
          </a:p>
          <a:p>
            <a:pPr marL="514350" indent="-514350">
              <a:buAutoNum type="arabicPeriod"/>
            </a:pPr>
            <a:r>
              <a:rPr lang="en-US" sz="2800" dirty="0">
                <a:latin typeface="Arial" panose="020B0604020202020204" pitchFamily="34" charset="0"/>
                <a:cs typeface="Arial" panose="020B0604020202020204" pitchFamily="34" charset="0"/>
              </a:rPr>
              <a:t>Interaction with the community and frontline healthcare workers. </a:t>
            </a:r>
          </a:p>
          <a:p>
            <a:pPr marL="514350" indent="-514350">
              <a:buAutoNum type="arabicPeriod"/>
            </a:pPr>
            <a:r>
              <a:rPr lang="en-US" sz="2800" dirty="0">
                <a:latin typeface="Arial" panose="020B0604020202020204" pitchFamily="34" charset="0"/>
                <a:cs typeface="Arial" panose="020B0604020202020204" pitchFamily="34" charset="0"/>
              </a:rPr>
              <a:t>Conducted health profile survey </a:t>
            </a:r>
            <a:endParaRPr lang="en-US" sz="2800" dirty="0">
              <a:solidFill>
                <a:schemeClr val="tx1"/>
              </a:solidFill>
              <a:latin typeface="Arial" panose="020B0604020202020204" pitchFamily="34" charset="0"/>
              <a:cs typeface="Arial" panose="020B0604020202020204" pitchFamily="34" charset="0"/>
            </a:endParaRPr>
          </a:p>
          <a:p>
            <a:pPr marL="0" indent="0">
              <a:buNone/>
            </a:pP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F8281ED4-CC2A-460F-534D-8B8BBAED0666}"/>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E6A040EF-4D63-9541-138F-EC153F22A4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619480" cy="703300"/>
          </a:xfrm>
          <a:prstGeom prst="rect">
            <a:avLst/>
          </a:prstGeom>
        </p:spPr>
      </p:pic>
      <p:sp>
        <p:nvSpPr>
          <p:cNvPr id="13" name="Title 1">
            <a:extLst>
              <a:ext uri="{FF2B5EF4-FFF2-40B4-BE49-F238E27FC236}">
                <a16:creationId xmlns:a16="http://schemas.microsoft.com/office/drawing/2014/main" id="{6F98C7EF-ECB1-2AE6-B838-EA4532057D45}"/>
              </a:ext>
            </a:extLst>
          </p:cNvPr>
          <p:cNvSpPr txBox="1">
            <a:spLocks/>
          </p:cNvSpPr>
          <p:nvPr/>
        </p:nvSpPr>
        <p:spPr>
          <a:xfrm>
            <a:off x="551538" y="130260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INVOLVEMENT IN COMMUNITY OUTREACH PROGRAMME (COP) ACTIVITIES</a:t>
            </a:r>
            <a:endParaRPr lang="en-IN" sz="4000" b="1" dirty="0"/>
          </a:p>
        </p:txBody>
      </p:sp>
    </p:spTree>
    <p:extLst>
      <p:ext uri="{BB962C8B-B14F-4D97-AF65-F5344CB8AC3E}">
        <p14:creationId xmlns:p14="http://schemas.microsoft.com/office/powerpoint/2010/main" val="3010019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D7915-6F46-E25B-9412-095A7D582F80}"/>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3581228-4599-E355-92F6-07613C02F27E}"/>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a:extLst>
              <a:ext uri="{FF2B5EF4-FFF2-40B4-BE49-F238E27FC236}">
                <a16:creationId xmlns:a16="http://schemas.microsoft.com/office/drawing/2014/main" id="{79F9CE3A-0204-CDEC-8F76-906E9FEFCC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949986" cy="989739"/>
          </a:xfrm>
          <a:prstGeom prst="rect">
            <a:avLst/>
          </a:prstGeom>
        </p:spPr>
      </p:pic>
      <p:sp>
        <p:nvSpPr>
          <p:cNvPr id="13" name="Title 1">
            <a:extLst>
              <a:ext uri="{FF2B5EF4-FFF2-40B4-BE49-F238E27FC236}">
                <a16:creationId xmlns:a16="http://schemas.microsoft.com/office/drawing/2014/main" id="{D32198FB-C418-AC90-022A-271729B5CA02}"/>
              </a:ext>
            </a:extLst>
          </p:cNvPr>
          <p:cNvSpPr txBox="1">
            <a:spLocks/>
          </p:cNvSpPr>
          <p:nvPr/>
        </p:nvSpPr>
        <p:spPr>
          <a:xfrm>
            <a:off x="750063" y="306826"/>
            <a:ext cx="11985435" cy="77200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latin typeface="Arial" panose="020B0604020202020204" pitchFamily="34" charset="0"/>
                <a:cs typeface="Arial" panose="020B0604020202020204" pitchFamily="34" charset="0"/>
              </a:rPr>
              <a:t>KEY LEARNING FROM COP ACTIVITIES</a:t>
            </a:r>
            <a:endParaRPr lang="en-IN" sz="4000" b="1"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C951EA8F-44D0-A2D0-56E0-249D1224FCE9}"/>
              </a:ext>
            </a:extLst>
          </p:cNvPr>
          <p:cNvPicPr>
            <a:picLocks noChangeAspect="1"/>
          </p:cNvPicPr>
          <p:nvPr/>
        </p:nvPicPr>
        <p:blipFill>
          <a:blip r:embed="rId3"/>
          <a:stretch>
            <a:fillRect/>
          </a:stretch>
        </p:blipFill>
        <p:spPr>
          <a:xfrm>
            <a:off x="286440" y="1296565"/>
            <a:ext cx="11788046" cy="5254609"/>
          </a:xfrm>
          <a:prstGeom prst="rect">
            <a:avLst/>
          </a:prstGeom>
        </p:spPr>
      </p:pic>
    </p:spTree>
    <p:extLst>
      <p:ext uri="{BB962C8B-B14F-4D97-AF65-F5344CB8AC3E}">
        <p14:creationId xmlns:p14="http://schemas.microsoft.com/office/powerpoint/2010/main" val="915152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72130EB-4D58-4BE5-09AE-741BDEBE0187}"/>
            </a:ext>
          </a:extLst>
        </p:cNvPr>
        <p:cNvGrpSpPr/>
        <p:nvPr/>
      </p:nvGrpSpPr>
      <p:grpSpPr>
        <a:xfrm>
          <a:off x="0" y="0"/>
          <a:ext cx="0" cy="0"/>
          <a:chOff x="0" y="0"/>
          <a:chExt cx="0" cy="0"/>
        </a:xfrm>
      </p:grpSpPr>
      <p:grpSp>
        <p:nvGrpSpPr>
          <p:cNvPr id="15" name="Group 14">
            <a:extLst>
              <a:ext uri="{FF2B5EF4-FFF2-40B4-BE49-F238E27FC236}">
                <a16:creationId xmlns:a16="http://schemas.microsoft.com/office/drawing/2014/main" id="{5EA39187-0197-4C1D-BE4A-06B353C7B2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9" name="Straight Connector 18">
              <a:extLst>
                <a:ext uri="{FF2B5EF4-FFF2-40B4-BE49-F238E27FC236}">
                  <a16:creationId xmlns:a16="http://schemas.microsoft.com/office/drawing/2014/main" id="{9E0FD730-D6BC-440A-89CF-7AA0C22C2F2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31382DE6-64CB-4577-89E8-47941290A9D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1" name="Rectangle 23">
              <a:extLst>
                <a:ext uri="{FF2B5EF4-FFF2-40B4-BE49-F238E27FC236}">
                  <a16:creationId xmlns:a16="http://schemas.microsoft.com/office/drawing/2014/main" id="{3ABD17EF-A676-4770-A8C8-E83BA02300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2" name="Rectangle 25">
              <a:extLst>
                <a:ext uri="{FF2B5EF4-FFF2-40B4-BE49-F238E27FC236}">
                  <a16:creationId xmlns:a16="http://schemas.microsoft.com/office/drawing/2014/main" id="{380D4582-A9DE-4A6E-8537-EFC4F860C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3" name="Isosceles Triangle 22">
              <a:extLst>
                <a:ext uri="{FF2B5EF4-FFF2-40B4-BE49-F238E27FC236}">
                  <a16:creationId xmlns:a16="http://schemas.microsoft.com/office/drawing/2014/main" id="{D66B8CF3-0959-4E8D-8F3A-AF62F21D9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4" name="Rectangle 27">
              <a:extLst>
                <a:ext uri="{FF2B5EF4-FFF2-40B4-BE49-F238E27FC236}">
                  <a16:creationId xmlns:a16="http://schemas.microsoft.com/office/drawing/2014/main" id="{97D4D559-2783-4E84-BB73-7F51D0235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5" name="Rectangle 28">
              <a:extLst>
                <a:ext uri="{FF2B5EF4-FFF2-40B4-BE49-F238E27FC236}">
                  <a16:creationId xmlns:a16="http://schemas.microsoft.com/office/drawing/2014/main" id="{8834FE36-E841-40B5-9465-1CFC99ED55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6" name="Rectangle 29">
              <a:extLst>
                <a:ext uri="{FF2B5EF4-FFF2-40B4-BE49-F238E27FC236}">
                  <a16:creationId xmlns:a16="http://schemas.microsoft.com/office/drawing/2014/main" id="{1A4197A1-AE79-4DC1-9E3A-845B40BA8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7" name="Isosceles Triangle 26">
              <a:extLst>
                <a:ext uri="{FF2B5EF4-FFF2-40B4-BE49-F238E27FC236}">
                  <a16:creationId xmlns:a16="http://schemas.microsoft.com/office/drawing/2014/main" id="{326F6688-CBD0-42EE-9B90-25100FE89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8" name="Isosceles Triangle 27">
              <a:extLst>
                <a:ext uri="{FF2B5EF4-FFF2-40B4-BE49-F238E27FC236}">
                  <a16:creationId xmlns:a16="http://schemas.microsoft.com/office/drawing/2014/main" id="{EF23F9BB-FC2E-48BA-8E63-A4436C28DA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grpSp>
      <p:sp>
        <p:nvSpPr>
          <p:cNvPr id="13" name="Title 1">
            <a:extLst>
              <a:ext uri="{FF2B5EF4-FFF2-40B4-BE49-F238E27FC236}">
                <a16:creationId xmlns:a16="http://schemas.microsoft.com/office/drawing/2014/main" id="{0C3D07A2-CE40-DDD5-F6D3-8D7C11AFBAF1}"/>
              </a:ext>
            </a:extLst>
          </p:cNvPr>
          <p:cNvSpPr txBox="1">
            <a:spLocks/>
          </p:cNvSpPr>
          <p:nvPr/>
        </p:nvSpPr>
        <p:spPr>
          <a:xfrm>
            <a:off x="609601" y="4385066"/>
            <a:ext cx="10923638" cy="131764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457200">
              <a:spcAft>
                <a:spcPts val="600"/>
              </a:spcAft>
            </a:pPr>
            <a:r>
              <a:rPr lang="en-US" sz="4600" b="1">
                <a:solidFill>
                  <a:schemeClr val="accent1"/>
                </a:solidFill>
              </a:rPr>
              <a:t>COP FIELD ACTIVITIES PHOTOGRAPHS</a:t>
            </a:r>
          </a:p>
        </p:txBody>
      </p:sp>
      <p:sp>
        <p:nvSpPr>
          <p:cNvPr id="29" name="Rectangle 28">
            <a:extLst>
              <a:ext uri="{FF2B5EF4-FFF2-40B4-BE49-F238E27FC236}">
                <a16:creationId xmlns:a16="http://schemas.microsoft.com/office/drawing/2014/main" id="{4F71A406-3CB7-4E4D-B434-24E6AA4F39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1772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7" name="Content Placeholder 6" descr="A group of people posing for a selfie&#10;&#10;AI-generated content may be incorrect.">
            <a:extLst>
              <a:ext uri="{FF2B5EF4-FFF2-40B4-BE49-F238E27FC236}">
                <a16:creationId xmlns:a16="http://schemas.microsoft.com/office/drawing/2014/main" id="{F18808BC-0F20-4A09-5057-E8F1FBF9375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r="2" b="9831"/>
          <a:stretch>
            <a:fillRect/>
          </a:stretch>
        </p:blipFill>
        <p:spPr>
          <a:xfrm>
            <a:off x="20" y="3"/>
            <a:ext cx="6050260" cy="4091667"/>
          </a:xfrm>
          <a:prstGeom prst="rect">
            <a:avLst/>
          </a:prstGeom>
        </p:spPr>
      </p:pic>
      <p:pic>
        <p:nvPicPr>
          <p:cNvPr id="9" name="Picture 8" descr="A person taking a picture of a person sitting on a bench&#10;&#10;AI-generated content may be incorrect.">
            <a:extLst>
              <a:ext uri="{FF2B5EF4-FFF2-40B4-BE49-F238E27FC236}">
                <a16:creationId xmlns:a16="http://schemas.microsoft.com/office/drawing/2014/main" id="{7E1BB1E9-6A2E-CA7C-7747-878394417D9B}"/>
              </a:ext>
            </a:extLst>
          </p:cNvPr>
          <p:cNvPicPr>
            <a:picLocks noChangeAspect="1"/>
          </p:cNvPicPr>
          <p:nvPr/>
        </p:nvPicPr>
        <p:blipFill>
          <a:blip r:embed="rId3">
            <a:extLst>
              <a:ext uri="{28A0092B-C50C-407E-A947-70E740481C1C}">
                <a14:useLocalDpi xmlns:a14="http://schemas.microsoft.com/office/drawing/2010/main" val="0"/>
              </a:ext>
            </a:extLst>
          </a:blip>
          <a:srcRect t="25637" r="2" b="23634"/>
          <a:stretch>
            <a:fillRect/>
          </a:stretch>
        </p:blipFill>
        <p:spPr>
          <a:xfrm>
            <a:off x="6138544" y="53562"/>
            <a:ext cx="6050280" cy="4092348"/>
          </a:xfrm>
          <a:prstGeom prst="rect">
            <a:avLst/>
          </a:prstGeom>
        </p:spPr>
      </p:pic>
      <p:sp>
        <p:nvSpPr>
          <p:cNvPr id="5" name="Slide Number Placeholder 4">
            <a:extLst>
              <a:ext uri="{FF2B5EF4-FFF2-40B4-BE49-F238E27FC236}">
                <a16:creationId xmlns:a16="http://schemas.microsoft.com/office/drawing/2014/main" id="{369D3474-04E0-CC6B-A707-9B70211534E5}"/>
              </a:ext>
            </a:extLst>
          </p:cNvPr>
          <p:cNvSpPr>
            <a:spLocks noGrp="1"/>
          </p:cNvSpPr>
          <p:nvPr>
            <p:ph type="sldNum" sz="quarter" idx="12"/>
          </p:nvPr>
        </p:nvSpPr>
        <p:spPr>
          <a:xfrm>
            <a:off x="10739336" y="6356350"/>
            <a:ext cx="614464" cy="365125"/>
          </a:xfrm>
        </p:spPr>
        <p:txBody>
          <a:bodyPr vert="horz" lIns="91440" tIns="45720" rIns="91440" bIns="45720" rtlCol="0" anchor="ctr">
            <a:normAutofit/>
          </a:bodyPr>
          <a:lstStyle/>
          <a:p>
            <a:pPr defTabSz="914400">
              <a:spcAft>
                <a:spcPts val="600"/>
              </a:spcAft>
            </a:pPr>
            <a:fld id="{26AD20E6-394B-4DF0-96A5-9647FF39C943}" type="slidenum">
              <a:rPr lang="en-US" sz="1200" smtClean="0">
                <a:solidFill>
                  <a:prstClr val="white"/>
                </a:solidFill>
              </a:rPr>
              <a:pPr defTabSz="914400">
                <a:spcAft>
                  <a:spcPts val="600"/>
                </a:spcAft>
              </a:pPr>
              <a:t>15</a:t>
            </a:fld>
            <a:endParaRPr lang="en-US" sz="1200">
              <a:solidFill>
                <a:prstClr val="white"/>
              </a:solidFill>
            </a:endParaRPr>
          </a:p>
        </p:txBody>
      </p:sp>
      <p:pic>
        <p:nvPicPr>
          <p:cNvPr id="6" name="Picture 5">
            <a:extLst>
              <a:ext uri="{FF2B5EF4-FFF2-40B4-BE49-F238E27FC236}">
                <a16:creationId xmlns:a16="http://schemas.microsoft.com/office/drawing/2014/main" id="{14CDB4FA-6056-CF0B-DA03-AED70ADF01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61434" y="5997668"/>
            <a:ext cx="1784732" cy="791435"/>
          </a:xfrm>
          <a:prstGeom prst="rect">
            <a:avLst/>
          </a:prstGeom>
        </p:spPr>
      </p:pic>
    </p:spTree>
    <p:extLst>
      <p:ext uri="{BB962C8B-B14F-4D97-AF65-F5344CB8AC3E}">
        <p14:creationId xmlns:p14="http://schemas.microsoft.com/office/powerpoint/2010/main" val="2827723502"/>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4BE9D4C4-9FA3-4885-A769-301639CC7A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10" name="Picture 9" descr="A group of women standing together&#10;&#10;AI-generated content may be incorrect.">
            <a:extLst>
              <a:ext uri="{FF2B5EF4-FFF2-40B4-BE49-F238E27FC236}">
                <a16:creationId xmlns:a16="http://schemas.microsoft.com/office/drawing/2014/main" id="{BE7C119A-FD46-9EC2-5F2C-7EFB86F8C313}"/>
              </a:ext>
            </a:extLst>
          </p:cNvPr>
          <p:cNvPicPr>
            <a:picLocks noChangeAspect="1"/>
          </p:cNvPicPr>
          <p:nvPr/>
        </p:nvPicPr>
        <p:blipFill>
          <a:blip r:embed="rId2">
            <a:extLst>
              <a:ext uri="{28A0092B-C50C-407E-A947-70E740481C1C}">
                <a14:useLocalDpi xmlns:a14="http://schemas.microsoft.com/office/drawing/2010/main" val="0"/>
              </a:ext>
            </a:extLst>
          </a:blip>
          <a:srcRect t="38283" r="1" b="18684"/>
          <a:stretch>
            <a:fillRect/>
          </a:stretch>
        </p:blipFill>
        <p:spPr>
          <a:xfrm>
            <a:off x="4274833" y="-8"/>
            <a:ext cx="4831627" cy="4520011"/>
          </a:xfrm>
          <a:custGeom>
            <a:avLst/>
            <a:gdLst/>
            <a:ahLst/>
            <a:cxnLst/>
            <a:rect l="l" t="t" r="r" b="b"/>
            <a:pathLst>
              <a:path w="4831627" h="4520011">
                <a:moveTo>
                  <a:pt x="0" y="0"/>
                </a:moveTo>
                <a:lnTo>
                  <a:pt x="4831627" y="0"/>
                </a:lnTo>
                <a:lnTo>
                  <a:pt x="1416677" y="4520011"/>
                </a:lnTo>
                <a:close/>
              </a:path>
            </a:pathLst>
          </a:custGeom>
        </p:spPr>
      </p:pic>
      <p:pic>
        <p:nvPicPr>
          <p:cNvPr id="7" name="Picture 6" descr="A group of people standing in front of a building&#10;&#10;AI-generated content may be incorrect.">
            <a:extLst>
              <a:ext uri="{FF2B5EF4-FFF2-40B4-BE49-F238E27FC236}">
                <a16:creationId xmlns:a16="http://schemas.microsoft.com/office/drawing/2014/main" id="{474419DC-9206-24DC-C358-D3D86FD37149}"/>
              </a:ext>
            </a:extLst>
          </p:cNvPr>
          <p:cNvPicPr>
            <a:picLocks noChangeAspect="1"/>
          </p:cNvPicPr>
          <p:nvPr/>
        </p:nvPicPr>
        <p:blipFill>
          <a:blip r:embed="rId3">
            <a:extLst>
              <a:ext uri="{28A0092B-C50C-407E-A947-70E740481C1C}">
                <a14:useLocalDpi xmlns:a14="http://schemas.microsoft.com/office/drawing/2010/main" val="0"/>
              </a:ext>
            </a:extLst>
          </a:blip>
          <a:srcRect t="15592" r="-1" b="23110"/>
          <a:stretch>
            <a:fillRect/>
          </a:stretch>
        </p:blipFill>
        <p:spPr>
          <a:xfrm>
            <a:off x="4041994" y="-4"/>
            <a:ext cx="8139373" cy="6858000"/>
          </a:xfrm>
          <a:custGeom>
            <a:avLst/>
            <a:gdLst/>
            <a:ahLst/>
            <a:cxnLst/>
            <a:rect l="l" t="t" r="r" b="b"/>
            <a:pathLst>
              <a:path w="8139373" h="6858000">
                <a:moveTo>
                  <a:pt x="5181344" y="0"/>
                </a:moveTo>
                <a:lnTo>
                  <a:pt x="8139373" y="0"/>
                </a:lnTo>
                <a:lnTo>
                  <a:pt x="8139373" y="6858000"/>
                </a:lnTo>
                <a:lnTo>
                  <a:pt x="0" y="6858000"/>
                </a:lnTo>
                <a:close/>
              </a:path>
            </a:pathLst>
          </a:custGeom>
        </p:spPr>
      </p:pic>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677334" y="1176489"/>
            <a:ext cx="3749061" cy="1508469"/>
          </a:xfrm>
        </p:spPr>
        <p:txBody>
          <a:bodyPr anchor="ctr">
            <a:normAutofit/>
          </a:bodyPr>
          <a:lstStyle/>
          <a:p>
            <a:r>
              <a:rPr lang="en-IN" sz="3200" b="1"/>
              <a:t>Pictorial Journey (1/2)</a:t>
            </a:r>
          </a:p>
        </p:txBody>
      </p:sp>
      <p:sp>
        <p:nvSpPr>
          <p:cNvPr id="23" name="Isosceles Triangle 22">
            <a:extLst>
              <a:ext uri="{FF2B5EF4-FFF2-40B4-BE49-F238E27FC236}">
                <a16:creationId xmlns:a16="http://schemas.microsoft.com/office/drawing/2014/main" id="{7EB6695E-BED5-4DA3-8C9B-AD301AEF47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435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3" name="Content Placeholder 2">
            <a:extLst>
              <a:ext uri="{FF2B5EF4-FFF2-40B4-BE49-F238E27FC236}">
                <a16:creationId xmlns:a16="http://schemas.microsoft.com/office/drawing/2014/main" id="{6477814C-6B56-911D-71A3-5D4712507305}"/>
              </a:ext>
            </a:extLst>
          </p:cNvPr>
          <p:cNvSpPr>
            <a:spLocks noGrp="1"/>
          </p:cNvSpPr>
          <p:nvPr>
            <p:ph idx="1"/>
          </p:nvPr>
        </p:nvSpPr>
        <p:spPr>
          <a:xfrm>
            <a:off x="677334" y="2795618"/>
            <a:ext cx="3749061" cy="3005289"/>
          </a:xfrm>
        </p:spPr>
        <p:txBody>
          <a:bodyPr>
            <a:normAutofit/>
          </a:bodyPr>
          <a:lstStyle/>
          <a:p>
            <a:pPr marL="0" indent="0">
              <a:buNone/>
            </a:pPr>
            <a:endParaRPr lang="en-IN" sz="1600"/>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a:xfrm>
            <a:off x="8590663" y="6041362"/>
            <a:ext cx="683339" cy="365125"/>
          </a:xfrm>
        </p:spPr>
        <p:txBody>
          <a:bodyPr>
            <a:normAutofit/>
          </a:bodyPr>
          <a:lstStyle/>
          <a:p>
            <a:pPr>
              <a:spcAft>
                <a:spcPts val="600"/>
              </a:spcAft>
            </a:pPr>
            <a:fld id="{26AD20E6-394B-4DF0-96A5-9647FF39C943}" type="slidenum">
              <a:rPr lang="en-IN">
                <a:solidFill>
                  <a:srgbClr val="FFFFFF"/>
                </a:solidFill>
              </a:rPr>
              <a:pPr>
                <a:spcAft>
                  <a:spcPts val="600"/>
                </a:spcAft>
              </a:pPr>
              <a:t>16</a:t>
            </a:fld>
            <a:endParaRPr lang="en-IN">
              <a:solidFill>
                <a:srgbClr val="FFFFFF"/>
              </a:solidFill>
            </a:endParaRPr>
          </a:p>
        </p:txBody>
      </p:sp>
    </p:spTree>
    <p:extLst>
      <p:ext uri="{BB962C8B-B14F-4D97-AF65-F5344CB8AC3E}">
        <p14:creationId xmlns:p14="http://schemas.microsoft.com/office/powerpoint/2010/main" val="2333934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5EA39187-0197-4C1D-BE4A-06B353C7B2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5" name="Straight Connector 14">
              <a:extLst>
                <a:ext uri="{FF2B5EF4-FFF2-40B4-BE49-F238E27FC236}">
                  <a16:creationId xmlns:a16="http://schemas.microsoft.com/office/drawing/2014/main" id="{9E0FD730-D6BC-440A-89CF-7AA0C22C2F2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31382DE6-64CB-4577-89E8-47941290A9D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0" name="Rectangle 23">
              <a:extLst>
                <a:ext uri="{FF2B5EF4-FFF2-40B4-BE49-F238E27FC236}">
                  <a16:creationId xmlns:a16="http://schemas.microsoft.com/office/drawing/2014/main" id="{3ABD17EF-A676-4770-A8C8-E83BA02300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51" name="Rectangle 25">
              <a:extLst>
                <a:ext uri="{FF2B5EF4-FFF2-40B4-BE49-F238E27FC236}">
                  <a16:creationId xmlns:a16="http://schemas.microsoft.com/office/drawing/2014/main" id="{380D4582-A9DE-4A6E-8537-EFC4F860C3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52" name="Isosceles Triangle 51">
              <a:extLst>
                <a:ext uri="{FF2B5EF4-FFF2-40B4-BE49-F238E27FC236}">
                  <a16:creationId xmlns:a16="http://schemas.microsoft.com/office/drawing/2014/main" id="{D66B8CF3-0959-4E8D-8F3A-AF62F21D9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53" name="Rectangle 27">
              <a:extLst>
                <a:ext uri="{FF2B5EF4-FFF2-40B4-BE49-F238E27FC236}">
                  <a16:creationId xmlns:a16="http://schemas.microsoft.com/office/drawing/2014/main" id="{97D4D559-2783-4E84-BB73-7F51D02357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54" name="Rectangle 28">
              <a:extLst>
                <a:ext uri="{FF2B5EF4-FFF2-40B4-BE49-F238E27FC236}">
                  <a16:creationId xmlns:a16="http://schemas.microsoft.com/office/drawing/2014/main" id="{8834FE36-E841-40B5-9465-1CFC99ED55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55" name="Rectangle 29">
              <a:extLst>
                <a:ext uri="{FF2B5EF4-FFF2-40B4-BE49-F238E27FC236}">
                  <a16:creationId xmlns:a16="http://schemas.microsoft.com/office/drawing/2014/main" id="{1A4197A1-AE79-4DC1-9E3A-845B40BA8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56" name="Isosceles Triangle 55">
              <a:extLst>
                <a:ext uri="{FF2B5EF4-FFF2-40B4-BE49-F238E27FC236}">
                  <a16:creationId xmlns:a16="http://schemas.microsoft.com/office/drawing/2014/main" id="{326F6688-CBD0-42EE-9B90-25100FE89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57" name="Isosceles Triangle 56">
              <a:extLst>
                <a:ext uri="{FF2B5EF4-FFF2-40B4-BE49-F238E27FC236}">
                  <a16:creationId xmlns:a16="http://schemas.microsoft.com/office/drawing/2014/main" id="{EF23F9BB-FC2E-48BA-8E63-A4436C28DA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grpSp>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609601" y="4385066"/>
            <a:ext cx="10923638" cy="1317643"/>
          </a:xfrm>
        </p:spPr>
        <p:txBody>
          <a:bodyPr vert="horz" lIns="91440" tIns="45720" rIns="91440" bIns="45720" rtlCol="0" anchor="b">
            <a:normAutofit/>
          </a:bodyPr>
          <a:lstStyle/>
          <a:p>
            <a:r>
              <a:rPr lang="en-US" sz="5400" b="1" dirty="0"/>
              <a:t>Pictorial Journey (2/2)</a:t>
            </a:r>
          </a:p>
        </p:txBody>
      </p:sp>
      <p:sp>
        <p:nvSpPr>
          <p:cNvPr id="3" name="Content Placeholder 2">
            <a:extLst>
              <a:ext uri="{FF2B5EF4-FFF2-40B4-BE49-F238E27FC236}">
                <a16:creationId xmlns:a16="http://schemas.microsoft.com/office/drawing/2014/main" id="{6477814C-6B56-911D-71A3-5D4712507305}"/>
              </a:ext>
            </a:extLst>
          </p:cNvPr>
          <p:cNvSpPr>
            <a:spLocks noGrp="1"/>
          </p:cNvSpPr>
          <p:nvPr>
            <p:ph idx="1"/>
          </p:nvPr>
        </p:nvSpPr>
        <p:spPr>
          <a:xfrm>
            <a:off x="609600" y="5702709"/>
            <a:ext cx="10923638" cy="521109"/>
          </a:xfrm>
        </p:spPr>
        <p:txBody>
          <a:bodyPr vert="horz" lIns="91440" tIns="45720" rIns="91440" bIns="45720" rtlCol="0" anchor="t">
            <a:normAutofit/>
          </a:bodyPr>
          <a:lstStyle/>
          <a:p>
            <a:pPr marL="0" indent="0">
              <a:buNone/>
            </a:pPr>
            <a:endParaRPr lang="en-US" dirty="0">
              <a:solidFill>
                <a:schemeClr val="tx1">
                  <a:lumMod val="50000"/>
                  <a:lumOff val="50000"/>
                </a:schemeClr>
              </a:solidFill>
            </a:endParaRPr>
          </a:p>
        </p:txBody>
      </p:sp>
      <p:sp>
        <p:nvSpPr>
          <p:cNvPr id="58" name="Rectangle 57">
            <a:extLst>
              <a:ext uri="{FF2B5EF4-FFF2-40B4-BE49-F238E27FC236}">
                <a16:creationId xmlns:a16="http://schemas.microsoft.com/office/drawing/2014/main" id="{4F71A406-3CB7-4E4D-B434-24E6AA4F39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17723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7" name="Picture 6" descr="A building with a flag on it&#10;&#10;AI-generated content may be incorrect.">
            <a:extLst>
              <a:ext uri="{FF2B5EF4-FFF2-40B4-BE49-F238E27FC236}">
                <a16:creationId xmlns:a16="http://schemas.microsoft.com/office/drawing/2014/main" id="{0F62BF18-C7E7-83B3-1920-F302389DDD04}"/>
              </a:ext>
            </a:extLst>
          </p:cNvPr>
          <p:cNvPicPr>
            <a:picLocks noChangeAspect="1"/>
          </p:cNvPicPr>
          <p:nvPr/>
        </p:nvPicPr>
        <p:blipFill>
          <a:blip r:embed="rId2">
            <a:extLst>
              <a:ext uri="{28A0092B-C50C-407E-A947-70E740481C1C}">
                <a14:useLocalDpi xmlns:a14="http://schemas.microsoft.com/office/drawing/2010/main" val="0"/>
              </a:ext>
            </a:extLst>
          </a:blip>
          <a:srcRect t="9829" r="2" b="2"/>
          <a:stretch>
            <a:fillRect/>
          </a:stretch>
        </p:blipFill>
        <p:spPr>
          <a:xfrm>
            <a:off x="20" y="3"/>
            <a:ext cx="6050260" cy="4091667"/>
          </a:xfrm>
          <a:prstGeom prst="rect">
            <a:avLst/>
          </a:prstGeom>
        </p:spPr>
      </p:pic>
      <p:pic>
        <p:nvPicPr>
          <p:cNvPr id="9" name="Picture 8" descr="A group of people standing in a room&#10;&#10;AI-generated content may be incorrect.">
            <a:extLst>
              <a:ext uri="{FF2B5EF4-FFF2-40B4-BE49-F238E27FC236}">
                <a16:creationId xmlns:a16="http://schemas.microsoft.com/office/drawing/2014/main" id="{E667DA14-E99D-18D0-6622-61A9E17BE41B}"/>
              </a:ext>
            </a:extLst>
          </p:cNvPr>
          <p:cNvPicPr>
            <a:picLocks noChangeAspect="1"/>
          </p:cNvPicPr>
          <p:nvPr/>
        </p:nvPicPr>
        <p:blipFill>
          <a:blip r:embed="rId3">
            <a:extLst>
              <a:ext uri="{28A0092B-C50C-407E-A947-70E740481C1C}">
                <a14:useLocalDpi xmlns:a14="http://schemas.microsoft.com/office/drawing/2010/main" val="0"/>
              </a:ext>
            </a:extLst>
          </a:blip>
          <a:srcRect r="2" b="9816"/>
          <a:stretch>
            <a:fillRect/>
          </a:stretch>
        </p:blipFill>
        <p:spPr>
          <a:xfrm>
            <a:off x="6141719" y="-683"/>
            <a:ext cx="6050280" cy="4092348"/>
          </a:xfrm>
          <a:prstGeom prst="rect">
            <a:avLst/>
          </a:prstGeom>
        </p:spPr>
      </p:pic>
      <p:sp>
        <p:nvSpPr>
          <p:cNvPr id="5" name="Footer Placeholder 4">
            <a:extLst>
              <a:ext uri="{FF2B5EF4-FFF2-40B4-BE49-F238E27FC236}">
                <a16:creationId xmlns:a16="http://schemas.microsoft.com/office/drawing/2014/main" id="{68ABA5A0-C039-E6BF-8014-4934B4E407B2}"/>
              </a:ext>
            </a:extLst>
          </p:cNvPr>
          <p:cNvSpPr>
            <a:spLocks noGrp="1"/>
          </p:cNvSpPr>
          <p:nvPr>
            <p:ph type="ftr" sz="quarter" idx="11"/>
          </p:nvPr>
        </p:nvSpPr>
        <p:spPr>
          <a:xfrm>
            <a:off x="609600" y="6356350"/>
            <a:ext cx="7543800" cy="365125"/>
          </a:xfrm>
        </p:spPr>
        <p:txBody>
          <a:bodyPr vert="horz" lIns="91440" tIns="45720" rIns="91440" bIns="45720" rtlCol="0" anchor="ctr">
            <a:normAutofit/>
          </a:bodyPr>
          <a:lstStyle/>
          <a:p>
            <a:pPr defTabSz="914400">
              <a:spcAft>
                <a:spcPts val="600"/>
              </a:spcAft>
            </a:pPr>
            <a:r>
              <a:rPr lang="en-US" sz="1200" kern="1200">
                <a:solidFill>
                  <a:schemeClr val="tx1"/>
                </a:solidFill>
                <a:latin typeface="+mn-lt"/>
                <a:ea typeface="+mn-ea"/>
                <a:cs typeface="+mn-cs"/>
              </a:rPr>
              <a:t>You are not allowed to add slides to this presentation</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a:xfrm>
            <a:off x="10739336" y="6356350"/>
            <a:ext cx="614464" cy="365125"/>
          </a:xfrm>
        </p:spPr>
        <p:txBody>
          <a:bodyPr vert="horz" lIns="91440" tIns="45720" rIns="91440" bIns="45720" rtlCol="0" anchor="ctr">
            <a:normAutofit/>
          </a:bodyPr>
          <a:lstStyle/>
          <a:p>
            <a:pPr defTabSz="914400">
              <a:spcAft>
                <a:spcPts val="600"/>
              </a:spcAft>
            </a:pPr>
            <a:fld id="{26AD20E6-394B-4DF0-96A5-9647FF39C943}" type="slidenum">
              <a:rPr lang="en-US" sz="1200">
                <a:solidFill>
                  <a:prstClr val="white"/>
                </a:solidFill>
              </a:rPr>
              <a:pPr defTabSz="914400">
                <a:spcAft>
                  <a:spcPts val="600"/>
                </a:spcAft>
              </a:pPr>
              <a:t>17</a:t>
            </a:fld>
            <a:endParaRPr lang="en-US" sz="1200">
              <a:solidFill>
                <a:prstClr val="white"/>
              </a:solidFill>
            </a:endParaRPr>
          </a:p>
        </p:txBody>
      </p:sp>
    </p:spTree>
    <p:extLst>
      <p:ext uri="{BB962C8B-B14F-4D97-AF65-F5344CB8AC3E}">
        <p14:creationId xmlns:p14="http://schemas.microsoft.com/office/powerpoint/2010/main" val="411228429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748368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8" name="Content Placeholder 7" descr="A screenshot of a computer">
            <a:extLst>
              <a:ext uri="{FF2B5EF4-FFF2-40B4-BE49-F238E27FC236}">
                <a16:creationId xmlns:a16="http://schemas.microsoft.com/office/drawing/2014/main" id="{69BE433B-9452-F22E-843B-55BEBDDEBA9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51276" y="1840230"/>
            <a:ext cx="8812864" cy="4056789"/>
          </a:xfrm>
        </p:spPr>
      </p:pic>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1913860" cy="792825"/>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4" name="Rectangle 123">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3663544" y="-252533"/>
            <a:ext cx="6857998" cy="2031981"/>
          </a:xfrm>
        </p:spPr>
        <p:txBody>
          <a:bodyPr anchor="ctr">
            <a:normAutofit/>
          </a:bodyPr>
          <a:lstStyle/>
          <a:p>
            <a:r>
              <a:rPr lang="en-IN" sz="4000" b="1" dirty="0"/>
              <a:t>   </a:t>
            </a:r>
            <a:r>
              <a:rPr lang="en-IN" sz="4000" b="1" dirty="0">
                <a:solidFill>
                  <a:schemeClr val="accent5"/>
                </a:solidFill>
              </a:rPr>
              <a:t>Introduction (1/2)</a:t>
            </a:r>
          </a:p>
        </p:txBody>
      </p:sp>
      <p:sp>
        <p:nvSpPr>
          <p:cNvPr id="125" name="Isosceles Triangle 124">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cxnSp>
        <p:nvCxnSpPr>
          <p:cNvPr id="126" name="Straight Connector 125">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127" name="Rectangle 1">
            <a:extLst>
              <a:ext uri="{FF2B5EF4-FFF2-40B4-BE49-F238E27FC236}">
                <a16:creationId xmlns:a16="http://schemas.microsoft.com/office/drawing/2014/main" id="{8B74AB87-8EAF-AF1E-2E8C-CD04D065F46C}"/>
              </a:ext>
            </a:extLst>
          </p:cNvPr>
          <p:cNvSpPr>
            <a:spLocks noGrp="1" noChangeArrowheads="1"/>
          </p:cNvSpPr>
          <p:nvPr>
            <p:ph idx="1"/>
          </p:nvPr>
        </p:nvSpPr>
        <p:spPr bwMode="auto">
          <a:xfrm>
            <a:off x="448733" y="1015991"/>
            <a:ext cx="11504567" cy="609454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 anchorCtr="0" compatLnSpc="1">
            <a:prstTxWarp prst="textNoShape">
              <a:avLst/>
            </a:prstTxWarp>
            <a:normAutofit/>
          </a:bodyPr>
          <a:lstStyle/>
          <a:p>
            <a:pPr marR="0" lvl="0" defTabSz="914400" rtl="0" eaLnBrk="0" fontAlgn="base" latinLnBrk="0" hangingPunct="0">
              <a:lnSpc>
                <a:spcPct val="90000"/>
              </a:lnSpc>
              <a:spcBef>
                <a:spcPct val="0"/>
              </a:spcBef>
              <a:spcAft>
                <a:spcPts val="600"/>
              </a:spcAft>
              <a:buClrTx/>
              <a:buSzTx/>
              <a:buFont typeface="Wingdings" panose="05000000000000000000" pitchFamily="2" charset="2"/>
              <a:buChar char="Ø"/>
              <a:tabLst/>
            </a:pPr>
            <a:r>
              <a:rPr kumimoji="0" lang="en-US" altLang="en-US" b="1" i="0" u="none" strike="noStrike" cap="none" normalizeH="0" baseline="0" dirty="0">
                <a:ln>
                  <a:noFill/>
                </a:ln>
                <a:effectLst/>
                <a:latin typeface="Arial" panose="020B0604020202020204" pitchFamily="34" charset="0"/>
              </a:rPr>
              <a:t>Menstrual Hygiene Landscape:</a:t>
            </a:r>
            <a:endParaRPr kumimoji="0" lang="en-US" altLang="en-US"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lnSpc>
                <a:spcPct val="90000"/>
              </a:lnSpc>
              <a:spcBef>
                <a:spcPct val="0"/>
              </a:spcBef>
              <a:spcAft>
                <a:spcPts val="600"/>
              </a:spcAft>
              <a:buClrTx/>
              <a:buSzTx/>
              <a:buFontTx/>
              <a:buChar char="•"/>
              <a:tabLst/>
            </a:pPr>
            <a:r>
              <a:rPr kumimoji="0" lang="en-US" altLang="en-US" b="0" i="0" u="none" strike="noStrike" cap="none" normalizeH="0" baseline="0" dirty="0">
                <a:ln>
                  <a:noFill/>
                </a:ln>
                <a:effectLst/>
                <a:latin typeface="Arial" panose="020B0604020202020204" pitchFamily="34" charset="0"/>
              </a:rPr>
              <a:t>Women menstruate for 3-7 days, accumulating 6.25 years of periods in </a:t>
            </a:r>
          </a:p>
          <a:p>
            <a:pPr marL="0" marR="0" lvl="0" indent="0" defTabSz="914400" rtl="0" eaLnBrk="0" fontAlgn="base" latinLnBrk="0" hangingPunct="0">
              <a:lnSpc>
                <a:spcPct val="90000"/>
              </a:lnSpc>
              <a:spcBef>
                <a:spcPct val="0"/>
              </a:spcBef>
              <a:spcAft>
                <a:spcPts val="600"/>
              </a:spcAft>
              <a:buClrTx/>
              <a:buSzTx/>
              <a:buNone/>
              <a:tabLst/>
            </a:pPr>
            <a:r>
              <a:rPr lang="en-US" altLang="en-US" dirty="0">
                <a:latin typeface="Arial" panose="020B0604020202020204" pitchFamily="34" charset="0"/>
              </a:rPr>
              <a:t> </a:t>
            </a:r>
            <a:r>
              <a:rPr kumimoji="0" lang="en-US" altLang="en-US" b="0" i="0" u="none" strike="noStrike" cap="none" normalizeH="0" baseline="0" dirty="0">
                <a:ln>
                  <a:noFill/>
                </a:ln>
                <a:effectLst/>
                <a:latin typeface="Arial" panose="020B0604020202020204" pitchFamily="34" charset="0"/>
              </a:rPr>
              <a:t>a lifetime </a:t>
            </a:r>
            <a:r>
              <a:rPr lang="en-US" altLang="en-US" dirty="0">
                <a:latin typeface="Arial" panose="020B0604020202020204" pitchFamily="34" charset="0"/>
              </a:rPr>
              <a:t>.</a:t>
            </a:r>
            <a:endParaRPr kumimoji="0" lang="en-US" altLang="en-US"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lnSpc>
                <a:spcPct val="90000"/>
              </a:lnSpc>
              <a:spcBef>
                <a:spcPct val="0"/>
              </a:spcBef>
              <a:spcAft>
                <a:spcPts val="600"/>
              </a:spcAft>
              <a:buClrTx/>
              <a:buSzTx/>
              <a:buFontTx/>
              <a:buChar char="•"/>
              <a:tabLst/>
            </a:pPr>
            <a:r>
              <a:rPr kumimoji="0" lang="en-US" altLang="en-US" b="0" i="0" u="none" strike="noStrike" cap="none" normalizeH="0" baseline="0" dirty="0">
                <a:ln>
                  <a:noFill/>
                </a:ln>
                <a:effectLst/>
                <a:latin typeface="Arial" panose="020B0604020202020204" pitchFamily="34" charset="0"/>
              </a:rPr>
              <a:t>In India, a woman typically disposes over 10,000 tampons/pads in her menstrual</a:t>
            </a:r>
          </a:p>
          <a:p>
            <a:pPr marL="0" marR="0" lvl="0" indent="0" defTabSz="914400" rtl="0" eaLnBrk="0" fontAlgn="base" latinLnBrk="0" hangingPunct="0">
              <a:lnSpc>
                <a:spcPct val="90000"/>
              </a:lnSpc>
              <a:spcBef>
                <a:spcPct val="0"/>
              </a:spcBef>
              <a:spcAft>
                <a:spcPts val="600"/>
              </a:spcAft>
              <a:buClrTx/>
              <a:buSzTx/>
              <a:buNone/>
              <a:tabLst/>
            </a:pPr>
            <a:r>
              <a:rPr kumimoji="0" lang="en-US" altLang="en-US" b="0" i="0" u="none" strike="noStrike" cap="none" normalizeH="0" baseline="0" dirty="0">
                <a:ln>
                  <a:noFill/>
                </a:ln>
                <a:effectLst/>
                <a:latin typeface="Arial" panose="020B0604020202020204" pitchFamily="34" charset="0"/>
              </a:rPr>
              <a:t> life cycle.</a:t>
            </a:r>
          </a:p>
          <a:p>
            <a:pPr marR="0" lvl="0" defTabSz="914400" rtl="0" eaLnBrk="0" fontAlgn="base" latinLnBrk="0" hangingPunct="0">
              <a:lnSpc>
                <a:spcPct val="90000"/>
              </a:lnSpc>
              <a:spcBef>
                <a:spcPct val="0"/>
              </a:spcBef>
              <a:spcAft>
                <a:spcPts val="600"/>
              </a:spcAft>
              <a:buClrTx/>
              <a:buSzTx/>
              <a:buFont typeface="Wingdings" panose="05000000000000000000" pitchFamily="2" charset="2"/>
              <a:buChar char="Ø"/>
              <a:tabLst/>
            </a:pPr>
            <a:r>
              <a:rPr kumimoji="0" lang="en-US" altLang="en-US" b="1" i="0" u="none" strike="noStrike" cap="none" normalizeH="0" baseline="0" dirty="0">
                <a:ln>
                  <a:noFill/>
                </a:ln>
                <a:effectLst/>
                <a:latin typeface="Arial" panose="020B0604020202020204" pitchFamily="34" charset="0"/>
              </a:rPr>
              <a:t>Environmental Impact of Traditional Products:</a:t>
            </a:r>
            <a:endParaRPr kumimoji="0" lang="en-US" altLang="en-US"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lnSpc>
                <a:spcPct val="90000"/>
              </a:lnSpc>
              <a:spcBef>
                <a:spcPct val="0"/>
              </a:spcBef>
              <a:spcAft>
                <a:spcPts val="600"/>
              </a:spcAft>
              <a:buClrTx/>
              <a:buSzTx/>
              <a:buFontTx/>
              <a:buChar char="•"/>
              <a:tabLst/>
            </a:pPr>
            <a:r>
              <a:rPr kumimoji="0" lang="en-US" altLang="en-US" b="0" i="0" u="none" strike="noStrike" cap="none" normalizeH="0" baseline="0" dirty="0">
                <a:ln>
                  <a:noFill/>
                </a:ln>
                <a:effectLst/>
                <a:latin typeface="Arial" panose="020B0604020202020204" pitchFamily="34" charset="0"/>
              </a:rPr>
              <a:t>Sanitary pads can take 500 to 800 years to decompose due to plastic components</a:t>
            </a:r>
          </a:p>
          <a:p>
            <a:pPr marL="0" marR="0" lvl="0" indent="0" defTabSz="914400" rtl="0" eaLnBrk="0" fontAlgn="base" latinLnBrk="0" hangingPunct="0">
              <a:lnSpc>
                <a:spcPct val="90000"/>
              </a:lnSpc>
              <a:spcBef>
                <a:spcPct val="0"/>
              </a:spcBef>
              <a:spcAft>
                <a:spcPts val="600"/>
              </a:spcAft>
              <a:buClrTx/>
              <a:buSzTx/>
              <a:buNone/>
              <a:tabLst/>
            </a:pPr>
            <a:r>
              <a:rPr kumimoji="0" lang="en-US" altLang="en-US" b="0" i="0" u="none" strike="noStrike" cap="none" normalizeH="0" baseline="0" dirty="0">
                <a:ln>
                  <a:noFill/>
                </a:ln>
                <a:effectLst/>
                <a:latin typeface="Arial" panose="020B0604020202020204" pitchFamily="34" charset="0"/>
              </a:rPr>
              <a:t>(e.g., polyethylene).</a:t>
            </a:r>
          </a:p>
          <a:p>
            <a:pPr marR="0" lvl="0" defTabSz="914400" rtl="0" eaLnBrk="0" fontAlgn="base" latinLnBrk="0" hangingPunct="0">
              <a:lnSpc>
                <a:spcPct val="90000"/>
              </a:lnSpc>
              <a:spcBef>
                <a:spcPct val="0"/>
              </a:spcBef>
              <a:spcAft>
                <a:spcPts val="600"/>
              </a:spcAft>
              <a:buClrTx/>
              <a:buSzTx/>
              <a:buFont typeface="Wingdings" panose="05000000000000000000" pitchFamily="2" charset="2"/>
              <a:buChar char="Ø"/>
              <a:tabLst/>
            </a:pPr>
            <a:r>
              <a:rPr kumimoji="0" lang="en-US" altLang="en-US" b="1" i="0" u="none" strike="noStrike" cap="none" normalizeH="0" baseline="0" dirty="0">
                <a:ln>
                  <a:noFill/>
                </a:ln>
                <a:effectLst/>
                <a:latin typeface="Arial" panose="020B0604020202020204" pitchFamily="34" charset="0"/>
              </a:rPr>
              <a:t>Emergence of Menstrual Cups:</a:t>
            </a:r>
            <a:endParaRPr kumimoji="0" lang="en-US" altLang="en-US"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lnSpc>
                <a:spcPct val="90000"/>
              </a:lnSpc>
              <a:spcBef>
                <a:spcPct val="0"/>
              </a:spcBef>
              <a:spcAft>
                <a:spcPts val="600"/>
              </a:spcAft>
              <a:buClrTx/>
              <a:buSzTx/>
              <a:buFontTx/>
              <a:buChar char="•"/>
              <a:tabLst/>
            </a:pPr>
            <a:r>
              <a:rPr kumimoji="0" lang="en-US" altLang="en-US" b="0" i="0" u="none" strike="noStrike" cap="none" normalizeH="0" baseline="0" dirty="0">
                <a:ln>
                  <a:noFill/>
                </a:ln>
                <a:effectLst/>
                <a:latin typeface="Arial" panose="020B0604020202020204" pitchFamily="34" charset="0"/>
              </a:rPr>
              <a:t>Sustainable alternative offering cost-effectiveness, reduced environmental impact,</a:t>
            </a:r>
          </a:p>
          <a:p>
            <a:pPr marL="0" marR="0" lvl="0" indent="0" defTabSz="914400" rtl="0" eaLnBrk="0" fontAlgn="base" latinLnBrk="0" hangingPunct="0">
              <a:lnSpc>
                <a:spcPct val="90000"/>
              </a:lnSpc>
              <a:spcBef>
                <a:spcPct val="0"/>
              </a:spcBef>
              <a:spcAft>
                <a:spcPts val="600"/>
              </a:spcAft>
              <a:buClrTx/>
              <a:buSzTx/>
              <a:buNone/>
              <a:tabLst/>
            </a:pPr>
            <a:r>
              <a:rPr kumimoji="0" lang="en-US" altLang="en-US" b="0" i="0" u="none" strike="noStrike" cap="none" normalizeH="0" baseline="0" dirty="0">
                <a:ln>
                  <a:noFill/>
                </a:ln>
                <a:effectLst/>
                <a:latin typeface="Arial" panose="020B0604020202020204" pitchFamily="34" charset="0"/>
              </a:rPr>
              <a:t> and increased convenience.</a:t>
            </a:r>
          </a:p>
          <a:p>
            <a:pPr marR="0" lvl="0" defTabSz="914400" rtl="0" eaLnBrk="0" fontAlgn="base" latinLnBrk="0" hangingPunct="0">
              <a:lnSpc>
                <a:spcPct val="90000"/>
              </a:lnSpc>
              <a:spcBef>
                <a:spcPct val="0"/>
              </a:spcBef>
              <a:spcAft>
                <a:spcPts val="600"/>
              </a:spcAft>
              <a:buClrTx/>
              <a:buSzTx/>
              <a:buFont typeface="Wingdings" panose="05000000000000000000" pitchFamily="2" charset="2"/>
              <a:buChar char="Ø"/>
              <a:tabLst/>
            </a:pPr>
            <a:r>
              <a:rPr kumimoji="0" lang="en-US" altLang="en-US" b="1" i="0" u="none" strike="noStrike" cap="none" normalizeH="0" baseline="0" dirty="0">
                <a:ln>
                  <a:noFill/>
                </a:ln>
                <a:effectLst/>
                <a:latin typeface="Arial" panose="020B0604020202020204" pitchFamily="34" charset="0"/>
              </a:rPr>
              <a:t>Research Gap:</a:t>
            </a:r>
            <a:endParaRPr kumimoji="0" lang="en-US" altLang="en-US" b="0" i="0" u="none" strike="noStrike" cap="none" normalizeH="0" baseline="0" dirty="0">
              <a:ln>
                <a:noFill/>
              </a:ln>
              <a:effectLst/>
              <a:latin typeface="Arial" panose="020B0604020202020204" pitchFamily="34" charset="0"/>
            </a:endParaRPr>
          </a:p>
          <a:p>
            <a:pPr marL="0" marR="0" lvl="0" indent="0" defTabSz="914400" rtl="0" eaLnBrk="0" fontAlgn="base" latinLnBrk="0" hangingPunct="0">
              <a:lnSpc>
                <a:spcPct val="90000"/>
              </a:lnSpc>
              <a:spcBef>
                <a:spcPct val="0"/>
              </a:spcBef>
              <a:spcAft>
                <a:spcPts val="600"/>
              </a:spcAft>
              <a:buClrTx/>
              <a:buSzTx/>
              <a:buFontTx/>
              <a:buChar char="•"/>
              <a:tabLst/>
            </a:pPr>
            <a:r>
              <a:rPr kumimoji="0" lang="en-US" altLang="en-US" b="0" i="0" u="none" strike="noStrike" cap="none" normalizeH="0" baseline="0" dirty="0">
                <a:ln>
                  <a:noFill/>
                </a:ln>
                <a:effectLst/>
                <a:latin typeface="Arial" panose="020B0604020202020204" pitchFamily="34" charset="0"/>
              </a:rPr>
              <a:t>Despite advantages, awareness, perception, and acceptability of menstrual cups </a:t>
            </a:r>
          </a:p>
          <a:p>
            <a:pPr marL="0" marR="0" lvl="0" indent="0" defTabSz="914400" rtl="0" eaLnBrk="0" fontAlgn="base" latinLnBrk="0" hangingPunct="0">
              <a:lnSpc>
                <a:spcPct val="90000"/>
              </a:lnSpc>
              <a:spcBef>
                <a:spcPct val="0"/>
              </a:spcBef>
              <a:spcAft>
                <a:spcPts val="600"/>
              </a:spcAft>
              <a:buClrTx/>
              <a:buSzTx/>
              <a:buNone/>
              <a:tabLst/>
            </a:pPr>
            <a:r>
              <a:rPr lang="en-US" altLang="en-US" dirty="0">
                <a:latin typeface="Arial" panose="020B0604020202020204" pitchFamily="34" charset="0"/>
              </a:rPr>
              <a:t> </a:t>
            </a:r>
            <a:r>
              <a:rPr kumimoji="0" lang="en-US" altLang="en-US" b="0" i="0" u="none" strike="noStrike" cap="none" normalizeH="0" baseline="0" dirty="0">
                <a:ln>
                  <a:noFill/>
                </a:ln>
                <a:effectLst/>
                <a:latin typeface="Arial" panose="020B0604020202020204" pitchFamily="34" charset="0"/>
              </a:rPr>
              <a:t>among women in Delhi-NCR remain under-researched.</a:t>
            </a:r>
          </a:p>
          <a:p>
            <a:pPr marL="0" marR="0" lvl="0" indent="0" defTabSz="914400" rtl="0" eaLnBrk="0" fontAlgn="base" latinLnBrk="0" hangingPunct="0">
              <a:lnSpc>
                <a:spcPct val="90000"/>
              </a:lnSpc>
              <a:spcBef>
                <a:spcPct val="0"/>
              </a:spcBef>
              <a:spcAft>
                <a:spcPts val="600"/>
              </a:spcAft>
              <a:buClrTx/>
              <a:buSzTx/>
              <a:buFontTx/>
              <a:buChar char="•"/>
              <a:tabLst/>
            </a:pPr>
            <a:r>
              <a:rPr kumimoji="0" lang="en-US" altLang="en-US" b="0" i="0" u="none" strike="noStrike" cap="none" normalizeH="0" baseline="0" dirty="0">
                <a:ln>
                  <a:noFill/>
                </a:ln>
                <a:effectLst/>
                <a:latin typeface="Arial" panose="020B0604020202020204" pitchFamily="34" charset="0"/>
              </a:rPr>
              <a:t>This study aims to provide insights for public health initiatives and educational</a:t>
            </a:r>
          </a:p>
          <a:p>
            <a:pPr marL="0" marR="0" lvl="0" indent="0" defTabSz="914400" rtl="0" eaLnBrk="0" fontAlgn="base" latinLnBrk="0" hangingPunct="0">
              <a:lnSpc>
                <a:spcPct val="90000"/>
              </a:lnSpc>
              <a:spcBef>
                <a:spcPct val="0"/>
              </a:spcBef>
              <a:spcAft>
                <a:spcPts val="600"/>
              </a:spcAft>
              <a:buClrTx/>
              <a:buSzTx/>
              <a:buNone/>
              <a:tabLst/>
            </a:pPr>
            <a:r>
              <a:rPr kumimoji="0" lang="en-US" altLang="en-US" b="0" i="0" u="none" strike="noStrike" cap="none" normalizeH="0" baseline="0" dirty="0">
                <a:ln>
                  <a:noFill/>
                </a:ln>
                <a:effectLst/>
                <a:latin typeface="Arial" panose="020B0604020202020204" pitchFamily="34" charset="0"/>
              </a:rPr>
              <a:t> campaigns.</a:t>
            </a:r>
          </a:p>
          <a:p>
            <a:pPr marL="0" marR="0" lvl="0" indent="0" defTabSz="914400" rtl="0" eaLnBrk="0" fontAlgn="base" latinLnBrk="0" hangingPunct="0">
              <a:lnSpc>
                <a:spcPct val="90000"/>
              </a:lnSpc>
              <a:spcBef>
                <a:spcPct val="0"/>
              </a:spcBef>
              <a:spcAft>
                <a:spcPts val="600"/>
              </a:spcAft>
              <a:buClrTx/>
              <a:buSzTx/>
              <a:buFontTx/>
              <a:buNone/>
              <a:tabLst/>
            </a:pPr>
            <a:endParaRPr kumimoji="0" lang="en-US" altLang="en-US" sz="1300" b="0" i="0" u="none" strike="noStrike" cap="none" normalizeH="0" baseline="0" dirty="0">
              <a:ln>
                <a:noFill/>
              </a:ln>
              <a:effectLst/>
              <a:latin typeface="Arial" panose="020B0604020202020204" pitchFamily="34" charset="0"/>
            </a:endParaRPr>
          </a:p>
        </p:txBody>
      </p:sp>
      <p:sp>
        <p:nvSpPr>
          <p:cNvPr id="128" name="Isosceles Triangle 127">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8590663" y="6041362"/>
            <a:ext cx="683339" cy="365125"/>
          </a:xfrm>
        </p:spPr>
        <p:txBody>
          <a:bodyPr>
            <a:normAutofit/>
          </a:bodyPr>
          <a:lstStyle/>
          <a:p>
            <a:pPr>
              <a:spcAft>
                <a:spcPts val="600"/>
              </a:spcAft>
            </a:pPr>
            <a:fld id="{26AD20E6-394B-4DF0-96A5-9647FF39C943}" type="slidenum">
              <a:rPr lang="en-IN"/>
              <a:pPr>
                <a:spcAft>
                  <a:spcPts val="600"/>
                </a:spcAft>
              </a:pPr>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76" y="126265"/>
            <a:ext cx="1653582" cy="763460"/>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4" name="Group 73">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75" name="Straight Connector 74">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6" name="Straight Connector 75">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7"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78"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79" name="Isosceles Triangle 78">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80"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81"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82"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83" name="Isosceles Triangle 82">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84" name="Isosceles Triangle 83">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grpSp>
      <p:sp>
        <p:nvSpPr>
          <p:cNvPr id="86" name="Rectangle 85">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8" name="Group 87">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9" name="Straight Connector 88">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90"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91"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92" name="Isosceles Triangle 91">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93"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94"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95"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96" name="Isosceles Triangle 95">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97" name="Isosceles Triangle 96">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grpSp>
      <p:sp>
        <p:nvSpPr>
          <p:cNvPr id="99" name="Rectangle 98">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8301227"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a:xfrm>
            <a:off x="653889" y="6411619"/>
            <a:ext cx="6297612" cy="365125"/>
          </a:xfrm>
        </p:spPr>
        <p:txBody>
          <a:bodyPr vert="horz" lIns="91440" tIns="45720" rIns="91440" bIns="45720" rtlCol="0" anchor="ctr">
            <a:normAutofit/>
          </a:bodyPr>
          <a:lstStyle/>
          <a:p>
            <a:pPr>
              <a:spcAft>
                <a:spcPts val="600"/>
              </a:spcAft>
            </a:pPr>
            <a:r>
              <a:rPr lang="en-US" kern="1200">
                <a:solidFill>
                  <a:srgbClr val="FFFFFF"/>
                </a:solidFill>
                <a:latin typeface="+mn-lt"/>
                <a:ea typeface="+mn-ea"/>
                <a:cs typeface="+mn-cs"/>
              </a:rPr>
              <a:t>You are not allowed to add slides to this presentation</a:t>
            </a: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10865194" y="6411619"/>
            <a:ext cx="683339" cy="365125"/>
          </a:xfrm>
        </p:spPr>
        <p:txBody>
          <a:bodyPr vert="horz" lIns="91440" tIns="45720" rIns="91440" bIns="45720" rtlCol="0" anchor="ctr">
            <a:normAutofit/>
          </a:bodyPr>
          <a:lstStyle/>
          <a:p>
            <a:pPr>
              <a:spcAft>
                <a:spcPts val="600"/>
              </a:spcAft>
            </a:pPr>
            <a:fld id="{26AD20E6-394B-4DF0-96A5-9647FF39C943}" type="slidenum">
              <a:rPr lang="en-US">
                <a:solidFill>
                  <a:srgbClr val="FFFFFF"/>
                </a:solidFill>
              </a:rPr>
              <a:pPr>
                <a:spcAft>
                  <a:spcPts val="600"/>
                </a:spcAft>
              </a:pPr>
              <a:t>4</a:t>
            </a:fld>
            <a:endParaRPr lang="en-US">
              <a:solidFill>
                <a:srgbClr val="FFFFFF"/>
              </a:solidFill>
            </a:endParaRPr>
          </a:p>
        </p:txBody>
      </p:sp>
      <p:pic>
        <p:nvPicPr>
          <p:cNvPr id="6" name="Picture 5" descr="A black and white logo&#10;&#10;AI-generated content may be incorrect.">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446027" cy="624772"/>
          </a:xfrm>
          <a:prstGeom prst="rect">
            <a:avLst/>
          </a:prstGeom>
        </p:spPr>
      </p:pic>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2068505" y="446381"/>
            <a:ext cx="10197494" cy="1099457"/>
          </a:xfrm>
        </p:spPr>
        <p:txBody>
          <a:bodyPr>
            <a:normAutofit/>
          </a:bodyPr>
          <a:lstStyle/>
          <a:p>
            <a:r>
              <a:rPr lang="en-IN" sz="4400" b="1" u="sng" dirty="0">
                <a:solidFill>
                  <a:schemeClr val="accent5"/>
                </a:solidFill>
              </a:rPr>
              <a:t>Objectives of Your Study</a:t>
            </a:r>
          </a:p>
        </p:txBody>
      </p:sp>
      <p:graphicFrame>
        <p:nvGraphicFramePr>
          <p:cNvPr id="69" name="Rectangle 2">
            <a:extLst>
              <a:ext uri="{FF2B5EF4-FFF2-40B4-BE49-F238E27FC236}">
                <a16:creationId xmlns:a16="http://schemas.microsoft.com/office/drawing/2014/main" id="{D29E3EFC-024F-2AF7-D519-9FB8A97CD698}"/>
              </a:ext>
            </a:extLst>
          </p:cNvPr>
          <p:cNvGraphicFramePr>
            <a:graphicFrameLocks noGrp="1"/>
          </p:cNvGraphicFramePr>
          <p:nvPr>
            <p:ph idx="1"/>
            <p:extLst>
              <p:ext uri="{D42A27DB-BD31-4B8C-83A1-F6EECF244321}">
                <p14:modId xmlns:p14="http://schemas.microsoft.com/office/powerpoint/2010/main" val="3955512162"/>
              </p:ext>
            </p:extLst>
          </p:nvPr>
        </p:nvGraphicFramePr>
        <p:xfrm>
          <a:off x="1286933" y="1948543"/>
          <a:ext cx="9618133" cy="40934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3753044" y="23814"/>
            <a:ext cx="8596668" cy="1320800"/>
          </a:xfrm>
        </p:spPr>
        <p:txBody>
          <a:bodyPr>
            <a:normAutofit/>
          </a:bodyPr>
          <a:lstStyle/>
          <a:p>
            <a:r>
              <a:rPr lang="en-IN" b="1" dirty="0">
                <a:solidFill>
                  <a:schemeClr val="accent5"/>
                </a:solidFill>
              </a:rPr>
              <a:t>Methodology (1/2)</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a:xfrm>
            <a:off x="8590663" y="6041362"/>
            <a:ext cx="683339" cy="365125"/>
          </a:xfrm>
        </p:spPr>
        <p:txBody>
          <a:bodyPr>
            <a:normAutofit/>
          </a:bodyPr>
          <a:lstStyle/>
          <a:p>
            <a:pPr>
              <a:spcAft>
                <a:spcPts val="600"/>
              </a:spcAft>
            </a:pPr>
            <a:fld id="{26AD20E6-394B-4DF0-96A5-9647FF39C943}" type="slidenum">
              <a:rPr lang="en-IN" smtClean="0"/>
              <a:pPr>
                <a:spcAft>
                  <a:spcPts val="600"/>
                </a:spcAft>
              </a:pPr>
              <a:t>5</a:t>
            </a:fld>
            <a:endParaRPr lang="en-IN"/>
          </a:p>
        </p:txBody>
      </p:sp>
      <p:pic>
        <p:nvPicPr>
          <p:cNvPr id="6" name="Picture 5" descr="A black and white logo&#10;&#10;AI-generated content may be incorrect.">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499190" cy="688705"/>
          </a:xfrm>
          <a:prstGeom prst="rect">
            <a:avLst/>
          </a:prstGeom>
        </p:spPr>
      </p:pic>
      <p:graphicFrame>
        <p:nvGraphicFramePr>
          <p:cNvPr id="12" name="Content Placeholder 2">
            <a:extLst>
              <a:ext uri="{FF2B5EF4-FFF2-40B4-BE49-F238E27FC236}">
                <a16:creationId xmlns:a16="http://schemas.microsoft.com/office/drawing/2014/main" id="{87515BAC-E87B-B8BF-3E7B-8979F83F5AF1}"/>
              </a:ext>
            </a:extLst>
          </p:cNvPr>
          <p:cNvGraphicFramePr>
            <a:graphicFrameLocks noGrp="1"/>
          </p:cNvGraphicFramePr>
          <p:nvPr>
            <p:ph idx="1"/>
            <p:extLst>
              <p:ext uri="{D42A27DB-BD31-4B8C-83A1-F6EECF244321}">
                <p14:modId xmlns:p14="http://schemas.microsoft.com/office/powerpoint/2010/main" val="3424047986"/>
              </p:ext>
            </p:extLst>
          </p:nvPr>
        </p:nvGraphicFramePr>
        <p:xfrm>
          <a:off x="677863" y="712519"/>
          <a:ext cx="11268714" cy="61454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3548870" y="36758"/>
            <a:ext cx="10197494" cy="1099457"/>
          </a:xfrm>
        </p:spPr>
        <p:txBody>
          <a:bodyPr>
            <a:normAutofit/>
          </a:bodyPr>
          <a:lstStyle/>
          <a:p>
            <a:r>
              <a:rPr lang="en-IN" b="1" dirty="0">
                <a:solidFill>
                  <a:schemeClr val="accent5"/>
                </a:solidFill>
              </a:rPr>
              <a:t>Methodology (2/2)</a:t>
            </a:r>
            <a:endParaRPr lang="en-IN" dirty="0">
              <a:solidFill>
                <a:schemeClr val="accent5"/>
              </a:solidFill>
            </a:endParaRPr>
          </a:p>
        </p:txBody>
      </p:sp>
      <p:sp>
        <p:nvSpPr>
          <p:cNvPr id="14" name="Isosceles Triangle 13">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5" name="Footer Placeholder 4">
            <a:extLst>
              <a:ext uri="{FF2B5EF4-FFF2-40B4-BE49-F238E27FC236}">
                <a16:creationId xmlns:a16="http://schemas.microsoft.com/office/drawing/2014/main" id="{6F6DCD10-8A3E-7240-0E8B-DDE634E0B5E4}"/>
              </a:ext>
            </a:extLst>
          </p:cNvPr>
          <p:cNvSpPr>
            <a:spLocks noGrp="1"/>
          </p:cNvSpPr>
          <p:nvPr>
            <p:ph type="ftr" sz="quarter" idx="11"/>
          </p:nvPr>
        </p:nvSpPr>
        <p:spPr>
          <a:xfrm>
            <a:off x="1981203" y="6182876"/>
            <a:ext cx="6297612" cy="365125"/>
          </a:xfrm>
        </p:spPr>
        <p:txBody>
          <a:bodyPr>
            <a:normAutofit/>
          </a:bodyPr>
          <a:lstStyle/>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a:xfrm>
            <a:off x="9894532" y="6182876"/>
            <a:ext cx="683339" cy="365125"/>
          </a:xfrm>
        </p:spPr>
        <p:txBody>
          <a:bodyPr>
            <a:normAutofit/>
          </a:bodyPr>
          <a:lstStyle/>
          <a:p>
            <a:pPr>
              <a:spcAft>
                <a:spcPts val="600"/>
              </a:spcAft>
            </a:pPr>
            <a:fld id="{26AD20E6-394B-4DF0-96A5-9647FF39C943}" type="slidenum">
              <a:rPr lang="en-IN" smtClean="0"/>
              <a:pPr>
                <a:spcAft>
                  <a:spcPts val="600"/>
                </a:spcAft>
              </a:pPr>
              <a:t>6</a:t>
            </a:fld>
            <a:endParaRPr lang="en-IN"/>
          </a:p>
        </p:txBody>
      </p:sp>
      <p:sp>
        <p:nvSpPr>
          <p:cNvPr id="26" name="Isosceles Triangle 25">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1553378" cy="688567"/>
          </a:xfrm>
          <a:prstGeom prst="rect">
            <a:avLst/>
          </a:prstGeom>
        </p:spPr>
      </p:pic>
      <p:graphicFrame>
        <p:nvGraphicFramePr>
          <p:cNvPr id="27" name="Content Placeholder 2">
            <a:extLst>
              <a:ext uri="{FF2B5EF4-FFF2-40B4-BE49-F238E27FC236}">
                <a16:creationId xmlns:a16="http://schemas.microsoft.com/office/drawing/2014/main" id="{6844A3F5-1372-0F28-2F4F-539CE5280F13}"/>
              </a:ext>
            </a:extLst>
          </p:cNvPr>
          <p:cNvGraphicFramePr>
            <a:graphicFrameLocks noGrp="1"/>
          </p:cNvGraphicFramePr>
          <p:nvPr>
            <p:ph idx="1"/>
            <p:extLst>
              <p:ext uri="{D42A27DB-BD31-4B8C-83A1-F6EECF244321}">
                <p14:modId xmlns:p14="http://schemas.microsoft.com/office/powerpoint/2010/main" val="2483838726"/>
              </p:ext>
            </p:extLst>
          </p:nvPr>
        </p:nvGraphicFramePr>
        <p:xfrm>
          <a:off x="-2" y="1191846"/>
          <a:ext cx="12192000" cy="54117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0624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a:t>Results (1/3)</a:t>
            </a:r>
            <a:endParaRPr lang="en-IN" b="1" dirty="0"/>
          </a:p>
        </p:txBody>
      </p:sp>
      <p:graphicFrame>
        <p:nvGraphicFramePr>
          <p:cNvPr id="8" name="Content Placeholder 2">
            <a:extLst>
              <a:ext uri="{FF2B5EF4-FFF2-40B4-BE49-F238E27FC236}">
                <a16:creationId xmlns:a16="http://schemas.microsoft.com/office/drawing/2014/main" id="{A2CB9CBA-A0AF-F9E7-7CE4-3491ADBAC6DE}"/>
              </a:ext>
            </a:extLst>
          </p:cNvPr>
          <p:cNvGraphicFramePr>
            <a:graphicFrameLocks noGrp="1"/>
          </p:cNvGraphicFramePr>
          <p:nvPr>
            <p:ph idx="1"/>
            <p:extLst>
              <p:ext uri="{D42A27DB-BD31-4B8C-83A1-F6EECF244321}">
                <p14:modId xmlns:p14="http://schemas.microsoft.com/office/powerpoint/2010/main" val="3837408362"/>
              </p:ext>
            </p:extLst>
          </p:nvPr>
        </p:nvGraphicFramePr>
        <p:xfrm>
          <a:off x="677334" y="2160589"/>
          <a:ext cx="8596668"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3813"/>
            <a:ext cx="1424763" cy="667303"/>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(2/3)</a:t>
            </a:r>
          </a:p>
        </p:txBody>
      </p:sp>
      <p:graphicFrame>
        <p:nvGraphicFramePr>
          <p:cNvPr id="8" name="Content Placeholder 2">
            <a:extLst>
              <a:ext uri="{FF2B5EF4-FFF2-40B4-BE49-F238E27FC236}">
                <a16:creationId xmlns:a16="http://schemas.microsoft.com/office/drawing/2014/main" id="{E22CD96D-FBFC-741E-E966-D8BE893FC819}"/>
              </a:ext>
            </a:extLst>
          </p:cNvPr>
          <p:cNvGraphicFramePr>
            <a:graphicFrameLocks noGrp="1"/>
          </p:cNvGraphicFramePr>
          <p:nvPr>
            <p:ph idx="1"/>
          </p:nvPr>
        </p:nvGraphicFramePr>
        <p:xfrm>
          <a:off x="677334" y="2160589"/>
          <a:ext cx="8596668" cy="38807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a:xfrm>
            <a:off x="11514666" y="6492875"/>
            <a:ext cx="683339" cy="365125"/>
          </a:xfrm>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3814"/>
            <a:ext cx="1637414" cy="677936"/>
          </a:xfrm>
          <a:prstGeom prst="rect">
            <a:avLst/>
          </a:prstGeom>
        </p:spPr>
      </p:pic>
    </p:spTree>
    <p:extLst>
      <p:ext uri="{BB962C8B-B14F-4D97-AF65-F5344CB8AC3E}">
        <p14:creationId xmlns:p14="http://schemas.microsoft.com/office/powerpoint/2010/main" val="1911276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3515121" y="116792"/>
            <a:ext cx="8596668" cy="480255"/>
          </a:xfrm>
        </p:spPr>
        <p:txBody>
          <a:bodyPr>
            <a:noAutofit/>
          </a:bodyPr>
          <a:lstStyle/>
          <a:p>
            <a:r>
              <a:rPr lang="en-IN" sz="4000" b="1" dirty="0"/>
              <a:t>Discussion (1/2)</a:t>
            </a:r>
          </a:p>
        </p:txBody>
      </p:sp>
      <p:sp>
        <p:nvSpPr>
          <p:cNvPr id="18" name="Isosceles Triangle 17">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a:xfrm>
            <a:off x="8590663" y="6041362"/>
            <a:ext cx="683339" cy="365125"/>
          </a:xfrm>
        </p:spPr>
        <p:txBody>
          <a:bodyPr>
            <a:normAutofit/>
          </a:bodyPr>
          <a:lstStyle/>
          <a:p>
            <a:pPr algn="l">
              <a:spcAft>
                <a:spcPts val="600"/>
              </a:spcAft>
            </a:pPr>
            <a:fld id="{26AD20E6-394B-4DF0-96A5-9647FF39C943}" type="slidenum">
              <a:rPr lang="en-IN" smtClean="0"/>
              <a:pPr algn="l">
                <a:spcAft>
                  <a:spcPts val="600"/>
                </a:spcAft>
              </a:pPr>
              <a:t>9</a:t>
            </a:fld>
            <a:endParaRPr lang="en-IN"/>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80210" y="972059"/>
            <a:ext cx="12031579" cy="7119523"/>
          </a:xfrm>
        </p:spPr>
        <p:txBody>
          <a:bodyPr>
            <a:noAutofit/>
          </a:bodyPr>
          <a:lstStyle/>
          <a:p>
            <a:pPr marL="0" indent="0">
              <a:lnSpc>
                <a:spcPct val="90000"/>
              </a:lnSpc>
              <a:buNone/>
            </a:pPr>
            <a:r>
              <a:rPr lang="en-US" sz="1600" dirty="0"/>
              <a:t>This study investigated menstrual cup awareness, usage knowledge, and their demographic associations among women in Delhi-NCR. Findings offer crucial insights for promoting sustainable menstrual hygiene.</a:t>
            </a:r>
          </a:p>
          <a:p>
            <a:pPr>
              <a:lnSpc>
                <a:spcPct val="90000"/>
              </a:lnSpc>
            </a:pPr>
            <a:r>
              <a:rPr lang="en-US" sz="1600" b="1" dirty="0">
                <a:solidFill>
                  <a:schemeClr val="tx1"/>
                </a:solidFill>
              </a:rPr>
              <a:t>Awareness of Menstrual Cups</a:t>
            </a:r>
          </a:p>
          <a:p>
            <a:pPr marL="0" indent="0">
              <a:lnSpc>
                <a:spcPct val="90000"/>
              </a:lnSpc>
              <a:buNone/>
            </a:pPr>
            <a:r>
              <a:rPr lang="en-US" sz="1600" dirty="0"/>
              <a:t>Awareness of menstrual cups was significantly associated with </a:t>
            </a:r>
            <a:r>
              <a:rPr lang="en-US" sz="1600" b="1" dirty="0"/>
              <a:t>age</a:t>
            </a:r>
            <a:r>
              <a:rPr lang="en-US" sz="1600" dirty="0"/>
              <a:t> and </a:t>
            </a:r>
            <a:r>
              <a:rPr lang="en-US" sz="1600" b="1" dirty="0"/>
              <a:t>educational qualification</a:t>
            </a:r>
            <a:r>
              <a:rPr lang="en-US" sz="1600" dirty="0"/>
              <a:t>. Older women and those with higher education demonstrated greater awareness, suggesting education's role in health literacy and information access. This aligns with existing literature [Cite relevant studies here]. Conversely, </a:t>
            </a:r>
            <a:r>
              <a:rPr lang="en-US" sz="1600" b="1" dirty="0"/>
              <a:t>occupation</a:t>
            </a:r>
            <a:r>
              <a:rPr lang="en-US" sz="1600" dirty="0"/>
              <a:t> and </a:t>
            </a:r>
            <a:r>
              <a:rPr lang="en-US" sz="1600" b="1" dirty="0"/>
              <a:t>monthly household income</a:t>
            </a:r>
            <a:r>
              <a:rPr lang="en-US" sz="1600" dirty="0"/>
              <a:t> showed no significant association with awareness. This indicates that awareness is more influenced by educational background and information exposure than by professional status or economic standing alone.</a:t>
            </a:r>
          </a:p>
          <a:p>
            <a:pPr>
              <a:lnSpc>
                <a:spcPct val="90000"/>
              </a:lnSpc>
            </a:pPr>
            <a:r>
              <a:rPr lang="en-US" sz="1600" b="1" dirty="0">
                <a:solidFill>
                  <a:schemeClr val="tx1"/>
                </a:solidFill>
              </a:rPr>
              <a:t>Knowledge of Menstrual Cup Usage</a:t>
            </a:r>
          </a:p>
          <a:p>
            <a:pPr marL="0" indent="0">
              <a:lnSpc>
                <a:spcPct val="90000"/>
              </a:lnSpc>
              <a:buNone/>
            </a:pPr>
            <a:r>
              <a:rPr lang="en-US" sz="1600" dirty="0"/>
              <a:t>Knowledge regarding menstrual cup usage was significantly linked to </a:t>
            </a:r>
            <a:r>
              <a:rPr lang="en-US" sz="1600" b="1" dirty="0"/>
              <a:t>age</a:t>
            </a:r>
            <a:r>
              <a:rPr lang="en-US" sz="1600" dirty="0"/>
              <a:t> and </a:t>
            </a:r>
            <a:r>
              <a:rPr lang="en-US" sz="1600" b="1" dirty="0"/>
              <a:t>monthly household income</a:t>
            </a:r>
            <a:r>
              <a:rPr lang="en-US" sz="1600" dirty="0"/>
              <a:t>. Older women and those from higher-income households reported better knowledge of usage. This could reflect accumulated experience over time and greater access to resources (e.g., internet, healthcare) for practical learning. Notably, </a:t>
            </a:r>
            <a:r>
              <a:rPr lang="en-US" sz="1600" b="1" dirty="0"/>
              <a:t>educational qualification</a:t>
            </a:r>
            <a:r>
              <a:rPr lang="en-US" sz="1600" dirty="0"/>
              <a:t> and </a:t>
            </a:r>
            <a:r>
              <a:rPr lang="en-US" sz="1600" b="1" dirty="0"/>
              <a:t>occupation</a:t>
            </a:r>
            <a:r>
              <a:rPr lang="en-US" sz="1600" dirty="0"/>
              <a:t> were not significantly associated with usage knowledge. This suggests a gap: while education may increase general awareness, practical usage knowledge might require different, more hands-on learning channels, not necessarily provided through formal schooling or professional roles.</a:t>
            </a:r>
          </a:p>
          <a:p>
            <a:pPr>
              <a:lnSpc>
                <a:spcPct val="90000"/>
              </a:lnSpc>
            </a:pPr>
            <a:r>
              <a:rPr lang="en-US" sz="1600" b="1" dirty="0">
                <a:solidFill>
                  <a:schemeClr val="tx1"/>
                </a:solidFill>
              </a:rPr>
              <a:t>Acceptability of Menstrual Cups</a:t>
            </a:r>
          </a:p>
          <a:p>
            <a:pPr marL="0" indent="0">
              <a:lnSpc>
                <a:spcPct val="90000"/>
              </a:lnSpc>
              <a:buNone/>
            </a:pPr>
            <a:r>
              <a:rPr lang="en-US" sz="1600" dirty="0"/>
              <a:t>While direct demographic associations with overall acceptability were not the primary focus of the Chi-square analysis, the findings on awareness and usage knowledge are foundational. Low awareness or lack of usage knowledge inherently limits acceptability. Further research is needed to fully delineate factors influencing menstrual cup adoption in Delhi-NCR.</a:t>
            </a:r>
          </a:p>
        </p:txBody>
      </p:sp>
      <p:sp>
        <p:nvSpPr>
          <p:cNvPr id="20" name="Isosceles Triangle 19">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75" y="83482"/>
            <a:ext cx="1677402" cy="650165"/>
          </a:xfrm>
          <a:prstGeom prst="rect">
            <a:avLst/>
          </a:prstGeom>
        </p:spPr>
      </p:pic>
    </p:spTree>
    <p:extLst>
      <p:ext uri="{BB962C8B-B14F-4D97-AF65-F5344CB8AC3E}">
        <p14:creationId xmlns:p14="http://schemas.microsoft.com/office/powerpoint/2010/main" val="261627087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E44910EAB22654FBE6603C0F8B21F8F" ma:contentTypeVersion="12" ma:contentTypeDescription="Create a new document." ma:contentTypeScope="" ma:versionID="9374e33b662c834c1a6a01e01ec3cba4">
  <xsd:schema xmlns:xsd="http://www.w3.org/2001/XMLSchema" xmlns:xs="http://www.w3.org/2001/XMLSchema" xmlns:p="http://schemas.microsoft.com/office/2006/metadata/properties" xmlns:ns3="c0952afc-2363-457d-9f30-a2fea6842057" xmlns:ns4="bf9817bb-8858-4ba9-b60e-eba2cfa5fef1" targetNamespace="http://schemas.microsoft.com/office/2006/metadata/properties" ma:root="true" ma:fieldsID="5ba74b856f5c1733e8b210976899469e" ns3:_="" ns4:_="">
    <xsd:import namespace="c0952afc-2363-457d-9f30-a2fea6842057"/>
    <xsd:import namespace="bf9817bb-8858-4ba9-b60e-eba2cfa5fef1"/>
    <xsd:element name="properties">
      <xsd:complexType>
        <xsd:sequence>
          <xsd:element name="documentManagement">
            <xsd:complexType>
              <xsd:all>
                <xsd:element ref="ns3:_activity" minOccurs="0"/>
                <xsd:element ref="ns4:SharedWithUsers" minOccurs="0"/>
                <xsd:element ref="ns4:SharedWithDetails" minOccurs="0"/>
                <xsd:element ref="ns4:SharingHintHash" minOccurs="0"/>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SystemTag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952afc-2363-457d-9f30-a2fea6842057"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f9817bb-8858-4ba9-b60e-eba2cfa5fef1"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element name="SharingHintHash" ma:index="1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c0952afc-2363-457d-9f30-a2fea6842057" xsi:nil="true"/>
  </documentManagement>
</p:properties>
</file>

<file path=customXml/itemProps1.xml><?xml version="1.0" encoding="utf-8"?>
<ds:datastoreItem xmlns:ds="http://schemas.openxmlformats.org/officeDocument/2006/customXml" ds:itemID="{CB08E6DD-A1B9-43A3-9D51-85DC9300D453}">
  <ds:schemaRefs>
    <ds:schemaRef ds:uri="http://schemas.microsoft.com/sharepoint/v3/contenttype/forms"/>
  </ds:schemaRefs>
</ds:datastoreItem>
</file>

<file path=customXml/itemProps2.xml><?xml version="1.0" encoding="utf-8"?>
<ds:datastoreItem xmlns:ds="http://schemas.openxmlformats.org/officeDocument/2006/customXml" ds:itemID="{19B48890-7FB8-4F64-B65D-770DB3191E1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0952afc-2363-457d-9f30-a2fea6842057"/>
    <ds:schemaRef ds:uri="bf9817bb-8858-4ba9-b60e-eba2cfa5fe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CA02D2E-0E05-4286-8437-2EEA09554FF9}">
  <ds:schemaRefs>
    <ds:schemaRef ds:uri="http://schemas.microsoft.com/office/2006/documentManagement/types"/>
    <ds:schemaRef ds:uri="http://schemas.microsoft.com/office/infopath/2007/PartnerControls"/>
    <ds:schemaRef ds:uri="http://purl.org/dc/terms/"/>
    <ds:schemaRef ds:uri="http://purl.org/dc/dcmitype/"/>
    <ds:schemaRef ds:uri="http://schemas.openxmlformats.org/package/2006/metadata/core-properties"/>
    <ds:schemaRef ds:uri="bf9817bb-8858-4ba9-b60e-eba2cfa5fef1"/>
    <ds:schemaRef ds:uri="http://purl.org/dc/elements/1.1/"/>
    <ds:schemaRef ds:uri="c0952afc-2363-457d-9f30-a2fea6842057"/>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Facet</Template>
  <TotalTime>66524</TotalTime>
  <Words>2471</Words>
  <Application>Microsoft Office PowerPoint</Application>
  <PresentationFormat>Widescreen</PresentationFormat>
  <Paragraphs>174</Paragraphs>
  <Slides>18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Times New Roman</vt:lpstr>
      <vt:lpstr>Trebuchet MS</vt:lpstr>
      <vt:lpstr>Wingdings</vt:lpstr>
      <vt:lpstr>Wingdings 3</vt:lpstr>
      <vt:lpstr>Facet</vt:lpstr>
      <vt:lpstr>"Awareness, Perception, and Acceptability of Menstrual Cups Among Women in Delhi-NCR: A Survey </vt:lpstr>
      <vt:lpstr>Mentor Approval</vt:lpstr>
      <vt:lpstr>   Introduction (1/2)</vt:lpstr>
      <vt:lpstr>Objectives of Your Study</vt:lpstr>
      <vt:lpstr>Methodology (1/2)</vt:lpstr>
      <vt:lpstr>Methodology (2/2)</vt:lpstr>
      <vt:lpstr>Results (1/3)</vt:lpstr>
      <vt:lpstr>Results (2/3)</vt:lpstr>
      <vt:lpstr>Discussion (1/2)</vt:lpstr>
      <vt:lpstr>Discussion (2/2)</vt:lpstr>
      <vt:lpstr>References (Only Vancouver Style)</vt:lpstr>
      <vt:lpstr>PowerPoint Presentation</vt:lpstr>
      <vt:lpstr>PowerPoint Presentation</vt:lpstr>
      <vt:lpstr>PowerPoint Presentation</vt:lpstr>
      <vt:lpstr>PowerPoint Presentation</vt:lpstr>
      <vt:lpstr>Pictorial Journey (1/2)</vt:lpstr>
      <vt:lpstr>Pictorial Journey (2/2)</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Shreya  Aggarwal</cp:lastModifiedBy>
  <cp:revision>25</cp:revision>
  <dcterms:created xsi:type="dcterms:W3CDTF">2022-05-20T15:11:38Z</dcterms:created>
  <dcterms:modified xsi:type="dcterms:W3CDTF">2025-08-21T08:56:56Z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0x0101008E44910EAB22654FBE6603C0F8B21F8F</vt:lpwstr>
  </property>
</Properties>
</file>