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1"/>
  </p:notesMasterIdLst>
  <p:sldIdLst>
    <p:sldId id="305" r:id="rId2"/>
    <p:sldId id="307" r:id="rId3"/>
    <p:sldId id="308" r:id="rId4"/>
    <p:sldId id="309" r:id="rId5"/>
    <p:sldId id="311" r:id="rId6"/>
    <p:sldId id="310" r:id="rId7"/>
    <p:sldId id="323" r:id="rId8"/>
    <p:sldId id="312" r:id="rId9"/>
    <p:sldId id="313" r:id="rId10"/>
    <p:sldId id="344" r:id="rId11"/>
    <p:sldId id="345" r:id="rId12"/>
    <p:sldId id="315" r:id="rId13"/>
    <p:sldId id="317" r:id="rId14"/>
    <p:sldId id="346" r:id="rId15"/>
    <p:sldId id="318" r:id="rId16"/>
    <p:sldId id="319" r:id="rId17"/>
    <p:sldId id="320" r:id="rId18"/>
    <p:sldId id="321" r:id="rId19"/>
    <p:sldId id="322" r:id="rId20"/>
    <p:sldId id="324" r:id="rId21"/>
    <p:sldId id="325" r:id="rId22"/>
    <p:sldId id="326" r:id="rId23"/>
    <p:sldId id="327" r:id="rId24"/>
    <p:sldId id="328" r:id="rId25"/>
    <p:sldId id="329" r:id="rId26"/>
    <p:sldId id="331" r:id="rId27"/>
    <p:sldId id="342" r:id="rId28"/>
    <p:sldId id="330" r:id="rId29"/>
    <p:sldId id="343" r:id="rId30"/>
    <p:sldId id="347" r:id="rId31"/>
    <p:sldId id="332" r:id="rId32"/>
    <p:sldId id="338" r:id="rId33"/>
    <p:sldId id="337" r:id="rId34"/>
    <p:sldId id="336" r:id="rId35"/>
    <p:sldId id="335" r:id="rId36"/>
    <p:sldId id="339" r:id="rId37"/>
    <p:sldId id="340" r:id="rId38"/>
    <p:sldId id="341" r:id="rId39"/>
    <p:sldId id="333" r:id="rId4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01E78"/>
    <a:srgbClr val="FF3300"/>
    <a:srgbClr val="CC0000"/>
    <a:srgbClr val="CC0066"/>
    <a:srgbClr val="DA006D"/>
    <a:srgbClr val="FF3399"/>
    <a:srgbClr val="339933"/>
    <a:srgbClr val="000000"/>
    <a:srgbClr val="FFFF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9380" autoAdjust="0"/>
    <p:restoredTop sz="94660" autoAdjust="0"/>
  </p:normalViewPr>
  <p:slideViewPr>
    <p:cSldViewPr>
      <p:cViewPr varScale="1">
        <p:scale>
          <a:sx n="73" d="100"/>
          <a:sy n="73" d="100"/>
        </p:scale>
        <p:origin x="-154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1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8154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megha%20sood\Desktop\excel%20dissertation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egha%20sood\Desktop\excel%20dissertation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egha%20sood\Desktop\excel%20dissertation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egha%20sood\Desktop\excel%20dissertation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egha%20sood\Desktop\excel%20dissertation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egha%20sood\Desktop\excel%20dissertation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8"/>
  <c:chart>
    <c:title>
      <c:tx>
        <c:rich>
          <a:bodyPr/>
          <a:lstStyle/>
          <a:p>
            <a:pPr>
              <a:defRPr/>
            </a:pPr>
            <a:r>
              <a:rPr lang="en-US"/>
              <a:t>Opinion about clear aligners among dental surgeons in delhi</a:t>
            </a:r>
          </a:p>
        </c:rich>
      </c:tx>
      <c:layout/>
    </c:title>
    <c:plotArea>
      <c:layout/>
      <c:pieChart>
        <c:varyColors val="1"/>
        <c:ser>
          <c:idx val="0"/>
          <c:order val="0"/>
          <c:dLbls>
            <c:showPercent val="1"/>
          </c:dLbls>
          <c:cat>
            <c:strRef>
              <c:f>Sheet2!$A$3:$D$3</c:f>
              <c:strCache>
                <c:ptCount val="4"/>
                <c:pt idx="0">
                  <c:v>clear plastic tray</c:v>
                </c:pt>
                <c:pt idx="1">
                  <c:v>don’t know</c:v>
                </c:pt>
                <c:pt idx="2">
                  <c:v>some lab material</c:v>
                </c:pt>
                <c:pt idx="3">
                  <c:v>same as invisalign material</c:v>
                </c:pt>
              </c:strCache>
            </c:strRef>
          </c:cat>
          <c:val>
            <c:numRef>
              <c:f>Sheet2!$A$4:$D$4</c:f>
              <c:numCache>
                <c:formatCode>General</c:formatCode>
                <c:ptCount val="4"/>
                <c:pt idx="0">
                  <c:v>73</c:v>
                </c:pt>
                <c:pt idx="1">
                  <c:v>54</c:v>
                </c:pt>
                <c:pt idx="2">
                  <c:v>9</c:v>
                </c:pt>
                <c:pt idx="3">
                  <c:v>6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t"/>
      <c:layout/>
    </c:legend>
    <c:plotVisOnly val="1"/>
  </c:chart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8"/>
  <c:chart>
    <c:title>
      <c:tx>
        <c:rich>
          <a:bodyPr/>
          <a:lstStyle/>
          <a:p>
            <a:pPr>
              <a:defRPr/>
            </a:pPr>
            <a:r>
              <a:rPr lang="en-US"/>
              <a:t>Awareness about type of treatment done by the aligners</a:t>
            </a:r>
          </a:p>
        </c:rich>
      </c:tx>
      <c:layout/>
    </c:title>
    <c:plotArea>
      <c:layout/>
      <c:pieChart>
        <c:varyColors val="1"/>
        <c:ser>
          <c:idx val="0"/>
          <c:order val="0"/>
          <c:explosion val="25"/>
          <c:dLbls>
            <c:showPercent val="1"/>
          </c:dLbls>
          <c:cat>
            <c:strRef>
              <c:f>Sheet2!$A$34:$C$34</c:f>
              <c:strCache>
                <c:ptCount val="3"/>
                <c:pt idx="0">
                  <c:v>all</c:v>
                </c:pt>
                <c:pt idx="1">
                  <c:v>some</c:v>
                </c:pt>
                <c:pt idx="2">
                  <c:v>none</c:v>
                </c:pt>
              </c:strCache>
            </c:strRef>
          </c:cat>
          <c:val>
            <c:numRef>
              <c:f>Sheet2!$A$35:$C$35</c:f>
              <c:numCache>
                <c:formatCode>General</c:formatCode>
                <c:ptCount val="3"/>
                <c:pt idx="0">
                  <c:v>52</c:v>
                </c:pt>
                <c:pt idx="1">
                  <c:v>43</c:v>
                </c:pt>
                <c:pt idx="2">
                  <c:v>47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t"/>
      <c:layout/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8"/>
  <c:chart>
    <c:title>
      <c:tx>
        <c:rich>
          <a:bodyPr/>
          <a:lstStyle/>
          <a:p>
            <a:pPr>
              <a:defRPr/>
            </a:pPr>
            <a:r>
              <a:rPr lang="en-US"/>
              <a:t>Awareness about advertisement of clearpath</a:t>
            </a:r>
          </a:p>
        </c:rich>
      </c:tx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dLbls>
            <c:showPercent val="1"/>
          </c:dLbls>
          <c:cat>
            <c:strRef>
              <c:f>Sheet2!$A$51:$C$51</c:f>
              <c:strCache>
                <c:ptCount val="3"/>
                <c:pt idx="0">
                  <c:v>yes</c:v>
                </c:pt>
                <c:pt idx="1">
                  <c:v>No</c:v>
                </c:pt>
                <c:pt idx="2">
                  <c:v>have heard about invisalign</c:v>
                </c:pt>
              </c:strCache>
            </c:strRef>
          </c:cat>
          <c:val>
            <c:numRef>
              <c:f>Sheet2!$A$52:$C$52</c:f>
              <c:numCache>
                <c:formatCode>General</c:formatCode>
                <c:ptCount val="3"/>
                <c:pt idx="0">
                  <c:v>13</c:v>
                </c:pt>
                <c:pt idx="1">
                  <c:v>104</c:v>
                </c:pt>
                <c:pt idx="2">
                  <c:v>25</c:v>
                </c:pt>
              </c:numCache>
            </c:numRef>
          </c:val>
        </c:ser>
        <c:dLbls>
          <c:showPercent val="1"/>
        </c:dLbls>
      </c:pie3DChart>
    </c:plotArea>
    <c:legend>
      <c:legendPos val="t"/>
      <c:layout/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42"/>
  <c:chart>
    <c:title>
      <c:tx>
        <c:rich>
          <a:bodyPr/>
          <a:lstStyle/>
          <a:p>
            <a:pPr>
              <a:defRPr/>
            </a:pPr>
            <a:r>
              <a:rPr lang="en-US"/>
              <a:t>Percentage</a:t>
            </a:r>
            <a:r>
              <a:rPr lang="en-US" baseline="0"/>
              <a:t> of motivation of dental surgeons to use clearpath after awareness</a:t>
            </a:r>
            <a:endParaRPr lang="en-US"/>
          </a:p>
        </c:rich>
      </c:tx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dLbls>
            <c:showPercent val="1"/>
          </c:dLbls>
          <c:cat>
            <c:strRef>
              <c:f>Sheet2!$A$87:$C$87</c:f>
              <c:strCache>
                <c:ptCount val="3"/>
                <c:pt idx="0">
                  <c:v>highly motivated</c:v>
                </c:pt>
                <c:pt idx="1">
                  <c:v>somewhat motivated</c:v>
                </c:pt>
                <c:pt idx="2">
                  <c:v>not at all motivated</c:v>
                </c:pt>
              </c:strCache>
            </c:strRef>
          </c:cat>
          <c:val>
            <c:numRef>
              <c:f>Sheet2!$A$88:$C$88</c:f>
              <c:numCache>
                <c:formatCode>General</c:formatCode>
                <c:ptCount val="3"/>
                <c:pt idx="0">
                  <c:v>74</c:v>
                </c:pt>
                <c:pt idx="1">
                  <c:v>45</c:v>
                </c:pt>
                <c:pt idx="2">
                  <c:v>23</c:v>
                </c:pt>
              </c:numCache>
            </c:numRef>
          </c:val>
        </c:ser>
        <c:dLbls>
          <c:showPercent val="1"/>
        </c:dLbls>
      </c:pie3DChart>
    </c:plotArea>
    <c:legend>
      <c:legendPos val="t"/>
      <c:layout/>
    </c:legend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9"/>
  <c:chart>
    <c:title>
      <c:tx>
        <c:rich>
          <a:bodyPr/>
          <a:lstStyle/>
          <a:p>
            <a:pPr>
              <a:defRPr/>
            </a:pPr>
            <a:r>
              <a:rPr lang="en-US"/>
              <a:t>Level</a:t>
            </a:r>
            <a:r>
              <a:rPr lang="en-US" baseline="0"/>
              <a:t> of continuing services of existing clients</a:t>
            </a:r>
            <a:endParaRPr lang="en-US"/>
          </a:p>
        </c:rich>
      </c:tx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dLbls>
            <c:showPercent val="1"/>
          </c:dLbls>
          <c:cat>
            <c:strRef>
              <c:f>Sheet2!$F$115:$G$115</c:f>
              <c:strCache>
                <c:ptCount val="2"/>
                <c:pt idx="0">
                  <c:v>Yes </c:v>
                </c:pt>
                <c:pt idx="1">
                  <c:v>No</c:v>
                </c:pt>
              </c:strCache>
            </c:strRef>
          </c:cat>
          <c:val>
            <c:numRef>
              <c:f>Sheet2!$F$116:$G$116</c:f>
              <c:numCache>
                <c:formatCode>General</c:formatCode>
                <c:ptCount val="2"/>
                <c:pt idx="0">
                  <c:v>13</c:v>
                </c:pt>
                <c:pt idx="1">
                  <c:v>7</c:v>
                </c:pt>
              </c:numCache>
            </c:numRef>
          </c:val>
        </c:ser>
        <c:dLbls>
          <c:showPercent val="1"/>
        </c:dLbls>
      </c:pie3DChart>
    </c:plotArea>
    <c:legend>
      <c:legendPos val="t"/>
      <c:layout/>
    </c:legend>
    <c:plotVisOnly val="1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44"/>
  <c:chart>
    <c:title>
      <c:layout/>
    </c:title>
    <c:plotArea>
      <c:layout/>
      <c:barChart>
        <c:barDir val="col"/>
        <c:grouping val="stacked"/>
        <c:ser>
          <c:idx val="0"/>
          <c:order val="0"/>
          <c:tx>
            <c:strRef>
              <c:f>Sheet1!$Z$1</c:f>
              <c:strCache>
                <c:ptCount val="1"/>
                <c:pt idx="0">
                  <c:v>Sales</c:v>
                </c:pt>
              </c:strCache>
            </c:strRef>
          </c:tx>
          <c:cat>
            <c:strRef>
              <c:f>Sheet1!$Y$2:$Y$3</c:f>
              <c:strCache>
                <c:ptCount val="2"/>
                <c:pt idx="0">
                  <c:v>March</c:v>
                </c:pt>
                <c:pt idx="1">
                  <c:v>April</c:v>
                </c:pt>
              </c:strCache>
            </c:strRef>
          </c:cat>
          <c:val>
            <c:numRef>
              <c:f>Sheet1!$Z$2:$Z$3</c:f>
              <c:numCache>
                <c:formatCode>General</c:formatCode>
                <c:ptCount val="2"/>
                <c:pt idx="0">
                  <c:v>8</c:v>
                </c:pt>
                <c:pt idx="1">
                  <c:v>10</c:v>
                </c:pt>
              </c:numCache>
            </c:numRef>
          </c:val>
        </c:ser>
        <c:overlap val="100"/>
        <c:axId val="54964224"/>
        <c:axId val="54965760"/>
      </c:barChart>
      <c:catAx>
        <c:axId val="54964224"/>
        <c:scaling>
          <c:orientation val="minMax"/>
        </c:scaling>
        <c:axPos val="b"/>
        <c:tickLblPos val="nextTo"/>
        <c:crossAx val="54965760"/>
        <c:crosses val="autoZero"/>
        <c:auto val="1"/>
        <c:lblAlgn val="ctr"/>
        <c:lblOffset val="100"/>
      </c:catAx>
      <c:valAx>
        <c:axId val="54965760"/>
        <c:scaling>
          <c:orientation val="minMax"/>
        </c:scaling>
        <c:axPos val="l"/>
        <c:majorGridlines/>
        <c:numFmt formatCode="General" sourceLinked="1"/>
        <c:tickLblPos val="nextTo"/>
        <c:crossAx val="54964224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0.575</cdr:x>
      <cdr:y>0.18519</cdr:y>
    </cdr:from>
    <cdr:to>
      <cdr:x>0.775</cdr:x>
      <cdr:y>0.62963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628900" y="3810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C1399501-E57D-47C0-B91D-E890E8B54223}" type="datetimeFigureOut">
              <a:rPr lang="en-US"/>
              <a:pPr>
                <a:defRPr/>
              </a:pPr>
              <a:t>5/6/2014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C9ABA624-290E-46C6-AB32-D6435AE83E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113923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GB" smtClean="0"/>
          </a:p>
        </p:txBody>
      </p:sp>
      <p:sp>
        <p:nvSpPr>
          <p:cNvPr id="131076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fld id="{8CAE6B78-A7F2-4C47-A256-B595261756D4}" type="slidenum">
              <a:rPr lang="en-US" sz="1200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n-US" sz="120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smtClean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C81D4B9-4DD7-40D9-9D6D-0A6B2BEE8767}" type="slidenum">
              <a:rPr lang="en-US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smtClean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059E727-945E-4B3D-B24F-6FDCF3CF660F}" type="slidenum">
              <a:rPr lang="en-US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5E1BE9-8221-4744-BE81-D379C9A04D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9BBAD0-FB49-4DE6-9ADD-349B6B1359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A7B965-75AB-44F5-85E9-C67AD24A11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7B372E-BDE8-472B-A6CE-796633D765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54800A-407C-4B1A-BF11-CD08E34860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A1F92E-E570-4C1A-8600-D48B7E9860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B1BBD7-4215-4881-840D-A09A38BA65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77724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4114800"/>
            <a:ext cx="77724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D131DC-C28E-4FBA-88A8-23EE5323A7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819AAB-2717-4348-A560-6625E1E72E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0E6B94-1225-444E-9025-F0BC79C2BF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8F3E2-3229-4637-BEE4-1F34CEECB6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4BE640-AB11-4BE7-BEAF-7C73210A11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4A33FB-685C-49EE-AD49-51602656CE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0486DF-7038-4339-BFAF-DC4786388B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F1C273-5833-4FFC-BEC0-EDDBD469BD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2D82A9-1343-49B7-9D5A-5FFA7F3ECC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31144B-DAA0-49AA-8B64-49A02B4EA5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fld id="{8E3BE422-4BF0-4E9C-8722-CCA9E8227E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ransition spd="med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M B A\PLC\CLEARPATH\BPLAN\Pics\ClearPath Thankyou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562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410201" y="1255455"/>
            <a:ext cx="3612014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smtClean="0">
                <a:latin typeface="Brush Script MT" pitchFamily="66" charset="0"/>
              </a:rPr>
              <a:t>Introducing wireless </a:t>
            </a:r>
          </a:p>
          <a:p>
            <a:pPr algn="ctr"/>
            <a:r>
              <a:rPr lang="en-US" sz="4000" dirty="0" smtClean="0">
                <a:latin typeface="Brush Script MT" pitchFamily="66" charset="0"/>
              </a:rPr>
              <a:t>orthodontics for the </a:t>
            </a:r>
          </a:p>
          <a:p>
            <a:pPr algn="ctr"/>
            <a:r>
              <a:rPr lang="en-US" sz="4000" dirty="0" smtClean="0">
                <a:latin typeface="Brush Script MT" pitchFamily="66" charset="0"/>
              </a:rPr>
              <a:t>first time in </a:t>
            </a:r>
          </a:p>
          <a:p>
            <a:pPr algn="ctr"/>
            <a:r>
              <a:rPr lang="en-US" sz="4000" dirty="0" smtClean="0">
                <a:latin typeface="Brush Script MT" pitchFamily="66" charset="0"/>
              </a:rPr>
              <a:t>India</a:t>
            </a:r>
          </a:p>
        </p:txBody>
      </p:sp>
      <p:pic>
        <p:nvPicPr>
          <p:cNvPr id="1026" name="Picture 2" descr="G:\M B A\PLC\CLEARPATH\Images\invisalig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1570" y="4572000"/>
            <a:ext cx="3662430" cy="1733550"/>
          </a:xfrm>
          <a:prstGeom prst="rect">
            <a:avLst/>
          </a:prstGeom>
          <a:noFill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DELIVERABLES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Acquisitions of new clients</a:t>
            </a:r>
          </a:p>
          <a:p>
            <a:r>
              <a:rPr lang="en-US" dirty="0" smtClean="0"/>
              <a:t>Management of old clients</a:t>
            </a:r>
          </a:p>
          <a:p>
            <a:r>
              <a:rPr lang="en-US" dirty="0" smtClean="0"/>
              <a:t>Boosting sales by distribution of brochures , posters and samples</a:t>
            </a:r>
          </a:p>
          <a:p>
            <a:r>
              <a:rPr lang="en-US" dirty="0" smtClean="0"/>
              <a:t>Client relationship</a:t>
            </a:r>
          </a:p>
          <a:p>
            <a:r>
              <a:rPr lang="en-US" dirty="0" smtClean="0"/>
              <a:t>Establishing market position of the product</a:t>
            </a:r>
          </a:p>
          <a:p>
            <a:r>
              <a:rPr lang="en-US" dirty="0" smtClean="0"/>
              <a:t>Introduction of new concept</a:t>
            </a:r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828800"/>
            <a:ext cx="8610600" cy="44958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A study on creating awareness about healthcare product among the dental surgeons of Delhi and thereby, increasing sales of the product. </a:t>
            </a:r>
          </a:p>
          <a:p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47800"/>
            <a:ext cx="7772400" cy="4953000"/>
          </a:xfrm>
        </p:spPr>
        <p:txBody>
          <a:bodyPr/>
          <a:lstStyle/>
          <a:p>
            <a:r>
              <a:rPr lang="en-US" sz="2400" b="1" u="sng" dirty="0" smtClean="0"/>
              <a:t>MARKETING</a:t>
            </a:r>
            <a:r>
              <a:rPr lang="en-US" sz="2400" dirty="0" smtClean="0"/>
              <a:t>:   is the process of identifying, anticipating and then meeting the needs and requirements of consumers in order to make a profit. Marketing puts the needs of the customer first.</a:t>
            </a:r>
          </a:p>
          <a:p>
            <a:r>
              <a:rPr lang="en-US" sz="2400" dirty="0" smtClean="0"/>
              <a:t> </a:t>
            </a:r>
            <a:r>
              <a:rPr lang="en-US" sz="2400" b="1" u="sng" dirty="0" smtClean="0"/>
              <a:t>SELLING</a:t>
            </a:r>
            <a:r>
              <a:rPr lang="en-US" sz="2400" dirty="0" smtClean="0"/>
              <a:t> :  involves persuading customers that your products or services provide the benefits that they are looking for.  </a:t>
            </a:r>
          </a:p>
          <a:p>
            <a:r>
              <a:rPr lang="en-US" sz="2400" dirty="0" smtClean="0"/>
              <a:t> The </a:t>
            </a:r>
            <a:r>
              <a:rPr lang="en-US" sz="2400" b="1" u="sng" dirty="0" smtClean="0"/>
              <a:t>SALES PERSON</a:t>
            </a:r>
            <a:r>
              <a:rPr lang="en-US" sz="2400" dirty="0" smtClean="0"/>
              <a:t> is convinced that theirs is the best in the market. It is their job to then convince customers that this is the case.</a:t>
            </a:r>
          </a:p>
          <a:p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228600"/>
            <a:ext cx="5334000" cy="838200"/>
          </a:xfrm>
        </p:spPr>
        <p:txBody>
          <a:bodyPr/>
          <a:lstStyle/>
          <a:p>
            <a:r>
              <a:rPr lang="en-US" dirty="0" smtClean="0"/>
              <a:t>Need for the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66800"/>
            <a:ext cx="8915400" cy="5562600"/>
          </a:xfrm>
        </p:spPr>
        <p:txBody>
          <a:bodyPr/>
          <a:lstStyle/>
          <a:p>
            <a:r>
              <a:rPr lang="en-US" sz="2400" dirty="0" smtClean="0"/>
              <a:t>The </a:t>
            </a:r>
            <a:r>
              <a:rPr lang="en-US" sz="2400" b="1" dirty="0" smtClean="0"/>
              <a:t>4 P’s</a:t>
            </a:r>
            <a:r>
              <a:rPr lang="en-US" sz="2400" dirty="0" smtClean="0"/>
              <a:t> of marketing are taken into account. </a:t>
            </a:r>
          </a:p>
          <a:p>
            <a:r>
              <a:rPr lang="en-US" sz="2400" b="1" dirty="0" smtClean="0"/>
              <a:t>Product</a:t>
            </a:r>
            <a:r>
              <a:rPr lang="en-US" sz="2400" dirty="0" smtClean="0"/>
              <a:t>, whose knowledge was increased by meeting new customers daily. </a:t>
            </a:r>
          </a:p>
          <a:p>
            <a:r>
              <a:rPr lang="en-US" sz="2400" b="1" dirty="0" smtClean="0"/>
              <a:t>Pricing</a:t>
            </a:r>
            <a:r>
              <a:rPr lang="en-US" sz="2400" dirty="0" smtClean="0"/>
              <a:t>, whose knowledge was checked through interview and thereby, increased among the dental surgeons of New Delhi. </a:t>
            </a:r>
          </a:p>
          <a:p>
            <a:r>
              <a:rPr lang="en-US" sz="2400" b="1" dirty="0" smtClean="0"/>
              <a:t>Place</a:t>
            </a:r>
            <a:r>
              <a:rPr lang="en-US" sz="2400" dirty="0" smtClean="0"/>
              <a:t> which included different areas visited, like West Delhi, Central Delhi and North Delhi by the manager. </a:t>
            </a:r>
          </a:p>
          <a:p>
            <a:r>
              <a:rPr lang="en-US" sz="2400" b="1" dirty="0" smtClean="0"/>
              <a:t>Promotion</a:t>
            </a:r>
            <a:r>
              <a:rPr lang="en-US" sz="2400" dirty="0" smtClean="0"/>
              <a:t>, for which an advertisement was launched and its awareness was checked using interview technique. </a:t>
            </a:r>
          </a:p>
          <a:p>
            <a:r>
              <a:rPr lang="en-US" sz="2400" dirty="0" smtClean="0"/>
              <a:t>To check the above and market awareness about the all of the above, this study was required to be conducted. It was a strategy designed to subsequently bring business and increase sales for the company.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33400"/>
            <a:ext cx="7772400" cy="762000"/>
          </a:xfrm>
        </p:spPr>
        <p:txBody>
          <a:bodyPr/>
          <a:lstStyle/>
          <a:p>
            <a:r>
              <a:rPr lang="en-US" dirty="0" smtClean="0"/>
              <a:t>Review of Literature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772400" cy="5638800"/>
          </a:xfrm>
        </p:spPr>
        <p:txBody>
          <a:bodyPr/>
          <a:lstStyle/>
          <a:p>
            <a:pPr marL="457200" indent="-457200">
              <a:buNone/>
            </a:pPr>
            <a:r>
              <a:rPr lang="en-US" sz="2000" dirty="0" smtClean="0"/>
              <a:t>1)“</a:t>
            </a:r>
            <a:r>
              <a:rPr lang="en-US" sz="2000" b="1" dirty="0" smtClean="0"/>
              <a:t>How to find new customer and increase sales</a:t>
            </a:r>
            <a:r>
              <a:rPr lang="en-US" sz="2000" dirty="0" smtClean="0"/>
              <a:t>” :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000" dirty="0" smtClean="0"/>
              <a:t>To know the Target audience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000" dirty="0" smtClean="0"/>
              <a:t>Getting more revenue from existing clients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000" dirty="0" smtClean="0"/>
              <a:t>Generate new sales leads</a:t>
            </a:r>
          </a:p>
          <a:p>
            <a:pPr>
              <a:buNone/>
            </a:pPr>
            <a:r>
              <a:rPr lang="en-US" sz="2000" dirty="0" smtClean="0"/>
              <a:t>2) “</a:t>
            </a:r>
            <a:r>
              <a:rPr lang="en-US" sz="2000" b="1" dirty="0" smtClean="0"/>
              <a:t>Proof That Online Search Ads Can Boost Offline Store Sales</a:t>
            </a:r>
            <a:r>
              <a:rPr lang="en-US" sz="2000" dirty="0" smtClean="0"/>
              <a:t>”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Online media is very effective to look for new clients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It becomes easier for buyer to know about product and is just two clicks away from buying .</a:t>
            </a:r>
          </a:p>
          <a:p>
            <a:pPr>
              <a:buNone/>
            </a:pPr>
            <a:r>
              <a:rPr lang="en-US" sz="2000" dirty="0" smtClean="0"/>
              <a:t>3) “</a:t>
            </a:r>
            <a:r>
              <a:rPr lang="en-US" sz="2000" b="1" dirty="0" smtClean="0"/>
              <a:t>GE, General Electric</a:t>
            </a:r>
            <a:r>
              <a:rPr lang="en-US" sz="2000" dirty="0" smtClean="0"/>
              <a:t>”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 Multiple strategies to achieve this growth in its healthcare business with a strong focus on research and innovation.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 Maintaining the company’s competitive advantage and an expanding footprint in the developing regions particularly Asia-Pacific and Latin America, which has allowed the company to benefit from the rising healthcare spending from these regions.</a:t>
            </a:r>
          </a:p>
          <a:p>
            <a:pPr>
              <a:buFont typeface="Arial" pitchFamily="34" charset="0"/>
              <a:buChar char="•"/>
            </a:pPr>
            <a:endParaRPr lang="en-US" sz="2400" dirty="0" smtClean="0"/>
          </a:p>
          <a:p>
            <a:endParaRPr lang="en-US" sz="24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33400"/>
            <a:ext cx="7772400" cy="914400"/>
          </a:xfrm>
        </p:spPr>
        <p:txBody>
          <a:bodyPr/>
          <a:lstStyle/>
          <a:p>
            <a:r>
              <a:rPr lang="en-US" dirty="0" smtClean="0"/>
              <a:t>Objectives of the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24000"/>
            <a:ext cx="7772400" cy="5105400"/>
          </a:xfrm>
        </p:spPr>
        <p:txBody>
          <a:bodyPr/>
          <a:lstStyle/>
          <a:p>
            <a:r>
              <a:rPr lang="en-IN" sz="1800" b="1" u="sng" dirty="0" smtClean="0"/>
              <a:t>GENERAL OBJECTIVES: </a:t>
            </a:r>
            <a:endParaRPr lang="en-US" sz="1800" dirty="0" smtClean="0"/>
          </a:p>
          <a:p>
            <a:pPr>
              <a:buNone/>
            </a:pPr>
            <a:r>
              <a:rPr lang="en-IN" sz="1800" dirty="0" smtClean="0"/>
              <a:t>1) To find out the relation between creating awareness about a health care product and its subsequent increase in sales </a:t>
            </a:r>
            <a:endParaRPr lang="en-US" sz="1800" dirty="0" smtClean="0"/>
          </a:p>
          <a:p>
            <a:r>
              <a:rPr lang="en-IN" sz="1800" dirty="0" smtClean="0"/>
              <a:t>S</a:t>
            </a:r>
            <a:r>
              <a:rPr lang="en-IN" sz="1800" b="1" u="sng" dirty="0" smtClean="0"/>
              <a:t>PECIFIC OBJECTIVES:</a:t>
            </a:r>
            <a:endParaRPr lang="en-US" sz="1800" dirty="0" smtClean="0"/>
          </a:p>
          <a:p>
            <a:pPr>
              <a:buNone/>
            </a:pPr>
            <a:r>
              <a:rPr lang="en-IN" sz="1800" dirty="0" smtClean="0"/>
              <a:t> The following are the aims and objectives that will be examined during the research: </a:t>
            </a:r>
            <a:endParaRPr lang="en-US" sz="1800" dirty="0" smtClean="0"/>
          </a:p>
          <a:p>
            <a:pPr>
              <a:buAutoNum type="arabicParenR"/>
            </a:pPr>
            <a:r>
              <a:rPr lang="en-IN" sz="1800" dirty="0" smtClean="0"/>
              <a:t>To find out the relation between creating awareness about clear aligners offered by the company </a:t>
            </a:r>
            <a:r>
              <a:rPr lang="en-IN" sz="1800" dirty="0" err="1" smtClean="0"/>
              <a:t>Clearpath</a:t>
            </a:r>
            <a:r>
              <a:rPr lang="en-IN" sz="1800" dirty="0" smtClean="0"/>
              <a:t> orthodontics and its subsequent increase in sales  </a:t>
            </a:r>
          </a:p>
          <a:p>
            <a:pPr>
              <a:buAutoNum type="arabicParenR"/>
            </a:pPr>
            <a:r>
              <a:rPr lang="en-IN" sz="1800" dirty="0" smtClean="0"/>
              <a:t>To develop a market position and increasing awareness through advertising</a:t>
            </a:r>
          </a:p>
          <a:p>
            <a:pPr>
              <a:buAutoNum type="arabicParenR"/>
            </a:pPr>
            <a:r>
              <a:rPr lang="en-IN" sz="1800" dirty="0" smtClean="0"/>
              <a:t>To find out the extent of motivation by dental professionals to buy the product after being made aware about the product </a:t>
            </a:r>
            <a:endParaRPr lang="en-US" sz="1800" dirty="0" smtClean="0"/>
          </a:p>
          <a:p>
            <a:pPr>
              <a:buNone/>
            </a:pPr>
            <a:r>
              <a:rPr lang="en-IN" sz="1800" dirty="0" smtClean="0"/>
              <a:t>4) To motivate the existing clients who are not satisfied with our services to keep buying the product and transform client dissatisfaction to client delightedness</a:t>
            </a:r>
            <a:endParaRPr lang="en-US" sz="1800" dirty="0" smtClean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 of data collection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dirty="0" smtClean="0"/>
              <a:t>RESEARCH APPROACHES &amp; DESIGN : </a:t>
            </a:r>
            <a:r>
              <a:rPr lang="en-US" sz="2400" dirty="0" smtClean="0"/>
              <a:t>Descriptive</a:t>
            </a:r>
          </a:p>
          <a:p>
            <a:r>
              <a:rPr lang="en-US" sz="2400" b="1" dirty="0" smtClean="0"/>
              <a:t>SOURCE OF DATA : </a:t>
            </a:r>
            <a:r>
              <a:rPr lang="en-US" sz="2400" dirty="0" smtClean="0"/>
              <a:t>Database of 500 doctors</a:t>
            </a:r>
          </a:p>
          <a:p>
            <a:r>
              <a:rPr lang="en-US" sz="2400" b="1" dirty="0" smtClean="0"/>
              <a:t>POPULATION  : </a:t>
            </a:r>
            <a:r>
              <a:rPr lang="en-US" sz="2400" dirty="0" smtClean="0"/>
              <a:t>500 dental surgeons with their name and address of the clinic given in the database</a:t>
            </a:r>
          </a:p>
          <a:p>
            <a:r>
              <a:rPr lang="en-US" sz="2400" b="1" dirty="0" smtClean="0"/>
              <a:t> SAMPLE : </a:t>
            </a:r>
            <a:r>
              <a:rPr lang="en-US" sz="2400" dirty="0" smtClean="0"/>
              <a:t>142 dental surgeons selected from the database according to the convenience of the researcher. 28.4% of the total population. Sample size was selected using Open </a:t>
            </a:r>
            <a:r>
              <a:rPr lang="en-US" sz="2400" dirty="0" err="1" smtClean="0"/>
              <a:t>epi</a:t>
            </a:r>
            <a:r>
              <a:rPr lang="en-US" sz="2400" dirty="0" smtClean="0"/>
              <a:t>.</a:t>
            </a:r>
            <a:endParaRPr lang="en-US" sz="2400" b="1" dirty="0" smtClean="0"/>
          </a:p>
          <a:p>
            <a:endParaRPr lang="en-US" sz="2400" dirty="0" smtClean="0"/>
          </a:p>
          <a:p>
            <a:endParaRPr lang="en-US" sz="2400" b="1" dirty="0" smtClean="0"/>
          </a:p>
          <a:p>
            <a:endParaRPr lang="en-US" sz="2400" dirty="0" smtClean="0"/>
          </a:p>
          <a:p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dirty="0" smtClean="0"/>
              <a:t>SAMPLING TECHNIQUE : </a:t>
            </a:r>
            <a:r>
              <a:rPr lang="en-US" sz="2400" dirty="0" smtClean="0"/>
              <a:t>Convenience sampling technique was adopted</a:t>
            </a:r>
          </a:p>
          <a:p>
            <a:r>
              <a:rPr lang="en-US" sz="2400" b="1" dirty="0" smtClean="0"/>
              <a:t>METHOD OF DATA COLLECTION : </a:t>
            </a:r>
            <a:r>
              <a:rPr lang="en-US" sz="2400" dirty="0" smtClean="0"/>
              <a:t>The study was carried out by using a structured “Questionnaires “and “Face –to –Face Interview”</a:t>
            </a:r>
          </a:p>
          <a:p>
            <a:r>
              <a:rPr lang="en-US" sz="2400" b="1" dirty="0" smtClean="0"/>
              <a:t>SAMPLING CRITERIA : </a:t>
            </a:r>
            <a:r>
              <a:rPr lang="en-US" sz="2400" dirty="0" smtClean="0"/>
              <a:t>The sample was selected on the basis of convenient sampling method that was fulfilling the criteria according to convenience of the investigator</a:t>
            </a:r>
            <a:endParaRPr lang="en-US" sz="2400" b="1" dirty="0" smtClean="0"/>
          </a:p>
          <a:p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838200"/>
          </a:xfrm>
        </p:spPr>
        <p:txBody>
          <a:bodyPr/>
          <a:lstStyle/>
          <a:p>
            <a:r>
              <a:rPr lang="en-US" dirty="0" smtClean="0"/>
              <a:t>Inclusion criteria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772400" cy="5486400"/>
          </a:xfrm>
        </p:spPr>
        <p:txBody>
          <a:bodyPr/>
          <a:lstStyle/>
          <a:p>
            <a:pPr>
              <a:buNone/>
            </a:pPr>
            <a:r>
              <a:rPr lang="en-US" sz="2400" dirty="0" smtClean="0"/>
              <a:t>142 dental surgeons from various areas in Delhi (such as </a:t>
            </a:r>
            <a:r>
              <a:rPr lang="en-US" sz="2400" dirty="0" err="1" smtClean="0"/>
              <a:t>paschim</a:t>
            </a:r>
            <a:r>
              <a:rPr lang="en-US" sz="2400" dirty="0" smtClean="0"/>
              <a:t> </a:t>
            </a:r>
            <a:r>
              <a:rPr lang="en-US" sz="2400" dirty="0" err="1" smtClean="0"/>
              <a:t>vihar</a:t>
            </a:r>
            <a:r>
              <a:rPr lang="en-US" sz="2400" dirty="0" smtClean="0"/>
              <a:t>, </a:t>
            </a:r>
            <a:r>
              <a:rPr lang="en-US" sz="2400" dirty="0" err="1" smtClean="0"/>
              <a:t>punjabhi</a:t>
            </a:r>
            <a:r>
              <a:rPr lang="en-US" sz="2400" dirty="0" smtClean="0"/>
              <a:t> </a:t>
            </a:r>
            <a:r>
              <a:rPr lang="en-US" sz="2400" dirty="0" err="1" smtClean="0"/>
              <a:t>bagh</a:t>
            </a:r>
            <a:r>
              <a:rPr lang="en-US" sz="2400" dirty="0" smtClean="0"/>
              <a:t>, </a:t>
            </a:r>
            <a:r>
              <a:rPr lang="en-US" sz="2400" dirty="0" err="1" smtClean="0"/>
              <a:t>pitampura</a:t>
            </a:r>
            <a:r>
              <a:rPr lang="en-US" sz="2400" dirty="0" smtClean="0"/>
              <a:t>, </a:t>
            </a:r>
            <a:r>
              <a:rPr lang="en-US" sz="2400" dirty="0" err="1" smtClean="0"/>
              <a:t>Rajendra</a:t>
            </a:r>
            <a:r>
              <a:rPr lang="en-US" sz="2400" dirty="0" smtClean="0"/>
              <a:t> place, Karol </a:t>
            </a:r>
            <a:r>
              <a:rPr lang="en-US" sz="2400" dirty="0" err="1" smtClean="0"/>
              <a:t>Bagh</a:t>
            </a:r>
            <a:r>
              <a:rPr lang="en-US" sz="2400" dirty="0" smtClean="0"/>
              <a:t>, </a:t>
            </a:r>
            <a:r>
              <a:rPr lang="en-US" sz="2400" dirty="0" err="1" smtClean="0"/>
              <a:t>Janak</a:t>
            </a:r>
            <a:r>
              <a:rPr lang="en-US" sz="2400" dirty="0" smtClean="0"/>
              <a:t> </a:t>
            </a:r>
            <a:r>
              <a:rPr lang="en-US" sz="2400" dirty="0" err="1" smtClean="0"/>
              <a:t>puri</a:t>
            </a:r>
            <a:r>
              <a:rPr lang="en-US" sz="2400" dirty="0" smtClean="0"/>
              <a:t>, </a:t>
            </a:r>
            <a:r>
              <a:rPr lang="en-US" sz="2400" dirty="0" err="1" smtClean="0"/>
              <a:t>Rajouri</a:t>
            </a:r>
            <a:r>
              <a:rPr lang="en-US" sz="2400" dirty="0" smtClean="0"/>
              <a:t> garden etc were  selected) </a:t>
            </a:r>
          </a:p>
          <a:p>
            <a:pPr lvl="0"/>
            <a:r>
              <a:rPr lang="en-IN" sz="2400" dirty="0" smtClean="0"/>
              <a:t>Dental surgeons who have seen and know about clear aligners and dental surgeons who have no idea about clear aligners.</a:t>
            </a:r>
            <a:endParaRPr lang="en-US" sz="2400" dirty="0" smtClean="0"/>
          </a:p>
          <a:p>
            <a:pPr lvl="0"/>
            <a:r>
              <a:rPr lang="en-IN" sz="2400" dirty="0" smtClean="0"/>
              <a:t>Dental Surgeons who are willing to know about clear aligners.</a:t>
            </a:r>
            <a:endParaRPr lang="en-US" sz="2400" dirty="0" smtClean="0"/>
          </a:p>
          <a:p>
            <a:pPr lvl="0"/>
            <a:r>
              <a:rPr lang="en-IN" sz="2400" dirty="0" smtClean="0"/>
              <a:t>Dental surgeons who are willing to carry out orthodontic treatment at their clinic.</a:t>
            </a:r>
            <a:endParaRPr lang="en-US" sz="2400" dirty="0" smtClean="0"/>
          </a:p>
          <a:p>
            <a:pPr lvl="0"/>
            <a:r>
              <a:rPr lang="en-IN" sz="2400" dirty="0" smtClean="0"/>
              <a:t>Dental surgeons who have adult patients willing to get orthodontic treatment done</a:t>
            </a:r>
            <a:endParaRPr lang="en-US" sz="2400" dirty="0" smtClean="0"/>
          </a:p>
          <a:p>
            <a:pPr lvl="0"/>
            <a:r>
              <a:rPr lang="en-IN" sz="2400" dirty="0" smtClean="0"/>
              <a:t>Dental surgeons who have patients willing to pay that much amount of money for orthodontic treatment</a:t>
            </a:r>
            <a:endParaRPr lang="en-US" sz="2400" dirty="0" smtClean="0"/>
          </a:p>
          <a:p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Exclusion Criteria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7772400" cy="4724400"/>
          </a:xfrm>
        </p:spPr>
        <p:txBody>
          <a:bodyPr/>
          <a:lstStyle/>
          <a:p>
            <a:pPr lvl="0"/>
            <a:r>
              <a:rPr lang="en-IN" sz="2400" dirty="0" smtClean="0"/>
              <a:t>Dental surgeons who do not have interest to participate in the study.</a:t>
            </a:r>
            <a:endParaRPr lang="en-US" sz="2400" dirty="0" smtClean="0"/>
          </a:p>
          <a:p>
            <a:pPr lvl="0"/>
            <a:r>
              <a:rPr lang="en-IN" sz="2400" dirty="0" smtClean="0"/>
              <a:t>Dental surgeons who are not cooperative.</a:t>
            </a:r>
            <a:endParaRPr lang="en-US" sz="2400" dirty="0" smtClean="0"/>
          </a:p>
          <a:p>
            <a:pPr lvl="0"/>
            <a:r>
              <a:rPr lang="en-IN" sz="2400" dirty="0" smtClean="0"/>
              <a:t>Dental surgeons who have patients willing to get orthodontic treatment done but are having mixed dentition and are &lt;14 years old</a:t>
            </a:r>
            <a:endParaRPr lang="en-US" sz="2400" dirty="0" smtClean="0"/>
          </a:p>
          <a:p>
            <a:pPr lvl="0"/>
            <a:r>
              <a:rPr lang="en-IN" sz="2400" dirty="0" smtClean="0"/>
              <a:t>Dental surgeons who have patients not willing to pay huge amounts of money( around 1 </a:t>
            </a:r>
            <a:r>
              <a:rPr lang="en-IN" sz="2400" dirty="0" err="1" smtClean="0"/>
              <a:t>lakh</a:t>
            </a:r>
            <a:r>
              <a:rPr lang="en-IN" sz="2400" dirty="0" smtClean="0"/>
              <a:t> ) for the orthodontic treatment</a:t>
            </a:r>
            <a:endParaRPr lang="en-US" sz="2400" dirty="0" smtClean="0"/>
          </a:p>
          <a:p>
            <a:pPr lvl="0"/>
            <a:r>
              <a:rPr lang="en-IN" sz="2400" dirty="0" smtClean="0"/>
              <a:t>Dental surgeons who have patients with large skeletal deformities or </a:t>
            </a:r>
            <a:r>
              <a:rPr lang="en-IN" sz="2400" dirty="0" err="1" smtClean="0"/>
              <a:t>orthognathic</a:t>
            </a:r>
            <a:r>
              <a:rPr lang="en-IN" sz="2400" dirty="0" smtClean="0"/>
              <a:t> deformities</a:t>
            </a:r>
            <a:endParaRPr lang="en-US" sz="2400" dirty="0" smtClean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7"/>
          <p:cNvSpPr txBox="1">
            <a:spLocks noChangeArrowheads="1"/>
          </p:cNvSpPr>
          <p:nvPr/>
        </p:nvSpPr>
        <p:spPr bwMode="auto">
          <a:xfrm>
            <a:off x="228600" y="2057400"/>
            <a:ext cx="8839200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latin typeface="Trebuchet MS" pitchFamily="34" charset="0"/>
              </a:rPr>
              <a:t>An aligner is a </a:t>
            </a:r>
            <a:r>
              <a:rPr lang="en-US" dirty="0" smtClean="0">
                <a:latin typeface="Trebuchet MS" pitchFamily="34" charset="0"/>
              </a:rPr>
              <a:t>custom made clear </a:t>
            </a:r>
            <a:r>
              <a:rPr lang="en-US" dirty="0">
                <a:latin typeface="Trebuchet MS" pitchFamily="34" charset="0"/>
              </a:rPr>
              <a:t>plastic tray </a:t>
            </a:r>
            <a:r>
              <a:rPr lang="en-US" dirty="0" smtClean="0">
                <a:latin typeface="Trebuchet MS" pitchFamily="34" charset="0"/>
              </a:rPr>
              <a:t>that moves </a:t>
            </a:r>
            <a:r>
              <a:rPr lang="en-US" dirty="0">
                <a:latin typeface="Trebuchet MS" pitchFamily="34" charset="0"/>
              </a:rPr>
              <a:t>teeth. </a:t>
            </a:r>
          </a:p>
          <a:p>
            <a:pPr>
              <a:spcBef>
                <a:spcPct val="50000"/>
              </a:spcBef>
            </a:pPr>
            <a:r>
              <a:rPr lang="en-US" dirty="0">
                <a:latin typeface="Trebuchet MS" pitchFamily="34" charset="0"/>
              </a:rPr>
              <a:t>Aligners are removable, custom made appliances which </a:t>
            </a:r>
            <a:r>
              <a:rPr lang="en-US" dirty="0" smtClean="0">
                <a:latin typeface="Trebuchet MS" pitchFamily="34" charset="0"/>
              </a:rPr>
              <a:t>SHOULD fit </a:t>
            </a:r>
            <a:r>
              <a:rPr lang="en-US" dirty="0">
                <a:latin typeface="Trebuchet MS" pitchFamily="34" charset="0"/>
              </a:rPr>
              <a:t>snugly on patient’s </a:t>
            </a:r>
            <a:r>
              <a:rPr lang="en-US" dirty="0" smtClean="0">
                <a:latin typeface="Trebuchet MS" pitchFamily="34" charset="0"/>
              </a:rPr>
              <a:t>teeth.</a:t>
            </a:r>
            <a:endParaRPr lang="en-US" dirty="0">
              <a:latin typeface="Trebuchet MS" pitchFamily="34" charset="0"/>
            </a:endParaRPr>
          </a:p>
        </p:txBody>
      </p:sp>
      <p:sp>
        <p:nvSpPr>
          <p:cNvPr id="5124" name="Text Box 8"/>
          <p:cNvSpPr txBox="1">
            <a:spLocks noChangeArrowheads="1"/>
          </p:cNvSpPr>
          <p:nvPr/>
        </p:nvSpPr>
        <p:spPr bwMode="auto">
          <a:xfrm>
            <a:off x="228600" y="1600200"/>
            <a:ext cx="4343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20000"/>
              </a:spcBef>
            </a:pPr>
            <a:r>
              <a:rPr lang="en-US" sz="2000" b="1" dirty="0" smtClean="0">
                <a:solidFill>
                  <a:srgbClr val="901E78"/>
                </a:solidFill>
                <a:latin typeface="Trebuchet MS" pitchFamily="34" charset="0"/>
              </a:rPr>
              <a:t>Aligner</a:t>
            </a:r>
            <a:r>
              <a:rPr lang="en-US" sz="2000" b="1" dirty="0">
                <a:solidFill>
                  <a:srgbClr val="901E78"/>
                </a:solidFill>
                <a:latin typeface="Trebuchet MS" pitchFamily="34" charset="0"/>
              </a:rPr>
              <a:t>?</a:t>
            </a:r>
          </a:p>
        </p:txBody>
      </p:sp>
      <p:pic>
        <p:nvPicPr>
          <p:cNvPr id="6" name="Picture 2" descr="G:\M B A\PLC\CLEARPATH\Images\invisalig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600450"/>
            <a:ext cx="5715000" cy="27051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066800"/>
            <a:ext cx="8534400" cy="914400"/>
          </a:xfrm>
        </p:spPr>
        <p:txBody>
          <a:bodyPr/>
          <a:lstStyle/>
          <a:p>
            <a:r>
              <a:rPr lang="en-US" sz="2800" dirty="0" smtClean="0"/>
              <a:t>THE LEVEL OF EXISTING KNOWLEDGE AMONG DENTAL SURGEONS OF DELHI BEFORE  AWARENESS</a:t>
            </a:r>
            <a:endParaRPr lang="en-US" sz="2800" dirty="0"/>
          </a:p>
        </p:txBody>
      </p:sp>
      <p:graphicFrame>
        <p:nvGraphicFramePr>
          <p:cNvPr id="16" name="Content Placeholder 15"/>
          <p:cNvGraphicFramePr>
            <a:graphicFrameLocks noGrp="1"/>
          </p:cNvGraphicFramePr>
          <p:nvPr>
            <p:ph idx="1"/>
          </p:nvPr>
        </p:nvGraphicFramePr>
        <p:xfrm>
          <a:off x="457200" y="2362200"/>
          <a:ext cx="8382000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914400"/>
            <a:ext cx="8001000" cy="990600"/>
          </a:xfrm>
        </p:spPr>
        <p:txBody>
          <a:bodyPr/>
          <a:lstStyle/>
          <a:p>
            <a:r>
              <a:rPr lang="en-US" sz="2400" dirty="0" smtClean="0"/>
              <a:t>THE KNOWLEDGE ABOUT THE TYPE OF TREATMENT DONE USING ALIGNERS AMONG DENTAL SURGEONS OF DELHI</a:t>
            </a:r>
            <a:endParaRPr lang="en-US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85800" y="1981200"/>
          <a:ext cx="77724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AWARENESS ABOUT ADVERTISEMENT OF CLEARPATH AMONG DENTAL SURGEONS OF DELHI</a:t>
            </a:r>
            <a:endParaRPr lang="en-US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85800" y="1981200"/>
          <a:ext cx="77724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990600"/>
            <a:ext cx="7848600" cy="914400"/>
          </a:xfrm>
        </p:spPr>
        <p:txBody>
          <a:bodyPr/>
          <a:lstStyle/>
          <a:p>
            <a:r>
              <a:rPr lang="en-US" sz="2400" dirty="0" smtClean="0"/>
              <a:t>LEVEL OF MOTIVATION AMONG THE DENTAL SURGEONS OF DELHI TO USE CLEARPATH ALIGNER TECHNOLOGY AFTER AWARENESS</a:t>
            </a:r>
            <a:endParaRPr lang="en-US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85800" y="1981200"/>
          <a:ext cx="77724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990600"/>
            <a:ext cx="7772400" cy="990600"/>
          </a:xfrm>
        </p:spPr>
        <p:txBody>
          <a:bodyPr/>
          <a:lstStyle/>
          <a:p>
            <a:r>
              <a:rPr lang="en-US" sz="2800" dirty="0" smtClean="0"/>
              <a:t>LEVEL OF MOTIVATION TO CONTINUE DOING CASES WITH CLEARPATH ALIGNERS AMONG EXISTING CLIENTS</a:t>
            </a:r>
            <a:endParaRPr lang="en-US" sz="28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85800" y="2209800"/>
          <a:ext cx="7772400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Increase in sales in 2 months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85800" y="1981200"/>
          <a:ext cx="77724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0"/>
            <a:ext cx="7772400" cy="533400"/>
          </a:xfrm>
        </p:spPr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95400"/>
            <a:ext cx="8839200" cy="5181600"/>
          </a:xfrm>
        </p:spPr>
        <p:txBody>
          <a:bodyPr/>
          <a:lstStyle/>
          <a:p>
            <a:r>
              <a:rPr lang="en-US" dirty="0" smtClean="0"/>
              <a:t>52% of dental surgeons knew that aligner is a clear plastic tray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37% had this misconception that only mild cases could be treated using clear aligners and 30% thought that aligners cannot treat any malocclusion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73% didn’t know that there was an advertisement of </a:t>
            </a:r>
            <a:r>
              <a:rPr lang="en-US" dirty="0" err="1" smtClean="0"/>
              <a:t>clearpath</a:t>
            </a:r>
            <a:r>
              <a:rPr lang="en-US" dirty="0" smtClean="0"/>
              <a:t> on television and 18% had heard about </a:t>
            </a:r>
            <a:r>
              <a:rPr lang="en-US" dirty="0" err="1" smtClean="0"/>
              <a:t>invisalign</a:t>
            </a:r>
            <a:r>
              <a:rPr lang="en-US" dirty="0" smtClean="0"/>
              <a:t> but not </a:t>
            </a:r>
            <a:r>
              <a:rPr lang="en-US" dirty="0" err="1" smtClean="0"/>
              <a:t>clearpath</a:t>
            </a:r>
            <a:endParaRPr lang="en-US" dirty="0" smtClean="0"/>
          </a:p>
          <a:p>
            <a:endParaRPr lang="en-US" sz="28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sz="2800" dirty="0" smtClean="0"/>
              <a:t>52% of the dental surgeons were highly motivated after awareness session and were willing to start a </a:t>
            </a:r>
            <a:r>
              <a:rPr lang="en-US" sz="2800" dirty="0" err="1" smtClean="0"/>
              <a:t>clearpath</a:t>
            </a:r>
            <a:r>
              <a:rPr lang="en-US" sz="2800" dirty="0" smtClean="0"/>
              <a:t> case,32% were somewhat motivated and wanted to ask their orthodontist or check on Google first, 16% were not at all motivated and didn’t want to do any case</a:t>
            </a:r>
          </a:p>
          <a:p>
            <a:r>
              <a:rPr lang="en-US" sz="2800" dirty="0" smtClean="0"/>
              <a:t>65% of existing clients were willing to give more cases while 35% were not so much satisfied with the services</a:t>
            </a:r>
          </a:p>
          <a:p>
            <a:r>
              <a:rPr lang="en-US" sz="2800" dirty="0" smtClean="0"/>
              <a:t>There was a 25% increase in sales.</a:t>
            </a:r>
          </a:p>
          <a:p>
            <a:pPr>
              <a:buNone/>
            </a:pPr>
            <a:endParaRPr lang="en-US" sz="28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7772400" cy="609600"/>
          </a:xfrm>
        </p:spPr>
        <p:txBody>
          <a:bodyPr/>
          <a:lstStyle/>
          <a:p>
            <a:r>
              <a:rPr lang="en-US" dirty="0" smtClean="0"/>
              <a:t>Recommendations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610600" cy="5257800"/>
          </a:xfrm>
        </p:spPr>
        <p:txBody>
          <a:bodyPr/>
          <a:lstStyle/>
          <a:p>
            <a:pPr algn="just"/>
            <a:r>
              <a:rPr lang="en-US" sz="2400" dirty="0" smtClean="0"/>
              <a:t> </a:t>
            </a:r>
            <a:r>
              <a:rPr lang="en-US" sz="2400" b="1" dirty="0" smtClean="0"/>
              <a:t>WORKSHOP/CONFERENCE IN DELHI REGION BY A TRAINED PROFESSIONAL OR SENIOR PRACTITIONERS: </a:t>
            </a:r>
            <a:r>
              <a:rPr lang="en-US" sz="2400" dirty="0" smtClean="0"/>
              <a:t>This could be planned and organized in the coming months</a:t>
            </a:r>
            <a:endParaRPr lang="en-US" sz="2400" b="1" dirty="0" smtClean="0"/>
          </a:p>
          <a:p>
            <a:pPr algn="just"/>
            <a:r>
              <a:rPr lang="en-US" sz="2400" b="1" dirty="0" smtClean="0"/>
              <a:t>CONTINUOUS MOTIVATION , AWARENESS AND WORKSHOPS AND SEMINARS FOR THE DENTAL SURGEONS:</a:t>
            </a:r>
            <a:r>
              <a:rPr lang="en-US" sz="2400" dirty="0" smtClean="0"/>
              <a:t> Dental surgeons believed that clear aligners can treat only mild to moderate malocclusion and can be used adjacent to fixed orthodontic treatment. This misconception can be removed.</a:t>
            </a:r>
            <a:endParaRPr lang="en-US" sz="2400" b="1" dirty="0" smtClean="0"/>
          </a:p>
          <a:p>
            <a:pPr algn="just"/>
            <a:r>
              <a:rPr lang="en-US" sz="2400" b="1" dirty="0" smtClean="0"/>
              <a:t>AWARENESS CAN BE INCREASED BY ADVERTISING ABOUT THE PRODUCT IN LEADING TELEVISION CHANNELS:</a:t>
            </a:r>
            <a:r>
              <a:rPr lang="en-US" sz="2400" dirty="0" smtClean="0"/>
              <a:t> For those dental surgeons who had not seen any advertisement on television. </a:t>
            </a:r>
          </a:p>
          <a:p>
            <a:endParaRPr lang="en-US" dirty="0" smtClean="0"/>
          </a:p>
          <a:p>
            <a:endParaRPr lang="en-US" sz="2400" dirty="0" smtClean="0"/>
          </a:p>
          <a:p>
            <a:endParaRPr lang="en-US" sz="24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Recommendations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47800"/>
            <a:ext cx="7772400" cy="5029200"/>
          </a:xfrm>
        </p:spPr>
        <p:txBody>
          <a:bodyPr/>
          <a:lstStyle/>
          <a:p>
            <a:pPr algn="just"/>
            <a:r>
              <a:rPr lang="en-US" sz="2800" b="1" dirty="0" smtClean="0"/>
              <a:t>SALES TEAM INITIATIVE</a:t>
            </a:r>
            <a:r>
              <a:rPr lang="en-US" sz="2800" dirty="0" smtClean="0"/>
              <a:t>:   Existing clients were not satisfied with services. This could be converted if sales team could meet them and change client dissatisfaction into client delightedness.</a:t>
            </a:r>
          </a:p>
          <a:p>
            <a:pPr algn="just"/>
            <a:r>
              <a:rPr lang="en-US" sz="2800" b="1" dirty="0" smtClean="0"/>
              <a:t>PATIENT EDUCATION AND AWARENESS</a:t>
            </a:r>
          </a:p>
          <a:p>
            <a:pPr algn="just"/>
            <a:r>
              <a:rPr lang="en-US" sz="2800" b="1" dirty="0" smtClean="0"/>
              <a:t>REDUCING COST OR MARKET PENETRATION BY DEVELOPING NEW STRATEGY</a:t>
            </a:r>
            <a:r>
              <a:rPr lang="en-US" sz="2800" dirty="0" smtClean="0"/>
              <a:t>: Dental surgeons were not willing to buy clear aligners in </a:t>
            </a:r>
            <a:r>
              <a:rPr lang="en-US" sz="2800" dirty="0" err="1" smtClean="0"/>
              <a:t>Dwarka</a:t>
            </a:r>
            <a:r>
              <a:rPr lang="en-US" sz="2800" dirty="0" smtClean="0"/>
              <a:t> Area. </a:t>
            </a:r>
            <a:endParaRPr lang="en-US" sz="28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1371600" y="1143000"/>
            <a:ext cx="4343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>
              <a:spcBef>
                <a:spcPct val="20000"/>
              </a:spcBef>
            </a:pPr>
            <a:r>
              <a:rPr lang="en-US" sz="2800" b="1" dirty="0" smtClean="0">
                <a:solidFill>
                  <a:srgbClr val="901E78"/>
                </a:solidFill>
                <a:latin typeface="Trebuchet MS" pitchFamily="34" charset="0"/>
              </a:rPr>
              <a:t>CONTENTS</a:t>
            </a:r>
            <a:endParaRPr lang="en-US" sz="2800" b="1" dirty="0">
              <a:solidFill>
                <a:srgbClr val="901E78"/>
              </a:solidFill>
              <a:latin typeface="Trebuchet MS" pitchFamily="34" charset="0"/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304800" y="2209800"/>
            <a:ext cx="8077200" cy="4939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latin typeface="Trebuchet MS" pitchFamily="34" charset="0"/>
              </a:rPr>
              <a:t>COMPANY </a:t>
            </a:r>
            <a:r>
              <a:rPr lang="en-US" dirty="0" smtClean="0">
                <a:latin typeface="Trebuchet MS" pitchFamily="34" charset="0"/>
              </a:rPr>
              <a:t>PROFILE WITH MISSION</a:t>
            </a:r>
          </a:p>
          <a:p>
            <a:pPr>
              <a:spcBef>
                <a:spcPct val="50000"/>
              </a:spcBef>
            </a:pPr>
            <a:r>
              <a:rPr lang="en-US" dirty="0" smtClean="0">
                <a:latin typeface="Trebuchet MS" pitchFamily="34" charset="0"/>
              </a:rPr>
              <a:t>DELIVERABLES</a:t>
            </a:r>
            <a:endParaRPr lang="en-US" dirty="0">
              <a:latin typeface="Trebuchet MS" pitchFamily="34" charset="0"/>
            </a:endParaRPr>
          </a:p>
          <a:p>
            <a:pPr>
              <a:spcBef>
                <a:spcPct val="50000"/>
              </a:spcBef>
            </a:pPr>
            <a:r>
              <a:rPr lang="en-US" dirty="0" smtClean="0">
                <a:latin typeface="Trebuchet MS" pitchFamily="34" charset="0"/>
              </a:rPr>
              <a:t>INTRODUCTION</a:t>
            </a:r>
          </a:p>
          <a:p>
            <a:pPr>
              <a:spcBef>
                <a:spcPct val="50000"/>
              </a:spcBef>
            </a:pPr>
            <a:r>
              <a:rPr lang="en-US" dirty="0" smtClean="0">
                <a:latin typeface="Trebuchet MS" pitchFamily="34" charset="0"/>
              </a:rPr>
              <a:t>NEED FOR STUDY</a:t>
            </a:r>
          </a:p>
          <a:p>
            <a:pPr>
              <a:spcBef>
                <a:spcPct val="50000"/>
              </a:spcBef>
            </a:pPr>
            <a:r>
              <a:rPr lang="en-US" dirty="0" smtClean="0">
                <a:latin typeface="Trebuchet MS" pitchFamily="34" charset="0"/>
              </a:rPr>
              <a:t>OBJECTIVES OF THE STUDY</a:t>
            </a:r>
          </a:p>
          <a:p>
            <a:pPr>
              <a:spcBef>
                <a:spcPct val="50000"/>
              </a:spcBef>
            </a:pPr>
            <a:r>
              <a:rPr lang="en-US" dirty="0" smtClean="0">
                <a:latin typeface="Trebuchet MS" pitchFamily="34" charset="0"/>
              </a:rPr>
              <a:t>METHOD OF DATA COLLECTION</a:t>
            </a:r>
          </a:p>
          <a:p>
            <a:pPr>
              <a:spcBef>
                <a:spcPct val="50000"/>
              </a:spcBef>
            </a:pPr>
            <a:r>
              <a:rPr lang="en-US" dirty="0" smtClean="0">
                <a:latin typeface="Trebuchet MS" pitchFamily="34" charset="0"/>
              </a:rPr>
              <a:t>RESULTS</a:t>
            </a:r>
          </a:p>
          <a:p>
            <a:pPr>
              <a:spcBef>
                <a:spcPct val="50000"/>
              </a:spcBef>
            </a:pPr>
            <a:r>
              <a:rPr lang="en-US" dirty="0" smtClean="0">
                <a:latin typeface="Trebuchet MS" pitchFamily="34" charset="0"/>
              </a:rPr>
              <a:t>CONCLUSION</a:t>
            </a:r>
          </a:p>
          <a:p>
            <a:pPr>
              <a:spcBef>
                <a:spcPct val="50000"/>
              </a:spcBef>
            </a:pPr>
            <a:r>
              <a:rPr lang="en-US" dirty="0" smtClean="0">
                <a:latin typeface="Trebuchet MS" pitchFamily="34" charset="0"/>
              </a:rPr>
              <a:t>RECOMMENDATIONS</a:t>
            </a:r>
          </a:p>
          <a:p>
            <a:pPr>
              <a:spcBef>
                <a:spcPct val="50000"/>
              </a:spcBef>
            </a:pPr>
            <a:r>
              <a:rPr lang="en-US" dirty="0" smtClean="0">
                <a:latin typeface="Trebuchet MS" pitchFamily="34" charset="0"/>
              </a:rPr>
              <a:t>REFERENCES</a:t>
            </a:r>
          </a:p>
          <a:p>
            <a:pPr>
              <a:spcBef>
                <a:spcPct val="50000"/>
              </a:spcBef>
            </a:pPr>
            <a:endParaRPr lang="en-US" dirty="0" smtClean="0">
              <a:latin typeface="Trebuchet MS" pitchFamily="34" charset="0"/>
            </a:endParaRPr>
          </a:p>
          <a:p>
            <a:pPr>
              <a:spcBef>
                <a:spcPct val="50000"/>
              </a:spcBef>
            </a:pPr>
            <a:endParaRPr lang="en-US" dirty="0" smtClean="0">
              <a:latin typeface="Trebuchet MS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Limitations of the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1)Many dental surgeons in Delhi were not interested to participate in the study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 </a:t>
            </a:r>
          </a:p>
          <a:p>
            <a:r>
              <a:rPr lang="en-US" dirty="0" smtClean="0"/>
              <a:t>2) The sales of the product was dependant on the patient as if patient will buy the product and services of the doctor , then only the doctor would buy the product and services by company. </a:t>
            </a:r>
          </a:p>
          <a:p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7772400" cy="609600"/>
          </a:xfrm>
        </p:spPr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95400"/>
            <a:ext cx="7924800" cy="556260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sz="1800" dirty="0" smtClean="0"/>
              <a:t> Elizabeth Wasserman( Dec1, 2009) title “How to find new customer and increase sales”</a:t>
            </a:r>
          </a:p>
          <a:p>
            <a:pPr>
              <a:buFont typeface="Arial" pitchFamily="34" charset="0"/>
              <a:buChar char="•"/>
            </a:pPr>
            <a:r>
              <a:rPr lang="en-US" sz="1800" dirty="0" smtClean="0"/>
              <a:t> </a:t>
            </a:r>
            <a:r>
              <a:rPr lang="en-US" sz="1800" dirty="0" err="1" smtClean="0"/>
              <a:t>Kirthi</a:t>
            </a:r>
            <a:r>
              <a:rPr lang="en-US" sz="1800" dirty="0" smtClean="0"/>
              <a:t> </a:t>
            </a:r>
            <a:r>
              <a:rPr lang="en-US" sz="1800" dirty="0" err="1" smtClean="0"/>
              <a:t>Kalyanam</a:t>
            </a:r>
            <a:r>
              <a:rPr lang="en-US" sz="1800" dirty="0" smtClean="0"/>
              <a:t>, </a:t>
            </a:r>
            <a:r>
              <a:rPr lang="en-US" sz="1800" dirty="0" err="1" smtClean="0"/>
              <a:t>Ph.d</a:t>
            </a:r>
            <a:r>
              <a:rPr lang="en-US" sz="1800" dirty="0" smtClean="0"/>
              <a:t> ( Published November, 2013) title “Proof That Online Search Ads Can Boost Offline Store Sales”, Retail management Institute, Santa Clara University.</a:t>
            </a:r>
          </a:p>
          <a:p>
            <a:pPr>
              <a:buFont typeface="Arial" pitchFamily="34" charset="0"/>
              <a:buChar char="•"/>
            </a:pPr>
            <a:r>
              <a:rPr lang="en-US" sz="1800" dirty="0" smtClean="0"/>
              <a:t>James </a:t>
            </a:r>
            <a:r>
              <a:rPr lang="en-US" sz="1800" dirty="0" err="1" smtClean="0"/>
              <a:t>Manyika</a:t>
            </a:r>
            <a:r>
              <a:rPr lang="en-US" sz="1800" dirty="0" smtClean="0"/>
              <a:t>, Michael Chui, Brad Brown, Jacques </a:t>
            </a:r>
            <a:r>
              <a:rPr lang="en-US" sz="1800" dirty="0" err="1" smtClean="0"/>
              <a:t>Bughin</a:t>
            </a:r>
            <a:r>
              <a:rPr lang="en-US" sz="1800" dirty="0" smtClean="0"/>
              <a:t>, Richard Dobbs, Charles </a:t>
            </a:r>
            <a:r>
              <a:rPr lang="en-US" sz="1800" dirty="0" err="1" smtClean="0"/>
              <a:t>Roxburgh</a:t>
            </a:r>
            <a:r>
              <a:rPr lang="en-US" sz="1800" dirty="0" smtClean="0"/>
              <a:t>, Angela Hung Byers( May,2011) title “Big data: The next frontier for innovation, competition, and productivity” Report, </a:t>
            </a:r>
            <a:r>
              <a:rPr lang="en-US" sz="1800" dirty="0" err="1" smtClean="0"/>
              <a:t>Mckinsey</a:t>
            </a:r>
            <a:r>
              <a:rPr lang="en-US" sz="1800" dirty="0" smtClean="0"/>
              <a:t> Global Institute</a:t>
            </a:r>
          </a:p>
          <a:p>
            <a:pPr>
              <a:buFont typeface="Arial" pitchFamily="34" charset="0"/>
              <a:buChar char="•"/>
            </a:pPr>
            <a:r>
              <a:rPr lang="en-US" sz="1800" dirty="0" smtClean="0"/>
              <a:t>George </a:t>
            </a:r>
            <a:r>
              <a:rPr lang="en-US" sz="1800" dirty="0" err="1" smtClean="0"/>
              <a:t>Eliades</a:t>
            </a:r>
            <a:r>
              <a:rPr lang="en-US" sz="1800" dirty="0" smtClean="0"/>
              <a:t>, Michael </a:t>
            </a:r>
            <a:r>
              <a:rPr lang="en-US" sz="1800" dirty="0" err="1" smtClean="0"/>
              <a:t>Retterath</a:t>
            </a:r>
            <a:r>
              <a:rPr lang="en-US" sz="1800" dirty="0" smtClean="0"/>
              <a:t>, Norbert </a:t>
            </a:r>
            <a:r>
              <a:rPr lang="en-US" sz="1800" dirty="0" err="1" smtClean="0"/>
              <a:t>Hueltenschmidt</a:t>
            </a:r>
            <a:r>
              <a:rPr lang="en-US" sz="1800" dirty="0" smtClean="0"/>
              <a:t> and Karan Singh( June 15,2012)  title “ Healthcare 2020” Bain </a:t>
            </a:r>
            <a:r>
              <a:rPr lang="en-US" sz="1800" dirty="0" err="1" smtClean="0"/>
              <a:t>Beif</a:t>
            </a:r>
            <a:r>
              <a:rPr lang="en-US" sz="1800" dirty="0" smtClean="0"/>
              <a:t> company</a:t>
            </a:r>
          </a:p>
          <a:p>
            <a:pPr>
              <a:buFont typeface="Arial" pitchFamily="34" charset="0"/>
              <a:buChar char="•"/>
            </a:pPr>
            <a:r>
              <a:rPr lang="en-US" sz="1800" dirty="0" err="1" smtClean="0"/>
              <a:t>Trefis</a:t>
            </a:r>
            <a:r>
              <a:rPr lang="en-US" sz="1800" dirty="0" smtClean="0"/>
              <a:t> Team ( May 16th, 2013)  title “GE Healthcare Targets Growth Markets And New Technologies To Drive Sales”</a:t>
            </a:r>
          </a:p>
          <a:p>
            <a:pPr>
              <a:buFont typeface="Arial" pitchFamily="34" charset="0"/>
              <a:buChar char="•"/>
            </a:pPr>
            <a:r>
              <a:rPr lang="en-US" sz="1800" dirty="0" err="1" smtClean="0"/>
              <a:t>Clearpath</a:t>
            </a:r>
            <a:r>
              <a:rPr lang="en-US" sz="1800" dirty="0" smtClean="0"/>
              <a:t> Bureau, </a:t>
            </a:r>
            <a:r>
              <a:rPr lang="en-US" sz="1800" dirty="0" err="1" smtClean="0"/>
              <a:t>Bangaluru</a:t>
            </a:r>
            <a:r>
              <a:rPr lang="en-US" sz="1800" dirty="0" smtClean="0"/>
              <a:t>(Friday, January 03, 2014, 14:00 Hrs  [IST]) title “</a:t>
            </a:r>
            <a:r>
              <a:rPr lang="en-US" sz="1800" dirty="0" err="1" smtClean="0"/>
              <a:t>ClearPath</a:t>
            </a:r>
            <a:r>
              <a:rPr lang="en-US" sz="1800" dirty="0" smtClean="0"/>
              <a:t> Orthodontics grabs 15% sales a month from dental aligner market in Karnataka”</a:t>
            </a:r>
          </a:p>
          <a:p>
            <a:pPr>
              <a:buFont typeface="Arial" pitchFamily="34" charset="0"/>
              <a:buChar char="•"/>
            </a:pP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Dianne </a:t>
            </a:r>
            <a:r>
              <a:rPr lang="en-US" sz="18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Ledingham,</a:t>
            </a:r>
            <a:r>
              <a:rPr lang="en-US" sz="1800" dirty="0" err="1" smtClean="0"/>
              <a:t>Mark</a:t>
            </a:r>
            <a:r>
              <a:rPr lang="en-US" sz="1800" dirty="0" smtClean="0"/>
              <a:t> </a:t>
            </a:r>
            <a:r>
              <a:rPr lang="en-US" sz="1800" dirty="0" err="1" smtClean="0"/>
              <a:t>Kovac</a:t>
            </a:r>
            <a:r>
              <a:rPr lang="en-US" sz="1800" dirty="0" smtClean="0"/>
              <a:t>, Michael </a:t>
            </a:r>
            <a:r>
              <a:rPr lang="en-US" sz="1800" dirty="0" err="1" smtClean="0"/>
              <a:t>Heric</a:t>
            </a:r>
            <a:r>
              <a:rPr lang="en-US" sz="1800" dirty="0" smtClean="0"/>
              <a:t> and François </a:t>
            </a:r>
            <a:r>
              <a:rPr lang="en-US" sz="1800" dirty="0" err="1" smtClean="0"/>
              <a:t>Montaville</a:t>
            </a:r>
            <a:r>
              <a:rPr lang="en-US" sz="1800" dirty="0" smtClean="0"/>
              <a:t>( January 16, 2013) ,title “ Is complexity killing your sales model?”</a:t>
            </a:r>
          </a:p>
          <a:p>
            <a:pPr>
              <a:buFont typeface="Arial" pitchFamily="34" charset="0"/>
              <a:buChar char="•"/>
            </a:pPr>
            <a:endParaRPr lang="en-US" sz="1800" dirty="0" smtClean="0"/>
          </a:p>
          <a:p>
            <a:pPr>
              <a:buFont typeface="Arial" pitchFamily="34" charset="0"/>
              <a:buChar char="•"/>
            </a:pPr>
            <a:endParaRPr lang="en-US" sz="1800" dirty="0" smtClean="0"/>
          </a:p>
          <a:p>
            <a:pPr>
              <a:buFont typeface="Arial" pitchFamily="34" charset="0"/>
              <a:buChar char="•"/>
            </a:pPr>
            <a:endParaRPr lang="en-US" sz="1800" dirty="0" smtClean="0"/>
          </a:p>
          <a:p>
            <a:pPr>
              <a:buFont typeface="Arial" pitchFamily="34" charset="0"/>
              <a:buChar char="•"/>
            </a:pPr>
            <a:endParaRPr lang="en-US" sz="18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None/>
            </a:pP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Boosting sales by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1)Installation of standees</a:t>
            </a:r>
          </a:p>
          <a:p>
            <a:r>
              <a:rPr lang="en-US" dirty="0" smtClean="0"/>
              <a:t>2) Distribution of posters and brochures</a:t>
            </a:r>
          </a:p>
          <a:p>
            <a:r>
              <a:rPr lang="en-US" dirty="0" smtClean="0"/>
              <a:t>3) Distribution of samples</a:t>
            </a:r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" descr="IMG00577-20140327-1421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" descr="IMG00567-20140327-1218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" descr="IMG00558-20140327-1054.jp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495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2" descr="IMG00559-20140327-1054.jpg"/>
          <p:cNvPicPr>
            <a:picLocks noGrp="1" noChangeAspect="1"/>
          </p:cNvPicPr>
          <p:nvPr isPhoto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43400" y="0"/>
            <a:ext cx="4800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egha sood\Desktop\IMAG12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629399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egha sood\Desktop\IMAG10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3400" y="0"/>
            <a:ext cx="4800600" cy="6858000"/>
          </a:xfrm>
          <a:prstGeom prst="rect">
            <a:avLst/>
          </a:prstGeom>
          <a:noFill/>
        </p:spPr>
      </p:pic>
      <p:pic>
        <p:nvPicPr>
          <p:cNvPr id="2051" name="Picture 3" descr="C:\Users\megha sood\Desktop\IMG-20140126-WA00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4196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ADVERTISEMENT ON TV</a:t>
            </a:r>
            <a:endParaRPr lang="en-US" dirty="0"/>
          </a:p>
        </p:txBody>
      </p:sp>
      <p:pic>
        <p:nvPicPr>
          <p:cNvPr id="1026" name="Picture 2" descr="C:\Users\megha sood\Desktop\IMG-20140401-WA000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47800"/>
            <a:ext cx="9144000" cy="541020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31139" y="1752600"/>
            <a:ext cx="748172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THANK YOU</a:t>
            </a:r>
            <a:endParaRPr lang="en-US" sz="9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62000" y="1787604"/>
            <a:ext cx="7585731" cy="110799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600" b="1" kern="0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rebuchet MS" pitchFamily="34" charset="0"/>
              </a:rPr>
              <a:t>COMPANY</a:t>
            </a:r>
            <a:r>
              <a:rPr lang="en-US" sz="6600" b="1" kern="0" dirty="0">
                <a:ln w="1905"/>
                <a:solidFill>
                  <a:srgbClr val="FFFFFF">
                    <a:lumMod val="8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rebuchet MS" pitchFamily="34" charset="0"/>
              </a:rPr>
              <a:t> </a:t>
            </a:r>
            <a:r>
              <a:rPr lang="en-US" sz="6600" b="1" kern="0" dirty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rebuchet MS" pitchFamily="34" charset="0"/>
              </a:rPr>
              <a:t>PROFILE</a:t>
            </a:r>
          </a:p>
        </p:txBody>
      </p:sp>
    </p:spTree>
    <p:extLst>
      <p:ext uri="{BB962C8B-B14F-4D97-AF65-F5344CB8AC3E}">
        <p14:creationId xmlns="" xmlns:p14="http://schemas.microsoft.com/office/powerpoint/2010/main" val="172132298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8" name="Text Box 6"/>
          <p:cNvSpPr txBox="1">
            <a:spLocks noChangeArrowheads="1"/>
          </p:cNvSpPr>
          <p:nvPr/>
        </p:nvSpPr>
        <p:spPr bwMode="auto">
          <a:xfrm>
            <a:off x="228600" y="1818382"/>
            <a:ext cx="86868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Trebuchet MS" pitchFamily="34" charset="0"/>
              </a:rPr>
              <a:t>Clear Path was incorporated in </a:t>
            </a:r>
            <a:r>
              <a:rPr lang="en-US" sz="1600" dirty="0" smtClean="0">
                <a:solidFill>
                  <a:srgbClr val="000000"/>
                </a:solidFill>
                <a:latin typeface="Trebuchet MS" pitchFamily="34" charset="0"/>
              </a:rPr>
              <a:t>2008. </a:t>
            </a:r>
            <a:endParaRPr lang="en-US" sz="1600" dirty="0">
              <a:solidFill>
                <a:srgbClr val="000000"/>
              </a:solidFill>
              <a:latin typeface="Trebuchet MS" pitchFamily="34" charset="0"/>
            </a:endParaRPr>
          </a:p>
          <a:p>
            <a:endParaRPr lang="en-US" sz="1600" dirty="0">
              <a:solidFill>
                <a:srgbClr val="000000"/>
              </a:solidFill>
              <a:latin typeface="Trebuchet MS" pitchFamily="34" charset="0"/>
            </a:endParaRPr>
          </a:p>
          <a:p>
            <a:r>
              <a:rPr lang="en-US" sz="1600" dirty="0" smtClean="0">
                <a:solidFill>
                  <a:srgbClr val="000000"/>
                </a:solidFill>
                <a:latin typeface="Trebuchet MS" pitchFamily="34" charset="0"/>
              </a:rPr>
              <a:t>American Based Company</a:t>
            </a:r>
            <a:endParaRPr lang="en-US" sz="1600" dirty="0">
              <a:solidFill>
                <a:srgbClr val="000000"/>
              </a:solidFill>
              <a:latin typeface="Trebuchet MS" pitchFamily="34" charset="0"/>
            </a:endParaRPr>
          </a:p>
          <a:p>
            <a:endParaRPr lang="en-US" sz="1600" dirty="0">
              <a:solidFill>
                <a:srgbClr val="000000"/>
              </a:solidFill>
              <a:latin typeface="Trebuchet MS" pitchFamily="34" charset="0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228600" y="3429000"/>
            <a:ext cx="8686800" cy="1046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u="sng" dirty="0" smtClean="0">
                <a:solidFill>
                  <a:srgbClr val="000000"/>
                </a:solidFill>
                <a:latin typeface="Trebuchet MS" pitchFamily="34" charset="0"/>
              </a:rPr>
              <a:t>Business Operations In:</a:t>
            </a:r>
          </a:p>
          <a:p>
            <a:pPr algn="ctr">
              <a:lnSpc>
                <a:spcPct val="200000"/>
              </a:lnSpc>
            </a:pPr>
            <a:r>
              <a:rPr lang="en-US" sz="1200" b="1" dirty="0" smtClean="0">
                <a:solidFill>
                  <a:srgbClr val="901E78"/>
                </a:solidFill>
                <a:latin typeface="Trebuchet MS" pitchFamily="34" charset="0"/>
              </a:rPr>
              <a:t>INDIA </a:t>
            </a:r>
            <a:r>
              <a:rPr lang="en-US" sz="1200" b="1" dirty="0">
                <a:solidFill>
                  <a:srgbClr val="901E78"/>
                </a:solidFill>
                <a:latin typeface="Trebuchet MS" pitchFamily="34" charset="0"/>
              </a:rPr>
              <a:t>| SAUDI ARABIA | UAE | NETHERLANDS | GERMANY | BELGIUM | LUXEMBOURG | ALBANIA | MACEDONIA | JORDAN | LEBANON | EGYPT | SYRIA | KENYA | SOUTH AFRICA | UGANDA | R.O. AFRICA | SRI </a:t>
            </a:r>
            <a:r>
              <a:rPr lang="en-US" sz="1200" b="1" dirty="0" smtClean="0">
                <a:solidFill>
                  <a:srgbClr val="901E78"/>
                </a:solidFill>
                <a:latin typeface="Trebuchet MS" pitchFamily="34" charset="0"/>
              </a:rPr>
              <a:t>LANKA | MALAYSIA</a:t>
            </a:r>
            <a:endParaRPr lang="en-US" sz="1200" b="1" dirty="0">
              <a:solidFill>
                <a:srgbClr val="901E78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4340293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0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0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80" name="Text Box 7"/>
          <p:cNvSpPr txBox="1">
            <a:spLocks noChangeArrowheads="1"/>
          </p:cNvSpPr>
          <p:nvPr/>
        </p:nvSpPr>
        <p:spPr bwMode="auto">
          <a:xfrm>
            <a:off x="0" y="2351088"/>
            <a:ext cx="8686800" cy="1354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Trebuchet MS" pitchFamily="34" charset="0"/>
              </a:rPr>
              <a:t>More than 7 years of experience.</a:t>
            </a:r>
          </a:p>
          <a:p>
            <a:endParaRPr lang="en-US" sz="1600" dirty="0">
              <a:solidFill>
                <a:srgbClr val="000000"/>
              </a:solidFill>
              <a:latin typeface="Trebuchet MS" pitchFamily="34" charset="0"/>
            </a:endParaRPr>
          </a:p>
          <a:p>
            <a:r>
              <a:rPr lang="en-US" sz="1600" dirty="0">
                <a:solidFill>
                  <a:srgbClr val="000000"/>
                </a:solidFill>
                <a:latin typeface="Trebuchet MS" pitchFamily="34" charset="0"/>
              </a:rPr>
              <a:t>Intensive R&amp;D before commercial use. </a:t>
            </a:r>
          </a:p>
          <a:p>
            <a:endParaRPr lang="en-US" sz="1600" dirty="0">
              <a:solidFill>
                <a:srgbClr val="000000"/>
              </a:solidFill>
              <a:latin typeface="Trebuchet MS" pitchFamily="34" charset="0"/>
            </a:endParaRPr>
          </a:p>
          <a:p>
            <a:r>
              <a:rPr lang="en-US" sz="1600" dirty="0">
                <a:solidFill>
                  <a:srgbClr val="000000"/>
                </a:solidFill>
                <a:latin typeface="Trebuchet MS" pitchFamily="34" charset="0"/>
              </a:rPr>
              <a:t>It’s an advanced </a:t>
            </a:r>
            <a:r>
              <a:rPr lang="en-US" sz="1600" dirty="0" smtClean="0">
                <a:solidFill>
                  <a:srgbClr val="000000"/>
                </a:solidFill>
                <a:latin typeface="Trebuchet MS" pitchFamily="34" charset="0"/>
              </a:rPr>
              <a:t>manufacturing service </a:t>
            </a:r>
            <a:r>
              <a:rPr lang="en-US" sz="1600" dirty="0">
                <a:solidFill>
                  <a:srgbClr val="000000"/>
                </a:solidFill>
                <a:latin typeface="Trebuchet MS" pitchFamily="34" charset="0"/>
              </a:rPr>
              <a:t>that makes </a:t>
            </a:r>
            <a:r>
              <a:rPr lang="en-US" sz="1600" dirty="0" smtClean="0">
                <a:solidFill>
                  <a:srgbClr val="000000"/>
                </a:solidFill>
                <a:latin typeface="Trebuchet MS" pitchFamily="34" charset="0"/>
              </a:rPr>
              <a:t>a series </a:t>
            </a:r>
            <a:r>
              <a:rPr lang="en-US" sz="1600" dirty="0">
                <a:solidFill>
                  <a:srgbClr val="000000"/>
                </a:solidFill>
                <a:latin typeface="Trebuchet MS" pitchFamily="34" charset="0"/>
              </a:rPr>
              <a:t>of aligners.</a:t>
            </a:r>
          </a:p>
        </p:txBody>
      </p:sp>
      <p:sp>
        <p:nvSpPr>
          <p:cNvPr id="23" name="Line 8"/>
          <p:cNvSpPr>
            <a:spLocks noChangeShapeType="1"/>
          </p:cNvSpPr>
          <p:nvPr/>
        </p:nvSpPr>
        <p:spPr bwMode="auto">
          <a:xfrm>
            <a:off x="6673850" y="1828800"/>
            <a:ext cx="0" cy="449580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4" name="Oval 9"/>
          <p:cNvSpPr>
            <a:spLocks noChangeArrowheads="1"/>
          </p:cNvSpPr>
          <p:nvPr/>
        </p:nvSpPr>
        <p:spPr bwMode="auto">
          <a:xfrm>
            <a:off x="6553200" y="5757863"/>
            <a:ext cx="228600" cy="228600"/>
          </a:xfrm>
          <a:prstGeom prst="ellipse">
            <a:avLst/>
          </a:pr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GB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" name="Text Box 25"/>
          <p:cNvSpPr txBox="1">
            <a:spLocks noChangeArrowheads="1"/>
          </p:cNvSpPr>
          <p:nvPr/>
        </p:nvSpPr>
        <p:spPr bwMode="auto">
          <a:xfrm>
            <a:off x="6750050" y="5683250"/>
            <a:ext cx="2286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808080"/>
                </a:solidFill>
                <a:latin typeface="Trebuchet MS" pitchFamily="34" charset="0"/>
              </a:rPr>
              <a:t>1999, Align technology</a:t>
            </a:r>
          </a:p>
        </p:txBody>
      </p:sp>
      <p:sp>
        <p:nvSpPr>
          <p:cNvPr id="26" name="Oval 11"/>
          <p:cNvSpPr>
            <a:spLocks noChangeArrowheads="1"/>
          </p:cNvSpPr>
          <p:nvPr/>
        </p:nvSpPr>
        <p:spPr bwMode="auto">
          <a:xfrm>
            <a:off x="6553200" y="3111500"/>
            <a:ext cx="228600" cy="228600"/>
          </a:xfrm>
          <a:prstGeom prst="ellipse">
            <a:avLst/>
          </a:pr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GB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7" name="Text Box 25"/>
          <p:cNvSpPr txBox="1">
            <a:spLocks noChangeArrowheads="1"/>
          </p:cNvSpPr>
          <p:nvPr/>
        </p:nvSpPr>
        <p:spPr bwMode="auto">
          <a:xfrm>
            <a:off x="6750050" y="3048000"/>
            <a:ext cx="2286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808080"/>
                </a:solidFill>
                <a:latin typeface="Trebuchet MS" pitchFamily="34" charset="0"/>
              </a:rPr>
              <a:t>2005, OrthoClear</a:t>
            </a:r>
          </a:p>
        </p:txBody>
      </p:sp>
      <p:sp>
        <p:nvSpPr>
          <p:cNvPr id="30" name="Oval 15"/>
          <p:cNvSpPr>
            <a:spLocks noChangeArrowheads="1"/>
          </p:cNvSpPr>
          <p:nvPr/>
        </p:nvSpPr>
        <p:spPr bwMode="auto">
          <a:xfrm>
            <a:off x="6553200" y="1751013"/>
            <a:ext cx="228600" cy="228600"/>
          </a:xfrm>
          <a:prstGeom prst="ellipse">
            <a:avLst/>
          </a:prstGeom>
          <a:solidFill>
            <a:srgbClr val="901E78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GB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1" name="Text Box 25"/>
          <p:cNvSpPr txBox="1">
            <a:spLocks noChangeArrowheads="1"/>
          </p:cNvSpPr>
          <p:nvPr/>
        </p:nvSpPr>
        <p:spPr bwMode="auto">
          <a:xfrm>
            <a:off x="6750050" y="1676400"/>
            <a:ext cx="2286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solidFill>
                  <a:srgbClr val="901E78"/>
                </a:solidFill>
                <a:latin typeface="Trebuchet MS" pitchFamily="34" charset="0"/>
              </a:rPr>
              <a:t>2008,</a:t>
            </a:r>
            <a:r>
              <a:rPr lang="en-US" dirty="0" smtClean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en-US" dirty="0">
                <a:solidFill>
                  <a:srgbClr val="901E78"/>
                </a:solidFill>
                <a:latin typeface="Trebuchet MS" pitchFamily="34" charset="0"/>
              </a:rPr>
              <a:t>ClearPath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</a:rPr>
              <a:t> </a:t>
            </a:r>
          </a:p>
        </p:txBody>
      </p:sp>
      <p:sp>
        <p:nvSpPr>
          <p:cNvPr id="33" name="Text Box 10"/>
          <p:cNvSpPr txBox="1">
            <a:spLocks noChangeArrowheads="1"/>
          </p:cNvSpPr>
          <p:nvPr/>
        </p:nvSpPr>
        <p:spPr bwMode="auto">
          <a:xfrm>
            <a:off x="0" y="3968750"/>
            <a:ext cx="8686800" cy="243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/>
            <a:r>
              <a:rPr lang="en-US" sz="1600" dirty="0">
                <a:solidFill>
                  <a:srgbClr val="000000"/>
                </a:solidFill>
                <a:latin typeface="Trebuchet MS" pitchFamily="34" charset="0"/>
              </a:rPr>
              <a:t>The ClearPath process is an amalgamation of</a:t>
            </a:r>
          </a:p>
          <a:p>
            <a:pPr marL="457200" indent="-457200">
              <a:buFontTx/>
              <a:buChar char="•"/>
            </a:pPr>
            <a:r>
              <a:rPr lang="en-US" sz="1600" i="1" dirty="0">
                <a:solidFill>
                  <a:srgbClr val="CC0066"/>
                </a:solidFill>
                <a:latin typeface="Trebuchet MS" pitchFamily="34" charset="0"/>
              </a:rPr>
              <a:t>Conventional dental laboratory procedures</a:t>
            </a:r>
          </a:p>
          <a:p>
            <a:pPr marL="457200" indent="-457200">
              <a:buFontTx/>
              <a:buChar char="•"/>
            </a:pPr>
            <a:r>
              <a:rPr lang="en-US" sz="1600" i="1" dirty="0">
                <a:solidFill>
                  <a:srgbClr val="CC0066"/>
                </a:solidFill>
                <a:latin typeface="Trebuchet MS" pitchFamily="34" charset="0"/>
              </a:rPr>
              <a:t>Highly precise mechanical &amp; software systems and </a:t>
            </a:r>
          </a:p>
          <a:p>
            <a:pPr marL="457200" indent="-457200">
              <a:buFontTx/>
              <a:buChar char="•"/>
            </a:pPr>
            <a:r>
              <a:rPr lang="en-US" sz="1600" i="1" dirty="0">
                <a:solidFill>
                  <a:srgbClr val="CC0066"/>
                </a:solidFill>
                <a:latin typeface="Trebuchet MS" pitchFamily="34" charset="0"/>
              </a:rPr>
              <a:t>Digital technology </a:t>
            </a:r>
          </a:p>
          <a:p>
            <a:pPr marL="457200" indent="-457200"/>
            <a:r>
              <a:rPr lang="en-US" sz="1600" dirty="0">
                <a:solidFill>
                  <a:srgbClr val="000000"/>
                </a:solidFill>
                <a:latin typeface="Trebuchet MS" pitchFamily="34" charset="0"/>
              </a:rPr>
              <a:t>taking the best of three worlds.</a:t>
            </a:r>
          </a:p>
          <a:p>
            <a:pPr marL="457200" indent="-457200"/>
            <a:endParaRPr lang="en-US" sz="1600" dirty="0">
              <a:solidFill>
                <a:srgbClr val="000000"/>
              </a:solidFill>
              <a:latin typeface="Trebuchet MS" pitchFamily="34" charset="0"/>
            </a:endParaRPr>
          </a:p>
          <a:p>
            <a:pPr marL="457200" indent="-457200"/>
            <a:endParaRPr lang="en-US" sz="1600" dirty="0">
              <a:solidFill>
                <a:srgbClr val="CC0066"/>
              </a:solidFill>
              <a:latin typeface="Trebuchet MS" pitchFamily="34" charset="0"/>
            </a:endParaRPr>
          </a:p>
          <a:p>
            <a:pPr marL="457200" indent="-457200"/>
            <a:r>
              <a:rPr lang="en-US" sz="2000" i="1" dirty="0">
                <a:solidFill>
                  <a:srgbClr val="CC0066"/>
                </a:solidFill>
                <a:latin typeface="Trebuchet MS" pitchFamily="34" charset="0"/>
              </a:rPr>
              <a:t>            Purpose is to make aligners available </a:t>
            </a:r>
          </a:p>
          <a:p>
            <a:pPr marL="457200" indent="-457200"/>
            <a:r>
              <a:rPr lang="en-US" sz="2000" i="1" dirty="0">
                <a:solidFill>
                  <a:srgbClr val="CC0066"/>
                </a:solidFill>
                <a:latin typeface="Trebuchet MS" pitchFamily="34" charset="0"/>
              </a:rPr>
              <a:t>                 globally at affordable prices !</a:t>
            </a:r>
          </a:p>
        </p:txBody>
      </p:sp>
    </p:spTree>
    <p:extLst>
      <p:ext uri="{BB962C8B-B14F-4D97-AF65-F5344CB8AC3E}">
        <p14:creationId xmlns="" xmlns:p14="http://schemas.microsoft.com/office/powerpoint/2010/main" val="232721202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0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805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805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  <p:bldP spid="26" grpId="0" animBg="1"/>
      <p:bldP spid="27" grpId="0"/>
      <p:bldP spid="30" grpId="0" animBg="1"/>
      <p:bldP spid="3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0"/>
            <a:ext cx="7772400" cy="990600"/>
          </a:xfrm>
        </p:spPr>
        <p:txBody>
          <a:bodyPr/>
          <a:lstStyle/>
          <a:p>
            <a:pPr lvl="0"/>
            <a:r>
              <a:rPr lang="en-IN" b="1" dirty="0" smtClean="0"/>
              <a:t>MISSION.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i="1" dirty="0" smtClean="0"/>
              <a:t>Our mission is to deliver high quality, affordable, clear orthodontic aligner solutions to the global market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7" descr="5-Treated Patient with Aligner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413" y="1143000"/>
            <a:ext cx="7369175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ClearPath</a:t>
            </a:r>
            <a:r>
              <a:rPr lang="en-US" b="1" dirty="0" smtClean="0"/>
              <a:t> Product types –3 PACKAGES TO OPT</a:t>
            </a:r>
            <a:r>
              <a:rPr lang="en-US" b="1" i="1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err="1" smtClean="0"/>
              <a:t>ClearPath</a:t>
            </a:r>
            <a:r>
              <a:rPr lang="en-US" b="1" dirty="0" smtClean="0"/>
              <a:t>-A </a:t>
            </a:r>
            <a:r>
              <a:rPr lang="en-US" b="1" i="1" dirty="0" smtClean="0"/>
              <a:t>(for double arch non-extraction cases)     - Rs 80,000/to 1,00,000</a:t>
            </a:r>
            <a:br>
              <a:rPr lang="en-US" b="1" i="1" dirty="0" smtClean="0"/>
            </a:br>
            <a:r>
              <a:rPr lang="en-US" b="1" dirty="0" err="1" smtClean="0"/>
              <a:t>ClearPath</a:t>
            </a:r>
            <a:r>
              <a:rPr lang="en-US" b="1" dirty="0" smtClean="0"/>
              <a:t>-B</a:t>
            </a:r>
            <a:r>
              <a:rPr lang="en-US" b="1" i="1" dirty="0" smtClean="0"/>
              <a:t>(for extraction indicated &amp; complicated cases)  - Rs 100,000/-1,20,000</a:t>
            </a:r>
            <a:br>
              <a:rPr lang="en-US" b="1" i="1" dirty="0" smtClean="0"/>
            </a:br>
            <a:r>
              <a:rPr lang="en-US" b="1" dirty="0" err="1" smtClean="0"/>
              <a:t>ClearPath</a:t>
            </a:r>
            <a:r>
              <a:rPr lang="en-US" b="1" dirty="0" smtClean="0"/>
              <a:t>-S</a:t>
            </a:r>
            <a:r>
              <a:rPr lang="en-US" b="1" i="1" dirty="0" smtClean="0"/>
              <a:t>(for single arch non-extraction cases)     - Rs 80,000/-90,000</a:t>
            </a:r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3229</TotalTime>
  <Words>1549</Words>
  <Application>Microsoft Office PowerPoint</Application>
  <PresentationFormat>On-screen Show (4:3)</PresentationFormat>
  <Paragraphs>170</Paragraphs>
  <Slides>39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Default Design</vt:lpstr>
      <vt:lpstr>Slide 1</vt:lpstr>
      <vt:lpstr>Slide 2</vt:lpstr>
      <vt:lpstr>Slide 3</vt:lpstr>
      <vt:lpstr>Slide 4</vt:lpstr>
      <vt:lpstr>Slide 5</vt:lpstr>
      <vt:lpstr>Slide 6</vt:lpstr>
      <vt:lpstr>MISSION. </vt:lpstr>
      <vt:lpstr>Slide 8</vt:lpstr>
      <vt:lpstr>ClearPath Product types –3 PACKAGES TO OPT)</vt:lpstr>
      <vt:lpstr>DELIVERABLES</vt:lpstr>
      <vt:lpstr>TITLE</vt:lpstr>
      <vt:lpstr>INTRODUCTION</vt:lpstr>
      <vt:lpstr>Need for the study</vt:lpstr>
      <vt:lpstr>Review of Literature</vt:lpstr>
      <vt:lpstr>Objectives of the study</vt:lpstr>
      <vt:lpstr>Method of data collection</vt:lpstr>
      <vt:lpstr>Slide 17</vt:lpstr>
      <vt:lpstr>Inclusion criteria</vt:lpstr>
      <vt:lpstr>Exclusion Criteria</vt:lpstr>
      <vt:lpstr>THE LEVEL OF EXISTING KNOWLEDGE AMONG DENTAL SURGEONS OF DELHI BEFORE  AWARENESS</vt:lpstr>
      <vt:lpstr>THE KNOWLEDGE ABOUT THE TYPE OF TREATMENT DONE USING ALIGNERS AMONG DENTAL SURGEONS OF DELHI</vt:lpstr>
      <vt:lpstr>AWARENESS ABOUT ADVERTISEMENT OF CLEARPATH AMONG DENTAL SURGEONS OF DELHI</vt:lpstr>
      <vt:lpstr>LEVEL OF MOTIVATION AMONG THE DENTAL SURGEONS OF DELHI TO USE CLEARPATH ALIGNER TECHNOLOGY AFTER AWARENESS</vt:lpstr>
      <vt:lpstr>LEVEL OF MOTIVATION TO CONTINUE DOING CASES WITH CLEARPATH ALIGNERS AMONG EXISTING CLIENTS</vt:lpstr>
      <vt:lpstr>Increase in sales in 2 months</vt:lpstr>
      <vt:lpstr>Conclusion</vt:lpstr>
      <vt:lpstr>Slide 27</vt:lpstr>
      <vt:lpstr>Recommendations</vt:lpstr>
      <vt:lpstr>Recommendations</vt:lpstr>
      <vt:lpstr>Limitations of the study</vt:lpstr>
      <vt:lpstr>References</vt:lpstr>
      <vt:lpstr>Boosting sales by</vt:lpstr>
      <vt:lpstr>Slide 33</vt:lpstr>
      <vt:lpstr>Slide 34</vt:lpstr>
      <vt:lpstr>Slide 35</vt:lpstr>
      <vt:lpstr>Slide 36</vt:lpstr>
      <vt:lpstr>Slide 37</vt:lpstr>
      <vt:lpstr>ADVERTISEMENT ON TV</vt:lpstr>
      <vt:lpstr>Slide 39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ANAND TUTEJA</dc:creator>
  <cp:lastModifiedBy>DD</cp:lastModifiedBy>
  <cp:revision>129</cp:revision>
  <dcterms:created xsi:type="dcterms:W3CDTF">2006-08-16T00:00:00Z</dcterms:created>
  <dcterms:modified xsi:type="dcterms:W3CDTF">2014-05-06T13:54:38Z</dcterms:modified>
</cp:coreProperties>
</file>