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22"/>
  </p:notesMasterIdLst>
  <p:sldIdLst>
    <p:sldId id="257" r:id="rId2"/>
    <p:sldId id="258" r:id="rId3"/>
    <p:sldId id="259" r:id="rId4"/>
    <p:sldId id="260" r:id="rId5"/>
    <p:sldId id="261" r:id="rId6"/>
    <p:sldId id="262" r:id="rId7"/>
    <p:sldId id="263" r:id="rId8"/>
    <p:sldId id="264" r:id="rId9"/>
    <p:sldId id="274" r:id="rId10"/>
    <p:sldId id="265" r:id="rId11"/>
    <p:sldId id="266" r:id="rId12"/>
    <p:sldId id="275" r:id="rId13"/>
    <p:sldId id="267" r:id="rId14"/>
    <p:sldId id="276" r:id="rId15"/>
    <p:sldId id="268" r:id="rId16"/>
    <p:sldId id="269" r:id="rId17"/>
    <p:sldId id="270" r:id="rId18"/>
    <p:sldId id="271" r:id="rId19"/>
    <p:sldId id="272" r:id="rId20"/>
    <p:sldId id="273"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4660"/>
  </p:normalViewPr>
  <p:slideViewPr>
    <p:cSldViewPr snapToGrid="0">
      <p:cViewPr varScale="1">
        <p:scale>
          <a:sx n="59" d="100"/>
          <a:sy n="59" d="100"/>
        </p:scale>
        <p:origin x="8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ableStyles" Target="tableStyle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notesMaster" Target="notesMasters/notesMaster1.xml" /></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 /><Relationship Id="rId2" Type="http://schemas.microsoft.com/office/2011/relationships/chartColorStyle" Target="colors1.xml" /><Relationship Id="rId1" Type="http://schemas.microsoft.com/office/2011/relationships/chartStyle" Target="style1.xml" /><Relationship Id="rId4" Type="http://schemas.openxmlformats.org/officeDocument/2006/relationships/oleObject" Target="../embeddings/oleObject1.bin" /></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 /><Relationship Id="rId2" Type="http://schemas.microsoft.com/office/2011/relationships/chartColorStyle" Target="colors2.xml" /><Relationship Id="rId1" Type="http://schemas.microsoft.com/office/2011/relationships/chartStyle" Target="style2.xml" /><Relationship Id="rId4" Type="http://schemas.openxmlformats.org/officeDocument/2006/relationships/oleObject" Target="../embeddings/oleObject2.bin" /></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 /><Relationship Id="rId2" Type="http://schemas.microsoft.com/office/2011/relationships/chartColorStyle" Target="colors3.xml" /><Relationship Id="rId1" Type="http://schemas.microsoft.com/office/2011/relationships/chartStyle" Target="style3.xml" /><Relationship Id="rId4" Type="http://schemas.openxmlformats.org/officeDocument/2006/relationships/oleObject" Target="../embeddings/oleObject3.bin" /></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 /><Relationship Id="rId2" Type="http://schemas.microsoft.com/office/2011/relationships/chartColorStyle" Target="colors4.xml" /><Relationship Id="rId1" Type="http://schemas.microsoft.com/office/2011/relationships/chartStyle" Target="style4.xml" /><Relationship Id="rId4" Type="http://schemas.openxmlformats.org/officeDocument/2006/relationships/oleObject" Target="../embeddings/oleObject4.bin" /></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 /><Relationship Id="rId2" Type="http://schemas.microsoft.com/office/2011/relationships/chartColorStyle" Target="colors5.xml" /><Relationship Id="rId1" Type="http://schemas.microsoft.com/office/2011/relationships/chartStyle" Target="style5.xml" /><Relationship Id="rId4" Type="http://schemas.openxmlformats.org/officeDocument/2006/relationships/oleObject" Target="../embeddings/oleObject5.bin" /></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 /><Relationship Id="rId2" Type="http://schemas.microsoft.com/office/2011/relationships/chartColorStyle" Target="colors6.xml" /><Relationship Id="rId1" Type="http://schemas.microsoft.com/office/2011/relationships/chartStyle" Target="style6.xml" /><Relationship Id="rId4" Type="http://schemas.openxmlformats.org/officeDocument/2006/relationships/oleObject" Target="../embeddings/oleObject6.bin" /></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 /><Relationship Id="rId2" Type="http://schemas.microsoft.com/office/2011/relationships/chartColorStyle" Target="colors7.xml" /><Relationship Id="rId1" Type="http://schemas.microsoft.com/office/2011/relationships/chartStyle" Target="style7.xml" /><Relationship Id="rId4" Type="http://schemas.openxmlformats.org/officeDocument/2006/relationships/oleObject" Target="../embeddings/oleObject7.bin"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IN" sz="1300" b="1" dirty="0">
                <a:latin typeface="Arial" panose="020B0604020202020204" pitchFamily="34" charset="0"/>
                <a:cs typeface="Arial" panose="020B0604020202020204" pitchFamily="34" charset="0"/>
              </a:rPr>
              <a:t>Graph 1: % of pregnancy outcome by women's age in India, 2019-21</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tab1_ref!$I$2</c:f>
              <c:strCache>
                <c:ptCount val="1"/>
                <c:pt idx="0">
                  <c:v>Birth</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tab1_ref!$H$3:$H$7</c:f>
              <c:strCache>
                <c:ptCount val="5"/>
                <c:pt idx="0">
                  <c:v>15-20</c:v>
                </c:pt>
                <c:pt idx="1">
                  <c:v>20-25</c:v>
                </c:pt>
                <c:pt idx="2">
                  <c:v>25-30</c:v>
                </c:pt>
                <c:pt idx="3">
                  <c:v>30-35</c:v>
                </c:pt>
                <c:pt idx="4">
                  <c:v>35+</c:v>
                </c:pt>
              </c:strCache>
            </c:strRef>
          </c:cat>
          <c:val>
            <c:numRef>
              <c:f>tab1_ref!$I$3:$I$7</c:f>
              <c:numCache>
                <c:formatCode>0.0</c:formatCode>
                <c:ptCount val="5"/>
                <c:pt idx="0">
                  <c:v>86.31</c:v>
                </c:pt>
                <c:pt idx="1">
                  <c:v>89.38</c:v>
                </c:pt>
                <c:pt idx="2">
                  <c:v>89.54</c:v>
                </c:pt>
                <c:pt idx="3">
                  <c:v>87.02</c:v>
                </c:pt>
                <c:pt idx="4">
                  <c:v>83.03</c:v>
                </c:pt>
              </c:numCache>
            </c:numRef>
          </c:val>
          <c:extLst>
            <c:ext xmlns:c16="http://schemas.microsoft.com/office/drawing/2014/chart" uri="{C3380CC4-5D6E-409C-BE32-E72D297353CC}">
              <c16:uniqueId val="{00000000-D8AB-4D03-8CAD-C287852995C8}"/>
            </c:ext>
          </c:extLst>
        </c:ser>
        <c:dLbls>
          <c:showLegendKey val="0"/>
          <c:showVal val="0"/>
          <c:showCatName val="0"/>
          <c:showSerName val="0"/>
          <c:showPercent val="0"/>
          <c:showBubbleSize val="0"/>
        </c:dLbls>
        <c:gapWidth val="150"/>
        <c:axId val="1001868607"/>
        <c:axId val="925750127"/>
      </c:barChart>
      <c:lineChart>
        <c:grouping val="standard"/>
        <c:varyColors val="0"/>
        <c:ser>
          <c:idx val="1"/>
          <c:order val="1"/>
          <c:tx>
            <c:strRef>
              <c:f>tab1_ref!$J$2</c:f>
              <c:strCache>
                <c:ptCount val="1"/>
                <c:pt idx="0">
                  <c:v>Pregnancy Wastage</c:v>
                </c:pt>
              </c:strCache>
            </c:strRef>
          </c:tx>
          <c:spPr>
            <a:ln w="28575" cap="rnd">
              <a:solidFill>
                <a:schemeClr val="accent5"/>
              </a:solidFill>
              <a:round/>
            </a:ln>
            <a:effectLst/>
          </c:spPr>
          <c:marker>
            <c:symbol val="none"/>
          </c:marker>
          <c:dLbls>
            <c:dLbl>
              <c:idx val="0"/>
              <c:layout>
                <c:manualLayout>
                  <c:x val="1.7499999999999953E-2"/>
                  <c:y val="-3.1111111111111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AB-4D03-8CAD-C287852995C8}"/>
                </c:ext>
              </c:extLst>
            </c:dLbl>
            <c:dLbl>
              <c:idx val="1"/>
              <c:layout>
                <c:manualLayout>
                  <c:x val="2.2499999999999999E-2"/>
                  <c:y val="-4.44444444444444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8AB-4D03-8CAD-C287852995C8}"/>
                </c:ext>
              </c:extLst>
            </c:dLbl>
            <c:dLbl>
              <c:idx val="2"/>
              <c:layout>
                <c:manualLayout>
                  <c:x val="1.7500000000000002E-2"/>
                  <c:y val="-4.88888888888889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8AB-4D03-8CAD-C287852995C8}"/>
                </c:ext>
              </c:extLst>
            </c:dLbl>
            <c:dLbl>
              <c:idx val="3"/>
              <c:layout>
                <c:manualLayout>
                  <c:x val="1.7500000000000002E-2"/>
                  <c:y val="-6.2222222222222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8AB-4D03-8CAD-C287852995C8}"/>
                </c:ext>
              </c:extLst>
            </c:dLbl>
            <c:dLbl>
              <c:idx val="4"/>
              <c:layout>
                <c:manualLayout>
                  <c:x val="0.02"/>
                  <c:y val="-6.2222222222222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8AB-4D03-8CAD-C287852995C8}"/>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tab1_ref!$H$3:$H$7</c:f>
              <c:strCache>
                <c:ptCount val="5"/>
                <c:pt idx="0">
                  <c:v>15-20</c:v>
                </c:pt>
                <c:pt idx="1">
                  <c:v>20-25</c:v>
                </c:pt>
                <c:pt idx="2">
                  <c:v>25-30</c:v>
                </c:pt>
                <c:pt idx="3">
                  <c:v>30-35</c:v>
                </c:pt>
                <c:pt idx="4">
                  <c:v>35+</c:v>
                </c:pt>
              </c:strCache>
            </c:strRef>
          </c:cat>
          <c:val>
            <c:numRef>
              <c:f>tab1_ref!$J$3:$J$7</c:f>
              <c:numCache>
                <c:formatCode>0.0</c:formatCode>
                <c:ptCount val="5"/>
                <c:pt idx="0">
                  <c:v>13.690000000000001</c:v>
                </c:pt>
                <c:pt idx="1">
                  <c:v>10.62</c:v>
                </c:pt>
                <c:pt idx="2">
                  <c:v>10.459999999999999</c:v>
                </c:pt>
                <c:pt idx="3">
                  <c:v>12.969999999999999</c:v>
                </c:pt>
                <c:pt idx="4">
                  <c:v>16.97</c:v>
                </c:pt>
              </c:numCache>
            </c:numRef>
          </c:val>
          <c:smooth val="0"/>
          <c:extLst>
            <c:ext xmlns:c16="http://schemas.microsoft.com/office/drawing/2014/chart" uri="{C3380CC4-5D6E-409C-BE32-E72D297353CC}">
              <c16:uniqueId val="{00000006-D8AB-4D03-8CAD-C287852995C8}"/>
            </c:ext>
          </c:extLst>
        </c:ser>
        <c:dLbls>
          <c:showLegendKey val="0"/>
          <c:showVal val="0"/>
          <c:showCatName val="0"/>
          <c:showSerName val="0"/>
          <c:showPercent val="0"/>
          <c:showBubbleSize val="0"/>
        </c:dLbls>
        <c:marker val="1"/>
        <c:smooth val="0"/>
        <c:axId val="801901951"/>
        <c:axId val="1003091919"/>
      </c:lineChart>
      <c:catAx>
        <c:axId val="1001868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925750127"/>
        <c:crosses val="autoZero"/>
        <c:auto val="1"/>
        <c:lblAlgn val="ctr"/>
        <c:lblOffset val="100"/>
        <c:noMultiLvlLbl val="0"/>
      </c:catAx>
      <c:valAx>
        <c:axId val="925750127"/>
        <c:scaling>
          <c:orientation val="minMax"/>
          <c:max val="10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001868607"/>
        <c:crosses val="autoZero"/>
        <c:crossBetween val="between"/>
      </c:valAx>
      <c:valAx>
        <c:axId val="1003091919"/>
        <c:scaling>
          <c:orientation val="minMax"/>
          <c:max val="50"/>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801901951"/>
        <c:crosses val="max"/>
        <c:crossBetween val="between"/>
      </c:valAx>
      <c:catAx>
        <c:axId val="801901951"/>
        <c:scaling>
          <c:orientation val="minMax"/>
        </c:scaling>
        <c:delete val="1"/>
        <c:axPos val="b"/>
        <c:numFmt formatCode="General" sourceLinked="1"/>
        <c:majorTickMark val="out"/>
        <c:minorTickMark val="none"/>
        <c:tickLblPos val="nextTo"/>
        <c:crossAx val="100309191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rgbClr val="632E62"/>
      </a:solidFill>
      <a:round/>
    </a:ln>
    <a:effectLst/>
  </c:spPr>
  <c:txPr>
    <a:bodyPr/>
    <a:lstStyle/>
    <a:p>
      <a:pPr>
        <a:defRPr>
          <a:solidFill>
            <a:schemeClr val="tx1"/>
          </a:solidFill>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en-IN" sz="1300" dirty="0">
                <a:latin typeface="Arial" panose="020B0604020202020204" pitchFamily="34" charset="0"/>
                <a:cs typeface="Arial" panose="020B0604020202020204" pitchFamily="34" charset="0"/>
              </a:rPr>
              <a:t>Graph 2: % of pregnancy outcomes by women's education in India, 2019-21 </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tab1_ref!$I$9</c:f>
              <c:strCache>
                <c:ptCount val="1"/>
                <c:pt idx="0">
                  <c:v>Birth</c:v>
                </c:pt>
              </c:strCache>
            </c:strRef>
          </c:tx>
          <c:spPr>
            <a:solidFill>
              <a:schemeClr val="accent6"/>
            </a:solidFill>
            <a:ln>
              <a:noFill/>
            </a:ln>
            <a:effectLst/>
          </c:spPr>
          <c:invertIfNegative val="0"/>
          <c:dLbls>
            <c:dLbl>
              <c:idx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0-843C-458A-9232-904CCA7F66E5}"/>
                </c:ext>
              </c:extLst>
            </c:dLbl>
            <c:dLbl>
              <c:idx val="1"/>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1-843C-458A-9232-904CCA7F66E5}"/>
                </c:ext>
              </c:extLst>
            </c:dLbl>
            <c:dLbl>
              <c:idx val="2"/>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2-843C-458A-9232-904CCA7F66E5}"/>
                </c:ext>
              </c:extLst>
            </c:dLbl>
            <c:dLbl>
              <c:idx val="3"/>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3-843C-458A-9232-904CCA7F66E5}"/>
                </c:ext>
              </c:extLst>
            </c:dLbl>
            <c:spPr>
              <a:noFill/>
              <a:ln>
                <a:noFill/>
              </a:ln>
              <a:effectLst/>
            </c:spPr>
            <c:txPr>
              <a:bodyPr rot="-5400000" spcFirstLastPara="1" vertOverflow="ellipsis"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tab1_ref!$H$10:$H$13</c:f>
              <c:strCache>
                <c:ptCount val="4"/>
                <c:pt idx="0">
                  <c:v>No education</c:v>
                </c:pt>
                <c:pt idx="1">
                  <c:v>Primary</c:v>
                </c:pt>
                <c:pt idx="2">
                  <c:v>Secondary</c:v>
                </c:pt>
                <c:pt idx="3">
                  <c:v>Higher</c:v>
                </c:pt>
              </c:strCache>
            </c:strRef>
          </c:cat>
          <c:val>
            <c:numRef>
              <c:f>tab1_ref!$I$10:$I$13</c:f>
              <c:numCache>
                <c:formatCode>0.0</c:formatCode>
                <c:ptCount val="4"/>
                <c:pt idx="0">
                  <c:v>91</c:v>
                </c:pt>
                <c:pt idx="1">
                  <c:v>88.84</c:v>
                </c:pt>
                <c:pt idx="2">
                  <c:v>88</c:v>
                </c:pt>
                <c:pt idx="3">
                  <c:v>86.76</c:v>
                </c:pt>
              </c:numCache>
            </c:numRef>
          </c:val>
          <c:extLst>
            <c:ext xmlns:c16="http://schemas.microsoft.com/office/drawing/2014/chart" uri="{C3380CC4-5D6E-409C-BE32-E72D297353CC}">
              <c16:uniqueId val="{00000004-843C-458A-9232-904CCA7F66E5}"/>
            </c:ext>
          </c:extLst>
        </c:ser>
        <c:dLbls>
          <c:showLegendKey val="0"/>
          <c:showVal val="1"/>
          <c:showCatName val="0"/>
          <c:showSerName val="0"/>
          <c:showPercent val="0"/>
          <c:showBubbleSize val="0"/>
        </c:dLbls>
        <c:gapWidth val="150"/>
        <c:axId val="1584331520"/>
        <c:axId val="1804106256"/>
      </c:barChart>
      <c:lineChart>
        <c:grouping val="standard"/>
        <c:varyColors val="0"/>
        <c:ser>
          <c:idx val="1"/>
          <c:order val="1"/>
          <c:tx>
            <c:strRef>
              <c:f>tab1_ref!$J$9</c:f>
              <c:strCache>
                <c:ptCount val="1"/>
                <c:pt idx="0">
                  <c:v>Pregnancy Wastage</c:v>
                </c:pt>
              </c:strCache>
            </c:strRef>
          </c:tx>
          <c:spPr>
            <a:ln w="28575" cap="rnd">
              <a:solidFill>
                <a:schemeClr val="accent5"/>
              </a:solidFill>
              <a:round/>
            </a:ln>
            <a:effectLst/>
          </c:spPr>
          <c:marker>
            <c:symbol val="none"/>
          </c:marker>
          <c:dLbls>
            <c:dLbl>
              <c:idx val="0"/>
              <c:layout>
                <c:manualLayout>
                  <c:x val="2.795425667090216E-2"/>
                  <c:y val="-6.71140939597315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43C-458A-9232-904CCA7F66E5}"/>
                </c:ext>
              </c:extLst>
            </c:dLbl>
            <c:dLbl>
              <c:idx val="1"/>
              <c:layout>
                <c:manualLayout>
                  <c:x val="2.7954256670902067E-2"/>
                  <c:y val="-4.92170022371364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43C-458A-9232-904CCA7F66E5}"/>
                </c:ext>
              </c:extLst>
            </c:dLbl>
            <c:dLbl>
              <c:idx val="2"/>
              <c:layout>
                <c:manualLayout>
                  <c:x val="2.795425667090216E-2"/>
                  <c:y val="-4.92170022371364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43C-458A-9232-904CCA7F66E5}"/>
                </c:ext>
              </c:extLst>
            </c:dLbl>
            <c:dLbl>
              <c:idx val="3"/>
              <c:layout>
                <c:manualLayout>
                  <c:x val="2.795425667090216E-2"/>
                  <c:y val="-2.68456375838926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43C-458A-9232-904CCA7F66E5}"/>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tab1_ref!$H$10:$H$13</c:f>
              <c:strCache>
                <c:ptCount val="4"/>
                <c:pt idx="0">
                  <c:v>No education</c:v>
                </c:pt>
                <c:pt idx="1">
                  <c:v>Primary</c:v>
                </c:pt>
                <c:pt idx="2">
                  <c:v>Secondary</c:v>
                </c:pt>
                <c:pt idx="3">
                  <c:v>Higher</c:v>
                </c:pt>
              </c:strCache>
            </c:strRef>
          </c:cat>
          <c:val>
            <c:numRef>
              <c:f>tab1_ref!$J$10:$J$13</c:f>
              <c:numCache>
                <c:formatCode>0.0</c:formatCode>
                <c:ptCount val="4"/>
                <c:pt idx="0">
                  <c:v>8.94</c:v>
                </c:pt>
                <c:pt idx="1">
                  <c:v>11.16</c:v>
                </c:pt>
                <c:pt idx="2">
                  <c:v>12.02</c:v>
                </c:pt>
                <c:pt idx="3">
                  <c:v>13.24</c:v>
                </c:pt>
              </c:numCache>
            </c:numRef>
          </c:val>
          <c:smooth val="0"/>
          <c:extLst>
            <c:ext xmlns:c16="http://schemas.microsoft.com/office/drawing/2014/chart" uri="{C3380CC4-5D6E-409C-BE32-E72D297353CC}">
              <c16:uniqueId val="{00000009-843C-458A-9232-904CCA7F66E5}"/>
            </c:ext>
          </c:extLst>
        </c:ser>
        <c:dLbls>
          <c:showLegendKey val="0"/>
          <c:showVal val="0"/>
          <c:showCatName val="0"/>
          <c:showSerName val="0"/>
          <c:showPercent val="0"/>
          <c:showBubbleSize val="0"/>
        </c:dLbls>
        <c:marker val="1"/>
        <c:smooth val="0"/>
        <c:axId val="86868400"/>
        <c:axId val="86865536"/>
      </c:lineChart>
      <c:catAx>
        <c:axId val="158433152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804106256"/>
        <c:crosses val="autoZero"/>
        <c:auto val="1"/>
        <c:lblAlgn val="ctr"/>
        <c:lblOffset val="100"/>
        <c:noMultiLvlLbl val="0"/>
      </c:catAx>
      <c:valAx>
        <c:axId val="1804106256"/>
        <c:scaling>
          <c:orientation val="minMax"/>
          <c:max val="100"/>
        </c:scaling>
        <c:delete val="0"/>
        <c:axPos val="l"/>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584331520"/>
        <c:crosses val="autoZero"/>
        <c:crossBetween val="between"/>
      </c:valAx>
      <c:valAx>
        <c:axId val="86865536"/>
        <c:scaling>
          <c:orientation val="minMax"/>
          <c:max val="50"/>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86868400"/>
        <c:crosses val="max"/>
        <c:crossBetween val="between"/>
      </c:valAx>
      <c:catAx>
        <c:axId val="86868400"/>
        <c:scaling>
          <c:orientation val="minMax"/>
        </c:scaling>
        <c:delete val="1"/>
        <c:axPos val="b"/>
        <c:numFmt formatCode="General" sourceLinked="1"/>
        <c:majorTickMark val="out"/>
        <c:minorTickMark val="none"/>
        <c:tickLblPos val="nextTo"/>
        <c:crossAx val="86865536"/>
        <c:crosses val="autoZero"/>
        <c:auto val="1"/>
        <c:lblAlgn val="ctr"/>
        <c:lblOffset val="100"/>
        <c:noMultiLvlLbl val="0"/>
      </c:cat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rgbClr val="632E62"/>
      </a:solidFill>
      <a:round/>
    </a:ln>
    <a:effectLst/>
  </c:spPr>
  <c:txPr>
    <a:bodyPr/>
    <a:lstStyle/>
    <a:p>
      <a:pPr>
        <a:defRPr sz="1200" b="1">
          <a:solidFill>
            <a:schemeClr val="tx1"/>
          </a:solidFill>
          <a:latin typeface="Times New Roman" panose="02020603050405020304" pitchFamily="18" charset="0"/>
          <a:cs typeface="Times New Roman" panose="02020603050405020304" pitchFamily="18"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en-IN" b="1" dirty="0"/>
              <a:t>Graph 3: % of pregnancy wastage by smoking behaviour [smokers versus non-smokers] by age-group in India, 2019-21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6.6406311183022634E-2"/>
          <c:y val="0.26407886769603389"/>
          <c:w val="0.90815065771237102"/>
          <c:h val="0.52888245534362699"/>
        </c:manualLayout>
      </c:layout>
      <c:lineChart>
        <c:grouping val="standard"/>
        <c:varyColors val="0"/>
        <c:ser>
          <c:idx val="0"/>
          <c:order val="0"/>
          <c:tx>
            <c:strRef>
              <c:f>'table 2 edits'!$H$3</c:f>
              <c:strCache>
                <c:ptCount val="1"/>
                <c:pt idx="0">
                  <c:v>Non- smokers</c:v>
                </c:pt>
              </c:strCache>
            </c:strRef>
          </c:tx>
          <c:spPr>
            <a:ln w="28575" cap="rnd">
              <a:solidFill>
                <a:schemeClr val="accent6"/>
              </a:solidFill>
              <a:round/>
            </a:ln>
            <a:effectLst/>
          </c:spPr>
          <c:marker>
            <c:symbol val="none"/>
          </c:marker>
          <c:dLbls>
            <c:dLbl>
              <c:idx val="0"/>
              <c:layout>
                <c:manualLayout>
                  <c:x val="-3.0773392404148704E-2"/>
                  <c:y val="6.99774382453698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0FD-4F1E-BF5A-BB79351EC354}"/>
                </c:ext>
              </c:extLst>
            </c:dLbl>
            <c:dLbl>
              <c:idx val="1"/>
              <c:layout>
                <c:manualLayout>
                  <c:x val="-4.4628688291307936E-2"/>
                  <c:y val="4.9164935903605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0FD-4F1E-BF5A-BB79351EC354}"/>
                </c:ext>
              </c:extLst>
            </c:dLbl>
            <c:dLbl>
              <c:idx val="2"/>
              <c:layout>
                <c:manualLayout>
                  <c:x val="-1.0257678970466779E-16"/>
                  <c:y val="1.86606501987653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0FD-4F1E-BF5A-BB79351EC354}"/>
                </c:ext>
              </c:extLst>
            </c:dLbl>
            <c:dLbl>
              <c:idx val="3"/>
              <c:layout>
                <c:manualLayout>
                  <c:x val="0"/>
                  <c:y val="1.86606501987653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0FD-4F1E-BF5A-BB79351EC354}"/>
                </c:ext>
              </c:extLst>
            </c:dLbl>
            <c:dLbl>
              <c:idx val="4"/>
              <c:layout>
                <c:manualLayout>
                  <c:x val="-1.6785486765899291E-2"/>
                  <c:y val="3.73213003975306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0FD-4F1E-BF5A-BB79351EC354}"/>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2 edits'!$G$4:$G$8</c:f>
              <c:strCache>
                <c:ptCount val="5"/>
                <c:pt idx="0">
                  <c:v>15-20</c:v>
                </c:pt>
                <c:pt idx="1">
                  <c:v>20-25</c:v>
                </c:pt>
                <c:pt idx="2">
                  <c:v>25-30</c:v>
                </c:pt>
                <c:pt idx="3">
                  <c:v>30-35</c:v>
                </c:pt>
                <c:pt idx="4">
                  <c:v>35+</c:v>
                </c:pt>
              </c:strCache>
            </c:strRef>
          </c:cat>
          <c:val>
            <c:numRef>
              <c:f>'table 2 edits'!$H$4:$H$8</c:f>
              <c:numCache>
                <c:formatCode>General</c:formatCode>
                <c:ptCount val="5"/>
                <c:pt idx="0">
                  <c:v>13.58</c:v>
                </c:pt>
                <c:pt idx="1">
                  <c:v>10.6</c:v>
                </c:pt>
                <c:pt idx="2">
                  <c:v>10.43</c:v>
                </c:pt>
                <c:pt idx="3">
                  <c:v>12.83</c:v>
                </c:pt>
                <c:pt idx="4">
                  <c:v>16.64</c:v>
                </c:pt>
              </c:numCache>
            </c:numRef>
          </c:val>
          <c:smooth val="0"/>
          <c:extLst>
            <c:ext xmlns:c16="http://schemas.microsoft.com/office/drawing/2014/chart" uri="{C3380CC4-5D6E-409C-BE32-E72D297353CC}">
              <c16:uniqueId val="{00000005-C0FD-4F1E-BF5A-BB79351EC354}"/>
            </c:ext>
          </c:extLst>
        </c:ser>
        <c:ser>
          <c:idx val="1"/>
          <c:order val="1"/>
          <c:tx>
            <c:strRef>
              <c:f>'table 2 edits'!$I$3</c:f>
              <c:strCache>
                <c:ptCount val="1"/>
                <c:pt idx="0">
                  <c:v>Smokers</c:v>
                </c:pt>
              </c:strCache>
            </c:strRef>
          </c:tx>
          <c:spPr>
            <a:ln w="28575" cap="rnd">
              <a:solidFill>
                <a:schemeClr val="accent5"/>
              </a:solidFill>
              <a:round/>
            </a:ln>
            <a:effectLst/>
          </c:spPr>
          <c:marker>
            <c:symbol val="none"/>
          </c:marker>
          <c:dLbls>
            <c:dLbl>
              <c:idx val="0"/>
              <c:layout>
                <c:manualLayout>
                  <c:x val="-2.5644197426166947E-17"/>
                  <c:y val="-3.73213003975306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0FD-4F1E-BF5A-BB79351EC354}"/>
                </c:ext>
              </c:extLst>
            </c:dLbl>
            <c:dLbl>
              <c:idx val="1"/>
              <c:layout>
                <c:manualLayout>
                  <c:x val="-2.7918978526031604E-2"/>
                  <c:y val="-6.25275042555833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0FD-4F1E-BF5A-BB79351EC354}"/>
                </c:ext>
              </c:extLst>
            </c:dLbl>
            <c:dLbl>
              <c:idx val="2"/>
              <c:layout>
                <c:manualLayout>
                  <c:x val="-5.5951622552997638E-3"/>
                  <c:y val="-5.59819505962959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0FD-4F1E-BF5A-BB79351EC354}"/>
                </c:ext>
              </c:extLst>
            </c:dLbl>
            <c:dLbl>
              <c:idx val="3"/>
              <c:layout>
                <c:manualLayout>
                  <c:x val="-1.1190324510599528E-2"/>
                  <c:y val="-6.53122756956785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0FD-4F1E-BF5A-BB79351EC354}"/>
                </c:ext>
              </c:extLst>
            </c:dLbl>
            <c:dLbl>
              <c:idx val="4"/>
              <c:layout>
                <c:manualLayout>
                  <c:x val="-2.7975811276499025E-2"/>
                  <c:y val="-4.19864629472219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0FD-4F1E-BF5A-BB79351EC354}"/>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2 edits'!$G$4:$G$8</c:f>
              <c:strCache>
                <c:ptCount val="5"/>
                <c:pt idx="0">
                  <c:v>15-20</c:v>
                </c:pt>
                <c:pt idx="1">
                  <c:v>20-25</c:v>
                </c:pt>
                <c:pt idx="2">
                  <c:v>25-30</c:v>
                </c:pt>
                <c:pt idx="3">
                  <c:v>30-35</c:v>
                </c:pt>
                <c:pt idx="4">
                  <c:v>35+</c:v>
                </c:pt>
              </c:strCache>
            </c:strRef>
          </c:cat>
          <c:val>
            <c:numRef>
              <c:f>'table 2 edits'!$I$4:$I$8</c:f>
              <c:numCache>
                <c:formatCode>General</c:formatCode>
                <c:ptCount val="5"/>
                <c:pt idx="0">
                  <c:v>18.490000000000002</c:v>
                </c:pt>
                <c:pt idx="1">
                  <c:v>11.139999999999999</c:v>
                </c:pt>
                <c:pt idx="2">
                  <c:v>11.59</c:v>
                </c:pt>
                <c:pt idx="3">
                  <c:v>16.099999999999998</c:v>
                </c:pt>
                <c:pt idx="4">
                  <c:v>21.61</c:v>
                </c:pt>
              </c:numCache>
            </c:numRef>
          </c:val>
          <c:smooth val="0"/>
          <c:extLst>
            <c:ext xmlns:c16="http://schemas.microsoft.com/office/drawing/2014/chart" uri="{C3380CC4-5D6E-409C-BE32-E72D297353CC}">
              <c16:uniqueId val="{0000000B-C0FD-4F1E-BF5A-BB79351EC354}"/>
            </c:ext>
          </c:extLst>
        </c:ser>
        <c:dLbls>
          <c:showLegendKey val="0"/>
          <c:showVal val="1"/>
          <c:showCatName val="0"/>
          <c:showSerName val="0"/>
          <c:showPercent val="0"/>
          <c:showBubbleSize val="0"/>
        </c:dLbls>
        <c:smooth val="0"/>
        <c:axId val="1531303679"/>
        <c:axId val="1654773295"/>
      </c:lineChart>
      <c:catAx>
        <c:axId val="1531303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54773295"/>
        <c:crosses val="autoZero"/>
        <c:auto val="1"/>
        <c:lblAlgn val="ctr"/>
        <c:lblOffset val="100"/>
        <c:noMultiLvlLbl val="0"/>
      </c:catAx>
      <c:valAx>
        <c:axId val="1654773295"/>
        <c:scaling>
          <c:orientation val="minMax"/>
          <c:max val="4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531303679"/>
        <c:crosses val="autoZero"/>
        <c:crossBetween val="between"/>
      </c:valAx>
      <c:spPr>
        <a:noFill/>
        <a:ln>
          <a:noFill/>
        </a:ln>
        <a:effectLst/>
      </c:spPr>
    </c:plotArea>
    <c:legend>
      <c:legendPos val="b"/>
      <c:layout>
        <c:manualLayout>
          <c:xMode val="edge"/>
          <c:yMode val="edge"/>
          <c:x val="0.24367582157385698"/>
          <c:y val="0.90656691611058726"/>
          <c:w val="0.51786879976059008"/>
          <c:h val="6.2558169028408564E-2"/>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solid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IN" dirty="0"/>
              <a:t>Graph 4: % of pregnancy wastage by smoking behaviour [smokers versus non-smokers] by education in India, 2019-21</a:t>
            </a:r>
            <a:endParaRPr lang="en-US" dirty="0"/>
          </a:p>
          <a:p>
            <a:pPr>
              <a:defRPr/>
            </a:pPr>
            <a:endParaRPr lang="en-US" dirty="0"/>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3.0555555555555555E-2"/>
          <c:y val="0.26183583106267028"/>
          <c:w val="0.93888888888888888"/>
          <c:h val="0.52486148955495004"/>
        </c:manualLayout>
      </c:layout>
      <c:lineChart>
        <c:grouping val="standard"/>
        <c:varyColors val="0"/>
        <c:ser>
          <c:idx val="0"/>
          <c:order val="0"/>
          <c:tx>
            <c:strRef>
              <c:f>'table 2 edits'!$H$11</c:f>
              <c:strCache>
                <c:ptCount val="1"/>
                <c:pt idx="0">
                  <c:v>Non-smokers</c:v>
                </c:pt>
              </c:strCache>
            </c:strRef>
          </c:tx>
          <c:spPr>
            <a:ln w="28575" cap="rnd">
              <a:solidFill>
                <a:schemeClr val="accent6"/>
              </a:solidFill>
              <a:round/>
            </a:ln>
            <a:effectLst/>
          </c:spPr>
          <c:marker>
            <c:symbol val="none"/>
          </c:marker>
          <c:dLbls>
            <c:dLbl>
              <c:idx val="0"/>
              <c:layout>
                <c:manualLayout>
                  <c:x val="-1.6785486765899291E-2"/>
                  <c:y val="5.00772086824355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469-407D-8504-0BBDC042A117}"/>
                </c:ext>
              </c:extLst>
            </c:dLbl>
            <c:dLbl>
              <c:idx val="1"/>
              <c:layout>
                <c:manualLayout>
                  <c:x val="0"/>
                  <c:y val="4.23730227312916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469-407D-8504-0BBDC042A117}"/>
                </c:ext>
              </c:extLst>
            </c:dLbl>
            <c:dLbl>
              <c:idx val="2"/>
              <c:layout>
                <c:manualLayout>
                  <c:x val="-3.3570973531798685E-2"/>
                  <c:y val="4.23730227312915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469-407D-8504-0BBDC042A117}"/>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2 edits'!$G$12:$G$15</c:f>
              <c:strCache>
                <c:ptCount val="4"/>
                <c:pt idx="0">
                  <c:v>No education</c:v>
                </c:pt>
                <c:pt idx="1">
                  <c:v>Primary</c:v>
                </c:pt>
                <c:pt idx="2">
                  <c:v>Secondary</c:v>
                </c:pt>
                <c:pt idx="3">
                  <c:v>Higher</c:v>
                </c:pt>
              </c:strCache>
            </c:strRef>
          </c:cat>
          <c:val>
            <c:numRef>
              <c:f>'table 2 edits'!$H$12:$H$15</c:f>
              <c:numCache>
                <c:formatCode>General</c:formatCode>
                <c:ptCount val="4"/>
                <c:pt idx="0">
                  <c:v>8.83</c:v>
                </c:pt>
                <c:pt idx="1">
                  <c:v>10.94</c:v>
                </c:pt>
                <c:pt idx="2">
                  <c:v>13.18</c:v>
                </c:pt>
                <c:pt idx="3">
                  <c:v>11.39</c:v>
                </c:pt>
              </c:numCache>
            </c:numRef>
          </c:val>
          <c:smooth val="0"/>
          <c:extLst>
            <c:ext xmlns:c16="http://schemas.microsoft.com/office/drawing/2014/chart" uri="{C3380CC4-5D6E-409C-BE32-E72D297353CC}">
              <c16:uniqueId val="{00000003-4469-407D-8504-0BBDC042A117}"/>
            </c:ext>
          </c:extLst>
        </c:ser>
        <c:ser>
          <c:idx val="1"/>
          <c:order val="1"/>
          <c:tx>
            <c:strRef>
              <c:f>'table 2 edits'!$I$11</c:f>
              <c:strCache>
                <c:ptCount val="1"/>
                <c:pt idx="0">
                  <c:v>Smokers</c:v>
                </c:pt>
              </c:strCache>
            </c:strRef>
          </c:tx>
          <c:spPr>
            <a:ln w="28575" cap="rnd">
              <a:solidFill>
                <a:schemeClr val="accent5"/>
              </a:solidFill>
              <a:round/>
            </a:ln>
            <a:effectLst/>
          </c:spPr>
          <c:marker>
            <c:symbol val="none"/>
          </c:marker>
          <c:dLbls>
            <c:dLbl>
              <c:idx val="0"/>
              <c:layout>
                <c:manualLayout>
                  <c:x val="-2.2380649021199055E-2"/>
                  <c:y val="-5.00772086824355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469-407D-8504-0BBDC042A117}"/>
                </c:ext>
              </c:extLst>
            </c:dLbl>
            <c:dLbl>
              <c:idx val="1"/>
              <c:layout>
                <c:manualLayout>
                  <c:x val="-1.1190324510599477E-2"/>
                  <c:y val="-6.1633487609151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469-407D-8504-0BBDC042A117}"/>
                </c:ext>
              </c:extLst>
            </c:dLbl>
            <c:dLbl>
              <c:idx val="2"/>
              <c:layout>
                <c:manualLayout>
                  <c:x val="-4.7558879170048099E-2"/>
                  <c:y val="-8.47460454625832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469-407D-8504-0BBDC042A117}"/>
                </c:ext>
              </c:extLst>
            </c:dLbl>
            <c:dLbl>
              <c:idx val="3"/>
              <c:layout>
                <c:manualLayout>
                  <c:x val="-4.1963716914748331E-2"/>
                  <c:y val="-3.4668836780147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469-407D-8504-0BBDC042A117}"/>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2 edits'!$G$12:$G$15</c:f>
              <c:strCache>
                <c:ptCount val="4"/>
                <c:pt idx="0">
                  <c:v>No education</c:v>
                </c:pt>
                <c:pt idx="1">
                  <c:v>Primary</c:v>
                </c:pt>
                <c:pt idx="2">
                  <c:v>Secondary</c:v>
                </c:pt>
                <c:pt idx="3">
                  <c:v>Higher</c:v>
                </c:pt>
              </c:strCache>
            </c:strRef>
          </c:cat>
          <c:val>
            <c:numRef>
              <c:f>'table 2 edits'!$I$12:$I$15</c:f>
              <c:numCache>
                <c:formatCode>General</c:formatCode>
                <c:ptCount val="4"/>
                <c:pt idx="0">
                  <c:v>10.51</c:v>
                </c:pt>
                <c:pt idx="1">
                  <c:v>14.9</c:v>
                </c:pt>
                <c:pt idx="2">
                  <c:v>16.739999999999998</c:v>
                </c:pt>
                <c:pt idx="3">
                  <c:v>29.33</c:v>
                </c:pt>
              </c:numCache>
            </c:numRef>
          </c:val>
          <c:smooth val="0"/>
          <c:extLst>
            <c:ext xmlns:c16="http://schemas.microsoft.com/office/drawing/2014/chart" uri="{C3380CC4-5D6E-409C-BE32-E72D297353CC}">
              <c16:uniqueId val="{00000008-4469-407D-8504-0BBDC042A117}"/>
            </c:ext>
          </c:extLst>
        </c:ser>
        <c:dLbls>
          <c:showLegendKey val="0"/>
          <c:showVal val="1"/>
          <c:showCatName val="0"/>
          <c:showSerName val="0"/>
          <c:showPercent val="0"/>
          <c:showBubbleSize val="0"/>
        </c:dLbls>
        <c:smooth val="0"/>
        <c:axId val="1700303967"/>
        <c:axId val="1402647823"/>
      </c:lineChart>
      <c:catAx>
        <c:axId val="17003039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02647823"/>
        <c:crosses val="autoZero"/>
        <c:auto val="1"/>
        <c:lblAlgn val="ctr"/>
        <c:lblOffset val="100"/>
        <c:noMultiLvlLbl val="0"/>
      </c:catAx>
      <c:valAx>
        <c:axId val="1402647823"/>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700303967"/>
        <c:crosses val="autoZero"/>
        <c:crossBetween val="between"/>
      </c:valAx>
      <c:spPr>
        <a:noFill/>
        <a:ln>
          <a:noFill/>
        </a:ln>
        <a:effectLst/>
      </c:spPr>
    </c:plotArea>
    <c:legend>
      <c:legendPos val="b"/>
      <c:layout>
        <c:manualLayout>
          <c:xMode val="edge"/>
          <c:yMode val="edge"/>
          <c:x val="0.27703521901309835"/>
          <c:y val="0.89831403269754773"/>
          <c:w val="0.44592956197380335"/>
          <c:h val="9.2073493793521047E-2"/>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solidFill>
      <a:round/>
    </a:ln>
    <a:effectLst/>
  </c:spPr>
  <c:txPr>
    <a:bodyPr/>
    <a:lstStyle/>
    <a:p>
      <a:pPr>
        <a:defRPr b="1">
          <a:solidFill>
            <a:schemeClr val="tx1"/>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IN" b="1"/>
              <a:t>Graph 5: % of pregnancy wastage by smoking behaviour [smokers versus non-smokers] by wealth status in India, 2019-21</a:t>
            </a:r>
            <a:endParaRPr lang="en-US" b="1"/>
          </a:p>
        </c:rich>
      </c:tx>
      <c:layout>
        <c:manualLayout>
          <c:xMode val="edge"/>
          <c:yMode val="edge"/>
          <c:x val="0.11503958216757812"/>
          <c:y val="2.8245392410790313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6.6406311183022634E-2"/>
          <c:y val="0.33136618225855285"/>
          <c:w val="0.90815065771237102"/>
          <c:h val="0.48562632455343629"/>
        </c:manualLayout>
      </c:layout>
      <c:lineChart>
        <c:grouping val="standard"/>
        <c:varyColors val="0"/>
        <c:ser>
          <c:idx val="0"/>
          <c:order val="0"/>
          <c:tx>
            <c:strRef>
              <c:f>'table 2 edits'!$H$19</c:f>
              <c:strCache>
                <c:ptCount val="1"/>
                <c:pt idx="0">
                  <c:v>Non-smokers</c:v>
                </c:pt>
              </c:strCache>
            </c:strRef>
          </c:tx>
          <c:spPr>
            <a:ln w="28575" cap="rnd">
              <a:solidFill>
                <a:schemeClr val="accent6"/>
              </a:solidFill>
              <a:round/>
            </a:ln>
            <a:effectLst/>
          </c:spPr>
          <c:marker>
            <c:symbol val="none"/>
          </c:marker>
          <c:dLbls>
            <c:dLbl>
              <c:idx val="0"/>
              <c:layout>
                <c:manualLayout>
                  <c:x val="-2.1460356758515705E-2"/>
                  <c:y val="5.64907848215806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654-4D89-A396-991694E73CEA}"/>
                </c:ext>
              </c:extLst>
            </c:dLbl>
            <c:dLbl>
              <c:idx val="1"/>
              <c:layout>
                <c:manualLayout>
                  <c:x val="0"/>
                  <c:y val="3.22804484694746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654-4D89-A396-991694E73CEA}"/>
                </c:ext>
              </c:extLst>
            </c:dLbl>
            <c:dLbl>
              <c:idx val="2"/>
              <c:layout>
                <c:manualLayout>
                  <c:x val="0"/>
                  <c:y val="3.22804484694746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654-4D89-A396-991694E73CEA}"/>
                </c:ext>
              </c:extLst>
            </c:dLbl>
            <c:dLbl>
              <c:idx val="3"/>
              <c:layout>
                <c:manualLayout>
                  <c:x val="0"/>
                  <c:y val="4.03505605868433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654-4D89-A396-991694E73CEA}"/>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2 edits'!$G$20:$G$24</c:f>
              <c:strCache>
                <c:ptCount val="5"/>
                <c:pt idx="0">
                  <c:v>Poorest</c:v>
                </c:pt>
                <c:pt idx="1">
                  <c:v>Poorer</c:v>
                </c:pt>
                <c:pt idx="2">
                  <c:v>Middle</c:v>
                </c:pt>
                <c:pt idx="3">
                  <c:v>Richer</c:v>
                </c:pt>
                <c:pt idx="4">
                  <c:v>Richest</c:v>
                </c:pt>
              </c:strCache>
            </c:strRef>
          </c:cat>
          <c:val>
            <c:numRef>
              <c:f>'table 2 edits'!$H$20:$H$24</c:f>
              <c:numCache>
                <c:formatCode>General</c:formatCode>
                <c:ptCount val="5"/>
                <c:pt idx="0">
                  <c:v>8.57</c:v>
                </c:pt>
                <c:pt idx="1">
                  <c:v>10.370000000000001</c:v>
                </c:pt>
                <c:pt idx="2">
                  <c:v>12.22</c:v>
                </c:pt>
                <c:pt idx="3">
                  <c:v>12.91</c:v>
                </c:pt>
                <c:pt idx="4">
                  <c:v>13.86</c:v>
                </c:pt>
              </c:numCache>
            </c:numRef>
          </c:val>
          <c:smooth val="0"/>
          <c:extLst>
            <c:ext xmlns:c16="http://schemas.microsoft.com/office/drawing/2014/chart" uri="{C3380CC4-5D6E-409C-BE32-E72D297353CC}">
              <c16:uniqueId val="{00000004-5654-4D89-A396-991694E73CEA}"/>
            </c:ext>
          </c:extLst>
        </c:ser>
        <c:ser>
          <c:idx val="1"/>
          <c:order val="1"/>
          <c:tx>
            <c:strRef>
              <c:f>'table 2 edits'!$I$19</c:f>
              <c:strCache>
                <c:ptCount val="1"/>
                <c:pt idx="0">
                  <c:v>Smokers</c:v>
                </c:pt>
              </c:strCache>
            </c:strRef>
          </c:tx>
          <c:spPr>
            <a:ln w="28575" cap="rnd">
              <a:solidFill>
                <a:schemeClr val="accent5"/>
              </a:solidFill>
              <a:round/>
            </a:ln>
            <a:effectLst/>
          </c:spPr>
          <c:marker>
            <c:symbol val="none"/>
          </c:marker>
          <c:dLbls>
            <c:dLbl>
              <c:idx val="0"/>
              <c:layout>
                <c:manualLayout>
                  <c:x val="-5.518377452189753E-2"/>
                  <c:y val="-6.45608969389492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654-4D89-A396-991694E73CEA}"/>
                </c:ext>
              </c:extLst>
            </c:dLbl>
            <c:dLbl>
              <c:idx val="1"/>
              <c:layout>
                <c:manualLayout>
                  <c:x val="-6.1315305024331147E-3"/>
                  <c:y val="-3.63155045281589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654-4D89-A396-991694E73CEA}"/>
                </c:ext>
              </c:extLst>
            </c:dLbl>
            <c:dLbl>
              <c:idx val="2"/>
              <c:layout>
                <c:manualLayout>
                  <c:x val="0"/>
                  <c:y val="-5.24557287628963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654-4D89-A396-991694E73CEA}"/>
                </c:ext>
              </c:extLst>
            </c:dLbl>
            <c:dLbl>
              <c:idx val="3"/>
              <c:layout>
                <c:manualLayout>
                  <c:x val="-1.2263061004866118E-2"/>
                  <c:y val="-8.07011211736866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654-4D89-A396-991694E73CEA}"/>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2 edits'!$G$20:$G$24</c:f>
              <c:strCache>
                <c:ptCount val="5"/>
                <c:pt idx="0">
                  <c:v>Poorest</c:v>
                </c:pt>
                <c:pt idx="1">
                  <c:v>Poorer</c:v>
                </c:pt>
                <c:pt idx="2">
                  <c:v>Middle</c:v>
                </c:pt>
                <c:pt idx="3">
                  <c:v>Richer</c:v>
                </c:pt>
                <c:pt idx="4">
                  <c:v>Richest</c:v>
                </c:pt>
              </c:strCache>
            </c:strRef>
          </c:cat>
          <c:val>
            <c:numRef>
              <c:f>'table 2 edits'!$I$20:$I$24</c:f>
              <c:numCache>
                <c:formatCode>General</c:formatCode>
                <c:ptCount val="5"/>
                <c:pt idx="0">
                  <c:v>10.220000000000001</c:v>
                </c:pt>
                <c:pt idx="1">
                  <c:v>16.919999999999998</c:v>
                </c:pt>
                <c:pt idx="2">
                  <c:v>17.670000000000002</c:v>
                </c:pt>
                <c:pt idx="3">
                  <c:v>19.62</c:v>
                </c:pt>
                <c:pt idx="4">
                  <c:v>23.32</c:v>
                </c:pt>
              </c:numCache>
            </c:numRef>
          </c:val>
          <c:smooth val="0"/>
          <c:extLst>
            <c:ext xmlns:c16="http://schemas.microsoft.com/office/drawing/2014/chart" uri="{C3380CC4-5D6E-409C-BE32-E72D297353CC}">
              <c16:uniqueId val="{00000009-5654-4D89-A396-991694E73CEA}"/>
            </c:ext>
          </c:extLst>
        </c:ser>
        <c:dLbls>
          <c:showLegendKey val="0"/>
          <c:showVal val="1"/>
          <c:showCatName val="0"/>
          <c:showSerName val="0"/>
          <c:showPercent val="0"/>
          <c:showBubbleSize val="0"/>
        </c:dLbls>
        <c:smooth val="0"/>
        <c:axId val="147252544"/>
        <c:axId val="149220272"/>
      </c:lineChart>
      <c:catAx>
        <c:axId val="147252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9220272"/>
        <c:crosses val="autoZero"/>
        <c:auto val="1"/>
        <c:lblAlgn val="ctr"/>
        <c:lblOffset val="100"/>
        <c:noMultiLvlLbl val="0"/>
      </c:catAx>
      <c:valAx>
        <c:axId val="149220272"/>
        <c:scaling>
          <c:orientation val="minMax"/>
          <c:max val="4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7252544"/>
        <c:crosses val="autoZero"/>
        <c:crossBetween val="between"/>
      </c:valAx>
      <c:spPr>
        <a:noFill/>
        <a:ln>
          <a:noFill/>
        </a:ln>
        <a:effectLst/>
      </c:spPr>
    </c:plotArea>
    <c:legend>
      <c:legendPos val="b"/>
      <c:layout>
        <c:manualLayout>
          <c:xMode val="edge"/>
          <c:yMode val="edge"/>
          <c:x val="0.27472208451457358"/>
          <c:y val="0.90792650620647897"/>
          <c:w val="0.44592964318926298"/>
          <c:h val="9.2073493793521047E-2"/>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solid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IN" b="1"/>
              <a:t>Graph 6: % of pregnancy wastage by smoking behaviour [smokers versus non-smokers] by caste in India, 2019-21</a:t>
            </a:r>
            <a:endParaRPr lang="en-US" b="1"/>
          </a:p>
          <a:p>
            <a:pPr algn="ctr" rtl="0">
              <a:defRPr b="1"/>
            </a:pPr>
            <a:endParaRPr lang="en-IN" b="1"/>
          </a:p>
        </c:rich>
      </c:tx>
      <c:layout>
        <c:manualLayout>
          <c:xMode val="edge"/>
          <c:yMode val="edge"/>
          <c:x val="0.12105555555555556"/>
          <c:y val="4.1666666666666664E-2"/>
        </c:manualLayout>
      </c:layout>
      <c:overlay val="0"/>
      <c:spPr>
        <a:noFill/>
        <a:ln>
          <a:noFill/>
        </a:ln>
        <a:effectLst/>
      </c:spPr>
      <c:txPr>
        <a:bodyPr rot="0" spcFirstLastPara="1" vertOverflow="ellipsis" vert="horz" wrap="square" anchor="ctr" anchorCtr="1"/>
        <a:lstStyle/>
        <a:p>
          <a:pPr algn="ctr" rtl="0">
            <a:defRPr sz="1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6.6406299088695261E-2"/>
          <c:y val="0.41350476839237055"/>
          <c:w val="0.90815067444054032"/>
          <c:h val="0.41790644868301546"/>
        </c:manualLayout>
      </c:layout>
      <c:lineChart>
        <c:grouping val="standard"/>
        <c:varyColors val="0"/>
        <c:ser>
          <c:idx val="0"/>
          <c:order val="0"/>
          <c:tx>
            <c:strRef>
              <c:f>'table 2 edits'!$H$55</c:f>
              <c:strCache>
                <c:ptCount val="1"/>
                <c:pt idx="0">
                  <c:v>Non Smokers</c:v>
                </c:pt>
              </c:strCache>
            </c:strRef>
          </c:tx>
          <c:spPr>
            <a:ln w="28575" cap="rnd">
              <a:solidFill>
                <a:schemeClr val="accent6"/>
              </a:solidFill>
              <a:round/>
            </a:ln>
            <a:effectLst/>
          </c:spPr>
          <c:marker>
            <c:symbol val="none"/>
          </c:marker>
          <c:dLbls>
            <c:dLbl>
              <c:idx val="0"/>
              <c:layout>
                <c:manualLayout>
                  <c:x val="-2.2297473757673013E-2"/>
                  <c:y val="4.30378631531503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7E4-4DDC-B2DF-DC8DE296B156}"/>
                </c:ext>
              </c:extLst>
            </c:dLbl>
            <c:dLbl>
              <c:idx val="1"/>
              <c:layout>
                <c:manualLayout>
                  <c:x val="-5.5743684394182974E-3"/>
                  <c:y val="3.34738935635615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7E4-4DDC-B2DF-DC8DE296B156}"/>
                </c:ext>
              </c:extLst>
            </c:dLbl>
            <c:dLbl>
              <c:idx val="2"/>
              <c:layout>
                <c:manualLayout>
                  <c:x val="0"/>
                  <c:y val="5.26018327427393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7E4-4DDC-B2DF-DC8DE296B156}"/>
                </c:ext>
              </c:extLst>
            </c:dLbl>
            <c:dLbl>
              <c:idx val="3"/>
              <c:layout>
                <c:manualLayout>
                  <c:x val="-2.0439114830134916E-16"/>
                  <c:y val="2.39099239739724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7E4-4DDC-B2DF-DC8DE296B156}"/>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2 edits'!$G$56:$G$59</c:f>
              <c:strCache>
                <c:ptCount val="4"/>
                <c:pt idx="0">
                  <c:v>SC</c:v>
                </c:pt>
                <c:pt idx="1">
                  <c:v>ST</c:v>
                </c:pt>
                <c:pt idx="2">
                  <c:v>OBC</c:v>
                </c:pt>
                <c:pt idx="3">
                  <c:v>Gen</c:v>
                </c:pt>
              </c:strCache>
            </c:strRef>
          </c:cat>
          <c:val>
            <c:numRef>
              <c:f>'table 2 edits'!$H$56:$H$59</c:f>
              <c:numCache>
                <c:formatCode>General</c:formatCode>
                <c:ptCount val="4"/>
                <c:pt idx="0">
                  <c:v>11.61</c:v>
                </c:pt>
                <c:pt idx="1">
                  <c:v>8.44</c:v>
                </c:pt>
                <c:pt idx="2">
                  <c:v>11.299999999999999</c:v>
                </c:pt>
                <c:pt idx="3">
                  <c:v>11.39</c:v>
                </c:pt>
              </c:numCache>
            </c:numRef>
          </c:val>
          <c:smooth val="0"/>
          <c:extLst>
            <c:ext xmlns:c16="http://schemas.microsoft.com/office/drawing/2014/chart" uri="{C3380CC4-5D6E-409C-BE32-E72D297353CC}">
              <c16:uniqueId val="{00000004-07E4-4DDC-B2DF-DC8DE296B156}"/>
            </c:ext>
          </c:extLst>
        </c:ser>
        <c:ser>
          <c:idx val="1"/>
          <c:order val="1"/>
          <c:tx>
            <c:strRef>
              <c:f>'table 2 edits'!$I$55</c:f>
              <c:strCache>
                <c:ptCount val="1"/>
                <c:pt idx="0">
                  <c:v>Smokers</c:v>
                </c:pt>
              </c:strCache>
            </c:strRef>
          </c:tx>
          <c:spPr>
            <a:ln w="28575" cap="rnd">
              <a:solidFill>
                <a:schemeClr val="accent5"/>
              </a:solidFill>
              <a:round/>
            </a:ln>
            <a:effectLst/>
          </c:spPr>
          <c:marker>
            <c:symbol val="none"/>
          </c:marker>
          <c:dLbls>
            <c:dLbl>
              <c:idx val="0"/>
              <c:layout>
                <c:manualLayout>
                  <c:x val="-2.5548893537668645E-17"/>
                  <c:y val="-4.78198479479449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7E4-4DDC-B2DF-DC8DE296B156}"/>
                </c:ext>
              </c:extLst>
            </c:dLbl>
            <c:dLbl>
              <c:idx val="1"/>
              <c:layout>
                <c:manualLayout>
                  <c:x val="-5.5743684394182974E-3"/>
                  <c:y val="-5.73838175375339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7E4-4DDC-B2DF-DC8DE296B156}"/>
                </c:ext>
              </c:extLst>
            </c:dLbl>
            <c:dLbl>
              <c:idx val="2"/>
              <c:layout>
                <c:manualLayout>
                  <c:x val="-8.3615526591273703E-3"/>
                  <c:y val="-7.65117567167119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7E4-4DDC-B2DF-DC8DE296B156}"/>
                </c:ext>
              </c:extLst>
            </c:dLbl>
            <c:dLbl>
              <c:idx val="3"/>
              <c:layout>
                <c:manualLayout>
                  <c:x val="-1.1148736878836595E-2"/>
                  <c:y val="-3.82558783583560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7E4-4DDC-B2DF-DC8DE296B156}"/>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2 edits'!$G$56:$G$59</c:f>
              <c:strCache>
                <c:ptCount val="4"/>
                <c:pt idx="0">
                  <c:v>SC</c:v>
                </c:pt>
                <c:pt idx="1">
                  <c:v>ST</c:v>
                </c:pt>
                <c:pt idx="2">
                  <c:v>OBC</c:v>
                </c:pt>
                <c:pt idx="3">
                  <c:v>Gen</c:v>
                </c:pt>
              </c:strCache>
            </c:strRef>
          </c:cat>
          <c:val>
            <c:numRef>
              <c:f>'table 2 edits'!$I$56:$I$59</c:f>
              <c:numCache>
                <c:formatCode>General</c:formatCode>
                <c:ptCount val="4"/>
                <c:pt idx="0">
                  <c:v>14.39</c:v>
                </c:pt>
                <c:pt idx="1">
                  <c:v>10.199999999999999</c:v>
                </c:pt>
                <c:pt idx="2">
                  <c:v>13.690000000000001</c:v>
                </c:pt>
                <c:pt idx="3">
                  <c:v>20.47</c:v>
                </c:pt>
              </c:numCache>
            </c:numRef>
          </c:val>
          <c:smooth val="0"/>
          <c:extLst>
            <c:ext xmlns:c16="http://schemas.microsoft.com/office/drawing/2014/chart" uri="{C3380CC4-5D6E-409C-BE32-E72D297353CC}">
              <c16:uniqueId val="{00000009-07E4-4DDC-B2DF-DC8DE296B156}"/>
            </c:ext>
          </c:extLst>
        </c:ser>
        <c:dLbls>
          <c:showLegendKey val="0"/>
          <c:showVal val="0"/>
          <c:showCatName val="0"/>
          <c:showSerName val="0"/>
          <c:showPercent val="0"/>
          <c:showBubbleSize val="0"/>
        </c:dLbls>
        <c:smooth val="0"/>
        <c:axId val="801905791"/>
        <c:axId val="679166543"/>
      </c:lineChart>
      <c:catAx>
        <c:axId val="8019057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79166543"/>
        <c:crosses val="autoZero"/>
        <c:auto val="1"/>
        <c:lblAlgn val="ctr"/>
        <c:lblOffset val="100"/>
        <c:noMultiLvlLbl val="0"/>
      </c:catAx>
      <c:valAx>
        <c:axId val="679166543"/>
        <c:scaling>
          <c:orientation val="minMax"/>
          <c:max val="4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01905791"/>
        <c:crosses val="autoZero"/>
        <c:crossBetween val="between"/>
      </c:valAx>
      <c:spPr>
        <a:noFill/>
        <a:ln>
          <a:noFill/>
        </a:ln>
        <a:effectLst/>
      </c:spPr>
    </c:plotArea>
    <c:legend>
      <c:legendPos val="b"/>
      <c:layout>
        <c:manualLayout>
          <c:xMode val="edge"/>
          <c:yMode val="edge"/>
          <c:x val="0.27563339385386088"/>
          <c:y val="0.92941857872543143"/>
          <c:w val="0.44102501853655773"/>
          <c:h val="7.0581421274568595E-2"/>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solid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080" b="1" i="0" u="none" strike="noStrike" kern="1200" spc="0" baseline="0">
                <a:solidFill>
                  <a:schemeClr val="tx1"/>
                </a:solidFill>
                <a:latin typeface="Arial" panose="020B0604020202020204" pitchFamily="34" charset="0"/>
                <a:ea typeface="+mn-ea"/>
                <a:cs typeface="Arial" panose="020B0604020202020204" pitchFamily="34" charset="0"/>
              </a:defRPr>
            </a:pPr>
            <a:r>
              <a:rPr lang="en-IN" sz="1400" dirty="0"/>
              <a:t>Graph 7: % of pregnancy wastage in EAG states among smokers and non smokers, 2019-21</a:t>
            </a:r>
          </a:p>
        </c:rich>
      </c:tx>
      <c:layout>
        <c:manualLayout>
          <c:xMode val="edge"/>
          <c:yMode val="edge"/>
          <c:x val="6.8722413219474324E-2"/>
          <c:y val="4.666162250891278E-2"/>
        </c:manualLayout>
      </c:layout>
      <c:overlay val="0"/>
      <c:spPr>
        <a:noFill/>
        <a:ln>
          <a:noFill/>
        </a:ln>
        <a:effectLst/>
      </c:spPr>
      <c:txPr>
        <a:bodyPr rot="0" spcFirstLastPara="1" vertOverflow="ellipsis" vert="horz" wrap="square" anchor="ctr" anchorCtr="1"/>
        <a:lstStyle/>
        <a:p>
          <a:pPr algn="ctr">
            <a:defRPr sz="108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4.2802907987708777E-2"/>
          <c:y val="0.21111101416286615"/>
          <c:w val="0.90094228248979191"/>
          <c:h val="0.56191720850131888"/>
        </c:manualLayout>
      </c:layout>
      <c:lineChart>
        <c:grouping val="standard"/>
        <c:varyColors val="0"/>
        <c:ser>
          <c:idx val="0"/>
          <c:order val="0"/>
          <c:tx>
            <c:strRef>
              <c:f>'table 3'!$M$3</c:f>
              <c:strCache>
                <c:ptCount val="1"/>
                <c:pt idx="0">
                  <c:v>NON SMOKERS</c:v>
                </c:pt>
              </c:strCache>
            </c:strRef>
          </c:tx>
          <c:spPr>
            <a:ln w="28575" cap="rnd">
              <a:solidFill>
                <a:schemeClr val="accent6"/>
              </a:solidFill>
              <a:round/>
            </a:ln>
            <a:effectLst/>
          </c:spPr>
          <c:marker>
            <c:symbol val="none"/>
          </c:marker>
          <c:dLbls>
            <c:dLbl>
              <c:idx val="0"/>
              <c:layout>
                <c:manualLayout>
                  <c:x val="-1.6666666666666691E-2"/>
                  <c:y val="-8.3333333333333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5FA-4CB9-B6A0-05FE9415E11B}"/>
                </c:ext>
              </c:extLst>
            </c:dLbl>
            <c:dLbl>
              <c:idx val="2"/>
              <c:layout>
                <c:manualLayout>
                  <c:x val="-5.0925337632079971E-17"/>
                  <c:y val="-8.3333333333333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5FA-4CB9-B6A0-05FE9415E11B}"/>
                </c:ext>
              </c:extLst>
            </c:dLbl>
            <c:dLbl>
              <c:idx val="3"/>
              <c:layout>
                <c:manualLayout>
                  <c:x val="-8.3333333333333332E-3"/>
                  <c:y val="-9.72222222222222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5FA-4CB9-B6A0-05FE9415E11B}"/>
                </c:ext>
              </c:extLst>
            </c:dLbl>
            <c:dLbl>
              <c:idx val="4"/>
              <c:layout>
                <c:manualLayout>
                  <c:x val="-2.7777777777777776E-2"/>
                  <c:y val="6.94444444444444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5FA-4CB9-B6A0-05FE9415E11B}"/>
                </c:ext>
              </c:extLst>
            </c:dLbl>
            <c:dLbl>
              <c:idx val="5"/>
              <c:layout>
                <c:manualLayout>
                  <c:x val="-1.388888888888899E-2"/>
                  <c:y val="-9.72222222222222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5FA-4CB9-B6A0-05FE9415E11B}"/>
                </c:ext>
              </c:extLst>
            </c:dLbl>
            <c:dLbl>
              <c:idx val="6"/>
              <c:layout>
                <c:manualLayout>
                  <c:x val="-9.7136272912776231E-17"/>
                  <c:y val="6.23316622485533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5FA-4CB9-B6A0-05FE9415E11B}"/>
                </c:ext>
              </c:extLst>
            </c:dLbl>
            <c:dLbl>
              <c:idx val="7"/>
              <c:layout>
                <c:manualLayout>
                  <c:x val="-1.0086999475955318E-16"/>
                  <c:y val="6.0185185185185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5FA-4CB9-B6A0-05FE9415E11B}"/>
                </c:ext>
              </c:extLst>
            </c:dLbl>
            <c:dLbl>
              <c:idx val="8"/>
              <c:layout>
                <c:manualLayout>
                  <c:x val="-8.3333333333333332E-3"/>
                  <c:y val="9.25925925925925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5FA-4CB9-B6A0-05FE9415E11B}"/>
                </c:ext>
              </c:extLst>
            </c:dLbl>
            <c:dLbl>
              <c:idx val="10"/>
              <c:layout>
                <c:manualLayout>
                  <c:x val="-3.0555555555555454E-2"/>
                  <c:y val="8.3333333333333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5FA-4CB9-B6A0-05FE9415E11B}"/>
                </c:ext>
              </c:extLst>
            </c:dLbl>
            <c:dLbl>
              <c:idx val="11"/>
              <c:layout>
                <c:manualLayout>
                  <c:x val="-8.3333333333333332E-3"/>
                  <c:y val="0.10185185185185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5FA-4CB9-B6A0-05FE9415E11B}"/>
                </c:ext>
              </c:extLst>
            </c:dLbl>
            <c:spPr>
              <a:noFill/>
              <a:ln>
                <a:noFill/>
              </a:ln>
              <a:effectLst/>
            </c:spPr>
            <c:txPr>
              <a:bodyPr rot="-5400000" spcFirstLastPara="1" vertOverflow="ellipsis"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3'!$L$4:$L$15</c:f>
              <c:strCache>
                <c:ptCount val="12"/>
                <c:pt idx="0">
                  <c:v>Bihar</c:v>
                </c:pt>
                <c:pt idx="1">
                  <c:v>Uttarakhand</c:v>
                </c:pt>
                <c:pt idx="2">
                  <c:v>Jharkhand</c:v>
                </c:pt>
                <c:pt idx="3">
                  <c:v>Madhya Pradesh</c:v>
                </c:pt>
                <c:pt idx="4">
                  <c:v>Chhattisgarh</c:v>
                </c:pt>
                <c:pt idx="5">
                  <c:v>Uttar Pradesh</c:v>
                </c:pt>
                <c:pt idx="6">
                  <c:v>Assam</c:v>
                </c:pt>
                <c:pt idx="7">
                  <c:v>Rajasthan</c:v>
                </c:pt>
                <c:pt idx="8">
                  <c:v>Odisha</c:v>
                </c:pt>
                <c:pt idx="10">
                  <c:v>EAG States</c:v>
                </c:pt>
                <c:pt idx="11">
                  <c:v>Non-EAG States</c:v>
                </c:pt>
              </c:strCache>
            </c:strRef>
          </c:cat>
          <c:val>
            <c:numRef>
              <c:f>'table 3'!$M$4:$M$15</c:f>
              <c:numCache>
                <c:formatCode>0.0</c:formatCode>
                <c:ptCount val="12"/>
                <c:pt idx="0">
                  <c:v>9.6999999999999993</c:v>
                </c:pt>
                <c:pt idx="1">
                  <c:v>13.46</c:v>
                </c:pt>
                <c:pt idx="2">
                  <c:v>10.220000000000001</c:v>
                </c:pt>
                <c:pt idx="3">
                  <c:v>8.91</c:v>
                </c:pt>
                <c:pt idx="4">
                  <c:v>7.75</c:v>
                </c:pt>
                <c:pt idx="5">
                  <c:v>13.2</c:v>
                </c:pt>
                <c:pt idx="6">
                  <c:v>11.07</c:v>
                </c:pt>
                <c:pt idx="7">
                  <c:v>10.01</c:v>
                </c:pt>
                <c:pt idx="8">
                  <c:v>15.13</c:v>
                </c:pt>
                <c:pt idx="10">
                  <c:v>11.25</c:v>
                </c:pt>
                <c:pt idx="11">
                  <c:v>11.57</c:v>
                </c:pt>
              </c:numCache>
            </c:numRef>
          </c:val>
          <c:smooth val="0"/>
          <c:extLst>
            <c:ext xmlns:c16="http://schemas.microsoft.com/office/drawing/2014/chart" uri="{C3380CC4-5D6E-409C-BE32-E72D297353CC}">
              <c16:uniqueId val="{0000000A-25FA-4CB9-B6A0-05FE9415E11B}"/>
            </c:ext>
          </c:extLst>
        </c:ser>
        <c:ser>
          <c:idx val="1"/>
          <c:order val="1"/>
          <c:tx>
            <c:strRef>
              <c:f>'table 3'!$N$3</c:f>
              <c:strCache>
                <c:ptCount val="1"/>
                <c:pt idx="0">
                  <c:v>SMOKERS</c:v>
                </c:pt>
              </c:strCache>
            </c:strRef>
          </c:tx>
          <c:spPr>
            <a:ln w="28575" cap="rnd">
              <a:solidFill>
                <a:schemeClr val="accent5"/>
              </a:solidFill>
              <a:round/>
            </a:ln>
            <a:effectLst/>
          </c:spPr>
          <c:marker>
            <c:symbol val="none"/>
          </c:marker>
          <c:dLbls>
            <c:dLbl>
              <c:idx val="0"/>
              <c:layout>
                <c:manualLayout>
                  <c:x val="-2.5217498689888294E-17"/>
                  <c:y val="6.01851851851851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5FA-4CB9-B6A0-05FE9415E11B}"/>
                </c:ext>
              </c:extLst>
            </c:dLbl>
            <c:dLbl>
              <c:idx val="1"/>
              <c:layout>
                <c:manualLayout>
                  <c:x val="0"/>
                  <c:y val="4.62962962962962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5FA-4CB9-B6A0-05FE9415E11B}"/>
                </c:ext>
              </c:extLst>
            </c:dLbl>
            <c:dLbl>
              <c:idx val="2"/>
              <c:layout>
                <c:manualLayout>
                  <c:x val="-2.7510316368638743E-3"/>
                  <c:y val="6.48148148148148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5FA-4CB9-B6A0-05FE9415E11B}"/>
                </c:ext>
              </c:extLst>
            </c:dLbl>
            <c:dLbl>
              <c:idx val="3"/>
              <c:layout>
                <c:manualLayout>
                  <c:x val="-2.2222222222222223E-2"/>
                  <c:y val="9.25925925925925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5FA-4CB9-B6A0-05FE9415E11B}"/>
                </c:ext>
              </c:extLst>
            </c:dLbl>
            <c:dLbl>
              <c:idx val="4"/>
              <c:layout>
                <c:manualLayout>
                  <c:x val="-2.7777777777777776E-2"/>
                  <c:y val="-9.72222222222222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5FA-4CB9-B6A0-05FE9415E11B}"/>
                </c:ext>
              </c:extLst>
            </c:dLbl>
            <c:dLbl>
              <c:idx val="5"/>
              <c:layout>
                <c:manualLayout>
                  <c:x val="-1.1111111111111212E-2"/>
                  <c:y val="0.10648148148148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5FA-4CB9-B6A0-05FE9415E11B}"/>
                </c:ext>
              </c:extLst>
            </c:dLbl>
            <c:dLbl>
              <c:idx val="6"/>
              <c:layout>
                <c:manualLayout>
                  <c:x val="0"/>
                  <c:y val="-5.09259259259259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5FA-4CB9-B6A0-05FE9415E11B}"/>
                </c:ext>
              </c:extLst>
            </c:dLbl>
            <c:dLbl>
              <c:idx val="7"/>
              <c:layout>
                <c:manualLayout>
                  <c:x val="-1.3755158184319119E-2"/>
                  <c:y val="-6.0185185185185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5FA-4CB9-B6A0-05FE9415E11B}"/>
                </c:ext>
              </c:extLst>
            </c:dLbl>
            <c:dLbl>
              <c:idx val="8"/>
              <c:layout>
                <c:manualLayout>
                  <c:x val="-1.6666666666666666E-2"/>
                  <c:y val="-4.62962962962963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5FA-4CB9-B6A0-05FE9415E11B}"/>
                </c:ext>
              </c:extLst>
            </c:dLbl>
            <c:dLbl>
              <c:idx val="10"/>
              <c:layout>
                <c:manualLayout>
                  <c:x val="-2.7777777777777776E-2"/>
                  <c:y val="-6.01851851851851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5FA-4CB9-B6A0-05FE9415E11B}"/>
                </c:ext>
              </c:extLst>
            </c:dLbl>
            <c:dLbl>
              <c:idx val="11"/>
              <c:layout>
                <c:manualLayout>
                  <c:x val="-3.8888888888888994E-2"/>
                  <c:y val="-8.33333333333333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25FA-4CB9-B6A0-05FE9415E11B}"/>
                </c:ext>
              </c:extLst>
            </c:dLbl>
            <c:spPr>
              <a:noFill/>
              <a:ln>
                <a:noFill/>
              </a:ln>
              <a:effectLst/>
            </c:spPr>
            <c:txPr>
              <a:bodyPr rot="-5400000" spcFirstLastPara="1" vertOverflow="ellipsis"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3'!$L$4:$L$15</c:f>
              <c:strCache>
                <c:ptCount val="12"/>
                <c:pt idx="0">
                  <c:v>Bihar</c:v>
                </c:pt>
                <c:pt idx="1">
                  <c:v>Uttarakhand</c:v>
                </c:pt>
                <c:pt idx="2">
                  <c:v>Jharkhand</c:v>
                </c:pt>
                <c:pt idx="3">
                  <c:v>Madhya Pradesh</c:v>
                </c:pt>
                <c:pt idx="4">
                  <c:v>Chhattisgarh</c:v>
                </c:pt>
                <c:pt idx="5">
                  <c:v>Uttar Pradesh</c:v>
                </c:pt>
                <c:pt idx="6">
                  <c:v>Assam</c:v>
                </c:pt>
                <c:pt idx="7">
                  <c:v>Rajasthan</c:v>
                </c:pt>
                <c:pt idx="8">
                  <c:v>Odisha</c:v>
                </c:pt>
                <c:pt idx="10">
                  <c:v>EAG States</c:v>
                </c:pt>
                <c:pt idx="11">
                  <c:v>Non-EAG States</c:v>
                </c:pt>
              </c:strCache>
            </c:strRef>
          </c:cat>
          <c:val>
            <c:numRef>
              <c:f>'table 3'!$N$4:$N$15</c:f>
              <c:numCache>
                <c:formatCode>0.0</c:formatCode>
                <c:ptCount val="12"/>
                <c:pt idx="0">
                  <c:v>6.7399999999999993</c:v>
                </c:pt>
                <c:pt idx="1">
                  <c:v>7.17</c:v>
                </c:pt>
                <c:pt idx="2">
                  <c:v>7.8900000000000006</c:v>
                </c:pt>
                <c:pt idx="3">
                  <c:v>7.97</c:v>
                </c:pt>
                <c:pt idx="4">
                  <c:v>9.1499999999999986</c:v>
                </c:pt>
                <c:pt idx="5">
                  <c:v>13.5</c:v>
                </c:pt>
                <c:pt idx="6">
                  <c:v>14.33</c:v>
                </c:pt>
                <c:pt idx="7">
                  <c:v>15.25</c:v>
                </c:pt>
                <c:pt idx="8">
                  <c:v>16.54</c:v>
                </c:pt>
                <c:pt idx="10">
                  <c:v>12.89</c:v>
                </c:pt>
                <c:pt idx="11">
                  <c:v>16</c:v>
                </c:pt>
              </c:numCache>
            </c:numRef>
          </c:val>
          <c:smooth val="0"/>
          <c:extLst>
            <c:ext xmlns:c16="http://schemas.microsoft.com/office/drawing/2014/chart" uri="{C3380CC4-5D6E-409C-BE32-E72D297353CC}">
              <c16:uniqueId val="{00000016-25FA-4CB9-B6A0-05FE9415E11B}"/>
            </c:ext>
          </c:extLst>
        </c:ser>
        <c:dLbls>
          <c:showLegendKey val="0"/>
          <c:showVal val="0"/>
          <c:showCatName val="0"/>
          <c:showSerName val="0"/>
          <c:showPercent val="0"/>
          <c:showBubbleSize val="0"/>
        </c:dLbls>
        <c:smooth val="0"/>
        <c:axId val="1587760111"/>
        <c:axId val="1861609519"/>
      </c:lineChart>
      <c:catAx>
        <c:axId val="15877601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5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861609519"/>
        <c:crosses val="autoZero"/>
        <c:auto val="1"/>
        <c:lblAlgn val="ctr"/>
        <c:lblOffset val="100"/>
        <c:noMultiLvlLbl val="0"/>
      </c:catAx>
      <c:valAx>
        <c:axId val="1861609519"/>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587760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solidFill>
      <a:round/>
    </a:ln>
    <a:effectLst/>
  </c:spPr>
  <c:txPr>
    <a:bodyPr/>
    <a:lstStyle/>
    <a:p>
      <a:pPr>
        <a:defRPr sz="900" b="1">
          <a:solidFill>
            <a:schemeClr val="tx1"/>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4.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svg" /><Relationship Id="rId1" Type="http://schemas.openxmlformats.org/officeDocument/2006/relationships/image" Target="../media/image3.png" /><Relationship Id="rId4" Type="http://schemas.openxmlformats.org/officeDocument/2006/relationships/image" Target="../media/image6.svg" /></Relationships>
</file>

<file path=ppt/diagrams/_rels/data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7.svg" /><Relationship Id="rId1" Type="http://schemas.openxmlformats.org/officeDocument/2006/relationships/image" Target="../media/image5.png" /><Relationship Id="rId4" Type="http://schemas.openxmlformats.org/officeDocument/2006/relationships/image" Target="../media/image8.svg" /></Relationships>
</file>

<file path=ppt/diagrams/_rels/data6.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image" Target="../media/image7.svg" /><Relationship Id="rId1" Type="http://schemas.openxmlformats.org/officeDocument/2006/relationships/image" Target="../media/image5.png" /><Relationship Id="rId4" Type="http://schemas.openxmlformats.org/officeDocument/2006/relationships/image" Target="../media/image10.svg" /></Relationships>
</file>

<file path=ppt/diagrams/_rels/drawing4.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svg" /><Relationship Id="rId1" Type="http://schemas.openxmlformats.org/officeDocument/2006/relationships/image" Target="../media/image3.png" /><Relationship Id="rId4" Type="http://schemas.openxmlformats.org/officeDocument/2006/relationships/image" Target="../media/image6.svg" /></Relationships>
</file>

<file path=ppt/diagrams/_rels/drawing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7.svg" /><Relationship Id="rId1" Type="http://schemas.openxmlformats.org/officeDocument/2006/relationships/image" Target="../media/image5.png" /><Relationship Id="rId4" Type="http://schemas.openxmlformats.org/officeDocument/2006/relationships/image" Target="../media/image8.svg" /></Relationships>
</file>

<file path=ppt/diagrams/_rels/drawing6.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image" Target="../media/image7.svg" /><Relationship Id="rId1" Type="http://schemas.openxmlformats.org/officeDocument/2006/relationships/image" Target="../media/image5.png" /><Relationship Id="rId4" Type="http://schemas.openxmlformats.org/officeDocument/2006/relationships/image" Target="../media/image10.svg" /></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0D2B96-69D1-48D4-8342-52285995A6A5}" type="doc">
      <dgm:prSet loTypeId="urn:microsoft.com/office/officeart/2008/layout/LinedList" loCatId="list" qsTypeId="urn:microsoft.com/office/officeart/2005/8/quickstyle/simple1" qsCatId="simple" csTypeId="urn:microsoft.com/office/officeart/2005/8/colors/colorful5" csCatId="colorful"/>
      <dgm:spPr/>
      <dgm:t>
        <a:bodyPr/>
        <a:lstStyle/>
        <a:p>
          <a:endParaRPr lang="en-US"/>
        </a:p>
      </dgm:t>
    </dgm:pt>
    <dgm:pt modelId="{608AA3B9-145B-419E-A484-4C1C5C78FA8D}">
      <dgm:prSet/>
      <dgm:spPr/>
      <dgm:t>
        <a:bodyPr/>
        <a:lstStyle/>
        <a:p>
          <a:pPr algn="just"/>
          <a:r>
            <a:rPr lang="en-IN" dirty="0">
              <a:latin typeface="Arial" panose="020B0604020202020204" pitchFamily="34" charset="0"/>
              <a:cs typeface="Arial" panose="020B0604020202020204" pitchFamily="34" charset="0"/>
            </a:rPr>
            <a:t>Despite global commitments to improve maternal and child survival, there exists a significantly large  loss related to pregnancy wastage, particularly in developing countries</a:t>
          </a:r>
          <a:r>
            <a:rPr lang="en-IN" dirty="0"/>
            <a:t>. </a:t>
          </a:r>
          <a:endParaRPr lang="en-US" dirty="0"/>
        </a:p>
      </dgm:t>
    </dgm:pt>
    <dgm:pt modelId="{A506F953-256A-4387-A909-6FF9DEF6EC3E}" type="parTrans" cxnId="{EFF86717-3C2B-4958-A12B-A7CE819658A7}">
      <dgm:prSet/>
      <dgm:spPr/>
      <dgm:t>
        <a:bodyPr/>
        <a:lstStyle/>
        <a:p>
          <a:endParaRPr lang="en-US"/>
        </a:p>
      </dgm:t>
    </dgm:pt>
    <dgm:pt modelId="{754DA9E1-FD08-42EF-8BFA-CDC66DDA8CBC}" type="sibTrans" cxnId="{EFF86717-3C2B-4958-A12B-A7CE819658A7}">
      <dgm:prSet/>
      <dgm:spPr/>
      <dgm:t>
        <a:bodyPr/>
        <a:lstStyle/>
        <a:p>
          <a:endParaRPr lang="en-US"/>
        </a:p>
      </dgm:t>
    </dgm:pt>
    <dgm:pt modelId="{2C353420-713C-41A8-96B3-5F0EDFFE646C}">
      <dgm:prSet/>
      <dgm:spPr/>
      <dgm:t>
        <a:bodyPr/>
        <a:lstStyle/>
        <a:p>
          <a:pPr algn="just"/>
          <a:r>
            <a:rPr lang="en-IN" dirty="0">
              <a:latin typeface="Arial" panose="020B0604020202020204" pitchFamily="34" charset="0"/>
              <a:cs typeface="Arial" panose="020B0604020202020204" pitchFamily="34" charset="0"/>
            </a:rPr>
            <a:t>Pregnancy wastage which includes miscarriages, stillbirths, and ectopic pregnancies, is a common event, affecting up to a quarter of recognized pregnancies.</a:t>
          </a:r>
          <a:endParaRPr lang="en-US" dirty="0">
            <a:latin typeface="Arial" panose="020B0604020202020204" pitchFamily="34" charset="0"/>
            <a:cs typeface="Arial" panose="020B0604020202020204" pitchFamily="34" charset="0"/>
          </a:endParaRPr>
        </a:p>
      </dgm:t>
    </dgm:pt>
    <dgm:pt modelId="{1439647C-6730-4FC0-8238-B878F6CEC90C}" type="parTrans" cxnId="{65FC1023-00E9-45A6-AA8B-5909B1C07EAA}">
      <dgm:prSet/>
      <dgm:spPr/>
      <dgm:t>
        <a:bodyPr/>
        <a:lstStyle/>
        <a:p>
          <a:endParaRPr lang="en-US"/>
        </a:p>
      </dgm:t>
    </dgm:pt>
    <dgm:pt modelId="{89CDB118-10B5-430C-9BEE-AA4AEBCFBB8D}" type="sibTrans" cxnId="{65FC1023-00E9-45A6-AA8B-5909B1C07EAA}">
      <dgm:prSet/>
      <dgm:spPr/>
      <dgm:t>
        <a:bodyPr/>
        <a:lstStyle/>
        <a:p>
          <a:endParaRPr lang="en-US"/>
        </a:p>
      </dgm:t>
    </dgm:pt>
    <dgm:pt modelId="{CC96DC0C-15C7-412C-B0BB-89EEBB010671}">
      <dgm:prSet/>
      <dgm:spPr/>
      <dgm:t>
        <a:bodyPr/>
        <a:lstStyle/>
        <a:p>
          <a:pPr algn="just"/>
          <a:r>
            <a:rPr lang="en-IN" dirty="0">
              <a:latin typeface="Arial" panose="020B0604020202020204" pitchFamily="34" charset="0"/>
              <a:cs typeface="Arial" panose="020B0604020202020204" pitchFamily="34" charset="0"/>
            </a:rPr>
            <a:t>Pregnancy wastage in a females' life has an impact not only on emotional and physical state of the individuals and their families, but also acts as an indicator of quality of healthcare facilities available in the society</a:t>
          </a:r>
          <a:r>
            <a:rPr lang="en-IN" dirty="0"/>
            <a:t>. </a:t>
          </a:r>
          <a:endParaRPr lang="en-US" dirty="0"/>
        </a:p>
      </dgm:t>
    </dgm:pt>
    <dgm:pt modelId="{212FC1E5-9622-4A1B-BF77-12DDBF7AE4A9}" type="parTrans" cxnId="{E4872110-DBD2-445F-B765-869735E40016}">
      <dgm:prSet/>
      <dgm:spPr/>
      <dgm:t>
        <a:bodyPr/>
        <a:lstStyle/>
        <a:p>
          <a:endParaRPr lang="en-US"/>
        </a:p>
      </dgm:t>
    </dgm:pt>
    <dgm:pt modelId="{BEFEBEE6-69B2-4455-8D8F-AC3DA5A0B636}" type="sibTrans" cxnId="{E4872110-DBD2-445F-B765-869735E40016}">
      <dgm:prSet/>
      <dgm:spPr/>
      <dgm:t>
        <a:bodyPr/>
        <a:lstStyle/>
        <a:p>
          <a:endParaRPr lang="en-US"/>
        </a:p>
      </dgm:t>
    </dgm:pt>
    <dgm:pt modelId="{A41BE355-26FD-4B63-AB86-8A987AA1B3BE}" type="pres">
      <dgm:prSet presAssocID="{600D2B96-69D1-48D4-8342-52285995A6A5}" presName="vert0" presStyleCnt="0">
        <dgm:presLayoutVars>
          <dgm:dir/>
          <dgm:animOne val="branch"/>
          <dgm:animLvl val="lvl"/>
        </dgm:presLayoutVars>
      </dgm:prSet>
      <dgm:spPr/>
    </dgm:pt>
    <dgm:pt modelId="{97904439-8B75-4AF5-808F-DDFF65EF37DC}" type="pres">
      <dgm:prSet presAssocID="{608AA3B9-145B-419E-A484-4C1C5C78FA8D}" presName="thickLine" presStyleLbl="alignNode1" presStyleIdx="0" presStyleCnt="3"/>
      <dgm:spPr/>
    </dgm:pt>
    <dgm:pt modelId="{E3898F18-E645-4F2D-A3F5-50671168BDA5}" type="pres">
      <dgm:prSet presAssocID="{608AA3B9-145B-419E-A484-4C1C5C78FA8D}" presName="horz1" presStyleCnt="0"/>
      <dgm:spPr/>
    </dgm:pt>
    <dgm:pt modelId="{04DABEB7-EC9D-49A8-A44B-60603A9ADFD6}" type="pres">
      <dgm:prSet presAssocID="{608AA3B9-145B-419E-A484-4C1C5C78FA8D}" presName="tx1" presStyleLbl="revTx" presStyleIdx="0" presStyleCnt="3"/>
      <dgm:spPr/>
    </dgm:pt>
    <dgm:pt modelId="{8E8CC403-9B3B-48CB-94C3-0B17844A0101}" type="pres">
      <dgm:prSet presAssocID="{608AA3B9-145B-419E-A484-4C1C5C78FA8D}" presName="vert1" presStyleCnt="0"/>
      <dgm:spPr/>
    </dgm:pt>
    <dgm:pt modelId="{DDCFE5E9-63FB-4481-A7D2-C27EB8708186}" type="pres">
      <dgm:prSet presAssocID="{2C353420-713C-41A8-96B3-5F0EDFFE646C}" presName="thickLine" presStyleLbl="alignNode1" presStyleIdx="1" presStyleCnt="3"/>
      <dgm:spPr/>
    </dgm:pt>
    <dgm:pt modelId="{55DC19E5-5ABD-4817-9EDD-057CEB45B8A1}" type="pres">
      <dgm:prSet presAssocID="{2C353420-713C-41A8-96B3-5F0EDFFE646C}" presName="horz1" presStyleCnt="0"/>
      <dgm:spPr/>
    </dgm:pt>
    <dgm:pt modelId="{043B6417-4940-440C-818D-D5AFBD0C7716}" type="pres">
      <dgm:prSet presAssocID="{2C353420-713C-41A8-96B3-5F0EDFFE646C}" presName="tx1" presStyleLbl="revTx" presStyleIdx="1" presStyleCnt="3"/>
      <dgm:spPr/>
    </dgm:pt>
    <dgm:pt modelId="{4E63C299-FEC9-4EB7-903D-9D67B6DCC924}" type="pres">
      <dgm:prSet presAssocID="{2C353420-713C-41A8-96B3-5F0EDFFE646C}" presName="vert1" presStyleCnt="0"/>
      <dgm:spPr/>
    </dgm:pt>
    <dgm:pt modelId="{686B21A3-0988-485A-A0DA-4DF39B36DBA1}" type="pres">
      <dgm:prSet presAssocID="{CC96DC0C-15C7-412C-B0BB-89EEBB010671}" presName="thickLine" presStyleLbl="alignNode1" presStyleIdx="2" presStyleCnt="3"/>
      <dgm:spPr/>
    </dgm:pt>
    <dgm:pt modelId="{68BF3576-50F4-4BFD-B17A-00B2F92F7B5D}" type="pres">
      <dgm:prSet presAssocID="{CC96DC0C-15C7-412C-B0BB-89EEBB010671}" presName="horz1" presStyleCnt="0"/>
      <dgm:spPr/>
    </dgm:pt>
    <dgm:pt modelId="{E0BA36AA-F0D9-44FC-9064-6108E17951FA}" type="pres">
      <dgm:prSet presAssocID="{CC96DC0C-15C7-412C-B0BB-89EEBB010671}" presName="tx1" presStyleLbl="revTx" presStyleIdx="2" presStyleCnt="3"/>
      <dgm:spPr/>
    </dgm:pt>
    <dgm:pt modelId="{34C60558-AA09-4AB1-B4B9-B4EBE2719FCD}" type="pres">
      <dgm:prSet presAssocID="{CC96DC0C-15C7-412C-B0BB-89EEBB010671}" presName="vert1" presStyleCnt="0"/>
      <dgm:spPr/>
    </dgm:pt>
  </dgm:ptLst>
  <dgm:cxnLst>
    <dgm:cxn modelId="{E4872110-DBD2-445F-B765-869735E40016}" srcId="{600D2B96-69D1-48D4-8342-52285995A6A5}" destId="{CC96DC0C-15C7-412C-B0BB-89EEBB010671}" srcOrd="2" destOrd="0" parTransId="{212FC1E5-9622-4A1B-BF77-12DDBF7AE4A9}" sibTransId="{BEFEBEE6-69B2-4455-8D8F-AC3DA5A0B636}"/>
    <dgm:cxn modelId="{EFF86717-3C2B-4958-A12B-A7CE819658A7}" srcId="{600D2B96-69D1-48D4-8342-52285995A6A5}" destId="{608AA3B9-145B-419E-A484-4C1C5C78FA8D}" srcOrd="0" destOrd="0" parTransId="{A506F953-256A-4387-A909-6FF9DEF6EC3E}" sibTransId="{754DA9E1-FD08-42EF-8BFA-CDC66DDA8CBC}"/>
    <dgm:cxn modelId="{65FC1023-00E9-45A6-AA8B-5909B1C07EAA}" srcId="{600D2B96-69D1-48D4-8342-52285995A6A5}" destId="{2C353420-713C-41A8-96B3-5F0EDFFE646C}" srcOrd="1" destOrd="0" parTransId="{1439647C-6730-4FC0-8238-B878F6CEC90C}" sibTransId="{89CDB118-10B5-430C-9BEE-AA4AEBCFBB8D}"/>
    <dgm:cxn modelId="{121D0B84-DEB0-4B33-B1D9-9CE4BF09F6E5}" type="presOf" srcId="{600D2B96-69D1-48D4-8342-52285995A6A5}" destId="{A41BE355-26FD-4B63-AB86-8A987AA1B3BE}" srcOrd="0" destOrd="0" presId="urn:microsoft.com/office/officeart/2008/layout/LinedList"/>
    <dgm:cxn modelId="{67903A90-7A93-4E83-875C-A74E6864B966}" type="presOf" srcId="{CC96DC0C-15C7-412C-B0BB-89EEBB010671}" destId="{E0BA36AA-F0D9-44FC-9064-6108E17951FA}" srcOrd="0" destOrd="0" presId="urn:microsoft.com/office/officeart/2008/layout/LinedList"/>
    <dgm:cxn modelId="{20A3FFB5-5B28-4577-8E78-AD32F8313CF4}" type="presOf" srcId="{608AA3B9-145B-419E-A484-4C1C5C78FA8D}" destId="{04DABEB7-EC9D-49A8-A44B-60603A9ADFD6}" srcOrd="0" destOrd="0" presId="urn:microsoft.com/office/officeart/2008/layout/LinedList"/>
    <dgm:cxn modelId="{41F354E1-D936-4510-817B-A6AEB66426F6}" type="presOf" srcId="{2C353420-713C-41A8-96B3-5F0EDFFE646C}" destId="{043B6417-4940-440C-818D-D5AFBD0C7716}" srcOrd="0" destOrd="0" presId="urn:microsoft.com/office/officeart/2008/layout/LinedList"/>
    <dgm:cxn modelId="{58A810F0-C2A2-409B-A262-A3C4B7632485}" type="presParOf" srcId="{A41BE355-26FD-4B63-AB86-8A987AA1B3BE}" destId="{97904439-8B75-4AF5-808F-DDFF65EF37DC}" srcOrd="0" destOrd="0" presId="urn:microsoft.com/office/officeart/2008/layout/LinedList"/>
    <dgm:cxn modelId="{921D4BF3-022C-4309-9507-3DF638D8E2A4}" type="presParOf" srcId="{A41BE355-26FD-4B63-AB86-8A987AA1B3BE}" destId="{E3898F18-E645-4F2D-A3F5-50671168BDA5}" srcOrd="1" destOrd="0" presId="urn:microsoft.com/office/officeart/2008/layout/LinedList"/>
    <dgm:cxn modelId="{55C6E122-57F2-4A9E-9A16-73805917FF8D}" type="presParOf" srcId="{E3898F18-E645-4F2D-A3F5-50671168BDA5}" destId="{04DABEB7-EC9D-49A8-A44B-60603A9ADFD6}" srcOrd="0" destOrd="0" presId="urn:microsoft.com/office/officeart/2008/layout/LinedList"/>
    <dgm:cxn modelId="{5171C4DD-FE14-4E3D-B956-C2908709AC48}" type="presParOf" srcId="{E3898F18-E645-4F2D-A3F5-50671168BDA5}" destId="{8E8CC403-9B3B-48CB-94C3-0B17844A0101}" srcOrd="1" destOrd="0" presId="urn:microsoft.com/office/officeart/2008/layout/LinedList"/>
    <dgm:cxn modelId="{CF456C65-25FC-4BF2-8AE9-C67D17CBF825}" type="presParOf" srcId="{A41BE355-26FD-4B63-AB86-8A987AA1B3BE}" destId="{DDCFE5E9-63FB-4481-A7D2-C27EB8708186}" srcOrd="2" destOrd="0" presId="urn:microsoft.com/office/officeart/2008/layout/LinedList"/>
    <dgm:cxn modelId="{B57D63CC-465C-4F2B-805C-A6234AECD5B8}" type="presParOf" srcId="{A41BE355-26FD-4B63-AB86-8A987AA1B3BE}" destId="{55DC19E5-5ABD-4817-9EDD-057CEB45B8A1}" srcOrd="3" destOrd="0" presId="urn:microsoft.com/office/officeart/2008/layout/LinedList"/>
    <dgm:cxn modelId="{2A49B0AE-B4FF-441B-BD43-185AFD8593BC}" type="presParOf" srcId="{55DC19E5-5ABD-4817-9EDD-057CEB45B8A1}" destId="{043B6417-4940-440C-818D-D5AFBD0C7716}" srcOrd="0" destOrd="0" presId="urn:microsoft.com/office/officeart/2008/layout/LinedList"/>
    <dgm:cxn modelId="{8E914DF6-AC11-4D5F-A97B-249B6B0E7CFE}" type="presParOf" srcId="{55DC19E5-5ABD-4817-9EDD-057CEB45B8A1}" destId="{4E63C299-FEC9-4EB7-903D-9D67B6DCC924}" srcOrd="1" destOrd="0" presId="urn:microsoft.com/office/officeart/2008/layout/LinedList"/>
    <dgm:cxn modelId="{917587C2-BE40-40EA-93F1-4656BB7C69FE}" type="presParOf" srcId="{A41BE355-26FD-4B63-AB86-8A987AA1B3BE}" destId="{686B21A3-0988-485A-A0DA-4DF39B36DBA1}" srcOrd="4" destOrd="0" presId="urn:microsoft.com/office/officeart/2008/layout/LinedList"/>
    <dgm:cxn modelId="{BDA608FE-4806-4099-B625-50C7B53B240C}" type="presParOf" srcId="{A41BE355-26FD-4B63-AB86-8A987AA1B3BE}" destId="{68BF3576-50F4-4BFD-B17A-00B2F92F7B5D}" srcOrd="5" destOrd="0" presId="urn:microsoft.com/office/officeart/2008/layout/LinedList"/>
    <dgm:cxn modelId="{0C0D5486-93AB-46C3-8984-711994F767B6}" type="presParOf" srcId="{68BF3576-50F4-4BFD-B17A-00B2F92F7B5D}" destId="{E0BA36AA-F0D9-44FC-9064-6108E17951FA}" srcOrd="0" destOrd="0" presId="urn:microsoft.com/office/officeart/2008/layout/LinedList"/>
    <dgm:cxn modelId="{3ECA55F6-E6A2-46EF-8BE8-C37F0A87FD03}" type="presParOf" srcId="{68BF3576-50F4-4BFD-B17A-00B2F92F7B5D}" destId="{34C60558-AA09-4AB1-B4B9-B4EBE2719FC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71513F-FBF6-4364-BC8A-3BC22C347994}" type="doc">
      <dgm:prSet loTypeId="urn:microsoft.com/office/officeart/2005/8/layout/hierarchy1" loCatId="hierarchy" qsTypeId="urn:microsoft.com/office/officeart/2005/8/quickstyle/simple4" qsCatId="simple" csTypeId="urn:microsoft.com/office/officeart/2005/8/colors/colorful2" csCatId="colorful"/>
      <dgm:spPr/>
      <dgm:t>
        <a:bodyPr/>
        <a:lstStyle/>
        <a:p>
          <a:endParaRPr lang="en-US"/>
        </a:p>
      </dgm:t>
    </dgm:pt>
    <dgm:pt modelId="{0F85169B-D219-4107-B699-2BC2C3A2D239}">
      <dgm:prSet custT="1"/>
      <dgm:spPr/>
      <dgm:t>
        <a:bodyPr/>
        <a:lstStyle/>
        <a:p>
          <a:pPr algn="just"/>
          <a:r>
            <a:rPr lang="en-IN" sz="2000" dirty="0">
              <a:latin typeface="Arial" panose="020B0604020202020204" pitchFamily="34" charset="0"/>
              <a:cs typeface="Arial" panose="020B0604020202020204" pitchFamily="34" charset="0"/>
            </a:rPr>
            <a:t>To study the current level of pregnancy wastage among smoker females in the EAG states of India.</a:t>
          </a:r>
          <a:endParaRPr lang="en-US" sz="2000" dirty="0">
            <a:latin typeface="Arial" panose="020B0604020202020204" pitchFamily="34" charset="0"/>
            <a:cs typeface="Arial" panose="020B0604020202020204" pitchFamily="34" charset="0"/>
          </a:endParaRPr>
        </a:p>
      </dgm:t>
    </dgm:pt>
    <dgm:pt modelId="{D16F77A9-B34C-42E3-9748-7DC58010BA9F}" type="parTrans" cxnId="{FB4919B6-26E3-4078-B970-68515AD7E727}">
      <dgm:prSet/>
      <dgm:spPr/>
      <dgm:t>
        <a:bodyPr/>
        <a:lstStyle/>
        <a:p>
          <a:endParaRPr lang="en-US"/>
        </a:p>
      </dgm:t>
    </dgm:pt>
    <dgm:pt modelId="{7CD287DD-1210-425E-93C1-10CE1C8B4E13}" type="sibTrans" cxnId="{FB4919B6-26E3-4078-B970-68515AD7E727}">
      <dgm:prSet/>
      <dgm:spPr/>
      <dgm:t>
        <a:bodyPr/>
        <a:lstStyle/>
        <a:p>
          <a:endParaRPr lang="en-US"/>
        </a:p>
      </dgm:t>
    </dgm:pt>
    <dgm:pt modelId="{B87A8522-F56C-4341-90AF-8FA5D9A108D8}">
      <dgm:prSet custT="1"/>
      <dgm:spPr/>
      <dgm:t>
        <a:bodyPr/>
        <a:lstStyle/>
        <a:p>
          <a:pPr algn="just"/>
          <a:r>
            <a:rPr lang="en-IN" sz="2000" dirty="0">
              <a:latin typeface="Arial" panose="020B0604020202020204" pitchFamily="34" charset="0"/>
              <a:cs typeface="Arial" panose="020B0604020202020204" pitchFamily="34" charset="0"/>
            </a:rPr>
            <a:t>To study the underlying common socio-economic factors of pregnancy wastage among smoker females in the EAG states of India.</a:t>
          </a:r>
          <a:endParaRPr lang="en-US" sz="2000" dirty="0">
            <a:latin typeface="Arial" panose="020B0604020202020204" pitchFamily="34" charset="0"/>
            <a:cs typeface="Arial" panose="020B0604020202020204" pitchFamily="34" charset="0"/>
          </a:endParaRPr>
        </a:p>
      </dgm:t>
    </dgm:pt>
    <dgm:pt modelId="{4EBE61B2-6919-4C6E-88B5-6E41B4546D4E}" type="parTrans" cxnId="{57FC1B1C-0BAB-4263-85B7-0B943C3381FC}">
      <dgm:prSet/>
      <dgm:spPr/>
      <dgm:t>
        <a:bodyPr/>
        <a:lstStyle/>
        <a:p>
          <a:endParaRPr lang="en-US"/>
        </a:p>
      </dgm:t>
    </dgm:pt>
    <dgm:pt modelId="{A6B26C4E-823D-43E0-9839-4B57A24ED2AC}" type="sibTrans" cxnId="{57FC1B1C-0BAB-4263-85B7-0B943C3381FC}">
      <dgm:prSet/>
      <dgm:spPr/>
      <dgm:t>
        <a:bodyPr/>
        <a:lstStyle/>
        <a:p>
          <a:endParaRPr lang="en-US"/>
        </a:p>
      </dgm:t>
    </dgm:pt>
    <dgm:pt modelId="{0A012BB8-4BD3-4AF7-B3FF-CD8D3159FDA1}" type="pres">
      <dgm:prSet presAssocID="{6871513F-FBF6-4364-BC8A-3BC22C347994}" presName="hierChild1" presStyleCnt="0">
        <dgm:presLayoutVars>
          <dgm:chPref val="1"/>
          <dgm:dir/>
          <dgm:animOne val="branch"/>
          <dgm:animLvl val="lvl"/>
          <dgm:resizeHandles/>
        </dgm:presLayoutVars>
      </dgm:prSet>
      <dgm:spPr/>
    </dgm:pt>
    <dgm:pt modelId="{214B7CD8-4CE1-43CD-BA46-E1C00311044E}" type="pres">
      <dgm:prSet presAssocID="{0F85169B-D219-4107-B699-2BC2C3A2D239}" presName="hierRoot1" presStyleCnt="0"/>
      <dgm:spPr/>
    </dgm:pt>
    <dgm:pt modelId="{2622B0E3-E3F2-4B7A-89A0-2A81010E7CE9}" type="pres">
      <dgm:prSet presAssocID="{0F85169B-D219-4107-B699-2BC2C3A2D239}" presName="composite" presStyleCnt="0"/>
      <dgm:spPr/>
    </dgm:pt>
    <dgm:pt modelId="{45731D07-4233-4211-8D9F-C42665DFD0A7}" type="pres">
      <dgm:prSet presAssocID="{0F85169B-D219-4107-B699-2BC2C3A2D239}" presName="background" presStyleLbl="node0" presStyleIdx="0" presStyleCnt="2"/>
      <dgm:spPr/>
    </dgm:pt>
    <dgm:pt modelId="{AF1909A4-BF5F-4880-B441-03AD67EE050D}" type="pres">
      <dgm:prSet presAssocID="{0F85169B-D219-4107-B699-2BC2C3A2D239}" presName="text" presStyleLbl="fgAcc0" presStyleIdx="0" presStyleCnt="2">
        <dgm:presLayoutVars>
          <dgm:chPref val="3"/>
        </dgm:presLayoutVars>
      </dgm:prSet>
      <dgm:spPr/>
    </dgm:pt>
    <dgm:pt modelId="{82DD5BAF-4AED-4E2D-8EF5-F4216AF423FC}" type="pres">
      <dgm:prSet presAssocID="{0F85169B-D219-4107-B699-2BC2C3A2D239}" presName="hierChild2" presStyleCnt="0"/>
      <dgm:spPr/>
    </dgm:pt>
    <dgm:pt modelId="{2CAEAE24-BBEB-4C06-8455-CBEF8D381F24}" type="pres">
      <dgm:prSet presAssocID="{B87A8522-F56C-4341-90AF-8FA5D9A108D8}" presName="hierRoot1" presStyleCnt="0"/>
      <dgm:spPr/>
    </dgm:pt>
    <dgm:pt modelId="{615C7B3E-8085-4E4B-BA7B-F9494872A125}" type="pres">
      <dgm:prSet presAssocID="{B87A8522-F56C-4341-90AF-8FA5D9A108D8}" presName="composite" presStyleCnt="0"/>
      <dgm:spPr/>
    </dgm:pt>
    <dgm:pt modelId="{62168E10-F823-4219-9A6B-4FBF6D7440EB}" type="pres">
      <dgm:prSet presAssocID="{B87A8522-F56C-4341-90AF-8FA5D9A108D8}" presName="background" presStyleLbl="node0" presStyleIdx="1" presStyleCnt="2"/>
      <dgm:spPr/>
    </dgm:pt>
    <dgm:pt modelId="{85BF7E5B-30A7-418D-934B-4690CA37F249}" type="pres">
      <dgm:prSet presAssocID="{B87A8522-F56C-4341-90AF-8FA5D9A108D8}" presName="text" presStyleLbl="fgAcc0" presStyleIdx="1" presStyleCnt="2">
        <dgm:presLayoutVars>
          <dgm:chPref val="3"/>
        </dgm:presLayoutVars>
      </dgm:prSet>
      <dgm:spPr/>
    </dgm:pt>
    <dgm:pt modelId="{AA381606-ECD1-49E0-88FE-41FD0258D45B}" type="pres">
      <dgm:prSet presAssocID="{B87A8522-F56C-4341-90AF-8FA5D9A108D8}" presName="hierChild2" presStyleCnt="0"/>
      <dgm:spPr/>
    </dgm:pt>
  </dgm:ptLst>
  <dgm:cxnLst>
    <dgm:cxn modelId="{57FC1B1C-0BAB-4263-85B7-0B943C3381FC}" srcId="{6871513F-FBF6-4364-BC8A-3BC22C347994}" destId="{B87A8522-F56C-4341-90AF-8FA5D9A108D8}" srcOrd="1" destOrd="0" parTransId="{4EBE61B2-6919-4C6E-88B5-6E41B4546D4E}" sibTransId="{A6B26C4E-823D-43E0-9839-4B57A24ED2AC}"/>
    <dgm:cxn modelId="{F1A27860-FAC3-40DB-A5F2-9A91EC840D4A}" type="presOf" srcId="{B87A8522-F56C-4341-90AF-8FA5D9A108D8}" destId="{85BF7E5B-30A7-418D-934B-4690CA37F249}" srcOrd="0" destOrd="0" presId="urn:microsoft.com/office/officeart/2005/8/layout/hierarchy1"/>
    <dgm:cxn modelId="{E63F727F-66B5-4F81-830C-B5C778BA2D29}" type="presOf" srcId="{6871513F-FBF6-4364-BC8A-3BC22C347994}" destId="{0A012BB8-4BD3-4AF7-B3FF-CD8D3159FDA1}" srcOrd="0" destOrd="0" presId="urn:microsoft.com/office/officeart/2005/8/layout/hierarchy1"/>
    <dgm:cxn modelId="{FB4919B6-26E3-4078-B970-68515AD7E727}" srcId="{6871513F-FBF6-4364-BC8A-3BC22C347994}" destId="{0F85169B-D219-4107-B699-2BC2C3A2D239}" srcOrd="0" destOrd="0" parTransId="{D16F77A9-B34C-42E3-9748-7DC58010BA9F}" sibTransId="{7CD287DD-1210-425E-93C1-10CE1C8B4E13}"/>
    <dgm:cxn modelId="{B63BF1CC-7DF4-4391-AF0A-6F6852B41168}" type="presOf" srcId="{0F85169B-D219-4107-B699-2BC2C3A2D239}" destId="{AF1909A4-BF5F-4880-B441-03AD67EE050D}" srcOrd="0" destOrd="0" presId="urn:microsoft.com/office/officeart/2005/8/layout/hierarchy1"/>
    <dgm:cxn modelId="{994E5298-BE0A-4BA6-923C-7239B19C0827}" type="presParOf" srcId="{0A012BB8-4BD3-4AF7-B3FF-CD8D3159FDA1}" destId="{214B7CD8-4CE1-43CD-BA46-E1C00311044E}" srcOrd="0" destOrd="0" presId="urn:microsoft.com/office/officeart/2005/8/layout/hierarchy1"/>
    <dgm:cxn modelId="{55C9C5A1-009B-4B6C-AB0A-DA14D6A43550}" type="presParOf" srcId="{214B7CD8-4CE1-43CD-BA46-E1C00311044E}" destId="{2622B0E3-E3F2-4B7A-89A0-2A81010E7CE9}" srcOrd="0" destOrd="0" presId="urn:microsoft.com/office/officeart/2005/8/layout/hierarchy1"/>
    <dgm:cxn modelId="{DF9E09DB-9CA2-4A8D-AF3F-7D3693FD8359}" type="presParOf" srcId="{2622B0E3-E3F2-4B7A-89A0-2A81010E7CE9}" destId="{45731D07-4233-4211-8D9F-C42665DFD0A7}" srcOrd="0" destOrd="0" presId="urn:microsoft.com/office/officeart/2005/8/layout/hierarchy1"/>
    <dgm:cxn modelId="{DEDA8F79-A315-4C1B-90C4-D83DDDAD7C65}" type="presParOf" srcId="{2622B0E3-E3F2-4B7A-89A0-2A81010E7CE9}" destId="{AF1909A4-BF5F-4880-B441-03AD67EE050D}" srcOrd="1" destOrd="0" presId="urn:microsoft.com/office/officeart/2005/8/layout/hierarchy1"/>
    <dgm:cxn modelId="{683C972A-BCED-4FDB-BDBD-9505441DE395}" type="presParOf" srcId="{214B7CD8-4CE1-43CD-BA46-E1C00311044E}" destId="{82DD5BAF-4AED-4E2D-8EF5-F4216AF423FC}" srcOrd="1" destOrd="0" presId="urn:microsoft.com/office/officeart/2005/8/layout/hierarchy1"/>
    <dgm:cxn modelId="{437AD976-4F4B-4962-83B5-CFF0489DE71F}" type="presParOf" srcId="{0A012BB8-4BD3-4AF7-B3FF-CD8D3159FDA1}" destId="{2CAEAE24-BBEB-4C06-8455-CBEF8D381F24}" srcOrd="1" destOrd="0" presId="urn:microsoft.com/office/officeart/2005/8/layout/hierarchy1"/>
    <dgm:cxn modelId="{5561340A-67E0-4115-AA5E-6385C9022DB6}" type="presParOf" srcId="{2CAEAE24-BBEB-4C06-8455-CBEF8D381F24}" destId="{615C7B3E-8085-4E4B-BA7B-F9494872A125}" srcOrd="0" destOrd="0" presId="urn:microsoft.com/office/officeart/2005/8/layout/hierarchy1"/>
    <dgm:cxn modelId="{BD70B1A3-45C5-44CE-9D1E-D93805F30765}" type="presParOf" srcId="{615C7B3E-8085-4E4B-BA7B-F9494872A125}" destId="{62168E10-F823-4219-9A6B-4FBF6D7440EB}" srcOrd="0" destOrd="0" presId="urn:microsoft.com/office/officeart/2005/8/layout/hierarchy1"/>
    <dgm:cxn modelId="{D8343F55-AFFF-476A-AA34-96F4DE462F58}" type="presParOf" srcId="{615C7B3E-8085-4E4B-BA7B-F9494872A125}" destId="{85BF7E5B-30A7-418D-934B-4690CA37F249}" srcOrd="1" destOrd="0" presId="urn:microsoft.com/office/officeart/2005/8/layout/hierarchy1"/>
    <dgm:cxn modelId="{6A793437-9632-4CCB-ACA9-896FB1EA059E}" type="presParOf" srcId="{2CAEAE24-BBEB-4C06-8455-CBEF8D381F24}" destId="{AA381606-ECD1-49E0-88FE-41FD0258D45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767E5F-CAD5-4DC0-8D0D-0A0874070D6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61705485-1490-4D5F-B020-94BD9AD578E9}">
      <dgm:prSet/>
      <dgm:spPr/>
      <dgm:t>
        <a:bodyPr/>
        <a:lstStyle/>
        <a:p>
          <a:pPr algn="just"/>
          <a:r>
            <a:rPr lang="en-US" dirty="0">
              <a:latin typeface="Arial" panose="020B0604020202020204" pitchFamily="34" charset="0"/>
              <a:cs typeface="Arial" panose="020B0604020202020204" pitchFamily="34" charset="0"/>
            </a:rPr>
            <a:t>Among all the age categories, women aged 35 years experienced the higher rate of miscarriage and stillbirth 16.97%, followed by women aged 30-35 [12.97%] [Graph 1]. </a:t>
          </a:r>
        </a:p>
      </dgm:t>
    </dgm:pt>
    <dgm:pt modelId="{F3C8CD0D-694A-4B86-BCA7-859CBC18EF1D}" type="parTrans" cxnId="{A72DEEDB-637E-4D47-BE09-A537A3876808}">
      <dgm:prSet/>
      <dgm:spPr/>
      <dgm:t>
        <a:bodyPr/>
        <a:lstStyle/>
        <a:p>
          <a:endParaRPr lang="en-US"/>
        </a:p>
      </dgm:t>
    </dgm:pt>
    <dgm:pt modelId="{36D2D74B-10BD-4459-821F-F446A81AC0F6}" type="sibTrans" cxnId="{A72DEEDB-637E-4D47-BE09-A537A3876808}">
      <dgm:prSet/>
      <dgm:spPr/>
      <dgm:t>
        <a:bodyPr/>
        <a:lstStyle/>
        <a:p>
          <a:endParaRPr lang="en-US"/>
        </a:p>
      </dgm:t>
    </dgm:pt>
    <dgm:pt modelId="{A576B624-C6D2-486C-8B0C-5F2FDE47BB58}">
      <dgm:prSet/>
      <dgm:spPr/>
      <dgm:t>
        <a:bodyPr/>
        <a:lstStyle/>
        <a:p>
          <a:pPr algn="just"/>
          <a:r>
            <a:rPr lang="en-US" dirty="0">
              <a:latin typeface="Arial" panose="020B0604020202020204" pitchFamily="34" charset="0"/>
              <a:cs typeface="Arial" panose="020B0604020202020204" pitchFamily="34" charset="0"/>
            </a:rPr>
            <a:t>The educational attainment has a positive association with the pregnancy outcome – miscarriage and stillbirth [13.24% among women with higher education compared to below 10% among illiterate] [Graph 2].</a:t>
          </a:r>
        </a:p>
      </dgm:t>
    </dgm:pt>
    <dgm:pt modelId="{95895357-5627-48FF-9AD7-ACC54B75F837}" type="parTrans" cxnId="{4EEAD9C4-ADA4-4050-9259-9D5C62DF60FF}">
      <dgm:prSet/>
      <dgm:spPr/>
      <dgm:t>
        <a:bodyPr/>
        <a:lstStyle/>
        <a:p>
          <a:endParaRPr lang="en-US"/>
        </a:p>
      </dgm:t>
    </dgm:pt>
    <dgm:pt modelId="{8F323DFE-4E06-41A4-A97C-DD94B33DE4F3}" type="sibTrans" cxnId="{4EEAD9C4-ADA4-4050-9259-9D5C62DF60FF}">
      <dgm:prSet/>
      <dgm:spPr/>
      <dgm:t>
        <a:bodyPr/>
        <a:lstStyle/>
        <a:p>
          <a:endParaRPr lang="en-US"/>
        </a:p>
      </dgm:t>
    </dgm:pt>
    <dgm:pt modelId="{F8B12508-AC93-40C1-88AE-DF46F9D78B6A}" type="pres">
      <dgm:prSet presAssocID="{05767E5F-CAD5-4DC0-8D0D-0A0874070D66}" presName="hierChild1" presStyleCnt="0">
        <dgm:presLayoutVars>
          <dgm:chPref val="1"/>
          <dgm:dir/>
          <dgm:animOne val="branch"/>
          <dgm:animLvl val="lvl"/>
          <dgm:resizeHandles/>
        </dgm:presLayoutVars>
      </dgm:prSet>
      <dgm:spPr/>
    </dgm:pt>
    <dgm:pt modelId="{0F22C5FB-812A-4DB6-B6A3-68528907D78E}" type="pres">
      <dgm:prSet presAssocID="{61705485-1490-4D5F-B020-94BD9AD578E9}" presName="hierRoot1" presStyleCnt="0"/>
      <dgm:spPr/>
    </dgm:pt>
    <dgm:pt modelId="{1E9F295C-8C8C-4E3F-8068-80A4993AC587}" type="pres">
      <dgm:prSet presAssocID="{61705485-1490-4D5F-B020-94BD9AD578E9}" presName="composite" presStyleCnt="0"/>
      <dgm:spPr/>
    </dgm:pt>
    <dgm:pt modelId="{E2EF925E-DC5C-488F-AE0F-F055B862D9B1}" type="pres">
      <dgm:prSet presAssocID="{61705485-1490-4D5F-B020-94BD9AD578E9}" presName="background" presStyleLbl="node0" presStyleIdx="0" presStyleCnt="2"/>
      <dgm:spPr/>
    </dgm:pt>
    <dgm:pt modelId="{5A043AF6-5270-4386-B08E-F03FFEB84E58}" type="pres">
      <dgm:prSet presAssocID="{61705485-1490-4D5F-B020-94BD9AD578E9}" presName="text" presStyleLbl="fgAcc0" presStyleIdx="0" presStyleCnt="2">
        <dgm:presLayoutVars>
          <dgm:chPref val="3"/>
        </dgm:presLayoutVars>
      </dgm:prSet>
      <dgm:spPr/>
    </dgm:pt>
    <dgm:pt modelId="{22BF5DAC-365E-4770-9C54-EF6948A5DB9D}" type="pres">
      <dgm:prSet presAssocID="{61705485-1490-4D5F-B020-94BD9AD578E9}" presName="hierChild2" presStyleCnt="0"/>
      <dgm:spPr/>
    </dgm:pt>
    <dgm:pt modelId="{CB919E55-A7B6-4457-88FC-778B03174F4B}" type="pres">
      <dgm:prSet presAssocID="{A576B624-C6D2-486C-8B0C-5F2FDE47BB58}" presName="hierRoot1" presStyleCnt="0"/>
      <dgm:spPr/>
    </dgm:pt>
    <dgm:pt modelId="{5A74BC66-DA55-4507-B83A-341B45DE5373}" type="pres">
      <dgm:prSet presAssocID="{A576B624-C6D2-486C-8B0C-5F2FDE47BB58}" presName="composite" presStyleCnt="0"/>
      <dgm:spPr/>
    </dgm:pt>
    <dgm:pt modelId="{324BA146-BF24-41D8-85CB-8553EDEF984D}" type="pres">
      <dgm:prSet presAssocID="{A576B624-C6D2-486C-8B0C-5F2FDE47BB58}" presName="background" presStyleLbl="node0" presStyleIdx="1" presStyleCnt="2"/>
      <dgm:spPr/>
    </dgm:pt>
    <dgm:pt modelId="{EE905260-431C-467E-A353-A48365A93510}" type="pres">
      <dgm:prSet presAssocID="{A576B624-C6D2-486C-8B0C-5F2FDE47BB58}" presName="text" presStyleLbl="fgAcc0" presStyleIdx="1" presStyleCnt="2">
        <dgm:presLayoutVars>
          <dgm:chPref val="3"/>
        </dgm:presLayoutVars>
      </dgm:prSet>
      <dgm:spPr/>
    </dgm:pt>
    <dgm:pt modelId="{59D009E2-9D1B-47D8-AC7D-9FE8DC57C3B8}" type="pres">
      <dgm:prSet presAssocID="{A576B624-C6D2-486C-8B0C-5F2FDE47BB58}" presName="hierChild2" presStyleCnt="0"/>
      <dgm:spPr/>
    </dgm:pt>
  </dgm:ptLst>
  <dgm:cxnLst>
    <dgm:cxn modelId="{4390A53F-085A-45D1-9375-6EFDA798EA0A}" type="presOf" srcId="{05767E5F-CAD5-4DC0-8D0D-0A0874070D66}" destId="{F8B12508-AC93-40C1-88AE-DF46F9D78B6A}" srcOrd="0" destOrd="0" presId="urn:microsoft.com/office/officeart/2005/8/layout/hierarchy1"/>
    <dgm:cxn modelId="{5BECD7B9-82B5-4CC1-AF91-B27C6704698A}" type="presOf" srcId="{A576B624-C6D2-486C-8B0C-5F2FDE47BB58}" destId="{EE905260-431C-467E-A353-A48365A93510}" srcOrd="0" destOrd="0" presId="urn:microsoft.com/office/officeart/2005/8/layout/hierarchy1"/>
    <dgm:cxn modelId="{4EEAD9C4-ADA4-4050-9259-9D5C62DF60FF}" srcId="{05767E5F-CAD5-4DC0-8D0D-0A0874070D66}" destId="{A576B624-C6D2-486C-8B0C-5F2FDE47BB58}" srcOrd="1" destOrd="0" parTransId="{95895357-5627-48FF-9AD7-ACC54B75F837}" sibTransId="{8F323DFE-4E06-41A4-A97C-DD94B33DE4F3}"/>
    <dgm:cxn modelId="{A72DEEDB-637E-4D47-BE09-A537A3876808}" srcId="{05767E5F-CAD5-4DC0-8D0D-0A0874070D66}" destId="{61705485-1490-4D5F-B020-94BD9AD578E9}" srcOrd="0" destOrd="0" parTransId="{F3C8CD0D-694A-4B86-BCA7-859CBC18EF1D}" sibTransId="{36D2D74B-10BD-4459-821F-F446A81AC0F6}"/>
    <dgm:cxn modelId="{0B9DE0EB-7465-4E4C-A145-C81052BC1D6D}" type="presOf" srcId="{61705485-1490-4D5F-B020-94BD9AD578E9}" destId="{5A043AF6-5270-4386-B08E-F03FFEB84E58}" srcOrd="0" destOrd="0" presId="urn:microsoft.com/office/officeart/2005/8/layout/hierarchy1"/>
    <dgm:cxn modelId="{C45FB3D3-76C9-4DF7-991C-7ADF48D93BBB}" type="presParOf" srcId="{F8B12508-AC93-40C1-88AE-DF46F9D78B6A}" destId="{0F22C5FB-812A-4DB6-B6A3-68528907D78E}" srcOrd="0" destOrd="0" presId="urn:microsoft.com/office/officeart/2005/8/layout/hierarchy1"/>
    <dgm:cxn modelId="{E858D68C-52B5-4FDC-A119-0834A401C320}" type="presParOf" srcId="{0F22C5FB-812A-4DB6-B6A3-68528907D78E}" destId="{1E9F295C-8C8C-4E3F-8068-80A4993AC587}" srcOrd="0" destOrd="0" presId="urn:microsoft.com/office/officeart/2005/8/layout/hierarchy1"/>
    <dgm:cxn modelId="{3E265EC7-7D4C-4740-91E6-4A94127CCC72}" type="presParOf" srcId="{1E9F295C-8C8C-4E3F-8068-80A4993AC587}" destId="{E2EF925E-DC5C-488F-AE0F-F055B862D9B1}" srcOrd="0" destOrd="0" presId="urn:microsoft.com/office/officeart/2005/8/layout/hierarchy1"/>
    <dgm:cxn modelId="{ABCC2EAF-38E2-4D2A-88BF-095ABB20C786}" type="presParOf" srcId="{1E9F295C-8C8C-4E3F-8068-80A4993AC587}" destId="{5A043AF6-5270-4386-B08E-F03FFEB84E58}" srcOrd="1" destOrd="0" presId="urn:microsoft.com/office/officeart/2005/8/layout/hierarchy1"/>
    <dgm:cxn modelId="{4AD6F1B7-CDCD-4320-9624-383470EAC25A}" type="presParOf" srcId="{0F22C5FB-812A-4DB6-B6A3-68528907D78E}" destId="{22BF5DAC-365E-4770-9C54-EF6948A5DB9D}" srcOrd="1" destOrd="0" presId="urn:microsoft.com/office/officeart/2005/8/layout/hierarchy1"/>
    <dgm:cxn modelId="{8C6F7E95-1E75-4825-89E6-D70DE179D8C3}" type="presParOf" srcId="{F8B12508-AC93-40C1-88AE-DF46F9D78B6A}" destId="{CB919E55-A7B6-4457-88FC-778B03174F4B}" srcOrd="1" destOrd="0" presId="urn:microsoft.com/office/officeart/2005/8/layout/hierarchy1"/>
    <dgm:cxn modelId="{B50F1739-BAB3-4B64-AA0C-D6BC6F99FC90}" type="presParOf" srcId="{CB919E55-A7B6-4457-88FC-778B03174F4B}" destId="{5A74BC66-DA55-4507-B83A-341B45DE5373}" srcOrd="0" destOrd="0" presId="urn:microsoft.com/office/officeart/2005/8/layout/hierarchy1"/>
    <dgm:cxn modelId="{F6F157ED-9436-4979-B4D2-D96974860572}" type="presParOf" srcId="{5A74BC66-DA55-4507-B83A-341B45DE5373}" destId="{324BA146-BF24-41D8-85CB-8553EDEF984D}" srcOrd="0" destOrd="0" presId="urn:microsoft.com/office/officeart/2005/8/layout/hierarchy1"/>
    <dgm:cxn modelId="{65A476DE-B897-4139-B7CA-F1DE9987B33D}" type="presParOf" srcId="{5A74BC66-DA55-4507-B83A-341B45DE5373}" destId="{EE905260-431C-467E-A353-A48365A93510}" srcOrd="1" destOrd="0" presId="urn:microsoft.com/office/officeart/2005/8/layout/hierarchy1"/>
    <dgm:cxn modelId="{FCAC42FA-0FD6-4DF9-9B4E-33BE74AFA7E7}" type="presParOf" srcId="{CB919E55-A7B6-4457-88FC-778B03174F4B}" destId="{59D009E2-9D1B-47D8-AC7D-9FE8DC57C3B8}"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153B550-BD75-4575-ACED-22922A51FD4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C7DE4D7-DA1A-4EDE-B9C6-2DA7AD745E8C}">
      <dgm:prSet custT="1"/>
      <dgm:spPr/>
      <dgm:t>
        <a:bodyPr/>
        <a:lstStyle/>
        <a:p>
          <a:pPr algn="just">
            <a:lnSpc>
              <a:spcPct val="100000"/>
            </a:lnSpc>
          </a:pPr>
          <a:r>
            <a:rPr lang="en-US" sz="1800" dirty="0">
              <a:latin typeface="Arial" panose="020B0604020202020204" pitchFamily="34" charset="0"/>
              <a:cs typeface="Arial" panose="020B0604020202020204" pitchFamily="34" charset="0"/>
            </a:rPr>
            <a:t>The age has a mix association with pregnancy wastage by smoking behavior of the females. Increasing age first decreases the wastage and then increases after age 30. The rate of change was found to be lower among non-smokers [Graph 3]. </a:t>
          </a:r>
        </a:p>
      </dgm:t>
    </dgm:pt>
    <dgm:pt modelId="{A12F31F4-D3FA-44B8-A40B-D25E1B8BC658}" type="parTrans" cxnId="{41D7A8EC-C4D7-4233-A5EE-68E0593751FE}">
      <dgm:prSet/>
      <dgm:spPr/>
      <dgm:t>
        <a:bodyPr/>
        <a:lstStyle/>
        <a:p>
          <a:endParaRPr lang="en-US"/>
        </a:p>
      </dgm:t>
    </dgm:pt>
    <dgm:pt modelId="{E0BB20B6-F513-446E-A02E-0A79F0D1D557}" type="sibTrans" cxnId="{41D7A8EC-C4D7-4233-A5EE-68E0593751FE}">
      <dgm:prSet/>
      <dgm:spPr/>
      <dgm:t>
        <a:bodyPr/>
        <a:lstStyle/>
        <a:p>
          <a:pPr>
            <a:lnSpc>
              <a:spcPct val="100000"/>
            </a:lnSpc>
          </a:pPr>
          <a:endParaRPr lang="en-US"/>
        </a:p>
      </dgm:t>
    </dgm:pt>
    <dgm:pt modelId="{83039E7E-5B5D-47D4-BCA1-2CE60D521124}">
      <dgm:prSet custT="1"/>
      <dgm:spPr/>
      <dgm:t>
        <a:bodyPr/>
        <a:lstStyle/>
        <a:p>
          <a:pPr algn="just">
            <a:lnSpc>
              <a:spcPct val="100000"/>
            </a:lnSpc>
          </a:pPr>
          <a:r>
            <a:rPr lang="en-US" sz="1800" dirty="0">
              <a:latin typeface="Arial" panose="020B0604020202020204" pitchFamily="34" charset="0"/>
              <a:cs typeface="Arial" panose="020B0604020202020204" pitchFamily="34" charset="0"/>
            </a:rPr>
            <a:t>The educational attainment indicates accessibility to buy the smoking material. As the education increases pregnancy wastage increases and the rate of increase was multifold among those who smoke [Graph 4].</a:t>
          </a:r>
        </a:p>
      </dgm:t>
    </dgm:pt>
    <dgm:pt modelId="{2405987B-823D-4675-8F3E-B6AD840B9F5A}" type="parTrans" cxnId="{41F1CC1B-FABB-491A-BD2A-DD0F38121ABE}">
      <dgm:prSet/>
      <dgm:spPr/>
      <dgm:t>
        <a:bodyPr/>
        <a:lstStyle/>
        <a:p>
          <a:endParaRPr lang="en-US"/>
        </a:p>
      </dgm:t>
    </dgm:pt>
    <dgm:pt modelId="{ED904F8A-A558-4E10-92B1-916CFF4BDEC2}" type="sibTrans" cxnId="{41F1CC1B-FABB-491A-BD2A-DD0F38121ABE}">
      <dgm:prSet/>
      <dgm:spPr/>
      <dgm:t>
        <a:bodyPr/>
        <a:lstStyle/>
        <a:p>
          <a:endParaRPr lang="en-US"/>
        </a:p>
      </dgm:t>
    </dgm:pt>
    <dgm:pt modelId="{A02BB602-401C-4E8E-894F-B8E99DFF007B}" type="pres">
      <dgm:prSet presAssocID="{7153B550-BD75-4575-ACED-22922A51FD44}" presName="root" presStyleCnt="0">
        <dgm:presLayoutVars>
          <dgm:dir/>
          <dgm:resizeHandles val="exact"/>
        </dgm:presLayoutVars>
      </dgm:prSet>
      <dgm:spPr/>
    </dgm:pt>
    <dgm:pt modelId="{DBBCADA2-5F54-42FB-91E2-20FBD2A3250F}" type="pres">
      <dgm:prSet presAssocID="{1C7DE4D7-DA1A-4EDE-B9C6-2DA7AD745E8C}" presName="compNode" presStyleCnt="0"/>
      <dgm:spPr/>
    </dgm:pt>
    <dgm:pt modelId="{A5AE17D3-C25F-4EFC-AB6A-E130F648C65A}" type="pres">
      <dgm:prSet presAssocID="{1C7DE4D7-DA1A-4EDE-B9C6-2DA7AD745E8C}" presName="bgRect" presStyleLbl="bgShp" presStyleIdx="0" presStyleCnt="2"/>
      <dgm:spPr/>
    </dgm:pt>
    <dgm:pt modelId="{834F1384-2684-466B-A471-2508C3FA810F}" type="pres">
      <dgm:prSet presAssocID="{1C7DE4D7-DA1A-4EDE-B9C6-2DA7AD745E8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moking"/>
        </a:ext>
      </dgm:extLst>
    </dgm:pt>
    <dgm:pt modelId="{B5F04E30-FCA3-49D9-AFBB-A2E1467D3F2E}" type="pres">
      <dgm:prSet presAssocID="{1C7DE4D7-DA1A-4EDE-B9C6-2DA7AD745E8C}" presName="spaceRect" presStyleCnt="0"/>
      <dgm:spPr/>
    </dgm:pt>
    <dgm:pt modelId="{C39A3C80-7638-4FA3-8508-289EC4D2BD70}" type="pres">
      <dgm:prSet presAssocID="{1C7DE4D7-DA1A-4EDE-B9C6-2DA7AD745E8C}" presName="parTx" presStyleLbl="revTx" presStyleIdx="0" presStyleCnt="2">
        <dgm:presLayoutVars>
          <dgm:chMax val="0"/>
          <dgm:chPref val="0"/>
        </dgm:presLayoutVars>
      </dgm:prSet>
      <dgm:spPr/>
    </dgm:pt>
    <dgm:pt modelId="{8DEE3C89-3C1A-4BED-A610-F347DE9156DD}" type="pres">
      <dgm:prSet presAssocID="{E0BB20B6-F513-446E-A02E-0A79F0D1D557}" presName="sibTrans" presStyleCnt="0"/>
      <dgm:spPr/>
    </dgm:pt>
    <dgm:pt modelId="{5E0F1D10-CD62-480C-A864-8A4D261F7F17}" type="pres">
      <dgm:prSet presAssocID="{83039E7E-5B5D-47D4-BCA1-2CE60D521124}" presName="compNode" presStyleCnt="0"/>
      <dgm:spPr/>
    </dgm:pt>
    <dgm:pt modelId="{D6D967A3-8EA6-4C03-8B95-7BC565235867}" type="pres">
      <dgm:prSet presAssocID="{83039E7E-5B5D-47D4-BCA1-2CE60D521124}" presName="bgRect" presStyleLbl="bgShp" presStyleIdx="1" presStyleCnt="2"/>
      <dgm:spPr/>
    </dgm:pt>
    <dgm:pt modelId="{0747C3D0-3B8D-4BB6-B96C-C79A7327CF13}" type="pres">
      <dgm:prSet presAssocID="{83039E7E-5B5D-47D4-BCA1-2CE60D52112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No Smoking"/>
        </a:ext>
      </dgm:extLst>
    </dgm:pt>
    <dgm:pt modelId="{F86D7BB3-C701-411B-A4BF-DEB99DEB188A}" type="pres">
      <dgm:prSet presAssocID="{83039E7E-5B5D-47D4-BCA1-2CE60D521124}" presName="spaceRect" presStyleCnt="0"/>
      <dgm:spPr/>
    </dgm:pt>
    <dgm:pt modelId="{71B4A7B9-FBF7-40BC-97E0-44FDC78A909B}" type="pres">
      <dgm:prSet presAssocID="{83039E7E-5B5D-47D4-BCA1-2CE60D521124}" presName="parTx" presStyleLbl="revTx" presStyleIdx="1" presStyleCnt="2">
        <dgm:presLayoutVars>
          <dgm:chMax val="0"/>
          <dgm:chPref val="0"/>
        </dgm:presLayoutVars>
      </dgm:prSet>
      <dgm:spPr/>
    </dgm:pt>
  </dgm:ptLst>
  <dgm:cxnLst>
    <dgm:cxn modelId="{DB808304-C686-4D42-94AC-C3DB463B1DEC}" type="presOf" srcId="{1C7DE4D7-DA1A-4EDE-B9C6-2DA7AD745E8C}" destId="{C39A3C80-7638-4FA3-8508-289EC4D2BD70}" srcOrd="0" destOrd="0" presId="urn:microsoft.com/office/officeart/2018/2/layout/IconVerticalSolidList"/>
    <dgm:cxn modelId="{41F1CC1B-FABB-491A-BD2A-DD0F38121ABE}" srcId="{7153B550-BD75-4575-ACED-22922A51FD44}" destId="{83039E7E-5B5D-47D4-BCA1-2CE60D521124}" srcOrd="1" destOrd="0" parTransId="{2405987B-823D-4675-8F3E-B6AD840B9F5A}" sibTransId="{ED904F8A-A558-4E10-92B1-916CFF4BDEC2}"/>
    <dgm:cxn modelId="{A22E7795-B3BC-4E22-8303-C963AE8FDEA8}" type="presOf" srcId="{83039E7E-5B5D-47D4-BCA1-2CE60D521124}" destId="{71B4A7B9-FBF7-40BC-97E0-44FDC78A909B}" srcOrd="0" destOrd="0" presId="urn:microsoft.com/office/officeart/2018/2/layout/IconVerticalSolidList"/>
    <dgm:cxn modelId="{508C27AB-EB53-4C49-ABA4-337A47B401D1}" type="presOf" srcId="{7153B550-BD75-4575-ACED-22922A51FD44}" destId="{A02BB602-401C-4E8E-894F-B8E99DFF007B}" srcOrd="0" destOrd="0" presId="urn:microsoft.com/office/officeart/2018/2/layout/IconVerticalSolidList"/>
    <dgm:cxn modelId="{41D7A8EC-C4D7-4233-A5EE-68E0593751FE}" srcId="{7153B550-BD75-4575-ACED-22922A51FD44}" destId="{1C7DE4D7-DA1A-4EDE-B9C6-2DA7AD745E8C}" srcOrd="0" destOrd="0" parTransId="{A12F31F4-D3FA-44B8-A40B-D25E1B8BC658}" sibTransId="{E0BB20B6-F513-446E-A02E-0A79F0D1D557}"/>
    <dgm:cxn modelId="{BC2DFA78-82EB-421E-9930-19799BD26433}" type="presParOf" srcId="{A02BB602-401C-4E8E-894F-B8E99DFF007B}" destId="{DBBCADA2-5F54-42FB-91E2-20FBD2A3250F}" srcOrd="0" destOrd="0" presId="urn:microsoft.com/office/officeart/2018/2/layout/IconVerticalSolidList"/>
    <dgm:cxn modelId="{8EC6D9ED-D0E8-44E3-A011-36B0E5663EED}" type="presParOf" srcId="{DBBCADA2-5F54-42FB-91E2-20FBD2A3250F}" destId="{A5AE17D3-C25F-4EFC-AB6A-E130F648C65A}" srcOrd="0" destOrd="0" presId="urn:microsoft.com/office/officeart/2018/2/layout/IconVerticalSolidList"/>
    <dgm:cxn modelId="{101E020B-C8BC-41C5-97E9-ED6ADF467645}" type="presParOf" srcId="{DBBCADA2-5F54-42FB-91E2-20FBD2A3250F}" destId="{834F1384-2684-466B-A471-2508C3FA810F}" srcOrd="1" destOrd="0" presId="urn:microsoft.com/office/officeart/2018/2/layout/IconVerticalSolidList"/>
    <dgm:cxn modelId="{611A8DFD-A209-4F46-A16E-67A95928EC7C}" type="presParOf" srcId="{DBBCADA2-5F54-42FB-91E2-20FBD2A3250F}" destId="{B5F04E30-FCA3-49D9-AFBB-A2E1467D3F2E}" srcOrd="2" destOrd="0" presId="urn:microsoft.com/office/officeart/2018/2/layout/IconVerticalSolidList"/>
    <dgm:cxn modelId="{31A55BE6-32DB-4E65-9D90-38B6DB1C3259}" type="presParOf" srcId="{DBBCADA2-5F54-42FB-91E2-20FBD2A3250F}" destId="{C39A3C80-7638-4FA3-8508-289EC4D2BD70}" srcOrd="3" destOrd="0" presId="urn:microsoft.com/office/officeart/2018/2/layout/IconVerticalSolidList"/>
    <dgm:cxn modelId="{4671CCC8-AF73-4055-9587-C30F77F8D8BE}" type="presParOf" srcId="{A02BB602-401C-4E8E-894F-B8E99DFF007B}" destId="{8DEE3C89-3C1A-4BED-A610-F347DE9156DD}" srcOrd="1" destOrd="0" presId="urn:microsoft.com/office/officeart/2018/2/layout/IconVerticalSolidList"/>
    <dgm:cxn modelId="{0F370027-20D0-4226-BEA9-27BECB1B2F10}" type="presParOf" srcId="{A02BB602-401C-4E8E-894F-B8E99DFF007B}" destId="{5E0F1D10-CD62-480C-A864-8A4D261F7F17}" srcOrd="2" destOrd="0" presId="urn:microsoft.com/office/officeart/2018/2/layout/IconVerticalSolidList"/>
    <dgm:cxn modelId="{60EF72AE-D606-4A23-9722-05E6EAEDF6DB}" type="presParOf" srcId="{5E0F1D10-CD62-480C-A864-8A4D261F7F17}" destId="{D6D967A3-8EA6-4C03-8B95-7BC565235867}" srcOrd="0" destOrd="0" presId="urn:microsoft.com/office/officeart/2018/2/layout/IconVerticalSolidList"/>
    <dgm:cxn modelId="{BEC03DDB-C4CC-403A-A165-5334885F2597}" type="presParOf" srcId="{5E0F1D10-CD62-480C-A864-8A4D261F7F17}" destId="{0747C3D0-3B8D-4BB6-B96C-C79A7327CF13}" srcOrd="1" destOrd="0" presId="urn:microsoft.com/office/officeart/2018/2/layout/IconVerticalSolidList"/>
    <dgm:cxn modelId="{49CEC6E4-7633-44C9-8811-7E74F0AF5792}" type="presParOf" srcId="{5E0F1D10-CD62-480C-A864-8A4D261F7F17}" destId="{F86D7BB3-C701-411B-A4BF-DEB99DEB188A}" srcOrd="2" destOrd="0" presId="urn:microsoft.com/office/officeart/2018/2/layout/IconVerticalSolidList"/>
    <dgm:cxn modelId="{4232E644-4B99-44A9-B299-CFA2247F9535}" type="presParOf" srcId="{5E0F1D10-CD62-480C-A864-8A4D261F7F17}" destId="{71B4A7B9-FBF7-40BC-97E0-44FDC78A909B}"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5C3160F-5102-4E01-8859-0A8D5063F29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A0C3AC8-2209-4D32-A256-DF392C0C9C40}">
      <dgm:prSet custT="1"/>
      <dgm:spPr/>
      <dgm:t>
        <a:bodyPr/>
        <a:lstStyle/>
        <a:p>
          <a:pPr algn="just">
            <a:lnSpc>
              <a:spcPct val="100000"/>
            </a:lnSpc>
          </a:pPr>
          <a:r>
            <a:rPr lang="en-US" sz="1800" dirty="0">
              <a:latin typeface="Arial" panose="020B0604020202020204" pitchFamily="34" charset="0"/>
              <a:cs typeface="Arial" panose="020B0604020202020204" pitchFamily="34" charset="0"/>
            </a:rPr>
            <a:t>The wealth status increases the affordability to buy the smoking material. As the wealth status increases from poor to rich, the pregnancy wastage increases and but the rate of increase was higher among smokers compared to those who do not smoke [Graph 5].</a:t>
          </a:r>
        </a:p>
      </dgm:t>
    </dgm:pt>
    <dgm:pt modelId="{22FCDE91-4D0F-45E1-A0DC-F91F7DD8D9F4}" type="parTrans" cxnId="{AF6A563A-0144-4412-85EB-2BA1693AF558}">
      <dgm:prSet/>
      <dgm:spPr/>
      <dgm:t>
        <a:bodyPr/>
        <a:lstStyle/>
        <a:p>
          <a:endParaRPr lang="en-US"/>
        </a:p>
      </dgm:t>
    </dgm:pt>
    <dgm:pt modelId="{7B6CEA78-18E6-466C-ABDE-8C5E12F8F792}" type="sibTrans" cxnId="{AF6A563A-0144-4412-85EB-2BA1693AF558}">
      <dgm:prSet/>
      <dgm:spPr/>
      <dgm:t>
        <a:bodyPr/>
        <a:lstStyle/>
        <a:p>
          <a:endParaRPr lang="en-US"/>
        </a:p>
      </dgm:t>
    </dgm:pt>
    <dgm:pt modelId="{6970E16F-2538-43BB-92B3-9BEACA5C4409}">
      <dgm:prSet custT="1"/>
      <dgm:spPr/>
      <dgm:t>
        <a:bodyPr/>
        <a:lstStyle/>
        <a:p>
          <a:pPr>
            <a:lnSpc>
              <a:spcPct val="100000"/>
            </a:lnSpc>
          </a:pPr>
          <a:r>
            <a:rPr lang="en-US" sz="1800" dirty="0">
              <a:latin typeface="Arial" panose="020B0604020202020204" pitchFamily="34" charset="0"/>
              <a:cs typeface="Arial" panose="020B0604020202020204" pitchFamily="34" charset="0"/>
            </a:rPr>
            <a:t>The ethnicity show the concentration of the pregnancy wastage by smoking behavior. Pregnancy wastage was higher among smokers. [Graph 6].</a:t>
          </a:r>
        </a:p>
      </dgm:t>
    </dgm:pt>
    <dgm:pt modelId="{93927F54-F3F2-4D87-8084-7832224584F2}" type="parTrans" cxnId="{61AADBD1-DD43-43E5-961B-95C33E47C575}">
      <dgm:prSet/>
      <dgm:spPr/>
      <dgm:t>
        <a:bodyPr/>
        <a:lstStyle/>
        <a:p>
          <a:endParaRPr lang="en-US"/>
        </a:p>
      </dgm:t>
    </dgm:pt>
    <dgm:pt modelId="{6CA6C6C3-9F5D-4F1B-869E-0F2EA2D046AF}" type="sibTrans" cxnId="{61AADBD1-DD43-43E5-961B-95C33E47C575}">
      <dgm:prSet/>
      <dgm:spPr/>
      <dgm:t>
        <a:bodyPr/>
        <a:lstStyle/>
        <a:p>
          <a:endParaRPr lang="en-US"/>
        </a:p>
      </dgm:t>
    </dgm:pt>
    <dgm:pt modelId="{C4B4A2CD-B002-432D-A6CD-CE25160AF087}" type="pres">
      <dgm:prSet presAssocID="{D5C3160F-5102-4E01-8859-0A8D5063F297}" presName="root" presStyleCnt="0">
        <dgm:presLayoutVars>
          <dgm:dir/>
          <dgm:resizeHandles val="exact"/>
        </dgm:presLayoutVars>
      </dgm:prSet>
      <dgm:spPr/>
    </dgm:pt>
    <dgm:pt modelId="{C7C27972-6C77-4624-AE2D-E6DB02CDDDF3}" type="pres">
      <dgm:prSet presAssocID="{7A0C3AC8-2209-4D32-A256-DF392C0C9C40}" presName="compNode" presStyleCnt="0"/>
      <dgm:spPr/>
    </dgm:pt>
    <dgm:pt modelId="{B8111468-43FA-498F-80DB-C3BA9594A06D}" type="pres">
      <dgm:prSet presAssocID="{7A0C3AC8-2209-4D32-A256-DF392C0C9C40}" presName="bgRect" presStyleLbl="bgShp" presStyleIdx="0" presStyleCnt="2"/>
      <dgm:spPr/>
    </dgm:pt>
    <dgm:pt modelId="{8E5032A8-51D3-4F99-A5A1-072C80EACA92}" type="pres">
      <dgm:prSet presAssocID="{7A0C3AC8-2209-4D32-A256-DF392C0C9C4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No Smoking"/>
        </a:ext>
      </dgm:extLst>
    </dgm:pt>
    <dgm:pt modelId="{7BF1B4EF-EC89-4F10-AB40-60A9D6FC1391}" type="pres">
      <dgm:prSet presAssocID="{7A0C3AC8-2209-4D32-A256-DF392C0C9C40}" presName="spaceRect" presStyleCnt="0"/>
      <dgm:spPr/>
    </dgm:pt>
    <dgm:pt modelId="{61F1DE8C-F8D0-403F-99AE-FC6CEC8D2E65}" type="pres">
      <dgm:prSet presAssocID="{7A0C3AC8-2209-4D32-A256-DF392C0C9C40}" presName="parTx" presStyleLbl="revTx" presStyleIdx="0" presStyleCnt="2">
        <dgm:presLayoutVars>
          <dgm:chMax val="0"/>
          <dgm:chPref val="0"/>
        </dgm:presLayoutVars>
      </dgm:prSet>
      <dgm:spPr/>
    </dgm:pt>
    <dgm:pt modelId="{91E7E95D-825F-4343-984E-A09A00000DD9}" type="pres">
      <dgm:prSet presAssocID="{7B6CEA78-18E6-466C-ABDE-8C5E12F8F792}" presName="sibTrans" presStyleCnt="0"/>
      <dgm:spPr/>
    </dgm:pt>
    <dgm:pt modelId="{E26482A2-2650-46E5-B2B3-FF325A74946A}" type="pres">
      <dgm:prSet presAssocID="{6970E16F-2538-43BB-92B3-9BEACA5C4409}" presName="compNode" presStyleCnt="0"/>
      <dgm:spPr/>
    </dgm:pt>
    <dgm:pt modelId="{0368053F-A92C-4A6C-94A0-6EB948E8E928}" type="pres">
      <dgm:prSet presAssocID="{6970E16F-2538-43BB-92B3-9BEACA5C4409}" presName="bgRect" presStyleLbl="bgShp" presStyleIdx="1" presStyleCnt="2"/>
      <dgm:spPr/>
    </dgm:pt>
    <dgm:pt modelId="{C70BA062-9DAB-4DA5-A528-38C7CA0699D5}" type="pres">
      <dgm:prSet presAssocID="{6970E16F-2538-43BB-92B3-9BEACA5C440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moking"/>
        </a:ext>
      </dgm:extLst>
    </dgm:pt>
    <dgm:pt modelId="{A3D194AF-599A-47F7-9F60-6A4FF037FE38}" type="pres">
      <dgm:prSet presAssocID="{6970E16F-2538-43BB-92B3-9BEACA5C4409}" presName="spaceRect" presStyleCnt="0"/>
      <dgm:spPr/>
    </dgm:pt>
    <dgm:pt modelId="{0C184214-FF0C-4C68-B475-9474EA70ED20}" type="pres">
      <dgm:prSet presAssocID="{6970E16F-2538-43BB-92B3-9BEACA5C4409}" presName="parTx" presStyleLbl="revTx" presStyleIdx="1" presStyleCnt="2">
        <dgm:presLayoutVars>
          <dgm:chMax val="0"/>
          <dgm:chPref val="0"/>
        </dgm:presLayoutVars>
      </dgm:prSet>
      <dgm:spPr/>
    </dgm:pt>
  </dgm:ptLst>
  <dgm:cxnLst>
    <dgm:cxn modelId="{B1F41938-8E26-4E67-8CC1-ABE101BFFB14}" type="presOf" srcId="{D5C3160F-5102-4E01-8859-0A8D5063F297}" destId="{C4B4A2CD-B002-432D-A6CD-CE25160AF087}" srcOrd="0" destOrd="0" presId="urn:microsoft.com/office/officeart/2018/2/layout/IconVerticalSolidList"/>
    <dgm:cxn modelId="{AF6A563A-0144-4412-85EB-2BA1693AF558}" srcId="{D5C3160F-5102-4E01-8859-0A8D5063F297}" destId="{7A0C3AC8-2209-4D32-A256-DF392C0C9C40}" srcOrd="0" destOrd="0" parTransId="{22FCDE91-4D0F-45E1-A0DC-F91F7DD8D9F4}" sibTransId="{7B6CEA78-18E6-466C-ABDE-8C5E12F8F792}"/>
    <dgm:cxn modelId="{FC56C48A-14D5-484E-97A4-93FF7F59317B}" type="presOf" srcId="{7A0C3AC8-2209-4D32-A256-DF392C0C9C40}" destId="{61F1DE8C-F8D0-403F-99AE-FC6CEC8D2E65}" srcOrd="0" destOrd="0" presId="urn:microsoft.com/office/officeart/2018/2/layout/IconVerticalSolidList"/>
    <dgm:cxn modelId="{61AADBD1-DD43-43E5-961B-95C33E47C575}" srcId="{D5C3160F-5102-4E01-8859-0A8D5063F297}" destId="{6970E16F-2538-43BB-92B3-9BEACA5C4409}" srcOrd="1" destOrd="0" parTransId="{93927F54-F3F2-4D87-8084-7832224584F2}" sibTransId="{6CA6C6C3-9F5D-4F1B-869E-0F2EA2D046AF}"/>
    <dgm:cxn modelId="{2A70DEE4-A298-4CF3-804E-EADA96EABF31}" type="presOf" srcId="{6970E16F-2538-43BB-92B3-9BEACA5C4409}" destId="{0C184214-FF0C-4C68-B475-9474EA70ED20}" srcOrd="0" destOrd="0" presId="urn:microsoft.com/office/officeart/2018/2/layout/IconVerticalSolidList"/>
    <dgm:cxn modelId="{5D3E1DE9-2AEA-4A56-9A68-B775D5160D3D}" type="presParOf" srcId="{C4B4A2CD-B002-432D-A6CD-CE25160AF087}" destId="{C7C27972-6C77-4624-AE2D-E6DB02CDDDF3}" srcOrd="0" destOrd="0" presId="urn:microsoft.com/office/officeart/2018/2/layout/IconVerticalSolidList"/>
    <dgm:cxn modelId="{8420798F-4158-4F2D-AF73-43688E7C11FB}" type="presParOf" srcId="{C7C27972-6C77-4624-AE2D-E6DB02CDDDF3}" destId="{B8111468-43FA-498F-80DB-C3BA9594A06D}" srcOrd="0" destOrd="0" presId="urn:microsoft.com/office/officeart/2018/2/layout/IconVerticalSolidList"/>
    <dgm:cxn modelId="{0038409D-C70A-427B-911F-FEAE9240DA30}" type="presParOf" srcId="{C7C27972-6C77-4624-AE2D-E6DB02CDDDF3}" destId="{8E5032A8-51D3-4F99-A5A1-072C80EACA92}" srcOrd="1" destOrd="0" presId="urn:microsoft.com/office/officeart/2018/2/layout/IconVerticalSolidList"/>
    <dgm:cxn modelId="{7E3D9DBE-8C14-42E5-B412-EBC40F1B6FBF}" type="presParOf" srcId="{C7C27972-6C77-4624-AE2D-E6DB02CDDDF3}" destId="{7BF1B4EF-EC89-4F10-AB40-60A9D6FC1391}" srcOrd="2" destOrd="0" presId="urn:microsoft.com/office/officeart/2018/2/layout/IconVerticalSolidList"/>
    <dgm:cxn modelId="{BDC7948F-9204-4ECB-B7A5-61B38EE454DD}" type="presParOf" srcId="{C7C27972-6C77-4624-AE2D-E6DB02CDDDF3}" destId="{61F1DE8C-F8D0-403F-99AE-FC6CEC8D2E65}" srcOrd="3" destOrd="0" presId="urn:microsoft.com/office/officeart/2018/2/layout/IconVerticalSolidList"/>
    <dgm:cxn modelId="{B7FCDAA3-42E6-4C29-A618-E442FAD9AD8D}" type="presParOf" srcId="{C4B4A2CD-B002-432D-A6CD-CE25160AF087}" destId="{91E7E95D-825F-4343-984E-A09A00000DD9}" srcOrd="1" destOrd="0" presId="urn:microsoft.com/office/officeart/2018/2/layout/IconVerticalSolidList"/>
    <dgm:cxn modelId="{D12AF632-5A7B-4867-B264-646594CF4870}" type="presParOf" srcId="{C4B4A2CD-B002-432D-A6CD-CE25160AF087}" destId="{E26482A2-2650-46E5-B2B3-FF325A74946A}" srcOrd="2" destOrd="0" presId="urn:microsoft.com/office/officeart/2018/2/layout/IconVerticalSolidList"/>
    <dgm:cxn modelId="{C3BB2AC5-DA24-4A9B-8FD4-C26FDC50A8AA}" type="presParOf" srcId="{E26482A2-2650-46E5-B2B3-FF325A74946A}" destId="{0368053F-A92C-4A6C-94A0-6EB948E8E928}" srcOrd="0" destOrd="0" presId="urn:microsoft.com/office/officeart/2018/2/layout/IconVerticalSolidList"/>
    <dgm:cxn modelId="{A6F3AB16-81EA-4134-8056-E46C86CBDE8D}" type="presParOf" srcId="{E26482A2-2650-46E5-B2B3-FF325A74946A}" destId="{C70BA062-9DAB-4DA5-A528-38C7CA0699D5}" srcOrd="1" destOrd="0" presId="urn:microsoft.com/office/officeart/2018/2/layout/IconVerticalSolidList"/>
    <dgm:cxn modelId="{8EC42960-0333-4C4A-8955-B2856D95CDF6}" type="presParOf" srcId="{E26482A2-2650-46E5-B2B3-FF325A74946A}" destId="{A3D194AF-599A-47F7-9F60-6A4FF037FE38}" srcOrd="2" destOrd="0" presId="urn:microsoft.com/office/officeart/2018/2/layout/IconVerticalSolidList"/>
    <dgm:cxn modelId="{A91A8A28-9CF7-44F3-81CB-611AD7AE3DED}" type="presParOf" srcId="{E26482A2-2650-46E5-B2B3-FF325A74946A}" destId="{0C184214-FF0C-4C68-B475-9474EA70ED20}"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0FD7A95-59A8-4C7D-93D9-6139A94FC29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F8CE164-085C-4019-86DB-0172AB92386A}">
      <dgm:prSet custT="1"/>
      <dgm:spPr/>
      <dgm:t>
        <a:bodyPr/>
        <a:lstStyle/>
        <a:p>
          <a:pPr>
            <a:lnSpc>
              <a:spcPct val="100000"/>
            </a:lnSpc>
          </a:pPr>
          <a:r>
            <a:rPr lang="en-US" sz="1800" dirty="0">
              <a:latin typeface="Arial" panose="020B0604020202020204" pitchFamily="34" charset="0"/>
              <a:cs typeface="Arial" panose="020B0604020202020204" pitchFamily="34" charset="0"/>
            </a:rPr>
            <a:t>Pregnancy wastage was higher among smokers compared to non-smokers in EAG States</a:t>
          </a:r>
          <a:r>
            <a:rPr lang="en-US" sz="1400" dirty="0"/>
            <a:t>. </a:t>
          </a:r>
        </a:p>
      </dgm:t>
    </dgm:pt>
    <dgm:pt modelId="{9FE9C426-9009-40C9-A9F2-D588309B7E5F}" type="parTrans" cxnId="{25AC1D8B-A382-4BAB-8FA4-D4304C38B238}">
      <dgm:prSet/>
      <dgm:spPr/>
      <dgm:t>
        <a:bodyPr/>
        <a:lstStyle/>
        <a:p>
          <a:endParaRPr lang="en-US"/>
        </a:p>
      </dgm:t>
    </dgm:pt>
    <dgm:pt modelId="{4CD7CF2C-89C9-4E7F-A7FC-89028BB13B4C}" type="sibTrans" cxnId="{25AC1D8B-A382-4BAB-8FA4-D4304C38B238}">
      <dgm:prSet/>
      <dgm:spPr/>
      <dgm:t>
        <a:bodyPr/>
        <a:lstStyle/>
        <a:p>
          <a:endParaRPr lang="en-US"/>
        </a:p>
      </dgm:t>
    </dgm:pt>
    <dgm:pt modelId="{D56F3890-390C-453A-A288-404237D5ABF9}">
      <dgm:prSet custT="1"/>
      <dgm:spPr/>
      <dgm:t>
        <a:bodyPr/>
        <a:lstStyle/>
        <a:p>
          <a:pPr algn="just">
            <a:lnSpc>
              <a:spcPct val="100000"/>
            </a:lnSpc>
          </a:pPr>
          <a:r>
            <a:rPr lang="en-US" sz="1800" dirty="0">
              <a:latin typeface="Arial" panose="020B0604020202020204" pitchFamily="34" charset="0"/>
              <a:cs typeface="Arial" panose="020B0604020202020204" pitchFamily="34" charset="0"/>
            </a:rPr>
            <a:t>However, in some EAG states like Bihar, Uttarakhand, Jharkhand, and Madhya Pradesh pregnancy wastage was on the higher side when they were non-smokers compared to smokers. A deeper analysis is required to understand the contrasting pictures in these states [Graph 7]</a:t>
          </a:r>
        </a:p>
      </dgm:t>
    </dgm:pt>
    <dgm:pt modelId="{080B4DCE-B9BE-47EA-96D7-59FD5E93A7BA}" type="parTrans" cxnId="{FABBB585-BB3C-4FC5-AC2D-DDBA34E53640}">
      <dgm:prSet/>
      <dgm:spPr/>
      <dgm:t>
        <a:bodyPr/>
        <a:lstStyle/>
        <a:p>
          <a:endParaRPr lang="en-US"/>
        </a:p>
      </dgm:t>
    </dgm:pt>
    <dgm:pt modelId="{B08C4C07-0D21-4DDD-906B-FF3C8D14B09D}" type="sibTrans" cxnId="{FABBB585-BB3C-4FC5-AC2D-DDBA34E53640}">
      <dgm:prSet/>
      <dgm:spPr/>
      <dgm:t>
        <a:bodyPr/>
        <a:lstStyle/>
        <a:p>
          <a:endParaRPr lang="en-US"/>
        </a:p>
      </dgm:t>
    </dgm:pt>
    <dgm:pt modelId="{2EDE34C6-E764-4594-9156-F248ACCFEA9D}" type="pres">
      <dgm:prSet presAssocID="{20FD7A95-59A8-4C7D-93D9-6139A94FC299}" presName="root" presStyleCnt="0">
        <dgm:presLayoutVars>
          <dgm:dir/>
          <dgm:resizeHandles val="exact"/>
        </dgm:presLayoutVars>
      </dgm:prSet>
      <dgm:spPr/>
    </dgm:pt>
    <dgm:pt modelId="{BA185789-C1FA-46C2-87B2-BA54367D0820}" type="pres">
      <dgm:prSet presAssocID="{AF8CE164-085C-4019-86DB-0172AB92386A}" presName="compNode" presStyleCnt="0"/>
      <dgm:spPr/>
    </dgm:pt>
    <dgm:pt modelId="{2219FDEF-A70E-4306-8C20-231D9DBF378C}" type="pres">
      <dgm:prSet presAssocID="{AF8CE164-085C-4019-86DB-0172AB92386A}" presName="bgRect" presStyleLbl="bgShp" presStyleIdx="0" presStyleCnt="2"/>
      <dgm:spPr/>
    </dgm:pt>
    <dgm:pt modelId="{71946944-D807-4FB8-BD62-AC11F227E8BA}" type="pres">
      <dgm:prSet presAssocID="{AF8CE164-085C-4019-86DB-0172AB92386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No Smoking"/>
        </a:ext>
      </dgm:extLst>
    </dgm:pt>
    <dgm:pt modelId="{2B0E008D-EEC5-4F3A-8A04-ACFE8A47D4D4}" type="pres">
      <dgm:prSet presAssocID="{AF8CE164-085C-4019-86DB-0172AB92386A}" presName="spaceRect" presStyleCnt="0"/>
      <dgm:spPr/>
    </dgm:pt>
    <dgm:pt modelId="{2B1D3675-3902-4558-824A-219B427FF367}" type="pres">
      <dgm:prSet presAssocID="{AF8CE164-085C-4019-86DB-0172AB92386A}" presName="parTx" presStyleLbl="revTx" presStyleIdx="0" presStyleCnt="2">
        <dgm:presLayoutVars>
          <dgm:chMax val="0"/>
          <dgm:chPref val="0"/>
        </dgm:presLayoutVars>
      </dgm:prSet>
      <dgm:spPr/>
    </dgm:pt>
    <dgm:pt modelId="{EAEE3519-AFB0-42D9-80A4-DC39DECFB4F9}" type="pres">
      <dgm:prSet presAssocID="{4CD7CF2C-89C9-4E7F-A7FC-89028BB13B4C}" presName="sibTrans" presStyleCnt="0"/>
      <dgm:spPr/>
    </dgm:pt>
    <dgm:pt modelId="{7F56C3FD-E5D8-4968-87CA-87D20FC72E9A}" type="pres">
      <dgm:prSet presAssocID="{D56F3890-390C-453A-A288-404237D5ABF9}" presName="compNode" presStyleCnt="0"/>
      <dgm:spPr/>
    </dgm:pt>
    <dgm:pt modelId="{23B15F88-6E02-453C-97B6-E8F8040F1725}" type="pres">
      <dgm:prSet presAssocID="{D56F3890-390C-453A-A288-404237D5ABF9}" presName="bgRect" presStyleLbl="bgShp" presStyleIdx="1" presStyleCnt="2"/>
      <dgm:spPr/>
    </dgm:pt>
    <dgm:pt modelId="{145DCD8C-6744-4D33-9874-63D02F924CF7}" type="pres">
      <dgm:prSet presAssocID="{D56F3890-390C-453A-A288-404237D5ABF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arvest Basket"/>
        </a:ext>
      </dgm:extLst>
    </dgm:pt>
    <dgm:pt modelId="{468C4B3D-13BA-4574-A608-B959FCC664F0}" type="pres">
      <dgm:prSet presAssocID="{D56F3890-390C-453A-A288-404237D5ABF9}" presName="spaceRect" presStyleCnt="0"/>
      <dgm:spPr/>
    </dgm:pt>
    <dgm:pt modelId="{94D70FC9-EF78-4850-8632-3B3F86FBDBAC}" type="pres">
      <dgm:prSet presAssocID="{D56F3890-390C-453A-A288-404237D5ABF9}" presName="parTx" presStyleLbl="revTx" presStyleIdx="1" presStyleCnt="2">
        <dgm:presLayoutVars>
          <dgm:chMax val="0"/>
          <dgm:chPref val="0"/>
        </dgm:presLayoutVars>
      </dgm:prSet>
      <dgm:spPr/>
    </dgm:pt>
  </dgm:ptLst>
  <dgm:cxnLst>
    <dgm:cxn modelId="{25E6530E-F48A-43F0-8613-A947E6E87EC2}" type="presOf" srcId="{20FD7A95-59A8-4C7D-93D9-6139A94FC299}" destId="{2EDE34C6-E764-4594-9156-F248ACCFEA9D}" srcOrd="0" destOrd="0" presId="urn:microsoft.com/office/officeart/2018/2/layout/IconVerticalSolidList"/>
    <dgm:cxn modelId="{FABBB585-BB3C-4FC5-AC2D-DDBA34E53640}" srcId="{20FD7A95-59A8-4C7D-93D9-6139A94FC299}" destId="{D56F3890-390C-453A-A288-404237D5ABF9}" srcOrd="1" destOrd="0" parTransId="{080B4DCE-B9BE-47EA-96D7-59FD5E93A7BA}" sibTransId="{B08C4C07-0D21-4DDD-906B-FF3C8D14B09D}"/>
    <dgm:cxn modelId="{25AC1D8B-A382-4BAB-8FA4-D4304C38B238}" srcId="{20FD7A95-59A8-4C7D-93D9-6139A94FC299}" destId="{AF8CE164-085C-4019-86DB-0172AB92386A}" srcOrd="0" destOrd="0" parTransId="{9FE9C426-9009-40C9-A9F2-D588309B7E5F}" sibTransId="{4CD7CF2C-89C9-4E7F-A7FC-89028BB13B4C}"/>
    <dgm:cxn modelId="{AF98ECAD-8C46-4DC0-8ABD-F743688643CA}" type="presOf" srcId="{AF8CE164-085C-4019-86DB-0172AB92386A}" destId="{2B1D3675-3902-4558-824A-219B427FF367}" srcOrd="0" destOrd="0" presId="urn:microsoft.com/office/officeart/2018/2/layout/IconVerticalSolidList"/>
    <dgm:cxn modelId="{F3B43ED6-A84B-4A28-A3F0-C74BB153A7A3}" type="presOf" srcId="{D56F3890-390C-453A-A288-404237D5ABF9}" destId="{94D70FC9-EF78-4850-8632-3B3F86FBDBAC}" srcOrd="0" destOrd="0" presId="urn:microsoft.com/office/officeart/2018/2/layout/IconVerticalSolidList"/>
    <dgm:cxn modelId="{6BC56914-64BC-4266-98E2-92BBE219F42D}" type="presParOf" srcId="{2EDE34C6-E764-4594-9156-F248ACCFEA9D}" destId="{BA185789-C1FA-46C2-87B2-BA54367D0820}" srcOrd="0" destOrd="0" presId="urn:microsoft.com/office/officeart/2018/2/layout/IconVerticalSolidList"/>
    <dgm:cxn modelId="{C8FA346C-CD2D-43FF-9538-0DF8C24B4148}" type="presParOf" srcId="{BA185789-C1FA-46C2-87B2-BA54367D0820}" destId="{2219FDEF-A70E-4306-8C20-231D9DBF378C}" srcOrd="0" destOrd="0" presId="urn:microsoft.com/office/officeart/2018/2/layout/IconVerticalSolidList"/>
    <dgm:cxn modelId="{9B845171-85CC-4EE7-870B-9B7367A3A03E}" type="presParOf" srcId="{BA185789-C1FA-46C2-87B2-BA54367D0820}" destId="{71946944-D807-4FB8-BD62-AC11F227E8BA}" srcOrd="1" destOrd="0" presId="urn:microsoft.com/office/officeart/2018/2/layout/IconVerticalSolidList"/>
    <dgm:cxn modelId="{4560B692-5F60-489A-ADB5-2CD676A91BF2}" type="presParOf" srcId="{BA185789-C1FA-46C2-87B2-BA54367D0820}" destId="{2B0E008D-EEC5-4F3A-8A04-ACFE8A47D4D4}" srcOrd="2" destOrd="0" presId="urn:microsoft.com/office/officeart/2018/2/layout/IconVerticalSolidList"/>
    <dgm:cxn modelId="{6A2AE39E-8E17-4D78-88C5-37D82B3FBC51}" type="presParOf" srcId="{BA185789-C1FA-46C2-87B2-BA54367D0820}" destId="{2B1D3675-3902-4558-824A-219B427FF367}" srcOrd="3" destOrd="0" presId="urn:microsoft.com/office/officeart/2018/2/layout/IconVerticalSolidList"/>
    <dgm:cxn modelId="{E4AE3422-ECF3-4BB0-A527-6AC2ABE962D3}" type="presParOf" srcId="{2EDE34C6-E764-4594-9156-F248ACCFEA9D}" destId="{EAEE3519-AFB0-42D9-80A4-DC39DECFB4F9}" srcOrd="1" destOrd="0" presId="urn:microsoft.com/office/officeart/2018/2/layout/IconVerticalSolidList"/>
    <dgm:cxn modelId="{14A28248-CE31-4FA1-BEDB-3CEFE256896F}" type="presParOf" srcId="{2EDE34C6-E764-4594-9156-F248ACCFEA9D}" destId="{7F56C3FD-E5D8-4968-87CA-87D20FC72E9A}" srcOrd="2" destOrd="0" presId="urn:microsoft.com/office/officeart/2018/2/layout/IconVerticalSolidList"/>
    <dgm:cxn modelId="{4564240E-169B-4EB2-9703-422339B163A8}" type="presParOf" srcId="{7F56C3FD-E5D8-4968-87CA-87D20FC72E9A}" destId="{23B15F88-6E02-453C-97B6-E8F8040F1725}" srcOrd="0" destOrd="0" presId="urn:microsoft.com/office/officeart/2018/2/layout/IconVerticalSolidList"/>
    <dgm:cxn modelId="{BEE0C685-5FAE-47A8-AE1B-8B94B184002F}" type="presParOf" srcId="{7F56C3FD-E5D8-4968-87CA-87D20FC72E9A}" destId="{145DCD8C-6744-4D33-9874-63D02F924CF7}" srcOrd="1" destOrd="0" presId="urn:microsoft.com/office/officeart/2018/2/layout/IconVerticalSolidList"/>
    <dgm:cxn modelId="{452F52AF-5BA6-41B0-A5AD-85F7181D118B}" type="presParOf" srcId="{7F56C3FD-E5D8-4968-87CA-87D20FC72E9A}" destId="{468C4B3D-13BA-4574-A608-B959FCC664F0}" srcOrd="2" destOrd="0" presId="urn:microsoft.com/office/officeart/2018/2/layout/IconVerticalSolidList"/>
    <dgm:cxn modelId="{2DD0C589-9E9F-4BB8-AE91-C4E72DE14D8A}" type="presParOf" srcId="{7F56C3FD-E5D8-4968-87CA-87D20FC72E9A}" destId="{94D70FC9-EF78-4850-8632-3B3F86FBDBAC}"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B8EF24-EFD5-479C-BEE8-D4923745267C}"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099DC805-759B-4A7C-9092-D2E1864F02B9}">
      <dgm:prSet custT="1"/>
      <dgm:spPr/>
      <dgm:t>
        <a:bodyPr/>
        <a:lstStyle/>
        <a:p>
          <a:pPr algn="just"/>
          <a:r>
            <a:rPr lang="en-IN" sz="1800" dirty="0">
              <a:latin typeface="Arial" panose="020B0604020202020204" pitchFamily="34" charset="0"/>
              <a:cs typeface="Arial" panose="020B0604020202020204" pitchFamily="34" charset="0"/>
            </a:rPr>
            <a:t>The tobacco epidemic is impacting the lives of women worldwide. Even though tobacco use in women has been reported to decline in India (GATS-2), women continue to shoulder a sizeable burden of its consequences in terms of tobacco-related diseases and mortality.</a:t>
          </a:r>
          <a:endParaRPr lang="en-US" sz="1800" dirty="0">
            <a:latin typeface="Arial" panose="020B0604020202020204" pitchFamily="34" charset="0"/>
            <a:cs typeface="Arial" panose="020B0604020202020204" pitchFamily="34" charset="0"/>
          </a:endParaRPr>
        </a:p>
      </dgm:t>
    </dgm:pt>
    <dgm:pt modelId="{87F2048F-D7C7-4600-AAD0-0F3BB3F05566}" type="parTrans" cxnId="{13E9CBD1-CC2F-42AA-A64C-9190740D1F5B}">
      <dgm:prSet/>
      <dgm:spPr/>
      <dgm:t>
        <a:bodyPr/>
        <a:lstStyle/>
        <a:p>
          <a:endParaRPr lang="en-US"/>
        </a:p>
      </dgm:t>
    </dgm:pt>
    <dgm:pt modelId="{E83B0A35-01E7-4FE8-862E-9C13A2B19A3E}" type="sibTrans" cxnId="{13E9CBD1-CC2F-42AA-A64C-9190740D1F5B}">
      <dgm:prSet/>
      <dgm:spPr/>
      <dgm:t>
        <a:bodyPr/>
        <a:lstStyle/>
        <a:p>
          <a:endParaRPr lang="en-US"/>
        </a:p>
      </dgm:t>
    </dgm:pt>
    <dgm:pt modelId="{C50A7920-F437-4F5B-B9E3-74376A16AF67}">
      <dgm:prSet custT="1"/>
      <dgm:spPr/>
      <dgm:t>
        <a:bodyPr/>
        <a:lstStyle/>
        <a:p>
          <a:pPr algn="just"/>
          <a:r>
            <a:rPr lang="en-IN" sz="1800" dirty="0">
              <a:latin typeface="Arial" panose="020B0604020202020204" pitchFamily="34" charset="0"/>
              <a:cs typeface="Arial" panose="020B0604020202020204" pitchFamily="34" charset="0"/>
            </a:rPr>
            <a:t>Despite the well-known risks, tobacco use during pregnancy and lactation remains one of the leading causes of poor pregnancy outcomes and prenatal death.</a:t>
          </a:r>
          <a:endParaRPr lang="en-US" sz="1800" dirty="0">
            <a:latin typeface="Arial" panose="020B0604020202020204" pitchFamily="34" charset="0"/>
            <a:cs typeface="Arial" panose="020B0604020202020204" pitchFamily="34" charset="0"/>
          </a:endParaRPr>
        </a:p>
      </dgm:t>
    </dgm:pt>
    <dgm:pt modelId="{24B94FEE-CBEA-4FAC-97F4-11AA3A15E82E}" type="parTrans" cxnId="{F106E749-C229-4880-87EF-6F5109132A2E}">
      <dgm:prSet/>
      <dgm:spPr/>
      <dgm:t>
        <a:bodyPr/>
        <a:lstStyle/>
        <a:p>
          <a:endParaRPr lang="en-US"/>
        </a:p>
      </dgm:t>
    </dgm:pt>
    <dgm:pt modelId="{4BB5EF83-CE5A-4293-941F-5F212A85EBD8}" type="sibTrans" cxnId="{F106E749-C229-4880-87EF-6F5109132A2E}">
      <dgm:prSet/>
      <dgm:spPr/>
      <dgm:t>
        <a:bodyPr/>
        <a:lstStyle/>
        <a:p>
          <a:endParaRPr lang="en-US"/>
        </a:p>
      </dgm:t>
    </dgm:pt>
    <dgm:pt modelId="{0D4FAE0A-346A-4E65-8A18-1DCEC3E126E2}">
      <dgm:prSet custT="1"/>
      <dgm:spPr/>
      <dgm:t>
        <a:bodyPr/>
        <a:lstStyle/>
        <a:p>
          <a:pPr algn="just"/>
          <a:r>
            <a:rPr lang="en-IN" sz="1800" dirty="0">
              <a:latin typeface="Arial" panose="020B0604020202020204" pitchFamily="34" charset="0"/>
              <a:cs typeface="Arial" panose="020B0604020202020204" pitchFamily="34" charset="0"/>
            </a:rPr>
            <a:t>Although the WHO Framework Convention on Tobacco Control stressed the need to address gender-specific risks when developing tobacco control strategies, a tobacco control program that is specific for women is still lacking in India.</a:t>
          </a:r>
          <a:endParaRPr lang="en-US" sz="1800" dirty="0">
            <a:latin typeface="Arial" panose="020B0604020202020204" pitchFamily="34" charset="0"/>
            <a:cs typeface="Arial" panose="020B0604020202020204" pitchFamily="34" charset="0"/>
          </a:endParaRPr>
        </a:p>
      </dgm:t>
    </dgm:pt>
    <dgm:pt modelId="{8E3F3C51-0A5F-4A5F-A404-4755292200EC}" type="parTrans" cxnId="{9F2785C1-6A5B-4EB3-9CAF-4704DFDD1E34}">
      <dgm:prSet/>
      <dgm:spPr/>
      <dgm:t>
        <a:bodyPr/>
        <a:lstStyle/>
        <a:p>
          <a:endParaRPr lang="en-US"/>
        </a:p>
      </dgm:t>
    </dgm:pt>
    <dgm:pt modelId="{E62D7CD6-F669-4AA3-AC95-49447030337B}" type="sibTrans" cxnId="{9F2785C1-6A5B-4EB3-9CAF-4704DFDD1E34}">
      <dgm:prSet/>
      <dgm:spPr/>
      <dgm:t>
        <a:bodyPr/>
        <a:lstStyle/>
        <a:p>
          <a:endParaRPr lang="en-US"/>
        </a:p>
      </dgm:t>
    </dgm:pt>
    <dgm:pt modelId="{DF60F9A6-2845-4830-A3FE-C060E2C30E3B}">
      <dgm:prSet custT="1"/>
      <dgm:spPr/>
      <dgm:t>
        <a:bodyPr/>
        <a:lstStyle/>
        <a:p>
          <a:pPr algn="just"/>
          <a:r>
            <a:rPr lang="en-IN" sz="1800" dirty="0">
              <a:latin typeface="Arial" panose="020B0604020202020204" pitchFamily="34" charset="0"/>
              <a:cs typeface="Arial" panose="020B0604020202020204" pitchFamily="34" charset="0"/>
            </a:rPr>
            <a:t>Education campaigns should focus on women living with smokers and women who are not aware of the adverse health effects of tobacco, using culturally appropriate programs. Evidence-based interventions urgently need to be implemented to prevent and control use of tobacco among pregnant women in India.</a:t>
          </a:r>
          <a:endParaRPr lang="en-US" sz="1800" dirty="0">
            <a:latin typeface="Arial" panose="020B0604020202020204" pitchFamily="34" charset="0"/>
            <a:cs typeface="Arial" panose="020B0604020202020204" pitchFamily="34" charset="0"/>
          </a:endParaRPr>
        </a:p>
      </dgm:t>
    </dgm:pt>
    <dgm:pt modelId="{FEF4FC3E-F842-4EAC-8AAD-A147D5E57736}" type="parTrans" cxnId="{B5678B24-AC7B-48FD-8262-8FCAD6DE9A9E}">
      <dgm:prSet/>
      <dgm:spPr/>
      <dgm:t>
        <a:bodyPr/>
        <a:lstStyle/>
        <a:p>
          <a:endParaRPr lang="en-US"/>
        </a:p>
      </dgm:t>
    </dgm:pt>
    <dgm:pt modelId="{58BCC068-8FC7-4425-9AA4-8B148A02250D}" type="sibTrans" cxnId="{B5678B24-AC7B-48FD-8262-8FCAD6DE9A9E}">
      <dgm:prSet/>
      <dgm:spPr/>
      <dgm:t>
        <a:bodyPr/>
        <a:lstStyle/>
        <a:p>
          <a:endParaRPr lang="en-US"/>
        </a:p>
      </dgm:t>
    </dgm:pt>
    <dgm:pt modelId="{6A650941-0208-452A-B8AD-91E1742B40F4}" type="pres">
      <dgm:prSet presAssocID="{8FB8EF24-EFD5-479C-BEE8-D4923745267C}" presName="outerComposite" presStyleCnt="0">
        <dgm:presLayoutVars>
          <dgm:chMax val="5"/>
          <dgm:dir/>
          <dgm:resizeHandles val="exact"/>
        </dgm:presLayoutVars>
      </dgm:prSet>
      <dgm:spPr/>
    </dgm:pt>
    <dgm:pt modelId="{F9C75FD6-EAE5-45B5-9A67-F82FEB23F715}" type="pres">
      <dgm:prSet presAssocID="{8FB8EF24-EFD5-479C-BEE8-D4923745267C}" presName="dummyMaxCanvas" presStyleCnt="0">
        <dgm:presLayoutVars/>
      </dgm:prSet>
      <dgm:spPr/>
    </dgm:pt>
    <dgm:pt modelId="{D2254DEF-B528-4B12-A3AC-33BA883CD7DD}" type="pres">
      <dgm:prSet presAssocID="{8FB8EF24-EFD5-479C-BEE8-D4923745267C}" presName="FourNodes_1" presStyleLbl="node1" presStyleIdx="0" presStyleCnt="4">
        <dgm:presLayoutVars>
          <dgm:bulletEnabled val="1"/>
        </dgm:presLayoutVars>
      </dgm:prSet>
      <dgm:spPr/>
    </dgm:pt>
    <dgm:pt modelId="{EFC29FC4-F806-4A21-9C1C-8E191BC619A0}" type="pres">
      <dgm:prSet presAssocID="{8FB8EF24-EFD5-479C-BEE8-D4923745267C}" presName="FourNodes_2" presStyleLbl="node1" presStyleIdx="1" presStyleCnt="4">
        <dgm:presLayoutVars>
          <dgm:bulletEnabled val="1"/>
        </dgm:presLayoutVars>
      </dgm:prSet>
      <dgm:spPr/>
    </dgm:pt>
    <dgm:pt modelId="{66BB3736-EFB5-4E8A-978F-D05F35074EE2}" type="pres">
      <dgm:prSet presAssocID="{8FB8EF24-EFD5-479C-BEE8-D4923745267C}" presName="FourNodes_3" presStyleLbl="node1" presStyleIdx="2" presStyleCnt="4">
        <dgm:presLayoutVars>
          <dgm:bulletEnabled val="1"/>
        </dgm:presLayoutVars>
      </dgm:prSet>
      <dgm:spPr/>
    </dgm:pt>
    <dgm:pt modelId="{869D8682-F5B5-4C6C-A9DC-C64B4BF89040}" type="pres">
      <dgm:prSet presAssocID="{8FB8EF24-EFD5-479C-BEE8-D4923745267C}" presName="FourNodes_4" presStyleLbl="node1" presStyleIdx="3" presStyleCnt="4">
        <dgm:presLayoutVars>
          <dgm:bulletEnabled val="1"/>
        </dgm:presLayoutVars>
      </dgm:prSet>
      <dgm:spPr/>
    </dgm:pt>
    <dgm:pt modelId="{4FE3EF25-A910-436A-AB2A-391C55F9B959}" type="pres">
      <dgm:prSet presAssocID="{8FB8EF24-EFD5-479C-BEE8-D4923745267C}" presName="FourConn_1-2" presStyleLbl="fgAccFollowNode1" presStyleIdx="0" presStyleCnt="3">
        <dgm:presLayoutVars>
          <dgm:bulletEnabled val="1"/>
        </dgm:presLayoutVars>
      </dgm:prSet>
      <dgm:spPr/>
    </dgm:pt>
    <dgm:pt modelId="{B990DCD8-1A64-457D-A9E0-F4DDA0915AA0}" type="pres">
      <dgm:prSet presAssocID="{8FB8EF24-EFD5-479C-BEE8-D4923745267C}" presName="FourConn_2-3" presStyleLbl="fgAccFollowNode1" presStyleIdx="1" presStyleCnt="3">
        <dgm:presLayoutVars>
          <dgm:bulletEnabled val="1"/>
        </dgm:presLayoutVars>
      </dgm:prSet>
      <dgm:spPr/>
    </dgm:pt>
    <dgm:pt modelId="{41A0794F-3078-471E-8D54-8208186FE67E}" type="pres">
      <dgm:prSet presAssocID="{8FB8EF24-EFD5-479C-BEE8-D4923745267C}" presName="FourConn_3-4" presStyleLbl="fgAccFollowNode1" presStyleIdx="2" presStyleCnt="3">
        <dgm:presLayoutVars>
          <dgm:bulletEnabled val="1"/>
        </dgm:presLayoutVars>
      </dgm:prSet>
      <dgm:spPr/>
    </dgm:pt>
    <dgm:pt modelId="{3E6F2481-267D-4123-BED2-F0DAA451E240}" type="pres">
      <dgm:prSet presAssocID="{8FB8EF24-EFD5-479C-BEE8-D4923745267C}" presName="FourNodes_1_text" presStyleLbl="node1" presStyleIdx="3" presStyleCnt="4">
        <dgm:presLayoutVars>
          <dgm:bulletEnabled val="1"/>
        </dgm:presLayoutVars>
      </dgm:prSet>
      <dgm:spPr/>
    </dgm:pt>
    <dgm:pt modelId="{CD8B7B0F-541C-4E2F-9211-603B84A7406B}" type="pres">
      <dgm:prSet presAssocID="{8FB8EF24-EFD5-479C-BEE8-D4923745267C}" presName="FourNodes_2_text" presStyleLbl="node1" presStyleIdx="3" presStyleCnt="4">
        <dgm:presLayoutVars>
          <dgm:bulletEnabled val="1"/>
        </dgm:presLayoutVars>
      </dgm:prSet>
      <dgm:spPr/>
    </dgm:pt>
    <dgm:pt modelId="{768BAB6D-A6DC-4E6A-A5FA-97EF172B8FF2}" type="pres">
      <dgm:prSet presAssocID="{8FB8EF24-EFD5-479C-BEE8-D4923745267C}" presName="FourNodes_3_text" presStyleLbl="node1" presStyleIdx="3" presStyleCnt="4">
        <dgm:presLayoutVars>
          <dgm:bulletEnabled val="1"/>
        </dgm:presLayoutVars>
      </dgm:prSet>
      <dgm:spPr/>
    </dgm:pt>
    <dgm:pt modelId="{8528B16A-F3B4-4C33-805E-DDB151A0EF08}" type="pres">
      <dgm:prSet presAssocID="{8FB8EF24-EFD5-479C-BEE8-D4923745267C}" presName="FourNodes_4_text" presStyleLbl="node1" presStyleIdx="3" presStyleCnt="4">
        <dgm:presLayoutVars>
          <dgm:bulletEnabled val="1"/>
        </dgm:presLayoutVars>
      </dgm:prSet>
      <dgm:spPr/>
    </dgm:pt>
  </dgm:ptLst>
  <dgm:cxnLst>
    <dgm:cxn modelId="{EA744700-2AF0-421A-A362-80C37FC11D16}" type="presOf" srcId="{DF60F9A6-2845-4830-A3FE-C060E2C30E3B}" destId="{869D8682-F5B5-4C6C-A9DC-C64B4BF89040}" srcOrd="0" destOrd="0" presId="urn:microsoft.com/office/officeart/2005/8/layout/vProcess5"/>
    <dgm:cxn modelId="{6159A822-0F7D-4DA5-A536-6451FC0F4407}" type="presOf" srcId="{E62D7CD6-F669-4AA3-AC95-49447030337B}" destId="{41A0794F-3078-471E-8D54-8208186FE67E}" srcOrd="0" destOrd="0" presId="urn:microsoft.com/office/officeart/2005/8/layout/vProcess5"/>
    <dgm:cxn modelId="{B5678B24-AC7B-48FD-8262-8FCAD6DE9A9E}" srcId="{8FB8EF24-EFD5-479C-BEE8-D4923745267C}" destId="{DF60F9A6-2845-4830-A3FE-C060E2C30E3B}" srcOrd="3" destOrd="0" parTransId="{FEF4FC3E-F842-4EAC-8AAD-A147D5E57736}" sibTransId="{58BCC068-8FC7-4425-9AA4-8B148A02250D}"/>
    <dgm:cxn modelId="{6385CD24-9FF9-422F-94B4-5A1692683D81}" type="presOf" srcId="{099DC805-759B-4A7C-9092-D2E1864F02B9}" destId="{3E6F2481-267D-4123-BED2-F0DAA451E240}" srcOrd="1" destOrd="0" presId="urn:microsoft.com/office/officeart/2005/8/layout/vProcess5"/>
    <dgm:cxn modelId="{B820282D-CC9B-44CE-875D-8959222C5D03}" type="presOf" srcId="{DF60F9A6-2845-4830-A3FE-C060E2C30E3B}" destId="{8528B16A-F3B4-4C33-805E-DDB151A0EF08}" srcOrd="1" destOrd="0" presId="urn:microsoft.com/office/officeart/2005/8/layout/vProcess5"/>
    <dgm:cxn modelId="{97E1D431-DFA4-4BC8-85C8-53D8263BF193}" type="presOf" srcId="{C50A7920-F437-4F5B-B9E3-74376A16AF67}" destId="{EFC29FC4-F806-4A21-9C1C-8E191BC619A0}" srcOrd="0" destOrd="0" presId="urn:microsoft.com/office/officeart/2005/8/layout/vProcess5"/>
    <dgm:cxn modelId="{0290C236-58D1-49FA-A57F-492ED1E99328}" type="presOf" srcId="{0D4FAE0A-346A-4E65-8A18-1DCEC3E126E2}" destId="{768BAB6D-A6DC-4E6A-A5FA-97EF172B8FF2}" srcOrd="1" destOrd="0" presId="urn:microsoft.com/office/officeart/2005/8/layout/vProcess5"/>
    <dgm:cxn modelId="{E6293965-D20D-48D4-9A1F-B2124B0D1D57}" type="presOf" srcId="{099DC805-759B-4A7C-9092-D2E1864F02B9}" destId="{D2254DEF-B528-4B12-A3AC-33BA883CD7DD}" srcOrd="0" destOrd="0" presId="urn:microsoft.com/office/officeart/2005/8/layout/vProcess5"/>
    <dgm:cxn modelId="{3E8FD847-2C7C-4E4D-AC72-C63C6CC0D8FF}" type="presOf" srcId="{C50A7920-F437-4F5B-B9E3-74376A16AF67}" destId="{CD8B7B0F-541C-4E2F-9211-603B84A7406B}" srcOrd="1" destOrd="0" presId="urn:microsoft.com/office/officeart/2005/8/layout/vProcess5"/>
    <dgm:cxn modelId="{E9159E48-FCAB-4EC8-B802-69EB1F699FC9}" type="presOf" srcId="{E83B0A35-01E7-4FE8-862E-9C13A2B19A3E}" destId="{4FE3EF25-A910-436A-AB2A-391C55F9B959}" srcOrd="0" destOrd="0" presId="urn:microsoft.com/office/officeart/2005/8/layout/vProcess5"/>
    <dgm:cxn modelId="{F106E749-C229-4880-87EF-6F5109132A2E}" srcId="{8FB8EF24-EFD5-479C-BEE8-D4923745267C}" destId="{C50A7920-F437-4F5B-B9E3-74376A16AF67}" srcOrd="1" destOrd="0" parTransId="{24B94FEE-CBEA-4FAC-97F4-11AA3A15E82E}" sibTransId="{4BB5EF83-CE5A-4293-941F-5F212A85EBD8}"/>
    <dgm:cxn modelId="{8408B5AE-86C3-4507-B853-4004EFC6DB67}" type="presOf" srcId="{0D4FAE0A-346A-4E65-8A18-1DCEC3E126E2}" destId="{66BB3736-EFB5-4E8A-978F-D05F35074EE2}" srcOrd="0" destOrd="0" presId="urn:microsoft.com/office/officeart/2005/8/layout/vProcess5"/>
    <dgm:cxn modelId="{9F2785C1-6A5B-4EB3-9CAF-4704DFDD1E34}" srcId="{8FB8EF24-EFD5-479C-BEE8-D4923745267C}" destId="{0D4FAE0A-346A-4E65-8A18-1DCEC3E126E2}" srcOrd="2" destOrd="0" parTransId="{8E3F3C51-0A5F-4A5F-A404-4755292200EC}" sibTransId="{E62D7CD6-F669-4AA3-AC95-49447030337B}"/>
    <dgm:cxn modelId="{13E9CBD1-CC2F-42AA-A64C-9190740D1F5B}" srcId="{8FB8EF24-EFD5-479C-BEE8-D4923745267C}" destId="{099DC805-759B-4A7C-9092-D2E1864F02B9}" srcOrd="0" destOrd="0" parTransId="{87F2048F-D7C7-4600-AAD0-0F3BB3F05566}" sibTransId="{E83B0A35-01E7-4FE8-862E-9C13A2B19A3E}"/>
    <dgm:cxn modelId="{3B289FDC-8534-40D4-9C9B-FC7A6A440C3F}" type="presOf" srcId="{8FB8EF24-EFD5-479C-BEE8-D4923745267C}" destId="{6A650941-0208-452A-B8AD-91E1742B40F4}" srcOrd="0" destOrd="0" presId="urn:microsoft.com/office/officeart/2005/8/layout/vProcess5"/>
    <dgm:cxn modelId="{9313DBEF-ADD0-406D-A5BE-7E5FEF1B0A15}" type="presOf" srcId="{4BB5EF83-CE5A-4293-941F-5F212A85EBD8}" destId="{B990DCD8-1A64-457D-A9E0-F4DDA0915AA0}" srcOrd="0" destOrd="0" presId="urn:microsoft.com/office/officeart/2005/8/layout/vProcess5"/>
    <dgm:cxn modelId="{2D6A7051-773D-4DBE-AB92-422CC56B809A}" type="presParOf" srcId="{6A650941-0208-452A-B8AD-91E1742B40F4}" destId="{F9C75FD6-EAE5-45B5-9A67-F82FEB23F715}" srcOrd="0" destOrd="0" presId="urn:microsoft.com/office/officeart/2005/8/layout/vProcess5"/>
    <dgm:cxn modelId="{F4199162-2565-4EC7-832B-78F070C6F66F}" type="presParOf" srcId="{6A650941-0208-452A-B8AD-91E1742B40F4}" destId="{D2254DEF-B528-4B12-A3AC-33BA883CD7DD}" srcOrd="1" destOrd="0" presId="urn:microsoft.com/office/officeart/2005/8/layout/vProcess5"/>
    <dgm:cxn modelId="{68A1389E-9A0C-46BB-950C-F3A2373D1CBD}" type="presParOf" srcId="{6A650941-0208-452A-B8AD-91E1742B40F4}" destId="{EFC29FC4-F806-4A21-9C1C-8E191BC619A0}" srcOrd="2" destOrd="0" presId="urn:microsoft.com/office/officeart/2005/8/layout/vProcess5"/>
    <dgm:cxn modelId="{D7D0C043-93EB-4E3A-A65C-B8492723ACE1}" type="presParOf" srcId="{6A650941-0208-452A-B8AD-91E1742B40F4}" destId="{66BB3736-EFB5-4E8A-978F-D05F35074EE2}" srcOrd="3" destOrd="0" presId="urn:microsoft.com/office/officeart/2005/8/layout/vProcess5"/>
    <dgm:cxn modelId="{90416162-B518-4682-AFD7-BC43BDAF438C}" type="presParOf" srcId="{6A650941-0208-452A-B8AD-91E1742B40F4}" destId="{869D8682-F5B5-4C6C-A9DC-C64B4BF89040}" srcOrd="4" destOrd="0" presId="urn:microsoft.com/office/officeart/2005/8/layout/vProcess5"/>
    <dgm:cxn modelId="{AFBA720A-EC07-423A-8CEA-FDE1DB224A96}" type="presParOf" srcId="{6A650941-0208-452A-B8AD-91E1742B40F4}" destId="{4FE3EF25-A910-436A-AB2A-391C55F9B959}" srcOrd="5" destOrd="0" presId="urn:microsoft.com/office/officeart/2005/8/layout/vProcess5"/>
    <dgm:cxn modelId="{2C658AB0-1528-4B62-9321-A825BA158A5D}" type="presParOf" srcId="{6A650941-0208-452A-B8AD-91E1742B40F4}" destId="{B990DCD8-1A64-457D-A9E0-F4DDA0915AA0}" srcOrd="6" destOrd="0" presId="urn:microsoft.com/office/officeart/2005/8/layout/vProcess5"/>
    <dgm:cxn modelId="{C96CB331-D6B3-4391-ADDF-996CBB2B2E7C}" type="presParOf" srcId="{6A650941-0208-452A-B8AD-91E1742B40F4}" destId="{41A0794F-3078-471E-8D54-8208186FE67E}" srcOrd="7" destOrd="0" presId="urn:microsoft.com/office/officeart/2005/8/layout/vProcess5"/>
    <dgm:cxn modelId="{D17D8EA4-24F1-4FF6-8590-621B5C45AC45}" type="presParOf" srcId="{6A650941-0208-452A-B8AD-91E1742B40F4}" destId="{3E6F2481-267D-4123-BED2-F0DAA451E240}" srcOrd="8" destOrd="0" presId="urn:microsoft.com/office/officeart/2005/8/layout/vProcess5"/>
    <dgm:cxn modelId="{6DD36E9C-042B-407E-A886-E062A4DF0310}" type="presParOf" srcId="{6A650941-0208-452A-B8AD-91E1742B40F4}" destId="{CD8B7B0F-541C-4E2F-9211-603B84A7406B}" srcOrd="9" destOrd="0" presId="urn:microsoft.com/office/officeart/2005/8/layout/vProcess5"/>
    <dgm:cxn modelId="{944A0EC7-A51C-46E2-9F5A-9C34B0B31EFF}" type="presParOf" srcId="{6A650941-0208-452A-B8AD-91E1742B40F4}" destId="{768BAB6D-A6DC-4E6A-A5FA-97EF172B8FF2}" srcOrd="10" destOrd="0" presId="urn:microsoft.com/office/officeart/2005/8/layout/vProcess5"/>
    <dgm:cxn modelId="{0F8E85CB-A40E-47D1-ADD2-1777C2FC000B}" type="presParOf" srcId="{6A650941-0208-452A-B8AD-91E1742B40F4}" destId="{8528B16A-F3B4-4C33-805E-DDB151A0EF08}"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9D02EFC-824B-44B8-8286-E67A78B408B3}" type="doc">
      <dgm:prSet loTypeId="urn:microsoft.com/office/officeart/2008/layout/LinedList" loCatId="list" qsTypeId="urn:microsoft.com/office/officeart/2005/8/quickstyle/simple4" qsCatId="simple" csTypeId="urn:microsoft.com/office/officeart/2005/8/colors/accent0_3" csCatId="mainScheme"/>
      <dgm:spPr/>
      <dgm:t>
        <a:bodyPr/>
        <a:lstStyle/>
        <a:p>
          <a:endParaRPr lang="en-US"/>
        </a:p>
      </dgm:t>
    </dgm:pt>
    <dgm:pt modelId="{B39D28C4-A29A-40F9-9122-6CDB7525B828}">
      <dgm:prSet custT="1"/>
      <dgm:spPr/>
      <dgm:t>
        <a:bodyPr/>
        <a:lstStyle/>
        <a:p>
          <a:pPr algn="just"/>
          <a:r>
            <a:rPr lang="en-US" sz="1800" dirty="0">
              <a:latin typeface="Arial" panose="020B0604020202020204" pitchFamily="34" charset="0"/>
              <a:cs typeface="Arial" panose="020B0604020202020204" pitchFamily="34" charset="0"/>
            </a:rPr>
            <a:t>This study provides an estimate of the extent of pregnancy wastage among women in EAG States of India. Socio-economic factors like level of education, wealth status, place of residence are seen to influence the outcomes of pregnancy.</a:t>
          </a:r>
        </a:p>
      </dgm:t>
    </dgm:pt>
    <dgm:pt modelId="{FB129C54-FDFD-445C-99CC-7BD2F40B0499}" type="parTrans" cxnId="{FB0B119B-7FF8-4B95-A315-8B0DB7B94C2D}">
      <dgm:prSet/>
      <dgm:spPr/>
      <dgm:t>
        <a:bodyPr/>
        <a:lstStyle/>
        <a:p>
          <a:endParaRPr lang="en-US"/>
        </a:p>
      </dgm:t>
    </dgm:pt>
    <dgm:pt modelId="{E52390AE-836F-4987-A9B1-30ECFC4A94E7}" type="sibTrans" cxnId="{FB0B119B-7FF8-4B95-A315-8B0DB7B94C2D}">
      <dgm:prSet/>
      <dgm:spPr/>
      <dgm:t>
        <a:bodyPr/>
        <a:lstStyle/>
        <a:p>
          <a:endParaRPr lang="en-US"/>
        </a:p>
      </dgm:t>
    </dgm:pt>
    <dgm:pt modelId="{80C24DA0-CB97-4A68-8C90-2B2ADFFD3CB8}">
      <dgm:prSet custT="1"/>
      <dgm:spPr/>
      <dgm:t>
        <a:bodyPr/>
        <a:lstStyle/>
        <a:p>
          <a:pPr algn="just"/>
          <a:r>
            <a:rPr lang="en-IN" sz="1800" dirty="0">
              <a:latin typeface="Arial" panose="020B0604020202020204" pitchFamily="34" charset="0"/>
              <a:cs typeface="Arial" panose="020B0604020202020204" pitchFamily="34" charset="0"/>
            </a:rPr>
            <a:t>The key finding is the increasing prevalence of pregnancy wastage due to maternal smoking among the women of the EAG states in India. Despite progress in reducing overall rates of smoking in the country, the prevalence of smoking among the females is seen to increase. </a:t>
          </a:r>
          <a:endParaRPr lang="en-US" sz="1800" dirty="0">
            <a:latin typeface="Arial" panose="020B0604020202020204" pitchFamily="34" charset="0"/>
            <a:cs typeface="Arial" panose="020B0604020202020204" pitchFamily="34" charset="0"/>
          </a:endParaRPr>
        </a:p>
      </dgm:t>
    </dgm:pt>
    <dgm:pt modelId="{8F37AB43-4DF5-433D-9A1C-CA30F25144B0}" type="parTrans" cxnId="{8AE7DE55-BA45-4203-8119-1CC2BD69445B}">
      <dgm:prSet/>
      <dgm:spPr/>
      <dgm:t>
        <a:bodyPr/>
        <a:lstStyle/>
        <a:p>
          <a:endParaRPr lang="en-US"/>
        </a:p>
      </dgm:t>
    </dgm:pt>
    <dgm:pt modelId="{7BCEFBB2-4F1B-4686-A6B7-1CD17DDB8EBE}" type="sibTrans" cxnId="{8AE7DE55-BA45-4203-8119-1CC2BD69445B}">
      <dgm:prSet/>
      <dgm:spPr/>
      <dgm:t>
        <a:bodyPr/>
        <a:lstStyle/>
        <a:p>
          <a:endParaRPr lang="en-US"/>
        </a:p>
      </dgm:t>
    </dgm:pt>
    <dgm:pt modelId="{BB306A8E-93BD-484A-86BB-4D9BAE0766B0}">
      <dgm:prSet custT="1"/>
      <dgm:spPr/>
      <dgm:t>
        <a:bodyPr/>
        <a:lstStyle/>
        <a:p>
          <a:pPr algn="just"/>
          <a:r>
            <a:rPr lang="en-IN" sz="1800" dirty="0">
              <a:latin typeface="Arial" panose="020B0604020202020204" pitchFamily="34" charset="0"/>
              <a:cs typeface="Arial" panose="020B0604020202020204" pitchFamily="34" charset="0"/>
            </a:rPr>
            <a:t>This study underscores the importance of investing in region-specific interventions &amp; strategies, such as increasing the awareness about the harmful effects of smoking among females and benefits of tobacco cessation especially during pregnancy.</a:t>
          </a:r>
          <a:endParaRPr lang="en-US" sz="1800" dirty="0">
            <a:latin typeface="Arial" panose="020B0604020202020204" pitchFamily="34" charset="0"/>
            <a:cs typeface="Arial" panose="020B0604020202020204" pitchFamily="34" charset="0"/>
          </a:endParaRPr>
        </a:p>
      </dgm:t>
    </dgm:pt>
    <dgm:pt modelId="{D2F16FFC-C86C-45A2-B394-9E0D419AE2DC}" type="parTrans" cxnId="{6A35F89F-6B53-4378-A484-32788C0A08F3}">
      <dgm:prSet/>
      <dgm:spPr/>
      <dgm:t>
        <a:bodyPr/>
        <a:lstStyle/>
        <a:p>
          <a:endParaRPr lang="en-US"/>
        </a:p>
      </dgm:t>
    </dgm:pt>
    <dgm:pt modelId="{871A4B8D-B4D1-48E4-89B6-34EE0DDB164B}" type="sibTrans" cxnId="{6A35F89F-6B53-4378-A484-32788C0A08F3}">
      <dgm:prSet/>
      <dgm:spPr/>
      <dgm:t>
        <a:bodyPr/>
        <a:lstStyle/>
        <a:p>
          <a:endParaRPr lang="en-US"/>
        </a:p>
      </dgm:t>
    </dgm:pt>
    <dgm:pt modelId="{3CBD5CDF-EA6B-439D-BE49-38D7029B1351}">
      <dgm:prSet custT="1"/>
      <dgm:spPr/>
      <dgm:t>
        <a:bodyPr/>
        <a:lstStyle/>
        <a:p>
          <a:pPr algn="just"/>
          <a:r>
            <a:rPr lang="en-IN" sz="1800" dirty="0">
              <a:latin typeface="Arial" panose="020B0604020202020204" pitchFamily="34" charset="0"/>
              <a:cs typeface="Arial" panose="020B0604020202020204" pitchFamily="34" charset="0"/>
            </a:rPr>
            <a:t>Additionally, addressing the underlying causes of smoking, such as easy availability of smoking materials, lack of proper education about adverse effects of smoking, peer influences which are crucial for sustained progress for reducing smoking among the females of the EAG states.</a:t>
          </a:r>
          <a:endParaRPr lang="en-US" sz="1800" dirty="0">
            <a:latin typeface="Arial" panose="020B0604020202020204" pitchFamily="34" charset="0"/>
            <a:cs typeface="Arial" panose="020B0604020202020204" pitchFamily="34" charset="0"/>
          </a:endParaRPr>
        </a:p>
      </dgm:t>
    </dgm:pt>
    <dgm:pt modelId="{4C89A8DA-B73A-4895-A282-AF3F035C48CE}" type="parTrans" cxnId="{D55A1821-5878-4708-B86F-E1474B727164}">
      <dgm:prSet/>
      <dgm:spPr/>
      <dgm:t>
        <a:bodyPr/>
        <a:lstStyle/>
        <a:p>
          <a:endParaRPr lang="en-US"/>
        </a:p>
      </dgm:t>
    </dgm:pt>
    <dgm:pt modelId="{E20E6FCB-9F61-4B10-8BF2-F4072DDAA521}" type="sibTrans" cxnId="{D55A1821-5878-4708-B86F-E1474B727164}">
      <dgm:prSet/>
      <dgm:spPr/>
      <dgm:t>
        <a:bodyPr/>
        <a:lstStyle/>
        <a:p>
          <a:endParaRPr lang="en-US"/>
        </a:p>
      </dgm:t>
    </dgm:pt>
    <dgm:pt modelId="{2E52DA93-0CA4-4C99-BA11-A4C0716DEF09}" type="pres">
      <dgm:prSet presAssocID="{69D02EFC-824B-44B8-8286-E67A78B408B3}" presName="vert0" presStyleCnt="0">
        <dgm:presLayoutVars>
          <dgm:dir/>
          <dgm:animOne val="branch"/>
          <dgm:animLvl val="lvl"/>
        </dgm:presLayoutVars>
      </dgm:prSet>
      <dgm:spPr/>
    </dgm:pt>
    <dgm:pt modelId="{F3FDB105-6C99-4F77-BF3C-CAA20B5A5C15}" type="pres">
      <dgm:prSet presAssocID="{B39D28C4-A29A-40F9-9122-6CDB7525B828}" presName="thickLine" presStyleLbl="alignNode1" presStyleIdx="0" presStyleCnt="4"/>
      <dgm:spPr/>
    </dgm:pt>
    <dgm:pt modelId="{AF0A5CB8-D7C7-4F4C-AB69-A4E777020420}" type="pres">
      <dgm:prSet presAssocID="{B39D28C4-A29A-40F9-9122-6CDB7525B828}" presName="horz1" presStyleCnt="0"/>
      <dgm:spPr/>
    </dgm:pt>
    <dgm:pt modelId="{12B70AF0-14BE-4F8E-A33F-66659DF4F8E6}" type="pres">
      <dgm:prSet presAssocID="{B39D28C4-A29A-40F9-9122-6CDB7525B828}" presName="tx1" presStyleLbl="revTx" presStyleIdx="0" presStyleCnt="4"/>
      <dgm:spPr/>
    </dgm:pt>
    <dgm:pt modelId="{47CA0713-2A8B-4614-9C5D-A94D0A92DC4D}" type="pres">
      <dgm:prSet presAssocID="{B39D28C4-A29A-40F9-9122-6CDB7525B828}" presName="vert1" presStyleCnt="0"/>
      <dgm:spPr/>
    </dgm:pt>
    <dgm:pt modelId="{40B267DF-C056-42D3-AA45-636A6DF00C4F}" type="pres">
      <dgm:prSet presAssocID="{80C24DA0-CB97-4A68-8C90-2B2ADFFD3CB8}" presName="thickLine" presStyleLbl="alignNode1" presStyleIdx="1" presStyleCnt="4"/>
      <dgm:spPr/>
    </dgm:pt>
    <dgm:pt modelId="{67529A0E-9A43-4CE0-9421-5C1C1B2ABC09}" type="pres">
      <dgm:prSet presAssocID="{80C24DA0-CB97-4A68-8C90-2B2ADFFD3CB8}" presName="horz1" presStyleCnt="0"/>
      <dgm:spPr/>
    </dgm:pt>
    <dgm:pt modelId="{A8F88334-8896-4C39-8C81-433E2B3A2DDC}" type="pres">
      <dgm:prSet presAssocID="{80C24DA0-CB97-4A68-8C90-2B2ADFFD3CB8}" presName="tx1" presStyleLbl="revTx" presStyleIdx="1" presStyleCnt="4"/>
      <dgm:spPr/>
    </dgm:pt>
    <dgm:pt modelId="{1BD35F18-AFCC-4C1A-B08A-F8FD2943E414}" type="pres">
      <dgm:prSet presAssocID="{80C24DA0-CB97-4A68-8C90-2B2ADFFD3CB8}" presName="vert1" presStyleCnt="0"/>
      <dgm:spPr/>
    </dgm:pt>
    <dgm:pt modelId="{FFD44D10-0441-424E-9260-476C3C455F00}" type="pres">
      <dgm:prSet presAssocID="{BB306A8E-93BD-484A-86BB-4D9BAE0766B0}" presName="thickLine" presStyleLbl="alignNode1" presStyleIdx="2" presStyleCnt="4"/>
      <dgm:spPr/>
    </dgm:pt>
    <dgm:pt modelId="{565D0400-B619-4127-A9AB-5C2604C0DC7E}" type="pres">
      <dgm:prSet presAssocID="{BB306A8E-93BD-484A-86BB-4D9BAE0766B0}" presName="horz1" presStyleCnt="0"/>
      <dgm:spPr/>
    </dgm:pt>
    <dgm:pt modelId="{BF13F88B-E110-4905-AD8F-7A8EBB529871}" type="pres">
      <dgm:prSet presAssocID="{BB306A8E-93BD-484A-86BB-4D9BAE0766B0}" presName="tx1" presStyleLbl="revTx" presStyleIdx="2" presStyleCnt="4"/>
      <dgm:spPr/>
    </dgm:pt>
    <dgm:pt modelId="{934C3459-446D-4A76-B461-19587BFB121F}" type="pres">
      <dgm:prSet presAssocID="{BB306A8E-93BD-484A-86BB-4D9BAE0766B0}" presName="vert1" presStyleCnt="0"/>
      <dgm:spPr/>
    </dgm:pt>
    <dgm:pt modelId="{5E4341DB-45C5-4B9D-AC7C-19106A54AA1A}" type="pres">
      <dgm:prSet presAssocID="{3CBD5CDF-EA6B-439D-BE49-38D7029B1351}" presName="thickLine" presStyleLbl="alignNode1" presStyleIdx="3" presStyleCnt="4"/>
      <dgm:spPr/>
    </dgm:pt>
    <dgm:pt modelId="{CBA6A11B-4B8C-4380-A651-7E35E480CA4D}" type="pres">
      <dgm:prSet presAssocID="{3CBD5CDF-EA6B-439D-BE49-38D7029B1351}" presName="horz1" presStyleCnt="0"/>
      <dgm:spPr/>
    </dgm:pt>
    <dgm:pt modelId="{BC7EE832-A7F8-43DE-AB43-CEE2F3015751}" type="pres">
      <dgm:prSet presAssocID="{3CBD5CDF-EA6B-439D-BE49-38D7029B1351}" presName="tx1" presStyleLbl="revTx" presStyleIdx="3" presStyleCnt="4"/>
      <dgm:spPr/>
    </dgm:pt>
    <dgm:pt modelId="{8D2E551F-AFB6-461C-864E-F151097D7CE1}" type="pres">
      <dgm:prSet presAssocID="{3CBD5CDF-EA6B-439D-BE49-38D7029B1351}" presName="vert1" presStyleCnt="0"/>
      <dgm:spPr/>
    </dgm:pt>
  </dgm:ptLst>
  <dgm:cxnLst>
    <dgm:cxn modelId="{D55A1821-5878-4708-B86F-E1474B727164}" srcId="{69D02EFC-824B-44B8-8286-E67A78B408B3}" destId="{3CBD5CDF-EA6B-439D-BE49-38D7029B1351}" srcOrd="3" destOrd="0" parTransId="{4C89A8DA-B73A-4895-A282-AF3F035C48CE}" sibTransId="{E20E6FCB-9F61-4B10-8BF2-F4072DDAA521}"/>
    <dgm:cxn modelId="{B56E4524-7C70-40A3-9986-370CD76251E8}" type="presOf" srcId="{69D02EFC-824B-44B8-8286-E67A78B408B3}" destId="{2E52DA93-0CA4-4C99-BA11-A4C0716DEF09}" srcOrd="0" destOrd="0" presId="urn:microsoft.com/office/officeart/2008/layout/LinedList"/>
    <dgm:cxn modelId="{75CBFD70-7575-41CB-8743-F1D594EB7295}" type="presOf" srcId="{80C24DA0-CB97-4A68-8C90-2B2ADFFD3CB8}" destId="{A8F88334-8896-4C39-8C81-433E2B3A2DDC}" srcOrd="0" destOrd="0" presId="urn:microsoft.com/office/officeart/2008/layout/LinedList"/>
    <dgm:cxn modelId="{FEDBBB53-FD65-462F-A11A-8D89444F0FDE}" type="presOf" srcId="{3CBD5CDF-EA6B-439D-BE49-38D7029B1351}" destId="{BC7EE832-A7F8-43DE-AB43-CEE2F3015751}" srcOrd="0" destOrd="0" presId="urn:microsoft.com/office/officeart/2008/layout/LinedList"/>
    <dgm:cxn modelId="{8AE7DE55-BA45-4203-8119-1CC2BD69445B}" srcId="{69D02EFC-824B-44B8-8286-E67A78B408B3}" destId="{80C24DA0-CB97-4A68-8C90-2B2ADFFD3CB8}" srcOrd="1" destOrd="0" parTransId="{8F37AB43-4DF5-433D-9A1C-CA30F25144B0}" sibTransId="{7BCEFBB2-4F1B-4686-A6B7-1CD17DDB8EBE}"/>
    <dgm:cxn modelId="{CC885298-DBD4-41F3-983E-B406F074953F}" type="presOf" srcId="{B39D28C4-A29A-40F9-9122-6CDB7525B828}" destId="{12B70AF0-14BE-4F8E-A33F-66659DF4F8E6}" srcOrd="0" destOrd="0" presId="urn:microsoft.com/office/officeart/2008/layout/LinedList"/>
    <dgm:cxn modelId="{FB0B119B-7FF8-4B95-A315-8B0DB7B94C2D}" srcId="{69D02EFC-824B-44B8-8286-E67A78B408B3}" destId="{B39D28C4-A29A-40F9-9122-6CDB7525B828}" srcOrd="0" destOrd="0" parTransId="{FB129C54-FDFD-445C-99CC-7BD2F40B0499}" sibTransId="{E52390AE-836F-4987-A9B1-30ECFC4A94E7}"/>
    <dgm:cxn modelId="{6A35F89F-6B53-4378-A484-32788C0A08F3}" srcId="{69D02EFC-824B-44B8-8286-E67A78B408B3}" destId="{BB306A8E-93BD-484A-86BB-4D9BAE0766B0}" srcOrd="2" destOrd="0" parTransId="{D2F16FFC-C86C-45A2-B394-9E0D419AE2DC}" sibTransId="{871A4B8D-B4D1-48E4-89B6-34EE0DDB164B}"/>
    <dgm:cxn modelId="{25ADF5E7-1697-4413-8106-3880CE79A186}" type="presOf" srcId="{BB306A8E-93BD-484A-86BB-4D9BAE0766B0}" destId="{BF13F88B-E110-4905-AD8F-7A8EBB529871}" srcOrd="0" destOrd="0" presId="urn:microsoft.com/office/officeart/2008/layout/LinedList"/>
    <dgm:cxn modelId="{E6D38B4E-D176-47CF-9DDD-D63D149E2F55}" type="presParOf" srcId="{2E52DA93-0CA4-4C99-BA11-A4C0716DEF09}" destId="{F3FDB105-6C99-4F77-BF3C-CAA20B5A5C15}" srcOrd="0" destOrd="0" presId="urn:microsoft.com/office/officeart/2008/layout/LinedList"/>
    <dgm:cxn modelId="{77952ADB-3072-4EDC-8BEB-4C6F0762073E}" type="presParOf" srcId="{2E52DA93-0CA4-4C99-BA11-A4C0716DEF09}" destId="{AF0A5CB8-D7C7-4F4C-AB69-A4E777020420}" srcOrd="1" destOrd="0" presId="urn:microsoft.com/office/officeart/2008/layout/LinedList"/>
    <dgm:cxn modelId="{3B1D8084-562A-41BC-ACB2-68BAF17C2917}" type="presParOf" srcId="{AF0A5CB8-D7C7-4F4C-AB69-A4E777020420}" destId="{12B70AF0-14BE-4F8E-A33F-66659DF4F8E6}" srcOrd="0" destOrd="0" presId="urn:microsoft.com/office/officeart/2008/layout/LinedList"/>
    <dgm:cxn modelId="{BB3E8480-7E0F-4C03-A395-856EDA9E4390}" type="presParOf" srcId="{AF0A5CB8-D7C7-4F4C-AB69-A4E777020420}" destId="{47CA0713-2A8B-4614-9C5D-A94D0A92DC4D}" srcOrd="1" destOrd="0" presId="urn:microsoft.com/office/officeart/2008/layout/LinedList"/>
    <dgm:cxn modelId="{FFF26037-9349-4716-B2A5-AF3C229E7D48}" type="presParOf" srcId="{2E52DA93-0CA4-4C99-BA11-A4C0716DEF09}" destId="{40B267DF-C056-42D3-AA45-636A6DF00C4F}" srcOrd="2" destOrd="0" presId="urn:microsoft.com/office/officeart/2008/layout/LinedList"/>
    <dgm:cxn modelId="{672CD0C3-79F4-4C4D-9379-51C9A728D220}" type="presParOf" srcId="{2E52DA93-0CA4-4C99-BA11-A4C0716DEF09}" destId="{67529A0E-9A43-4CE0-9421-5C1C1B2ABC09}" srcOrd="3" destOrd="0" presId="urn:microsoft.com/office/officeart/2008/layout/LinedList"/>
    <dgm:cxn modelId="{ECD1C400-72E0-4EE3-A352-AC405643DD65}" type="presParOf" srcId="{67529A0E-9A43-4CE0-9421-5C1C1B2ABC09}" destId="{A8F88334-8896-4C39-8C81-433E2B3A2DDC}" srcOrd="0" destOrd="0" presId="urn:microsoft.com/office/officeart/2008/layout/LinedList"/>
    <dgm:cxn modelId="{89D1A2C0-0C70-46C8-B925-1B302F34ECE2}" type="presParOf" srcId="{67529A0E-9A43-4CE0-9421-5C1C1B2ABC09}" destId="{1BD35F18-AFCC-4C1A-B08A-F8FD2943E414}" srcOrd="1" destOrd="0" presId="urn:microsoft.com/office/officeart/2008/layout/LinedList"/>
    <dgm:cxn modelId="{AB66F84A-1279-40CC-9AC1-3B8A10F6C37D}" type="presParOf" srcId="{2E52DA93-0CA4-4C99-BA11-A4C0716DEF09}" destId="{FFD44D10-0441-424E-9260-476C3C455F00}" srcOrd="4" destOrd="0" presId="urn:microsoft.com/office/officeart/2008/layout/LinedList"/>
    <dgm:cxn modelId="{C2B51F5B-EDB7-4F82-83EE-3CD66072B91F}" type="presParOf" srcId="{2E52DA93-0CA4-4C99-BA11-A4C0716DEF09}" destId="{565D0400-B619-4127-A9AB-5C2604C0DC7E}" srcOrd="5" destOrd="0" presId="urn:microsoft.com/office/officeart/2008/layout/LinedList"/>
    <dgm:cxn modelId="{45B8291F-250C-4C10-B6F2-39F89EA94D5A}" type="presParOf" srcId="{565D0400-B619-4127-A9AB-5C2604C0DC7E}" destId="{BF13F88B-E110-4905-AD8F-7A8EBB529871}" srcOrd="0" destOrd="0" presId="urn:microsoft.com/office/officeart/2008/layout/LinedList"/>
    <dgm:cxn modelId="{9DFD8F14-E47D-4594-8750-96F37BC2D3E1}" type="presParOf" srcId="{565D0400-B619-4127-A9AB-5C2604C0DC7E}" destId="{934C3459-446D-4A76-B461-19587BFB121F}" srcOrd="1" destOrd="0" presId="urn:microsoft.com/office/officeart/2008/layout/LinedList"/>
    <dgm:cxn modelId="{C0642E62-DF29-4851-BDF3-9B360861D880}" type="presParOf" srcId="{2E52DA93-0CA4-4C99-BA11-A4C0716DEF09}" destId="{5E4341DB-45C5-4B9D-AC7C-19106A54AA1A}" srcOrd="6" destOrd="0" presId="urn:microsoft.com/office/officeart/2008/layout/LinedList"/>
    <dgm:cxn modelId="{798DD64E-28EE-442D-93E6-68A48ADB25B8}" type="presParOf" srcId="{2E52DA93-0CA4-4C99-BA11-A4C0716DEF09}" destId="{CBA6A11B-4B8C-4380-A651-7E35E480CA4D}" srcOrd="7" destOrd="0" presId="urn:microsoft.com/office/officeart/2008/layout/LinedList"/>
    <dgm:cxn modelId="{13636114-9BCC-4F32-87D9-B8D7BBF49B1D}" type="presParOf" srcId="{CBA6A11B-4B8C-4380-A651-7E35E480CA4D}" destId="{BC7EE832-A7F8-43DE-AB43-CEE2F3015751}" srcOrd="0" destOrd="0" presId="urn:microsoft.com/office/officeart/2008/layout/LinedList"/>
    <dgm:cxn modelId="{5A98AF37-3C64-430B-BE39-5458DBFD5467}" type="presParOf" srcId="{CBA6A11B-4B8C-4380-A651-7E35E480CA4D}" destId="{8D2E551F-AFB6-461C-864E-F151097D7CE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CF327F6-6326-4811-A2F3-9F6032027155}" type="doc">
      <dgm:prSet loTypeId="urn:microsoft.com/office/officeart/2005/8/layout/hierarchy1" loCatId="hierarchy" qsTypeId="urn:microsoft.com/office/officeart/2005/8/quickstyle/simple4" qsCatId="simple" csTypeId="urn:microsoft.com/office/officeart/2005/8/colors/accent1_2" csCatId="accent1" phldr="1"/>
      <dgm:spPr/>
      <dgm:t>
        <a:bodyPr/>
        <a:lstStyle/>
        <a:p>
          <a:endParaRPr lang="en-US"/>
        </a:p>
      </dgm:t>
    </dgm:pt>
    <dgm:pt modelId="{079D81BE-8B67-4F31-B004-A5456A22943E}">
      <dgm:prSet/>
      <dgm:spPr/>
      <dgm:t>
        <a:bodyPr/>
        <a:lstStyle/>
        <a:p>
          <a:pPr algn="just"/>
          <a:r>
            <a:rPr lang="en-IN" dirty="0">
              <a:latin typeface="Arial" panose="020B0604020202020204" pitchFamily="34" charset="0"/>
              <a:cs typeface="Arial" panose="020B0604020202020204" pitchFamily="34" charset="0"/>
            </a:rPr>
            <a:t>To effectively tackle the problem of pregnancy wastage among smoker females in India, a multi-sectoral and multi-stakeholder approach is essential, and the data can be used to form policy and planning efforts aimed at reducing the pregnancy wastage due to smoking among the women of the EAG States in India</a:t>
          </a:r>
          <a:r>
            <a:rPr lang="en-IN" dirty="0"/>
            <a:t>.</a:t>
          </a:r>
          <a:endParaRPr lang="en-US" dirty="0"/>
        </a:p>
      </dgm:t>
    </dgm:pt>
    <dgm:pt modelId="{E65A1B22-F95B-4458-8FC9-06008E856CD3}" type="parTrans" cxnId="{C76398AD-66AC-4C4E-935A-843839065B99}">
      <dgm:prSet/>
      <dgm:spPr/>
      <dgm:t>
        <a:bodyPr/>
        <a:lstStyle/>
        <a:p>
          <a:endParaRPr lang="en-US"/>
        </a:p>
      </dgm:t>
    </dgm:pt>
    <dgm:pt modelId="{F87C2CAA-7E41-4615-AB65-EB8E56EECFD1}" type="sibTrans" cxnId="{C76398AD-66AC-4C4E-935A-843839065B99}">
      <dgm:prSet/>
      <dgm:spPr/>
      <dgm:t>
        <a:bodyPr/>
        <a:lstStyle/>
        <a:p>
          <a:endParaRPr lang="en-US"/>
        </a:p>
      </dgm:t>
    </dgm:pt>
    <dgm:pt modelId="{3A80B54C-4BDE-4E01-A3F3-1CBBF04AB9B7}">
      <dgm:prSet/>
      <dgm:spPr/>
      <dgm:t>
        <a:bodyPr/>
        <a:lstStyle/>
        <a:p>
          <a:pPr algn="just"/>
          <a:r>
            <a:rPr lang="en-IN" dirty="0">
              <a:latin typeface="Arial" panose="020B0604020202020204" pitchFamily="34" charset="0"/>
              <a:cs typeface="Arial" panose="020B0604020202020204" pitchFamily="34" charset="0"/>
            </a:rPr>
            <a:t>Prioritizing multisectoral action towards the development of a “Tobacco Free Future Generation” with women and youth as their key stakeholders for a meaningful impact.</a:t>
          </a:r>
          <a:endParaRPr lang="en-US" dirty="0">
            <a:latin typeface="Arial" panose="020B0604020202020204" pitchFamily="34" charset="0"/>
            <a:cs typeface="Arial" panose="020B0604020202020204" pitchFamily="34" charset="0"/>
          </a:endParaRPr>
        </a:p>
      </dgm:t>
    </dgm:pt>
    <dgm:pt modelId="{7F974E38-1207-4118-B8E0-7FA0192CDD50}" type="parTrans" cxnId="{5AF99CDC-5787-495B-97BB-A447DAD12D2B}">
      <dgm:prSet/>
      <dgm:spPr/>
      <dgm:t>
        <a:bodyPr/>
        <a:lstStyle/>
        <a:p>
          <a:endParaRPr lang="en-US"/>
        </a:p>
      </dgm:t>
    </dgm:pt>
    <dgm:pt modelId="{EBCAD2D2-EAFB-475C-9EE1-C8A8148B2BEB}" type="sibTrans" cxnId="{5AF99CDC-5787-495B-97BB-A447DAD12D2B}">
      <dgm:prSet/>
      <dgm:spPr/>
      <dgm:t>
        <a:bodyPr/>
        <a:lstStyle/>
        <a:p>
          <a:endParaRPr lang="en-US"/>
        </a:p>
      </dgm:t>
    </dgm:pt>
    <dgm:pt modelId="{71C6C953-BF16-4629-9242-F7DE8BAD59A2}" type="pres">
      <dgm:prSet presAssocID="{7CF327F6-6326-4811-A2F3-9F6032027155}" presName="hierChild1" presStyleCnt="0">
        <dgm:presLayoutVars>
          <dgm:chPref val="1"/>
          <dgm:dir/>
          <dgm:animOne val="branch"/>
          <dgm:animLvl val="lvl"/>
          <dgm:resizeHandles/>
        </dgm:presLayoutVars>
      </dgm:prSet>
      <dgm:spPr/>
    </dgm:pt>
    <dgm:pt modelId="{65345BB7-10AD-41FF-9973-40A821395A63}" type="pres">
      <dgm:prSet presAssocID="{079D81BE-8B67-4F31-B004-A5456A22943E}" presName="hierRoot1" presStyleCnt="0"/>
      <dgm:spPr/>
    </dgm:pt>
    <dgm:pt modelId="{ADA23D7A-529B-48A0-A2AA-8A75880A3DBB}" type="pres">
      <dgm:prSet presAssocID="{079D81BE-8B67-4F31-B004-A5456A22943E}" presName="composite" presStyleCnt="0"/>
      <dgm:spPr/>
    </dgm:pt>
    <dgm:pt modelId="{D3DF833C-7656-4C10-9083-C1AAB3594FA4}" type="pres">
      <dgm:prSet presAssocID="{079D81BE-8B67-4F31-B004-A5456A22943E}" presName="background" presStyleLbl="node0" presStyleIdx="0" presStyleCnt="2"/>
      <dgm:spPr/>
    </dgm:pt>
    <dgm:pt modelId="{322D39DD-A735-40A0-BDCF-90605A52FF73}" type="pres">
      <dgm:prSet presAssocID="{079D81BE-8B67-4F31-B004-A5456A22943E}" presName="text" presStyleLbl="fgAcc0" presStyleIdx="0" presStyleCnt="2">
        <dgm:presLayoutVars>
          <dgm:chPref val="3"/>
        </dgm:presLayoutVars>
      </dgm:prSet>
      <dgm:spPr/>
    </dgm:pt>
    <dgm:pt modelId="{C418E736-8B98-49E2-9E52-3F3D88D491ED}" type="pres">
      <dgm:prSet presAssocID="{079D81BE-8B67-4F31-B004-A5456A22943E}" presName="hierChild2" presStyleCnt="0"/>
      <dgm:spPr/>
    </dgm:pt>
    <dgm:pt modelId="{1A7A02C6-302A-4419-A349-AF1482E37888}" type="pres">
      <dgm:prSet presAssocID="{3A80B54C-4BDE-4E01-A3F3-1CBBF04AB9B7}" presName="hierRoot1" presStyleCnt="0"/>
      <dgm:spPr/>
    </dgm:pt>
    <dgm:pt modelId="{AA856AC9-B685-4417-8DC1-BA0DA3FD05BF}" type="pres">
      <dgm:prSet presAssocID="{3A80B54C-4BDE-4E01-A3F3-1CBBF04AB9B7}" presName="composite" presStyleCnt="0"/>
      <dgm:spPr/>
    </dgm:pt>
    <dgm:pt modelId="{EE374BEE-884F-47D5-8AA0-40F07D0FB65F}" type="pres">
      <dgm:prSet presAssocID="{3A80B54C-4BDE-4E01-A3F3-1CBBF04AB9B7}" presName="background" presStyleLbl="node0" presStyleIdx="1" presStyleCnt="2"/>
      <dgm:spPr/>
    </dgm:pt>
    <dgm:pt modelId="{72C3D9E8-EF85-4335-BE8D-11DBEEF685A2}" type="pres">
      <dgm:prSet presAssocID="{3A80B54C-4BDE-4E01-A3F3-1CBBF04AB9B7}" presName="text" presStyleLbl="fgAcc0" presStyleIdx="1" presStyleCnt="2">
        <dgm:presLayoutVars>
          <dgm:chPref val="3"/>
        </dgm:presLayoutVars>
      </dgm:prSet>
      <dgm:spPr/>
    </dgm:pt>
    <dgm:pt modelId="{80FEA51C-6FE5-4F35-AD80-D213F6261BD7}" type="pres">
      <dgm:prSet presAssocID="{3A80B54C-4BDE-4E01-A3F3-1CBBF04AB9B7}" presName="hierChild2" presStyleCnt="0"/>
      <dgm:spPr/>
    </dgm:pt>
  </dgm:ptLst>
  <dgm:cxnLst>
    <dgm:cxn modelId="{3B867162-1652-4F96-A856-982FA02CDD14}" type="presOf" srcId="{7CF327F6-6326-4811-A2F3-9F6032027155}" destId="{71C6C953-BF16-4629-9242-F7DE8BAD59A2}" srcOrd="0" destOrd="0" presId="urn:microsoft.com/office/officeart/2005/8/layout/hierarchy1"/>
    <dgm:cxn modelId="{C76398AD-66AC-4C4E-935A-843839065B99}" srcId="{7CF327F6-6326-4811-A2F3-9F6032027155}" destId="{079D81BE-8B67-4F31-B004-A5456A22943E}" srcOrd="0" destOrd="0" parTransId="{E65A1B22-F95B-4458-8FC9-06008E856CD3}" sibTransId="{F87C2CAA-7E41-4615-AB65-EB8E56EECFD1}"/>
    <dgm:cxn modelId="{647B8AC9-C1BD-4FF3-BD88-A13E85361E06}" type="presOf" srcId="{079D81BE-8B67-4F31-B004-A5456A22943E}" destId="{322D39DD-A735-40A0-BDCF-90605A52FF73}" srcOrd="0" destOrd="0" presId="urn:microsoft.com/office/officeart/2005/8/layout/hierarchy1"/>
    <dgm:cxn modelId="{5AF99CDC-5787-495B-97BB-A447DAD12D2B}" srcId="{7CF327F6-6326-4811-A2F3-9F6032027155}" destId="{3A80B54C-4BDE-4E01-A3F3-1CBBF04AB9B7}" srcOrd="1" destOrd="0" parTransId="{7F974E38-1207-4118-B8E0-7FA0192CDD50}" sibTransId="{EBCAD2D2-EAFB-475C-9EE1-C8A8148B2BEB}"/>
    <dgm:cxn modelId="{427272E6-387B-4FF1-906D-E9B07A6D4FF9}" type="presOf" srcId="{3A80B54C-4BDE-4E01-A3F3-1CBBF04AB9B7}" destId="{72C3D9E8-EF85-4335-BE8D-11DBEEF685A2}" srcOrd="0" destOrd="0" presId="urn:microsoft.com/office/officeart/2005/8/layout/hierarchy1"/>
    <dgm:cxn modelId="{D9DBCDDA-C117-4468-8F71-5873A41CE6B1}" type="presParOf" srcId="{71C6C953-BF16-4629-9242-F7DE8BAD59A2}" destId="{65345BB7-10AD-41FF-9973-40A821395A63}" srcOrd="0" destOrd="0" presId="urn:microsoft.com/office/officeart/2005/8/layout/hierarchy1"/>
    <dgm:cxn modelId="{4B033BD3-3328-465C-83D4-FBC8541D541F}" type="presParOf" srcId="{65345BB7-10AD-41FF-9973-40A821395A63}" destId="{ADA23D7A-529B-48A0-A2AA-8A75880A3DBB}" srcOrd="0" destOrd="0" presId="urn:microsoft.com/office/officeart/2005/8/layout/hierarchy1"/>
    <dgm:cxn modelId="{B7EBE6C7-47B9-4D6C-AD1F-ED1A8CDD24C6}" type="presParOf" srcId="{ADA23D7A-529B-48A0-A2AA-8A75880A3DBB}" destId="{D3DF833C-7656-4C10-9083-C1AAB3594FA4}" srcOrd="0" destOrd="0" presId="urn:microsoft.com/office/officeart/2005/8/layout/hierarchy1"/>
    <dgm:cxn modelId="{03942047-C009-48A1-941A-C7E472FFD07E}" type="presParOf" srcId="{ADA23D7A-529B-48A0-A2AA-8A75880A3DBB}" destId="{322D39DD-A735-40A0-BDCF-90605A52FF73}" srcOrd="1" destOrd="0" presId="urn:microsoft.com/office/officeart/2005/8/layout/hierarchy1"/>
    <dgm:cxn modelId="{56438D73-72E7-4705-8218-381C5DE05514}" type="presParOf" srcId="{65345BB7-10AD-41FF-9973-40A821395A63}" destId="{C418E736-8B98-49E2-9E52-3F3D88D491ED}" srcOrd="1" destOrd="0" presId="urn:microsoft.com/office/officeart/2005/8/layout/hierarchy1"/>
    <dgm:cxn modelId="{E9156BAA-7F86-45DF-9F46-9B5C6CCE41FF}" type="presParOf" srcId="{71C6C953-BF16-4629-9242-F7DE8BAD59A2}" destId="{1A7A02C6-302A-4419-A349-AF1482E37888}" srcOrd="1" destOrd="0" presId="urn:microsoft.com/office/officeart/2005/8/layout/hierarchy1"/>
    <dgm:cxn modelId="{A77F3527-9624-4B73-BE26-F2758F59BCBD}" type="presParOf" srcId="{1A7A02C6-302A-4419-A349-AF1482E37888}" destId="{AA856AC9-B685-4417-8DC1-BA0DA3FD05BF}" srcOrd="0" destOrd="0" presId="urn:microsoft.com/office/officeart/2005/8/layout/hierarchy1"/>
    <dgm:cxn modelId="{B8EC3F68-BF5E-4B74-BC37-FD1CDC71B80F}" type="presParOf" srcId="{AA856AC9-B685-4417-8DC1-BA0DA3FD05BF}" destId="{EE374BEE-884F-47D5-8AA0-40F07D0FB65F}" srcOrd="0" destOrd="0" presId="urn:microsoft.com/office/officeart/2005/8/layout/hierarchy1"/>
    <dgm:cxn modelId="{71368775-FA9E-4549-809D-595ED321BDC5}" type="presParOf" srcId="{AA856AC9-B685-4417-8DC1-BA0DA3FD05BF}" destId="{72C3D9E8-EF85-4335-BE8D-11DBEEF685A2}" srcOrd="1" destOrd="0" presId="urn:microsoft.com/office/officeart/2005/8/layout/hierarchy1"/>
    <dgm:cxn modelId="{D4B4BEF3-F52F-4A7A-95EE-CC4399CB12F4}" type="presParOf" srcId="{1A7A02C6-302A-4419-A349-AF1482E37888}" destId="{80FEA51C-6FE5-4F35-AD80-D213F6261BD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904439-8B75-4AF5-808F-DDFF65EF37DC}">
      <dsp:nvSpPr>
        <dsp:cNvPr id="0" name=""/>
        <dsp:cNvSpPr/>
      </dsp:nvSpPr>
      <dsp:spPr>
        <a:xfrm>
          <a:off x="0" y="1894"/>
          <a:ext cx="7145867" cy="0"/>
        </a:xfrm>
        <a:prstGeom prst="line">
          <a:avLst/>
        </a:prstGeom>
        <a:solidFill>
          <a:schemeClr val="accent5">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DABEB7-EC9D-49A8-A44B-60603A9ADFD6}">
      <dsp:nvSpPr>
        <dsp:cNvPr id="0" name=""/>
        <dsp:cNvSpPr/>
      </dsp:nvSpPr>
      <dsp:spPr>
        <a:xfrm>
          <a:off x="0" y="1894"/>
          <a:ext cx="7145867" cy="1291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just" defTabSz="933450">
            <a:lnSpc>
              <a:spcPct val="90000"/>
            </a:lnSpc>
            <a:spcBef>
              <a:spcPct val="0"/>
            </a:spcBef>
            <a:spcAft>
              <a:spcPct val="35000"/>
            </a:spcAft>
            <a:buNone/>
          </a:pPr>
          <a:r>
            <a:rPr lang="en-IN" sz="2100" kern="1200" dirty="0">
              <a:latin typeface="Arial" panose="020B0604020202020204" pitchFamily="34" charset="0"/>
              <a:cs typeface="Arial" panose="020B0604020202020204" pitchFamily="34" charset="0"/>
            </a:rPr>
            <a:t>Despite global commitments to improve maternal and child survival, there exists a significantly large  loss related to pregnancy wastage, particularly in developing countries</a:t>
          </a:r>
          <a:r>
            <a:rPr lang="en-IN" sz="2100" kern="1200" dirty="0"/>
            <a:t>. </a:t>
          </a:r>
          <a:endParaRPr lang="en-US" sz="2100" kern="1200" dirty="0"/>
        </a:p>
      </dsp:txBody>
      <dsp:txXfrm>
        <a:off x="0" y="1894"/>
        <a:ext cx="7145867" cy="1291811"/>
      </dsp:txXfrm>
    </dsp:sp>
    <dsp:sp modelId="{DDCFE5E9-63FB-4481-A7D2-C27EB8708186}">
      <dsp:nvSpPr>
        <dsp:cNvPr id="0" name=""/>
        <dsp:cNvSpPr/>
      </dsp:nvSpPr>
      <dsp:spPr>
        <a:xfrm>
          <a:off x="0" y="1293705"/>
          <a:ext cx="7145867" cy="0"/>
        </a:xfrm>
        <a:prstGeom prst="line">
          <a:avLst/>
        </a:prstGeom>
        <a:solidFill>
          <a:schemeClr val="accent5">
            <a:hueOff val="460880"/>
            <a:satOff val="-8998"/>
            <a:lumOff val="196"/>
            <a:alphaOff val="0"/>
          </a:schemeClr>
        </a:solidFill>
        <a:ln w="15875" cap="rnd" cmpd="sng" algn="ctr">
          <a:solidFill>
            <a:schemeClr val="accent5">
              <a:hueOff val="460880"/>
              <a:satOff val="-8998"/>
              <a:lumOff val="1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3B6417-4940-440C-818D-D5AFBD0C7716}">
      <dsp:nvSpPr>
        <dsp:cNvPr id="0" name=""/>
        <dsp:cNvSpPr/>
      </dsp:nvSpPr>
      <dsp:spPr>
        <a:xfrm>
          <a:off x="0" y="1293705"/>
          <a:ext cx="7145867" cy="1291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just" defTabSz="933450">
            <a:lnSpc>
              <a:spcPct val="90000"/>
            </a:lnSpc>
            <a:spcBef>
              <a:spcPct val="0"/>
            </a:spcBef>
            <a:spcAft>
              <a:spcPct val="35000"/>
            </a:spcAft>
            <a:buNone/>
          </a:pPr>
          <a:r>
            <a:rPr lang="en-IN" sz="2100" kern="1200" dirty="0">
              <a:latin typeface="Arial" panose="020B0604020202020204" pitchFamily="34" charset="0"/>
              <a:cs typeface="Arial" panose="020B0604020202020204" pitchFamily="34" charset="0"/>
            </a:rPr>
            <a:t>Pregnancy wastage which includes miscarriages, stillbirths, and ectopic pregnancies, is a common event, affecting up to a quarter of recognized pregnancies.</a:t>
          </a:r>
          <a:endParaRPr lang="en-US" sz="2100" kern="1200" dirty="0">
            <a:latin typeface="Arial" panose="020B0604020202020204" pitchFamily="34" charset="0"/>
            <a:cs typeface="Arial" panose="020B0604020202020204" pitchFamily="34" charset="0"/>
          </a:endParaRPr>
        </a:p>
      </dsp:txBody>
      <dsp:txXfrm>
        <a:off x="0" y="1293705"/>
        <a:ext cx="7145867" cy="1291811"/>
      </dsp:txXfrm>
    </dsp:sp>
    <dsp:sp modelId="{686B21A3-0988-485A-A0DA-4DF39B36DBA1}">
      <dsp:nvSpPr>
        <dsp:cNvPr id="0" name=""/>
        <dsp:cNvSpPr/>
      </dsp:nvSpPr>
      <dsp:spPr>
        <a:xfrm>
          <a:off x="0" y="2585516"/>
          <a:ext cx="7145867" cy="0"/>
        </a:xfrm>
        <a:prstGeom prst="line">
          <a:avLst/>
        </a:prstGeom>
        <a:solidFill>
          <a:schemeClr val="accent5">
            <a:hueOff val="921760"/>
            <a:satOff val="-17996"/>
            <a:lumOff val="392"/>
            <a:alphaOff val="0"/>
          </a:schemeClr>
        </a:solidFill>
        <a:ln w="15875" cap="rnd" cmpd="sng" algn="ctr">
          <a:solidFill>
            <a:schemeClr val="accent5">
              <a:hueOff val="921760"/>
              <a:satOff val="-17996"/>
              <a:lumOff val="39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BA36AA-F0D9-44FC-9064-6108E17951FA}">
      <dsp:nvSpPr>
        <dsp:cNvPr id="0" name=""/>
        <dsp:cNvSpPr/>
      </dsp:nvSpPr>
      <dsp:spPr>
        <a:xfrm>
          <a:off x="0" y="2585516"/>
          <a:ext cx="7145867" cy="1291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just" defTabSz="933450">
            <a:lnSpc>
              <a:spcPct val="90000"/>
            </a:lnSpc>
            <a:spcBef>
              <a:spcPct val="0"/>
            </a:spcBef>
            <a:spcAft>
              <a:spcPct val="35000"/>
            </a:spcAft>
            <a:buNone/>
          </a:pPr>
          <a:r>
            <a:rPr lang="en-IN" sz="2100" kern="1200" dirty="0">
              <a:latin typeface="Arial" panose="020B0604020202020204" pitchFamily="34" charset="0"/>
              <a:cs typeface="Arial" panose="020B0604020202020204" pitchFamily="34" charset="0"/>
            </a:rPr>
            <a:t>Pregnancy wastage in a females' life has an impact not only on emotional and physical state of the individuals and their families, but also acts as an indicator of quality of healthcare facilities available in the society</a:t>
          </a:r>
          <a:r>
            <a:rPr lang="en-IN" sz="2100" kern="1200" dirty="0"/>
            <a:t>. </a:t>
          </a:r>
          <a:endParaRPr lang="en-US" sz="2100" kern="1200" dirty="0"/>
        </a:p>
      </dsp:txBody>
      <dsp:txXfrm>
        <a:off x="0" y="2585516"/>
        <a:ext cx="7145867" cy="12918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31D07-4233-4211-8D9F-C42665DFD0A7}">
      <dsp:nvSpPr>
        <dsp:cNvPr id="0" name=""/>
        <dsp:cNvSpPr/>
      </dsp:nvSpPr>
      <dsp:spPr>
        <a:xfrm>
          <a:off x="469679" y="982"/>
          <a:ext cx="3997039" cy="2538120"/>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AF1909A4-BF5F-4880-B441-03AD67EE050D}">
      <dsp:nvSpPr>
        <dsp:cNvPr id="0" name=""/>
        <dsp:cNvSpPr/>
      </dsp:nvSpPr>
      <dsp:spPr>
        <a:xfrm>
          <a:off x="913795" y="422892"/>
          <a:ext cx="3997039" cy="2538120"/>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IN" sz="2000" kern="1200" dirty="0">
              <a:latin typeface="Arial" panose="020B0604020202020204" pitchFamily="34" charset="0"/>
              <a:cs typeface="Arial" panose="020B0604020202020204" pitchFamily="34" charset="0"/>
            </a:rPr>
            <a:t>To study the current level of pregnancy wastage among smoker females in the EAG states of India.</a:t>
          </a:r>
          <a:endParaRPr lang="en-US" sz="2000" kern="1200" dirty="0">
            <a:latin typeface="Arial" panose="020B0604020202020204" pitchFamily="34" charset="0"/>
            <a:cs typeface="Arial" panose="020B0604020202020204" pitchFamily="34" charset="0"/>
          </a:endParaRPr>
        </a:p>
      </dsp:txBody>
      <dsp:txXfrm>
        <a:off x="988134" y="497231"/>
        <a:ext cx="3848361" cy="2389442"/>
      </dsp:txXfrm>
    </dsp:sp>
    <dsp:sp modelId="{62168E10-F823-4219-9A6B-4FBF6D7440EB}">
      <dsp:nvSpPr>
        <dsp:cNvPr id="0" name=""/>
        <dsp:cNvSpPr/>
      </dsp:nvSpPr>
      <dsp:spPr>
        <a:xfrm>
          <a:off x="5354950" y="982"/>
          <a:ext cx="3997039" cy="2538120"/>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85BF7E5B-30A7-418D-934B-4690CA37F249}">
      <dsp:nvSpPr>
        <dsp:cNvPr id="0" name=""/>
        <dsp:cNvSpPr/>
      </dsp:nvSpPr>
      <dsp:spPr>
        <a:xfrm>
          <a:off x="5799066" y="422892"/>
          <a:ext cx="3997039" cy="2538120"/>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IN" sz="2000" kern="1200" dirty="0">
              <a:latin typeface="Arial" panose="020B0604020202020204" pitchFamily="34" charset="0"/>
              <a:cs typeface="Arial" panose="020B0604020202020204" pitchFamily="34" charset="0"/>
            </a:rPr>
            <a:t>To study the underlying common socio-economic factors of pregnancy wastage among smoker females in the EAG states of India.</a:t>
          </a:r>
          <a:endParaRPr lang="en-US" sz="2000" kern="1200" dirty="0">
            <a:latin typeface="Arial" panose="020B0604020202020204" pitchFamily="34" charset="0"/>
            <a:cs typeface="Arial" panose="020B0604020202020204" pitchFamily="34" charset="0"/>
          </a:endParaRPr>
        </a:p>
      </dsp:txBody>
      <dsp:txXfrm>
        <a:off x="5873405" y="497231"/>
        <a:ext cx="3848361" cy="23894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F925E-DC5C-488F-AE0F-F055B862D9B1}">
      <dsp:nvSpPr>
        <dsp:cNvPr id="0" name=""/>
        <dsp:cNvSpPr/>
      </dsp:nvSpPr>
      <dsp:spPr>
        <a:xfrm>
          <a:off x="454856" y="660"/>
          <a:ext cx="3732316" cy="2370020"/>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043AF6-5270-4386-B08E-F03FFEB84E58}">
      <dsp:nvSpPr>
        <dsp:cNvPr id="0" name=""/>
        <dsp:cNvSpPr/>
      </dsp:nvSpPr>
      <dsp:spPr>
        <a:xfrm>
          <a:off x="869558" y="394626"/>
          <a:ext cx="3732316" cy="2370020"/>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Among all the age categories, women aged 35 years experienced the higher rate of miscarriage and stillbirth 16.97%, followed by women aged 30-35 [12.97%] [Graph 1]. </a:t>
          </a:r>
        </a:p>
      </dsp:txBody>
      <dsp:txXfrm>
        <a:off x="938974" y="464042"/>
        <a:ext cx="3593484" cy="2231188"/>
      </dsp:txXfrm>
    </dsp:sp>
    <dsp:sp modelId="{324BA146-BF24-41D8-85CB-8553EDEF984D}">
      <dsp:nvSpPr>
        <dsp:cNvPr id="0" name=""/>
        <dsp:cNvSpPr/>
      </dsp:nvSpPr>
      <dsp:spPr>
        <a:xfrm>
          <a:off x="5016576" y="660"/>
          <a:ext cx="3732316" cy="2370020"/>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905260-431C-467E-A353-A48365A93510}">
      <dsp:nvSpPr>
        <dsp:cNvPr id="0" name=""/>
        <dsp:cNvSpPr/>
      </dsp:nvSpPr>
      <dsp:spPr>
        <a:xfrm>
          <a:off x="5431278" y="394626"/>
          <a:ext cx="3732316" cy="2370020"/>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The educational attainment has a positive association with the pregnancy outcome – miscarriage and stillbirth [13.24% among women with higher education compared to below 10% among illiterate] [Graph 2].</a:t>
          </a:r>
        </a:p>
      </dsp:txBody>
      <dsp:txXfrm>
        <a:off x="5500694" y="464042"/>
        <a:ext cx="3593484" cy="22311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AE17D3-C25F-4EFC-AB6A-E130F648C65A}">
      <dsp:nvSpPr>
        <dsp:cNvPr id="0" name=""/>
        <dsp:cNvSpPr/>
      </dsp:nvSpPr>
      <dsp:spPr>
        <a:xfrm>
          <a:off x="0" y="149848"/>
          <a:ext cx="10118786" cy="101739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4F1384-2684-466B-A471-2508C3FA810F}">
      <dsp:nvSpPr>
        <dsp:cNvPr id="0" name=""/>
        <dsp:cNvSpPr/>
      </dsp:nvSpPr>
      <dsp:spPr>
        <a:xfrm>
          <a:off x="307761" y="378762"/>
          <a:ext cx="559566" cy="55956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9A3C80-7638-4FA3-8508-289EC4D2BD70}">
      <dsp:nvSpPr>
        <dsp:cNvPr id="0" name=""/>
        <dsp:cNvSpPr/>
      </dsp:nvSpPr>
      <dsp:spPr>
        <a:xfrm>
          <a:off x="1175090" y="149848"/>
          <a:ext cx="8943695" cy="1017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674" tIns="107674" rIns="107674" bIns="107674" numCol="1" spcCol="1270" anchor="ctr" anchorCtr="0">
          <a:noAutofit/>
        </a:bodyPr>
        <a:lstStyle/>
        <a:p>
          <a:pPr marL="0" lvl="0" indent="0" algn="just" defTabSz="800100">
            <a:lnSpc>
              <a:spcPct val="100000"/>
            </a:lnSpc>
            <a:spcBef>
              <a:spcPct val="0"/>
            </a:spcBef>
            <a:spcAft>
              <a:spcPct val="35000"/>
            </a:spcAft>
            <a:buNone/>
          </a:pPr>
          <a:r>
            <a:rPr lang="en-US" sz="1800" kern="1200" dirty="0">
              <a:latin typeface="Arial" panose="020B0604020202020204" pitchFamily="34" charset="0"/>
              <a:cs typeface="Arial" panose="020B0604020202020204" pitchFamily="34" charset="0"/>
            </a:rPr>
            <a:t>The age has a mix association with pregnancy wastage by smoking behavior of the females. Increasing age first decreases the wastage and then increases after age 30. The rate of change was found to be lower among non-smokers [Graph 3]. </a:t>
          </a:r>
        </a:p>
      </dsp:txBody>
      <dsp:txXfrm>
        <a:off x="1175090" y="149848"/>
        <a:ext cx="8943695" cy="1017393"/>
      </dsp:txXfrm>
    </dsp:sp>
    <dsp:sp modelId="{D6D967A3-8EA6-4C03-8B95-7BC565235867}">
      <dsp:nvSpPr>
        <dsp:cNvPr id="0" name=""/>
        <dsp:cNvSpPr/>
      </dsp:nvSpPr>
      <dsp:spPr>
        <a:xfrm>
          <a:off x="0" y="1356525"/>
          <a:ext cx="10118786" cy="101739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47C3D0-3B8D-4BB6-B96C-C79A7327CF13}">
      <dsp:nvSpPr>
        <dsp:cNvPr id="0" name=""/>
        <dsp:cNvSpPr/>
      </dsp:nvSpPr>
      <dsp:spPr>
        <a:xfrm>
          <a:off x="307761" y="1585438"/>
          <a:ext cx="559566" cy="55956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B4A7B9-FBF7-40BC-97E0-44FDC78A909B}">
      <dsp:nvSpPr>
        <dsp:cNvPr id="0" name=""/>
        <dsp:cNvSpPr/>
      </dsp:nvSpPr>
      <dsp:spPr>
        <a:xfrm>
          <a:off x="1175090" y="1356525"/>
          <a:ext cx="8943695" cy="1017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674" tIns="107674" rIns="107674" bIns="107674" numCol="1" spcCol="1270" anchor="ctr" anchorCtr="0">
          <a:noAutofit/>
        </a:bodyPr>
        <a:lstStyle/>
        <a:p>
          <a:pPr marL="0" lvl="0" indent="0" algn="just" defTabSz="800100">
            <a:lnSpc>
              <a:spcPct val="100000"/>
            </a:lnSpc>
            <a:spcBef>
              <a:spcPct val="0"/>
            </a:spcBef>
            <a:spcAft>
              <a:spcPct val="35000"/>
            </a:spcAft>
            <a:buNone/>
          </a:pPr>
          <a:r>
            <a:rPr lang="en-US" sz="1800" kern="1200" dirty="0">
              <a:latin typeface="Arial" panose="020B0604020202020204" pitchFamily="34" charset="0"/>
              <a:cs typeface="Arial" panose="020B0604020202020204" pitchFamily="34" charset="0"/>
            </a:rPr>
            <a:t>The educational attainment indicates accessibility to buy the smoking material. As the education increases pregnancy wastage increases and the rate of increase was multifold among those who smoke [Graph 4].</a:t>
          </a:r>
        </a:p>
      </dsp:txBody>
      <dsp:txXfrm>
        <a:off x="1175090" y="1356525"/>
        <a:ext cx="8943695" cy="10173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111468-43FA-498F-80DB-C3BA9594A06D}">
      <dsp:nvSpPr>
        <dsp:cNvPr id="0" name=""/>
        <dsp:cNvSpPr/>
      </dsp:nvSpPr>
      <dsp:spPr>
        <a:xfrm>
          <a:off x="0" y="859"/>
          <a:ext cx="9980759" cy="12360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5032A8-51D3-4F99-A5A1-072C80EACA92}">
      <dsp:nvSpPr>
        <dsp:cNvPr id="0" name=""/>
        <dsp:cNvSpPr/>
      </dsp:nvSpPr>
      <dsp:spPr>
        <a:xfrm>
          <a:off x="373905" y="278970"/>
          <a:ext cx="679827" cy="67982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F1DE8C-F8D0-403F-99AE-FC6CEC8D2E65}">
      <dsp:nvSpPr>
        <dsp:cNvPr id="0" name=""/>
        <dsp:cNvSpPr/>
      </dsp:nvSpPr>
      <dsp:spPr>
        <a:xfrm>
          <a:off x="1427637" y="859"/>
          <a:ext cx="8493157" cy="12360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15" tIns="130815" rIns="130815" bIns="130815" numCol="1" spcCol="1270" anchor="ctr" anchorCtr="0">
          <a:noAutofit/>
        </a:bodyPr>
        <a:lstStyle/>
        <a:p>
          <a:pPr marL="0" lvl="0" indent="0" algn="just" defTabSz="800100">
            <a:lnSpc>
              <a:spcPct val="100000"/>
            </a:lnSpc>
            <a:spcBef>
              <a:spcPct val="0"/>
            </a:spcBef>
            <a:spcAft>
              <a:spcPct val="35000"/>
            </a:spcAft>
            <a:buNone/>
          </a:pPr>
          <a:r>
            <a:rPr lang="en-US" sz="1800" kern="1200" dirty="0">
              <a:latin typeface="Arial" panose="020B0604020202020204" pitchFamily="34" charset="0"/>
              <a:cs typeface="Arial" panose="020B0604020202020204" pitchFamily="34" charset="0"/>
            </a:rPr>
            <a:t>The wealth status increases the affordability to buy the smoking material. As the wealth status increases from poor to rich, the pregnancy wastage increases and but the rate of increase was higher among smokers compared to those who do not smoke [Graph 5].</a:t>
          </a:r>
        </a:p>
      </dsp:txBody>
      <dsp:txXfrm>
        <a:off x="1427637" y="859"/>
        <a:ext cx="8493157" cy="1236049"/>
      </dsp:txXfrm>
    </dsp:sp>
    <dsp:sp modelId="{0368053F-A92C-4A6C-94A0-6EB948E8E928}">
      <dsp:nvSpPr>
        <dsp:cNvPr id="0" name=""/>
        <dsp:cNvSpPr/>
      </dsp:nvSpPr>
      <dsp:spPr>
        <a:xfrm>
          <a:off x="0" y="1420027"/>
          <a:ext cx="9980759" cy="12360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0BA062-9DAB-4DA5-A528-38C7CA0699D5}">
      <dsp:nvSpPr>
        <dsp:cNvPr id="0" name=""/>
        <dsp:cNvSpPr/>
      </dsp:nvSpPr>
      <dsp:spPr>
        <a:xfrm>
          <a:off x="373905" y="1698138"/>
          <a:ext cx="679827" cy="67982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184214-FF0C-4C68-B475-9474EA70ED20}">
      <dsp:nvSpPr>
        <dsp:cNvPr id="0" name=""/>
        <dsp:cNvSpPr/>
      </dsp:nvSpPr>
      <dsp:spPr>
        <a:xfrm>
          <a:off x="1427637" y="1420027"/>
          <a:ext cx="8493157" cy="12360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15" tIns="130815" rIns="130815" bIns="130815"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Arial" panose="020B0604020202020204" pitchFamily="34" charset="0"/>
              <a:cs typeface="Arial" panose="020B0604020202020204" pitchFamily="34" charset="0"/>
            </a:rPr>
            <a:t>The ethnicity show the concentration of the pregnancy wastage by smoking behavior. Pregnancy wastage was higher among smokers. [Graph 6].</a:t>
          </a:r>
        </a:p>
      </dsp:txBody>
      <dsp:txXfrm>
        <a:off x="1427637" y="1420027"/>
        <a:ext cx="8493157" cy="12360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19FDEF-A70E-4306-8C20-231D9DBF378C}">
      <dsp:nvSpPr>
        <dsp:cNvPr id="0" name=""/>
        <dsp:cNvSpPr/>
      </dsp:nvSpPr>
      <dsp:spPr>
        <a:xfrm>
          <a:off x="0" y="270"/>
          <a:ext cx="10498348" cy="10444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946944-D807-4FB8-BD62-AC11F227E8BA}">
      <dsp:nvSpPr>
        <dsp:cNvPr id="0" name=""/>
        <dsp:cNvSpPr/>
      </dsp:nvSpPr>
      <dsp:spPr>
        <a:xfrm>
          <a:off x="315938" y="235266"/>
          <a:ext cx="574434" cy="5744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1D3675-3902-4558-824A-219B427FF367}">
      <dsp:nvSpPr>
        <dsp:cNvPr id="0" name=""/>
        <dsp:cNvSpPr/>
      </dsp:nvSpPr>
      <dsp:spPr>
        <a:xfrm>
          <a:off x="1206312" y="270"/>
          <a:ext cx="9112340" cy="10444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535" tIns="110535" rIns="110535" bIns="110535"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Arial" panose="020B0604020202020204" pitchFamily="34" charset="0"/>
              <a:cs typeface="Arial" panose="020B0604020202020204" pitchFamily="34" charset="0"/>
            </a:rPr>
            <a:t>Pregnancy wastage was higher among smokers compared to non-smokers in EAG States</a:t>
          </a:r>
          <a:r>
            <a:rPr lang="en-US" sz="1400" kern="1200" dirty="0"/>
            <a:t>. </a:t>
          </a:r>
        </a:p>
      </dsp:txBody>
      <dsp:txXfrm>
        <a:off x="1206312" y="270"/>
        <a:ext cx="9112340" cy="1044426"/>
      </dsp:txXfrm>
    </dsp:sp>
    <dsp:sp modelId="{23B15F88-6E02-453C-97B6-E8F8040F1725}">
      <dsp:nvSpPr>
        <dsp:cNvPr id="0" name=""/>
        <dsp:cNvSpPr/>
      </dsp:nvSpPr>
      <dsp:spPr>
        <a:xfrm>
          <a:off x="0" y="1171294"/>
          <a:ext cx="10498348" cy="10444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5DCD8C-6744-4D33-9874-63D02F924CF7}">
      <dsp:nvSpPr>
        <dsp:cNvPr id="0" name=""/>
        <dsp:cNvSpPr/>
      </dsp:nvSpPr>
      <dsp:spPr>
        <a:xfrm>
          <a:off x="315938" y="1406290"/>
          <a:ext cx="574434" cy="5744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D70FC9-EF78-4850-8632-3B3F86FBDBAC}">
      <dsp:nvSpPr>
        <dsp:cNvPr id="0" name=""/>
        <dsp:cNvSpPr/>
      </dsp:nvSpPr>
      <dsp:spPr>
        <a:xfrm>
          <a:off x="1206312" y="1171294"/>
          <a:ext cx="9112340" cy="10444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535" tIns="110535" rIns="110535" bIns="110535" numCol="1" spcCol="1270" anchor="ctr" anchorCtr="0">
          <a:noAutofit/>
        </a:bodyPr>
        <a:lstStyle/>
        <a:p>
          <a:pPr marL="0" lvl="0" indent="0" algn="just" defTabSz="800100">
            <a:lnSpc>
              <a:spcPct val="100000"/>
            </a:lnSpc>
            <a:spcBef>
              <a:spcPct val="0"/>
            </a:spcBef>
            <a:spcAft>
              <a:spcPct val="35000"/>
            </a:spcAft>
            <a:buNone/>
          </a:pPr>
          <a:r>
            <a:rPr lang="en-US" sz="1800" kern="1200" dirty="0">
              <a:latin typeface="Arial" panose="020B0604020202020204" pitchFamily="34" charset="0"/>
              <a:cs typeface="Arial" panose="020B0604020202020204" pitchFamily="34" charset="0"/>
            </a:rPr>
            <a:t>However, in some EAG states like Bihar, Uttarakhand, Jharkhand, and Madhya Pradesh pregnancy wastage was on the higher side when they were non-smokers compared to smokers. A deeper analysis is required to understand the contrasting pictures in these states [Graph 7]</a:t>
          </a:r>
        </a:p>
      </dsp:txBody>
      <dsp:txXfrm>
        <a:off x="1206312" y="1171294"/>
        <a:ext cx="9112340" cy="104442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54DEF-B528-4B12-A3AC-33BA883CD7DD}">
      <dsp:nvSpPr>
        <dsp:cNvPr id="0" name=""/>
        <dsp:cNvSpPr/>
      </dsp:nvSpPr>
      <dsp:spPr>
        <a:xfrm>
          <a:off x="0" y="0"/>
          <a:ext cx="8433183" cy="115785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IN" sz="1800" kern="1200" dirty="0">
              <a:latin typeface="Arial" panose="020B0604020202020204" pitchFamily="34" charset="0"/>
              <a:cs typeface="Arial" panose="020B0604020202020204" pitchFamily="34" charset="0"/>
            </a:rPr>
            <a:t>The tobacco epidemic is impacting the lives of women worldwide. Even though tobacco use in women has been reported to decline in India (GATS-2), women continue to shoulder a sizeable burden of its consequences in terms of tobacco-related diseases and mortality.</a:t>
          </a:r>
          <a:endParaRPr lang="en-US" sz="1800" kern="1200" dirty="0">
            <a:latin typeface="Arial" panose="020B0604020202020204" pitchFamily="34" charset="0"/>
            <a:cs typeface="Arial" panose="020B0604020202020204" pitchFamily="34" charset="0"/>
          </a:endParaRPr>
        </a:p>
      </dsp:txBody>
      <dsp:txXfrm>
        <a:off x="33912" y="33912"/>
        <a:ext cx="7085929" cy="1090031"/>
      </dsp:txXfrm>
    </dsp:sp>
    <dsp:sp modelId="{EFC29FC4-F806-4A21-9C1C-8E191BC619A0}">
      <dsp:nvSpPr>
        <dsp:cNvPr id="0" name=""/>
        <dsp:cNvSpPr/>
      </dsp:nvSpPr>
      <dsp:spPr>
        <a:xfrm>
          <a:off x="706279" y="1368374"/>
          <a:ext cx="8433183" cy="115785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IN" sz="1800" kern="1200" dirty="0">
              <a:latin typeface="Arial" panose="020B0604020202020204" pitchFamily="34" charset="0"/>
              <a:cs typeface="Arial" panose="020B0604020202020204" pitchFamily="34" charset="0"/>
            </a:rPr>
            <a:t>Despite the well-known risks, tobacco use during pregnancy and lactation remains one of the leading causes of poor pregnancy outcomes and prenatal death.</a:t>
          </a:r>
          <a:endParaRPr lang="en-US" sz="1800" kern="1200" dirty="0">
            <a:latin typeface="Arial" panose="020B0604020202020204" pitchFamily="34" charset="0"/>
            <a:cs typeface="Arial" panose="020B0604020202020204" pitchFamily="34" charset="0"/>
          </a:endParaRPr>
        </a:p>
      </dsp:txBody>
      <dsp:txXfrm>
        <a:off x="740191" y="1402286"/>
        <a:ext cx="6906474" cy="1090031"/>
      </dsp:txXfrm>
    </dsp:sp>
    <dsp:sp modelId="{66BB3736-EFB5-4E8A-978F-D05F35074EE2}">
      <dsp:nvSpPr>
        <dsp:cNvPr id="0" name=""/>
        <dsp:cNvSpPr/>
      </dsp:nvSpPr>
      <dsp:spPr>
        <a:xfrm>
          <a:off x="1402016" y="2736749"/>
          <a:ext cx="8433183" cy="115785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IN" sz="1800" kern="1200" dirty="0">
              <a:latin typeface="Arial" panose="020B0604020202020204" pitchFamily="34" charset="0"/>
              <a:cs typeface="Arial" panose="020B0604020202020204" pitchFamily="34" charset="0"/>
            </a:rPr>
            <a:t>Although the WHO Framework Convention on Tobacco Control stressed the need to address gender-specific risks when developing tobacco control strategies, a tobacco control program that is specific for women is still lacking in India.</a:t>
          </a:r>
          <a:endParaRPr lang="en-US" sz="1800" kern="1200" dirty="0">
            <a:latin typeface="Arial" panose="020B0604020202020204" pitchFamily="34" charset="0"/>
            <a:cs typeface="Arial" panose="020B0604020202020204" pitchFamily="34" charset="0"/>
          </a:endParaRPr>
        </a:p>
      </dsp:txBody>
      <dsp:txXfrm>
        <a:off x="1435928" y="2770661"/>
        <a:ext cx="6917015" cy="1090031"/>
      </dsp:txXfrm>
    </dsp:sp>
    <dsp:sp modelId="{869D8682-F5B5-4C6C-A9DC-C64B4BF89040}">
      <dsp:nvSpPr>
        <dsp:cNvPr id="0" name=""/>
        <dsp:cNvSpPr/>
      </dsp:nvSpPr>
      <dsp:spPr>
        <a:xfrm>
          <a:off x="2108295" y="4105123"/>
          <a:ext cx="8433183" cy="115785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IN" sz="1800" kern="1200" dirty="0">
              <a:latin typeface="Arial" panose="020B0604020202020204" pitchFamily="34" charset="0"/>
              <a:cs typeface="Arial" panose="020B0604020202020204" pitchFamily="34" charset="0"/>
            </a:rPr>
            <a:t>Education campaigns should focus on women living with smokers and women who are not aware of the adverse health effects of tobacco, using culturally appropriate programs. Evidence-based interventions urgently need to be implemented to prevent and control use of tobacco among pregnant women in India.</a:t>
          </a:r>
          <a:endParaRPr lang="en-US" sz="1800" kern="1200" dirty="0">
            <a:latin typeface="Arial" panose="020B0604020202020204" pitchFamily="34" charset="0"/>
            <a:cs typeface="Arial" panose="020B0604020202020204" pitchFamily="34" charset="0"/>
          </a:endParaRPr>
        </a:p>
      </dsp:txBody>
      <dsp:txXfrm>
        <a:off x="2142207" y="4139035"/>
        <a:ext cx="6906474" cy="1090031"/>
      </dsp:txXfrm>
    </dsp:sp>
    <dsp:sp modelId="{4FE3EF25-A910-436A-AB2A-391C55F9B959}">
      <dsp:nvSpPr>
        <dsp:cNvPr id="0" name=""/>
        <dsp:cNvSpPr/>
      </dsp:nvSpPr>
      <dsp:spPr>
        <a:xfrm>
          <a:off x="7680577" y="886811"/>
          <a:ext cx="752605" cy="752605"/>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7849913" y="886811"/>
        <a:ext cx="413933" cy="566335"/>
      </dsp:txXfrm>
    </dsp:sp>
    <dsp:sp modelId="{B990DCD8-1A64-457D-A9E0-F4DDA0915AA0}">
      <dsp:nvSpPr>
        <dsp:cNvPr id="0" name=""/>
        <dsp:cNvSpPr/>
      </dsp:nvSpPr>
      <dsp:spPr>
        <a:xfrm>
          <a:off x="8386856" y="2255186"/>
          <a:ext cx="752605" cy="752605"/>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8556192" y="2255186"/>
        <a:ext cx="413933" cy="566335"/>
      </dsp:txXfrm>
    </dsp:sp>
    <dsp:sp modelId="{41A0794F-3078-471E-8D54-8208186FE67E}">
      <dsp:nvSpPr>
        <dsp:cNvPr id="0" name=""/>
        <dsp:cNvSpPr/>
      </dsp:nvSpPr>
      <dsp:spPr>
        <a:xfrm>
          <a:off x="9082593" y="3623561"/>
          <a:ext cx="752605" cy="752605"/>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9251929" y="3623561"/>
        <a:ext cx="413933" cy="56633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FDB105-6C99-4F77-BF3C-CAA20B5A5C15}">
      <dsp:nvSpPr>
        <dsp:cNvPr id="0" name=""/>
        <dsp:cNvSpPr/>
      </dsp:nvSpPr>
      <dsp:spPr>
        <a:xfrm>
          <a:off x="0" y="0"/>
          <a:ext cx="7010954" cy="0"/>
        </a:xfrm>
        <a:prstGeom prst="line">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w="9525" cap="rnd" cmpd="sng" algn="ctr">
          <a:solidFill>
            <a:schemeClr val="dk2">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12B70AF0-14BE-4F8E-A33F-66659DF4F8E6}">
      <dsp:nvSpPr>
        <dsp:cNvPr id="0" name=""/>
        <dsp:cNvSpPr/>
      </dsp:nvSpPr>
      <dsp:spPr>
        <a:xfrm>
          <a:off x="0" y="0"/>
          <a:ext cx="7010954" cy="1316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This study provides an estimate of the extent of pregnancy wastage among women in EAG States of India. Socio-economic factors like level of education, wealth status, place of residence are seen to influence the outcomes of pregnancy.</a:t>
          </a:r>
        </a:p>
      </dsp:txBody>
      <dsp:txXfrm>
        <a:off x="0" y="0"/>
        <a:ext cx="7010954" cy="1316283"/>
      </dsp:txXfrm>
    </dsp:sp>
    <dsp:sp modelId="{40B267DF-C056-42D3-AA45-636A6DF00C4F}">
      <dsp:nvSpPr>
        <dsp:cNvPr id="0" name=""/>
        <dsp:cNvSpPr/>
      </dsp:nvSpPr>
      <dsp:spPr>
        <a:xfrm>
          <a:off x="0" y="1316283"/>
          <a:ext cx="7010954" cy="0"/>
        </a:xfrm>
        <a:prstGeom prst="line">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w="9525" cap="rnd" cmpd="sng" algn="ctr">
          <a:solidFill>
            <a:schemeClr val="dk2">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A8F88334-8896-4C39-8C81-433E2B3A2DDC}">
      <dsp:nvSpPr>
        <dsp:cNvPr id="0" name=""/>
        <dsp:cNvSpPr/>
      </dsp:nvSpPr>
      <dsp:spPr>
        <a:xfrm>
          <a:off x="0" y="1316283"/>
          <a:ext cx="7010954" cy="1316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en-IN" sz="1800" kern="1200" dirty="0">
              <a:latin typeface="Arial" panose="020B0604020202020204" pitchFamily="34" charset="0"/>
              <a:cs typeface="Arial" panose="020B0604020202020204" pitchFamily="34" charset="0"/>
            </a:rPr>
            <a:t>The key finding is the increasing prevalence of pregnancy wastage due to maternal smoking among the women of the EAG states in India. Despite progress in reducing overall rates of smoking in the country, the prevalence of smoking among the females is seen to increase. </a:t>
          </a:r>
          <a:endParaRPr lang="en-US" sz="1800" kern="1200" dirty="0">
            <a:latin typeface="Arial" panose="020B0604020202020204" pitchFamily="34" charset="0"/>
            <a:cs typeface="Arial" panose="020B0604020202020204" pitchFamily="34" charset="0"/>
          </a:endParaRPr>
        </a:p>
      </dsp:txBody>
      <dsp:txXfrm>
        <a:off x="0" y="1316283"/>
        <a:ext cx="7010954" cy="1316283"/>
      </dsp:txXfrm>
    </dsp:sp>
    <dsp:sp modelId="{FFD44D10-0441-424E-9260-476C3C455F00}">
      <dsp:nvSpPr>
        <dsp:cNvPr id="0" name=""/>
        <dsp:cNvSpPr/>
      </dsp:nvSpPr>
      <dsp:spPr>
        <a:xfrm>
          <a:off x="0" y="2632567"/>
          <a:ext cx="7010954" cy="0"/>
        </a:xfrm>
        <a:prstGeom prst="line">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w="9525" cap="rnd" cmpd="sng" algn="ctr">
          <a:solidFill>
            <a:schemeClr val="dk2">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BF13F88B-E110-4905-AD8F-7A8EBB529871}">
      <dsp:nvSpPr>
        <dsp:cNvPr id="0" name=""/>
        <dsp:cNvSpPr/>
      </dsp:nvSpPr>
      <dsp:spPr>
        <a:xfrm>
          <a:off x="0" y="2632567"/>
          <a:ext cx="7010954" cy="1316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en-IN" sz="1800" kern="1200" dirty="0">
              <a:latin typeface="Arial" panose="020B0604020202020204" pitchFamily="34" charset="0"/>
              <a:cs typeface="Arial" panose="020B0604020202020204" pitchFamily="34" charset="0"/>
            </a:rPr>
            <a:t>This study underscores the importance of investing in region-specific interventions &amp; strategies, such as increasing the awareness about the harmful effects of smoking among females and benefits of tobacco cessation especially during pregnancy.</a:t>
          </a:r>
          <a:endParaRPr lang="en-US" sz="1800" kern="1200" dirty="0">
            <a:latin typeface="Arial" panose="020B0604020202020204" pitchFamily="34" charset="0"/>
            <a:cs typeface="Arial" panose="020B0604020202020204" pitchFamily="34" charset="0"/>
          </a:endParaRPr>
        </a:p>
      </dsp:txBody>
      <dsp:txXfrm>
        <a:off x="0" y="2632567"/>
        <a:ext cx="7010954" cy="1316283"/>
      </dsp:txXfrm>
    </dsp:sp>
    <dsp:sp modelId="{5E4341DB-45C5-4B9D-AC7C-19106A54AA1A}">
      <dsp:nvSpPr>
        <dsp:cNvPr id="0" name=""/>
        <dsp:cNvSpPr/>
      </dsp:nvSpPr>
      <dsp:spPr>
        <a:xfrm>
          <a:off x="0" y="3948851"/>
          <a:ext cx="7010954" cy="0"/>
        </a:xfrm>
        <a:prstGeom prst="line">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w="9525" cap="rnd" cmpd="sng" algn="ctr">
          <a:solidFill>
            <a:schemeClr val="dk2">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BC7EE832-A7F8-43DE-AB43-CEE2F3015751}">
      <dsp:nvSpPr>
        <dsp:cNvPr id="0" name=""/>
        <dsp:cNvSpPr/>
      </dsp:nvSpPr>
      <dsp:spPr>
        <a:xfrm>
          <a:off x="0" y="3948851"/>
          <a:ext cx="7010954" cy="1316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en-IN" sz="1800" kern="1200" dirty="0">
              <a:latin typeface="Arial" panose="020B0604020202020204" pitchFamily="34" charset="0"/>
              <a:cs typeface="Arial" panose="020B0604020202020204" pitchFamily="34" charset="0"/>
            </a:rPr>
            <a:t>Additionally, addressing the underlying causes of smoking, such as easy availability of smoking materials, lack of proper education about adverse effects of smoking, peer influences which are crucial for sustained progress for reducing smoking among the females of the EAG states.</a:t>
          </a:r>
          <a:endParaRPr lang="en-US" sz="1800" kern="1200" dirty="0">
            <a:latin typeface="Arial" panose="020B0604020202020204" pitchFamily="34" charset="0"/>
            <a:cs typeface="Arial" panose="020B0604020202020204" pitchFamily="34" charset="0"/>
          </a:endParaRPr>
        </a:p>
      </dsp:txBody>
      <dsp:txXfrm>
        <a:off x="0" y="3948851"/>
        <a:ext cx="7010954" cy="131628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DF833C-7656-4C10-9083-C1AAB3594FA4}">
      <dsp:nvSpPr>
        <dsp:cNvPr id="0" name=""/>
        <dsp:cNvSpPr/>
      </dsp:nvSpPr>
      <dsp:spPr>
        <a:xfrm>
          <a:off x="469679" y="982"/>
          <a:ext cx="3997039" cy="2538120"/>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322D39DD-A735-40A0-BDCF-90605A52FF73}">
      <dsp:nvSpPr>
        <dsp:cNvPr id="0" name=""/>
        <dsp:cNvSpPr/>
      </dsp:nvSpPr>
      <dsp:spPr>
        <a:xfrm>
          <a:off x="913795" y="422892"/>
          <a:ext cx="3997039" cy="2538120"/>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IN" sz="1800" kern="1200" dirty="0">
              <a:latin typeface="Arial" panose="020B0604020202020204" pitchFamily="34" charset="0"/>
              <a:cs typeface="Arial" panose="020B0604020202020204" pitchFamily="34" charset="0"/>
            </a:rPr>
            <a:t>To effectively tackle the problem of pregnancy wastage among smoker females in India, a multi-sectoral and multi-stakeholder approach is essential, and the data can be used to form policy and planning efforts aimed at reducing the pregnancy wastage due to smoking among the women of the EAG States in India</a:t>
          </a:r>
          <a:r>
            <a:rPr lang="en-IN" sz="1800" kern="1200" dirty="0"/>
            <a:t>.</a:t>
          </a:r>
          <a:endParaRPr lang="en-US" sz="1800" kern="1200" dirty="0"/>
        </a:p>
      </dsp:txBody>
      <dsp:txXfrm>
        <a:off x="988134" y="497231"/>
        <a:ext cx="3848361" cy="2389442"/>
      </dsp:txXfrm>
    </dsp:sp>
    <dsp:sp modelId="{EE374BEE-884F-47D5-8AA0-40F07D0FB65F}">
      <dsp:nvSpPr>
        <dsp:cNvPr id="0" name=""/>
        <dsp:cNvSpPr/>
      </dsp:nvSpPr>
      <dsp:spPr>
        <a:xfrm>
          <a:off x="5354950" y="982"/>
          <a:ext cx="3997039" cy="2538120"/>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72C3D9E8-EF85-4335-BE8D-11DBEEF685A2}">
      <dsp:nvSpPr>
        <dsp:cNvPr id="0" name=""/>
        <dsp:cNvSpPr/>
      </dsp:nvSpPr>
      <dsp:spPr>
        <a:xfrm>
          <a:off x="5799066" y="422892"/>
          <a:ext cx="3997039" cy="2538120"/>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IN" sz="1800" kern="1200" dirty="0">
              <a:latin typeface="Arial" panose="020B0604020202020204" pitchFamily="34" charset="0"/>
              <a:cs typeface="Arial" panose="020B0604020202020204" pitchFamily="34" charset="0"/>
            </a:rPr>
            <a:t>Prioritizing multisectoral action towards the development of a “Tobacco Free Future Generation” with women and youth as their key stakeholders for a meaningful impact.</a:t>
          </a:r>
          <a:endParaRPr lang="en-US" sz="1800" kern="1200" dirty="0">
            <a:latin typeface="Arial" panose="020B0604020202020204" pitchFamily="34" charset="0"/>
            <a:cs typeface="Arial" panose="020B0604020202020204" pitchFamily="34" charset="0"/>
          </a:endParaRPr>
        </a:p>
      </dsp:txBody>
      <dsp:txXfrm>
        <a:off x="5873405" y="497231"/>
        <a:ext cx="3848361" cy="238944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0AF17F-BFB0-4D42-A6A1-3E76026572FA}" type="datetimeFigureOut">
              <a:rPr lang="en-IN" smtClean="0"/>
              <a:t>20-07-2024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B19378-A617-4C9B-B93C-DDAC11578282}" type="slidenum">
              <a:rPr lang="en-IN" smtClean="0"/>
              <a:t>‹#›</a:t>
            </a:fld>
            <a:endParaRPr lang="en-IN"/>
          </a:p>
        </p:txBody>
      </p:sp>
    </p:spTree>
    <p:extLst>
      <p:ext uri="{BB962C8B-B14F-4D97-AF65-F5344CB8AC3E}">
        <p14:creationId xmlns:p14="http://schemas.microsoft.com/office/powerpoint/2010/main" val="3718766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BB19378-A617-4C9B-B93C-DDAC11578282}" type="slidenum">
              <a:rPr lang="en-IN" smtClean="0"/>
              <a:t>15</a:t>
            </a:fld>
            <a:endParaRPr lang="en-IN"/>
          </a:p>
        </p:txBody>
      </p:sp>
    </p:spTree>
    <p:extLst>
      <p:ext uri="{BB962C8B-B14F-4D97-AF65-F5344CB8AC3E}">
        <p14:creationId xmlns:p14="http://schemas.microsoft.com/office/powerpoint/2010/main" val="1384789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BCF4AE3-474D-4BCB-AA1D-7180A68AF7BA}" type="datetimeFigureOut">
              <a:rPr lang="en-IN" smtClean="0"/>
              <a:t>20-07-2024</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13022983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CF4AE3-474D-4BCB-AA1D-7180A68AF7BA}" type="datetimeFigureOut">
              <a:rPr lang="en-IN" smtClean="0"/>
              <a:t>20-07-2024</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4242452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CF4AE3-474D-4BCB-AA1D-7180A68AF7BA}" type="datetimeFigureOut">
              <a:rPr lang="en-IN" smtClean="0"/>
              <a:t>20-07-2024</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3B333E6-453A-477C-A780-A8B55DCB8D9D}"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33197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CF4AE3-474D-4BCB-AA1D-7180A68AF7BA}" type="datetimeFigureOut">
              <a:rPr lang="en-IN" smtClean="0"/>
              <a:t>20-07-2024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19826002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CF4AE3-474D-4BCB-AA1D-7180A68AF7BA}" type="datetimeFigureOut">
              <a:rPr lang="en-IN" smtClean="0"/>
              <a:t>20-07-2024</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3B333E6-453A-477C-A780-A8B55DCB8D9D}"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38404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CF4AE3-474D-4BCB-AA1D-7180A68AF7BA}" type="datetimeFigureOut">
              <a:rPr lang="en-IN" smtClean="0"/>
              <a:t>20-07-2024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15997910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CF4AE3-474D-4BCB-AA1D-7180A68AF7BA}" type="datetimeFigureOut">
              <a:rPr lang="en-IN" smtClean="0"/>
              <a:t>20-07-2024</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2668329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CF4AE3-474D-4BCB-AA1D-7180A68AF7BA}" type="datetimeFigureOut">
              <a:rPr lang="en-IN" smtClean="0"/>
              <a:t>20-07-2024</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1726563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CF4AE3-474D-4BCB-AA1D-7180A68AF7BA}" type="datetimeFigureOut">
              <a:rPr lang="en-IN" smtClean="0"/>
              <a:t>20-07-2024</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19435513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CF4AE3-474D-4BCB-AA1D-7180A68AF7BA}" type="datetimeFigureOut">
              <a:rPr lang="en-IN" smtClean="0"/>
              <a:t>20-07-2024</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1854279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CF4AE3-474D-4BCB-AA1D-7180A68AF7BA}" type="datetimeFigureOut">
              <a:rPr lang="en-IN" smtClean="0"/>
              <a:t>20-07-2024</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3700081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BCF4AE3-474D-4BCB-AA1D-7180A68AF7BA}" type="datetimeFigureOut">
              <a:rPr lang="en-IN" smtClean="0"/>
              <a:t>20-07-2024</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33310657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CF4AE3-474D-4BCB-AA1D-7180A68AF7BA}" type="datetimeFigureOut">
              <a:rPr lang="en-IN" smtClean="0"/>
              <a:t>20-07-2024</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2149785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CF4AE3-474D-4BCB-AA1D-7180A68AF7BA}" type="datetimeFigureOut">
              <a:rPr lang="en-IN" smtClean="0"/>
              <a:t>20-07-2024</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666240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CF4AE3-474D-4BCB-AA1D-7180A68AF7BA}" type="datetimeFigureOut">
              <a:rPr lang="en-IN" smtClean="0"/>
              <a:t>20-07-2024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341263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CF4AE3-474D-4BCB-AA1D-7180A68AF7BA}" type="datetimeFigureOut">
              <a:rPr lang="en-IN" smtClean="0"/>
              <a:t>20-07-2024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1368924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theme" Target="../theme/theme1.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BCF4AE3-474D-4BCB-AA1D-7180A68AF7BA}" type="datetimeFigureOut">
              <a:rPr lang="en-IN" smtClean="0"/>
              <a:t>20-07-2024</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3B333E6-453A-477C-A780-A8B55DCB8D9D}" type="slidenum">
              <a:rPr lang="en-IN" smtClean="0"/>
              <a:t>‹#›</a:t>
            </a:fld>
            <a:endParaRPr lang="en-IN"/>
          </a:p>
        </p:txBody>
      </p:sp>
    </p:spTree>
    <p:extLst>
      <p:ext uri="{BB962C8B-B14F-4D97-AF65-F5344CB8AC3E}">
        <p14:creationId xmlns:p14="http://schemas.microsoft.com/office/powerpoint/2010/main" val="4198565169"/>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3.xml" /><Relationship Id="rId3" Type="http://schemas.openxmlformats.org/officeDocument/2006/relationships/chart" Target="../charts/chart2.xml" /><Relationship Id="rId7" Type="http://schemas.openxmlformats.org/officeDocument/2006/relationships/diagramQuickStyle" Target="../diagrams/quickStyle3.xml" /><Relationship Id="rId2" Type="http://schemas.openxmlformats.org/officeDocument/2006/relationships/chart" Target="../charts/chart1.xml" /><Relationship Id="rId1" Type="http://schemas.openxmlformats.org/officeDocument/2006/relationships/slideLayout" Target="../slideLayouts/slideLayout7.xml" /><Relationship Id="rId6" Type="http://schemas.openxmlformats.org/officeDocument/2006/relationships/diagramLayout" Target="../diagrams/layout3.xml" /><Relationship Id="rId5" Type="http://schemas.openxmlformats.org/officeDocument/2006/relationships/diagramData" Target="../diagrams/data3.xml" /><Relationship Id="rId4" Type="http://schemas.openxmlformats.org/officeDocument/2006/relationships/image" Target="../media/image1.png" /><Relationship Id="rId9" Type="http://schemas.microsoft.com/office/2007/relationships/diagramDrawing" Target="../diagrams/drawing3.xml" /></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4.xml" /><Relationship Id="rId3" Type="http://schemas.openxmlformats.org/officeDocument/2006/relationships/chart" Target="../charts/chart4.xml" /><Relationship Id="rId7" Type="http://schemas.openxmlformats.org/officeDocument/2006/relationships/diagramQuickStyle" Target="../diagrams/quickStyle4.xml" /><Relationship Id="rId2" Type="http://schemas.openxmlformats.org/officeDocument/2006/relationships/chart" Target="../charts/chart3.xml" /><Relationship Id="rId1" Type="http://schemas.openxmlformats.org/officeDocument/2006/relationships/slideLayout" Target="../slideLayouts/slideLayout7.xml" /><Relationship Id="rId6" Type="http://schemas.openxmlformats.org/officeDocument/2006/relationships/diagramLayout" Target="../diagrams/layout4.xml" /><Relationship Id="rId5" Type="http://schemas.openxmlformats.org/officeDocument/2006/relationships/diagramData" Target="../diagrams/data4.xml" /><Relationship Id="rId4" Type="http://schemas.openxmlformats.org/officeDocument/2006/relationships/image" Target="../media/image1.png" /><Relationship Id="rId9" Type="http://schemas.microsoft.com/office/2007/relationships/diagramDrawing" Target="../diagrams/drawing4.xml" /></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5.xml" /><Relationship Id="rId3" Type="http://schemas.openxmlformats.org/officeDocument/2006/relationships/chart" Target="../charts/chart6.xml" /><Relationship Id="rId7" Type="http://schemas.openxmlformats.org/officeDocument/2006/relationships/diagramQuickStyle" Target="../diagrams/quickStyle5.xml" /><Relationship Id="rId2" Type="http://schemas.openxmlformats.org/officeDocument/2006/relationships/chart" Target="../charts/chart5.xml" /><Relationship Id="rId1" Type="http://schemas.openxmlformats.org/officeDocument/2006/relationships/slideLayout" Target="../slideLayouts/slideLayout7.xml" /><Relationship Id="rId6" Type="http://schemas.openxmlformats.org/officeDocument/2006/relationships/diagramLayout" Target="../diagrams/layout5.xml" /><Relationship Id="rId5" Type="http://schemas.openxmlformats.org/officeDocument/2006/relationships/diagramData" Target="../diagrams/data5.xml" /><Relationship Id="rId4" Type="http://schemas.openxmlformats.org/officeDocument/2006/relationships/image" Target="../media/image1.png" /><Relationship Id="rId9" Type="http://schemas.microsoft.com/office/2007/relationships/diagramDrawing" Target="../diagrams/drawing5.xml" /></Relationships>
</file>

<file path=ppt/slides/_rels/slide13.xml.rels><?xml version="1.0" encoding="UTF-8" standalone="yes"?>
<Relationships xmlns="http://schemas.openxmlformats.org/package/2006/relationships"><Relationship Id="rId8" Type="http://schemas.microsoft.com/office/2007/relationships/diagramDrawing" Target="../diagrams/drawing6.xml" /><Relationship Id="rId3" Type="http://schemas.openxmlformats.org/officeDocument/2006/relationships/image" Target="../media/image1.png" /><Relationship Id="rId7" Type="http://schemas.openxmlformats.org/officeDocument/2006/relationships/diagramColors" Target="../diagrams/colors6.xml" /><Relationship Id="rId2" Type="http://schemas.openxmlformats.org/officeDocument/2006/relationships/chart" Target="../charts/chart7.xml" /><Relationship Id="rId1" Type="http://schemas.openxmlformats.org/officeDocument/2006/relationships/slideLayout" Target="../slideLayouts/slideLayout7.xml" /><Relationship Id="rId6" Type="http://schemas.openxmlformats.org/officeDocument/2006/relationships/diagramQuickStyle" Target="../diagrams/quickStyle6.xml" /><Relationship Id="rId5" Type="http://schemas.openxmlformats.org/officeDocument/2006/relationships/diagramLayout" Target="../diagrams/layout6.xml" /><Relationship Id="rId4" Type="http://schemas.openxmlformats.org/officeDocument/2006/relationships/diagramData" Target="../diagrams/data6.xml" /></Relationships>
</file>

<file path=ppt/slides/_rels/slide14.xml.rels><?xml version="1.0" encoding="UTF-8" standalone="yes"?>
<Relationships xmlns="http://schemas.openxmlformats.org/package/2006/relationships"><Relationship Id="rId3" Type="http://schemas.openxmlformats.org/officeDocument/2006/relationships/image" Target="../media/image12.png" /><Relationship Id="rId2" Type="http://schemas.openxmlformats.org/officeDocument/2006/relationships/image" Target="../media/image11.png" /><Relationship Id="rId1" Type="http://schemas.openxmlformats.org/officeDocument/2006/relationships/slideLayout" Target="../slideLayouts/slideLayout7.xml" /><Relationship Id="rId4" Type="http://schemas.openxmlformats.org/officeDocument/2006/relationships/image" Target="../media/image1.png" /></Relationships>
</file>

<file path=ppt/slides/_rels/slide15.xml.rels><?xml version="1.0" encoding="UTF-8" standalone="yes"?>
<Relationships xmlns="http://schemas.openxmlformats.org/package/2006/relationships"><Relationship Id="rId8" Type="http://schemas.microsoft.com/office/2007/relationships/diagramDrawing" Target="../diagrams/drawing7.xml" /><Relationship Id="rId3" Type="http://schemas.openxmlformats.org/officeDocument/2006/relationships/image" Target="../media/image1.png" /><Relationship Id="rId7" Type="http://schemas.openxmlformats.org/officeDocument/2006/relationships/diagramColors" Target="../diagrams/colors7.xml" /><Relationship Id="rId2" Type="http://schemas.openxmlformats.org/officeDocument/2006/relationships/notesSlide" Target="../notesSlides/notesSlide1.xml" /><Relationship Id="rId1" Type="http://schemas.openxmlformats.org/officeDocument/2006/relationships/slideLayout" Target="../slideLayouts/slideLayout7.xml" /><Relationship Id="rId6" Type="http://schemas.openxmlformats.org/officeDocument/2006/relationships/diagramQuickStyle" Target="../diagrams/quickStyle7.xml" /><Relationship Id="rId5" Type="http://schemas.openxmlformats.org/officeDocument/2006/relationships/diagramLayout" Target="../diagrams/layout7.xml" /><Relationship Id="rId4" Type="http://schemas.openxmlformats.org/officeDocument/2006/relationships/diagramData" Target="../diagrams/data7.xml" /></Relationships>
</file>

<file path=ppt/slides/_rels/slide1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 /><Relationship Id="rId7" Type="http://schemas.microsoft.com/office/2007/relationships/diagramDrawing" Target="../diagrams/drawing8.xml" /><Relationship Id="rId2" Type="http://schemas.openxmlformats.org/officeDocument/2006/relationships/image" Target="../media/image1.png" /><Relationship Id="rId1" Type="http://schemas.openxmlformats.org/officeDocument/2006/relationships/slideLayout" Target="../slideLayouts/slideLayout7.xml" /><Relationship Id="rId6" Type="http://schemas.openxmlformats.org/officeDocument/2006/relationships/diagramColors" Target="../diagrams/colors8.xml" /><Relationship Id="rId5" Type="http://schemas.openxmlformats.org/officeDocument/2006/relationships/diagramQuickStyle" Target="../diagrams/quickStyle8.xml" /><Relationship Id="rId4" Type="http://schemas.openxmlformats.org/officeDocument/2006/relationships/diagramLayout" Target="../diagrams/layout8.xml" /></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 /><Relationship Id="rId7" Type="http://schemas.microsoft.com/office/2007/relationships/diagramDrawing" Target="../diagrams/drawing9.xml" /><Relationship Id="rId2" Type="http://schemas.openxmlformats.org/officeDocument/2006/relationships/image" Target="../media/image1.png" /><Relationship Id="rId1" Type="http://schemas.openxmlformats.org/officeDocument/2006/relationships/slideLayout" Target="../slideLayouts/slideLayout7.xml" /><Relationship Id="rId6" Type="http://schemas.openxmlformats.org/officeDocument/2006/relationships/diagramColors" Target="../diagrams/colors9.xml" /><Relationship Id="rId5" Type="http://schemas.openxmlformats.org/officeDocument/2006/relationships/diagramQuickStyle" Target="../diagrams/quickStyle9.xml" /><Relationship Id="rId4" Type="http://schemas.openxmlformats.org/officeDocument/2006/relationships/diagramLayout" Target="../diagrams/layout9.xml" /></Relationships>
</file>

<file path=ppt/slides/_rels/slide19.xml.rels><?xml version="1.0" encoding="UTF-8" standalone="yes"?>
<Relationships xmlns="http://schemas.openxmlformats.org/package/2006/relationships"><Relationship Id="rId3" Type="http://schemas.openxmlformats.org/officeDocument/2006/relationships/hyperlink" Target="http://www.who.int/entity/gender/women_health_report/full_report_20091104_en.pdf" TargetMode="External" /><Relationship Id="rId2" Type="http://schemas.openxmlformats.org/officeDocument/2006/relationships/hyperlink" Target="http://www.iegindia.org/upload/project_studies/1548766527.pdf" TargetMode="External" /><Relationship Id="rId1" Type="http://schemas.openxmlformats.org/officeDocument/2006/relationships/slideLayout" Target="../slideLayouts/slideLayout7.xml" /><Relationship Id="rId4" Type="http://schemas.openxmlformats.org/officeDocument/2006/relationships/image" Target="../media/image1.png" /></Relationships>
</file>

<file path=ppt/slides/_rels/slide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3" Type="http://schemas.openxmlformats.org/officeDocument/2006/relationships/image" Target="../media/image14.svg" /><Relationship Id="rId2" Type="http://schemas.openxmlformats.org/officeDocument/2006/relationships/image" Target="../media/image13.png" /><Relationship Id="rId1" Type="http://schemas.openxmlformats.org/officeDocument/2006/relationships/slideLayout" Target="../slideLayouts/slideLayout7.xml" /><Relationship Id="rId4" Type="http://schemas.openxmlformats.org/officeDocument/2006/relationships/image" Target="../media/image1.png" /></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 /><Relationship Id="rId7" Type="http://schemas.microsoft.com/office/2007/relationships/diagramDrawing" Target="../diagrams/drawing1.xml" /><Relationship Id="rId2" Type="http://schemas.openxmlformats.org/officeDocument/2006/relationships/image" Target="../media/image1.png" /><Relationship Id="rId1" Type="http://schemas.openxmlformats.org/officeDocument/2006/relationships/slideLayout" Target="../slideLayouts/slideLayout7.xml" /><Relationship Id="rId6" Type="http://schemas.openxmlformats.org/officeDocument/2006/relationships/diagramColors" Target="../diagrams/colors1.xml" /><Relationship Id="rId5" Type="http://schemas.openxmlformats.org/officeDocument/2006/relationships/diagramQuickStyle" Target="../diagrams/quickStyle1.xml" /><Relationship Id="rId4" Type="http://schemas.openxmlformats.org/officeDocument/2006/relationships/diagramLayout" Target="../diagrams/layout1.xml" /></Relationships>
</file>

<file path=ppt/slides/_rels/slide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 /><Relationship Id="rId7" Type="http://schemas.microsoft.com/office/2007/relationships/diagramDrawing" Target="../diagrams/drawing2.xml" /><Relationship Id="rId2" Type="http://schemas.openxmlformats.org/officeDocument/2006/relationships/image" Target="../media/image1.png" /><Relationship Id="rId1" Type="http://schemas.openxmlformats.org/officeDocument/2006/relationships/slideLayout" Target="../slideLayouts/slideLayout7.xml" /><Relationship Id="rId6" Type="http://schemas.openxmlformats.org/officeDocument/2006/relationships/diagramColors" Target="../diagrams/colors2.xml" /><Relationship Id="rId5" Type="http://schemas.openxmlformats.org/officeDocument/2006/relationships/diagramQuickStyle" Target="../diagrams/quickStyle2.xml" /><Relationship Id="rId4" Type="http://schemas.openxmlformats.org/officeDocument/2006/relationships/diagramLayout" Target="../diagrams/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E612726-6AD2-4BFC-B44A-BA092E156C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40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84B9C2C-FD52-48EF-8BDE-720C5030F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37129"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8" name="Freeform 11">
            <a:extLst>
              <a:ext uri="{FF2B5EF4-FFF2-40B4-BE49-F238E27FC236}">
                <a16:creationId xmlns:a16="http://schemas.microsoft.com/office/drawing/2014/main" id="{A1DE0485-65C8-4D95-9B34-C55884FC27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sp>
        <p:nvSpPr>
          <p:cNvPr id="2" name="TextBox 1">
            <a:extLst>
              <a:ext uri="{FF2B5EF4-FFF2-40B4-BE49-F238E27FC236}">
                <a16:creationId xmlns:a16="http://schemas.microsoft.com/office/drawing/2014/main" id="{97CF4CF2-4CE3-503C-2196-DBC2F84A5EF8}"/>
              </a:ext>
            </a:extLst>
          </p:cNvPr>
          <p:cNvSpPr txBox="1"/>
          <p:nvPr/>
        </p:nvSpPr>
        <p:spPr>
          <a:xfrm>
            <a:off x="2589212" y="1685804"/>
            <a:ext cx="8137616" cy="1634871"/>
          </a:xfrm>
          <a:prstGeom prst="rect">
            <a:avLst/>
          </a:prstGeom>
          <a:noFill/>
        </p:spPr>
        <p:txBody>
          <a:bodyPr wrap="square" rtlCol="0">
            <a:spAutoFit/>
          </a:bodyPr>
          <a:lstStyle/>
          <a:p>
            <a:pPr algn="ctr" defTabSz="483098">
              <a:lnSpc>
                <a:spcPct val="107000"/>
              </a:lnSpc>
              <a:spcAft>
                <a:spcPts val="622"/>
              </a:spcAft>
            </a:pPr>
            <a:r>
              <a:rPr lang="en-IN" sz="3200" b="1" kern="100" dirty="0">
                <a:solidFill>
                  <a:prstClr val="black"/>
                </a:solidFill>
                <a:latin typeface="Arial" panose="020B0604020202020204" pitchFamily="34" charset="0"/>
                <a:ea typeface="+mn-ea"/>
                <a:cs typeface="Arial" panose="020B0604020202020204" pitchFamily="34" charset="0"/>
              </a:rPr>
              <a:t>Maternal smoking and Pregnancy wastage in Empowered Action Group States in India</a:t>
            </a:r>
            <a:endParaRPr lang="en-IN" sz="3200" kern="1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C14EF156-1788-FA94-D9D9-6A8ED6D5C642}"/>
              </a:ext>
            </a:extLst>
          </p:cNvPr>
          <p:cNvSpPr txBox="1"/>
          <p:nvPr/>
        </p:nvSpPr>
        <p:spPr>
          <a:xfrm>
            <a:off x="3396343" y="3481928"/>
            <a:ext cx="6433456" cy="707886"/>
          </a:xfrm>
          <a:prstGeom prst="rect">
            <a:avLst/>
          </a:prstGeom>
          <a:noFill/>
        </p:spPr>
        <p:txBody>
          <a:bodyPr wrap="square" rtlCol="0">
            <a:spAutoFit/>
          </a:bodyPr>
          <a:lstStyle/>
          <a:p>
            <a:pPr algn="ctr" defTabSz="356616">
              <a:spcAft>
                <a:spcPts val="600"/>
              </a:spcAft>
            </a:pPr>
            <a:r>
              <a:rPr lang="en-IN" sz="2000" kern="1200" dirty="0">
                <a:solidFill>
                  <a:schemeClr val="tx1"/>
                </a:solidFill>
                <a:latin typeface="Arial" panose="020B0604020202020204" pitchFamily="34" charset="0"/>
                <a:ea typeface="+mn-ea"/>
                <a:cs typeface="Arial" panose="020B0604020202020204" pitchFamily="34" charset="0"/>
              </a:rPr>
              <a:t>International Institute of Health Management and Research  IIHMR DELHI</a:t>
            </a:r>
            <a:endParaRPr lang="en-IN"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73D68EA-37A2-9EE9-B192-9E310E9AFE70}"/>
              </a:ext>
            </a:extLst>
          </p:cNvPr>
          <p:cNvSpPr txBox="1"/>
          <p:nvPr/>
        </p:nvSpPr>
        <p:spPr>
          <a:xfrm>
            <a:off x="3875314" y="4452257"/>
            <a:ext cx="5711446" cy="723275"/>
          </a:xfrm>
          <a:prstGeom prst="rect">
            <a:avLst/>
          </a:prstGeom>
          <a:noFill/>
        </p:spPr>
        <p:txBody>
          <a:bodyPr wrap="square" rtlCol="0">
            <a:spAutoFit/>
          </a:bodyPr>
          <a:lstStyle/>
          <a:p>
            <a:pPr algn="ctr" defTabSz="356616">
              <a:spcAft>
                <a:spcPts val="600"/>
              </a:spcAft>
            </a:pPr>
            <a:r>
              <a:rPr lang="en-IN" kern="1200" dirty="0">
                <a:solidFill>
                  <a:schemeClr val="tx1"/>
                </a:solidFill>
                <a:latin typeface="Arial" panose="020B0604020202020204" pitchFamily="34" charset="0"/>
                <a:ea typeface="+mn-ea"/>
                <a:cs typeface="Arial" panose="020B0604020202020204" pitchFamily="34" charset="0"/>
              </a:rPr>
              <a:t>Mentor: </a:t>
            </a:r>
            <a:r>
              <a:rPr lang="en-IN" kern="1200" dirty="0" err="1">
                <a:solidFill>
                  <a:schemeClr val="tx1"/>
                </a:solidFill>
                <a:latin typeface="Arial" panose="020B0604020202020204" pitchFamily="34" charset="0"/>
                <a:ea typeface="+mn-ea"/>
                <a:cs typeface="Arial" panose="020B0604020202020204" pitchFamily="34" charset="0"/>
              </a:rPr>
              <a:t>Dr.</a:t>
            </a:r>
            <a:r>
              <a:rPr lang="en-IN" kern="1200" dirty="0">
                <a:solidFill>
                  <a:schemeClr val="tx1"/>
                </a:solidFill>
                <a:latin typeface="Arial" panose="020B0604020202020204" pitchFamily="34" charset="0"/>
                <a:ea typeface="+mn-ea"/>
                <a:cs typeface="Arial" panose="020B0604020202020204" pitchFamily="34" charset="0"/>
              </a:rPr>
              <a:t> Mukesh Ravi Raushan</a:t>
            </a:r>
          </a:p>
          <a:p>
            <a:pPr algn="ctr" defTabSz="356616">
              <a:spcAft>
                <a:spcPts val="600"/>
              </a:spcAft>
            </a:pPr>
            <a:r>
              <a:rPr lang="en-IN" kern="100" dirty="0">
                <a:solidFill>
                  <a:schemeClr val="tx1"/>
                </a:solidFill>
                <a:latin typeface="Arial" panose="020B0604020202020204" pitchFamily="34" charset="0"/>
                <a:ea typeface="+mn-ea"/>
                <a:cs typeface="Arial" panose="020B0604020202020204" pitchFamily="34" charset="0"/>
              </a:rPr>
              <a:t>Assistant Professor, IIHMR Delhi</a:t>
            </a:r>
            <a:endParaRPr lang="en-IN"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B68205-7AAF-3033-19A6-68964CF7F174}"/>
              </a:ext>
            </a:extLst>
          </p:cNvPr>
          <p:cNvSpPr txBox="1"/>
          <p:nvPr/>
        </p:nvSpPr>
        <p:spPr>
          <a:xfrm>
            <a:off x="9176657" y="5325397"/>
            <a:ext cx="2307772" cy="984885"/>
          </a:xfrm>
          <a:prstGeom prst="rect">
            <a:avLst/>
          </a:prstGeom>
          <a:noFill/>
        </p:spPr>
        <p:txBody>
          <a:bodyPr wrap="square" rtlCol="0">
            <a:spAutoFit/>
          </a:bodyPr>
          <a:lstStyle/>
          <a:p>
            <a:pPr defTabSz="356616">
              <a:spcAft>
                <a:spcPts val="600"/>
              </a:spcAft>
            </a:pPr>
            <a:r>
              <a:rPr lang="en-IN" sz="1600" kern="1200" dirty="0">
                <a:solidFill>
                  <a:schemeClr val="tx1"/>
                </a:solidFill>
                <a:latin typeface="Arial" panose="020B0604020202020204" pitchFamily="34" charset="0"/>
                <a:ea typeface="+mn-ea"/>
                <a:cs typeface="Arial" panose="020B0604020202020204" pitchFamily="34" charset="0"/>
              </a:rPr>
              <a:t>Presented by-</a:t>
            </a:r>
          </a:p>
          <a:p>
            <a:pPr defTabSz="356616">
              <a:spcAft>
                <a:spcPts val="600"/>
              </a:spcAft>
            </a:pPr>
            <a:r>
              <a:rPr lang="en-IN" sz="1600" kern="1200" dirty="0">
                <a:solidFill>
                  <a:schemeClr val="tx1"/>
                </a:solidFill>
                <a:latin typeface="Arial" panose="020B0604020202020204" pitchFamily="34" charset="0"/>
                <a:ea typeface="+mn-ea"/>
                <a:cs typeface="Arial" panose="020B0604020202020204" pitchFamily="34" charset="0"/>
              </a:rPr>
              <a:t>Dr. Ruchita Singh</a:t>
            </a:r>
          </a:p>
          <a:p>
            <a:pPr defTabSz="356616">
              <a:spcAft>
                <a:spcPts val="600"/>
              </a:spcAft>
            </a:pPr>
            <a:r>
              <a:rPr lang="en-IN" sz="1600" kern="1200" dirty="0">
                <a:solidFill>
                  <a:schemeClr val="tx1"/>
                </a:solidFill>
                <a:latin typeface="Arial" panose="020B0604020202020204" pitchFamily="34" charset="0"/>
                <a:ea typeface="+mn-ea"/>
                <a:cs typeface="Arial" panose="020B0604020202020204" pitchFamily="34" charset="0"/>
              </a:rPr>
              <a:t>PG/22/097</a:t>
            </a:r>
            <a:endParaRPr lang="en-IN" sz="160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0604FE70-3747-81C7-49DB-625203FA6824}"/>
              </a:ext>
            </a:extLst>
          </p:cNvPr>
          <p:cNvPicPr>
            <a:picLocks noChangeAspect="1"/>
          </p:cNvPicPr>
          <p:nvPr/>
        </p:nvPicPr>
        <p:blipFill>
          <a:blip r:embed="rId2"/>
          <a:stretch>
            <a:fillRect/>
          </a:stretch>
        </p:blipFill>
        <p:spPr>
          <a:xfrm>
            <a:off x="10321710" y="667477"/>
            <a:ext cx="1251410" cy="857073"/>
          </a:xfrm>
          <a:prstGeom prst="rect">
            <a:avLst/>
          </a:prstGeom>
        </p:spPr>
      </p:pic>
    </p:spTree>
    <p:extLst>
      <p:ext uri="{BB962C8B-B14F-4D97-AF65-F5344CB8AC3E}">
        <p14:creationId xmlns:p14="http://schemas.microsoft.com/office/powerpoint/2010/main" val="3448343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A965E7-B2B9-DBEA-0C17-8F7390D796D6}"/>
              </a:ext>
            </a:extLst>
          </p:cNvPr>
          <p:cNvSpPr txBox="1"/>
          <p:nvPr/>
        </p:nvSpPr>
        <p:spPr>
          <a:xfrm>
            <a:off x="1284270" y="457200"/>
            <a:ext cx="9930070" cy="584775"/>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Results</a:t>
            </a:r>
          </a:p>
        </p:txBody>
      </p:sp>
      <p:graphicFrame>
        <p:nvGraphicFramePr>
          <p:cNvPr id="9" name="Chart 8">
            <a:extLst>
              <a:ext uri="{FF2B5EF4-FFF2-40B4-BE49-F238E27FC236}">
                <a16:creationId xmlns:a16="http://schemas.microsoft.com/office/drawing/2014/main" id="{73AD804B-E158-B0D1-F036-D379BB6DD25F}"/>
              </a:ext>
            </a:extLst>
          </p:cNvPr>
          <p:cNvGraphicFramePr/>
          <p:nvPr>
            <p:extLst>
              <p:ext uri="{D42A27DB-BD31-4B8C-83A1-F6EECF244321}">
                <p14:modId xmlns:p14="http://schemas.microsoft.com/office/powerpoint/2010/main" val="4061460317"/>
              </p:ext>
            </p:extLst>
          </p:nvPr>
        </p:nvGraphicFramePr>
        <p:xfrm>
          <a:off x="1380226" y="1190445"/>
          <a:ext cx="4715773" cy="29847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0B233DE2-2A5C-29EE-5195-6829DD10ADA2}"/>
              </a:ext>
            </a:extLst>
          </p:cNvPr>
          <p:cNvGraphicFramePr/>
          <p:nvPr>
            <p:extLst>
              <p:ext uri="{D42A27DB-BD31-4B8C-83A1-F6EECF244321}">
                <p14:modId xmlns:p14="http://schemas.microsoft.com/office/powerpoint/2010/main" val="417998828"/>
              </p:ext>
            </p:extLst>
          </p:nvPr>
        </p:nvGraphicFramePr>
        <p:xfrm>
          <a:off x="6374921" y="1190445"/>
          <a:ext cx="4623758" cy="2984740"/>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a:extLst>
              <a:ext uri="{FF2B5EF4-FFF2-40B4-BE49-F238E27FC236}">
                <a16:creationId xmlns:a16="http://schemas.microsoft.com/office/drawing/2014/main" id="{889CC750-7A38-BCFB-C278-441EF96CE3D1}"/>
              </a:ext>
            </a:extLst>
          </p:cNvPr>
          <p:cNvPicPr>
            <a:picLocks noChangeAspect="1"/>
          </p:cNvPicPr>
          <p:nvPr/>
        </p:nvPicPr>
        <p:blipFill>
          <a:blip r:embed="rId4"/>
          <a:stretch>
            <a:fillRect/>
          </a:stretch>
        </p:blipFill>
        <p:spPr>
          <a:xfrm>
            <a:off x="10281007" y="1"/>
            <a:ext cx="1910993" cy="1057386"/>
          </a:xfrm>
          <a:prstGeom prst="rect">
            <a:avLst/>
          </a:prstGeom>
        </p:spPr>
      </p:pic>
      <p:graphicFrame>
        <p:nvGraphicFramePr>
          <p:cNvPr id="13" name="TextBox 10">
            <a:extLst>
              <a:ext uri="{FF2B5EF4-FFF2-40B4-BE49-F238E27FC236}">
                <a16:creationId xmlns:a16="http://schemas.microsoft.com/office/drawing/2014/main" id="{1EB62947-6AE6-F26D-9B7F-1709212A6A17}"/>
              </a:ext>
            </a:extLst>
          </p:cNvPr>
          <p:cNvGraphicFramePr/>
          <p:nvPr>
            <p:extLst>
              <p:ext uri="{D42A27DB-BD31-4B8C-83A1-F6EECF244321}">
                <p14:modId xmlns:p14="http://schemas.microsoft.com/office/powerpoint/2010/main" val="2563702314"/>
              </p:ext>
            </p:extLst>
          </p:nvPr>
        </p:nvGraphicFramePr>
        <p:xfrm>
          <a:off x="1380227" y="4175185"/>
          <a:ext cx="9618452" cy="27653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456793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03ED46-B7BD-4DFA-2599-4215573114A2}"/>
              </a:ext>
            </a:extLst>
          </p:cNvPr>
          <p:cNvSpPr txBox="1"/>
          <p:nvPr/>
        </p:nvSpPr>
        <p:spPr>
          <a:xfrm>
            <a:off x="1181818" y="379562"/>
            <a:ext cx="10058397" cy="858980"/>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  Results</a:t>
            </a:r>
          </a:p>
          <a:p>
            <a:endParaRPr lang="en-IN" dirty="0"/>
          </a:p>
        </p:txBody>
      </p:sp>
      <p:graphicFrame>
        <p:nvGraphicFramePr>
          <p:cNvPr id="4" name="Chart 3">
            <a:extLst>
              <a:ext uri="{FF2B5EF4-FFF2-40B4-BE49-F238E27FC236}">
                <a16:creationId xmlns:a16="http://schemas.microsoft.com/office/drawing/2014/main" id="{C043842A-45C2-4A04-8E33-26F4B16EEC92}"/>
              </a:ext>
            </a:extLst>
          </p:cNvPr>
          <p:cNvGraphicFramePr/>
          <p:nvPr>
            <p:extLst>
              <p:ext uri="{D42A27DB-BD31-4B8C-83A1-F6EECF244321}">
                <p14:modId xmlns:p14="http://schemas.microsoft.com/office/powerpoint/2010/main" val="2025365903"/>
              </p:ext>
            </p:extLst>
          </p:nvPr>
        </p:nvGraphicFramePr>
        <p:xfrm>
          <a:off x="1259456" y="1354349"/>
          <a:ext cx="4836543" cy="26655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2F4D05D9-E024-AD4F-2AFF-69DB92050160}"/>
              </a:ext>
            </a:extLst>
          </p:cNvPr>
          <p:cNvGraphicFramePr/>
          <p:nvPr>
            <p:extLst>
              <p:ext uri="{D42A27DB-BD31-4B8C-83A1-F6EECF244321}">
                <p14:modId xmlns:p14="http://schemas.microsoft.com/office/powerpoint/2010/main" val="693268282"/>
              </p:ext>
            </p:extLst>
          </p:nvPr>
        </p:nvGraphicFramePr>
        <p:xfrm>
          <a:off x="6297282" y="1354348"/>
          <a:ext cx="4942934" cy="2677850"/>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a:extLst>
              <a:ext uri="{FF2B5EF4-FFF2-40B4-BE49-F238E27FC236}">
                <a16:creationId xmlns:a16="http://schemas.microsoft.com/office/drawing/2014/main" id="{59806C2B-FEBF-BE6C-5801-90664BC94427}"/>
              </a:ext>
            </a:extLst>
          </p:cNvPr>
          <p:cNvPicPr>
            <a:picLocks noChangeAspect="1"/>
          </p:cNvPicPr>
          <p:nvPr/>
        </p:nvPicPr>
        <p:blipFill>
          <a:blip r:embed="rId4"/>
          <a:stretch>
            <a:fillRect/>
          </a:stretch>
        </p:blipFill>
        <p:spPr>
          <a:xfrm>
            <a:off x="10281007" y="1"/>
            <a:ext cx="1910993" cy="1057386"/>
          </a:xfrm>
          <a:prstGeom prst="rect">
            <a:avLst/>
          </a:prstGeom>
        </p:spPr>
      </p:pic>
      <p:graphicFrame>
        <p:nvGraphicFramePr>
          <p:cNvPr id="13" name="TextBox 8">
            <a:extLst>
              <a:ext uri="{FF2B5EF4-FFF2-40B4-BE49-F238E27FC236}">
                <a16:creationId xmlns:a16="http://schemas.microsoft.com/office/drawing/2014/main" id="{46E6BF44-1467-A7C3-7AE6-E81D0863C011}"/>
              </a:ext>
            </a:extLst>
          </p:cNvPr>
          <p:cNvGraphicFramePr/>
          <p:nvPr>
            <p:extLst>
              <p:ext uri="{D42A27DB-BD31-4B8C-83A1-F6EECF244321}">
                <p14:modId xmlns:p14="http://schemas.microsoft.com/office/powerpoint/2010/main" val="3890203465"/>
              </p:ext>
            </p:extLst>
          </p:nvPr>
        </p:nvGraphicFramePr>
        <p:xfrm>
          <a:off x="1181818" y="4213352"/>
          <a:ext cx="10118786" cy="252376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800807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03ED46-B7BD-4DFA-2599-4215573114A2}"/>
              </a:ext>
            </a:extLst>
          </p:cNvPr>
          <p:cNvSpPr txBox="1"/>
          <p:nvPr/>
        </p:nvSpPr>
        <p:spPr>
          <a:xfrm>
            <a:off x="1130158" y="491706"/>
            <a:ext cx="10230831" cy="861774"/>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  Results</a:t>
            </a:r>
          </a:p>
          <a:p>
            <a:endParaRPr lang="en-IN" dirty="0"/>
          </a:p>
        </p:txBody>
      </p:sp>
      <p:graphicFrame>
        <p:nvGraphicFramePr>
          <p:cNvPr id="7" name="Chart 6">
            <a:extLst>
              <a:ext uri="{FF2B5EF4-FFF2-40B4-BE49-F238E27FC236}">
                <a16:creationId xmlns:a16="http://schemas.microsoft.com/office/drawing/2014/main" id="{7B656A38-B149-8A4A-92B7-B45AE23D9EDB}"/>
              </a:ext>
            </a:extLst>
          </p:cNvPr>
          <p:cNvGraphicFramePr/>
          <p:nvPr>
            <p:extLst>
              <p:ext uri="{D42A27DB-BD31-4B8C-83A1-F6EECF244321}">
                <p14:modId xmlns:p14="http://schemas.microsoft.com/office/powerpoint/2010/main" val="584394732"/>
              </p:ext>
            </p:extLst>
          </p:nvPr>
        </p:nvGraphicFramePr>
        <p:xfrm>
          <a:off x="1259457" y="1466492"/>
          <a:ext cx="4735998" cy="27345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43BCBC67-A156-6D5D-6C17-B1BB182427D8}"/>
              </a:ext>
            </a:extLst>
          </p:cNvPr>
          <p:cNvGraphicFramePr/>
          <p:nvPr>
            <p:extLst>
              <p:ext uri="{D42A27DB-BD31-4B8C-83A1-F6EECF244321}">
                <p14:modId xmlns:p14="http://schemas.microsoft.com/office/powerpoint/2010/main" val="3676505647"/>
              </p:ext>
            </p:extLst>
          </p:nvPr>
        </p:nvGraphicFramePr>
        <p:xfrm>
          <a:off x="6297282" y="1466492"/>
          <a:ext cx="4942934" cy="2734571"/>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a:extLst>
              <a:ext uri="{FF2B5EF4-FFF2-40B4-BE49-F238E27FC236}">
                <a16:creationId xmlns:a16="http://schemas.microsoft.com/office/drawing/2014/main" id="{13FEE6B6-D73B-DEE5-CD7D-105CCA0A2111}"/>
              </a:ext>
            </a:extLst>
          </p:cNvPr>
          <p:cNvPicPr>
            <a:picLocks noChangeAspect="1"/>
          </p:cNvPicPr>
          <p:nvPr/>
        </p:nvPicPr>
        <p:blipFill>
          <a:blip r:embed="rId4"/>
          <a:stretch>
            <a:fillRect/>
          </a:stretch>
        </p:blipFill>
        <p:spPr>
          <a:xfrm>
            <a:off x="10281007" y="1"/>
            <a:ext cx="1910993" cy="1057386"/>
          </a:xfrm>
          <a:prstGeom prst="rect">
            <a:avLst/>
          </a:prstGeom>
        </p:spPr>
      </p:pic>
      <p:graphicFrame>
        <p:nvGraphicFramePr>
          <p:cNvPr id="10" name="TextBox 2">
            <a:extLst>
              <a:ext uri="{FF2B5EF4-FFF2-40B4-BE49-F238E27FC236}">
                <a16:creationId xmlns:a16="http://schemas.microsoft.com/office/drawing/2014/main" id="{42721B9C-3450-B1C7-544A-C6A265E34EE4}"/>
              </a:ext>
            </a:extLst>
          </p:cNvPr>
          <p:cNvGraphicFramePr/>
          <p:nvPr>
            <p:extLst>
              <p:ext uri="{D42A27DB-BD31-4B8C-83A1-F6EECF244321}">
                <p14:modId xmlns:p14="http://schemas.microsoft.com/office/powerpoint/2010/main" val="3714602887"/>
              </p:ext>
            </p:extLst>
          </p:nvPr>
        </p:nvGraphicFramePr>
        <p:xfrm>
          <a:off x="1259457" y="4201063"/>
          <a:ext cx="9980759" cy="265693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80213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03ED46-B7BD-4DFA-2599-4215573114A2}"/>
              </a:ext>
            </a:extLst>
          </p:cNvPr>
          <p:cNvSpPr txBox="1"/>
          <p:nvPr/>
        </p:nvSpPr>
        <p:spPr>
          <a:xfrm>
            <a:off x="1130157" y="250166"/>
            <a:ext cx="10446492" cy="861774"/>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Results</a:t>
            </a:r>
          </a:p>
          <a:p>
            <a:endParaRPr lang="en-IN" dirty="0"/>
          </a:p>
        </p:txBody>
      </p:sp>
      <p:graphicFrame>
        <p:nvGraphicFramePr>
          <p:cNvPr id="3" name="Chart 2">
            <a:extLst>
              <a:ext uri="{FF2B5EF4-FFF2-40B4-BE49-F238E27FC236}">
                <a16:creationId xmlns:a16="http://schemas.microsoft.com/office/drawing/2014/main" id="{CC5E9957-2073-8591-CF71-D8887779C69E}"/>
              </a:ext>
            </a:extLst>
          </p:cNvPr>
          <p:cNvGraphicFramePr/>
          <p:nvPr>
            <p:extLst>
              <p:ext uri="{D42A27DB-BD31-4B8C-83A1-F6EECF244321}">
                <p14:modId xmlns:p14="http://schemas.microsoft.com/office/powerpoint/2010/main" val="1140223579"/>
              </p:ext>
            </p:extLst>
          </p:nvPr>
        </p:nvGraphicFramePr>
        <p:xfrm>
          <a:off x="1311214" y="1285335"/>
          <a:ext cx="10368951" cy="3398807"/>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a:extLst>
              <a:ext uri="{FF2B5EF4-FFF2-40B4-BE49-F238E27FC236}">
                <a16:creationId xmlns:a16="http://schemas.microsoft.com/office/drawing/2014/main" id="{F918ABAA-57A4-DE7A-378B-9045F9D989C8}"/>
              </a:ext>
            </a:extLst>
          </p:cNvPr>
          <p:cNvPicPr>
            <a:picLocks noChangeAspect="1"/>
          </p:cNvPicPr>
          <p:nvPr/>
        </p:nvPicPr>
        <p:blipFill>
          <a:blip r:embed="rId3"/>
          <a:stretch>
            <a:fillRect/>
          </a:stretch>
        </p:blipFill>
        <p:spPr>
          <a:xfrm>
            <a:off x="10281007" y="1"/>
            <a:ext cx="1910993" cy="1057386"/>
          </a:xfrm>
          <a:prstGeom prst="rect">
            <a:avLst/>
          </a:prstGeom>
        </p:spPr>
      </p:pic>
      <p:graphicFrame>
        <p:nvGraphicFramePr>
          <p:cNvPr id="11" name="TextBox 8">
            <a:extLst>
              <a:ext uri="{FF2B5EF4-FFF2-40B4-BE49-F238E27FC236}">
                <a16:creationId xmlns:a16="http://schemas.microsoft.com/office/drawing/2014/main" id="{CBA0C89A-A174-82FA-5022-7C7A62A6E667}"/>
              </a:ext>
            </a:extLst>
          </p:cNvPr>
          <p:cNvGraphicFramePr/>
          <p:nvPr>
            <p:extLst>
              <p:ext uri="{D42A27DB-BD31-4B8C-83A1-F6EECF244321}">
                <p14:modId xmlns:p14="http://schemas.microsoft.com/office/powerpoint/2010/main" val="621782840"/>
              </p:ext>
            </p:extLst>
          </p:nvPr>
        </p:nvGraphicFramePr>
        <p:xfrm>
          <a:off x="1130158" y="4796287"/>
          <a:ext cx="10498348" cy="22159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653564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B9B5B69-A297-4D2F-8B89-529DA8A273B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4" name="Freeform 11">
              <a:extLst>
                <a:ext uri="{FF2B5EF4-FFF2-40B4-BE49-F238E27FC236}">
                  <a16:creationId xmlns:a16="http://schemas.microsoft.com/office/drawing/2014/main" id="{3E39D215-BF38-4094-82D7-61DED11452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15" name="Freeform 12">
              <a:extLst>
                <a:ext uri="{FF2B5EF4-FFF2-40B4-BE49-F238E27FC236}">
                  <a16:creationId xmlns:a16="http://schemas.microsoft.com/office/drawing/2014/main" id="{7412700A-91C4-4126-8F17-3B9449DBB3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16" name="Freeform 13">
              <a:extLst>
                <a:ext uri="{FF2B5EF4-FFF2-40B4-BE49-F238E27FC236}">
                  <a16:creationId xmlns:a16="http://schemas.microsoft.com/office/drawing/2014/main" id="{DF985802-25A8-4B99-89F0-2A42EC325F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17" name="Freeform 14">
              <a:extLst>
                <a:ext uri="{FF2B5EF4-FFF2-40B4-BE49-F238E27FC236}">
                  <a16:creationId xmlns:a16="http://schemas.microsoft.com/office/drawing/2014/main" id="{F54C35AF-DB92-4205-A779-2A385B7143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18" name="Freeform 15">
              <a:extLst>
                <a:ext uri="{FF2B5EF4-FFF2-40B4-BE49-F238E27FC236}">
                  <a16:creationId xmlns:a16="http://schemas.microsoft.com/office/drawing/2014/main" id="{9F845211-1F53-4E0A-891E-B78A206F07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19" name="Freeform 16">
              <a:extLst>
                <a:ext uri="{FF2B5EF4-FFF2-40B4-BE49-F238E27FC236}">
                  <a16:creationId xmlns:a16="http://schemas.microsoft.com/office/drawing/2014/main" id="{9149C7DD-9998-4805-BFC8-CEF5F5DF31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20" name="Freeform 17">
              <a:extLst>
                <a:ext uri="{FF2B5EF4-FFF2-40B4-BE49-F238E27FC236}">
                  <a16:creationId xmlns:a16="http://schemas.microsoft.com/office/drawing/2014/main" id="{47C8036D-3ECA-43DA-BAF5-3C65CF4112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21" name="Freeform 18">
              <a:extLst>
                <a:ext uri="{FF2B5EF4-FFF2-40B4-BE49-F238E27FC236}">
                  <a16:creationId xmlns:a16="http://schemas.microsoft.com/office/drawing/2014/main" id="{29C15912-CDE8-4DF3-9324-273FB4C86D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22" name="Freeform 19">
              <a:extLst>
                <a:ext uri="{FF2B5EF4-FFF2-40B4-BE49-F238E27FC236}">
                  <a16:creationId xmlns:a16="http://schemas.microsoft.com/office/drawing/2014/main" id="{37C68D51-B7DA-4572-AB7E-708540B3C6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23" name="Freeform 20">
              <a:extLst>
                <a:ext uri="{FF2B5EF4-FFF2-40B4-BE49-F238E27FC236}">
                  <a16:creationId xmlns:a16="http://schemas.microsoft.com/office/drawing/2014/main" id="{1AF802CB-4E9E-4895-9363-C119914909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24" name="Freeform 21">
              <a:extLst>
                <a:ext uri="{FF2B5EF4-FFF2-40B4-BE49-F238E27FC236}">
                  <a16:creationId xmlns:a16="http://schemas.microsoft.com/office/drawing/2014/main" id="{615760E5-5F27-4735-B01C-78E05F3FB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25" name="Freeform 22">
              <a:extLst>
                <a:ext uri="{FF2B5EF4-FFF2-40B4-BE49-F238E27FC236}">
                  <a16:creationId xmlns:a16="http://schemas.microsoft.com/office/drawing/2014/main" id="{DB9C6516-B2DB-432F-BD3A-A1792BD46F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27" name="Group 26">
            <a:extLst>
              <a:ext uri="{FF2B5EF4-FFF2-40B4-BE49-F238E27FC236}">
                <a16:creationId xmlns:a16="http://schemas.microsoft.com/office/drawing/2014/main" id="{BC9C8D0D-644B-4B97-B83C-CC8E64361D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8" name="Freeform 27">
              <a:extLst>
                <a:ext uri="{FF2B5EF4-FFF2-40B4-BE49-F238E27FC236}">
                  <a16:creationId xmlns:a16="http://schemas.microsoft.com/office/drawing/2014/main" id="{F8BE1EA6-80CF-446B-A4FE-3F935A51C0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29" name="Freeform 28">
              <a:extLst>
                <a:ext uri="{FF2B5EF4-FFF2-40B4-BE49-F238E27FC236}">
                  <a16:creationId xmlns:a16="http://schemas.microsoft.com/office/drawing/2014/main" id="{10E39808-F4F7-43DE-AB53-82B7B55EA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30" name="Freeform 29">
              <a:extLst>
                <a:ext uri="{FF2B5EF4-FFF2-40B4-BE49-F238E27FC236}">
                  <a16:creationId xmlns:a16="http://schemas.microsoft.com/office/drawing/2014/main" id="{6ED5109A-600A-4C23-9BB3-C4C19C2D9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31" name="Freeform 30">
              <a:extLst>
                <a:ext uri="{FF2B5EF4-FFF2-40B4-BE49-F238E27FC236}">
                  <a16:creationId xmlns:a16="http://schemas.microsoft.com/office/drawing/2014/main" id="{D76FF73F-8CA3-42B0-A680-353805CD2A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32" name="Freeform 31">
              <a:extLst>
                <a:ext uri="{FF2B5EF4-FFF2-40B4-BE49-F238E27FC236}">
                  <a16:creationId xmlns:a16="http://schemas.microsoft.com/office/drawing/2014/main" id="{B26A6949-3BEB-422A-854C-D4E26E4CF1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33" name="Freeform 32">
              <a:extLst>
                <a:ext uri="{FF2B5EF4-FFF2-40B4-BE49-F238E27FC236}">
                  <a16:creationId xmlns:a16="http://schemas.microsoft.com/office/drawing/2014/main" id="{FE07AD25-30AF-40CD-B901-DF1EDBD682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34" name="Freeform 33">
              <a:extLst>
                <a:ext uri="{FF2B5EF4-FFF2-40B4-BE49-F238E27FC236}">
                  <a16:creationId xmlns:a16="http://schemas.microsoft.com/office/drawing/2014/main" id="{5AA460AF-7760-4F15-881A-6F0BFDBCDF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35" name="Freeform 34">
              <a:extLst>
                <a:ext uri="{FF2B5EF4-FFF2-40B4-BE49-F238E27FC236}">
                  <a16:creationId xmlns:a16="http://schemas.microsoft.com/office/drawing/2014/main" id="{EE53C70E-5D92-4C42-A34F-9F7D16006B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36" name="Freeform 35">
              <a:extLst>
                <a:ext uri="{FF2B5EF4-FFF2-40B4-BE49-F238E27FC236}">
                  <a16:creationId xmlns:a16="http://schemas.microsoft.com/office/drawing/2014/main" id="{C27614EE-0086-4D34-99BD-52F03708DC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37" name="Freeform 36">
              <a:extLst>
                <a:ext uri="{FF2B5EF4-FFF2-40B4-BE49-F238E27FC236}">
                  <a16:creationId xmlns:a16="http://schemas.microsoft.com/office/drawing/2014/main" id="{326919B9-3ED4-4744-A713-326B3BAF6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38" name="Freeform 37">
              <a:extLst>
                <a:ext uri="{FF2B5EF4-FFF2-40B4-BE49-F238E27FC236}">
                  <a16:creationId xmlns:a16="http://schemas.microsoft.com/office/drawing/2014/main" id="{898BDBF5-8AA3-49CD-999A-ABA1F7AE3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39" name="Freeform 38">
              <a:extLst>
                <a:ext uri="{FF2B5EF4-FFF2-40B4-BE49-F238E27FC236}">
                  <a16:creationId xmlns:a16="http://schemas.microsoft.com/office/drawing/2014/main" id="{AF8ED3E0-CBE7-48C4-8F9E-FF98079CDB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41" name="Rectangle 40">
            <a:extLst>
              <a:ext uri="{FF2B5EF4-FFF2-40B4-BE49-F238E27FC236}">
                <a16:creationId xmlns:a16="http://schemas.microsoft.com/office/drawing/2014/main" id="{A84F153B-2093-4171-BD2D-1631695C9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43" name="Freeform 11">
            <a:extLst>
              <a:ext uri="{FF2B5EF4-FFF2-40B4-BE49-F238E27FC236}">
                <a16:creationId xmlns:a16="http://schemas.microsoft.com/office/drawing/2014/main" id="{99499096-7355-478E-8CCB-A47EA1B797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sp useBgFill="1">
        <p:nvSpPr>
          <p:cNvPr id="45" name="Rectangle 44">
            <a:extLst>
              <a:ext uri="{FF2B5EF4-FFF2-40B4-BE49-F238E27FC236}">
                <a16:creationId xmlns:a16="http://schemas.microsoft.com/office/drawing/2014/main" id="{9073237B-D536-4B4C-8928-3510CB0F89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603ED46-B7BD-4DFA-2599-4215573114A2}"/>
              </a:ext>
            </a:extLst>
          </p:cNvPr>
          <p:cNvSpPr txBox="1"/>
          <p:nvPr/>
        </p:nvSpPr>
        <p:spPr>
          <a:xfrm>
            <a:off x="649224" y="645106"/>
            <a:ext cx="3650279" cy="1259894"/>
          </a:xfrm>
          <a:prstGeom prst="rect">
            <a:avLst/>
          </a:prstGeom>
        </p:spPr>
        <p:txBody>
          <a:bodyPr vert="horz" lIns="91440" tIns="45720" rIns="91440" bIns="45720" rtlCol="0" anchor="t">
            <a:normAutofit/>
          </a:bodyPr>
          <a:lstStyle/>
          <a:p>
            <a:pPr>
              <a:spcBef>
                <a:spcPct val="0"/>
              </a:spcBef>
              <a:spcAft>
                <a:spcPts val="600"/>
              </a:spcAft>
            </a:pPr>
            <a:r>
              <a:rPr lang="en-US" sz="3600" b="1">
                <a:solidFill>
                  <a:schemeClr val="tx1">
                    <a:lumMod val="85000"/>
                    <a:lumOff val="15000"/>
                  </a:schemeClr>
                </a:solidFill>
                <a:latin typeface="+mj-lt"/>
                <a:ea typeface="+mj-ea"/>
                <a:cs typeface="+mj-cs"/>
              </a:rPr>
              <a:t>Results</a:t>
            </a:r>
          </a:p>
          <a:p>
            <a:pPr>
              <a:spcBef>
                <a:spcPct val="0"/>
              </a:spcBef>
              <a:spcAft>
                <a:spcPts val="600"/>
              </a:spcAft>
            </a:pPr>
            <a:endParaRPr lang="en-US" sz="3600">
              <a:solidFill>
                <a:schemeClr val="tx1">
                  <a:lumMod val="85000"/>
                  <a:lumOff val="15000"/>
                </a:schemeClr>
              </a:solidFill>
              <a:latin typeface="+mj-lt"/>
              <a:ea typeface="+mj-ea"/>
              <a:cs typeface="+mj-cs"/>
            </a:endParaRPr>
          </a:p>
        </p:txBody>
      </p:sp>
      <p:sp>
        <p:nvSpPr>
          <p:cNvPr id="47" name="Rectangle 46">
            <a:extLst>
              <a:ext uri="{FF2B5EF4-FFF2-40B4-BE49-F238E27FC236}">
                <a16:creationId xmlns:a16="http://schemas.microsoft.com/office/drawing/2014/main" id="{488B1383-B33A-45D9-AF5F-DD1522135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5" name="TextBox 4">
            <a:extLst>
              <a:ext uri="{FF2B5EF4-FFF2-40B4-BE49-F238E27FC236}">
                <a16:creationId xmlns:a16="http://schemas.microsoft.com/office/drawing/2014/main" id="{F39153BB-F4E8-C068-AABB-EE9279858DE1}"/>
              </a:ext>
            </a:extLst>
          </p:cNvPr>
          <p:cNvSpPr txBox="1"/>
          <p:nvPr/>
        </p:nvSpPr>
        <p:spPr>
          <a:xfrm>
            <a:off x="649225" y="2133600"/>
            <a:ext cx="3650278" cy="3759253"/>
          </a:xfrm>
          <a:prstGeom prst="rect">
            <a:avLst/>
          </a:prstGeom>
        </p:spPr>
        <p:txBody>
          <a:bodyPr vert="horz" lIns="91440" tIns="45720" rIns="91440" bIns="45720" rtlCol="0">
            <a:normAutofit fontScale="92500" lnSpcReduction="20000"/>
          </a:bodyPr>
          <a:lstStyle/>
          <a:p>
            <a:pPr marL="285750" indent="-285750" algn="just">
              <a:lnSpc>
                <a:spcPct val="90000"/>
              </a:lnSpc>
              <a:spcBef>
                <a:spcPts val="1000"/>
              </a:spcBef>
              <a:buClr>
                <a:schemeClr val="accent1"/>
              </a:buClr>
              <a:buFont typeface="Wingdings 3" charset="2"/>
              <a:buChar char=""/>
            </a:pPr>
            <a:r>
              <a:rPr lang="en-US" sz="1400" dirty="0">
                <a:solidFill>
                  <a:schemeClr val="tx1">
                    <a:lumMod val="75000"/>
                    <a:lumOff val="25000"/>
                  </a:schemeClr>
                </a:solidFill>
                <a:effectLst/>
              </a:rPr>
              <a:t>T</a:t>
            </a:r>
            <a:r>
              <a:rPr lang="en-US" dirty="0">
                <a:solidFill>
                  <a:schemeClr val="tx1">
                    <a:lumMod val="75000"/>
                    <a:lumOff val="25000"/>
                  </a:schemeClr>
                </a:solidFill>
                <a:effectLst/>
                <a:latin typeface="Arial" panose="020B0604020202020204" pitchFamily="34" charset="0"/>
                <a:cs typeface="Arial" panose="020B0604020202020204" pitchFamily="34" charset="0"/>
              </a:rPr>
              <a:t>he regression analysis shows that the odds of pregnancy wastage were significantly higher among women aged 35 and above [OR: 1.78, p&lt;0.05], but it was much higher when they smoked in EAG states.</a:t>
            </a:r>
          </a:p>
          <a:p>
            <a:pPr marL="342900" indent="-342900" algn="just">
              <a:lnSpc>
                <a:spcPct val="90000"/>
              </a:lnSpc>
              <a:spcBef>
                <a:spcPts val="1000"/>
              </a:spcBef>
              <a:buClr>
                <a:schemeClr val="accent1"/>
              </a:buClr>
              <a:buFont typeface="Wingdings 3" charset="2"/>
              <a:buChar char=""/>
            </a:pPr>
            <a:r>
              <a:rPr lang="en-US" dirty="0">
                <a:solidFill>
                  <a:schemeClr val="tx1">
                    <a:lumMod val="75000"/>
                    <a:lumOff val="25000"/>
                  </a:schemeClr>
                </a:solidFill>
                <a:effectLst/>
                <a:latin typeface="Arial" panose="020B0604020202020204" pitchFamily="34" charset="0"/>
                <a:cs typeface="Arial" panose="020B0604020202020204" pitchFamily="34" charset="0"/>
              </a:rPr>
              <a:t>Similarly, the odds of pregnancy wastage among women belonging to rich households and smoke, the odds were 1.89, [OR: 1.56, p&lt;0.001].</a:t>
            </a:r>
          </a:p>
          <a:p>
            <a:pPr marL="342900" indent="-342900" algn="just">
              <a:lnSpc>
                <a:spcPct val="90000"/>
              </a:lnSpc>
              <a:spcBef>
                <a:spcPts val="1000"/>
              </a:spcBef>
              <a:buClr>
                <a:schemeClr val="accent1"/>
              </a:buClr>
              <a:buFont typeface="Wingdings 3" charset="2"/>
              <a:buChar char=""/>
            </a:pPr>
            <a:r>
              <a:rPr lang="en-US" dirty="0">
                <a:solidFill>
                  <a:schemeClr val="tx1">
                    <a:lumMod val="75000"/>
                    <a:lumOff val="25000"/>
                  </a:schemeClr>
                </a:solidFill>
                <a:effectLst/>
                <a:latin typeface="Arial" panose="020B0604020202020204" pitchFamily="34" charset="0"/>
                <a:cs typeface="Arial" panose="020B0604020202020204" pitchFamily="34" charset="0"/>
              </a:rPr>
              <a:t>The urban women of EAG states were more likely to experience pregnancy wastage if they smoke</a:t>
            </a:r>
            <a:r>
              <a:rPr lang="en-US" dirty="0">
                <a:solidFill>
                  <a:schemeClr val="tx1">
                    <a:lumMod val="75000"/>
                    <a:lumOff val="25000"/>
                  </a:schemeClr>
                </a:solidFill>
                <a:latin typeface="Arial" panose="020B0604020202020204" pitchFamily="34" charset="0"/>
                <a:cs typeface="Arial" panose="020B0604020202020204" pitchFamily="34" charset="0"/>
              </a:rPr>
              <a:t> than those of Non-EAG states.</a:t>
            </a:r>
            <a:endParaRPr lang="en-US" dirty="0">
              <a:solidFill>
                <a:schemeClr val="tx1">
                  <a:lumMod val="75000"/>
                  <a:lumOff val="25000"/>
                </a:schemeClr>
              </a:solidFill>
              <a:effectLst/>
              <a:latin typeface="Arial" panose="020B0604020202020204" pitchFamily="34" charset="0"/>
              <a:cs typeface="Arial" panose="020B0604020202020204" pitchFamily="34" charset="0"/>
            </a:endParaRPr>
          </a:p>
          <a:p>
            <a:pPr>
              <a:lnSpc>
                <a:spcPct val="90000"/>
              </a:lnSpc>
              <a:spcBef>
                <a:spcPts val="1000"/>
              </a:spcBef>
              <a:buClr>
                <a:schemeClr val="accent1"/>
              </a:buClr>
              <a:buFont typeface="Wingdings 3" charset="2"/>
              <a:buChar char=""/>
            </a:pPr>
            <a:endParaRPr lang="en-US" sz="1400" b="1" dirty="0">
              <a:solidFill>
                <a:schemeClr val="tx1">
                  <a:lumMod val="75000"/>
                  <a:lumOff val="25000"/>
                </a:schemeClr>
              </a:solidFill>
              <a:effectLst/>
            </a:endParaRPr>
          </a:p>
        </p:txBody>
      </p:sp>
      <p:pic>
        <p:nvPicPr>
          <p:cNvPr id="4" name="Picture 3">
            <a:extLst>
              <a:ext uri="{FF2B5EF4-FFF2-40B4-BE49-F238E27FC236}">
                <a16:creationId xmlns:a16="http://schemas.microsoft.com/office/drawing/2014/main" id="{7F7A5FC9-DDB4-FEBF-AE2D-46013C342AEC}"/>
              </a:ext>
            </a:extLst>
          </p:cNvPr>
          <p:cNvPicPr>
            <a:picLocks noChangeAspect="1"/>
          </p:cNvPicPr>
          <p:nvPr/>
        </p:nvPicPr>
        <p:blipFill>
          <a:blip r:embed="rId2"/>
          <a:stretch>
            <a:fillRect/>
          </a:stretch>
        </p:blipFill>
        <p:spPr>
          <a:xfrm>
            <a:off x="4619543" y="2065510"/>
            <a:ext cx="3394925" cy="3381547"/>
          </a:xfrm>
          <a:prstGeom prst="rect">
            <a:avLst/>
          </a:prstGeom>
        </p:spPr>
      </p:pic>
      <p:pic>
        <p:nvPicPr>
          <p:cNvPr id="8" name="Picture 7">
            <a:extLst>
              <a:ext uri="{FF2B5EF4-FFF2-40B4-BE49-F238E27FC236}">
                <a16:creationId xmlns:a16="http://schemas.microsoft.com/office/drawing/2014/main" id="{F87827F9-5322-A7B6-63D5-9FC37CC836B4}"/>
              </a:ext>
            </a:extLst>
          </p:cNvPr>
          <p:cNvPicPr>
            <a:picLocks noChangeAspect="1"/>
          </p:cNvPicPr>
          <p:nvPr/>
        </p:nvPicPr>
        <p:blipFill>
          <a:blip r:embed="rId3"/>
          <a:stretch>
            <a:fillRect/>
          </a:stretch>
        </p:blipFill>
        <p:spPr>
          <a:xfrm>
            <a:off x="8294683" y="2065510"/>
            <a:ext cx="3394926" cy="3383525"/>
          </a:xfrm>
          <a:prstGeom prst="rect">
            <a:avLst/>
          </a:prstGeom>
        </p:spPr>
      </p:pic>
      <p:sp>
        <p:nvSpPr>
          <p:cNvPr id="49" name="Freeform 11">
            <a:extLst>
              <a:ext uri="{FF2B5EF4-FFF2-40B4-BE49-F238E27FC236}">
                <a16:creationId xmlns:a16="http://schemas.microsoft.com/office/drawing/2014/main" id="{ADD2565E-493E-4545-99C0-2F033FAF9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6537E24-4C36-DEFB-F06A-29AAF0B251B3}"/>
              </a:ext>
            </a:extLst>
          </p:cNvPr>
          <p:cNvPicPr>
            <a:picLocks noChangeAspect="1"/>
          </p:cNvPicPr>
          <p:nvPr/>
        </p:nvPicPr>
        <p:blipFill>
          <a:blip r:embed="rId4"/>
          <a:stretch>
            <a:fillRect/>
          </a:stretch>
        </p:blipFill>
        <p:spPr>
          <a:xfrm>
            <a:off x="10281007" y="1"/>
            <a:ext cx="1910993" cy="1057386"/>
          </a:xfrm>
          <a:prstGeom prst="rect">
            <a:avLst/>
          </a:prstGeom>
        </p:spPr>
      </p:pic>
    </p:spTree>
    <p:extLst>
      <p:ext uri="{BB962C8B-B14F-4D97-AF65-F5344CB8AC3E}">
        <p14:creationId xmlns:p14="http://schemas.microsoft.com/office/powerpoint/2010/main" val="929655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03ED46-B7BD-4DFA-2599-4215573114A2}"/>
              </a:ext>
            </a:extLst>
          </p:cNvPr>
          <p:cNvSpPr txBox="1"/>
          <p:nvPr/>
        </p:nvSpPr>
        <p:spPr>
          <a:xfrm>
            <a:off x="1130157" y="388189"/>
            <a:ext cx="9187035" cy="861774"/>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Discussion</a:t>
            </a:r>
          </a:p>
          <a:p>
            <a:endParaRPr lang="en-IN" dirty="0"/>
          </a:p>
        </p:txBody>
      </p:sp>
      <p:pic>
        <p:nvPicPr>
          <p:cNvPr id="3" name="Picture 2">
            <a:extLst>
              <a:ext uri="{FF2B5EF4-FFF2-40B4-BE49-F238E27FC236}">
                <a16:creationId xmlns:a16="http://schemas.microsoft.com/office/drawing/2014/main" id="{A55622DF-5897-8E06-E110-27723E357CBA}"/>
              </a:ext>
            </a:extLst>
          </p:cNvPr>
          <p:cNvPicPr>
            <a:picLocks noChangeAspect="1"/>
          </p:cNvPicPr>
          <p:nvPr/>
        </p:nvPicPr>
        <p:blipFill>
          <a:blip r:embed="rId3"/>
          <a:stretch>
            <a:fillRect/>
          </a:stretch>
        </p:blipFill>
        <p:spPr>
          <a:xfrm>
            <a:off x="10281007" y="1"/>
            <a:ext cx="1910993" cy="1057386"/>
          </a:xfrm>
          <a:prstGeom prst="rect">
            <a:avLst/>
          </a:prstGeom>
        </p:spPr>
      </p:pic>
      <p:graphicFrame>
        <p:nvGraphicFramePr>
          <p:cNvPr id="6" name="TextBox 3">
            <a:extLst>
              <a:ext uri="{FF2B5EF4-FFF2-40B4-BE49-F238E27FC236}">
                <a16:creationId xmlns:a16="http://schemas.microsoft.com/office/drawing/2014/main" id="{6BB57406-5694-1E03-C99F-70EFEF60306C}"/>
              </a:ext>
            </a:extLst>
          </p:cNvPr>
          <p:cNvGraphicFramePr/>
          <p:nvPr>
            <p:extLst>
              <p:ext uri="{D42A27DB-BD31-4B8C-83A1-F6EECF244321}">
                <p14:modId xmlns:p14="http://schemas.microsoft.com/office/powerpoint/2010/main" val="69486501"/>
              </p:ext>
            </p:extLst>
          </p:nvPr>
        </p:nvGraphicFramePr>
        <p:xfrm>
          <a:off x="1017917" y="1086928"/>
          <a:ext cx="10541479" cy="52629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27693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D25866-F15D-40A4-AEC5-47C044637A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11"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12"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13"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14"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15"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16"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17"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18"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19"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20"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21"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23" name="Group 22">
            <a:extLst>
              <a:ext uri="{FF2B5EF4-FFF2-40B4-BE49-F238E27FC236}">
                <a16:creationId xmlns:a16="http://schemas.microsoft.com/office/drawing/2014/main" id="{0C4A17ED-96AA-44A6-A050-E1A7A1CDD9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4"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25"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26"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27"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28"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29"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30"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31"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32"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33"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34"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35"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37" name="Rectangle 36">
            <a:extLst>
              <a:ext uri="{FF2B5EF4-FFF2-40B4-BE49-F238E27FC236}">
                <a16:creationId xmlns:a16="http://schemas.microsoft.com/office/drawing/2014/main" id="{CE6C63DC-BAE4-42B6-8FDF-F6467C2D2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9" name="Freeform 11">
            <a:extLst>
              <a:ext uri="{FF2B5EF4-FFF2-40B4-BE49-F238E27FC236}">
                <a16:creationId xmlns:a16="http://schemas.microsoft.com/office/drawing/2014/main" id="{BFE4781A-41C7-4F27-8792-A74EFB8E5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sp>
        <p:nvSpPr>
          <p:cNvPr id="41" name="Rectangle 40">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603ED46-B7BD-4DFA-2599-4215573114A2}"/>
              </a:ext>
            </a:extLst>
          </p:cNvPr>
          <p:cNvSpPr txBox="1"/>
          <p:nvPr/>
        </p:nvSpPr>
        <p:spPr>
          <a:xfrm>
            <a:off x="1259893" y="3101093"/>
            <a:ext cx="2454052" cy="3029344"/>
          </a:xfrm>
          <a:prstGeom prst="rect">
            <a:avLst/>
          </a:prstGeom>
        </p:spPr>
        <p:txBody>
          <a:bodyPr vert="horz" lIns="91440" tIns="45720" rIns="91440" bIns="45720" rtlCol="0" anchor="t">
            <a:normAutofit/>
          </a:bodyPr>
          <a:lstStyle/>
          <a:p>
            <a:pPr>
              <a:spcBef>
                <a:spcPct val="0"/>
              </a:spcBef>
              <a:spcAft>
                <a:spcPts val="600"/>
              </a:spcAft>
            </a:pPr>
            <a:r>
              <a:rPr lang="en-US" sz="3200" b="1" dirty="0">
                <a:solidFill>
                  <a:schemeClr val="bg1"/>
                </a:solidFill>
                <a:latin typeface="Arial" panose="020B0604020202020204" pitchFamily="34" charset="0"/>
                <a:ea typeface="+mj-ea"/>
                <a:cs typeface="Arial" panose="020B0604020202020204" pitchFamily="34" charset="0"/>
              </a:rPr>
              <a:t>Discussion</a:t>
            </a:r>
          </a:p>
          <a:p>
            <a:pPr>
              <a:spcBef>
                <a:spcPct val="0"/>
              </a:spcBef>
              <a:spcAft>
                <a:spcPts val="600"/>
              </a:spcAft>
            </a:pPr>
            <a:endParaRPr lang="en-US" sz="3200" dirty="0">
              <a:solidFill>
                <a:schemeClr val="bg1"/>
              </a:solidFill>
              <a:latin typeface="+mj-lt"/>
              <a:ea typeface="+mj-ea"/>
              <a:cs typeface="+mj-cs"/>
            </a:endParaRPr>
          </a:p>
        </p:txBody>
      </p:sp>
      <p:sp>
        <p:nvSpPr>
          <p:cNvPr id="43"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IN"/>
          </a:p>
        </p:txBody>
      </p:sp>
      <p:sp useBgFill="1">
        <p:nvSpPr>
          <p:cNvPr id="45" name="Rectangle 44">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6D48814-E8FD-ABC1-A864-3848E7AAB692}"/>
              </a:ext>
            </a:extLst>
          </p:cNvPr>
          <p:cNvSpPr txBox="1"/>
          <p:nvPr/>
        </p:nvSpPr>
        <p:spPr>
          <a:xfrm>
            <a:off x="4706578" y="589722"/>
            <a:ext cx="6798033" cy="5321500"/>
          </a:xfrm>
          <a:prstGeom prst="rect">
            <a:avLst/>
          </a:prstGeom>
        </p:spPr>
        <p:txBody>
          <a:bodyPr vert="horz" lIns="91440" tIns="45720" rIns="91440" bIns="45720" rtlCol="0" anchor="ctr">
            <a:normAutofit lnSpcReduction="10000"/>
          </a:bodyPr>
          <a:lstStyle/>
          <a:p>
            <a:pPr marL="342900" lvl="0" indent="-342900" algn="just">
              <a:lnSpc>
                <a:spcPct val="90000"/>
              </a:lnSpc>
              <a:spcBef>
                <a:spcPts val="1000"/>
              </a:spcBef>
              <a:buClr>
                <a:schemeClr val="accent1"/>
              </a:buClr>
              <a:buFont typeface="Wingdings 3" charset="2"/>
              <a:buChar char=""/>
            </a:pPr>
            <a:r>
              <a:rPr lang="en-US" dirty="0">
                <a:solidFill>
                  <a:schemeClr val="tx1">
                    <a:lumMod val="75000"/>
                    <a:lumOff val="25000"/>
                  </a:schemeClr>
                </a:solidFill>
                <a:effectLst/>
                <a:latin typeface="Arial" panose="020B0604020202020204" pitchFamily="34" charset="0"/>
                <a:cs typeface="Arial" panose="020B0604020202020204" pitchFamily="34" charset="0"/>
              </a:rPr>
              <a:t>In the current study, women of wealthy and more educated groups of the Urban areas of the EAG States of India had a h</a:t>
            </a:r>
            <a:r>
              <a:rPr lang="en-US" dirty="0">
                <a:solidFill>
                  <a:schemeClr val="tx1">
                    <a:lumMod val="75000"/>
                    <a:lumOff val="25000"/>
                  </a:schemeClr>
                </a:solidFill>
                <a:latin typeface="Arial" panose="020B0604020202020204" pitchFamily="34" charset="0"/>
                <a:cs typeface="Arial" panose="020B0604020202020204" pitchFamily="34" charset="0"/>
              </a:rPr>
              <a:t>igher</a:t>
            </a:r>
            <a:r>
              <a:rPr lang="en-US" dirty="0">
                <a:solidFill>
                  <a:schemeClr val="tx1">
                    <a:lumMod val="75000"/>
                    <a:lumOff val="25000"/>
                  </a:schemeClr>
                </a:solidFill>
                <a:effectLst/>
                <a:latin typeface="Arial" panose="020B0604020202020204" pitchFamily="34" charset="0"/>
                <a:cs typeface="Arial" panose="020B0604020202020204" pitchFamily="34" charset="0"/>
              </a:rPr>
              <a:t> risk of pregnancy wastage than females in poorer and less educated groups of rural regions. The study shows that smoking </a:t>
            </a:r>
            <a:r>
              <a:rPr lang="en-US" dirty="0">
                <a:solidFill>
                  <a:schemeClr val="tx1">
                    <a:lumMod val="75000"/>
                    <a:lumOff val="25000"/>
                  </a:schemeClr>
                </a:solidFill>
                <a:latin typeface="Arial" panose="020B0604020202020204" pitchFamily="34" charset="0"/>
                <a:cs typeface="Arial" panose="020B0604020202020204" pitchFamily="34" charset="0"/>
              </a:rPr>
              <a:t>behavior </a:t>
            </a:r>
            <a:r>
              <a:rPr lang="en-US" dirty="0">
                <a:solidFill>
                  <a:schemeClr val="tx1">
                    <a:lumMod val="75000"/>
                    <a:lumOff val="25000"/>
                  </a:schemeClr>
                </a:solidFill>
                <a:effectLst/>
                <a:latin typeface="Arial" panose="020B0604020202020204" pitchFamily="34" charset="0"/>
                <a:cs typeface="Arial" panose="020B0604020202020204" pitchFamily="34" charset="0"/>
              </a:rPr>
              <a:t>along with other factors such as the higher age of the mother have a significant positive association with pregnancy wastage.</a:t>
            </a:r>
          </a:p>
          <a:p>
            <a:pPr marL="342900" lvl="0" indent="-342900" algn="just">
              <a:lnSpc>
                <a:spcPct val="90000"/>
              </a:lnSpc>
              <a:spcBef>
                <a:spcPts val="1000"/>
              </a:spcBef>
              <a:buClr>
                <a:schemeClr val="accent1"/>
              </a:buClr>
              <a:buFont typeface="Wingdings 3" charset="2"/>
              <a:buChar char=""/>
            </a:pPr>
            <a:endParaRPr lang="en-US" dirty="0">
              <a:solidFill>
                <a:schemeClr val="tx1">
                  <a:lumMod val="75000"/>
                  <a:lumOff val="25000"/>
                </a:schemeClr>
              </a:solidFill>
              <a:effectLst/>
              <a:latin typeface="Arial" panose="020B0604020202020204" pitchFamily="34" charset="0"/>
              <a:cs typeface="Arial" panose="020B0604020202020204" pitchFamily="34" charset="0"/>
            </a:endParaRPr>
          </a:p>
          <a:p>
            <a:pPr marL="342900" lvl="0" indent="-342900" algn="just">
              <a:lnSpc>
                <a:spcPct val="90000"/>
              </a:lnSpc>
              <a:spcBef>
                <a:spcPts val="1000"/>
              </a:spcBef>
              <a:buClr>
                <a:schemeClr val="accent1"/>
              </a:buClr>
              <a:buFont typeface="Wingdings 3" charset="2"/>
              <a:buChar char=""/>
            </a:pPr>
            <a:r>
              <a:rPr lang="en-US" dirty="0">
                <a:solidFill>
                  <a:schemeClr val="tx1">
                    <a:lumMod val="75000"/>
                    <a:lumOff val="25000"/>
                  </a:schemeClr>
                </a:solidFill>
                <a:latin typeface="Arial" panose="020B0604020202020204" pitchFamily="34" charset="0"/>
                <a:cs typeface="Arial" panose="020B0604020202020204" pitchFamily="34" charset="0"/>
              </a:rPr>
              <a:t>E</a:t>
            </a:r>
            <a:r>
              <a:rPr lang="en-US" dirty="0">
                <a:solidFill>
                  <a:schemeClr val="tx1">
                    <a:lumMod val="75000"/>
                    <a:lumOff val="25000"/>
                  </a:schemeClr>
                </a:solidFill>
                <a:effectLst/>
                <a:latin typeface="Arial" panose="020B0604020202020204" pitchFamily="34" charset="0"/>
                <a:cs typeface="Arial" panose="020B0604020202020204" pitchFamily="34" charset="0"/>
              </a:rPr>
              <a:t>ducation as accessibility and wealth statu</a:t>
            </a:r>
            <a:r>
              <a:rPr lang="en-US" dirty="0">
                <a:solidFill>
                  <a:schemeClr val="tx1">
                    <a:lumMod val="75000"/>
                    <a:lumOff val="25000"/>
                  </a:schemeClr>
                </a:solidFill>
                <a:latin typeface="Arial" panose="020B0604020202020204" pitchFamily="34" charset="0"/>
                <a:cs typeface="Arial" panose="020B0604020202020204" pitchFamily="34" charset="0"/>
              </a:rPr>
              <a:t>s as affordability proved to be statistically significant factors affecting pregnancy wastage in EAG states, India.</a:t>
            </a:r>
          </a:p>
          <a:p>
            <a:pPr marL="342900" lvl="0" indent="-342900" algn="just">
              <a:lnSpc>
                <a:spcPct val="90000"/>
              </a:lnSpc>
              <a:spcBef>
                <a:spcPts val="1000"/>
              </a:spcBef>
              <a:buClr>
                <a:schemeClr val="accent1"/>
              </a:buClr>
              <a:buFont typeface="Wingdings 3" charset="2"/>
              <a:buChar char=""/>
            </a:pPr>
            <a:endParaRPr lang="en-US" dirty="0">
              <a:solidFill>
                <a:schemeClr val="tx1">
                  <a:lumMod val="75000"/>
                  <a:lumOff val="25000"/>
                </a:schemeClr>
              </a:solidFill>
              <a:effectLst/>
              <a:latin typeface="Arial" panose="020B0604020202020204" pitchFamily="34" charset="0"/>
              <a:cs typeface="Arial" panose="020B0604020202020204" pitchFamily="34" charset="0"/>
            </a:endParaRPr>
          </a:p>
          <a:p>
            <a:pPr marL="342900" lvl="0" indent="-342900" algn="just">
              <a:lnSpc>
                <a:spcPct val="90000"/>
              </a:lnSpc>
              <a:spcBef>
                <a:spcPts val="1000"/>
              </a:spcBef>
              <a:buClr>
                <a:schemeClr val="accent1"/>
              </a:buClr>
              <a:buFont typeface="Wingdings 3" charset="2"/>
              <a:buChar char=""/>
            </a:pPr>
            <a:r>
              <a:rPr lang="en-US" dirty="0">
                <a:solidFill>
                  <a:schemeClr val="tx1">
                    <a:lumMod val="75000"/>
                    <a:lumOff val="25000"/>
                  </a:schemeClr>
                </a:solidFill>
                <a:effectLst/>
                <a:latin typeface="Arial" panose="020B0604020202020204" pitchFamily="34" charset="0"/>
                <a:cs typeface="Arial" panose="020B0604020202020204" pitchFamily="34" charset="0"/>
              </a:rPr>
              <a:t> The ability of educated, wealthy, and urban group females to decide whether to smoke or not in accordance to their affordability and accessibility toward smoking materials as and when required, leads to </a:t>
            </a:r>
            <a:r>
              <a:rPr lang="en-US" dirty="0">
                <a:solidFill>
                  <a:schemeClr val="tx1">
                    <a:lumMod val="75000"/>
                    <a:lumOff val="25000"/>
                  </a:schemeClr>
                </a:solidFill>
                <a:latin typeface="Arial" panose="020B0604020202020204" pitchFamily="34" charset="0"/>
                <a:cs typeface="Arial" panose="020B0604020202020204" pitchFamily="34" charset="0"/>
              </a:rPr>
              <a:t>adverse</a:t>
            </a:r>
            <a:r>
              <a:rPr lang="en-US" dirty="0">
                <a:solidFill>
                  <a:schemeClr val="tx1">
                    <a:lumMod val="75000"/>
                    <a:lumOff val="25000"/>
                  </a:schemeClr>
                </a:solidFill>
                <a:effectLst/>
                <a:latin typeface="Arial" panose="020B0604020202020204" pitchFamily="34" charset="0"/>
                <a:cs typeface="Arial" panose="020B0604020202020204" pitchFamily="34" charset="0"/>
              </a:rPr>
              <a:t> pregnancy outcomes.</a:t>
            </a:r>
          </a:p>
          <a:p>
            <a:pPr marL="342900" lvl="0" indent="-342900" algn="just">
              <a:lnSpc>
                <a:spcPct val="90000"/>
              </a:lnSpc>
              <a:spcBef>
                <a:spcPts val="1000"/>
              </a:spcBef>
              <a:buClr>
                <a:schemeClr val="accent1"/>
              </a:buClr>
              <a:buFont typeface="Wingdings 3" charset="2"/>
              <a:buChar char=""/>
            </a:pPr>
            <a:endParaRPr lang="en-US" dirty="0">
              <a:solidFill>
                <a:schemeClr val="tx1">
                  <a:lumMod val="75000"/>
                  <a:lumOff val="25000"/>
                </a:schemeClr>
              </a:solidFill>
              <a:effectLst/>
              <a:latin typeface="Arial" panose="020B0604020202020204" pitchFamily="34" charset="0"/>
              <a:cs typeface="Arial" panose="020B0604020202020204" pitchFamily="34" charset="0"/>
            </a:endParaRPr>
          </a:p>
          <a:p>
            <a:pPr marL="342900" lvl="0" indent="-342900" algn="just">
              <a:lnSpc>
                <a:spcPct val="90000"/>
              </a:lnSpc>
              <a:spcBef>
                <a:spcPts val="1000"/>
              </a:spcBef>
              <a:buClr>
                <a:schemeClr val="accent1"/>
              </a:buClr>
              <a:buFont typeface="Wingdings 3" charset="2"/>
              <a:buChar char=""/>
            </a:pPr>
            <a:r>
              <a:rPr lang="en-US" dirty="0">
                <a:solidFill>
                  <a:schemeClr val="tx1">
                    <a:lumMod val="75000"/>
                    <a:lumOff val="25000"/>
                  </a:schemeClr>
                </a:solidFill>
                <a:effectLst/>
                <a:latin typeface="Arial" panose="020B0604020202020204" pitchFamily="34" charset="0"/>
                <a:cs typeface="Arial" panose="020B0604020202020204" pitchFamily="34" charset="0"/>
              </a:rPr>
              <a:t> </a:t>
            </a:r>
            <a:r>
              <a:rPr lang="en-US" dirty="0">
                <a:solidFill>
                  <a:schemeClr val="tx1">
                    <a:lumMod val="75000"/>
                    <a:lumOff val="25000"/>
                  </a:schemeClr>
                </a:solidFill>
                <a:effectLst/>
                <a:highlight>
                  <a:srgbClr val="FFFFFF"/>
                </a:highlight>
                <a:latin typeface="Arial" panose="020B0604020202020204" pitchFamily="34" charset="0"/>
                <a:cs typeface="Arial" panose="020B0604020202020204" pitchFamily="34" charset="0"/>
              </a:rPr>
              <a:t>Smoking as an epidemic in the Third World in the future, will continue to be one of the most important preventable risk factors for poor pregnancy outcomes.</a:t>
            </a:r>
            <a:endParaRPr lang="en-US" dirty="0">
              <a:solidFill>
                <a:schemeClr val="tx1">
                  <a:lumMod val="75000"/>
                  <a:lumOff val="25000"/>
                </a:schemeClr>
              </a:solidFill>
              <a:effectLst/>
              <a:latin typeface="Arial" panose="020B0604020202020204" pitchFamily="34" charset="0"/>
              <a:cs typeface="Arial" panose="020B0604020202020204" pitchFamily="34" charset="0"/>
            </a:endParaRPr>
          </a:p>
          <a:p>
            <a:pPr>
              <a:lnSpc>
                <a:spcPct val="90000"/>
              </a:lnSpc>
              <a:spcBef>
                <a:spcPts val="1000"/>
              </a:spcBef>
              <a:buClr>
                <a:schemeClr val="accent1"/>
              </a:buClr>
              <a:buFont typeface="Wingdings 3" charset="2"/>
              <a:buChar char=""/>
            </a:pPr>
            <a:endParaRPr lang="en-US" sz="1500" dirty="0">
              <a:solidFill>
                <a:schemeClr val="tx1">
                  <a:lumMod val="75000"/>
                  <a:lumOff val="25000"/>
                </a:schemeClr>
              </a:solidFill>
            </a:endParaRPr>
          </a:p>
        </p:txBody>
      </p:sp>
      <p:pic>
        <p:nvPicPr>
          <p:cNvPr id="4" name="Picture 3">
            <a:extLst>
              <a:ext uri="{FF2B5EF4-FFF2-40B4-BE49-F238E27FC236}">
                <a16:creationId xmlns:a16="http://schemas.microsoft.com/office/drawing/2014/main" id="{38764C6A-ACD0-517D-C7AB-970375D8E291}"/>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2058588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183CFBA6-CE65-403A-9402-96B75FC899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50" name="Freeform 11">
              <a:extLst>
                <a:ext uri="{FF2B5EF4-FFF2-40B4-BE49-F238E27FC236}">
                  <a16:creationId xmlns:a16="http://schemas.microsoft.com/office/drawing/2014/main" id="{59AF335C-09EE-4959-A2C9-B32F3C6C1D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51" name="Freeform 12">
              <a:extLst>
                <a:ext uri="{FF2B5EF4-FFF2-40B4-BE49-F238E27FC236}">
                  <a16:creationId xmlns:a16="http://schemas.microsoft.com/office/drawing/2014/main" id="{94CCE8C7-E8BB-47EB-BBC7-5E8948F89F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52" name="Freeform 13">
              <a:extLst>
                <a:ext uri="{FF2B5EF4-FFF2-40B4-BE49-F238E27FC236}">
                  <a16:creationId xmlns:a16="http://schemas.microsoft.com/office/drawing/2014/main" id="{2665878D-6479-49F4-BD1C-D1BE63CABA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53" name="Freeform 14">
              <a:extLst>
                <a:ext uri="{FF2B5EF4-FFF2-40B4-BE49-F238E27FC236}">
                  <a16:creationId xmlns:a16="http://schemas.microsoft.com/office/drawing/2014/main" id="{C6400AEB-4991-4E07-8599-C36A9E354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54" name="Freeform 15">
              <a:extLst>
                <a:ext uri="{FF2B5EF4-FFF2-40B4-BE49-F238E27FC236}">
                  <a16:creationId xmlns:a16="http://schemas.microsoft.com/office/drawing/2014/main" id="{0C2AEB7A-70D9-4DE7-B97A-0325DBC9F2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55" name="Freeform 16">
              <a:extLst>
                <a:ext uri="{FF2B5EF4-FFF2-40B4-BE49-F238E27FC236}">
                  <a16:creationId xmlns:a16="http://schemas.microsoft.com/office/drawing/2014/main" id="{FC03DDD2-9CC7-40B7-A632-50BF3E3F6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56" name="Freeform 17">
              <a:extLst>
                <a:ext uri="{FF2B5EF4-FFF2-40B4-BE49-F238E27FC236}">
                  <a16:creationId xmlns:a16="http://schemas.microsoft.com/office/drawing/2014/main" id="{7F0B3262-F0EC-44D3-AA37-9552D248C7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57" name="Freeform 18">
              <a:extLst>
                <a:ext uri="{FF2B5EF4-FFF2-40B4-BE49-F238E27FC236}">
                  <a16:creationId xmlns:a16="http://schemas.microsoft.com/office/drawing/2014/main" id="{1839BD80-9BF2-49B4-BB03-B5AAB359BF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58" name="Freeform 19">
              <a:extLst>
                <a:ext uri="{FF2B5EF4-FFF2-40B4-BE49-F238E27FC236}">
                  <a16:creationId xmlns:a16="http://schemas.microsoft.com/office/drawing/2014/main" id="{BDC00C45-9216-4702-A31A-391B1D89C4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59" name="Freeform 20">
              <a:extLst>
                <a:ext uri="{FF2B5EF4-FFF2-40B4-BE49-F238E27FC236}">
                  <a16:creationId xmlns:a16="http://schemas.microsoft.com/office/drawing/2014/main" id="{5FB0F70F-34B9-4938-B487-312A0BF0E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60" name="Freeform 21">
              <a:extLst>
                <a:ext uri="{FF2B5EF4-FFF2-40B4-BE49-F238E27FC236}">
                  <a16:creationId xmlns:a16="http://schemas.microsoft.com/office/drawing/2014/main" id="{791D1EE1-5A08-47A7-8D44-0940DEF5B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61" name="Freeform 22">
              <a:extLst>
                <a:ext uri="{FF2B5EF4-FFF2-40B4-BE49-F238E27FC236}">
                  <a16:creationId xmlns:a16="http://schemas.microsoft.com/office/drawing/2014/main" id="{E04F3404-E41A-43F9-AC45-52EB0874B4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62" name="Group 61">
            <a:extLst>
              <a:ext uri="{FF2B5EF4-FFF2-40B4-BE49-F238E27FC236}">
                <a16:creationId xmlns:a16="http://schemas.microsoft.com/office/drawing/2014/main" id="{C1BC7BDB-967A-4559-AA14-041BCB872D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63" name="Freeform 27">
              <a:extLst>
                <a:ext uri="{FF2B5EF4-FFF2-40B4-BE49-F238E27FC236}">
                  <a16:creationId xmlns:a16="http://schemas.microsoft.com/office/drawing/2014/main" id="{A39F46EA-3E4A-46CA-BCB8-CA695ED3F4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64" name="Freeform 28">
              <a:extLst>
                <a:ext uri="{FF2B5EF4-FFF2-40B4-BE49-F238E27FC236}">
                  <a16:creationId xmlns:a16="http://schemas.microsoft.com/office/drawing/2014/main" id="{491A4A32-7F8C-4CA7-9281-9761F03571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65" name="Freeform 29">
              <a:extLst>
                <a:ext uri="{FF2B5EF4-FFF2-40B4-BE49-F238E27FC236}">
                  <a16:creationId xmlns:a16="http://schemas.microsoft.com/office/drawing/2014/main" id="{46B02D76-3CD9-4DF5-A3AD-793E7204E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66" name="Freeform 30">
              <a:extLst>
                <a:ext uri="{FF2B5EF4-FFF2-40B4-BE49-F238E27FC236}">
                  <a16:creationId xmlns:a16="http://schemas.microsoft.com/office/drawing/2014/main" id="{E579A2FB-E98B-4144-9D52-3A72BD8D1B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67" name="Freeform 31">
              <a:extLst>
                <a:ext uri="{FF2B5EF4-FFF2-40B4-BE49-F238E27FC236}">
                  <a16:creationId xmlns:a16="http://schemas.microsoft.com/office/drawing/2014/main" id="{65E500DD-EB71-44B5-A2FA-88E9964357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68" name="Freeform 32">
              <a:extLst>
                <a:ext uri="{FF2B5EF4-FFF2-40B4-BE49-F238E27FC236}">
                  <a16:creationId xmlns:a16="http://schemas.microsoft.com/office/drawing/2014/main" id="{04D6AAD6-45AE-454A-9206-8B90E8A26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69" name="Freeform 33">
              <a:extLst>
                <a:ext uri="{FF2B5EF4-FFF2-40B4-BE49-F238E27FC236}">
                  <a16:creationId xmlns:a16="http://schemas.microsoft.com/office/drawing/2014/main" id="{F7399B13-8510-45F6-98C4-0F14C0B37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70" name="Freeform 34">
              <a:extLst>
                <a:ext uri="{FF2B5EF4-FFF2-40B4-BE49-F238E27FC236}">
                  <a16:creationId xmlns:a16="http://schemas.microsoft.com/office/drawing/2014/main" id="{CA595445-6A38-4465-9A5D-9705388D93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71" name="Freeform 35">
              <a:extLst>
                <a:ext uri="{FF2B5EF4-FFF2-40B4-BE49-F238E27FC236}">
                  <a16:creationId xmlns:a16="http://schemas.microsoft.com/office/drawing/2014/main" id="{21D40BAF-4AE0-46F4-BD65-057F0DC668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72" name="Freeform 36">
              <a:extLst>
                <a:ext uri="{FF2B5EF4-FFF2-40B4-BE49-F238E27FC236}">
                  <a16:creationId xmlns:a16="http://schemas.microsoft.com/office/drawing/2014/main" id="{B17F2D73-16DF-4138-B72D-E5B204717A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73" name="Freeform 37">
              <a:extLst>
                <a:ext uri="{FF2B5EF4-FFF2-40B4-BE49-F238E27FC236}">
                  <a16:creationId xmlns:a16="http://schemas.microsoft.com/office/drawing/2014/main" id="{DB8ABBC2-6C0C-4F6E-97EB-55B3B7B2F3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74" name="Freeform 38">
              <a:extLst>
                <a:ext uri="{FF2B5EF4-FFF2-40B4-BE49-F238E27FC236}">
                  <a16:creationId xmlns:a16="http://schemas.microsoft.com/office/drawing/2014/main" id="{7A49885E-6B05-41B6-B47F-9D24456FE7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75" name="Rectangle 74">
            <a:extLst>
              <a:ext uri="{FF2B5EF4-FFF2-40B4-BE49-F238E27FC236}">
                <a16:creationId xmlns:a16="http://schemas.microsoft.com/office/drawing/2014/main" id="{BDADA868-08FE-425A-AEF9-B622F9373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76" name="Freeform 11">
            <a:extLst>
              <a:ext uri="{FF2B5EF4-FFF2-40B4-BE49-F238E27FC236}">
                <a16:creationId xmlns:a16="http://schemas.microsoft.com/office/drawing/2014/main" id="{4AE17B7F-6C2F-42A9-946F-8FF49617D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sp>
        <p:nvSpPr>
          <p:cNvPr id="77" name="Rectangle 76">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603ED46-B7BD-4DFA-2599-4215573114A2}"/>
              </a:ext>
            </a:extLst>
          </p:cNvPr>
          <p:cNvSpPr txBox="1"/>
          <p:nvPr/>
        </p:nvSpPr>
        <p:spPr>
          <a:xfrm>
            <a:off x="1259893" y="3101093"/>
            <a:ext cx="2454052" cy="3029344"/>
          </a:xfrm>
          <a:prstGeom prst="rect">
            <a:avLst/>
          </a:prstGeom>
        </p:spPr>
        <p:txBody>
          <a:bodyPr vert="horz" lIns="91440" tIns="45720" rIns="91440" bIns="45720" rtlCol="0" anchor="t">
            <a:normAutofit/>
          </a:bodyPr>
          <a:lstStyle/>
          <a:p>
            <a:pPr>
              <a:spcBef>
                <a:spcPct val="0"/>
              </a:spcBef>
              <a:spcAft>
                <a:spcPts val="600"/>
              </a:spcAft>
            </a:pPr>
            <a:r>
              <a:rPr lang="en-US" sz="3200" b="1" dirty="0">
                <a:solidFill>
                  <a:schemeClr val="bg1"/>
                </a:solidFill>
                <a:latin typeface="Arial" panose="020B0604020202020204" pitchFamily="34" charset="0"/>
                <a:ea typeface="+mj-ea"/>
                <a:cs typeface="Arial" panose="020B0604020202020204" pitchFamily="34" charset="0"/>
              </a:rPr>
              <a:t>Conclusion</a:t>
            </a:r>
          </a:p>
          <a:p>
            <a:pPr>
              <a:spcBef>
                <a:spcPct val="0"/>
              </a:spcBef>
              <a:spcAft>
                <a:spcPts val="600"/>
              </a:spcAft>
            </a:pPr>
            <a:endParaRPr lang="en-US" sz="3200" dirty="0">
              <a:solidFill>
                <a:schemeClr val="bg1"/>
              </a:solidFill>
              <a:latin typeface="+mj-lt"/>
              <a:ea typeface="+mj-ea"/>
              <a:cs typeface="+mj-cs"/>
            </a:endParaRPr>
          </a:p>
        </p:txBody>
      </p:sp>
      <p:sp>
        <p:nvSpPr>
          <p:cNvPr id="78"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IN"/>
          </a:p>
        </p:txBody>
      </p:sp>
      <p:sp useBgFill="1">
        <p:nvSpPr>
          <p:cNvPr id="79" name="Rectangle 78">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4A6FB0C-E181-08A6-F6E4-6A95F1A19175}"/>
              </a:ext>
            </a:extLst>
          </p:cNvPr>
          <p:cNvPicPr>
            <a:picLocks noChangeAspect="1"/>
          </p:cNvPicPr>
          <p:nvPr/>
        </p:nvPicPr>
        <p:blipFill>
          <a:blip r:embed="rId2"/>
          <a:stretch>
            <a:fillRect/>
          </a:stretch>
        </p:blipFill>
        <p:spPr>
          <a:xfrm>
            <a:off x="10281007" y="1"/>
            <a:ext cx="1910993" cy="1057386"/>
          </a:xfrm>
          <a:prstGeom prst="rect">
            <a:avLst/>
          </a:prstGeom>
        </p:spPr>
      </p:pic>
      <p:graphicFrame>
        <p:nvGraphicFramePr>
          <p:cNvPr id="6" name="TextBox 2">
            <a:extLst>
              <a:ext uri="{FF2B5EF4-FFF2-40B4-BE49-F238E27FC236}">
                <a16:creationId xmlns:a16="http://schemas.microsoft.com/office/drawing/2014/main" id="{24CE12B9-E5C2-DD29-BA16-3114205BCF28}"/>
              </a:ext>
            </a:extLst>
          </p:cNvPr>
          <p:cNvGraphicFramePr/>
          <p:nvPr>
            <p:extLst>
              <p:ext uri="{D42A27DB-BD31-4B8C-83A1-F6EECF244321}">
                <p14:modId xmlns:p14="http://schemas.microsoft.com/office/powerpoint/2010/main" val="128447455"/>
              </p:ext>
            </p:extLst>
          </p:nvPr>
        </p:nvGraphicFramePr>
        <p:xfrm>
          <a:off x="4713143" y="1057387"/>
          <a:ext cx="7010954" cy="52651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232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83CFBA6-CE65-403A-9402-96B75FC899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 name="Freeform 11">
              <a:extLst>
                <a:ext uri="{FF2B5EF4-FFF2-40B4-BE49-F238E27FC236}">
                  <a16:creationId xmlns:a16="http://schemas.microsoft.com/office/drawing/2014/main" id="{59AF335C-09EE-4959-A2C9-B32F3C6C1D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12" name="Freeform 12">
              <a:extLst>
                <a:ext uri="{FF2B5EF4-FFF2-40B4-BE49-F238E27FC236}">
                  <a16:creationId xmlns:a16="http://schemas.microsoft.com/office/drawing/2014/main" id="{94CCE8C7-E8BB-47EB-BBC7-5E8948F89F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13" name="Freeform 13">
              <a:extLst>
                <a:ext uri="{FF2B5EF4-FFF2-40B4-BE49-F238E27FC236}">
                  <a16:creationId xmlns:a16="http://schemas.microsoft.com/office/drawing/2014/main" id="{2665878D-6479-49F4-BD1C-D1BE63CABA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14" name="Freeform 14">
              <a:extLst>
                <a:ext uri="{FF2B5EF4-FFF2-40B4-BE49-F238E27FC236}">
                  <a16:creationId xmlns:a16="http://schemas.microsoft.com/office/drawing/2014/main" id="{C6400AEB-4991-4E07-8599-C36A9E354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15" name="Freeform 15">
              <a:extLst>
                <a:ext uri="{FF2B5EF4-FFF2-40B4-BE49-F238E27FC236}">
                  <a16:creationId xmlns:a16="http://schemas.microsoft.com/office/drawing/2014/main" id="{0C2AEB7A-70D9-4DE7-B97A-0325DBC9F2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16" name="Freeform 16">
              <a:extLst>
                <a:ext uri="{FF2B5EF4-FFF2-40B4-BE49-F238E27FC236}">
                  <a16:creationId xmlns:a16="http://schemas.microsoft.com/office/drawing/2014/main" id="{FC03DDD2-9CC7-40B7-A632-50BF3E3F6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17" name="Freeform 17">
              <a:extLst>
                <a:ext uri="{FF2B5EF4-FFF2-40B4-BE49-F238E27FC236}">
                  <a16:creationId xmlns:a16="http://schemas.microsoft.com/office/drawing/2014/main" id="{7F0B3262-F0EC-44D3-AA37-9552D248C7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18" name="Freeform 18">
              <a:extLst>
                <a:ext uri="{FF2B5EF4-FFF2-40B4-BE49-F238E27FC236}">
                  <a16:creationId xmlns:a16="http://schemas.microsoft.com/office/drawing/2014/main" id="{1839BD80-9BF2-49B4-BB03-B5AAB359BF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19" name="Freeform 19">
              <a:extLst>
                <a:ext uri="{FF2B5EF4-FFF2-40B4-BE49-F238E27FC236}">
                  <a16:creationId xmlns:a16="http://schemas.microsoft.com/office/drawing/2014/main" id="{BDC00C45-9216-4702-A31A-391B1D89C4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20" name="Freeform 20">
              <a:extLst>
                <a:ext uri="{FF2B5EF4-FFF2-40B4-BE49-F238E27FC236}">
                  <a16:creationId xmlns:a16="http://schemas.microsoft.com/office/drawing/2014/main" id="{5FB0F70F-34B9-4938-B487-312A0BF0E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21" name="Freeform 21">
              <a:extLst>
                <a:ext uri="{FF2B5EF4-FFF2-40B4-BE49-F238E27FC236}">
                  <a16:creationId xmlns:a16="http://schemas.microsoft.com/office/drawing/2014/main" id="{791D1EE1-5A08-47A7-8D44-0940DEF5B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22" name="Freeform 22">
              <a:extLst>
                <a:ext uri="{FF2B5EF4-FFF2-40B4-BE49-F238E27FC236}">
                  <a16:creationId xmlns:a16="http://schemas.microsoft.com/office/drawing/2014/main" id="{E04F3404-E41A-43F9-AC45-52EB0874B4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24" name="Group 23">
            <a:extLst>
              <a:ext uri="{FF2B5EF4-FFF2-40B4-BE49-F238E27FC236}">
                <a16:creationId xmlns:a16="http://schemas.microsoft.com/office/drawing/2014/main" id="{C1BC7BDB-967A-4559-AA14-041BCB872D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5" name="Freeform 27">
              <a:extLst>
                <a:ext uri="{FF2B5EF4-FFF2-40B4-BE49-F238E27FC236}">
                  <a16:creationId xmlns:a16="http://schemas.microsoft.com/office/drawing/2014/main" id="{A39F46EA-3E4A-46CA-BCB8-CA695ED3F4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26" name="Freeform 28">
              <a:extLst>
                <a:ext uri="{FF2B5EF4-FFF2-40B4-BE49-F238E27FC236}">
                  <a16:creationId xmlns:a16="http://schemas.microsoft.com/office/drawing/2014/main" id="{491A4A32-7F8C-4CA7-9281-9761F03571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27" name="Freeform 29">
              <a:extLst>
                <a:ext uri="{FF2B5EF4-FFF2-40B4-BE49-F238E27FC236}">
                  <a16:creationId xmlns:a16="http://schemas.microsoft.com/office/drawing/2014/main" id="{46B02D76-3CD9-4DF5-A3AD-793E7204E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28" name="Freeform 30">
              <a:extLst>
                <a:ext uri="{FF2B5EF4-FFF2-40B4-BE49-F238E27FC236}">
                  <a16:creationId xmlns:a16="http://schemas.microsoft.com/office/drawing/2014/main" id="{E579A2FB-E98B-4144-9D52-3A72BD8D1B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29" name="Freeform 31">
              <a:extLst>
                <a:ext uri="{FF2B5EF4-FFF2-40B4-BE49-F238E27FC236}">
                  <a16:creationId xmlns:a16="http://schemas.microsoft.com/office/drawing/2014/main" id="{65E500DD-EB71-44B5-A2FA-88E9964357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30" name="Freeform 32">
              <a:extLst>
                <a:ext uri="{FF2B5EF4-FFF2-40B4-BE49-F238E27FC236}">
                  <a16:creationId xmlns:a16="http://schemas.microsoft.com/office/drawing/2014/main" id="{04D6AAD6-45AE-454A-9206-8B90E8A26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31" name="Freeform 33">
              <a:extLst>
                <a:ext uri="{FF2B5EF4-FFF2-40B4-BE49-F238E27FC236}">
                  <a16:creationId xmlns:a16="http://schemas.microsoft.com/office/drawing/2014/main" id="{F7399B13-8510-45F6-98C4-0F14C0B37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32" name="Freeform 34">
              <a:extLst>
                <a:ext uri="{FF2B5EF4-FFF2-40B4-BE49-F238E27FC236}">
                  <a16:creationId xmlns:a16="http://schemas.microsoft.com/office/drawing/2014/main" id="{CA595445-6A38-4465-9A5D-9705388D93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33" name="Freeform 35">
              <a:extLst>
                <a:ext uri="{FF2B5EF4-FFF2-40B4-BE49-F238E27FC236}">
                  <a16:creationId xmlns:a16="http://schemas.microsoft.com/office/drawing/2014/main" id="{21D40BAF-4AE0-46F4-BD65-057F0DC668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34" name="Freeform 36">
              <a:extLst>
                <a:ext uri="{FF2B5EF4-FFF2-40B4-BE49-F238E27FC236}">
                  <a16:creationId xmlns:a16="http://schemas.microsoft.com/office/drawing/2014/main" id="{B17F2D73-16DF-4138-B72D-E5B204717A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35" name="Freeform 37">
              <a:extLst>
                <a:ext uri="{FF2B5EF4-FFF2-40B4-BE49-F238E27FC236}">
                  <a16:creationId xmlns:a16="http://schemas.microsoft.com/office/drawing/2014/main" id="{DB8ABBC2-6C0C-4F6E-97EB-55B3B7B2F3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36" name="Freeform 38">
              <a:extLst>
                <a:ext uri="{FF2B5EF4-FFF2-40B4-BE49-F238E27FC236}">
                  <a16:creationId xmlns:a16="http://schemas.microsoft.com/office/drawing/2014/main" id="{7A49885E-6B05-41B6-B47F-9D24456FE7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38" name="Rectangle 37">
            <a:extLst>
              <a:ext uri="{FF2B5EF4-FFF2-40B4-BE49-F238E27FC236}">
                <a16:creationId xmlns:a16="http://schemas.microsoft.com/office/drawing/2014/main" id="{BDADA868-08FE-425A-AEF9-B622F9373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40" name="Freeform 11">
            <a:extLst>
              <a:ext uri="{FF2B5EF4-FFF2-40B4-BE49-F238E27FC236}">
                <a16:creationId xmlns:a16="http://schemas.microsoft.com/office/drawing/2014/main" id="{4AE17B7F-6C2F-42A9-946F-8FF49617D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sp useBgFill="1">
        <p:nvSpPr>
          <p:cNvPr id="42" name="Rectangle 41">
            <a:extLst>
              <a:ext uri="{FF2B5EF4-FFF2-40B4-BE49-F238E27FC236}">
                <a16:creationId xmlns:a16="http://schemas.microsoft.com/office/drawing/2014/main" id="{BF7E8610-2DF7-4AF0-B876-0F3B7882A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C1C8C023-62A6-4DA0-8DF4-3F4EA9409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 name="TextBox 1">
            <a:extLst>
              <a:ext uri="{FF2B5EF4-FFF2-40B4-BE49-F238E27FC236}">
                <a16:creationId xmlns:a16="http://schemas.microsoft.com/office/drawing/2014/main" id="{9603ED46-B7BD-4DFA-2599-4215573114A2}"/>
              </a:ext>
            </a:extLst>
          </p:cNvPr>
          <p:cNvSpPr txBox="1"/>
          <p:nvPr/>
        </p:nvSpPr>
        <p:spPr>
          <a:xfrm>
            <a:off x="1843391" y="624110"/>
            <a:ext cx="9383408" cy="1280890"/>
          </a:xfrm>
          <a:prstGeom prst="rect">
            <a:avLst/>
          </a:prstGeom>
        </p:spPr>
        <p:txBody>
          <a:bodyPr vert="horz" lIns="91440" tIns="45720" rIns="91440" bIns="45720" rtlCol="0" anchor="t">
            <a:normAutofit/>
          </a:bodyPr>
          <a:lstStyle/>
          <a:p>
            <a:pPr>
              <a:spcBef>
                <a:spcPct val="0"/>
              </a:spcBef>
              <a:spcAft>
                <a:spcPts val="600"/>
              </a:spcAft>
            </a:pPr>
            <a:r>
              <a:rPr lang="en-US" sz="3600" b="1" dirty="0">
                <a:solidFill>
                  <a:schemeClr val="bg1"/>
                </a:solidFill>
                <a:latin typeface="Arial" panose="020B0604020202020204" pitchFamily="34" charset="0"/>
                <a:ea typeface="+mj-ea"/>
                <a:cs typeface="Arial" panose="020B0604020202020204" pitchFamily="34" charset="0"/>
              </a:rPr>
              <a:t>Policy Recommendations</a:t>
            </a:r>
          </a:p>
          <a:p>
            <a:pPr>
              <a:spcBef>
                <a:spcPct val="0"/>
              </a:spcBef>
              <a:spcAft>
                <a:spcPts val="600"/>
              </a:spcAft>
            </a:pPr>
            <a:endParaRPr lang="en-US" sz="3600" dirty="0">
              <a:solidFill>
                <a:schemeClr val="bg1"/>
              </a:solidFill>
              <a:latin typeface="+mj-lt"/>
              <a:ea typeface="+mj-ea"/>
              <a:cs typeface="+mj-cs"/>
            </a:endParaRPr>
          </a:p>
        </p:txBody>
      </p:sp>
      <p:sp>
        <p:nvSpPr>
          <p:cNvPr id="46" name="Freeform 11">
            <a:extLst>
              <a:ext uri="{FF2B5EF4-FFF2-40B4-BE49-F238E27FC236}">
                <a16:creationId xmlns:a16="http://schemas.microsoft.com/office/drawing/2014/main" id="{26B9FE07-322E-43FB-8707-C9826BD90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pic>
        <p:nvPicPr>
          <p:cNvPr id="4" name="Picture 3">
            <a:extLst>
              <a:ext uri="{FF2B5EF4-FFF2-40B4-BE49-F238E27FC236}">
                <a16:creationId xmlns:a16="http://schemas.microsoft.com/office/drawing/2014/main" id="{361447DE-9350-420D-C9CE-5414A5A79144}"/>
              </a:ext>
            </a:extLst>
          </p:cNvPr>
          <p:cNvPicPr>
            <a:picLocks noChangeAspect="1"/>
          </p:cNvPicPr>
          <p:nvPr/>
        </p:nvPicPr>
        <p:blipFill>
          <a:blip r:embed="rId2"/>
          <a:stretch>
            <a:fillRect/>
          </a:stretch>
        </p:blipFill>
        <p:spPr>
          <a:xfrm>
            <a:off x="10281007" y="1"/>
            <a:ext cx="1910993" cy="1057386"/>
          </a:xfrm>
          <a:prstGeom prst="rect">
            <a:avLst/>
          </a:prstGeom>
        </p:spPr>
      </p:pic>
      <p:graphicFrame>
        <p:nvGraphicFramePr>
          <p:cNvPr id="6" name="TextBox 2">
            <a:extLst>
              <a:ext uri="{FF2B5EF4-FFF2-40B4-BE49-F238E27FC236}">
                <a16:creationId xmlns:a16="http://schemas.microsoft.com/office/drawing/2014/main" id="{49D25DDD-77FB-CF7A-C65B-9AA3EA7EB935}"/>
              </a:ext>
            </a:extLst>
          </p:cNvPr>
          <p:cNvGraphicFramePr/>
          <p:nvPr>
            <p:extLst>
              <p:ext uri="{D42A27DB-BD31-4B8C-83A1-F6EECF244321}">
                <p14:modId xmlns:p14="http://schemas.microsoft.com/office/powerpoint/2010/main" val="3707640354"/>
              </p:ext>
            </p:extLst>
          </p:nvPr>
        </p:nvGraphicFramePr>
        <p:xfrm>
          <a:off x="961012" y="2930805"/>
          <a:ext cx="10265786" cy="29619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438836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D25866-F15D-40A4-AEC5-47C044637A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11"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12"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13"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14"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15"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16"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17"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18"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19"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20"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21"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23" name="Group 22">
            <a:extLst>
              <a:ext uri="{FF2B5EF4-FFF2-40B4-BE49-F238E27FC236}">
                <a16:creationId xmlns:a16="http://schemas.microsoft.com/office/drawing/2014/main" id="{0C4A17ED-96AA-44A6-A050-E1A7A1CDD9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4"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25"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26"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27"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28"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29"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30"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31"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32"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33"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34"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35"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37" name="Rectangle 36">
            <a:extLst>
              <a:ext uri="{FF2B5EF4-FFF2-40B4-BE49-F238E27FC236}">
                <a16:creationId xmlns:a16="http://schemas.microsoft.com/office/drawing/2014/main" id="{CE6C63DC-BAE4-42B6-8FDF-F6467C2D2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9" name="Freeform 11">
            <a:extLst>
              <a:ext uri="{FF2B5EF4-FFF2-40B4-BE49-F238E27FC236}">
                <a16:creationId xmlns:a16="http://schemas.microsoft.com/office/drawing/2014/main" id="{BFE4781A-41C7-4F27-8792-A74EFB8E5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sp useBgFill="1">
        <p:nvSpPr>
          <p:cNvPr id="41" name="Rectangle 40">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603ED46-B7BD-4DFA-2599-4215573114A2}"/>
              </a:ext>
            </a:extLst>
          </p:cNvPr>
          <p:cNvSpPr txBox="1"/>
          <p:nvPr/>
        </p:nvSpPr>
        <p:spPr>
          <a:xfrm>
            <a:off x="3373062" y="624110"/>
            <a:ext cx="8131550" cy="1280890"/>
          </a:xfrm>
          <a:prstGeom prst="rect">
            <a:avLst/>
          </a:prstGeom>
        </p:spPr>
        <p:txBody>
          <a:bodyPr vert="horz" lIns="91440" tIns="45720" rIns="91440" bIns="45720" rtlCol="0" anchor="t">
            <a:normAutofit/>
          </a:bodyPr>
          <a:lstStyle/>
          <a:p>
            <a:pPr>
              <a:spcBef>
                <a:spcPct val="0"/>
              </a:spcBef>
              <a:spcAft>
                <a:spcPts val="600"/>
              </a:spcAft>
            </a:pPr>
            <a:r>
              <a:rPr lang="en-US" sz="3600" b="1" dirty="0">
                <a:solidFill>
                  <a:schemeClr val="tx1">
                    <a:lumMod val="85000"/>
                    <a:lumOff val="15000"/>
                  </a:schemeClr>
                </a:solidFill>
                <a:latin typeface="Arial" panose="020B0604020202020204" pitchFamily="34" charset="0"/>
                <a:ea typeface="+mj-ea"/>
                <a:cs typeface="Arial" panose="020B0604020202020204" pitchFamily="34" charset="0"/>
              </a:rPr>
              <a:t>References</a:t>
            </a:r>
          </a:p>
          <a:p>
            <a:pPr>
              <a:spcBef>
                <a:spcPct val="0"/>
              </a:spcBef>
              <a:spcAft>
                <a:spcPts val="600"/>
              </a:spcAft>
            </a:pPr>
            <a:endParaRPr lang="en-US" sz="3600" dirty="0">
              <a:solidFill>
                <a:schemeClr val="tx1">
                  <a:lumMod val="85000"/>
                  <a:lumOff val="15000"/>
                </a:schemeClr>
              </a:solidFill>
              <a:latin typeface="+mj-lt"/>
              <a:ea typeface="+mj-ea"/>
              <a:cs typeface="+mj-cs"/>
            </a:endParaRPr>
          </a:p>
        </p:txBody>
      </p:sp>
      <p:sp>
        <p:nvSpPr>
          <p:cNvPr id="43" name="Rectangle 42">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46"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IN"/>
            </a:p>
          </p:txBody>
        </p:sp>
        <p:sp>
          <p:nvSpPr>
            <p:cNvPr id="47"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IN"/>
            </a:p>
          </p:txBody>
        </p:sp>
        <p:sp>
          <p:nvSpPr>
            <p:cNvPr id="48"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IN"/>
            </a:p>
          </p:txBody>
        </p:sp>
        <p:sp>
          <p:nvSpPr>
            <p:cNvPr id="49"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IN"/>
            </a:p>
          </p:txBody>
        </p:sp>
        <p:sp>
          <p:nvSpPr>
            <p:cNvPr id="50"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IN"/>
            </a:p>
          </p:txBody>
        </p:sp>
        <p:sp>
          <p:nvSpPr>
            <p:cNvPr id="51"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IN"/>
            </a:p>
          </p:txBody>
        </p:sp>
        <p:sp>
          <p:nvSpPr>
            <p:cNvPr id="52"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IN"/>
            </a:p>
          </p:txBody>
        </p:sp>
        <p:sp>
          <p:nvSpPr>
            <p:cNvPr id="53"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IN"/>
            </a:p>
          </p:txBody>
        </p:sp>
        <p:sp>
          <p:nvSpPr>
            <p:cNvPr id="54"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IN"/>
            </a:p>
          </p:txBody>
        </p:sp>
        <p:sp>
          <p:nvSpPr>
            <p:cNvPr id="55"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IN"/>
            </a:p>
          </p:txBody>
        </p:sp>
        <p:sp>
          <p:nvSpPr>
            <p:cNvPr id="56"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IN"/>
            </a:p>
          </p:txBody>
        </p:sp>
        <p:sp>
          <p:nvSpPr>
            <p:cNvPr id="57"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IN"/>
            </a:p>
          </p:txBody>
        </p:sp>
      </p:grpSp>
      <p:grpSp>
        <p:nvGrpSpPr>
          <p:cNvPr id="59" name="Group 58">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60"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IN"/>
            </a:p>
          </p:txBody>
        </p:sp>
        <p:sp>
          <p:nvSpPr>
            <p:cNvPr id="61"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IN"/>
            </a:p>
          </p:txBody>
        </p:sp>
        <p:sp>
          <p:nvSpPr>
            <p:cNvPr id="62"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IN"/>
            </a:p>
          </p:txBody>
        </p:sp>
        <p:sp>
          <p:nvSpPr>
            <p:cNvPr id="63"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IN"/>
            </a:p>
          </p:txBody>
        </p:sp>
        <p:sp>
          <p:nvSpPr>
            <p:cNvPr id="64"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IN"/>
            </a:p>
          </p:txBody>
        </p:sp>
        <p:sp>
          <p:nvSpPr>
            <p:cNvPr id="65"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IN"/>
            </a:p>
          </p:txBody>
        </p:sp>
        <p:sp>
          <p:nvSpPr>
            <p:cNvPr id="66"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IN"/>
            </a:p>
          </p:txBody>
        </p:sp>
        <p:sp>
          <p:nvSpPr>
            <p:cNvPr id="67"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IN"/>
            </a:p>
          </p:txBody>
        </p:sp>
        <p:sp>
          <p:nvSpPr>
            <p:cNvPr id="68"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IN"/>
            </a:p>
          </p:txBody>
        </p:sp>
        <p:sp>
          <p:nvSpPr>
            <p:cNvPr id="69"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IN"/>
            </a:p>
          </p:txBody>
        </p:sp>
        <p:sp>
          <p:nvSpPr>
            <p:cNvPr id="70"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IN"/>
            </a:p>
          </p:txBody>
        </p:sp>
        <p:sp>
          <p:nvSpPr>
            <p:cNvPr id="71"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IN"/>
            </a:p>
          </p:txBody>
        </p:sp>
      </p:grpSp>
      <p:sp>
        <p:nvSpPr>
          <p:cNvPr id="73"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IN"/>
          </a:p>
        </p:txBody>
      </p:sp>
      <p:sp>
        <p:nvSpPr>
          <p:cNvPr id="3" name="TextBox 2">
            <a:extLst>
              <a:ext uri="{FF2B5EF4-FFF2-40B4-BE49-F238E27FC236}">
                <a16:creationId xmlns:a16="http://schemas.microsoft.com/office/drawing/2014/main" id="{2D731CCE-4474-D069-9BCB-46659D2187F8}"/>
              </a:ext>
            </a:extLst>
          </p:cNvPr>
          <p:cNvSpPr txBox="1"/>
          <p:nvPr/>
        </p:nvSpPr>
        <p:spPr>
          <a:xfrm>
            <a:off x="3373062" y="2133600"/>
            <a:ext cx="8131550" cy="3777622"/>
          </a:xfrm>
          <a:prstGeom prst="rect">
            <a:avLst/>
          </a:prstGeom>
        </p:spPr>
        <p:txBody>
          <a:bodyPr vert="horz" lIns="91440" tIns="45720" rIns="91440" bIns="45720" rtlCol="0">
            <a:normAutofit fontScale="92500" lnSpcReduction="20000"/>
          </a:bodyPr>
          <a:lstStyle/>
          <a:p>
            <a:pPr marL="406400" indent="-406400">
              <a:lnSpc>
                <a:spcPct val="90000"/>
              </a:lnSpc>
              <a:spcBef>
                <a:spcPts val="1000"/>
              </a:spcBef>
              <a:buClr>
                <a:schemeClr val="accent1"/>
              </a:buClr>
              <a:buFont typeface="Wingdings 3" charset="2"/>
              <a:buChar char=""/>
            </a:pPr>
            <a:r>
              <a:rPr lang="en-US" sz="1900" dirty="0">
                <a:solidFill>
                  <a:schemeClr val="tx1">
                    <a:lumMod val="75000"/>
                    <a:lumOff val="25000"/>
                  </a:schemeClr>
                </a:solidFill>
                <a:effectLst/>
                <a:latin typeface="Arial" panose="020B0604020202020204" pitchFamily="34" charset="0"/>
                <a:cs typeface="Arial" panose="020B0604020202020204" pitchFamily="34" charset="0"/>
              </a:rPr>
              <a:t>Sharma S, Chaudhary J. Prevalence and Risk Factors of Pregnancy Wastage among Women in India. </a:t>
            </a:r>
            <a:r>
              <a:rPr lang="en-US" sz="1900" dirty="0" err="1">
                <a:solidFill>
                  <a:schemeClr val="tx1">
                    <a:lumMod val="75000"/>
                    <a:lumOff val="25000"/>
                  </a:schemeClr>
                </a:solidFill>
                <a:effectLst/>
                <a:latin typeface="Arial" panose="020B0604020202020204" pitchFamily="34" charset="0"/>
                <a:cs typeface="Arial" panose="020B0604020202020204" pitchFamily="34" charset="0"/>
              </a:rPr>
              <a:t>IegindiaOrg</a:t>
            </a:r>
            <a:r>
              <a:rPr lang="en-US" sz="1900" dirty="0">
                <a:solidFill>
                  <a:schemeClr val="tx1">
                    <a:lumMod val="75000"/>
                    <a:lumOff val="25000"/>
                  </a:schemeClr>
                </a:solidFill>
                <a:effectLst/>
                <a:latin typeface="Arial" panose="020B0604020202020204" pitchFamily="34" charset="0"/>
                <a:cs typeface="Arial" panose="020B0604020202020204" pitchFamily="34" charset="0"/>
              </a:rPr>
              <a:t> [Internet]. 2000;1–18. Available from: </a:t>
            </a:r>
            <a:r>
              <a:rPr lang="en-US" sz="1900" dirty="0">
                <a:solidFill>
                  <a:schemeClr val="tx1">
                    <a:lumMod val="75000"/>
                    <a:lumOff val="25000"/>
                  </a:schemeClr>
                </a:solidFill>
                <a:effectLst/>
                <a:latin typeface="Arial" panose="020B0604020202020204" pitchFamily="34" charset="0"/>
                <a:cs typeface="Arial" panose="020B0604020202020204" pitchFamily="34" charset="0"/>
                <a:hlinkClick r:id="rId2"/>
              </a:rPr>
              <a:t>http://www.iegindia.org/upload/project_studies/1548766527.pdf</a:t>
            </a:r>
            <a:endParaRPr lang="en-US" sz="1900" dirty="0">
              <a:solidFill>
                <a:schemeClr val="tx1">
                  <a:lumMod val="75000"/>
                  <a:lumOff val="25000"/>
                </a:schemeClr>
              </a:solidFill>
              <a:latin typeface="Arial" panose="020B0604020202020204" pitchFamily="34" charset="0"/>
              <a:cs typeface="Arial" panose="020B0604020202020204" pitchFamily="34" charset="0"/>
            </a:endParaRPr>
          </a:p>
          <a:p>
            <a:pPr marL="406400" indent="-406400">
              <a:lnSpc>
                <a:spcPct val="90000"/>
              </a:lnSpc>
              <a:spcBef>
                <a:spcPts val="1000"/>
              </a:spcBef>
              <a:buClr>
                <a:schemeClr val="accent1"/>
              </a:buClr>
              <a:buFont typeface="Wingdings 3" charset="2"/>
              <a:buChar char=""/>
            </a:pPr>
            <a:r>
              <a:rPr lang="en-US" sz="1900" dirty="0" err="1">
                <a:solidFill>
                  <a:schemeClr val="tx1">
                    <a:lumMod val="75000"/>
                    <a:lumOff val="25000"/>
                  </a:schemeClr>
                </a:solidFill>
                <a:effectLst/>
                <a:latin typeface="Arial" panose="020B0604020202020204" pitchFamily="34" charset="0"/>
                <a:cs typeface="Arial" panose="020B0604020202020204" pitchFamily="34" charset="0"/>
              </a:rPr>
              <a:t>Strumpf</a:t>
            </a:r>
            <a:r>
              <a:rPr lang="en-US" sz="1900" dirty="0">
                <a:solidFill>
                  <a:schemeClr val="tx1">
                    <a:lumMod val="75000"/>
                    <a:lumOff val="25000"/>
                  </a:schemeClr>
                </a:solidFill>
                <a:effectLst/>
                <a:latin typeface="Arial" panose="020B0604020202020204" pitchFamily="34" charset="0"/>
                <a:cs typeface="Arial" panose="020B0604020202020204" pitchFamily="34" charset="0"/>
              </a:rPr>
              <a:t> EC, Austin N, Lang A, </a:t>
            </a:r>
            <a:r>
              <a:rPr lang="en-US" sz="1900" dirty="0" err="1">
                <a:solidFill>
                  <a:schemeClr val="tx1">
                    <a:lumMod val="75000"/>
                    <a:lumOff val="25000"/>
                  </a:schemeClr>
                </a:solidFill>
                <a:effectLst/>
                <a:latin typeface="Arial" panose="020B0604020202020204" pitchFamily="34" charset="0"/>
                <a:cs typeface="Arial" panose="020B0604020202020204" pitchFamily="34" charset="0"/>
              </a:rPr>
              <a:t>Derksen</a:t>
            </a:r>
            <a:r>
              <a:rPr lang="en-US" sz="1900" dirty="0">
                <a:solidFill>
                  <a:schemeClr val="tx1">
                    <a:lumMod val="75000"/>
                    <a:lumOff val="25000"/>
                  </a:schemeClr>
                </a:solidFill>
                <a:effectLst/>
                <a:latin typeface="Arial" panose="020B0604020202020204" pitchFamily="34" charset="0"/>
                <a:cs typeface="Arial" panose="020B0604020202020204" pitchFamily="34" charset="0"/>
              </a:rPr>
              <a:t> S, Bolton J, Brownell M, et al. The effects of early pregnancy loss on health outcomes and health care utilization and costs. Health Service Res. 2022;57(4):786–95.</a:t>
            </a:r>
          </a:p>
          <a:p>
            <a:pPr marL="406400" indent="-406400">
              <a:lnSpc>
                <a:spcPct val="90000"/>
              </a:lnSpc>
              <a:spcBef>
                <a:spcPts val="1000"/>
              </a:spcBef>
              <a:buClr>
                <a:schemeClr val="accent1"/>
              </a:buClr>
              <a:buFont typeface="Wingdings 3" charset="2"/>
              <a:buChar char=""/>
            </a:pPr>
            <a:r>
              <a:rPr lang="en-US" sz="1900" dirty="0">
                <a:solidFill>
                  <a:schemeClr val="tx1">
                    <a:lumMod val="75000"/>
                    <a:lumOff val="25000"/>
                  </a:schemeClr>
                </a:solidFill>
                <a:effectLst/>
                <a:latin typeface="Arial" panose="020B0604020202020204" pitchFamily="34" charset="0"/>
                <a:cs typeface="Arial" panose="020B0604020202020204" pitchFamily="34" charset="0"/>
              </a:rPr>
              <a:t>Kumari R, </a:t>
            </a:r>
            <a:r>
              <a:rPr lang="en-US" sz="1900" dirty="0" err="1">
                <a:solidFill>
                  <a:schemeClr val="tx1">
                    <a:lumMod val="75000"/>
                    <a:lumOff val="25000"/>
                  </a:schemeClr>
                </a:solidFill>
                <a:effectLst/>
                <a:latin typeface="Arial" panose="020B0604020202020204" pitchFamily="34" charset="0"/>
                <a:cs typeface="Arial" panose="020B0604020202020204" pitchFamily="34" charset="0"/>
              </a:rPr>
              <a:t>Mengi</a:t>
            </a:r>
            <a:r>
              <a:rPr lang="en-US" sz="1900" dirty="0">
                <a:solidFill>
                  <a:schemeClr val="tx1">
                    <a:lumMod val="75000"/>
                    <a:lumOff val="25000"/>
                  </a:schemeClr>
                </a:solidFill>
                <a:effectLst/>
                <a:latin typeface="Arial" panose="020B0604020202020204" pitchFamily="34" charset="0"/>
                <a:cs typeface="Arial" panose="020B0604020202020204" pitchFamily="34" charset="0"/>
              </a:rPr>
              <a:t> V, Kumar D. Maternal risk factors &amp; pregnancy wastage in a rural population of Jammu district. JK Sci. 2013;15(2):82–5.</a:t>
            </a:r>
          </a:p>
          <a:p>
            <a:pPr marL="406400" indent="-406400">
              <a:lnSpc>
                <a:spcPct val="90000"/>
              </a:lnSpc>
              <a:spcBef>
                <a:spcPts val="1000"/>
              </a:spcBef>
              <a:buClr>
                <a:schemeClr val="accent1"/>
              </a:buClr>
              <a:buFont typeface="Wingdings 3" charset="2"/>
              <a:buChar char=""/>
            </a:pPr>
            <a:r>
              <a:rPr lang="en-US" sz="1900" dirty="0">
                <a:solidFill>
                  <a:schemeClr val="tx1">
                    <a:lumMod val="75000"/>
                    <a:lumOff val="25000"/>
                  </a:schemeClr>
                </a:solidFill>
                <a:effectLst/>
                <a:latin typeface="Arial" panose="020B0604020202020204" pitchFamily="34" charset="0"/>
                <a:cs typeface="Arial" panose="020B0604020202020204" pitchFamily="34" charset="0"/>
              </a:rPr>
              <a:t>WHO. Today’s Evidence Tomorrow’s Agenda. World Heal Organ [Internet]. 2009;91. Available from: </a:t>
            </a:r>
            <a:r>
              <a:rPr lang="en-US" sz="1900" dirty="0">
                <a:solidFill>
                  <a:schemeClr val="tx1">
                    <a:lumMod val="75000"/>
                    <a:lumOff val="25000"/>
                  </a:schemeClr>
                </a:solidFill>
                <a:effectLst/>
                <a:latin typeface="Arial" panose="020B0604020202020204" pitchFamily="34" charset="0"/>
                <a:cs typeface="Arial" panose="020B0604020202020204" pitchFamily="34" charset="0"/>
                <a:hlinkClick r:id="rId3"/>
              </a:rPr>
              <a:t>http://www.who.int/entity/gender/women_health_report/full_report_20091104_en.pdf</a:t>
            </a:r>
            <a:endParaRPr lang="en-US" sz="1900" dirty="0">
              <a:solidFill>
                <a:schemeClr val="tx1">
                  <a:lumMod val="75000"/>
                  <a:lumOff val="25000"/>
                </a:schemeClr>
              </a:solidFill>
              <a:latin typeface="Arial" panose="020B0604020202020204" pitchFamily="34" charset="0"/>
              <a:cs typeface="Arial" panose="020B0604020202020204" pitchFamily="34" charset="0"/>
            </a:endParaRPr>
          </a:p>
          <a:p>
            <a:pPr marL="406400" indent="-406400">
              <a:lnSpc>
                <a:spcPct val="90000"/>
              </a:lnSpc>
              <a:spcBef>
                <a:spcPts val="1000"/>
              </a:spcBef>
              <a:buClr>
                <a:schemeClr val="accent1"/>
              </a:buClr>
              <a:buFont typeface="Wingdings 3" charset="2"/>
              <a:buChar char=""/>
            </a:pPr>
            <a:r>
              <a:rPr lang="en-US" sz="1900" dirty="0">
                <a:solidFill>
                  <a:schemeClr val="tx1">
                    <a:lumMod val="75000"/>
                    <a:lumOff val="25000"/>
                  </a:schemeClr>
                </a:solidFill>
                <a:effectLst/>
                <a:latin typeface="Arial" panose="020B0604020202020204" pitchFamily="34" charset="0"/>
                <a:cs typeface="Arial" panose="020B0604020202020204" pitchFamily="34" charset="0"/>
              </a:rPr>
              <a:t>	CDC. Women and Smoking: A Report of the Surgeon General [Internet]. 2002. Available from https://www.cdc.gov/mmwr/preview/mmwrhtml/rr5112a4.htm</a:t>
            </a:r>
          </a:p>
          <a:p>
            <a:pPr marL="342900" indent="-342900">
              <a:lnSpc>
                <a:spcPct val="90000"/>
              </a:lnSpc>
              <a:spcBef>
                <a:spcPts val="1000"/>
              </a:spcBef>
              <a:buClr>
                <a:schemeClr val="accent1"/>
              </a:buClr>
              <a:buFont typeface="Wingdings 3" charset="2"/>
              <a:buChar char=""/>
            </a:pPr>
            <a:endParaRPr lang="en-US" sz="1500" dirty="0">
              <a:solidFill>
                <a:schemeClr val="tx1">
                  <a:lumMod val="75000"/>
                  <a:lumOff val="25000"/>
                </a:schemeClr>
              </a:solidFill>
              <a:effectLst/>
            </a:endParaRPr>
          </a:p>
          <a:p>
            <a:pPr marL="342900" indent="-342900">
              <a:lnSpc>
                <a:spcPct val="90000"/>
              </a:lnSpc>
              <a:spcBef>
                <a:spcPts val="1000"/>
              </a:spcBef>
              <a:buClr>
                <a:schemeClr val="accent1"/>
              </a:buClr>
              <a:buFont typeface="Wingdings 3" charset="2"/>
              <a:buChar char=""/>
            </a:pPr>
            <a:endParaRPr lang="en-US" sz="1500" dirty="0">
              <a:solidFill>
                <a:schemeClr val="tx1">
                  <a:lumMod val="75000"/>
                  <a:lumOff val="25000"/>
                </a:schemeClr>
              </a:solidFill>
            </a:endParaRPr>
          </a:p>
        </p:txBody>
      </p:sp>
      <p:pic>
        <p:nvPicPr>
          <p:cNvPr id="4" name="Picture 3">
            <a:extLst>
              <a:ext uri="{FF2B5EF4-FFF2-40B4-BE49-F238E27FC236}">
                <a16:creationId xmlns:a16="http://schemas.microsoft.com/office/drawing/2014/main" id="{DF9C30DD-40D8-647B-BA81-261B514E7066}"/>
              </a:ext>
            </a:extLst>
          </p:cNvPr>
          <p:cNvPicPr>
            <a:picLocks noChangeAspect="1"/>
          </p:cNvPicPr>
          <p:nvPr/>
        </p:nvPicPr>
        <p:blipFill>
          <a:blip r:embed="rId4"/>
          <a:stretch>
            <a:fillRect/>
          </a:stretch>
        </p:blipFill>
        <p:spPr>
          <a:xfrm>
            <a:off x="10281007" y="1"/>
            <a:ext cx="1910993" cy="1057386"/>
          </a:xfrm>
          <a:prstGeom prst="rect">
            <a:avLst/>
          </a:prstGeom>
        </p:spPr>
      </p:pic>
    </p:spTree>
    <p:extLst>
      <p:ext uri="{BB962C8B-B14F-4D97-AF65-F5344CB8AC3E}">
        <p14:creationId xmlns:p14="http://schemas.microsoft.com/office/powerpoint/2010/main" val="828840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3"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14"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15"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16"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17"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18"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19"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20"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21"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22"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23"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24"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26" name="Group 25">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7"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28"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29"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30"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31"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32"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33"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34"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35"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36"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37"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38"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40" name="Rectangle 39">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42"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IN"/>
          </a:p>
        </p:txBody>
      </p:sp>
      <p:sp useBgFill="1">
        <p:nvSpPr>
          <p:cNvPr id="44" name="Rectangle 43">
            <a:extLst>
              <a:ext uri="{FF2B5EF4-FFF2-40B4-BE49-F238E27FC236}">
                <a16:creationId xmlns:a16="http://schemas.microsoft.com/office/drawing/2014/main" id="{513EBF72-EDB5-4278-94B8-34AAC2FA6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DBD486FF-4365-499B-AFF7-0F07549D97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047" y="935646"/>
            <a:ext cx="4851190" cy="4968016"/>
          </a:xfrm>
          <a:prstGeom prst="rect">
            <a:avLst/>
          </a:prstGeom>
          <a:solidFill>
            <a:schemeClr val="bg1"/>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6CB731FB-FF3E-4D53-9E6A-67C4DAD74D3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87364" y="228600"/>
            <a:ext cx="2851523" cy="6638625"/>
            <a:chOff x="2487613" y="285750"/>
            <a:chExt cx="2428875" cy="5654676"/>
          </a:xfrm>
        </p:grpSpPr>
        <p:sp>
          <p:nvSpPr>
            <p:cNvPr id="49" name="Freeform 11">
              <a:extLst>
                <a:ext uri="{FF2B5EF4-FFF2-40B4-BE49-F238E27FC236}">
                  <a16:creationId xmlns:a16="http://schemas.microsoft.com/office/drawing/2014/main" id="{F76669B2-AA72-48F0-BE02-E23B19922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50" name="Freeform 12">
              <a:extLst>
                <a:ext uri="{FF2B5EF4-FFF2-40B4-BE49-F238E27FC236}">
                  <a16:creationId xmlns:a16="http://schemas.microsoft.com/office/drawing/2014/main" id="{F7EF4251-A868-4B47-8099-154550F04E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51" name="Freeform 13">
              <a:extLst>
                <a:ext uri="{FF2B5EF4-FFF2-40B4-BE49-F238E27FC236}">
                  <a16:creationId xmlns:a16="http://schemas.microsoft.com/office/drawing/2014/main" id="{089C3DFC-191F-40B9-93AF-2E59D5126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52" name="Freeform 14">
              <a:extLst>
                <a:ext uri="{FF2B5EF4-FFF2-40B4-BE49-F238E27FC236}">
                  <a16:creationId xmlns:a16="http://schemas.microsoft.com/office/drawing/2014/main" id="{F0B594F9-A7B5-471C-BFBE-74E9F73879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53" name="Freeform 15">
              <a:extLst>
                <a:ext uri="{FF2B5EF4-FFF2-40B4-BE49-F238E27FC236}">
                  <a16:creationId xmlns:a16="http://schemas.microsoft.com/office/drawing/2014/main" id="{562B3703-0AD3-4477-ACE3-9792DB070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54" name="Freeform 16">
              <a:extLst>
                <a:ext uri="{FF2B5EF4-FFF2-40B4-BE49-F238E27FC236}">
                  <a16:creationId xmlns:a16="http://schemas.microsoft.com/office/drawing/2014/main" id="{AFC61811-5AD7-40A8-9E5C-80020778D8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55" name="Freeform 17">
              <a:extLst>
                <a:ext uri="{FF2B5EF4-FFF2-40B4-BE49-F238E27FC236}">
                  <a16:creationId xmlns:a16="http://schemas.microsoft.com/office/drawing/2014/main" id="{CEACC779-3664-47DA-AF86-A2D8EF93A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56" name="Freeform 18">
              <a:extLst>
                <a:ext uri="{FF2B5EF4-FFF2-40B4-BE49-F238E27FC236}">
                  <a16:creationId xmlns:a16="http://schemas.microsoft.com/office/drawing/2014/main" id="{BF9F040E-FE57-4AD6-8CBF-357962246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57" name="Freeform 19">
              <a:extLst>
                <a:ext uri="{FF2B5EF4-FFF2-40B4-BE49-F238E27FC236}">
                  <a16:creationId xmlns:a16="http://schemas.microsoft.com/office/drawing/2014/main" id="{9BBEC815-1ED3-430D-B771-4CFC3952F7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58" name="Freeform 20">
              <a:extLst>
                <a:ext uri="{FF2B5EF4-FFF2-40B4-BE49-F238E27FC236}">
                  <a16:creationId xmlns:a16="http://schemas.microsoft.com/office/drawing/2014/main" id="{E076923D-B0A5-40D9-BE13-91C93F1E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59" name="Freeform 21">
              <a:extLst>
                <a:ext uri="{FF2B5EF4-FFF2-40B4-BE49-F238E27FC236}">
                  <a16:creationId xmlns:a16="http://schemas.microsoft.com/office/drawing/2014/main" id="{1CA2364B-42C8-4755-9072-E60C435614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60" name="Freeform 22">
              <a:extLst>
                <a:ext uri="{FF2B5EF4-FFF2-40B4-BE49-F238E27FC236}">
                  <a16:creationId xmlns:a16="http://schemas.microsoft.com/office/drawing/2014/main" id="{D01B42BD-FD31-49A1-A45A-C98410BC8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62" name="Group 61">
            <a:extLst>
              <a:ext uri="{FF2B5EF4-FFF2-40B4-BE49-F238E27FC236}">
                <a16:creationId xmlns:a16="http://schemas.microsoft.com/office/drawing/2014/main" id="{3D79CD01-D829-46FC-843C-D4F80BD91C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4579" y="-786"/>
            <a:ext cx="2356675" cy="6854040"/>
            <a:chOff x="6627813" y="194833"/>
            <a:chExt cx="1952625" cy="5678918"/>
          </a:xfrm>
        </p:grpSpPr>
        <p:sp>
          <p:nvSpPr>
            <p:cNvPr id="63" name="Freeform 27">
              <a:extLst>
                <a:ext uri="{FF2B5EF4-FFF2-40B4-BE49-F238E27FC236}">
                  <a16:creationId xmlns:a16="http://schemas.microsoft.com/office/drawing/2014/main" id="{252D6E81-1EBB-4132-B5B0-556E4A35F1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64" name="Freeform 28">
              <a:extLst>
                <a:ext uri="{FF2B5EF4-FFF2-40B4-BE49-F238E27FC236}">
                  <a16:creationId xmlns:a16="http://schemas.microsoft.com/office/drawing/2014/main" id="{BE7131A3-1888-4927-B822-590D34151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65" name="Freeform 29">
              <a:extLst>
                <a:ext uri="{FF2B5EF4-FFF2-40B4-BE49-F238E27FC236}">
                  <a16:creationId xmlns:a16="http://schemas.microsoft.com/office/drawing/2014/main" id="{024990C0-6285-4C3B-A5B5-B6AC370985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66" name="Freeform 30">
              <a:extLst>
                <a:ext uri="{FF2B5EF4-FFF2-40B4-BE49-F238E27FC236}">
                  <a16:creationId xmlns:a16="http://schemas.microsoft.com/office/drawing/2014/main" id="{D262A308-5E13-40AA-AA87-D105F5533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67" name="Freeform 31">
              <a:extLst>
                <a:ext uri="{FF2B5EF4-FFF2-40B4-BE49-F238E27FC236}">
                  <a16:creationId xmlns:a16="http://schemas.microsoft.com/office/drawing/2014/main" id="{F7DF2F8A-7C9D-4727-A7D6-C74AF47929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68" name="Freeform 32">
              <a:extLst>
                <a:ext uri="{FF2B5EF4-FFF2-40B4-BE49-F238E27FC236}">
                  <a16:creationId xmlns:a16="http://schemas.microsoft.com/office/drawing/2014/main" id="{93DA702E-EE7A-4584-9847-803FDCDB1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69" name="Freeform 33">
              <a:extLst>
                <a:ext uri="{FF2B5EF4-FFF2-40B4-BE49-F238E27FC236}">
                  <a16:creationId xmlns:a16="http://schemas.microsoft.com/office/drawing/2014/main" id="{AF7E021C-0B5A-4035-8A00-029A528472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70" name="Freeform 34">
              <a:extLst>
                <a:ext uri="{FF2B5EF4-FFF2-40B4-BE49-F238E27FC236}">
                  <a16:creationId xmlns:a16="http://schemas.microsoft.com/office/drawing/2014/main" id="{CE46A368-BBD8-41CC-B450-E298BE02D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71" name="Freeform 35">
              <a:extLst>
                <a:ext uri="{FF2B5EF4-FFF2-40B4-BE49-F238E27FC236}">
                  <a16:creationId xmlns:a16="http://schemas.microsoft.com/office/drawing/2014/main" id="{A99CD41F-58F2-4092-9F39-26AE634EC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72" name="Freeform 36">
              <a:extLst>
                <a:ext uri="{FF2B5EF4-FFF2-40B4-BE49-F238E27FC236}">
                  <a16:creationId xmlns:a16="http://schemas.microsoft.com/office/drawing/2014/main" id="{D368702B-EDA4-4EB6-A760-C68F022DAF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73" name="Freeform 37">
              <a:extLst>
                <a:ext uri="{FF2B5EF4-FFF2-40B4-BE49-F238E27FC236}">
                  <a16:creationId xmlns:a16="http://schemas.microsoft.com/office/drawing/2014/main" id="{2FB0ECE4-08DF-4876-8CC9-7EB32EF25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74" name="Freeform 38">
              <a:extLst>
                <a:ext uri="{FF2B5EF4-FFF2-40B4-BE49-F238E27FC236}">
                  <a16:creationId xmlns:a16="http://schemas.microsoft.com/office/drawing/2014/main" id="{C978BD1A-4BF4-42EC-B61D-9D7700FE1F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2" name="TextBox 1">
            <a:extLst>
              <a:ext uri="{FF2B5EF4-FFF2-40B4-BE49-F238E27FC236}">
                <a16:creationId xmlns:a16="http://schemas.microsoft.com/office/drawing/2014/main" id="{B39224F8-4C0F-A5F8-B806-B0BCC5DFADDC}"/>
              </a:ext>
            </a:extLst>
          </p:cNvPr>
          <p:cNvSpPr txBox="1"/>
          <p:nvPr/>
        </p:nvSpPr>
        <p:spPr>
          <a:xfrm>
            <a:off x="8324602" y="935646"/>
            <a:ext cx="3181597" cy="3841735"/>
          </a:xfrm>
          <a:prstGeom prst="rect">
            <a:avLst/>
          </a:prstGeom>
        </p:spPr>
        <p:txBody>
          <a:bodyPr vert="horz" lIns="91440" tIns="45720" rIns="91440" bIns="45720" rtlCol="0" anchor="b">
            <a:normAutofit/>
          </a:bodyPr>
          <a:lstStyle/>
          <a:p>
            <a:pPr>
              <a:spcBef>
                <a:spcPct val="0"/>
              </a:spcBef>
              <a:spcAft>
                <a:spcPts val="600"/>
              </a:spcAft>
            </a:pPr>
            <a:r>
              <a:rPr lang="en-US" sz="4400" b="1" dirty="0">
                <a:solidFill>
                  <a:schemeClr val="tx1">
                    <a:lumMod val="85000"/>
                    <a:lumOff val="15000"/>
                  </a:schemeClr>
                </a:solidFill>
                <a:latin typeface="Arial" panose="020B0604020202020204" pitchFamily="34" charset="0"/>
                <a:ea typeface="+mj-ea"/>
                <a:cs typeface="Arial" panose="020B0604020202020204" pitchFamily="34" charset="0"/>
              </a:rPr>
              <a:t>Mentor Approval</a:t>
            </a:r>
          </a:p>
        </p:txBody>
      </p:sp>
      <p:pic>
        <p:nvPicPr>
          <p:cNvPr id="7" name="Picture 6">
            <a:extLst>
              <a:ext uri="{FF2B5EF4-FFF2-40B4-BE49-F238E27FC236}">
                <a16:creationId xmlns:a16="http://schemas.microsoft.com/office/drawing/2014/main" id="{B36E6A64-729E-5C4B-5E0C-915245E9D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8246" y="1250067"/>
            <a:ext cx="3396379" cy="4326599"/>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76" name="Rectangle 75">
            <a:extLst>
              <a:ext uri="{FF2B5EF4-FFF2-40B4-BE49-F238E27FC236}">
                <a16:creationId xmlns:a16="http://schemas.microsoft.com/office/drawing/2014/main" id="{AEC89D32-0839-4A5D-80DB-D12259CA4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7355"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78" name="Freeform 33">
            <a:extLst>
              <a:ext uri="{FF2B5EF4-FFF2-40B4-BE49-F238E27FC236}">
                <a16:creationId xmlns:a16="http://schemas.microsoft.com/office/drawing/2014/main" id="{7229C60D-EFB4-4944-AEB7-4773C1A7B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087355"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IN"/>
          </a:p>
        </p:txBody>
      </p:sp>
      <p:pic>
        <p:nvPicPr>
          <p:cNvPr id="3" name="Picture 2">
            <a:extLst>
              <a:ext uri="{FF2B5EF4-FFF2-40B4-BE49-F238E27FC236}">
                <a16:creationId xmlns:a16="http://schemas.microsoft.com/office/drawing/2014/main" id="{640155B3-27A4-109E-91AD-428C44C9E0DF}"/>
              </a:ext>
            </a:extLst>
          </p:cNvPr>
          <p:cNvPicPr>
            <a:picLocks noChangeAspect="1"/>
          </p:cNvPicPr>
          <p:nvPr/>
        </p:nvPicPr>
        <p:blipFill>
          <a:blip r:embed="rId3"/>
          <a:stretch>
            <a:fillRect/>
          </a:stretch>
        </p:blipFill>
        <p:spPr>
          <a:xfrm>
            <a:off x="10281007" y="1"/>
            <a:ext cx="1910993" cy="1057386"/>
          </a:xfrm>
          <a:prstGeom prst="rect">
            <a:avLst/>
          </a:prstGeom>
        </p:spPr>
      </p:pic>
    </p:spTree>
    <p:extLst>
      <p:ext uri="{BB962C8B-B14F-4D97-AF65-F5344CB8AC3E}">
        <p14:creationId xmlns:p14="http://schemas.microsoft.com/office/powerpoint/2010/main" val="1315218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12"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13"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14"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15"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16"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17"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18"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19"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20"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21"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22"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24" name="Group 23">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5"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26"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27"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28"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29"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30"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31"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32"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33"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34"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35"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36"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38" name="Rectangle 37">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40"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IN"/>
          </a:p>
        </p:txBody>
      </p:sp>
      <p:sp useBgFill="1">
        <p:nvSpPr>
          <p:cNvPr id="42" name="Rectangle 41">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 name="TextBox 2">
            <a:extLst>
              <a:ext uri="{FF2B5EF4-FFF2-40B4-BE49-F238E27FC236}">
                <a16:creationId xmlns:a16="http://schemas.microsoft.com/office/drawing/2014/main" id="{60FDEFC6-832F-0602-0A55-AB0E1D115C68}"/>
              </a:ext>
            </a:extLst>
          </p:cNvPr>
          <p:cNvSpPr txBox="1"/>
          <p:nvPr/>
        </p:nvSpPr>
        <p:spPr>
          <a:xfrm>
            <a:off x="540279" y="967417"/>
            <a:ext cx="3778870" cy="3943250"/>
          </a:xfrm>
          <a:prstGeom prst="rect">
            <a:avLst/>
          </a:prstGeom>
        </p:spPr>
        <p:txBody>
          <a:bodyPr vert="horz" lIns="91440" tIns="45720" rIns="91440" bIns="45720" rtlCol="0" anchor="b">
            <a:normAutofit/>
          </a:bodyPr>
          <a:lstStyle/>
          <a:p>
            <a:pPr>
              <a:spcBef>
                <a:spcPct val="0"/>
              </a:spcBef>
              <a:spcAft>
                <a:spcPts val="600"/>
              </a:spcAft>
            </a:pPr>
            <a:r>
              <a:rPr lang="en-US" sz="4000" i="1">
                <a:solidFill>
                  <a:srgbClr val="FEFFFF"/>
                </a:solidFill>
                <a:latin typeface="+mj-lt"/>
                <a:ea typeface="+mj-ea"/>
                <a:cs typeface="+mj-cs"/>
              </a:rPr>
              <a:t>THANK  YOU!!!</a:t>
            </a:r>
          </a:p>
        </p:txBody>
      </p:sp>
      <p:sp>
        <p:nvSpPr>
          <p:cNvPr id="46"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7" name="Graphic 6" descr="Thumbs Up Sign">
            <a:extLst>
              <a:ext uri="{FF2B5EF4-FFF2-40B4-BE49-F238E27FC236}">
                <a16:creationId xmlns:a16="http://schemas.microsoft.com/office/drawing/2014/main" id="{14AC79E0-1143-3F81-22BC-83C972D314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43011" y="967417"/>
            <a:ext cx="4930468" cy="4930468"/>
          </a:xfrm>
          <a:prstGeom prst="rect">
            <a:avLst/>
          </a:prstGeom>
        </p:spPr>
      </p:pic>
      <p:pic>
        <p:nvPicPr>
          <p:cNvPr id="2" name="Picture 1">
            <a:extLst>
              <a:ext uri="{FF2B5EF4-FFF2-40B4-BE49-F238E27FC236}">
                <a16:creationId xmlns:a16="http://schemas.microsoft.com/office/drawing/2014/main" id="{E3D2C0DD-1B8D-F2D0-BBB9-CA2705ED8A0B}"/>
              </a:ext>
            </a:extLst>
          </p:cNvPr>
          <p:cNvPicPr>
            <a:picLocks noChangeAspect="1"/>
          </p:cNvPicPr>
          <p:nvPr/>
        </p:nvPicPr>
        <p:blipFill>
          <a:blip r:embed="rId4"/>
          <a:stretch>
            <a:fillRect/>
          </a:stretch>
        </p:blipFill>
        <p:spPr>
          <a:xfrm>
            <a:off x="10281007" y="1"/>
            <a:ext cx="1910993" cy="1057386"/>
          </a:xfrm>
          <a:prstGeom prst="rect">
            <a:avLst/>
          </a:prstGeom>
        </p:spPr>
      </p:pic>
    </p:spTree>
    <p:extLst>
      <p:ext uri="{BB962C8B-B14F-4D97-AF65-F5344CB8AC3E}">
        <p14:creationId xmlns:p14="http://schemas.microsoft.com/office/powerpoint/2010/main" val="31238921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7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52"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53"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54"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55"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56"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57"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58"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59"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60"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61"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62"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63"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65" name="Group 64">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66"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67"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68"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69"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70"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71"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72"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73"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74"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75"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76"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77"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79" name="Rectangle 78">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81"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sp useBgFill="1">
        <p:nvSpPr>
          <p:cNvPr id="83" name="Rectangle 82">
            <a:extLst>
              <a:ext uri="{FF2B5EF4-FFF2-40B4-BE49-F238E27FC236}">
                <a16:creationId xmlns:a16="http://schemas.microsoft.com/office/drawing/2014/main" id="{39EE869B-085D-43B3-AED8-9B0655612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5" name="Rectangle 84">
            <a:extLst>
              <a:ext uri="{FF2B5EF4-FFF2-40B4-BE49-F238E27FC236}">
                <a16:creationId xmlns:a16="http://schemas.microsoft.com/office/drawing/2014/main" id="{C54E744A-A072-47AF-981A-3718617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tx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87" name="Freeform 5">
            <a:extLst>
              <a:ext uri="{FF2B5EF4-FFF2-40B4-BE49-F238E27FC236}">
                <a16:creationId xmlns:a16="http://schemas.microsoft.com/office/drawing/2014/main" id="{F0254341-1068-4FB7-8AEF-220C6EB41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extBox 1">
            <a:extLst>
              <a:ext uri="{FF2B5EF4-FFF2-40B4-BE49-F238E27FC236}">
                <a16:creationId xmlns:a16="http://schemas.microsoft.com/office/drawing/2014/main" id="{B270DCFC-730B-D9BE-7DC4-75BD85DAF777}"/>
              </a:ext>
            </a:extLst>
          </p:cNvPr>
          <p:cNvSpPr txBox="1"/>
          <p:nvPr/>
        </p:nvSpPr>
        <p:spPr>
          <a:xfrm>
            <a:off x="541867" y="787400"/>
            <a:ext cx="7145866" cy="778933"/>
          </a:xfrm>
          <a:prstGeom prst="rect">
            <a:avLst/>
          </a:prstGeom>
        </p:spPr>
        <p:txBody>
          <a:bodyPr vert="horz" lIns="91440" tIns="45720" rIns="91440" bIns="45720" rtlCol="0" anchor="ctr">
            <a:normAutofit/>
          </a:bodyPr>
          <a:lstStyle/>
          <a:p>
            <a:pPr>
              <a:spcBef>
                <a:spcPct val="0"/>
              </a:spcBef>
              <a:spcAft>
                <a:spcPts val="600"/>
              </a:spcAft>
            </a:pPr>
            <a:r>
              <a:rPr lang="en-US" sz="3200" b="1" dirty="0">
                <a:solidFill>
                  <a:srgbClr val="FEFFFF"/>
                </a:solidFill>
                <a:latin typeface="Arial" panose="020B0604020202020204" pitchFamily="34" charset="0"/>
                <a:ea typeface="+mj-ea"/>
                <a:cs typeface="Arial" panose="020B0604020202020204" pitchFamily="34" charset="0"/>
              </a:rPr>
              <a:t>Introduction</a:t>
            </a:r>
          </a:p>
        </p:txBody>
      </p:sp>
      <p:pic>
        <p:nvPicPr>
          <p:cNvPr id="4" name="Picture 3">
            <a:extLst>
              <a:ext uri="{FF2B5EF4-FFF2-40B4-BE49-F238E27FC236}">
                <a16:creationId xmlns:a16="http://schemas.microsoft.com/office/drawing/2014/main" id="{9B1BBD1A-3CE6-9AA8-0C43-DA3B04F2E0AE}"/>
              </a:ext>
            </a:extLst>
          </p:cNvPr>
          <p:cNvPicPr>
            <a:picLocks noChangeAspect="1"/>
          </p:cNvPicPr>
          <p:nvPr/>
        </p:nvPicPr>
        <p:blipFill>
          <a:blip r:embed="rId2"/>
          <a:stretch>
            <a:fillRect/>
          </a:stretch>
        </p:blipFill>
        <p:spPr>
          <a:xfrm>
            <a:off x="10281007" y="1"/>
            <a:ext cx="1910993" cy="1057386"/>
          </a:xfrm>
          <a:prstGeom prst="rect">
            <a:avLst/>
          </a:prstGeom>
        </p:spPr>
      </p:pic>
      <p:graphicFrame>
        <p:nvGraphicFramePr>
          <p:cNvPr id="6" name="TextBox 2">
            <a:extLst>
              <a:ext uri="{FF2B5EF4-FFF2-40B4-BE49-F238E27FC236}">
                <a16:creationId xmlns:a16="http://schemas.microsoft.com/office/drawing/2014/main" id="{526EF209-66A6-F968-6622-7A706E1B0BB7}"/>
              </a:ext>
            </a:extLst>
          </p:cNvPr>
          <p:cNvGraphicFramePr/>
          <p:nvPr>
            <p:extLst>
              <p:ext uri="{D42A27DB-BD31-4B8C-83A1-F6EECF244321}">
                <p14:modId xmlns:p14="http://schemas.microsoft.com/office/powerpoint/2010/main" val="3672780113"/>
              </p:ext>
            </p:extLst>
          </p:nvPr>
        </p:nvGraphicFramePr>
        <p:xfrm>
          <a:off x="541866" y="2032000"/>
          <a:ext cx="7145867" cy="3879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82552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67" name="Group 266">
            <a:extLst>
              <a:ext uri="{FF2B5EF4-FFF2-40B4-BE49-F238E27FC236}">
                <a16:creationId xmlns:a16="http://schemas.microsoft.com/office/drawing/2014/main" id="{8CD25866-F15D-40A4-AEC5-47C044637A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68"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269"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270"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271"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272"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273"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274"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275"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276"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277"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278"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279"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280" name="Group 279">
            <a:extLst>
              <a:ext uri="{FF2B5EF4-FFF2-40B4-BE49-F238E27FC236}">
                <a16:creationId xmlns:a16="http://schemas.microsoft.com/office/drawing/2014/main" id="{0C4A17ED-96AA-44A6-A050-E1A7A1CDD9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81"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282"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283"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284"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285"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286"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287"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288"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289"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290"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291"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292"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293" name="Rectangle 292">
            <a:extLst>
              <a:ext uri="{FF2B5EF4-FFF2-40B4-BE49-F238E27FC236}">
                <a16:creationId xmlns:a16="http://schemas.microsoft.com/office/drawing/2014/main" id="{CE6C63DC-BAE4-42B6-8FDF-F6467C2D2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94" name="Freeform 11">
            <a:extLst>
              <a:ext uri="{FF2B5EF4-FFF2-40B4-BE49-F238E27FC236}">
                <a16:creationId xmlns:a16="http://schemas.microsoft.com/office/drawing/2014/main" id="{BFE4781A-41C7-4F27-8792-A74EFB8E5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sp useBgFill="1">
        <p:nvSpPr>
          <p:cNvPr id="295" name="Rectangle 294">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F6ABB55-22A1-2D4C-C783-C09B8B636B2E}"/>
              </a:ext>
            </a:extLst>
          </p:cNvPr>
          <p:cNvSpPr txBox="1"/>
          <p:nvPr/>
        </p:nvSpPr>
        <p:spPr>
          <a:xfrm>
            <a:off x="3373062" y="624110"/>
            <a:ext cx="8131550" cy="1280890"/>
          </a:xfrm>
          <a:prstGeom prst="rect">
            <a:avLst/>
          </a:prstGeom>
        </p:spPr>
        <p:txBody>
          <a:bodyPr vert="horz" lIns="91440" tIns="45720" rIns="91440" bIns="45720" rtlCol="0" anchor="t">
            <a:normAutofit/>
          </a:bodyPr>
          <a:lstStyle/>
          <a:p>
            <a:pPr>
              <a:spcBef>
                <a:spcPct val="0"/>
              </a:spcBef>
              <a:spcAft>
                <a:spcPts val="600"/>
              </a:spcAft>
            </a:pPr>
            <a:r>
              <a:rPr lang="en-US" sz="3600" b="1" dirty="0">
                <a:solidFill>
                  <a:schemeClr val="tx1">
                    <a:lumMod val="85000"/>
                    <a:lumOff val="15000"/>
                  </a:schemeClr>
                </a:solidFill>
                <a:latin typeface="Arial" panose="020B0604020202020204" pitchFamily="34" charset="0"/>
                <a:ea typeface="+mj-ea"/>
                <a:cs typeface="Arial" panose="020B0604020202020204" pitchFamily="34" charset="0"/>
              </a:rPr>
              <a:t>Introduction</a:t>
            </a:r>
          </a:p>
        </p:txBody>
      </p:sp>
      <p:sp>
        <p:nvSpPr>
          <p:cNvPr id="296" name="Rectangle 295">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7" name="Group 296">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57"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IN"/>
            </a:p>
          </p:txBody>
        </p:sp>
        <p:sp>
          <p:nvSpPr>
            <p:cNvPr id="298"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IN"/>
            </a:p>
          </p:txBody>
        </p:sp>
        <p:sp>
          <p:nvSpPr>
            <p:cNvPr id="299"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IN"/>
            </a:p>
          </p:txBody>
        </p:sp>
        <p:sp>
          <p:nvSpPr>
            <p:cNvPr id="300"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IN"/>
            </a:p>
          </p:txBody>
        </p:sp>
        <p:sp>
          <p:nvSpPr>
            <p:cNvPr id="301"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IN"/>
            </a:p>
          </p:txBody>
        </p:sp>
        <p:sp>
          <p:nvSpPr>
            <p:cNvPr id="302"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IN"/>
            </a:p>
          </p:txBody>
        </p:sp>
        <p:sp>
          <p:nvSpPr>
            <p:cNvPr id="303"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IN"/>
            </a:p>
          </p:txBody>
        </p:sp>
        <p:sp>
          <p:nvSpPr>
            <p:cNvPr id="304"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IN"/>
            </a:p>
          </p:txBody>
        </p:sp>
        <p:sp>
          <p:nvSpPr>
            <p:cNvPr id="305"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IN"/>
            </a:p>
          </p:txBody>
        </p:sp>
        <p:sp>
          <p:nvSpPr>
            <p:cNvPr id="306"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IN"/>
            </a:p>
          </p:txBody>
        </p:sp>
        <p:sp>
          <p:nvSpPr>
            <p:cNvPr id="307"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IN"/>
            </a:p>
          </p:txBody>
        </p:sp>
        <p:sp>
          <p:nvSpPr>
            <p:cNvPr id="308"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IN"/>
            </a:p>
          </p:txBody>
        </p:sp>
      </p:grpSp>
      <p:grpSp>
        <p:nvGrpSpPr>
          <p:cNvPr id="309" name="Group 308">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171"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IN"/>
            </a:p>
          </p:txBody>
        </p:sp>
        <p:sp>
          <p:nvSpPr>
            <p:cNvPr id="172"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IN"/>
            </a:p>
          </p:txBody>
        </p:sp>
        <p:sp>
          <p:nvSpPr>
            <p:cNvPr id="173"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IN"/>
            </a:p>
          </p:txBody>
        </p:sp>
        <p:sp>
          <p:nvSpPr>
            <p:cNvPr id="174"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IN"/>
            </a:p>
          </p:txBody>
        </p:sp>
        <p:sp>
          <p:nvSpPr>
            <p:cNvPr id="175"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IN"/>
            </a:p>
          </p:txBody>
        </p:sp>
        <p:sp>
          <p:nvSpPr>
            <p:cNvPr id="176"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IN"/>
            </a:p>
          </p:txBody>
        </p:sp>
        <p:sp>
          <p:nvSpPr>
            <p:cNvPr id="177"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IN"/>
            </a:p>
          </p:txBody>
        </p:sp>
        <p:sp>
          <p:nvSpPr>
            <p:cNvPr id="178"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IN"/>
            </a:p>
          </p:txBody>
        </p:sp>
        <p:sp>
          <p:nvSpPr>
            <p:cNvPr id="179"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IN"/>
            </a:p>
          </p:txBody>
        </p:sp>
        <p:sp>
          <p:nvSpPr>
            <p:cNvPr id="180"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IN"/>
            </a:p>
          </p:txBody>
        </p:sp>
        <p:sp>
          <p:nvSpPr>
            <p:cNvPr id="181"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IN"/>
            </a:p>
          </p:txBody>
        </p:sp>
        <p:sp>
          <p:nvSpPr>
            <p:cNvPr id="182"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IN"/>
            </a:p>
          </p:txBody>
        </p:sp>
      </p:grpSp>
      <p:sp>
        <p:nvSpPr>
          <p:cNvPr id="184"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IN"/>
          </a:p>
        </p:txBody>
      </p:sp>
      <p:sp>
        <p:nvSpPr>
          <p:cNvPr id="310" name="TextBox 309">
            <a:extLst>
              <a:ext uri="{FF2B5EF4-FFF2-40B4-BE49-F238E27FC236}">
                <a16:creationId xmlns:a16="http://schemas.microsoft.com/office/drawing/2014/main" id="{CC83E651-A9F1-E060-AED2-562A42301340}"/>
              </a:ext>
            </a:extLst>
          </p:cNvPr>
          <p:cNvSpPr txBox="1"/>
          <p:nvPr/>
        </p:nvSpPr>
        <p:spPr>
          <a:xfrm>
            <a:off x="3373062" y="2133600"/>
            <a:ext cx="8131550" cy="3777622"/>
          </a:xfrm>
          <a:prstGeom prst="rect">
            <a:avLst/>
          </a:prstGeom>
        </p:spPr>
        <p:txBody>
          <a:bodyPr vert="horz" lIns="91440" tIns="45720" rIns="91440" bIns="45720" rtlCol="0">
            <a:normAutofit fontScale="92500" lnSpcReduction="20000"/>
          </a:bodyPr>
          <a:lstStyle/>
          <a:p>
            <a:pPr marL="342900" indent="-342900" algn="just">
              <a:lnSpc>
                <a:spcPct val="90000"/>
              </a:lnSpc>
              <a:spcBef>
                <a:spcPts val="1000"/>
              </a:spcBef>
              <a:buClr>
                <a:schemeClr val="accent1"/>
              </a:buClr>
              <a:buFont typeface="Wingdings 3" charset="2"/>
              <a:buChar char=""/>
            </a:pPr>
            <a:r>
              <a:rPr lang="en-US" sz="2200" dirty="0">
                <a:solidFill>
                  <a:schemeClr val="tx1">
                    <a:lumMod val="75000"/>
                    <a:lumOff val="25000"/>
                  </a:schemeClr>
                </a:solidFill>
                <a:latin typeface="Arial" panose="020B0604020202020204" pitchFamily="34" charset="0"/>
                <a:cs typeface="Arial" panose="020B0604020202020204" pitchFamily="34" charset="0"/>
              </a:rPr>
              <a:t>Live birth accounts for 89 percent of all pregnancies in the five years prior to the NFHS-5 survey in India, with the remaining 11 percent ending in an abortion, miscarriage, or stillbirth.</a:t>
            </a:r>
            <a:r>
              <a:rPr lang="en-US" sz="2200" dirty="0">
                <a:solidFill>
                  <a:schemeClr val="tx1">
                    <a:lumMod val="75000"/>
                    <a:lumOff val="25000"/>
                  </a:schemeClr>
                </a:solidFill>
                <a:effectLst/>
                <a:latin typeface="Arial" panose="020B0604020202020204" pitchFamily="34" charset="0"/>
                <a:cs typeface="Arial" panose="020B0604020202020204" pitchFamily="34" charset="0"/>
              </a:rPr>
              <a:t> A miscarriage occurred in 7 percent of pregnancies and an abortion occurred in 3 percent of them in the five years before the survey.</a:t>
            </a:r>
          </a:p>
          <a:p>
            <a:pPr marL="342900" indent="-342900">
              <a:lnSpc>
                <a:spcPct val="90000"/>
              </a:lnSpc>
              <a:spcBef>
                <a:spcPts val="1000"/>
              </a:spcBef>
              <a:buClr>
                <a:schemeClr val="accent1"/>
              </a:buClr>
              <a:buFont typeface="Wingdings 3" charset="2"/>
              <a:buChar char=""/>
            </a:pPr>
            <a:endParaRPr lang="en-US" sz="2200" dirty="0">
              <a:solidFill>
                <a:schemeClr val="tx1">
                  <a:lumMod val="75000"/>
                  <a:lumOff val="25000"/>
                </a:schemeClr>
              </a:solidFill>
              <a:latin typeface="Arial" panose="020B0604020202020204" pitchFamily="34" charset="0"/>
              <a:cs typeface="Arial" panose="020B0604020202020204" pitchFamily="34" charset="0"/>
            </a:endParaRPr>
          </a:p>
          <a:p>
            <a:pPr marL="342900" indent="-342900" algn="just">
              <a:lnSpc>
                <a:spcPct val="90000"/>
              </a:lnSpc>
              <a:spcBef>
                <a:spcPts val="1000"/>
              </a:spcBef>
              <a:buClr>
                <a:schemeClr val="accent1"/>
              </a:buClr>
              <a:buFont typeface="Wingdings 3" charset="2"/>
              <a:buChar char=""/>
            </a:pPr>
            <a:r>
              <a:rPr lang="en-US" sz="2200" dirty="0">
                <a:solidFill>
                  <a:schemeClr val="tx1">
                    <a:lumMod val="75000"/>
                    <a:lumOff val="25000"/>
                  </a:schemeClr>
                </a:solidFill>
                <a:effectLst/>
                <a:latin typeface="Arial" panose="020B0604020202020204" pitchFamily="34" charset="0"/>
                <a:cs typeface="Arial" panose="020B0604020202020204" pitchFamily="34" charset="0"/>
              </a:rPr>
              <a:t>Pregnancy wastage is a significant public health challenge, with maternal smoking identified as a modifiable risk factor for adverse pregnancy outcomes.</a:t>
            </a:r>
          </a:p>
          <a:p>
            <a:pPr>
              <a:lnSpc>
                <a:spcPct val="90000"/>
              </a:lnSpc>
              <a:spcBef>
                <a:spcPts val="1000"/>
              </a:spcBef>
              <a:buClr>
                <a:schemeClr val="accent1"/>
              </a:buClr>
              <a:buFont typeface="Wingdings 3" charset="2"/>
              <a:buChar char=""/>
            </a:pPr>
            <a:endParaRPr lang="en-US" sz="1700" dirty="0">
              <a:solidFill>
                <a:schemeClr val="tx1">
                  <a:lumMod val="75000"/>
                  <a:lumOff val="25000"/>
                </a:schemeClr>
              </a:solidFill>
              <a:effectLst/>
            </a:endParaRPr>
          </a:p>
          <a:p>
            <a:pPr marL="342900" indent="-342900" algn="just">
              <a:lnSpc>
                <a:spcPct val="90000"/>
              </a:lnSpc>
              <a:spcBef>
                <a:spcPts val="1000"/>
              </a:spcBef>
              <a:buClr>
                <a:schemeClr val="accent1"/>
              </a:buClr>
              <a:buFont typeface="Wingdings 3" charset="2"/>
              <a:buChar char=""/>
            </a:pPr>
            <a:r>
              <a:rPr lang="en-US" sz="2200" dirty="0">
                <a:solidFill>
                  <a:schemeClr val="tx1">
                    <a:lumMod val="75000"/>
                    <a:lumOff val="25000"/>
                  </a:schemeClr>
                </a:solidFill>
                <a:latin typeface="Arial" panose="020B0604020202020204" pitchFamily="34" charset="0"/>
                <a:cs typeface="Arial" panose="020B0604020202020204" pitchFamily="34" charset="0"/>
              </a:rPr>
              <a:t>WHO reports indicate that up to 250 million women worldwide are smokers. The percentage of women smokers is estimated at 22 percent in developed countries and at 9 percent in developing countries.</a:t>
            </a:r>
          </a:p>
          <a:p>
            <a:pPr>
              <a:lnSpc>
                <a:spcPct val="90000"/>
              </a:lnSpc>
              <a:spcBef>
                <a:spcPts val="1000"/>
              </a:spcBef>
              <a:buClr>
                <a:schemeClr val="accent1"/>
              </a:buClr>
              <a:buFont typeface="Wingdings 3" charset="2"/>
              <a:buChar char=""/>
            </a:pPr>
            <a:endParaRPr lang="en-US" sz="1700" dirty="0">
              <a:solidFill>
                <a:schemeClr val="tx1">
                  <a:lumMod val="75000"/>
                  <a:lumOff val="25000"/>
                </a:schemeClr>
              </a:solidFill>
            </a:endParaRPr>
          </a:p>
        </p:txBody>
      </p:sp>
      <p:pic>
        <p:nvPicPr>
          <p:cNvPr id="4" name="Picture 3">
            <a:extLst>
              <a:ext uri="{FF2B5EF4-FFF2-40B4-BE49-F238E27FC236}">
                <a16:creationId xmlns:a16="http://schemas.microsoft.com/office/drawing/2014/main" id="{2E1BB6F2-7F85-C984-2C47-579214461CA2}"/>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3229769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D25866-F15D-40A4-AEC5-47C044637A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11"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12"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13"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14"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15"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16"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17"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18"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19"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20"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21"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23" name="Group 22">
            <a:extLst>
              <a:ext uri="{FF2B5EF4-FFF2-40B4-BE49-F238E27FC236}">
                <a16:creationId xmlns:a16="http://schemas.microsoft.com/office/drawing/2014/main" id="{0C4A17ED-96AA-44A6-A050-E1A7A1CDD9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4"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25"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26"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27"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28"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29"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30"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31"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32"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33"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34"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35"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37" name="Rectangle 36">
            <a:extLst>
              <a:ext uri="{FF2B5EF4-FFF2-40B4-BE49-F238E27FC236}">
                <a16:creationId xmlns:a16="http://schemas.microsoft.com/office/drawing/2014/main" id="{CE6C63DC-BAE4-42B6-8FDF-F6467C2D2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9" name="Freeform 11">
            <a:extLst>
              <a:ext uri="{FF2B5EF4-FFF2-40B4-BE49-F238E27FC236}">
                <a16:creationId xmlns:a16="http://schemas.microsoft.com/office/drawing/2014/main" id="{BFE4781A-41C7-4F27-8792-A74EFB8E5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sp>
        <p:nvSpPr>
          <p:cNvPr id="41" name="Rectangle 40">
            <a:extLst>
              <a:ext uri="{FF2B5EF4-FFF2-40B4-BE49-F238E27FC236}">
                <a16:creationId xmlns:a16="http://schemas.microsoft.com/office/drawing/2014/main" id="{5BE0789E-91A7-4246-978E-A17FE1BF95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795735"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3C6C0BD2-8B3C-4042-B4EE-5DB7665A37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bg2"/>
          </a:solidFill>
        </p:grpSpPr>
        <p:sp>
          <p:nvSpPr>
            <p:cNvPr id="44" name="Freeform 27">
              <a:extLst>
                <a:ext uri="{FF2B5EF4-FFF2-40B4-BE49-F238E27FC236}">
                  <a16:creationId xmlns:a16="http://schemas.microsoft.com/office/drawing/2014/main" id="{5F53669F-C1E6-43B8-AC6F-B44CE56BF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IN"/>
            </a:p>
          </p:txBody>
        </p:sp>
        <p:sp>
          <p:nvSpPr>
            <p:cNvPr id="45" name="Freeform 28">
              <a:extLst>
                <a:ext uri="{FF2B5EF4-FFF2-40B4-BE49-F238E27FC236}">
                  <a16:creationId xmlns:a16="http://schemas.microsoft.com/office/drawing/2014/main" id="{53966C25-DAEA-4318-8FBC-EC6FF8F5A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IN"/>
            </a:p>
          </p:txBody>
        </p:sp>
        <p:sp>
          <p:nvSpPr>
            <p:cNvPr id="46" name="Freeform 29">
              <a:extLst>
                <a:ext uri="{FF2B5EF4-FFF2-40B4-BE49-F238E27FC236}">
                  <a16:creationId xmlns:a16="http://schemas.microsoft.com/office/drawing/2014/main" id="{ED6EA716-EAD4-4023-8673-0809A1E245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IN"/>
            </a:p>
          </p:txBody>
        </p:sp>
        <p:sp>
          <p:nvSpPr>
            <p:cNvPr id="47" name="Freeform 30">
              <a:extLst>
                <a:ext uri="{FF2B5EF4-FFF2-40B4-BE49-F238E27FC236}">
                  <a16:creationId xmlns:a16="http://schemas.microsoft.com/office/drawing/2014/main" id="{84261748-EFC0-4729-A7BB-A88FDAF6FA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IN"/>
            </a:p>
          </p:txBody>
        </p:sp>
        <p:sp>
          <p:nvSpPr>
            <p:cNvPr id="48" name="Freeform 31">
              <a:extLst>
                <a:ext uri="{FF2B5EF4-FFF2-40B4-BE49-F238E27FC236}">
                  <a16:creationId xmlns:a16="http://schemas.microsoft.com/office/drawing/2014/main" id="{2C14F808-CC69-494F-98AC-CB750416CC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IN"/>
            </a:p>
          </p:txBody>
        </p:sp>
        <p:sp>
          <p:nvSpPr>
            <p:cNvPr id="49" name="Freeform 32">
              <a:extLst>
                <a:ext uri="{FF2B5EF4-FFF2-40B4-BE49-F238E27FC236}">
                  <a16:creationId xmlns:a16="http://schemas.microsoft.com/office/drawing/2014/main" id="{F1CA3607-84D0-4085-A363-796A17B1D7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IN"/>
            </a:p>
          </p:txBody>
        </p:sp>
        <p:sp>
          <p:nvSpPr>
            <p:cNvPr id="50" name="Freeform 33">
              <a:extLst>
                <a:ext uri="{FF2B5EF4-FFF2-40B4-BE49-F238E27FC236}">
                  <a16:creationId xmlns:a16="http://schemas.microsoft.com/office/drawing/2014/main" id="{491E6160-2958-4A90-8B50-EDA182AAB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IN"/>
            </a:p>
          </p:txBody>
        </p:sp>
        <p:sp>
          <p:nvSpPr>
            <p:cNvPr id="51" name="Freeform 34">
              <a:extLst>
                <a:ext uri="{FF2B5EF4-FFF2-40B4-BE49-F238E27FC236}">
                  <a16:creationId xmlns:a16="http://schemas.microsoft.com/office/drawing/2014/main" id="{559F6CB7-E057-499B-A859-3602769892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IN"/>
            </a:p>
          </p:txBody>
        </p:sp>
        <p:sp>
          <p:nvSpPr>
            <p:cNvPr id="52" name="Freeform 35">
              <a:extLst>
                <a:ext uri="{FF2B5EF4-FFF2-40B4-BE49-F238E27FC236}">
                  <a16:creationId xmlns:a16="http://schemas.microsoft.com/office/drawing/2014/main" id="{FF12353D-CF89-4D03-8075-C161824E2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IN"/>
            </a:p>
          </p:txBody>
        </p:sp>
        <p:sp>
          <p:nvSpPr>
            <p:cNvPr id="53" name="Freeform 36">
              <a:extLst>
                <a:ext uri="{FF2B5EF4-FFF2-40B4-BE49-F238E27FC236}">
                  <a16:creationId xmlns:a16="http://schemas.microsoft.com/office/drawing/2014/main" id="{5B91C9D6-FAF2-445B-AF1B-43992602A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IN"/>
            </a:p>
          </p:txBody>
        </p:sp>
        <p:sp>
          <p:nvSpPr>
            <p:cNvPr id="54" name="Freeform 37">
              <a:extLst>
                <a:ext uri="{FF2B5EF4-FFF2-40B4-BE49-F238E27FC236}">
                  <a16:creationId xmlns:a16="http://schemas.microsoft.com/office/drawing/2014/main" id="{570F7A1D-86B1-4AD1-B4A3-9AE2A52C85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IN"/>
            </a:p>
          </p:txBody>
        </p:sp>
        <p:sp>
          <p:nvSpPr>
            <p:cNvPr id="55" name="Freeform 38">
              <a:extLst>
                <a:ext uri="{FF2B5EF4-FFF2-40B4-BE49-F238E27FC236}">
                  <a16:creationId xmlns:a16="http://schemas.microsoft.com/office/drawing/2014/main" id="{52C6EBA8-95CC-4FE6-A8E4-3A6911E8A4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IN"/>
            </a:p>
          </p:txBody>
        </p:sp>
      </p:grpSp>
      <p:sp>
        <p:nvSpPr>
          <p:cNvPr id="2" name="TextBox 1">
            <a:extLst>
              <a:ext uri="{FF2B5EF4-FFF2-40B4-BE49-F238E27FC236}">
                <a16:creationId xmlns:a16="http://schemas.microsoft.com/office/drawing/2014/main" id="{67223CA5-6BE9-8DBB-934F-A623BF62FE85}"/>
              </a:ext>
            </a:extLst>
          </p:cNvPr>
          <p:cNvSpPr txBox="1"/>
          <p:nvPr/>
        </p:nvSpPr>
        <p:spPr>
          <a:xfrm>
            <a:off x="1217056" y="1093380"/>
            <a:ext cx="3068182" cy="4671240"/>
          </a:xfrm>
          <a:prstGeom prst="rect">
            <a:avLst/>
          </a:prstGeom>
        </p:spPr>
        <p:txBody>
          <a:bodyPr vert="horz" lIns="91440" tIns="45720" rIns="91440" bIns="45720" rtlCol="0" anchor="ctr">
            <a:normAutofit/>
          </a:bodyPr>
          <a:lstStyle/>
          <a:p>
            <a:pPr algn="r">
              <a:spcBef>
                <a:spcPct val="0"/>
              </a:spcBef>
              <a:spcAft>
                <a:spcPts val="600"/>
              </a:spcAft>
            </a:pPr>
            <a:r>
              <a:rPr lang="en-US" sz="3600" b="1" dirty="0">
                <a:solidFill>
                  <a:schemeClr val="tx1">
                    <a:lumMod val="85000"/>
                    <a:lumOff val="15000"/>
                  </a:schemeClr>
                </a:solidFill>
                <a:latin typeface="Arial" panose="020B0604020202020204" pitchFamily="34" charset="0"/>
                <a:ea typeface="+mj-ea"/>
                <a:cs typeface="Arial" panose="020B0604020202020204" pitchFamily="34" charset="0"/>
              </a:rPr>
              <a:t>Introduction</a:t>
            </a:r>
          </a:p>
        </p:txBody>
      </p:sp>
      <p:sp>
        <p:nvSpPr>
          <p:cNvPr id="57" name="Freeform 11">
            <a:extLst>
              <a:ext uri="{FF2B5EF4-FFF2-40B4-BE49-F238E27FC236}">
                <a16:creationId xmlns:a16="http://schemas.microsoft.com/office/drawing/2014/main" id="{15EDA122-4530-45D2-A70A-B1A967AAE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IN"/>
          </a:p>
        </p:txBody>
      </p:sp>
      <p:sp>
        <p:nvSpPr>
          <p:cNvPr id="59" name="Rectangle 58">
            <a:extLst>
              <a:ext uri="{FF2B5EF4-FFF2-40B4-BE49-F238E27FC236}">
                <a16:creationId xmlns:a16="http://schemas.microsoft.com/office/drawing/2014/main" id="{9782F52E-0F94-4BFC-9F89-B054DDEAB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9A24CCA-329D-4BAD-F7E9-8F28207AA45F}"/>
              </a:ext>
            </a:extLst>
          </p:cNvPr>
          <p:cNvSpPr txBox="1"/>
          <p:nvPr/>
        </p:nvSpPr>
        <p:spPr>
          <a:xfrm>
            <a:off x="5285509" y="1221672"/>
            <a:ext cx="6579920" cy="5100850"/>
          </a:xfrm>
          <a:prstGeom prst="rect">
            <a:avLst/>
          </a:prstGeom>
        </p:spPr>
        <p:txBody>
          <a:bodyPr vert="horz" lIns="91440" tIns="45720" rIns="91440" bIns="45720" rtlCol="0" anchor="ctr">
            <a:normAutofit/>
          </a:bodyPr>
          <a:lstStyle/>
          <a:p>
            <a:pPr marL="342900" indent="-342900" algn="just">
              <a:lnSpc>
                <a:spcPct val="90000"/>
              </a:lnSpc>
              <a:spcBef>
                <a:spcPts val="1000"/>
              </a:spcBef>
              <a:buClr>
                <a:schemeClr val="accent1"/>
              </a:buClr>
              <a:buFont typeface="Wingdings 3" charset="2"/>
              <a:buChar char=""/>
            </a:pPr>
            <a:r>
              <a:rPr lang="en-US" sz="2000" dirty="0">
                <a:solidFill>
                  <a:schemeClr val="tx1">
                    <a:lumMod val="75000"/>
                    <a:lumOff val="25000"/>
                  </a:schemeClr>
                </a:solidFill>
                <a:effectLst/>
                <a:latin typeface="Arial" panose="020B0604020202020204" pitchFamily="34" charset="0"/>
                <a:cs typeface="Arial" panose="020B0604020202020204" pitchFamily="34" charset="0"/>
              </a:rPr>
              <a:t>Among the various factors like higher maternal age, educational attainment of the mother, and wealth status contributing to pregnancy wastage, smoking during pregnancy is the leading modifiable risk factor for poor birth outcomes, including stillbirth, miscarriage, and pre-term birth</a:t>
            </a:r>
            <a:r>
              <a:rPr lang="en-US" sz="2000" dirty="0">
                <a:solidFill>
                  <a:schemeClr val="tx1">
                    <a:lumMod val="75000"/>
                    <a:lumOff val="25000"/>
                  </a:schemeClr>
                </a:solidFill>
                <a:latin typeface="Arial" panose="020B0604020202020204" pitchFamily="34" charset="0"/>
                <a:cs typeface="Arial" panose="020B0604020202020204" pitchFamily="34" charset="0"/>
              </a:rPr>
              <a:t>.</a:t>
            </a:r>
          </a:p>
          <a:p>
            <a:pPr marL="342900" indent="-342900" algn="just">
              <a:lnSpc>
                <a:spcPct val="90000"/>
              </a:lnSpc>
              <a:spcBef>
                <a:spcPts val="1000"/>
              </a:spcBef>
              <a:buClr>
                <a:schemeClr val="accent1"/>
              </a:buClr>
              <a:buFont typeface="Wingdings 3" charset="2"/>
              <a:buChar char=""/>
            </a:pPr>
            <a:endParaRPr lang="en-US" sz="2000" dirty="0">
              <a:solidFill>
                <a:schemeClr val="tx1">
                  <a:lumMod val="75000"/>
                  <a:lumOff val="25000"/>
                </a:schemeClr>
              </a:solidFill>
              <a:effectLst/>
              <a:latin typeface="Arial" panose="020B0604020202020204" pitchFamily="34" charset="0"/>
              <a:cs typeface="Arial" panose="020B0604020202020204" pitchFamily="34" charset="0"/>
            </a:endParaRPr>
          </a:p>
          <a:p>
            <a:pPr marL="342900" indent="-342900" algn="just">
              <a:lnSpc>
                <a:spcPct val="90000"/>
              </a:lnSpc>
              <a:spcBef>
                <a:spcPts val="1000"/>
              </a:spcBef>
              <a:buClr>
                <a:schemeClr val="accent1"/>
              </a:buClr>
              <a:buFont typeface="Wingdings 3" charset="2"/>
              <a:buChar char=""/>
            </a:pPr>
            <a:r>
              <a:rPr lang="en-US" sz="2000" dirty="0">
                <a:solidFill>
                  <a:schemeClr val="tx1">
                    <a:lumMod val="75000"/>
                    <a:lumOff val="25000"/>
                  </a:schemeClr>
                </a:solidFill>
                <a:effectLst/>
                <a:latin typeface="Arial" panose="020B0604020202020204" pitchFamily="34" charset="0"/>
                <a:cs typeface="Arial" panose="020B0604020202020204" pitchFamily="34" charset="0"/>
              </a:rPr>
              <a:t>A significant portion of research conducted in India focuses on stillbirth rates and early neonatal deaths; data about pregnancy losses that are categorized as miscarriages and abortions is mainly absent</a:t>
            </a:r>
            <a:r>
              <a:rPr lang="en-US" sz="2000" dirty="0">
                <a:solidFill>
                  <a:schemeClr val="tx1">
                    <a:lumMod val="75000"/>
                    <a:lumOff val="25000"/>
                  </a:schemeClr>
                </a:solidFill>
                <a:latin typeface="Arial" panose="020B0604020202020204" pitchFamily="34" charset="0"/>
                <a:cs typeface="Arial" panose="020B0604020202020204" pitchFamily="34" charset="0"/>
              </a:rPr>
              <a:t>.</a:t>
            </a:r>
          </a:p>
          <a:p>
            <a:pPr algn="just">
              <a:lnSpc>
                <a:spcPct val="90000"/>
              </a:lnSpc>
              <a:spcBef>
                <a:spcPts val="1000"/>
              </a:spcBef>
              <a:buClr>
                <a:schemeClr val="accent1"/>
              </a:buClr>
            </a:pPr>
            <a:r>
              <a:rPr lang="en-US" sz="2000" dirty="0">
                <a:solidFill>
                  <a:schemeClr val="tx1">
                    <a:lumMod val="75000"/>
                    <a:lumOff val="25000"/>
                  </a:schemeClr>
                </a:solidFill>
                <a:effectLst/>
                <a:latin typeface="Arial" panose="020B0604020202020204" pitchFamily="34" charset="0"/>
                <a:cs typeface="Arial" panose="020B0604020202020204" pitchFamily="34" charset="0"/>
              </a:rPr>
              <a:t>Therefore,</a:t>
            </a:r>
            <a:r>
              <a:rPr lang="en-US" sz="2000" b="1" dirty="0">
                <a:solidFill>
                  <a:schemeClr val="tx1">
                    <a:lumMod val="75000"/>
                    <a:lumOff val="25000"/>
                  </a:schemeClr>
                </a:solidFill>
                <a:effectLst/>
                <a:latin typeface="Arial" panose="020B0604020202020204" pitchFamily="34" charset="0"/>
                <a:cs typeface="Arial" panose="020B0604020202020204" pitchFamily="34" charset="0"/>
              </a:rPr>
              <a:t> </a:t>
            </a:r>
            <a:r>
              <a:rPr lang="en-US" sz="2000" dirty="0">
                <a:solidFill>
                  <a:schemeClr val="tx1">
                    <a:lumMod val="75000"/>
                    <a:lumOff val="25000"/>
                  </a:schemeClr>
                </a:solidFill>
                <a:effectLst/>
                <a:latin typeface="Arial" panose="020B0604020202020204" pitchFamily="34" charset="0"/>
                <a:cs typeface="Arial" panose="020B0604020202020204" pitchFamily="34" charset="0"/>
              </a:rPr>
              <a:t>this study aims to estimate and understand the association between pregnancy wastage and maternal smoking along with various economic &amp; socio-demographic factors in the Empowered Action Group (EAG) states.  </a:t>
            </a:r>
            <a:endParaRPr lang="en-US" sz="2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ts val="1000"/>
              </a:spcBef>
              <a:buClr>
                <a:schemeClr val="accent1"/>
              </a:buClr>
              <a:buFont typeface="Wingdings 3" charset="2"/>
              <a:buChar char=""/>
            </a:pPr>
            <a:endParaRPr lang="en-US" dirty="0">
              <a:solidFill>
                <a:schemeClr val="tx1">
                  <a:lumMod val="75000"/>
                  <a:lumOff val="25000"/>
                </a:schemeClr>
              </a:solidFill>
            </a:endParaRPr>
          </a:p>
        </p:txBody>
      </p:sp>
      <p:pic>
        <p:nvPicPr>
          <p:cNvPr id="4" name="Picture 3">
            <a:extLst>
              <a:ext uri="{FF2B5EF4-FFF2-40B4-BE49-F238E27FC236}">
                <a16:creationId xmlns:a16="http://schemas.microsoft.com/office/drawing/2014/main" id="{669EA674-374D-4DBF-8159-166D4E1ECED8}"/>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32511221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83CFBA6-CE65-403A-9402-96B75FC899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 name="Freeform 11">
              <a:extLst>
                <a:ext uri="{FF2B5EF4-FFF2-40B4-BE49-F238E27FC236}">
                  <a16:creationId xmlns:a16="http://schemas.microsoft.com/office/drawing/2014/main" id="{59AF335C-09EE-4959-A2C9-B32F3C6C1D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12" name="Freeform 12">
              <a:extLst>
                <a:ext uri="{FF2B5EF4-FFF2-40B4-BE49-F238E27FC236}">
                  <a16:creationId xmlns:a16="http://schemas.microsoft.com/office/drawing/2014/main" id="{94CCE8C7-E8BB-47EB-BBC7-5E8948F89F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13" name="Freeform 13">
              <a:extLst>
                <a:ext uri="{FF2B5EF4-FFF2-40B4-BE49-F238E27FC236}">
                  <a16:creationId xmlns:a16="http://schemas.microsoft.com/office/drawing/2014/main" id="{2665878D-6479-49F4-BD1C-D1BE63CABA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14" name="Freeform 14">
              <a:extLst>
                <a:ext uri="{FF2B5EF4-FFF2-40B4-BE49-F238E27FC236}">
                  <a16:creationId xmlns:a16="http://schemas.microsoft.com/office/drawing/2014/main" id="{C6400AEB-4991-4E07-8599-C36A9E354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15" name="Freeform 15">
              <a:extLst>
                <a:ext uri="{FF2B5EF4-FFF2-40B4-BE49-F238E27FC236}">
                  <a16:creationId xmlns:a16="http://schemas.microsoft.com/office/drawing/2014/main" id="{0C2AEB7A-70D9-4DE7-B97A-0325DBC9F2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16" name="Freeform 16">
              <a:extLst>
                <a:ext uri="{FF2B5EF4-FFF2-40B4-BE49-F238E27FC236}">
                  <a16:creationId xmlns:a16="http://schemas.microsoft.com/office/drawing/2014/main" id="{FC03DDD2-9CC7-40B7-A632-50BF3E3F6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17" name="Freeform 17">
              <a:extLst>
                <a:ext uri="{FF2B5EF4-FFF2-40B4-BE49-F238E27FC236}">
                  <a16:creationId xmlns:a16="http://schemas.microsoft.com/office/drawing/2014/main" id="{7F0B3262-F0EC-44D3-AA37-9552D248C7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18" name="Freeform 18">
              <a:extLst>
                <a:ext uri="{FF2B5EF4-FFF2-40B4-BE49-F238E27FC236}">
                  <a16:creationId xmlns:a16="http://schemas.microsoft.com/office/drawing/2014/main" id="{1839BD80-9BF2-49B4-BB03-B5AAB359BF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19" name="Freeform 19">
              <a:extLst>
                <a:ext uri="{FF2B5EF4-FFF2-40B4-BE49-F238E27FC236}">
                  <a16:creationId xmlns:a16="http://schemas.microsoft.com/office/drawing/2014/main" id="{BDC00C45-9216-4702-A31A-391B1D89C4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20" name="Freeform 20">
              <a:extLst>
                <a:ext uri="{FF2B5EF4-FFF2-40B4-BE49-F238E27FC236}">
                  <a16:creationId xmlns:a16="http://schemas.microsoft.com/office/drawing/2014/main" id="{5FB0F70F-34B9-4938-B487-312A0BF0E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21" name="Freeform 21">
              <a:extLst>
                <a:ext uri="{FF2B5EF4-FFF2-40B4-BE49-F238E27FC236}">
                  <a16:creationId xmlns:a16="http://schemas.microsoft.com/office/drawing/2014/main" id="{791D1EE1-5A08-47A7-8D44-0940DEF5B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22" name="Freeform 22">
              <a:extLst>
                <a:ext uri="{FF2B5EF4-FFF2-40B4-BE49-F238E27FC236}">
                  <a16:creationId xmlns:a16="http://schemas.microsoft.com/office/drawing/2014/main" id="{E04F3404-E41A-43F9-AC45-52EB0874B4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24" name="Group 23">
            <a:extLst>
              <a:ext uri="{FF2B5EF4-FFF2-40B4-BE49-F238E27FC236}">
                <a16:creationId xmlns:a16="http://schemas.microsoft.com/office/drawing/2014/main" id="{C1BC7BDB-967A-4559-AA14-041BCB872D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5" name="Freeform 27">
              <a:extLst>
                <a:ext uri="{FF2B5EF4-FFF2-40B4-BE49-F238E27FC236}">
                  <a16:creationId xmlns:a16="http://schemas.microsoft.com/office/drawing/2014/main" id="{A39F46EA-3E4A-46CA-BCB8-CA695ED3F4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26" name="Freeform 28">
              <a:extLst>
                <a:ext uri="{FF2B5EF4-FFF2-40B4-BE49-F238E27FC236}">
                  <a16:creationId xmlns:a16="http://schemas.microsoft.com/office/drawing/2014/main" id="{491A4A32-7F8C-4CA7-9281-9761F03571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27" name="Freeform 29">
              <a:extLst>
                <a:ext uri="{FF2B5EF4-FFF2-40B4-BE49-F238E27FC236}">
                  <a16:creationId xmlns:a16="http://schemas.microsoft.com/office/drawing/2014/main" id="{46B02D76-3CD9-4DF5-A3AD-793E7204E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28" name="Freeform 30">
              <a:extLst>
                <a:ext uri="{FF2B5EF4-FFF2-40B4-BE49-F238E27FC236}">
                  <a16:creationId xmlns:a16="http://schemas.microsoft.com/office/drawing/2014/main" id="{E579A2FB-E98B-4144-9D52-3A72BD8D1B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29" name="Freeform 31">
              <a:extLst>
                <a:ext uri="{FF2B5EF4-FFF2-40B4-BE49-F238E27FC236}">
                  <a16:creationId xmlns:a16="http://schemas.microsoft.com/office/drawing/2014/main" id="{65E500DD-EB71-44B5-A2FA-88E9964357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30" name="Freeform 32">
              <a:extLst>
                <a:ext uri="{FF2B5EF4-FFF2-40B4-BE49-F238E27FC236}">
                  <a16:creationId xmlns:a16="http://schemas.microsoft.com/office/drawing/2014/main" id="{04D6AAD6-45AE-454A-9206-8B90E8A26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31" name="Freeform 33">
              <a:extLst>
                <a:ext uri="{FF2B5EF4-FFF2-40B4-BE49-F238E27FC236}">
                  <a16:creationId xmlns:a16="http://schemas.microsoft.com/office/drawing/2014/main" id="{F7399B13-8510-45F6-98C4-0F14C0B37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32" name="Freeform 34">
              <a:extLst>
                <a:ext uri="{FF2B5EF4-FFF2-40B4-BE49-F238E27FC236}">
                  <a16:creationId xmlns:a16="http://schemas.microsoft.com/office/drawing/2014/main" id="{CA595445-6A38-4465-9A5D-9705388D93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33" name="Freeform 35">
              <a:extLst>
                <a:ext uri="{FF2B5EF4-FFF2-40B4-BE49-F238E27FC236}">
                  <a16:creationId xmlns:a16="http://schemas.microsoft.com/office/drawing/2014/main" id="{21D40BAF-4AE0-46F4-BD65-057F0DC668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34" name="Freeform 36">
              <a:extLst>
                <a:ext uri="{FF2B5EF4-FFF2-40B4-BE49-F238E27FC236}">
                  <a16:creationId xmlns:a16="http://schemas.microsoft.com/office/drawing/2014/main" id="{B17F2D73-16DF-4138-B72D-E5B204717A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35" name="Freeform 37">
              <a:extLst>
                <a:ext uri="{FF2B5EF4-FFF2-40B4-BE49-F238E27FC236}">
                  <a16:creationId xmlns:a16="http://schemas.microsoft.com/office/drawing/2014/main" id="{DB8ABBC2-6C0C-4F6E-97EB-55B3B7B2F3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36" name="Freeform 38">
              <a:extLst>
                <a:ext uri="{FF2B5EF4-FFF2-40B4-BE49-F238E27FC236}">
                  <a16:creationId xmlns:a16="http://schemas.microsoft.com/office/drawing/2014/main" id="{7A49885E-6B05-41B6-B47F-9D24456FE7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38" name="Rectangle 37">
            <a:extLst>
              <a:ext uri="{FF2B5EF4-FFF2-40B4-BE49-F238E27FC236}">
                <a16:creationId xmlns:a16="http://schemas.microsoft.com/office/drawing/2014/main" id="{BDADA868-08FE-425A-AEF9-B622F9373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40" name="Freeform 11">
            <a:extLst>
              <a:ext uri="{FF2B5EF4-FFF2-40B4-BE49-F238E27FC236}">
                <a16:creationId xmlns:a16="http://schemas.microsoft.com/office/drawing/2014/main" id="{4AE17B7F-6C2F-42A9-946F-8FF49617D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sp useBgFill="1">
        <p:nvSpPr>
          <p:cNvPr id="42" name="Rectangle 41">
            <a:extLst>
              <a:ext uri="{FF2B5EF4-FFF2-40B4-BE49-F238E27FC236}">
                <a16:creationId xmlns:a16="http://schemas.microsoft.com/office/drawing/2014/main" id="{BF7E8610-2DF7-4AF0-B876-0F3B7882A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C1C8C023-62A6-4DA0-8DF4-3F4EA9409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 name="TextBox 2">
            <a:extLst>
              <a:ext uri="{FF2B5EF4-FFF2-40B4-BE49-F238E27FC236}">
                <a16:creationId xmlns:a16="http://schemas.microsoft.com/office/drawing/2014/main" id="{6286AEB1-3114-985E-24DA-C9E720831BC8}"/>
              </a:ext>
            </a:extLst>
          </p:cNvPr>
          <p:cNvSpPr txBox="1"/>
          <p:nvPr/>
        </p:nvSpPr>
        <p:spPr>
          <a:xfrm>
            <a:off x="1843391" y="624110"/>
            <a:ext cx="9383408" cy="1280890"/>
          </a:xfrm>
          <a:prstGeom prst="rect">
            <a:avLst/>
          </a:prstGeom>
        </p:spPr>
        <p:txBody>
          <a:bodyPr vert="horz" lIns="91440" tIns="45720" rIns="91440" bIns="45720" rtlCol="0" anchor="t">
            <a:normAutofit/>
          </a:bodyPr>
          <a:lstStyle/>
          <a:p>
            <a:pPr>
              <a:spcBef>
                <a:spcPct val="0"/>
              </a:spcBef>
              <a:spcAft>
                <a:spcPts val="600"/>
              </a:spcAft>
            </a:pPr>
            <a:r>
              <a:rPr lang="en-US" sz="3600" b="1" dirty="0">
                <a:solidFill>
                  <a:schemeClr val="bg1"/>
                </a:solidFill>
                <a:latin typeface="Arial" panose="020B0604020202020204" pitchFamily="34" charset="0"/>
                <a:ea typeface="+mj-ea"/>
                <a:cs typeface="Arial" panose="020B0604020202020204" pitchFamily="34" charset="0"/>
              </a:rPr>
              <a:t>Objectives of the Study</a:t>
            </a:r>
          </a:p>
        </p:txBody>
      </p:sp>
      <p:sp>
        <p:nvSpPr>
          <p:cNvPr id="46" name="Freeform 11">
            <a:extLst>
              <a:ext uri="{FF2B5EF4-FFF2-40B4-BE49-F238E27FC236}">
                <a16:creationId xmlns:a16="http://schemas.microsoft.com/office/drawing/2014/main" id="{26B9FE07-322E-43FB-8707-C9826BD90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pic>
        <p:nvPicPr>
          <p:cNvPr id="2" name="Picture 1">
            <a:extLst>
              <a:ext uri="{FF2B5EF4-FFF2-40B4-BE49-F238E27FC236}">
                <a16:creationId xmlns:a16="http://schemas.microsoft.com/office/drawing/2014/main" id="{BBAC26C1-9B8A-D23F-3798-16D85E0D4564}"/>
              </a:ext>
            </a:extLst>
          </p:cNvPr>
          <p:cNvPicPr>
            <a:picLocks noChangeAspect="1"/>
          </p:cNvPicPr>
          <p:nvPr/>
        </p:nvPicPr>
        <p:blipFill>
          <a:blip r:embed="rId2"/>
          <a:stretch>
            <a:fillRect/>
          </a:stretch>
        </p:blipFill>
        <p:spPr>
          <a:xfrm>
            <a:off x="10281007" y="1"/>
            <a:ext cx="1910993" cy="1057386"/>
          </a:xfrm>
          <a:prstGeom prst="rect">
            <a:avLst/>
          </a:prstGeom>
        </p:spPr>
      </p:pic>
      <p:graphicFrame>
        <p:nvGraphicFramePr>
          <p:cNvPr id="6" name="TextBox 3">
            <a:extLst>
              <a:ext uri="{FF2B5EF4-FFF2-40B4-BE49-F238E27FC236}">
                <a16:creationId xmlns:a16="http://schemas.microsoft.com/office/drawing/2014/main" id="{90C8B939-6251-F66C-0497-BDDCDB82867B}"/>
              </a:ext>
            </a:extLst>
          </p:cNvPr>
          <p:cNvGraphicFramePr/>
          <p:nvPr>
            <p:extLst>
              <p:ext uri="{D42A27DB-BD31-4B8C-83A1-F6EECF244321}">
                <p14:modId xmlns:p14="http://schemas.microsoft.com/office/powerpoint/2010/main" val="3217729118"/>
              </p:ext>
            </p:extLst>
          </p:nvPr>
        </p:nvGraphicFramePr>
        <p:xfrm>
          <a:off x="961012" y="2930805"/>
          <a:ext cx="10265786" cy="29619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57391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73" name="Group 72">
            <a:extLst>
              <a:ext uri="{FF2B5EF4-FFF2-40B4-BE49-F238E27FC236}">
                <a16:creationId xmlns:a16="http://schemas.microsoft.com/office/drawing/2014/main" id="{8CD25866-F15D-40A4-AEC5-47C044637A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75"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76"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77"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78"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79"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80"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81"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82"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83"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84"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85"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86"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87" name="Group 86">
            <a:extLst>
              <a:ext uri="{FF2B5EF4-FFF2-40B4-BE49-F238E27FC236}">
                <a16:creationId xmlns:a16="http://schemas.microsoft.com/office/drawing/2014/main" id="{0C4A17ED-96AA-44A6-A050-E1A7A1CDD9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88"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89"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90"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91"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92"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93"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94"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95"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96"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97"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98"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99"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100" name="Rectangle 99">
            <a:extLst>
              <a:ext uri="{FF2B5EF4-FFF2-40B4-BE49-F238E27FC236}">
                <a16:creationId xmlns:a16="http://schemas.microsoft.com/office/drawing/2014/main" id="{CE6C63DC-BAE4-42B6-8FDF-F6467C2D2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01" name="Freeform 11">
            <a:extLst>
              <a:ext uri="{FF2B5EF4-FFF2-40B4-BE49-F238E27FC236}">
                <a16:creationId xmlns:a16="http://schemas.microsoft.com/office/drawing/2014/main" id="{BFE4781A-41C7-4F27-8792-A74EFB8E5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sp useBgFill="1">
        <p:nvSpPr>
          <p:cNvPr id="102" name="Rectangle 101">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5A06761-E2E2-F2D2-0560-A89E5BEE0644}"/>
              </a:ext>
            </a:extLst>
          </p:cNvPr>
          <p:cNvSpPr txBox="1"/>
          <p:nvPr/>
        </p:nvSpPr>
        <p:spPr>
          <a:xfrm>
            <a:off x="3373062" y="624110"/>
            <a:ext cx="8131550" cy="1280890"/>
          </a:xfrm>
          <a:prstGeom prst="rect">
            <a:avLst/>
          </a:prstGeom>
        </p:spPr>
        <p:txBody>
          <a:bodyPr vert="horz" lIns="91440" tIns="45720" rIns="91440" bIns="45720" rtlCol="0" anchor="t">
            <a:normAutofit/>
          </a:bodyPr>
          <a:lstStyle/>
          <a:p>
            <a:pPr>
              <a:spcBef>
                <a:spcPct val="0"/>
              </a:spcBef>
              <a:spcAft>
                <a:spcPts val="600"/>
              </a:spcAft>
            </a:pPr>
            <a:r>
              <a:rPr lang="en-US" sz="3600" b="1" dirty="0">
                <a:solidFill>
                  <a:schemeClr val="tx1">
                    <a:lumMod val="85000"/>
                    <a:lumOff val="15000"/>
                  </a:schemeClr>
                </a:solidFill>
                <a:latin typeface="Arial" panose="020B0604020202020204" pitchFamily="34" charset="0"/>
                <a:ea typeface="+mj-ea"/>
                <a:cs typeface="Arial" panose="020B0604020202020204" pitchFamily="34" charset="0"/>
              </a:rPr>
              <a:t>Methodology</a:t>
            </a:r>
          </a:p>
        </p:txBody>
      </p:sp>
      <p:sp>
        <p:nvSpPr>
          <p:cNvPr id="103" name="Rectangle 102">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 name="Group 103">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05"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IN"/>
            </a:p>
          </p:txBody>
        </p:sp>
        <p:sp>
          <p:nvSpPr>
            <p:cNvPr id="106"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IN"/>
            </a:p>
          </p:txBody>
        </p:sp>
        <p:sp>
          <p:nvSpPr>
            <p:cNvPr id="107"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IN"/>
            </a:p>
          </p:txBody>
        </p:sp>
        <p:sp>
          <p:nvSpPr>
            <p:cNvPr id="108"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IN"/>
            </a:p>
          </p:txBody>
        </p:sp>
        <p:sp>
          <p:nvSpPr>
            <p:cNvPr id="109"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IN"/>
            </a:p>
          </p:txBody>
        </p:sp>
        <p:sp>
          <p:nvSpPr>
            <p:cNvPr id="110"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IN"/>
            </a:p>
          </p:txBody>
        </p:sp>
        <p:sp>
          <p:nvSpPr>
            <p:cNvPr id="111"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IN"/>
            </a:p>
          </p:txBody>
        </p:sp>
        <p:sp>
          <p:nvSpPr>
            <p:cNvPr id="112"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IN"/>
            </a:p>
          </p:txBody>
        </p:sp>
        <p:sp>
          <p:nvSpPr>
            <p:cNvPr id="113"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IN"/>
            </a:p>
          </p:txBody>
        </p:sp>
        <p:sp>
          <p:nvSpPr>
            <p:cNvPr id="114"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IN"/>
            </a:p>
          </p:txBody>
        </p:sp>
        <p:sp>
          <p:nvSpPr>
            <p:cNvPr id="57"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IN"/>
            </a:p>
          </p:txBody>
        </p:sp>
        <p:sp>
          <p:nvSpPr>
            <p:cNvPr id="115"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IN"/>
            </a:p>
          </p:txBody>
        </p:sp>
      </p:grpSp>
      <p:grpSp>
        <p:nvGrpSpPr>
          <p:cNvPr id="60" name="Group 59">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61"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IN"/>
            </a:p>
          </p:txBody>
        </p:sp>
        <p:sp>
          <p:nvSpPr>
            <p:cNvPr id="62"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IN"/>
            </a:p>
          </p:txBody>
        </p:sp>
        <p:sp>
          <p:nvSpPr>
            <p:cNvPr id="63"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IN"/>
            </a:p>
          </p:txBody>
        </p:sp>
        <p:sp>
          <p:nvSpPr>
            <p:cNvPr id="64"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IN"/>
            </a:p>
          </p:txBody>
        </p:sp>
        <p:sp>
          <p:nvSpPr>
            <p:cNvPr id="65"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IN"/>
            </a:p>
          </p:txBody>
        </p:sp>
        <p:sp>
          <p:nvSpPr>
            <p:cNvPr id="66"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IN"/>
            </a:p>
          </p:txBody>
        </p:sp>
        <p:sp>
          <p:nvSpPr>
            <p:cNvPr id="67"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IN"/>
            </a:p>
          </p:txBody>
        </p:sp>
        <p:sp>
          <p:nvSpPr>
            <p:cNvPr id="68"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IN"/>
            </a:p>
          </p:txBody>
        </p:sp>
        <p:sp>
          <p:nvSpPr>
            <p:cNvPr id="69"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IN"/>
            </a:p>
          </p:txBody>
        </p:sp>
        <p:sp>
          <p:nvSpPr>
            <p:cNvPr id="70"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IN"/>
            </a:p>
          </p:txBody>
        </p:sp>
        <p:sp>
          <p:nvSpPr>
            <p:cNvPr id="71"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IN"/>
            </a:p>
          </p:txBody>
        </p:sp>
        <p:sp>
          <p:nvSpPr>
            <p:cNvPr id="72"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IN"/>
            </a:p>
          </p:txBody>
        </p:sp>
      </p:grpSp>
      <p:sp>
        <p:nvSpPr>
          <p:cNvPr id="74"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IN"/>
          </a:p>
        </p:txBody>
      </p:sp>
      <p:sp>
        <p:nvSpPr>
          <p:cNvPr id="5" name="TextBox 4">
            <a:extLst>
              <a:ext uri="{FF2B5EF4-FFF2-40B4-BE49-F238E27FC236}">
                <a16:creationId xmlns:a16="http://schemas.microsoft.com/office/drawing/2014/main" id="{EF79B131-A403-E666-CA33-F1D7BF204C9B}"/>
              </a:ext>
            </a:extLst>
          </p:cNvPr>
          <p:cNvSpPr txBox="1"/>
          <p:nvPr/>
        </p:nvSpPr>
        <p:spPr>
          <a:xfrm>
            <a:off x="3373062" y="2133600"/>
            <a:ext cx="8131550" cy="3777622"/>
          </a:xfrm>
          <a:prstGeom prst="rect">
            <a:avLst/>
          </a:prstGeom>
        </p:spPr>
        <p:txBody>
          <a:bodyPr vert="horz" lIns="91440" tIns="45720" rIns="91440" bIns="45720" rtlCol="0">
            <a:normAutofit/>
          </a:bodyPr>
          <a:lstStyle/>
          <a:p>
            <a:pPr marL="342900" indent="-342900" algn="just">
              <a:lnSpc>
                <a:spcPct val="90000"/>
              </a:lnSpc>
              <a:spcBef>
                <a:spcPts val="1000"/>
              </a:spcBef>
              <a:buClr>
                <a:schemeClr val="accent1"/>
              </a:buClr>
              <a:buFont typeface="Wingdings 3" charset="2"/>
              <a:buChar char=""/>
            </a:pPr>
            <a:r>
              <a:rPr lang="en-US" sz="2000" dirty="0">
                <a:solidFill>
                  <a:schemeClr val="tx1">
                    <a:lumMod val="75000"/>
                    <a:lumOff val="25000"/>
                  </a:schemeClr>
                </a:solidFill>
                <a:latin typeface="Arial" panose="020B0604020202020204" pitchFamily="34" charset="0"/>
                <a:cs typeface="Arial" panose="020B0604020202020204" pitchFamily="34" charset="0"/>
              </a:rPr>
              <a:t>This study investigated the relationship between maternal smoking and pregnancy wastage in the Empowered Action Group States in India using the Indian version of Demographic Health Survey, National Family Health Survey (NFHS-5). The estimates are for Uttarakhand, Rajasthan, Uttar Pradesh, Bihar, Assam, Jharkhand, Odisha, Chhattisgarh, and Madhya Pradesh known as Empowered Action Group States, which include 324 districts of India.</a:t>
            </a:r>
          </a:p>
          <a:p>
            <a:pPr marL="342900" indent="-342900" algn="just">
              <a:lnSpc>
                <a:spcPct val="90000"/>
              </a:lnSpc>
              <a:spcBef>
                <a:spcPts val="1000"/>
              </a:spcBef>
              <a:buClr>
                <a:schemeClr val="accent1"/>
              </a:buClr>
              <a:buFont typeface="Wingdings 3" charset="2"/>
              <a:buChar char=""/>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a:p>
            <a:pPr marL="342900" indent="-342900" algn="just">
              <a:lnSpc>
                <a:spcPct val="90000"/>
              </a:lnSpc>
              <a:spcBef>
                <a:spcPts val="1000"/>
              </a:spcBef>
              <a:buClr>
                <a:schemeClr val="accent1"/>
              </a:buClr>
              <a:buFont typeface="Wingdings 3" charset="2"/>
              <a:buChar char=""/>
            </a:pPr>
            <a:r>
              <a:rPr lang="en-US" sz="2000" dirty="0">
                <a:solidFill>
                  <a:schemeClr val="tx1">
                    <a:lumMod val="75000"/>
                    <a:lumOff val="25000"/>
                  </a:schemeClr>
                </a:solidFill>
                <a:latin typeface="Arial" panose="020B0604020202020204" pitchFamily="34" charset="0"/>
                <a:cs typeface="Arial" panose="020B0604020202020204" pitchFamily="34" charset="0"/>
              </a:rPr>
              <a:t>The univariate, bivariate, and multivariate regression techniques were used to meet the objectives of the study. </a:t>
            </a:r>
            <a:r>
              <a:rPr lang="en-US" sz="2000" dirty="0">
                <a:solidFill>
                  <a:schemeClr val="tx1">
                    <a:lumMod val="75000"/>
                    <a:lumOff val="25000"/>
                  </a:schemeClr>
                </a:solidFill>
                <a:effectLst/>
                <a:latin typeface="Arial" panose="020B0604020202020204" pitchFamily="34" charset="0"/>
                <a:cs typeface="Arial" panose="020B0604020202020204" pitchFamily="34" charset="0"/>
              </a:rPr>
              <a:t>The pregnancy wastage and its predictors including tobacco use (smoking) were computed for the EAG states using STATA -14</a:t>
            </a:r>
          </a:p>
          <a:p>
            <a:pPr>
              <a:lnSpc>
                <a:spcPct val="90000"/>
              </a:lnSpc>
              <a:spcBef>
                <a:spcPts val="1000"/>
              </a:spcBef>
              <a:buClr>
                <a:schemeClr val="accent1"/>
              </a:buClr>
              <a:buFont typeface="Wingdings 3" charset="2"/>
              <a:buChar char=""/>
            </a:pPr>
            <a:endParaRPr lang="en-US" sz="1500" dirty="0">
              <a:solidFill>
                <a:schemeClr val="tx1">
                  <a:lumMod val="75000"/>
                  <a:lumOff val="25000"/>
                </a:schemeClr>
              </a:solidFill>
            </a:endParaRPr>
          </a:p>
          <a:p>
            <a:pPr>
              <a:lnSpc>
                <a:spcPct val="90000"/>
              </a:lnSpc>
              <a:spcBef>
                <a:spcPts val="1000"/>
              </a:spcBef>
              <a:buClr>
                <a:schemeClr val="accent1"/>
              </a:buClr>
            </a:pPr>
            <a:endParaRPr lang="en-US" sz="1500" dirty="0">
              <a:solidFill>
                <a:schemeClr val="tx1">
                  <a:lumMod val="75000"/>
                  <a:lumOff val="25000"/>
                </a:schemeClr>
              </a:solidFill>
            </a:endParaRPr>
          </a:p>
        </p:txBody>
      </p:sp>
      <p:pic>
        <p:nvPicPr>
          <p:cNvPr id="2" name="Picture 1">
            <a:extLst>
              <a:ext uri="{FF2B5EF4-FFF2-40B4-BE49-F238E27FC236}">
                <a16:creationId xmlns:a16="http://schemas.microsoft.com/office/drawing/2014/main" id="{D2F778C6-E80F-F949-08F1-1B57407D7470}"/>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27698487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25866-F15D-40A4-AEC5-47C044637A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12"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13"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14"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15"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16"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17"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18"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19"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20"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21"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22"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24" name="Group 23">
            <a:extLst>
              <a:ext uri="{FF2B5EF4-FFF2-40B4-BE49-F238E27FC236}">
                <a16:creationId xmlns:a16="http://schemas.microsoft.com/office/drawing/2014/main" id="{0C4A17ED-96AA-44A6-A050-E1A7A1CDD9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5"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26"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27"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28"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29"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30"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31"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32"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33"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34"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35"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36"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38" name="Rectangle 37">
            <a:extLst>
              <a:ext uri="{FF2B5EF4-FFF2-40B4-BE49-F238E27FC236}">
                <a16:creationId xmlns:a16="http://schemas.microsoft.com/office/drawing/2014/main" id="{CE6C63DC-BAE4-42B6-8FDF-F6467C2D2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40" name="Freeform 11">
            <a:extLst>
              <a:ext uri="{FF2B5EF4-FFF2-40B4-BE49-F238E27FC236}">
                <a16:creationId xmlns:a16="http://schemas.microsoft.com/office/drawing/2014/main" id="{BFE4781A-41C7-4F27-8792-A74EFB8E5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sp useBgFill="1">
        <p:nvSpPr>
          <p:cNvPr id="42" name="Rectangle 41">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30FC9AA-C767-89EE-D7DF-B62F2650981D}"/>
              </a:ext>
            </a:extLst>
          </p:cNvPr>
          <p:cNvSpPr txBox="1"/>
          <p:nvPr/>
        </p:nvSpPr>
        <p:spPr>
          <a:xfrm>
            <a:off x="3373062" y="624110"/>
            <a:ext cx="8131550" cy="1280890"/>
          </a:xfrm>
          <a:prstGeom prst="rect">
            <a:avLst/>
          </a:prstGeom>
        </p:spPr>
        <p:txBody>
          <a:bodyPr vert="horz" lIns="91440" tIns="45720" rIns="91440" bIns="45720" rtlCol="0" anchor="t">
            <a:normAutofit/>
          </a:bodyPr>
          <a:lstStyle/>
          <a:p>
            <a:pPr>
              <a:spcBef>
                <a:spcPct val="0"/>
              </a:spcBef>
              <a:spcAft>
                <a:spcPts val="600"/>
              </a:spcAft>
            </a:pPr>
            <a:r>
              <a:rPr lang="en-US" sz="3600" b="1" dirty="0">
                <a:solidFill>
                  <a:schemeClr val="tx1">
                    <a:lumMod val="85000"/>
                    <a:lumOff val="15000"/>
                  </a:schemeClr>
                </a:solidFill>
                <a:latin typeface="Arial" panose="020B0604020202020204" pitchFamily="34" charset="0"/>
                <a:ea typeface="+mj-ea"/>
                <a:cs typeface="Arial" panose="020B0604020202020204" pitchFamily="34" charset="0"/>
              </a:rPr>
              <a:t>Methodology</a:t>
            </a:r>
          </a:p>
          <a:p>
            <a:pPr>
              <a:spcBef>
                <a:spcPct val="0"/>
              </a:spcBef>
              <a:spcAft>
                <a:spcPts val="600"/>
              </a:spcAft>
            </a:pPr>
            <a:endParaRPr lang="en-US" sz="3600" dirty="0">
              <a:solidFill>
                <a:schemeClr val="tx1">
                  <a:lumMod val="85000"/>
                  <a:lumOff val="15000"/>
                </a:schemeClr>
              </a:solidFill>
              <a:latin typeface="+mj-lt"/>
              <a:ea typeface="+mj-ea"/>
              <a:cs typeface="+mj-cs"/>
            </a:endParaRPr>
          </a:p>
        </p:txBody>
      </p:sp>
      <p:sp>
        <p:nvSpPr>
          <p:cNvPr id="44" name="Rectangle 43">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47"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IN"/>
            </a:p>
          </p:txBody>
        </p:sp>
        <p:sp>
          <p:nvSpPr>
            <p:cNvPr id="48"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IN"/>
            </a:p>
          </p:txBody>
        </p:sp>
        <p:sp>
          <p:nvSpPr>
            <p:cNvPr id="49"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IN"/>
            </a:p>
          </p:txBody>
        </p:sp>
        <p:sp>
          <p:nvSpPr>
            <p:cNvPr id="50"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IN"/>
            </a:p>
          </p:txBody>
        </p:sp>
        <p:sp>
          <p:nvSpPr>
            <p:cNvPr id="51"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IN"/>
            </a:p>
          </p:txBody>
        </p:sp>
        <p:sp>
          <p:nvSpPr>
            <p:cNvPr id="52"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IN"/>
            </a:p>
          </p:txBody>
        </p:sp>
        <p:sp>
          <p:nvSpPr>
            <p:cNvPr id="53"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IN"/>
            </a:p>
          </p:txBody>
        </p:sp>
        <p:sp>
          <p:nvSpPr>
            <p:cNvPr id="54"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IN"/>
            </a:p>
          </p:txBody>
        </p:sp>
        <p:sp>
          <p:nvSpPr>
            <p:cNvPr id="55"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IN"/>
            </a:p>
          </p:txBody>
        </p:sp>
        <p:sp>
          <p:nvSpPr>
            <p:cNvPr id="56"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IN"/>
            </a:p>
          </p:txBody>
        </p:sp>
        <p:sp>
          <p:nvSpPr>
            <p:cNvPr id="57"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IN"/>
            </a:p>
          </p:txBody>
        </p:sp>
        <p:sp>
          <p:nvSpPr>
            <p:cNvPr id="58"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IN"/>
            </a:p>
          </p:txBody>
        </p:sp>
      </p:grpSp>
      <p:grpSp>
        <p:nvGrpSpPr>
          <p:cNvPr id="60" name="Group 59">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61"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IN"/>
            </a:p>
          </p:txBody>
        </p:sp>
        <p:sp>
          <p:nvSpPr>
            <p:cNvPr id="62"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IN"/>
            </a:p>
          </p:txBody>
        </p:sp>
        <p:sp>
          <p:nvSpPr>
            <p:cNvPr id="63"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IN"/>
            </a:p>
          </p:txBody>
        </p:sp>
        <p:sp>
          <p:nvSpPr>
            <p:cNvPr id="64"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IN"/>
            </a:p>
          </p:txBody>
        </p:sp>
        <p:sp>
          <p:nvSpPr>
            <p:cNvPr id="65"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IN"/>
            </a:p>
          </p:txBody>
        </p:sp>
        <p:sp>
          <p:nvSpPr>
            <p:cNvPr id="66"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IN"/>
            </a:p>
          </p:txBody>
        </p:sp>
        <p:sp>
          <p:nvSpPr>
            <p:cNvPr id="67"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IN"/>
            </a:p>
          </p:txBody>
        </p:sp>
        <p:sp>
          <p:nvSpPr>
            <p:cNvPr id="68"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IN"/>
            </a:p>
          </p:txBody>
        </p:sp>
        <p:sp>
          <p:nvSpPr>
            <p:cNvPr id="69"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IN"/>
            </a:p>
          </p:txBody>
        </p:sp>
        <p:sp>
          <p:nvSpPr>
            <p:cNvPr id="70"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IN"/>
            </a:p>
          </p:txBody>
        </p:sp>
        <p:sp>
          <p:nvSpPr>
            <p:cNvPr id="71"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IN"/>
            </a:p>
          </p:txBody>
        </p:sp>
        <p:sp>
          <p:nvSpPr>
            <p:cNvPr id="72"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IN"/>
            </a:p>
          </p:txBody>
        </p:sp>
      </p:grpSp>
      <p:sp>
        <p:nvSpPr>
          <p:cNvPr id="74"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IN"/>
          </a:p>
        </p:txBody>
      </p:sp>
      <p:sp>
        <p:nvSpPr>
          <p:cNvPr id="5" name="TextBox 4">
            <a:extLst>
              <a:ext uri="{FF2B5EF4-FFF2-40B4-BE49-F238E27FC236}">
                <a16:creationId xmlns:a16="http://schemas.microsoft.com/office/drawing/2014/main" id="{4F91CD7A-790A-B976-D6D8-E8FA848AF44A}"/>
              </a:ext>
            </a:extLst>
          </p:cNvPr>
          <p:cNvSpPr txBox="1"/>
          <p:nvPr/>
        </p:nvSpPr>
        <p:spPr>
          <a:xfrm>
            <a:off x="3373062" y="2133600"/>
            <a:ext cx="8131550" cy="3777622"/>
          </a:xfrm>
          <a:prstGeom prst="rect">
            <a:avLst/>
          </a:prstGeom>
        </p:spPr>
        <p:txBody>
          <a:bodyPr vert="horz" lIns="91440" tIns="45720" rIns="91440" bIns="45720" rtlCol="0">
            <a:normAutofit/>
          </a:bodyPr>
          <a:lstStyle/>
          <a:p>
            <a:pPr marL="342900" indent="-342900" algn="just">
              <a:spcBef>
                <a:spcPts val="1000"/>
              </a:spcBef>
              <a:buClr>
                <a:schemeClr val="accent1"/>
              </a:buClr>
              <a:buFont typeface="Wingdings 3" charset="2"/>
              <a:buChar char=""/>
            </a:pPr>
            <a:r>
              <a:rPr lang="en-US" sz="2000" dirty="0">
                <a:solidFill>
                  <a:schemeClr val="tx1">
                    <a:lumMod val="75000"/>
                    <a:lumOff val="25000"/>
                  </a:schemeClr>
                </a:solidFill>
                <a:latin typeface="Arial" panose="020B0604020202020204" pitchFamily="34" charset="0"/>
                <a:cs typeface="Arial" panose="020B0604020202020204" pitchFamily="34" charset="0"/>
              </a:rPr>
              <a:t>The duration and final outcome of pregnancy were used as dependent variable of pregnancy wastage. The pregnancy wastage and its predictors including tobacco use was computed for the EAG states.</a:t>
            </a:r>
          </a:p>
          <a:p>
            <a:pPr marL="342900" indent="-342900" algn="just">
              <a:spcBef>
                <a:spcPts val="1000"/>
              </a:spcBef>
              <a:buClr>
                <a:schemeClr val="accent1"/>
              </a:buClr>
              <a:buFont typeface="Wingdings 3" charset="2"/>
              <a:buChar char=""/>
            </a:pPr>
            <a:r>
              <a:rPr lang="en-US" sz="2000" dirty="0">
                <a:solidFill>
                  <a:schemeClr val="tx1">
                    <a:lumMod val="75000"/>
                    <a:lumOff val="25000"/>
                  </a:schemeClr>
                </a:solidFill>
                <a:latin typeface="Arial" panose="020B0604020202020204" pitchFamily="34" charset="0"/>
                <a:cs typeface="Arial" panose="020B0604020202020204" pitchFamily="34" charset="0"/>
              </a:rPr>
              <a:t>Dependent variable: The pregnancy wastage status among females is assessed by ever smoking by the females in their lives.  </a:t>
            </a:r>
          </a:p>
          <a:p>
            <a:pPr marL="342900" indent="-342900" algn="just">
              <a:spcBef>
                <a:spcPts val="1000"/>
              </a:spcBef>
              <a:buClr>
                <a:schemeClr val="accent1"/>
              </a:buClr>
              <a:buFont typeface="Wingdings 3" charset="2"/>
              <a:buChar char=""/>
            </a:pPr>
            <a:r>
              <a:rPr lang="en-US" sz="2000" dirty="0">
                <a:solidFill>
                  <a:schemeClr val="tx1">
                    <a:lumMod val="75000"/>
                    <a:lumOff val="25000"/>
                  </a:schemeClr>
                </a:solidFill>
                <a:latin typeface="Arial" panose="020B0604020202020204" pitchFamily="34" charset="0"/>
                <a:cs typeface="Arial" panose="020B0604020202020204" pitchFamily="34" charset="0"/>
              </a:rPr>
              <a:t>Independent Variables: Age of Respondent, Place of Residence, Religion, Ethnicity, and Wealth index, Education, and Region.</a:t>
            </a:r>
          </a:p>
        </p:txBody>
      </p:sp>
      <p:pic>
        <p:nvPicPr>
          <p:cNvPr id="2" name="Picture 1">
            <a:extLst>
              <a:ext uri="{FF2B5EF4-FFF2-40B4-BE49-F238E27FC236}">
                <a16:creationId xmlns:a16="http://schemas.microsoft.com/office/drawing/2014/main" id="{91DE36BB-95A4-17CC-BFF1-0515BFFCCC17}"/>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1970645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12"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13"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14"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15"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16"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17"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18"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19"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20"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21"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22"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24" name="Group 23">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5"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26"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27"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28"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29"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30"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31"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32"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33"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34"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35"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36"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38" name="Rectangle 37">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40"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IN"/>
          </a:p>
        </p:txBody>
      </p:sp>
      <p:sp useBgFill="1">
        <p:nvSpPr>
          <p:cNvPr id="42" name="Rectangle 41">
            <a:extLst>
              <a:ext uri="{FF2B5EF4-FFF2-40B4-BE49-F238E27FC236}">
                <a16:creationId xmlns:a16="http://schemas.microsoft.com/office/drawing/2014/main" id="{22589B50-D615-4630-B6F7-29E99FF2C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B87A83DF-4E7A-4A81-867E-10E29C4BD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 y="0"/>
            <a:ext cx="6111243"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 name="TextBox 1">
            <a:extLst>
              <a:ext uri="{FF2B5EF4-FFF2-40B4-BE49-F238E27FC236}">
                <a16:creationId xmlns:a16="http://schemas.microsoft.com/office/drawing/2014/main" id="{25FB9771-13AB-E77D-8A72-5AE822025BEB}"/>
              </a:ext>
            </a:extLst>
          </p:cNvPr>
          <p:cNvSpPr txBox="1"/>
          <p:nvPr/>
        </p:nvSpPr>
        <p:spPr>
          <a:xfrm>
            <a:off x="540279" y="967417"/>
            <a:ext cx="5280460" cy="3943250"/>
          </a:xfrm>
          <a:prstGeom prst="rect">
            <a:avLst/>
          </a:prstGeom>
        </p:spPr>
        <p:txBody>
          <a:bodyPr vert="horz" lIns="91440" tIns="45720" rIns="91440" bIns="45720" rtlCol="0" anchor="b">
            <a:normAutofit/>
          </a:bodyPr>
          <a:lstStyle/>
          <a:p>
            <a:pPr algn="ctr">
              <a:spcBef>
                <a:spcPct val="0"/>
              </a:spcBef>
              <a:spcAft>
                <a:spcPts val="600"/>
              </a:spcAft>
            </a:pPr>
            <a:r>
              <a:rPr lang="en-US" sz="3600" b="1" dirty="0">
                <a:solidFill>
                  <a:srgbClr val="FEFFFF"/>
                </a:solidFill>
                <a:latin typeface="Arial" panose="020B0604020202020204" pitchFamily="34" charset="0"/>
                <a:ea typeface="+mj-ea"/>
                <a:cs typeface="Arial" panose="020B0604020202020204" pitchFamily="34" charset="0"/>
              </a:rPr>
              <a:t>Table of Description and Coding categories of variables used in the analysis</a:t>
            </a:r>
          </a:p>
        </p:txBody>
      </p:sp>
      <p:sp>
        <p:nvSpPr>
          <p:cNvPr id="46" name="Freeform 27">
            <a:extLst>
              <a:ext uri="{FF2B5EF4-FFF2-40B4-BE49-F238E27FC236}">
                <a16:creationId xmlns:a16="http://schemas.microsoft.com/office/drawing/2014/main" id="{435515D7-4CE9-4558-BA93-E245EFB64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6881206" cy="857047"/>
          </a:xfrm>
          <a:custGeom>
            <a:avLst/>
            <a:gdLst>
              <a:gd name="connsiteX0" fmla="*/ 0 w 6881206"/>
              <a:gd name="connsiteY0" fmla="*/ 0 h 857047"/>
              <a:gd name="connsiteX1" fmla="*/ 653445 w 6881206"/>
              <a:gd name="connsiteY1" fmla="*/ 0 h 857047"/>
              <a:gd name="connsiteX2" fmla="*/ 1156123 w 6881206"/>
              <a:gd name="connsiteY2" fmla="*/ 0 h 857047"/>
              <a:gd name="connsiteX3" fmla="*/ 1380221 w 6881206"/>
              <a:gd name="connsiteY3" fmla="*/ 0 h 857047"/>
              <a:gd name="connsiteX4" fmla="*/ 1444324 w 6881206"/>
              <a:gd name="connsiteY4" fmla="*/ 0 h 857047"/>
              <a:gd name="connsiteX5" fmla="*/ 1522072 w 6881206"/>
              <a:gd name="connsiteY5" fmla="*/ 0 h 857047"/>
              <a:gd name="connsiteX6" fmla="*/ 1596570 w 6881206"/>
              <a:gd name="connsiteY6" fmla="*/ 0 h 857047"/>
              <a:gd name="connsiteX7" fmla="*/ 1893047 w 6881206"/>
              <a:gd name="connsiteY7" fmla="*/ 0 h 857047"/>
              <a:gd name="connsiteX8" fmla="*/ 1978260 w 6881206"/>
              <a:gd name="connsiteY8" fmla="*/ 0 h 857047"/>
              <a:gd name="connsiteX9" fmla="*/ 2032793 w 6881206"/>
              <a:gd name="connsiteY9" fmla="*/ 0 h 857047"/>
              <a:gd name="connsiteX10" fmla="*/ 2095032 w 6881206"/>
              <a:gd name="connsiteY10" fmla="*/ 0 h 857047"/>
              <a:gd name="connsiteX11" fmla="*/ 2574748 w 6881206"/>
              <a:gd name="connsiteY11" fmla="*/ 0 h 857047"/>
              <a:gd name="connsiteX12" fmla="*/ 2712413 w 6881206"/>
              <a:gd name="connsiteY12" fmla="*/ 0 h 857047"/>
              <a:gd name="connsiteX13" fmla="*/ 2724164 w 6881206"/>
              <a:gd name="connsiteY13" fmla="*/ 0 h 857047"/>
              <a:gd name="connsiteX14" fmla="*/ 2806423 w 6881206"/>
              <a:gd name="connsiteY14" fmla="*/ 0 h 857047"/>
              <a:gd name="connsiteX15" fmla="*/ 2975563 w 6881206"/>
              <a:gd name="connsiteY15" fmla="*/ 0 h 857047"/>
              <a:gd name="connsiteX16" fmla="*/ 3029696 w 6881206"/>
              <a:gd name="connsiteY16" fmla="*/ 0 h 857047"/>
              <a:gd name="connsiteX17" fmla="*/ 3216247 w 6881206"/>
              <a:gd name="connsiteY17" fmla="*/ 0 h 857047"/>
              <a:gd name="connsiteX18" fmla="*/ 3464491 w 6881206"/>
              <a:gd name="connsiteY18" fmla="*/ 0 h 857047"/>
              <a:gd name="connsiteX19" fmla="*/ 3476820 w 6881206"/>
              <a:gd name="connsiteY19" fmla="*/ 0 h 857047"/>
              <a:gd name="connsiteX20" fmla="*/ 3508932 w 6881206"/>
              <a:gd name="connsiteY20" fmla="*/ 0 h 857047"/>
              <a:gd name="connsiteX21" fmla="*/ 3518154 w 6881206"/>
              <a:gd name="connsiteY21" fmla="*/ 0 h 857047"/>
              <a:gd name="connsiteX22" fmla="*/ 3563124 w 6881206"/>
              <a:gd name="connsiteY22" fmla="*/ 0 h 857047"/>
              <a:gd name="connsiteX23" fmla="*/ 3568615 w 6881206"/>
              <a:gd name="connsiteY23" fmla="*/ 0 h 857047"/>
              <a:gd name="connsiteX24" fmla="*/ 3582711 w 6881206"/>
              <a:gd name="connsiteY24" fmla="*/ 0 h 857047"/>
              <a:gd name="connsiteX25" fmla="*/ 3607047 w 6881206"/>
              <a:gd name="connsiteY25" fmla="*/ 0 h 857047"/>
              <a:gd name="connsiteX26" fmla="*/ 3711363 w 6881206"/>
              <a:gd name="connsiteY26" fmla="*/ 0 h 857047"/>
              <a:gd name="connsiteX27" fmla="*/ 3757936 w 6881206"/>
              <a:gd name="connsiteY27" fmla="*/ 0 h 857047"/>
              <a:gd name="connsiteX28" fmla="*/ 3914505 w 6881206"/>
              <a:gd name="connsiteY28" fmla="*/ 0 h 857047"/>
              <a:gd name="connsiteX29" fmla="*/ 4099165 w 6881206"/>
              <a:gd name="connsiteY29" fmla="*/ 0 h 857047"/>
              <a:gd name="connsiteX30" fmla="*/ 4176573 w 6881206"/>
              <a:gd name="connsiteY30" fmla="*/ 0 h 857047"/>
              <a:gd name="connsiteX31" fmla="*/ 4211043 w 6881206"/>
              <a:gd name="connsiteY31" fmla="*/ 0 h 857047"/>
              <a:gd name="connsiteX32" fmla="*/ 4249415 w 6881206"/>
              <a:gd name="connsiteY32" fmla="*/ 0 h 857047"/>
              <a:gd name="connsiteX33" fmla="*/ 4292911 w 6881206"/>
              <a:gd name="connsiteY33" fmla="*/ 0 h 857047"/>
              <a:gd name="connsiteX34" fmla="*/ 4715176 w 6881206"/>
              <a:gd name="connsiteY34" fmla="*/ 0 h 857047"/>
              <a:gd name="connsiteX35" fmla="*/ 4749035 w 6881206"/>
              <a:gd name="connsiteY35" fmla="*/ 0 h 857047"/>
              <a:gd name="connsiteX36" fmla="*/ 5107279 w 6881206"/>
              <a:gd name="connsiteY36" fmla="*/ 0 h 857047"/>
              <a:gd name="connsiteX37" fmla="*/ 5446306 w 6881206"/>
              <a:gd name="connsiteY37" fmla="*/ 0 h 857047"/>
              <a:gd name="connsiteX38" fmla="*/ 5654500 w 6881206"/>
              <a:gd name="connsiteY38" fmla="*/ 0 h 857047"/>
              <a:gd name="connsiteX39" fmla="*/ 5879355 w 6881206"/>
              <a:gd name="connsiteY39" fmla="*/ 0 h 857047"/>
              <a:gd name="connsiteX40" fmla="*/ 6374171 w 6881206"/>
              <a:gd name="connsiteY40" fmla="*/ 0 h 857047"/>
              <a:gd name="connsiteX41" fmla="*/ 6382691 w 6881206"/>
              <a:gd name="connsiteY41" fmla="*/ 0 h 857047"/>
              <a:gd name="connsiteX42" fmla="*/ 6406881 w 6881206"/>
              <a:gd name="connsiteY42" fmla="*/ 10516 h 857047"/>
              <a:gd name="connsiteX43" fmla="*/ 6411719 w 6881206"/>
              <a:gd name="connsiteY43" fmla="*/ 15774 h 857047"/>
              <a:gd name="connsiteX44" fmla="*/ 6412418 w 6881206"/>
              <a:gd name="connsiteY44" fmla="*/ 16534 h 857047"/>
              <a:gd name="connsiteX45" fmla="*/ 6413765 w 6881206"/>
              <a:gd name="connsiteY45" fmla="*/ 17998 h 857047"/>
              <a:gd name="connsiteX46" fmla="*/ 6418286 w 6881206"/>
              <a:gd name="connsiteY46" fmla="*/ 21854 h 857047"/>
              <a:gd name="connsiteX47" fmla="*/ 6867337 w 6881206"/>
              <a:gd name="connsiteY47" fmla="*/ 404863 h 857047"/>
              <a:gd name="connsiteX48" fmla="*/ 6867337 w 6881206"/>
              <a:gd name="connsiteY48" fmla="*/ 452185 h 857047"/>
              <a:gd name="connsiteX49" fmla="*/ 6491457 w 6881206"/>
              <a:gd name="connsiteY49" fmla="*/ 772784 h 857047"/>
              <a:gd name="connsiteX50" fmla="*/ 6413765 w 6881206"/>
              <a:gd name="connsiteY50" fmla="*/ 839050 h 857047"/>
              <a:gd name="connsiteX51" fmla="*/ 6411719 w 6881206"/>
              <a:gd name="connsiteY51" fmla="*/ 841273 h 857047"/>
              <a:gd name="connsiteX52" fmla="*/ 6406881 w 6881206"/>
              <a:gd name="connsiteY52" fmla="*/ 846531 h 857047"/>
              <a:gd name="connsiteX53" fmla="*/ 6382691 w 6881206"/>
              <a:gd name="connsiteY53" fmla="*/ 857047 h 857047"/>
              <a:gd name="connsiteX54" fmla="*/ 6374171 w 6881206"/>
              <a:gd name="connsiteY54" fmla="*/ 857047 h 857047"/>
              <a:gd name="connsiteX55" fmla="*/ 6368680 w 6881206"/>
              <a:gd name="connsiteY55" fmla="*/ 857047 h 857047"/>
              <a:gd name="connsiteX56" fmla="*/ 6348221 w 6881206"/>
              <a:gd name="connsiteY56" fmla="*/ 857047 h 857047"/>
              <a:gd name="connsiteX57" fmla="*/ 6330248 w 6881206"/>
              <a:gd name="connsiteY57" fmla="*/ 857047 h 857047"/>
              <a:gd name="connsiteX58" fmla="*/ 6266353 w 6881206"/>
              <a:gd name="connsiteY58" fmla="*/ 857047 h 857047"/>
              <a:gd name="connsiteX59" fmla="*/ 6225932 w 6881206"/>
              <a:gd name="connsiteY59" fmla="*/ 857047 h 857047"/>
              <a:gd name="connsiteX60" fmla="*/ 6106926 w 6881206"/>
              <a:gd name="connsiteY60" fmla="*/ 857047 h 857047"/>
              <a:gd name="connsiteX61" fmla="*/ 6022790 w 6881206"/>
              <a:gd name="connsiteY61" fmla="*/ 857047 h 857047"/>
              <a:gd name="connsiteX62" fmla="*/ 5844088 w 6881206"/>
              <a:gd name="connsiteY62" fmla="*/ 857047 h 857047"/>
              <a:gd name="connsiteX63" fmla="*/ 5687880 w 6881206"/>
              <a:gd name="connsiteY63" fmla="*/ 857047 h 857047"/>
              <a:gd name="connsiteX64" fmla="*/ 5451985 w 6881206"/>
              <a:gd name="connsiteY64" fmla="*/ 857047 h 857047"/>
              <a:gd name="connsiteX65" fmla="*/ 5188261 w 6881206"/>
              <a:gd name="connsiteY65" fmla="*/ 857047 h 857047"/>
              <a:gd name="connsiteX66" fmla="*/ 4904764 w 6881206"/>
              <a:gd name="connsiteY66" fmla="*/ 857047 h 857047"/>
              <a:gd name="connsiteX67" fmla="*/ 4490989 w 6881206"/>
              <a:gd name="connsiteY67" fmla="*/ 857047 h 857047"/>
              <a:gd name="connsiteX68" fmla="*/ 4176573 w 6881206"/>
              <a:gd name="connsiteY68" fmla="*/ 857047 h 857047"/>
              <a:gd name="connsiteX69" fmla="*/ 4099165 w 6881206"/>
              <a:gd name="connsiteY69" fmla="*/ 857047 h 857047"/>
              <a:gd name="connsiteX70" fmla="*/ 4089943 w 6881206"/>
              <a:gd name="connsiteY70" fmla="*/ 857047 h 857047"/>
              <a:gd name="connsiteX71" fmla="*/ 4057940 w 6881206"/>
              <a:gd name="connsiteY71" fmla="*/ 857047 h 857047"/>
              <a:gd name="connsiteX72" fmla="*/ 4025386 w 6881206"/>
              <a:gd name="connsiteY72" fmla="*/ 857047 h 857047"/>
              <a:gd name="connsiteX73" fmla="*/ 3850160 w 6881206"/>
              <a:gd name="connsiteY73" fmla="*/ 857047 h 857047"/>
              <a:gd name="connsiteX74" fmla="*/ 3563124 w 6881206"/>
              <a:gd name="connsiteY74" fmla="*/ 857047 h 857047"/>
              <a:gd name="connsiteX75" fmla="*/ 3550795 w 6881206"/>
              <a:gd name="connsiteY75" fmla="*/ 857047 h 857047"/>
              <a:gd name="connsiteX76" fmla="*/ 3508932 w 6881206"/>
              <a:gd name="connsiteY76" fmla="*/ 857047 h 857047"/>
              <a:gd name="connsiteX77" fmla="*/ 3483683 w 6881206"/>
              <a:gd name="connsiteY77" fmla="*/ 857047 h 857047"/>
              <a:gd name="connsiteX78" fmla="*/ 3464491 w 6881206"/>
              <a:gd name="connsiteY78" fmla="*/ 857047 h 857047"/>
              <a:gd name="connsiteX79" fmla="*/ 3452740 w 6881206"/>
              <a:gd name="connsiteY79" fmla="*/ 857047 h 857047"/>
              <a:gd name="connsiteX80" fmla="*/ 3423719 w 6881206"/>
              <a:gd name="connsiteY80" fmla="*/ 857047 h 857047"/>
              <a:gd name="connsiteX81" fmla="*/ 3370481 w 6881206"/>
              <a:gd name="connsiteY81" fmla="*/ 857047 h 857047"/>
              <a:gd name="connsiteX82" fmla="*/ 3306946 w 6881206"/>
              <a:gd name="connsiteY82" fmla="*/ 857047 h 857047"/>
              <a:gd name="connsiteX83" fmla="*/ 3147208 w 6881206"/>
              <a:gd name="connsiteY83" fmla="*/ 857047 h 857047"/>
              <a:gd name="connsiteX84" fmla="*/ 3114429 w 6881206"/>
              <a:gd name="connsiteY84" fmla="*/ 857047 h 857047"/>
              <a:gd name="connsiteX85" fmla="*/ 2960658 w 6881206"/>
              <a:gd name="connsiteY85" fmla="*/ 857047 h 857047"/>
              <a:gd name="connsiteX86" fmla="*/ 2827230 w 6881206"/>
              <a:gd name="connsiteY86" fmla="*/ 857047 h 857047"/>
              <a:gd name="connsiteX87" fmla="*/ 2712413 w 6881206"/>
              <a:gd name="connsiteY87" fmla="*/ 857047 h 857047"/>
              <a:gd name="connsiteX88" fmla="*/ 2680242 w 6881206"/>
              <a:gd name="connsiteY88" fmla="*/ 857047 h 857047"/>
              <a:gd name="connsiteX89" fmla="*/ 2603835 w 6881206"/>
              <a:gd name="connsiteY89" fmla="*/ 857047 h 857047"/>
              <a:gd name="connsiteX90" fmla="*/ 2455042 w 6881206"/>
              <a:gd name="connsiteY90" fmla="*/ 857047 h 857047"/>
              <a:gd name="connsiteX91" fmla="*/ 2426415 w 6881206"/>
              <a:gd name="connsiteY91" fmla="*/ 857047 h 857047"/>
              <a:gd name="connsiteX92" fmla="*/ 2209736 w 6881206"/>
              <a:gd name="connsiteY92" fmla="*/ 857047 h 857047"/>
              <a:gd name="connsiteX93" fmla="*/ 1893047 w 6881206"/>
              <a:gd name="connsiteY93" fmla="*/ 857047 h 857047"/>
              <a:gd name="connsiteX94" fmla="*/ 1885034 w 6881206"/>
              <a:gd name="connsiteY94" fmla="*/ 857047 h 857047"/>
              <a:gd name="connsiteX95" fmla="*/ 1843786 w 6881206"/>
              <a:gd name="connsiteY95" fmla="*/ 857047 h 857047"/>
              <a:gd name="connsiteX96" fmla="*/ 1828944 w 6881206"/>
              <a:gd name="connsiteY96" fmla="*/ 857047 h 857047"/>
              <a:gd name="connsiteX97" fmla="*/ 1380221 w 6881206"/>
              <a:gd name="connsiteY97" fmla="*/ 857047 h 857047"/>
              <a:gd name="connsiteX98" fmla="*/ 1333065 w 6881206"/>
              <a:gd name="connsiteY98" fmla="*/ 857047 h 857047"/>
              <a:gd name="connsiteX99" fmla="*/ 653445 w 6881206"/>
              <a:gd name="connsiteY99" fmla="*/ 857047 h 857047"/>
              <a:gd name="connsiteX100" fmla="*/ 0 w 6881206"/>
              <a:gd name="connsiteY100" fmla="*/ 857047 h 857047"/>
              <a:gd name="connsiteX101" fmla="*/ 0 w 6881206"/>
              <a:gd name="connsiteY101" fmla="*/ 0 h 85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6881206" h="857047">
                <a:moveTo>
                  <a:pt x="0" y="0"/>
                </a:moveTo>
                <a:cubicBezTo>
                  <a:pt x="0" y="0"/>
                  <a:pt x="0" y="0"/>
                  <a:pt x="653445" y="0"/>
                </a:cubicBezTo>
                <a:cubicBezTo>
                  <a:pt x="653445" y="0"/>
                  <a:pt x="653445" y="0"/>
                  <a:pt x="1156123" y="0"/>
                </a:cubicBezTo>
                <a:lnTo>
                  <a:pt x="1380221" y="0"/>
                </a:lnTo>
                <a:cubicBezTo>
                  <a:pt x="1380221" y="0"/>
                  <a:pt x="1380221" y="0"/>
                  <a:pt x="1444324" y="0"/>
                </a:cubicBezTo>
                <a:lnTo>
                  <a:pt x="1522072" y="0"/>
                </a:lnTo>
                <a:lnTo>
                  <a:pt x="1596570" y="0"/>
                </a:lnTo>
                <a:cubicBezTo>
                  <a:pt x="1668686" y="0"/>
                  <a:pt x="1764840" y="0"/>
                  <a:pt x="1893047" y="0"/>
                </a:cubicBezTo>
                <a:cubicBezTo>
                  <a:pt x="1893047" y="0"/>
                  <a:pt x="1893047" y="0"/>
                  <a:pt x="1978260" y="0"/>
                </a:cubicBezTo>
                <a:lnTo>
                  <a:pt x="2032793" y="0"/>
                </a:lnTo>
                <a:lnTo>
                  <a:pt x="2095032" y="0"/>
                </a:lnTo>
                <a:cubicBezTo>
                  <a:pt x="2196025" y="0"/>
                  <a:pt x="2347515" y="0"/>
                  <a:pt x="2574748" y="0"/>
                </a:cubicBezTo>
                <a:lnTo>
                  <a:pt x="2712413" y="0"/>
                </a:lnTo>
                <a:lnTo>
                  <a:pt x="2724164" y="0"/>
                </a:lnTo>
                <a:lnTo>
                  <a:pt x="2806423" y="0"/>
                </a:lnTo>
                <a:lnTo>
                  <a:pt x="2975563" y="0"/>
                </a:lnTo>
                <a:lnTo>
                  <a:pt x="3029696" y="0"/>
                </a:lnTo>
                <a:lnTo>
                  <a:pt x="3216247" y="0"/>
                </a:lnTo>
                <a:lnTo>
                  <a:pt x="3464491" y="0"/>
                </a:lnTo>
                <a:lnTo>
                  <a:pt x="3476820" y="0"/>
                </a:lnTo>
                <a:lnTo>
                  <a:pt x="3508932" y="0"/>
                </a:lnTo>
                <a:cubicBezTo>
                  <a:pt x="3508932" y="0"/>
                  <a:pt x="3508932" y="0"/>
                  <a:pt x="3518154" y="0"/>
                </a:cubicBezTo>
                <a:lnTo>
                  <a:pt x="3563124" y="0"/>
                </a:lnTo>
                <a:lnTo>
                  <a:pt x="3568615" y="0"/>
                </a:lnTo>
                <a:lnTo>
                  <a:pt x="3582711" y="0"/>
                </a:lnTo>
                <a:lnTo>
                  <a:pt x="3607047" y="0"/>
                </a:lnTo>
                <a:lnTo>
                  <a:pt x="3711363" y="0"/>
                </a:lnTo>
                <a:lnTo>
                  <a:pt x="3757936" y="0"/>
                </a:lnTo>
                <a:lnTo>
                  <a:pt x="3914505" y="0"/>
                </a:lnTo>
                <a:lnTo>
                  <a:pt x="4099165" y="0"/>
                </a:lnTo>
                <a:cubicBezTo>
                  <a:pt x="4099165" y="0"/>
                  <a:pt x="4099165" y="0"/>
                  <a:pt x="4176573" y="0"/>
                </a:cubicBezTo>
                <a:cubicBezTo>
                  <a:pt x="4176573" y="0"/>
                  <a:pt x="4176573" y="0"/>
                  <a:pt x="4211043" y="0"/>
                </a:cubicBezTo>
                <a:lnTo>
                  <a:pt x="4249415" y="0"/>
                </a:lnTo>
                <a:lnTo>
                  <a:pt x="4292911" y="0"/>
                </a:lnTo>
                <a:cubicBezTo>
                  <a:pt x="4370470" y="0"/>
                  <a:pt x="4499735" y="0"/>
                  <a:pt x="4715176" y="0"/>
                </a:cubicBezTo>
                <a:lnTo>
                  <a:pt x="4749035" y="0"/>
                </a:lnTo>
                <a:lnTo>
                  <a:pt x="5107279" y="0"/>
                </a:lnTo>
                <a:lnTo>
                  <a:pt x="5446306" y="0"/>
                </a:lnTo>
                <a:lnTo>
                  <a:pt x="5654500" y="0"/>
                </a:lnTo>
                <a:lnTo>
                  <a:pt x="5879355" y="0"/>
                </a:lnTo>
                <a:lnTo>
                  <a:pt x="6374171" y="0"/>
                </a:lnTo>
                <a:lnTo>
                  <a:pt x="6382691" y="0"/>
                </a:lnTo>
                <a:cubicBezTo>
                  <a:pt x="6392367" y="0"/>
                  <a:pt x="6402043" y="5258"/>
                  <a:pt x="6406881" y="10516"/>
                </a:cubicBezTo>
                <a:cubicBezTo>
                  <a:pt x="6406881" y="10516"/>
                  <a:pt x="6411719" y="10516"/>
                  <a:pt x="6411719" y="15774"/>
                </a:cubicBezTo>
                <a:cubicBezTo>
                  <a:pt x="6411719" y="15774"/>
                  <a:pt x="6411719" y="15774"/>
                  <a:pt x="6412418" y="16534"/>
                </a:cubicBezTo>
                <a:lnTo>
                  <a:pt x="6413765" y="17998"/>
                </a:lnTo>
                <a:lnTo>
                  <a:pt x="6418286" y="21854"/>
                </a:lnTo>
                <a:cubicBezTo>
                  <a:pt x="6439669" y="40092"/>
                  <a:pt x="6525203" y="113046"/>
                  <a:pt x="6867337" y="404863"/>
                </a:cubicBezTo>
                <a:cubicBezTo>
                  <a:pt x="6885830" y="415379"/>
                  <a:pt x="6885830" y="436411"/>
                  <a:pt x="6867337" y="452185"/>
                </a:cubicBezTo>
                <a:cubicBezTo>
                  <a:pt x="6867337" y="452185"/>
                  <a:pt x="6867337" y="452185"/>
                  <a:pt x="6491457" y="772784"/>
                </a:cubicBezTo>
                <a:lnTo>
                  <a:pt x="6413765" y="839050"/>
                </a:lnTo>
                <a:lnTo>
                  <a:pt x="6411719" y="841273"/>
                </a:lnTo>
                <a:cubicBezTo>
                  <a:pt x="6411719" y="841273"/>
                  <a:pt x="6406881" y="841273"/>
                  <a:pt x="6406881" y="846531"/>
                </a:cubicBezTo>
                <a:cubicBezTo>
                  <a:pt x="6402043" y="851789"/>
                  <a:pt x="6392367" y="857047"/>
                  <a:pt x="6382691" y="857047"/>
                </a:cubicBezTo>
                <a:lnTo>
                  <a:pt x="6374171" y="857047"/>
                </a:lnTo>
                <a:lnTo>
                  <a:pt x="6368680" y="857047"/>
                </a:lnTo>
                <a:lnTo>
                  <a:pt x="6348221" y="857047"/>
                </a:lnTo>
                <a:lnTo>
                  <a:pt x="6330248" y="857047"/>
                </a:lnTo>
                <a:lnTo>
                  <a:pt x="6266353" y="857047"/>
                </a:lnTo>
                <a:lnTo>
                  <a:pt x="6225932" y="857047"/>
                </a:lnTo>
                <a:lnTo>
                  <a:pt x="6106926" y="857047"/>
                </a:lnTo>
                <a:lnTo>
                  <a:pt x="6022790" y="857047"/>
                </a:lnTo>
                <a:lnTo>
                  <a:pt x="5844088" y="857047"/>
                </a:lnTo>
                <a:lnTo>
                  <a:pt x="5687880" y="857047"/>
                </a:lnTo>
                <a:lnTo>
                  <a:pt x="5451985" y="857047"/>
                </a:lnTo>
                <a:lnTo>
                  <a:pt x="5188261" y="857047"/>
                </a:lnTo>
                <a:lnTo>
                  <a:pt x="4904764" y="857047"/>
                </a:lnTo>
                <a:lnTo>
                  <a:pt x="4490989" y="857047"/>
                </a:lnTo>
                <a:lnTo>
                  <a:pt x="4176573" y="857047"/>
                </a:lnTo>
                <a:cubicBezTo>
                  <a:pt x="4176573" y="857047"/>
                  <a:pt x="4176573" y="857047"/>
                  <a:pt x="4099165" y="857047"/>
                </a:cubicBezTo>
                <a:cubicBezTo>
                  <a:pt x="4099165" y="857047"/>
                  <a:pt x="4099165" y="857047"/>
                  <a:pt x="4089943" y="857047"/>
                </a:cubicBezTo>
                <a:lnTo>
                  <a:pt x="4057940" y="857047"/>
                </a:lnTo>
                <a:lnTo>
                  <a:pt x="4025386" y="857047"/>
                </a:lnTo>
                <a:cubicBezTo>
                  <a:pt x="3988496" y="857047"/>
                  <a:pt x="3933162" y="857047"/>
                  <a:pt x="3850160" y="857047"/>
                </a:cubicBezTo>
                <a:lnTo>
                  <a:pt x="3563124" y="857047"/>
                </a:lnTo>
                <a:lnTo>
                  <a:pt x="3550795" y="857047"/>
                </a:lnTo>
                <a:lnTo>
                  <a:pt x="3508932" y="857047"/>
                </a:lnTo>
                <a:cubicBezTo>
                  <a:pt x="3508932" y="857047"/>
                  <a:pt x="3508932" y="857047"/>
                  <a:pt x="3483683" y="857047"/>
                </a:cubicBezTo>
                <a:lnTo>
                  <a:pt x="3464491" y="857047"/>
                </a:lnTo>
                <a:lnTo>
                  <a:pt x="3452740" y="857047"/>
                </a:lnTo>
                <a:lnTo>
                  <a:pt x="3423719" y="857047"/>
                </a:lnTo>
                <a:lnTo>
                  <a:pt x="3370481" y="857047"/>
                </a:lnTo>
                <a:lnTo>
                  <a:pt x="3306946" y="857047"/>
                </a:lnTo>
                <a:lnTo>
                  <a:pt x="3147208" y="857047"/>
                </a:lnTo>
                <a:lnTo>
                  <a:pt x="3114429" y="857047"/>
                </a:lnTo>
                <a:lnTo>
                  <a:pt x="2960658" y="857047"/>
                </a:lnTo>
                <a:lnTo>
                  <a:pt x="2827230" y="857047"/>
                </a:lnTo>
                <a:lnTo>
                  <a:pt x="2712413" y="857047"/>
                </a:lnTo>
                <a:lnTo>
                  <a:pt x="2680242" y="857047"/>
                </a:lnTo>
                <a:lnTo>
                  <a:pt x="2603835" y="857047"/>
                </a:lnTo>
                <a:lnTo>
                  <a:pt x="2455042" y="857047"/>
                </a:lnTo>
                <a:lnTo>
                  <a:pt x="2426415" y="857047"/>
                </a:lnTo>
                <a:lnTo>
                  <a:pt x="2209736" y="857047"/>
                </a:lnTo>
                <a:lnTo>
                  <a:pt x="1893047" y="857047"/>
                </a:lnTo>
                <a:cubicBezTo>
                  <a:pt x="1893047" y="857047"/>
                  <a:pt x="1893047" y="857047"/>
                  <a:pt x="1885034" y="857047"/>
                </a:cubicBezTo>
                <a:lnTo>
                  <a:pt x="1843786" y="857047"/>
                </a:lnTo>
                <a:lnTo>
                  <a:pt x="1828944" y="857047"/>
                </a:lnTo>
                <a:cubicBezTo>
                  <a:pt x="1764840" y="857047"/>
                  <a:pt x="1636634" y="857047"/>
                  <a:pt x="1380221" y="857047"/>
                </a:cubicBezTo>
                <a:lnTo>
                  <a:pt x="1333065" y="857047"/>
                </a:lnTo>
                <a:cubicBezTo>
                  <a:pt x="1136016" y="857047"/>
                  <a:pt x="910816" y="857047"/>
                  <a:pt x="653445" y="857047"/>
                </a:cubicBezTo>
                <a:cubicBezTo>
                  <a:pt x="653445" y="857047"/>
                  <a:pt x="653445" y="857047"/>
                  <a:pt x="0" y="857047"/>
                </a:cubicBezTo>
                <a:cubicBezTo>
                  <a:pt x="0" y="857047"/>
                  <a:pt x="0" y="857047"/>
                  <a:pt x="0"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pic>
        <p:nvPicPr>
          <p:cNvPr id="3" name="Picture 2">
            <a:extLst>
              <a:ext uri="{FF2B5EF4-FFF2-40B4-BE49-F238E27FC236}">
                <a16:creationId xmlns:a16="http://schemas.microsoft.com/office/drawing/2014/main" id="{59B96412-A943-BCDC-E844-517138A68606}"/>
              </a:ext>
            </a:extLst>
          </p:cNvPr>
          <p:cNvPicPr>
            <a:picLocks noChangeAspect="1"/>
          </p:cNvPicPr>
          <p:nvPr/>
        </p:nvPicPr>
        <p:blipFill>
          <a:blip r:embed="rId2"/>
          <a:stretch>
            <a:fillRect/>
          </a:stretch>
        </p:blipFill>
        <p:spPr>
          <a:xfrm>
            <a:off x="10281007" y="1"/>
            <a:ext cx="1910993" cy="1057386"/>
          </a:xfrm>
          <a:prstGeom prst="rect">
            <a:avLst/>
          </a:prstGeom>
        </p:spPr>
      </p:pic>
      <p:graphicFrame>
        <p:nvGraphicFramePr>
          <p:cNvPr id="5" name="Table 4">
            <a:extLst>
              <a:ext uri="{FF2B5EF4-FFF2-40B4-BE49-F238E27FC236}">
                <a16:creationId xmlns:a16="http://schemas.microsoft.com/office/drawing/2014/main" id="{47BA0D81-F5DC-1478-A8D3-EEB3FB245122}"/>
              </a:ext>
            </a:extLst>
          </p:cNvPr>
          <p:cNvGraphicFramePr>
            <a:graphicFrameLocks noGrp="1"/>
          </p:cNvGraphicFramePr>
          <p:nvPr>
            <p:extLst>
              <p:ext uri="{D42A27DB-BD31-4B8C-83A1-F6EECF244321}">
                <p14:modId xmlns:p14="http://schemas.microsoft.com/office/powerpoint/2010/main" val="2408786052"/>
              </p:ext>
            </p:extLst>
          </p:nvPr>
        </p:nvGraphicFramePr>
        <p:xfrm>
          <a:off x="6881207" y="1117640"/>
          <a:ext cx="4842890" cy="5386155"/>
        </p:xfrm>
        <a:graphic>
          <a:graphicData uri="http://schemas.openxmlformats.org/drawingml/2006/table">
            <a:tbl>
              <a:tblPr firstRow="1" firstCol="1" bandRow="1"/>
              <a:tblGrid>
                <a:gridCol w="1394306">
                  <a:extLst>
                    <a:ext uri="{9D8B030D-6E8A-4147-A177-3AD203B41FA5}">
                      <a16:colId xmlns:a16="http://schemas.microsoft.com/office/drawing/2014/main" val="1891995655"/>
                    </a:ext>
                  </a:extLst>
                </a:gridCol>
                <a:gridCol w="3448584">
                  <a:extLst>
                    <a:ext uri="{9D8B030D-6E8A-4147-A177-3AD203B41FA5}">
                      <a16:colId xmlns:a16="http://schemas.microsoft.com/office/drawing/2014/main" val="1524108651"/>
                    </a:ext>
                  </a:extLst>
                </a:gridCol>
              </a:tblGrid>
              <a:tr h="150252">
                <a:tc gridSpan="2">
                  <a:txBody>
                    <a:bodyPr/>
                    <a:lstStyle/>
                    <a:p>
                      <a:pPr>
                        <a:lnSpc>
                          <a:spcPct val="107000"/>
                        </a:lnSpc>
                        <a:spcAft>
                          <a:spcPts val="800"/>
                        </a:spcAft>
                      </a:pPr>
                      <a:r>
                        <a:rPr lang="en-IN" sz="900" b="1" kern="0">
                          <a:solidFill>
                            <a:srgbClr val="000000"/>
                          </a:solidFill>
                          <a:effectLst/>
                          <a:highlight>
                            <a:srgbClr val="FFFFFF"/>
                          </a:highlight>
                          <a:latin typeface="Arial" panose="020B0604020202020204" pitchFamily="34" charset="0"/>
                          <a:ea typeface="Times New Roman" panose="02020603050405020304" pitchFamily="18" charset="0"/>
                          <a:cs typeface="Arial" panose="020B0604020202020204" pitchFamily="34" charset="0"/>
                        </a:rPr>
                        <a:t>Description and coding categories of variables used in the analysis</a:t>
                      </a:r>
                      <a:endParaRPr lang="en-IN" sz="900" kern="100">
                        <a:effectLst/>
                        <a:highlight>
                          <a:srgbClr val="FFFFFF"/>
                        </a:highligh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endParaRPr lang="en-IN"/>
                    </a:p>
                  </a:txBody>
                  <a:tcPr/>
                </a:tc>
                <a:extLst>
                  <a:ext uri="{0D108BD9-81ED-4DB2-BD59-A6C34878D82A}">
                    <a16:rowId xmlns:a16="http://schemas.microsoft.com/office/drawing/2014/main" val="3658080476"/>
                  </a:ext>
                </a:extLst>
              </a:tr>
              <a:tr h="183819">
                <a:tc>
                  <a:txBody>
                    <a:bodyPr/>
                    <a:lstStyle/>
                    <a:p>
                      <a:pPr algn="ctr">
                        <a:lnSpc>
                          <a:spcPct val="107000"/>
                        </a:lnSpc>
                        <a:spcAft>
                          <a:spcPts val="800"/>
                        </a:spcAft>
                      </a:pPr>
                      <a:r>
                        <a:rPr lang="en-IN" sz="900" b="1" kern="0">
                          <a:solidFill>
                            <a:srgbClr val="000000"/>
                          </a:solidFill>
                          <a:effectLst/>
                          <a:highlight>
                            <a:srgbClr val="EDEDED"/>
                          </a:highlight>
                          <a:latin typeface="Arial" panose="020B0604020202020204" pitchFamily="34" charset="0"/>
                          <a:ea typeface="Times New Roman" panose="02020603050405020304" pitchFamily="18" charset="0"/>
                          <a:cs typeface="Arial" panose="020B0604020202020204" pitchFamily="34" charset="0"/>
                        </a:rPr>
                        <a:t>Variables</a:t>
                      </a:r>
                      <a:endParaRPr lang="en-IN" sz="900" kern="100">
                        <a:effectLst/>
                        <a:highlight>
                          <a:srgbClr val="EDEDED"/>
                        </a:highligh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EDED"/>
                    </a:solidFill>
                  </a:tcPr>
                </a:tc>
                <a:tc>
                  <a:txBody>
                    <a:bodyPr/>
                    <a:lstStyle/>
                    <a:p>
                      <a:pPr algn="ctr">
                        <a:lnSpc>
                          <a:spcPct val="107000"/>
                        </a:lnSpc>
                        <a:spcAft>
                          <a:spcPts val="800"/>
                        </a:spcAft>
                      </a:pPr>
                      <a:r>
                        <a:rPr lang="en-IN" sz="900" b="1" kern="0">
                          <a:solidFill>
                            <a:srgbClr val="000000"/>
                          </a:solidFill>
                          <a:effectLst/>
                          <a:highlight>
                            <a:srgbClr val="EDEDED"/>
                          </a:highlight>
                          <a:latin typeface="Arial" panose="020B0604020202020204" pitchFamily="34" charset="0"/>
                          <a:ea typeface="Times New Roman" panose="02020603050405020304" pitchFamily="18" charset="0"/>
                          <a:cs typeface="Arial" panose="020B0604020202020204" pitchFamily="34" charset="0"/>
                        </a:rPr>
                        <a:t>Description and Coding categories</a:t>
                      </a:r>
                      <a:endParaRPr lang="en-IN" sz="900" kern="100">
                        <a:effectLst/>
                        <a:highlight>
                          <a:srgbClr val="EDEDED"/>
                        </a:highligh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EDED"/>
                    </a:solidFill>
                  </a:tcPr>
                </a:tc>
                <a:extLst>
                  <a:ext uri="{0D108BD9-81ED-4DB2-BD59-A6C34878D82A}">
                    <a16:rowId xmlns:a16="http://schemas.microsoft.com/office/drawing/2014/main" val="174131644"/>
                  </a:ext>
                </a:extLst>
              </a:tr>
              <a:tr h="210616">
                <a:tc>
                  <a:txBody>
                    <a:bodyPr/>
                    <a:lstStyle/>
                    <a:p>
                      <a:endParaRPr lang="en-IN" sz="900" kern="100">
                        <a:effectLst/>
                        <a:latin typeface="Arial" panose="020B060402020202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sz="900" kern="100">
                        <a:effectLst/>
                        <a:latin typeface="Arial" panose="020B060402020202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132987"/>
                  </a:ext>
                </a:extLst>
              </a:tr>
              <a:tr h="352828">
                <a:tc>
                  <a:txBody>
                    <a:bodyPr/>
                    <a:lstStyle/>
                    <a:p>
                      <a:pPr algn="ctr">
                        <a:lnSpc>
                          <a:spcPct val="107000"/>
                        </a:lnSpc>
                        <a:spcAft>
                          <a:spcPts val="800"/>
                        </a:spcAft>
                      </a:pPr>
                      <a:r>
                        <a:rPr lang="en-IN" sz="900" b="1" kern="0">
                          <a:solidFill>
                            <a:srgbClr val="000000"/>
                          </a:solidFill>
                          <a:effectLst/>
                          <a:highlight>
                            <a:srgbClr val="EDEDED"/>
                          </a:highlight>
                          <a:latin typeface="Arial" panose="020B0604020202020204" pitchFamily="34" charset="0"/>
                          <a:ea typeface="Times New Roman" panose="02020603050405020304" pitchFamily="18" charset="0"/>
                          <a:cs typeface="Arial" panose="020B0604020202020204" pitchFamily="34" charset="0"/>
                        </a:rPr>
                        <a:t>Age</a:t>
                      </a:r>
                      <a:endParaRPr lang="en-IN" sz="900" kern="100">
                        <a:effectLst/>
                        <a:highlight>
                          <a:srgbClr val="EDEDED"/>
                        </a:highligh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EDED"/>
                    </a:solidFill>
                  </a:tcPr>
                </a:tc>
                <a:tc>
                  <a:txBody>
                    <a:bodyPr/>
                    <a:lstStyle/>
                    <a:p>
                      <a:pPr>
                        <a:lnSpc>
                          <a:spcPct val="107000"/>
                        </a:lnSpc>
                        <a:spcAft>
                          <a:spcPts val="800"/>
                        </a:spcAft>
                      </a:pPr>
                      <a:r>
                        <a:rPr lang="en-IN" sz="900" kern="0">
                          <a:solidFill>
                            <a:srgbClr val="000000"/>
                          </a:solidFill>
                          <a:effectLst/>
                          <a:highlight>
                            <a:srgbClr val="EDEDED"/>
                          </a:highlight>
                          <a:latin typeface="Arial" panose="020B0604020202020204" pitchFamily="34" charset="0"/>
                          <a:ea typeface="Times New Roman" panose="02020603050405020304" pitchFamily="18" charset="0"/>
                          <a:cs typeface="Arial" panose="020B0604020202020204" pitchFamily="34" charset="0"/>
                        </a:rPr>
                        <a:t>The age of women recorded into categories from 15-49 years</a:t>
                      </a:r>
                      <a:endParaRPr lang="en-IN" sz="900" kern="100">
                        <a:effectLst/>
                        <a:highlight>
                          <a:srgbClr val="EDEDED"/>
                        </a:highligh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EDED"/>
                    </a:solidFill>
                  </a:tcPr>
                </a:tc>
                <a:extLst>
                  <a:ext uri="{0D108BD9-81ED-4DB2-BD59-A6C34878D82A}">
                    <a16:rowId xmlns:a16="http://schemas.microsoft.com/office/drawing/2014/main" val="2506984301"/>
                  </a:ext>
                </a:extLst>
              </a:tr>
              <a:tr h="708616">
                <a:tc>
                  <a:txBody>
                    <a:bodyPr/>
                    <a:lstStyle/>
                    <a:p>
                      <a:pPr algn="ctr">
                        <a:lnSpc>
                          <a:spcPct val="150000"/>
                        </a:lnSpc>
                        <a:spcAft>
                          <a:spcPts val="800"/>
                        </a:spcAft>
                      </a:pPr>
                      <a:r>
                        <a:rPr lang="en-IN" sz="9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Women’s educational status</a:t>
                      </a:r>
                      <a:endParaRPr lang="en-IN" sz="900" kern="100">
                        <a:effectLs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spcAft>
                          <a:spcPts val="800"/>
                        </a:spcAft>
                      </a:pPr>
                      <a:r>
                        <a:rPr lang="en-IN" sz="900"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women’s educational attainment was recorded into 4 categories such as 0= illiterate; 1= Primary; 2= Secondary; 3= Higher and above</a:t>
                      </a:r>
                      <a:endParaRPr lang="en-IN" sz="900" kern="100">
                        <a:effectLs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7912242"/>
                  </a:ext>
                </a:extLst>
              </a:tr>
              <a:tr h="471675">
                <a:tc>
                  <a:txBody>
                    <a:bodyPr/>
                    <a:lstStyle/>
                    <a:p>
                      <a:pPr algn="ctr">
                        <a:lnSpc>
                          <a:spcPct val="107000"/>
                        </a:lnSpc>
                        <a:spcAft>
                          <a:spcPts val="800"/>
                        </a:spcAft>
                      </a:pPr>
                      <a:r>
                        <a:rPr lang="en-IN" sz="900" b="1" kern="0">
                          <a:solidFill>
                            <a:srgbClr val="000000"/>
                          </a:solidFill>
                          <a:effectLst/>
                          <a:highlight>
                            <a:srgbClr val="EDEDED"/>
                          </a:highlight>
                          <a:latin typeface="Arial" panose="020B0604020202020204" pitchFamily="34" charset="0"/>
                          <a:ea typeface="Times New Roman" panose="02020603050405020304" pitchFamily="18" charset="0"/>
                          <a:cs typeface="Arial" panose="020B0604020202020204" pitchFamily="34" charset="0"/>
                        </a:rPr>
                        <a:t>Types of Residence</a:t>
                      </a:r>
                      <a:endParaRPr lang="en-IN" sz="900" kern="100">
                        <a:effectLst/>
                        <a:highlight>
                          <a:srgbClr val="EDEDED"/>
                        </a:highligh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EDED"/>
                    </a:solidFill>
                  </a:tcPr>
                </a:tc>
                <a:tc>
                  <a:txBody>
                    <a:bodyPr/>
                    <a:lstStyle/>
                    <a:p>
                      <a:pPr>
                        <a:lnSpc>
                          <a:spcPct val="150000"/>
                        </a:lnSpc>
                        <a:spcAft>
                          <a:spcPts val="800"/>
                        </a:spcAft>
                      </a:pPr>
                      <a:r>
                        <a:rPr lang="en-IN" sz="900" kern="0">
                          <a:solidFill>
                            <a:srgbClr val="000000"/>
                          </a:solidFill>
                          <a:effectLst/>
                          <a:highlight>
                            <a:srgbClr val="EDEDED"/>
                          </a:highlight>
                          <a:latin typeface="Arial" panose="020B0604020202020204" pitchFamily="34" charset="0"/>
                          <a:ea typeface="Times New Roman" panose="02020603050405020304" pitchFamily="18" charset="0"/>
                          <a:cs typeface="Arial" panose="020B0604020202020204" pitchFamily="34" charset="0"/>
                        </a:rPr>
                        <a:t>The woman’s place of residence was recorded into 2 categories such as 1= Urban and 2= Rural</a:t>
                      </a:r>
                      <a:endParaRPr lang="en-IN" sz="900" kern="100">
                        <a:effectLst/>
                        <a:highlight>
                          <a:srgbClr val="EDEDED"/>
                        </a:highligh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EDED"/>
                    </a:solidFill>
                  </a:tcPr>
                </a:tc>
                <a:extLst>
                  <a:ext uri="{0D108BD9-81ED-4DB2-BD59-A6C34878D82A}">
                    <a16:rowId xmlns:a16="http://schemas.microsoft.com/office/drawing/2014/main" val="4047534460"/>
                  </a:ext>
                </a:extLst>
              </a:tr>
              <a:tr h="708616">
                <a:tc>
                  <a:txBody>
                    <a:bodyPr/>
                    <a:lstStyle/>
                    <a:p>
                      <a:pPr algn="ctr">
                        <a:lnSpc>
                          <a:spcPct val="107000"/>
                        </a:lnSpc>
                        <a:spcAft>
                          <a:spcPts val="800"/>
                        </a:spcAft>
                      </a:pPr>
                      <a:r>
                        <a:rPr lang="en-IN" sz="9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Wealth Index</a:t>
                      </a:r>
                      <a:endParaRPr lang="en-IN" sz="900" kern="100">
                        <a:effectLs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Aft>
                          <a:spcPts val="800"/>
                        </a:spcAft>
                      </a:pPr>
                      <a:r>
                        <a:rPr lang="en-IN" sz="900"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Women’s wealth of Index was recorded into 5 categories such as 1= Poorest; 2= Poorer; 3= Middle; 4= Richer; 5= Richest</a:t>
                      </a:r>
                      <a:endParaRPr lang="en-IN" sz="900" kern="100">
                        <a:effectLs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5017462"/>
                  </a:ext>
                </a:extLst>
              </a:tr>
              <a:tr h="708616">
                <a:tc>
                  <a:txBody>
                    <a:bodyPr/>
                    <a:lstStyle/>
                    <a:p>
                      <a:pPr algn="ctr">
                        <a:lnSpc>
                          <a:spcPct val="150000"/>
                        </a:lnSpc>
                        <a:spcAft>
                          <a:spcPts val="800"/>
                        </a:spcAft>
                      </a:pPr>
                      <a:r>
                        <a:rPr lang="en-IN" sz="900" b="1" kern="0">
                          <a:solidFill>
                            <a:srgbClr val="000000"/>
                          </a:solidFill>
                          <a:effectLst/>
                          <a:highlight>
                            <a:srgbClr val="EDEDED"/>
                          </a:highlight>
                          <a:latin typeface="Arial" panose="020B0604020202020204" pitchFamily="34" charset="0"/>
                          <a:ea typeface="Times New Roman" panose="02020603050405020304" pitchFamily="18" charset="0"/>
                          <a:cs typeface="Arial" panose="020B0604020202020204" pitchFamily="34" charset="0"/>
                        </a:rPr>
                        <a:t>Religion</a:t>
                      </a:r>
                      <a:endParaRPr lang="en-IN" sz="900" kern="100">
                        <a:effectLst/>
                        <a:highlight>
                          <a:srgbClr val="EDEDED"/>
                        </a:highligh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EDED"/>
                    </a:solidFill>
                  </a:tcPr>
                </a:tc>
                <a:tc>
                  <a:txBody>
                    <a:bodyPr/>
                    <a:lstStyle/>
                    <a:p>
                      <a:pPr>
                        <a:lnSpc>
                          <a:spcPct val="150000"/>
                        </a:lnSpc>
                        <a:spcAft>
                          <a:spcPts val="800"/>
                        </a:spcAft>
                      </a:pPr>
                      <a:r>
                        <a:rPr lang="en-IN" sz="900" kern="0">
                          <a:solidFill>
                            <a:srgbClr val="000000"/>
                          </a:solidFill>
                          <a:effectLst/>
                          <a:highlight>
                            <a:srgbClr val="EDEDED"/>
                          </a:highlight>
                          <a:latin typeface="Arial" panose="020B0604020202020204" pitchFamily="34" charset="0"/>
                          <a:ea typeface="Times New Roman" panose="02020603050405020304" pitchFamily="18" charset="0"/>
                          <a:cs typeface="Arial" panose="020B0604020202020204" pitchFamily="34" charset="0"/>
                        </a:rPr>
                        <a:t>The Women’s Religion was recorded into 4 categories such as 1= Hindu;2= Muslim; 3= Christian; and 4= Sikh and others</a:t>
                      </a:r>
                      <a:endParaRPr lang="en-IN" sz="900" kern="100">
                        <a:effectLst/>
                        <a:highlight>
                          <a:srgbClr val="EDEDED"/>
                        </a:highligh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EDED"/>
                    </a:solidFill>
                  </a:tcPr>
                </a:tc>
                <a:extLst>
                  <a:ext uri="{0D108BD9-81ED-4DB2-BD59-A6C34878D82A}">
                    <a16:rowId xmlns:a16="http://schemas.microsoft.com/office/drawing/2014/main" val="4086488218"/>
                  </a:ext>
                </a:extLst>
              </a:tr>
              <a:tr h="708616">
                <a:tc>
                  <a:txBody>
                    <a:bodyPr/>
                    <a:lstStyle/>
                    <a:p>
                      <a:pPr algn="ctr">
                        <a:lnSpc>
                          <a:spcPct val="107000"/>
                        </a:lnSpc>
                        <a:spcAft>
                          <a:spcPts val="800"/>
                        </a:spcAft>
                      </a:pPr>
                      <a:endParaRPr lang="en-IN" sz="9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algn="ctr">
                        <a:lnSpc>
                          <a:spcPct val="107000"/>
                        </a:lnSpc>
                        <a:spcAft>
                          <a:spcPts val="800"/>
                        </a:spcAft>
                      </a:pPr>
                      <a:r>
                        <a:rPr lang="en-IN" sz="9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Ethnicity</a:t>
                      </a:r>
                      <a:endParaRPr lang="en-IN" sz="900" kern="100">
                        <a:effectLs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Aft>
                          <a:spcPts val="800"/>
                        </a:spcAft>
                      </a:pPr>
                      <a:r>
                        <a:rPr lang="en-IN" sz="900"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Caste was categorized as Scheduled Caste= 1; Scheduled Tribe= 2; Other Backward Class=3; and General= 4</a:t>
                      </a:r>
                      <a:endParaRPr lang="en-IN" sz="900" kern="100">
                        <a:effectLs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49399041"/>
                  </a:ext>
                </a:extLst>
              </a:tr>
              <a:tr h="1182501">
                <a:tc>
                  <a:txBody>
                    <a:bodyPr/>
                    <a:lstStyle/>
                    <a:p>
                      <a:pPr algn="ctr">
                        <a:lnSpc>
                          <a:spcPct val="107000"/>
                        </a:lnSpc>
                        <a:spcAft>
                          <a:spcPts val="800"/>
                        </a:spcAft>
                      </a:pPr>
                      <a:endParaRPr lang="en-IN" sz="900" b="1" kern="0">
                        <a:solidFill>
                          <a:srgbClr val="000000"/>
                        </a:solidFill>
                        <a:effectLst/>
                        <a:highlight>
                          <a:srgbClr val="EDEDED"/>
                        </a:highlight>
                        <a:latin typeface="Arial" panose="020B0604020202020204" pitchFamily="34" charset="0"/>
                        <a:ea typeface="Times New Roman" panose="02020603050405020304" pitchFamily="18" charset="0"/>
                        <a:cs typeface="Arial" panose="020B0604020202020204" pitchFamily="34" charset="0"/>
                      </a:endParaRPr>
                    </a:p>
                    <a:p>
                      <a:pPr algn="ctr">
                        <a:lnSpc>
                          <a:spcPct val="107000"/>
                        </a:lnSpc>
                        <a:spcAft>
                          <a:spcPts val="800"/>
                        </a:spcAft>
                      </a:pPr>
                      <a:r>
                        <a:rPr lang="en-IN" sz="900" b="1" kern="0">
                          <a:solidFill>
                            <a:srgbClr val="000000"/>
                          </a:solidFill>
                          <a:effectLst/>
                          <a:highlight>
                            <a:srgbClr val="EDEDED"/>
                          </a:highlight>
                          <a:latin typeface="Arial" panose="020B0604020202020204" pitchFamily="34" charset="0"/>
                          <a:ea typeface="Times New Roman" panose="02020603050405020304" pitchFamily="18" charset="0"/>
                          <a:cs typeface="Arial" panose="020B0604020202020204" pitchFamily="34" charset="0"/>
                        </a:rPr>
                        <a:t>Region</a:t>
                      </a:r>
                      <a:endParaRPr lang="en-IN" sz="900" kern="100">
                        <a:effectLst/>
                        <a:highlight>
                          <a:srgbClr val="EDEDED"/>
                        </a:highligh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EDED"/>
                    </a:solidFill>
                  </a:tcPr>
                </a:tc>
                <a:tc>
                  <a:txBody>
                    <a:bodyPr/>
                    <a:lstStyle/>
                    <a:p>
                      <a:pPr algn="just">
                        <a:lnSpc>
                          <a:spcPct val="150000"/>
                        </a:lnSpc>
                        <a:spcAft>
                          <a:spcPts val="800"/>
                        </a:spcAft>
                      </a:pPr>
                      <a:r>
                        <a:rPr lang="en-IN" sz="900" kern="0" dirty="0">
                          <a:solidFill>
                            <a:srgbClr val="000000"/>
                          </a:solidFill>
                          <a:effectLst/>
                          <a:highlight>
                            <a:srgbClr val="EDEDED"/>
                          </a:highlight>
                          <a:latin typeface="Arial" panose="020B0604020202020204" pitchFamily="34" charset="0"/>
                          <a:ea typeface="Times New Roman" panose="02020603050405020304" pitchFamily="18" charset="0"/>
                          <a:cs typeface="Arial" panose="020B0604020202020204" pitchFamily="34" charset="0"/>
                        </a:rPr>
                        <a:t>States were categorized into 2 regions namely; EAG states and Non EAG states where EAG States include Uttarakhand, Rajasthan, Uttar Pradesh, Bihar, Assam, Jharkhand, Odisha, Chhattisgarh, Madhya Pradesh and Non EAG States include the remaining states of India</a:t>
                      </a:r>
                      <a:endParaRPr lang="en-IN" sz="900" kern="100" dirty="0">
                        <a:effectLst/>
                        <a:highlight>
                          <a:srgbClr val="EDEDED"/>
                        </a:highlight>
                        <a:latin typeface="Arial" panose="020B0604020202020204" pitchFamily="34" charset="0"/>
                        <a:ea typeface="Calibri" panose="020F0502020204030204" pitchFamily="34" charset="0"/>
                        <a:cs typeface="Arial" panose="020B0604020202020204" pitchFamily="34" charset="0"/>
                      </a:endParaRPr>
                    </a:p>
                  </a:txBody>
                  <a:tcPr marL="33197" marR="331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EDED"/>
                    </a:solidFill>
                  </a:tcPr>
                </a:tc>
                <a:extLst>
                  <a:ext uri="{0D108BD9-81ED-4DB2-BD59-A6C34878D82A}">
                    <a16:rowId xmlns:a16="http://schemas.microsoft.com/office/drawing/2014/main" val="1787371447"/>
                  </a:ext>
                </a:extLst>
              </a:tr>
            </a:tbl>
          </a:graphicData>
        </a:graphic>
      </p:graphicFrame>
    </p:spTree>
    <p:extLst>
      <p:ext uri="{BB962C8B-B14F-4D97-AF65-F5344CB8AC3E}">
        <p14:creationId xmlns:p14="http://schemas.microsoft.com/office/powerpoint/2010/main" val="1600004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theme/theme1.xml><?xml version="1.0" encoding="utf-8"?>
<a:theme xmlns:a="http://schemas.openxmlformats.org/drawingml/2006/main" name="Wisp">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Wisp</Template>
  <TotalTime>929</TotalTime>
  <Words>2179</Words>
  <Application>Microsoft Office PowerPoint</Application>
  <PresentationFormat>Widescreen</PresentationFormat>
  <Paragraphs>173</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Ruchita Singh</dc:creator>
  <cp:lastModifiedBy>Dr. Ruchita Singh</cp:lastModifiedBy>
  <cp:revision>33</cp:revision>
  <dcterms:created xsi:type="dcterms:W3CDTF">2024-06-14T10:37:41Z</dcterms:created>
  <dcterms:modified xsi:type="dcterms:W3CDTF">2024-07-20T10:27:49Z</dcterms:modified>
</cp:coreProperties>
</file>