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79" r:id="rId3"/>
    <p:sldId id="258" r:id="rId4"/>
    <p:sldId id="273" r:id="rId5"/>
    <p:sldId id="272" r:id="rId6"/>
    <p:sldId id="260" r:id="rId7"/>
    <p:sldId id="259" r:id="rId8"/>
    <p:sldId id="261" r:id="rId9"/>
    <p:sldId id="274" r:id="rId10"/>
    <p:sldId id="262" r:id="rId11"/>
    <p:sldId id="264" r:id="rId12"/>
    <p:sldId id="265" r:id="rId13"/>
    <p:sldId id="267" r:id="rId14"/>
    <p:sldId id="266" r:id="rId15"/>
    <p:sldId id="275" r:id="rId16"/>
    <p:sldId id="268" r:id="rId17"/>
    <p:sldId id="269" r:id="rId18"/>
    <p:sldId id="276" r:id="rId19"/>
    <p:sldId id="270" r:id="rId20"/>
  </p:sldIdLst>
  <p:sldSz cx="12192000" cy="6858000"/>
  <p:notesSz cx="6858000" cy="9144000"/>
  <p:embeddedFontLst>
    <p:embeddedFont>
      <p:font typeface="Quattrocento Sans" panose="020B0502050000020003" pitchFamily="34" charset="0"/>
      <p:regular r:id="rId22"/>
      <p:bold r:id="rId23"/>
    </p:embeddedFont>
    <p:embeddedFont>
      <p:font typeface="Roboto" panose="02000000000000000000" pitchFamily="2" charset="0"/>
      <p:regular r:id="rId24"/>
    </p:embeddedFont>
    <p:embeddedFont>
      <p:font typeface="Times New Roman Bold" panose="02020803070505020304" pitchFamily="18" charset="0"/>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浅色样式 2 - 强调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 name="Google Shape;5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6beff3bc55_0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g36beff3bc55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6beff3bc55_0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g36beff3bc55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 name="Google Shape;7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 name="Google Shape;7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6beff3bc55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g36beff3bc55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6beff3bc55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g36beff3bc55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6beff3bc55_0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g36beff3bc55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6beff3bc55_0_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g36beff3bc55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7"/>
        <p:cNvGrpSpPr/>
        <p:nvPr/>
      </p:nvGrpSpPr>
      <p:grpSpPr>
        <a:xfrm>
          <a:off x="0" y="0"/>
          <a:ext cx="0" cy="0"/>
          <a:chOff x="0" y="0"/>
          <a:chExt cx="0" cy="0"/>
        </a:xfrm>
      </p:grpSpPr>
      <p:sp>
        <p:nvSpPr>
          <p:cNvPr id="18" name="Google Shape;18;p13"/>
          <p:cNvSpPr/>
          <p:nvPr/>
        </p:nvSpPr>
        <p:spPr>
          <a:xfrm>
            <a:off x="254950" y="262784"/>
            <a:ext cx="11682101" cy="6332433"/>
          </a:xfrm>
          <a:prstGeom prst="rect">
            <a:avLst/>
          </a:prstGeom>
          <a:solidFill>
            <a:srgbClr val="D247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panose="020B0502050000020003"/>
              <a:ea typeface="Quattrocento Sans" panose="020B0502050000020003"/>
              <a:cs typeface="Quattrocento Sans" panose="020B0502050000020003"/>
              <a:sym typeface="Quattrocento Sans" panose="020B0502050000020003"/>
            </a:endParaRPr>
          </a:p>
        </p:txBody>
      </p:sp>
      <p:sp>
        <p:nvSpPr>
          <p:cNvPr id="19" name="Google Shape;19;p13"/>
          <p:cNvSpPr txBox="1">
            <a:spLocks noGrp="1"/>
          </p:cNvSpPr>
          <p:nvPr>
            <p:ph type="ctrTitle"/>
          </p:nvPr>
        </p:nvSpPr>
        <p:spPr>
          <a:xfrm>
            <a:off x="1524000" y="1333500"/>
            <a:ext cx="9144000" cy="1790700"/>
          </a:xfrm>
          <a:prstGeom prst="rect">
            <a:avLst/>
          </a:prstGeom>
          <a:noFill/>
          <a:ln>
            <a:noFill/>
          </a:ln>
        </p:spPr>
        <p:txBody>
          <a:bodyPr spcFirstLastPara="1" wrap="square" lIns="91425" tIns="0" rIns="91425" bIns="0" anchor="t" anchorCtr="0">
            <a:noAutofit/>
          </a:bodyPr>
          <a:lstStyle>
            <a:lvl1pPr lvl="0" algn="l">
              <a:lnSpc>
                <a:spcPct val="100000"/>
              </a:lnSpc>
              <a:spcBef>
                <a:spcPts val="0"/>
              </a:spcBef>
              <a:spcAft>
                <a:spcPts val="0"/>
              </a:spcAft>
              <a:buClr>
                <a:schemeClr val="lt1"/>
              </a:buClr>
              <a:buSzPts val="4800"/>
              <a:buFont typeface="Quattrocento Sans" panose="020B0502050000020003"/>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13"/>
          <p:cNvSpPr txBox="1">
            <a:spLocks noGrp="1"/>
          </p:cNvSpPr>
          <p:nvPr>
            <p:ph type="subTitle" idx="1"/>
          </p:nvPr>
        </p:nvSpPr>
        <p:spPr>
          <a:xfrm>
            <a:off x="1524000" y="3128009"/>
            <a:ext cx="9144000" cy="1287675"/>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latin typeface="Quattrocento Sans" panose="020B0502050000020003"/>
                <a:ea typeface="Quattrocento Sans" panose="020B0502050000020003"/>
                <a:cs typeface="Quattrocento Sans" panose="020B0502050000020003"/>
                <a:sym typeface="Quattrocento Sans" panose="020B0502050000020003"/>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pic>
        <p:nvPicPr>
          <p:cNvPr id="21" name="Google Shape;21;p13"/>
          <p:cNvPicPr preferRelativeResize="0"/>
          <p:nvPr/>
        </p:nvPicPr>
        <p:blipFill rotWithShape="1">
          <a:blip r:embed="rId2"/>
          <a:srcRect l="1648" r="13926" b="71478"/>
          <a:stretch>
            <a:fillRect/>
          </a:stretch>
        </p:blipFill>
        <p:spPr>
          <a:xfrm>
            <a:off x="342899" y="4546601"/>
            <a:ext cx="11715751" cy="20256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2"/>
        <p:cNvGrpSpPr/>
        <p:nvPr/>
      </p:nvGrpSpPr>
      <p:grpSpPr>
        <a:xfrm>
          <a:off x="0" y="0"/>
          <a:ext cx="0" cy="0"/>
          <a:chOff x="0" y="0"/>
          <a:chExt cx="0" cy="0"/>
        </a:xfrm>
      </p:grpSpPr>
      <p:sp>
        <p:nvSpPr>
          <p:cNvPr id="23" name="Google Shape;23;p14"/>
          <p:cNvSpPr/>
          <p:nvPr/>
        </p:nvSpPr>
        <p:spPr>
          <a:xfrm>
            <a:off x="256032" y="265176"/>
            <a:ext cx="11683049" cy="6332433"/>
          </a:xfrm>
          <a:prstGeom prst="rect">
            <a:avLst/>
          </a:prstGeom>
          <a:solidFill>
            <a:srgbClr val="F5F5F5"/>
          </a:solidFill>
          <a:ln>
            <a:noFill/>
          </a:ln>
        </p:spPr>
        <p:txBody>
          <a:bodyPr spcFirstLastPara="1" wrap="square" lIns="91425" tIns="45700" rIns="91425" bIns="45700" anchor="b"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panose="020B0502050000020003"/>
              <a:ea typeface="Quattrocento Sans" panose="020B0502050000020003"/>
              <a:cs typeface="Quattrocento Sans" panose="020B0502050000020003"/>
              <a:sym typeface="Quattrocento Sans" panose="020B0502050000020003"/>
            </a:endParaRPr>
          </a:p>
        </p:txBody>
      </p:sp>
      <p:cxnSp>
        <p:nvCxnSpPr>
          <p:cNvPr id="24" name="Google Shape;24;p14"/>
          <p:cNvCxnSpPr/>
          <p:nvPr/>
        </p:nvCxnSpPr>
        <p:spPr>
          <a:xfrm>
            <a:off x="604434" y="1196392"/>
            <a:ext cx="10983132" cy="0"/>
          </a:xfrm>
          <a:prstGeom prst="straightConnector1">
            <a:avLst/>
          </a:prstGeom>
          <a:noFill/>
          <a:ln w="25400" cap="flat" cmpd="sng">
            <a:solidFill>
              <a:srgbClr val="D24726"/>
            </a:solidFill>
            <a:prstDash val="solid"/>
            <a:miter lim="800000"/>
            <a:headEnd type="none" w="sm" len="sm"/>
            <a:tailEnd type="none" w="sm" len="sm"/>
          </a:ln>
        </p:spPr>
      </p:cxnSp>
      <p:sp>
        <p:nvSpPr>
          <p:cNvPr id="25" name="Google Shape;25;p14"/>
          <p:cNvSpPr txBox="1">
            <a:spLocks noGrp="1"/>
          </p:cNvSpPr>
          <p:nvPr>
            <p:ph type="title"/>
          </p:nvPr>
        </p:nvSpPr>
        <p:spPr>
          <a:xfrm>
            <a:off x="604434" y="448628"/>
            <a:ext cx="10983132" cy="7477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A383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6"/>
        <p:cNvGrpSpPr/>
        <p:nvPr/>
      </p:nvGrpSpPr>
      <p:grpSpPr>
        <a:xfrm>
          <a:off x="0" y="0"/>
          <a:ext cx="0" cy="0"/>
          <a:chOff x="0" y="0"/>
          <a:chExt cx="0" cy="0"/>
        </a:xfrm>
      </p:grpSpPr>
      <p:pic>
        <p:nvPicPr>
          <p:cNvPr id="27" name="Google Shape;27;p15"/>
          <p:cNvPicPr preferRelativeResize="0"/>
          <p:nvPr/>
        </p:nvPicPr>
        <p:blipFill rotWithShape="1">
          <a:blip r:embed="rId2"/>
          <a:srcRect t="-3"/>
          <a:stretch>
            <a:fillRect/>
          </a:stretch>
        </p:blipFill>
        <p:spPr>
          <a:xfrm>
            <a:off x="269032" y="4801396"/>
            <a:ext cx="11653936" cy="1786228"/>
          </a:xfrm>
          <a:prstGeom prst="rect">
            <a:avLst/>
          </a:prstGeom>
          <a:noFill/>
          <a:ln>
            <a:noFill/>
          </a:ln>
        </p:spPr>
      </p:pic>
      <p:sp>
        <p:nvSpPr>
          <p:cNvPr id="28" name="Google Shape;28;p15"/>
          <p:cNvSpPr txBox="1">
            <a:spLocks noGrp="1"/>
          </p:cNvSpPr>
          <p:nvPr>
            <p:ph type="body" idx="1"/>
          </p:nvPr>
        </p:nvSpPr>
        <p:spPr>
          <a:xfrm>
            <a:off x="1090862" y="1507068"/>
            <a:ext cx="3192379" cy="4669896"/>
          </a:xfrm>
          <a:prstGeom prst="rect">
            <a:avLst/>
          </a:prstGeom>
          <a:noFill/>
          <a:ln>
            <a:noFill/>
          </a:ln>
        </p:spPr>
        <p:txBody>
          <a:bodyPr spcFirstLastPara="1" wrap="square" lIns="91425" tIns="45700" rIns="91425" bIns="45700" anchor="ctr" anchorCtr="0">
            <a:normAutofit/>
          </a:bodyPr>
          <a:lstStyle>
            <a:lvl1pPr marL="457200" lvl="0" indent="-247650" algn="l">
              <a:lnSpc>
                <a:spcPct val="150000"/>
              </a:lnSpc>
              <a:spcBef>
                <a:spcPts val="1000"/>
              </a:spcBef>
              <a:spcAft>
                <a:spcPts val="0"/>
              </a:spcAft>
              <a:buClr>
                <a:schemeClr val="dk1"/>
              </a:buClr>
              <a:buSzPts val="300"/>
              <a:buFont typeface="Quattrocento Sans" panose="020B0502050000020003"/>
              <a:buChar char=" "/>
              <a:defRPr sz="1200"/>
            </a:lvl1pPr>
            <a:lvl2pPr marL="914400" lvl="1" indent="-304800" algn="l">
              <a:lnSpc>
                <a:spcPct val="90000"/>
              </a:lnSpc>
              <a:spcBef>
                <a:spcPts val="1200"/>
              </a:spcBef>
              <a:spcAft>
                <a:spcPts val="0"/>
              </a:spcAft>
              <a:buClr>
                <a:schemeClr val="dk1"/>
              </a:buClr>
              <a:buSzPts val="1200"/>
              <a:buFont typeface="Quattrocento Sans" panose="020B0502050000020003"/>
              <a:buChar char=" "/>
              <a:defRPr sz="1200"/>
            </a:lvl2pPr>
            <a:lvl3pPr marL="1371600" lvl="2" indent="-355600" algn="l">
              <a:lnSpc>
                <a:spcPct val="90000"/>
              </a:lnSpc>
              <a:spcBef>
                <a:spcPts val="1200"/>
              </a:spcBef>
              <a:spcAft>
                <a:spcPts val="0"/>
              </a:spcAft>
              <a:buClr>
                <a:schemeClr val="dk1"/>
              </a:buClr>
              <a:buSzPts val="2000"/>
              <a:buFont typeface="Quattrocento Sans" panose="020B0502050000020003"/>
              <a:buChar char=" "/>
              <a:defRPr/>
            </a:lvl3pPr>
            <a:lvl4pPr marL="1828800" lvl="3" indent="-342900" algn="l">
              <a:lnSpc>
                <a:spcPct val="90000"/>
              </a:lnSpc>
              <a:spcBef>
                <a:spcPts val="500"/>
              </a:spcBef>
              <a:spcAft>
                <a:spcPts val="0"/>
              </a:spcAft>
              <a:buClr>
                <a:schemeClr val="dk1"/>
              </a:buClr>
              <a:buSzPts val="1800"/>
              <a:buFont typeface="Quattrocento Sans" panose="020B0502050000020003"/>
              <a:buChar char=" "/>
              <a:defRPr/>
            </a:lvl4pPr>
            <a:lvl5pPr marL="2286000" lvl="4" indent="-342900" algn="l">
              <a:lnSpc>
                <a:spcPct val="90000"/>
              </a:lnSpc>
              <a:spcBef>
                <a:spcPts val="500"/>
              </a:spcBef>
              <a:spcAft>
                <a:spcPts val="0"/>
              </a:spcAft>
              <a:buClr>
                <a:schemeClr val="dk1"/>
              </a:buClr>
              <a:buSzPts val="1800"/>
              <a:buFont typeface="Quattrocento Sans" panose="020B0502050000020003"/>
              <a:buChar char=" "/>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5"/>
          <p:cNvSpPr txBox="1">
            <a:spLocks noGrp="1"/>
          </p:cNvSpPr>
          <p:nvPr>
            <p:ph type="body" idx="2"/>
          </p:nvPr>
        </p:nvSpPr>
        <p:spPr>
          <a:xfrm>
            <a:off x="4395537" y="1507068"/>
            <a:ext cx="7143905" cy="4669896"/>
          </a:xfrm>
          <a:prstGeom prst="rect">
            <a:avLst/>
          </a:prstGeom>
          <a:noFill/>
          <a:ln>
            <a:noFill/>
          </a:ln>
        </p:spPr>
        <p:txBody>
          <a:bodyPr spcFirstLastPara="1" wrap="square" lIns="91425" tIns="45700" rIns="91425" bIns="45700" anchor="ctr" anchorCtr="0">
            <a:normAutofit/>
          </a:bodyPr>
          <a:lstStyle>
            <a:lvl1pPr marL="457200" lvl="0" indent="-247650" algn="l">
              <a:lnSpc>
                <a:spcPct val="90000"/>
              </a:lnSpc>
              <a:spcBef>
                <a:spcPts val="1000"/>
              </a:spcBef>
              <a:spcAft>
                <a:spcPts val="0"/>
              </a:spcAft>
              <a:buClr>
                <a:schemeClr val="dk1"/>
              </a:buClr>
              <a:buSzPts val="300"/>
              <a:buFont typeface="Quattrocento Sans" panose="020B0502050000020003"/>
              <a:buChar char=" "/>
              <a:defRPr sz="1200"/>
            </a:lvl1pPr>
            <a:lvl2pPr marL="914400" lvl="1" indent="-304800" algn="l">
              <a:lnSpc>
                <a:spcPct val="90000"/>
              </a:lnSpc>
              <a:spcBef>
                <a:spcPts val="1200"/>
              </a:spcBef>
              <a:spcAft>
                <a:spcPts val="0"/>
              </a:spcAft>
              <a:buClr>
                <a:schemeClr val="dk1"/>
              </a:buClr>
              <a:buSzPts val="1200"/>
              <a:buFont typeface="Quattrocento Sans" panose="020B0502050000020003"/>
              <a:buChar char=" "/>
              <a:defRPr sz="1200"/>
            </a:lvl2pPr>
            <a:lvl3pPr marL="1371600" lvl="2" indent="-355600" algn="l">
              <a:lnSpc>
                <a:spcPct val="90000"/>
              </a:lnSpc>
              <a:spcBef>
                <a:spcPts val="1200"/>
              </a:spcBef>
              <a:spcAft>
                <a:spcPts val="0"/>
              </a:spcAft>
              <a:buClr>
                <a:schemeClr val="dk1"/>
              </a:buClr>
              <a:buSzPts val="2000"/>
              <a:buFont typeface="Quattrocento Sans" panose="020B0502050000020003"/>
              <a:buChar char=" "/>
              <a:defRPr/>
            </a:lvl3pPr>
            <a:lvl4pPr marL="1828800" lvl="3" indent="-342900" algn="l">
              <a:lnSpc>
                <a:spcPct val="90000"/>
              </a:lnSpc>
              <a:spcBef>
                <a:spcPts val="500"/>
              </a:spcBef>
              <a:spcAft>
                <a:spcPts val="0"/>
              </a:spcAft>
              <a:buClr>
                <a:schemeClr val="dk1"/>
              </a:buClr>
              <a:buSzPts val="1800"/>
              <a:buFont typeface="Quattrocento Sans" panose="020B0502050000020003"/>
              <a:buChar char=" "/>
              <a:defRPr/>
            </a:lvl4pPr>
            <a:lvl5pPr marL="2286000" lvl="4" indent="-342900" algn="l">
              <a:lnSpc>
                <a:spcPct val="90000"/>
              </a:lnSpc>
              <a:spcBef>
                <a:spcPts val="500"/>
              </a:spcBef>
              <a:spcAft>
                <a:spcPts val="0"/>
              </a:spcAft>
              <a:buClr>
                <a:schemeClr val="dk1"/>
              </a:buClr>
              <a:buSzPts val="1800"/>
              <a:buFont typeface="Quattrocento Sans" panose="020B0502050000020003"/>
              <a:buChar char=" "/>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5"/>
          <p:cNvSpPr txBox="1">
            <a:spLocks noGrp="1"/>
          </p:cNvSpPr>
          <p:nvPr>
            <p:ph type="title"/>
          </p:nvPr>
        </p:nvSpPr>
        <p:spPr>
          <a:xfrm>
            <a:off x="604434" y="448628"/>
            <a:ext cx="10983132" cy="7477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A383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5"/>
        <p:cNvGrpSpPr/>
        <p:nvPr/>
      </p:nvGrpSpPr>
      <p:grpSpPr>
        <a:xfrm>
          <a:off x="0" y="0"/>
          <a:ext cx="0" cy="0"/>
          <a:chOff x="0" y="0"/>
          <a:chExt cx="0" cy="0"/>
        </a:xfrm>
      </p:grpSpPr>
      <p:pic>
        <p:nvPicPr>
          <p:cNvPr id="36" name="Google Shape;36;p17"/>
          <p:cNvPicPr preferRelativeResize="0"/>
          <p:nvPr/>
        </p:nvPicPr>
        <p:blipFill rotWithShape="1">
          <a:blip r:embed="rId2"/>
          <a:srcRect t="-3"/>
          <a:stretch>
            <a:fillRect/>
          </a:stretch>
        </p:blipFill>
        <p:spPr>
          <a:xfrm>
            <a:off x="269032" y="4801396"/>
            <a:ext cx="11653936" cy="1786228"/>
          </a:xfrm>
          <a:prstGeom prst="rect">
            <a:avLst/>
          </a:prstGeom>
          <a:noFill/>
          <a:ln>
            <a:noFill/>
          </a:ln>
        </p:spPr>
      </p:pic>
      <p:sp>
        <p:nvSpPr>
          <p:cNvPr id="37" name="Google Shape;37;p17"/>
          <p:cNvSpPr txBox="1">
            <a:spLocks noGrp="1"/>
          </p:cNvSpPr>
          <p:nvPr>
            <p:ph type="body" idx="1"/>
          </p:nvPr>
        </p:nvSpPr>
        <p:spPr>
          <a:xfrm>
            <a:off x="604433" y="1604211"/>
            <a:ext cx="10983131" cy="4572752"/>
          </a:xfrm>
          <a:prstGeom prst="rect">
            <a:avLst/>
          </a:prstGeom>
          <a:noFill/>
          <a:ln>
            <a:noFill/>
          </a:ln>
        </p:spPr>
        <p:txBody>
          <a:bodyPr spcFirstLastPara="1" wrap="square" lIns="91425" tIns="45700" rIns="91425" bIns="45700" anchor="t" anchorCtr="0">
            <a:normAutofit/>
          </a:bodyPr>
          <a:lstStyle>
            <a:lvl1pPr marL="457200" lvl="0" indent="-247650" algn="l">
              <a:lnSpc>
                <a:spcPct val="90000"/>
              </a:lnSpc>
              <a:spcBef>
                <a:spcPts val="1000"/>
              </a:spcBef>
              <a:spcAft>
                <a:spcPts val="0"/>
              </a:spcAft>
              <a:buClr>
                <a:schemeClr val="dk1"/>
              </a:buClr>
              <a:buSzPts val="300"/>
              <a:buFont typeface="Quattrocento Sans" panose="020B0502050000020003"/>
              <a:buChar char=" "/>
              <a:defRPr sz="1200"/>
            </a:lvl1pPr>
            <a:lvl2pPr marL="914400" lvl="1" indent="-304800" algn="l">
              <a:lnSpc>
                <a:spcPct val="90000"/>
              </a:lnSpc>
              <a:spcBef>
                <a:spcPts val="1200"/>
              </a:spcBef>
              <a:spcAft>
                <a:spcPts val="0"/>
              </a:spcAft>
              <a:buClr>
                <a:schemeClr val="dk1"/>
              </a:buClr>
              <a:buSzPts val="1200"/>
              <a:buFont typeface="Quattrocento Sans" panose="020B0502050000020003"/>
              <a:buChar char=" "/>
              <a:defRPr sz="1200"/>
            </a:lvl2pPr>
            <a:lvl3pPr marL="1371600" lvl="2" indent="-355600" algn="l">
              <a:lnSpc>
                <a:spcPct val="90000"/>
              </a:lnSpc>
              <a:spcBef>
                <a:spcPts val="1200"/>
              </a:spcBef>
              <a:spcAft>
                <a:spcPts val="0"/>
              </a:spcAft>
              <a:buClr>
                <a:schemeClr val="dk1"/>
              </a:buClr>
              <a:buSzPts val="2000"/>
              <a:buFont typeface="Quattrocento Sans" panose="020B0502050000020003"/>
              <a:buChar char=" "/>
              <a:defRPr/>
            </a:lvl3pPr>
            <a:lvl4pPr marL="1828800" lvl="3" indent="-342900" algn="l">
              <a:lnSpc>
                <a:spcPct val="90000"/>
              </a:lnSpc>
              <a:spcBef>
                <a:spcPts val="500"/>
              </a:spcBef>
              <a:spcAft>
                <a:spcPts val="0"/>
              </a:spcAft>
              <a:buClr>
                <a:schemeClr val="dk1"/>
              </a:buClr>
              <a:buSzPts val="1800"/>
              <a:buFont typeface="Quattrocento Sans" panose="020B0502050000020003"/>
              <a:buChar char=" "/>
              <a:defRPr/>
            </a:lvl4pPr>
            <a:lvl5pPr marL="2286000" lvl="4" indent="-342900" algn="l">
              <a:lnSpc>
                <a:spcPct val="90000"/>
              </a:lnSpc>
              <a:spcBef>
                <a:spcPts val="500"/>
              </a:spcBef>
              <a:spcAft>
                <a:spcPts val="0"/>
              </a:spcAft>
              <a:buClr>
                <a:schemeClr val="dk1"/>
              </a:buClr>
              <a:buSzPts val="1800"/>
              <a:buFont typeface="Quattrocento Sans" panose="020B0502050000020003"/>
              <a:buChar char=" "/>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7"/>
          <p:cNvSpPr txBox="1">
            <a:spLocks noGrp="1"/>
          </p:cNvSpPr>
          <p:nvPr>
            <p:ph type="title"/>
          </p:nvPr>
        </p:nvSpPr>
        <p:spPr>
          <a:xfrm>
            <a:off x="604434" y="448628"/>
            <a:ext cx="10983132" cy="7477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A383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p:nvPr/>
        </p:nvSpPr>
        <p:spPr>
          <a:xfrm>
            <a:off x="256032" y="265176"/>
            <a:ext cx="11683049" cy="6332433"/>
          </a:xfrm>
          <a:prstGeom prst="rect">
            <a:avLst/>
          </a:prstGeom>
          <a:solidFill>
            <a:srgbClr val="F5F5F5"/>
          </a:solidFill>
          <a:ln>
            <a:noFill/>
          </a:ln>
        </p:spPr>
        <p:txBody>
          <a:bodyPr spcFirstLastPara="1" wrap="square" lIns="91425" tIns="45700" rIns="91425" bIns="45700" anchor="b"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panose="020B0502050000020003"/>
              <a:ea typeface="Quattrocento Sans" panose="020B0502050000020003"/>
              <a:cs typeface="Quattrocento Sans" panose="020B0502050000020003"/>
              <a:sym typeface="Quattrocento Sans" panose="020B0502050000020003"/>
            </a:endParaRPr>
          </a:p>
        </p:txBody>
      </p:sp>
      <p:sp>
        <p:nvSpPr>
          <p:cNvPr id="11" name="Google Shape;11;p12"/>
          <p:cNvSpPr txBox="1">
            <a:spLocks noGrp="1"/>
          </p:cNvSpPr>
          <p:nvPr>
            <p:ph type="title"/>
          </p:nvPr>
        </p:nvSpPr>
        <p:spPr>
          <a:xfrm>
            <a:off x="604434" y="448628"/>
            <a:ext cx="10983132" cy="7477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3A3838"/>
              </a:buClr>
              <a:buSzPts val="2800"/>
              <a:buFont typeface="Quattrocento Sans" panose="020B0502050000020003"/>
              <a:buNone/>
              <a:defRPr sz="2800" b="0" i="0" u="none" strike="noStrike" cap="none">
                <a:solidFill>
                  <a:srgbClr val="3A3838"/>
                </a:solidFill>
                <a:latin typeface="Quattrocento Sans" panose="020B0502050000020003"/>
                <a:ea typeface="Quattrocento Sans" panose="020B0502050000020003"/>
                <a:cs typeface="Quattrocento Sans" panose="020B0502050000020003"/>
                <a:sym typeface="Quattrocento Sans" panose="020B0502050000020003"/>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90204"/>
              <a:buChar char="•"/>
              <a:defRPr sz="2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1pPr>
            <a:lvl2pPr marL="914400" marR="0" lvl="1" indent="-381000" algn="l" rtl="0">
              <a:lnSpc>
                <a:spcPct val="90000"/>
              </a:lnSpc>
              <a:spcBef>
                <a:spcPts val="500"/>
              </a:spcBef>
              <a:spcAft>
                <a:spcPts val="0"/>
              </a:spcAft>
              <a:buClr>
                <a:schemeClr val="dk1"/>
              </a:buClr>
              <a:buSzPts val="2400"/>
              <a:buFont typeface="Arial" panose="020B0604020202090204"/>
              <a:buChar char="•"/>
              <a:defRPr sz="24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2pPr>
            <a:lvl3pPr marL="1371600" marR="0" lvl="2" indent="-355600" algn="l" rtl="0">
              <a:lnSpc>
                <a:spcPct val="90000"/>
              </a:lnSpc>
              <a:spcBef>
                <a:spcPts val="500"/>
              </a:spcBef>
              <a:spcAft>
                <a:spcPts val="0"/>
              </a:spcAft>
              <a:buClr>
                <a:schemeClr val="dk1"/>
              </a:buClr>
              <a:buSzPts val="2000"/>
              <a:buFont typeface="Arial" panose="020B0604020202090204"/>
              <a:buChar char="•"/>
              <a:defRPr sz="20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3pPr>
            <a:lvl4pPr marL="1828800" marR="0" lvl="3" indent="-342900" algn="l" rtl="0">
              <a:lnSpc>
                <a:spcPct val="90000"/>
              </a:lnSpc>
              <a:spcBef>
                <a:spcPts val="500"/>
              </a:spcBef>
              <a:spcAft>
                <a:spcPts val="0"/>
              </a:spcAft>
              <a:buClr>
                <a:schemeClr val="dk1"/>
              </a:buClr>
              <a:buSzPts val="1800"/>
              <a:buFont typeface="Arial" panose="020B0604020202090204"/>
              <a:buChar char="•"/>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4pPr>
            <a:lvl5pPr marL="2286000" marR="0" lvl="4" indent="-342900" algn="l" rtl="0">
              <a:lnSpc>
                <a:spcPct val="90000"/>
              </a:lnSpc>
              <a:spcBef>
                <a:spcPts val="500"/>
              </a:spcBef>
              <a:spcAft>
                <a:spcPts val="0"/>
              </a:spcAft>
              <a:buClr>
                <a:schemeClr val="dk1"/>
              </a:buClr>
              <a:buSzPts val="1800"/>
              <a:buFont typeface="Arial" panose="020B0604020202090204"/>
              <a:buChar char="•"/>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5pPr>
            <a:lvl6pPr marL="2743200" marR="0" lvl="5" indent="-342900" algn="l" rtl="0">
              <a:lnSpc>
                <a:spcPct val="90000"/>
              </a:lnSpc>
              <a:spcBef>
                <a:spcPts val="500"/>
              </a:spcBef>
              <a:spcAft>
                <a:spcPts val="0"/>
              </a:spcAft>
              <a:buClr>
                <a:schemeClr val="dk1"/>
              </a:buClr>
              <a:buSzPts val="1800"/>
              <a:buFont typeface="Arial" panose="020B0604020202090204"/>
              <a:buChar char="•"/>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6pPr>
            <a:lvl7pPr marL="3200400" marR="0" lvl="6" indent="-342900" algn="l" rtl="0">
              <a:lnSpc>
                <a:spcPct val="90000"/>
              </a:lnSpc>
              <a:spcBef>
                <a:spcPts val="500"/>
              </a:spcBef>
              <a:spcAft>
                <a:spcPts val="0"/>
              </a:spcAft>
              <a:buClr>
                <a:schemeClr val="dk1"/>
              </a:buClr>
              <a:buSzPts val="1800"/>
              <a:buFont typeface="Arial" panose="020B0604020202090204"/>
              <a:buChar char="•"/>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7pPr>
            <a:lvl8pPr marL="3657600" marR="0" lvl="7" indent="-342900" algn="l" rtl="0">
              <a:lnSpc>
                <a:spcPct val="90000"/>
              </a:lnSpc>
              <a:spcBef>
                <a:spcPts val="500"/>
              </a:spcBef>
              <a:spcAft>
                <a:spcPts val="0"/>
              </a:spcAft>
              <a:buClr>
                <a:schemeClr val="dk1"/>
              </a:buClr>
              <a:buSzPts val="1800"/>
              <a:buFont typeface="Arial" panose="020B0604020202090204"/>
              <a:buChar char="•"/>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8pPr>
            <a:lvl9pPr marL="4114800" marR="0" lvl="8" indent="-342900" algn="l" rtl="0">
              <a:lnSpc>
                <a:spcPct val="90000"/>
              </a:lnSpc>
              <a:spcBef>
                <a:spcPts val="500"/>
              </a:spcBef>
              <a:spcAft>
                <a:spcPts val="0"/>
              </a:spcAft>
              <a:buClr>
                <a:schemeClr val="dk1"/>
              </a:buClr>
              <a:buSzPts val="1800"/>
              <a:buFont typeface="Arial" panose="020B0604020202090204"/>
              <a:buChar char="•"/>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9pPr>
          </a:lstStyle>
          <a:p>
            <a:endParaRPr/>
          </a:p>
        </p:txBody>
      </p:sp>
      <p:sp>
        <p:nvSpPr>
          <p:cNvPr id="13" name="Google Shape;1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1pPr>
            <a:lvl2pPr marR="0" lvl="1"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2pPr>
            <a:lvl3pPr marR="0" lvl="2"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3pPr>
            <a:lvl4pPr marR="0" lvl="3"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4pPr>
            <a:lvl5pPr marR="0" lvl="4"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5pPr>
            <a:lvl6pPr marR="0" lvl="5"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6pPr>
            <a:lvl7pPr marR="0" lvl="6"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7pPr>
            <a:lvl8pPr marR="0" lvl="7"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8pPr>
            <a:lvl9pPr marR="0" lvl="8"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9pPr>
          </a:lstStyle>
          <a:p>
            <a:endParaRPr/>
          </a:p>
        </p:txBody>
      </p:sp>
      <p:sp>
        <p:nvSpPr>
          <p:cNvPr id="14" name="Google Shape;1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1pPr>
            <a:lvl2pPr marR="0" lvl="1"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2pPr>
            <a:lvl3pPr marR="0" lvl="2"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3pPr>
            <a:lvl4pPr marR="0" lvl="3"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4pPr>
            <a:lvl5pPr marR="0" lvl="4"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5pPr>
            <a:lvl6pPr marR="0" lvl="5"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6pPr>
            <a:lvl7pPr marR="0" lvl="6"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7pPr>
            <a:lvl8pPr marR="0" lvl="7"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8pPr>
            <a:lvl9pPr marR="0" lvl="8" algn="l" rtl="0">
              <a:spcBef>
                <a:spcPts val="0"/>
              </a:spcBef>
              <a:spcAft>
                <a:spcPts val="0"/>
              </a:spcAft>
              <a:buSzPts val="1400"/>
              <a:buNone/>
              <a:defRPr sz="1800" b="0" i="0" u="none" strike="noStrike" cap="none">
                <a:solidFill>
                  <a:schemeClr val="dk1"/>
                </a:solidFill>
                <a:latin typeface="Quattrocento Sans" panose="020B0502050000020003"/>
                <a:ea typeface="Quattrocento Sans" panose="020B0502050000020003"/>
                <a:cs typeface="Quattrocento Sans" panose="020B0502050000020003"/>
                <a:sym typeface="Quattrocento Sans" panose="020B0502050000020003"/>
              </a:defRPr>
            </a:lvl9pPr>
          </a:lstStyle>
          <a:p>
            <a:endParaRPr/>
          </a:p>
        </p:txBody>
      </p:sp>
      <p:sp>
        <p:nvSpPr>
          <p:cNvPr id="15" name="Google Shape;1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1pPr>
            <a:lvl2pPr marL="0" marR="0" lvl="1" indent="0" algn="r" rtl="0">
              <a:spcBef>
                <a:spcPts val="0"/>
              </a:spcBef>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2pPr>
            <a:lvl3pPr marL="0" marR="0" lvl="2" indent="0" algn="r" rtl="0">
              <a:spcBef>
                <a:spcPts val="0"/>
              </a:spcBef>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3pPr>
            <a:lvl4pPr marL="0" marR="0" lvl="3" indent="0" algn="r" rtl="0">
              <a:spcBef>
                <a:spcPts val="0"/>
              </a:spcBef>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4pPr>
            <a:lvl5pPr marL="0" marR="0" lvl="4" indent="0" algn="r" rtl="0">
              <a:spcBef>
                <a:spcPts val="0"/>
              </a:spcBef>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5pPr>
            <a:lvl6pPr marL="0" marR="0" lvl="5" indent="0" algn="r" rtl="0">
              <a:spcBef>
                <a:spcPts val="0"/>
              </a:spcBef>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6pPr>
            <a:lvl7pPr marL="0" marR="0" lvl="6" indent="0" algn="r" rtl="0">
              <a:spcBef>
                <a:spcPts val="0"/>
              </a:spcBef>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7pPr>
            <a:lvl8pPr marL="0" marR="0" lvl="7" indent="0" algn="r" rtl="0">
              <a:spcBef>
                <a:spcPts val="0"/>
              </a:spcBef>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8pPr>
            <a:lvl9pPr marL="0" marR="0" lvl="8" indent="0" algn="r" rtl="0">
              <a:spcBef>
                <a:spcPts val="0"/>
              </a:spcBef>
              <a:buNone/>
              <a:defRPr sz="1200" b="0" i="0" u="none" strike="noStrike" cap="none">
                <a:solidFill>
                  <a:srgbClr val="888888"/>
                </a:solidFill>
                <a:latin typeface="Quattrocento Sans" panose="020B0502050000020003"/>
                <a:ea typeface="Quattrocento Sans" panose="020B0502050000020003"/>
                <a:cs typeface="Quattrocento Sans" panose="020B0502050000020003"/>
                <a:sym typeface="Quattrocento Sans" panose="020B0502050000020003"/>
              </a:defRPr>
            </a:lvl9pPr>
          </a:lstStyle>
          <a:p>
            <a:pPr marL="0" lvl="0" indent="0" algn="r" rtl="0">
              <a:spcBef>
                <a:spcPts val="0"/>
              </a:spcBef>
              <a:spcAft>
                <a:spcPts val="0"/>
              </a:spcAft>
              <a:buNone/>
            </a:pPr>
            <a:fld id="{00000000-1234-1234-1234-123412341234}" type="slidenum">
              <a:rPr lang="en-US"/>
              <a:t>‹#›</a:t>
            </a:fld>
            <a:endParaRPr lang="en-US"/>
          </a:p>
        </p:txBody>
      </p:sp>
      <p:cxnSp>
        <p:nvCxnSpPr>
          <p:cNvPr id="16" name="Google Shape;16;p12"/>
          <p:cNvCxnSpPr/>
          <p:nvPr/>
        </p:nvCxnSpPr>
        <p:spPr>
          <a:xfrm>
            <a:off x="604434" y="1196392"/>
            <a:ext cx="10983132" cy="0"/>
          </a:xfrm>
          <a:prstGeom prst="straightConnector1">
            <a:avLst/>
          </a:prstGeom>
          <a:noFill/>
          <a:ln w="25400" cap="flat" cmpd="sng">
            <a:solidFill>
              <a:srgbClr val="D24726"/>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doi.org/10.1080/09546634.2020.1753642" TargetMode="External"/><Relationship Id="rId7" Type="http://schemas.openxmlformats.org/officeDocument/2006/relationships/hyperlink" Target="https://www.needymeds.or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doi.org/10.1080/03007995.2023.2295984" TargetMode="External"/><Relationship Id="rId5" Type="http://schemas.openxmlformats.org/officeDocument/2006/relationships/hyperlink" Target="https://catalyst.nejm.org/" TargetMode="External"/><Relationship Id="rId4" Type="http://schemas.openxmlformats.org/officeDocument/2006/relationships/hyperlink" Target="https://doi.org/10.1001/jama.2018.12380"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8553/jmcp.2021.20560" TargetMode="External"/><Relationship Id="rId2" Type="http://schemas.openxmlformats.org/officeDocument/2006/relationships/hyperlink" Target="https://doi.org/10.2147/PPA.S245467"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jamanetwork.com/journals/jama/article-abstract/2706117" TargetMode="External"/><Relationship Id="rId2" Type="http://schemas.openxmlformats.org/officeDocument/2006/relationships/hyperlink" Target="https://www.tandfonline.com/doi/full/10.1080/09546634.2020.1753642"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txBox="1">
            <a:spLocks noGrp="1"/>
          </p:cNvSpPr>
          <p:nvPr>
            <p:ph type="ctrTitle"/>
          </p:nvPr>
        </p:nvSpPr>
        <p:spPr>
          <a:xfrm>
            <a:off x="1028872" y="1466275"/>
            <a:ext cx="9280249" cy="1442025"/>
          </a:xfrm>
          <a:prstGeom prst="rect">
            <a:avLst/>
          </a:prstGeom>
          <a:noFill/>
          <a:ln>
            <a:noFill/>
          </a:ln>
        </p:spPr>
        <p:txBody>
          <a:bodyPr spcFirstLastPara="1" wrap="square" lIns="91425" tIns="0" rIns="91425" bIns="0" anchor="t" anchorCtr="0">
            <a:noAutofit/>
          </a:bodyPr>
          <a:lstStyle/>
          <a:p>
            <a:pPr lvl="0" algn="ctr"/>
            <a:r>
              <a:rPr lang="en-GB" sz="3200" b="1" dirty="0">
                <a:latin typeface="Times New Roman" panose="02020503050405090304" pitchFamily="18" charset="0"/>
                <a:ea typeface="Times New Roman" panose="02020503050405090304" pitchFamily="18" charset="0"/>
              </a:rPr>
              <a:t>Effective Communication in Patient Assistance Programs (PAPs): </a:t>
            </a:r>
            <a:br>
              <a:rPr lang="en-GB" sz="3200" b="1" dirty="0">
                <a:latin typeface="Times New Roman" panose="02020503050405090304" pitchFamily="18" charset="0"/>
                <a:ea typeface="Times New Roman" panose="02020503050405090304" pitchFamily="18" charset="0"/>
              </a:rPr>
            </a:br>
            <a:r>
              <a:rPr lang="en-GB" sz="3200" b="1" dirty="0">
                <a:latin typeface="Times New Roman" panose="02020503050405090304" pitchFamily="18" charset="0"/>
                <a:ea typeface="Times New Roman" panose="02020503050405090304" pitchFamily="18" charset="0"/>
              </a:rPr>
              <a:t>A Study within the Healthcare Industry.</a:t>
            </a:r>
            <a:br>
              <a:rPr lang="en-GB" sz="3200" dirty="0"/>
            </a:br>
            <a:endParaRPr sz="3200" b="1" dirty="0"/>
          </a:p>
        </p:txBody>
      </p:sp>
      <p:sp>
        <p:nvSpPr>
          <p:cNvPr id="55" name="Google Shape;55;p1"/>
          <p:cNvSpPr txBox="1"/>
          <p:nvPr/>
        </p:nvSpPr>
        <p:spPr>
          <a:xfrm>
            <a:off x="5668997" y="3429000"/>
            <a:ext cx="5411264" cy="2309463"/>
          </a:xfrm>
          <a:prstGeom prst="rect">
            <a:avLst/>
          </a:prstGeom>
          <a:noFill/>
          <a:ln>
            <a:noFill/>
          </a:ln>
        </p:spPr>
        <p:txBody>
          <a:bodyPr spcFirstLastPara="1" wrap="square" lIns="91425" tIns="45700" rIns="91425" bIns="45700" anchor="t" anchorCtr="0">
            <a:normAutofit fontScale="32500" lnSpcReduction="20000"/>
          </a:bodyPr>
          <a:lstStyle/>
          <a:p>
            <a:pPr>
              <a:lnSpc>
                <a:spcPct val="115000"/>
              </a:lnSpc>
              <a:spcBef>
                <a:spcPts val="1800"/>
              </a:spcBef>
              <a:spcAft>
                <a:spcPts val="600"/>
              </a:spcAft>
              <a:buNone/>
            </a:pPr>
            <a:r>
              <a:rPr lang="en-US" sz="5600" b="0" i="0" u="none" strike="noStrike" cap="none" dirty="0">
                <a:solidFill>
                  <a:schemeClr val="lt1"/>
                </a:solidFill>
                <a:latin typeface="Times New Roman" panose="02020503050405090304" pitchFamily="18" charset="0"/>
                <a:ea typeface="Roboto" panose="02000000000000000000"/>
                <a:cs typeface="Times New Roman" panose="02020503050405090304" pitchFamily="18" charset="0"/>
                <a:sym typeface="Roboto" panose="02000000000000000000"/>
              </a:rPr>
              <a:t>Submitted by:</a:t>
            </a:r>
            <a:br>
              <a:rPr lang="en-US" sz="4800" b="0" i="0" u="none" strike="noStrike" cap="none" dirty="0">
                <a:solidFill>
                  <a:schemeClr val="lt1"/>
                </a:solidFill>
                <a:latin typeface="Roboto" panose="02000000000000000000"/>
                <a:ea typeface="Roboto" panose="02000000000000000000"/>
                <a:cs typeface="Roboto" panose="02000000000000000000"/>
                <a:sym typeface="Roboto" panose="02000000000000000000"/>
              </a:rPr>
            </a:br>
            <a:r>
              <a:rPr lang="en-IN" sz="4800" b="1" dirty="0">
                <a:latin typeface="Times New Roman" panose="02020503050405090304" pitchFamily="18" charset="0"/>
                <a:ea typeface="Times New Roman" panose="02020503050405090304" pitchFamily="18" charset="0"/>
              </a:rPr>
              <a:t>Student’s Name: Dr. SHREYA SAUMYA (PT)</a:t>
            </a:r>
            <a:endParaRPr lang="en-IN" sz="4800" b="1" dirty="0">
              <a:latin typeface="Arial" panose="020B0604020202090204" pitchFamily="34" charset="0"/>
            </a:endParaRPr>
          </a:p>
          <a:p>
            <a:pPr>
              <a:lnSpc>
                <a:spcPct val="115000"/>
              </a:lnSpc>
              <a:spcBef>
                <a:spcPts val="1800"/>
              </a:spcBef>
              <a:spcAft>
                <a:spcPts val="600"/>
              </a:spcAft>
              <a:buNone/>
            </a:pPr>
            <a:r>
              <a:rPr lang="en-IN" sz="4800" b="1" dirty="0">
                <a:latin typeface="Times New Roman" panose="02020503050405090304" pitchFamily="18" charset="0"/>
                <a:ea typeface="Times New Roman" panose="02020503050405090304" pitchFamily="18" charset="0"/>
              </a:rPr>
              <a:t>Enrolment Number: PG/23/115</a:t>
            </a:r>
            <a:endParaRPr lang="en-IN" sz="4800" b="1" dirty="0">
              <a:latin typeface="Arial" panose="020B0604020202090204" pitchFamily="34" charset="0"/>
            </a:endParaRPr>
          </a:p>
          <a:p>
            <a:pPr>
              <a:lnSpc>
                <a:spcPct val="115000"/>
              </a:lnSpc>
              <a:spcBef>
                <a:spcPts val="1800"/>
              </a:spcBef>
              <a:spcAft>
                <a:spcPts val="600"/>
              </a:spcAft>
            </a:pPr>
            <a:r>
              <a:rPr lang="en-IN" sz="4800" b="1" dirty="0">
                <a:latin typeface="Times New Roman" panose="02020503050405090304" pitchFamily="18" charset="0"/>
                <a:ea typeface="Times New Roman" panose="02020503050405090304" pitchFamily="18" charset="0"/>
              </a:rPr>
              <a:t>Guide Name: Dr. MUKESH RAVI RAUSHAN</a:t>
            </a:r>
            <a:endParaRPr lang="en-IN" sz="4800" b="1" dirty="0">
              <a:latin typeface="Arial" panose="020B0604020202090204" pitchFamily="34" charset="0"/>
            </a:endParaRPr>
          </a:p>
          <a:p>
            <a:pPr marL="0" marR="0" lvl="0" indent="0" algn="l" rtl="0">
              <a:lnSpc>
                <a:spcPct val="90000"/>
              </a:lnSpc>
              <a:spcBef>
                <a:spcPts val="0"/>
              </a:spcBef>
              <a:spcAft>
                <a:spcPts val="0"/>
              </a:spcAft>
              <a:buClr>
                <a:schemeClr val="lt1"/>
              </a:buClr>
              <a:buSzPts val="1800"/>
              <a:buFont typeface="Roboto" panose="02000000000000000000"/>
              <a:buNone/>
            </a:pPr>
            <a:br>
              <a:rPr lang="en-US" sz="4800" b="0" i="0" u="none" strike="noStrike" cap="none" dirty="0">
                <a:solidFill>
                  <a:schemeClr val="lt1"/>
                </a:solidFill>
                <a:latin typeface="Roboto" panose="02000000000000000000"/>
                <a:ea typeface="Roboto" panose="02000000000000000000"/>
                <a:cs typeface="Roboto" panose="02000000000000000000"/>
                <a:sym typeface="Roboto" panose="02000000000000000000"/>
              </a:rPr>
            </a:br>
            <a:r>
              <a:rPr lang="en-US" sz="4800" b="0" i="0" u="none" strike="noStrike" cap="none" dirty="0">
                <a:solidFill>
                  <a:schemeClr val="lt1"/>
                </a:solidFill>
                <a:latin typeface="Roboto" panose="02000000000000000000"/>
                <a:ea typeface="Roboto" panose="02000000000000000000"/>
                <a:cs typeface="Roboto" panose="02000000000000000000"/>
                <a:sym typeface="Roboto" panose="02000000000000000000"/>
              </a:rPr>
              <a:t> </a:t>
            </a:r>
            <a:endParaRPr sz="4800" dirty="0"/>
          </a:p>
          <a:p>
            <a:pPr marL="285750" marR="0" lvl="0" indent="-171450" algn="l" rtl="0">
              <a:lnSpc>
                <a:spcPct val="90000"/>
              </a:lnSpc>
              <a:spcBef>
                <a:spcPts val="1000"/>
              </a:spcBef>
              <a:spcAft>
                <a:spcPts val="0"/>
              </a:spcAft>
              <a:buClr>
                <a:srgbClr val="408E93"/>
              </a:buClr>
              <a:buSzPts val="1800"/>
              <a:buFont typeface="Arial" panose="020B0604020202090204"/>
              <a:buNone/>
            </a:pPr>
            <a:endParaRPr sz="1800" b="0" i="0" u="none" strike="noStrike" cap="none" dirty="0">
              <a:solidFill>
                <a:schemeClr val="lt1"/>
              </a:solidFill>
              <a:latin typeface="Roboto" panose="02000000000000000000"/>
              <a:ea typeface="Roboto" panose="02000000000000000000"/>
              <a:cs typeface="Roboto" panose="02000000000000000000"/>
              <a:sym typeface="Roboto" panose="0200000000000000000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6361" y="301731"/>
            <a:ext cx="1430511" cy="6733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36beff3bc55_0_15"/>
          <p:cNvSpPr txBox="1">
            <a:spLocks noGrp="1"/>
          </p:cNvSpPr>
          <p:nvPr>
            <p:ph type="title"/>
          </p:nvPr>
        </p:nvSpPr>
        <p:spPr>
          <a:xfrm>
            <a:off x="604434" y="448628"/>
            <a:ext cx="10983000" cy="7479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ct val="33000"/>
              <a:buFont typeface="Arial" panose="020B0604020202090204"/>
              <a:buNone/>
            </a:pPr>
            <a:r>
              <a:rPr lang="en-GB" sz="3200" b="1" dirty="0">
                <a:solidFill>
                  <a:schemeClr val="tx1"/>
                </a:solidFill>
                <a:latin typeface="Times New Roman" panose="02020503050405090304" pitchFamily="18" charset="0"/>
                <a:ea typeface="Roboto" panose="02000000000000000000"/>
                <a:cs typeface="Times New Roman" panose="02020503050405090304" pitchFamily="18" charset="0"/>
                <a:sym typeface="Roboto" panose="02000000000000000000"/>
              </a:rPr>
              <a:t>Result(cont.)</a:t>
            </a:r>
            <a:endParaRPr sz="3300" b="1" dirty="0">
              <a:solidFill>
                <a:schemeClr val="tx1"/>
              </a:solidFill>
              <a:latin typeface="Times New Roman" panose="02020503050405090304" pitchFamily="18" charset="0"/>
              <a:ea typeface="Times New Roman" panose="02020503050405090304"/>
              <a:cs typeface="Times New Roman" panose="02020503050405090304" pitchFamily="18" charset="0"/>
              <a:sym typeface="Times New Roman" panose="02020503050405090304"/>
            </a:endParaRPr>
          </a:p>
          <a:p>
            <a:pPr marL="0" lvl="0" indent="0" algn="l" rtl="0">
              <a:lnSpc>
                <a:spcPct val="90000"/>
              </a:lnSpc>
              <a:spcBef>
                <a:spcPts val="0"/>
              </a:spcBef>
              <a:spcAft>
                <a:spcPts val="0"/>
              </a:spcAft>
              <a:buClr>
                <a:srgbClr val="3A3838"/>
              </a:buClr>
              <a:buSzPct val="100000"/>
              <a:buFont typeface="Roboto" panose="02000000000000000000"/>
              <a:buNone/>
            </a:pPr>
            <a:endParaRPr sz="3200" dirty="0">
              <a:latin typeface="Roboto" panose="02000000000000000000"/>
              <a:ea typeface="Roboto" panose="02000000000000000000"/>
              <a:cs typeface="Roboto" panose="02000000000000000000"/>
              <a:sym typeface="Roboto" panose="02000000000000000000"/>
            </a:endParaRPr>
          </a:p>
        </p:txBody>
      </p:sp>
      <p:sp>
        <p:nvSpPr>
          <p:cNvPr id="93" name="Google Shape;93;g36beff3bc55_0_15"/>
          <p:cNvSpPr txBox="1"/>
          <p:nvPr/>
        </p:nvSpPr>
        <p:spPr>
          <a:xfrm>
            <a:off x="410471" y="1320601"/>
            <a:ext cx="11177100" cy="5088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900" b="1">
                <a:solidFill>
                  <a:schemeClr val="dk1"/>
                </a:solidFill>
                <a:latin typeface="Times New Roman" panose="02020503050405090304"/>
                <a:ea typeface="Times New Roman" panose="02020503050405090304"/>
                <a:cs typeface="Times New Roman" panose="02020503050405090304"/>
                <a:sym typeface="Times New Roman" panose="02020503050405090304"/>
              </a:rPr>
              <a:t>How Communication Impacts PAPs</a:t>
            </a:r>
            <a:br>
              <a:rPr lang="en-US" sz="1900" b="1">
                <a:solidFill>
                  <a:schemeClr val="dk1"/>
                </a:solidFill>
                <a:latin typeface="Times New Roman" panose="02020503050405090304"/>
                <a:ea typeface="Times New Roman" panose="02020503050405090304"/>
                <a:cs typeface="Times New Roman" panose="02020503050405090304"/>
                <a:sym typeface="Times New Roman" panose="02020503050405090304"/>
              </a:rPr>
            </a:br>
            <a:endParaRPr sz="19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Awareness and Outreach: </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Many patients are simply unaware that PAPs exist. Effective communication—through posters,brochures, digital platforms, and direct conversations—can bridge this gap. Providers who proactively discuss financial concerns and available resources empower patients to seek help.</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Navigating Complexity:</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PAPs often involve complex eligibility criteria and paperwork. Clear, step-by-step instructions and dedicated support staff (such as patient navigators or social workers) can demystify the process. Collier et al. (2022) note that clinics with well-trained staff and clear communication protocols see higher PAP enrollment rates.</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Building Trust:</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Patients may feel stigma or shame about financial hardship. Compassionate, non-judgmental communication encourages openness and trust, making patients more likely to disclose their needs.</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Provider-Pharma Coordination:</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Timely, accurate information from pharmaceutical companies about program updates, eligibilitychanges, and documentation requirements is essential. Miscommunication can result in deniedapplications or missed deadlines.</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0" algn="l" rtl="0">
              <a:lnSpc>
                <a:spcPct val="115000"/>
              </a:lnSpc>
              <a:spcBef>
                <a:spcPts val="0"/>
              </a:spcBef>
              <a:spcAft>
                <a:spcPts val="0"/>
              </a:spcAft>
              <a:buNone/>
            </a:pPr>
            <a:endParaRPr sz="19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600">
              <a:solidFill>
                <a:schemeClr val="dk1"/>
              </a:solidFill>
              <a:latin typeface="Roboto" panose="02000000000000000000"/>
              <a:ea typeface="Roboto" panose="02000000000000000000"/>
              <a:cs typeface="Roboto" panose="02000000000000000000"/>
              <a:sym typeface="Roboto" panose="02000000000000000000"/>
            </a:endParaRPr>
          </a:p>
        </p:txBody>
      </p:sp>
      <p:sp>
        <p:nvSpPr>
          <p:cNvPr id="94" name="Google Shape;94;g36beff3bc55_0_15"/>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panose="020B0502050000020003"/>
              <a:ea typeface="Quattrocento Sans" panose="020B0502050000020003"/>
              <a:cs typeface="Quattrocento Sans" panose="020B0502050000020003"/>
              <a:sym typeface="Quattrocento Sans" panose="020B0502050000020003"/>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3955" y="75651"/>
            <a:ext cx="1398045" cy="65805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36beff3bc55_0_32"/>
          <p:cNvSpPr txBox="1"/>
          <p:nvPr/>
        </p:nvSpPr>
        <p:spPr>
          <a:xfrm>
            <a:off x="410471" y="1320601"/>
            <a:ext cx="11177100" cy="5088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19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Dermatology PAPs </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a:t>
            </a: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Collier et al., 2022</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a:t>
            </a:r>
            <a:endParaRPr sz="15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In dermatology, where biologic drugs can cost thousands per month, PAPs are a lifeline. Collieret al. describe how clinics with strong communication protocols—such as regular staff training,clear patient education materials, and close coordination with pharmaceutical representatives—achieve higher rates of PAP enrollment and medication adherence. Conversely, clinics lackingthese resources see more patients fall through the cracks.</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9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r>
              <a:rPr lang="en-US" sz="2000" b="1">
                <a:solidFill>
                  <a:schemeClr val="dk1"/>
                </a:solidFill>
                <a:latin typeface="Times New Roman" panose="02020503050405090304"/>
                <a:ea typeface="Times New Roman" panose="02020503050405090304"/>
                <a:cs typeface="Times New Roman" panose="02020503050405090304"/>
                <a:sym typeface="Times New Roman" panose="02020503050405090304"/>
              </a:rPr>
              <a:t>Recommendations</a:t>
            </a:r>
            <a:br>
              <a:rPr lang="en-US" sz="2000" b="1">
                <a:solidFill>
                  <a:schemeClr val="dk1"/>
                </a:solidFill>
                <a:latin typeface="Times New Roman" panose="02020503050405090304"/>
                <a:ea typeface="Times New Roman" panose="02020503050405090304"/>
                <a:cs typeface="Times New Roman" panose="02020503050405090304"/>
                <a:sym typeface="Times New Roman" panose="02020503050405090304"/>
              </a:rPr>
            </a:br>
            <a:endParaRPr sz="20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Standardize and Simplify Communication: </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Develop universal forms and clear, jargon-freeinstructions.</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Invest in Support Staff: </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Employ patient navigators or social workers dedicated to PAPs.</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Leverage Technology: </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Use digital platforms to keep patients and providers informed ofprogram changes.</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Promote Awareness: </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Launch outreach campaigns to educate both patients and providersabout PAPs.</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a:solidFill>
                  <a:schemeClr val="dk1"/>
                </a:solidFill>
                <a:latin typeface="Times New Roman" panose="02020503050405090304"/>
                <a:ea typeface="Times New Roman" panose="02020503050405090304"/>
                <a:cs typeface="Times New Roman" panose="02020503050405090304"/>
                <a:sym typeface="Times New Roman" panose="02020503050405090304"/>
              </a:rPr>
              <a:t>Encourage Open Dialogue: </a:t>
            </a: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Foster a culture where financial conversations are normalizedand stigma-free.</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0" algn="l" rtl="0">
              <a:lnSpc>
                <a:spcPct val="115000"/>
              </a:lnSpc>
              <a:spcBef>
                <a:spcPts val="0"/>
              </a:spcBef>
              <a:spcAft>
                <a:spcPts val="0"/>
              </a:spcAft>
              <a:buNone/>
            </a:pPr>
            <a:endParaRPr sz="15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p:txBody>
      </p:sp>
      <p:sp>
        <p:nvSpPr>
          <p:cNvPr id="107" name="Google Shape;107;g36beff3bc55_0_32"/>
          <p:cNvSpPr txBox="1">
            <a:spLocks noGrp="1"/>
          </p:cNvSpPr>
          <p:nvPr>
            <p:ph type="title"/>
          </p:nvPr>
        </p:nvSpPr>
        <p:spPr>
          <a:xfrm>
            <a:off x="604500" y="664125"/>
            <a:ext cx="10983000" cy="5148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34000"/>
              <a:buFont typeface="Arial" panose="020B0604020202090204"/>
              <a:buNone/>
            </a:pPr>
            <a:endParaRPr sz="3200">
              <a:latin typeface="Roboto" panose="02000000000000000000"/>
              <a:ea typeface="Roboto" panose="02000000000000000000"/>
              <a:cs typeface="Roboto" panose="02000000000000000000"/>
              <a:sym typeface="Roboto" panose="02000000000000000000"/>
            </a:endParaRPr>
          </a:p>
          <a:p>
            <a:pPr marL="0" lvl="0" indent="0" algn="l" rtl="0">
              <a:lnSpc>
                <a:spcPct val="115000"/>
              </a:lnSpc>
              <a:spcBef>
                <a:spcPts val="0"/>
              </a:spcBef>
              <a:spcAft>
                <a:spcPts val="0"/>
              </a:spcAft>
              <a:buClr>
                <a:schemeClr val="dk1"/>
              </a:buClr>
              <a:buSzPct val="33000"/>
              <a:buFont typeface="Arial" panose="020B0604020202090204"/>
              <a:buNone/>
            </a:pPr>
            <a:r>
              <a:rPr lang="en-US" sz="3300" b="1">
                <a:solidFill>
                  <a:schemeClr val="dk1"/>
                </a:solidFill>
                <a:latin typeface="Times New Roman" panose="02020503050405090304"/>
                <a:ea typeface="Times New Roman" panose="02020503050405090304"/>
                <a:cs typeface="Times New Roman" panose="02020503050405090304"/>
                <a:sym typeface="Times New Roman" panose="02020503050405090304"/>
              </a:rPr>
              <a:t>Case Example</a:t>
            </a:r>
            <a:endParaRPr sz="33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90000"/>
              </a:lnSpc>
              <a:spcBef>
                <a:spcPts val="0"/>
              </a:spcBef>
              <a:spcAft>
                <a:spcPts val="0"/>
              </a:spcAft>
              <a:buClr>
                <a:srgbClr val="3A3838"/>
              </a:buClr>
              <a:buSzPct val="100000"/>
              <a:buFont typeface="Roboto" panose="02000000000000000000"/>
              <a:buNone/>
            </a:pPr>
            <a:endParaRPr sz="3200">
              <a:latin typeface="Roboto" panose="02000000000000000000"/>
              <a:ea typeface="Roboto" panose="02000000000000000000"/>
              <a:cs typeface="Roboto" panose="02000000000000000000"/>
              <a:sym typeface="Roboto" panose="02000000000000000000"/>
            </a:endParaRPr>
          </a:p>
        </p:txBody>
      </p:sp>
      <p:sp>
        <p:nvSpPr>
          <p:cNvPr id="108" name="Google Shape;108;g36beff3bc55_0_32"/>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panose="020B0502050000020003"/>
              <a:ea typeface="Quattrocento Sans" panose="020B0502050000020003"/>
              <a:cs typeface="Quattrocento Sans" panose="020B0502050000020003"/>
              <a:sym typeface="Quattrocento Sans" panose="020B0502050000020003"/>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3231" y="317740"/>
            <a:ext cx="1471788" cy="69277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6beff3bc55_0_48"/>
          <p:cNvSpPr txBox="1"/>
          <p:nvPr/>
        </p:nvSpPr>
        <p:spPr>
          <a:xfrm>
            <a:off x="410471" y="1320601"/>
            <a:ext cx="11177100" cy="5088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19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5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r>
              <a:rPr lang="en-US" sz="1900" b="1">
                <a:solidFill>
                  <a:schemeClr val="dk1"/>
                </a:solidFill>
                <a:latin typeface="Times New Roman" panose="02020503050405090304"/>
                <a:ea typeface="Times New Roman" panose="02020503050405090304"/>
                <a:cs typeface="Times New Roman" panose="02020503050405090304"/>
                <a:sym typeface="Times New Roman" panose="02020503050405090304"/>
              </a:rPr>
              <a:t>Limitations</a:t>
            </a:r>
            <a:endParaRPr sz="19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This review is based solely on published literature; no primary data was collected.</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Findings may not capture all real-world nuances or recent changes in PAPs.</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a:solidFill>
                  <a:schemeClr val="dk1"/>
                </a:solidFill>
                <a:latin typeface="Times New Roman" panose="02020503050405090304"/>
                <a:ea typeface="Times New Roman" panose="02020503050405090304"/>
                <a:cs typeface="Times New Roman" panose="02020503050405090304"/>
                <a:sym typeface="Times New Roman" panose="02020503050405090304"/>
              </a:rPr>
              <a:t>The focus is primarily on U.S.-based programs, though many lessons are globally relevant.</a:t>
            </a:r>
            <a:endParaRPr sz="150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5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5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p:txBody>
      </p:sp>
      <p:sp>
        <p:nvSpPr>
          <p:cNvPr id="114" name="Google Shape;114;g36beff3bc55_0_48"/>
          <p:cNvSpPr txBox="1">
            <a:spLocks noGrp="1"/>
          </p:cNvSpPr>
          <p:nvPr>
            <p:ph type="title"/>
          </p:nvPr>
        </p:nvSpPr>
        <p:spPr>
          <a:xfrm>
            <a:off x="604425" y="448625"/>
            <a:ext cx="10983000" cy="5148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34000"/>
              <a:buFont typeface="Arial" panose="020B0604020202090204"/>
              <a:buNone/>
            </a:pPr>
            <a:endParaRPr sz="3200">
              <a:latin typeface="Roboto" panose="02000000000000000000"/>
              <a:ea typeface="Roboto" panose="02000000000000000000"/>
              <a:cs typeface="Roboto" panose="02000000000000000000"/>
              <a:sym typeface="Roboto" panose="02000000000000000000"/>
            </a:endParaRPr>
          </a:p>
          <a:p>
            <a:pPr marL="0" lvl="0" indent="0" algn="l" rtl="0">
              <a:lnSpc>
                <a:spcPct val="115000"/>
              </a:lnSpc>
              <a:spcBef>
                <a:spcPts val="0"/>
              </a:spcBef>
              <a:spcAft>
                <a:spcPts val="0"/>
              </a:spcAft>
              <a:buClr>
                <a:schemeClr val="dk1"/>
              </a:buClr>
              <a:buSzPct val="33000"/>
              <a:buFont typeface="Arial" panose="020B0604020202090204"/>
              <a:buNone/>
            </a:pPr>
            <a:endParaRPr sz="33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Clr>
                <a:schemeClr val="dk1"/>
              </a:buClr>
              <a:buSzPct val="33000"/>
              <a:buFont typeface="Arial" panose="020B0604020202090204"/>
              <a:buNone/>
            </a:pPr>
            <a:r>
              <a:rPr lang="en-US" sz="3300" b="1">
                <a:solidFill>
                  <a:schemeClr val="dk1"/>
                </a:solidFill>
                <a:latin typeface="Times New Roman" panose="02020503050405090304"/>
                <a:ea typeface="Times New Roman" panose="02020503050405090304"/>
                <a:cs typeface="Times New Roman" panose="02020503050405090304"/>
                <a:sym typeface="Times New Roman" panose="02020503050405090304"/>
              </a:rPr>
              <a:t>Case Example</a:t>
            </a:r>
            <a:endParaRPr sz="33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90000"/>
              </a:lnSpc>
              <a:spcBef>
                <a:spcPts val="0"/>
              </a:spcBef>
              <a:spcAft>
                <a:spcPts val="0"/>
              </a:spcAft>
              <a:buClr>
                <a:srgbClr val="3A3838"/>
              </a:buClr>
              <a:buSzPct val="100000"/>
              <a:buFont typeface="Roboto" panose="02000000000000000000"/>
              <a:buNone/>
            </a:pPr>
            <a:endParaRPr sz="3200">
              <a:latin typeface="Roboto" panose="02000000000000000000"/>
              <a:ea typeface="Roboto" panose="02000000000000000000"/>
              <a:cs typeface="Roboto" panose="02000000000000000000"/>
              <a:sym typeface="Roboto" panose="02000000000000000000"/>
            </a:endParaRPr>
          </a:p>
        </p:txBody>
      </p:sp>
      <p:sp>
        <p:nvSpPr>
          <p:cNvPr id="115" name="Google Shape;115;g36beff3bc55_0_48"/>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panose="020B0502050000020003"/>
              <a:ea typeface="Quattrocento Sans" panose="020B0502050000020003"/>
              <a:cs typeface="Quattrocento Sans" panose="020B0502050000020003"/>
              <a:sym typeface="Quattrocento Sans" panose="020B0502050000020003"/>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5968" y="333135"/>
            <a:ext cx="1339051" cy="63029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36beff3bc55_0_61"/>
          <p:cNvSpPr txBox="1"/>
          <p:nvPr/>
        </p:nvSpPr>
        <p:spPr>
          <a:xfrm>
            <a:off x="608475" y="1320601"/>
            <a:ext cx="10979100" cy="50889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STORIES &amp; EXPERT PERSPECTIVES</a:t>
            </a:r>
            <a:endParaRPr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Patient Stories: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Many patients report that PAPs were the only way they could afford life-saving medications.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Provider View: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Clinicians value PAPs for vulnerable patients but note the administrative burden and need for streamlined processes.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85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r>
              <a:rPr lang="en-US" sz="155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SOCIETAL &amp; ECONOMIC BENEFITS</a:t>
            </a:r>
            <a:endParaRPr sz="155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74650" algn="l" rtl="0">
              <a:lnSpc>
                <a:spcPct val="115000"/>
              </a:lnSpc>
              <a:spcBef>
                <a:spcPts val="0"/>
              </a:spcBef>
              <a:spcAft>
                <a:spcPts val="0"/>
              </a:spcAft>
              <a:buClr>
                <a:schemeClr val="dk1"/>
              </a:buClr>
              <a:buSzPts val="2300"/>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Cost-Effectiveness: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By improving medication adherence and reducing complications, PAPs are cost-saving for health systems.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74650" algn="l" rtl="0">
              <a:lnSpc>
                <a:spcPct val="115000"/>
              </a:lnSpc>
              <a:spcBef>
                <a:spcPts val="0"/>
              </a:spcBef>
              <a:spcAft>
                <a:spcPts val="0"/>
              </a:spcAft>
              <a:buClr>
                <a:schemeClr val="dk1"/>
              </a:buClr>
              <a:buSzPts val="2300"/>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Public Health Impact: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Greater access to medicines translates to improved population health.</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CURRENT INDIAN SCENARIO</a:t>
            </a:r>
            <a:endParaRPr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Current Status: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India has high out-of-pocket health expenditure; PAPs are offered by some pharma companies, but coverage and awareness are limited.</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Initiatives: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Programs like Jan </a:t>
            </a:r>
            <a:r>
              <a:rPr lang="en-US" sz="1500" dirty="0" err="1">
                <a:solidFill>
                  <a:schemeClr val="dk1"/>
                </a:solidFill>
                <a:latin typeface="Times New Roman" panose="02020503050405090304"/>
                <a:ea typeface="Times New Roman" panose="02020503050405090304"/>
                <a:cs typeface="Times New Roman" panose="02020503050405090304"/>
                <a:sym typeface="Times New Roman" panose="02020503050405090304"/>
              </a:rPr>
              <a:t>Aushadhi</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 and select pharma-sponsored PAPs (e.g., for cancer drugs) exist, but reach is inconsistent.</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Barriers: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Low awareness, lack of centralized information, administrative hurdles.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Potential: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Scaling up PAPs could significantly benefit Indian patients, especially for chronic and rare diseases.</a:t>
            </a:r>
            <a:endParaRPr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p:txBody>
      </p:sp>
      <p:sp>
        <p:nvSpPr>
          <p:cNvPr id="128" name="Google Shape;128;g36beff3bc55_0_61"/>
          <p:cNvSpPr txBox="1">
            <a:spLocks noGrp="1"/>
          </p:cNvSpPr>
          <p:nvPr>
            <p:ph type="title"/>
          </p:nvPr>
        </p:nvSpPr>
        <p:spPr>
          <a:xfrm>
            <a:off x="608475" y="448625"/>
            <a:ext cx="10978800" cy="705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ct val="34000"/>
              <a:buFont typeface="Arial" panose="020B0604020202090204"/>
              <a:buNone/>
            </a:pPr>
            <a:endParaRPr b="1" dirty="0">
              <a:solidFill>
                <a:schemeClr val="tx1"/>
              </a:solidFill>
              <a:latin typeface="Times New Roman" panose="02020503050405090304" pitchFamily="18" charset="0"/>
              <a:ea typeface="Roboto" panose="02000000000000000000"/>
              <a:cs typeface="Times New Roman" panose="02020503050405090304" pitchFamily="18" charset="0"/>
              <a:sym typeface="Roboto" panose="02000000000000000000"/>
            </a:endParaRPr>
          </a:p>
          <a:p>
            <a:pPr marL="0" lvl="0" indent="0" algn="l" rtl="0">
              <a:lnSpc>
                <a:spcPct val="90000"/>
              </a:lnSpc>
              <a:spcBef>
                <a:spcPts val="0"/>
              </a:spcBef>
              <a:spcAft>
                <a:spcPts val="0"/>
              </a:spcAft>
              <a:buClr>
                <a:srgbClr val="3A3838"/>
              </a:buClr>
              <a:buSzPct val="100000"/>
              <a:buFont typeface="Roboto" panose="02000000000000000000"/>
              <a:buNone/>
            </a:pPr>
            <a:r>
              <a:rPr lang="en-GB" sz="3600" b="1" dirty="0">
                <a:solidFill>
                  <a:schemeClr val="tx1"/>
                </a:solidFill>
                <a:latin typeface="Times New Roman" panose="02020503050405090304" pitchFamily="18" charset="0"/>
                <a:ea typeface="Roboto" panose="02000000000000000000"/>
                <a:cs typeface="Times New Roman" panose="02020503050405090304" pitchFamily="18" charset="0"/>
                <a:sym typeface="Roboto" panose="02000000000000000000"/>
              </a:rPr>
              <a:t>Discussion</a:t>
            </a:r>
            <a:endParaRPr sz="3600" b="1" dirty="0">
              <a:solidFill>
                <a:schemeClr val="tx1"/>
              </a:solidFill>
              <a:latin typeface="Times New Roman" panose="02020503050405090304" pitchFamily="18" charset="0"/>
              <a:ea typeface="Roboto" panose="02000000000000000000"/>
              <a:cs typeface="Times New Roman" panose="02020503050405090304" pitchFamily="18" charset="0"/>
              <a:sym typeface="Roboto" panose="02000000000000000000"/>
            </a:endParaRPr>
          </a:p>
        </p:txBody>
      </p:sp>
      <p:sp>
        <p:nvSpPr>
          <p:cNvPr id="129" name="Google Shape;129;g36beff3bc55_0_61"/>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panose="020B0502050000020003"/>
              <a:ea typeface="Quattrocento Sans" panose="020B0502050000020003"/>
              <a:cs typeface="Quattrocento Sans" panose="020B0502050000020003"/>
              <a:sym typeface="Quattrocento Sans" panose="020B0502050000020003"/>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0936" y="77760"/>
            <a:ext cx="1221064" cy="57475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6" name="Title 5"/>
          <p:cNvSpPr>
            <a:spLocks noGrp="1"/>
          </p:cNvSpPr>
          <p:nvPr>
            <p:ph type="title"/>
          </p:nvPr>
        </p:nvSpPr>
        <p:spPr/>
        <p:txBody>
          <a:bodyPr/>
          <a:lstStyle/>
          <a:p>
            <a:r>
              <a:rPr lang="en-GB" b="1" dirty="0">
                <a:solidFill>
                  <a:schemeClr val="tx1"/>
                </a:solidFill>
                <a:latin typeface="Times New Roman" panose="02020503050405090304" pitchFamily="18" charset="0"/>
                <a:cs typeface="Times New Roman" panose="02020503050405090304" pitchFamily="18" charset="0"/>
              </a:rPr>
              <a:t>Discussion(Cont.)</a:t>
            </a:r>
            <a:endParaRPr lang="en-IN" b="1" dirty="0">
              <a:solidFill>
                <a:schemeClr val="tx1"/>
              </a:solidFill>
              <a:latin typeface="Times New Roman" panose="02020503050405090304" pitchFamily="18" charset="0"/>
              <a:cs typeface="Times New Roman" panose="02020503050405090304" pitchFamily="18" charset="0"/>
            </a:endParaRPr>
          </a:p>
        </p:txBody>
      </p:sp>
      <p:sp>
        <p:nvSpPr>
          <p:cNvPr id="120" name="Google Shape;120;g36beff3bc55_0_41"/>
          <p:cNvSpPr txBox="1"/>
          <p:nvPr/>
        </p:nvSpPr>
        <p:spPr>
          <a:xfrm>
            <a:off x="410472" y="1196391"/>
            <a:ext cx="10605100" cy="521311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Advantages:</a:t>
            </a:r>
            <a:endParaRPr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120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Direct Cost Relief: For eligible patients, PAPs can eliminate out-of-pocket medication expenses ( Collier et al., 2022)</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Targeted Support: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Designed for those excluded from conventional insurance or government coverage.</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Systemic Benefits: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Improved adherence reduces hospitalizations and overall healthcare costs.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Reduces burden on insurance/state</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Improves treatment continuity</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Builds pharma-patient trust</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1200"/>
              </a:spcBef>
              <a:spcAft>
                <a:spcPts val="0"/>
              </a:spcAft>
              <a:buNone/>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Limitations:</a:t>
            </a:r>
            <a:endParaRPr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120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Administrative Complexity: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Application processes are often complex, time-consuming, and subject to frequent change.</a:t>
            </a:r>
          </a:p>
          <a:p>
            <a:pPr marL="457200" lvl="0" indent="-323850" algn="l" rtl="0">
              <a:lnSpc>
                <a:spcPct val="115000"/>
              </a:lnSpc>
              <a:spcBef>
                <a:spcPts val="120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Limited Coverage: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Not all drugs or populations are covered; many PAPs focus on branded medications.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Short-Term Relief: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PAPs do not address underlying issues of drug pricing or insurance design.</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Equity Concerns: </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Patients with higher health literacy or better provider support are more likely to benefit.</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Lack of national databases or transparency</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Risk of non-sustainability (CSR funding)</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Voluntary and unstandardized</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Often unknown to target beneficiaries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1200"/>
              </a:spcBef>
              <a:spcAft>
                <a:spcPts val="0"/>
              </a:spcAft>
              <a:buNone/>
            </a:pPr>
            <a:endParaRPr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p:txBody>
      </p:sp>
      <p:sp>
        <p:nvSpPr>
          <p:cNvPr id="122" name="Google Shape;122;g36beff3bc55_0_41"/>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panose="020B0502050000020003"/>
              <a:ea typeface="Quattrocento Sans" panose="020B0502050000020003"/>
              <a:cs typeface="Quattrocento Sans" panose="020B0502050000020003"/>
              <a:sym typeface="Quattrocento Sans" panose="020B0502050000020003"/>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0348" y="370310"/>
            <a:ext cx="1465766" cy="68993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z="2000" dirty="0">
                <a:latin typeface="Times New Roman" panose="02020503050405090304" pitchFamily="18" charset="0"/>
                <a:cs typeface="Times New Roman" panose="02020503050405090304" pitchFamily="18" charset="0"/>
              </a:rPr>
              <a:t>This study is limited to a literature review and does not include primary or real-time data. It relies on the availability and quality of published information. Changes in programs or new regulations introduced after the research period may not be reflected in the findings. Since no primary data have been collected, any new developments or unpublished findings are not included.</a:t>
            </a:r>
          </a:p>
          <a:p>
            <a:endParaRPr lang="en-IN" dirty="0"/>
          </a:p>
        </p:txBody>
      </p:sp>
      <p:sp>
        <p:nvSpPr>
          <p:cNvPr id="3" name="Title 2"/>
          <p:cNvSpPr>
            <a:spLocks noGrp="1"/>
          </p:cNvSpPr>
          <p:nvPr>
            <p:ph type="title"/>
          </p:nvPr>
        </p:nvSpPr>
        <p:spPr/>
        <p:txBody>
          <a:bodyPr/>
          <a:lstStyle/>
          <a:p>
            <a:r>
              <a:rPr lang="en-GB" b="1" dirty="0">
                <a:solidFill>
                  <a:schemeClr val="tx1"/>
                </a:solidFill>
                <a:latin typeface="Times New Roman" panose="02020503050405090304" pitchFamily="18" charset="0"/>
                <a:cs typeface="Times New Roman" panose="02020503050405090304" pitchFamily="18" charset="0"/>
              </a:rPr>
              <a:t>Limitations of the Study</a:t>
            </a:r>
            <a:endParaRPr lang="en-IN" b="1" dirty="0">
              <a:solidFill>
                <a:schemeClr val="tx1"/>
              </a:solidFill>
              <a:latin typeface="Times New Roman" panose="02020503050405090304" pitchFamily="18" charset="0"/>
              <a:cs typeface="Times New Roman" panose="0202050305040509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0348" y="370310"/>
            <a:ext cx="1465766" cy="68993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7"/>
          <p:cNvSpPr txBox="1">
            <a:spLocks noGrp="1"/>
          </p:cNvSpPr>
          <p:nvPr>
            <p:ph type="title"/>
          </p:nvPr>
        </p:nvSpPr>
        <p:spPr>
          <a:xfrm>
            <a:off x="604434" y="448628"/>
            <a:ext cx="10983132" cy="747763"/>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34000"/>
              <a:buFont typeface="Arial" panose="020B0604020202090204"/>
              <a:buNone/>
            </a:pPr>
            <a:endParaRPr sz="3200">
              <a:latin typeface="Roboto" panose="02000000000000000000"/>
              <a:ea typeface="Roboto" panose="02000000000000000000"/>
              <a:cs typeface="Roboto" panose="02000000000000000000"/>
              <a:sym typeface="Roboto" panose="02000000000000000000"/>
            </a:endParaRPr>
          </a:p>
          <a:p>
            <a:pPr marL="0" lvl="0" indent="0" algn="l" rtl="0">
              <a:lnSpc>
                <a:spcPct val="115000"/>
              </a:lnSpc>
              <a:spcBef>
                <a:spcPts val="0"/>
              </a:spcBef>
              <a:spcAft>
                <a:spcPts val="0"/>
              </a:spcAft>
              <a:buClr>
                <a:schemeClr val="dk1"/>
              </a:buClr>
              <a:buSzPct val="33000"/>
              <a:buFont typeface="Arial" panose="020B0604020202090204"/>
              <a:buNone/>
            </a:pPr>
            <a:r>
              <a:rPr lang="en-US" sz="3300" b="1">
                <a:solidFill>
                  <a:schemeClr val="dk1"/>
                </a:solidFill>
                <a:latin typeface="Times New Roman" panose="02020503050405090304"/>
                <a:ea typeface="Times New Roman" panose="02020503050405090304"/>
                <a:cs typeface="Times New Roman" panose="02020503050405090304"/>
                <a:sym typeface="Times New Roman" panose="02020503050405090304"/>
              </a:rPr>
              <a:t>Conclusion</a:t>
            </a:r>
            <a:endParaRPr sz="33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90000"/>
              </a:lnSpc>
              <a:spcBef>
                <a:spcPts val="0"/>
              </a:spcBef>
              <a:spcAft>
                <a:spcPts val="0"/>
              </a:spcAft>
              <a:buClr>
                <a:srgbClr val="3A3838"/>
              </a:buClr>
              <a:buSzPct val="100000"/>
              <a:buFont typeface="Roboto" panose="02000000000000000000"/>
              <a:buNone/>
            </a:pPr>
            <a:endParaRPr sz="3200">
              <a:latin typeface="Roboto" panose="02000000000000000000"/>
              <a:ea typeface="Roboto" panose="02000000000000000000"/>
              <a:cs typeface="Roboto" panose="02000000000000000000"/>
              <a:sym typeface="Roboto" panose="02000000000000000000"/>
            </a:endParaRPr>
          </a:p>
        </p:txBody>
      </p:sp>
      <p:sp>
        <p:nvSpPr>
          <p:cNvPr id="135" name="Google Shape;135;p7"/>
          <p:cNvSpPr txBox="1"/>
          <p:nvPr/>
        </p:nvSpPr>
        <p:spPr>
          <a:xfrm>
            <a:off x="410471" y="1320601"/>
            <a:ext cx="10714729" cy="5088771"/>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15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Patient Assistance Programs have the potential to transform lives, but only if patients can access them. Effective, empathetic, and clear communication—at every step of the process—is the key to unlocking this potential. By addressing communication barriers and investing in best practices, healthcare systems can ensure that PAPs fulfill their promise of equitable access to essential medicines.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PAPs play a critical role in ensuring medication access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Communication is the “last mile” challenge</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Research shows multiple proven communication interventions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India and LMICs must invest in scalable, human-tech hybrid models</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Integration with health systems and equity monitoring is essential</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15000"/>
              </a:lnSpc>
              <a:spcBef>
                <a:spcPts val="0"/>
              </a:spcBef>
              <a:spcAft>
                <a:spcPts val="0"/>
              </a:spcAft>
              <a:buClr>
                <a:schemeClr val="dk1"/>
              </a:buClr>
              <a:buSzPts val="1500"/>
              <a:buFont typeface="Times New Roman" panose="02020503050405090304"/>
              <a:buChar char="●"/>
            </a:pP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Future work: long-term impact evaluation, digital tool scale-up, rural deployment</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0" algn="l" rtl="0">
              <a:lnSpc>
                <a:spcPct val="115000"/>
              </a:lnSpc>
              <a:spcBef>
                <a:spcPts val="0"/>
              </a:spcBef>
              <a:spcAft>
                <a:spcPts val="0"/>
              </a:spcAft>
              <a:buNone/>
            </a:pPr>
            <a:endParaRPr sz="21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0852" y="351566"/>
            <a:ext cx="1499419" cy="7057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36beff3bc55_0_69"/>
          <p:cNvSpPr txBox="1">
            <a:spLocks noGrp="1"/>
          </p:cNvSpPr>
          <p:nvPr>
            <p:ph type="title"/>
          </p:nvPr>
        </p:nvSpPr>
        <p:spPr>
          <a:xfrm>
            <a:off x="604434" y="448628"/>
            <a:ext cx="10983000" cy="7479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34000"/>
              <a:buFont typeface="Arial" panose="020B0604020202090204"/>
              <a:buNone/>
            </a:pPr>
            <a:endParaRPr sz="3200" dirty="0">
              <a:latin typeface="Roboto" panose="02000000000000000000"/>
              <a:ea typeface="Roboto" panose="02000000000000000000"/>
              <a:cs typeface="Roboto" panose="02000000000000000000"/>
              <a:sym typeface="Roboto" panose="02000000000000000000"/>
            </a:endParaRPr>
          </a:p>
          <a:p>
            <a:pPr marL="0" lvl="0" indent="0" algn="l" rtl="0">
              <a:lnSpc>
                <a:spcPct val="115000"/>
              </a:lnSpc>
              <a:spcBef>
                <a:spcPts val="0"/>
              </a:spcBef>
              <a:spcAft>
                <a:spcPts val="0"/>
              </a:spcAft>
              <a:buClr>
                <a:schemeClr val="dk1"/>
              </a:buClr>
              <a:buSzPct val="33000"/>
              <a:buFont typeface="Arial" panose="020B0604020202090204"/>
              <a:buNone/>
            </a:pPr>
            <a:r>
              <a:rPr lang="en-US" sz="33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References</a:t>
            </a:r>
            <a:endParaRPr sz="33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90000"/>
              </a:lnSpc>
              <a:spcBef>
                <a:spcPts val="0"/>
              </a:spcBef>
              <a:spcAft>
                <a:spcPts val="0"/>
              </a:spcAft>
              <a:buClr>
                <a:srgbClr val="3A3838"/>
              </a:buClr>
              <a:buSzPct val="100000"/>
              <a:buFont typeface="Roboto" panose="02000000000000000000"/>
              <a:buNone/>
            </a:pPr>
            <a:endParaRPr sz="3200" dirty="0">
              <a:latin typeface="Roboto" panose="02000000000000000000"/>
              <a:ea typeface="Roboto" panose="02000000000000000000"/>
              <a:cs typeface="Roboto" panose="02000000000000000000"/>
              <a:sym typeface="Roboto" panose="02000000000000000000"/>
            </a:endParaRPr>
          </a:p>
        </p:txBody>
      </p:sp>
      <p:sp>
        <p:nvSpPr>
          <p:cNvPr id="141" name="Google Shape;141;g36beff3bc55_0_69"/>
          <p:cNvSpPr txBox="1"/>
          <p:nvPr/>
        </p:nvSpPr>
        <p:spPr>
          <a:xfrm>
            <a:off x="604433" y="1234019"/>
            <a:ext cx="11238521" cy="5299426"/>
          </a:xfrm>
          <a:prstGeom prst="rect">
            <a:avLst/>
          </a:prstGeom>
          <a:noFill/>
          <a:ln>
            <a:noFill/>
          </a:ln>
        </p:spPr>
        <p:txBody>
          <a:bodyPr spcFirstLastPara="1" wrap="square" lIns="91425" tIns="45700" rIns="91425" bIns="45700" anchor="t" anchorCtr="0">
            <a:noAutofit/>
          </a:bodyPr>
          <a:lstStyle/>
          <a:p>
            <a:pPr lvl="3"/>
            <a:endParaRPr sz="20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lvl="3" eaLnBrk="0" fontAlgn="base" hangingPunct="0">
              <a:spcBef>
                <a:spcPct val="0"/>
              </a:spcBef>
              <a:spcAft>
                <a:spcPct val="0"/>
              </a:spcAft>
              <a:buClrTx/>
            </a:pPr>
            <a:r>
              <a:rPr lang="en-US" altLang="en-US" sz="2000" dirty="0">
                <a:solidFill>
                  <a:schemeClr val="tx1"/>
                </a:solidFill>
                <a:latin typeface="Times New Roman" panose="02020503050405090304" pitchFamily="18" charset="0"/>
                <a:cs typeface="Times New Roman" panose="02020503050405090304" pitchFamily="18" charset="0"/>
              </a:rPr>
              <a:t>Collier, E. K., Price, K. N., Hsiao, J. L., &amp; Shi, V. Y. (2022). Demystifying pharmaceutical patient assistance programs. </a:t>
            </a:r>
            <a:r>
              <a:rPr lang="en-US" altLang="en-US" sz="2000" i="1" dirty="0">
                <a:solidFill>
                  <a:schemeClr val="tx1"/>
                </a:solidFill>
                <a:latin typeface="Times New Roman" panose="02020503050405090304" pitchFamily="18" charset="0"/>
                <a:cs typeface="Times New Roman" panose="02020503050405090304" pitchFamily="18" charset="0"/>
              </a:rPr>
              <a:t>Journal of Dermatological Treatment</a:t>
            </a:r>
            <a:r>
              <a:rPr lang="en-US" altLang="en-US" sz="2000" dirty="0">
                <a:solidFill>
                  <a:schemeClr val="tx1"/>
                </a:solidFill>
                <a:latin typeface="Times New Roman" panose="02020503050405090304" pitchFamily="18" charset="0"/>
                <a:cs typeface="Times New Roman" panose="02020503050405090304" pitchFamily="18" charset="0"/>
              </a:rPr>
              <a:t>, </a:t>
            </a:r>
            <a:r>
              <a:rPr lang="en-US" altLang="en-US" sz="2000" i="1" dirty="0">
                <a:solidFill>
                  <a:schemeClr val="tx1"/>
                </a:solidFill>
                <a:latin typeface="Times New Roman" panose="02020503050405090304" pitchFamily="18" charset="0"/>
                <a:cs typeface="Times New Roman" panose="02020503050405090304" pitchFamily="18" charset="0"/>
              </a:rPr>
              <a:t>33</a:t>
            </a:r>
            <a:r>
              <a:rPr lang="en-US" altLang="en-US" sz="2000" dirty="0">
                <a:solidFill>
                  <a:schemeClr val="tx1"/>
                </a:solidFill>
                <a:latin typeface="Times New Roman" panose="02020503050405090304" pitchFamily="18" charset="0"/>
                <a:cs typeface="Times New Roman" panose="02020503050405090304" pitchFamily="18" charset="0"/>
              </a:rPr>
              <a:t>(1), 336–341. </a:t>
            </a:r>
            <a:r>
              <a:rPr lang="en-US" altLang="en-US" sz="2000" dirty="0">
                <a:solidFill>
                  <a:schemeClr val="tx1"/>
                </a:solidFill>
                <a:latin typeface="Times New Roman" panose="02020503050405090304" pitchFamily="18" charset="0"/>
                <a:cs typeface="Times New Roman" panose="02020503050405090304" pitchFamily="18" charset="0"/>
                <a:hlinkClick r:id="rId3"/>
              </a:rPr>
              <a:t>https://doi.org/10.1080/09546634.2020.1753642</a:t>
            </a:r>
            <a:endParaRPr lang="en-US" altLang="en-US" sz="2000" dirty="0">
              <a:solidFill>
                <a:schemeClr val="tx1"/>
              </a:solidFill>
              <a:latin typeface="Times New Roman" panose="02020503050405090304" pitchFamily="18" charset="0"/>
              <a:cs typeface="Times New Roman" panose="02020503050405090304" pitchFamily="18" charset="0"/>
            </a:endParaRPr>
          </a:p>
          <a:p>
            <a:pPr lvl="3" eaLnBrk="0" fontAlgn="base" hangingPunct="0">
              <a:spcBef>
                <a:spcPct val="0"/>
              </a:spcBef>
              <a:spcAft>
                <a:spcPct val="0"/>
              </a:spcAft>
              <a:buClrTx/>
            </a:pPr>
            <a:endParaRPr lang="en-US" altLang="en-US" sz="2000" dirty="0">
              <a:solidFill>
                <a:schemeClr val="tx1"/>
              </a:solidFill>
              <a:latin typeface="Times New Roman" panose="02020503050405090304" pitchFamily="18" charset="0"/>
              <a:cs typeface="Times New Roman" panose="02020503050405090304" pitchFamily="18" charset="0"/>
            </a:endParaRPr>
          </a:p>
          <a:p>
            <a:pPr lvl="3" eaLnBrk="0" fontAlgn="base" hangingPunct="0">
              <a:spcBef>
                <a:spcPct val="0"/>
              </a:spcBef>
              <a:spcAft>
                <a:spcPct val="0"/>
              </a:spcAft>
              <a:buClrTx/>
            </a:pPr>
            <a:r>
              <a:rPr lang="en-US" altLang="en-US" sz="2000" dirty="0">
                <a:solidFill>
                  <a:schemeClr val="tx1"/>
                </a:solidFill>
                <a:latin typeface="Times New Roman" panose="02020503050405090304" pitchFamily="18" charset="0"/>
                <a:cs typeface="Times New Roman" panose="02020503050405090304" pitchFamily="18" charset="0"/>
              </a:rPr>
              <a:t>Doshi, J. A., Li, P., Huo, H., Pettit, A. R., Armstrong, K. A., et al. (2018). Association of patient assistance programs with prescription abandonment. </a:t>
            </a:r>
            <a:r>
              <a:rPr lang="en-US" altLang="en-US" sz="2000" i="1" dirty="0">
                <a:solidFill>
                  <a:schemeClr val="tx1"/>
                </a:solidFill>
                <a:latin typeface="Times New Roman" panose="02020503050405090304" pitchFamily="18" charset="0"/>
                <a:cs typeface="Times New Roman" panose="02020503050405090304" pitchFamily="18" charset="0"/>
              </a:rPr>
              <a:t>JAMA</a:t>
            </a:r>
            <a:r>
              <a:rPr lang="en-US" altLang="en-US" sz="2000" dirty="0">
                <a:solidFill>
                  <a:schemeClr val="tx1"/>
                </a:solidFill>
                <a:latin typeface="Times New Roman" panose="02020503050405090304" pitchFamily="18" charset="0"/>
                <a:cs typeface="Times New Roman" panose="02020503050405090304" pitchFamily="18" charset="0"/>
              </a:rPr>
              <a:t>, </a:t>
            </a:r>
            <a:r>
              <a:rPr lang="en-US" altLang="en-US" sz="2000" i="1" dirty="0">
                <a:solidFill>
                  <a:schemeClr val="tx1"/>
                </a:solidFill>
                <a:latin typeface="Times New Roman" panose="02020503050405090304" pitchFamily="18" charset="0"/>
                <a:cs typeface="Times New Roman" panose="02020503050405090304" pitchFamily="18" charset="0"/>
              </a:rPr>
              <a:t>320</a:t>
            </a:r>
            <a:r>
              <a:rPr lang="en-US" altLang="en-US" sz="2000" dirty="0">
                <a:solidFill>
                  <a:schemeClr val="tx1"/>
                </a:solidFill>
                <a:latin typeface="Times New Roman" panose="02020503050405090304" pitchFamily="18" charset="0"/>
                <a:cs typeface="Times New Roman" panose="02020503050405090304" pitchFamily="18" charset="0"/>
              </a:rPr>
              <a:t>(16), 1653–1654. </a:t>
            </a:r>
            <a:r>
              <a:rPr lang="en-US" altLang="en-US" sz="2000" dirty="0">
                <a:solidFill>
                  <a:schemeClr val="tx1"/>
                </a:solidFill>
                <a:latin typeface="Times New Roman" panose="02020503050405090304" pitchFamily="18" charset="0"/>
                <a:cs typeface="Times New Roman" panose="02020503050405090304" pitchFamily="18" charset="0"/>
                <a:hlinkClick r:id="rId4"/>
              </a:rPr>
              <a:t>https://doi.org/10.1001/jama.2018.12380</a:t>
            </a:r>
            <a:endParaRPr lang="en-US" altLang="en-US" sz="2000" dirty="0">
              <a:solidFill>
                <a:schemeClr val="tx1"/>
              </a:solidFill>
              <a:latin typeface="Times New Roman" panose="02020503050405090304" pitchFamily="18" charset="0"/>
              <a:cs typeface="Times New Roman" panose="02020503050405090304" pitchFamily="18" charset="0"/>
            </a:endParaRPr>
          </a:p>
          <a:p>
            <a:pPr lvl="3" eaLnBrk="0" fontAlgn="base" hangingPunct="0">
              <a:spcBef>
                <a:spcPct val="0"/>
              </a:spcBef>
              <a:spcAft>
                <a:spcPct val="0"/>
              </a:spcAft>
              <a:buClrTx/>
            </a:pPr>
            <a:endParaRPr lang="en-US" altLang="en-US" sz="2000" dirty="0">
              <a:solidFill>
                <a:schemeClr val="tx1"/>
              </a:solidFill>
              <a:latin typeface="Times New Roman" panose="02020503050405090304" pitchFamily="18" charset="0"/>
              <a:cs typeface="Times New Roman" panose="02020503050405090304" pitchFamily="18" charset="0"/>
            </a:endParaRPr>
          </a:p>
          <a:p>
            <a:pPr lvl="3" eaLnBrk="0" fontAlgn="base" hangingPunct="0">
              <a:spcBef>
                <a:spcPct val="0"/>
              </a:spcBef>
              <a:spcAft>
                <a:spcPct val="0"/>
              </a:spcAft>
              <a:buClrTx/>
            </a:pPr>
            <a:r>
              <a:rPr lang="en-US" altLang="en-US" sz="2000" dirty="0">
                <a:solidFill>
                  <a:schemeClr val="tx1"/>
                </a:solidFill>
                <a:latin typeface="Times New Roman" panose="02020503050405090304" pitchFamily="18" charset="0"/>
                <a:cs typeface="Times New Roman" panose="02020503050405090304" pitchFamily="18" charset="0"/>
              </a:rPr>
              <a:t>Zullig, L. L., &amp; Bosworth, H. B. (2019). Engaging patients to optimize medication adherence. </a:t>
            </a:r>
            <a:r>
              <a:rPr lang="en-US" altLang="en-US" sz="2000" i="1" dirty="0">
                <a:solidFill>
                  <a:schemeClr val="tx1"/>
                </a:solidFill>
                <a:latin typeface="Times New Roman" panose="02020503050405090304" pitchFamily="18" charset="0"/>
                <a:cs typeface="Times New Roman" panose="02020503050405090304" pitchFamily="18" charset="0"/>
              </a:rPr>
              <a:t>NEJM Catalyst</a:t>
            </a:r>
            <a:r>
              <a:rPr lang="en-US" altLang="en-US" sz="2000" dirty="0">
                <a:solidFill>
                  <a:schemeClr val="tx1"/>
                </a:solidFill>
                <a:latin typeface="Times New Roman" panose="02020503050405090304" pitchFamily="18" charset="0"/>
                <a:cs typeface="Times New Roman" panose="02020503050405090304" pitchFamily="18" charset="0"/>
              </a:rPr>
              <a:t>. </a:t>
            </a:r>
            <a:r>
              <a:rPr lang="en-US" altLang="en-US" sz="2000" dirty="0">
                <a:solidFill>
                  <a:schemeClr val="tx1"/>
                </a:solidFill>
                <a:latin typeface="Times New Roman" panose="02020503050405090304" pitchFamily="18" charset="0"/>
                <a:cs typeface="Times New Roman" panose="02020503050405090304" pitchFamily="18" charset="0"/>
                <a:hlinkClick r:id="rId5"/>
              </a:rPr>
              <a:t>https://catalyst.nejm.org</a:t>
            </a:r>
            <a:endParaRPr lang="en-US" altLang="en-US" sz="2000" dirty="0">
              <a:solidFill>
                <a:schemeClr val="tx1"/>
              </a:solidFill>
              <a:latin typeface="Times New Roman" panose="02020503050405090304" pitchFamily="18" charset="0"/>
              <a:cs typeface="Times New Roman" panose="02020503050405090304" pitchFamily="18" charset="0"/>
            </a:endParaRPr>
          </a:p>
          <a:p>
            <a:pPr lvl="3" eaLnBrk="0" fontAlgn="base" hangingPunct="0">
              <a:spcBef>
                <a:spcPct val="0"/>
              </a:spcBef>
              <a:spcAft>
                <a:spcPct val="0"/>
              </a:spcAft>
              <a:buClrTx/>
            </a:pPr>
            <a:endParaRPr lang="en-US" altLang="en-US" sz="2000" dirty="0">
              <a:solidFill>
                <a:schemeClr val="tx1"/>
              </a:solidFill>
              <a:latin typeface="Times New Roman" panose="02020503050405090304" pitchFamily="18" charset="0"/>
              <a:cs typeface="Times New Roman" panose="02020503050405090304" pitchFamily="18" charset="0"/>
            </a:endParaRPr>
          </a:p>
          <a:p>
            <a:pPr lvl="3" eaLnBrk="0" fontAlgn="base" hangingPunct="0">
              <a:spcBef>
                <a:spcPct val="0"/>
              </a:spcBef>
              <a:spcAft>
                <a:spcPct val="0"/>
              </a:spcAft>
              <a:buClrTx/>
            </a:pPr>
            <a:r>
              <a:rPr lang="en-US" altLang="en-US" sz="2000" dirty="0">
                <a:solidFill>
                  <a:schemeClr val="tx1"/>
                </a:solidFill>
                <a:latin typeface="Times New Roman" panose="02020503050405090304" pitchFamily="18" charset="0"/>
                <a:cs typeface="Times New Roman" panose="02020503050405090304" pitchFamily="18" charset="0"/>
              </a:rPr>
              <a:t>Dews, S. A., Daley, R., Bansal, A., Preston, J., &amp; Bohm, N. (2024). The power of language: How to bridge the gap between healthcare research and patients – A scoping review. </a:t>
            </a:r>
            <a:r>
              <a:rPr lang="en-US" altLang="en-US" sz="2000" i="1" dirty="0">
                <a:solidFill>
                  <a:schemeClr val="tx1"/>
                </a:solidFill>
                <a:latin typeface="Times New Roman" panose="02020503050405090304" pitchFamily="18" charset="0"/>
                <a:cs typeface="Times New Roman" panose="02020503050405090304" pitchFamily="18" charset="0"/>
              </a:rPr>
              <a:t>Current Medical Research and Opinion</a:t>
            </a:r>
            <a:r>
              <a:rPr lang="en-US" altLang="en-US" sz="2000" dirty="0">
                <a:solidFill>
                  <a:schemeClr val="tx1"/>
                </a:solidFill>
                <a:latin typeface="Times New Roman" panose="02020503050405090304" pitchFamily="18" charset="0"/>
                <a:cs typeface="Times New Roman" panose="02020503050405090304" pitchFamily="18" charset="0"/>
              </a:rPr>
              <a:t>, </a:t>
            </a:r>
            <a:r>
              <a:rPr lang="en-US" altLang="en-US" sz="2000" i="1" dirty="0">
                <a:solidFill>
                  <a:schemeClr val="tx1"/>
                </a:solidFill>
                <a:latin typeface="Times New Roman" panose="02020503050405090304" pitchFamily="18" charset="0"/>
                <a:cs typeface="Times New Roman" panose="02020503050405090304" pitchFamily="18" charset="0"/>
              </a:rPr>
              <a:t>40</a:t>
            </a:r>
            <a:r>
              <a:rPr lang="en-US" altLang="en-US" sz="2000" dirty="0">
                <a:solidFill>
                  <a:schemeClr val="tx1"/>
                </a:solidFill>
                <a:latin typeface="Times New Roman" panose="02020503050405090304" pitchFamily="18" charset="0"/>
                <a:cs typeface="Times New Roman" panose="02020503050405090304" pitchFamily="18" charset="0"/>
              </a:rPr>
              <a:t>(2), 279–291. </a:t>
            </a:r>
            <a:r>
              <a:rPr lang="en-US" altLang="en-US" sz="2000" dirty="0">
                <a:solidFill>
                  <a:schemeClr val="tx1"/>
                </a:solidFill>
                <a:latin typeface="Times New Roman" panose="02020503050405090304" pitchFamily="18" charset="0"/>
                <a:cs typeface="Times New Roman" panose="02020503050405090304" pitchFamily="18" charset="0"/>
                <a:hlinkClick r:id="rId6"/>
              </a:rPr>
              <a:t>https://doi.org/10.1080/03007995.2023.2295984</a:t>
            </a:r>
            <a:endParaRPr lang="en-US" altLang="en-US" sz="2000" dirty="0">
              <a:solidFill>
                <a:schemeClr val="tx1"/>
              </a:solidFill>
              <a:latin typeface="Times New Roman" panose="02020503050405090304" pitchFamily="18" charset="0"/>
              <a:cs typeface="Times New Roman" panose="02020503050405090304" pitchFamily="18" charset="0"/>
            </a:endParaRPr>
          </a:p>
          <a:p>
            <a:pPr lvl="3" eaLnBrk="0" fontAlgn="base" hangingPunct="0">
              <a:spcBef>
                <a:spcPct val="0"/>
              </a:spcBef>
              <a:spcAft>
                <a:spcPct val="0"/>
              </a:spcAft>
              <a:buClrTx/>
            </a:pPr>
            <a:endParaRPr lang="en-US" altLang="en-US" sz="2000" dirty="0">
              <a:solidFill>
                <a:schemeClr val="tx1"/>
              </a:solidFill>
              <a:latin typeface="Times New Roman" panose="02020503050405090304" pitchFamily="18" charset="0"/>
              <a:cs typeface="Times New Roman" panose="02020503050405090304" pitchFamily="18" charset="0"/>
            </a:endParaRPr>
          </a:p>
          <a:p>
            <a:pPr lvl="3" eaLnBrk="0" fontAlgn="base" hangingPunct="0">
              <a:spcBef>
                <a:spcPct val="0"/>
              </a:spcBef>
              <a:spcAft>
                <a:spcPct val="0"/>
              </a:spcAft>
              <a:buClrTx/>
            </a:pPr>
            <a:r>
              <a:rPr lang="en-US" altLang="en-US" sz="2000" dirty="0">
                <a:solidFill>
                  <a:schemeClr val="tx1"/>
                </a:solidFill>
                <a:latin typeface="Times New Roman" panose="02020503050405090304" pitchFamily="18" charset="0"/>
                <a:cs typeface="Times New Roman" panose="02020503050405090304" pitchFamily="18" charset="0"/>
              </a:rPr>
              <a:t>NeedyMeds.org. (n.d.). </a:t>
            </a:r>
            <a:r>
              <a:rPr lang="en-US" altLang="en-US" sz="2000" i="1" dirty="0">
                <a:solidFill>
                  <a:schemeClr val="tx1"/>
                </a:solidFill>
                <a:latin typeface="Times New Roman" panose="02020503050405090304" pitchFamily="18" charset="0"/>
                <a:cs typeface="Times New Roman" panose="02020503050405090304" pitchFamily="18" charset="0"/>
              </a:rPr>
              <a:t>Patient assistance programs</a:t>
            </a:r>
            <a:r>
              <a:rPr lang="en-US" altLang="en-US" sz="2000" dirty="0">
                <a:solidFill>
                  <a:schemeClr val="tx1"/>
                </a:solidFill>
                <a:latin typeface="Times New Roman" panose="02020503050405090304" pitchFamily="18" charset="0"/>
                <a:cs typeface="Times New Roman" panose="02020503050405090304" pitchFamily="18" charset="0"/>
              </a:rPr>
              <a:t>, from </a:t>
            </a:r>
            <a:r>
              <a:rPr lang="en-US" altLang="en-US" sz="2000" dirty="0">
                <a:solidFill>
                  <a:schemeClr val="tx1"/>
                </a:solidFill>
                <a:latin typeface="Times New Roman" panose="02020503050405090304" pitchFamily="18" charset="0"/>
                <a:cs typeface="Times New Roman" panose="02020503050405090304" pitchFamily="18" charset="0"/>
                <a:hlinkClick r:id="rId7"/>
              </a:rPr>
              <a:t>https://www.needymeds.org</a:t>
            </a:r>
            <a:endParaRPr lang="en-US" altLang="en-US" sz="2000" dirty="0">
              <a:solidFill>
                <a:schemeClr val="tx1"/>
              </a:solidFill>
              <a:latin typeface="Times New Roman" panose="02020503050405090304" pitchFamily="18" charset="0"/>
              <a:cs typeface="Times New Roman" panose="02020503050405090304" pitchFamily="18" charset="0"/>
            </a:endParaRPr>
          </a:p>
          <a:p>
            <a:pPr lvl="3" eaLnBrk="0" fontAlgn="base" hangingPunct="0">
              <a:spcBef>
                <a:spcPct val="0"/>
              </a:spcBef>
              <a:spcAft>
                <a:spcPct val="0"/>
              </a:spcAft>
              <a:buClrTx/>
            </a:pPr>
            <a:endParaRPr lang="en-US" altLang="en-US" sz="2000" dirty="0">
              <a:solidFill>
                <a:schemeClr val="tx1"/>
              </a:solidFill>
              <a:latin typeface="Times New Roman" panose="02020503050405090304" pitchFamily="18" charset="0"/>
              <a:cs typeface="Times New Roman" panose="02020503050405090304" pitchFamily="18" charset="0"/>
            </a:endParaRPr>
          </a:p>
          <a:p>
            <a:pPr lvl="0" eaLnBrk="0" fontAlgn="base" hangingPunct="0">
              <a:spcBef>
                <a:spcPct val="0"/>
              </a:spcBef>
              <a:spcAft>
                <a:spcPct val="0"/>
              </a:spcAft>
              <a:buClrTx/>
            </a:pPr>
            <a:endParaRPr lang="en-US" altLang="en-US" sz="2000" dirty="0">
              <a:solidFill>
                <a:schemeClr val="tx1"/>
              </a:solidFill>
              <a:latin typeface="Times New Roman" panose="02020503050405090304" pitchFamily="18" charset="0"/>
              <a:cs typeface="Times New Roman" panose="02020503050405090304" pitchFamily="18" charset="0"/>
            </a:endParaRPr>
          </a:p>
          <a:p>
            <a:pPr marL="457200" lvl="0" indent="0" algn="l" rtl="0">
              <a:lnSpc>
                <a:spcPct val="115000"/>
              </a:lnSpc>
              <a:spcBef>
                <a:spcPts val="0"/>
              </a:spcBef>
              <a:spcAft>
                <a:spcPts val="0"/>
              </a:spcAft>
              <a:buNone/>
            </a:pPr>
            <a:endParaRPr sz="18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None/>
            </a:pP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0" algn="l" rtl="0">
              <a:lnSpc>
                <a:spcPct val="115000"/>
              </a:lnSpc>
              <a:spcBef>
                <a:spcPts val="0"/>
              </a:spcBef>
              <a:spcAft>
                <a:spcPts val="0"/>
              </a:spcAft>
              <a:buNone/>
            </a:pPr>
            <a:endParaRPr sz="21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00852" y="324555"/>
            <a:ext cx="1465124" cy="68963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0" y="1293453"/>
            <a:ext cx="11587566" cy="5115919"/>
          </a:xfrm>
        </p:spPr>
        <p:txBody>
          <a:bodyPr>
            <a:normAutofit lnSpcReduction="10000"/>
          </a:bodyPr>
          <a:lstStyle/>
          <a:p>
            <a:pPr>
              <a:lnSpc>
                <a:spcPct val="100000"/>
              </a:lnSpc>
              <a:buFont typeface="Arial" panose="020B0604020202090204" pitchFamily="34" charset="0"/>
              <a:buChar char="•"/>
            </a:pPr>
            <a:r>
              <a:rPr lang="en-US" altLang="en-US" sz="2000" dirty="0">
                <a:solidFill>
                  <a:schemeClr val="tx1"/>
                </a:solidFill>
                <a:latin typeface="Times New Roman" panose="02020503050405090304" pitchFamily="18" charset="0"/>
                <a:cs typeface="Times New Roman" panose="02020503050405090304" pitchFamily="18" charset="0"/>
              </a:rPr>
              <a:t>Hood, M. M., Sawhney, G., Varma, S., &amp; Goyla, K. (n.d.). Bridging the gap: A comprehensive review of the interrelation and intricacies of medical writing with medical communication in a healthcare ecosystem.</a:t>
            </a:r>
          </a:p>
          <a:p>
            <a:pPr>
              <a:lnSpc>
                <a:spcPct val="100000"/>
              </a:lnSpc>
              <a:buFont typeface="Arial" panose="020B0604020202090204" pitchFamily="34" charset="0"/>
              <a:buChar char="•"/>
            </a:pPr>
            <a:r>
              <a:rPr lang="en-US" altLang="en-US" sz="2000" dirty="0">
                <a:solidFill>
                  <a:schemeClr val="tx1"/>
                </a:solidFill>
                <a:latin typeface="Times New Roman" panose="02020503050405090304" pitchFamily="18" charset="0"/>
                <a:cs typeface="Times New Roman" panose="02020503050405090304" pitchFamily="18" charset="0"/>
              </a:rPr>
              <a:t> </a:t>
            </a:r>
          </a:p>
          <a:p>
            <a:pPr>
              <a:lnSpc>
                <a:spcPct val="100000"/>
              </a:lnSpc>
              <a:buFont typeface="Arial" panose="020B0604020202090204" pitchFamily="34" charset="0"/>
              <a:buChar char="•"/>
            </a:pPr>
            <a:r>
              <a:rPr lang="en-GB" sz="2000" dirty="0">
                <a:latin typeface="Times New Roman" panose="02020503050405090304" pitchFamily="18" charset="0"/>
                <a:cs typeface="Times New Roman" panose="02020503050405090304" pitchFamily="18" charset="0"/>
              </a:rPr>
              <a:t>Salkeld, G., &amp; Hsiao, J. L. (2020). Impact of financial medication assistance on medication adherence: a systematic review. </a:t>
            </a:r>
            <a:r>
              <a:rPr lang="en-GB" sz="2000" i="1" dirty="0">
                <a:latin typeface="Times New Roman" panose="02020503050405090304" pitchFamily="18" charset="0"/>
                <a:cs typeface="Times New Roman" panose="02020503050405090304" pitchFamily="18" charset="0"/>
              </a:rPr>
              <a:t>Patient Preference and Adherence, 14</a:t>
            </a:r>
            <a:r>
              <a:rPr lang="en-GB" sz="2000" dirty="0">
                <a:latin typeface="Times New Roman" panose="02020503050405090304" pitchFamily="18" charset="0"/>
                <a:cs typeface="Times New Roman" panose="02020503050405090304" pitchFamily="18" charset="0"/>
              </a:rPr>
              <a:t>, 1855–1873. </a:t>
            </a:r>
            <a:r>
              <a:rPr lang="en-GB" sz="2000" dirty="0">
                <a:latin typeface="Times New Roman" panose="02020503050405090304" pitchFamily="18" charset="0"/>
                <a:cs typeface="Times New Roman" panose="02020503050405090304" pitchFamily="18" charset="0"/>
                <a:hlinkClick r:id="rId2"/>
              </a:rPr>
              <a:t>https://doi.org/10.2147/PPA.S245467</a:t>
            </a:r>
            <a:endParaRPr lang="en-GB" sz="2000" dirty="0">
              <a:latin typeface="Times New Roman" panose="02020503050405090304" pitchFamily="18" charset="0"/>
              <a:cs typeface="Times New Roman" panose="02020503050405090304" pitchFamily="18" charset="0"/>
            </a:endParaRPr>
          </a:p>
          <a:p>
            <a:pPr>
              <a:lnSpc>
                <a:spcPct val="100000"/>
              </a:lnSpc>
              <a:buFont typeface="Arial" panose="020B0604020202090204" pitchFamily="34" charset="0"/>
              <a:buChar char="•"/>
            </a:pPr>
            <a:endParaRPr lang="en-GB" sz="2000" dirty="0">
              <a:latin typeface="Times New Roman" panose="02020503050405090304" pitchFamily="18" charset="0"/>
              <a:cs typeface="Times New Roman" panose="02020503050405090304" pitchFamily="18" charset="0"/>
            </a:endParaRPr>
          </a:p>
          <a:p>
            <a:pPr>
              <a:lnSpc>
                <a:spcPct val="100000"/>
              </a:lnSpc>
            </a:pPr>
            <a:r>
              <a:rPr lang="en-GB" sz="2000" dirty="0">
                <a:latin typeface="Times New Roman" panose="02020503050405090304" pitchFamily="18" charset="0"/>
                <a:cs typeface="Times New Roman" panose="02020503050405090304" pitchFamily="18" charset="0"/>
              </a:rPr>
              <a:t>Banahan, B. F., Kamal-Bahl, S. J., &amp; Fendrick, A. M. (2021). Patient support program increased medication adherence with lower total healthcare costs despite increased drug spending. </a:t>
            </a:r>
            <a:r>
              <a:rPr lang="en-GB" sz="2000" i="1" dirty="0">
                <a:latin typeface="Times New Roman" panose="02020503050405090304" pitchFamily="18" charset="0"/>
                <a:cs typeface="Times New Roman" panose="02020503050405090304" pitchFamily="18" charset="0"/>
              </a:rPr>
              <a:t>Journal of  Care &amp; Specialty Pharmacy, 27</a:t>
            </a:r>
            <a:r>
              <a:rPr lang="en-GB" sz="2000" dirty="0">
                <a:latin typeface="Times New Roman" panose="02020503050405090304" pitchFamily="18" charset="0"/>
                <a:cs typeface="Times New Roman" panose="02020503050405090304" pitchFamily="18" charset="0"/>
              </a:rPr>
              <a:t>(8), 1086–1095. </a:t>
            </a:r>
            <a:r>
              <a:rPr lang="en-GB" sz="2000" dirty="0">
                <a:latin typeface="Times New Roman" panose="02020503050405090304" pitchFamily="18" charset="0"/>
                <a:cs typeface="Times New Roman" panose="02020503050405090304" pitchFamily="18" charset="0"/>
                <a:hlinkClick r:id="rId3"/>
              </a:rPr>
              <a:t>https://doi.org/10.18553/jmcp.2021.20560</a:t>
            </a:r>
            <a:endParaRPr lang="en-GB" sz="2000" dirty="0">
              <a:latin typeface="Times New Roman" panose="02020503050405090304" pitchFamily="18" charset="0"/>
              <a:cs typeface="Times New Roman" panose="02020503050405090304" pitchFamily="18" charset="0"/>
            </a:endParaRPr>
          </a:p>
          <a:p>
            <a:pPr>
              <a:lnSpc>
                <a:spcPct val="100000"/>
              </a:lnSpc>
            </a:pPr>
            <a:endParaRPr lang="en-GB" sz="2000" dirty="0">
              <a:latin typeface="Times New Roman" panose="02020503050405090304" pitchFamily="18" charset="0"/>
              <a:cs typeface="Times New Roman" panose="02020503050405090304" pitchFamily="18" charset="0"/>
            </a:endParaRPr>
          </a:p>
          <a:p>
            <a:pPr>
              <a:lnSpc>
                <a:spcPct val="100000"/>
              </a:lnSpc>
            </a:pPr>
            <a:r>
              <a:rPr lang="en-GB" sz="2000" dirty="0">
                <a:latin typeface="Times New Roman" panose="02020503050405090304" pitchFamily="18" charset="0"/>
                <a:cs typeface="Times New Roman" panose="02020503050405090304" pitchFamily="18" charset="0"/>
              </a:rPr>
              <a:t>Armstrong, M. J., et al. (2019). Patient assistance programs and technology in medication adherence: a narrative review. </a:t>
            </a:r>
            <a:r>
              <a:rPr lang="en-GB" sz="2000" i="1" dirty="0">
                <a:latin typeface="Times New Roman" panose="02020503050405090304" pitchFamily="18" charset="0"/>
                <a:cs typeface="Times New Roman" panose="02020503050405090304" pitchFamily="18" charset="0"/>
              </a:rPr>
              <a:t>Pharmacy Practice, 17</a:t>
            </a:r>
            <a:r>
              <a:rPr lang="en-GB" sz="2000" dirty="0">
                <a:latin typeface="Times New Roman" panose="02020503050405090304" pitchFamily="18" charset="0"/>
                <a:cs typeface="Times New Roman" panose="02020503050405090304" pitchFamily="18" charset="0"/>
              </a:rPr>
              <a:t>(1), 1357. [Review details how PAPs combined with technology and counselling improve adherence in chronic conditions]</a:t>
            </a:r>
            <a:endParaRPr lang="en-IN" sz="2000" dirty="0">
              <a:latin typeface="Times New Roman" panose="02020503050405090304" pitchFamily="18" charset="0"/>
              <a:cs typeface="Times New Roman" panose="02020503050405090304" pitchFamily="18" charset="0"/>
            </a:endParaRPr>
          </a:p>
        </p:txBody>
      </p:sp>
      <p:sp>
        <p:nvSpPr>
          <p:cNvPr id="3" name="Title 2"/>
          <p:cNvSpPr>
            <a:spLocks noGrp="1"/>
          </p:cNvSpPr>
          <p:nvPr>
            <p:ph type="title"/>
          </p:nvPr>
        </p:nvSpPr>
        <p:spPr/>
        <p:txBody>
          <a:bodyPr/>
          <a:lstStyle/>
          <a:p>
            <a:r>
              <a:rPr lang="en-US"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References</a:t>
            </a:r>
            <a:endParaRPr lang="en-IN"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0852" y="351566"/>
            <a:ext cx="1499419" cy="70577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1"/>
          <p:cNvSpPr txBox="1"/>
          <p:nvPr/>
        </p:nvSpPr>
        <p:spPr>
          <a:xfrm>
            <a:off x="1462995" y="4026310"/>
            <a:ext cx="9767455" cy="1047135"/>
          </a:xfrm>
          <a:prstGeom prst="rect">
            <a:avLst/>
          </a:prstGeom>
          <a:noFill/>
          <a:ln>
            <a:noFill/>
          </a:ln>
        </p:spPr>
        <p:txBody>
          <a:bodyPr spcFirstLastPara="1" wrap="square" lIns="91425" tIns="45700" rIns="91425" bIns="45700" anchor="t" anchorCtr="0">
            <a:noAutofit/>
          </a:bodyPr>
          <a:lstStyle/>
          <a:p>
            <a:pPr marL="0" marR="0" lvl="0" indent="0" algn="ctr" rtl="0">
              <a:lnSpc>
                <a:spcPct val="30000"/>
              </a:lnSpc>
              <a:spcBef>
                <a:spcPts val="0"/>
              </a:spcBef>
              <a:spcAft>
                <a:spcPts val="0"/>
              </a:spcAft>
              <a:buClr>
                <a:srgbClr val="2F5496"/>
              </a:buClr>
              <a:buSzPts val="6000"/>
              <a:buFont typeface="Roboto" panose="02000000000000000000"/>
              <a:buNone/>
            </a:pPr>
            <a:r>
              <a:rPr lang="en-US" sz="6000" b="1" dirty="0">
                <a:solidFill>
                  <a:schemeClr val="tx1"/>
                </a:solidFill>
                <a:latin typeface="Times New Roman" panose="02020503050405090304" pitchFamily="18" charset="0"/>
                <a:ea typeface="Roboto" panose="02000000000000000000"/>
                <a:cs typeface="Times New Roman" panose="02020503050405090304" pitchFamily="18" charset="0"/>
                <a:sym typeface="Roboto" panose="02000000000000000000"/>
              </a:rPr>
              <a:t>Thank You.</a:t>
            </a:r>
            <a:endParaRPr b="1" dirty="0">
              <a:solidFill>
                <a:schemeClr val="tx1"/>
              </a:solidFill>
              <a:latin typeface="Times New Roman" panose="02020503050405090304" pitchFamily="18" charset="0"/>
              <a:cs typeface="Times New Roman" panose="0202050305040509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3047" y="314599"/>
            <a:ext cx="1294806" cy="64404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792CF-9191-09C8-E431-112B9112E91D}"/>
              </a:ext>
            </a:extLst>
          </p:cNvPr>
          <p:cNvSpPr>
            <a:spLocks noGrp="1"/>
          </p:cNvSpPr>
          <p:nvPr>
            <p:ph type="title"/>
          </p:nvPr>
        </p:nvSpPr>
        <p:spPr/>
        <p:txBody>
          <a:bodyPr>
            <a:normAutofit/>
          </a:bodyPr>
          <a:lstStyle/>
          <a:p>
            <a:r>
              <a:rPr lang="en-GB" b="1" dirty="0">
                <a:solidFill>
                  <a:schemeClr val="tx1"/>
                </a:solidFill>
                <a:latin typeface="Times New Roman" panose="02020603050405020304" pitchFamily="18" charset="0"/>
                <a:cs typeface="Times New Roman" panose="02020603050405020304" pitchFamily="18" charset="0"/>
              </a:rPr>
              <a:t>Screenshot of Approval </a:t>
            </a:r>
            <a:endParaRPr lang="en-IN" b="1" dirty="0">
              <a:solidFill>
                <a:schemeClr val="tx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D55BB7E-D98C-1DC8-FCAF-ED1B8CAE8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8335" y="338590"/>
            <a:ext cx="1337187" cy="629412"/>
          </a:xfrm>
          <a:prstGeom prst="rect">
            <a:avLst/>
          </a:prstGeom>
        </p:spPr>
      </p:pic>
      <p:pic>
        <p:nvPicPr>
          <p:cNvPr id="5" name="Picture 4">
            <a:extLst>
              <a:ext uri="{FF2B5EF4-FFF2-40B4-BE49-F238E27FC236}">
                <a16:creationId xmlns:a16="http://schemas.microsoft.com/office/drawing/2014/main" id="{33962BC8-7FD3-CD9C-43E6-08BE35FE7C8D}"/>
              </a:ext>
            </a:extLst>
          </p:cNvPr>
          <p:cNvPicPr>
            <a:picLocks noChangeAspect="1"/>
          </p:cNvPicPr>
          <p:nvPr/>
        </p:nvPicPr>
        <p:blipFill>
          <a:blip r:embed="rId3"/>
          <a:stretch>
            <a:fillRect/>
          </a:stretch>
        </p:blipFill>
        <p:spPr>
          <a:xfrm>
            <a:off x="3716594" y="1527656"/>
            <a:ext cx="4247535" cy="4881716"/>
          </a:xfrm>
          <a:prstGeom prst="rect">
            <a:avLst/>
          </a:prstGeom>
        </p:spPr>
      </p:pic>
    </p:spTree>
    <p:extLst>
      <p:ext uri="{BB962C8B-B14F-4D97-AF65-F5344CB8AC3E}">
        <p14:creationId xmlns:p14="http://schemas.microsoft.com/office/powerpoint/2010/main" val="1042651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3"/>
          <p:cNvSpPr txBox="1">
            <a:spLocks noGrp="1"/>
          </p:cNvSpPr>
          <p:nvPr>
            <p:ph type="title"/>
          </p:nvPr>
        </p:nvSpPr>
        <p:spPr>
          <a:xfrm>
            <a:off x="604434" y="448628"/>
            <a:ext cx="10983132" cy="747763"/>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990"/>
              <a:buFont typeface="Arial" panose="020B0604020202090204"/>
              <a:buNone/>
            </a:pPr>
            <a:endParaRPr sz="3000" dirty="0">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115000"/>
              </a:lnSpc>
              <a:spcBef>
                <a:spcPts val="0"/>
              </a:spcBef>
              <a:spcAft>
                <a:spcPts val="0"/>
              </a:spcAft>
              <a:buClr>
                <a:schemeClr val="dk1"/>
              </a:buClr>
              <a:buSzPts val="990"/>
              <a:buFont typeface="Arial" panose="020B0604020202090204"/>
              <a:buNone/>
            </a:pPr>
            <a:r>
              <a:rPr lang="en-US" sz="30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 </a:t>
            </a:r>
            <a:r>
              <a:rPr lang="en-US" sz="30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Introduction</a:t>
            </a:r>
            <a:endParaRPr sz="30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90000"/>
              </a:lnSpc>
              <a:spcBef>
                <a:spcPts val="0"/>
              </a:spcBef>
              <a:spcAft>
                <a:spcPts val="0"/>
              </a:spcAft>
              <a:buClr>
                <a:srgbClr val="3A3838"/>
              </a:buClr>
              <a:buSzPts val="2880"/>
              <a:buFont typeface="Roboto" panose="02000000000000000000"/>
              <a:buNone/>
            </a:pPr>
            <a:endParaRPr sz="3000" dirty="0">
              <a:latin typeface="Times New Roman" panose="02020503050405090304"/>
              <a:ea typeface="Times New Roman" panose="02020503050405090304"/>
              <a:cs typeface="Times New Roman" panose="02020503050405090304"/>
              <a:sym typeface="Times New Roman" panose="02020503050405090304"/>
            </a:endParaRPr>
          </a:p>
        </p:txBody>
      </p:sp>
      <p:sp>
        <p:nvSpPr>
          <p:cNvPr id="67" name="Google Shape;67;p3"/>
          <p:cNvSpPr txBox="1"/>
          <p:nvPr/>
        </p:nvSpPr>
        <p:spPr>
          <a:xfrm>
            <a:off x="604434" y="1430594"/>
            <a:ext cx="10983132" cy="4645741"/>
          </a:xfrm>
          <a:prstGeom prst="rect">
            <a:avLst/>
          </a:prstGeom>
          <a:noFill/>
          <a:ln>
            <a:noFill/>
          </a:ln>
        </p:spPr>
        <p:txBody>
          <a:bodyPr spcFirstLastPara="1" wrap="square" lIns="91425" tIns="45700" rIns="91425" bIns="45700" anchor="t" anchorCtr="0">
            <a:noAutofit/>
          </a:bodyPr>
          <a:lstStyle/>
          <a:p>
            <a:pPr>
              <a:lnSpc>
                <a:spcPct val="150000"/>
              </a:lnSpc>
            </a:pPr>
            <a:r>
              <a:rPr lang="en-IN" sz="1600" dirty="0">
                <a:latin typeface="Times New Roman" panose="02020503050405090304" pitchFamily="18" charset="0"/>
                <a:ea typeface="Times New Roman" panose="02020503050405090304" pitchFamily="18" charset="0"/>
              </a:rPr>
              <a:t>Patient Assistance Programs (PAPs) are vital initiatives that help patients access free or low-cost medications, particularly for those who are uninsured or underinsured. These programs are essential for individuals with chronic conditions or complex diseases, where the cost of medication can be a significant barrier to effective treatment. </a:t>
            </a:r>
          </a:p>
          <a:p>
            <a:pPr>
              <a:lnSpc>
                <a:spcPct val="150000"/>
              </a:lnSpc>
            </a:pPr>
            <a:r>
              <a:rPr lang="en-US" sz="16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The rising costs of prescription medicines have become a significant barrier for millions of patients, especially those who are uninsured or underinsured. Patient Assistance Programs(PAPs), run by pharmaceutical companies and healthcare providers, are a vital safety net, offering free or low-cost medications to those in need. However, the true potential of these programs is often limited by one critical factor: Communication.</a:t>
            </a:r>
            <a:endParaRPr sz="16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marR="0" lvl="0" indent="0" algn="l" rtl="0">
              <a:lnSpc>
                <a:spcPct val="150000"/>
              </a:lnSpc>
              <a:spcBef>
                <a:spcPts val="0"/>
              </a:spcBef>
              <a:spcAft>
                <a:spcPts val="0"/>
              </a:spcAft>
              <a:buNone/>
            </a:pPr>
            <a:r>
              <a:rPr lang="en-US" sz="16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Effective communication is the linchpin that connects patients to these life-changing resources. It determines whether patients are aware of PAPs, whether healthcare providers can guide them through complex applications, and whether pharmaceutical companies can ensure equitable access. In this review, we explore the profound impact of communication on the success of PAPs, drawing from existing literature and real-world examples.</a:t>
            </a:r>
          </a:p>
          <a:p>
            <a:pPr marL="0" marR="0" lvl="0" indent="0" algn="l" rtl="0">
              <a:lnSpc>
                <a:spcPct val="150000"/>
              </a:lnSpc>
              <a:spcBef>
                <a:spcPts val="0"/>
              </a:spcBef>
              <a:spcAft>
                <a:spcPts val="0"/>
              </a:spcAft>
              <a:buNone/>
            </a:pPr>
            <a:endParaRPr lang="en-US" sz="16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endParaRPr lang="en-IN" sz="1600" dirty="0">
              <a:latin typeface="Times New Roman" panose="02020503050405090304" pitchFamily="18" charset="0"/>
            </a:endParaRPr>
          </a:p>
          <a:p>
            <a:pPr marL="0" marR="0" lvl="0" indent="0" algn="l" rtl="0">
              <a:lnSpc>
                <a:spcPct val="150000"/>
              </a:lnSpc>
              <a:spcBef>
                <a:spcPts val="0"/>
              </a:spcBef>
              <a:spcAft>
                <a:spcPts val="0"/>
              </a:spcAft>
              <a:buNone/>
            </a:pPr>
            <a:endParaRPr sz="16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8335" y="323841"/>
            <a:ext cx="1337187" cy="62941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IN" sz="1600" dirty="0">
                <a:latin typeface="Times New Roman" panose="02020503050405090304" pitchFamily="18" charset="0"/>
              </a:rPr>
              <a:t>Although PAPs are widely available and potentially life-saving, many patients do not fully utilize them.</a:t>
            </a:r>
          </a:p>
          <a:p>
            <a:r>
              <a:rPr lang="en-IN" sz="1600" dirty="0">
                <a:latin typeface="Times New Roman" panose="02020503050405090304" pitchFamily="18" charset="0"/>
              </a:rPr>
              <a:t>This underutilization is often not due to program inefficacy but rather due to unclear communication. Instructions are often embedded in legalistic or medical jargon, and materials may not be adapted to patients' linguistic or cultural contexts. </a:t>
            </a:r>
          </a:p>
          <a:p>
            <a:endParaRPr lang="en-IN" sz="1600" dirty="0">
              <a:latin typeface="Times New Roman" panose="02020503050405090304" pitchFamily="18" charset="0"/>
            </a:endParaRPr>
          </a:p>
          <a:p>
            <a:r>
              <a:rPr lang="en-IN" sz="1600" dirty="0">
                <a:latin typeface="Times New Roman" panose="02020503050405090304" pitchFamily="18" charset="0"/>
              </a:rPr>
              <a:t>By focusing on the communication strategies used in PAPs, this study seeks to highlight practices that either hinder or enhance patient participation. The research aims to guide pharmaceutical stakeholders in developing more inclusive and effective communication frameworks.</a:t>
            </a:r>
          </a:p>
          <a:p>
            <a:endParaRPr lang="en-IN" dirty="0"/>
          </a:p>
        </p:txBody>
      </p:sp>
      <p:sp>
        <p:nvSpPr>
          <p:cNvPr id="3" name="Title 2"/>
          <p:cNvSpPr>
            <a:spLocks noGrp="1"/>
          </p:cNvSpPr>
          <p:nvPr>
            <p:ph type="title"/>
          </p:nvPr>
        </p:nvSpPr>
        <p:spPr/>
        <p:txBody>
          <a:bodyPr/>
          <a:lstStyle/>
          <a:p>
            <a:r>
              <a:rPr lang="en-GB" b="1" dirty="0">
                <a:solidFill>
                  <a:schemeClr val="tx1"/>
                </a:solidFill>
                <a:latin typeface="Times New Roman" panose="02020503050405090304" pitchFamily="18" charset="0"/>
                <a:cs typeface="Times New Roman" panose="02020503050405090304" pitchFamily="18" charset="0"/>
              </a:rPr>
              <a:t>Introduction(cont.)</a:t>
            </a:r>
            <a:endParaRPr lang="en-IN" b="1" dirty="0">
              <a:solidFill>
                <a:schemeClr val="tx1"/>
              </a:solidFill>
              <a:latin typeface="Times New Roman" panose="02020503050405090304" pitchFamily="18" charset="0"/>
              <a:cs typeface="Times New Roman" panose="0202050305040509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8335" y="323841"/>
            <a:ext cx="1337187" cy="62941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0" lvl="0" indent="0">
              <a:lnSpc>
                <a:spcPct val="115000"/>
              </a:lnSpc>
              <a:spcBef>
                <a:spcPts val="0"/>
              </a:spcBef>
              <a:buSzPts val="1100"/>
              <a:buNone/>
            </a:pPr>
            <a:br>
              <a:rPr lang="en-GB" b="1" dirty="0">
                <a:latin typeface="Times New Roman" panose="02020503050405090304"/>
                <a:ea typeface="Times New Roman" panose="02020503050405090304"/>
                <a:cs typeface="Times New Roman" panose="02020503050405090304"/>
                <a:sym typeface="Times New Roman" panose="02020503050405090304"/>
              </a:rPr>
            </a:br>
            <a:endParaRPr lang="en-GB" sz="1800" b="1" dirty="0">
              <a:latin typeface="Times New Roman" panose="02020503050405090304"/>
              <a:ea typeface="Times New Roman" panose="02020503050405090304"/>
              <a:cs typeface="Times New Roman" panose="02020503050405090304"/>
              <a:sym typeface="Times New Roman" panose="02020503050405090304"/>
            </a:endParaRPr>
          </a:p>
          <a:p>
            <a:pPr lvl="0" indent="-323850">
              <a:lnSpc>
                <a:spcPct val="115000"/>
              </a:lnSpc>
              <a:spcBef>
                <a:spcPts val="0"/>
              </a:spcBef>
              <a:buSzPts val="1500"/>
              <a:buFont typeface="Times New Roman" panose="02020503050405090304"/>
              <a:buChar char="●"/>
            </a:pPr>
            <a:r>
              <a:rPr lang="en-GB" sz="1800" b="1" dirty="0">
                <a:latin typeface="Times New Roman" panose="02020503050405090304"/>
                <a:ea typeface="Times New Roman" panose="02020503050405090304"/>
                <a:cs typeface="Times New Roman" panose="02020503050405090304"/>
                <a:sym typeface="Times New Roman" panose="02020503050405090304"/>
              </a:rPr>
              <a:t>Rising Drug Costs: </a:t>
            </a:r>
            <a:r>
              <a:rPr lang="en-GB" sz="1800" dirty="0">
                <a:latin typeface="Times New Roman" panose="02020503050405090304"/>
                <a:ea typeface="Times New Roman" panose="02020503050405090304"/>
                <a:cs typeface="Times New Roman" panose="02020503050405090304"/>
                <a:sym typeface="Times New Roman" panose="02020503050405090304"/>
              </a:rPr>
              <a:t>Prescription drug spending in the US alone reached $348.4 billion in 2020, with out-of-pocket costs creating significant barriers for many patients (KFF, 2022).</a:t>
            </a:r>
          </a:p>
          <a:p>
            <a:pPr lvl="0" indent="-323850">
              <a:lnSpc>
                <a:spcPct val="115000"/>
              </a:lnSpc>
              <a:spcBef>
                <a:spcPts val="0"/>
              </a:spcBef>
              <a:buSzPts val="1500"/>
              <a:buFont typeface="Times New Roman" panose="02020503050405090304"/>
              <a:buChar char="●"/>
            </a:pPr>
            <a:r>
              <a:rPr lang="en-GB" sz="1800" b="1" dirty="0">
                <a:latin typeface="Times New Roman" panose="02020503050405090304"/>
                <a:ea typeface="Times New Roman" panose="02020503050405090304"/>
                <a:cs typeface="Times New Roman" panose="02020503050405090304"/>
                <a:sym typeface="Times New Roman" panose="02020503050405090304"/>
              </a:rPr>
              <a:t>Coverage Gaps: </a:t>
            </a:r>
            <a:r>
              <a:rPr lang="en-GB" sz="1800" dirty="0">
                <a:latin typeface="Times New Roman" panose="02020503050405090304"/>
                <a:ea typeface="Times New Roman" panose="02020503050405090304"/>
                <a:cs typeface="Times New Roman" panose="02020503050405090304"/>
                <a:sym typeface="Times New Roman" panose="02020503050405090304"/>
              </a:rPr>
              <a:t>Even insured patients may face high deductibles, co-pays, or exclusions for certain drugs, making PAPs a crucial safety net </a:t>
            </a:r>
            <a:r>
              <a:rPr lang="en-GB" sz="1800" dirty="0">
                <a:solidFill>
                  <a:schemeClr val="tx1"/>
                </a:solidFill>
                <a:latin typeface="Times New Roman" panose="02020503050405090304"/>
                <a:ea typeface="Times New Roman" panose="02020503050405090304"/>
                <a:cs typeface="Times New Roman" panose="02020503050405090304"/>
                <a:sym typeface="Times New Roman" panose="02020503050405090304"/>
                <a:hlinkClick r:id="rId2"/>
              </a:rPr>
              <a:t>(Collier et al., 2022)</a:t>
            </a:r>
            <a:r>
              <a:rPr lang="en-GB" sz="1800" dirty="0">
                <a:solidFill>
                  <a:schemeClr val="tx1"/>
                </a:solidFill>
                <a:latin typeface="Times New Roman" panose="02020503050405090304"/>
                <a:ea typeface="Times New Roman" panose="02020503050405090304"/>
                <a:cs typeface="Times New Roman" panose="02020503050405090304"/>
                <a:sym typeface="Times New Roman" panose="02020503050405090304"/>
              </a:rPr>
              <a:t>.</a:t>
            </a:r>
          </a:p>
          <a:p>
            <a:pPr lvl="0" indent="-323850">
              <a:lnSpc>
                <a:spcPct val="115000"/>
              </a:lnSpc>
              <a:spcBef>
                <a:spcPts val="0"/>
              </a:spcBef>
              <a:buSzPts val="1500"/>
              <a:buFont typeface="Times New Roman" panose="02020503050405090304"/>
              <a:buChar char="●"/>
            </a:pPr>
            <a:r>
              <a:rPr lang="en-GB" sz="1800" b="1" dirty="0">
                <a:latin typeface="Times New Roman" panose="02020503050405090304"/>
                <a:ea typeface="Times New Roman" panose="02020503050405090304"/>
                <a:cs typeface="Times New Roman" panose="02020503050405090304"/>
                <a:sym typeface="Times New Roman" panose="02020503050405090304"/>
              </a:rPr>
              <a:t>Chronic Disease Burden: </a:t>
            </a:r>
            <a:r>
              <a:rPr lang="en-GB" sz="1800" dirty="0">
                <a:latin typeface="Times New Roman" panose="02020503050405090304"/>
                <a:ea typeface="Times New Roman" panose="02020503050405090304"/>
                <a:cs typeface="Times New Roman" panose="02020503050405090304"/>
                <a:sym typeface="Times New Roman" panose="02020503050405090304"/>
              </a:rPr>
              <a:t>Patients with chronic illnesses often require long-term, expensive therapies, making affordability a sustained challenge </a:t>
            </a:r>
            <a:r>
              <a:rPr lang="en-GB" sz="1800" u="sng" dirty="0">
                <a:solidFill>
                  <a:schemeClr val="tx1"/>
                </a:solidFill>
                <a:latin typeface="Times New Roman" panose="02020503050405090304"/>
                <a:ea typeface="Times New Roman" panose="02020503050405090304"/>
                <a:cs typeface="Times New Roman" panose="02020503050405090304"/>
                <a:sym typeface="Times New Roman" panose="02020503050405090304"/>
                <a:hlinkClick r:id="rId3"/>
              </a:rPr>
              <a:t>(Doshi et al., 2018).</a:t>
            </a:r>
            <a:endParaRPr lang="en-GB" sz="1800" dirty="0">
              <a:solidFill>
                <a:schemeClr val="tx1"/>
              </a:solidFill>
              <a:latin typeface="Times New Roman" panose="02020503050405090304"/>
              <a:ea typeface="Times New Roman" panose="02020503050405090304"/>
              <a:cs typeface="Times New Roman" panose="02020503050405090304"/>
              <a:sym typeface="Times New Roman" panose="02020503050405090304"/>
            </a:endParaRPr>
          </a:p>
          <a:p>
            <a:pPr lvl="0" indent="-323850">
              <a:lnSpc>
                <a:spcPct val="115000"/>
              </a:lnSpc>
              <a:spcBef>
                <a:spcPts val="0"/>
              </a:spcBef>
              <a:buSzPts val="1500"/>
              <a:buFont typeface="Times New Roman" panose="02020503050405090304"/>
              <a:buChar char="●"/>
            </a:pPr>
            <a:r>
              <a:rPr lang="en-GB" sz="1800" b="1" dirty="0">
                <a:latin typeface="Times New Roman" panose="02020503050405090304"/>
                <a:ea typeface="Times New Roman" panose="02020503050405090304"/>
                <a:cs typeface="Times New Roman" panose="02020503050405090304"/>
                <a:sym typeface="Times New Roman" panose="02020503050405090304"/>
              </a:rPr>
              <a:t>Public Health Impact: </a:t>
            </a:r>
            <a:r>
              <a:rPr lang="en-GB" sz="1800" dirty="0">
                <a:latin typeface="Times New Roman" panose="02020503050405090304"/>
                <a:ea typeface="Times New Roman" panose="02020503050405090304"/>
                <a:cs typeface="Times New Roman" panose="02020503050405090304"/>
                <a:sym typeface="Times New Roman" panose="02020503050405090304"/>
              </a:rPr>
              <a:t>By improving medication adherence, PAPs contribute to better health outcomes and reduced hospitalizations (Zullig &amp; Bosworth,2019).</a:t>
            </a:r>
          </a:p>
          <a:p>
            <a:endParaRPr lang="en-IN" dirty="0"/>
          </a:p>
        </p:txBody>
      </p:sp>
      <p:sp>
        <p:nvSpPr>
          <p:cNvPr id="3" name="Title 2"/>
          <p:cNvSpPr>
            <a:spLocks noGrp="1"/>
          </p:cNvSpPr>
          <p:nvPr>
            <p:ph type="title"/>
          </p:nvPr>
        </p:nvSpPr>
        <p:spPr/>
        <p:txBody>
          <a:bodyPr/>
          <a:lstStyle/>
          <a:p>
            <a:r>
              <a:rPr lang="en-GB" b="1" dirty="0">
                <a:solidFill>
                  <a:schemeClr val="tx1"/>
                </a:solidFill>
                <a:latin typeface="Times New Roman" panose="02020503050405090304"/>
                <a:ea typeface="Times New Roman" panose="02020503050405090304"/>
                <a:cs typeface="Times New Roman" panose="02020503050405090304"/>
                <a:sym typeface="Times New Roman" panose="02020503050405090304"/>
              </a:rPr>
              <a:t>Why Are PAPs Important?</a:t>
            </a:r>
            <a:endParaRPr lang="en-IN" dirty="0">
              <a:solidFill>
                <a:schemeClr val="tx1"/>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335" y="323841"/>
            <a:ext cx="1337187" cy="62941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5"/>
          <p:cNvSpPr txBox="1">
            <a:spLocks noGrp="1"/>
          </p:cNvSpPr>
          <p:nvPr>
            <p:ph type="title"/>
          </p:nvPr>
        </p:nvSpPr>
        <p:spPr>
          <a:xfrm>
            <a:off x="604434" y="281922"/>
            <a:ext cx="10983132" cy="803099"/>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34000"/>
              <a:buFont typeface="Arial" panose="020B0604020202090204"/>
              <a:buNone/>
            </a:pPr>
            <a:endParaRPr sz="3200" dirty="0">
              <a:latin typeface="Roboto" panose="02000000000000000000"/>
              <a:ea typeface="Roboto" panose="02000000000000000000"/>
              <a:cs typeface="Roboto" panose="02000000000000000000"/>
              <a:sym typeface="Roboto" panose="02000000000000000000"/>
            </a:endParaRPr>
          </a:p>
          <a:p>
            <a:pPr marL="0" lvl="0" indent="0" algn="l" rtl="0">
              <a:lnSpc>
                <a:spcPct val="115000"/>
              </a:lnSpc>
              <a:spcBef>
                <a:spcPts val="0"/>
              </a:spcBef>
              <a:spcAft>
                <a:spcPts val="0"/>
              </a:spcAft>
              <a:buClr>
                <a:schemeClr val="dk1"/>
              </a:buClr>
              <a:buSzPct val="33000"/>
              <a:buFont typeface="Arial" panose="020B0604020202090204"/>
              <a:buNone/>
            </a:pPr>
            <a:r>
              <a:rPr lang="en-US" sz="3300" b="1" dirty="0">
                <a:solidFill>
                  <a:schemeClr val="dk1"/>
                </a:solidFill>
                <a:latin typeface="Times New Roman" panose="02020503050405090304"/>
                <a:ea typeface="Times New Roman" panose="02020503050405090304"/>
                <a:cs typeface="Times New Roman" panose="02020503050405090304"/>
                <a:sym typeface="Times New Roman" panose="02020503050405090304"/>
              </a:rPr>
              <a:t>Literature Review</a:t>
            </a:r>
            <a:endParaRPr sz="3300" b="1"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90000"/>
              </a:lnSpc>
              <a:spcBef>
                <a:spcPts val="0"/>
              </a:spcBef>
              <a:spcAft>
                <a:spcPts val="0"/>
              </a:spcAft>
              <a:buClr>
                <a:srgbClr val="3A3838"/>
              </a:buClr>
              <a:buSzPct val="100000"/>
              <a:buFont typeface="Roboto" panose="02000000000000000000"/>
              <a:buNone/>
            </a:pPr>
            <a:endParaRPr sz="3200" dirty="0">
              <a:latin typeface="Roboto" panose="02000000000000000000"/>
              <a:ea typeface="Roboto" panose="02000000000000000000"/>
              <a:cs typeface="Roboto" panose="02000000000000000000"/>
              <a:sym typeface="Roboto" panose="02000000000000000000"/>
            </a:endParaRPr>
          </a:p>
        </p:txBody>
      </p:sp>
      <p:sp>
        <p:nvSpPr>
          <p:cNvPr id="79" name="Google Shape;79;p5"/>
          <p:cNvSpPr txBox="1"/>
          <p:nvPr/>
        </p:nvSpPr>
        <p:spPr>
          <a:xfrm>
            <a:off x="604425" y="1356400"/>
            <a:ext cx="11296800" cy="5164342"/>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600"/>
              </a:spcBef>
              <a:spcAft>
                <a:spcPts val="0"/>
              </a:spcAft>
              <a:buNone/>
            </a:pPr>
            <a:endParaRPr>
              <a:solidFill>
                <a:schemeClr val="tx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9341" y="337258"/>
            <a:ext cx="1311883" cy="747763"/>
          </a:xfrm>
          <a:prstGeom prst="rect">
            <a:avLst/>
          </a:prstGeom>
        </p:spPr>
      </p:pic>
      <p:graphicFrame>
        <p:nvGraphicFramePr>
          <p:cNvPr id="3" name="Table 2"/>
          <p:cNvGraphicFramePr>
            <a:graphicFrameLocks noGrp="1"/>
          </p:cNvGraphicFramePr>
          <p:nvPr/>
        </p:nvGraphicFramePr>
        <p:xfrm>
          <a:off x="604425" y="1304668"/>
          <a:ext cx="11296799" cy="5216074"/>
        </p:xfrm>
        <a:graphic>
          <a:graphicData uri="http://schemas.openxmlformats.org/drawingml/2006/table">
            <a:tbl>
              <a:tblPr firstRow="1" bandRow="1">
                <a:tableStyleId>{F2DE63D5-997A-4646-A377-4702673A728D}</a:tableStyleId>
              </a:tblPr>
              <a:tblGrid>
                <a:gridCol w="2533735">
                  <a:extLst>
                    <a:ext uri="{9D8B030D-6E8A-4147-A177-3AD203B41FA5}">
                      <a16:colId xmlns:a16="http://schemas.microsoft.com/office/drawing/2014/main" val="20000"/>
                    </a:ext>
                  </a:extLst>
                </a:gridCol>
                <a:gridCol w="3755599">
                  <a:extLst>
                    <a:ext uri="{9D8B030D-6E8A-4147-A177-3AD203B41FA5}">
                      <a16:colId xmlns:a16="http://schemas.microsoft.com/office/drawing/2014/main" val="20001"/>
                    </a:ext>
                  </a:extLst>
                </a:gridCol>
                <a:gridCol w="5007465">
                  <a:extLst>
                    <a:ext uri="{9D8B030D-6E8A-4147-A177-3AD203B41FA5}">
                      <a16:colId xmlns:a16="http://schemas.microsoft.com/office/drawing/2014/main" val="20002"/>
                    </a:ext>
                  </a:extLst>
                </a:gridCol>
              </a:tblGrid>
              <a:tr h="401214">
                <a:tc>
                  <a:txBody>
                    <a:bodyPr/>
                    <a:lstStyle/>
                    <a:p>
                      <a:pPr algn="ctr">
                        <a:defRPr sz="1200"/>
                      </a:pPr>
                      <a:r>
                        <a:rPr lang="en-IN" sz="1400">
                          <a:latin typeface="Times New Roman" panose="02020503050405090304" pitchFamily="18" charset="0"/>
                          <a:cs typeface="Times New Roman" panose="02020503050405090304" pitchFamily="18" charset="0"/>
                        </a:rPr>
                        <a:t>Author</a:t>
                      </a:r>
                    </a:p>
                  </a:txBody>
                  <a:tcPr>
                    <a:solidFill>
                      <a:schemeClr val="accent1">
                        <a:lumMod val="75000"/>
                      </a:schemeClr>
                    </a:solidFill>
                  </a:tcPr>
                </a:tc>
                <a:tc>
                  <a:txBody>
                    <a:bodyPr/>
                    <a:lstStyle/>
                    <a:p>
                      <a:pPr algn="ctr">
                        <a:defRPr sz="1200"/>
                      </a:pPr>
                      <a:r>
                        <a:rPr lang="en-IN" sz="1400">
                          <a:latin typeface="Times New Roman" panose="02020503050405090304" pitchFamily="18" charset="0"/>
                          <a:cs typeface="Times New Roman" panose="02020503050405090304" pitchFamily="18" charset="0"/>
                        </a:rPr>
                        <a:t>Title</a:t>
                      </a:r>
                      <a:endParaRPr lang="en-IN" sz="1400" dirty="0">
                        <a:latin typeface="Times New Roman" panose="02020503050405090304" pitchFamily="18" charset="0"/>
                        <a:cs typeface="Times New Roman" panose="02020503050405090304" pitchFamily="18" charset="0"/>
                      </a:endParaRPr>
                    </a:p>
                  </a:txBody>
                  <a:tcPr>
                    <a:solidFill>
                      <a:schemeClr val="accent1">
                        <a:lumMod val="75000"/>
                      </a:schemeClr>
                    </a:solidFill>
                  </a:tcPr>
                </a:tc>
                <a:tc>
                  <a:txBody>
                    <a:bodyPr/>
                    <a:lstStyle/>
                    <a:p>
                      <a:pPr algn="ctr">
                        <a:defRPr sz="1200"/>
                      </a:pPr>
                      <a:r>
                        <a:rPr lang="en-IN" sz="1400">
                          <a:latin typeface="Times New Roman" panose="02020503050405090304" pitchFamily="18" charset="0"/>
                          <a:cs typeface="Times New Roman" panose="02020503050405090304" pitchFamily="18" charset="0"/>
                        </a:rPr>
                        <a:t>Key Findings</a:t>
                      </a:r>
                      <a:endParaRPr lang="en-IN" sz="1400" dirty="0">
                        <a:latin typeface="Times New Roman" panose="02020503050405090304" pitchFamily="18" charset="0"/>
                        <a:cs typeface="Times New Roman" panose="02020503050405090304" pitchFamily="18" charset="0"/>
                      </a:endParaRPr>
                    </a:p>
                  </a:txBody>
                  <a:tcPr>
                    <a:solidFill>
                      <a:schemeClr val="accent1">
                        <a:lumMod val="75000"/>
                      </a:schemeClr>
                    </a:solidFill>
                  </a:tcPr>
                </a:tc>
                <a:extLst>
                  <a:ext uri="{0D108BD9-81ED-4DB2-BD59-A6C34878D82A}">
                    <a16:rowId xmlns:a16="http://schemas.microsoft.com/office/drawing/2014/main" val="10000"/>
                  </a:ext>
                </a:extLst>
              </a:tr>
              <a:tr h="1135381">
                <a:tc>
                  <a:txBody>
                    <a:bodyPr/>
                    <a:lstStyle/>
                    <a:p>
                      <a:pPr algn="l">
                        <a:defRPr sz="1200"/>
                      </a:pPr>
                      <a:r>
                        <a:rPr lang="en-IN" sz="1400">
                          <a:latin typeface="Times New Roman" panose="02020503050405090304" pitchFamily="18" charset="0"/>
                          <a:cs typeface="Times New Roman" panose="02020503050405090304" pitchFamily="18" charset="0"/>
                        </a:rPr>
                        <a:t>Collier EK, Price KN, Hsiao JL, Shi VY (2022)</a:t>
                      </a:r>
                      <a:endParaRPr lang="en-IN" sz="1400" dirty="0">
                        <a:latin typeface="Times New Roman" panose="02020503050405090304" pitchFamily="18" charset="0"/>
                        <a:cs typeface="Times New Roman" panose="02020503050405090304" pitchFamily="18" charset="0"/>
                      </a:endParaRPr>
                    </a:p>
                  </a:txBody>
                  <a:tcPr/>
                </a:tc>
                <a:tc>
                  <a:txBody>
                    <a:bodyPr/>
                    <a:lstStyle/>
                    <a:p>
                      <a:pPr algn="l">
                        <a:defRPr sz="1200"/>
                      </a:pPr>
                      <a:r>
                        <a:rPr lang="en-IN" sz="1400" dirty="0">
                          <a:latin typeface="Times New Roman" panose="02020503050405090304" pitchFamily="18" charset="0"/>
                          <a:cs typeface="Times New Roman" panose="02020503050405090304" pitchFamily="18" charset="0"/>
                        </a:rPr>
                        <a:t>Demystifying pharmaceutical patient assistance programs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90204"/>
                        <a:buNone/>
                        <a:defRPr sz="1200"/>
                      </a:pPr>
                      <a:r>
                        <a:rPr lang="en-IN" sz="1400">
                          <a:latin typeface="Times New Roman" panose="02020503050405090304" pitchFamily="18" charset="0"/>
                          <a:cs typeface="Times New Roman" panose="02020503050405090304" pitchFamily="18" charset="0"/>
                        </a:rPr>
                        <a:t>Clinics with strong communication protocols (regular staff training, clear patient education, pharma coordination) achieve higher PAP enrollment and adherence.</a:t>
                      </a:r>
                      <a:r>
                        <a:rPr lang="en-IN" sz="1400">
                          <a:latin typeface="Times New Roman" panose="02020503050405090304" pitchFamily="18" charset="0"/>
                          <a:ea typeface="Times New Roman" panose="02020503050405090304"/>
                          <a:cs typeface="Times New Roman" panose="02020503050405090304" pitchFamily="18" charset="0"/>
                          <a:sym typeface="Times New Roman" panose="02020503050405090304"/>
                        </a:rPr>
                        <a:t> (Enrolment ↑30% with simplified messaging scripts)</a:t>
                      </a:r>
                    </a:p>
                    <a:p>
                      <a:pPr algn="l">
                        <a:defRPr sz="1200"/>
                      </a:pPr>
                      <a:endParaRPr lang="en-IN" sz="1400" dirty="0">
                        <a:latin typeface="Times New Roman" panose="02020503050405090304" pitchFamily="18" charset="0"/>
                        <a:cs typeface="Times New Roman" panose="02020503050405090304" pitchFamily="18" charset="0"/>
                      </a:endParaRPr>
                    </a:p>
                  </a:txBody>
                  <a:tcPr/>
                </a:tc>
                <a:extLst>
                  <a:ext uri="{0D108BD9-81ED-4DB2-BD59-A6C34878D82A}">
                    <a16:rowId xmlns:a16="http://schemas.microsoft.com/office/drawing/2014/main" val="10001"/>
                  </a:ext>
                </a:extLst>
              </a:tr>
              <a:tr h="717083">
                <a:tc>
                  <a:txBody>
                    <a:bodyPr/>
                    <a:lstStyle/>
                    <a:p>
                      <a:pPr algn="l">
                        <a:defRPr sz="1200"/>
                      </a:pPr>
                      <a:r>
                        <a:rPr lang="fi-FI" sz="1400">
                          <a:latin typeface="Times New Roman" panose="02020503050405090304" pitchFamily="18" charset="0"/>
                          <a:cs typeface="Times New Roman" panose="02020503050405090304" pitchFamily="18" charset="0"/>
                        </a:rPr>
                        <a:t>Doshi JA, Li P, Huo H, Pettit AR, Armstrong KA (2018)</a:t>
                      </a:r>
                    </a:p>
                  </a:txBody>
                  <a:tcPr/>
                </a:tc>
                <a:tc>
                  <a:txBody>
                    <a:bodyPr/>
                    <a:lstStyle/>
                    <a:p>
                      <a:pPr algn="l">
                        <a:defRPr sz="1200"/>
                      </a:pPr>
                      <a:r>
                        <a:rPr lang="en-GB" sz="1400">
                          <a:latin typeface="Times New Roman" panose="02020503050405090304" pitchFamily="18" charset="0"/>
                          <a:cs typeface="Times New Roman" panose="02020503050405090304" pitchFamily="18" charset="0"/>
                        </a:rPr>
                        <a:t>Association of patient assistance programs with prescription abandonment</a:t>
                      </a:r>
                      <a:endParaRPr lang="en-GB" sz="1400" dirty="0">
                        <a:latin typeface="Times New Roman" panose="02020503050405090304" pitchFamily="18" charset="0"/>
                        <a:cs typeface="Times New Roman" panose="0202050305040509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90204"/>
                        <a:buNone/>
                        <a:defRPr sz="1200"/>
                      </a:pPr>
                      <a:r>
                        <a:rPr lang="en-GB" sz="1400">
                          <a:latin typeface="Times New Roman" panose="02020503050405090304" pitchFamily="18" charset="0"/>
                          <a:cs typeface="Times New Roman" panose="02020503050405090304" pitchFamily="18" charset="0"/>
                        </a:rPr>
                        <a:t>PAPs reduce prescription abandonment and improve patient access to costly therapies.(</a:t>
                      </a:r>
                      <a:r>
                        <a:rPr lang="en-GB" sz="1400">
                          <a:latin typeface="Times New Roman" panose="02020503050405090304" pitchFamily="18" charset="0"/>
                          <a:ea typeface="Times New Roman" panose="02020503050405090304"/>
                          <a:cs typeface="Times New Roman" panose="02020503050405090304" pitchFamily="18" charset="0"/>
                          <a:sym typeface="Times New Roman" panose="02020503050405090304"/>
                        </a:rPr>
                        <a:t>Abandonment ↓18% with proactive cost discussions)</a:t>
                      </a:r>
                      <a:endParaRPr lang="en-GB" sz="1400" dirty="0">
                        <a:latin typeface="Times New Roman" panose="02020503050405090304" pitchFamily="18" charset="0"/>
                        <a:ea typeface="Times New Roman" panose="02020503050405090304"/>
                        <a:cs typeface="Times New Roman" panose="02020503050405090304" pitchFamily="18" charset="0"/>
                        <a:sym typeface="Times New Roman" panose="02020503050405090304"/>
                      </a:endParaRPr>
                    </a:p>
                  </a:txBody>
                  <a:tcPr/>
                </a:tc>
                <a:extLst>
                  <a:ext uri="{0D108BD9-81ED-4DB2-BD59-A6C34878D82A}">
                    <a16:rowId xmlns:a16="http://schemas.microsoft.com/office/drawing/2014/main" val="10002"/>
                  </a:ext>
                </a:extLst>
              </a:tr>
              <a:tr h="717083">
                <a:tc>
                  <a:txBody>
                    <a:bodyPr/>
                    <a:lstStyle/>
                    <a:p>
                      <a:pPr algn="l">
                        <a:defRPr sz="1200"/>
                      </a:pPr>
                      <a:r>
                        <a:rPr lang="en-IN" sz="1400" dirty="0">
                          <a:latin typeface="Times New Roman" panose="02020503050405090304" pitchFamily="18" charset="0"/>
                          <a:cs typeface="Times New Roman" panose="02020503050405090304" pitchFamily="18" charset="0"/>
                        </a:rPr>
                        <a:t>Zullig LL, Bosworth HB (2019)</a:t>
                      </a:r>
                    </a:p>
                  </a:txBody>
                  <a:tcPr/>
                </a:tc>
                <a:tc>
                  <a:txBody>
                    <a:bodyPr/>
                    <a:lstStyle/>
                    <a:p>
                      <a:pPr algn="l">
                        <a:defRPr sz="1200"/>
                      </a:pPr>
                      <a:r>
                        <a:rPr lang="en-GB" sz="1400">
                          <a:latin typeface="Times New Roman" panose="02020503050405090304" pitchFamily="18" charset="0"/>
                          <a:cs typeface="Times New Roman" panose="02020503050405090304" pitchFamily="18" charset="0"/>
                        </a:rPr>
                        <a:t>Engaging patients to optimize medication adherence</a:t>
                      </a:r>
                      <a:endParaRPr lang="en-GB" sz="1400" dirty="0">
                        <a:latin typeface="Times New Roman" panose="02020503050405090304" pitchFamily="18" charset="0"/>
                        <a:cs typeface="Times New Roman" panose="0202050305040509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90204"/>
                        <a:buNone/>
                        <a:defRPr sz="1200"/>
                      </a:pPr>
                      <a:r>
                        <a:rPr lang="en-GB" sz="1400">
                          <a:latin typeface="Times New Roman" panose="02020503050405090304" pitchFamily="18" charset="0"/>
                          <a:cs typeface="Times New Roman" panose="02020503050405090304" pitchFamily="18" charset="0"/>
                        </a:rPr>
                        <a:t>Communication and patient engagement strategies improve medication adherence and health outcomes.(</a:t>
                      </a:r>
                      <a:r>
                        <a:rPr lang="en-GB" sz="1400">
                          <a:latin typeface="Times New Roman" panose="02020503050405090304" pitchFamily="18" charset="0"/>
                          <a:ea typeface="Times New Roman" panose="02020503050405090304"/>
                          <a:cs typeface="Times New Roman" panose="02020503050405090304" pitchFamily="18" charset="0"/>
                          <a:sym typeface="Times New Roman" panose="02020503050405090304"/>
                        </a:rPr>
                        <a:t>Adherence ↑25% with literacy-adapted info</a:t>
                      </a:r>
                      <a:r>
                        <a:rPr lang="en-GB" sz="1400">
                          <a:latin typeface="Times New Roman" panose="02020503050405090304" pitchFamily="18" charset="0"/>
                          <a:cs typeface="Times New Roman" panose="02020503050405090304" pitchFamily="18" charset="0"/>
                        </a:rPr>
                        <a:t>)</a:t>
                      </a:r>
                      <a:endParaRPr lang="en-GB" sz="1400" dirty="0">
                        <a:latin typeface="Times New Roman" panose="02020503050405090304" pitchFamily="18" charset="0"/>
                        <a:cs typeface="Times New Roman" panose="02020503050405090304" pitchFamily="18" charset="0"/>
                      </a:endParaRPr>
                    </a:p>
                  </a:txBody>
                  <a:tcPr/>
                </a:tc>
                <a:extLst>
                  <a:ext uri="{0D108BD9-81ED-4DB2-BD59-A6C34878D82A}">
                    <a16:rowId xmlns:a16="http://schemas.microsoft.com/office/drawing/2014/main" val="10003"/>
                  </a:ext>
                </a:extLst>
              </a:tr>
              <a:tr h="548395">
                <a:tc>
                  <a:txBody>
                    <a:bodyPr/>
                    <a:lstStyle/>
                    <a:p>
                      <a:pPr algn="l">
                        <a:defRPr sz="1200"/>
                      </a:pPr>
                      <a:r>
                        <a:rPr lang="en-IN" sz="1400" dirty="0">
                          <a:latin typeface="Times New Roman" panose="02020503050405090304" pitchFamily="18" charset="0"/>
                          <a:cs typeface="Times New Roman" panose="02020503050405090304" pitchFamily="18" charset="0"/>
                        </a:rPr>
                        <a:t>Salkeld &amp; Hsiao (2020)</a:t>
                      </a:r>
                    </a:p>
                  </a:txBody>
                  <a:tcPr/>
                </a:tc>
                <a:tc>
                  <a:txBody>
                    <a:bodyPr/>
                    <a:lstStyle/>
                    <a:p>
                      <a:r>
                        <a:rPr lang="en-GB" sz="1400" b="0" i="0" u="none" strike="noStrike" cap="none" dirty="0">
                          <a:solidFill>
                            <a:schemeClr val="tx1"/>
                          </a:solidFill>
                          <a:effectLst/>
                          <a:latin typeface="Times New Roman" panose="02020503050405090304" pitchFamily="18" charset="0"/>
                          <a:ea typeface="+mn-ea"/>
                          <a:cs typeface="Times New Roman" panose="02020503050405090304" pitchFamily="18" charset="0"/>
                          <a:sym typeface="Arial" panose="020B0604020202090204"/>
                        </a:rPr>
                        <a:t>Impact of financial medication assistance on medication adherence</a:t>
                      </a:r>
                    </a:p>
                  </a:txBody>
                  <a:tcPr/>
                </a:tc>
                <a:tc>
                  <a:txBody>
                    <a:bodyPr/>
                    <a:lstStyle/>
                    <a:p>
                      <a:pPr algn="l">
                        <a:defRPr sz="1200"/>
                      </a:pPr>
                      <a:r>
                        <a:rPr lang="en-IN" sz="1400" dirty="0">
                          <a:latin typeface="Times New Roman" panose="02020503050405090304" pitchFamily="18" charset="0"/>
                          <a:cs typeface="Times New Roman" panose="02020503050405090304" pitchFamily="18" charset="0"/>
                        </a:rPr>
                        <a:t>Copay assistance reduces abandonment, supports persistence.</a:t>
                      </a:r>
                      <a:endParaRPr lang="en-GB" sz="1400" dirty="0">
                        <a:latin typeface="Times New Roman" panose="02020503050405090304" pitchFamily="18" charset="0"/>
                        <a:cs typeface="Times New Roman" panose="02020503050405090304" pitchFamily="18" charset="0"/>
                      </a:endParaRPr>
                    </a:p>
                  </a:txBody>
                  <a:tcPr/>
                </a:tc>
                <a:extLst>
                  <a:ext uri="{0D108BD9-81ED-4DB2-BD59-A6C34878D82A}">
                    <a16:rowId xmlns:a16="http://schemas.microsoft.com/office/drawing/2014/main" val="10004"/>
                  </a:ext>
                </a:extLst>
              </a:tr>
              <a:tr h="54839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90204"/>
                        <a:buNone/>
                        <a:defRPr sz="1200"/>
                      </a:pPr>
                      <a:r>
                        <a:rPr lang="en-GB" sz="1400" dirty="0">
                          <a:latin typeface="Times New Roman" panose="02020503050405090304" pitchFamily="18" charset="0"/>
                          <a:ea typeface="Times New Roman" panose="02020503050405090304"/>
                          <a:cs typeface="Times New Roman" panose="02020503050405090304" pitchFamily="18" charset="0"/>
                          <a:sym typeface="Times New Roman" panose="02020503050405090304"/>
                        </a:rPr>
                        <a:t>JMIR, 2024</a:t>
                      </a:r>
                    </a:p>
                    <a:p>
                      <a:pPr algn="l">
                        <a:defRPr sz="1200"/>
                      </a:pPr>
                      <a:r>
                        <a:rPr lang="en-GB" sz="1400" dirty="0">
                          <a:latin typeface="Times New Roman" panose="02020503050405090304" pitchFamily="18" charset="0"/>
                          <a:cs typeface="Times New Roman" panose="02020503050405090304" pitchFamily="18" charset="0"/>
                        </a:rPr>
                        <a:t>Patient Advocacy Reports</a:t>
                      </a:r>
                    </a:p>
                  </a:txBody>
                  <a:tcPr/>
                </a:tc>
                <a:tc>
                  <a:txBody>
                    <a:bodyPr/>
                    <a:lstStyle/>
                    <a:p>
                      <a:pPr algn="l">
                        <a:defRPr sz="1200"/>
                      </a:pPr>
                      <a:r>
                        <a:rPr lang="en-IN" sz="1400">
                          <a:latin typeface="Times New Roman" panose="02020503050405090304" pitchFamily="18" charset="0"/>
                          <a:cs typeface="Times New Roman" panose="02020503050405090304" pitchFamily="18" charset="0"/>
                        </a:rPr>
                        <a:t>Patient and Provider Perspectives on PAPs</a:t>
                      </a:r>
                      <a:endParaRPr lang="en-IN" sz="1400" dirty="0">
                        <a:latin typeface="Times New Roman" panose="02020503050405090304" pitchFamily="18" charset="0"/>
                        <a:cs typeface="Times New Roman" panose="02020503050405090304" pitchFamily="18" charset="0"/>
                      </a:endParaRPr>
                    </a:p>
                  </a:txBody>
                  <a:tcPr/>
                </a:tc>
                <a:tc>
                  <a:txBody>
                    <a:bodyPr/>
                    <a:lstStyle/>
                    <a:p>
                      <a:pPr algn="l">
                        <a:defRPr sz="1200"/>
                      </a:pPr>
                      <a:r>
                        <a:rPr lang="en-GB" sz="1400">
                          <a:latin typeface="Times New Roman" panose="02020503050405090304" pitchFamily="18" charset="0"/>
                          <a:cs typeface="Times New Roman" panose="02020503050405090304" pitchFamily="18" charset="0"/>
                        </a:rPr>
                        <a:t>Real-world experiences show PAPs improve access but are limited by complex applications and low awareness.</a:t>
                      </a:r>
                      <a:endParaRPr lang="en-GB" sz="1400" dirty="0">
                        <a:latin typeface="Times New Roman" panose="02020503050405090304" pitchFamily="18" charset="0"/>
                        <a:cs typeface="Times New Roman" panose="02020503050405090304" pitchFamily="18" charset="0"/>
                      </a:endParaRPr>
                    </a:p>
                  </a:txBody>
                  <a:tcPr/>
                </a:tc>
                <a:extLst>
                  <a:ext uri="{0D108BD9-81ED-4DB2-BD59-A6C34878D82A}">
                    <a16:rowId xmlns:a16="http://schemas.microsoft.com/office/drawing/2014/main" val="10005"/>
                  </a:ext>
                </a:extLst>
              </a:tr>
              <a:tr h="548395">
                <a:tc>
                  <a:txBody>
                    <a:bodyPr/>
                    <a:lstStyle/>
                    <a:p>
                      <a:pPr algn="l">
                        <a:defRPr sz="1200"/>
                      </a:pPr>
                      <a:r>
                        <a:rPr lang="en-IN" sz="1400" dirty="0">
                          <a:latin typeface="Times New Roman" panose="02020503050405090304" pitchFamily="18" charset="0"/>
                          <a:cs typeface="Times New Roman" panose="02020503050405090304" pitchFamily="18" charset="0"/>
                        </a:rPr>
                        <a:t>Banahan et al. (2021)</a:t>
                      </a:r>
                      <a:endParaRPr lang="en-GB" sz="1400" dirty="0">
                        <a:latin typeface="Times New Roman" panose="02020503050405090304" pitchFamily="18" charset="0"/>
                        <a:cs typeface="Times New Roman" panose="02020503050405090304" pitchFamily="18" charset="0"/>
                      </a:endParaRPr>
                    </a:p>
                  </a:txBody>
                  <a:tcPr/>
                </a:tc>
                <a:tc>
                  <a:txBody>
                    <a:bodyPr/>
                    <a:lstStyle/>
                    <a:p>
                      <a:pPr algn="l">
                        <a:defRPr sz="1200"/>
                      </a:pPr>
                      <a:r>
                        <a:rPr lang="en-IN" sz="1400" dirty="0">
                          <a:latin typeface="Times New Roman" panose="02020503050405090304" pitchFamily="18" charset="0"/>
                          <a:cs typeface="Times New Roman" panose="02020503050405090304" pitchFamily="18" charset="0"/>
                        </a:rPr>
                        <a:t>Patient support program evaluation</a:t>
                      </a:r>
                    </a:p>
                  </a:txBody>
                  <a:tcPr/>
                </a:tc>
                <a:tc>
                  <a:txBody>
                    <a:bodyPr/>
                    <a:lstStyle/>
                    <a:p>
                      <a:r>
                        <a:rPr lang="en-GB" dirty="0">
                          <a:latin typeface="Times New Roman" panose="02020503050405090304" pitchFamily="18" charset="0"/>
                          <a:cs typeface="Times New Roman" panose="02020503050405090304" pitchFamily="18" charset="0"/>
                        </a:rPr>
                        <a:t>Better adherence, lower overall healthcare costs</a:t>
                      </a:r>
                      <a:endParaRPr lang="en-IN" dirty="0">
                        <a:latin typeface="Times New Roman" panose="02020503050405090304" pitchFamily="18" charset="0"/>
                        <a:cs typeface="Times New Roman" panose="02020503050405090304" pitchFamily="18" charset="0"/>
                      </a:endParaRPr>
                    </a:p>
                  </a:txBody>
                  <a:tcPr anchor="ctr"/>
                </a:tc>
                <a:extLst>
                  <a:ext uri="{0D108BD9-81ED-4DB2-BD59-A6C34878D82A}">
                    <a16:rowId xmlns:a16="http://schemas.microsoft.com/office/drawing/2014/main" val="10006"/>
                  </a:ext>
                </a:extLst>
              </a:tr>
              <a:tr h="548395">
                <a:tc>
                  <a:txBody>
                    <a:bodyPr/>
                    <a:lstStyle/>
                    <a:p>
                      <a:pPr algn="l">
                        <a:defRPr sz="1200"/>
                      </a:pPr>
                      <a:r>
                        <a:rPr lang="en-IN" sz="1400" dirty="0">
                          <a:latin typeface="Times New Roman" panose="02020503050405090304" pitchFamily="18" charset="0"/>
                          <a:cs typeface="Times New Roman" panose="02020503050405090304" pitchFamily="18" charset="0"/>
                        </a:rPr>
                        <a:t>Armstrong et al. (2019)</a:t>
                      </a:r>
                      <a:endParaRPr lang="en-GB" sz="1400" dirty="0">
                        <a:latin typeface="Times New Roman" panose="02020503050405090304" pitchFamily="18" charset="0"/>
                        <a:cs typeface="Times New Roman" panose="02020503050405090304" pitchFamily="18" charset="0"/>
                      </a:endParaRPr>
                    </a:p>
                  </a:txBody>
                  <a:tcPr/>
                </a:tc>
                <a:tc>
                  <a:txBody>
                    <a:bodyPr/>
                    <a:lstStyle/>
                    <a:p>
                      <a:pPr algn="l">
                        <a:defRPr sz="1200"/>
                      </a:pPr>
                      <a:r>
                        <a:rPr lang="en-GB" sz="1400" dirty="0">
                          <a:latin typeface="Times New Roman" panose="02020503050405090304" pitchFamily="18" charset="0"/>
                          <a:cs typeface="Times New Roman" panose="02020503050405090304" pitchFamily="18" charset="0"/>
                        </a:rPr>
                        <a:t>PAPs + tech in chronic disease</a:t>
                      </a:r>
                      <a:endParaRPr lang="en-IN" sz="1400" dirty="0">
                        <a:latin typeface="Times New Roman" panose="02020503050405090304" pitchFamily="18" charset="0"/>
                        <a:cs typeface="Times New Roman" panose="02020503050405090304" pitchFamily="18" charset="0"/>
                      </a:endParaRPr>
                    </a:p>
                  </a:txBody>
                  <a:tcPr/>
                </a:tc>
                <a:tc>
                  <a:txBody>
                    <a:bodyPr/>
                    <a:lstStyle/>
                    <a:p>
                      <a:r>
                        <a:rPr lang="en-IN" dirty="0">
                          <a:latin typeface="Times New Roman" panose="02020503050405090304" pitchFamily="18" charset="0"/>
                          <a:cs typeface="Times New Roman" panose="02020503050405090304" pitchFamily="18" charset="0"/>
                        </a:rPr>
                        <a:t>Improved adherence via bundled interventions</a:t>
                      </a:r>
                    </a:p>
                  </a:txBody>
                  <a:tcPr anchor="ctr"/>
                </a:tc>
                <a:extLst>
                  <a:ext uri="{0D108BD9-81ED-4DB2-BD59-A6C34878D82A}">
                    <a16:rowId xmlns:a16="http://schemas.microsoft.com/office/drawing/2014/main" val="1000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4"/>
          <p:cNvSpPr txBox="1">
            <a:spLocks noGrp="1"/>
          </p:cNvSpPr>
          <p:nvPr>
            <p:ph type="title"/>
          </p:nvPr>
        </p:nvSpPr>
        <p:spPr>
          <a:xfrm>
            <a:off x="604434" y="448628"/>
            <a:ext cx="10983132" cy="7477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A3838"/>
              </a:buClr>
              <a:buSzPts val="3200"/>
              <a:buFont typeface="Roboto" panose="02000000000000000000"/>
              <a:buNone/>
            </a:pPr>
            <a:r>
              <a:rPr lang="en-US" sz="3000" b="1" dirty="0">
                <a:solidFill>
                  <a:schemeClr val="tx1"/>
                </a:solidFill>
                <a:latin typeface="Times New Roman" panose="02020503050405090304"/>
                <a:ea typeface="Times New Roman" panose="02020503050405090304"/>
                <a:cs typeface="Times New Roman" panose="02020503050405090304"/>
                <a:sym typeface="Times New Roman" panose="02020503050405090304"/>
              </a:rPr>
              <a:t>Objectives</a:t>
            </a:r>
            <a:endParaRPr sz="2600" b="1" dirty="0">
              <a:solidFill>
                <a:schemeClr val="tx1"/>
              </a:solidFill>
              <a:latin typeface="Times New Roman" panose="02020503050405090304"/>
              <a:ea typeface="Times New Roman" panose="02020503050405090304"/>
              <a:cs typeface="Times New Roman" panose="02020503050405090304"/>
              <a:sym typeface="Times New Roman" panose="02020503050405090304"/>
            </a:endParaRPr>
          </a:p>
        </p:txBody>
      </p:sp>
      <p:sp>
        <p:nvSpPr>
          <p:cNvPr id="73" name="Google Shape;73;p4"/>
          <p:cNvSpPr txBox="1"/>
          <p:nvPr/>
        </p:nvSpPr>
        <p:spPr>
          <a:xfrm>
            <a:off x="265221" y="1764889"/>
            <a:ext cx="10983132" cy="2880853"/>
          </a:xfrm>
          <a:prstGeom prst="rect">
            <a:avLst/>
          </a:prstGeom>
          <a:noFill/>
          <a:ln>
            <a:noFill/>
          </a:ln>
        </p:spPr>
        <p:txBody>
          <a:bodyPr spcFirstLastPara="1" wrap="square" lIns="91425" tIns="45700" rIns="91425" bIns="45700" anchor="t" anchorCtr="0">
            <a:noAutofit/>
          </a:bodyPr>
          <a:lstStyle/>
          <a:p>
            <a:pPr marL="457200" lvl="0" indent="-323850" algn="l" rtl="0">
              <a:lnSpc>
                <a:spcPct val="150000"/>
              </a:lnSpc>
              <a:spcBef>
                <a:spcPts val="600"/>
              </a:spcBef>
              <a:spcAft>
                <a:spcPts val="0"/>
              </a:spcAft>
              <a:buClr>
                <a:schemeClr val="dk1"/>
              </a:buClr>
              <a:buSzPts val="1500"/>
              <a:buFont typeface="Times New Roman" panose="02020503050405090304"/>
              <a:buChar char="●"/>
            </a:pPr>
            <a:r>
              <a:rPr lang="en-US" sz="20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To understand the role of communication in the functioning and effectiveness of Patient Assistance Programs.</a:t>
            </a:r>
            <a:endParaRPr sz="20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50000"/>
              </a:lnSpc>
              <a:spcBef>
                <a:spcPts val="0"/>
              </a:spcBef>
              <a:spcAft>
                <a:spcPts val="0"/>
              </a:spcAft>
              <a:buClr>
                <a:schemeClr val="dk1"/>
              </a:buClr>
              <a:buSzPts val="1500"/>
              <a:buFont typeface="Times New Roman" panose="02020503050405090304"/>
              <a:buChar char="●"/>
            </a:pPr>
            <a:r>
              <a:rPr lang="en-US" sz="20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To identify common communication barriers that hinder patient access to PAPs.</a:t>
            </a:r>
            <a:endParaRPr sz="20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457200" lvl="0" indent="-323850" algn="l" rtl="0">
              <a:lnSpc>
                <a:spcPct val="150000"/>
              </a:lnSpc>
              <a:spcBef>
                <a:spcPts val="0"/>
              </a:spcBef>
              <a:spcAft>
                <a:spcPts val="0"/>
              </a:spcAft>
              <a:buClr>
                <a:schemeClr val="dk1"/>
              </a:buClr>
              <a:buSzPts val="1500"/>
              <a:buFont typeface="Times New Roman" panose="02020503050405090304"/>
              <a:buChar char="●"/>
            </a:pPr>
            <a:r>
              <a:rPr lang="en-US" sz="20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To explore strategies and best practices that enhance communication and, consequently, the reach and impact of PAPs</a:t>
            </a:r>
            <a: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t>.</a:t>
            </a:r>
            <a:endParaRPr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171450" marR="0" lvl="0" indent="-19050" algn="l" rtl="0">
              <a:lnSpc>
                <a:spcPct val="150000"/>
              </a:lnSpc>
              <a:spcBef>
                <a:spcPts val="600"/>
              </a:spcBef>
              <a:spcAft>
                <a:spcPts val="0"/>
              </a:spcAft>
              <a:buClr>
                <a:schemeClr val="dk1"/>
              </a:buClr>
              <a:buSzPts val="2400"/>
              <a:buFont typeface="Arial" panose="020B0604020202090204"/>
              <a:buNone/>
            </a:pPr>
            <a:endParaRPr dirty="0">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marR="0" lvl="0" indent="0" algn="l" rtl="0">
              <a:lnSpc>
                <a:spcPct val="150000"/>
              </a:lnSpc>
              <a:spcBef>
                <a:spcPts val="600"/>
              </a:spcBef>
              <a:spcAft>
                <a:spcPts val="0"/>
              </a:spcAft>
              <a:buNone/>
            </a:pPr>
            <a:endParaRPr sz="2400" b="0" i="0" u="none" strike="noStrike" cap="none" dirty="0">
              <a:solidFill>
                <a:schemeClr val="dk1"/>
              </a:solidFill>
              <a:latin typeface="Roboto" panose="02000000000000000000"/>
              <a:ea typeface="Roboto" panose="02000000000000000000"/>
              <a:cs typeface="Roboto" panose="02000000000000000000"/>
              <a:sym typeface="Roboto" panose="0200000000000000000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18839" y="279910"/>
            <a:ext cx="1379223" cy="7057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6"/>
          <p:cNvSpPr txBox="1">
            <a:spLocks noGrp="1"/>
          </p:cNvSpPr>
          <p:nvPr>
            <p:ph type="title"/>
          </p:nvPr>
        </p:nvSpPr>
        <p:spPr>
          <a:xfrm>
            <a:off x="604434" y="448628"/>
            <a:ext cx="10983132" cy="747763"/>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34000"/>
              <a:buFont typeface="Arial" panose="020B0604020202090204"/>
              <a:buNone/>
            </a:pPr>
            <a:endParaRPr sz="3200">
              <a:latin typeface="Roboto" panose="02000000000000000000"/>
              <a:ea typeface="Roboto" panose="02000000000000000000"/>
              <a:cs typeface="Roboto" panose="02000000000000000000"/>
              <a:sym typeface="Roboto" panose="02000000000000000000"/>
            </a:endParaRPr>
          </a:p>
          <a:p>
            <a:pPr marL="0" lvl="0" indent="0" algn="l" rtl="0">
              <a:lnSpc>
                <a:spcPct val="115000"/>
              </a:lnSpc>
              <a:spcBef>
                <a:spcPts val="0"/>
              </a:spcBef>
              <a:spcAft>
                <a:spcPts val="0"/>
              </a:spcAft>
              <a:buClr>
                <a:schemeClr val="dk1"/>
              </a:buClr>
              <a:buSzPct val="33000"/>
              <a:buFont typeface="Arial" panose="020B0604020202090204"/>
              <a:buNone/>
            </a:pPr>
            <a:r>
              <a:rPr lang="en-US" sz="3300" b="1">
                <a:solidFill>
                  <a:schemeClr val="dk1"/>
                </a:solidFill>
                <a:latin typeface="Times New Roman" panose="02020503050405090304"/>
                <a:ea typeface="Times New Roman" panose="02020503050405090304"/>
                <a:cs typeface="Times New Roman" panose="02020503050405090304"/>
                <a:sym typeface="Times New Roman" panose="02020503050405090304"/>
              </a:rPr>
              <a:t>Methodology</a:t>
            </a:r>
            <a:endParaRPr sz="3300" b="1">
              <a:solidFill>
                <a:schemeClr val="dk1"/>
              </a:solidFill>
              <a:latin typeface="Times New Roman" panose="02020503050405090304"/>
              <a:ea typeface="Times New Roman" panose="02020503050405090304"/>
              <a:cs typeface="Times New Roman" panose="02020503050405090304"/>
              <a:sym typeface="Times New Roman" panose="02020503050405090304"/>
            </a:endParaRPr>
          </a:p>
          <a:p>
            <a:pPr marL="0" lvl="0" indent="0" algn="l" rtl="0">
              <a:lnSpc>
                <a:spcPct val="90000"/>
              </a:lnSpc>
              <a:spcBef>
                <a:spcPts val="0"/>
              </a:spcBef>
              <a:spcAft>
                <a:spcPts val="0"/>
              </a:spcAft>
              <a:buClr>
                <a:srgbClr val="3A3838"/>
              </a:buClr>
              <a:buSzPct val="100000"/>
              <a:buFont typeface="Roboto" panose="02000000000000000000"/>
              <a:buNone/>
            </a:pPr>
            <a:endParaRPr sz="3200">
              <a:latin typeface="Roboto" panose="02000000000000000000"/>
              <a:ea typeface="Roboto" panose="02000000000000000000"/>
              <a:cs typeface="Roboto" panose="02000000000000000000"/>
              <a:sym typeface="Roboto" panose="02000000000000000000"/>
            </a:endParaRPr>
          </a:p>
        </p:txBody>
      </p:sp>
      <p:sp>
        <p:nvSpPr>
          <p:cNvPr id="86" name="Google Shape;86;p6"/>
          <p:cNvSpPr txBox="1"/>
          <p:nvPr/>
        </p:nvSpPr>
        <p:spPr>
          <a:xfrm>
            <a:off x="410471" y="1320601"/>
            <a:ext cx="11177095" cy="5088771"/>
          </a:xfrm>
          <a:prstGeom prst="rect">
            <a:avLst/>
          </a:prstGeom>
          <a:noFill/>
          <a:ln>
            <a:noFill/>
          </a:ln>
        </p:spPr>
        <p:txBody>
          <a:bodyPr spcFirstLastPara="1" wrap="square" lIns="91425" tIns="45700" rIns="91425" bIns="45700" anchor="t" anchorCtr="0">
            <a:noAutofit/>
          </a:bodyPr>
          <a:lstStyle/>
          <a:p>
            <a:pPr marL="457200" lvl="0" indent="0" algn="l" rtl="0">
              <a:lnSpc>
                <a:spcPct val="150000"/>
              </a:lnSpc>
              <a:spcBef>
                <a:spcPts val="600"/>
              </a:spcBef>
              <a:spcAft>
                <a:spcPts val="0"/>
              </a:spcAft>
              <a:buNone/>
            </a:pPr>
            <a:endParaRPr sz="1600" dirty="0">
              <a:solidFill>
                <a:schemeClr val="dk1"/>
              </a:solidFill>
              <a:latin typeface="Times New Roman" panose="02020503050405090304" pitchFamily="18" charset="0"/>
              <a:ea typeface="Times New Roman" panose="02020503050405090304"/>
              <a:cs typeface="Times New Roman" panose="02020503050405090304" pitchFamily="18" charset="0"/>
              <a:sym typeface="Times New Roman" panose="02020503050405090304"/>
            </a:endParaRPr>
          </a:p>
          <a:p>
            <a:pPr fontAlgn="base">
              <a:spcBef>
                <a:spcPct val="0"/>
              </a:spcBef>
              <a:spcAft>
                <a:spcPct val="0"/>
              </a:spcAft>
            </a:pPr>
            <a:r>
              <a:rPr lang="en-US" sz="1600" dirty="0">
                <a:latin typeface="Times New Roman" panose="02020503050405090304" pitchFamily="18" charset="0"/>
                <a:cs typeface="Times New Roman" panose="02020503050405090304" pitchFamily="18" charset="0"/>
              </a:rPr>
              <a:t>This study adopts a secondary research approach based on a narrative literature review</a:t>
            </a:r>
            <a:r>
              <a:rPr lang="en-US" sz="1600" dirty="0">
                <a:solidFill>
                  <a:schemeClr val="dk1"/>
                </a:solidFill>
                <a:latin typeface="Times New Roman" panose="02020503050405090304" pitchFamily="18" charset="0"/>
                <a:ea typeface="Times New Roman" panose="02020503050405090304"/>
                <a:cs typeface="Times New Roman" panose="02020503050405090304" pitchFamily="18" charset="0"/>
                <a:sym typeface="Times New Roman" panose="02020503050405090304"/>
              </a:rPr>
              <a:t>. </a:t>
            </a:r>
            <a:r>
              <a:rPr lang="en-US" altLang="en-US" sz="1600">
                <a:latin typeface="Times New Roman" panose="02020503050405090304"/>
                <a:ea typeface="Times New Roman" panose="02020503050405090304"/>
                <a:sym typeface="+mn-ea"/>
              </a:rPr>
              <a:t>The PRISMA framework was adopted to guide the selection of articles for this narrative review. </a:t>
            </a:r>
            <a:r>
              <a:rPr lang="en-US" altLang="zh-CN" sz="1600">
                <a:latin typeface="Times New Roman" panose="02020503050405090304"/>
                <a:ea typeface="Times New Roman" panose="02020503050405090304"/>
                <a:sym typeface="+mn-ea"/>
              </a:rPr>
              <a:t>I initially identified 50 studies from databases and other sources. After screening and excluding studies that were not focused on communication or not specific to Patient Assistance Programs, 15 studies were finally included for my review.</a:t>
            </a:r>
            <a:endParaRPr lang="en-US" altLang="zh-CN" sz="1600" b="0" i="0">
              <a:solidFill>
                <a:srgbClr val="000000"/>
              </a:solidFill>
              <a:latin typeface="Times New Roman" panose="02020503050405090304"/>
              <a:ea typeface="Times New Roman" panose="02020503050405090304"/>
            </a:endParaRPr>
          </a:p>
          <a:p>
            <a:pPr marL="457200" lvl="0" indent="-323850">
              <a:lnSpc>
                <a:spcPct val="115000"/>
              </a:lnSpc>
              <a:buClr>
                <a:schemeClr val="dk1"/>
              </a:buClr>
              <a:buSzPts val="1500"/>
              <a:buFont typeface="Times New Roman" panose="02020503050405090304"/>
              <a:buChar char="●"/>
            </a:pPr>
            <a:r>
              <a:rPr lang="en-US" sz="1600" dirty="0">
                <a:latin typeface="Times New Roman" panose="02020503050405090304" pitchFamily="18" charset="0"/>
                <a:cs typeface="Times New Roman" panose="02020503050405090304" pitchFamily="18" charset="0"/>
              </a:rPr>
              <a:t>It will help analyze existing research and regulatory documents to identify key challenges, strategies, and gaps in </a:t>
            </a:r>
            <a:r>
              <a:rPr lang="en-IN" sz="1600" dirty="0">
                <a:latin typeface="Times New Roman" panose="02020503050405090304" pitchFamily="18" charset="0"/>
                <a:cs typeface="Times New Roman" panose="02020503050405090304" pitchFamily="18" charset="0"/>
              </a:rPr>
              <a:t>communication in healthcare and patient support programs.</a:t>
            </a:r>
          </a:p>
          <a:p>
            <a:pPr marL="457200" lvl="0" indent="-323850">
              <a:lnSpc>
                <a:spcPct val="115000"/>
              </a:lnSpc>
              <a:buClr>
                <a:schemeClr val="dk1"/>
              </a:buClr>
              <a:buSzPts val="1500"/>
              <a:buFont typeface="Times New Roman" panose="02020503050405090304"/>
              <a:buChar char="●"/>
            </a:pPr>
            <a:r>
              <a:rPr lang="en-IN" sz="1600" dirty="0">
                <a:latin typeface="Times New Roman" panose="02020503050405090304" pitchFamily="18" charset="0"/>
                <a:cs typeface="Times New Roman" panose="02020503050405090304" pitchFamily="18" charset="0"/>
              </a:rPr>
              <a:t> Few </a:t>
            </a:r>
            <a:r>
              <a:rPr lang="en-IN" sz="1600" b="1" dirty="0">
                <a:latin typeface="Times New Roman Bold" panose="02020503050405090304" charset="0"/>
                <a:cs typeface="Times New Roman Bold" panose="02020503050405090304" charset="0"/>
              </a:rPr>
              <a:t>keywords</a:t>
            </a:r>
            <a:r>
              <a:rPr lang="en-IN" sz="1600" dirty="0">
                <a:latin typeface="Times New Roman" panose="02020503050405090304" pitchFamily="18" charset="0"/>
                <a:cs typeface="Times New Roman" panose="02020503050405090304" pitchFamily="18" charset="0"/>
              </a:rPr>
              <a:t> such as </a:t>
            </a:r>
            <a:r>
              <a:rPr lang="en-IN" sz="1600" b="1" dirty="0">
                <a:latin typeface="Times New Roman Bold" panose="02020503050405090304" charset="0"/>
                <a:cs typeface="Times New Roman Bold" panose="02020503050405090304" charset="0"/>
              </a:rPr>
              <a:t>“Patient Assistance Programs,” “</a:t>
            </a:r>
            <a:r>
              <a:rPr lang="en-US" altLang="en-IN" sz="1600" b="1" dirty="0">
                <a:latin typeface="Times New Roman Bold" panose="02020503050405090304" charset="0"/>
                <a:cs typeface="Times New Roman Bold" panose="02020503050405090304" charset="0"/>
              </a:rPr>
              <a:t>H</a:t>
            </a:r>
            <a:r>
              <a:rPr lang="en-IN" sz="1600" b="1" dirty="0">
                <a:latin typeface="Times New Roman Bold" panose="02020503050405090304" charset="0"/>
                <a:cs typeface="Times New Roman Bold" panose="02020503050405090304" charset="0"/>
              </a:rPr>
              <a:t>ealth communication,” “</a:t>
            </a:r>
            <a:r>
              <a:rPr lang="en-US" altLang="en-IN" sz="1600" b="1" dirty="0">
                <a:latin typeface="Times New Roman Bold" panose="02020503050405090304" charset="0"/>
                <a:cs typeface="Times New Roman Bold" panose="02020503050405090304" charset="0"/>
              </a:rPr>
              <a:t>P</a:t>
            </a:r>
            <a:r>
              <a:rPr lang="en-IN" sz="1600" b="1" dirty="0">
                <a:latin typeface="Times New Roman Bold" panose="02020503050405090304" charset="0"/>
                <a:cs typeface="Times New Roman Bold" panose="02020503050405090304" charset="0"/>
              </a:rPr>
              <a:t>atient adherence,” and “</a:t>
            </a:r>
            <a:r>
              <a:rPr lang="en-US" altLang="en-IN" sz="1600" b="1" dirty="0">
                <a:latin typeface="Times New Roman Bold" panose="02020503050405090304" charset="0"/>
                <a:cs typeface="Times New Roman Bold" panose="02020503050405090304" charset="0"/>
              </a:rPr>
              <a:t>P</a:t>
            </a:r>
            <a:r>
              <a:rPr lang="en-IN" sz="1600" b="1" dirty="0">
                <a:latin typeface="Times New Roman Bold" panose="02020503050405090304" charset="0"/>
                <a:cs typeface="Times New Roman Bold" panose="02020503050405090304" charset="0"/>
              </a:rPr>
              <a:t>harmaceutical engagement.”</a:t>
            </a:r>
          </a:p>
          <a:p>
            <a:pPr marL="457200" indent="-323850">
              <a:lnSpc>
                <a:spcPct val="115000"/>
              </a:lnSpc>
              <a:buClr>
                <a:schemeClr val="dk1"/>
              </a:buClr>
              <a:buSzPts val="1500"/>
              <a:buFont typeface="Times New Roman" panose="02020503050405090304"/>
              <a:buChar char="●"/>
            </a:pPr>
            <a:r>
              <a:rPr lang="en-US" sz="1600" b="1" dirty="0">
                <a:latin typeface="Times New Roman Bold" panose="02020503050405090304" charset="0"/>
                <a:cs typeface="Times New Roman Bold" panose="02020503050405090304" charset="0"/>
              </a:rPr>
              <a:t>Search Engine</a:t>
            </a:r>
            <a:r>
              <a:rPr lang="en-US" sz="1600" dirty="0">
                <a:latin typeface="Times New Roman" panose="02020503050405090304" pitchFamily="18" charset="0"/>
                <a:cs typeface="Times New Roman" panose="02020503050405090304" pitchFamily="18" charset="0"/>
              </a:rPr>
              <a:t>: </a:t>
            </a:r>
            <a:r>
              <a:rPr lang="en-GB" sz="1600" dirty="0">
                <a:latin typeface="Times New Roman" panose="02020503050405090304" pitchFamily="18" charset="0"/>
                <a:cs typeface="Times New Roman" panose="02020503050405090304" pitchFamily="18" charset="0"/>
              </a:rPr>
              <a:t>Data were gathered from secondary sources, including Google Scholar, PubMed, Scopus, and ResearchGate. Additionally, reports from patient advocacy organizations and official Patient Assistance Program (PAP) websites were reviewed to identify relevant policies and frameworks</a:t>
            </a:r>
            <a:r>
              <a:rPr lang="en-US" sz="1600" dirty="0">
                <a:latin typeface="Times New Roman" panose="02020503050405090304" pitchFamily="18" charset="0"/>
                <a:cs typeface="Times New Roman" panose="02020503050405090304" pitchFamily="18" charset="0"/>
              </a:rPr>
              <a:t>. </a:t>
            </a:r>
          </a:p>
          <a:p>
            <a:pPr marL="133350">
              <a:lnSpc>
                <a:spcPct val="115000"/>
              </a:lnSpc>
              <a:buClr>
                <a:schemeClr val="dk1"/>
              </a:buClr>
              <a:buSzPts val="1500"/>
            </a:pPr>
            <a:endParaRPr lang="en-US" sz="1600" dirty="0">
              <a:latin typeface="Times New Roman" panose="02020503050405090304" pitchFamily="18" charset="0"/>
              <a:cs typeface="Times New Roman" panose="02020503050405090304" pitchFamily="18" charset="0"/>
            </a:endParaRPr>
          </a:p>
          <a:p>
            <a:pPr marL="133350" lvl="0">
              <a:lnSpc>
                <a:spcPct val="115000"/>
              </a:lnSpc>
              <a:buClr>
                <a:schemeClr val="dk1"/>
              </a:buClr>
              <a:buSzPts val="1500"/>
            </a:pPr>
            <a:r>
              <a:rPr lang="en-US" sz="1600" dirty="0">
                <a:solidFill>
                  <a:schemeClr val="dk1"/>
                </a:solidFill>
                <a:latin typeface="Times New Roman" panose="02020503050405090304" pitchFamily="18" charset="0"/>
                <a:ea typeface="Times New Roman" panose="02020503050405090304"/>
                <a:cs typeface="Times New Roman" panose="02020503050405090304" pitchFamily="18" charset="0"/>
                <a:sym typeface="Times New Roman" panose="02020503050405090304"/>
              </a:rPr>
              <a:t>The focus is on understanding how communication—both its presence and its absence—shapes the patient journey through PAPs.</a:t>
            </a:r>
            <a:br>
              <a:rPr lang="en-US" sz="1600" dirty="0">
                <a:solidFill>
                  <a:schemeClr val="dk1"/>
                </a:solidFill>
                <a:latin typeface="Times New Roman" panose="02020503050405090304" pitchFamily="18" charset="0"/>
                <a:ea typeface="Times New Roman" panose="02020503050405090304"/>
                <a:cs typeface="Times New Roman" panose="02020503050405090304" pitchFamily="18" charset="0"/>
                <a:sym typeface="Times New Roman" panose="02020503050405090304"/>
              </a:rPr>
            </a:br>
            <a:endParaRPr sz="1600" dirty="0">
              <a:solidFill>
                <a:schemeClr val="dk1"/>
              </a:solidFill>
              <a:latin typeface="Times New Roman" panose="02020503050405090304" pitchFamily="18" charset="0"/>
              <a:ea typeface="Times New Roman" panose="02020503050405090304"/>
              <a:cs typeface="Times New Roman" panose="02020503050405090304" pitchFamily="18" charset="0"/>
              <a:sym typeface="Times New Roman" panose="02020503050405090304"/>
            </a:endParaRPr>
          </a:p>
          <a:p>
            <a:pPr marL="0" lvl="0" indent="0" algn="l" rtl="0">
              <a:lnSpc>
                <a:spcPct val="115000"/>
              </a:lnSpc>
              <a:spcBef>
                <a:spcPts val="0"/>
              </a:spcBef>
              <a:spcAft>
                <a:spcPts val="0"/>
              </a:spcAft>
              <a:buNone/>
            </a:pPr>
            <a:b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br>
            <a:br>
              <a:rPr lang="en-US" sz="1500" dirty="0">
                <a:solidFill>
                  <a:schemeClr val="dk1"/>
                </a:solidFill>
                <a:latin typeface="Times New Roman" panose="02020503050405090304"/>
                <a:ea typeface="Times New Roman" panose="02020503050405090304"/>
                <a:cs typeface="Times New Roman" panose="02020503050405090304"/>
                <a:sym typeface="Times New Roman" panose="02020503050405090304"/>
              </a:rPr>
            </a:br>
            <a:endParaRPr sz="1600" dirty="0">
              <a:solidFill>
                <a:schemeClr val="dk1"/>
              </a:solidFill>
              <a:latin typeface="Roboto" panose="02000000000000000000"/>
              <a:ea typeface="Roboto" panose="02000000000000000000"/>
              <a:cs typeface="Roboto" panose="02000000000000000000"/>
              <a:sym typeface="Roboto" panose="02000000000000000000"/>
            </a:endParaRPr>
          </a:p>
        </p:txBody>
      </p:sp>
      <p:sp>
        <p:nvSpPr>
          <p:cNvPr id="87" name="Google Shape;87;p6"/>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panose="020B0502050000020003"/>
              <a:ea typeface="Quattrocento Sans" panose="020B0502050000020003"/>
              <a:cs typeface="Quattrocento Sans" panose="020B0502050000020003"/>
              <a:sym typeface="Quattrocento Sans" panose="020B0502050000020003"/>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3586" y="324418"/>
            <a:ext cx="1352185" cy="74776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04433" y="1342104"/>
            <a:ext cx="10983131" cy="5067268"/>
          </a:xfrm>
        </p:spPr>
        <p:txBody>
          <a:bodyPr>
            <a:normAutofit lnSpcReduction="10000"/>
          </a:bodyPr>
          <a:lstStyle/>
          <a:p>
            <a:pPr marL="0" lvl="0" indent="0">
              <a:lnSpc>
                <a:spcPct val="115000"/>
              </a:lnSpc>
              <a:spcBef>
                <a:spcPts val="0"/>
              </a:spcBef>
              <a:buNone/>
            </a:pPr>
            <a:r>
              <a:rPr lang="en-GB" sz="1600" b="1" dirty="0">
                <a:latin typeface="Times New Roman" panose="02020503050405090304"/>
                <a:ea typeface="Times New Roman" panose="02020503050405090304"/>
                <a:cs typeface="Times New Roman" panose="02020503050405090304"/>
                <a:sym typeface="Times New Roman" panose="02020503050405090304"/>
              </a:rPr>
              <a:t>Facilitators and Best Practices</a:t>
            </a:r>
          </a:p>
          <a:p>
            <a:pPr lvl="0" indent="-323850">
              <a:lnSpc>
                <a:spcPct val="115000"/>
              </a:lnSpc>
              <a:spcBef>
                <a:spcPts val="0"/>
              </a:spcBef>
              <a:buSzPts val="1500"/>
              <a:buFont typeface="Times New Roman" panose="02020503050405090304"/>
              <a:buChar char="●"/>
            </a:pPr>
            <a:r>
              <a:rPr lang="en-GB" sz="1600" b="1" dirty="0">
                <a:latin typeface="Times New Roman" panose="02020503050405090304"/>
                <a:ea typeface="Times New Roman" panose="02020503050405090304"/>
                <a:cs typeface="Times New Roman" panose="02020503050405090304"/>
                <a:sym typeface="Times New Roman" panose="02020503050405090304"/>
              </a:rPr>
              <a:t>Centralized Information Hubs: </a:t>
            </a:r>
            <a:r>
              <a:rPr lang="en-GB" sz="1600" dirty="0">
                <a:latin typeface="Times New Roman" panose="02020503050405090304"/>
                <a:ea typeface="Times New Roman" panose="02020503050405090304"/>
                <a:cs typeface="Times New Roman" panose="02020503050405090304"/>
                <a:sym typeface="Times New Roman" panose="02020503050405090304"/>
              </a:rPr>
              <a:t>Resources like NeedyMeds.org aggregate PAP information, making it easier for patients and providers to find and compare programs.</a:t>
            </a:r>
          </a:p>
          <a:p>
            <a:pPr lvl="0" indent="-323850">
              <a:lnSpc>
                <a:spcPct val="115000"/>
              </a:lnSpc>
              <a:spcBef>
                <a:spcPts val="0"/>
              </a:spcBef>
              <a:buSzPts val="1500"/>
              <a:buFont typeface="Times New Roman" panose="02020503050405090304"/>
              <a:buChar char="●"/>
            </a:pPr>
            <a:r>
              <a:rPr lang="en-GB" sz="1600" b="1" dirty="0">
                <a:latin typeface="Times New Roman" panose="02020503050405090304"/>
                <a:ea typeface="Times New Roman" panose="02020503050405090304"/>
                <a:cs typeface="Times New Roman" panose="02020503050405090304"/>
                <a:sym typeface="Times New Roman" panose="02020503050405090304"/>
              </a:rPr>
              <a:t>Patient Navigators: </a:t>
            </a:r>
            <a:r>
              <a:rPr lang="en-GB" sz="1600" dirty="0">
                <a:latin typeface="Times New Roman" panose="02020503050405090304"/>
                <a:ea typeface="Times New Roman" panose="02020503050405090304"/>
                <a:cs typeface="Times New Roman" panose="02020503050405090304"/>
                <a:sym typeface="Times New Roman" panose="02020503050405090304"/>
              </a:rPr>
              <a:t>Dedicated staff who specialize in PAPs can provide personalized guidance, increasing successful enrolment.</a:t>
            </a:r>
          </a:p>
          <a:p>
            <a:pPr lvl="0" indent="-323850">
              <a:lnSpc>
                <a:spcPct val="115000"/>
              </a:lnSpc>
              <a:spcBef>
                <a:spcPts val="0"/>
              </a:spcBef>
              <a:buSzPts val="1500"/>
              <a:buFont typeface="Times New Roman" panose="02020503050405090304"/>
              <a:buChar char="●"/>
            </a:pPr>
            <a:r>
              <a:rPr lang="en-GB" sz="1600" b="1" dirty="0">
                <a:latin typeface="Times New Roman" panose="02020503050405090304"/>
                <a:ea typeface="Times New Roman" panose="02020503050405090304"/>
                <a:cs typeface="Times New Roman" panose="02020503050405090304"/>
                <a:sym typeface="Times New Roman" panose="02020503050405090304"/>
              </a:rPr>
              <a:t>Multilingual Materials: </a:t>
            </a:r>
            <a:r>
              <a:rPr lang="en-GB" sz="1600" dirty="0">
                <a:latin typeface="Times New Roman" panose="02020503050405090304"/>
                <a:ea typeface="Times New Roman" panose="02020503050405090304"/>
                <a:cs typeface="Times New Roman" panose="02020503050405090304"/>
                <a:sym typeface="Times New Roman" panose="02020503050405090304"/>
              </a:rPr>
              <a:t>Providing forms and instructions in multiple languages expands access.</a:t>
            </a:r>
          </a:p>
          <a:p>
            <a:pPr lvl="0" indent="-323850">
              <a:lnSpc>
                <a:spcPct val="115000"/>
              </a:lnSpc>
              <a:spcBef>
                <a:spcPts val="0"/>
              </a:spcBef>
              <a:buSzPts val="1500"/>
              <a:buFont typeface="Times New Roman" panose="02020503050405090304"/>
              <a:buChar char="●"/>
            </a:pPr>
            <a:r>
              <a:rPr lang="en-GB" sz="1600" b="1" dirty="0">
                <a:latin typeface="Times New Roman" panose="02020503050405090304"/>
                <a:ea typeface="Times New Roman" panose="02020503050405090304"/>
                <a:cs typeface="Times New Roman" panose="02020503050405090304"/>
                <a:sym typeface="Times New Roman" panose="02020503050405090304"/>
              </a:rPr>
              <a:t>Digital Tools: </a:t>
            </a:r>
            <a:r>
              <a:rPr lang="en-GB" sz="1600" dirty="0">
                <a:latin typeface="Times New Roman" panose="02020503050405090304"/>
                <a:ea typeface="Times New Roman" panose="02020503050405090304"/>
                <a:cs typeface="Times New Roman" panose="02020503050405090304"/>
                <a:sym typeface="Times New Roman" panose="02020503050405090304"/>
              </a:rPr>
              <a:t>Online portals, SMS reminders, and user-friendly websites streamline communication and reduce paperwork errors.</a:t>
            </a:r>
          </a:p>
          <a:p>
            <a:pPr lvl="0" indent="-323850">
              <a:lnSpc>
                <a:spcPct val="115000"/>
              </a:lnSpc>
              <a:spcBef>
                <a:spcPts val="0"/>
              </a:spcBef>
              <a:buSzPts val="1500"/>
              <a:buFont typeface="Times New Roman" panose="02020503050405090304"/>
              <a:buChar char="●"/>
            </a:pPr>
            <a:r>
              <a:rPr lang="en-GB" sz="1600" b="1" dirty="0">
                <a:latin typeface="Times New Roman" panose="02020503050405090304"/>
                <a:ea typeface="Times New Roman" panose="02020503050405090304"/>
                <a:cs typeface="Times New Roman" panose="02020503050405090304"/>
                <a:sym typeface="Times New Roman" panose="02020503050405090304"/>
              </a:rPr>
              <a:t>Training for Providers: </a:t>
            </a:r>
            <a:r>
              <a:rPr lang="en-GB" sz="1600" dirty="0">
                <a:latin typeface="Times New Roman" panose="02020503050405090304"/>
                <a:ea typeface="Times New Roman" panose="02020503050405090304"/>
                <a:cs typeface="Times New Roman" panose="02020503050405090304"/>
                <a:sym typeface="Times New Roman" panose="02020503050405090304"/>
              </a:rPr>
              <a:t>Regular training ensures that healthcare teams are up-to-date on available programs and best practices for discussing financial assistance.</a:t>
            </a:r>
            <a:endParaRPr lang="en-GB" sz="1600" b="1" dirty="0">
              <a:latin typeface="Times New Roman" panose="02020503050405090304"/>
              <a:ea typeface="Times New Roman" panose="02020503050405090304"/>
              <a:cs typeface="Times New Roman" panose="02020503050405090304"/>
              <a:sym typeface="Times New Roman" panose="02020503050405090304"/>
            </a:endParaRPr>
          </a:p>
          <a:p>
            <a:pPr marL="0" lvl="0" indent="0">
              <a:lnSpc>
                <a:spcPct val="115000"/>
              </a:lnSpc>
              <a:spcBef>
                <a:spcPts val="0"/>
              </a:spcBef>
              <a:buNone/>
            </a:pPr>
            <a:endParaRPr lang="en-GB" sz="1600" b="1" dirty="0">
              <a:latin typeface="Times New Roman" panose="02020503050405090304"/>
              <a:ea typeface="Times New Roman" panose="02020503050405090304"/>
              <a:cs typeface="Times New Roman" panose="02020503050405090304"/>
              <a:sym typeface="Times New Roman" panose="02020503050405090304"/>
            </a:endParaRPr>
          </a:p>
          <a:p>
            <a:pPr marL="0" lvl="0" indent="0">
              <a:lnSpc>
                <a:spcPct val="115000"/>
              </a:lnSpc>
              <a:spcBef>
                <a:spcPts val="0"/>
              </a:spcBef>
              <a:buNone/>
            </a:pPr>
            <a:r>
              <a:rPr lang="en-GB" sz="1600" b="1" dirty="0">
                <a:latin typeface="Times New Roman" panose="02020503050405090304"/>
                <a:ea typeface="Times New Roman" panose="02020503050405090304"/>
                <a:cs typeface="Times New Roman" panose="02020503050405090304"/>
                <a:sym typeface="Times New Roman" panose="02020503050405090304"/>
              </a:rPr>
              <a:t>Barriers to Effective Communication</a:t>
            </a:r>
            <a:br>
              <a:rPr lang="en-GB" sz="1600" b="1" dirty="0">
                <a:latin typeface="Times New Roman" panose="02020503050405090304"/>
                <a:ea typeface="Times New Roman" panose="02020503050405090304"/>
                <a:cs typeface="Times New Roman" panose="02020503050405090304"/>
                <a:sym typeface="Times New Roman" panose="02020503050405090304"/>
              </a:rPr>
            </a:br>
            <a:endParaRPr lang="en-GB" sz="1600" b="1" dirty="0">
              <a:latin typeface="Times New Roman" panose="02020503050405090304"/>
              <a:ea typeface="Times New Roman" panose="02020503050405090304"/>
              <a:cs typeface="Times New Roman" panose="02020503050405090304"/>
              <a:sym typeface="Times New Roman" panose="02020503050405090304"/>
            </a:endParaRPr>
          </a:p>
          <a:p>
            <a:pPr lvl="0" indent="-323850">
              <a:lnSpc>
                <a:spcPct val="115000"/>
              </a:lnSpc>
              <a:spcBef>
                <a:spcPts val="0"/>
              </a:spcBef>
              <a:buSzPts val="1500"/>
              <a:buFont typeface="Times New Roman" panose="02020503050405090304"/>
              <a:buChar char="●"/>
            </a:pPr>
            <a:r>
              <a:rPr lang="en-GB" sz="1600" b="1" dirty="0">
                <a:latin typeface="Times New Roman" panose="02020503050405090304"/>
                <a:ea typeface="Times New Roman" panose="02020503050405090304"/>
                <a:cs typeface="Times New Roman" panose="02020503050405090304"/>
                <a:sym typeface="Times New Roman" panose="02020503050405090304"/>
              </a:rPr>
              <a:t>Information Overload: </a:t>
            </a:r>
            <a:r>
              <a:rPr lang="en-GB" sz="1600" dirty="0">
                <a:latin typeface="Times New Roman" panose="02020503050405090304"/>
                <a:ea typeface="Times New Roman" panose="02020503050405090304"/>
                <a:cs typeface="Times New Roman" panose="02020503050405090304"/>
                <a:sym typeface="Times New Roman" panose="02020503050405090304"/>
              </a:rPr>
              <a:t>Multiple programs, each with unique rules, create confusion for both patients and providers.</a:t>
            </a:r>
          </a:p>
          <a:p>
            <a:pPr lvl="0" indent="-323850">
              <a:lnSpc>
                <a:spcPct val="115000"/>
              </a:lnSpc>
              <a:spcBef>
                <a:spcPts val="0"/>
              </a:spcBef>
              <a:buSzPts val="1500"/>
              <a:buFont typeface="Times New Roman" panose="02020503050405090304"/>
              <a:buChar char="●"/>
            </a:pPr>
            <a:r>
              <a:rPr lang="en-GB" sz="1600" b="1" dirty="0">
                <a:latin typeface="Times New Roman" panose="02020503050405090304"/>
                <a:ea typeface="Times New Roman" panose="02020503050405090304"/>
                <a:cs typeface="Times New Roman" panose="02020503050405090304"/>
                <a:sym typeface="Times New Roman" panose="02020503050405090304"/>
              </a:rPr>
              <a:t>Administrative Burden: </a:t>
            </a:r>
            <a:r>
              <a:rPr lang="en-GB" sz="1600" dirty="0">
                <a:latin typeface="Times New Roman" panose="02020503050405090304"/>
                <a:ea typeface="Times New Roman" panose="02020503050405090304"/>
                <a:cs typeface="Times New Roman" panose="02020503050405090304"/>
                <a:sym typeface="Times New Roman" panose="02020503050405090304"/>
              </a:rPr>
              <a:t>Providers and staff often lack time or training to guide patients through PAP applications.</a:t>
            </a:r>
          </a:p>
          <a:p>
            <a:pPr lvl="0" indent="-323850">
              <a:lnSpc>
                <a:spcPct val="115000"/>
              </a:lnSpc>
              <a:spcBef>
                <a:spcPts val="0"/>
              </a:spcBef>
              <a:buSzPts val="1500"/>
              <a:buFont typeface="Times New Roman" panose="02020503050405090304"/>
              <a:buChar char="●"/>
            </a:pPr>
            <a:r>
              <a:rPr lang="en-GB" sz="1600" b="1" dirty="0">
                <a:latin typeface="Times New Roman" panose="02020503050405090304"/>
                <a:ea typeface="Times New Roman" panose="02020503050405090304"/>
                <a:cs typeface="Times New Roman" panose="02020503050405090304"/>
                <a:sym typeface="Times New Roman" panose="02020503050405090304"/>
              </a:rPr>
              <a:t>Language and Literacy: </a:t>
            </a:r>
            <a:r>
              <a:rPr lang="en-GB" sz="1600" dirty="0">
                <a:latin typeface="Times New Roman" panose="02020503050405090304"/>
                <a:ea typeface="Times New Roman" panose="02020503050405090304"/>
                <a:cs typeface="Times New Roman" panose="02020503050405090304"/>
                <a:sym typeface="Times New Roman" panose="02020503050405090304"/>
              </a:rPr>
              <a:t>Non-English speakers and those with low health literacy are at a particular disadvantage.</a:t>
            </a:r>
          </a:p>
          <a:p>
            <a:pPr lvl="0" indent="-323850">
              <a:lnSpc>
                <a:spcPct val="115000"/>
              </a:lnSpc>
              <a:spcBef>
                <a:spcPts val="0"/>
              </a:spcBef>
              <a:buSzPts val="1500"/>
              <a:buFont typeface="Times New Roman" panose="02020503050405090304"/>
              <a:buChar char="●"/>
            </a:pPr>
            <a:r>
              <a:rPr lang="en-GB" sz="1600" b="1" dirty="0">
                <a:latin typeface="Times New Roman" panose="02020503050405090304"/>
                <a:ea typeface="Times New Roman" panose="02020503050405090304"/>
                <a:cs typeface="Times New Roman" panose="02020503050405090304"/>
                <a:sym typeface="Times New Roman" panose="02020503050405090304"/>
              </a:rPr>
              <a:t>Stigma: </a:t>
            </a:r>
            <a:r>
              <a:rPr lang="en-GB" sz="1600" dirty="0">
                <a:latin typeface="Times New Roman" panose="02020503050405090304"/>
                <a:ea typeface="Times New Roman" panose="02020503050405090304"/>
                <a:cs typeface="Times New Roman" panose="02020503050405090304"/>
                <a:sym typeface="Times New Roman" panose="02020503050405090304"/>
              </a:rPr>
              <a:t>Patients may hesitate to discuss financial struggles or seek assistance</a:t>
            </a:r>
            <a:br>
              <a:rPr lang="en-GB" sz="1600" dirty="0">
                <a:latin typeface="Times New Roman" panose="02020503050405090304"/>
                <a:ea typeface="Times New Roman" panose="02020503050405090304"/>
                <a:cs typeface="Times New Roman" panose="02020503050405090304"/>
                <a:sym typeface="Times New Roman" panose="02020503050405090304"/>
              </a:rPr>
            </a:br>
            <a:endParaRPr lang="en-GB" sz="1600" dirty="0">
              <a:latin typeface="Times New Roman" panose="02020503050405090304"/>
              <a:ea typeface="Times New Roman" panose="02020503050405090304"/>
              <a:cs typeface="Times New Roman" panose="02020503050405090304"/>
              <a:sym typeface="Times New Roman" panose="02020503050405090304"/>
            </a:endParaRPr>
          </a:p>
          <a:p>
            <a:pPr marL="133350" lvl="0" indent="0">
              <a:lnSpc>
                <a:spcPct val="115000"/>
              </a:lnSpc>
              <a:spcBef>
                <a:spcPts val="0"/>
              </a:spcBef>
              <a:buSzPts val="1500"/>
              <a:buNone/>
            </a:pPr>
            <a:endParaRPr lang="en-GB" b="1" dirty="0">
              <a:latin typeface="Times New Roman" panose="02020503050405090304"/>
              <a:ea typeface="Times New Roman" panose="02020503050405090304"/>
              <a:cs typeface="Times New Roman" panose="02020503050405090304"/>
              <a:sym typeface="Times New Roman" panose="02020503050405090304"/>
            </a:endParaRPr>
          </a:p>
          <a:p>
            <a:endParaRPr lang="en-IN" dirty="0"/>
          </a:p>
        </p:txBody>
      </p:sp>
      <p:sp>
        <p:nvSpPr>
          <p:cNvPr id="3" name="Title 2"/>
          <p:cNvSpPr>
            <a:spLocks noGrp="1"/>
          </p:cNvSpPr>
          <p:nvPr>
            <p:ph type="title"/>
          </p:nvPr>
        </p:nvSpPr>
        <p:spPr/>
        <p:txBody>
          <a:bodyPr>
            <a:normAutofit/>
          </a:bodyPr>
          <a:lstStyle/>
          <a:p>
            <a:r>
              <a:rPr lang="en-GB" b="1" dirty="0">
                <a:solidFill>
                  <a:schemeClr val="tx1"/>
                </a:solidFill>
                <a:latin typeface="Times New Roman" panose="02020503050405090304" pitchFamily="18" charset="0"/>
                <a:cs typeface="Times New Roman" panose="02020503050405090304" pitchFamily="18" charset="0"/>
              </a:rPr>
              <a:t>Results</a:t>
            </a:r>
            <a:endParaRPr lang="en-IN" b="1" dirty="0">
              <a:solidFill>
                <a:schemeClr val="tx1"/>
              </a:solidFill>
              <a:latin typeface="Times New Roman" panose="02020503050405090304" pitchFamily="18" charset="0"/>
              <a:cs typeface="Times New Roman" panose="0202050305040509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3586" y="324418"/>
            <a:ext cx="1352185" cy="747762"/>
          </a:xfrm>
          <a:prstGeom prst="rect">
            <a:avLst/>
          </a:prstGeom>
        </p:spPr>
      </p:pic>
    </p:spTree>
  </p:cSld>
  <p:clrMapOvr>
    <a:masterClrMapping/>
  </p:clrMapOvr>
</p:sld>
</file>

<file path=ppt/theme/theme1.xml><?xml version="1.0" encoding="utf-8"?>
<a:theme xmlns:a="http://schemas.openxmlformats.org/drawingml/2006/main" name="Get Started with 3D">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2438</Words>
  <Application>Microsoft Office PowerPoint</Application>
  <PresentationFormat>Widescreen</PresentationFormat>
  <Paragraphs>173</Paragraphs>
  <Slides>19</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Times New Roman</vt:lpstr>
      <vt:lpstr>Quattrocento Sans</vt:lpstr>
      <vt:lpstr>Roboto</vt:lpstr>
      <vt:lpstr>Calibri</vt:lpstr>
      <vt:lpstr>Arial</vt:lpstr>
      <vt:lpstr>Times New Roman Bold</vt:lpstr>
      <vt:lpstr>Get Started with 3D</vt:lpstr>
      <vt:lpstr>Effective Communication in Patient Assistance Programs (PAPs):  A Study within the Healthcare Industry. </vt:lpstr>
      <vt:lpstr>Screenshot of Approval </vt:lpstr>
      <vt:lpstr>  Introduction </vt:lpstr>
      <vt:lpstr>Introduction(cont.)</vt:lpstr>
      <vt:lpstr>Why Are PAPs Important?</vt:lpstr>
      <vt:lpstr> Literature Review </vt:lpstr>
      <vt:lpstr>Objectives</vt:lpstr>
      <vt:lpstr> Methodology </vt:lpstr>
      <vt:lpstr>Results</vt:lpstr>
      <vt:lpstr>Result(cont.) </vt:lpstr>
      <vt:lpstr> Case Example </vt:lpstr>
      <vt:lpstr>  Case Example </vt:lpstr>
      <vt:lpstr> Discussion</vt:lpstr>
      <vt:lpstr>Discussion(Cont.)</vt:lpstr>
      <vt:lpstr>Limitations of the Study</vt:lpstr>
      <vt:lpstr> Conclusion </vt:lpstr>
      <vt:lpstr> References </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Tarun Singh Thakur</dc:creator>
  <cp:lastModifiedBy>Subhash Kumar</cp:lastModifiedBy>
  <cp:revision>8</cp:revision>
  <dcterms:created xsi:type="dcterms:W3CDTF">2025-07-31T06:29:39Z</dcterms:created>
  <dcterms:modified xsi:type="dcterms:W3CDTF">2025-09-17T06:16:07Z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1A4D6E036DE9744F4A0D8B68A84A52A6_43</vt:lpwstr>
  </property>
  <property fmtid="{D5CDD505-2E9C-101B-9397-08002B2CF9AE}" pid="3" name="KSOProductBuildVer">
    <vt:lpwstr>1033-12.1.21937.21937</vt:lpwstr>
  </property>
</Properties>
</file>