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Montserrat" pitchFamily="2" charset="77"/>
      <p:regular r:id="rId17"/>
      <p:bold r:id="rId18"/>
      <p:italic r:id="rId19"/>
      <p:boldItalic r:id="rId20"/>
    </p:embeddedFont>
    <p:embeddedFont>
      <p:font typeface="Montserrat Bold" pitchFamily="2" charset="77"/>
      <p:regular r:id="rId21"/>
      <p:bold r:id="rId22"/>
    </p:embeddedFont>
    <p:embeddedFont>
      <p:font typeface="Montserrat Bold Italics" pitchFamily="2" charset="77"/>
      <p:regular r:id="rId23"/>
      <p:bold r:id="rId24"/>
      <p:italic r:id="rId25"/>
      <p:boldItalic r:id="rId26"/>
    </p:embeddedFont>
    <p:embeddedFont>
      <p:font typeface="Montserrat Ultra-Bold" pitchFamily="2" charset="77"/>
      <p:regular r:id="rId27"/>
      <p:bold r:id="rId28"/>
    </p:embeddedFont>
    <p:embeddedFont>
      <p:font typeface="Poppins Bold" pitchFamily="2" charset="77"/>
      <p:regular r:id="rId29"/>
      <p:bold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29" autoAdjust="0"/>
  </p:normalViewPr>
  <p:slideViewPr>
    <p:cSldViewPr>
      <p:cViewPr>
        <p:scale>
          <a:sx n="44" d="100"/>
          <a:sy n="44" d="100"/>
        </p:scale>
        <p:origin x="424" y="10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svg"/><Relationship Id="rId18" Type="http://schemas.openxmlformats.org/officeDocument/2006/relationships/image" Target="../media/image102.png"/><Relationship Id="rId26" Type="http://schemas.openxmlformats.org/officeDocument/2006/relationships/image" Target="../media/image110.png"/><Relationship Id="rId3" Type="http://schemas.openxmlformats.org/officeDocument/2006/relationships/image" Target="../media/image87.svg"/><Relationship Id="rId21" Type="http://schemas.openxmlformats.org/officeDocument/2006/relationships/image" Target="../media/image105.svg"/><Relationship Id="rId7" Type="http://schemas.openxmlformats.org/officeDocument/2006/relationships/image" Target="../media/image91.svg"/><Relationship Id="rId12" Type="http://schemas.openxmlformats.org/officeDocument/2006/relationships/image" Target="../media/image96.png"/><Relationship Id="rId17" Type="http://schemas.openxmlformats.org/officeDocument/2006/relationships/image" Target="../media/image101.svg"/><Relationship Id="rId25" Type="http://schemas.openxmlformats.org/officeDocument/2006/relationships/image" Target="../media/image109.svg"/><Relationship Id="rId2" Type="http://schemas.openxmlformats.org/officeDocument/2006/relationships/image" Target="../media/image86.png"/><Relationship Id="rId16" Type="http://schemas.openxmlformats.org/officeDocument/2006/relationships/image" Target="../media/image100.png"/><Relationship Id="rId20" Type="http://schemas.openxmlformats.org/officeDocument/2006/relationships/image" Target="../media/image104.png"/><Relationship Id="rId29" Type="http://schemas.openxmlformats.org/officeDocument/2006/relationships/image" Target="../media/image11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11" Type="http://schemas.openxmlformats.org/officeDocument/2006/relationships/image" Target="../media/image95.svg"/><Relationship Id="rId24" Type="http://schemas.openxmlformats.org/officeDocument/2006/relationships/image" Target="../media/image108.png"/><Relationship Id="rId5" Type="http://schemas.openxmlformats.org/officeDocument/2006/relationships/image" Target="../media/image89.svg"/><Relationship Id="rId15" Type="http://schemas.openxmlformats.org/officeDocument/2006/relationships/image" Target="../media/image99.svg"/><Relationship Id="rId23" Type="http://schemas.openxmlformats.org/officeDocument/2006/relationships/image" Target="../media/image107.svg"/><Relationship Id="rId28" Type="http://schemas.openxmlformats.org/officeDocument/2006/relationships/image" Target="../media/image112.png"/><Relationship Id="rId10" Type="http://schemas.openxmlformats.org/officeDocument/2006/relationships/image" Target="../media/image94.png"/><Relationship Id="rId19" Type="http://schemas.openxmlformats.org/officeDocument/2006/relationships/image" Target="../media/image103.svg"/><Relationship Id="rId31" Type="http://schemas.openxmlformats.org/officeDocument/2006/relationships/image" Target="../media/image115.svg"/><Relationship Id="rId4" Type="http://schemas.openxmlformats.org/officeDocument/2006/relationships/image" Target="../media/image88.png"/><Relationship Id="rId9" Type="http://schemas.openxmlformats.org/officeDocument/2006/relationships/image" Target="../media/image93.svg"/><Relationship Id="rId14" Type="http://schemas.openxmlformats.org/officeDocument/2006/relationships/image" Target="../media/image98.png"/><Relationship Id="rId22" Type="http://schemas.openxmlformats.org/officeDocument/2006/relationships/image" Target="../media/image106.png"/><Relationship Id="rId27" Type="http://schemas.openxmlformats.org/officeDocument/2006/relationships/image" Target="../media/image111.svg"/><Relationship Id="rId30" Type="http://schemas.openxmlformats.org/officeDocument/2006/relationships/image" Target="../media/image1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svg"/><Relationship Id="rId13" Type="http://schemas.openxmlformats.org/officeDocument/2006/relationships/image" Target="../media/image127.png"/><Relationship Id="rId18" Type="http://schemas.openxmlformats.org/officeDocument/2006/relationships/image" Target="../media/image132.png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12" Type="http://schemas.openxmlformats.org/officeDocument/2006/relationships/image" Target="../media/image126.svg"/><Relationship Id="rId17" Type="http://schemas.openxmlformats.org/officeDocument/2006/relationships/image" Target="../media/image131.jpeg"/><Relationship Id="rId2" Type="http://schemas.openxmlformats.org/officeDocument/2006/relationships/image" Target="../media/image116.jpeg"/><Relationship Id="rId16" Type="http://schemas.openxmlformats.org/officeDocument/2006/relationships/image" Target="../media/image13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svg"/><Relationship Id="rId11" Type="http://schemas.openxmlformats.org/officeDocument/2006/relationships/image" Target="../media/image125.png"/><Relationship Id="rId5" Type="http://schemas.openxmlformats.org/officeDocument/2006/relationships/image" Target="../media/image119.png"/><Relationship Id="rId15" Type="http://schemas.openxmlformats.org/officeDocument/2006/relationships/image" Target="../media/image129.png"/><Relationship Id="rId10" Type="http://schemas.openxmlformats.org/officeDocument/2006/relationships/image" Target="../media/image124.svg"/><Relationship Id="rId19" Type="http://schemas.openxmlformats.org/officeDocument/2006/relationships/image" Target="../media/image133.svg"/><Relationship Id="rId4" Type="http://schemas.openxmlformats.org/officeDocument/2006/relationships/image" Target="../media/image118.svg"/><Relationship Id="rId9" Type="http://schemas.openxmlformats.org/officeDocument/2006/relationships/image" Target="../media/image123.png"/><Relationship Id="rId14" Type="http://schemas.openxmlformats.org/officeDocument/2006/relationships/image" Target="../media/image12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gif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svg"/><Relationship Id="rId18" Type="http://schemas.openxmlformats.org/officeDocument/2006/relationships/image" Target="../media/image2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12" Type="http://schemas.openxmlformats.org/officeDocument/2006/relationships/image" Target="../media/image17.png"/><Relationship Id="rId17" Type="http://schemas.openxmlformats.org/officeDocument/2006/relationships/image" Target="../media/image22.sv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5" Type="http://schemas.openxmlformats.org/officeDocument/2006/relationships/image" Target="../media/image20.svg"/><Relationship Id="rId10" Type="http://schemas.openxmlformats.org/officeDocument/2006/relationships/image" Target="../media/image15.png"/><Relationship Id="rId19" Type="http://schemas.openxmlformats.org/officeDocument/2006/relationships/image" Target="../media/image24.svg"/><Relationship Id="rId4" Type="http://schemas.openxmlformats.org/officeDocument/2006/relationships/image" Target="../media/image9.png"/><Relationship Id="rId9" Type="http://schemas.openxmlformats.org/officeDocument/2006/relationships/image" Target="../media/image14.svg"/><Relationship Id="rId1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10" Type="http://schemas.openxmlformats.org/officeDocument/2006/relationships/image" Target="../media/image33.svg"/><Relationship Id="rId4" Type="http://schemas.openxmlformats.org/officeDocument/2006/relationships/image" Target="../media/image27.svg"/><Relationship Id="rId9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svg"/><Relationship Id="rId18" Type="http://schemas.openxmlformats.org/officeDocument/2006/relationships/image" Target="../media/image50.png"/><Relationship Id="rId26" Type="http://schemas.openxmlformats.org/officeDocument/2006/relationships/image" Target="../media/image58.png"/><Relationship Id="rId3" Type="http://schemas.openxmlformats.org/officeDocument/2006/relationships/image" Target="../media/image35.svg"/><Relationship Id="rId21" Type="http://schemas.openxmlformats.org/officeDocument/2006/relationships/image" Target="../media/image53.svg"/><Relationship Id="rId7" Type="http://schemas.openxmlformats.org/officeDocument/2006/relationships/image" Target="../media/image39.svg"/><Relationship Id="rId12" Type="http://schemas.openxmlformats.org/officeDocument/2006/relationships/image" Target="../media/image44.png"/><Relationship Id="rId17" Type="http://schemas.openxmlformats.org/officeDocument/2006/relationships/image" Target="../media/image49.svg"/><Relationship Id="rId25" Type="http://schemas.openxmlformats.org/officeDocument/2006/relationships/image" Target="../media/image57.svg"/><Relationship Id="rId2" Type="http://schemas.openxmlformats.org/officeDocument/2006/relationships/image" Target="../media/image34.png"/><Relationship Id="rId16" Type="http://schemas.openxmlformats.org/officeDocument/2006/relationships/image" Target="../media/image48.png"/><Relationship Id="rId20" Type="http://schemas.openxmlformats.org/officeDocument/2006/relationships/image" Target="../media/image52.png"/><Relationship Id="rId29" Type="http://schemas.openxmlformats.org/officeDocument/2006/relationships/image" Target="../media/image6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svg"/><Relationship Id="rId24" Type="http://schemas.openxmlformats.org/officeDocument/2006/relationships/image" Target="../media/image56.png"/><Relationship Id="rId5" Type="http://schemas.openxmlformats.org/officeDocument/2006/relationships/image" Target="../media/image37.svg"/><Relationship Id="rId15" Type="http://schemas.openxmlformats.org/officeDocument/2006/relationships/image" Target="../media/image47.svg"/><Relationship Id="rId23" Type="http://schemas.openxmlformats.org/officeDocument/2006/relationships/image" Target="../media/image55.svg"/><Relationship Id="rId28" Type="http://schemas.openxmlformats.org/officeDocument/2006/relationships/image" Target="../media/image60.png"/><Relationship Id="rId10" Type="http://schemas.openxmlformats.org/officeDocument/2006/relationships/image" Target="../media/image42.png"/><Relationship Id="rId19" Type="http://schemas.openxmlformats.org/officeDocument/2006/relationships/image" Target="../media/image51.svg"/><Relationship Id="rId4" Type="http://schemas.openxmlformats.org/officeDocument/2006/relationships/image" Target="../media/image36.png"/><Relationship Id="rId9" Type="http://schemas.openxmlformats.org/officeDocument/2006/relationships/image" Target="../media/image41.svg"/><Relationship Id="rId14" Type="http://schemas.openxmlformats.org/officeDocument/2006/relationships/image" Target="../media/image46.png"/><Relationship Id="rId22" Type="http://schemas.openxmlformats.org/officeDocument/2006/relationships/image" Target="../media/image54.png"/><Relationship Id="rId27" Type="http://schemas.openxmlformats.org/officeDocument/2006/relationships/image" Target="../media/image5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F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212335" y="7068388"/>
            <a:ext cx="7711067" cy="3961562"/>
          </a:xfrm>
          <a:custGeom>
            <a:avLst/>
            <a:gdLst/>
            <a:ahLst/>
            <a:cxnLst/>
            <a:rect l="l" t="t" r="r" b="b"/>
            <a:pathLst>
              <a:path w="7711067" h="3961562">
                <a:moveTo>
                  <a:pt x="0" y="0"/>
                </a:moveTo>
                <a:lnTo>
                  <a:pt x="7711068" y="0"/>
                </a:lnTo>
                <a:lnTo>
                  <a:pt x="7711068" y="3961562"/>
                </a:lnTo>
                <a:lnTo>
                  <a:pt x="0" y="39615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746" r="-139805" b="-2507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4696416" y="7124700"/>
            <a:ext cx="5221779" cy="3479011"/>
          </a:xfrm>
          <a:custGeom>
            <a:avLst/>
            <a:gdLst/>
            <a:ahLst/>
            <a:cxnLst/>
            <a:rect l="l" t="t" r="r" b="b"/>
            <a:pathLst>
              <a:path w="5221779" h="3479011">
                <a:moveTo>
                  <a:pt x="0" y="0"/>
                </a:moveTo>
                <a:lnTo>
                  <a:pt x="5221780" y="0"/>
                </a:lnTo>
                <a:lnTo>
                  <a:pt x="5221780" y="3479011"/>
                </a:lnTo>
                <a:lnTo>
                  <a:pt x="0" y="34790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4498733" y="7077985"/>
            <a:ext cx="5123429" cy="3419889"/>
          </a:xfrm>
          <a:custGeom>
            <a:avLst/>
            <a:gdLst/>
            <a:ahLst/>
            <a:cxnLst/>
            <a:rect l="l" t="t" r="r" b="b"/>
            <a:pathLst>
              <a:path w="5123429" h="3419889">
                <a:moveTo>
                  <a:pt x="0" y="0"/>
                </a:moveTo>
                <a:lnTo>
                  <a:pt x="5123429" y="0"/>
                </a:lnTo>
                <a:lnTo>
                  <a:pt x="5123429" y="3419889"/>
                </a:lnTo>
                <a:lnTo>
                  <a:pt x="0" y="34198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9622162" y="7107452"/>
            <a:ext cx="5172604" cy="3446248"/>
          </a:xfrm>
          <a:custGeom>
            <a:avLst/>
            <a:gdLst/>
            <a:ahLst/>
            <a:cxnLst/>
            <a:rect l="l" t="t" r="r" b="b"/>
            <a:pathLst>
              <a:path w="5172604" h="3446248">
                <a:moveTo>
                  <a:pt x="0" y="0"/>
                </a:moveTo>
                <a:lnTo>
                  <a:pt x="5172604" y="0"/>
                </a:lnTo>
                <a:lnTo>
                  <a:pt x="5172604" y="3446248"/>
                </a:lnTo>
                <a:lnTo>
                  <a:pt x="0" y="34462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0" y="7095008"/>
            <a:ext cx="18288000" cy="3992092"/>
            <a:chOff x="0" y="0"/>
            <a:chExt cx="4816593" cy="89119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816592" cy="891196"/>
            </a:xfrm>
            <a:custGeom>
              <a:avLst/>
              <a:gdLst/>
              <a:ahLst/>
              <a:cxnLst/>
              <a:rect l="l" t="t" r="r" b="b"/>
              <a:pathLst>
                <a:path w="4816592" h="891196">
                  <a:moveTo>
                    <a:pt x="0" y="0"/>
                  </a:moveTo>
                  <a:lnTo>
                    <a:pt x="4816592" y="0"/>
                  </a:lnTo>
                  <a:lnTo>
                    <a:pt x="4816592" y="891196"/>
                  </a:lnTo>
                  <a:lnTo>
                    <a:pt x="0" y="891196"/>
                  </a:lnTo>
                  <a:close/>
                </a:path>
              </a:pathLst>
            </a:custGeom>
            <a:solidFill>
              <a:srgbClr val="231F20">
                <a:alpha val="31765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816593" cy="9292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6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1747248">
            <a:off x="14155462" y="62462"/>
            <a:ext cx="4268412" cy="4114800"/>
          </a:xfrm>
          <a:custGeom>
            <a:avLst/>
            <a:gdLst/>
            <a:ahLst/>
            <a:cxnLst/>
            <a:rect l="l" t="t" r="r" b="b"/>
            <a:pathLst>
              <a:path w="4268412" h="4114800">
                <a:moveTo>
                  <a:pt x="0" y="0"/>
                </a:moveTo>
                <a:lnTo>
                  <a:pt x="4268412" y="0"/>
                </a:lnTo>
                <a:lnTo>
                  <a:pt x="426841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5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634561" y="1691337"/>
            <a:ext cx="15018879" cy="24459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33"/>
              </a:lnSpc>
            </a:pPr>
            <a:r>
              <a:rPr lang="en-US" sz="3452" b="1" spc="210">
                <a:solidFill>
                  <a:srgbClr val="FF5757"/>
                </a:solidFill>
                <a:latin typeface="Poppins Bold"/>
                <a:ea typeface="Poppins Bold"/>
                <a:cs typeface="Poppins Bold"/>
                <a:sym typeface="Poppins Bold"/>
              </a:rPr>
              <a:t>ASSESSING THE IMPACT OF CLIMATE CHANGE ON NON-COMMUNICABLE DISEASES OUTCOMES IN RAJASTHAN FROM 1990-2021</a:t>
            </a:r>
          </a:p>
          <a:p>
            <a:pPr marL="0" lvl="0" indent="0" algn="ctr">
              <a:lnSpc>
                <a:spcPts val="4833"/>
              </a:lnSpc>
            </a:pPr>
            <a:endParaRPr lang="en-US" sz="3452" b="1" spc="210">
              <a:solidFill>
                <a:srgbClr val="FF575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532764" y="3738520"/>
            <a:ext cx="15018879" cy="398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19"/>
              </a:lnSpc>
            </a:pPr>
            <a:r>
              <a:rPr lang="en-US" sz="2299" b="1" spc="14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NATIONAL INSTITUTE OF HEALTH &amp; FAMILY WELFARE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532764" y="4727850"/>
            <a:ext cx="15018879" cy="398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19"/>
              </a:lnSpc>
            </a:pPr>
            <a:r>
              <a:rPr lang="en-US" sz="2299" b="1" spc="14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FACULTY MENTOR - DR. SUKESH BHARDWAJ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532764" y="5336180"/>
            <a:ext cx="15018879" cy="398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19"/>
              </a:lnSpc>
            </a:pPr>
            <a:r>
              <a:rPr lang="en-US" sz="2299" b="1" spc="14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IIHMR DELHI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9" grpId="0" animBg="1"/>
      <p:bldP spid="10" grpId="0"/>
      <p:bldP spid="11" grpId="0"/>
      <p:bldP spid="12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35027" y="1710333"/>
            <a:ext cx="10925406" cy="3479557"/>
            <a:chOff x="0" y="0"/>
            <a:chExt cx="14567208" cy="46394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306156" cy="4639409"/>
            </a:xfrm>
            <a:custGeom>
              <a:avLst/>
              <a:gdLst/>
              <a:ahLst/>
              <a:cxnLst/>
              <a:rect l="l" t="t" r="r" b="b"/>
              <a:pathLst>
                <a:path w="7306156" h="4639409">
                  <a:moveTo>
                    <a:pt x="0" y="0"/>
                  </a:moveTo>
                  <a:lnTo>
                    <a:pt x="7306156" y="0"/>
                  </a:lnTo>
                  <a:lnTo>
                    <a:pt x="7306156" y="4639409"/>
                  </a:lnTo>
                  <a:lnTo>
                    <a:pt x="0" y="4639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7289704" y="0"/>
              <a:ext cx="7277504" cy="4621215"/>
            </a:xfrm>
            <a:custGeom>
              <a:avLst/>
              <a:gdLst/>
              <a:ahLst/>
              <a:cxnLst/>
              <a:rect l="l" t="t" r="r" b="b"/>
              <a:pathLst>
                <a:path w="7277504" h="4621215">
                  <a:moveTo>
                    <a:pt x="0" y="0"/>
                  </a:moveTo>
                  <a:lnTo>
                    <a:pt x="7277504" y="0"/>
                  </a:lnTo>
                  <a:lnTo>
                    <a:pt x="7277504" y="4621215"/>
                  </a:lnTo>
                  <a:lnTo>
                    <a:pt x="0" y="46212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35027" y="5842764"/>
            <a:ext cx="10925406" cy="3472726"/>
            <a:chOff x="0" y="0"/>
            <a:chExt cx="14567208" cy="463030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91814" cy="4630302"/>
            </a:xfrm>
            <a:custGeom>
              <a:avLst/>
              <a:gdLst/>
              <a:ahLst/>
              <a:cxnLst/>
              <a:rect l="l" t="t" r="r" b="b"/>
              <a:pathLst>
                <a:path w="7291814" h="4630302">
                  <a:moveTo>
                    <a:pt x="0" y="0"/>
                  </a:moveTo>
                  <a:lnTo>
                    <a:pt x="7291814" y="0"/>
                  </a:lnTo>
                  <a:lnTo>
                    <a:pt x="7291814" y="4630302"/>
                  </a:lnTo>
                  <a:lnTo>
                    <a:pt x="0" y="46303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7275394" y="0"/>
              <a:ext cx="7291814" cy="4630302"/>
            </a:xfrm>
            <a:custGeom>
              <a:avLst/>
              <a:gdLst/>
              <a:ahLst/>
              <a:cxnLst/>
              <a:rect l="l" t="t" r="r" b="b"/>
              <a:pathLst>
                <a:path w="7291814" h="4630302">
                  <a:moveTo>
                    <a:pt x="0" y="0"/>
                  </a:moveTo>
                  <a:lnTo>
                    <a:pt x="7291814" y="0"/>
                  </a:lnTo>
                  <a:lnTo>
                    <a:pt x="7291814" y="4630302"/>
                  </a:lnTo>
                  <a:lnTo>
                    <a:pt x="0" y="46303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2421721" y="353324"/>
            <a:ext cx="14327112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 b="1" spc="182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ARIMA Forecasts (2022–2030)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960473" y="2018587"/>
            <a:ext cx="5921325" cy="2844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10"/>
              </a:lnSpc>
            </a:pPr>
            <a:r>
              <a:rPr lang="en-US" sz="14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IHD Mortality:</a:t>
            </a:r>
          </a:p>
          <a:p>
            <a:pPr marL="302261" lvl="1" indent="-151130" algn="l">
              <a:lnSpc>
                <a:spcPts val="231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Forecasted to rise to 78.0 per 100,000 by 2030.</a:t>
            </a:r>
          </a:p>
          <a:p>
            <a:pPr marL="302261" lvl="1" indent="-151130" algn="l">
              <a:lnSpc>
                <a:spcPts val="231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This represents a sustained cardiovascular mortality burden, aligned with India’s epidemiological transition.</a:t>
            </a:r>
          </a:p>
          <a:p>
            <a:pPr algn="l">
              <a:lnSpc>
                <a:spcPts val="2310"/>
              </a:lnSpc>
            </a:pPr>
            <a:r>
              <a:rPr lang="en-US" sz="14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IHD Prevalence:</a:t>
            </a:r>
          </a:p>
          <a:p>
            <a:pPr marL="302261" lvl="1" indent="-151130" algn="l">
              <a:lnSpc>
                <a:spcPts val="231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Expected to climb to 4,110 per 100,000, with moderate uncertainty.</a:t>
            </a:r>
          </a:p>
          <a:p>
            <a:pPr marL="302261" lvl="1" indent="-151130" algn="l">
              <a:lnSpc>
                <a:spcPts val="231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Reflects increasing chronic cardiovascular disease load, requiring long-term risk reduction efforts.</a:t>
            </a:r>
          </a:p>
          <a:p>
            <a:pPr algn="l">
              <a:lnSpc>
                <a:spcPts val="2310"/>
              </a:lnSpc>
            </a:pPr>
            <a:endParaRPr lang="en-US" sz="14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1960473" y="5966589"/>
            <a:ext cx="5921325" cy="2844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10"/>
              </a:lnSpc>
            </a:pPr>
            <a:r>
              <a:rPr lang="en-US" sz="14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Stroke Mortality:</a:t>
            </a:r>
          </a:p>
          <a:p>
            <a:pPr marL="302261" lvl="1" indent="-151130" algn="l">
              <a:lnSpc>
                <a:spcPts val="231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Predicted to remain stable at ~29.1 per 100,000, with a narrow prediction range.</a:t>
            </a:r>
          </a:p>
          <a:p>
            <a:pPr marL="302261" lvl="1" indent="-151130" algn="l">
              <a:lnSpc>
                <a:spcPts val="231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May indicate that stroke risks are plateauing, possibly due to improvements in acute care or prevention.</a:t>
            </a:r>
          </a:p>
          <a:p>
            <a:pPr algn="l">
              <a:lnSpc>
                <a:spcPts val="2310"/>
              </a:lnSpc>
            </a:pPr>
            <a:r>
              <a:rPr lang="en-US" sz="14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Stroke Prevalence:</a:t>
            </a:r>
          </a:p>
          <a:p>
            <a:pPr marL="302261" lvl="1" indent="-151130" algn="l">
              <a:lnSpc>
                <a:spcPts val="231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Also relatively stable, forecasted at 659 per 100,000 by 2030.</a:t>
            </a:r>
          </a:p>
          <a:p>
            <a:pPr marL="302261" lvl="1" indent="-151130" algn="l">
              <a:lnSpc>
                <a:spcPts val="231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Indicates a persistent but controlled burden, not expected to escalate significantly under current trends.</a:t>
            </a:r>
          </a:p>
          <a:p>
            <a:pPr algn="l">
              <a:lnSpc>
                <a:spcPts val="2310"/>
              </a:lnSpc>
            </a:pPr>
            <a:endParaRPr lang="en-US" sz="14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932188" y="876300"/>
            <a:ext cx="1330617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19"/>
              </a:lnSpc>
              <a:spcBef>
                <a:spcPct val="0"/>
              </a:spcBef>
            </a:pPr>
            <a:r>
              <a:rPr lang="en-US" sz="1799" spc="109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Climate-agnostic projections using historical trends (1990–2020)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1749355" y="5318994"/>
            <a:ext cx="6840134" cy="509001"/>
          </a:xfrm>
          <a:custGeom>
            <a:avLst/>
            <a:gdLst/>
            <a:ahLst/>
            <a:cxnLst/>
            <a:rect l="l" t="t" r="r" b="b"/>
            <a:pathLst>
              <a:path w="6840134" h="509001">
                <a:moveTo>
                  <a:pt x="0" y="0"/>
                </a:moveTo>
                <a:lnTo>
                  <a:pt x="6840134" y="0"/>
                </a:lnTo>
                <a:lnTo>
                  <a:pt x="6840134" y="509001"/>
                </a:lnTo>
                <a:lnTo>
                  <a:pt x="0" y="5090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2000"/>
            </a:blip>
            <a:stretch>
              <a:fillRect b="-28635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642714" y="968953"/>
            <a:ext cx="7371120" cy="4458144"/>
            <a:chOff x="0" y="0"/>
            <a:chExt cx="1705867" cy="103172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705867" cy="1031729"/>
            </a:xfrm>
            <a:custGeom>
              <a:avLst/>
              <a:gdLst/>
              <a:ahLst/>
              <a:cxnLst/>
              <a:rect l="l" t="t" r="r" b="b"/>
              <a:pathLst>
                <a:path w="1705867" h="1031729">
                  <a:moveTo>
                    <a:pt x="33610" y="0"/>
                  </a:moveTo>
                  <a:lnTo>
                    <a:pt x="1672257" y="0"/>
                  </a:lnTo>
                  <a:cubicBezTo>
                    <a:pt x="1690819" y="0"/>
                    <a:pt x="1705867" y="15048"/>
                    <a:pt x="1705867" y="33610"/>
                  </a:cubicBezTo>
                  <a:lnTo>
                    <a:pt x="1705867" y="998119"/>
                  </a:lnTo>
                  <a:cubicBezTo>
                    <a:pt x="1705867" y="1016682"/>
                    <a:pt x="1690819" y="1031729"/>
                    <a:pt x="1672257" y="1031729"/>
                  </a:cubicBezTo>
                  <a:lnTo>
                    <a:pt x="33610" y="1031729"/>
                  </a:lnTo>
                  <a:cubicBezTo>
                    <a:pt x="15048" y="1031729"/>
                    <a:pt x="0" y="1016682"/>
                    <a:pt x="0" y="998119"/>
                  </a:cubicBezTo>
                  <a:lnTo>
                    <a:pt x="0" y="33610"/>
                  </a:lnTo>
                  <a:cubicBezTo>
                    <a:pt x="0" y="15048"/>
                    <a:pt x="15048" y="0"/>
                    <a:pt x="33610" y="0"/>
                  </a:cubicBezTo>
                  <a:close/>
                </a:path>
              </a:pathLst>
            </a:custGeom>
            <a:solidFill>
              <a:srgbClr val="F8F8F8"/>
            </a:solidFill>
            <a:ln w="104775" cap="rnd">
              <a:solidFill>
                <a:srgbClr val="91E1D5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705867" cy="10698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3793918"/>
            <a:ext cx="1228028" cy="1226514"/>
            <a:chOff x="0" y="0"/>
            <a:chExt cx="323431" cy="32303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23431" cy="323032"/>
            </a:xfrm>
            <a:custGeom>
              <a:avLst/>
              <a:gdLst/>
              <a:ahLst/>
              <a:cxnLst/>
              <a:rect l="l" t="t" r="r" b="b"/>
              <a:pathLst>
                <a:path w="323431" h="323032">
                  <a:moveTo>
                    <a:pt x="0" y="0"/>
                  </a:moveTo>
                  <a:lnTo>
                    <a:pt x="323431" y="0"/>
                  </a:lnTo>
                  <a:lnTo>
                    <a:pt x="323431" y="323032"/>
                  </a:lnTo>
                  <a:lnTo>
                    <a:pt x="0" y="323032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14300"/>
              <a:ext cx="323431" cy="4373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8076"/>
                </a:lnSpc>
              </a:pPr>
              <a:r>
                <a:rPr lang="en-US" sz="5768" b="1">
                  <a:solidFill>
                    <a:srgbClr val="91E1D5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01</a:t>
              </a:r>
            </a:p>
          </p:txBody>
        </p:sp>
      </p:grpSp>
      <p:sp>
        <p:nvSpPr>
          <p:cNvPr id="9" name="Freeform 9"/>
          <p:cNvSpPr/>
          <p:nvPr/>
        </p:nvSpPr>
        <p:spPr>
          <a:xfrm rot="-10800000">
            <a:off x="9782114" y="5318994"/>
            <a:ext cx="6840134" cy="509001"/>
          </a:xfrm>
          <a:custGeom>
            <a:avLst/>
            <a:gdLst/>
            <a:ahLst/>
            <a:cxnLst/>
            <a:rect l="l" t="t" r="r" b="b"/>
            <a:pathLst>
              <a:path w="6840134" h="509001">
                <a:moveTo>
                  <a:pt x="0" y="0"/>
                </a:moveTo>
                <a:lnTo>
                  <a:pt x="6840134" y="0"/>
                </a:lnTo>
                <a:lnTo>
                  <a:pt x="6840134" y="509001"/>
                </a:lnTo>
                <a:lnTo>
                  <a:pt x="0" y="5090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2000"/>
            </a:blip>
            <a:stretch>
              <a:fillRect b="-28635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9675473" y="968953"/>
            <a:ext cx="7053416" cy="4458144"/>
            <a:chOff x="0" y="0"/>
            <a:chExt cx="1632342" cy="103172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632342" cy="1031729"/>
            </a:xfrm>
            <a:custGeom>
              <a:avLst/>
              <a:gdLst/>
              <a:ahLst/>
              <a:cxnLst/>
              <a:rect l="l" t="t" r="r" b="b"/>
              <a:pathLst>
                <a:path w="1632342" h="1031729">
                  <a:moveTo>
                    <a:pt x="35124" y="0"/>
                  </a:moveTo>
                  <a:lnTo>
                    <a:pt x="1597218" y="0"/>
                  </a:lnTo>
                  <a:cubicBezTo>
                    <a:pt x="1616617" y="0"/>
                    <a:pt x="1632342" y="15725"/>
                    <a:pt x="1632342" y="35124"/>
                  </a:cubicBezTo>
                  <a:lnTo>
                    <a:pt x="1632342" y="996606"/>
                  </a:lnTo>
                  <a:cubicBezTo>
                    <a:pt x="1632342" y="1016004"/>
                    <a:pt x="1616617" y="1031729"/>
                    <a:pt x="1597218" y="1031729"/>
                  </a:cubicBezTo>
                  <a:lnTo>
                    <a:pt x="35124" y="1031729"/>
                  </a:lnTo>
                  <a:cubicBezTo>
                    <a:pt x="25808" y="1031729"/>
                    <a:pt x="16874" y="1028029"/>
                    <a:pt x="10287" y="1021442"/>
                  </a:cubicBezTo>
                  <a:cubicBezTo>
                    <a:pt x="3701" y="1014855"/>
                    <a:pt x="0" y="1005921"/>
                    <a:pt x="0" y="996606"/>
                  </a:cubicBezTo>
                  <a:lnTo>
                    <a:pt x="0" y="35124"/>
                  </a:lnTo>
                  <a:cubicBezTo>
                    <a:pt x="0" y="25808"/>
                    <a:pt x="3701" y="16874"/>
                    <a:pt x="10287" y="10287"/>
                  </a:cubicBezTo>
                  <a:cubicBezTo>
                    <a:pt x="16874" y="3701"/>
                    <a:pt x="25808" y="0"/>
                    <a:pt x="35124" y="0"/>
                  </a:cubicBezTo>
                  <a:close/>
                </a:path>
              </a:pathLst>
            </a:custGeom>
            <a:solidFill>
              <a:srgbClr val="F8F8F8"/>
            </a:solidFill>
            <a:ln w="104775" cap="rnd">
              <a:solidFill>
                <a:srgbClr val="F8B27C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632342" cy="10698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061459" y="3793918"/>
            <a:ext cx="1228028" cy="1226514"/>
            <a:chOff x="0" y="0"/>
            <a:chExt cx="323431" cy="32303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23431" cy="323032"/>
            </a:xfrm>
            <a:custGeom>
              <a:avLst/>
              <a:gdLst/>
              <a:ahLst/>
              <a:cxnLst/>
              <a:rect l="l" t="t" r="r" b="b"/>
              <a:pathLst>
                <a:path w="323431" h="323032">
                  <a:moveTo>
                    <a:pt x="0" y="0"/>
                  </a:moveTo>
                  <a:lnTo>
                    <a:pt x="323431" y="0"/>
                  </a:lnTo>
                  <a:lnTo>
                    <a:pt x="323431" y="323032"/>
                  </a:lnTo>
                  <a:lnTo>
                    <a:pt x="0" y="323032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114300"/>
              <a:ext cx="323431" cy="4373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8076"/>
                </a:lnSpc>
              </a:pPr>
              <a:r>
                <a:rPr lang="en-US" sz="5768" b="1">
                  <a:solidFill>
                    <a:srgbClr val="F8B27C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03</a:t>
              </a:r>
            </a:p>
          </p:txBody>
        </p:sp>
      </p:grpSp>
      <p:sp>
        <p:nvSpPr>
          <p:cNvPr id="16" name="Freeform 16"/>
          <p:cNvSpPr/>
          <p:nvPr/>
        </p:nvSpPr>
        <p:spPr>
          <a:xfrm rot="-10800000">
            <a:off x="1749355" y="7565671"/>
            <a:ext cx="6840134" cy="509001"/>
          </a:xfrm>
          <a:custGeom>
            <a:avLst/>
            <a:gdLst/>
            <a:ahLst/>
            <a:cxnLst/>
            <a:rect l="l" t="t" r="r" b="b"/>
            <a:pathLst>
              <a:path w="6840134" h="509001">
                <a:moveTo>
                  <a:pt x="0" y="0"/>
                </a:moveTo>
                <a:lnTo>
                  <a:pt x="6840134" y="0"/>
                </a:lnTo>
                <a:lnTo>
                  <a:pt x="6840134" y="509001"/>
                </a:lnTo>
                <a:lnTo>
                  <a:pt x="0" y="5090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2000"/>
            </a:blip>
            <a:stretch>
              <a:fillRect b="-28635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7" name="Group 17"/>
          <p:cNvGrpSpPr/>
          <p:nvPr/>
        </p:nvGrpSpPr>
        <p:grpSpPr>
          <a:xfrm>
            <a:off x="1642714" y="5587689"/>
            <a:ext cx="7285395" cy="4466295"/>
            <a:chOff x="0" y="0"/>
            <a:chExt cx="1686028" cy="103361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686028" cy="1033616"/>
            </a:xfrm>
            <a:custGeom>
              <a:avLst/>
              <a:gdLst/>
              <a:ahLst/>
              <a:cxnLst/>
              <a:rect l="l" t="t" r="r" b="b"/>
              <a:pathLst>
                <a:path w="1686028" h="1033616">
                  <a:moveTo>
                    <a:pt x="34005" y="0"/>
                  </a:moveTo>
                  <a:lnTo>
                    <a:pt x="1652023" y="0"/>
                  </a:lnTo>
                  <a:cubicBezTo>
                    <a:pt x="1661041" y="0"/>
                    <a:pt x="1669691" y="3583"/>
                    <a:pt x="1676068" y="9960"/>
                  </a:cubicBezTo>
                  <a:cubicBezTo>
                    <a:pt x="1682445" y="16337"/>
                    <a:pt x="1686028" y="24986"/>
                    <a:pt x="1686028" y="34005"/>
                  </a:cubicBezTo>
                  <a:lnTo>
                    <a:pt x="1686028" y="999610"/>
                  </a:lnTo>
                  <a:cubicBezTo>
                    <a:pt x="1686028" y="1018391"/>
                    <a:pt x="1670803" y="1033616"/>
                    <a:pt x="1652023" y="1033616"/>
                  </a:cubicBezTo>
                  <a:lnTo>
                    <a:pt x="34005" y="1033616"/>
                  </a:lnTo>
                  <a:cubicBezTo>
                    <a:pt x="24986" y="1033616"/>
                    <a:pt x="16337" y="1030033"/>
                    <a:pt x="9960" y="1023656"/>
                  </a:cubicBezTo>
                  <a:cubicBezTo>
                    <a:pt x="3583" y="1017279"/>
                    <a:pt x="0" y="1008629"/>
                    <a:pt x="0" y="999610"/>
                  </a:cubicBezTo>
                  <a:lnTo>
                    <a:pt x="0" y="34005"/>
                  </a:lnTo>
                  <a:cubicBezTo>
                    <a:pt x="0" y="24986"/>
                    <a:pt x="3583" y="16337"/>
                    <a:pt x="9960" y="9960"/>
                  </a:cubicBezTo>
                  <a:cubicBezTo>
                    <a:pt x="16337" y="3583"/>
                    <a:pt x="24986" y="0"/>
                    <a:pt x="34005" y="0"/>
                  </a:cubicBezTo>
                  <a:close/>
                </a:path>
              </a:pathLst>
            </a:custGeom>
            <a:solidFill>
              <a:srgbClr val="F8F8F8"/>
            </a:solidFill>
            <a:ln w="104775" cap="rnd">
              <a:solidFill>
                <a:srgbClr val="F8D389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686028" cy="1071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028700" y="6040595"/>
            <a:ext cx="1228028" cy="1226514"/>
            <a:chOff x="0" y="0"/>
            <a:chExt cx="323431" cy="32303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323431" cy="323032"/>
            </a:xfrm>
            <a:custGeom>
              <a:avLst/>
              <a:gdLst/>
              <a:ahLst/>
              <a:cxnLst/>
              <a:rect l="l" t="t" r="r" b="b"/>
              <a:pathLst>
                <a:path w="323431" h="323032">
                  <a:moveTo>
                    <a:pt x="0" y="0"/>
                  </a:moveTo>
                  <a:lnTo>
                    <a:pt x="323431" y="0"/>
                  </a:lnTo>
                  <a:lnTo>
                    <a:pt x="323431" y="323032"/>
                  </a:lnTo>
                  <a:lnTo>
                    <a:pt x="0" y="323032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114300"/>
              <a:ext cx="323431" cy="4373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8076"/>
                </a:lnSpc>
              </a:pPr>
              <a:r>
                <a:rPr lang="en-US" sz="5768" b="1">
                  <a:solidFill>
                    <a:srgbClr val="F8D389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02</a:t>
              </a:r>
            </a:p>
          </p:txBody>
        </p:sp>
      </p:grpSp>
      <p:sp>
        <p:nvSpPr>
          <p:cNvPr id="23" name="Freeform 23"/>
          <p:cNvSpPr/>
          <p:nvPr/>
        </p:nvSpPr>
        <p:spPr>
          <a:xfrm rot="-10800000">
            <a:off x="9782114" y="7565671"/>
            <a:ext cx="6840134" cy="509001"/>
          </a:xfrm>
          <a:custGeom>
            <a:avLst/>
            <a:gdLst/>
            <a:ahLst/>
            <a:cxnLst/>
            <a:rect l="l" t="t" r="r" b="b"/>
            <a:pathLst>
              <a:path w="6840134" h="509001">
                <a:moveTo>
                  <a:pt x="0" y="0"/>
                </a:moveTo>
                <a:lnTo>
                  <a:pt x="6840134" y="0"/>
                </a:lnTo>
                <a:lnTo>
                  <a:pt x="6840134" y="509001"/>
                </a:lnTo>
                <a:lnTo>
                  <a:pt x="0" y="5090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2000"/>
            </a:blip>
            <a:stretch>
              <a:fillRect b="-28635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4" name="Group 24"/>
          <p:cNvGrpSpPr/>
          <p:nvPr/>
        </p:nvGrpSpPr>
        <p:grpSpPr>
          <a:xfrm>
            <a:off x="9675473" y="5587689"/>
            <a:ext cx="7053416" cy="4466295"/>
            <a:chOff x="0" y="0"/>
            <a:chExt cx="1632342" cy="1033616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632342" cy="1033616"/>
            </a:xfrm>
            <a:custGeom>
              <a:avLst/>
              <a:gdLst/>
              <a:ahLst/>
              <a:cxnLst/>
              <a:rect l="l" t="t" r="r" b="b"/>
              <a:pathLst>
                <a:path w="1632342" h="1033616">
                  <a:moveTo>
                    <a:pt x="35124" y="0"/>
                  </a:moveTo>
                  <a:lnTo>
                    <a:pt x="1597218" y="0"/>
                  </a:lnTo>
                  <a:cubicBezTo>
                    <a:pt x="1616617" y="0"/>
                    <a:pt x="1632342" y="15725"/>
                    <a:pt x="1632342" y="35124"/>
                  </a:cubicBezTo>
                  <a:lnTo>
                    <a:pt x="1632342" y="998492"/>
                  </a:lnTo>
                  <a:cubicBezTo>
                    <a:pt x="1632342" y="1017890"/>
                    <a:pt x="1616617" y="1033616"/>
                    <a:pt x="1597218" y="1033616"/>
                  </a:cubicBezTo>
                  <a:lnTo>
                    <a:pt x="35124" y="1033616"/>
                  </a:lnTo>
                  <a:cubicBezTo>
                    <a:pt x="25808" y="1033616"/>
                    <a:pt x="16874" y="1029915"/>
                    <a:pt x="10287" y="1023328"/>
                  </a:cubicBezTo>
                  <a:cubicBezTo>
                    <a:pt x="3701" y="1016741"/>
                    <a:pt x="0" y="1007807"/>
                    <a:pt x="0" y="998492"/>
                  </a:cubicBezTo>
                  <a:lnTo>
                    <a:pt x="0" y="35124"/>
                  </a:lnTo>
                  <a:cubicBezTo>
                    <a:pt x="0" y="25808"/>
                    <a:pt x="3701" y="16874"/>
                    <a:pt x="10287" y="10287"/>
                  </a:cubicBezTo>
                  <a:cubicBezTo>
                    <a:pt x="16874" y="3701"/>
                    <a:pt x="25808" y="0"/>
                    <a:pt x="35124" y="0"/>
                  </a:cubicBezTo>
                  <a:close/>
                </a:path>
              </a:pathLst>
            </a:custGeom>
            <a:solidFill>
              <a:srgbClr val="F8F8F8"/>
            </a:solidFill>
            <a:ln w="104775" cap="rnd">
              <a:solidFill>
                <a:srgbClr val="FF8379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1632342" cy="1071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061459" y="6040595"/>
            <a:ext cx="1228028" cy="1226514"/>
            <a:chOff x="0" y="0"/>
            <a:chExt cx="323431" cy="323032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323431" cy="323032"/>
            </a:xfrm>
            <a:custGeom>
              <a:avLst/>
              <a:gdLst/>
              <a:ahLst/>
              <a:cxnLst/>
              <a:rect l="l" t="t" r="r" b="b"/>
              <a:pathLst>
                <a:path w="323431" h="323032">
                  <a:moveTo>
                    <a:pt x="0" y="0"/>
                  </a:moveTo>
                  <a:lnTo>
                    <a:pt x="323431" y="0"/>
                  </a:lnTo>
                  <a:lnTo>
                    <a:pt x="323431" y="323032"/>
                  </a:lnTo>
                  <a:lnTo>
                    <a:pt x="0" y="323032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114300"/>
              <a:ext cx="323431" cy="4373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8076"/>
                </a:lnSpc>
              </a:pPr>
              <a:r>
                <a:rPr lang="en-US" sz="5768" b="1">
                  <a:solidFill>
                    <a:srgbClr val="FF8379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04</a:t>
              </a:r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1962515" y="1205049"/>
            <a:ext cx="6731518" cy="39822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5246" lvl="1" indent="-152623" algn="l">
              <a:lnSpc>
                <a:spcPts val="2290"/>
              </a:lnSpc>
              <a:buFont typeface="Arial"/>
              <a:buChar char="•"/>
            </a:pPr>
            <a:r>
              <a:rPr lang="en-US" sz="1413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Strong positive associations observed between PM10 and NCD mortality, especially:</a:t>
            </a:r>
          </a:p>
          <a:p>
            <a:pPr marL="610493" lvl="2" indent="-203498" algn="l">
              <a:lnSpc>
                <a:spcPts val="2290"/>
              </a:lnSpc>
              <a:buFont typeface="Arial"/>
              <a:buChar char="⚬"/>
            </a:pPr>
            <a:r>
              <a:rPr lang="en-US" sz="1413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Asthma mortality (R = 0.874, female), COPD mortality (R = 0.82, female), IHD (R = 0.791, male)</a:t>
            </a:r>
          </a:p>
          <a:p>
            <a:pPr marL="305246" lvl="1" indent="-152623" algn="l">
              <a:lnSpc>
                <a:spcPts val="2290"/>
              </a:lnSpc>
              <a:buFont typeface="Arial"/>
              <a:buChar char="•"/>
            </a:pPr>
            <a:r>
              <a:rPr lang="en-US" sz="1413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Humidity positively correlated with COPD, stroke, and IHD, while temperature showed consistent negative correlations — strongest for stroke (R = –0.438, female).</a:t>
            </a:r>
          </a:p>
          <a:p>
            <a:pPr algn="l">
              <a:lnSpc>
                <a:spcPts val="2290"/>
              </a:lnSpc>
            </a:pPr>
            <a:r>
              <a:rPr lang="en-US" sz="1413" b="1">
                <a:solidFill>
                  <a:srgbClr val="231F2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These findings are biologically plausible:</a:t>
            </a:r>
          </a:p>
          <a:p>
            <a:pPr marL="305246" lvl="1" indent="-152623" algn="l">
              <a:lnSpc>
                <a:spcPts val="2290"/>
              </a:lnSpc>
              <a:buFont typeface="Arial"/>
              <a:buChar char="•"/>
            </a:pPr>
            <a:r>
              <a:rPr lang="en-US" sz="1413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Air pollution triggers inflammation and bronchoconstriction.</a:t>
            </a:r>
          </a:p>
          <a:p>
            <a:pPr marL="305246" lvl="1" indent="-152623" algn="l">
              <a:lnSpc>
                <a:spcPts val="2290"/>
              </a:lnSpc>
              <a:buFont typeface="Arial"/>
              <a:buChar char="•"/>
            </a:pPr>
            <a:r>
              <a:rPr lang="en-US" sz="1413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High humidity promotes mucosal congestion, allergen proliferation, and secondary infections.</a:t>
            </a:r>
          </a:p>
          <a:p>
            <a:pPr marL="305246" lvl="1" indent="-152623" algn="l">
              <a:lnSpc>
                <a:spcPts val="2290"/>
              </a:lnSpc>
              <a:buFont typeface="Arial"/>
              <a:buChar char="•"/>
            </a:pPr>
            <a:r>
              <a:rPr lang="en-US" sz="1413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Cold temperature increases vascular resistance and thrombosis risk, elevating IHD and stroke mortality.</a:t>
            </a:r>
          </a:p>
          <a:p>
            <a:pPr marL="0" lvl="0" indent="0" algn="l">
              <a:lnSpc>
                <a:spcPts val="2290"/>
              </a:lnSpc>
            </a:pPr>
            <a:endParaRPr lang="en-US" sz="1413">
              <a:solidFill>
                <a:srgbClr val="231F2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" name="TextBox 31"/>
          <p:cNvSpPr txBox="1"/>
          <p:nvPr/>
        </p:nvSpPr>
        <p:spPr>
          <a:xfrm rot="-5400000">
            <a:off x="-575842" y="1657480"/>
            <a:ext cx="4100514" cy="241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93"/>
              </a:lnSpc>
              <a:spcBef>
                <a:spcPct val="0"/>
              </a:spcBef>
            </a:pPr>
            <a:r>
              <a:rPr lang="en-US" sz="1557" b="1">
                <a:solidFill>
                  <a:srgbClr val="33323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CORRELATION ANALYSIS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658734" y="317441"/>
            <a:ext cx="13306179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 b="1" spc="182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Discussion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9997371" y="1159111"/>
            <a:ext cx="6624877" cy="39822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5246" lvl="1" indent="-152623" algn="l">
              <a:lnSpc>
                <a:spcPts val="2290"/>
              </a:lnSpc>
              <a:buFont typeface="Arial"/>
              <a:buChar char="•"/>
            </a:pPr>
            <a:r>
              <a:rPr lang="en-US" sz="1413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DLNMs – Strengthening Temporal Causality</a:t>
            </a:r>
          </a:p>
          <a:p>
            <a:pPr marL="305246" lvl="1" indent="-152623" algn="l">
              <a:lnSpc>
                <a:spcPts val="2290"/>
              </a:lnSpc>
              <a:buFont typeface="Arial"/>
              <a:buChar char="•"/>
            </a:pPr>
            <a:r>
              <a:rPr lang="en-US" sz="1413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DLNMs revealed lagged effects, validating that health impacts can emerge up to 2 years post-exposure:</a:t>
            </a:r>
          </a:p>
          <a:p>
            <a:pPr marL="305246" lvl="1" indent="-152623" algn="l">
              <a:lnSpc>
                <a:spcPts val="2290"/>
              </a:lnSpc>
              <a:buFont typeface="Arial"/>
              <a:buChar char="•"/>
            </a:pPr>
            <a:r>
              <a:rPr lang="en-US" sz="1413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Stroke mortality followed a U-shaped temperature response, peaking at 25.8°C</a:t>
            </a:r>
          </a:p>
          <a:p>
            <a:pPr marL="305246" lvl="1" indent="-152623" algn="l">
              <a:lnSpc>
                <a:spcPts val="2290"/>
              </a:lnSpc>
              <a:buFont typeface="Arial"/>
              <a:buChar char="•"/>
            </a:pPr>
            <a:r>
              <a:rPr lang="en-US" sz="1413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COPD mortality increased steadily with humidity, with up to 10,600 excess deaths at 47.6% RH</a:t>
            </a:r>
          </a:p>
          <a:p>
            <a:pPr marL="305246" lvl="1" indent="-152623" algn="l">
              <a:lnSpc>
                <a:spcPts val="2290"/>
              </a:lnSpc>
              <a:buFont typeface="Arial"/>
              <a:buChar char="•"/>
            </a:pPr>
            <a:r>
              <a:rPr lang="en-US" sz="1413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Asthma followed a V-shaped humidity response</a:t>
            </a:r>
          </a:p>
          <a:p>
            <a:pPr marL="305246" lvl="1" indent="-152623" algn="l">
              <a:lnSpc>
                <a:spcPts val="2290"/>
              </a:lnSpc>
              <a:buFont typeface="Arial"/>
              <a:buChar char="•"/>
            </a:pPr>
            <a:r>
              <a:rPr lang="en-US" sz="1413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IHD showed inverse relation with temperature (↓1,650 deaths at 27.5°C)</a:t>
            </a:r>
          </a:p>
          <a:p>
            <a:pPr algn="l">
              <a:lnSpc>
                <a:spcPts val="2290"/>
              </a:lnSpc>
            </a:pPr>
            <a:r>
              <a:rPr lang="en-US" sz="1413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    </a:t>
            </a:r>
          </a:p>
          <a:p>
            <a:pPr algn="l">
              <a:lnSpc>
                <a:spcPts val="2290"/>
              </a:lnSpc>
            </a:pPr>
            <a:r>
              <a:rPr lang="en-US" sz="1413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     This adds temporal depth and causal plausibility to the earlier cross-                 sectional associations.</a:t>
            </a:r>
          </a:p>
          <a:p>
            <a:pPr marL="0" lvl="0" indent="0" algn="l">
              <a:lnSpc>
                <a:spcPts val="2290"/>
              </a:lnSpc>
            </a:pPr>
            <a:endParaRPr lang="en-US" sz="1413">
              <a:solidFill>
                <a:srgbClr val="231F2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2196591" y="5801144"/>
            <a:ext cx="6731518" cy="39822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5246" lvl="1" indent="-152623" algn="l">
              <a:lnSpc>
                <a:spcPts val="2290"/>
              </a:lnSpc>
              <a:buFont typeface="Arial"/>
              <a:buChar char="•"/>
            </a:pPr>
            <a:r>
              <a:rPr lang="en-US" sz="1413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Among all models tested, only stroke mortality showed a statistically significant nonlinear association with relative humidity (p = 0.0218), explaining 1.65% of the deviance.</a:t>
            </a:r>
          </a:p>
          <a:p>
            <a:pPr marL="305246" lvl="1" indent="-152623" algn="l">
              <a:lnSpc>
                <a:spcPts val="2290"/>
              </a:lnSpc>
              <a:buFont typeface="Arial"/>
              <a:buChar char="•"/>
            </a:pPr>
            <a:r>
              <a:rPr lang="en-US" sz="1413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Temperature effects were consistently non-significant across all NCDs, but the direction of association (mostly negative) was consistent with earlier correlation results.</a:t>
            </a:r>
          </a:p>
          <a:p>
            <a:pPr marL="305246" lvl="1" indent="-152623" algn="l">
              <a:lnSpc>
                <a:spcPts val="2290"/>
              </a:lnSpc>
              <a:buFont typeface="Arial"/>
              <a:buChar char="•"/>
            </a:pPr>
            <a:r>
              <a:rPr lang="en-US" sz="1413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All models exhibited low concurvity and smoothness (edf ≈ 1), indicating stable fits with minimal complexity.</a:t>
            </a:r>
          </a:p>
          <a:p>
            <a:pPr algn="l">
              <a:lnSpc>
                <a:spcPts val="2290"/>
              </a:lnSpc>
            </a:pPr>
            <a:r>
              <a:rPr lang="en-US" sz="1413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These findings suggest that while GAMs helped identify potential thresholds, the overall explanatory power was low (max 2.13%), reinforcing the view that non-climatic determinants (e.g., healthcare quality, comorbidities, behaviors) are the primary drivers of NCD mortality in this context.</a:t>
            </a:r>
          </a:p>
          <a:p>
            <a:pPr marL="0" lvl="0" indent="0" algn="l">
              <a:lnSpc>
                <a:spcPts val="2290"/>
              </a:lnSpc>
            </a:pPr>
            <a:endParaRPr lang="en-US" sz="1413">
              <a:solidFill>
                <a:srgbClr val="231F2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10289487" y="6086894"/>
            <a:ext cx="6043503" cy="3124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5246" lvl="1" indent="-152623" algn="l">
              <a:lnSpc>
                <a:spcPts val="2290"/>
              </a:lnSpc>
              <a:buFont typeface="Arial"/>
              <a:buChar char="•"/>
            </a:pPr>
            <a:r>
              <a:rPr lang="en-US" sz="1413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COPD and IHD mortality projected to rise by 14% and 9%, respectively, by 2030</a:t>
            </a:r>
          </a:p>
          <a:p>
            <a:pPr marL="305246" lvl="1" indent="-152623" algn="l">
              <a:lnSpc>
                <a:spcPts val="2290"/>
              </a:lnSpc>
              <a:buFont typeface="Arial"/>
              <a:buChar char="•"/>
            </a:pPr>
            <a:r>
              <a:rPr lang="en-US" sz="1413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Asthma prevalence trendline shows a decline, but with a 95% PI spanning 1,163 to 4,988 — highlighting high uncertainty</a:t>
            </a:r>
          </a:p>
          <a:p>
            <a:pPr marL="305246" lvl="1" indent="-152623" algn="l">
              <a:lnSpc>
                <a:spcPts val="2290"/>
              </a:lnSpc>
              <a:buFont typeface="Arial"/>
              <a:buChar char="•"/>
            </a:pPr>
            <a:r>
              <a:rPr lang="en-US" sz="1413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Stroke forecasts remain flat, indicating stabilization</a:t>
            </a:r>
          </a:p>
          <a:p>
            <a:pPr algn="l">
              <a:lnSpc>
                <a:spcPts val="2290"/>
              </a:lnSpc>
            </a:pPr>
            <a:endParaRPr lang="en-US" sz="1413">
              <a:solidFill>
                <a:srgbClr val="231F2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2290"/>
              </a:lnSpc>
            </a:pPr>
            <a:r>
              <a:rPr lang="en-US" sz="1413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These models do not include environmental exposures. Comparing them with DLNMs shows that:</a:t>
            </a:r>
          </a:p>
          <a:p>
            <a:pPr algn="l">
              <a:lnSpc>
                <a:spcPts val="2290"/>
              </a:lnSpc>
            </a:pPr>
            <a:r>
              <a:rPr lang="en-US" sz="1413" b="1" i="1">
                <a:solidFill>
                  <a:srgbClr val="231F20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“ARIMA likely underestimates future disease burden, especially for climate-sensitive conditions like COPD and stroke.”</a:t>
            </a:r>
          </a:p>
          <a:p>
            <a:pPr marL="0" lvl="0" indent="0" algn="l">
              <a:lnSpc>
                <a:spcPts val="2290"/>
              </a:lnSpc>
            </a:pPr>
            <a:endParaRPr lang="en-US" sz="1413" b="1" i="1">
              <a:solidFill>
                <a:srgbClr val="231F20"/>
              </a:solidFill>
              <a:latin typeface="Montserrat Bold Italics"/>
              <a:ea typeface="Montserrat Bold Italics"/>
              <a:cs typeface="Montserrat Bold Italics"/>
              <a:sym typeface="Montserrat Bold Italics"/>
            </a:endParaRPr>
          </a:p>
        </p:txBody>
      </p:sp>
      <p:sp>
        <p:nvSpPr>
          <p:cNvPr id="36" name="TextBox 36"/>
          <p:cNvSpPr txBox="1"/>
          <p:nvPr/>
        </p:nvSpPr>
        <p:spPr>
          <a:xfrm rot="-5400000">
            <a:off x="7372716" y="1622986"/>
            <a:ext cx="4100514" cy="241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93"/>
              </a:lnSpc>
              <a:spcBef>
                <a:spcPct val="0"/>
              </a:spcBef>
            </a:pPr>
            <a:r>
              <a:rPr lang="en-US" sz="1557" b="1">
                <a:solidFill>
                  <a:srgbClr val="33323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DLNMS </a:t>
            </a:r>
          </a:p>
        </p:txBody>
      </p:sp>
      <p:sp>
        <p:nvSpPr>
          <p:cNvPr id="37" name="TextBox 37"/>
          <p:cNvSpPr txBox="1"/>
          <p:nvPr/>
        </p:nvSpPr>
        <p:spPr>
          <a:xfrm rot="-5400000">
            <a:off x="-691754" y="6897408"/>
            <a:ext cx="4100514" cy="241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93"/>
              </a:lnSpc>
              <a:spcBef>
                <a:spcPct val="0"/>
              </a:spcBef>
            </a:pPr>
            <a:r>
              <a:rPr lang="en-US" sz="1557" b="1">
                <a:solidFill>
                  <a:srgbClr val="33323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GAMS</a:t>
            </a:r>
          </a:p>
        </p:txBody>
      </p:sp>
      <p:sp>
        <p:nvSpPr>
          <p:cNvPr id="38" name="TextBox 38"/>
          <p:cNvSpPr txBox="1"/>
          <p:nvPr/>
        </p:nvSpPr>
        <p:spPr>
          <a:xfrm rot="-5400000">
            <a:off x="7372716" y="7699498"/>
            <a:ext cx="4100514" cy="241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93"/>
              </a:lnSpc>
              <a:spcBef>
                <a:spcPct val="0"/>
              </a:spcBef>
            </a:pPr>
            <a:r>
              <a:rPr lang="en-US" sz="1557" b="1">
                <a:solidFill>
                  <a:srgbClr val="33323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ARIMA FORECASTS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6" grpId="0" animBg="1"/>
      <p:bldP spid="23" grpId="0" animBg="1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658734" y="317441"/>
            <a:ext cx="13306179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 b="1" spc="182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Discussion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911123" y="1476867"/>
            <a:ext cx="15936683" cy="1940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3"/>
              </a:lnSpc>
            </a:pPr>
            <a:r>
              <a:rPr lang="en-US" sz="1699" b="1">
                <a:solidFill>
                  <a:srgbClr val="231F2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Public Health Takeaways</a:t>
            </a:r>
          </a:p>
          <a:p>
            <a:pPr marL="345439" lvl="1" indent="-172720" algn="l">
              <a:lnSpc>
                <a:spcPts val="2591"/>
              </a:lnSpc>
              <a:buFont typeface="Arial"/>
              <a:buChar char="•"/>
            </a:pPr>
            <a:r>
              <a:rPr lang="en-US" sz="1599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COPD and IHD are both increasing with or without climate inputs — but DLNMs show climate can further accelerate mortality, particularly in high-humidity and low-temperature scenarios.</a:t>
            </a:r>
          </a:p>
          <a:p>
            <a:pPr marL="345439" lvl="1" indent="-172720" algn="l">
              <a:lnSpc>
                <a:spcPts val="2591"/>
              </a:lnSpc>
              <a:buFont typeface="Arial"/>
              <a:buChar char="•"/>
            </a:pPr>
            <a:r>
              <a:rPr lang="en-US" sz="1599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Stroke shows clear U-shaped temperature risk, highlighting the need for seasonal surge readiness and cold exposure prevention.</a:t>
            </a:r>
          </a:p>
          <a:p>
            <a:pPr marL="345439" lvl="1" indent="-172720" algn="l">
              <a:lnSpc>
                <a:spcPts val="2591"/>
              </a:lnSpc>
              <a:buFont typeface="Arial"/>
              <a:buChar char="•"/>
            </a:pPr>
            <a:r>
              <a:rPr lang="en-US" sz="1599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Asthma trends are unstable, and models suggest a need to closely track pollution and allergen exposures in urban settings.</a:t>
            </a:r>
          </a:p>
          <a:p>
            <a:pPr marL="0" lvl="0" indent="0" algn="l">
              <a:lnSpc>
                <a:spcPts val="2591"/>
              </a:lnSpc>
            </a:pPr>
            <a:endParaRPr lang="en-US" sz="1599">
              <a:solidFill>
                <a:srgbClr val="231F2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911123" y="3534648"/>
            <a:ext cx="15936683" cy="3236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3"/>
              </a:lnSpc>
            </a:pPr>
            <a:r>
              <a:rPr lang="en-US" sz="1699" b="1">
                <a:solidFill>
                  <a:srgbClr val="231F2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Programmatic and Policy Recommendations</a:t>
            </a:r>
          </a:p>
          <a:p>
            <a:pPr marL="345439" lvl="1" indent="-172720" algn="l">
              <a:lnSpc>
                <a:spcPts val="2591"/>
              </a:lnSpc>
              <a:buFont typeface="Arial"/>
              <a:buChar char="•"/>
            </a:pPr>
            <a:r>
              <a:rPr lang="en-US" sz="1599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Integrate Climate Data into NCD Surveillance</a:t>
            </a:r>
          </a:p>
          <a:p>
            <a:pPr marL="345439" lvl="1" indent="-172720" algn="l">
              <a:lnSpc>
                <a:spcPts val="2591"/>
              </a:lnSpc>
              <a:buFont typeface="Arial"/>
              <a:buChar char="•"/>
            </a:pPr>
            <a:r>
              <a:rPr lang="en-US" sz="1599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Link climate stations and health records to monitor thresholds for hospitalizations and mortality</a:t>
            </a:r>
          </a:p>
          <a:p>
            <a:pPr marL="345439" lvl="1" indent="-172720" algn="l">
              <a:lnSpc>
                <a:spcPts val="2591"/>
              </a:lnSpc>
              <a:buFont typeface="Arial"/>
              <a:buChar char="•"/>
            </a:pPr>
            <a:r>
              <a:rPr lang="en-US" sz="1599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Develop Early Warning Systems</a:t>
            </a:r>
          </a:p>
          <a:p>
            <a:pPr marL="345439" lvl="1" indent="-172720" algn="l">
              <a:lnSpc>
                <a:spcPts val="2591"/>
              </a:lnSpc>
              <a:buFont typeface="Arial"/>
              <a:buChar char="•"/>
            </a:pPr>
            <a:r>
              <a:rPr lang="en-US" sz="1599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Use DLNM findings to create lag-aware advisories (e.g., post-humidity surge alerts for COPD patients)</a:t>
            </a:r>
          </a:p>
          <a:p>
            <a:pPr marL="345439" lvl="1" indent="-172720" algn="l">
              <a:lnSpc>
                <a:spcPts val="2591"/>
              </a:lnSpc>
              <a:buFont typeface="Arial"/>
              <a:buChar char="•"/>
            </a:pPr>
            <a:r>
              <a:rPr lang="en-US" sz="1599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Prioritize Vulnerable Populations</a:t>
            </a:r>
          </a:p>
          <a:p>
            <a:pPr marL="345439" lvl="1" indent="-172720" algn="l">
              <a:lnSpc>
                <a:spcPts val="2591"/>
              </a:lnSpc>
              <a:buFont typeface="Arial"/>
              <a:buChar char="•"/>
            </a:pPr>
            <a:r>
              <a:rPr lang="en-US" sz="1599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Urban poor, elderly, and chronically ill will be disproportionately affected by environmental shifts</a:t>
            </a:r>
          </a:p>
          <a:p>
            <a:pPr marL="345439" lvl="1" indent="-172720" algn="l">
              <a:lnSpc>
                <a:spcPts val="2591"/>
              </a:lnSpc>
              <a:buFont typeface="Arial"/>
              <a:buChar char="•"/>
            </a:pPr>
            <a:r>
              <a:rPr lang="en-US" sz="1599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Refine Forecasting with Exposure-Adjusted Models</a:t>
            </a:r>
          </a:p>
          <a:p>
            <a:pPr marL="345439" lvl="1" indent="-172720" algn="l">
              <a:lnSpc>
                <a:spcPts val="2591"/>
              </a:lnSpc>
              <a:buFont typeface="Arial"/>
              <a:buChar char="•"/>
            </a:pPr>
            <a:r>
              <a:rPr lang="en-US" sz="1599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Build future models that incorporate climate, pollution, health behaviors, and access factors to simulate intervention scenarios</a:t>
            </a:r>
          </a:p>
          <a:p>
            <a:pPr marL="0" lvl="0" indent="0" algn="l">
              <a:lnSpc>
                <a:spcPts val="2591"/>
              </a:lnSpc>
            </a:pPr>
            <a:endParaRPr lang="en-US" sz="1599">
              <a:solidFill>
                <a:srgbClr val="231F2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911123" y="6956600"/>
            <a:ext cx="15936683" cy="1616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3"/>
              </a:lnSpc>
            </a:pPr>
            <a:r>
              <a:rPr lang="en-US" sz="1699" b="1">
                <a:solidFill>
                  <a:srgbClr val="231F2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Future Directions</a:t>
            </a:r>
          </a:p>
          <a:p>
            <a:pPr marL="345439" lvl="1" indent="-172720" algn="l">
              <a:lnSpc>
                <a:spcPts val="2591"/>
              </a:lnSpc>
              <a:buFont typeface="Arial"/>
              <a:buChar char="•"/>
            </a:pPr>
            <a:r>
              <a:rPr lang="en-US" sz="1599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Move from state-level to district-level forecasts</a:t>
            </a:r>
          </a:p>
          <a:p>
            <a:pPr marL="345439" lvl="1" indent="-172720" algn="l">
              <a:lnSpc>
                <a:spcPts val="2591"/>
              </a:lnSpc>
              <a:buFont typeface="Arial"/>
              <a:buChar char="•"/>
            </a:pPr>
            <a:r>
              <a:rPr lang="en-US" sz="1599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Model compound exposures (e.g., heat + PM10)</a:t>
            </a:r>
          </a:p>
          <a:p>
            <a:pPr marL="345439" lvl="1" indent="-172720" algn="l">
              <a:lnSpc>
                <a:spcPts val="2591"/>
              </a:lnSpc>
              <a:buFont typeface="Arial"/>
              <a:buChar char="•"/>
            </a:pPr>
            <a:r>
              <a:rPr lang="en-US" sz="1599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Explore adaptive thresholds for public health action (e.g., safe humidity levels for COPD patients)</a:t>
            </a:r>
          </a:p>
          <a:p>
            <a:pPr marL="0" lvl="0" indent="0" algn="l">
              <a:lnSpc>
                <a:spcPts val="2591"/>
              </a:lnSpc>
            </a:pPr>
            <a:endParaRPr lang="en-US" sz="1599">
              <a:solidFill>
                <a:srgbClr val="231F2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414686" y="1254098"/>
            <a:ext cx="1228028" cy="1226514"/>
            <a:chOff x="0" y="0"/>
            <a:chExt cx="323431" cy="32303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23431" cy="323032"/>
            </a:xfrm>
            <a:custGeom>
              <a:avLst/>
              <a:gdLst/>
              <a:ahLst/>
              <a:cxnLst/>
              <a:rect l="l" t="t" r="r" b="b"/>
              <a:pathLst>
                <a:path w="323431" h="323032">
                  <a:moveTo>
                    <a:pt x="0" y="0"/>
                  </a:moveTo>
                  <a:lnTo>
                    <a:pt x="323431" y="0"/>
                  </a:lnTo>
                  <a:lnTo>
                    <a:pt x="323431" y="323032"/>
                  </a:lnTo>
                  <a:lnTo>
                    <a:pt x="0" y="323032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14300"/>
              <a:ext cx="323431" cy="4373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8076"/>
                </a:lnSpc>
              </a:pPr>
              <a:r>
                <a:rPr lang="en-US" sz="5768" b="1">
                  <a:solidFill>
                    <a:srgbClr val="91E1D5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01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14686" y="6951837"/>
            <a:ext cx="1228028" cy="1226514"/>
            <a:chOff x="0" y="0"/>
            <a:chExt cx="323431" cy="32303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23431" cy="323032"/>
            </a:xfrm>
            <a:custGeom>
              <a:avLst/>
              <a:gdLst/>
              <a:ahLst/>
              <a:cxnLst/>
              <a:rect l="l" t="t" r="r" b="b"/>
              <a:pathLst>
                <a:path w="323431" h="323032">
                  <a:moveTo>
                    <a:pt x="0" y="0"/>
                  </a:moveTo>
                  <a:lnTo>
                    <a:pt x="323431" y="0"/>
                  </a:lnTo>
                  <a:lnTo>
                    <a:pt x="323431" y="323032"/>
                  </a:lnTo>
                  <a:lnTo>
                    <a:pt x="0" y="323032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14300"/>
              <a:ext cx="323431" cy="4373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8076"/>
                </a:lnSpc>
              </a:pPr>
              <a:r>
                <a:rPr lang="en-US" sz="5768" b="1">
                  <a:solidFill>
                    <a:srgbClr val="F8B27C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03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14686" y="3601323"/>
            <a:ext cx="1228028" cy="1226514"/>
            <a:chOff x="0" y="0"/>
            <a:chExt cx="323431" cy="32303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23431" cy="323032"/>
            </a:xfrm>
            <a:custGeom>
              <a:avLst/>
              <a:gdLst/>
              <a:ahLst/>
              <a:cxnLst/>
              <a:rect l="l" t="t" r="r" b="b"/>
              <a:pathLst>
                <a:path w="323431" h="323032">
                  <a:moveTo>
                    <a:pt x="0" y="0"/>
                  </a:moveTo>
                  <a:lnTo>
                    <a:pt x="323431" y="0"/>
                  </a:lnTo>
                  <a:lnTo>
                    <a:pt x="323431" y="323032"/>
                  </a:lnTo>
                  <a:lnTo>
                    <a:pt x="0" y="323032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14300"/>
              <a:ext cx="323431" cy="4373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8076"/>
                </a:lnSpc>
              </a:pPr>
              <a:r>
                <a:rPr lang="en-US" sz="5768" b="1">
                  <a:solidFill>
                    <a:srgbClr val="F8D389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02</a:t>
              </a:r>
            </a:p>
          </p:txBody>
        </p:sp>
      </p:grpSp>
      <p:sp>
        <p:nvSpPr>
          <p:cNvPr id="15" name="AutoShape 15"/>
          <p:cNvSpPr/>
          <p:nvPr/>
        </p:nvSpPr>
        <p:spPr>
          <a:xfrm>
            <a:off x="1911123" y="3398631"/>
            <a:ext cx="15867784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6" name="AutoShape 16"/>
          <p:cNvSpPr/>
          <p:nvPr/>
        </p:nvSpPr>
        <p:spPr>
          <a:xfrm>
            <a:off x="1911123" y="6751812"/>
            <a:ext cx="15867784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7" name="AutoShape 17"/>
          <p:cNvSpPr/>
          <p:nvPr/>
        </p:nvSpPr>
        <p:spPr>
          <a:xfrm>
            <a:off x="1980021" y="8702151"/>
            <a:ext cx="15867784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15" grpId="0" animBg="1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1754072" y="3848753"/>
            <a:ext cx="1140547" cy="2342919"/>
          </a:xfrm>
          <a:custGeom>
            <a:avLst/>
            <a:gdLst/>
            <a:ahLst/>
            <a:cxnLst/>
            <a:rect l="l" t="t" r="r" b="b"/>
            <a:pathLst>
              <a:path w="1140547" h="2342919">
                <a:moveTo>
                  <a:pt x="0" y="0"/>
                </a:moveTo>
                <a:lnTo>
                  <a:pt x="1140547" y="0"/>
                </a:lnTo>
                <a:lnTo>
                  <a:pt x="1140547" y="2342919"/>
                </a:lnTo>
                <a:lnTo>
                  <a:pt x="0" y="234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05420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1258253" y="4556466"/>
            <a:ext cx="2068041" cy="2068041"/>
          </a:xfrm>
          <a:custGeom>
            <a:avLst/>
            <a:gdLst/>
            <a:ahLst/>
            <a:cxnLst/>
            <a:rect l="l" t="t" r="r" b="b"/>
            <a:pathLst>
              <a:path w="2068041" h="2068041">
                <a:moveTo>
                  <a:pt x="0" y="0"/>
                </a:moveTo>
                <a:lnTo>
                  <a:pt x="2068041" y="0"/>
                </a:lnTo>
                <a:lnTo>
                  <a:pt x="2068041" y="2068041"/>
                </a:lnTo>
                <a:lnTo>
                  <a:pt x="0" y="206804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>
            <a:off x="2324346" y="6624507"/>
            <a:ext cx="0" cy="525436"/>
          </a:xfrm>
          <a:prstGeom prst="line">
            <a:avLst/>
          </a:prstGeom>
          <a:ln w="57150" cap="rnd">
            <a:solidFill>
              <a:srgbClr val="9397D8"/>
            </a:solidFill>
            <a:prstDash val="sysDot"/>
            <a:headEnd type="none" w="sm" len="sm"/>
            <a:tailEnd type="oval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5400000" flipH="1" flipV="1">
            <a:off x="4068179" y="4989300"/>
            <a:ext cx="1140547" cy="2342919"/>
          </a:xfrm>
          <a:custGeom>
            <a:avLst/>
            <a:gdLst/>
            <a:ahLst/>
            <a:cxnLst/>
            <a:rect l="l" t="t" r="r" b="b"/>
            <a:pathLst>
              <a:path w="1140547" h="2342919">
                <a:moveTo>
                  <a:pt x="1140547" y="2342919"/>
                </a:moveTo>
                <a:lnTo>
                  <a:pt x="0" y="2342919"/>
                </a:lnTo>
                <a:lnTo>
                  <a:pt x="0" y="0"/>
                </a:lnTo>
                <a:lnTo>
                  <a:pt x="1140547" y="0"/>
                </a:lnTo>
                <a:lnTo>
                  <a:pt x="1140547" y="2342919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10542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5400000">
            <a:off x="3604432" y="4556466"/>
            <a:ext cx="2068041" cy="2068041"/>
          </a:xfrm>
          <a:custGeom>
            <a:avLst/>
            <a:gdLst/>
            <a:ahLst/>
            <a:cxnLst/>
            <a:rect l="l" t="t" r="r" b="b"/>
            <a:pathLst>
              <a:path w="2068041" h="2068041">
                <a:moveTo>
                  <a:pt x="0" y="0"/>
                </a:moveTo>
                <a:lnTo>
                  <a:pt x="2068041" y="0"/>
                </a:lnTo>
                <a:lnTo>
                  <a:pt x="2068041" y="2068041"/>
                </a:lnTo>
                <a:lnTo>
                  <a:pt x="0" y="206804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7" name="AutoShape 7"/>
          <p:cNvSpPr/>
          <p:nvPr/>
        </p:nvSpPr>
        <p:spPr>
          <a:xfrm flipH="1" flipV="1">
            <a:off x="4603998" y="4030830"/>
            <a:ext cx="3614" cy="525424"/>
          </a:xfrm>
          <a:prstGeom prst="line">
            <a:avLst/>
          </a:prstGeom>
          <a:ln w="57150" cap="rnd">
            <a:solidFill>
              <a:srgbClr val="62B0D9"/>
            </a:solidFill>
            <a:prstDash val="sysDot"/>
            <a:headEnd type="none" w="sm" len="sm"/>
            <a:tailEnd type="oval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-5400000">
            <a:off x="6377795" y="3848852"/>
            <a:ext cx="1140547" cy="2342919"/>
          </a:xfrm>
          <a:custGeom>
            <a:avLst/>
            <a:gdLst/>
            <a:ahLst/>
            <a:cxnLst/>
            <a:rect l="l" t="t" r="r" b="b"/>
            <a:pathLst>
              <a:path w="1140547" h="2342919">
                <a:moveTo>
                  <a:pt x="0" y="0"/>
                </a:moveTo>
                <a:lnTo>
                  <a:pt x="1140547" y="0"/>
                </a:lnTo>
                <a:lnTo>
                  <a:pt x="1140547" y="2342919"/>
                </a:lnTo>
                <a:lnTo>
                  <a:pt x="0" y="23429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05420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5400000">
            <a:off x="5881976" y="4556565"/>
            <a:ext cx="2068041" cy="2068041"/>
          </a:xfrm>
          <a:custGeom>
            <a:avLst/>
            <a:gdLst/>
            <a:ahLst/>
            <a:cxnLst/>
            <a:rect l="l" t="t" r="r" b="b"/>
            <a:pathLst>
              <a:path w="2068041" h="2068041">
                <a:moveTo>
                  <a:pt x="0" y="0"/>
                </a:moveTo>
                <a:lnTo>
                  <a:pt x="2068041" y="0"/>
                </a:lnTo>
                <a:lnTo>
                  <a:pt x="2068041" y="2068041"/>
                </a:lnTo>
                <a:lnTo>
                  <a:pt x="0" y="206804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>
            <a:off x="6948069" y="6624606"/>
            <a:ext cx="0" cy="525436"/>
          </a:xfrm>
          <a:prstGeom prst="line">
            <a:avLst/>
          </a:prstGeom>
          <a:ln w="57150" cap="rnd">
            <a:solidFill>
              <a:srgbClr val="8ED7E8"/>
            </a:solidFill>
            <a:prstDash val="sysDot"/>
            <a:headEnd type="none" w="sm" len="sm"/>
            <a:tailEnd type="oval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-5400000" flipH="1" flipV="1">
            <a:off x="8691902" y="4989399"/>
            <a:ext cx="1140547" cy="2342919"/>
          </a:xfrm>
          <a:custGeom>
            <a:avLst/>
            <a:gdLst/>
            <a:ahLst/>
            <a:cxnLst/>
            <a:rect l="l" t="t" r="r" b="b"/>
            <a:pathLst>
              <a:path w="1140547" h="2342919">
                <a:moveTo>
                  <a:pt x="1140547" y="2342919"/>
                </a:moveTo>
                <a:lnTo>
                  <a:pt x="0" y="2342919"/>
                </a:lnTo>
                <a:lnTo>
                  <a:pt x="0" y="0"/>
                </a:lnTo>
                <a:lnTo>
                  <a:pt x="1140547" y="0"/>
                </a:lnTo>
                <a:lnTo>
                  <a:pt x="1140547" y="2342919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05420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-5400000">
            <a:off x="8228155" y="4556565"/>
            <a:ext cx="2068041" cy="2068041"/>
          </a:xfrm>
          <a:custGeom>
            <a:avLst/>
            <a:gdLst/>
            <a:ahLst/>
            <a:cxnLst/>
            <a:rect l="l" t="t" r="r" b="b"/>
            <a:pathLst>
              <a:path w="2068041" h="2068041">
                <a:moveTo>
                  <a:pt x="0" y="0"/>
                </a:moveTo>
                <a:lnTo>
                  <a:pt x="2068041" y="0"/>
                </a:lnTo>
                <a:lnTo>
                  <a:pt x="2068041" y="2068041"/>
                </a:lnTo>
                <a:lnTo>
                  <a:pt x="0" y="206804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3" name="AutoShape 13"/>
          <p:cNvSpPr/>
          <p:nvPr/>
        </p:nvSpPr>
        <p:spPr>
          <a:xfrm flipH="1" flipV="1">
            <a:off x="9227721" y="4030929"/>
            <a:ext cx="3614" cy="525424"/>
          </a:xfrm>
          <a:prstGeom prst="line">
            <a:avLst/>
          </a:prstGeom>
          <a:ln w="57150" cap="rnd">
            <a:solidFill>
              <a:srgbClr val="91DFB1"/>
            </a:solidFill>
            <a:prstDash val="sysDot"/>
            <a:headEnd type="none" w="sm" len="sm"/>
            <a:tailEnd type="oval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5400000">
            <a:off x="11005330" y="3848852"/>
            <a:ext cx="1140547" cy="2342919"/>
          </a:xfrm>
          <a:custGeom>
            <a:avLst/>
            <a:gdLst/>
            <a:ahLst/>
            <a:cxnLst/>
            <a:rect l="l" t="t" r="r" b="b"/>
            <a:pathLst>
              <a:path w="1140547" h="2342919">
                <a:moveTo>
                  <a:pt x="0" y="0"/>
                </a:moveTo>
                <a:lnTo>
                  <a:pt x="1140547" y="0"/>
                </a:lnTo>
                <a:lnTo>
                  <a:pt x="1140547" y="2342919"/>
                </a:lnTo>
                <a:lnTo>
                  <a:pt x="0" y="23429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105420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5400000">
            <a:off x="10509511" y="4556565"/>
            <a:ext cx="2068041" cy="2068041"/>
          </a:xfrm>
          <a:custGeom>
            <a:avLst/>
            <a:gdLst/>
            <a:ahLst/>
            <a:cxnLst/>
            <a:rect l="l" t="t" r="r" b="b"/>
            <a:pathLst>
              <a:path w="2068041" h="2068041">
                <a:moveTo>
                  <a:pt x="0" y="0"/>
                </a:moveTo>
                <a:lnTo>
                  <a:pt x="2068041" y="0"/>
                </a:lnTo>
                <a:lnTo>
                  <a:pt x="2068041" y="2068041"/>
                </a:lnTo>
                <a:lnTo>
                  <a:pt x="0" y="206804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6" name="AutoShape 16"/>
          <p:cNvSpPr/>
          <p:nvPr/>
        </p:nvSpPr>
        <p:spPr>
          <a:xfrm>
            <a:off x="11575603" y="6624606"/>
            <a:ext cx="0" cy="525436"/>
          </a:xfrm>
          <a:prstGeom prst="line">
            <a:avLst/>
          </a:prstGeom>
          <a:ln w="57150" cap="rnd">
            <a:solidFill>
              <a:srgbClr val="F8D389"/>
            </a:solidFill>
            <a:prstDash val="sysDot"/>
            <a:headEnd type="none" w="sm" len="sm"/>
            <a:tailEnd type="oval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-5400000" flipH="1" flipV="1">
            <a:off x="13313409" y="4989300"/>
            <a:ext cx="1140547" cy="2342919"/>
          </a:xfrm>
          <a:custGeom>
            <a:avLst/>
            <a:gdLst/>
            <a:ahLst/>
            <a:cxnLst/>
            <a:rect l="l" t="t" r="r" b="b"/>
            <a:pathLst>
              <a:path w="1140547" h="2342919">
                <a:moveTo>
                  <a:pt x="1140547" y="2342919"/>
                </a:moveTo>
                <a:lnTo>
                  <a:pt x="0" y="2342919"/>
                </a:lnTo>
                <a:lnTo>
                  <a:pt x="0" y="0"/>
                </a:lnTo>
                <a:lnTo>
                  <a:pt x="1140547" y="0"/>
                </a:lnTo>
                <a:lnTo>
                  <a:pt x="1140547" y="2342919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5420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5400000">
            <a:off x="12849662" y="4556466"/>
            <a:ext cx="2068041" cy="2068041"/>
          </a:xfrm>
          <a:custGeom>
            <a:avLst/>
            <a:gdLst/>
            <a:ahLst/>
            <a:cxnLst/>
            <a:rect l="l" t="t" r="r" b="b"/>
            <a:pathLst>
              <a:path w="2068041" h="2068041">
                <a:moveTo>
                  <a:pt x="0" y="0"/>
                </a:moveTo>
                <a:lnTo>
                  <a:pt x="2068041" y="0"/>
                </a:lnTo>
                <a:lnTo>
                  <a:pt x="2068041" y="2068041"/>
                </a:lnTo>
                <a:lnTo>
                  <a:pt x="0" y="206804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9" name="AutoShape 19"/>
          <p:cNvSpPr/>
          <p:nvPr/>
        </p:nvSpPr>
        <p:spPr>
          <a:xfrm flipH="1" flipV="1">
            <a:off x="13849227" y="4030830"/>
            <a:ext cx="3614" cy="525424"/>
          </a:xfrm>
          <a:prstGeom prst="line">
            <a:avLst/>
          </a:prstGeom>
          <a:ln w="57150" cap="rnd">
            <a:solidFill>
              <a:srgbClr val="F8B27C"/>
            </a:solidFill>
            <a:prstDash val="sysDot"/>
            <a:headEnd type="none" w="sm" len="sm"/>
            <a:tailEnd type="oval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-5400000">
            <a:off x="15628992" y="3848852"/>
            <a:ext cx="1140547" cy="2342919"/>
          </a:xfrm>
          <a:custGeom>
            <a:avLst/>
            <a:gdLst/>
            <a:ahLst/>
            <a:cxnLst/>
            <a:rect l="l" t="t" r="r" b="b"/>
            <a:pathLst>
              <a:path w="1140547" h="2342919">
                <a:moveTo>
                  <a:pt x="0" y="0"/>
                </a:moveTo>
                <a:lnTo>
                  <a:pt x="1140547" y="0"/>
                </a:lnTo>
                <a:lnTo>
                  <a:pt x="1140547" y="2342919"/>
                </a:lnTo>
                <a:lnTo>
                  <a:pt x="0" y="234291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5420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5400000">
            <a:off x="15133173" y="4556565"/>
            <a:ext cx="2068041" cy="2068041"/>
          </a:xfrm>
          <a:custGeom>
            <a:avLst/>
            <a:gdLst/>
            <a:ahLst/>
            <a:cxnLst/>
            <a:rect l="l" t="t" r="r" b="b"/>
            <a:pathLst>
              <a:path w="2068041" h="2068041">
                <a:moveTo>
                  <a:pt x="0" y="0"/>
                </a:moveTo>
                <a:lnTo>
                  <a:pt x="2068041" y="0"/>
                </a:lnTo>
                <a:lnTo>
                  <a:pt x="2068041" y="2068041"/>
                </a:lnTo>
                <a:lnTo>
                  <a:pt x="0" y="206804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2" name="AutoShape 22"/>
          <p:cNvSpPr/>
          <p:nvPr/>
        </p:nvSpPr>
        <p:spPr>
          <a:xfrm>
            <a:off x="16199265" y="6624606"/>
            <a:ext cx="0" cy="525436"/>
          </a:xfrm>
          <a:prstGeom prst="line">
            <a:avLst/>
          </a:prstGeom>
          <a:ln w="57150" cap="rnd">
            <a:solidFill>
              <a:srgbClr val="FF8379"/>
            </a:solidFill>
            <a:prstDash val="sysDot"/>
            <a:headEnd type="none" w="sm" len="sm"/>
            <a:tailEnd type="oval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23" name="Freeform 23"/>
          <p:cNvSpPr/>
          <p:nvPr/>
        </p:nvSpPr>
        <p:spPr>
          <a:xfrm>
            <a:off x="11131964" y="5069466"/>
            <a:ext cx="917449" cy="861255"/>
          </a:xfrm>
          <a:custGeom>
            <a:avLst/>
            <a:gdLst/>
            <a:ahLst/>
            <a:cxnLst/>
            <a:rect l="l" t="t" r="r" b="b"/>
            <a:pathLst>
              <a:path w="917449" h="861255">
                <a:moveTo>
                  <a:pt x="0" y="0"/>
                </a:moveTo>
                <a:lnTo>
                  <a:pt x="917449" y="0"/>
                </a:lnTo>
                <a:lnTo>
                  <a:pt x="917449" y="861255"/>
                </a:lnTo>
                <a:lnTo>
                  <a:pt x="0" y="861255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>
            <a:off x="6503701" y="5031910"/>
            <a:ext cx="974560" cy="962378"/>
          </a:xfrm>
          <a:custGeom>
            <a:avLst/>
            <a:gdLst/>
            <a:ahLst/>
            <a:cxnLst/>
            <a:rect l="l" t="t" r="r" b="b"/>
            <a:pathLst>
              <a:path w="974560" h="962378">
                <a:moveTo>
                  <a:pt x="0" y="0"/>
                </a:moveTo>
                <a:lnTo>
                  <a:pt x="974560" y="0"/>
                </a:lnTo>
                <a:lnTo>
                  <a:pt x="974560" y="962378"/>
                </a:lnTo>
                <a:lnTo>
                  <a:pt x="0" y="96237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5" name="Freeform 25"/>
          <p:cNvSpPr/>
          <p:nvPr/>
        </p:nvSpPr>
        <p:spPr>
          <a:xfrm>
            <a:off x="1782571" y="4972310"/>
            <a:ext cx="1083549" cy="1081579"/>
          </a:xfrm>
          <a:custGeom>
            <a:avLst/>
            <a:gdLst/>
            <a:ahLst/>
            <a:cxnLst/>
            <a:rect l="l" t="t" r="r" b="b"/>
            <a:pathLst>
              <a:path w="1083549" h="1081579">
                <a:moveTo>
                  <a:pt x="0" y="0"/>
                </a:moveTo>
                <a:lnTo>
                  <a:pt x="1083549" y="0"/>
                </a:lnTo>
                <a:lnTo>
                  <a:pt x="1083549" y="1081578"/>
                </a:lnTo>
                <a:lnTo>
                  <a:pt x="0" y="1081578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Box 26"/>
          <p:cNvSpPr txBox="1"/>
          <p:nvPr/>
        </p:nvSpPr>
        <p:spPr>
          <a:xfrm>
            <a:off x="3496531" y="204526"/>
            <a:ext cx="11294937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</a:pPr>
            <a:r>
              <a:rPr lang="en-US" sz="3000" b="1" spc="182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COMMUNITY OUTREACH PROGRAMME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682572" y="7374346"/>
            <a:ext cx="3435953" cy="535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111"/>
              </a:lnSpc>
              <a:spcBef>
                <a:spcPct val="0"/>
              </a:spcBef>
            </a:pPr>
            <a:r>
              <a:rPr lang="en-US" sz="1649" b="1" dirty="0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Day 1: Orientation &amp; Community Introduction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466993" y="1866900"/>
            <a:ext cx="2913732" cy="535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111"/>
              </a:lnSpc>
              <a:spcBef>
                <a:spcPct val="0"/>
              </a:spcBef>
            </a:pPr>
            <a:r>
              <a:rPr lang="en-US" sz="1649" b="1" dirty="0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Day 2–5: Household Data Collection (</a:t>
            </a:r>
            <a:r>
              <a:rPr lang="en-US" sz="1649" b="1" dirty="0" err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WaSH</a:t>
            </a:r>
            <a:r>
              <a:rPr lang="en-US" sz="1649" b="1" dirty="0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)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5465783" y="7351012"/>
            <a:ext cx="2964572" cy="535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111"/>
              </a:lnSpc>
              <a:spcBef>
                <a:spcPct val="0"/>
              </a:spcBef>
            </a:pPr>
            <a:r>
              <a:rPr lang="en-US" sz="1649" b="1" dirty="0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Day 6: Mapping External Environment 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8119528" y="1866900"/>
            <a:ext cx="2314107" cy="535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111"/>
              </a:lnSpc>
              <a:spcBef>
                <a:spcPct val="0"/>
              </a:spcBef>
            </a:pPr>
            <a:r>
              <a:rPr lang="en-US" sz="1649" b="1" dirty="0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Day 7–10: Continued HH Data Collection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433635" y="7351012"/>
            <a:ext cx="2314107" cy="535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111"/>
              </a:lnSpc>
              <a:spcBef>
                <a:spcPct val="0"/>
              </a:spcBef>
            </a:pPr>
            <a:r>
              <a:rPr lang="en-US" sz="1649" b="1" dirty="0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Day 11: Visit to Local Schools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2712223" y="1714500"/>
            <a:ext cx="2314107" cy="498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83"/>
              </a:lnSpc>
              <a:spcBef>
                <a:spcPct val="0"/>
              </a:spcBef>
            </a:pPr>
            <a:r>
              <a:rPr lang="en-US" sz="1549" b="1" dirty="0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Day 12: Visit to Local Health Centre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4793103" y="7240996"/>
            <a:ext cx="2812325" cy="535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111"/>
              </a:lnSpc>
              <a:spcBef>
                <a:spcPct val="0"/>
              </a:spcBef>
            </a:pPr>
            <a:r>
              <a:rPr lang="en-US" sz="1649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Day 14: Continued HH Data Collection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582337" y="8043384"/>
            <a:ext cx="3636422" cy="1748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93449" lvl="1" indent="-146724" algn="ctr">
              <a:lnSpc>
                <a:spcPts val="1739"/>
              </a:lnSpc>
              <a:buFont typeface="Arial"/>
              <a:buChar char="•"/>
            </a:pPr>
            <a:r>
              <a:rPr lang="en-US" sz="1359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Met with the ASHA worker assigned to the locality — Ms. Brij Bala.</a:t>
            </a:r>
          </a:p>
          <a:p>
            <a:pPr marL="293449" lvl="1" indent="-146724" algn="ctr">
              <a:lnSpc>
                <a:spcPts val="1739"/>
              </a:lnSpc>
              <a:buFont typeface="Arial"/>
              <a:buChar char="•"/>
            </a:pPr>
            <a:r>
              <a:rPr lang="en-US" sz="1359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Understood the socio-demographic and health profile of the community.</a:t>
            </a:r>
          </a:p>
          <a:p>
            <a:pPr marL="293449" lvl="1" indent="-146724" algn="ctr">
              <a:lnSpc>
                <a:spcPts val="1739"/>
              </a:lnSpc>
              <a:spcBef>
                <a:spcPct val="0"/>
              </a:spcBef>
              <a:buFont typeface="Arial"/>
              <a:buChar char="•"/>
            </a:pPr>
            <a:r>
              <a:rPr lang="en-US" sz="1359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Introduction to the community layout, informal leaders, and cultural considerations.</a:t>
            </a:r>
          </a:p>
          <a:p>
            <a:pPr marL="0" lvl="0" indent="0" algn="ctr">
              <a:lnSpc>
                <a:spcPts val="1739"/>
              </a:lnSpc>
              <a:spcBef>
                <a:spcPct val="0"/>
              </a:spcBef>
            </a:pPr>
            <a:endParaRPr lang="en-US" sz="1359">
              <a:solidFill>
                <a:srgbClr val="34343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5212357" y="8052909"/>
            <a:ext cx="3557248" cy="1729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93449" lvl="1" indent="-146724" algn="ctr">
              <a:lnSpc>
                <a:spcPts val="1739"/>
              </a:lnSpc>
              <a:buFont typeface="Arial"/>
              <a:buChar char="•"/>
            </a:pPr>
            <a:r>
              <a:rPr lang="en-US" sz="1359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Mapped key infrastructure including:</a:t>
            </a:r>
          </a:p>
          <a:p>
            <a:pPr marL="293449" lvl="1" indent="-146724" algn="ctr">
              <a:lnSpc>
                <a:spcPts val="1739"/>
              </a:lnSpc>
              <a:buFont typeface="Arial"/>
              <a:buChar char="•"/>
            </a:pPr>
            <a:r>
              <a:rPr lang="en-US" sz="1359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Food shops, drug stores, waste disposal sites.</a:t>
            </a:r>
          </a:p>
          <a:p>
            <a:pPr marL="293449" lvl="1" indent="-146724" algn="ctr">
              <a:lnSpc>
                <a:spcPts val="1739"/>
              </a:lnSpc>
              <a:buFont typeface="Arial"/>
              <a:buChar char="•"/>
            </a:pPr>
            <a:r>
              <a:rPr lang="en-US" sz="1359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Anganwadi Centre location and condition.</a:t>
            </a:r>
          </a:p>
          <a:p>
            <a:pPr marL="293449" lvl="1" indent="-146724" algn="ctr">
              <a:lnSpc>
                <a:spcPts val="1739"/>
              </a:lnSpc>
              <a:spcBef>
                <a:spcPct val="0"/>
              </a:spcBef>
              <a:buFont typeface="Arial"/>
              <a:buChar char="•"/>
            </a:pPr>
            <a:r>
              <a:rPr lang="en-US" sz="1359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Identified areas with open defecation or poor drainage.</a:t>
            </a:r>
          </a:p>
          <a:p>
            <a:pPr marL="0" lvl="0" indent="0" algn="ctr">
              <a:lnSpc>
                <a:spcPts val="1611"/>
              </a:lnSpc>
              <a:spcBef>
                <a:spcPct val="0"/>
              </a:spcBef>
            </a:pPr>
            <a:endParaRPr lang="en-US" sz="1359">
              <a:solidFill>
                <a:srgbClr val="34343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10025770" y="7925319"/>
            <a:ext cx="3129837" cy="1637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</a:pPr>
            <a:r>
              <a:rPr lang="en-US" sz="1459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Conducted a visit to local schools:</a:t>
            </a:r>
          </a:p>
          <a:p>
            <a:pPr marL="315037" lvl="1" indent="-157519" algn="ctr">
              <a:lnSpc>
                <a:spcPts val="1867"/>
              </a:lnSpc>
              <a:buFont typeface="Arial"/>
              <a:buChar char="•"/>
            </a:pPr>
            <a:r>
              <a:rPr lang="en-US" sz="1459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Mapped school premises.</a:t>
            </a:r>
          </a:p>
          <a:p>
            <a:pPr marL="315037" lvl="1" indent="-157519" algn="ctr">
              <a:lnSpc>
                <a:spcPts val="1867"/>
              </a:lnSpc>
              <a:buFont typeface="Arial"/>
              <a:buChar char="•"/>
            </a:pPr>
            <a:r>
              <a:rPr lang="en-US" sz="1459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Interacted with the school principal and teaching staff.</a:t>
            </a:r>
          </a:p>
          <a:p>
            <a:pPr marL="315037" lvl="1" indent="-157519" algn="ctr">
              <a:lnSpc>
                <a:spcPts val="1867"/>
              </a:lnSpc>
              <a:spcBef>
                <a:spcPct val="0"/>
              </a:spcBef>
              <a:buFont typeface="Arial"/>
              <a:buChar char="•"/>
            </a:pPr>
            <a:r>
              <a:rPr lang="en-US" sz="1459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Took contacts for future activities.</a:t>
            </a:r>
          </a:p>
          <a:p>
            <a:pPr marL="0" lvl="0" indent="0" algn="ctr">
              <a:lnSpc>
                <a:spcPts val="1867"/>
              </a:lnSpc>
              <a:spcBef>
                <a:spcPct val="0"/>
              </a:spcBef>
            </a:pPr>
            <a:endParaRPr lang="en-US" sz="1459" dirty="0">
              <a:solidFill>
                <a:srgbClr val="34343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3326294" y="2476500"/>
            <a:ext cx="2757404" cy="1596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1858" lvl="1" indent="-135929" algn="ctr">
              <a:lnSpc>
                <a:spcPts val="1611"/>
              </a:lnSpc>
              <a:buFont typeface="Arial"/>
              <a:buChar char="•"/>
            </a:pPr>
            <a:r>
              <a:rPr lang="en-US" sz="1259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Each day, 6–8 households were covered by each student.</a:t>
            </a:r>
          </a:p>
          <a:p>
            <a:pPr marL="271858" lvl="1" indent="-135929" algn="ctr">
              <a:lnSpc>
                <a:spcPts val="1611"/>
              </a:lnSpc>
              <a:buFont typeface="Arial"/>
              <a:buChar char="•"/>
            </a:pPr>
            <a:r>
              <a:rPr lang="en-US" sz="1259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Used Kobo Toolbox for structured data collection on:</a:t>
            </a:r>
          </a:p>
          <a:p>
            <a:pPr marL="271858" lvl="1" indent="-135929" algn="ctr">
              <a:lnSpc>
                <a:spcPts val="1611"/>
              </a:lnSpc>
              <a:buFont typeface="Arial"/>
              <a:buChar char="•"/>
            </a:pPr>
            <a:r>
              <a:rPr lang="en-US" sz="1259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Access to safe drinking water.</a:t>
            </a:r>
          </a:p>
          <a:p>
            <a:pPr marL="271858" lvl="1" indent="-135929" algn="ctr">
              <a:lnSpc>
                <a:spcPts val="1611"/>
              </a:lnSpc>
              <a:buFont typeface="Arial"/>
              <a:buChar char="•"/>
            </a:pPr>
            <a:r>
              <a:rPr lang="en-US" sz="1259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Sanitation and toilet facilities.</a:t>
            </a:r>
          </a:p>
          <a:p>
            <a:pPr algn="ctr">
              <a:lnSpc>
                <a:spcPts val="1611"/>
              </a:lnSpc>
              <a:spcBef>
                <a:spcPct val="0"/>
              </a:spcBef>
            </a:pPr>
            <a:endParaRPr lang="en-US" sz="1259" dirty="0">
              <a:solidFill>
                <a:srgbClr val="34343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>
              <a:lnSpc>
                <a:spcPts val="1611"/>
              </a:lnSpc>
              <a:spcBef>
                <a:spcPct val="0"/>
              </a:spcBef>
            </a:pPr>
            <a:endParaRPr lang="en-US" sz="1259" dirty="0">
              <a:solidFill>
                <a:srgbClr val="34343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7321105" y="2476500"/>
            <a:ext cx="3749683" cy="13969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1858" lvl="1" indent="-135929" algn="ctr">
              <a:lnSpc>
                <a:spcPts val="1611"/>
              </a:lnSpc>
              <a:buFont typeface="Arial"/>
              <a:buChar char="•"/>
            </a:pPr>
            <a:r>
              <a:rPr lang="en-US" sz="1259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Continued household visits to cover the remaining population segment.</a:t>
            </a:r>
          </a:p>
          <a:p>
            <a:pPr marL="271858" lvl="1" indent="-135929" algn="ctr">
              <a:lnSpc>
                <a:spcPts val="1611"/>
              </a:lnSpc>
              <a:buFont typeface="Arial"/>
              <a:buChar char="•"/>
            </a:pPr>
            <a:r>
              <a:rPr lang="en-US" sz="1259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Noted patterns in water sources (e.g., piped, tanker, borewell).</a:t>
            </a:r>
          </a:p>
          <a:p>
            <a:pPr marL="271858" lvl="1" indent="-135929" algn="ctr">
              <a:lnSpc>
                <a:spcPts val="1611"/>
              </a:lnSpc>
              <a:spcBef>
                <a:spcPct val="0"/>
              </a:spcBef>
              <a:buFont typeface="Arial"/>
              <a:buChar char="•"/>
            </a:pPr>
            <a:r>
              <a:rPr lang="en-US" sz="1259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Collected observational data on hygiene </a:t>
            </a:r>
            <a:r>
              <a:rPr lang="en-US" sz="1259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behaviour</a:t>
            </a:r>
            <a:r>
              <a:rPr lang="en-US" sz="1259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(e.g., handwashing stations).</a:t>
            </a:r>
          </a:p>
          <a:p>
            <a:pPr marL="0" lvl="0" indent="0" algn="ctr">
              <a:lnSpc>
                <a:spcPts val="1611"/>
              </a:lnSpc>
              <a:spcBef>
                <a:spcPct val="0"/>
              </a:spcBef>
            </a:pPr>
            <a:endParaRPr lang="en-US" sz="1259" dirty="0">
              <a:solidFill>
                <a:srgbClr val="34343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11880283" y="2247900"/>
            <a:ext cx="3749683" cy="1748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93447" lvl="1" indent="-146723" algn="ctr">
              <a:lnSpc>
                <a:spcPts val="1739"/>
              </a:lnSpc>
              <a:buFont typeface="Arial"/>
              <a:buChar char="•"/>
            </a:pPr>
            <a:r>
              <a:rPr lang="en-US" sz="1359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Visited Ayushman Arogya Centre (AAC) or Primary Health Sub-</a:t>
            </a:r>
            <a:r>
              <a:rPr lang="en-US" sz="1359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centre</a:t>
            </a:r>
            <a:r>
              <a:rPr lang="en-US" sz="1359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  <a:p>
            <a:pPr marL="293447" lvl="1" indent="-146723" algn="ctr">
              <a:lnSpc>
                <a:spcPts val="1739"/>
              </a:lnSpc>
              <a:buFont typeface="Arial"/>
              <a:buChar char="•"/>
            </a:pPr>
            <a:r>
              <a:rPr lang="en-US" sz="1359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Interacted with health workers and ANMs.</a:t>
            </a:r>
          </a:p>
          <a:p>
            <a:pPr marL="293447" lvl="1" indent="-146723" algn="ctr">
              <a:lnSpc>
                <a:spcPts val="1739"/>
              </a:lnSpc>
              <a:spcBef>
                <a:spcPct val="0"/>
              </a:spcBef>
              <a:buFont typeface="Arial"/>
              <a:buChar char="•"/>
            </a:pPr>
            <a:r>
              <a:rPr lang="en-US" sz="1359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Understood their role in disease surveillance, immunization, and community health education.</a:t>
            </a:r>
          </a:p>
          <a:p>
            <a:pPr marL="0" lvl="0" indent="0" algn="ctr">
              <a:lnSpc>
                <a:spcPts val="1739"/>
              </a:lnSpc>
              <a:spcBef>
                <a:spcPct val="0"/>
              </a:spcBef>
            </a:pPr>
            <a:endParaRPr lang="en-US" sz="1359" dirty="0">
              <a:solidFill>
                <a:srgbClr val="34343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0" name="Group 40"/>
          <p:cNvGrpSpPr/>
          <p:nvPr/>
        </p:nvGrpSpPr>
        <p:grpSpPr>
          <a:xfrm>
            <a:off x="380893" y="2142349"/>
            <a:ext cx="3450958" cy="1405272"/>
            <a:chOff x="0" y="0"/>
            <a:chExt cx="4601278" cy="1873696"/>
          </a:xfrm>
        </p:grpSpPr>
        <p:grpSp>
          <p:nvGrpSpPr>
            <p:cNvPr id="41" name="Group 41"/>
            <p:cNvGrpSpPr/>
            <p:nvPr/>
          </p:nvGrpSpPr>
          <p:grpSpPr>
            <a:xfrm>
              <a:off x="0" y="0"/>
              <a:ext cx="3160140" cy="1873696"/>
              <a:chOff x="0" y="0"/>
              <a:chExt cx="624225" cy="370113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624225" cy="370113"/>
              </a:xfrm>
              <a:custGeom>
                <a:avLst/>
                <a:gdLst/>
                <a:ahLst/>
                <a:cxnLst/>
                <a:rect l="l" t="t" r="r" b="b"/>
                <a:pathLst>
                  <a:path w="624225" h="370113">
                    <a:moveTo>
                      <a:pt x="0" y="0"/>
                    </a:moveTo>
                    <a:lnTo>
                      <a:pt x="624225" y="0"/>
                    </a:lnTo>
                    <a:lnTo>
                      <a:pt x="624225" y="370113"/>
                    </a:lnTo>
                    <a:lnTo>
                      <a:pt x="0" y="370113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path path="circle">
                  <a:fillToRect l="50000" t="50000" r="50000" b="50000"/>
                </a:path>
              </a:gra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TextBox 43"/>
              <p:cNvSpPr txBox="1"/>
              <p:nvPr/>
            </p:nvSpPr>
            <p:spPr>
              <a:xfrm>
                <a:off x="0" y="-38100"/>
                <a:ext cx="624225" cy="40821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56"/>
                  </a:lnSpc>
                </a:pPr>
                <a:endParaRPr/>
              </a:p>
            </p:txBody>
          </p:sp>
        </p:grpSp>
        <p:grpSp>
          <p:nvGrpSpPr>
            <p:cNvPr id="44" name="Group 44"/>
            <p:cNvGrpSpPr/>
            <p:nvPr/>
          </p:nvGrpSpPr>
          <p:grpSpPr>
            <a:xfrm>
              <a:off x="0" y="0"/>
              <a:ext cx="1344150" cy="1853125"/>
              <a:chOff x="0" y="0"/>
              <a:chExt cx="265511" cy="366049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265511" cy="366049"/>
              </a:xfrm>
              <a:custGeom>
                <a:avLst/>
                <a:gdLst/>
                <a:ahLst/>
                <a:cxnLst/>
                <a:rect l="l" t="t" r="r" b="b"/>
                <a:pathLst>
                  <a:path w="265511" h="366049">
                    <a:moveTo>
                      <a:pt x="0" y="0"/>
                    </a:moveTo>
                    <a:lnTo>
                      <a:pt x="265511" y="0"/>
                    </a:lnTo>
                    <a:lnTo>
                      <a:pt x="265511" y="366049"/>
                    </a:lnTo>
                    <a:lnTo>
                      <a:pt x="0" y="36604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path path="circle">
                  <a:fillToRect l="50000" t="50000" r="50000" b="50000"/>
                </a:path>
              </a:gra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TextBox 46"/>
              <p:cNvSpPr txBox="1"/>
              <p:nvPr/>
            </p:nvSpPr>
            <p:spPr>
              <a:xfrm>
                <a:off x="0" y="-114300"/>
                <a:ext cx="265511" cy="48034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8076"/>
                  </a:lnSpc>
                </a:pPr>
                <a:r>
                  <a:rPr lang="en-US" sz="5768" b="1">
                    <a:solidFill>
                      <a:srgbClr val="FFDE59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13</a:t>
                </a:r>
              </a:p>
            </p:txBody>
          </p:sp>
        </p:grpSp>
        <p:sp>
          <p:nvSpPr>
            <p:cNvPr id="47" name="TextBox 47"/>
            <p:cNvSpPr txBox="1"/>
            <p:nvPr/>
          </p:nvSpPr>
          <p:spPr>
            <a:xfrm>
              <a:off x="1515802" y="519800"/>
              <a:ext cx="3085476" cy="8308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95"/>
                </a:lnSpc>
              </a:pPr>
              <a:r>
                <a:rPr lang="en-US" sz="1949" b="1" i="1">
                  <a:solidFill>
                    <a:srgbClr val="F8F8F8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Total </a:t>
              </a:r>
            </a:p>
            <a:p>
              <a:pPr marL="0" lvl="0" indent="0" algn="l">
                <a:lnSpc>
                  <a:spcPts val="2495"/>
                </a:lnSpc>
                <a:spcBef>
                  <a:spcPct val="0"/>
                </a:spcBef>
              </a:pPr>
              <a:r>
                <a:rPr lang="en-US" sz="1949" b="1" i="1">
                  <a:solidFill>
                    <a:srgbClr val="F8F8F8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Visits</a:t>
              </a:r>
            </a:p>
          </p:txBody>
        </p:sp>
      </p:grpSp>
      <p:sp>
        <p:nvSpPr>
          <p:cNvPr id="48" name="Freeform 48"/>
          <p:cNvSpPr/>
          <p:nvPr/>
        </p:nvSpPr>
        <p:spPr>
          <a:xfrm>
            <a:off x="8931381" y="4994354"/>
            <a:ext cx="690402" cy="1037489"/>
          </a:xfrm>
          <a:custGeom>
            <a:avLst/>
            <a:gdLst/>
            <a:ahLst/>
            <a:cxnLst/>
            <a:rect l="l" t="t" r="r" b="b"/>
            <a:pathLst>
              <a:path w="690402" h="1037489">
                <a:moveTo>
                  <a:pt x="0" y="0"/>
                </a:moveTo>
                <a:lnTo>
                  <a:pt x="690402" y="0"/>
                </a:lnTo>
                <a:lnTo>
                  <a:pt x="690402" y="1037490"/>
                </a:lnTo>
                <a:lnTo>
                  <a:pt x="0" y="103749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9" name="Freeform 49"/>
          <p:cNvSpPr/>
          <p:nvPr/>
        </p:nvSpPr>
        <p:spPr>
          <a:xfrm>
            <a:off x="15854064" y="4994354"/>
            <a:ext cx="690402" cy="1037489"/>
          </a:xfrm>
          <a:custGeom>
            <a:avLst/>
            <a:gdLst/>
            <a:ahLst/>
            <a:cxnLst/>
            <a:rect l="l" t="t" r="r" b="b"/>
            <a:pathLst>
              <a:path w="690402" h="1037489">
                <a:moveTo>
                  <a:pt x="0" y="0"/>
                </a:moveTo>
                <a:lnTo>
                  <a:pt x="690402" y="0"/>
                </a:lnTo>
                <a:lnTo>
                  <a:pt x="690402" y="1037490"/>
                </a:lnTo>
                <a:lnTo>
                  <a:pt x="0" y="1037490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50" name="Freeform 50"/>
          <p:cNvSpPr/>
          <p:nvPr/>
        </p:nvSpPr>
        <p:spPr>
          <a:xfrm>
            <a:off x="4305157" y="5031910"/>
            <a:ext cx="690402" cy="1037489"/>
          </a:xfrm>
          <a:custGeom>
            <a:avLst/>
            <a:gdLst/>
            <a:ahLst/>
            <a:cxnLst/>
            <a:rect l="l" t="t" r="r" b="b"/>
            <a:pathLst>
              <a:path w="690402" h="1037489">
                <a:moveTo>
                  <a:pt x="0" y="0"/>
                </a:moveTo>
                <a:lnTo>
                  <a:pt x="690402" y="0"/>
                </a:lnTo>
                <a:lnTo>
                  <a:pt x="690402" y="1037489"/>
                </a:lnTo>
                <a:lnTo>
                  <a:pt x="0" y="1037489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51" name="Freeform 51"/>
          <p:cNvSpPr/>
          <p:nvPr/>
        </p:nvSpPr>
        <p:spPr>
          <a:xfrm>
            <a:off x="13442388" y="5069466"/>
            <a:ext cx="841683" cy="841683"/>
          </a:xfrm>
          <a:custGeom>
            <a:avLst/>
            <a:gdLst/>
            <a:ahLst/>
            <a:cxnLst/>
            <a:rect l="l" t="t" r="r" b="b"/>
            <a:pathLst>
              <a:path w="841683" h="841683">
                <a:moveTo>
                  <a:pt x="0" y="0"/>
                </a:moveTo>
                <a:lnTo>
                  <a:pt x="841683" y="0"/>
                </a:lnTo>
                <a:lnTo>
                  <a:pt x="841683" y="841683"/>
                </a:lnTo>
                <a:lnTo>
                  <a:pt x="0" y="841683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8" grpId="0" animBg="1"/>
      <p:bldP spid="49" grpId="0" animBg="1"/>
      <p:bldP spid="50" grpId="0" animBg="1"/>
      <p:bldP spid="5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3240879" y="92162"/>
            <a:ext cx="4819348" cy="6692433"/>
          </a:xfrm>
          <a:custGeom>
            <a:avLst/>
            <a:gdLst/>
            <a:ahLst/>
            <a:cxnLst/>
            <a:rect l="l" t="t" r="r" b="b"/>
            <a:pathLst>
              <a:path w="4819348" h="6692433">
                <a:moveTo>
                  <a:pt x="0" y="0"/>
                </a:moveTo>
                <a:lnTo>
                  <a:pt x="4819348" y="0"/>
                </a:lnTo>
                <a:lnTo>
                  <a:pt x="4819348" y="6692433"/>
                </a:lnTo>
                <a:lnTo>
                  <a:pt x="0" y="66924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74" r="-2074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 rot="-10800000">
            <a:off x="2304337" y="6044966"/>
            <a:ext cx="3128394" cy="4052727"/>
            <a:chOff x="0" y="0"/>
            <a:chExt cx="2041606" cy="264483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041606" cy="2644831"/>
            </a:xfrm>
            <a:custGeom>
              <a:avLst/>
              <a:gdLst/>
              <a:ahLst/>
              <a:cxnLst/>
              <a:rect l="l" t="t" r="r" b="b"/>
              <a:pathLst>
                <a:path w="2041606" h="2644831">
                  <a:moveTo>
                    <a:pt x="79191" y="0"/>
                  </a:moveTo>
                  <a:lnTo>
                    <a:pt x="1962415" y="0"/>
                  </a:lnTo>
                  <a:cubicBezTo>
                    <a:pt x="2006151" y="0"/>
                    <a:pt x="2041606" y="35455"/>
                    <a:pt x="2041606" y="79191"/>
                  </a:cubicBezTo>
                  <a:lnTo>
                    <a:pt x="2041606" y="2565640"/>
                  </a:lnTo>
                  <a:cubicBezTo>
                    <a:pt x="2041606" y="2586643"/>
                    <a:pt x="2033263" y="2606785"/>
                    <a:pt x="2018411" y="2621637"/>
                  </a:cubicBezTo>
                  <a:cubicBezTo>
                    <a:pt x="2003560" y="2636488"/>
                    <a:pt x="1983418" y="2644831"/>
                    <a:pt x="1962415" y="2644831"/>
                  </a:cubicBezTo>
                  <a:lnTo>
                    <a:pt x="79191" y="2644831"/>
                  </a:lnTo>
                  <a:cubicBezTo>
                    <a:pt x="35455" y="2644831"/>
                    <a:pt x="0" y="2609376"/>
                    <a:pt x="0" y="2565640"/>
                  </a:cubicBezTo>
                  <a:lnTo>
                    <a:pt x="0" y="79191"/>
                  </a:lnTo>
                  <a:cubicBezTo>
                    <a:pt x="0" y="58188"/>
                    <a:pt x="8343" y="38046"/>
                    <a:pt x="23195" y="23195"/>
                  </a:cubicBezTo>
                  <a:cubicBezTo>
                    <a:pt x="38046" y="8343"/>
                    <a:pt x="58188" y="0"/>
                    <a:pt x="79191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9397D8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041606" cy="26829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2795344" y="6044966"/>
            <a:ext cx="2146380" cy="1000429"/>
          </a:xfrm>
          <a:custGeom>
            <a:avLst/>
            <a:gdLst/>
            <a:ahLst/>
            <a:cxnLst/>
            <a:rect l="l" t="t" r="r" b="b"/>
            <a:pathLst>
              <a:path w="2146380" h="1000429">
                <a:moveTo>
                  <a:pt x="0" y="0"/>
                </a:moveTo>
                <a:lnTo>
                  <a:pt x="2146379" y="0"/>
                </a:lnTo>
                <a:lnTo>
                  <a:pt x="2146379" y="1000430"/>
                </a:lnTo>
                <a:lnTo>
                  <a:pt x="0" y="1000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 rot="-10800000">
            <a:off x="5815731" y="6044966"/>
            <a:ext cx="3128394" cy="4052727"/>
            <a:chOff x="0" y="0"/>
            <a:chExt cx="2041606" cy="264483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041606" cy="2644831"/>
            </a:xfrm>
            <a:custGeom>
              <a:avLst/>
              <a:gdLst/>
              <a:ahLst/>
              <a:cxnLst/>
              <a:rect l="l" t="t" r="r" b="b"/>
              <a:pathLst>
                <a:path w="2041606" h="2644831">
                  <a:moveTo>
                    <a:pt x="79191" y="0"/>
                  </a:moveTo>
                  <a:lnTo>
                    <a:pt x="1962415" y="0"/>
                  </a:lnTo>
                  <a:cubicBezTo>
                    <a:pt x="2006151" y="0"/>
                    <a:pt x="2041606" y="35455"/>
                    <a:pt x="2041606" y="79191"/>
                  </a:cubicBezTo>
                  <a:lnTo>
                    <a:pt x="2041606" y="2565640"/>
                  </a:lnTo>
                  <a:cubicBezTo>
                    <a:pt x="2041606" y="2586643"/>
                    <a:pt x="2033263" y="2606785"/>
                    <a:pt x="2018411" y="2621637"/>
                  </a:cubicBezTo>
                  <a:cubicBezTo>
                    <a:pt x="2003560" y="2636488"/>
                    <a:pt x="1983418" y="2644831"/>
                    <a:pt x="1962415" y="2644831"/>
                  </a:cubicBezTo>
                  <a:lnTo>
                    <a:pt x="79191" y="2644831"/>
                  </a:lnTo>
                  <a:cubicBezTo>
                    <a:pt x="35455" y="2644831"/>
                    <a:pt x="0" y="2609376"/>
                    <a:pt x="0" y="2565640"/>
                  </a:cubicBezTo>
                  <a:lnTo>
                    <a:pt x="0" y="79191"/>
                  </a:lnTo>
                  <a:cubicBezTo>
                    <a:pt x="0" y="58188"/>
                    <a:pt x="8343" y="38046"/>
                    <a:pt x="23195" y="23195"/>
                  </a:cubicBezTo>
                  <a:cubicBezTo>
                    <a:pt x="38046" y="8343"/>
                    <a:pt x="58188" y="0"/>
                    <a:pt x="79191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3B1DB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2041606" cy="26829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6306738" y="6044966"/>
            <a:ext cx="2146380" cy="1000429"/>
          </a:xfrm>
          <a:custGeom>
            <a:avLst/>
            <a:gdLst/>
            <a:ahLst/>
            <a:cxnLst/>
            <a:rect l="l" t="t" r="r" b="b"/>
            <a:pathLst>
              <a:path w="2146380" h="1000429">
                <a:moveTo>
                  <a:pt x="0" y="0"/>
                </a:moveTo>
                <a:lnTo>
                  <a:pt x="2146380" y="0"/>
                </a:lnTo>
                <a:lnTo>
                  <a:pt x="2146380" y="1000430"/>
                </a:lnTo>
                <a:lnTo>
                  <a:pt x="0" y="10004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11" name="Group 11"/>
          <p:cNvGrpSpPr/>
          <p:nvPr/>
        </p:nvGrpSpPr>
        <p:grpSpPr>
          <a:xfrm rot="-10800000">
            <a:off x="9325125" y="6044966"/>
            <a:ext cx="3128394" cy="4052727"/>
            <a:chOff x="0" y="0"/>
            <a:chExt cx="2041606" cy="264483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041606" cy="2644831"/>
            </a:xfrm>
            <a:custGeom>
              <a:avLst/>
              <a:gdLst/>
              <a:ahLst/>
              <a:cxnLst/>
              <a:rect l="l" t="t" r="r" b="b"/>
              <a:pathLst>
                <a:path w="2041606" h="2644831">
                  <a:moveTo>
                    <a:pt x="79191" y="0"/>
                  </a:moveTo>
                  <a:lnTo>
                    <a:pt x="1962415" y="0"/>
                  </a:lnTo>
                  <a:cubicBezTo>
                    <a:pt x="2006151" y="0"/>
                    <a:pt x="2041606" y="35455"/>
                    <a:pt x="2041606" y="79191"/>
                  </a:cubicBezTo>
                  <a:lnTo>
                    <a:pt x="2041606" y="2565640"/>
                  </a:lnTo>
                  <a:cubicBezTo>
                    <a:pt x="2041606" y="2586643"/>
                    <a:pt x="2033263" y="2606785"/>
                    <a:pt x="2018411" y="2621637"/>
                  </a:cubicBezTo>
                  <a:cubicBezTo>
                    <a:pt x="2003560" y="2636488"/>
                    <a:pt x="1983418" y="2644831"/>
                    <a:pt x="1962415" y="2644831"/>
                  </a:cubicBezTo>
                  <a:lnTo>
                    <a:pt x="79191" y="2644831"/>
                  </a:lnTo>
                  <a:cubicBezTo>
                    <a:pt x="35455" y="2644831"/>
                    <a:pt x="0" y="2609376"/>
                    <a:pt x="0" y="2565640"/>
                  </a:cubicBezTo>
                  <a:lnTo>
                    <a:pt x="0" y="79191"/>
                  </a:lnTo>
                  <a:cubicBezTo>
                    <a:pt x="0" y="58188"/>
                    <a:pt x="8343" y="38046"/>
                    <a:pt x="23195" y="23195"/>
                  </a:cubicBezTo>
                  <a:cubicBezTo>
                    <a:pt x="38046" y="8343"/>
                    <a:pt x="58188" y="0"/>
                    <a:pt x="79191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8ED7E8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2041606" cy="26829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0527448" y="7078363"/>
            <a:ext cx="723747" cy="838023"/>
          </a:xfrm>
          <a:custGeom>
            <a:avLst/>
            <a:gdLst/>
            <a:ahLst/>
            <a:cxnLst/>
            <a:rect l="l" t="t" r="r" b="b"/>
            <a:pathLst>
              <a:path w="723747" h="838023">
                <a:moveTo>
                  <a:pt x="0" y="0"/>
                </a:moveTo>
                <a:lnTo>
                  <a:pt x="723747" y="0"/>
                </a:lnTo>
                <a:lnTo>
                  <a:pt x="723747" y="838023"/>
                </a:lnTo>
                <a:lnTo>
                  <a:pt x="0" y="83802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9816132" y="6044966"/>
            <a:ext cx="2146380" cy="1000429"/>
          </a:xfrm>
          <a:custGeom>
            <a:avLst/>
            <a:gdLst/>
            <a:ahLst/>
            <a:cxnLst/>
            <a:rect l="l" t="t" r="r" b="b"/>
            <a:pathLst>
              <a:path w="2146380" h="1000429">
                <a:moveTo>
                  <a:pt x="0" y="0"/>
                </a:moveTo>
                <a:lnTo>
                  <a:pt x="2146380" y="0"/>
                </a:lnTo>
                <a:lnTo>
                  <a:pt x="2146380" y="1000430"/>
                </a:lnTo>
                <a:lnTo>
                  <a:pt x="0" y="100043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 rot="-10800000">
            <a:off x="12836520" y="6044966"/>
            <a:ext cx="3128394" cy="4052727"/>
            <a:chOff x="0" y="0"/>
            <a:chExt cx="2041606" cy="264483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041606" cy="2644831"/>
            </a:xfrm>
            <a:custGeom>
              <a:avLst/>
              <a:gdLst/>
              <a:ahLst/>
              <a:cxnLst/>
              <a:rect l="l" t="t" r="r" b="b"/>
              <a:pathLst>
                <a:path w="2041606" h="2644831">
                  <a:moveTo>
                    <a:pt x="79191" y="0"/>
                  </a:moveTo>
                  <a:lnTo>
                    <a:pt x="1962415" y="0"/>
                  </a:lnTo>
                  <a:cubicBezTo>
                    <a:pt x="2006151" y="0"/>
                    <a:pt x="2041606" y="35455"/>
                    <a:pt x="2041606" y="79191"/>
                  </a:cubicBezTo>
                  <a:lnTo>
                    <a:pt x="2041606" y="2565640"/>
                  </a:lnTo>
                  <a:cubicBezTo>
                    <a:pt x="2041606" y="2586643"/>
                    <a:pt x="2033263" y="2606785"/>
                    <a:pt x="2018411" y="2621637"/>
                  </a:cubicBezTo>
                  <a:cubicBezTo>
                    <a:pt x="2003560" y="2636488"/>
                    <a:pt x="1983418" y="2644831"/>
                    <a:pt x="1962415" y="2644831"/>
                  </a:cubicBezTo>
                  <a:lnTo>
                    <a:pt x="79191" y="2644831"/>
                  </a:lnTo>
                  <a:cubicBezTo>
                    <a:pt x="35455" y="2644831"/>
                    <a:pt x="0" y="2609376"/>
                    <a:pt x="0" y="2565640"/>
                  </a:cubicBezTo>
                  <a:lnTo>
                    <a:pt x="0" y="79191"/>
                  </a:lnTo>
                  <a:cubicBezTo>
                    <a:pt x="0" y="58188"/>
                    <a:pt x="8343" y="38046"/>
                    <a:pt x="23195" y="23195"/>
                  </a:cubicBezTo>
                  <a:cubicBezTo>
                    <a:pt x="38046" y="8343"/>
                    <a:pt x="58188" y="0"/>
                    <a:pt x="79191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91E1D5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2041606" cy="26829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3327527" y="6044966"/>
            <a:ext cx="2146380" cy="1000429"/>
          </a:xfrm>
          <a:custGeom>
            <a:avLst/>
            <a:gdLst/>
            <a:ahLst/>
            <a:cxnLst/>
            <a:rect l="l" t="t" r="r" b="b"/>
            <a:pathLst>
              <a:path w="2146380" h="1000429">
                <a:moveTo>
                  <a:pt x="0" y="0"/>
                </a:moveTo>
                <a:lnTo>
                  <a:pt x="2146379" y="0"/>
                </a:lnTo>
                <a:lnTo>
                  <a:pt x="2146379" y="1000430"/>
                </a:lnTo>
                <a:lnTo>
                  <a:pt x="0" y="100043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3432928" y="7097418"/>
            <a:ext cx="763553" cy="799913"/>
          </a:xfrm>
          <a:custGeom>
            <a:avLst/>
            <a:gdLst/>
            <a:ahLst/>
            <a:cxnLst/>
            <a:rect l="l" t="t" r="r" b="b"/>
            <a:pathLst>
              <a:path w="763553" h="799913">
                <a:moveTo>
                  <a:pt x="0" y="0"/>
                </a:moveTo>
                <a:lnTo>
                  <a:pt x="763553" y="0"/>
                </a:lnTo>
                <a:lnTo>
                  <a:pt x="763553" y="799913"/>
                </a:lnTo>
                <a:lnTo>
                  <a:pt x="0" y="79991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7054554" y="7142643"/>
            <a:ext cx="650748" cy="795359"/>
          </a:xfrm>
          <a:custGeom>
            <a:avLst/>
            <a:gdLst/>
            <a:ahLst/>
            <a:cxnLst/>
            <a:rect l="l" t="t" r="r" b="b"/>
            <a:pathLst>
              <a:path w="650748" h="795359">
                <a:moveTo>
                  <a:pt x="0" y="0"/>
                </a:moveTo>
                <a:lnTo>
                  <a:pt x="650748" y="0"/>
                </a:lnTo>
                <a:lnTo>
                  <a:pt x="650748" y="795359"/>
                </a:lnTo>
                <a:lnTo>
                  <a:pt x="0" y="79535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5400000">
            <a:off x="10292407" y="234080"/>
            <a:ext cx="4767719" cy="6356958"/>
          </a:xfrm>
          <a:custGeom>
            <a:avLst/>
            <a:gdLst/>
            <a:ahLst/>
            <a:cxnLst/>
            <a:rect l="l" t="t" r="r" b="b"/>
            <a:pathLst>
              <a:path w="4767719" h="6356958">
                <a:moveTo>
                  <a:pt x="0" y="0"/>
                </a:moveTo>
                <a:lnTo>
                  <a:pt x="4767719" y="0"/>
                </a:lnTo>
                <a:lnTo>
                  <a:pt x="4767719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2658734" y="317441"/>
            <a:ext cx="13306179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 b="1" spc="182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COP - Key Learnings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988394" y="8671662"/>
            <a:ext cx="2738293" cy="941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27"/>
              </a:lnSpc>
            </a:pPr>
            <a:r>
              <a:rPr lang="en-US" sz="1284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Gained practical experience using Kobo Toolbox for digital household surveys focused on WaSH indicators.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307876" y="8016200"/>
            <a:ext cx="2099327" cy="498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022"/>
              </a:lnSpc>
              <a:spcBef>
                <a:spcPct val="0"/>
              </a:spcBef>
            </a:pPr>
            <a:r>
              <a:rPr lang="en-US" sz="1579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Hands-on Data Collection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6888799" y="6117075"/>
            <a:ext cx="937482" cy="595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95"/>
              </a:lnSpc>
              <a:spcBef>
                <a:spcPct val="0"/>
              </a:spcBef>
            </a:pPr>
            <a:r>
              <a:rPr lang="en-US" sz="3824" b="1">
                <a:solidFill>
                  <a:srgbClr val="F8F8F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02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9497787" y="8370367"/>
            <a:ext cx="2738293" cy="1417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27"/>
              </a:lnSpc>
            </a:pPr>
            <a:r>
              <a:rPr lang="en-US" sz="1284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Developed skills in environmental and institutional mapping, identifying key landmarks like schools, Anganwadi centres, and sanitation facilities.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9497787" y="8016200"/>
            <a:ext cx="2738293" cy="2506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022"/>
              </a:lnSpc>
              <a:spcBef>
                <a:spcPct val="0"/>
              </a:spcBef>
            </a:pPr>
            <a:r>
              <a:rPr lang="en-US" sz="1579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Field Mapping Skills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0398192" y="6117075"/>
            <a:ext cx="937482" cy="595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95"/>
              </a:lnSpc>
              <a:spcBef>
                <a:spcPct val="0"/>
              </a:spcBef>
            </a:pPr>
            <a:r>
              <a:rPr lang="en-US" sz="3824" b="1">
                <a:solidFill>
                  <a:srgbClr val="F8F8F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03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3009182" y="8590699"/>
            <a:ext cx="2738293" cy="1179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27"/>
              </a:lnSpc>
            </a:pPr>
            <a:r>
              <a:rPr lang="en-US" sz="1284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Understood the functioning of grassroots health systems through visits to local health centres and interaction with frontline workers.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3328665" y="8016200"/>
            <a:ext cx="2099327" cy="498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022"/>
              </a:lnSpc>
              <a:spcBef>
                <a:spcPct val="0"/>
              </a:spcBef>
            </a:pPr>
            <a:r>
              <a:rPr lang="en-US" sz="1579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Public Health System Exposure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3909587" y="6117075"/>
            <a:ext cx="937482" cy="595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95"/>
              </a:lnSpc>
              <a:spcBef>
                <a:spcPct val="0"/>
              </a:spcBef>
            </a:pPr>
            <a:r>
              <a:rPr lang="en-US" sz="3824" b="1">
                <a:solidFill>
                  <a:srgbClr val="F8F8F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04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2476999" y="8552599"/>
            <a:ext cx="2738293" cy="1179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27"/>
              </a:lnSpc>
            </a:pPr>
            <a:r>
              <a:rPr lang="en-US" sz="1284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Learned how to build rapport and communicate sensitively with diverse community members, including ASHA workers and local residents.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612745" y="8016200"/>
            <a:ext cx="2466800" cy="498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022"/>
              </a:lnSpc>
              <a:spcBef>
                <a:spcPct val="0"/>
              </a:spcBef>
            </a:pPr>
            <a:r>
              <a:rPr lang="en-US" sz="1579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Effective Community Engagement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377404" y="6117075"/>
            <a:ext cx="937482" cy="595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95"/>
              </a:lnSpc>
              <a:spcBef>
                <a:spcPct val="0"/>
              </a:spcBef>
            </a:pPr>
            <a:r>
              <a:rPr lang="en-US" sz="3824" b="1">
                <a:solidFill>
                  <a:srgbClr val="F8F8F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01</a:t>
            </a:r>
          </a:p>
        </p:txBody>
      </p:sp>
      <p:sp>
        <p:nvSpPr>
          <p:cNvPr id="36" name="Freeform 36"/>
          <p:cNvSpPr/>
          <p:nvPr/>
        </p:nvSpPr>
        <p:spPr>
          <a:xfrm>
            <a:off x="14005387" y="7076533"/>
            <a:ext cx="841683" cy="841683"/>
          </a:xfrm>
          <a:custGeom>
            <a:avLst/>
            <a:gdLst/>
            <a:ahLst/>
            <a:cxnLst/>
            <a:rect l="l" t="t" r="r" b="b"/>
            <a:pathLst>
              <a:path w="841683" h="841683">
                <a:moveTo>
                  <a:pt x="0" y="0"/>
                </a:moveTo>
                <a:lnTo>
                  <a:pt x="841683" y="0"/>
                </a:lnTo>
                <a:lnTo>
                  <a:pt x="841683" y="841683"/>
                </a:lnTo>
                <a:lnTo>
                  <a:pt x="0" y="84168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0" grpId="0" animBg="1"/>
      <p:bldP spid="14" grpId="0" animBg="1"/>
      <p:bldP spid="15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712827" y="-133268"/>
            <a:ext cx="6231293" cy="10553536"/>
          </a:xfrm>
          <a:custGeom>
            <a:avLst/>
            <a:gdLst/>
            <a:ahLst/>
            <a:cxnLst/>
            <a:rect l="l" t="t" r="r" b="b"/>
            <a:pathLst>
              <a:path w="6231293" h="10553536">
                <a:moveTo>
                  <a:pt x="0" y="0"/>
                </a:moveTo>
                <a:lnTo>
                  <a:pt x="6231292" y="0"/>
                </a:lnTo>
                <a:lnTo>
                  <a:pt x="6231292" y="10553536"/>
                </a:lnTo>
                <a:lnTo>
                  <a:pt x="0" y="105535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484" b="-248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>
            <a:off x="5225642" y="6405504"/>
            <a:ext cx="6492240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665566" y="-581028"/>
            <a:ext cx="5896263" cy="11449055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6280230" y="3384034"/>
            <a:ext cx="4383064" cy="2752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059"/>
              </a:lnSpc>
              <a:spcBef>
                <a:spcPct val="0"/>
              </a:spcBef>
            </a:pPr>
            <a:r>
              <a:rPr lang="en-US" sz="7899" b="1" spc="481" dirty="0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THANK YOU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462429" y="2995706"/>
            <a:ext cx="5405423" cy="5405423"/>
          </a:xfrm>
          <a:custGeom>
            <a:avLst/>
            <a:gdLst/>
            <a:ahLst/>
            <a:cxnLst/>
            <a:rect l="l" t="t" r="r" b="b"/>
            <a:pathLst>
              <a:path w="5405423" h="5405423">
                <a:moveTo>
                  <a:pt x="0" y="0"/>
                </a:moveTo>
                <a:lnTo>
                  <a:pt x="5405423" y="0"/>
                </a:lnTo>
                <a:lnTo>
                  <a:pt x="5405423" y="5405424"/>
                </a:lnTo>
                <a:lnTo>
                  <a:pt x="0" y="5405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7187748" y="3721025"/>
            <a:ext cx="3954786" cy="395478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BEBE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6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504671" y="4604081"/>
            <a:ext cx="448604" cy="448604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F8D389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251911" y="3113595"/>
            <a:ext cx="448604" cy="448604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91DFB1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247737" y="7838427"/>
            <a:ext cx="448604" cy="448604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FF8379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377774" y="4622112"/>
            <a:ext cx="448604" cy="448604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63B1DB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6377774" y="6421081"/>
            <a:ext cx="448604" cy="448604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8ED7E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305392" y="2277481"/>
            <a:ext cx="5886438" cy="1570395"/>
            <a:chOff x="0" y="0"/>
            <a:chExt cx="1696077" cy="452483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696077" cy="452483"/>
            </a:xfrm>
            <a:custGeom>
              <a:avLst/>
              <a:gdLst/>
              <a:ahLst/>
              <a:cxnLst/>
              <a:rect l="l" t="t" r="r" b="b"/>
              <a:pathLst>
                <a:path w="1696077" h="452483">
                  <a:moveTo>
                    <a:pt x="1492877" y="0"/>
                  </a:moveTo>
                  <a:cubicBezTo>
                    <a:pt x="1605102" y="0"/>
                    <a:pt x="1696077" y="101292"/>
                    <a:pt x="1696077" y="226241"/>
                  </a:cubicBezTo>
                  <a:cubicBezTo>
                    <a:pt x="1696077" y="351191"/>
                    <a:pt x="1605102" y="452483"/>
                    <a:pt x="1492877" y="452483"/>
                  </a:cubicBezTo>
                  <a:lnTo>
                    <a:pt x="203200" y="452483"/>
                  </a:lnTo>
                  <a:cubicBezTo>
                    <a:pt x="90976" y="452483"/>
                    <a:pt x="0" y="351191"/>
                    <a:pt x="0" y="226241"/>
                  </a:cubicBezTo>
                  <a:cubicBezTo>
                    <a:pt x="0" y="10129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9397D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1696077" cy="4905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 rot="-10800000">
            <a:off x="6345858" y="2568207"/>
            <a:ext cx="1191843" cy="1027481"/>
            <a:chOff x="0" y="0"/>
            <a:chExt cx="1290485" cy="111252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290485" cy="1113790"/>
            </a:xfrm>
            <a:custGeom>
              <a:avLst/>
              <a:gdLst/>
              <a:ahLst/>
              <a:cxnLst/>
              <a:rect l="l" t="t" r="r" b="b"/>
              <a:pathLst>
                <a:path w="1290485" h="1113790">
                  <a:moveTo>
                    <a:pt x="738035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738035" y="1113790"/>
                  </a:lnTo>
                  <a:lnTo>
                    <a:pt x="1290485" y="558800"/>
                  </a:lnTo>
                  <a:lnTo>
                    <a:pt x="738035" y="0"/>
                  </a:lnTo>
                  <a:close/>
                </a:path>
              </a:pathLst>
            </a:custGeom>
            <a:solidFill>
              <a:srgbClr val="9397D8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7618939" y="3129906"/>
            <a:ext cx="448604" cy="448604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8F8F8"/>
            </a:solidFill>
            <a:ln w="66675" cap="sq">
              <a:solidFill>
                <a:srgbClr val="9397D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7618939" y="7811989"/>
            <a:ext cx="448604" cy="448604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91E1D5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1504671" y="6421081"/>
            <a:ext cx="448604" cy="448604"/>
            <a:chOff x="0" y="0"/>
            <a:chExt cx="812800" cy="8128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F8B27C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5" name="Freeform 35"/>
          <p:cNvSpPr/>
          <p:nvPr/>
        </p:nvSpPr>
        <p:spPr>
          <a:xfrm>
            <a:off x="6772204" y="2719737"/>
            <a:ext cx="456423" cy="685882"/>
          </a:xfrm>
          <a:custGeom>
            <a:avLst/>
            <a:gdLst/>
            <a:ahLst/>
            <a:cxnLst/>
            <a:rect l="l" t="t" r="r" b="b"/>
            <a:pathLst>
              <a:path w="456423" h="685882">
                <a:moveTo>
                  <a:pt x="0" y="0"/>
                </a:moveTo>
                <a:lnTo>
                  <a:pt x="456423" y="0"/>
                </a:lnTo>
                <a:lnTo>
                  <a:pt x="456423" y="685882"/>
                </a:lnTo>
                <a:lnTo>
                  <a:pt x="0" y="6858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6" name="Freeform 36"/>
          <p:cNvSpPr/>
          <p:nvPr/>
        </p:nvSpPr>
        <p:spPr>
          <a:xfrm>
            <a:off x="15533873" y="3806394"/>
            <a:ext cx="824748" cy="824748"/>
          </a:xfrm>
          <a:custGeom>
            <a:avLst/>
            <a:gdLst/>
            <a:ahLst/>
            <a:cxnLst/>
            <a:rect l="l" t="t" r="r" b="b"/>
            <a:pathLst>
              <a:path w="824748" h="824748">
                <a:moveTo>
                  <a:pt x="0" y="0"/>
                </a:moveTo>
                <a:lnTo>
                  <a:pt x="824748" y="0"/>
                </a:lnTo>
                <a:lnTo>
                  <a:pt x="824748" y="824748"/>
                </a:lnTo>
                <a:lnTo>
                  <a:pt x="0" y="8247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37" name="Group 37"/>
          <p:cNvGrpSpPr/>
          <p:nvPr/>
        </p:nvGrpSpPr>
        <p:grpSpPr>
          <a:xfrm>
            <a:off x="459325" y="4087261"/>
            <a:ext cx="5500899" cy="1570395"/>
            <a:chOff x="0" y="0"/>
            <a:chExt cx="1584991" cy="452483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1584991" cy="452483"/>
            </a:xfrm>
            <a:custGeom>
              <a:avLst/>
              <a:gdLst/>
              <a:ahLst/>
              <a:cxnLst/>
              <a:rect l="l" t="t" r="r" b="b"/>
              <a:pathLst>
                <a:path w="1584991" h="452483">
                  <a:moveTo>
                    <a:pt x="1381791" y="0"/>
                  </a:moveTo>
                  <a:cubicBezTo>
                    <a:pt x="1494015" y="0"/>
                    <a:pt x="1584991" y="101292"/>
                    <a:pt x="1584991" y="226241"/>
                  </a:cubicBezTo>
                  <a:cubicBezTo>
                    <a:pt x="1584991" y="351191"/>
                    <a:pt x="1494015" y="452483"/>
                    <a:pt x="1381791" y="452483"/>
                  </a:cubicBezTo>
                  <a:lnTo>
                    <a:pt x="203200" y="452483"/>
                  </a:lnTo>
                  <a:cubicBezTo>
                    <a:pt x="90976" y="452483"/>
                    <a:pt x="0" y="351191"/>
                    <a:pt x="0" y="226241"/>
                  </a:cubicBezTo>
                  <a:cubicBezTo>
                    <a:pt x="0" y="10129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63B1DB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-38100"/>
              <a:ext cx="1584991" cy="4905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0" name="Group 40"/>
          <p:cNvGrpSpPr/>
          <p:nvPr/>
        </p:nvGrpSpPr>
        <p:grpSpPr>
          <a:xfrm rot="-10800000">
            <a:off x="5038052" y="4377987"/>
            <a:ext cx="1191843" cy="1027481"/>
            <a:chOff x="0" y="0"/>
            <a:chExt cx="1290485" cy="111252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1290485" cy="1113790"/>
            </a:xfrm>
            <a:custGeom>
              <a:avLst/>
              <a:gdLst/>
              <a:ahLst/>
              <a:cxnLst/>
              <a:rect l="l" t="t" r="r" b="b"/>
              <a:pathLst>
                <a:path w="1290485" h="1113790">
                  <a:moveTo>
                    <a:pt x="738035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738035" y="1113790"/>
                  </a:lnTo>
                  <a:lnTo>
                    <a:pt x="1290485" y="558800"/>
                  </a:lnTo>
                  <a:lnTo>
                    <a:pt x="738035" y="0"/>
                  </a:lnTo>
                  <a:close/>
                </a:path>
              </a:pathLst>
            </a:custGeom>
            <a:solidFill>
              <a:srgbClr val="63B1DB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459325" y="5979203"/>
            <a:ext cx="5500899" cy="1570395"/>
            <a:chOff x="0" y="0"/>
            <a:chExt cx="1584991" cy="452483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1584991" cy="452483"/>
            </a:xfrm>
            <a:custGeom>
              <a:avLst/>
              <a:gdLst/>
              <a:ahLst/>
              <a:cxnLst/>
              <a:rect l="l" t="t" r="r" b="b"/>
              <a:pathLst>
                <a:path w="1584991" h="452483">
                  <a:moveTo>
                    <a:pt x="1381791" y="0"/>
                  </a:moveTo>
                  <a:cubicBezTo>
                    <a:pt x="1494015" y="0"/>
                    <a:pt x="1584991" y="101292"/>
                    <a:pt x="1584991" y="226241"/>
                  </a:cubicBezTo>
                  <a:cubicBezTo>
                    <a:pt x="1584991" y="351191"/>
                    <a:pt x="1494015" y="452483"/>
                    <a:pt x="1381791" y="452483"/>
                  </a:cubicBezTo>
                  <a:lnTo>
                    <a:pt x="203200" y="452483"/>
                  </a:lnTo>
                  <a:cubicBezTo>
                    <a:pt x="90976" y="452483"/>
                    <a:pt x="0" y="351191"/>
                    <a:pt x="0" y="226241"/>
                  </a:cubicBezTo>
                  <a:cubicBezTo>
                    <a:pt x="0" y="10129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8ED7E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0" y="-38100"/>
              <a:ext cx="1584991" cy="4905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 rot="-10800000">
            <a:off x="5038052" y="6269930"/>
            <a:ext cx="1191843" cy="1027481"/>
            <a:chOff x="0" y="0"/>
            <a:chExt cx="1290485" cy="111252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1290485" cy="1113790"/>
            </a:xfrm>
            <a:custGeom>
              <a:avLst/>
              <a:gdLst/>
              <a:ahLst/>
              <a:cxnLst/>
              <a:rect l="l" t="t" r="r" b="b"/>
              <a:pathLst>
                <a:path w="1290485" h="1113790">
                  <a:moveTo>
                    <a:pt x="738035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738035" y="1113790"/>
                  </a:lnTo>
                  <a:lnTo>
                    <a:pt x="1290485" y="558800"/>
                  </a:lnTo>
                  <a:lnTo>
                    <a:pt x="738035" y="0"/>
                  </a:lnTo>
                  <a:close/>
                </a:path>
              </a:pathLst>
            </a:custGeom>
            <a:solidFill>
              <a:srgbClr val="8ED7E8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1305392" y="7885361"/>
            <a:ext cx="6021274" cy="1903265"/>
            <a:chOff x="0" y="0"/>
            <a:chExt cx="1734928" cy="548394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1734928" cy="548394"/>
            </a:xfrm>
            <a:custGeom>
              <a:avLst/>
              <a:gdLst/>
              <a:ahLst/>
              <a:cxnLst/>
              <a:rect l="l" t="t" r="r" b="b"/>
              <a:pathLst>
                <a:path w="1734928" h="548394">
                  <a:moveTo>
                    <a:pt x="1531728" y="0"/>
                  </a:moveTo>
                  <a:cubicBezTo>
                    <a:pt x="1643952" y="0"/>
                    <a:pt x="1734928" y="122762"/>
                    <a:pt x="1734928" y="274197"/>
                  </a:cubicBezTo>
                  <a:cubicBezTo>
                    <a:pt x="1734928" y="425631"/>
                    <a:pt x="1643952" y="548394"/>
                    <a:pt x="1531728" y="548394"/>
                  </a:cubicBezTo>
                  <a:lnTo>
                    <a:pt x="203200" y="548394"/>
                  </a:lnTo>
                  <a:cubicBezTo>
                    <a:pt x="90976" y="548394"/>
                    <a:pt x="0" y="425631"/>
                    <a:pt x="0" y="274197"/>
                  </a:cubicBezTo>
                  <a:cubicBezTo>
                    <a:pt x="0" y="12276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91E1D5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0" y="-38100"/>
              <a:ext cx="1734928" cy="5864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0" name="Group 50"/>
          <p:cNvGrpSpPr/>
          <p:nvPr/>
        </p:nvGrpSpPr>
        <p:grpSpPr>
          <a:xfrm rot="-10800000">
            <a:off x="6404494" y="8176087"/>
            <a:ext cx="1191843" cy="1027481"/>
            <a:chOff x="0" y="0"/>
            <a:chExt cx="1290485" cy="1112520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1290485" cy="1113790"/>
            </a:xfrm>
            <a:custGeom>
              <a:avLst/>
              <a:gdLst/>
              <a:ahLst/>
              <a:cxnLst/>
              <a:rect l="l" t="t" r="r" b="b"/>
              <a:pathLst>
                <a:path w="1290485" h="1113790">
                  <a:moveTo>
                    <a:pt x="738035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738035" y="1113790"/>
                  </a:lnTo>
                  <a:lnTo>
                    <a:pt x="1290485" y="558800"/>
                  </a:lnTo>
                  <a:lnTo>
                    <a:pt x="738035" y="0"/>
                  </a:lnTo>
                  <a:close/>
                </a:path>
              </a:pathLst>
            </a:custGeom>
            <a:solidFill>
              <a:srgbClr val="91E1D5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11157889" y="1915273"/>
            <a:ext cx="6336220" cy="1918655"/>
            <a:chOff x="0" y="0"/>
            <a:chExt cx="1825675" cy="552828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1825675" cy="552828"/>
            </a:xfrm>
            <a:custGeom>
              <a:avLst/>
              <a:gdLst/>
              <a:ahLst/>
              <a:cxnLst/>
              <a:rect l="l" t="t" r="r" b="b"/>
              <a:pathLst>
                <a:path w="1825675" h="552828">
                  <a:moveTo>
                    <a:pt x="1622475" y="0"/>
                  </a:moveTo>
                  <a:cubicBezTo>
                    <a:pt x="1734699" y="0"/>
                    <a:pt x="1825675" y="123755"/>
                    <a:pt x="1825675" y="276414"/>
                  </a:cubicBezTo>
                  <a:cubicBezTo>
                    <a:pt x="1825675" y="429073"/>
                    <a:pt x="1734699" y="552828"/>
                    <a:pt x="1622475" y="552828"/>
                  </a:cubicBezTo>
                  <a:lnTo>
                    <a:pt x="203200" y="552828"/>
                  </a:lnTo>
                  <a:cubicBezTo>
                    <a:pt x="90976" y="552828"/>
                    <a:pt x="0" y="429073"/>
                    <a:pt x="0" y="276414"/>
                  </a:cubicBezTo>
                  <a:cubicBezTo>
                    <a:pt x="0" y="123755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91DFB1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TextBox 54"/>
            <p:cNvSpPr txBox="1"/>
            <p:nvPr/>
          </p:nvSpPr>
          <p:spPr>
            <a:xfrm>
              <a:off x="0" y="-38100"/>
              <a:ext cx="1825675" cy="5909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5" name="Group 55"/>
          <p:cNvGrpSpPr/>
          <p:nvPr/>
        </p:nvGrpSpPr>
        <p:grpSpPr>
          <a:xfrm>
            <a:off x="10862440" y="2420690"/>
            <a:ext cx="1191843" cy="1027481"/>
            <a:chOff x="0" y="0"/>
            <a:chExt cx="1290485" cy="1112520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1290485" cy="1113790"/>
            </a:xfrm>
            <a:custGeom>
              <a:avLst/>
              <a:gdLst/>
              <a:ahLst/>
              <a:cxnLst/>
              <a:rect l="l" t="t" r="r" b="b"/>
              <a:pathLst>
                <a:path w="1290485" h="1113790">
                  <a:moveTo>
                    <a:pt x="738035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738035" y="1113790"/>
                  </a:lnTo>
                  <a:lnTo>
                    <a:pt x="1290485" y="558800"/>
                  </a:lnTo>
                  <a:lnTo>
                    <a:pt x="738035" y="0"/>
                  </a:lnTo>
                  <a:close/>
                </a:path>
              </a:pathLst>
            </a:custGeom>
            <a:solidFill>
              <a:srgbClr val="91DFB1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12392487" y="3944606"/>
            <a:ext cx="5573942" cy="1673909"/>
            <a:chOff x="0" y="0"/>
            <a:chExt cx="1606037" cy="482308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1606037" cy="482308"/>
            </a:xfrm>
            <a:custGeom>
              <a:avLst/>
              <a:gdLst/>
              <a:ahLst/>
              <a:cxnLst/>
              <a:rect l="l" t="t" r="r" b="b"/>
              <a:pathLst>
                <a:path w="1606037" h="482308">
                  <a:moveTo>
                    <a:pt x="1402837" y="0"/>
                  </a:moveTo>
                  <a:cubicBezTo>
                    <a:pt x="1515061" y="0"/>
                    <a:pt x="1606037" y="107968"/>
                    <a:pt x="1606037" y="241154"/>
                  </a:cubicBezTo>
                  <a:cubicBezTo>
                    <a:pt x="1606037" y="374340"/>
                    <a:pt x="1515061" y="482308"/>
                    <a:pt x="1402837" y="482308"/>
                  </a:cubicBezTo>
                  <a:lnTo>
                    <a:pt x="203200" y="482308"/>
                  </a:lnTo>
                  <a:cubicBezTo>
                    <a:pt x="90976" y="482308"/>
                    <a:pt x="0" y="374340"/>
                    <a:pt x="0" y="241154"/>
                  </a:cubicBezTo>
                  <a:cubicBezTo>
                    <a:pt x="0" y="107968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F8D389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0" y="-38100"/>
              <a:ext cx="1606037" cy="5204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12097039" y="4235332"/>
            <a:ext cx="1191843" cy="1027481"/>
            <a:chOff x="0" y="0"/>
            <a:chExt cx="1290485" cy="111252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1290485" cy="1113790"/>
            </a:xfrm>
            <a:custGeom>
              <a:avLst/>
              <a:gdLst/>
              <a:ahLst/>
              <a:cxnLst/>
              <a:rect l="l" t="t" r="r" b="b"/>
              <a:pathLst>
                <a:path w="1290485" h="1113790">
                  <a:moveTo>
                    <a:pt x="738035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738035" y="1113790"/>
                  </a:lnTo>
                  <a:lnTo>
                    <a:pt x="1290485" y="558800"/>
                  </a:lnTo>
                  <a:lnTo>
                    <a:pt x="738035" y="0"/>
                  </a:lnTo>
                  <a:close/>
                </a:path>
              </a:pathLst>
            </a:custGeom>
            <a:solidFill>
              <a:srgbClr val="F8D38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12401123" y="5713764"/>
            <a:ext cx="5773979" cy="2072979"/>
            <a:chOff x="0" y="0"/>
            <a:chExt cx="1663674" cy="597294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1663674" cy="597294"/>
            </a:xfrm>
            <a:custGeom>
              <a:avLst/>
              <a:gdLst/>
              <a:ahLst/>
              <a:cxnLst/>
              <a:rect l="l" t="t" r="r" b="b"/>
              <a:pathLst>
                <a:path w="1663674" h="597294">
                  <a:moveTo>
                    <a:pt x="1460474" y="0"/>
                  </a:moveTo>
                  <a:cubicBezTo>
                    <a:pt x="1572699" y="0"/>
                    <a:pt x="1663674" y="133709"/>
                    <a:pt x="1663674" y="298647"/>
                  </a:cubicBezTo>
                  <a:cubicBezTo>
                    <a:pt x="1663674" y="463585"/>
                    <a:pt x="1572699" y="597294"/>
                    <a:pt x="1460474" y="597294"/>
                  </a:cubicBezTo>
                  <a:lnTo>
                    <a:pt x="203200" y="597294"/>
                  </a:lnTo>
                  <a:cubicBezTo>
                    <a:pt x="90976" y="597294"/>
                    <a:pt x="0" y="463585"/>
                    <a:pt x="0" y="298647"/>
                  </a:cubicBezTo>
                  <a:cubicBezTo>
                    <a:pt x="0" y="133709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F8B27C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TextBox 64"/>
            <p:cNvSpPr txBox="1"/>
            <p:nvPr/>
          </p:nvSpPr>
          <p:spPr>
            <a:xfrm>
              <a:off x="0" y="-38100"/>
              <a:ext cx="1663674" cy="6353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11992026" y="6185466"/>
            <a:ext cx="1191843" cy="1027481"/>
            <a:chOff x="0" y="0"/>
            <a:chExt cx="1290485" cy="1112520"/>
          </a:xfrm>
        </p:grpSpPr>
        <p:sp>
          <p:nvSpPr>
            <p:cNvPr id="66" name="Freeform 66"/>
            <p:cNvSpPr/>
            <p:nvPr/>
          </p:nvSpPr>
          <p:spPr>
            <a:xfrm>
              <a:off x="0" y="0"/>
              <a:ext cx="1290485" cy="1113790"/>
            </a:xfrm>
            <a:custGeom>
              <a:avLst/>
              <a:gdLst/>
              <a:ahLst/>
              <a:cxnLst/>
              <a:rect l="l" t="t" r="r" b="b"/>
              <a:pathLst>
                <a:path w="1290485" h="1113790">
                  <a:moveTo>
                    <a:pt x="738035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738035" y="1113790"/>
                  </a:lnTo>
                  <a:lnTo>
                    <a:pt x="1290485" y="558800"/>
                  </a:lnTo>
                  <a:lnTo>
                    <a:pt x="738035" y="0"/>
                  </a:lnTo>
                  <a:close/>
                </a:path>
              </a:pathLst>
            </a:custGeom>
            <a:solidFill>
              <a:srgbClr val="F8B27C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7" name="Group 67"/>
          <p:cNvGrpSpPr/>
          <p:nvPr/>
        </p:nvGrpSpPr>
        <p:grpSpPr>
          <a:xfrm>
            <a:off x="11201340" y="7928045"/>
            <a:ext cx="6292769" cy="1877110"/>
            <a:chOff x="0" y="0"/>
            <a:chExt cx="1813155" cy="540857"/>
          </a:xfrm>
        </p:grpSpPr>
        <p:sp>
          <p:nvSpPr>
            <p:cNvPr id="68" name="Freeform 68"/>
            <p:cNvSpPr/>
            <p:nvPr/>
          </p:nvSpPr>
          <p:spPr>
            <a:xfrm>
              <a:off x="0" y="0"/>
              <a:ext cx="1813155" cy="540857"/>
            </a:xfrm>
            <a:custGeom>
              <a:avLst/>
              <a:gdLst/>
              <a:ahLst/>
              <a:cxnLst/>
              <a:rect l="l" t="t" r="r" b="b"/>
              <a:pathLst>
                <a:path w="1813155" h="540857">
                  <a:moveTo>
                    <a:pt x="1609955" y="0"/>
                  </a:moveTo>
                  <a:cubicBezTo>
                    <a:pt x="1722179" y="0"/>
                    <a:pt x="1813155" y="121075"/>
                    <a:pt x="1813155" y="270429"/>
                  </a:cubicBezTo>
                  <a:cubicBezTo>
                    <a:pt x="1813155" y="419782"/>
                    <a:pt x="1722179" y="540857"/>
                    <a:pt x="1609955" y="540857"/>
                  </a:cubicBezTo>
                  <a:lnTo>
                    <a:pt x="203200" y="540857"/>
                  </a:lnTo>
                  <a:cubicBezTo>
                    <a:pt x="90976" y="540857"/>
                    <a:pt x="0" y="419782"/>
                    <a:pt x="0" y="270429"/>
                  </a:cubicBezTo>
                  <a:cubicBezTo>
                    <a:pt x="0" y="121075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FF8379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TextBox 69"/>
            <p:cNvSpPr txBox="1"/>
            <p:nvPr/>
          </p:nvSpPr>
          <p:spPr>
            <a:xfrm>
              <a:off x="0" y="-38100"/>
              <a:ext cx="1813155" cy="5789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0" name="Group 70"/>
          <p:cNvGrpSpPr/>
          <p:nvPr/>
        </p:nvGrpSpPr>
        <p:grpSpPr>
          <a:xfrm>
            <a:off x="10905891" y="8218772"/>
            <a:ext cx="1191843" cy="1027481"/>
            <a:chOff x="0" y="0"/>
            <a:chExt cx="1290485" cy="1112520"/>
          </a:xfrm>
        </p:grpSpPr>
        <p:sp>
          <p:nvSpPr>
            <p:cNvPr id="71" name="Freeform 71"/>
            <p:cNvSpPr/>
            <p:nvPr/>
          </p:nvSpPr>
          <p:spPr>
            <a:xfrm>
              <a:off x="0" y="0"/>
              <a:ext cx="1290485" cy="1113790"/>
            </a:xfrm>
            <a:custGeom>
              <a:avLst/>
              <a:gdLst/>
              <a:ahLst/>
              <a:cxnLst/>
              <a:rect l="l" t="t" r="r" b="b"/>
              <a:pathLst>
                <a:path w="1290485" h="1113790">
                  <a:moveTo>
                    <a:pt x="738035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738035" y="1113790"/>
                  </a:lnTo>
                  <a:lnTo>
                    <a:pt x="1290485" y="558800"/>
                  </a:lnTo>
                  <a:lnTo>
                    <a:pt x="738035" y="0"/>
                  </a:lnTo>
                  <a:close/>
                </a:path>
              </a:pathLst>
            </a:custGeom>
            <a:solidFill>
              <a:srgbClr val="FF8379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2" name="Freeform 72"/>
          <p:cNvSpPr/>
          <p:nvPr/>
        </p:nvSpPr>
        <p:spPr>
          <a:xfrm>
            <a:off x="5433651" y="6449289"/>
            <a:ext cx="626457" cy="626457"/>
          </a:xfrm>
          <a:custGeom>
            <a:avLst/>
            <a:gdLst/>
            <a:ahLst/>
            <a:cxnLst/>
            <a:rect l="l" t="t" r="r" b="b"/>
            <a:pathLst>
              <a:path w="626457" h="626457">
                <a:moveTo>
                  <a:pt x="0" y="0"/>
                </a:moveTo>
                <a:lnTo>
                  <a:pt x="626457" y="0"/>
                </a:lnTo>
                <a:lnTo>
                  <a:pt x="626457" y="626457"/>
                </a:lnTo>
                <a:lnTo>
                  <a:pt x="0" y="62645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73" name="Freeform 73"/>
          <p:cNvSpPr/>
          <p:nvPr/>
        </p:nvSpPr>
        <p:spPr>
          <a:xfrm>
            <a:off x="11088696" y="8435366"/>
            <a:ext cx="630436" cy="630436"/>
          </a:xfrm>
          <a:custGeom>
            <a:avLst/>
            <a:gdLst/>
            <a:ahLst/>
            <a:cxnLst/>
            <a:rect l="l" t="t" r="r" b="b"/>
            <a:pathLst>
              <a:path w="630436" h="630436">
                <a:moveTo>
                  <a:pt x="0" y="0"/>
                </a:moveTo>
                <a:lnTo>
                  <a:pt x="630436" y="0"/>
                </a:lnTo>
                <a:lnTo>
                  <a:pt x="630436" y="630436"/>
                </a:lnTo>
                <a:lnTo>
                  <a:pt x="0" y="63043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74" name="Freeform 74"/>
          <p:cNvSpPr/>
          <p:nvPr/>
        </p:nvSpPr>
        <p:spPr>
          <a:xfrm>
            <a:off x="12146011" y="6478495"/>
            <a:ext cx="718657" cy="478233"/>
          </a:xfrm>
          <a:custGeom>
            <a:avLst/>
            <a:gdLst/>
            <a:ahLst/>
            <a:cxnLst/>
            <a:rect l="l" t="t" r="r" b="b"/>
            <a:pathLst>
              <a:path w="718657" h="478233">
                <a:moveTo>
                  <a:pt x="0" y="0"/>
                </a:moveTo>
                <a:lnTo>
                  <a:pt x="718657" y="0"/>
                </a:lnTo>
                <a:lnTo>
                  <a:pt x="718657" y="478234"/>
                </a:lnTo>
                <a:lnTo>
                  <a:pt x="0" y="4782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75" name="Freeform 75"/>
          <p:cNvSpPr/>
          <p:nvPr/>
        </p:nvSpPr>
        <p:spPr>
          <a:xfrm>
            <a:off x="6850967" y="8436771"/>
            <a:ext cx="558423" cy="558423"/>
          </a:xfrm>
          <a:custGeom>
            <a:avLst/>
            <a:gdLst/>
            <a:ahLst/>
            <a:cxnLst/>
            <a:rect l="l" t="t" r="r" b="b"/>
            <a:pathLst>
              <a:path w="558423" h="558423">
                <a:moveTo>
                  <a:pt x="0" y="0"/>
                </a:moveTo>
                <a:lnTo>
                  <a:pt x="558422" y="0"/>
                </a:lnTo>
                <a:lnTo>
                  <a:pt x="558422" y="558423"/>
                </a:lnTo>
                <a:lnTo>
                  <a:pt x="0" y="55842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76" name="Freeform 76"/>
          <p:cNvSpPr/>
          <p:nvPr/>
        </p:nvSpPr>
        <p:spPr>
          <a:xfrm>
            <a:off x="12372375" y="4565805"/>
            <a:ext cx="450196" cy="676524"/>
          </a:xfrm>
          <a:custGeom>
            <a:avLst/>
            <a:gdLst/>
            <a:ahLst/>
            <a:cxnLst/>
            <a:rect l="l" t="t" r="r" b="b"/>
            <a:pathLst>
              <a:path w="450196" h="676524">
                <a:moveTo>
                  <a:pt x="0" y="0"/>
                </a:moveTo>
                <a:lnTo>
                  <a:pt x="450196" y="0"/>
                </a:lnTo>
                <a:lnTo>
                  <a:pt x="450196" y="676524"/>
                </a:lnTo>
                <a:lnTo>
                  <a:pt x="0" y="67652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77" name="Freeform 77"/>
          <p:cNvSpPr/>
          <p:nvPr/>
        </p:nvSpPr>
        <p:spPr>
          <a:xfrm>
            <a:off x="5433651" y="4613028"/>
            <a:ext cx="564455" cy="557400"/>
          </a:xfrm>
          <a:custGeom>
            <a:avLst/>
            <a:gdLst/>
            <a:ahLst/>
            <a:cxnLst/>
            <a:rect l="l" t="t" r="r" b="b"/>
            <a:pathLst>
              <a:path w="564455" h="557400">
                <a:moveTo>
                  <a:pt x="0" y="0"/>
                </a:moveTo>
                <a:lnTo>
                  <a:pt x="564456" y="0"/>
                </a:lnTo>
                <a:lnTo>
                  <a:pt x="564456" y="557400"/>
                </a:lnTo>
                <a:lnTo>
                  <a:pt x="0" y="5574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78" name="Freeform 78"/>
          <p:cNvSpPr/>
          <p:nvPr/>
        </p:nvSpPr>
        <p:spPr>
          <a:xfrm>
            <a:off x="11026822" y="2685728"/>
            <a:ext cx="692310" cy="520963"/>
          </a:xfrm>
          <a:custGeom>
            <a:avLst/>
            <a:gdLst/>
            <a:ahLst/>
            <a:cxnLst/>
            <a:rect l="l" t="t" r="r" b="b"/>
            <a:pathLst>
              <a:path w="692310" h="520963">
                <a:moveTo>
                  <a:pt x="0" y="0"/>
                </a:moveTo>
                <a:lnTo>
                  <a:pt x="692310" y="0"/>
                </a:lnTo>
                <a:lnTo>
                  <a:pt x="692310" y="520964"/>
                </a:lnTo>
                <a:lnTo>
                  <a:pt x="0" y="520964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79" name="TextBox 79"/>
          <p:cNvSpPr txBox="1"/>
          <p:nvPr/>
        </p:nvSpPr>
        <p:spPr>
          <a:xfrm>
            <a:off x="5896239" y="763045"/>
            <a:ext cx="6495521" cy="752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37"/>
              </a:lnSpc>
              <a:spcBef>
                <a:spcPct val="0"/>
              </a:spcBef>
            </a:pPr>
            <a:r>
              <a:rPr lang="en-US" sz="4716" b="1">
                <a:solidFill>
                  <a:srgbClr val="231F2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INTRODUCTION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1807306" y="2804167"/>
            <a:ext cx="4376627" cy="10818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7245" lvl="1" indent="-138622" algn="l">
              <a:lnSpc>
                <a:spcPts val="1797"/>
              </a:lnSpc>
              <a:buFont typeface="Arial"/>
              <a:buChar char="•"/>
            </a:pPr>
            <a:r>
              <a:rPr lang="en-US" sz="1284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The 21st century enabled massive advancements but at environmental cost.</a:t>
            </a:r>
          </a:p>
          <a:p>
            <a:pPr marL="277245" lvl="1" indent="-138622" algn="l">
              <a:lnSpc>
                <a:spcPts val="1797"/>
              </a:lnSpc>
              <a:buFont typeface="Arial"/>
              <a:buChar char="•"/>
            </a:pPr>
            <a:r>
              <a:rPr lang="en-US" sz="1284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Climate change, largely driven by human activity, threatens ecosystems and human civilization.¹</a:t>
            </a:r>
          </a:p>
          <a:p>
            <a:pPr marL="0" lvl="0" indent="0" algn="l">
              <a:lnSpc>
                <a:spcPts val="1797"/>
              </a:lnSpc>
            </a:pPr>
            <a:endParaRPr lang="en-US" sz="1284">
              <a:solidFill>
                <a:srgbClr val="231F2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1" name="TextBox 81"/>
          <p:cNvSpPr txBox="1"/>
          <p:nvPr/>
        </p:nvSpPr>
        <p:spPr>
          <a:xfrm>
            <a:off x="1888825" y="2481646"/>
            <a:ext cx="4573604" cy="2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160"/>
              </a:lnSpc>
              <a:spcBef>
                <a:spcPct val="0"/>
              </a:spcBef>
            </a:pPr>
            <a:r>
              <a:rPr lang="en-US" sz="1688" b="1">
                <a:solidFill>
                  <a:srgbClr val="231F2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Human Progress and Climate Trade-Offs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852643" y="4584331"/>
            <a:ext cx="4438133" cy="10818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7245" lvl="1" indent="-138622" algn="l">
              <a:lnSpc>
                <a:spcPts val="1797"/>
              </a:lnSpc>
              <a:buFont typeface="Arial"/>
              <a:buChar char="•"/>
            </a:pPr>
            <a:r>
              <a:rPr lang="en-US" sz="1284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Physical effects like rising sea levels are well studied.</a:t>
            </a:r>
          </a:p>
          <a:p>
            <a:pPr marL="277245" lvl="1" indent="-138622" algn="l">
              <a:lnSpc>
                <a:spcPts val="1797"/>
              </a:lnSpc>
              <a:buFont typeface="Arial"/>
              <a:buChar char="•"/>
            </a:pPr>
            <a:r>
              <a:rPr lang="en-US" sz="1284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Climate’s impact on non-communicable diseases (NCDs) remains underexplored.¹</a:t>
            </a:r>
          </a:p>
          <a:p>
            <a:pPr marL="0" lvl="0" indent="0" algn="l">
              <a:lnSpc>
                <a:spcPts val="1797"/>
              </a:lnSpc>
            </a:pPr>
            <a:endParaRPr lang="en-US" sz="1284">
              <a:solidFill>
                <a:srgbClr val="231F2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3" name="TextBox 83"/>
          <p:cNvSpPr txBox="1"/>
          <p:nvPr/>
        </p:nvSpPr>
        <p:spPr>
          <a:xfrm>
            <a:off x="1093305" y="4220483"/>
            <a:ext cx="3782823" cy="2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160"/>
              </a:lnSpc>
              <a:spcBef>
                <a:spcPct val="0"/>
              </a:spcBef>
            </a:pPr>
            <a:r>
              <a:rPr lang="en-US" sz="1688" b="1">
                <a:solidFill>
                  <a:srgbClr val="231F2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Missing Link: Climate and NCDs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824068" y="6502343"/>
            <a:ext cx="4304783" cy="10818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7245" lvl="1" indent="-138622" algn="l">
              <a:lnSpc>
                <a:spcPts val="1797"/>
              </a:lnSpc>
              <a:buFont typeface="Arial"/>
              <a:buChar char="•"/>
            </a:pPr>
            <a:r>
              <a:rPr lang="en-US" sz="1284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NCDs contributed to 64.3% of all deaths in 2021, up from 59.5% in 2000.²</a:t>
            </a:r>
          </a:p>
          <a:p>
            <a:pPr marL="277245" lvl="1" indent="-138622" algn="l">
              <a:lnSpc>
                <a:spcPts val="1797"/>
              </a:lnSpc>
              <a:buFont typeface="Arial"/>
              <a:buChar char="•"/>
            </a:pPr>
            <a:r>
              <a:rPr lang="en-US" sz="1284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IHD, stroke, COPD, and LRIs are top global killers—surpassed only by COVID-19 recently.²</a:t>
            </a:r>
          </a:p>
          <a:p>
            <a:pPr marL="0" lvl="0" indent="0" algn="l">
              <a:lnSpc>
                <a:spcPts val="1797"/>
              </a:lnSpc>
            </a:pPr>
            <a:endParaRPr lang="en-US" sz="1284">
              <a:solidFill>
                <a:srgbClr val="231F2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5" name="TextBox 85"/>
          <p:cNvSpPr txBox="1"/>
          <p:nvPr/>
        </p:nvSpPr>
        <p:spPr>
          <a:xfrm>
            <a:off x="1031392" y="6135631"/>
            <a:ext cx="3778060" cy="2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160"/>
              </a:lnSpc>
              <a:spcBef>
                <a:spcPct val="0"/>
              </a:spcBef>
            </a:pPr>
            <a:r>
              <a:rPr lang="en-US" sz="1688" b="1">
                <a:solidFill>
                  <a:srgbClr val="231F2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Rise of NCDs Globally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1678649" y="8310096"/>
            <a:ext cx="4923427" cy="1519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7245" lvl="1" indent="-138622" algn="l">
              <a:lnSpc>
                <a:spcPts val="1797"/>
              </a:lnSpc>
              <a:buFont typeface="Arial"/>
              <a:buChar char="•"/>
            </a:pPr>
            <a:r>
              <a:rPr lang="en-US" sz="1284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Tropical monsoon climate with regional extremes—coastal, arid, temperate.³</a:t>
            </a:r>
          </a:p>
          <a:p>
            <a:pPr marL="277245" lvl="1" indent="-138622" algn="l">
              <a:lnSpc>
                <a:spcPts val="1797"/>
              </a:lnSpc>
              <a:buFont typeface="Arial"/>
              <a:buChar char="•"/>
            </a:pPr>
            <a:r>
              <a:rPr lang="en-US" sz="1284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1.43 billion people (2023) and 3rd largest GHG emitter globally.⁴</a:t>
            </a:r>
          </a:p>
          <a:p>
            <a:pPr marL="277245" lvl="1" indent="-138622" algn="l">
              <a:lnSpc>
                <a:spcPts val="1797"/>
              </a:lnSpc>
              <a:buFont typeface="Arial"/>
              <a:buChar char="•"/>
            </a:pPr>
            <a:r>
              <a:rPr lang="en-US" sz="1284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NCDs caused 61.8% of deaths in 2016, vs. 27.5% from communicable and maternal causes.⁵</a:t>
            </a:r>
          </a:p>
          <a:p>
            <a:pPr marL="0" lvl="0" indent="0" algn="l">
              <a:lnSpc>
                <a:spcPts val="1797"/>
              </a:lnSpc>
            </a:pPr>
            <a:endParaRPr lang="en-US" sz="1284">
              <a:solidFill>
                <a:srgbClr val="231F2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7" name="TextBox 87"/>
          <p:cNvSpPr txBox="1"/>
          <p:nvPr/>
        </p:nvSpPr>
        <p:spPr>
          <a:xfrm>
            <a:off x="1813065" y="8012923"/>
            <a:ext cx="3620586" cy="2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160"/>
              </a:lnSpc>
              <a:spcBef>
                <a:spcPct val="0"/>
              </a:spcBef>
            </a:pPr>
            <a:r>
              <a:rPr lang="en-US" sz="1688" b="1">
                <a:solidFill>
                  <a:srgbClr val="231F2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India’s Dual Vulnerability</a:t>
            </a:r>
          </a:p>
        </p:txBody>
      </p:sp>
      <p:sp>
        <p:nvSpPr>
          <p:cNvPr id="88" name="TextBox 88"/>
          <p:cNvSpPr txBox="1"/>
          <p:nvPr/>
        </p:nvSpPr>
        <p:spPr>
          <a:xfrm>
            <a:off x="12140008" y="2389950"/>
            <a:ext cx="5043092" cy="1598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7245" lvl="1" indent="-138622" algn="l">
              <a:lnSpc>
                <a:spcPts val="1797"/>
              </a:lnSpc>
              <a:buFont typeface="Arial"/>
              <a:buChar char="•"/>
            </a:pPr>
            <a:r>
              <a:rPr lang="en-US" sz="1284" dirty="0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Climatic zones range from semi-arid to very humid with rainfall from </a:t>
            </a:r>
            <a:r>
              <a:rPr lang="en-US" sz="1284" b="1" dirty="0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100 mm (west) to &gt;1020 mm (east)⁶.</a:t>
            </a:r>
          </a:p>
          <a:p>
            <a:pPr marL="277245" lvl="1" indent="-138622" algn="l">
              <a:lnSpc>
                <a:spcPts val="1797"/>
              </a:lnSpc>
              <a:buFont typeface="Arial"/>
              <a:buChar char="•"/>
            </a:pPr>
            <a:r>
              <a:rPr lang="en-US" sz="1284" dirty="0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Despite increasing total rainfall (1951–2015), drought months have also increased, reflecting variability⁶.</a:t>
            </a:r>
          </a:p>
          <a:p>
            <a:pPr marL="277245" lvl="1" indent="-138622" algn="l">
              <a:lnSpc>
                <a:spcPts val="1797"/>
              </a:lnSpc>
              <a:buFont typeface="Arial"/>
              <a:buChar char="•"/>
            </a:pPr>
            <a:r>
              <a:rPr lang="en-US" sz="1284" dirty="0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GHG emissions in Rajasthan projected to rise 1.7× by 2030; cement industry is the leading CO₂ emitter⁷.</a:t>
            </a:r>
          </a:p>
          <a:p>
            <a:pPr marL="0" lvl="0" indent="0" algn="l">
              <a:lnSpc>
                <a:spcPts val="1797"/>
              </a:lnSpc>
            </a:pPr>
            <a:endParaRPr lang="en-US" sz="1284" dirty="0">
              <a:solidFill>
                <a:srgbClr val="231F2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9" name="TextBox 89"/>
          <p:cNvSpPr txBox="1"/>
          <p:nvPr/>
        </p:nvSpPr>
        <p:spPr>
          <a:xfrm>
            <a:off x="12165061" y="2094379"/>
            <a:ext cx="3988016" cy="2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160"/>
              </a:lnSpc>
              <a:spcBef>
                <a:spcPct val="0"/>
              </a:spcBef>
            </a:pPr>
            <a:r>
              <a:rPr lang="en-US" sz="1688" b="1">
                <a:solidFill>
                  <a:srgbClr val="231F2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Rajasthan’s Climate Challenges</a:t>
            </a:r>
          </a:p>
        </p:txBody>
      </p:sp>
      <p:sp>
        <p:nvSpPr>
          <p:cNvPr id="90" name="TextBox 90"/>
          <p:cNvSpPr txBox="1"/>
          <p:nvPr/>
        </p:nvSpPr>
        <p:spPr>
          <a:xfrm>
            <a:off x="13241671" y="4365256"/>
            <a:ext cx="4520096" cy="1300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7245" lvl="1" indent="-138622" algn="l">
              <a:lnSpc>
                <a:spcPts val="1797"/>
              </a:lnSpc>
              <a:buFont typeface="Arial"/>
              <a:buChar char="•"/>
            </a:pPr>
            <a:r>
              <a:rPr lang="en-US" sz="1284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75.13% rural population⁸.</a:t>
            </a:r>
          </a:p>
          <a:p>
            <a:pPr marL="277245" lvl="1" indent="-138622" algn="l">
              <a:lnSpc>
                <a:spcPts val="1797"/>
              </a:lnSpc>
              <a:buFont typeface="Arial"/>
              <a:buChar char="•"/>
            </a:pPr>
            <a:r>
              <a:rPr lang="en-US" sz="1284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NCDs now contribute to 51.35% of DALYs in the state⁹.</a:t>
            </a:r>
          </a:p>
          <a:p>
            <a:pPr marL="277245" lvl="1" indent="-138622" algn="l">
              <a:lnSpc>
                <a:spcPts val="1797"/>
              </a:lnSpc>
              <a:buFont typeface="Arial"/>
              <a:buChar char="•"/>
            </a:pPr>
            <a:r>
              <a:rPr lang="en-US" sz="1284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COPD rose from 8th to 2nd, IHD from 11th to 3rd, and asthma from 19th to 9th (1990–2019)⁹.</a:t>
            </a:r>
          </a:p>
          <a:p>
            <a:pPr marL="0" lvl="0" indent="0" algn="l">
              <a:lnSpc>
                <a:spcPts val="1797"/>
              </a:lnSpc>
            </a:pPr>
            <a:endParaRPr lang="en-US" sz="1284">
              <a:solidFill>
                <a:srgbClr val="231F2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1" name="TextBox 91"/>
          <p:cNvSpPr txBox="1"/>
          <p:nvPr/>
        </p:nvSpPr>
        <p:spPr>
          <a:xfrm>
            <a:off x="13307932" y="4058558"/>
            <a:ext cx="3530633" cy="2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160"/>
              </a:lnSpc>
              <a:spcBef>
                <a:spcPct val="0"/>
              </a:spcBef>
            </a:pPr>
            <a:r>
              <a:rPr lang="en-US" sz="1688" b="1">
                <a:solidFill>
                  <a:srgbClr val="231F2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NCD Escalation in Rajasthan</a:t>
            </a:r>
          </a:p>
        </p:txBody>
      </p:sp>
      <p:sp>
        <p:nvSpPr>
          <p:cNvPr id="92" name="TextBox 92"/>
          <p:cNvSpPr txBox="1"/>
          <p:nvPr/>
        </p:nvSpPr>
        <p:spPr>
          <a:xfrm>
            <a:off x="13140893" y="6134100"/>
            <a:ext cx="4649862" cy="17390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7245" lvl="1" indent="-138622" algn="l">
              <a:lnSpc>
                <a:spcPts val="1797"/>
              </a:lnSpc>
              <a:buFont typeface="Arial"/>
              <a:buChar char="•"/>
            </a:pPr>
            <a:r>
              <a:rPr lang="en-US" sz="1284" dirty="0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Heat exposure raises BP, triggers inflammation, worsens IHD, COPD, diabetes, especially in elderly/comorbid¹⁰.</a:t>
            </a:r>
          </a:p>
          <a:p>
            <a:pPr marL="277245" lvl="1" indent="-138622" algn="l">
              <a:lnSpc>
                <a:spcPts val="1797"/>
              </a:lnSpc>
              <a:buFont typeface="Arial"/>
              <a:buChar char="•"/>
            </a:pPr>
            <a:r>
              <a:rPr lang="en-US" sz="1284" dirty="0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High humidity and altered rainfall worsen PM/ozone levels → asthma, stroke, renal strain¹¹.</a:t>
            </a:r>
          </a:p>
          <a:p>
            <a:pPr marL="277245" lvl="1" indent="-138622" algn="l">
              <a:lnSpc>
                <a:spcPts val="1797"/>
              </a:lnSpc>
              <a:buFont typeface="Arial"/>
              <a:buChar char="•"/>
            </a:pPr>
            <a:r>
              <a:rPr lang="en-US" sz="1284" dirty="0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Poor air quality and nutritional stress amplify long-term NCD risks.</a:t>
            </a:r>
          </a:p>
          <a:p>
            <a:pPr marL="0" lvl="0" indent="0" algn="l">
              <a:lnSpc>
                <a:spcPts val="1797"/>
              </a:lnSpc>
            </a:pPr>
            <a:endParaRPr lang="en-US" sz="1284" dirty="0">
              <a:solidFill>
                <a:srgbClr val="231F2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3" name="TextBox 93"/>
          <p:cNvSpPr txBox="1"/>
          <p:nvPr/>
        </p:nvSpPr>
        <p:spPr>
          <a:xfrm>
            <a:off x="12966036" y="5829300"/>
            <a:ext cx="5135675" cy="2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160"/>
              </a:lnSpc>
              <a:spcBef>
                <a:spcPct val="0"/>
              </a:spcBef>
            </a:pPr>
            <a:r>
              <a:rPr lang="en-US" sz="1688" b="1" dirty="0">
                <a:solidFill>
                  <a:srgbClr val="231F2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Biological and Ecological Pathways¹⁰¹¹</a:t>
            </a:r>
          </a:p>
        </p:txBody>
      </p:sp>
      <p:sp>
        <p:nvSpPr>
          <p:cNvPr id="94" name="TextBox 94"/>
          <p:cNvSpPr txBox="1"/>
          <p:nvPr/>
        </p:nvSpPr>
        <p:spPr>
          <a:xfrm>
            <a:off x="12259660" y="8343900"/>
            <a:ext cx="4999640" cy="1519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7245" lvl="1" indent="-138622" algn="l">
              <a:lnSpc>
                <a:spcPts val="1797"/>
              </a:lnSpc>
              <a:buFont typeface="Arial"/>
              <a:buChar char="•"/>
            </a:pPr>
            <a:r>
              <a:rPr lang="en-US" sz="1284" dirty="0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Most research is short-term or infectious disease-focused.¹²</a:t>
            </a:r>
          </a:p>
          <a:p>
            <a:pPr marL="277245" lvl="1" indent="-138622" algn="l">
              <a:lnSpc>
                <a:spcPts val="1797"/>
              </a:lnSpc>
              <a:buFont typeface="Arial"/>
              <a:buChar char="•"/>
            </a:pPr>
            <a:r>
              <a:rPr lang="en-US" sz="1284" dirty="0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This study uses GAMs, DLNMs, and ARIMA to explore 20-year climate–NCD correlations in Rajasthan.</a:t>
            </a:r>
          </a:p>
          <a:p>
            <a:pPr marL="277245" lvl="1" indent="-138622" algn="l">
              <a:lnSpc>
                <a:spcPts val="1797"/>
              </a:lnSpc>
              <a:buFont typeface="Arial"/>
              <a:buChar char="•"/>
            </a:pPr>
            <a:r>
              <a:rPr lang="en-US" sz="1284" dirty="0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Findings will inform evidence-based adaptation and mitigation strategies.</a:t>
            </a:r>
          </a:p>
          <a:p>
            <a:pPr marL="0" lvl="0" indent="0" algn="l">
              <a:lnSpc>
                <a:spcPts val="1797"/>
              </a:lnSpc>
            </a:pPr>
            <a:endParaRPr lang="en-US" sz="1284" dirty="0">
              <a:solidFill>
                <a:srgbClr val="231F2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5" name="TextBox 95"/>
          <p:cNvSpPr txBox="1"/>
          <p:nvPr/>
        </p:nvSpPr>
        <p:spPr>
          <a:xfrm>
            <a:off x="12326335" y="8046239"/>
            <a:ext cx="4098961" cy="2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160"/>
              </a:lnSpc>
              <a:spcBef>
                <a:spcPct val="0"/>
              </a:spcBef>
            </a:pPr>
            <a:r>
              <a:rPr lang="en-US" sz="1688" b="1">
                <a:solidFill>
                  <a:srgbClr val="231F2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Bridging an Evidence Gap</a:t>
            </a:r>
          </a:p>
        </p:txBody>
      </p:sp>
      <p:sp>
        <p:nvSpPr>
          <p:cNvPr id="96" name="TextBox 96"/>
          <p:cNvSpPr txBox="1"/>
          <p:nvPr/>
        </p:nvSpPr>
        <p:spPr>
          <a:xfrm>
            <a:off x="7749704" y="4628790"/>
            <a:ext cx="2831641" cy="2240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50"/>
              </a:lnSpc>
            </a:pPr>
            <a:r>
              <a:rPr lang="en-US" sz="2773" b="1">
                <a:solidFill>
                  <a:srgbClr val="231F2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Understanding the nexus of Climate change and NCDs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5" grpId="0" animBg="1"/>
      <p:bldP spid="36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9715500" y="3745132"/>
            <a:ext cx="3722013" cy="1070079"/>
          </a:xfrm>
          <a:custGeom>
            <a:avLst/>
            <a:gdLst/>
            <a:ahLst/>
            <a:cxnLst/>
            <a:rect l="l" t="t" r="r" b="b"/>
            <a:pathLst>
              <a:path w="3722013" h="1070079">
                <a:moveTo>
                  <a:pt x="0" y="0"/>
                </a:moveTo>
                <a:lnTo>
                  <a:pt x="3722013" y="0"/>
                </a:lnTo>
                <a:lnTo>
                  <a:pt x="3722013" y="1070079"/>
                </a:lnTo>
                <a:lnTo>
                  <a:pt x="0" y="10700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 rot="5400000">
            <a:off x="10315030" y="1238374"/>
            <a:ext cx="2595373" cy="3673200"/>
            <a:chOff x="0" y="0"/>
            <a:chExt cx="2413525" cy="34158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13525" cy="3415832"/>
            </a:xfrm>
            <a:custGeom>
              <a:avLst/>
              <a:gdLst/>
              <a:ahLst/>
              <a:cxnLst/>
              <a:rect l="l" t="t" r="r" b="b"/>
              <a:pathLst>
                <a:path w="2413525" h="3415832">
                  <a:moveTo>
                    <a:pt x="92472" y="0"/>
                  </a:moveTo>
                  <a:lnTo>
                    <a:pt x="2321053" y="0"/>
                  </a:lnTo>
                  <a:cubicBezTo>
                    <a:pt x="2372124" y="0"/>
                    <a:pt x="2413525" y="41401"/>
                    <a:pt x="2413525" y="92472"/>
                  </a:cubicBezTo>
                  <a:lnTo>
                    <a:pt x="2413525" y="3323360"/>
                  </a:lnTo>
                  <a:cubicBezTo>
                    <a:pt x="2413525" y="3347885"/>
                    <a:pt x="2403782" y="3371405"/>
                    <a:pt x="2386441" y="3388747"/>
                  </a:cubicBezTo>
                  <a:cubicBezTo>
                    <a:pt x="2369099" y="3406089"/>
                    <a:pt x="2345578" y="3415832"/>
                    <a:pt x="2321053" y="3415832"/>
                  </a:cubicBezTo>
                  <a:lnTo>
                    <a:pt x="92472" y="3415832"/>
                  </a:lnTo>
                  <a:cubicBezTo>
                    <a:pt x="41401" y="3415832"/>
                    <a:pt x="0" y="3374431"/>
                    <a:pt x="0" y="3323360"/>
                  </a:cubicBezTo>
                  <a:lnTo>
                    <a:pt x="0" y="92472"/>
                  </a:lnTo>
                  <a:cubicBezTo>
                    <a:pt x="0" y="41401"/>
                    <a:pt x="41401" y="0"/>
                    <a:pt x="92472" y="0"/>
                  </a:cubicBezTo>
                  <a:close/>
                </a:path>
              </a:pathLst>
            </a:custGeom>
            <a:solidFill>
              <a:srgbClr val="FFFFFF"/>
            </a:solidFill>
            <a:ln w="114300" cap="rnd">
              <a:solidFill>
                <a:srgbClr val="FF8379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413525" cy="34539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6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0051982" y="1625089"/>
            <a:ext cx="3121468" cy="732126"/>
          </a:xfrm>
          <a:custGeom>
            <a:avLst/>
            <a:gdLst/>
            <a:ahLst/>
            <a:cxnLst/>
            <a:rect l="l" t="t" r="r" b="b"/>
            <a:pathLst>
              <a:path w="3121468" h="732126">
                <a:moveTo>
                  <a:pt x="0" y="0"/>
                </a:moveTo>
                <a:lnTo>
                  <a:pt x="3121468" y="0"/>
                </a:lnTo>
                <a:lnTo>
                  <a:pt x="3121468" y="732126"/>
                </a:lnTo>
                <a:lnTo>
                  <a:pt x="0" y="7321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-10800000">
            <a:off x="13771143" y="3745132"/>
            <a:ext cx="3722013" cy="1070079"/>
          </a:xfrm>
          <a:custGeom>
            <a:avLst/>
            <a:gdLst/>
            <a:ahLst/>
            <a:cxnLst/>
            <a:rect l="l" t="t" r="r" b="b"/>
            <a:pathLst>
              <a:path w="3722013" h="1070079">
                <a:moveTo>
                  <a:pt x="0" y="0"/>
                </a:moveTo>
                <a:lnTo>
                  <a:pt x="3722012" y="0"/>
                </a:lnTo>
                <a:lnTo>
                  <a:pt x="3722012" y="1070079"/>
                </a:lnTo>
                <a:lnTo>
                  <a:pt x="0" y="10700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 rot="5400000">
            <a:off x="14370672" y="1238374"/>
            <a:ext cx="2595373" cy="3673200"/>
            <a:chOff x="0" y="0"/>
            <a:chExt cx="2413525" cy="341583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13525" cy="3415832"/>
            </a:xfrm>
            <a:custGeom>
              <a:avLst/>
              <a:gdLst/>
              <a:ahLst/>
              <a:cxnLst/>
              <a:rect l="l" t="t" r="r" b="b"/>
              <a:pathLst>
                <a:path w="2413525" h="3415832">
                  <a:moveTo>
                    <a:pt x="92472" y="0"/>
                  </a:moveTo>
                  <a:lnTo>
                    <a:pt x="2321053" y="0"/>
                  </a:lnTo>
                  <a:cubicBezTo>
                    <a:pt x="2372124" y="0"/>
                    <a:pt x="2413525" y="41401"/>
                    <a:pt x="2413525" y="92472"/>
                  </a:cubicBezTo>
                  <a:lnTo>
                    <a:pt x="2413525" y="3323360"/>
                  </a:lnTo>
                  <a:cubicBezTo>
                    <a:pt x="2413525" y="3347885"/>
                    <a:pt x="2403782" y="3371405"/>
                    <a:pt x="2386441" y="3388747"/>
                  </a:cubicBezTo>
                  <a:cubicBezTo>
                    <a:pt x="2369099" y="3406089"/>
                    <a:pt x="2345578" y="3415832"/>
                    <a:pt x="2321053" y="3415832"/>
                  </a:cubicBezTo>
                  <a:lnTo>
                    <a:pt x="92472" y="3415832"/>
                  </a:lnTo>
                  <a:cubicBezTo>
                    <a:pt x="41401" y="3415832"/>
                    <a:pt x="0" y="3374431"/>
                    <a:pt x="0" y="3323360"/>
                  </a:cubicBezTo>
                  <a:lnTo>
                    <a:pt x="0" y="92472"/>
                  </a:lnTo>
                  <a:cubicBezTo>
                    <a:pt x="0" y="41401"/>
                    <a:pt x="41401" y="0"/>
                    <a:pt x="92472" y="0"/>
                  </a:cubicBezTo>
                  <a:close/>
                </a:path>
              </a:pathLst>
            </a:custGeom>
            <a:solidFill>
              <a:srgbClr val="FFFFFF"/>
            </a:solidFill>
            <a:ln w="114300" cap="rnd">
              <a:solidFill>
                <a:srgbClr val="8ED7E8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413525" cy="34539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6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4107625" y="1625089"/>
            <a:ext cx="3121468" cy="732126"/>
          </a:xfrm>
          <a:custGeom>
            <a:avLst/>
            <a:gdLst/>
            <a:ahLst/>
            <a:cxnLst/>
            <a:rect l="l" t="t" r="r" b="b"/>
            <a:pathLst>
              <a:path w="3121468" h="732126">
                <a:moveTo>
                  <a:pt x="0" y="0"/>
                </a:moveTo>
                <a:lnTo>
                  <a:pt x="3121468" y="0"/>
                </a:lnTo>
                <a:lnTo>
                  <a:pt x="3121468" y="732126"/>
                </a:lnTo>
                <a:lnTo>
                  <a:pt x="0" y="73212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-10800000">
            <a:off x="9715500" y="6718645"/>
            <a:ext cx="3722013" cy="1070079"/>
          </a:xfrm>
          <a:custGeom>
            <a:avLst/>
            <a:gdLst/>
            <a:ahLst/>
            <a:cxnLst/>
            <a:rect l="l" t="t" r="r" b="b"/>
            <a:pathLst>
              <a:path w="3722013" h="1070079">
                <a:moveTo>
                  <a:pt x="0" y="0"/>
                </a:moveTo>
                <a:lnTo>
                  <a:pt x="3722013" y="0"/>
                </a:lnTo>
                <a:lnTo>
                  <a:pt x="3722013" y="1070078"/>
                </a:lnTo>
                <a:lnTo>
                  <a:pt x="0" y="10700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 rot="5400000">
            <a:off x="10314460" y="4310365"/>
            <a:ext cx="2596513" cy="3673200"/>
            <a:chOff x="0" y="0"/>
            <a:chExt cx="2414585" cy="341583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14585" cy="3415832"/>
            </a:xfrm>
            <a:custGeom>
              <a:avLst/>
              <a:gdLst/>
              <a:ahLst/>
              <a:cxnLst/>
              <a:rect l="l" t="t" r="r" b="b"/>
              <a:pathLst>
                <a:path w="2414585" h="3415832">
                  <a:moveTo>
                    <a:pt x="92431" y="0"/>
                  </a:moveTo>
                  <a:lnTo>
                    <a:pt x="2322154" y="0"/>
                  </a:lnTo>
                  <a:cubicBezTo>
                    <a:pt x="2346668" y="0"/>
                    <a:pt x="2370178" y="9738"/>
                    <a:pt x="2387512" y="27073"/>
                  </a:cubicBezTo>
                  <a:cubicBezTo>
                    <a:pt x="2404847" y="44407"/>
                    <a:pt x="2414585" y="67917"/>
                    <a:pt x="2414585" y="92431"/>
                  </a:cubicBezTo>
                  <a:lnTo>
                    <a:pt x="2414585" y="3323400"/>
                  </a:lnTo>
                  <a:cubicBezTo>
                    <a:pt x="2414585" y="3374449"/>
                    <a:pt x="2373202" y="3415832"/>
                    <a:pt x="2322154" y="3415832"/>
                  </a:cubicBezTo>
                  <a:lnTo>
                    <a:pt x="92431" y="3415832"/>
                  </a:lnTo>
                  <a:cubicBezTo>
                    <a:pt x="41383" y="3415832"/>
                    <a:pt x="0" y="3374449"/>
                    <a:pt x="0" y="3323400"/>
                  </a:cubicBezTo>
                  <a:lnTo>
                    <a:pt x="0" y="92431"/>
                  </a:lnTo>
                  <a:cubicBezTo>
                    <a:pt x="0" y="41383"/>
                    <a:pt x="41383" y="0"/>
                    <a:pt x="92431" y="0"/>
                  </a:cubicBezTo>
                  <a:close/>
                </a:path>
              </a:pathLst>
            </a:custGeom>
            <a:solidFill>
              <a:srgbClr val="FFFFFF"/>
            </a:solidFill>
            <a:ln w="114300" cap="rnd">
              <a:solidFill>
                <a:srgbClr val="91DFB1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2414585" cy="34539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6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0051982" y="4696510"/>
            <a:ext cx="3121468" cy="732126"/>
          </a:xfrm>
          <a:custGeom>
            <a:avLst/>
            <a:gdLst/>
            <a:ahLst/>
            <a:cxnLst/>
            <a:rect l="l" t="t" r="r" b="b"/>
            <a:pathLst>
              <a:path w="3121468" h="732126">
                <a:moveTo>
                  <a:pt x="0" y="0"/>
                </a:moveTo>
                <a:lnTo>
                  <a:pt x="3121468" y="0"/>
                </a:lnTo>
                <a:lnTo>
                  <a:pt x="3121468" y="732127"/>
                </a:lnTo>
                <a:lnTo>
                  <a:pt x="0" y="73212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-10800000">
            <a:off x="13771143" y="6718645"/>
            <a:ext cx="3722013" cy="1070079"/>
          </a:xfrm>
          <a:custGeom>
            <a:avLst/>
            <a:gdLst/>
            <a:ahLst/>
            <a:cxnLst/>
            <a:rect l="l" t="t" r="r" b="b"/>
            <a:pathLst>
              <a:path w="3722013" h="1070079">
                <a:moveTo>
                  <a:pt x="0" y="0"/>
                </a:moveTo>
                <a:lnTo>
                  <a:pt x="3722012" y="0"/>
                </a:lnTo>
                <a:lnTo>
                  <a:pt x="3722012" y="1070078"/>
                </a:lnTo>
                <a:lnTo>
                  <a:pt x="0" y="10700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8" name="Group 18"/>
          <p:cNvGrpSpPr/>
          <p:nvPr/>
        </p:nvGrpSpPr>
        <p:grpSpPr>
          <a:xfrm rot="5400000">
            <a:off x="14370102" y="4310365"/>
            <a:ext cx="2596513" cy="3673200"/>
            <a:chOff x="0" y="0"/>
            <a:chExt cx="2414585" cy="341583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414585" cy="3415832"/>
            </a:xfrm>
            <a:custGeom>
              <a:avLst/>
              <a:gdLst/>
              <a:ahLst/>
              <a:cxnLst/>
              <a:rect l="l" t="t" r="r" b="b"/>
              <a:pathLst>
                <a:path w="2414585" h="3415832">
                  <a:moveTo>
                    <a:pt x="92431" y="0"/>
                  </a:moveTo>
                  <a:lnTo>
                    <a:pt x="2322154" y="0"/>
                  </a:lnTo>
                  <a:cubicBezTo>
                    <a:pt x="2346668" y="0"/>
                    <a:pt x="2370178" y="9738"/>
                    <a:pt x="2387512" y="27073"/>
                  </a:cubicBezTo>
                  <a:cubicBezTo>
                    <a:pt x="2404847" y="44407"/>
                    <a:pt x="2414585" y="67917"/>
                    <a:pt x="2414585" y="92431"/>
                  </a:cubicBezTo>
                  <a:lnTo>
                    <a:pt x="2414585" y="3323400"/>
                  </a:lnTo>
                  <a:cubicBezTo>
                    <a:pt x="2414585" y="3374449"/>
                    <a:pt x="2373202" y="3415832"/>
                    <a:pt x="2322154" y="3415832"/>
                  </a:cubicBezTo>
                  <a:lnTo>
                    <a:pt x="92431" y="3415832"/>
                  </a:lnTo>
                  <a:cubicBezTo>
                    <a:pt x="41383" y="3415832"/>
                    <a:pt x="0" y="3374449"/>
                    <a:pt x="0" y="3323400"/>
                  </a:cubicBezTo>
                  <a:lnTo>
                    <a:pt x="0" y="92431"/>
                  </a:lnTo>
                  <a:cubicBezTo>
                    <a:pt x="0" y="41383"/>
                    <a:pt x="41383" y="0"/>
                    <a:pt x="92431" y="0"/>
                  </a:cubicBezTo>
                  <a:close/>
                </a:path>
              </a:pathLst>
            </a:custGeom>
            <a:solidFill>
              <a:srgbClr val="FFFFFF"/>
            </a:solidFill>
            <a:ln w="114300" cap="rnd">
              <a:solidFill>
                <a:srgbClr val="F8D389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2414585" cy="34539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6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14107625" y="4696510"/>
            <a:ext cx="3121468" cy="732126"/>
          </a:xfrm>
          <a:custGeom>
            <a:avLst/>
            <a:gdLst/>
            <a:ahLst/>
            <a:cxnLst/>
            <a:rect l="l" t="t" r="r" b="b"/>
            <a:pathLst>
              <a:path w="3121468" h="732126">
                <a:moveTo>
                  <a:pt x="0" y="0"/>
                </a:moveTo>
                <a:lnTo>
                  <a:pt x="3121468" y="0"/>
                </a:lnTo>
                <a:lnTo>
                  <a:pt x="3121468" y="732127"/>
                </a:lnTo>
                <a:lnTo>
                  <a:pt x="0" y="73212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-10800000">
            <a:off x="11158493" y="8999753"/>
            <a:ext cx="5187754" cy="1491479"/>
          </a:xfrm>
          <a:custGeom>
            <a:avLst/>
            <a:gdLst/>
            <a:ahLst/>
            <a:cxnLst/>
            <a:rect l="l" t="t" r="r" b="b"/>
            <a:pathLst>
              <a:path w="5187754" h="1491479">
                <a:moveTo>
                  <a:pt x="0" y="0"/>
                </a:moveTo>
                <a:lnTo>
                  <a:pt x="5187754" y="0"/>
                </a:lnTo>
                <a:lnTo>
                  <a:pt x="5187754" y="1491479"/>
                </a:lnTo>
                <a:lnTo>
                  <a:pt x="0" y="14914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3" name="Group 23"/>
          <p:cNvGrpSpPr/>
          <p:nvPr/>
        </p:nvGrpSpPr>
        <p:grpSpPr>
          <a:xfrm rot="5400000">
            <a:off x="12624047" y="6465672"/>
            <a:ext cx="2143490" cy="4987650"/>
            <a:chOff x="0" y="0"/>
            <a:chExt cx="2779314" cy="6467137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779314" cy="6467137"/>
            </a:xfrm>
            <a:custGeom>
              <a:avLst/>
              <a:gdLst/>
              <a:ahLst/>
              <a:cxnLst/>
              <a:rect l="l" t="t" r="r" b="b"/>
              <a:pathLst>
                <a:path w="2779314" h="6467137">
                  <a:moveTo>
                    <a:pt x="111967" y="0"/>
                  </a:moveTo>
                  <a:lnTo>
                    <a:pt x="2667347" y="0"/>
                  </a:lnTo>
                  <a:cubicBezTo>
                    <a:pt x="2697043" y="0"/>
                    <a:pt x="2725522" y="11796"/>
                    <a:pt x="2746520" y="32794"/>
                  </a:cubicBezTo>
                  <a:cubicBezTo>
                    <a:pt x="2767518" y="53792"/>
                    <a:pt x="2779314" y="82271"/>
                    <a:pt x="2779314" y="111967"/>
                  </a:cubicBezTo>
                  <a:lnTo>
                    <a:pt x="2779314" y="6355170"/>
                  </a:lnTo>
                  <a:cubicBezTo>
                    <a:pt x="2779314" y="6384865"/>
                    <a:pt x="2767518" y="6413345"/>
                    <a:pt x="2746520" y="6434343"/>
                  </a:cubicBezTo>
                  <a:cubicBezTo>
                    <a:pt x="2725522" y="6455340"/>
                    <a:pt x="2697043" y="6467137"/>
                    <a:pt x="2667347" y="6467137"/>
                  </a:cubicBezTo>
                  <a:lnTo>
                    <a:pt x="111967" y="6467137"/>
                  </a:lnTo>
                  <a:cubicBezTo>
                    <a:pt x="82271" y="6467137"/>
                    <a:pt x="53792" y="6455340"/>
                    <a:pt x="32794" y="6434343"/>
                  </a:cubicBezTo>
                  <a:cubicBezTo>
                    <a:pt x="11796" y="6413345"/>
                    <a:pt x="0" y="6384865"/>
                    <a:pt x="0" y="6355170"/>
                  </a:cubicBezTo>
                  <a:lnTo>
                    <a:pt x="0" y="111967"/>
                  </a:lnTo>
                  <a:cubicBezTo>
                    <a:pt x="0" y="82271"/>
                    <a:pt x="11796" y="53792"/>
                    <a:pt x="32794" y="32794"/>
                  </a:cubicBezTo>
                  <a:cubicBezTo>
                    <a:pt x="53792" y="11796"/>
                    <a:pt x="82271" y="0"/>
                    <a:pt x="111967" y="0"/>
                  </a:cubicBezTo>
                  <a:close/>
                </a:path>
              </a:pathLst>
            </a:custGeom>
            <a:solidFill>
              <a:srgbClr val="FFFFFF"/>
            </a:solidFill>
            <a:ln w="114300" cap="rnd">
              <a:solidFill>
                <a:srgbClr val="F8D389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2779314" cy="65052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6"/>
                </a:lnSpc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12357338" y="7740497"/>
            <a:ext cx="2790063" cy="654397"/>
          </a:xfrm>
          <a:custGeom>
            <a:avLst/>
            <a:gdLst/>
            <a:ahLst/>
            <a:cxnLst/>
            <a:rect l="l" t="t" r="r" b="b"/>
            <a:pathLst>
              <a:path w="2790063" h="654397">
                <a:moveTo>
                  <a:pt x="0" y="0"/>
                </a:moveTo>
                <a:lnTo>
                  <a:pt x="2790063" y="0"/>
                </a:lnTo>
                <a:lnTo>
                  <a:pt x="2790063" y="654396"/>
                </a:lnTo>
                <a:lnTo>
                  <a:pt x="0" y="65439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AutoShape 27"/>
          <p:cNvSpPr/>
          <p:nvPr/>
        </p:nvSpPr>
        <p:spPr>
          <a:xfrm flipH="1">
            <a:off x="9043987" y="766710"/>
            <a:ext cx="0" cy="886006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Box 28"/>
          <p:cNvSpPr txBox="1"/>
          <p:nvPr/>
        </p:nvSpPr>
        <p:spPr>
          <a:xfrm>
            <a:off x="1028700" y="1430778"/>
            <a:ext cx="5517396" cy="17576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073"/>
              </a:lnSpc>
            </a:pPr>
            <a:r>
              <a:rPr lang="en-US" sz="5052" b="1" spc="308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PRIMARY OBJECTIVE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028700" y="3621603"/>
            <a:ext cx="6797218" cy="4167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00"/>
              </a:lnSpc>
            </a:pPr>
            <a:r>
              <a:rPr lang="en-US" sz="2114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To quantify the associations between long-term climatic exposures (temperature, humidity, and precipitation) and the burden of non-communicable diseases (NCDs)</a:t>
            </a:r>
            <a:r>
              <a:rPr lang="en-US" sz="2114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—specifically ischemic heart disease (IHD), stroke, chronic obstructive pulmonary disease (COPD), and asthma—in Rajasthan, India, using advanced statistical models that capture non-linear and lagged effects.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232807" y="2584547"/>
            <a:ext cx="2759818" cy="1194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938"/>
              </a:lnSpc>
              <a:spcBef>
                <a:spcPct val="0"/>
              </a:spcBef>
            </a:pPr>
            <a:r>
              <a:rPr lang="en-US" sz="1514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To assess historical time trends (1990–2021) in the mortality and prevalence of major NCDs in Rajasthan, stratified by sex.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183208" y="1833973"/>
            <a:ext cx="2859016" cy="241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20"/>
              </a:lnSpc>
              <a:spcBef>
                <a:spcPct val="0"/>
              </a:spcBef>
            </a:pPr>
            <a:r>
              <a:rPr lang="en-US" sz="15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TREND ANALYSIS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4252240" y="2426856"/>
            <a:ext cx="2759818" cy="1670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938"/>
              </a:lnSpc>
            </a:pPr>
            <a:r>
              <a:rPr lang="en-US" sz="1514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To model lagged and non-linear climate–health relationships using Distributed Lag Non-linear Models (DLNMs), estimating delayed mortality impacts of climate variables.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3847620" y="1860660"/>
            <a:ext cx="3657339" cy="241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20"/>
              </a:lnSpc>
              <a:spcBef>
                <a:spcPct val="0"/>
              </a:spcBef>
            </a:pPr>
            <a:r>
              <a:rPr lang="en-US" sz="15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LAGGED ASSOCIATIONS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0232807" y="5409587"/>
            <a:ext cx="2759818" cy="1670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938"/>
              </a:lnSpc>
            </a:pPr>
            <a:r>
              <a:rPr lang="en-US" sz="1514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To forecast future NCD burden (2021–2030) using climate-independent Auto-Regressive Integrated Moving Average (ARIMA) models, generating baseline trend trajectories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9848743" y="4932081"/>
            <a:ext cx="3455527" cy="241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20"/>
              </a:lnSpc>
              <a:spcBef>
                <a:spcPct val="0"/>
              </a:spcBef>
            </a:pPr>
            <a:r>
              <a:rPr lang="en-US" sz="15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FORECASTING BURDEN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4301840" y="5518114"/>
            <a:ext cx="2759818" cy="1432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938"/>
              </a:lnSpc>
            </a:pPr>
            <a:r>
              <a:rPr lang="en-US" sz="1514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To identify sex-specific differences in climate–NCD relationships, with implications for gender-responsive health interventions.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4202641" y="4932081"/>
            <a:ext cx="2859016" cy="241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20"/>
              </a:lnSpc>
              <a:spcBef>
                <a:spcPct val="0"/>
              </a:spcBef>
            </a:pPr>
            <a:r>
              <a:rPr lang="en-US" sz="15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SEX DISAGGREGATION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1533039" y="8528243"/>
            <a:ext cx="4325506" cy="9562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932"/>
              </a:lnSpc>
            </a:pPr>
            <a:r>
              <a:rPr lang="en-US" sz="1509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To inform public health adaptation strategies by identifying climate-sensitive health risks relevant for Rajasthan’s health system.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2338288" y="7937202"/>
            <a:ext cx="2859680" cy="241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20"/>
              </a:lnSpc>
              <a:spcBef>
                <a:spcPct val="0"/>
              </a:spcBef>
            </a:pPr>
            <a:r>
              <a:rPr lang="en-US" sz="15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POLICY TRANSLATION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9776117" y="631132"/>
            <a:ext cx="7962014" cy="669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599"/>
              </a:lnSpc>
            </a:pPr>
            <a:r>
              <a:rPr lang="en-US" sz="3999" b="1" spc="243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SECONDARY OBJECTIVES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11" grpId="0" animBg="1"/>
      <p:bldP spid="12" grpId="0" animBg="1"/>
      <p:bldP spid="16" grpId="0" animBg="1"/>
      <p:bldP spid="17" grpId="0" animBg="1"/>
      <p:bldP spid="21" grpId="0" animBg="1"/>
      <p:bldP spid="22" grpId="0" animBg="1"/>
      <p:bldP spid="26" grpId="0" animBg="1"/>
      <p:bldP spid="27" grpId="0" animBg="1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54726" y="3714028"/>
            <a:ext cx="1523712" cy="1840644"/>
          </a:xfrm>
          <a:custGeom>
            <a:avLst/>
            <a:gdLst/>
            <a:ahLst/>
            <a:cxnLst/>
            <a:rect l="l" t="t" r="r" b="b"/>
            <a:pathLst>
              <a:path w="1523712" h="1840644">
                <a:moveTo>
                  <a:pt x="0" y="0"/>
                </a:moveTo>
                <a:lnTo>
                  <a:pt x="1523712" y="0"/>
                </a:lnTo>
                <a:lnTo>
                  <a:pt x="1523712" y="1840644"/>
                </a:lnTo>
                <a:lnTo>
                  <a:pt x="0" y="18406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>
            <a:off x="1696248" y="5988755"/>
            <a:ext cx="14794023" cy="18525"/>
          </a:xfrm>
          <a:prstGeom prst="line">
            <a:avLst/>
          </a:prstGeom>
          <a:ln w="38100" cap="flat">
            <a:solidFill>
              <a:srgbClr val="4747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1581423" y="5751848"/>
            <a:ext cx="432613" cy="432613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9397D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89688" y="6770629"/>
            <a:ext cx="2733022" cy="24298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6762" lvl="1" indent="-138381" algn="ctr">
              <a:lnSpc>
                <a:spcPts val="1640"/>
              </a:lnSpc>
              <a:buFont typeface="Arial"/>
              <a:buChar char="•"/>
            </a:pPr>
            <a:r>
              <a:rPr lang="en-US" sz="128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NCD Data (1990–2021):</a:t>
            </a:r>
          </a:p>
          <a:p>
            <a:pPr marL="276762" lvl="1" indent="-138381" algn="ctr">
              <a:lnSpc>
                <a:spcPts val="1640"/>
              </a:lnSpc>
              <a:buFont typeface="Arial"/>
              <a:buChar char="•"/>
            </a:pPr>
            <a:r>
              <a:rPr lang="en-US" sz="128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▸ Global Burden of Disease (GBD), IHME [8]</a:t>
            </a:r>
          </a:p>
          <a:p>
            <a:pPr marL="276762" lvl="1" indent="-138381" algn="ctr">
              <a:lnSpc>
                <a:spcPts val="1640"/>
              </a:lnSpc>
              <a:buFont typeface="Arial"/>
              <a:buChar char="•"/>
            </a:pPr>
            <a:r>
              <a:rPr lang="en-US" sz="128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Climate Variables (1990–2021):</a:t>
            </a:r>
          </a:p>
          <a:p>
            <a:pPr marL="276762" lvl="1" indent="-138381" algn="ctr">
              <a:lnSpc>
                <a:spcPts val="1640"/>
              </a:lnSpc>
              <a:buFont typeface="Arial"/>
              <a:buChar char="•"/>
            </a:pPr>
            <a:r>
              <a:rPr lang="en-US" sz="128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▸ Temperature, humidity, precipitation from NASA POWER [9]</a:t>
            </a:r>
          </a:p>
          <a:p>
            <a:pPr marL="276762" lvl="1" indent="-138381" algn="ctr">
              <a:lnSpc>
                <a:spcPts val="1640"/>
              </a:lnSpc>
              <a:buFont typeface="Arial"/>
              <a:buChar char="•"/>
            </a:pPr>
            <a:r>
              <a:rPr lang="en-US" sz="128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Air Quality (2004–2015):</a:t>
            </a:r>
          </a:p>
          <a:p>
            <a:pPr marL="276762" lvl="1" indent="-138381" algn="ctr">
              <a:lnSpc>
                <a:spcPts val="1640"/>
              </a:lnSpc>
              <a:buFont typeface="Arial"/>
              <a:buChar char="•"/>
            </a:pPr>
            <a:r>
              <a:rPr lang="en-US" sz="128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▸ PM₁₀ from CPCB via Open Government Data Platform [10]</a:t>
            </a:r>
          </a:p>
          <a:p>
            <a:pPr marL="0" lvl="0" indent="0" algn="ctr">
              <a:lnSpc>
                <a:spcPts val="1640"/>
              </a:lnSpc>
              <a:spcBef>
                <a:spcPct val="0"/>
              </a:spcBef>
            </a:pPr>
            <a:endParaRPr lang="en-US" sz="1281">
              <a:solidFill>
                <a:srgbClr val="34343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1267" y="6286609"/>
            <a:ext cx="2449961" cy="362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09"/>
              </a:lnSpc>
              <a:spcBef>
                <a:spcPct val="0"/>
              </a:spcBef>
            </a:pPr>
            <a:r>
              <a:rPr lang="en-US" sz="2273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Data Sources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316069" y="549938"/>
            <a:ext cx="11294937" cy="862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073"/>
              </a:lnSpc>
            </a:pPr>
            <a:r>
              <a:rPr lang="en-US" sz="5052" b="1" spc="308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METHODOLOGY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73479" y="1834838"/>
            <a:ext cx="15576062" cy="6999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96"/>
              </a:lnSpc>
              <a:spcBef>
                <a:spcPct val="0"/>
              </a:spcBef>
            </a:pPr>
            <a:r>
              <a:rPr lang="en-US" sz="2068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This study employed trend analysis, correlation testing, and advanced time-series modeling (ARIMA, GAM, DLNM) to examine how climate variability influences NCD burden in Rajasthan and to project future health risks.</a:t>
            </a:r>
          </a:p>
        </p:txBody>
      </p:sp>
      <p:sp>
        <p:nvSpPr>
          <p:cNvPr id="11" name="Freeform 11"/>
          <p:cNvSpPr/>
          <p:nvPr/>
        </p:nvSpPr>
        <p:spPr>
          <a:xfrm>
            <a:off x="1390691" y="4055030"/>
            <a:ext cx="814078" cy="814078"/>
          </a:xfrm>
          <a:custGeom>
            <a:avLst/>
            <a:gdLst/>
            <a:ahLst/>
            <a:cxnLst/>
            <a:rect l="l" t="t" r="r" b="b"/>
            <a:pathLst>
              <a:path w="814078" h="814078">
                <a:moveTo>
                  <a:pt x="0" y="0"/>
                </a:moveTo>
                <a:lnTo>
                  <a:pt x="814077" y="0"/>
                </a:lnTo>
                <a:lnTo>
                  <a:pt x="814077" y="814078"/>
                </a:lnTo>
                <a:lnTo>
                  <a:pt x="0" y="8140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-10797629">
            <a:off x="3504686" y="6382163"/>
            <a:ext cx="1523712" cy="1840644"/>
          </a:xfrm>
          <a:custGeom>
            <a:avLst/>
            <a:gdLst/>
            <a:ahLst/>
            <a:cxnLst/>
            <a:rect l="l" t="t" r="r" b="b"/>
            <a:pathLst>
              <a:path w="1523712" h="1840644">
                <a:moveTo>
                  <a:pt x="0" y="0"/>
                </a:moveTo>
                <a:lnTo>
                  <a:pt x="1523712" y="0"/>
                </a:lnTo>
                <a:lnTo>
                  <a:pt x="1523712" y="1840644"/>
                </a:lnTo>
                <a:lnTo>
                  <a:pt x="0" y="18406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4031384" y="5751848"/>
            <a:ext cx="432613" cy="432613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63B1DB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3022710" y="4400686"/>
            <a:ext cx="2449961" cy="1415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6762" lvl="1" indent="-138381" algn="ctr">
              <a:lnSpc>
                <a:spcPts val="1640"/>
              </a:lnSpc>
              <a:buFont typeface="Arial"/>
              <a:buChar char="•"/>
            </a:pPr>
            <a:r>
              <a:rPr lang="en-US" sz="128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Python: pandas, NumPy, seaborn for trend and correlation analysis</a:t>
            </a:r>
          </a:p>
          <a:p>
            <a:pPr marL="276762" lvl="1" indent="-138381" algn="ctr">
              <a:lnSpc>
                <a:spcPts val="1640"/>
              </a:lnSpc>
              <a:buFont typeface="Arial"/>
              <a:buChar char="•"/>
            </a:pPr>
            <a:r>
              <a:rPr lang="en-US" sz="128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R: mgcv, dlnm, forecast for advanced modeling (ARIMA)</a:t>
            </a:r>
          </a:p>
          <a:p>
            <a:pPr marL="0" lvl="0" indent="0" algn="ctr">
              <a:lnSpc>
                <a:spcPts val="1640"/>
              </a:lnSpc>
              <a:spcBef>
                <a:spcPct val="0"/>
              </a:spcBef>
            </a:pPr>
            <a:endParaRPr lang="en-US" sz="1281">
              <a:solidFill>
                <a:srgbClr val="34343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3396592" y="3591889"/>
            <a:ext cx="1793648" cy="720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09"/>
              </a:lnSpc>
              <a:spcBef>
                <a:spcPct val="0"/>
              </a:spcBef>
            </a:pPr>
            <a:r>
              <a:rPr lang="en-US" sz="2273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Software &amp; Tools</a:t>
            </a:r>
          </a:p>
        </p:txBody>
      </p:sp>
      <p:sp>
        <p:nvSpPr>
          <p:cNvPr id="18" name="Freeform 18"/>
          <p:cNvSpPr/>
          <p:nvPr/>
        </p:nvSpPr>
        <p:spPr>
          <a:xfrm>
            <a:off x="3806767" y="7052409"/>
            <a:ext cx="919550" cy="931404"/>
          </a:xfrm>
          <a:custGeom>
            <a:avLst/>
            <a:gdLst/>
            <a:ahLst/>
            <a:cxnLst/>
            <a:rect l="l" t="t" r="r" b="b"/>
            <a:pathLst>
              <a:path w="919550" h="931404">
                <a:moveTo>
                  <a:pt x="0" y="0"/>
                </a:moveTo>
                <a:lnTo>
                  <a:pt x="919550" y="0"/>
                </a:lnTo>
                <a:lnTo>
                  <a:pt x="919550" y="931404"/>
                </a:lnTo>
                <a:lnTo>
                  <a:pt x="0" y="93140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5952240" y="3713503"/>
            <a:ext cx="1523712" cy="1840644"/>
          </a:xfrm>
          <a:custGeom>
            <a:avLst/>
            <a:gdLst/>
            <a:ahLst/>
            <a:cxnLst/>
            <a:rect l="l" t="t" r="r" b="b"/>
            <a:pathLst>
              <a:path w="1523712" h="1840644">
                <a:moveTo>
                  <a:pt x="0" y="0"/>
                </a:moveTo>
                <a:lnTo>
                  <a:pt x="1523712" y="0"/>
                </a:lnTo>
                <a:lnTo>
                  <a:pt x="1523712" y="1840644"/>
                </a:lnTo>
                <a:lnTo>
                  <a:pt x="0" y="184064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>
            <a:off x="6478937" y="5751323"/>
            <a:ext cx="432613" cy="432613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8ED7E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5465830" y="7195284"/>
            <a:ext cx="2449961" cy="1396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6762" lvl="1" indent="-138381" algn="ctr">
              <a:lnSpc>
                <a:spcPts val="1640"/>
              </a:lnSpc>
              <a:buFont typeface="Arial"/>
              <a:buChar char="•"/>
            </a:pPr>
            <a:r>
              <a:rPr lang="en-US" sz="128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NCDs and environmental variables visualized and examined (1990–2021)</a:t>
            </a:r>
          </a:p>
          <a:p>
            <a:pPr marL="276762" lvl="1" indent="-138381" algn="ctr">
              <a:lnSpc>
                <a:spcPts val="1640"/>
              </a:lnSpc>
              <a:buFont typeface="Arial"/>
              <a:buChar char="•"/>
            </a:pPr>
            <a:r>
              <a:rPr lang="en-US" sz="128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Explored associations between temperature, humidity, rainfall, PM₁₀, SO₂, NO₂ and NCDs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277789" y="6424757"/>
            <a:ext cx="2834908" cy="627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5"/>
              </a:lnSpc>
              <a:spcBef>
                <a:spcPct val="0"/>
              </a:spcBef>
            </a:pPr>
            <a:r>
              <a:rPr lang="en-US" sz="1973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Temporal Trends &amp; Correlation Analysis</a:t>
            </a:r>
          </a:p>
        </p:txBody>
      </p:sp>
      <p:sp>
        <p:nvSpPr>
          <p:cNvPr id="25" name="Freeform 25"/>
          <p:cNvSpPr/>
          <p:nvPr/>
        </p:nvSpPr>
        <p:spPr>
          <a:xfrm rot="-10797629">
            <a:off x="8402200" y="6381638"/>
            <a:ext cx="1523712" cy="1840644"/>
          </a:xfrm>
          <a:custGeom>
            <a:avLst/>
            <a:gdLst/>
            <a:ahLst/>
            <a:cxnLst/>
            <a:rect l="l" t="t" r="r" b="b"/>
            <a:pathLst>
              <a:path w="1523712" h="1840644">
                <a:moveTo>
                  <a:pt x="0" y="0"/>
                </a:moveTo>
                <a:lnTo>
                  <a:pt x="1523712" y="0"/>
                </a:lnTo>
                <a:lnTo>
                  <a:pt x="1523712" y="1840644"/>
                </a:lnTo>
                <a:lnTo>
                  <a:pt x="0" y="184064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26" name="Group 26"/>
          <p:cNvGrpSpPr/>
          <p:nvPr/>
        </p:nvGrpSpPr>
        <p:grpSpPr>
          <a:xfrm>
            <a:off x="8928897" y="5751323"/>
            <a:ext cx="432613" cy="432613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91DFB1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7920223" y="4725690"/>
            <a:ext cx="2449961" cy="8076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40"/>
              </a:lnSpc>
              <a:spcBef>
                <a:spcPct val="0"/>
              </a:spcBef>
            </a:pPr>
            <a:r>
              <a:rPr lang="en-US" sz="128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Modeled non-linear and lagged effects of climate on NCD mortality and prevalence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8246481" y="3833061"/>
            <a:ext cx="1797446" cy="720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09"/>
              </a:lnSpc>
              <a:spcBef>
                <a:spcPct val="0"/>
              </a:spcBef>
            </a:pPr>
            <a:r>
              <a:rPr lang="en-US" sz="2273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GAM &amp; DLNM</a:t>
            </a:r>
          </a:p>
        </p:txBody>
      </p:sp>
      <p:sp>
        <p:nvSpPr>
          <p:cNvPr id="31" name="Freeform 31"/>
          <p:cNvSpPr/>
          <p:nvPr/>
        </p:nvSpPr>
        <p:spPr>
          <a:xfrm>
            <a:off x="10849753" y="3753152"/>
            <a:ext cx="1523712" cy="1840644"/>
          </a:xfrm>
          <a:custGeom>
            <a:avLst/>
            <a:gdLst/>
            <a:ahLst/>
            <a:cxnLst/>
            <a:rect l="l" t="t" r="r" b="b"/>
            <a:pathLst>
              <a:path w="1523712" h="1840644">
                <a:moveTo>
                  <a:pt x="0" y="0"/>
                </a:moveTo>
                <a:lnTo>
                  <a:pt x="1523712" y="0"/>
                </a:lnTo>
                <a:lnTo>
                  <a:pt x="1523712" y="1840645"/>
                </a:lnTo>
                <a:lnTo>
                  <a:pt x="0" y="184064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32" name="Group 32"/>
          <p:cNvGrpSpPr/>
          <p:nvPr/>
        </p:nvGrpSpPr>
        <p:grpSpPr>
          <a:xfrm>
            <a:off x="11376450" y="5790973"/>
            <a:ext cx="432613" cy="432613"/>
            <a:chOff x="0" y="0"/>
            <a:chExt cx="812800" cy="8128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F8D389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10364697" y="7107861"/>
            <a:ext cx="2449961" cy="182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40"/>
              </a:lnSpc>
            </a:pPr>
            <a:r>
              <a:rPr lang="en-US" sz="128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Forecasted NCD burden (2021–2030) using age-standardized rates</a:t>
            </a:r>
          </a:p>
          <a:p>
            <a:pPr algn="ctr">
              <a:lnSpc>
                <a:spcPts val="1640"/>
              </a:lnSpc>
            </a:pPr>
            <a:r>
              <a:rPr lang="en-US" sz="128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▸ Models validated using ADF &amp; KPSS tests, Ljung–Box Q, and hold-out testing (1990–2015 vs 2016–2020)</a:t>
            </a:r>
          </a:p>
          <a:p>
            <a:pPr marL="0" lvl="0" indent="0" algn="ctr">
              <a:lnSpc>
                <a:spcPts val="1640"/>
              </a:lnSpc>
              <a:spcBef>
                <a:spcPct val="0"/>
              </a:spcBef>
            </a:pPr>
            <a:r>
              <a:rPr lang="en-US" sz="128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▸ Accuracy assessed via RMSE, MAE, MAPE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0694034" y="6392187"/>
            <a:ext cx="1797446" cy="720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09"/>
              </a:lnSpc>
              <a:spcBef>
                <a:spcPct val="0"/>
              </a:spcBef>
            </a:pPr>
            <a:r>
              <a:rPr lang="en-US" sz="2273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ARIMA Modeling</a:t>
            </a:r>
          </a:p>
        </p:txBody>
      </p:sp>
      <p:sp>
        <p:nvSpPr>
          <p:cNvPr id="37" name="Freeform 37"/>
          <p:cNvSpPr/>
          <p:nvPr/>
        </p:nvSpPr>
        <p:spPr>
          <a:xfrm rot="-10797629">
            <a:off x="13299714" y="6421287"/>
            <a:ext cx="1523712" cy="1840644"/>
          </a:xfrm>
          <a:custGeom>
            <a:avLst/>
            <a:gdLst/>
            <a:ahLst/>
            <a:cxnLst/>
            <a:rect l="l" t="t" r="r" b="b"/>
            <a:pathLst>
              <a:path w="1523712" h="1840644">
                <a:moveTo>
                  <a:pt x="0" y="0"/>
                </a:moveTo>
                <a:lnTo>
                  <a:pt x="1523712" y="0"/>
                </a:lnTo>
                <a:lnTo>
                  <a:pt x="1523712" y="1840645"/>
                </a:lnTo>
                <a:lnTo>
                  <a:pt x="0" y="184064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38" name="Group 38"/>
          <p:cNvGrpSpPr/>
          <p:nvPr/>
        </p:nvGrpSpPr>
        <p:grpSpPr>
          <a:xfrm>
            <a:off x="13826411" y="5790973"/>
            <a:ext cx="432613" cy="432613"/>
            <a:chOff x="0" y="0"/>
            <a:chExt cx="812800" cy="81280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F8B27C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1" name="TextBox 41"/>
          <p:cNvSpPr txBox="1"/>
          <p:nvPr/>
        </p:nvSpPr>
        <p:spPr>
          <a:xfrm>
            <a:off x="12621451" y="4197905"/>
            <a:ext cx="2842533" cy="1618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6762" lvl="1" indent="-138381" algn="ctr">
              <a:lnSpc>
                <a:spcPts val="1640"/>
              </a:lnSpc>
              <a:buFont typeface="Arial"/>
              <a:buChar char="•"/>
            </a:pPr>
            <a:r>
              <a:rPr lang="en-US" sz="128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ARIMA projections offer a baseline scenario for NCD burden</a:t>
            </a:r>
          </a:p>
          <a:p>
            <a:pPr marL="276762" lvl="1" indent="-138381" algn="ctr">
              <a:lnSpc>
                <a:spcPts val="1640"/>
              </a:lnSpc>
              <a:buFont typeface="Arial"/>
              <a:buChar char="•"/>
            </a:pPr>
            <a:r>
              <a:rPr lang="en-US" sz="128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DLNM and GAM outputs provide the climate-attributable amplification of that burden.</a:t>
            </a:r>
          </a:p>
          <a:p>
            <a:pPr marL="0" lvl="0" indent="0" algn="ctr">
              <a:lnSpc>
                <a:spcPts val="1640"/>
              </a:lnSpc>
              <a:spcBef>
                <a:spcPct val="0"/>
              </a:spcBef>
            </a:pPr>
            <a:endParaRPr lang="en-US" sz="1281">
              <a:solidFill>
                <a:srgbClr val="34343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13143994" y="3334867"/>
            <a:ext cx="1797446" cy="720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09"/>
              </a:lnSpc>
              <a:spcBef>
                <a:spcPct val="0"/>
              </a:spcBef>
            </a:pPr>
            <a:r>
              <a:rPr lang="en-US" sz="2273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Integration of findings</a:t>
            </a:r>
          </a:p>
        </p:txBody>
      </p:sp>
      <p:sp>
        <p:nvSpPr>
          <p:cNvPr id="43" name="Freeform 43"/>
          <p:cNvSpPr/>
          <p:nvPr/>
        </p:nvSpPr>
        <p:spPr>
          <a:xfrm>
            <a:off x="6252990" y="3999860"/>
            <a:ext cx="922212" cy="922212"/>
          </a:xfrm>
          <a:custGeom>
            <a:avLst/>
            <a:gdLst/>
            <a:ahLst/>
            <a:cxnLst/>
            <a:rect l="l" t="t" r="r" b="b"/>
            <a:pathLst>
              <a:path w="922212" h="922212">
                <a:moveTo>
                  <a:pt x="0" y="0"/>
                </a:moveTo>
                <a:lnTo>
                  <a:pt x="922212" y="0"/>
                </a:lnTo>
                <a:lnTo>
                  <a:pt x="922212" y="922212"/>
                </a:lnTo>
                <a:lnTo>
                  <a:pt x="0" y="92221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4" name="Freeform 44"/>
          <p:cNvSpPr/>
          <p:nvPr/>
        </p:nvSpPr>
        <p:spPr>
          <a:xfrm>
            <a:off x="11179809" y="4088849"/>
            <a:ext cx="833223" cy="833223"/>
          </a:xfrm>
          <a:custGeom>
            <a:avLst/>
            <a:gdLst/>
            <a:ahLst/>
            <a:cxnLst/>
            <a:rect l="l" t="t" r="r" b="b"/>
            <a:pathLst>
              <a:path w="833223" h="833223">
                <a:moveTo>
                  <a:pt x="0" y="0"/>
                </a:moveTo>
                <a:lnTo>
                  <a:pt x="833223" y="0"/>
                </a:lnTo>
                <a:lnTo>
                  <a:pt x="833223" y="833223"/>
                </a:lnTo>
                <a:lnTo>
                  <a:pt x="0" y="83322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5" name="Freeform 45"/>
          <p:cNvSpPr/>
          <p:nvPr/>
        </p:nvSpPr>
        <p:spPr>
          <a:xfrm>
            <a:off x="8798224" y="7117386"/>
            <a:ext cx="743604" cy="743604"/>
          </a:xfrm>
          <a:custGeom>
            <a:avLst/>
            <a:gdLst/>
            <a:ahLst/>
            <a:cxnLst/>
            <a:rect l="l" t="t" r="r" b="b"/>
            <a:pathLst>
              <a:path w="743604" h="743604">
                <a:moveTo>
                  <a:pt x="0" y="0"/>
                </a:moveTo>
                <a:lnTo>
                  <a:pt x="743604" y="0"/>
                </a:lnTo>
                <a:lnTo>
                  <a:pt x="743604" y="743604"/>
                </a:lnTo>
                <a:lnTo>
                  <a:pt x="0" y="743604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6" name="Freeform 46"/>
          <p:cNvSpPr/>
          <p:nvPr/>
        </p:nvSpPr>
        <p:spPr>
          <a:xfrm>
            <a:off x="13581290" y="7008909"/>
            <a:ext cx="960559" cy="960559"/>
          </a:xfrm>
          <a:custGeom>
            <a:avLst/>
            <a:gdLst/>
            <a:ahLst/>
            <a:cxnLst/>
            <a:rect l="l" t="t" r="r" b="b"/>
            <a:pathLst>
              <a:path w="960559" h="960559">
                <a:moveTo>
                  <a:pt x="0" y="0"/>
                </a:moveTo>
                <a:lnTo>
                  <a:pt x="960559" y="0"/>
                </a:lnTo>
                <a:lnTo>
                  <a:pt x="960559" y="960558"/>
                </a:lnTo>
                <a:lnTo>
                  <a:pt x="0" y="96055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7" name="Freeform 47"/>
          <p:cNvSpPr/>
          <p:nvPr/>
        </p:nvSpPr>
        <p:spPr>
          <a:xfrm>
            <a:off x="15747267" y="3753152"/>
            <a:ext cx="1523712" cy="1840644"/>
          </a:xfrm>
          <a:custGeom>
            <a:avLst/>
            <a:gdLst/>
            <a:ahLst/>
            <a:cxnLst/>
            <a:rect l="l" t="t" r="r" b="b"/>
            <a:pathLst>
              <a:path w="1523712" h="1840644">
                <a:moveTo>
                  <a:pt x="0" y="0"/>
                </a:moveTo>
                <a:lnTo>
                  <a:pt x="1523712" y="0"/>
                </a:lnTo>
                <a:lnTo>
                  <a:pt x="1523712" y="1840645"/>
                </a:lnTo>
                <a:lnTo>
                  <a:pt x="0" y="1840645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48" name="Group 48"/>
          <p:cNvGrpSpPr/>
          <p:nvPr/>
        </p:nvGrpSpPr>
        <p:grpSpPr>
          <a:xfrm>
            <a:off x="16273964" y="5790973"/>
            <a:ext cx="432613" cy="432613"/>
            <a:chOff x="0" y="0"/>
            <a:chExt cx="812800" cy="8128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FF8379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1" name="TextBox 51"/>
          <p:cNvSpPr txBox="1"/>
          <p:nvPr/>
        </p:nvSpPr>
        <p:spPr>
          <a:xfrm>
            <a:off x="15265290" y="7255225"/>
            <a:ext cx="2449961" cy="1415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40"/>
              </a:lnSpc>
              <a:spcBef>
                <a:spcPct val="0"/>
              </a:spcBef>
            </a:pPr>
            <a:r>
              <a:rPr lang="en-US" sz="128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Together, the findings inform how much worse the burden could be under continued climate change — helping guide adaptation strategies and timing of public health interventions in Rajasthan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5591548" y="6392187"/>
            <a:ext cx="1797446" cy="720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09"/>
              </a:lnSpc>
              <a:spcBef>
                <a:spcPct val="0"/>
              </a:spcBef>
            </a:pPr>
            <a:r>
              <a:rPr lang="en-US" sz="2273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Policy Insights</a:t>
            </a:r>
          </a:p>
        </p:txBody>
      </p:sp>
      <p:sp>
        <p:nvSpPr>
          <p:cNvPr id="53" name="Freeform 53"/>
          <p:cNvSpPr/>
          <p:nvPr/>
        </p:nvSpPr>
        <p:spPr>
          <a:xfrm>
            <a:off x="16073659" y="4088849"/>
            <a:ext cx="833223" cy="833223"/>
          </a:xfrm>
          <a:custGeom>
            <a:avLst/>
            <a:gdLst/>
            <a:ahLst/>
            <a:cxnLst/>
            <a:rect l="l" t="t" r="r" b="b"/>
            <a:pathLst>
              <a:path w="833223" h="833223">
                <a:moveTo>
                  <a:pt x="0" y="0"/>
                </a:moveTo>
                <a:lnTo>
                  <a:pt x="833223" y="0"/>
                </a:lnTo>
                <a:lnTo>
                  <a:pt x="833223" y="833223"/>
                </a:lnTo>
                <a:lnTo>
                  <a:pt x="0" y="833223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/>
      <p:bldP spid="8" grpId="0"/>
      <p:bldP spid="9" grpId="0"/>
      <p:bldP spid="10" grpId="0"/>
      <p:bldP spid="11" grpId="0" animBg="1"/>
      <p:bldP spid="12" grpId="0" animBg="1"/>
      <p:bldP spid="16" grpId="0"/>
      <p:bldP spid="17" grpId="0"/>
      <p:bldP spid="18" grpId="0" animBg="1"/>
      <p:bldP spid="19" grpId="0" animBg="1"/>
      <p:bldP spid="23" grpId="0"/>
      <p:bldP spid="24" grpId="0"/>
      <p:bldP spid="25" grpId="0" animBg="1"/>
      <p:bldP spid="29" grpId="0"/>
      <p:bldP spid="30" grpId="0"/>
      <p:bldP spid="31" grpId="0" animBg="1"/>
      <p:bldP spid="35" grpId="0"/>
      <p:bldP spid="36" grpId="0"/>
      <p:bldP spid="37" grpId="0" animBg="1"/>
      <p:bldP spid="41" grpId="0"/>
      <p:bldP spid="42" grpId="0"/>
      <p:bldP spid="43" grpId="0" animBg="1"/>
      <p:bldP spid="44" grpId="0" animBg="1"/>
      <p:bldP spid="45" grpId="0" animBg="1"/>
      <p:bldP spid="46" grpId="0" animBg="1"/>
      <p:bldP spid="47" grpId="0" animBg="1"/>
      <p:bldP spid="51" grpId="0"/>
      <p:bldP spid="52" grpId="0"/>
      <p:bldP spid="5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3855" y="2644373"/>
            <a:ext cx="4113266" cy="4189944"/>
          </a:xfrm>
          <a:custGeom>
            <a:avLst/>
            <a:gdLst/>
            <a:ahLst/>
            <a:cxnLst/>
            <a:rect l="l" t="t" r="r" b="b"/>
            <a:pathLst>
              <a:path w="4113266" h="4189944">
                <a:moveTo>
                  <a:pt x="0" y="0"/>
                </a:moveTo>
                <a:lnTo>
                  <a:pt x="4113265" y="0"/>
                </a:lnTo>
                <a:lnTo>
                  <a:pt x="4113265" y="4189944"/>
                </a:lnTo>
                <a:lnTo>
                  <a:pt x="0" y="41899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310" r="-5252" b="-7949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4377120" y="2644373"/>
            <a:ext cx="4097395" cy="4189944"/>
          </a:xfrm>
          <a:custGeom>
            <a:avLst/>
            <a:gdLst/>
            <a:ahLst/>
            <a:cxnLst/>
            <a:rect l="l" t="t" r="r" b="b"/>
            <a:pathLst>
              <a:path w="4097395" h="4189944">
                <a:moveTo>
                  <a:pt x="0" y="0"/>
                </a:moveTo>
                <a:lnTo>
                  <a:pt x="4097396" y="0"/>
                </a:lnTo>
                <a:lnTo>
                  <a:pt x="4097396" y="4189944"/>
                </a:lnTo>
                <a:lnTo>
                  <a:pt x="0" y="41899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905" r="-5660" b="-7354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9735201" y="2609115"/>
            <a:ext cx="8322375" cy="4359984"/>
            <a:chOff x="0" y="0"/>
            <a:chExt cx="11096500" cy="581331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588873" cy="2922753"/>
            </a:xfrm>
            <a:custGeom>
              <a:avLst/>
              <a:gdLst/>
              <a:ahLst/>
              <a:cxnLst/>
              <a:rect l="l" t="t" r="r" b="b"/>
              <a:pathLst>
                <a:path w="5588873" h="2922753">
                  <a:moveTo>
                    <a:pt x="0" y="0"/>
                  </a:moveTo>
                  <a:lnTo>
                    <a:pt x="5588873" y="0"/>
                  </a:lnTo>
                  <a:lnTo>
                    <a:pt x="5588873" y="2922753"/>
                  </a:lnTo>
                  <a:lnTo>
                    <a:pt x="0" y="29227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5516065" y="0"/>
              <a:ext cx="5580434" cy="2922753"/>
            </a:xfrm>
            <a:custGeom>
              <a:avLst/>
              <a:gdLst/>
              <a:ahLst/>
              <a:cxnLst/>
              <a:rect l="l" t="t" r="r" b="b"/>
              <a:pathLst>
                <a:path w="5580434" h="2922753">
                  <a:moveTo>
                    <a:pt x="0" y="0"/>
                  </a:moveTo>
                  <a:lnTo>
                    <a:pt x="5580435" y="0"/>
                  </a:lnTo>
                  <a:lnTo>
                    <a:pt x="5580435" y="2922753"/>
                  </a:lnTo>
                  <a:lnTo>
                    <a:pt x="0" y="29227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2884677"/>
              <a:ext cx="5605044" cy="2928635"/>
            </a:xfrm>
            <a:custGeom>
              <a:avLst/>
              <a:gdLst/>
              <a:ahLst/>
              <a:cxnLst/>
              <a:rect l="l" t="t" r="r" b="b"/>
              <a:pathLst>
                <a:path w="5605044" h="2928635">
                  <a:moveTo>
                    <a:pt x="0" y="0"/>
                  </a:moveTo>
                  <a:lnTo>
                    <a:pt x="5605044" y="0"/>
                  </a:lnTo>
                  <a:lnTo>
                    <a:pt x="5605044" y="2928635"/>
                  </a:lnTo>
                  <a:lnTo>
                    <a:pt x="0" y="2928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>
              <a:off x="5516065" y="2884677"/>
              <a:ext cx="5580434" cy="2928635"/>
            </a:xfrm>
            <a:custGeom>
              <a:avLst/>
              <a:gdLst/>
              <a:ahLst/>
              <a:cxnLst/>
              <a:rect l="l" t="t" r="r" b="b"/>
              <a:pathLst>
                <a:path w="5580434" h="2928635">
                  <a:moveTo>
                    <a:pt x="0" y="0"/>
                  </a:moveTo>
                  <a:lnTo>
                    <a:pt x="5580435" y="0"/>
                  </a:lnTo>
                  <a:lnTo>
                    <a:pt x="5580435" y="2928635"/>
                  </a:lnTo>
                  <a:lnTo>
                    <a:pt x="0" y="2928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932188" y="514350"/>
            <a:ext cx="13306179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 b="1" spc="182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Temporal Trends in NCDs and Environmental Indicators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63855" y="7281992"/>
            <a:ext cx="8283123" cy="2469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Annual Mean Temperature (AMT)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showed fluctuations: 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from 26.5°C (1990) to 26.3°C (2021)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, with a 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low of 25.3°C (1997)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and peak of 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27.5°C (2002)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— a 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+2.2°C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difference between extreme points, clinically significant for health stress.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Precipitation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increased from 5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08.2 mm (1990) to 649.5 mm (2021); peak: 702.7 mm (2019); minimum: 224.9 mm (2002).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Relative humidity 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rose from 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40.4% (1990) to 46.2% (2021)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; 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highest: 47.7% (2019); lowest: 30.9% (2002).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PM10 levels 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increased significantly between 2004–2015, from 1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07.4 µg/m³ to 158.9 µg/m³; peak: 172.7 µg/m³ (2013).</a:t>
            </a:r>
          </a:p>
          <a:p>
            <a:pPr algn="l">
              <a:lnSpc>
                <a:spcPts val="1960"/>
              </a:lnSpc>
              <a:spcBef>
                <a:spcPct val="0"/>
              </a:spcBef>
            </a:pPr>
            <a:endParaRPr lang="en-US" sz="1400" b="1">
              <a:solidFill>
                <a:srgbClr val="343432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737580" y="1830145"/>
            <a:ext cx="5279080" cy="337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96"/>
              </a:lnSpc>
              <a:spcBef>
                <a:spcPct val="0"/>
              </a:spcBef>
            </a:pPr>
            <a:r>
              <a:rPr lang="en-US" sz="2068" b="1">
                <a:solidFill>
                  <a:srgbClr val="004AA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Environmental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735201" y="7292949"/>
            <a:ext cx="3968234" cy="2469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Asthma: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Female mortality 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↑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42% (17 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→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24.1); prevalence 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↓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33%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Male mortality 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↓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13% (24.6 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→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21.5); prevalence 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↓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40%</a:t>
            </a:r>
          </a:p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COPD: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Female mortality 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↑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106% (51.7 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→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106.7); prevalence 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↑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58%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Male mortality 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↑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56% (87.9 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→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137.4); prevalence 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↑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40%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884319" y="7292949"/>
            <a:ext cx="4161187" cy="2717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IHD: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Mortality 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↑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59% in both sexes; Female: 28.3 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→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45.1; Male: 60.1 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→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95.4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Prevalence: Female: 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↑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75% (1583.8 → 2769); Male: 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↑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55% (2191.9 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→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3399.3)</a:t>
            </a:r>
          </a:p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Stroke: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Female mortality 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↑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27% (22.4 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→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28.4); prevalence 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↑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30% (400.5 → 520.4)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Male mortality 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↑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19% (25.1 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→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29.8); prevalence 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↑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34% (418.7 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→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559.5)</a:t>
            </a:r>
          </a:p>
          <a:p>
            <a:pPr algn="l">
              <a:lnSpc>
                <a:spcPts val="1960"/>
              </a:lnSpc>
              <a:spcBef>
                <a:spcPct val="0"/>
              </a:spcBef>
            </a:pPr>
            <a:endParaRPr lang="en-US" sz="1400">
              <a:solidFill>
                <a:srgbClr val="34343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1560301" y="1830145"/>
            <a:ext cx="5279080" cy="337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96"/>
              </a:lnSpc>
              <a:spcBef>
                <a:spcPct val="0"/>
              </a:spcBef>
            </a:pPr>
            <a:r>
              <a:rPr lang="en-US" sz="2068" b="1">
                <a:solidFill>
                  <a:srgbClr val="004AA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Non-Communicable Diseases</a:t>
            </a:r>
          </a:p>
        </p:txBody>
      </p:sp>
      <p:sp>
        <p:nvSpPr>
          <p:cNvPr id="15" name="AutoShape 15"/>
          <p:cNvSpPr/>
          <p:nvPr/>
        </p:nvSpPr>
        <p:spPr>
          <a:xfrm>
            <a:off x="9144000" y="1897380"/>
            <a:ext cx="0" cy="7865084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9" grpId="0"/>
      <p:bldP spid="10" grpId="0"/>
      <p:bldP spid="11" grpId="0"/>
      <p:bldP spid="12" grpId="0"/>
      <p:bldP spid="13" grpId="0"/>
      <p:bldP spid="14" grpId="0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544717" y="1672212"/>
            <a:ext cx="4762" cy="8248809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369403" y="4504201"/>
            <a:ext cx="5868964" cy="3087349"/>
          </a:xfrm>
          <a:custGeom>
            <a:avLst/>
            <a:gdLst/>
            <a:ahLst/>
            <a:cxnLst/>
            <a:rect l="l" t="t" r="r" b="b"/>
            <a:pathLst>
              <a:path w="5868964" h="3087349">
                <a:moveTo>
                  <a:pt x="0" y="0"/>
                </a:moveTo>
                <a:lnTo>
                  <a:pt x="5868964" y="0"/>
                </a:lnTo>
                <a:lnTo>
                  <a:pt x="5868964" y="3087349"/>
                </a:lnTo>
                <a:lnTo>
                  <a:pt x="0" y="30873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457" t="-3032" r="-463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0001704" y="1481712"/>
            <a:ext cx="6433623" cy="2606111"/>
          </a:xfrm>
          <a:custGeom>
            <a:avLst/>
            <a:gdLst/>
            <a:ahLst/>
            <a:cxnLst/>
            <a:rect l="l" t="t" r="r" b="b"/>
            <a:pathLst>
              <a:path w="6433623" h="2606111">
                <a:moveTo>
                  <a:pt x="0" y="0"/>
                </a:moveTo>
                <a:lnTo>
                  <a:pt x="6433623" y="0"/>
                </a:lnTo>
                <a:lnTo>
                  <a:pt x="6433623" y="2606111"/>
                </a:lnTo>
                <a:lnTo>
                  <a:pt x="0" y="26061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" b="-19700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886404" y="4504201"/>
            <a:ext cx="6952091" cy="2895487"/>
          </a:xfrm>
          <a:custGeom>
            <a:avLst/>
            <a:gdLst/>
            <a:ahLst/>
            <a:cxnLst/>
            <a:rect l="l" t="t" r="r" b="b"/>
            <a:pathLst>
              <a:path w="6952091" h="2895487">
                <a:moveTo>
                  <a:pt x="0" y="0"/>
                </a:moveTo>
                <a:lnTo>
                  <a:pt x="6952091" y="0"/>
                </a:lnTo>
                <a:lnTo>
                  <a:pt x="6952091" y="2895487"/>
                </a:lnTo>
                <a:lnTo>
                  <a:pt x="0" y="28954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20012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941879" y="1430670"/>
            <a:ext cx="6896616" cy="2666677"/>
          </a:xfrm>
          <a:custGeom>
            <a:avLst/>
            <a:gdLst/>
            <a:ahLst/>
            <a:cxnLst/>
            <a:rect l="l" t="t" r="r" b="b"/>
            <a:pathLst>
              <a:path w="6896616" h="2666677">
                <a:moveTo>
                  <a:pt x="0" y="0"/>
                </a:moveTo>
                <a:lnTo>
                  <a:pt x="6896616" y="0"/>
                </a:lnTo>
                <a:lnTo>
                  <a:pt x="6896616" y="2666678"/>
                </a:lnTo>
                <a:lnTo>
                  <a:pt x="0" y="26666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19941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2932188" y="239024"/>
            <a:ext cx="13306179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 b="1" spc="182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Correlations Between Environmental Variables and NCD Outcomes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75419" y="7790213"/>
            <a:ext cx="8374061" cy="2221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Air Pollution Associations</a:t>
            </a:r>
          </a:p>
          <a:p>
            <a:pPr algn="l">
              <a:lnSpc>
                <a:spcPts val="1960"/>
              </a:lnSpc>
            </a:pP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PM10 showed strong positive correlations with all NCDs: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Asthma mortality: R = 0.874 (F), 0.738 (M)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COPD mortality: R = 0.82 (F), 0.801 (M)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IHD mortality: R = 0.772 (F), 0.791 (M)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Stroke mortality: R = 0.64 (F), 0.683 (M)</a:t>
            </a:r>
          </a:p>
          <a:p>
            <a:pPr algn="l">
              <a:lnSpc>
                <a:spcPts val="1960"/>
              </a:lnSpc>
              <a:spcBef>
                <a:spcPct val="0"/>
              </a:spcBef>
            </a:pPr>
            <a:endParaRPr lang="en-US" sz="1400" b="1">
              <a:solidFill>
                <a:srgbClr val="343432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SO₂ and NO₂ 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had </a:t>
            </a: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negative correlations with mortality but positive with prevalence in asthma — </a:t>
            </a:r>
            <a:r>
              <a:rPr lang="en-US" sz="140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a contrasting trend possibly reflecting exposure-response lag effects.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001704" y="7790213"/>
            <a:ext cx="7993432" cy="2469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Climate Variable Associations</a:t>
            </a:r>
          </a:p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Humidity and Precipitation: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Moderate-to-strong positive correlations with most NCD mortalities (esp. stroke, IHD, COPD).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Stroke mortality: R = 0.597 (humidity), R = 0.614 (precipitation) in females.</a:t>
            </a:r>
          </a:p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Temperature: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Consistent negative correlations across all NCDs.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Strongest for stroke: R = –0.438 (F), –0.397 (M)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IHD mortality: R = –0.394 (F), –0.50 (M)</a:t>
            </a:r>
          </a:p>
          <a:p>
            <a:pPr algn="l">
              <a:lnSpc>
                <a:spcPts val="1960"/>
              </a:lnSpc>
              <a:spcBef>
                <a:spcPct val="0"/>
              </a:spcBef>
            </a:pPr>
            <a:endParaRPr lang="en-US" sz="1400" b="1">
              <a:solidFill>
                <a:srgbClr val="343432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H="1">
            <a:off x="9144000" y="1491549"/>
            <a:ext cx="4762" cy="8095884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932188" y="514350"/>
            <a:ext cx="13306179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 b="1" spc="182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Nonlinear Associations using GAMs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789047" y="5806008"/>
            <a:ext cx="7739914" cy="1974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Among all models tested, only stroke mortality showed a statistically significant nonlinear association with relative humidity (p = 0.0218), though the explained deviance remained low (1.65%).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Across other NCDs and variables, GAMs indicated minimal nonlinear associations and low model fit (0–2.1% deviance).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All models showed low concurvity, suggesting model estimates are stable but that non-climatic factors dominate NCD mortality trends in this data.</a:t>
            </a:r>
          </a:p>
          <a:p>
            <a:pPr algn="l">
              <a:lnSpc>
                <a:spcPts val="1960"/>
              </a:lnSpc>
              <a:spcBef>
                <a:spcPct val="0"/>
              </a:spcBef>
            </a:pPr>
            <a:endParaRPr lang="en-US" sz="14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6" name="Object 6"/>
          <p:cNvGraphicFramePr/>
          <p:nvPr/>
        </p:nvGraphicFramePr>
        <p:xfrm>
          <a:off x="684888" y="1872183"/>
          <a:ext cx="8801100" cy="586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553700" imgH="7620000" progId="Excel.Sheet.12">
                  <p:embed/>
                </p:oleObj>
              </mc:Choice>
              <mc:Fallback>
                <p:oleObj name="Worksheet" r:id="rId2" imgW="10553700" imgH="76200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84888" y="1872183"/>
                        <a:ext cx="8801100" cy="586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7"/>
          <p:cNvSpPr txBox="1"/>
          <p:nvPr/>
        </p:nvSpPr>
        <p:spPr>
          <a:xfrm>
            <a:off x="9789047" y="7932623"/>
            <a:ext cx="7739914" cy="1478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While relative humidity may influence stroke outcomes, results indicate that climate variables alone do not explain most variation in NCD mortality.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This underscores the importance of considering multi-factorial drivers — such as healthcare access, behavioral risk factors, and socioeconomic conditions — in addition to environmental exposures.</a:t>
            </a:r>
          </a:p>
          <a:p>
            <a:pPr algn="l">
              <a:lnSpc>
                <a:spcPts val="1960"/>
              </a:lnSpc>
              <a:spcBef>
                <a:spcPct val="0"/>
              </a:spcBef>
            </a:pPr>
            <a:endParaRPr lang="en-US" sz="14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D1F19D-F829-D0FF-D03D-683CF1CE1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5253" y="1661468"/>
            <a:ext cx="5853114" cy="38780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62838" y="1700538"/>
            <a:ext cx="10041730" cy="5737867"/>
            <a:chOff x="0" y="0"/>
            <a:chExt cx="13388974" cy="76504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94487" cy="3885950"/>
            </a:xfrm>
            <a:custGeom>
              <a:avLst/>
              <a:gdLst/>
              <a:ahLst/>
              <a:cxnLst/>
              <a:rect l="l" t="t" r="r" b="b"/>
              <a:pathLst>
                <a:path w="6694487" h="3885950">
                  <a:moveTo>
                    <a:pt x="0" y="0"/>
                  </a:moveTo>
                  <a:lnTo>
                    <a:pt x="6694487" y="0"/>
                  </a:lnTo>
                  <a:lnTo>
                    <a:pt x="6694487" y="3885950"/>
                  </a:lnTo>
                  <a:lnTo>
                    <a:pt x="0" y="38859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470" r="-9479" b="-8243"/>
              </a:stretch>
            </a:blip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3885950"/>
              <a:ext cx="6694487" cy="3764539"/>
            </a:xfrm>
            <a:custGeom>
              <a:avLst/>
              <a:gdLst/>
              <a:ahLst/>
              <a:cxnLst/>
              <a:rect l="l" t="t" r="r" b="b"/>
              <a:pathLst>
                <a:path w="6694487" h="3764539">
                  <a:moveTo>
                    <a:pt x="0" y="0"/>
                  </a:moveTo>
                  <a:lnTo>
                    <a:pt x="6694487" y="0"/>
                  </a:lnTo>
                  <a:lnTo>
                    <a:pt x="6694487" y="3764539"/>
                  </a:lnTo>
                  <a:lnTo>
                    <a:pt x="0" y="37645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5162" t="-2879" r="-8569" b="-7599"/>
              </a:stretch>
            </a:blip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6694487" y="0"/>
              <a:ext cx="6694487" cy="3885950"/>
            </a:xfrm>
            <a:custGeom>
              <a:avLst/>
              <a:gdLst/>
              <a:ahLst/>
              <a:cxnLst/>
              <a:rect l="l" t="t" r="r" b="b"/>
              <a:pathLst>
                <a:path w="6694487" h="3885950">
                  <a:moveTo>
                    <a:pt x="0" y="0"/>
                  </a:moveTo>
                  <a:lnTo>
                    <a:pt x="6694487" y="0"/>
                  </a:lnTo>
                  <a:lnTo>
                    <a:pt x="6694487" y="3885950"/>
                  </a:lnTo>
                  <a:lnTo>
                    <a:pt x="0" y="38859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1959" r="-14918"/>
              </a:stretch>
            </a:blip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6694487" y="3885950"/>
              <a:ext cx="6694487" cy="3764539"/>
            </a:xfrm>
            <a:custGeom>
              <a:avLst/>
              <a:gdLst/>
              <a:ahLst/>
              <a:cxnLst/>
              <a:rect l="l" t="t" r="r" b="b"/>
              <a:pathLst>
                <a:path w="6694487" h="3764539">
                  <a:moveTo>
                    <a:pt x="0" y="0"/>
                  </a:moveTo>
                  <a:lnTo>
                    <a:pt x="6694487" y="0"/>
                  </a:lnTo>
                  <a:lnTo>
                    <a:pt x="6694487" y="3764539"/>
                  </a:lnTo>
                  <a:lnTo>
                    <a:pt x="0" y="37645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5764"/>
              </a:stretch>
            </a:blip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932188" y="605163"/>
            <a:ext cx="13306179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 b="1" spc="182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Lagged and Nonlinear Effects using DLNMs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052468" y="1834526"/>
            <a:ext cx="6469178" cy="5441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sz="14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Stroke vs Temperature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clear U-shaped curve: mortality increases at both cold and hot extremes.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Highest mortality at 25.8°C → ~370 excess deaths (lag 0–2 years)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Lowest mortality at ~26.9°C → ~120 deaths avoided</a:t>
            </a:r>
          </a:p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sz="14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COPD vs Humidity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Linear increase in mortality with rising humidity.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Below 40% RH → ~4,650 fewer deaths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Above 40% RH → ~10,600 excess deaths at 47.6% RH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Indicates high vulnerability of airways to moist conditions</a:t>
            </a:r>
          </a:p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sz="14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Asthma vs Humidity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V-shaped relationship with mortality lowest at ~40% RH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Both low and high humidity levels increase risk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At 47.6% RH → ~726 excess deaths observed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Suggests humidity extremes amplify allergen exposure or airway stress</a:t>
            </a:r>
          </a:p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sz="14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IHD vs Temperature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Inverse linear trend: colder temperatures elevate mortality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At 25.3°C → ~1,650 additional deaths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At 27.5°C → ~3,600 deaths avoided</a:t>
            </a:r>
          </a:p>
          <a:p>
            <a:pPr marL="302261" lvl="1" indent="-151130" algn="l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Suggests cold stress plays a stronger role in IHD outcomes</a:t>
            </a:r>
          </a:p>
          <a:p>
            <a:pPr algn="l">
              <a:lnSpc>
                <a:spcPts val="1960"/>
              </a:lnSpc>
              <a:spcBef>
                <a:spcPct val="0"/>
              </a:spcBef>
            </a:pPr>
            <a:endParaRPr lang="en-US" sz="14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471269" y="7886080"/>
            <a:ext cx="15087627" cy="229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2261" lvl="1" indent="-151130" algn="l">
              <a:lnSpc>
                <a:spcPts val="308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Only 2 variables (humidity for stroke, COPD, IHD; temperature for stroke, IHD) showed consistent associations.</a:t>
            </a:r>
          </a:p>
          <a:p>
            <a:pPr marL="302261" lvl="1" indent="-151130" algn="l">
              <a:lnSpc>
                <a:spcPts val="308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DLNMs revealed lagged effects of 0–2 years, suggesting climate impacts are not always immediate.</a:t>
            </a:r>
          </a:p>
          <a:p>
            <a:pPr marL="302261" lvl="1" indent="-151130" algn="l">
              <a:lnSpc>
                <a:spcPts val="308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Despite statistical significance, deviance explained in GAMs was modest (1.8%–8%), emphasizing that non-climatic factors (e.g., access to care, air quality, behavioral risk) play a dominant role.</a:t>
            </a:r>
          </a:p>
          <a:p>
            <a:pPr marL="302261" lvl="1" indent="-151130" algn="l">
              <a:lnSpc>
                <a:spcPts val="308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Patterns indicate temperature and humidity thresholds where public health interventions (e.g., early warning systems, respiratory care) should be prioritized.</a:t>
            </a:r>
          </a:p>
          <a:p>
            <a:pPr algn="l">
              <a:lnSpc>
                <a:spcPts val="3080"/>
              </a:lnSpc>
            </a:pPr>
            <a:endParaRPr lang="en-US" sz="14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1429" y="1808401"/>
            <a:ext cx="10976092" cy="3495699"/>
            <a:chOff x="0" y="0"/>
            <a:chExt cx="14634789" cy="4660932"/>
          </a:xfrm>
        </p:grpSpPr>
        <p:sp>
          <p:nvSpPr>
            <p:cNvPr id="3" name="Freeform 3"/>
            <p:cNvSpPr/>
            <p:nvPr/>
          </p:nvSpPr>
          <p:spPr>
            <a:xfrm>
              <a:off x="7323523" y="0"/>
              <a:ext cx="7311266" cy="4660932"/>
            </a:xfrm>
            <a:custGeom>
              <a:avLst/>
              <a:gdLst/>
              <a:ahLst/>
              <a:cxnLst/>
              <a:rect l="l" t="t" r="r" b="b"/>
              <a:pathLst>
                <a:path w="7311266" h="4660932">
                  <a:moveTo>
                    <a:pt x="0" y="0"/>
                  </a:moveTo>
                  <a:lnTo>
                    <a:pt x="7311266" y="0"/>
                  </a:lnTo>
                  <a:lnTo>
                    <a:pt x="7311266" y="4660932"/>
                  </a:lnTo>
                  <a:lnTo>
                    <a:pt x="0" y="46609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7340051" cy="4660932"/>
            </a:xfrm>
            <a:custGeom>
              <a:avLst/>
              <a:gdLst/>
              <a:ahLst/>
              <a:cxnLst/>
              <a:rect l="l" t="t" r="r" b="b"/>
              <a:pathLst>
                <a:path w="7340051" h="4660932">
                  <a:moveTo>
                    <a:pt x="0" y="0"/>
                  </a:moveTo>
                  <a:lnTo>
                    <a:pt x="7340051" y="0"/>
                  </a:lnTo>
                  <a:lnTo>
                    <a:pt x="7340051" y="4660932"/>
                  </a:lnTo>
                  <a:lnTo>
                    <a:pt x="0" y="46609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01429" y="6067271"/>
            <a:ext cx="10976092" cy="3499848"/>
            <a:chOff x="0" y="0"/>
            <a:chExt cx="14634789" cy="4666464"/>
          </a:xfrm>
        </p:grpSpPr>
        <p:sp>
          <p:nvSpPr>
            <p:cNvPr id="6" name="Freeform 6"/>
            <p:cNvSpPr/>
            <p:nvPr/>
          </p:nvSpPr>
          <p:spPr>
            <a:xfrm>
              <a:off x="7286027" y="0"/>
              <a:ext cx="7348762" cy="4666464"/>
            </a:xfrm>
            <a:custGeom>
              <a:avLst/>
              <a:gdLst/>
              <a:ahLst/>
              <a:cxnLst/>
              <a:rect l="l" t="t" r="r" b="b"/>
              <a:pathLst>
                <a:path w="7348762" h="4666464">
                  <a:moveTo>
                    <a:pt x="0" y="0"/>
                  </a:moveTo>
                  <a:lnTo>
                    <a:pt x="7348762" y="0"/>
                  </a:lnTo>
                  <a:lnTo>
                    <a:pt x="7348762" y="4666464"/>
                  </a:lnTo>
                  <a:lnTo>
                    <a:pt x="0" y="46664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7319943" cy="4666464"/>
            </a:xfrm>
            <a:custGeom>
              <a:avLst/>
              <a:gdLst/>
              <a:ahLst/>
              <a:cxnLst/>
              <a:rect l="l" t="t" r="r" b="b"/>
              <a:pathLst>
                <a:path w="7319943" h="4666464">
                  <a:moveTo>
                    <a:pt x="0" y="0"/>
                  </a:moveTo>
                  <a:lnTo>
                    <a:pt x="7319943" y="0"/>
                  </a:lnTo>
                  <a:lnTo>
                    <a:pt x="7319943" y="4666464"/>
                  </a:lnTo>
                  <a:lnTo>
                    <a:pt x="0" y="46664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2284078" y="1741726"/>
            <a:ext cx="5384198" cy="3701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10"/>
              </a:lnSpc>
            </a:pPr>
            <a:r>
              <a:rPr lang="en-US" sz="14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Asthma Prevalence:</a:t>
            </a:r>
          </a:p>
          <a:p>
            <a:pPr marL="302261" lvl="1" indent="-151130" algn="l">
              <a:lnSpc>
                <a:spcPts val="231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Forecasted to decline slightly, but with a very wide 95% prediction interval (1,163–4,988), reflecting significant model uncertainty.</a:t>
            </a:r>
          </a:p>
          <a:p>
            <a:pPr marL="302261" lvl="1" indent="-151130" algn="l">
              <a:lnSpc>
                <a:spcPts val="231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Indicates potential volatility due to underdiagnosis, seasonal shifts, or systemic changes.</a:t>
            </a:r>
          </a:p>
          <a:p>
            <a:pPr algn="l">
              <a:lnSpc>
                <a:spcPts val="2310"/>
              </a:lnSpc>
            </a:pPr>
            <a:r>
              <a:rPr lang="en-US" sz="14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Asthma Mortality:</a:t>
            </a:r>
          </a:p>
          <a:p>
            <a:pPr marL="302261" lvl="1" indent="-151130" algn="l">
              <a:lnSpc>
                <a:spcPts val="231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Expected to remain stable, around 22.8 per 100,000, with moderate uncertainty.</a:t>
            </a:r>
          </a:p>
          <a:p>
            <a:pPr marL="302261" lvl="1" indent="-151130" algn="l">
              <a:lnSpc>
                <a:spcPts val="231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Suggests asthma-related deaths are not escalating under current conditions, though prevalence trends remain less predictable.</a:t>
            </a:r>
          </a:p>
          <a:p>
            <a:pPr algn="l">
              <a:lnSpc>
                <a:spcPts val="2310"/>
              </a:lnSpc>
            </a:pPr>
            <a:endParaRPr lang="en-US" sz="14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284078" y="6076025"/>
            <a:ext cx="4975222" cy="3415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10"/>
              </a:lnSpc>
            </a:pPr>
            <a:r>
              <a:rPr lang="en-US" sz="14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COPD Mortality:</a:t>
            </a:r>
          </a:p>
          <a:p>
            <a:pPr marL="302261" lvl="1" indent="-151130" algn="l">
              <a:lnSpc>
                <a:spcPts val="231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Shows the highest and steepest rise, forecasted to reach 136.1 per 100,000 by 2030.</a:t>
            </a:r>
          </a:p>
          <a:p>
            <a:pPr marL="302261" lvl="1" indent="-151130" algn="l">
              <a:lnSpc>
                <a:spcPts val="231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clear, upward trajectory with narrow uncertainty indicates persistently increasing burden from chronic respiratory illness.</a:t>
            </a:r>
          </a:p>
          <a:p>
            <a:pPr algn="l">
              <a:lnSpc>
                <a:spcPts val="2310"/>
              </a:lnSpc>
            </a:pPr>
            <a:r>
              <a:rPr lang="en-US" sz="14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COPD Prevalence:</a:t>
            </a:r>
          </a:p>
          <a:p>
            <a:pPr marL="302261" lvl="1" indent="-151130" algn="l">
              <a:lnSpc>
                <a:spcPts val="231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Continues a modest but steady increase, reaching 2,541 per 100,000.</a:t>
            </a:r>
          </a:p>
          <a:p>
            <a:pPr marL="302261" lvl="1" indent="-151130" algn="l">
              <a:lnSpc>
                <a:spcPts val="231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Tight prediction intervals indicate high forecast confidence — underscoring a growing chronic care need.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421721" y="353324"/>
            <a:ext cx="14327112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 b="1" spc="182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ARIMA Forecasts (2022–2030)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932188" y="876300"/>
            <a:ext cx="13306179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19"/>
              </a:lnSpc>
              <a:spcBef>
                <a:spcPct val="0"/>
              </a:spcBef>
            </a:pPr>
            <a:r>
              <a:rPr lang="en-US" sz="1799" spc="109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Climate-agnostic projections using historical trends (1990–2020)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2976</Words>
  <Application>Microsoft Macintosh PowerPoint</Application>
  <PresentationFormat>Custom</PresentationFormat>
  <Paragraphs>269</Paragraphs>
  <Slides>15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Montserrat Bold</vt:lpstr>
      <vt:lpstr>Montserrat Ultra-Bold</vt:lpstr>
      <vt:lpstr>Montserrat</vt:lpstr>
      <vt:lpstr>Calibri</vt:lpstr>
      <vt:lpstr>Poppins Bold</vt:lpstr>
      <vt:lpstr>Montserrat Bold Italics</vt:lpstr>
      <vt:lpstr>Arial</vt:lpstr>
      <vt:lpstr>Office Theme</vt:lpstr>
      <vt:lpstr>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cp:lastModifiedBy>Tarun Chauhan</cp:lastModifiedBy>
  <cp:revision>3</cp:revision>
  <dcterms:created xsi:type="dcterms:W3CDTF">2006-08-16T00:00:00Z</dcterms:created>
  <dcterms:modified xsi:type="dcterms:W3CDTF">2025-06-18T20:50:23Z</dcterms:modified>
  <dc:identifier>DAGqfDMn_VI</dc:identifier>
</cp:coreProperties>
</file>