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2"/>
  </p:notesMasterIdLst>
  <p:sldIdLst>
    <p:sldId id="271" r:id="rId2"/>
    <p:sldId id="302" r:id="rId3"/>
    <p:sldId id="260" r:id="rId4"/>
    <p:sldId id="262" r:id="rId5"/>
    <p:sldId id="279" r:id="rId6"/>
    <p:sldId id="291" r:id="rId7"/>
    <p:sldId id="292" r:id="rId8"/>
    <p:sldId id="293" r:id="rId9"/>
    <p:sldId id="297" r:id="rId10"/>
    <p:sldId id="298" r:id="rId11"/>
    <p:sldId id="299" r:id="rId12"/>
    <p:sldId id="300" r:id="rId13"/>
    <p:sldId id="289" r:id="rId14"/>
    <p:sldId id="272" r:id="rId15"/>
    <p:sldId id="273" r:id="rId16"/>
    <p:sldId id="281" r:id="rId17"/>
    <p:sldId id="278" r:id="rId18"/>
    <p:sldId id="276" r:id="rId19"/>
    <p:sldId id="280" r:id="rId20"/>
    <p:sldId id="30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37E162-A4D5-4627-B83E-9FB45BDC987B}" v="1" dt="2023-06-28T05:19:37.0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usman Jena" userId="1c7e22fd75366b79" providerId="LiveId" clId="{7837E162-A4D5-4627-B83E-9FB45BDC987B}"/>
    <pc:docChg chg="undo custSel addSld modSld">
      <pc:chgData name="Ayusman Jena" userId="1c7e22fd75366b79" providerId="LiveId" clId="{7837E162-A4D5-4627-B83E-9FB45BDC987B}" dt="2023-06-28T05:19:53.585" v="6" actId="14100"/>
      <pc:docMkLst>
        <pc:docMk/>
      </pc:docMkLst>
      <pc:sldChg chg="addSp modSp new mod">
        <pc:chgData name="Ayusman Jena" userId="1c7e22fd75366b79" providerId="LiveId" clId="{7837E162-A4D5-4627-B83E-9FB45BDC987B}" dt="2023-06-28T05:19:53.585" v="6" actId="14100"/>
        <pc:sldMkLst>
          <pc:docMk/>
          <pc:sldMk cId="3414392684" sldId="302"/>
        </pc:sldMkLst>
        <pc:picChg chg="add mod">
          <ac:chgData name="Ayusman Jena" userId="1c7e22fd75366b79" providerId="LiveId" clId="{7837E162-A4D5-4627-B83E-9FB45BDC987B}" dt="2023-06-28T05:19:53.585" v="6" actId="14100"/>
          <ac:picMkLst>
            <pc:docMk/>
            <pc:sldMk cId="3414392684" sldId="302"/>
            <ac:picMk id="5" creationId="{FDABC203-BA0F-25B5-6DB0-4F53009822B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D4E449-11EF-4361-9CCD-70C43D49A1A3}"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1D6A9D91-D0DA-48E2-AD21-AB5D2569FF0A}">
      <dgm:prSet custT="1"/>
      <dgm:spPr/>
      <dgm:t>
        <a:bodyPr/>
        <a:lstStyle/>
        <a:p>
          <a:r>
            <a:rPr lang="en-US" sz="1800" b="1" dirty="0">
              <a:latin typeface="Calibri" panose="020F0502020204030204" pitchFamily="34" charset="0"/>
              <a:ea typeface="Calibri" panose="020F0502020204030204" pitchFamily="34" charset="0"/>
              <a:cs typeface="Calibri" panose="020F0502020204030204" pitchFamily="34" charset="0"/>
            </a:rPr>
            <a:t>Cultural and traditional practices, values and beliefs play an important role </a:t>
          </a:r>
          <a:r>
            <a:rPr lang="en-US" sz="1800" dirty="0">
              <a:latin typeface="Calibri" panose="020F0502020204030204" pitchFamily="34" charset="0"/>
              <a:ea typeface="Calibri" panose="020F0502020204030204" pitchFamily="34" charset="0"/>
              <a:cs typeface="Calibri" panose="020F0502020204030204" pitchFamily="34" charset="0"/>
            </a:rPr>
            <a:t>in the medical attention-seeking behavior of postpartum mothers as well as in newborn babies during the postnatal period and </a:t>
          </a:r>
          <a:r>
            <a:rPr lang="en-US" sz="1800" b="1" dirty="0">
              <a:latin typeface="Calibri" panose="020F0502020204030204" pitchFamily="34" charset="0"/>
              <a:ea typeface="Calibri" panose="020F0502020204030204" pitchFamily="34" charset="0"/>
              <a:cs typeface="Calibri" panose="020F0502020204030204" pitchFamily="34" charset="0"/>
            </a:rPr>
            <a:t>it can </a:t>
          </a:r>
          <a:r>
            <a:rPr lang="en-IN" sz="1800" b="1" dirty="0">
              <a:latin typeface="Calibri" panose="020F0502020204030204" pitchFamily="34" charset="0"/>
              <a:ea typeface="Calibri" panose="020F0502020204030204" pitchFamily="34" charset="0"/>
              <a:cs typeface="Calibri" panose="020F0502020204030204" pitchFamily="34" charset="0"/>
            </a:rPr>
            <a:t>vary across different countries and regions. </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C9F30D91-8341-4DDA-94FD-6BAE131E9361}" type="parTrans" cxnId="{14EF14D5-30E2-4719-95B9-CC3DB31F3996}">
      <dgm:prSet/>
      <dgm:spPr/>
      <dgm:t>
        <a:bodyPr/>
        <a:lstStyle/>
        <a:p>
          <a:endParaRPr lang="en-US"/>
        </a:p>
      </dgm:t>
    </dgm:pt>
    <dgm:pt modelId="{90ADB8B8-4C92-49E8-BB08-A6FF6604BE7C}" type="sibTrans" cxnId="{14EF14D5-30E2-4719-95B9-CC3DB31F3996}">
      <dgm:prSet custT="1"/>
      <dgm:spPr/>
      <dgm:t>
        <a:bodyPr/>
        <a:lstStyle/>
        <a:p>
          <a:endParaRPr lang="en-US" sz="1800">
            <a:latin typeface="Calibri" panose="020F0502020204030204" pitchFamily="34" charset="0"/>
            <a:ea typeface="Calibri" panose="020F0502020204030204" pitchFamily="34" charset="0"/>
            <a:cs typeface="Calibri" panose="020F0502020204030204" pitchFamily="34" charset="0"/>
          </a:endParaRPr>
        </a:p>
      </dgm:t>
    </dgm:pt>
    <dgm:pt modelId="{78086795-FC7A-4EE6-B4CF-17AAF366114F}">
      <dgm:prSet custT="1"/>
      <dgm:spPr/>
      <dgm:t>
        <a:bodyPr/>
        <a:lstStyle/>
        <a:p>
          <a:r>
            <a:rPr lang="en-IN" sz="1800" dirty="0">
              <a:latin typeface="Calibri" panose="020F0502020204030204" pitchFamily="34" charset="0"/>
              <a:ea typeface="Calibri" panose="020F0502020204030204" pitchFamily="34" charset="0"/>
              <a:cs typeface="Calibri" panose="020F0502020204030204" pitchFamily="34" charset="0"/>
            </a:rPr>
            <a:t>Many cultures around the world observe specific postpartum rituals to avoid ill health in later years from the knowledge contained in ancient scriptures.</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F819E3D7-4D53-4964-82A8-7CD2A11E7C70}" type="parTrans" cxnId="{FA5DA6C4-1A91-4C7C-9FF5-8A4FC76CC87C}">
      <dgm:prSet/>
      <dgm:spPr/>
      <dgm:t>
        <a:bodyPr/>
        <a:lstStyle/>
        <a:p>
          <a:endParaRPr lang="en-US"/>
        </a:p>
      </dgm:t>
    </dgm:pt>
    <dgm:pt modelId="{09FA30C6-5F24-470B-B4D8-15DFF7076B83}" type="sibTrans" cxnId="{FA5DA6C4-1A91-4C7C-9FF5-8A4FC76CC87C}">
      <dgm:prSet custT="1"/>
      <dgm:spPr/>
      <dgm:t>
        <a:bodyPr/>
        <a:lstStyle/>
        <a:p>
          <a:endParaRPr lang="en-US" sz="1800">
            <a:latin typeface="Calibri" panose="020F0502020204030204" pitchFamily="34" charset="0"/>
            <a:ea typeface="Calibri" panose="020F0502020204030204" pitchFamily="34" charset="0"/>
            <a:cs typeface="Calibri" panose="020F0502020204030204" pitchFamily="34" charset="0"/>
          </a:endParaRPr>
        </a:p>
      </dgm:t>
    </dgm:pt>
    <dgm:pt modelId="{3CEBECB9-C9C9-4BF4-8802-56D1E0EEFED2}">
      <dgm:prSet custT="1"/>
      <dgm:spPr/>
      <dgm:t>
        <a:bodyPr/>
        <a:lstStyle/>
        <a:p>
          <a:r>
            <a:rPr lang="en-IN" sz="1800" b="1" dirty="0">
              <a:latin typeface="Calibri" panose="020F0502020204030204" pitchFamily="34" charset="0"/>
              <a:ea typeface="Calibri" panose="020F0502020204030204" pitchFamily="34" charset="0"/>
              <a:cs typeface="Calibri" panose="020F0502020204030204" pitchFamily="34" charset="0"/>
            </a:rPr>
            <a:t>Indian postpartum care include a confinement period of forty days</a:t>
          </a:r>
          <a:r>
            <a:rPr lang="en-IN" sz="1800" dirty="0">
              <a:latin typeface="Calibri" panose="020F0502020204030204" pitchFamily="34" charset="0"/>
              <a:ea typeface="Calibri" panose="020F0502020204030204" pitchFamily="34" charset="0"/>
              <a:cs typeface="Calibri" panose="020F0502020204030204" pitchFamily="34" charset="0"/>
            </a:rPr>
            <a:t> of rest for the mother after delivery, postnatal massage after delivery, hot water bathing during the postpartum period, belly binding, and a specific postnatal diet.</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781A8140-475B-4571-B556-AED49EF0B45F}" type="parTrans" cxnId="{971D6A81-1AEE-4A43-8902-D17DF42CD34A}">
      <dgm:prSet/>
      <dgm:spPr/>
      <dgm:t>
        <a:bodyPr/>
        <a:lstStyle/>
        <a:p>
          <a:endParaRPr lang="en-US"/>
        </a:p>
      </dgm:t>
    </dgm:pt>
    <dgm:pt modelId="{11BC2D4F-4561-4352-A89D-F824DA2F6676}" type="sibTrans" cxnId="{971D6A81-1AEE-4A43-8902-D17DF42CD34A}">
      <dgm:prSet custT="1"/>
      <dgm:spPr/>
      <dgm:t>
        <a:bodyPr/>
        <a:lstStyle/>
        <a:p>
          <a:endParaRPr lang="en-US" sz="1800">
            <a:latin typeface="Calibri" panose="020F0502020204030204" pitchFamily="34" charset="0"/>
            <a:ea typeface="Calibri" panose="020F0502020204030204" pitchFamily="34" charset="0"/>
            <a:cs typeface="Calibri" panose="020F0502020204030204" pitchFamily="34" charset="0"/>
          </a:endParaRPr>
        </a:p>
      </dgm:t>
    </dgm:pt>
    <dgm:pt modelId="{B7EC1D43-2CAA-42D1-8532-916CFF486FAF}">
      <dgm:prSet custT="1"/>
      <dgm:spPr/>
      <dgm:t>
        <a:bodyPr/>
        <a:lstStyle/>
        <a:p>
          <a:r>
            <a:rPr lang="en-IN" sz="1800" dirty="0">
              <a:latin typeface="Calibri" panose="020F0502020204030204" pitchFamily="34" charset="0"/>
              <a:ea typeface="Calibri" panose="020F0502020204030204" pitchFamily="34" charset="0"/>
              <a:cs typeface="Calibri" panose="020F0502020204030204" pitchFamily="34" charset="0"/>
            </a:rPr>
            <a:t>Neonatal care includes feeding the baby </a:t>
          </a:r>
          <a:r>
            <a:rPr lang="en-IN" sz="1800" dirty="0" err="1">
              <a:latin typeface="Calibri" panose="020F0502020204030204" pitchFamily="34" charset="0"/>
              <a:ea typeface="Calibri" panose="020F0502020204030204" pitchFamily="34" charset="0"/>
              <a:cs typeface="Calibri" panose="020F0502020204030204" pitchFamily="34" charset="0"/>
            </a:rPr>
            <a:t>gutti</a:t>
          </a:r>
          <a:r>
            <a:rPr lang="en-IN" sz="1800" dirty="0">
              <a:latin typeface="Calibri" panose="020F0502020204030204" pitchFamily="34" charset="0"/>
              <a:ea typeface="Calibri" panose="020F0502020204030204" pitchFamily="34" charset="0"/>
              <a:cs typeface="Calibri" panose="020F0502020204030204" pitchFamily="34" charset="0"/>
            </a:rPr>
            <a:t>, doing oil massage, leaving in sun</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561E2653-BCB3-4F05-95D5-4FE497342188}" type="parTrans" cxnId="{BB7E8E02-2282-4F9C-AE1F-20EF1F943DE1}">
      <dgm:prSet/>
      <dgm:spPr/>
      <dgm:t>
        <a:bodyPr/>
        <a:lstStyle/>
        <a:p>
          <a:endParaRPr lang="en-US"/>
        </a:p>
      </dgm:t>
    </dgm:pt>
    <dgm:pt modelId="{7DBD5312-705C-493B-B0FE-016A85F45B7B}" type="sibTrans" cxnId="{BB7E8E02-2282-4F9C-AE1F-20EF1F943DE1}">
      <dgm:prSet custT="1"/>
      <dgm:spPr/>
      <dgm:t>
        <a:bodyPr/>
        <a:lstStyle/>
        <a:p>
          <a:endParaRPr lang="en-US" sz="1800">
            <a:latin typeface="Calibri" panose="020F0502020204030204" pitchFamily="34" charset="0"/>
            <a:ea typeface="Calibri" panose="020F0502020204030204" pitchFamily="34" charset="0"/>
            <a:cs typeface="Calibri" panose="020F0502020204030204" pitchFamily="34" charset="0"/>
          </a:endParaRPr>
        </a:p>
      </dgm:t>
    </dgm:pt>
    <dgm:pt modelId="{DC4B9129-D7DE-4CBF-9856-8AB8A5EC6B08}">
      <dgm:prSet custT="1"/>
      <dgm:spPr/>
      <dgm:t>
        <a:bodyPr/>
        <a:lstStyle/>
        <a:p>
          <a:r>
            <a:rPr lang="en-IN" sz="1800">
              <a:latin typeface="Calibri" panose="020F0502020204030204" pitchFamily="34" charset="0"/>
              <a:ea typeface="Calibri" panose="020F0502020204030204" pitchFamily="34" charset="0"/>
              <a:cs typeface="Calibri" panose="020F0502020204030204" pitchFamily="34" charset="0"/>
            </a:rPr>
            <a:t>Several factors contribute to neonatal mortality in India and one of the reasons is following harmful newborn care practices such as </a:t>
          </a:r>
          <a:r>
            <a:rPr lang="en-IN" sz="1800" b="1">
              <a:latin typeface="Calibri" panose="020F0502020204030204" pitchFamily="34" charset="0"/>
              <a:ea typeface="Calibri" panose="020F0502020204030204" pitchFamily="34" charset="0"/>
              <a:cs typeface="Calibri" panose="020F0502020204030204" pitchFamily="34" charset="0"/>
            </a:rPr>
            <a:t>applying different unsterile material on the umbilical cord and instilling liquids and oils in the ears and nose. </a:t>
          </a:r>
          <a:endParaRPr lang="en-US" sz="1800">
            <a:latin typeface="Calibri" panose="020F0502020204030204" pitchFamily="34" charset="0"/>
            <a:ea typeface="Calibri" panose="020F0502020204030204" pitchFamily="34" charset="0"/>
            <a:cs typeface="Calibri" panose="020F0502020204030204" pitchFamily="34" charset="0"/>
          </a:endParaRPr>
        </a:p>
      </dgm:t>
    </dgm:pt>
    <dgm:pt modelId="{553FE18F-3E99-49CB-ACFE-482982DC2B3A}" type="parTrans" cxnId="{D5DBFC73-49F2-42C3-BB6F-CCA84D6A7CF9}">
      <dgm:prSet/>
      <dgm:spPr/>
      <dgm:t>
        <a:bodyPr/>
        <a:lstStyle/>
        <a:p>
          <a:endParaRPr lang="en-US"/>
        </a:p>
      </dgm:t>
    </dgm:pt>
    <dgm:pt modelId="{267236EF-FEF8-4575-B302-0BF058AA84BB}" type="sibTrans" cxnId="{D5DBFC73-49F2-42C3-BB6F-CCA84D6A7CF9}">
      <dgm:prSet/>
      <dgm:spPr/>
      <dgm:t>
        <a:bodyPr/>
        <a:lstStyle/>
        <a:p>
          <a:endParaRPr lang="en-US"/>
        </a:p>
      </dgm:t>
    </dgm:pt>
    <dgm:pt modelId="{A529F068-26B7-460A-B27D-AAAD89797A10}" type="pres">
      <dgm:prSet presAssocID="{ACD4E449-11EF-4361-9CCD-70C43D49A1A3}" presName="outerComposite" presStyleCnt="0">
        <dgm:presLayoutVars>
          <dgm:chMax val="5"/>
          <dgm:dir/>
          <dgm:resizeHandles val="exact"/>
        </dgm:presLayoutVars>
      </dgm:prSet>
      <dgm:spPr/>
    </dgm:pt>
    <dgm:pt modelId="{7E291050-8A0E-4547-B991-E71BE64B7AA5}" type="pres">
      <dgm:prSet presAssocID="{ACD4E449-11EF-4361-9CCD-70C43D49A1A3}" presName="dummyMaxCanvas" presStyleCnt="0">
        <dgm:presLayoutVars/>
      </dgm:prSet>
      <dgm:spPr/>
    </dgm:pt>
    <dgm:pt modelId="{8C87AEA4-D30B-4251-91F8-4F386BE26B29}" type="pres">
      <dgm:prSet presAssocID="{ACD4E449-11EF-4361-9CCD-70C43D49A1A3}" presName="FiveNodes_1" presStyleLbl="node1" presStyleIdx="0" presStyleCnt="5">
        <dgm:presLayoutVars>
          <dgm:bulletEnabled val="1"/>
        </dgm:presLayoutVars>
      </dgm:prSet>
      <dgm:spPr/>
    </dgm:pt>
    <dgm:pt modelId="{085D3E90-B4E2-43E5-AF20-2FAE575E436F}" type="pres">
      <dgm:prSet presAssocID="{ACD4E449-11EF-4361-9CCD-70C43D49A1A3}" presName="FiveNodes_2" presStyleLbl="node1" presStyleIdx="1" presStyleCnt="5">
        <dgm:presLayoutVars>
          <dgm:bulletEnabled val="1"/>
        </dgm:presLayoutVars>
      </dgm:prSet>
      <dgm:spPr/>
    </dgm:pt>
    <dgm:pt modelId="{E0B8A982-42D3-43D4-BF93-102208099FD1}" type="pres">
      <dgm:prSet presAssocID="{ACD4E449-11EF-4361-9CCD-70C43D49A1A3}" presName="FiveNodes_3" presStyleLbl="node1" presStyleIdx="2" presStyleCnt="5">
        <dgm:presLayoutVars>
          <dgm:bulletEnabled val="1"/>
        </dgm:presLayoutVars>
      </dgm:prSet>
      <dgm:spPr/>
    </dgm:pt>
    <dgm:pt modelId="{87244986-347B-41AE-82C9-4DDBCEA41FE8}" type="pres">
      <dgm:prSet presAssocID="{ACD4E449-11EF-4361-9CCD-70C43D49A1A3}" presName="FiveNodes_4" presStyleLbl="node1" presStyleIdx="3" presStyleCnt="5">
        <dgm:presLayoutVars>
          <dgm:bulletEnabled val="1"/>
        </dgm:presLayoutVars>
      </dgm:prSet>
      <dgm:spPr/>
    </dgm:pt>
    <dgm:pt modelId="{D93C58DF-7B41-42E5-BC69-E6D6DA3D5052}" type="pres">
      <dgm:prSet presAssocID="{ACD4E449-11EF-4361-9CCD-70C43D49A1A3}" presName="FiveNodes_5" presStyleLbl="node1" presStyleIdx="4" presStyleCnt="5">
        <dgm:presLayoutVars>
          <dgm:bulletEnabled val="1"/>
        </dgm:presLayoutVars>
      </dgm:prSet>
      <dgm:spPr/>
    </dgm:pt>
    <dgm:pt modelId="{4FEABB39-40AF-403C-A12D-F665018B7425}" type="pres">
      <dgm:prSet presAssocID="{ACD4E449-11EF-4361-9CCD-70C43D49A1A3}" presName="FiveConn_1-2" presStyleLbl="fgAccFollowNode1" presStyleIdx="0" presStyleCnt="4">
        <dgm:presLayoutVars>
          <dgm:bulletEnabled val="1"/>
        </dgm:presLayoutVars>
      </dgm:prSet>
      <dgm:spPr/>
    </dgm:pt>
    <dgm:pt modelId="{F078494F-62ED-4942-806B-070B4A06B7FC}" type="pres">
      <dgm:prSet presAssocID="{ACD4E449-11EF-4361-9CCD-70C43D49A1A3}" presName="FiveConn_2-3" presStyleLbl="fgAccFollowNode1" presStyleIdx="1" presStyleCnt="4">
        <dgm:presLayoutVars>
          <dgm:bulletEnabled val="1"/>
        </dgm:presLayoutVars>
      </dgm:prSet>
      <dgm:spPr/>
    </dgm:pt>
    <dgm:pt modelId="{21BA14B8-AE48-45E0-B3C4-01D766C60D45}" type="pres">
      <dgm:prSet presAssocID="{ACD4E449-11EF-4361-9CCD-70C43D49A1A3}" presName="FiveConn_3-4" presStyleLbl="fgAccFollowNode1" presStyleIdx="2" presStyleCnt="4">
        <dgm:presLayoutVars>
          <dgm:bulletEnabled val="1"/>
        </dgm:presLayoutVars>
      </dgm:prSet>
      <dgm:spPr/>
    </dgm:pt>
    <dgm:pt modelId="{0009A18E-8743-4CA1-849D-72B05060767D}" type="pres">
      <dgm:prSet presAssocID="{ACD4E449-11EF-4361-9CCD-70C43D49A1A3}" presName="FiveConn_4-5" presStyleLbl="fgAccFollowNode1" presStyleIdx="3" presStyleCnt="4">
        <dgm:presLayoutVars>
          <dgm:bulletEnabled val="1"/>
        </dgm:presLayoutVars>
      </dgm:prSet>
      <dgm:spPr/>
    </dgm:pt>
    <dgm:pt modelId="{2B99F1A0-7313-47A9-9EC8-A9A05D111C0B}" type="pres">
      <dgm:prSet presAssocID="{ACD4E449-11EF-4361-9CCD-70C43D49A1A3}" presName="FiveNodes_1_text" presStyleLbl="node1" presStyleIdx="4" presStyleCnt="5">
        <dgm:presLayoutVars>
          <dgm:bulletEnabled val="1"/>
        </dgm:presLayoutVars>
      </dgm:prSet>
      <dgm:spPr/>
    </dgm:pt>
    <dgm:pt modelId="{B2176DF7-5380-4D6C-A12F-F79E5C67F898}" type="pres">
      <dgm:prSet presAssocID="{ACD4E449-11EF-4361-9CCD-70C43D49A1A3}" presName="FiveNodes_2_text" presStyleLbl="node1" presStyleIdx="4" presStyleCnt="5">
        <dgm:presLayoutVars>
          <dgm:bulletEnabled val="1"/>
        </dgm:presLayoutVars>
      </dgm:prSet>
      <dgm:spPr/>
    </dgm:pt>
    <dgm:pt modelId="{7EC8D549-7406-426E-8EA5-273F17AE1CB0}" type="pres">
      <dgm:prSet presAssocID="{ACD4E449-11EF-4361-9CCD-70C43D49A1A3}" presName="FiveNodes_3_text" presStyleLbl="node1" presStyleIdx="4" presStyleCnt="5">
        <dgm:presLayoutVars>
          <dgm:bulletEnabled val="1"/>
        </dgm:presLayoutVars>
      </dgm:prSet>
      <dgm:spPr/>
    </dgm:pt>
    <dgm:pt modelId="{C36A8647-4001-4788-8E72-EC9827A3CAAF}" type="pres">
      <dgm:prSet presAssocID="{ACD4E449-11EF-4361-9CCD-70C43D49A1A3}" presName="FiveNodes_4_text" presStyleLbl="node1" presStyleIdx="4" presStyleCnt="5">
        <dgm:presLayoutVars>
          <dgm:bulletEnabled val="1"/>
        </dgm:presLayoutVars>
      </dgm:prSet>
      <dgm:spPr/>
    </dgm:pt>
    <dgm:pt modelId="{54B0DB55-DB42-493F-9E2F-766BAB889B71}" type="pres">
      <dgm:prSet presAssocID="{ACD4E449-11EF-4361-9CCD-70C43D49A1A3}" presName="FiveNodes_5_text" presStyleLbl="node1" presStyleIdx="4" presStyleCnt="5">
        <dgm:presLayoutVars>
          <dgm:bulletEnabled val="1"/>
        </dgm:presLayoutVars>
      </dgm:prSet>
      <dgm:spPr/>
    </dgm:pt>
  </dgm:ptLst>
  <dgm:cxnLst>
    <dgm:cxn modelId="{BB7E8E02-2282-4F9C-AE1F-20EF1F943DE1}" srcId="{ACD4E449-11EF-4361-9CCD-70C43D49A1A3}" destId="{B7EC1D43-2CAA-42D1-8532-916CFF486FAF}" srcOrd="3" destOrd="0" parTransId="{561E2653-BCB3-4F05-95D5-4FE497342188}" sibTransId="{7DBD5312-705C-493B-B0FE-016A85F45B7B}"/>
    <dgm:cxn modelId="{876B4706-E3BE-4FCD-8339-C6749CE8EE29}" type="presOf" srcId="{ACD4E449-11EF-4361-9CCD-70C43D49A1A3}" destId="{A529F068-26B7-460A-B27D-AAAD89797A10}" srcOrd="0" destOrd="0" presId="urn:microsoft.com/office/officeart/2005/8/layout/vProcess5"/>
    <dgm:cxn modelId="{549EBF0F-9F05-4F57-9818-1DA021FC33D5}" type="presOf" srcId="{11BC2D4F-4561-4352-A89D-F824DA2F6676}" destId="{21BA14B8-AE48-45E0-B3C4-01D766C60D45}" srcOrd="0" destOrd="0" presId="urn:microsoft.com/office/officeart/2005/8/layout/vProcess5"/>
    <dgm:cxn modelId="{E54FDD1E-9CB2-446B-B6C5-09016D044BB8}" type="presOf" srcId="{DC4B9129-D7DE-4CBF-9856-8AB8A5EC6B08}" destId="{54B0DB55-DB42-493F-9E2F-766BAB889B71}" srcOrd="1" destOrd="0" presId="urn:microsoft.com/office/officeart/2005/8/layout/vProcess5"/>
    <dgm:cxn modelId="{867ED631-5903-4C58-86DE-EA91415533A2}" type="presOf" srcId="{3CEBECB9-C9C9-4BF4-8802-56D1E0EEFED2}" destId="{E0B8A982-42D3-43D4-BF93-102208099FD1}" srcOrd="0" destOrd="0" presId="urn:microsoft.com/office/officeart/2005/8/layout/vProcess5"/>
    <dgm:cxn modelId="{27B5DA37-A447-4103-A9D7-4241A870AC3E}" type="presOf" srcId="{1D6A9D91-D0DA-48E2-AD21-AB5D2569FF0A}" destId="{2B99F1A0-7313-47A9-9EC8-A9A05D111C0B}" srcOrd="1" destOrd="0" presId="urn:microsoft.com/office/officeart/2005/8/layout/vProcess5"/>
    <dgm:cxn modelId="{924E2748-E4AD-46A0-98D6-008FEDB066A0}" type="presOf" srcId="{90ADB8B8-4C92-49E8-BB08-A6FF6604BE7C}" destId="{4FEABB39-40AF-403C-A12D-F665018B7425}" srcOrd="0" destOrd="0" presId="urn:microsoft.com/office/officeart/2005/8/layout/vProcess5"/>
    <dgm:cxn modelId="{EA4CA14C-6597-427D-80D8-3624E1DDFB8C}" type="presOf" srcId="{78086795-FC7A-4EE6-B4CF-17AAF366114F}" destId="{B2176DF7-5380-4D6C-A12F-F79E5C67F898}" srcOrd="1" destOrd="0" presId="urn:microsoft.com/office/officeart/2005/8/layout/vProcess5"/>
    <dgm:cxn modelId="{799D614E-4ECC-4964-800F-186FA2C0F77B}" type="presOf" srcId="{1D6A9D91-D0DA-48E2-AD21-AB5D2569FF0A}" destId="{8C87AEA4-D30B-4251-91F8-4F386BE26B29}" srcOrd="0" destOrd="0" presId="urn:microsoft.com/office/officeart/2005/8/layout/vProcess5"/>
    <dgm:cxn modelId="{42BDCB72-889E-4AEA-9FAA-A2066DE644ED}" type="presOf" srcId="{78086795-FC7A-4EE6-B4CF-17AAF366114F}" destId="{085D3E90-B4E2-43E5-AF20-2FAE575E436F}" srcOrd="0" destOrd="0" presId="urn:microsoft.com/office/officeart/2005/8/layout/vProcess5"/>
    <dgm:cxn modelId="{D5DBFC73-49F2-42C3-BB6F-CCA84D6A7CF9}" srcId="{ACD4E449-11EF-4361-9CCD-70C43D49A1A3}" destId="{DC4B9129-D7DE-4CBF-9856-8AB8A5EC6B08}" srcOrd="4" destOrd="0" parTransId="{553FE18F-3E99-49CB-ACFE-482982DC2B3A}" sibTransId="{267236EF-FEF8-4575-B302-0BF058AA84BB}"/>
    <dgm:cxn modelId="{971D6A81-1AEE-4A43-8902-D17DF42CD34A}" srcId="{ACD4E449-11EF-4361-9CCD-70C43D49A1A3}" destId="{3CEBECB9-C9C9-4BF4-8802-56D1E0EEFED2}" srcOrd="2" destOrd="0" parTransId="{781A8140-475B-4571-B556-AED49EF0B45F}" sibTransId="{11BC2D4F-4561-4352-A89D-F824DA2F6676}"/>
    <dgm:cxn modelId="{8577B986-92D5-495F-B783-83D19F36BE4A}" type="presOf" srcId="{3CEBECB9-C9C9-4BF4-8802-56D1E0EEFED2}" destId="{7EC8D549-7406-426E-8EA5-273F17AE1CB0}" srcOrd="1" destOrd="0" presId="urn:microsoft.com/office/officeart/2005/8/layout/vProcess5"/>
    <dgm:cxn modelId="{FA122CA5-7589-464A-8C56-E14898731140}" type="presOf" srcId="{DC4B9129-D7DE-4CBF-9856-8AB8A5EC6B08}" destId="{D93C58DF-7B41-42E5-BC69-E6D6DA3D5052}" srcOrd="0" destOrd="0" presId="urn:microsoft.com/office/officeart/2005/8/layout/vProcess5"/>
    <dgm:cxn modelId="{DF9064B7-38EA-4220-8399-CFAEBA464182}" type="presOf" srcId="{B7EC1D43-2CAA-42D1-8532-916CFF486FAF}" destId="{87244986-347B-41AE-82C9-4DDBCEA41FE8}" srcOrd="0" destOrd="0" presId="urn:microsoft.com/office/officeart/2005/8/layout/vProcess5"/>
    <dgm:cxn modelId="{FA5DA6C4-1A91-4C7C-9FF5-8A4FC76CC87C}" srcId="{ACD4E449-11EF-4361-9CCD-70C43D49A1A3}" destId="{78086795-FC7A-4EE6-B4CF-17AAF366114F}" srcOrd="1" destOrd="0" parTransId="{F819E3D7-4D53-4964-82A8-7CD2A11E7C70}" sibTransId="{09FA30C6-5F24-470B-B4D8-15DFF7076B83}"/>
    <dgm:cxn modelId="{A0B4B5D1-308A-4791-BE88-D0F70F4A3B44}" type="presOf" srcId="{09FA30C6-5F24-470B-B4D8-15DFF7076B83}" destId="{F078494F-62ED-4942-806B-070B4A06B7FC}" srcOrd="0" destOrd="0" presId="urn:microsoft.com/office/officeart/2005/8/layout/vProcess5"/>
    <dgm:cxn modelId="{14EF14D5-30E2-4719-95B9-CC3DB31F3996}" srcId="{ACD4E449-11EF-4361-9CCD-70C43D49A1A3}" destId="{1D6A9D91-D0DA-48E2-AD21-AB5D2569FF0A}" srcOrd="0" destOrd="0" parTransId="{C9F30D91-8341-4DDA-94FD-6BAE131E9361}" sibTransId="{90ADB8B8-4C92-49E8-BB08-A6FF6604BE7C}"/>
    <dgm:cxn modelId="{C171BFD5-C5C9-4091-B79E-293BCE513248}" type="presOf" srcId="{7DBD5312-705C-493B-B0FE-016A85F45B7B}" destId="{0009A18E-8743-4CA1-849D-72B05060767D}" srcOrd="0" destOrd="0" presId="urn:microsoft.com/office/officeart/2005/8/layout/vProcess5"/>
    <dgm:cxn modelId="{A8E01CF0-25F5-4DDA-A437-2D7D3BC7AC56}" type="presOf" srcId="{B7EC1D43-2CAA-42D1-8532-916CFF486FAF}" destId="{C36A8647-4001-4788-8E72-EC9827A3CAAF}" srcOrd="1" destOrd="0" presId="urn:microsoft.com/office/officeart/2005/8/layout/vProcess5"/>
    <dgm:cxn modelId="{0197E204-1E08-4B2D-9007-BB749C079C5A}" type="presParOf" srcId="{A529F068-26B7-460A-B27D-AAAD89797A10}" destId="{7E291050-8A0E-4547-B991-E71BE64B7AA5}" srcOrd="0" destOrd="0" presId="urn:microsoft.com/office/officeart/2005/8/layout/vProcess5"/>
    <dgm:cxn modelId="{BF3852F3-34AB-41A9-B8FF-4CD081AD1448}" type="presParOf" srcId="{A529F068-26B7-460A-B27D-AAAD89797A10}" destId="{8C87AEA4-D30B-4251-91F8-4F386BE26B29}" srcOrd="1" destOrd="0" presId="urn:microsoft.com/office/officeart/2005/8/layout/vProcess5"/>
    <dgm:cxn modelId="{E0C4B08D-4963-4429-9D8E-C905FC27E79C}" type="presParOf" srcId="{A529F068-26B7-460A-B27D-AAAD89797A10}" destId="{085D3E90-B4E2-43E5-AF20-2FAE575E436F}" srcOrd="2" destOrd="0" presId="urn:microsoft.com/office/officeart/2005/8/layout/vProcess5"/>
    <dgm:cxn modelId="{736C8FDC-19A8-418E-9525-6A4E12ADFCC7}" type="presParOf" srcId="{A529F068-26B7-460A-B27D-AAAD89797A10}" destId="{E0B8A982-42D3-43D4-BF93-102208099FD1}" srcOrd="3" destOrd="0" presId="urn:microsoft.com/office/officeart/2005/8/layout/vProcess5"/>
    <dgm:cxn modelId="{2AEABA7A-7765-4B6F-BAC2-54D245B117B8}" type="presParOf" srcId="{A529F068-26B7-460A-B27D-AAAD89797A10}" destId="{87244986-347B-41AE-82C9-4DDBCEA41FE8}" srcOrd="4" destOrd="0" presId="urn:microsoft.com/office/officeart/2005/8/layout/vProcess5"/>
    <dgm:cxn modelId="{1B41B870-DDAE-4ED8-8C61-E169D451A8C3}" type="presParOf" srcId="{A529F068-26B7-460A-B27D-AAAD89797A10}" destId="{D93C58DF-7B41-42E5-BC69-E6D6DA3D5052}" srcOrd="5" destOrd="0" presId="urn:microsoft.com/office/officeart/2005/8/layout/vProcess5"/>
    <dgm:cxn modelId="{39AF9F3B-B810-47CB-BE5D-CFE50FD65BF4}" type="presParOf" srcId="{A529F068-26B7-460A-B27D-AAAD89797A10}" destId="{4FEABB39-40AF-403C-A12D-F665018B7425}" srcOrd="6" destOrd="0" presId="urn:microsoft.com/office/officeart/2005/8/layout/vProcess5"/>
    <dgm:cxn modelId="{6A897D23-AF4D-4968-BB41-A0E1BA950479}" type="presParOf" srcId="{A529F068-26B7-460A-B27D-AAAD89797A10}" destId="{F078494F-62ED-4942-806B-070B4A06B7FC}" srcOrd="7" destOrd="0" presId="urn:microsoft.com/office/officeart/2005/8/layout/vProcess5"/>
    <dgm:cxn modelId="{42F732D3-AB2D-4FC3-AB8D-C19F0E7EDF6A}" type="presParOf" srcId="{A529F068-26B7-460A-B27D-AAAD89797A10}" destId="{21BA14B8-AE48-45E0-B3C4-01D766C60D45}" srcOrd="8" destOrd="0" presId="urn:microsoft.com/office/officeart/2005/8/layout/vProcess5"/>
    <dgm:cxn modelId="{3F06F446-9F52-42FE-A5BB-72498EDFBE60}" type="presParOf" srcId="{A529F068-26B7-460A-B27D-AAAD89797A10}" destId="{0009A18E-8743-4CA1-849D-72B05060767D}" srcOrd="9" destOrd="0" presId="urn:microsoft.com/office/officeart/2005/8/layout/vProcess5"/>
    <dgm:cxn modelId="{89D02D82-BFA2-4C10-85F2-ADC05DD70D6A}" type="presParOf" srcId="{A529F068-26B7-460A-B27D-AAAD89797A10}" destId="{2B99F1A0-7313-47A9-9EC8-A9A05D111C0B}" srcOrd="10" destOrd="0" presId="urn:microsoft.com/office/officeart/2005/8/layout/vProcess5"/>
    <dgm:cxn modelId="{41A375F2-BFB1-4564-B500-3884C5E98BCF}" type="presParOf" srcId="{A529F068-26B7-460A-B27D-AAAD89797A10}" destId="{B2176DF7-5380-4D6C-A12F-F79E5C67F898}" srcOrd="11" destOrd="0" presId="urn:microsoft.com/office/officeart/2005/8/layout/vProcess5"/>
    <dgm:cxn modelId="{AC1E303A-5BAF-4813-9EB7-A71C568CA802}" type="presParOf" srcId="{A529F068-26B7-460A-B27D-AAAD89797A10}" destId="{7EC8D549-7406-426E-8EA5-273F17AE1CB0}" srcOrd="12" destOrd="0" presId="urn:microsoft.com/office/officeart/2005/8/layout/vProcess5"/>
    <dgm:cxn modelId="{648BCEE0-7111-4D9E-9C5F-52768AE7A91B}" type="presParOf" srcId="{A529F068-26B7-460A-B27D-AAAD89797A10}" destId="{C36A8647-4001-4788-8E72-EC9827A3CAAF}" srcOrd="13" destOrd="0" presId="urn:microsoft.com/office/officeart/2005/8/layout/vProcess5"/>
    <dgm:cxn modelId="{694D003C-D652-4CE9-8EC5-E18DB2C99E57}" type="presParOf" srcId="{A529F068-26B7-460A-B27D-AAAD89797A10}" destId="{54B0DB55-DB42-493F-9E2F-766BAB889B71}" srcOrd="14"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13556C-C5FB-4DBF-BBCE-EE0179B094BD}"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E1224B11-1FAD-4C61-82F4-EAD99192BDC8}">
      <dgm:prSet/>
      <dgm:spPr/>
      <dgm:t>
        <a:bodyPr/>
        <a:lstStyle/>
        <a:p>
          <a:r>
            <a:rPr lang="en-IN" b="1" dirty="0"/>
            <a:t>STUDY DESIGN </a:t>
          </a:r>
          <a:r>
            <a:rPr lang="en-US" dirty="0"/>
            <a:t> Qualitative study</a:t>
          </a:r>
        </a:p>
      </dgm:t>
    </dgm:pt>
    <dgm:pt modelId="{076BBC78-34F9-4523-BB60-0758B5D6D052}" type="parTrans" cxnId="{6B18CBFD-07DA-4A53-8C43-C0F070E55444}">
      <dgm:prSet/>
      <dgm:spPr/>
      <dgm:t>
        <a:bodyPr/>
        <a:lstStyle/>
        <a:p>
          <a:endParaRPr lang="en-US"/>
        </a:p>
      </dgm:t>
    </dgm:pt>
    <dgm:pt modelId="{966F83A7-2D01-45B0-81F8-55CBB6C3C5AC}" type="sibTrans" cxnId="{6B18CBFD-07DA-4A53-8C43-C0F070E55444}">
      <dgm:prSet/>
      <dgm:spPr/>
      <dgm:t>
        <a:bodyPr/>
        <a:lstStyle/>
        <a:p>
          <a:endParaRPr lang="en-US"/>
        </a:p>
      </dgm:t>
    </dgm:pt>
    <dgm:pt modelId="{2D0EFC8D-B934-40AD-9FCB-52F0B9131726}">
      <dgm:prSet/>
      <dgm:spPr/>
      <dgm:t>
        <a:bodyPr/>
        <a:lstStyle/>
        <a:p>
          <a:r>
            <a:rPr lang="en-IN" b="1" dirty="0"/>
            <a:t>STUDY SETTING  </a:t>
          </a:r>
          <a:r>
            <a:rPr lang="en-US" dirty="0"/>
            <a:t>Muzaffarpur District of Bihar.</a:t>
          </a:r>
        </a:p>
      </dgm:t>
    </dgm:pt>
    <dgm:pt modelId="{673B68A2-82C0-4599-A55B-474B495FE052}" type="parTrans" cxnId="{DDDFE4F6-5E4C-4FF7-A5F1-6E71B9BCCF46}">
      <dgm:prSet/>
      <dgm:spPr/>
      <dgm:t>
        <a:bodyPr/>
        <a:lstStyle/>
        <a:p>
          <a:endParaRPr lang="en-US"/>
        </a:p>
      </dgm:t>
    </dgm:pt>
    <dgm:pt modelId="{86AFB362-D9FF-46D7-9108-4BFB2605338A}" type="sibTrans" cxnId="{DDDFE4F6-5E4C-4FF7-A5F1-6E71B9BCCF46}">
      <dgm:prSet/>
      <dgm:spPr/>
      <dgm:t>
        <a:bodyPr/>
        <a:lstStyle/>
        <a:p>
          <a:endParaRPr lang="en-US"/>
        </a:p>
      </dgm:t>
    </dgm:pt>
    <dgm:pt modelId="{695EBF7F-F67E-47A6-820D-C94AAF8F998D}">
      <dgm:prSet/>
      <dgm:spPr/>
      <dgm:t>
        <a:bodyPr/>
        <a:lstStyle/>
        <a:p>
          <a:r>
            <a:rPr lang="en-IN" b="1" dirty="0"/>
            <a:t>STUDY POPULATION </a:t>
          </a:r>
          <a:r>
            <a:rPr lang="en-US" dirty="0"/>
            <a:t>Females 40 years and above whose daughter has given birth in the last 42 days.</a:t>
          </a:r>
        </a:p>
      </dgm:t>
    </dgm:pt>
    <dgm:pt modelId="{010B1B99-88B6-4A4A-9F38-343415926151}" type="parTrans" cxnId="{0E1E23A6-D6B7-4CE2-A11C-C627DA6C8A83}">
      <dgm:prSet/>
      <dgm:spPr/>
      <dgm:t>
        <a:bodyPr/>
        <a:lstStyle/>
        <a:p>
          <a:endParaRPr lang="en-US"/>
        </a:p>
      </dgm:t>
    </dgm:pt>
    <dgm:pt modelId="{DB0605BE-8A58-49B6-AF0F-113FFB22000F}" type="sibTrans" cxnId="{0E1E23A6-D6B7-4CE2-A11C-C627DA6C8A83}">
      <dgm:prSet/>
      <dgm:spPr/>
      <dgm:t>
        <a:bodyPr/>
        <a:lstStyle/>
        <a:p>
          <a:endParaRPr lang="en-US"/>
        </a:p>
      </dgm:t>
    </dgm:pt>
    <dgm:pt modelId="{D06CEA27-59A5-4FEC-8C57-E43A037D33CE}">
      <dgm:prSet/>
      <dgm:spPr/>
      <dgm:t>
        <a:bodyPr/>
        <a:lstStyle/>
        <a:p>
          <a:r>
            <a:rPr lang="en-US" b="1" dirty="0"/>
            <a:t>Inclusion Criteria </a:t>
          </a:r>
          <a:r>
            <a:rPr lang="en-IN" dirty="0"/>
            <a:t>Maternal grandmothers whose daughter is living with them after giving birth.</a:t>
          </a:r>
          <a:endParaRPr lang="en-US" dirty="0"/>
        </a:p>
      </dgm:t>
    </dgm:pt>
    <dgm:pt modelId="{81C0441D-792D-4218-BE19-F8ED738481CA}" type="parTrans" cxnId="{0200A4CA-1C7C-4B55-8A81-7327F91AEC68}">
      <dgm:prSet/>
      <dgm:spPr/>
      <dgm:t>
        <a:bodyPr/>
        <a:lstStyle/>
        <a:p>
          <a:endParaRPr lang="en-US"/>
        </a:p>
      </dgm:t>
    </dgm:pt>
    <dgm:pt modelId="{086CD85F-1F14-460C-8C23-44B473395F71}" type="sibTrans" cxnId="{0200A4CA-1C7C-4B55-8A81-7327F91AEC68}">
      <dgm:prSet/>
      <dgm:spPr/>
      <dgm:t>
        <a:bodyPr/>
        <a:lstStyle/>
        <a:p>
          <a:endParaRPr lang="en-US"/>
        </a:p>
      </dgm:t>
    </dgm:pt>
    <dgm:pt modelId="{02A23C36-9449-424A-9190-633FD6FE7519}">
      <dgm:prSet/>
      <dgm:spPr/>
      <dgm:t>
        <a:bodyPr/>
        <a:lstStyle/>
        <a:p>
          <a:r>
            <a:rPr lang="en-IN" b="1" dirty="0"/>
            <a:t>Exclusion criteria</a:t>
          </a:r>
        </a:p>
        <a:p>
          <a:r>
            <a:rPr lang="en-IN" dirty="0"/>
            <a:t>Refuse to provide consent</a:t>
          </a:r>
          <a:endParaRPr lang="en-US" dirty="0"/>
        </a:p>
      </dgm:t>
    </dgm:pt>
    <dgm:pt modelId="{3266A7E1-CA04-476F-8A71-41D21995C65A}" type="parTrans" cxnId="{AE14A606-45CB-4A39-91AD-D9286482DF3F}">
      <dgm:prSet/>
      <dgm:spPr/>
      <dgm:t>
        <a:bodyPr/>
        <a:lstStyle/>
        <a:p>
          <a:endParaRPr lang="en-US"/>
        </a:p>
      </dgm:t>
    </dgm:pt>
    <dgm:pt modelId="{E7BDDEEA-12EF-479F-8A45-43C283EFC520}" type="sibTrans" cxnId="{AE14A606-45CB-4A39-91AD-D9286482DF3F}">
      <dgm:prSet/>
      <dgm:spPr/>
      <dgm:t>
        <a:bodyPr/>
        <a:lstStyle/>
        <a:p>
          <a:endParaRPr lang="en-US"/>
        </a:p>
      </dgm:t>
    </dgm:pt>
    <dgm:pt modelId="{36FDA2C5-3BE4-4AF1-B93A-3C6B4868395C}">
      <dgm:prSet/>
      <dgm:spPr/>
      <dgm:t>
        <a:bodyPr/>
        <a:lstStyle/>
        <a:p>
          <a:r>
            <a:rPr lang="en-IN" b="1" dirty="0"/>
            <a:t>SAMPLE SIZE  </a:t>
          </a:r>
        </a:p>
        <a:p>
          <a:r>
            <a:rPr lang="en-IN" b="1" dirty="0"/>
            <a:t>8</a:t>
          </a:r>
          <a:endParaRPr lang="en-US" dirty="0"/>
        </a:p>
      </dgm:t>
    </dgm:pt>
    <dgm:pt modelId="{31964CD4-0745-4CC9-8361-00F83ADBED95}" type="parTrans" cxnId="{28334F41-BE83-493E-9265-447E986E5CEA}">
      <dgm:prSet/>
      <dgm:spPr/>
      <dgm:t>
        <a:bodyPr/>
        <a:lstStyle/>
        <a:p>
          <a:endParaRPr lang="en-US"/>
        </a:p>
      </dgm:t>
    </dgm:pt>
    <dgm:pt modelId="{CDB250F9-7665-453C-AAFF-9C5096909110}" type="sibTrans" cxnId="{28334F41-BE83-493E-9265-447E986E5CEA}">
      <dgm:prSet/>
      <dgm:spPr/>
      <dgm:t>
        <a:bodyPr/>
        <a:lstStyle/>
        <a:p>
          <a:endParaRPr lang="en-US"/>
        </a:p>
      </dgm:t>
    </dgm:pt>
    <dgm:pt modelId="{469EF175-425F-4CE9-B991-DE766C585D16}">
      <dgm:prSet/>
      <dgm:spPr/>
      <dgm:t>
        <a:bodyPr/>
        <a:lstStyle/>
        <a:p>
          <a:r>
            <a:rPr lang="en-IN" b="1" dirty="0"/>
            <a:t> SAMPLING METHOD </a:t>
          </a:r>
        </a:p>
        <a:p>
          <a:r>
            <a:rPr lang="en-IN" dirty="0"/>
            <a:t> </a:t>
          </a:r>
          <a:r>
            <a:rPr lang="en-US" dirty="0"/>
            <a:t>Convenient</a:t>
          </a:r>
        </a:p>
      </dgm:t>
    </dgm:pt>
    <dgm:pt modelId="{7365385B-966B-4D1A-8F4D-566ACD2A0E1B}" type="parTrans" cxnId="{7519C1E6-9A4D-4326-82D4-ABD942A9EF0F}">
      <dgm:prSet/>
      <dgm:spPr/>
      <dgm:t>
        <a:bodyPr/>
        <a:lstStyle/>
        <a:p>
          <a:endParaRPr lang="en-US"/>
        </a:p>
      </dgm:t>
    </dgm:pt>
    <dgm:pt modelId="{42508E5B-90AD-4BAB-A52F-5855125A2488}" type="sibTrans" cxnId="{7519C1E6-9A4D-4326-82D4-ABD942A9EF0F}">
      <dgm:prSet/>
      <dgm:spPr/>
      <dgm:t>
        <a:bodyPr/>
        <a:lstStyle/>
        <a:p>
          <a:endParaRPr lang="en-US"/>
        </a:p>
      </dgm:t>
    </dgm:pt>
    <dgm:pt modelId="{E7E914C1-BE9B-420D-AFFB-40F8B534F7B6}">
      <dgm:prSet/>
      <dgm:spPr/>
      <dgm:t>
        <a:bodyPr/>
        <a:lstStyle/>
        <a:p>
          <a:r>
            <a:rPr lang="en-IN" b="1" dirty="0"/>
            <a:t>DATA COLECTION </a:t>
          </a:r>
        </a:p>
        <a:p>
          <a:r>
            <a:rPr lang="en-IN" b="1" dirty="0"/>
            <a:t> </a:t>
          </a:r>
          <a:r>
            <a:rPr lang="en-US" dirty="0"/>
            <a:t>Self-prepared Qualitative Tool</a:t>
          </a:r>
        </a:p>
      </dgm:t>
    </dgm:pt>
    <dgm:pt modelId="{082DF69D-6024-4FED-BE35-00AB3DA04815}" type="parTrans" cxnId="{F78069A1-B43F-48FB-A039-79E17445B589}">
      <dgm:prSet/>
      <dgm:spPr/>
      <dgm:t>
        <a:bodyPr/>
        <a:lstStyle/>
        <a:p>
          <a:endParaRPr lang="en-US"/>
        </a:p>
      </dgm:t>
    </dgm:pt>
    <dgm:pt modelId="{5A2CD3F0-0875-4E92-BAF7-07989F326A3F}" type="sibTrans" cxnId="{F78069A1-B43F-48FB-A039-79E17445B589}">
      <dgm:prSet/>
      <dgm:spPr/>
      <dgm:t>
        <a:bodyPr/>
        <a:lstStyle/>
        <a:p>
          <a:endParaRPr lang="en-US"/>
        </a:p>
      </dgm:t>
    </dgm:pt>
    <dgm:pt modelId="{90AA0FE8-42D5-470D-B118-2F53921F05BC}">
      <dgm:prSet/>
      <dgm:spPr/>
      <dgm:t>
        <a:bodyPr/>
        <a:lstStyle/>
        <a:p>
          <a:r>
            <a:rPr lang="en-IN" b="1" dirty="0"/>
            <a:t>DATA ANALYSIS  </a:t>
          </a:r>
          <a:r>
            <a:rPr lang="en-IN" dirty="0"/>
            <a:t>Thematic mapping</a:t>
          </a:r>
          <a:endParaRPr lang="en-US" dirty="0"/>
        </a:p>
      </dgm:t>
    </dgm:pt>
    <dgm:pt modelId="{0CE3C90B-DDAE-4002-A0C6-0CC0E88553D5}" type="parTrans" cxnId="{D976E354-7B8D-4DDE-AD2A-677AEC8E2BB4}">
      <dgm:prSet/>
      <dgm:spPr/>
      <dgm:t>
        <a:bodyPr/>
        <a:lstStyle/>
        <a:p>
          <a:endParaRPr lang="en-IN"/>
        </a:p>
      </dgm:t>
    </dgm:pt>
    <dgm:pt modelId="{0BB52D25-A67E-40BA-909C-4FF7417B5908}" type="sibTrans" cxnId="{D976E354-7B8D-4DDE-AD2A-677AEC8E2BB4}">
      <dgm:prSet/>
      <dgm:spPr/>
      <dgm:t>
        <a:bodyPr/>
        <a:lstStyle/>
        <a:p>
          <a:endParaRPr lang="en-IN"/>
        </a:p>
      </dgm:t>
    </dgm:pt>
    <dgm:pt modelId="{41FF1116-920E-4CAB-8164-C7B6F532F1C9}" type="pres">
      <dgm:prSet presAssocID="{4113556C-C5FB-4DBF-BBCE-EE0179B094BD}" presName="diagram" presStyleCnt="0">
        <dgm:presLayoutVars>
          <dgm:dir/>
          <dgm:resizeHandles val="exact"/>
        </dgm:presLayoutVars>
      </dgm:prSet>
      <dgm:spPr/>
    </dgm:pt>
    <dgm:pt modelId="{DE8452EF-27A3-49AB-8E48-C297E551B41C}" type="pres">
      <dgm:prSet presAssocID="{E1224B11-1FAD-4C61-82F4-EAD99192BDC8}" presName="node" presStyleLbl="node1" presStyleIdx="0" presStyleCnt="9">
        <dgm:presLayoutVars>
          <dgm:bulletEnabled val="1"/>
        </dgm:presLayoutVars>
      </dgm:prSet>
      <dgm:spPr/>
    </dgm:pt>
    <dgm:pt modelId="{B305EC91-6B46-42AC-A9A0-98324FE8AB47}" type="pres">
      <dgm:prSet presAssocID="{966F83A7-2D01-45B0-81F8-55CBB6C3C5AC}" presName="sibTrans" presStyleCnt="0"/>
      <dgm:spPr/>
    </dgm:pt>
    <dgm:pt modelId="{A45B8141-2943-4392-A476-CBEE21CBFE17}" type="pres">
      <dgm:prSet presAssocID="{2D0EFC8D-B934-40AD-9FCB-52F0B9131726}" presName="node" presStyleLbl="node1" presStyleIdx="1" presStyleCnt="9">
        <dgm:presLayoutVars>
          <dgm:bulletEnabled val="1"/>
        </dgm:presLayoutVars>
      </dgm:prSet>
      <dgm:spPr/>
    </dgm:pt>
    <dgm:pt modelId="{772F9F82-A485-4CBC-803F-5EC92A2E2DEA}" type="pres">
      <dgm:prSet presAssocID="{86AFB362-D9FF-46D7-9108-4BFB2605338A}" presName="sibTrans" presStyleCnt="0"/>
      <dgm:spPr/>
    </dgm:pt>
    <dgm:pt modelId="{5AFE4DC3-A65A-44E5-A69D-9D5656944BF3}" type="pres">
      <dgm:prSet presAssocID="{695EBF7F-F67E-47A6-820D-C94AAF8F998D}" presName="node" presStyleLbl="node1" presStyleIdx="2" presStyleCnt="9">
        <dgm:presLayoutVars>
          <dgm:bulletEnabled val="1"/>
        </dgm:presLayoutVars>
      </dgm:prSet>
      <dgm:spPr/>
    </dgm:pt>
    <dgm:pt modelId="{4B9211E9-2326-40DD-BE97-7DB943D148D3}" type="pres">
      <dgm:prSet presAssocID="{DB0605BE-8A58-49B6-AF0F-113FFB22000F}" presName="sibTrans" presStyleCnt="0"/>
      <dgm:spPr/>
    </dgm:pt>
    <dgm:pt modelId="{24990A9B-5D91-45B2-BCEE-D0E0EB8C34CF}" type="pres">
      <dgm:prSet presAssocID="{D06CEA27-59A5-4FEC-8C57-E43A037D33CE}" presName="node" presStyleLbl="node1" presStyleIdx="3" presStyleCnt="9">
        <dgm:presLayoutVars>
          <dgm:bulletEnabled val="1"/>
        </dgm:presLayoutVars>
      </dgm:prSet>
      <dgm:spPr/>
    </dgm:pt>
    <dgm:pt modelId="{00D0FD5C-97C6-4032-9C93-023D89AAEF75}" type="pres">
      <dgm:prSet presAssocID="{086CD85F-1F14-460C-8C23-44B473395F71}" presName="sibTrans" presStyleCnt="0"/>
      <dgm:spPr/>
    </dgm:pt>
    <dgm:pt modelId="{505583A4-C41B-47F2-BED2-8F0E79F9A600}" type="pres">
      <dgm:prSet presAssocID="{02A23C36-9449-424A-9190-633FD6FE7519}" presName="node" presStyleLbl="node1" presStyleIdx="4" presStyleCnt="9">
        <dgm:presLayoutVars>
          <dgm:bulletEnabled val="1"/>
        </dgm:presLayoutVars>
      </dgm:prSet>
      <dgm:spPr/>
    </dgm:pt>
    <dgm:pt modelId="{58B25980-9496-45F3-AA09-A7B97104A780}" type="pres">
      <dgm:prSet presAssocID="{E7BDDEEA-12EF-479F-8A45-43C283EFC520}" presName="sibTrans" presStyleCnt="0"/>
      <dgm:spPr/>
    </dgm:pt>
    <dgm:pt modelId="{E9A98F6E-F398-4C3A-BE26-9D6E70F44EFE}" type="pres">
      <dgm:prSet presAssocID="{36FDA2C5-3BE4-4AF1-B93A-3C6B4868395C}" presName="node" presStyleLbl="node1" presStyleIdx="5" presStyleCnt="9">
        <dgm:presLayoutVars>
          <dgm:bulletEnabled val="1"/>
        </dgm:presLayoutVars>
      </dgm:prSet>
      <dgm:spPr/>
    </dgm:pt>
    <dgm:pt modelId="{67D86814-5504-4452-AE47-2B3A792D23C4}" type="pres">
      <dgm:prSet presAssocID="{CDB250F9-7665-453C-AAFF-9C5096909110}" presName="sibTrans" presStyleCnt="0"/>
      <dgm:spPr/>
    </dgm:pt>
    <dgm:pt modelId="{A843B587-C7CE-4D90-A4AE-2EC62CFB6B40}" type="pres">
      <dgm:prSet presAssocID="{469EF175-425F-4CE9-B991-DE766C585D16}" presName="node" presStyleLbl="node1" presStyleIdx="6" presStyleCnt="9">
        <dgm:presLayoutVars>
          <dgm:bulletEnabled val="1"/>
        </dgm:presLayoutVars>
      </dgm:prSet>
      <dgm:spPr/>
    </dgm:pt>
    <dgm:pt modelId="{DA6DCABC-7615-4F03-A372-852A046390AB}" type="pres">
      <dgm:prSet presAssocID="{42508E5B-90AD-4BAB-A52F-5855125A2488}" presName="sibTrans" presStyleCnt="0"/>
      <dgm:spPr/>
    </dgm:pt>
    <dgm:pt modelId="{72509E52-B8AC-40B1-BA83-7658D414B6EE}" type="pres">
      <dgm:prSet presAssocID="{E7E914C1-BE9B-420D-AFFB-40F8B534F7B6}" presName="node" presStyleLbl="node1" presStyleIdx="7" presStyleCnt="9">
        <dgm:presLayoutVars>
          <dgm:bulletEnabled val="1"/>
        </dgm:presLayoutVars>
      </dgm:prSet>
      <dgm:spPr/>
    </dgm:pt>
    <dgm:pt modelId="{7BA6C8C3-214E-40D7-BDE8-F715C0EBE355}" type="pres">
      <dgm:prSet presAssocID="{5A2CD3F0-0875-4E92-BAF7-07989F326A3F}" presName="sibTrans" presStyleCnt="0"/>
      <dgm:spPr/>
    </dgm:pt>
    <dgm:pt modelId="{56298AF9-B1C9-4950-BF6F-F22B33ABBA85}" type="pres">
      <dgm:prSet presAssocID="{90AA0FE8-42D5-470D-B118-2F53921F05BC}" presName="node" presStyleLbl="node1" presStyleIdx="8" presStyleCnt="9">
        <dgm:presLayoutVars>
          <dgm:bulletEnabled val="1"/>
        </dgm:presLayoutVars>
      </dgm:prSet>
      <dgm:spPr/>
    </dgm:pt>
  </dgm:ptLst>
  <dgm:cxnLst>
    <dgm:cxn modelId="{AE14A606-45CB-4A39-91AD-D9286482DF3F}" srcId="{4113556C-C5FB-4DBF-BBCE-EE0179B094BD}" destId="{02A23C36-9449-424A-9190-633FD6FE7519}" srcOrd="4" destOrd="0" parTransId="{3266A7E1-CA04-476F-8A71-41D21995C65A}" sibTransId="{E7BDDEEA-12EF-479F-8A45-43C283EFC520}"/>
    <dgm:cxn modelId="{E91EC62E-D4EC-4CC6-892F-31FBA94496E3}" type="presOf" srcId="{36FDA2C5-3BE4-4AF1-B93A-3C6B4868395C}" destId="{E9A98F6E-F398-4C3A-BE26-9D6E70F44EFE}" srcOrd="0" destOrd="0" presId="urn:microsoft.com/office/officeart/2005/8/layout/default"/>
    <dgm:cxn modelId="{2B44D936-16F4-4CE0-90B0-E95B3B0EAD6B}" type="presOf" srcId="{D06CEA27-59A5-4FEC-8C57-E43A037D33CE}" destId="{24990A9B-5D91-45B2-BCEE-D0E0EB8C34CF}" srcOrd="0" destOrd="0" presId="urn:microsoft.com/office/officeart/2005/8/layout/default"/>
    <dgm:cxn modelId="{28334F41-BE83-493E-9265-447E986E5CEA}" srcId="{4113556C-C5FB-4DBF-BBCE-EE0179B094BD}" destId="{36FDA2C5-3BE4-4AF1-B93A-3C6B4868395C}" srcOrd="5" destOrd="0" parTransId="{31964CD4-0745-4CC9-8361-00F83ADBED95}" sibTransId="{CDB250F9-7665-453C-AAFF-9C5096909110}"/>
    <dgm:cxn modelId="{DBF76546-58EF-428D-92F7-A80873954109}" type="presOf" srcId="{469EF175-425F-4CE9-B991-DE766C585D16}" destId="{A843B587-C7CE-4D90-A4AE-2EC62CFB6B40}" srcOrd="0" destOrd="0" presId="urn:microsoft.com/office/officeart/2005/8/layout/default"/>
    <dgm:cxn modelId="{F3D27769-E11D-427C-BD2C-50C23150E3A2}" type="presOf" srcId="{90AA0FE8-42D5-470D-B118-2F53921F05BC}" destId="{56298AF9-B1C9-4950-BF6F-F22B33ABBA85}" srcOrd="0" destOrd="0" presId="urn:microsoft.com/office/officeart/2005/8/layout/default"/>
    <dgm:cxn modelId="{D976E354-7B8D-4DDE-AD2A-677AEC8E2BB4}" srcId="{4113556C-C5FB-4DBF-BBCE-EE0179B094BD}" destId="{90AA0FE8-42D5-470D-B118-2F53921F05BC}" srcOrd="8" destOrd="0" parTransId="{0CE3C90B-DDAE-4002-A0C6-0CC0E88553D5}" sibTransId="{0BB52D25-A67E-40BA-909C-4FF7417B5908}"/>
    <dgm:cxn modelId="{D3694B81-0419-40BF-A256-2A9C13869A52}" type="presOf" srcId="{2D0EFC8D-B934-40AD-9FCB-52F0B9131726}" destId="{A45B8141-2943-4392-A476-CBEE21CBFE17}" srcOrd="0" destOrd="0" presId="urn:microsoft.com/office/officeart/2005/8/layout/default"/>
    <dgm:cxn modelId="{49B9A099-B0F0-4EA9-88F1-B2F722A12EF2}" type="presOf" srcId="{02A23C36-9449-424A-9190-633FD6FE7519}" destId="{505583A4-C41B-47F2-BED2-8F0E79F9A600}" srcOrd="0" destOrd="0" presId="urn:microsoft.com/office/officeart/2005/8/layout/default"/>
    <dgm:cxn modelId="{489A1B9D-231E-4080-B933-DE542FD2F3FD}" type="presOf" srcId="{695EBF7F-F67E-47A6-820D-C94AAF8F998D}" destId="{5AFE4DC3-A65A-44E5-A69D-9D5656944BF3}" srcOrd="0" destOrd="0" presId="urn:microsoft.com/office/officeart/2005/8/layout/default"/>
    <dgm:cxn modelId="{F78069A1-B43F-48FB-A039-79E17445B589}" srcId="{4113556C-C5FB-4DBF-BBCE-EE0179B094BD}" destId="{E7E914C1-BE9B-420D-AFFB-40F8B534F7B6}" srcOrd="7" destOrd="0" parTransId="{082DF69D-6024-4FED-BE35-00AB3DA04815}" sibTransId="{5A2CD3F0-0875-4E92-BAF7-07989F326A3F}"/>
    <dgm:cxn modelId="{0E1E23A6-D6B7-4CE2-A11C-C627DA6C8A83}" srcId="{4113556C-C5FB-4DBF-BBCE-EE0179B094BD}" destId="{695EBF7F-F67E-47A6-820D-C94AAF8F998D}" srcOrd="2" destOrd="0" parTransId="{010B1B99-88B6-4A4A-9F38-343415926151}" sibTransId="{DB0605BE-8A58-49B6-AF0F-113FFB22000F}"/>
    <dgm:cxn modelId="{13B6FBB8-003E-4B74-8F0F-B9D901D85DC7}" type="presOf" srcId="{E7E914C1-BE9B-420D-AFFB-40F8B534F7B6}" destId="{72509E52-B8AC-40B1-BA83-7658D414B6EE}" srcOrd="0" destOrd="0" presId="urn:microsoft.com/office/officeart/2005/8/layout/default"/>
    <dgm:cxn modelId="{F25BFDB9-0CE5-4E62-B67A-8C4D5791C06F}" type="presOf" srcId="{4113556C-C5FB-4DBF-BBCE-EE0179B094BD}" destId="{41FF1116-920E-4CAB-8164-C7B6F532F1C9}" srcOrd="0" destOrd="0" presId="urn:microsoft.com/office/officeart/2005/8/layout/default"/>
    <dgm:cxn modelId="{0200A4CA-1C7C-4B55-8A81-7327F91AEC68}" srcId="{4113556C-C5FB-4DBF-BBCE-EE0179B094BD}" destId="{D06CEA27-59A5-4FEC-8C57-E43A037D33CE}" srcOrd="3" destOrd="0" parTransId="{81C0441D-792D-4218-BE19-F8ED738481CA}" sibTransId="{086CD85F-1F14-460C-8C23-44B473395F71}"/>
    <dgm:cxn modelId="{7519C1E6-9A4D-4326-82D4-ABD942A9EF0F}" srcId="{4113556C-C5FB-4DBF-BBCE-EE0179B094BD}" destId="{469EF175-425F-4CE9-B991-DE766C585D16}" srcOrd="6" destOrd="0" parTransId="{7365385B-966B-4D1A-8F4D-566ACD2A0E1B}" sibTransId="{42508E5B-90AD-4BAB-A52F-5855125A2488}"/>
    <dgm:cxn modelId="{914A6CF5-8D8B-436C-A45C-268CB6183E90}" type="presOf" srcId="{E1224B11-1FAD-4C61-82F4-EAD99192BDC8}" destId="{DE8452EF-27A3-49AB-8E48-C297E551B41C}" srcOrd="0" destOrd="0" presId="urn:microsoft.com/office/officeart/2005/8/layout/default"/>
    <dgm:cxn modelId="{DDDFE4F6-5E4C-4FF7-A5F1-6E71B9BCCF46}" srcId="{4113556C-C5FB-4DBF-BBCE-EE0179B094BD}" destId="{2D0EFC8D-B934-40AD-9FCB-52F0B9131726}" srcOrd="1" destOrd="0" parTransId="{673B68A2-82C0-4599-A55B-474B495FE052}" sibTransId="{86AFB362-D9FF-46D7-9108-4BFB2605338A}"/>
    <dgm:cxn modelId="{6B18CBFD-07DA-4A53-8C43-C0F070E55444}" srcId="{4113556C-C5FB-4DBF-BBCE-EE0179B094BD}" destId="{E1224B11-1FAD-4C61-82F4-EAD99192BDC8}" srcOrd="0" destOrd="0" parTransId="{076BBC78-34F9-4523-BB60-0758B5D6D052}" sibTransId="{966F83A7-2D01-45B0-81F8-55CBB6C3C5AC}"/>
    <dgm:cxn modelId="{83DCB4DB-38A8-4014-B968-603788F3E3A6}" type="presParOf" srcId="{41FF1116-920E-4CAB-8164-C7B6F532F1C9}" destId="{DE8452EF-27A3-49AB-8E48-C297E551B41C}" srcOrd="0" destOrd="0" presId="urn:microsoft.com/office/officeart/2005/8/layout/default"/>
    <dgm:cxn modelId="{2A205022-6D5B-40AA-84A3-DBE3194C5641}" type="presParOf" srcId="{41FF1116-920E-4CAB-8164-C7B6F532F1C9}" destId="{B305EC91-6B46-42AC-A9A0-98324FE8AB47}" srcOrd="1" destOrd="0" presId="urn:microsoft.com/office/officeart/2005/8/layout/default"/>
    <dgm:cxn modelId="{EFDBC38A-0E60-4E8B-9DD6-774D7DA2E98A}" type="presParOf" srcId="{41FF1116-920E-4CAB-8164-C7B6F532F1C9}" destId="{A45B8141-2943-4392-A476-CBEE21CBFE17}" srcOrd="2" destOrd="0" presId="urn:microsoft.com/office/officeart/2005/8/layout/default"/>
    <dgm:cxn modelId="{1272C042-E579-4A0E-9405-97F81C1AA56B}" type="presParOf" srcId="{41FF1116-920E-4CAB-8164-C7B6F532F1C9}" destId="{772F9F82-A485-4CBC-803F-5EC92A2E2DEA}" srcOrd="3" destOrd="0" presId="urn:microsoft.com/office/officeart/2005/8/layout/default"/>
    <dgm:cxn modelId="{FC7C74A4-2E4B-480B-A155-B712FB7ADAE3}" type="presParOf" srcId="{41FF1116-920E-4CAB-8164-C7B6F532F1C9}" destId="{5AFE4DC3-A65A-44E5-A69D-9D5656944BF3}" srcOrd="4" destOrd="0" presId="urn:microsoft.com/office/officeart/2005/8/layout/default"/>
    <dgm:cxn modelId="{028AB583-BA0D-438C-9748-773EB9BF6EFC}" type="presParOf" srcId="{41FF1116-920E-4CAB-8164-C7B6F532F1C9}" destId="{4B9211E9-2326-40DD-BE97-7DB943D148D3}" srcOrd="5" destOrd="0" presId="urn:microsoft.com/office/officeart/2005/8/layout/default"/>
    <dgm:cxn modelId="{1ED9EDB8-3988-4BD5-BF29-DF6752042E4C}" type="presParOf" srcId="{41FF1116-920E-4CAB-8164-C7B6F532F1C9}" destId="{24990A9B-5D91-45B2-BCEE-D0E0EB8C34CF}" srcOrd="6" destOrd="0" presId="urn:microsoft.com/office/officeart/2005/8/layout/default"/>
    <dgm:cxn modelId="{AC4CFA78-3D61-49B0-B639-6BCF02533AC9}" type="presParOf" srcId="{41FF1116-920E-4CAB-8164-C7B6F532F1C9}" destId="{00D0FD5C-97C6-4032-9C93-023D89AAEF75}" srcOrd="7" destOrd="0" presId="urn:microsoft.com/office/officeart/2005/8/layout/default"/>
    <dgm:cxn modelId="{D2FBC406-638B-433E-8377-9A5464B5812B}" type="presParOf" srcId="{41FF1116-920E-4CAB-8164-C7B6F532F1C9}" destId="{505583A4-C41B-47F2-BED2-8F0E79F9A600}" srcOrd="8" destOrd="0" presId="urn:microsoft.com/office/officeart/2005/8/layout/default"/>
    <dgm:cxn modelId="{FD9938EB-B140-4CB3-8DBB-FDBAE902EE1C}" type="presParOf" srcId="{41FF1116-920E-4CAB-8164-C7B6F532F1C9}" destId="{58B25980-9496-45F3-AA09-A7B97104A780}" srcOrd="9" destOrd="0" presId="urn:microsoft.com/office/officeart/2005/8/layout/default"/>
    <dgm:cxn modelId="{97D6EFCC-B338-473E-844B-19D4EB98230E}" type="presParOf" srcId="{41FF1116-920E-4CAB-8164-C7B6F532F1C9}" destId="{E9A98F6E-F398-4C3A-BE26-9D6E70F44EFE}" srcOrd="10" destOrd="0" presId="urn:microsoft.com/office/officeart/2005/8/layout/default"/>
    <dgm:cxn modelId="{82B639FF-C640-449B-8BA3-CC285C449819}" type="presParOf" srcId="{41FF1116-920E-4CAB-8164-C7B6F532F1C9}" destId="{67D86814-5504-4452-AE47-2B3A792D23C4}" srcOrd="11" destOrd="0" presId="urn:microsoft.com/office/officeart/2005/8/layout/default"/>
    <dgm:cxn modelId="{39A74E1A-912A-4EDF-95EE-48C28D83532D}" type="presParOf" srcId="{41FF1116-920E-4CAB-8164-C7B6F532F1C9}" destId="{A843B587-C7CE-4D90-A4AE-2EC62CFB6B40}" srcOrd="12" destOrd="0" presId="urn:microsoft.com/office/officeart/2005/8/layout/default"/>
    <dgm:cxn modelId="{9948A17A-E90A-43F7-8A1D-A23B87E39EA1}" type="presParOf" srcId="{41FF1116-920E-4CAB-8164-C7B6F532F1C9}" destId="{DA6DCABC-7615-4F03-A372-852A046390AB}" srcOrd="13" destOrd="0" presId="urn:microsoft.com/office/officeart/2005/8/layout/default"/>
    <dgm:cxn modelId="{29D61145-ED40-408E-A738-3558ED8F28B9}" type="presParOf" srcId="{41FF1116-920E-4CAB-8164-C7B6F532F1C9}" destId="{72509E52-B8AC-40B1-BA83-7658D414B6EE}" srcOrd="14" destOrd="0" presId="urn:microsoft.com/office/officeart/2005/8/layout/default"/>
    <dgm:cxn modelId="{24D557DC-90CF-4BF5-ACB8-FCAF6D05ABF0}" type="presParOf" srcId="{41FF1116-920E-4CAB-8164-C7B6F532F1C9}" destId="{7BA6C8C3-214E-40D7-BDE8-F715C0EBE355}" srcOrd="15" destOrd="0" presId="urn:microsoft.com/office/officeart/2005/8/layout/default"/>
    <dgm:cxn modelId="{36CFFBBC-43E8-4AC9-A49D-0BBE2255B4AC}" type="presParOf" srcId="{41FF1116-920E-4CAB-8164-C7B6F532F1C9}" destId="{56298AF9-B1C9-4950-BF6F-F22B33ABBA85}" srcOrd="1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BA64EB-871C-4575-88AC-F2665A3844E0}"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015B58FC-A5ED-44FC-9CB4-24C7F9BAEFC8}">
      <dgm:prSet/>
      <dgm:spPr/>
      <dgm:t>
        <a:bodyPr/>
        <a:lstStyle/>
        <a:p>
          <a:r>
            <a:rPr lang="en-IN" b="1"/>
            <a:t>Our study </a:t>
          </a:r>
          <a:r>
            <a:rPr lang="en-IN"/>
            <a:t>also found that women were not allowed to take baths during their postpartum period to keep their body warm.</a:t>
          </a:r>
          <a:endParaRPr lang="en-US"/>
        </a:p>
      </dgm:t>
    </dgm:pt>
    <dgm:pt modelId="{00637AA7-4C32-4298-898F-064172455ACC}" type="parTrans" cxnId="{B9FA2A9B-C301-4E3B-A1A4-C98D002FC65A}">
      <dgm:prSet/>
      <dgm:spPr/>
      <dgm:t>
        <a:bodyPr/>
        <a:lstStyle/>
        <a:p>
          <a:endParaRPr lang="en-US"/>
        </a:p>
      </dgm:t>
    </dgm:pt>
    <dgm:pt modelId="{22A65E47-DD7A-4D72-AF41-B4ED1F0E3090}" type="sibTrans" cxnId="{B9FA2A9B-C301-4E3B-A1A4-C98D002FC65A}">
      <dgm:prSet/>
      <dgm:spPr/>
      <dgm:t>
        <a:bodyPr/>
        <a:lstStyle/>
        <a:p>
          <a:endParaRPr lang="en-US"/>
        </a:p>
      </dgm:t>
    </dgm:pt>
    <dgm:pt modelId="{48034BF7-61DD-4E45-997F-CC8094B2595C}">
      <dgm:prSet/>
      <dgm:spPr/>
      <dgm:t>
        <a:bodyPr/>
        <a:lstStyle/>
        <a:p>
          <a:r>
            <a:rPr lang="en-IN" dirty="0"/>
            <a:t>Raven et al. found that Local health managers were concerned about the harmful effects caused by </a:t>
          </a:r>
          <a:r>
            <a:rPr lang="en-IN" b="1" dirty="0"/>
            <a:t>women not bathing during the postpartum period.</a:t>
          </a:r>
          <a:r>
            <a:rPr lang="en-IN" dirty="0"/>
            <a:t> But their study showed that all women carried out some hygiene practices and did not show signs of illness caused by different hygiene habits. </a:t>
          </a:r>
          <a:endParaRPr lang="en-US" dirty="0"/>
        </a:p>
      </dgm:t>
    </dgm:pt>
    <dgm:pt modelId="{8D381364-2644-4BC5-A77A-C5C4888F030B}" type="parTrans" cxnId="{36651A41-4777-4CB3-8006-70EC53D53FB3}">
      <dgm:prSet/>
      <dgm:spPr/>
      <dgm:t>
        <a:bodyPr/>
        <a:lstStyle/>
        <a:p>
          <a:endParaRPr lang="en-US"/>
        </a:p>
      </dgm:t>
    </dgm:pt>
    <dgm:pt modelId="{A22C99A0-8645-40FB-B3EA-C8E066886F0D}" type="sibTrans" cxnId="{36651A41-4777-4CB3-8006-70EC53D53FB3}">
      <dgm:prSet/>
      <dgm:spPr/>
      <dgm:t>
        <a:bodyPr/>
        <a:lstStyle/>
        <a:p>
          <a:endParaRPr lang="en-US"/>
        </a:p>
      </dgm:t>
    </dgm:pt>
    <dgm:pt modelId="{DD960672-A4BE-491C-B6F4-8243EA22E307}">
      <dgm:prSet/>
      <dgm:spPr/>
      <dgm:t>
        <a:bodyPr/>
        <a:lstStyle/>
        <a:p>
          <a:r>
            <a:rPr lang="en-IN" b="1"/>
            <a:t>Our study </a:t>
          </a:r>
          <a:r>
            <a:rPr lang="en-IN"/>
            <a:t>too found delay in the bathing of the baby, early initiation of breastfeeding etc.</a:t>
          </a:r>
          <a:endParaRPr lang="en-US"/>
        </a:p>
      </dgm:t>
    </dgm:pt>
    <dgm:pt modelId="{981B8FF2-5A82-4A2E-9B3A-ADD8B484BA61}" type="parTrans" cxnId="{18BE379E-641E-4E64-9D28-C9149F6D8A47}">
      <dgm:prSet/>
      <dgm:spPr/>
      <dgm:t>
        <a:bodyPr/>
        <a:lstStyle/>
        <a:p>
          <a:endParaRPr lang="en-US"/>
        </a:p>
      </dgm:t>
    </dgm:pt>
    <dgm:pt modelId="{98B9F2BF-F573-46ED-945D-67CC9CA34CC5}" type="sibTrans" cxnId="{18BE379E-641E-4E64-9D28-C9149F6D8A47}">
      <dgm:prSet/>
      <dgm:spPr/>
      <dgm:t>
        <a:bodyPr/>
        <a:lstStyle/>
        <a:p>
          <a:endParaRPr lang="en-US"/>
        </a:p>
      </dgm:t>
    </dgm:pt>
    <dgm:pt modelId="{379A5544-350C-41AD-B6B5-32445129C50A}">
      <dgm:prSet/>
      <dgm:spPr/>
      <dgm:t>
        <a:bodyPr/>
        <a:lstStyle/>
        <a:p>
          <a:r>
            <a:rPr lang="en-IN" dirty="0" err="1"/>
            <a:t>Vernekar</a:t>
          </a:r>
          <a:r>
            <a:rPr lang="en-IN" dirty="0"/>
            <a:t> et al. during the study in Goa found that Breastfeeding and newborn care practices such as early initiation and </a:t>
          </a:r>
          <a:r>
            <a:rPr lang="en-IN" b="1" dirty="0"/>
            <a:t>exclusive breastfeeding, delayed bathing of newborns</a:t>
          </a:r>
          <a:r>
            <a:rPr lang="en-IN" dirty="0"/>
            <a:t> and optimal cord care, also highlighted some good traditional customs and beliefs. </a:t>
          </a:r>
          <a:endParaRPr lang="en-US" dirty="0"/>
        </a:p>
      </dgm:t>
    </dgm:pt>
    <dgm:pt modelId="{ABDBB192-15C5-417A-95E4-FD52CA38BBBF}" type="parTrans" cxnId="{C7580641-3177-475E-A015-A737A4BE7A73}">
      <dgm:prSet/>
      <dgm:spPr/>
      <dgm:t>
        <a:bodyPr/>
        <a:lstStyle/>
        <a:p>
          <a:endParaRPr lang="en-US"/>
        </a:p>
      </dgm:t>
    </dgm:pt>
    <dgm:pt modelId="{BDAB1EB6-50D6-4BD3-8369-B800632A6118}" type="sibTrans" cxnId="{C7580641-3177-475E-A015-A737A4BE7A73}">
      <dgm:prSet/>
      <dgm:spPr/>
      <dgm:t>
        <a:bodyPr/>
        <a:lstStyle/>
        <a:p>
          <a:endParaRPr lang="en-US"/>
        </a:p>
      </dgm:t>
    </dgm:pt>
    <dgm:pt modelId="{218F9431-C86E-4BA8-8BDD-F4DC38EB3234}">
      <dgm:prSet/>
      <dgm:spPr/>
      <dgm:t>
        <a:bodyPr/>
        <a:lstStyle/>
        <a:p>
          <a:r>
            <a:rPr lang="en-IN" b="1" dirty="0"/>
            <a:t>Our study</a:t>
          </a:r>
          <a:r>
            <a:rPr lang="en-IN" dirty="0"/>
            <a:t> do not relate with between demographic variables and cultural practices.</a:t>
          </a:r>
          <a:endParaRPr lang="en-US" dirty="0"/>
        </a:p>
      </dgm:t>
    </dgm:pt>
    <dgm:pt modelId="{FE194637-D4D9-4396-88B4-2011210590BF}" type="parTrans" cxnId="{DCD564A7-4938-42E3-AFC3-9D6094D69DFD}">
      <dgm:prSet/>
      <dgm:spPr/>
      <dgm:t>
        <a:bodyPr/>
        <a:lstStyle/>
        <a:p>
          <a:endParaRPr lang="en-US"/>
        </a:p>
      </dgm:t>
    </dgm:pt>
    <dgm:pt modelId="{B1EB4B25-B09C-4C1E-B508-B05A1792EF70}" type="sibTrans" cxnId="{DCD564A7-4938-42E3-AFC3-9D6094D69DFD}">
      <dgm:prSet/>
      <dgm:spPr/>
      <dgm:t>
        <a:bodyPr/>
        <a:lstStyle/>
        <a:p>
          <a:endParaRPr lang="en-US"/>
        </a:p>
      </dgm:t>
    </dgm:pt>
    <dgm:pt modelId="{9BD37FD5-5B80-417A-B96A-FC73454C5F29}">
      <dgm:prSet/>
      <dgm:spPr/>
      <dgm:t>
        <a:bodyPr/>
        <a:lstStyle/>
        <a:p>
          <a:r>
            <a:rPr lang="en-IN" dirty="0"/>
            <a:t>Reshma et al. in a study at Mangalore taluk found that there is a </a:t>
          </a:r>
          <a:r>
            <a:rPr lang="en-IN" b="1" dirty="0"/>
            <a:t>strong relationship between the demographic variables </a:t>
          </a:r>
          <a:r>
            <a:rPr lang="en-IN" dirty="0"/>
            <a:t>(type of family and religion) </a:t>
          </a:r>
          <a:r>
            <a:rPr lang="en-IN" b="1" dirty="0"/>
            <a:t>and cultural practices </a:t>
          </a:r>
          <a:r>
            <a:rPr lang="en-IN" dirty="0"/>
            <a:t>and beliefs on newborn care among mothers</a:t>
          </a:r>
          <a:endParaRPr lang="en-US" dirty="0"/>
        </a:p>
      </dgm:t>
    </dgm:pt>
    <dgm:pt modelId="{45D72F7B-D339-4CEF-ADEF-8326C020A02B}" type="parTrans" cxnId="{F699CBB0-70EE-4E9D-A1A3-17CAC408C43A}">
      <dgm:prSet/>
      <dgm:spPr/>
      <dgm:t>
        <a:bodyPr/>
        <a:lstStyle/>
        <a:p>
          <a:endParaRPr lang="en-US"/>
        </a:p>
      </dgm:t>
    </dgm:pt>
    <dgm:pt modelId="{67B8D4D1-7E77-467E-9E24-03B39D66E727}" type="sibTrans" cxnId="{F699CBB0-70EE-4E9D-A1A3-17CAC408C43A}">
      <dgm:prSet/>
      <dgm:spPr/>
      <dgm:t>
        <a:bodyPr/>
        <a:lstStyle/>
        <a:p>
          <a:endParaRPr lang="en-US"/>
        </a:p>
      </dgm:t>
    </dgm:pt>
    <dgm:pt modelId="{32FF042E-FE2A-4211-B0CC-F4B95825AB26}" type="pres">
      <dgm:prSet presAssocID="{9BBA64EB-871C-4575-88AC-F2665A3844E0}" presName="Name0" presStyleCnt="0">
        <dgm:presLayoutVars>
          <dgm:dir/>
          <dgm:animLvl val="lvl"/>
          <dgm:resizeHandles val="exact"/>
        </dgm:presLayoutVars>
      </dgm:prSet>
      <dgm:spPr/>
    </dgm:pt>
    <dgm:pt modelId="{170B77B0-12FC-460F-A3E6-FAC5FC394CAA}" type="pres">
      <dgm:prSet presAssocID="{015B58FC-A5ED-44FC-9CB4-24C7F9BAEFC8}" presName="linNode" presStyleCnt="0"/>
      <dgm:spPr/>
    </dgm:pt>
    <dgm:pt modelId="{C983ACB7-8DAF-48A4-BA7A-75458C26DE50}" type="pres">
      <dgm:prSet presAssocID="{015B58FC-A5ED-44FC-9CB4-24C7F9BAEFC8}" presName="parentText" presStyleLbl="node1" presStyleIdx="0" presStyleCnt="3">
        <dgm:presLayoutVars>
          <dgm:chMax val="1"/>
          <dgm:bulletEnabled val="1"/>
        </dgm:presLayoutVars>
      </dgm:prSet>
      <dgm:spPr/>
    </dgm:pt>
    <dgm:pt modelId="{49CCA6D4-BE0B-48E2-9E43-BD5AF92CB6CB}" type="pres">
      <dgm:prSet presAssocID="{015B58FC-A5ED-44FC-9CB4-24C7F9BAEFC8}" presName="descendantText" presStyleLbl="alignAccFollowNode1" presStyleIdx="0" presStyleCnt="3">
        <dgm:presLayoutVars>
          <dgm:bulletEnabled val="1"/>
        </dgm:presLayoutVars>
      </dgm:prSet>
      <dgm:spPr/>
    </dgm:pt>
    <dgm:pt modelId="{36477E33-B479-4265-AC0A-C6232811DF60}" type="pres">
      <dgm:prSet presAssocID="{22A65E47-DD7A-4D72-AF41-B4ED1F0E3090}" presName="sp" presStyleCnt="0"/>
      <dgm:spPr/>
    </dgm:pt>
    <dgm:pt modelId="{9B0E2273-96FE-47AB-8523-370765A80B7E}" type="pres">
      <dgm:prSet presAssocID="{DD960672-A4BE-491C-B6F4-8243EA22E307}" presName="linNode" presStyleCnt="0"/>
      <dgm:spPr/>
    </dgm:pt>
    <dgm:pt modelId="{35C89666-3E87-4180-B7F7-C89DD27B9594}" type="pres">
      <dgm:prSet presAssocID="{DD960672-A4BE-491C-B6F4-8243EA22E307}" presName="parentText" presStyleLbl="node1" presStyleIdx="1" presStyleCnt="3">
        <dgm:presLayoutVars>
          <dgm:chMax val="1"/>
          <dgm:bulletEnabled val="1"/>
        </dgm:presLayoutVars>
      </dgm:prSet>
      <dgm:spPr/>
    </dgm:pt>
    <dgm:pt modelId="{3FDD71F9-1E4D-4080-BB95-EFAECCAD98FB}" type="pres">
      <dgm:prSet presAssocID="{DD960672-A4BE-491C-B6F4-8243EA22E307}" presName="descendantText" presStyleLbl="alignAccFollowNode1" presStyleIdx="1" presStyleCnt="3">
        <dgm:presLayoutVars>
          <dgm:bulletEnabled val="1"/>
        </dgm:presLayoutVars>
      </dgm:prSet>
      <dgm:spPr/>
    </dgm:pt>
    <dgm:pt modelId="{CF972644-C504-43A9-9C25-15B839B7477B}" type="pres">
      <dgm:prSet presAssocID="{98B9F2BF-F573-46ED-945D-67CC9CA34CC5}" presName="sp" presStyleCnt="0"/>
      <dgm:spPr/>
    </dgm:pt>
    <dgm:pt modelId="{D7EE2680-CDD2-4398-80B6-42EDD454C55B}" type="pres">
      <dgm:prSet presAssocID="{218F9431-C86E-4BA8-8BDD-F4DC38EB3234}" presName="linNode" presStyleCnt="0"/>
      <dgm:spPr/>
    </dgm:pt>
    <dgm:pt modelId="{38A440B6-AF6B-4972-912B-9C04E53F555E}" type="pres">
      <dgm:prSet presAssocID="{218F9431-C86E-4BA8-8BDD-F4DC38EB3234}" presName="parentText" presStyleLbl="node1" presStyleIdx="2" presStyleCnt="3">
        <dgm:presLayoutVars>
          <dgm:chMax val="1"/>
          <dgm:bulletEnabled val="1"/>
        </dgm:presLayoutVars>
      </dgm:prSet>
      <dgm:spPr/>
    </dgm:pt>
    <dgm:pt modelId="{3E1B6F09-FA80-40F1-BB11-674C4E404967}" type="pres">
      <dgm:prSet presAssocID="{218F9431-C86E-4BA8-8BDD-F4DC38EB3234}" presName="descendantText" presStyleLbl="alignAccFollowNode1" presStyleIdx="2" presStyleCnt="3">
        <dgm:presLayoutVars>
          <dgm:bulletEnabled val="1"/>
        </dgm:presLayoutVars>
      </dgm:prSet>
      <dgm:spPr/>
    </dgm:pt>
  </dgm:ptLst>
  <dgm:cxnLst>
    <dgm:cxn modelId="{4E807104-3A2F-4919-A159-12BA0E27DC9E}" type="presOf" srcId="{DD960672-A4BE-491C-B6F4-8243EA22E307}" destId="{35C89666-3E87-4180-B7F7-C89DD27B9594}" srcOrd="0" destOrd="0" presId="urn:microsoft.com/office/officeart/2005/8/layout/vList5"/>
    <dgm:cxn modelId="{C7580641-3177-475E-A015-A737A4BE7A73}" srcId="{DD960672-A4BE-491C-B6F4-8243EA22E307}" destId="{379A5544-350C-41AD-B6B5-32445129C50A}" srcOrd="0" destOrd="0" parTransId="{ABDBB192-15C5-417A-95E4-FD52CA38BBBF}" sibTransId="{BDAB1EB6-50D6-4BD3-8369-B800632A6118}"/>
    <dgm:cxn modelId="{36651A41-4777-4CB3-8006-70EC53D53FB3}" srcId="{015B58FC-A5ED-44FC-9CB4-24C7F9BAEFC8}" destId="{48034BF7-61DD-4E45-997F-CC8094B2595C}" srcOrd="0" destOrd="0" parTransId="{8D381364-2644-4BC5-A77A-C5C4888F030B}" sibTransId="{A22C99A0-8645-40FB-B3EA-C8E066886F0D}"/>
    <dgm:cxn modelId="{E5561162-BDD0-4CAD-93B7-1C701B4959CD}" type="presOf" srcId="{015B58FC-A5ED-44FC-9CB4-24C7F9BAEFC8}" destId="{C983ACB7-8DAF-48A4-BA7A-75458C26DE50}" srcOrd="0" destOrd="0" presId="urn:microsoft.com/office/officeart/2005/8/layout/vList5"/>
    <dgm:cxn modelId="{0D443984-8AE5-4E47-8679-53FA7EB017E1}" type="presOf" srcId="{218F9431-C86E-4BA8-8BDD-F4DC38EB3234}" destId="{38A440B6-AF6B-4972-912B-9C04E53F555E}" srcOrd="0" destOrd="0" presId="urn:microsoft.com/office/officeart/2005/8/layout/vList5"/>
    <dgm:cxn modelId="{4B42AD95-2AD3-4122-B554-45BE4A6265DF}" type="presOf" srcId="{48034BF7-61DD-4E45-997F-CC8094B2595C}" destId="{49CCA6D4-BE0B-48E2-9E43-BD5AF92CB6CB}" srcOrd="0" destOrd="0" presId="urn:microsoft.com/office/officeart/2005/8/layout/vList5"/>
    <dgm:cxn modelId="{B9FA2A9B-C301-4E3B-A1A4-C98D002FC65A}" srcId="{9BBA64EB-871C-4575-88AC-F2665A3844E0}" destId="{015B58FC-A5ED-44FC-9CB4-24C7F9BAEFC8}" srcOrd="0" destOrd="0" parTransId="{00637AA7-4C32-4298-898F-064172455ACC}" sibTransId="{22A65E47-DD7A-4D72-AF41-B4ED1F0E3090}"/>
    <dgm:cxn modelId="{18BE379E-641E-4E64-9D28-C9149F6D8A47}" srcId="{9BBA64EB-871C-4575-88AC-F2665A3844E0}" destId="{DD960672-A4BE-491C-B6F4-8243EA22E307}" srcOrd="1" destOrd="0" parTransId="{981B8FF2-5A82-4A2E-9B3A-ADD8B484BA61}" sibTransId="{98B9F2BF-F573-46ED-945D-67CC9CA34CC5}"/>
    <dgm:cxn modelId="{DCD564A7-4938-42E3-AFC3-9D6094D69DFD}" srcId="{9BBA64EB-871C-4575-88AC-F2665A3844E0}" destId="{218F9431-C86E-4BA8-8BDD-F4DC38EB3234}" srcOrd="2" destOrd="0" parTransId="{FE194637-D4D9-4396-88B4-2011210590BF}" sibTransId="{B1EB4B25-B09C-4C1E-B508-B05A1792EF70}"/>
    <dgm:cxn modelId="{F699CBB0-70EE-4E9D-A1A3-17CAC408C43A}" srcId="{218F9431-C86E-4BA8-8BDD-F4DC38EB3234}" destId="{9BD37FD5-5B80-417A-B96A-FC73454C5F29}" srcOrd="0" destOrd="0" parTransId="{45D72F7B-D339-4CEF-ADEF-8326C020A02B}" sibTransId="{67B8D4D1-7E77-467E-9E24-03B39D66E727}"/>
    <dgm:cxn modelId="{E9FB5DE4-6478-44B7-912E-80832357C197}" type="presOf" srcId="{379A5544-350C-41AD-B6B5-32445129C50A}" destId="{3FDD71F9-1E4D-4080-BB95-EFAECCAD98FB}" srcOrd="0" destOrd="0" presId="urn:microsoft.com/office/officeart/2005/8/layout/vList5"/>
    <dgm:cxn modelId="{32E242E8-4315-4705-8416-07011B9B7070}" type="presOf" srcId="{9BD37FD5-5B80-417A-B96A-FC73454C5F29}" destId="{3E1B6F09-FA80-40F1-BB11-674C4E404967}" srcOrd="0" destOrd="0" presId="urn:microsoft.com/office/officeart/2005/8/layout/vList5"/>
    <dgm:cxn modelId="{F756F9E9-52B3-47F5-A6D4-58A18B62AAF7}" type="presOf" srcId="{9BBA64EB-871C-4575-88AC-F2665A3844E0}" destId="{32FF042E-FE2A-4211-B0CC-F4B95825AB26}" srcOrd="0" destOrd="0" presId="urn:microsoft.com/office/officeart/2005/8/layout/vList5"/>
    <dgm:cxn modelId="{613A1434-D020-455A-A5F4-9E165A522C3B}" type="presParOf" srcId="{32FF042E-FE2A-4211-B0CC-F4B95825AB26}" destId="{170B77B0-12FC-460F-A3E6-FAC5FC394CAA}" srcOrd="0" destOrd="0" presId="urn:microsoft.com/office/officeart/2005/8/layout/vList5"/>
    <dgm:cxn modelId="{E1A05AD3-157C-4201-8305-2A21A972A458}" type="presParOf" srcId="{170B77B0-12FC-460F-A3E6-FAC5FC394CAA}" destId="{C983ACB7-8DAF-48A4-BA7A-75458C26DE50}" srcOrd="0" destOrd="0" presId="urn:microsoft.com/office/officeart/2005/8/layout/vList5"/>
    <dgm:cxn modelId="{4D198818-FE52-4E4B-9C9E-D3A64699809B}" type="presParOf" srcId="{170B77B0-12FC-460F-A3E6-FAC5FC394CAA}" destId="{49CCA6D4-BE0B-48E2-9E43-BD5AF92CB6CB}" srcOrd="1" destOrd="0" presId="urn:microsoft.com/office/officeart/2005/8/layout/vList5"/>
    <dgm:cxn modelId="{39E6593E-9F20-41EC-B362-4AF600C09154}" type="presParOf" srcId="{32FF042E-FE2A-4211-B0CC-F4B95825AB26}" destId="{36477E33-B479-4265-AC0A-C6232811DF60}" srcOrd="1" destOrd="0" presId="urn:microsoft.com/office/officeart/2005/8/layout/vList5"/>
    <dgm:cxn modelId="{0B936B7C-18A9-49CE-97C4-A3566993F5FD}" type="presParOf" srcId="{32FF042E-FE2A-4211-B0CC-F4B95825AB26}" destId="{9B0E2273-96FE-47AB-8523-370765A80B7E}" srcOrd="2" destOrd="0" presId="urn:microsoft.com/office/officeart/2005/8/layout/vList5"/>
    <dgm:cxn modelId="{9B8A46DE-2574-427A-AC88-2BB4B719AC68}" type="presParOf" srcId="{9B0E2273-96FE-47AB-8523-370765A80B7E}" destId="{35C89666-3E87-4180-B7F7-C89DD27B9594}" srcOrd="0" destOrd="0" presId="urn:microsoft.com/office/officeart/2005/8/layout/vList5"/>
    <dgm:cxn modelId="{9F6EBC69-3C30-4E42-92A1-49271916C593}" type="presParOf" srcId="{9B0E2273-96FE-47AB-8523-370765A80B7E}" destId="{3FDD71F9-1E4D-4080-BB95-EFAECCAD98FB}" srcOrd="1" destOrd="0" presId="urn:microsoft.com/office/officeart/2005/8/layout/vList5"/>
    <dgm:cxn modelId="{B73F3813-9EE0-40A4-828E-1F2CF6CE0499}" type="presParOf" srcId="{32FF042E-FE2A-4211-B0CC-F4B95825AB26}" destId="{CF972644-C504-43A9-9C25-15B839B7477B}" srcOrd="3" destOrd="0" presId="urn:microsoft.com/office/officeart/2005/8/layout/vList5"/>
    <dgm:cxn modelId="{51A8C9C5-24EC-4C47-BC2E-DB2F6039CE0D}" type="presParOf" srcId="{32FF042E-FE2A-4211-B0CC-F4B95825AB26}" destId="{D7EE2680-CDD2-4398-80B6-42EDD454C55B}" srcOrd="4" destOrd="0" presId="urn:microsoft.com/office/officeart/2005/8/layout/vList5"/>
    <dgm:cxn modelId="{A2CFC47C-1FFD-40D9-B2C4-C248111A0E5E}" type="presParOf" srcId="{D7EE2680-CDD2-4398-80B6-42EDD454C55B}" destId="{38A440B6-AF6B-4972-912B-9C04E53F555E}" srcOrd="0" destOrd="0" presId="urn:microsoft.com/office/officeart/2005/8/layout/vList5"/>
    <dgm:cxn modelId="{CCEEE8CE-7129-4EEA-9574-F8C5A9A63785}" type="presParOf" srcId="{D7EE2680-CDD2-4398-80B6-42EDD454C55B}" destId="{3E1B6F09-FA80-40F1-BB11-674C4E40496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B7FC94-2618-4E18-9C6A-9733A12087A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9C85053-A048-4E34-8CED-647AC8A7F00F}">
      <dgm:prSet/>
      <dgm:spPr/>
      <dgm:t>
        <a:bodyPr/>
        <a:lstStyle/>
        <a:p>
          <a:r>
            <a:rPr lang="en-IN" b="1"/>
            <a:t>Our study </a:t>
          </a:r>
          <a:r>
            <a:rPr lang="en-IN"/>
            <a:t>found no such evidence in linkage of baby bath with disapproval by the community as our study found  baby’s body is wiped with cloth and not bathed till 2-12 days after Birth. </a:t>
          </a:r>
          <a:endParaRPr lang="en-US"/>
        </a:p>
      </dgm:t>
    </dgm:pt>
    <dgm:pt modelId="{D6291948-F924-4B4E-969A-521AFEA6834E}" type="parTrans" cxnId="{65B496B9-183D-439F-BEF1-9E10D707EEA3}">
      <dgm:prSet/>
      <dgm:spPr/>
      <dgm:t>
        <a:bodyPr/>
        <a:lstStyle/>
        <a:p>
          <a:endParaRPr lang="en-US"/>
        </a:p>
      </dgm:t>
    </dgm:pt>
    <dgm:pt modelId="{DDF811B7-0262-4748-8B56-8E5B20D84CA2}" type="sibTrans" cxnId="{65B496B9-183D-439F-BEF1-9E10D707EEA3}">
      <dgm:prSet/>
      <dgm:spPr/>
      <dgm:t>
        <a:bodyPr/>
        <a:lstStyle/>
        <a:p>
          <a:endParaRPr lang="en-US"/>
        </a:p>
      </dgm:t>
    </dgm:pt>
    <dgm:pt modelId="{B010A6AC-5909-4A51-B897-4646812377D5}">
      <dgm:prSet/>
      <dgm:spPr/>
      <dgm:t>
        <a:bodyPr/>
        <a:lstStyle/>
        <a:p>
          <a:r>
            <a:rPr lang="en-IN" dirty="0"/>
            <a:t>Pati et al. during a study in Odisha found that early bathing ritual also has a social element. She stated that most mothers expressed their concern that if the baby is not cleaned by bathing immediately, their neighbours and relatives would disapprove of it. </a:t>
          </a:r>
          <a:r>
            <a:rPr lang="en-IN" b="1" dirty="0"/>
            <a:t>Fear of disapproval by the community is also another major reason for the early bathing of a baby</a:t>
          </a:r>
          <a:endParaRPr lang="en-US" b="1" dirty="0"/>
        </a:p>
      </dgm:t>
    </dgm:pt>
    <dgm:pt modelId="{ADA1D4FB-2CCB-43DD-B3D5-65E9394D07D6}" type="parTrans" cxnId="{72FC7454-29C7-4DA5-95DB-30E8C011C9A6}">
      <dgm:prSet/>
      <dgm:spPr/>
      <dgm:t>
        <a:bodyPr/>
        <a:lstStyle/>
        <a:p>
          <a:endParaRPr lang="en-US"/>
        </a:p>
      </dgm:t>
    </dgm:pt>
    <dgm:pt modelId="{8445CCBB-4465-4DB6-A09F-22EDFCD3429E}" type="sibTrans" cxnId="{72FC7454-29C7-4DA5-95DB-30E8C011C9A6}">
      <dgm:prSet/>
      <dgm:spPr/>
      <dgm:t>
        <a:bodyPr/>
        <a:lstStyle/>
        <a:p>
          <a:endParaRPr lang="en-US"/>
        </a:p>
      </dgm:t>
    </dgm:pt>
    <dgm:pt modelId="{09895D54-2F67-4757-815F-E97C39E42A43}">
      <dgm:prSet/>
      <dgm:spPr/>
      <dgm:t>
        <a:bodyPr/>
        <a:lstStyle/>
        <a:p>
          <a:r>
            <a:rPr lang="en-IN" b="1" dirty="0"/>
            <a:t>Our study </a:t>
          </a:r>
          <a:r>
            <a:rPr lang="en-IN" dirty="0"/>
            <a:t>finding which says women were not fed or fed with very little things to eat during the puerperium period, whereas some agreed that they serve fish and rice.</a:t>
          </a:r>
          <a:endParaRPr lang="en-US" dirty="0"/>
        </a:p>
      </dgm:t>
    </dgm:pt>
    <dgm:pt modelId="{A4AA61C9-44C8-4C90-B1E9-61EB16B42A43}" type="parTrans" cxnId="{F428666A-76D0-478F-892E-AD2B6E6F523C}">
      <dgm:prSet/>
      <dgm:spPr/>
      <dgm:t>
        <a:bodyPr/>
        <a:lstStyle/>
        <a:p>
          <a:endParaRPr lang="en-US"/>
        </a:p>
      </dgm:t>
    </dgm:pt>
    <dgm:pt modelId="{D19CE2D5-2268-4FDF-8C1E-27E8A708F69A}" type="sibTrans" cxnId="{F428666A-76D0-478F-892E-AD2B6E6F523C}">
      <dgm:prSet/>
      <dgm:spPr/>
      <dgm:t>
        <a:bodyPr/>
        <a:lstStyle/>
        <a:p>
          <a:endParaRPr lang="en-US"/>
        </a:p>
      </dgm:t>
    </dgm:pt>
    <dgm:pt modelId="{F3AE615E-E092-4ED4-ACCA-BD5AD33285C0}">
      <dgm:prSet/>
      <dgm:spPr/>
      <dgm:t>
        <a:bodyPr/>
        <a:lstStyle/>
        <a:p>
          <a:r>
            <a:rPr lang="en-IN" b="1"/>
            <a:t>Our study </a:t>
          </a:r>
          <a:r>
            <a:rPr lang="en-IN"/>
            <a:t>found the use of Kadhu oil was prominent </a:t>
          </a:r>
          <a:endParaRPr lang="en-US"/>
        </a:p>
      </dgm:t>
    </dgm:pt>
    <dgm:pt modelId="{971EE64F-9B80-437E-949E-4BC3DD296D12}" type="parTrans" cxnId="{CE1FB645-27B5-43E3-8616-01AE71658E39}">
      <dgm:prSet/>
      <dgm:spPr/>
      <dgm:t>
        <a:bodyPr/>
        <a:lstStyle/>
        <a:p>
          <a:endParaRPr lang="en-US"/>
        </a:p>
      </dgm:t>
    </dgm:pt>
    <dgm:pt modelId="{C0B282D1-AC6B-4947-BAFD-9DAD3F830AAF}" type="sibTrans" cxnId="{CE1FB645-27B5-43E3-8616-01AE71658E39}">
      <dgm:prSet/>
      <dgm:spPr/>
      <dgm:t>
        <a:bodyPr/>
        <a:lstStyle/>
        <a:p>
          <a:endParaRPr lang="en-US"/>
        </a:p>
      </dgm:t>
    </dgm:pt>
    <dgm:pt modelId="{25850010-20CD-4B15-A982-B00334B8655B}">
      <dgm:prSet/>
      <dgm:spPr/>
      <dgm:t>
        <a:bodyPr/>
        <a:lstStyle/>
        <a:p>
          <a:r>
            <a:rPr lang="en-IN" b="1" dirty="0"/>
            <a:t>Our study </a:t>
          </a:r>
          <a:r>
            <a:rPr lang="en-IN" dirty="0"/>
            <a:t>didn’t find any evidence of discarding milk</a:t>
          </a:r>
          <a:endParaRPr lang="en-US" dirty="0"/>
        </a:p>
      </dgm:t>
    </dgm:pt>
    <dgm:pt modelId="{5A37B7EE-98DD-45FA-8572-6EAB87130332}" type="parTrans" cxnId="{5BB8D41B-3435-4505-8D10-C1CBB1023A4E}">
      <dgm:prSet/>
      <dgm:spPr/>
      <dgm:t>
        <a:bodyPr/>
        <a:lstStyle/>
        <a:p>
          <a:endParaRPr lang="en-US"/>
        </a:p>
      </dgm:t>
    </dgm:pt>
    <dgm:pt modelId="{425D75AD-8868-4D25-B116-F06AA2302DB4}" type="sibTrans" cxnId="{5BB8D41B-3435-4505-8D10-C1CBB1023A4E}">
      <dgm:prSet/>
      <dgm:spPr/>
      <dgm:t>
        <a:bodyPr/>
        <a:lstStyle/>
        <a:p>
          <a:endParaRPr lang="en-US"/>
        </a:p>
      </dgm:t>
    </dgm:pt>
    <dgm:pt modelId="{EF09BC72-43F2-42A9-B54A-01DF48C77E22}">
      <dgm:prSet/>
      <dgm:spPr/>
      <dgm:t>
        <a:bodyPr/>
        <a:lstStyle/>
        <a:p>
          <a:r>
            <a:rPr lang="en-IN" dirty="0" err="1"/>
            <a:t>Bangarl</a:t>
          </a:r>
          <a:r>
            <a:rPr lang="en-IN" dirty="0"/>
            <a:t> et al. during a study in Uttarakhand found that traditional beliefs and practices like-</a:t>
          </a:r>
          <a:endParaRPr lang="en-US" dirty="0"/>
        </a:p>
      </dgm:t>
    </dgm:pt>
    <dgm:pt modelId="{29DE67F7-5B86-463A-A35F-5A28BED634F0}" type="parTrans" cxnId="{E456F03C-1D52-4EF3-9FFA-0555FD60D5FF}">
      <dgm:prSet/>
      <dgm:spPr/>
      <dgm:t>
        <a:bodyPr/>
        <a:lstStyle/>
        <a:p>
          <a:endParaRPr lang="en-US"/>
        </a:p>
      </dgm:t>
    </dgm:pt>
    <dgm:pt modelId="{6393ACF7-95DB-41F0-86AE-5381D82B55C5}" type="sibTrans" cxnId="{E456F03C-1D52-4EF3-9FFA-0555FD60D5FF}">
      <dgm:prSet/>
      <dgm:spPr/>
      <dgm:t>
        <a:bodyPr/>
        <a:lstStyle/>
        <a:p>
          <a:endParaRPr lang="en-US"/>
        </a:p>
      </dgm:t>
    </dgm:pt>
    <dgm:pt modelId="{52F1E595-E60C-4916-BB15-C559B888F44A}">
      <dgm:prSet/>
      <dgm:spPr/>
      <dgm:t>
        <a:bodyPr/>
        <a:lstStyle/>
        <a:p>
          <a:r>
            <a:rPr lang="en-IN"/>
            <a:t>(1) discarding the milk produced in the early days after delivery in contrast</a:t>
          </a:r>
          <a:endParaRPr lang="en-US"/>
        </a:p>
      </dgm:t>
    </dgm:pt>
    <dgm:pt modelId="{C5787103-87CB-4411-A77E-7F8EBF128EF5}" type="parTrans" cxnId="{0BF8BE54-3AF4-474C-9446-7C4379F8F54A}">
      <dgm:prSet/>
      <dgm:spPr/>
      <dgm:t>
        <a:bodyPr/>
        <a:lstStyle/>
        <a:p>
          <a:endParaRPr lang="en-US"/>
        </a:p>
      </dgm:t>
    </dgm:pt>
    <dgm:pt modelId="{DC9D6690-DB36-4B12-926B-7FC0E9A9A52B}" type="sibTrans" cxnId="{0BF8BE54-3AF4-474C-9446-7C4379F8F54A}">
      <dgm:prSet/>
      <dgm:spPr/>
      <dgm:t>
        <a:bodyPr/>
        <a:lstStyle/>
        <a:p>
          <a:endParaRPr lang="en-US"/>
        </a:p>
      </dgm:t>
    </dgm:pt>
    <dgm:pt modelId="{9B0A590B-0B0C-4E3C-B42C-769430BB094E}">
      <dgm:prSet/>
      <dgm:spPr/>
      <dgm:t>
        <a:bodyPr/>
        <a:lstStyle/>
        <a:p>
          <a:r>
            <a:rPr lang="en-IN"/>
            <a:t>(2) Coconut oil massage resulted in significantly greater weight velocity in contrary</a:t>
          </a:r>
          <a:endParaRPr lang="en-US"/>
        </a:p>
      </dgm:t>
    </dgm:pt>
    <dgm:pt modelId="{F0C8B866-2DEE-4EB8-B7A0-6657205AE63E}" type="parTrans" cxnId="{3F1575EE-BB0C-4CD3-8445-E258AFF6D680}">
      <dgm:prSet/>
      <dgm:spPr/>
      <dgm:t>
        <a:bodyPr/>
        <a:lstStyle/>
        <a:p>
          <a:endParaRPr lang="en-US"/>
        </a:p>
      </dgm:t>
    </dgm:pt>
    <dgm:pt modelId="{FD0FDEDF-3DAE-4F42-9C00-18356D7EC092}" type="sibTrans" cxnId="{3F1575EE-BB0C-4CD3-8445-E258AFF6D680}">
      <dgm:prSet/>
      <dgm:spPr/>
      <dgm:t>
        <a:bodyPr/>
        <a:lstStyle/>
        <a:p>
          <a:endParaRPr lang="en-US"/>
        </a:p>
      </dgm:t>
    </dgm:pt>
    <dgm:pt modelId="{FC9D5BFD-1F1E-453F-BD79-7C2FF6437E7D}">
      <dgm:prSet/>
      <dgm:spPr/>
      <dgm:t>
        <a:bodyPr/>
        <a:lstStyle/>
        <a:p>
          <a:r>
            <a:rPr lang="en-IN" dirty="0"/>
            <a:t>(3) women had dietary restrictions in the puerperium period which was similar and contrasting as</a:t>
          </a:r>
          <a:endParaRPr lang="en-US" dirty="0"/>
        </a:p>
      </dgm:t>
    </dgm:pt>
    <dgm:pt modelId="{CB075902-75D7-4D6F-99FE-FD80E4A4BE4B}" type="parTrans" cxnId="{9272A7D3-70F1-40AD-BC46-4FC31E454A79}">
      <dgm:prSet/>
      <dgm:spPr/>
      <dgm:t>
        <a:bodyPr/>
        <a:lstStyle/>
        <a:p>
          <a:endParaRPr lang="en-US"/>
        </a:p>
      </dgm:t>
    </dgm:pt>
    <dgm:pt modelId="{212A39D6-07CA-4E1E-8902-BAA695F0876E}" type="sibTrans" cxnId="{9272A7D3-70F1-40AD-BC46-4FC31E454A79}">
      <dgm:prSet/>
      <dgm:spPr/>
      <dgm:t>
        <a:bodyPr/>
        <a:lstStyle/>
        <a:p>
          <a:endParaRPr lang="en-US"/>
        </a:p>
      </dgm:t>
    </dgm:pt>
    <dgm:pt modelId="{66A6BA3D-00D7-45EC-AA53-FF164C9E597F}" type="pres">
      <dgm:prSet presAssocID="{38B7FC94-2618-4E18-9C6A-9733A12087AD}" presName="linear" presStyleCnt="0">
        <dgm:presLayoutVars>
          <dgm:animLvl val="lvl"/>
          <dgm:resizeHandles val="exact"/>
        </dgm:presLayoutVars>
      </dgm:prSet>
      <dgm:spPr/>
    </dgm:pt>
    <dgm:pt modelId="{1B45608A-2879-4744-A4CD-DABC38787CCF}" type="pres">
      <dgm:prSet presAssocID="{59C85053-A048-4E34-8CED-647AC8A7F00F}" presName="parentText" presStyleLbl="node1" presStyleIdx="0" presStyleCnt="4">
        <dgm:presLayoutVars>
          <dgm:chMax val="0"/>
          <dgm:bulletEnabled val="1"/>
        </dgm:presLayoutVars>
      </dgm:prSet>
      <dgm:spPr/>
    </dgm:pt>
    <dgm:pt modelId="{F95A92DD-7BFF-41E8-98AB-C812C3479B02}" type="pres">
      <dgm:prSet presAssocID="{59C85053-A048-4E34-8CED-647AC8A7F00F}" presName="childText" presStyleLbl="revTx" presStyleIdx="0" presStyleCnt="2">
        <dgm:presLayoutVars>
          <dgm:bulletEnabled val="1"/>
        </dgm:presLayoutVars>
      </dgm:prSet>
      <dgm:spPr/>
    </dgm:pt>
    <dgm:pt modelId="{BEFB00B0-DCE6-4347-A36D-6FABFE7F21B6}" type="pres">
      <dgm:prSet presAssocID="{09895D54-2F67-4757-815F-E97C39E42A43}" presName="parentText" presStyleLbl="node1" presStyleIdx="1" presStyleCnt="4">
        <dgm:presLayoutVars>
          <dgm:chMax val="0"/>
          <dgm:bulletEnabled val="1"/>
        </dgm:presLayoutVars>
      </dgm:prSet>
      <dgm:spPr/>
    </dgm:pt>
    <dgm:pt modelId="{D7B7A98E-2D56-43FE-954C-F908FC1ED78C}" type="pres">
      <dgm:prSet presAssocID="{D19CE2D5-2268-4FDF-8C1E-27E8A708F69A}" presName="spacer" presStyleCnt="0"/>
      <dgm:spPr/>
    </dgm:pt>
    <dgm:pt modelId="{A9DDE72F-A6E0-428E-B1B1-55605ABB2740}" type="pres">
      <dgm:prSet presAssocID="{F3AE615E-E092-4ED4-ACCA-BD5AD33285C0}" presName="parentText" presStyleLbl="node1" presStyleIdx="2" presStyleCnt="4">
        <dgm:presLayoutVars>
          <dgm:chMax val="0"/>
          <dgm:bulletEnabled val="1"/>
        </dgm:presLayoutVars>
      </dgm:prSet>
      <dgm:spPr/>
    </dgm:pt>
    <dgm:pt modelId="{7E27B15E-D34C-47CB-B407-40915157BFF6}" type="pres">
      <dgm:prSet presAssocID="{C0B282D1-AC6B-4947-BAFD-9DAD3F830AAF}" presName="spacer" presStyleCnt="0"/>
      <dgm:spPr/>
    </dgm:pt>
    <dgm:pt modelId="{33F0C928-4357-467D-B9E0-6C212B8514F6}" type="pres">
      <dgm:prSet presAssocID="{25850010-20CD-4B15-A982-B00334B8655B}" presName="parentText" presStyleLbl="node1" presStyleIdx="3" presStyleCnt="4">
        <dgm:presLayoutVars>
          <dgm:chMax val="0"/>
          <dgm:bulletEnabled val="1"/>
        </dgm:presLayoutVars>
      </dgm:prSet>
      <dgm:spPr/>
    </dgm:pt>
    <dgm:pt modelId="{7F410CE3-6AFE-498E-8EB4-720EF57F6C12}" type="pres">
      <dgm:prSet presAssocID="{25850010-20CD-4B15-A982-B00334B8655B}" presName="childText" presStyleLbl="revTx" presStyleIdx="1" presStyleCnt="2">
        <dgm:presLayoutVars>
          <dgm:bulletEnabled val="1"/>
        </dgm:presLayoutVars>
      </dgm:prSet>
      <dgm:spPr/>
    </dgm:pt>
  </dgm:ptLst>
  <dgm:cxnLst>
    <dgm:cxn modelId="{5BB8D41B-3435-4505-8D10-C1CBB1023A4E}" srcId="{38B7FC94-2618-4E18-9C6A-9733A12087AD}" destId="{25850010-20CD-4B15-A982-B00334B8655B}" srcOrd="3" destOrd="0" parTransId="{5A37B7EE-98DD-45FA-8572-6EAB87130332}" sibTransId="{425D75AD-8868-4D25-B116-F06AA2302DB4}"/>
    <dgm:cxn modelId="{3488A926-3C41-4AAE-877E-00571D8A8901}" type="presOf" srcId="{B010A6AC-5909-4A51-B897-4646812377D5}" destId="{F95A92DD-7BFF-41E8-98AB-C812C3479B02}" srcOrd="0" destOrd="0" presId="urn:microsoft.com/office/officeart/2005/8/layout/vList2"/>
    <dgm:cxn modelId="{E456F03C-1D52-4EF3-9FFA-0555FD60D5FF}" srcId="{25850010-20CD-4B15-A982-B00334B8655B}" destId="{EF09BC72-43F2-42A9-B54A-01DF48C77E22}" srcOrd="0" destOrd="0" parTransId="{29DE67F7-5B86-463A-A35F-5A28BED634F0}" sibTransId="{6393ACF7-95DB-41F0-86AE-5381D82B55C5}"/>
    <dgm:cxn modelId="{CE1FB645-27B5-43E3-8616-01AE71658E39}" srcId="{38B7FC94-2618-4E18-9C6A-9733A12087AD}" destId="{F3AE615E-E092-4ED4-ACCA-BD5AD33285C0}" srcOrd="2" destOrd="0" parTransId="{971EE64F-9B80-437E-949E-4BC3DD296D12}" sibTransId="{C0B282D1-AC6B-4947-BAFD-9DAD3F830AAF}"/>
    <dgm:cxn modelId="{F428666A-76D0-478F-892E-AD2B6E6F523C}" srcId="{38B7FC94-2618-4E18-9C6A-9733A12087AD}" destId="{09895D54-2F67-4757-815F-E97C39E42A43}" srcOrd="1" destOrd="0" parTransId="{A4AA61C9-44C8-4C90-B1E9-61EB16B42A43}" sibTransId="{D19CE2D5-2268-4FDF-8C1E-27E8A708F69A}"/>
    <dgm:cxn modelId="{D71F574E-CD50-4AC1-8AA7-79AE0C12B697}" type="presOf" srcId="{F3AE615E-E092-4ED4-ACCA-BD5AD33285C0}" destId="{A9DDE72F-A6E0-428E-B1B1-55605ABB2740}" srcOrd="0" destOrd="0" presId="urn:microsoft.com/office/officeart/2005/8/layout/vList2"/>
    <dgm:cxn modelId="{72FC7454-29C7-4DA5-95DB-30E8C011C9A6}" srcId="{59C85053-A048-4E34-8CED-647AC8A7F00F}" destId="{B010A6AC-5909-4A51-B897-4646812377D5}" srcOrd="0" destOrd="0" parTransId="{ADA1D4FB-2CCB-43DD-B3D5-65E9394D07D6}" sibTransId="{8445CCBB-4465-4DB6-A09F-22EDFCD3429E}"/>
    <dgm:cxn modelId="{0BF8BE54-3AF4-474C-9446-7C4379F8F54A}" srcId="{EF09BC72-43F2-42A9-B54A-01DF48C77E22}" destId="{52F1E595-E60C-4916-BB15-C559B888F44A}" srcOrd="0" destOrd="0" parTransId="{C5787103-87CB-4411-A77E-7F8EBF128EF5}" sibTransId="{DC9D6690-DB36-4B12-926B-7FC0E9A9A52B}"/>
    <dgm:cxn modelId="{62FBC459-7CC7-4325-81B6-A97DD099A2AB}" type="presOf" srcId="{EF09BC72-43F2-42A9-B54A-01DF48C77E22}" destId="{7F410CE3-6AFE-498E-8EB4-720EF57F6C12}" srcOrd="0" destOrd="0" presId="urn:microsoft.com/office/officeart/2005/8/layout/vList2"/>
    <dgm:cxn modelId="{67EFA884-7DDC-4BE2-AAE7-DD06B624B64C}" type="presOf" srcId="{9B0A590B-0B0C-4E3C-B42C-769430BB094E}" destId="{7F410CE3-6AFE-498E-8EB4-720EF57F6C12}" srcOrd="0" destOrd="2" presId="urn:microsoft.com/office/officeart/2005/8/layout/vList2"/>
    <dgm:cxn modelId="{6EEEE387-8073-406D-980B-DD9E2B0E6B80}" type="presOf" srcId="{25850010-20CD-4B15-A982-B00334B8655B}" destId="{33F0C928-4357-467D-B9E0-6C212B8514F6}" srcOrd="0" destOrd="0" presId="urn:microsoft.com/office/officeart/2005/8/layout/vList2"/>
    <dgm:cxn modelId="{20B5F58E-9345-4DDA-9BEA-4EDEF38AB3FE}" type="presOf" srcId="{38B7FC94-2618-4E18-9C6A-9733A12087AD}" destId="{66A6BA3D-00D7-45EC-AA53-FF164C9E597F}" srcOrd="0" destOrd="0" presId="urn:microsoft.com/office/officeart/2005/8/layout/vList2"/>
    <dgm:cxn modelId="{60895095-027D-4F7B-AAA0-02C229372EA6}" type="presOf" srcId="{FC9D5BFD-1F1E-453F-BD79-7C2FF6437E7D}" destId="{7F410CE3-6AFE-498E-8EB4-720EF57F6C12}" srcOrd="0" destOrd="3" presId="urn:microsoft.com/office/officeart/2005/8/layout/vList2"/>
    <dgm:cxn modelId="{65B496B9-183D-439F-BEF1-9E10D707EEA3}" srcId="{38B7FC94-2618-4E18-9C6A-9733A12087AD}" destId="{59C85053-A048-4E34-8CED-647AC8A7F00F}" srcOrd="0" destOrd="0" parTransId="{D6291948-F924-4B4E-969A-521AFEA6834E}" sibTransId="{DDF811B7-0262-4748-8B56-8E5B20D84CA2}"/>
    <dgm:cxn modelId="{46EB85C5-F283-4A47-8761-FFCAA8EDA014}" type="presOf" srcId="{09895D54-2F67-4757-815F-E97C39E42A43}" destId="{BEFB00B0-DCE6-4347-A36D-6FABFE7F21B6}" srcOrd="0" destOrd="0" presId="urn:microsoft.com/office/officeart/2005/8/layout/vList2"/>
    <dgm:cxn modelId="{14B335CD-8504-4342-A3F1-15B4BBEA1CCF}" type="presOf" srcId="{52F1E595-E60C-4916-BB15-C559B888F44A}" destId="{7F410CE3-6AFE-498E-8EB4-720EF57F6C12}" srcOrd="0" destOrd="1" presId="urn:microsoft.com/office/officeart/2005/8/layout/vList2"/>
    <dgm:cxn modelId="{9272A7D3-70F1-40AD-BC46-4FC31E454A79}" srcId="{EF09BC72-43F2-42A9-B54A-01DF48C77E22}" destId="{FC9D5BFD-1F1E-453F-BD79-7C2FF6437E7D}" srcOrd="2" destOrd="0" parTransId="{CB075902-75D7-4D6F-99FE-FD80E4A4BE4B}" sibTransId="{212A39D6-07CA-4E1E-8902-BAA695F0876E}"/>
    <dgm:cxn modelId="{0980B5E1-2D13-4F85-BF91-49DC8972AA13}" type="presOf" srcId="{59C85053-A048-4E34-8CED-647AC8A7F00F}" destId="{1B45608A-2879-4744-A4CD-DABC38787CCF}" srcOrd="0" destOrd="0" presId="urn:microsoft.com/office/officeart/2005/8/layout/vList2"/>
    <dgm:cxn modelId="{3F1575EE-BB0C-4CD3-8445-E258AFF6D680}" srcId="{EF09BC72-43F2-42A9-B54A-01DF48C77E22}" destId="{9B0A590B-0B0C-4E3C-B42C-769430BB094E}" srcOrd="1" destOrd="0" parTransId="{F0C8B866-2DEE-4EB8-B7A0-6657205AE63E}" sibTransId="{FD0FDEDF-3DAE-4F42-9C00-18356D7EC092}"/>
    <dgm:cxn modelId="{C9B4F661-F8CC-4601-8690-77CE62DC200C}" type="presParOf" srcId="{66A6BA3D-00D7-45EC-AA53-FF164C9E597F}" destId="{1B45608A-2879-4744-A4CD-DABC38787CCF}" srcOrd="0" destOrd="0" presId="urn:microsoft.com/office/officeart/2005/8/layout/vList2"/>
    <dgm:cxn modelId="{0E448B58-220E-4B81-804E-15A8D243F843}" type="presParOf" srcId="{66A6BA3D-00D7-45EC-AA53-FF164C9E597F}" destId="{F95A92DD-7BFF-41E8-98AB-C812C3479B02}" srcOrd="1" destOrd="0" presId="urn:microsoft.com/office/officeart/2005/8/layout/vList2"/>
    <dgm:cxn modelId="{8C99C743-8BA1-48ED-8F68-6B6935435B71}" type="presParOf" srcId="{66A6BA3D-00D7-45EC-AA53-FF164C9E597F}" destId="{BEFB00B0-DCE6-4347-A36D-6FABFE7F21B6}" srcOrd="2" destOrd="0" presId="urn:microsoft.com/office/officeart/2005/8/layout/vList2"/>
    <dgm:cxn modelId="{48F4F480-005E-4381-905C-7207170DC55F}" type="presParOf" srcId="{66A6BA3D-00D7-45EC-AA53-FF164C9E597F}" destId="{D7B7A98E-2D56-43FE-954C-F908FC1ED78C}" srcOrd="3" destOrd="0" presId="urn:microsoft.com/office/officeart/2005/8/layout/vList2"/>
    <dgm:cxn modelId="{E30E46B6-8A8A-4FC4-97A8-52CDF2822927}" type="presParOf" srcId="{66A6BA3D-00D7-45EC-AA53-FF164C9E597F}" destId="{A9DDE72F-A6E0-428E-B1B1-55605ABB2740}" srcOrd="4" destOrd="0" presId="urn:microsoft.com/office/officeart/2005/8/layout/vList2"/>
    <dgm:cxn modelId="{DCC9B35E-19E7-44DE-BE82-B65FEBB34C9F}" type="presParOf" srcId="{66A6BA3D-00D7-45EC-AA53-FF164C9E597F}" destId="{7E27B15E-D34C-47CB-B407-40915157BFF6}" srcOrd="5" destOrd="0" presId="urn:microsoft.com/office/officeart/2005/8/layout/vList2"/>
    <dgm:cxn modelId="{EEB31D2B-C7C1-47EB-8409-72242DAC315A}" type="presParOf" srcId="{66A6BA3D-00D7-45EC-AA53-FF164C9E597F}" destId="{33F0C928-4357-467D-B9E0-6C212B8514F6}" srcOrd="6" destOrd="0" presId="urn:microsoft.com/office/officeart/2005/8/layout/vList2"/>
    <dgm:cxn modelId="{789ABFB4-5D9B-4A18-9778-588880D0C9D9}" type="presParOf" srcId="{66A6BA3D-00D7-45EC-AA53-FF164C9E597F}" destId="{7F410CE3-6AFE-498E-8EB4-720EF57F6C12}"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B6DB9E-CFB6-47DD-9C83-3BBD26EFF91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83D49596-81EB-4360-A8D8-F701171D8EA9}">
      <dgm:prSet/>
      <dgm:spPr/>
      <dgm:t>
        <a:bodyPr/>
        <a:lstStyle/>
        <a:p>
          <a:r>
            <a:rPr lang="en-IN" dirty="0"/>
            <a:t>Appropriate education at the village level and community mobilization on healthy and harmful practices  by health workers can be useful for improving health of mother and newborn babies.</a:t>
          </a:r>
          <a:endParaRPr lang="en-US" dirty="0"/>
        </a:p>
      </dgm:t>
    </dgm:pt>
    <dgm:pt modelId="{B697A4A9-0021-4DDF-AA8B-570F28F45B12}" type="parTrans" cxnId="{38727E66-5921-4A38-89A8-81509E48F195}">
      <dgm:prSet/>
      <dgm:spPr/>
      <dgm:t>
        <a:bodyPr/>
        <a:lstStyle/>
        <a:p>
          <a:endParaRPr lang="en-US"/>
        </a:p>
      </dgm:t>
    </dgm:pt>
    <dgm:pt modelId="{DDD2E9E4-5E1E-41A1-99C6-74C0ACBD44A8}" type="sibTrans" cxnId="{38727E66-5921-4A38-89A8-81509E48F195}">
      <dgm:prSet/>
      <dgm:spPr/>
      <dgm:t>
        <a:bodyPr/>
        <a:lstStyle/>
        <a:p>
          <a:endParaRPr lang="en-US"/>
        </a:p>
      </dgm:t>
    </dgm:pt>
    <dgm:pt modelId="{B3AAE80B-EBF0-4D3F-9FBE-081C3B5F397B}">
      <dgm:prSet/>
      <dgm:spPr/>
      <dgm:t>
        <a:bodyPr/>
        <a:lstStyle/>
        <a:p>
          <a:r>
            <a:rPr lang="en-IN"/>
            <a:t>Primary health care workers like ASHAs could be trained to recognize the existing local cultural beliefs and practices and to deliver appropriate behavior change communication strategies to preserve safe practices and avoid harmful practice.</a:t>
          </a:r>
          <a:endParaRPr lang="en-US"/>
        </a:p>
      </dgm:t>
    </dgm:pt>
    <dgm:pt modelId="{118DE72F-A813-4BCB-B623-B89BC07E799E}" type="parTrans" cxnId="{6159F808-A056-4299-B03D-B9EEDC73B2B4}">
      <dgm:prSet/>
      <dgm:spPr/>
      <dgm:t>
        <a:bodyPr/>
        <a:lstStyle/>
        <a:p>
          <a:endParaRPr lang="en-US"/>
        </a:p>
      </dgm:t>
    </dgm:pt>
    <dgm:pt modelId="{40DBD436-6216-4A10-A0DC-085797F46BDE}" type="sibTrans" cxnId="{6159F808-A056-4299-B03D-B9EEDC73B2B4}">
      <dgm:prSet/>
      <dgm:spPr/>
      <dgm:t>
        <a:bodyPr/>
        <a:lstStyle/>
        <a:p>
          <a:endParaRPr lang="en-US"/>
        </a:p>
      </dgm:t>
    </dgm:pt>
    <dgm:pt modelId="{5388E6FB-184E-451C-8B32-12E3685C322D}">
      <dgm:prSet/>
      <dgm:spPr/>
      <dgm:t>
        <a:bodyPr/>
        <a:lstStyle/>
        <a:p>
          <a:r>
            <a:rPr lang="en-IN"/>
            <a:t>Display  of  the  pictures  about  the  harmful  practices with educational messages in health care centers may help in creating awareness.</a:t>
          </a:r>
          <a:endParaRPr lang="en-US"/>
        </a:p>
      </dgm:t>
    </dgm:pt>
    <dgm:pt modelId="{670F4D90-E531-4B33-8C15-17912784CA5A}" type="parTrans" cxnId="{C5993DC6-960B-45BA-B08E-2410A428E303}">
      <dgm:prSet/>
      <dgm:spPr/>
      <dgm:t>
        <a:bodyPr/>
        <a:lstStyle/>
        <a:p>
          <a:endParaRPr lang="en-US"/>
        </a:p>
      </dgm:t>
    </dgm:pt>
    <dgm:pt modelId="{B040A3CD-39BD-4C72-830B-874659CA9D88}" type="sibTrans" cxnId="{C5993DC6-960B-45BA-B08E-2410A428E303}">
      <dgm:prSet/>
      <dgm:spPr/>
      <dgm:t>
        <a:bodyPr/>
        <a:lstStyle/>
        <a:p>
          <a:endParaRPr lang="en-US"/>
        </a:p>
      </dgm:t>
    </dgm:pt>
    <dgm:pt modelId="{68AE5E77-CA67-4A72-915D-511CDFE78836}" type="pres">
      <dgm:prSet presAssocID="{48B6DB9E-CFB6-47DD-9C83-3BBD26EFF91C}" presName="hierChild1" presStyleCnt="0">
        <dgm:presLayoutVars>
          <dgm:chPref val="1"/>
          <dgm:dir/>
          <dgm:animOne val="branch"/>
          <dgm:animLvl val="lvl"/>
          <dgm:resizeHandles/>
        </dgm:presLayoutVars>
      </dgm:prSet>
      <dgm:spPr/>
    </dgm:pt>
    <dgm:pt modelId="{7B54CD5B-666C-40D4-8C5D-6867E6ADB75A}" type="pres">
      <dgm:prSet presAssocID="{83D49596-81EB-4360-A8D8-F701171D8EA9}" presName="hierRoot1" presStyleCnt="0"/>
      <dgm:spPr/>
    </dgm:pt>
    <dgm:pt modelId="{9ABAA9BF-E9DE-48DE-8977-3D2A8D76349B}" type="pres">
      <dgm:prSet presAssocID="{83D49596-81EB-4360-A8D8-F701171D8EA9}" presName="composite" presStyleCnt="0"/>
      <dgm:spPr/>
    </dgm:pt>
    <dgm:pt modelId="{4C14BAFF-C75C-4177-8991-3582F4099BA8}" type="pres">
      <dgm:prSet presAssocID="{83D49596-81EB-4360-A8D8-F701171D8EA9}" presName="background" presStyleLbl="node0" presStyleIdx="0" presStyleCnt="3"/>
      <dgm:spPr/>
    </dgm:pt>
    <dgm:pt modelId="{9452006A-32C7-4B22-AAD4-B4A5E9E368E8}" type="pres">
      <dgm:prSet presAssocID="{83D49596-81EB-4360-A8D8-F701171D8EA9}" presName="text" presStyleLbl="fgAcc0" presStyleIdx="0" presStyleCnt="3">
        <dgm:presLayoutVars>
          <dgm:chPref val="3"/>
        </dgm:presLayoutVars>
      </dgm:prSet>
      <dgm:spPr/>
    </dgm:pt>
    <dgm:pt modelId="{9D0BFCB7-923C-4781-8763-2CAB6478B72A}" type="pres">
      <dgm:prSet presAssocID="{83D49596-81EB-4360-A8D8-F701171D8EA9}" presName="hierChild2" presStyleCnt="0"/>
      <dgm:spPr/>
    </dgm:pt>
    <dgm:pt modelId="{D584E1E0-FA63-47C9-AC9D-25DFF8EEDACC}" type="pres">
      <dgm:prSet presAssocID="{B3AAE80B-EBF0-4D3F-9FBE-081C3B5F397B}" presName="hierRoot1" presStyleCnt="0"/>
      <dgm:spPr/>
    </dgm:pt>
    <dgm:pt modelId="{77531FED-EF15-473D-B6EA-B0F35D0F468D}" type="pres">
      <dgm:prSet presAssocID="{B3AAE80B-EBF0-4D3F-9FBE-081C3B5F397B}" presName="composite" presStyleCnt="0"/>
      <dgm:spPr/>
    </dgm:pt>
    <dgm:pt modelId="{13CF8BF8-AF43-453B-8959-6ED9C924E700}" type="pres">
      <dgm:prSet presAssocID="{B3AAE80B-EBF0-4D3F-9FBE-081C3B5F397B}" presName="background" presStyleLbl="node0" presStyleIdx="1" presStyleCnt="3"/>
      <dgm:spPr/>
    </dgm:pt>
    <dgm:pt modelId="{FF2CB429-53E7-4CA3-BF5A-7BB277BC5B08}" type="pres">
      <dgm:prSet presAssocID="{B3AAE80B-EBF0-4D3F-9FBE-081C3B5F397B}" presName="text" presStyleLbl="fgAcc0" presStyleIdx="1" presStyleCnt="3">
        <dgm:presLayoutVars>
          <dgm:chPref val="3"/>
        </dgm:presLayoutVars>
      </dgm:prSet>
      <dgm:spPr/>
    </dgm:pt>
    <dgm:pt modelId="{992BD5CB-9203-4B8A-B81B-164696918905}" type="pres">
      <dgm:prSet presAssocID="{B3AAE80B-EBF0-4D3F-9FBE-081C3B5F397B}" presName="hierChild2" presStyleCnt="0"/>
      <dgm:spPr/>
    </dgm:pt>
    <dgm:pt modelId="{6EED2E73-F842-48A3-9CA7-EBE89940200C}" type="pres">
      <dgm:prSet presAssocID="{5388E6FB-184E-451C-8B32-12E3685C322D}" presName="hierRoot1" presStyleCnt="0"/>
      <dgm:spPr/>
    </dgm:pt>
    <dgm:pt modelId="{2BB1A249-701B-48F4-8689-98791A9643E2}" type="pres">
      <dgm:prSet presAssocID="{5388E6FB-184E-451C-8B32-12E3685C322D}" presName="composite" presStyleCnt="0"/>
      <dgm:spPr/>
    </dgm:pt>
    <dgm:pt modelId="{2EB346B2-4BCC-4DDD-8279-1517EA541F0A}" type="pres">
      <dgm:prSet presAssocID="{5388E6FB-184E-451C-8B32-12E3685C322D}" presName="background" presStyleLbl="node0" presStyleIdx="2" presStyleCnt="3"/>
      <dgm:spPr/>
    </dgm:pt>
    <dgm:pt modelId="{04074EEC-F6FA-4724-BDC6-DA5051E071EC}" type="pres">
      <dgm:prSet presAssocID="{5388E6FB-184E-451C-8B32-12E3685C322D}" presName="text" presStyleLbl="fgAcc0" presStyleIdx="2" presStyleCnt="3">
        <dgm:presLayoutVars>
          <dgm:chPref val="3"/>
        </dgm:presLayoutVars>
      </dgm:prSet>
      <dgm:spPr/>
    </dgm:pt>
    <dgm:pt modelId="{DA1C9D17-FF21-4176-8109-25E06F431395}" type="pres">
      <dgm:prSet presAssocID="{5388E6FB-184E-451C-8B32-12E3685C322D}" presName="hierChild2" presStyleCnt="0"/>
      <dgm:spPr/>
    </dgm:pt>
  </dgm:ptLst>
  <dgm:cxnLst>
    <dgm:cxn modelId="{6159F808-A056-4299-B03D-B9EEDC73B2B4}" srcId="{48B6DB9E-CFB6-47DD-9C83-3BBD26EFF91C}" destId="{B3AAE80B-EBF0-4D3F-9FBE-081C3B5F397B}" srcOrd="1" destOrd="0" parTransId="{118DE72F-A813-4BCB-B623-B89BC07E799E}" sibTransId="{40DBD436-6216-4A10-A0DC-085797F46BDE}"/>
    <dgm:cxn modelId="{696FFF30-9D54-461A-B22C-80A8091BEF51}" type="presOf" srcId="{5388E6FB-184E-451C-8B32-12E3685C322D}" destId="{04074EEC-F6FA-4724-BDC6-DA5051E071EC}" srcOrd="0" destOrd="0" presId="urn:microsoft.com/office/officeart/2005/8/layout/hierarchy1"/>
    <dgm:cxn modelId="{98FE7531-878C-4EFA-B7E9-11B5D81700B3}" type="presOf" srcId="{B3AAE80B-EBF0-4D3F-9FBE-081C3B5F397B}" destId="{FF2CB429-53E7-4CA3-BF5A-7BB277BC5B08}" srcOrd="0" destOrd="0" presId="urn:microsoft.com/office/officeart/2005/8/layout/hierarchy1"/>
    <dgm:cxn modelId="{38727E66-5921-4A38-89A8-81509E48F195}" srcId="{48B6DB9E-CFB6-47DD-9C83-3BBD26EFF91C}" destId="{83D49596-81EB-4360-A8D8-F701171D8EA9}" srcOrd="0" destOrd="0" parTransId="{B697A4A9-0021-4DDF-AA8B-570F28F45B12}" sibTransId="{DDD2E9E4-5E1E-41A1-99C6-74C0ACBD44A8}"/>
    <dgm:cxn modelId="{B941527F-BA10-48A4-9873-346D16467564}" type="presOf" srcId="{48B6DB9E-CFB6-47DD-9C83-3BBD26EFF91C}" destId="{68AE5E77-CA67-4A72-915D-511CDFE78836}" srcOrd="0" destOrd="0" presId="urn:microsoft.com/office/officeart/2005/8/layout/hierarchy1"/>
    <dgm:cxn modelId="{5D6645BF-400E-48AB-802C-EB32179C5DB0}" type="presOf" srcId="{83D49596-81EB-4360-A8D8-F701171D8EA9}" destId="{9452006A-32C7-4B22-AAD4-B4A5E9E368E8}" srcOrd="0" destOrd="0" presId="urn:microsoft.com/office/officeart/2005/8/layout/hierarchy1"/>
    <dgm:cxn modelId="{C5993DC6-960B-45BA-B08E-2410A428E303}" srcId="{48B6DB9E-CFB6-47DD-9C83-3BBD26EFF91C}" destId="{5388E6FB-184E-451C-8B32-12E3685C322D}" srcOrd="2" destOrd="0" parTransId="{670F4D90-E531-4B33-8C15-17912784CA5A}" sibTransId="{B040A3CD-39BD-4C72-830B-874659CA9D88}"/>
    <dgm:cxn modelId="{358F0FD7-4693-4123-9621-690F837B9A03}" type="presParOf" srcId="{68AE5E77-CA67-4A72-915D-511CDFE78836}" destId="{7B54CD5B-666C-40D4-8C5D-6867E6ADB75A}" srcOrd="0" destOrd="0" presId="urn:microsoft.com/office/officeart/2005/8/layout/hierarchy1"/>
    <dgm:cxn modelId="{6AE525C9-1EE8-4129-A6D2-84E398076A07}" type="presParOf" srcId="{7B54CD5B-666C-40D4-8C5D-6867E6ADB75A}" destId="{9ABAA9BF-E9DE-48DE-8977-3D2A8D76349B}" srcOrd="0" destOrd="0" presId="urn:microsoft.com/office/officeart/2005/8/layout/hierarchy1"/>
    <dgm:cxn modelId="{D7D72760-159B-4A7D-9B81-79F0386C2A18}" type="presParOf" srcId="{9ABAA9BF-E9DE-48DE-8977-3D2A8D76349B}" destId="{4C14BAFF-C75C-4177-8991-3582F4099BA8}" srcOrd="0" destOrd="0" presId="urn:microsoft.com/office/officeart/2005/8/layout/hierarchy1"/>
    <dgm:cxn modelId="{9C44BFE5-75F7-4D61-AF40-D25665BAE1DA}" type="presParOf" srcId="{9ABAA9BF-E9DE-48DE-8977-3D2A8D76349B}" destId="{9452006A-32C7-4B22-AAD4-B4A5E9E368E8}" srcOrd="1" destOrd="0" presId="urn:microsoft.com/office/officeart/2005/8/layout/hierarchy1"/>
    <dgm:cxn modelId="{B4F37FF2-9FA1-49EE-9694-AB9041BE9633}" type="presParOf" srcId="{7B54CD5B-666C-40D4-8C5D-6867E6ADB75A}" destId="{9D0BFCB7-923C-4781-8763-2CAB6478B72A}" srcOrd="1" destOrd="0" presId="urn:microsoft.com/office/officeart/2005/8/layout/hierarchy1"/>
    <dgm:cxn modelId="{3E81F1B6-F9E3-4A36-9594-7973F8B32D1A}" type="presParOf" srcId="{68AE5E77-CA67-4A72-915D-511CDFE78836}" destId="{D584E1E0-FA63-47C9-AC9D-25DFF8EEDACC}" srcOrd="1" destOrd="0" presId="urn:microsoft.com/office/officeart/2005/8/layout/hierarchy1"/>
    <dgm:cxn modelId="{C861403D-9DC7-404F-927C-FECFEE71ABD4}" type="presParOf" srcId="{D584E1E0-FA63-47C9-AC9D-25DFF8EEDACC}" destId="{77531FED-EF15-473D-B6EA-B0F35D0F468D}" srcOrd="0" destOrd="0" presId="urn:microsoft.com/office/officeart/2005/8/layout/hierarchy1"/>
    <dgm:cxn modelId="{EF440B4D-BBB8-4BAA-B253-10B7C7BBF6FE}" type="presParOf" srcId="{77531FED-EF15-473D-B6EA-B0F35D0F468D}" destId="{13CF8BF8-AF43-453B-8959-6ED9C924E700}" srcOrd="0" destOrd="0" presId="urn:microsoft.com/office/officeart/2005/8/layout/hierarchy1"/>
    <dgm:cxn modelId="{E501DFC1-A379-45D9-9F22-4809C2D01C3E}" type="presParOf" srcId="{77531FED-EF15-473D-B6EA-B0F35D0F468D}" destId="{FF2CB429-53E7-4CA3-BF5A-7BB277BC5B08}" srcOrd="1" destOrd="0" presId="urn:microsoft.com/office/officeart/2005/8/layout/hierarchy1"/>
    <dgm:cxn modelId="{09896250-1EBD-4DA3-90FD-276EE5F4E2ED}" type="presParOf" srcId="{D584E1E0-FA63-47C9-AC9D-25DFF8EEDACC}" destId="{992BD5CB-9203-4B8A-B81B-164696918905}" srcOrd="1" destOrd="0" presId="urn:microsoft.com/office/officeart/2005/8/layout/hierarchy1"/>
    <dgm:cxn modelId="{246A1255-BFA5-46DB-8177-C6CC44282516}" type="presParOf" srcId="{68AE5E77-CA67-4A72-915D-511CDFE78836}" destId="{6EED2E73-F842-48A3-9CA7-EBE89940200C}" srcOrd="2" destOrd="0" presId="urn:microsoft.com/office/officeart/2005/8/layout/hierarchy1"/>
    <dgm:cxn modelId="{956888CD-D5C5-4A00-AF07-A0F7352A5F6E}" type="presParOf" srcId="{6EED2E73-F842-48A3-9CA7-EBE89940200C}" destId="{2BB1A249-701B-48F4-8689-98791A9643E2}" srcOrd="0" destOrd="0" presId="urn:microsoft.com/office/officeart/2005/8/layout/hierarchy1"/>
    <dgm:cxn modelId="{A4F88DAE-6BD3-4462-BF72-DC088948259E}" type="presParOf" srcId="{2BB1A249-701B-48F4-8689-98791A9643E2}" destId="{2EB346B2-4BCC-4DDD-8279-1517EA541F0A}" srcOrd="0" destOrd="0" presId="urn:microsoft.com/office/officeart/2005/8/layout/hierarchy1"/>
    <dgm:cxn modelId="{3794E4AB-6BF4-454A-B6D4-F09D9A67AEFB}" type="presParOf" srcId="{2BB1A249-701B-48F4-8689-98791A9643E2}" destId="{04074EEC-F6FA-4724-BDC6-DA5051E071EC}" srcOrd="1" destOrd="0" presId="urn:microsoft.com/office/officeart/2005/8/layout/hierarchy1"/>
    <dgm:cxn modelId="{A5CD336E-153F-434B-97D1-25D2F02C90CB}" type="presParOf" srcId="{6EED2E73-F842-48A3-9CA7-EBE89940200C}" destId="{DA1C9D17-FF21-4176-8109-25E06F431395}"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7AEA4-D30B-4251-91F8-4F386BE26B29}">
      <dsp:nvSpPr>
        <dsp:cNvPr id="0" name=""/>
        <dsp:cNvSpPr/>
      </dsp:nvSpPr>
      <dsp:spPr>
        <a:xfrm>
          <a:off x="0" y="0"/>
          <a:ext cx="9387840" cy="85752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latin typeface="Calibri" panose="020F0502020204030204" pitchFamily="34" charset="0"/>
              <a:ea typeface="Calibri" panose="020F0502020204030204" pitchFamily="34" charset="0"/>
              <a:cs typeface="Calibri" panose="020F0502020204030204" pitchFamily="34" charset="0"/>
            </a:rPr>
            <a:t>Cultural and traditional practices, values and beliefs play an important role </a:t>
          </a:r>
          <a:r>
            <a:rPr lang="en-US" sz="1800" kern="1200" dirty="0">
              <a:latin typeface="Calibri" panose="020F0502020204030204" pitchFamily="34" charset="0"/>
              <a:ea typeface="Calibri" panose="020F0502020204030204" pitchFamily="34" charset="0"/>
              <a:cs typeface="Calibri" panose="020F0502020204030204" pitchFamily="34" charset="0"/>
            </a:rPr>
            <a:t>in the medical attention-seeking behavior of postpartum mothers as well as in newborn babies during the postnatal period and </a:t>
          </a:r>
          <a:r>
            <a:rPr lang="en-US" sz="1800" b="1" kern="1200" dirty="0">
              <a:latin typeface="Calibri" panose="020F0502020204030204" pitchFamily="34" charset="0"/>
              <a:ea typeface="Calibri" panose="020F0502020204030204" pitchFamily="34" charset="0"/>
              <a:cs typeface="Calibri" panose="020F0502020204030204" pitchFamily="34" charset="0"/>
            </a:rPr>
            <a:t>it can </a:t>
          </a:r>
          <a:r>
            <a:rPr lang="en-IN" sz="1800" b="1" kern="1200" dirty="0">
              <a:latin typeface="Calibri" panose="020F0502020204030204" pitchFamily="34" charset="0"/>
              <a:ea typeface="Calibri" panose="020F0502020204030204" pitchFamily="34" charset="0"/>
              <a:cs typeface="Calibri" panose="020F0502020204030204" pitchFamily="34" charset="0"/>
            </a:rPr>
            <a:t>vary across different countries and regions. </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25116" y="25116"/>
        <a:ext cx="8362174" cy="807292"/>
      </dsp:txXfrm>
    </dsp:sp>
    <dsp:sp modelId="{085D3E90-B4E2-43E5-AF20-2FAE575E436F}">
      <dsp:nvSpPr>
        <dsp:cNvPr id="0" name=""/>
        <dsp:cNvSpPr/>
      </dsp:nvSpPr>
      <dsp:spPr>
        <a:xfrm>
          <a:off x="701040" y="976624"/>
          <a:ext cx="9387840" cy="85752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dirty="0">
              <a:latin typeface="Calibri" panose="020F0502020204030204" pitchFamily="34" charset="0"/>
              <a:ea typeface="Calibri" panose="020F0502020204030204" pitchFamily="34" charset="0"/>
              <a:cs typeface="Calibri" panose="020F0502020204030204" pitchFamily="34" charset="0"/>
            </a:rPr>
            <a:t>Many cultures around the world observe specific postpartum rituals to avoid ill health in later years from the knowledge contained in ancient scriptures.</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726156" y="1001740"/>
        <a:ext cx="8079177" cy="807292"/>
      </dsp:txXfrm>
    </dsp:sp>
    <dsp:sp modelId="{E0B8A982-42D3-43D4-BF93-102208099FD1}">
      <dsp:nvSpPr>
        <dsp:cNvPr id="0" name=""/>
        <dsp:cNvSpPr/>
      </dsp:nvSpPr>
      <dsp:spPr>
        <a:xfrm>
          <a:off x="1402079" y="1953249"/>
          <a:ext cx="9387840" cy="85752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1" kern="1200" dirty="0">
              <a:latin typeface="Calibri" panose="020F0502020204030204" pitchFamily="34" charset="0"/>
              <a:ea typeface="Calibri" panose="020F0502020204030204" pitchFamily="34" charset="0"/>
              <a:cs typeface="Calibri" panose="020F0502020204030204" pitchFamily="34" charset="0"/>
            </a:rPr>
            <a:t>Indian postpartum care include a confinement period of forty days</a:t>
          </a:r>
          <a:r>
            <a:rPr lang="en-IN" sz="1800" kern="1200" dirty="0">
              <a:latin typeface="Calibri" panose="020F0502020204030204" pitchFamily="34" charset="0"/>
              <a:ea typeface="Calibri" panose="020F0502020204030204" pitchFamily="34" charset="0"/>
              <a:cs typeface="Calibri" panose="020F0502020204030204" pitchFamily="34" charset="0"/>
            </a:rPr>
            <a:t> of rest for the mother after delivery, postnatal massage after delivery, hot water bathing during the postpartum period, belly binding, and a specific postnatal diet.</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1427195" y="1978365"/>
        <a:ext cx="8079177" cy="807292"/>
      </dsp:txXfrm>
    </dsp:sp>
    <dsp:sp modelId="{87244986-347B-41AE-82C9-4DDBCEA41FE8}">
      <dsp:nvSpPr>
        <dsp:cNvPr id="0" name=""/>
        <dsp:cNvSpPr/>
      </dsp:nvSpPr>
      <dsp:spPr>
        <a:xfrm>
          <a:off x="2103119" y="2929874"/>
          <a:ext cx="9387840" cy="85752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dirty="0">
              <a:latin typeface="Calibri" panose="020F0502020204030204" pitchFamily="34" charset="0"/>
              <a:ea typeface="Calibri" panose="020F0502020204030204" pitchFamily="34" charset="0"/>
              <a:cs typeface="Calibri" panose="020F0502020204030204" pitchFamily="34" charset="0"/>
            </a:rPr>
            <a:t>Neonatal care includes feeding the baby </a:t>
          </a:r>
          <a:r>
            <a:rPr lang="en-IN" sz="1800" kern="1200" dirty="0" err="1">
              <a:latin typeface="Calibri" panose="020F0502020204030204" pitchFamily="34" charset="0"/>
              <a:ea typeface="Calibri" panose="020F0502020204030204" pitchFamily="34" charset="0"/>
              <a:cs typeface="Calibri" panose="020F0502020204030204" pitchFamily="34" charset="0"/>
            </a:rPr>
            <a:t>gutti</a:t>
          </a:r>
          <a:r>
            <a:rPr lang="en-IN" sz="1800" kern="1200" dirty="0">
              <a:latin typeface="Calibri" panose="020F0502020204030204" pitchFamily="34" charset="0"/>
              <a:ea typeface="Calibri" panose="020F0502020204030204" pitchFamily="34" charset="0"/>
              <a:cs typeface="Calibri" panose="020F0502020204030204" pitchFamily="34" charset="0"/>
            </a:rPr>
            <a:t>, doing oil massage, leaving in sun</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2128235" y="2954990"/>
        <a:ext cx="8079177" cy="807292"/>
      </dsp:txXfrm>
    </dsp:sp>
    <dsp:sp modelId="{D93C58DF-7B41-42E5-BC69-E6D6DA3D5052}">
      <dsp:nvSpPr>
        <dsp:cNvPr id="0" name=""/>
        <dsp:cNvSpPr/>
      </dsp:nvSpPr>
      <dsp:spPr>
        <a:xfrm>
          <a:off x="2804159" y="3906499"/>
          <a:ext cx="9387840" cy="85752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a:latin typeface="Calibri" panose="020F0502020204030204" pitchFamily="34" charset="0"/>
              <a:ea typeface="Calibri" panose="020F0502020204030204" pitchFamily="34" charset="0"/>
              <a:cs typeface="Calibri" panose="020F0502020204030204" pitchFamily="34" charset="0"/>
            </a:rPr>
            <a:t>Several factors contribute to neonatal mortality in India and one of the reasons is following harmful newborn care practices such as </a:t>
          </a:r>
          <a:r>
            <a:rPr lang="en-IN" sz="1800" b="1" kern="1200">
              <a:latin typeface="Calibri" panose="020F0502020204030204" pitchFamily="34" charset="0"/>
              <a:ea typeface="Calibri" panose="020F0502020204030204" pitchFamily="34" charset="0"/>
              <a:cs typeface="Calibri" panose="020F0502020204030204" pitchFamily="34" charset="0"/>
            </a:rPr>
            <a:t>applying different unsterile material on the umbilical cord and instilling liquids and oils in the ears and nose. </a:t>
          </a:r>
          <a:endParaRPr lang="en-US" sz="1800" kern="1200">
            <a:latin typeface="Calibri" panose="020F0502020204030204" pitchFamily="34" charset="0"/>
            <a:ea typeface="Calibri" panose="020F0502020204030204" pitchFamily="34" charset="0"/>
            <a:cs typeface="Calibri" panose="020F0502020204030204" pitchFamily="34" charset="0"/>
          </a:endParaRPr>
        </a:p>
      </dsp:txBody>
      <dsp:txXfrm>
        <a:off x="2829275" y="3931615"/>
        <a:ext cx="8079177" cy="807292"/>
      </dsp:txXfrm>
    </dsp:sp>
    <dsp:sp modelId="{4FEABB39-40AF-403C-A12D-F665018B7425}">
      <dsp:nvSpPr>
        <dsp:cNvPr id="0" name=""/>
        <dsp:cNvSpPr/>
      </dsp:nvSpPr>
      <dsp:spPr>
        <a:xfrm>
          <a:off x="8830449" y="626469"/>
          <a:ext cx="557390" cy="55739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a:latin typeface="Calibri" panose="020F0502020204030204" pitchFamily="34" charset="0"/>
            <a:ea typeface="Calibri" panose="020F0502020204030204" pitchFamily="34" charset="0"/>
            <a:cs typeface="Calibri" panose="020F0502020204030204" pitchFamily="34" charset="0"/>
          </a:endParaRPr>
        </a:p>
      </dsp:txBody>
      <dsp:txXfrm>
        <a:off x="8955862" y="626469"/>
        <a:ext cx="306564" cy="419436"/>
      </dsp:txXfrm>
    </dsp:sp>
    <dsp:sp modelId="{F078494F-62ED-4942-806B-070B4A06B7FC}">
      <dsp:nvSpPr>
        <dsp:cNvPr id="0" name=""/>
        <dsp:cNvSpPr/>
      </dsp:nvSpPr>
      <dsp:spPr>
        <a:xfrm>
          <a:off x="9531489" y="1603094"/>
          <a:ext cx="557390" cy="557390"/>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a:latin typeface="Calibri" panose="020F0502020204030204" pitchFamily="34" charset="0"/>
            <a:ea typeface="Calibri" panose="020F0502020204030204" pitchFamily="34" charset="0"/>
            <a:cs typeface="Calibri" panose="020F0502020204030204" pitchFamily="34" charset="0"/>
          </a:endParaRPr>
        </a:p>
      </dsp:txBody>
      <dsp:txXfrm>
        <a:off x="9656902" y="1603094"/>
        <a:ext cx="306564" cy="419436"/>
      </dsp:txXfrm>
    </dsp:sp>
    <dsp:sp modelId="{21BA14B8-AE48-45E0-B3C4-01D766C60D45}">
      <dsp:nvSpPr>
        <dsp:cNvPr id="0" name=""/>
        <dsp:cNvSpPr/>
      </dsp:nvSpPr>
      <dsp:spPr>
        <a:xfrm>
          <a:off x="10232529" y="2565426"/>
          <a:ext cx="557390" cy="557390"/>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a:latin typeface="Calibri" panose="020F0502020204030204" pitchFamily="34" charset="0"/>
            <a:ea typeface="Calibri" panose="020F0502020204030204" pitchFamily="34" charset="0"/>
            <a:cs typeface="Calibri" panose="020F0502020204030204" pitchFamily="34" charset="0"/>
          </a:endParaRPr>
        </a:p>
      </dsp:txBody>
      <dsp:txXfrm>
        <a:off x="10357942" y="2565426"/>
        <a:ext cx="306564" cy="419436"/>
      </dsp:txXfrm>
    </dsp:sp>
    <dsp:sp modelId="{0009A18E-8743-4CA1-849D-72B05060767D}">
      <dsp:nvSpPr>
        <dsp:cNvPr id="0" name=""/>
        <dsp:cNvSpPr/>
      </dsp:nvSpPr>
      <dsp:spPr>
        <a:xfrm>
          <a:off x="10933569" y="3551579"/>
          <a:ext cx="557390" cy="557390"/>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a:latin typeface="Calibri" panose="020F0502020204030204" pitchFamily="34" charset="0"/>
            <a:ea typeface="Calibri" panose="020F0502020204030204" pitchFamily="34" charset="0"/>
            <a:cs typeface="Calibri" panose="020F0502020204030204" pitchFamily="34" charset="0"/>
          </a:endParaRPr>
        </a:p>
      </dsp:txBody>
      <dsp:txXfrm>
        <a:off x="11058982" y="3551579"/>
        <a:ext cx="306564" cy="4194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452EF-27A3-49AB-8E48-C297E551B41C}">
      <dsp:nvSpPr>
        <dsp:cNvPr id="0" name=""/>
        <dsp:cNvSpPr/>
      </dsp:nvSpPr>
      <dsp:spPr>
        <a:xfrm>
          <a:off x="0" y="980152"/>
          <a:ext cx="2448846" cy="146930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STUDY DESIGN </a:t>
          </a:r>
          <a:r>
            <a:rPr lang="en-US" sz="1700" kern="1200" dirty="0"/>
            <a:t> Qualitative study</a:t>
          </a:r>
        </a:p>
      </dsp:txBody>
      <dsp:txXfrm>
        <a:off x="0" y="980152"/>
        <a:ext cx="2448846" cy="1469308"/>
      </dsp:txXfrm>
    </dsp:sp>
    <dsp:sp modelId="{A45B8141-2943-4392-A476-CBEE21CBFE17}">
      <dsp:nvSpPr>
        <dsp:cNvPr id="0" name=""/>
        <dsp:cNvSpPr/>
      </dsp:nvSpPr>
      <dsp:spPr>
        <a:xfrm>
          <a:off x="2693731" y="980152"/>
          <a:ext cx="2448846" cy="1469308"/>
        </a:xfrm>
        <a:prstGeom prst="rect">
          <a:avLst/>
        </a:prstGeom>
        <a:solidFill>
          <a:schemeClr val="accent5">
            <a:hueOff val="-2665390"/>
            <a:satOff val="1515"/>
            <a:lumOff val="-125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STUDY SETTING  </a:t>
          </a:r>
          <a:r>
            <a:rPr lang="en-US" sz="1700" kern="1200" dirty="0"/>
            <a:t>Muzaffarpur District of Bihar.</a:t>
          </a:r>
        </a:p>
      </dsp:txBody>
      <dsp:txXfrm>
        <a:off x="2693731" y="980152"/>
        <a:ext cx="2448846" cy="1469308"/>
      </dsp:txXfrm>
    </dsp:sp>
    <dsp:sp modelId="{5AFE4DC3-A65A-44E5-A69D-9D5656944BF3}">
      <dsp:nvSpPr>
        <dsp:cNvPr id="0" name=""/>
        <dsp:cNvSpPr/>
      </dsp:nvSpPr>
      <dsp:spPr>
        <a:xfrm>
          <a:off x="5387463" y="980152"/>
          <a:ext cx="2448846" cy="1469308"/>
        </a:xfrm>
        <a:prstGeom prst="rect">
          <a:avLst/>
        </a:prstGeom>
        <a:solidFill>
          <a:schemeClr val="accent5">
            <a:hueOff val="-5330780"/>
            <a:satOff val="3030"/>
            <a:lumOff val="-25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STUDY POPULATION </a:t>
          </a:r>
          <a:r>
            <a:rPr lang="en-US" sz="1700" kern="1200" dirty="0"/>
            <a:t>Females 40 years and above whose daughter has given birth in the last 42 days.</a:t>
          </a:r>
        </a:p>
      </dsp:txBody>
      <dsp:txXfrm>
        <a:off x="5387463" y="980152"/>
        <a:ext cx="2448846" cy="1469308"/>
      </dsp:txXfrm>
    </dsp:sp>
    <dsp:sp modelId="{24990A9B-5D91-45B2-BCEE-D0E0EB8C34CF}">
      <dsp:nvSpPr>
        <dsp:cNvPr id="0" name=""/>
        <dsp:cNvSpPr/>
      </dsp:nvSpPr>
      <dsp:spPr>
        <a:xfrm>
          <a:off x="0" y="2694345"/>
          <a:ext cx="2448846" cy="1469308"/>
        </a:xfrm>
        <a:prstGeom prst="rect">
          <a:avLst/>
        </a:prstGeom>
        <a:solidFill>
          <a:schemeClr val="accent5">
            <a:hueOff val="-7996170"/>
            <a:satOff val="4545"/>
            <a:lumOff val="-375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Inclusion Criteria </a:t>
          </a:r>
          <a:r>
            <a:rPr lang="en-IN" sz="1700" kern="1200" dirty="0"/>
            <a:t>Maternal grandmothers whose daughter is living with them after giving birth.</a:t>
          </a:r>
          <a:endParaRPr lang="en-US" sz="1700" kern="1200" dirty="0"/>
        </a:p>
      </dsp:txBody>
      <dsp:txXfrm>
        <a:off x="0" y="2694345"/>
        <a:ext cx="2448846" cy="1469308"/>
      </dsp:txXfrm>
    </dsp:sp>
    <dsp:sp modelId="{505583A4-C41B-47F2-BED2-8F0E79F9A600}">
      <dsp:nvSpPr>
        <dsp:cNvPr id="0" name=""/>
        <dsp:cNvSpPr/>
      </dsp:nvSpPr>
      <dsp:spPr>
        <a:xfrm>
          <a:off x="2693731" y="2694345"/>
          <a:ext cx="2448846" cy="1469308"/>
        </a:xfrm>
        <a:prstGeom prst="rect">
          <a:avLst/>
        </a:prstGeom>
        <a:solidFill>
          <a:schemeClr val="accent5">
            <a:hueOff val="-10661560"/>
            <a:satOff val="6060"/>
            <a:lumOff val="-5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Exclusion criteria</a:t>
          </a:r>
        </a:p>
        <a:p>
          <a:pPr marL="0" lvl="0" indent="0" algn="ctr" defTabSz="755650">
            <a:lnSpc>
              <a:spcPct val="90000"/>
            </a:lnSpc>
            <a:spcBef>
              <a:spcPct val="0"/>
            </a:spcBef>
            <a:spcAft>
              <a:spcPct val="35000"/>
            </a:spcAft>
            <a:buNone/>
          </a:pPr>
          <a:r>
            <a:rPr lang="en-IN" sz="1700" kern="1200" dirty="0"/>
            <a:t>Refuse to provide consent</a:t>
          </a:r>
          <a:endParaRPr lang="en-US" sz="1700" kern="1200" dirty="0"/>
        </a:p>
      </dsp:txBody>
      <dsp:txXfrm>
        <a:off x="2693731" y="2694345"/>
        <a:ext cx="2448846" cy="1469308"/>
      </dsp:txXfrm>
    </dsp:sp>
    <dsp:sp modelId="{E9A98F6E-F398-4C3A-BE26-9D6E70F44EFE}">
      <dsp:nvSpPr>
        <dsp:cNvPr id="0" name=""/>
        <dsp:cNvSpPr/>
      </dsp:nvSpPr>
      <dsp:spPr>
        <a:xfrm>
          <a:off x="5387463" y="2694345"/>
          <a:ext cx="2448846" cy="1469308"/>
        </a:xfrm>
        <a:prstGeom prst="rect">
          <a:avLst/>
        </a:prstGeom>
        <a:solidFill>
          <a:schemeClr val="accent5">
            <a:hueOff val="-13326951"/>
            <a:satOff val="7574"/>
            <a:lumOff val="-625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SAMPLE SIZE  </a:t>
          </a:r>
        </a:p>
        <a:p>
          <a:pPr marL="0" lvl="0" indent="0" algn="ctr" defTabSz="755650">
            <a:lnSpc>
              <a:spcPct val="90000"/>
            </a:lnSpc>
            <a:spcBef>
              <a:spcPct val="0"/>
            </a:spcBef>
            <a:spcAft>
              <a:spcPct val="35000"/>
            </a:spcAft>
            <a:buNone/>
          </a:pPr>
          <a:r>
            <a:rPr lang="en-IN" sz="1700" b="1" kern="1200" dirty="0"/>
            <a:t>8</a:t>
          </a:r>
          <a:endParaRPr lang="en-US" sz="1700" kern="1200" dirty="0"/>
        </a:p>
      </dsp:txBody>
      <dsp:txXfrm>
        <a:off x="5387463" y="2694345"/>
        <a:ext cx="2448846" cy="1469308"/>
      </dsp:txXfrm>
    </dsp:sp>
    <dsp:sp modelId="{A843B587-C7CE-4D90-A4AE-2EC62CFB6B40}">
      <dsp:nvSpPr>
        <dsp:cNvPr id="0" name=""/>
        <dsp:cNvSpPr/>
      </dsp:nvSpPr>
      <dsp:spPr>
        <a:xfrm>
          <a:off x="0" y="4408538"/>
          <a:ext cx="2448846" cy="1469308"/>
        </a:xfrm>
        <a:prstGeom prst="rect">
          <a:avLst/>
        </a:prstGeom>
        <a:solidFill>
          <a:schemeClr val="accent5">
            <a:hueOff val="-15992340"/>
            <a:satOff val="9089"/>
            <a:lumOff val="-75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 SAMPLING METHOD </a:t>
          </a:r>
        </a:p>
        <a:p>
          <a:pPr marL="0" lvl="0" indent="0" algn="ctr" defTabSz="755650">
            <a:lnSpc>
              <a:spcPct val="90000"/>
            </a:lnSpc>
            <a:spcBef>
              <a:spcPct val="0"/>
            </a:spcBef>
            <a:spcAft>
              <a:spcPct val="35000"/>
            </a:spcAft>
            <a:buNone/>
          </a:pPr>
          <a:r>
            <a:rPr lang="en-IN" sz="1700" kern="1200" dirty="0"/>
            <a:t> </a:t>
          </a:r>
          <a:r>
            <a:rPr lang="en-US" sz="1700" kern="1200" dirty="0"/>
            <a:t>Convenient</a:t>
          </a:r>
        </a:p>
      </dsp:txBody>
      <dsp:txXfrm>
        <a:off x="0" y="4408538"/>
        <a:ext cx="2448846" cy="1469308"/>
      </dsp:txXfrm>
    </dsp:sp>
    <dsp:sp modelId="{72509E52-B8AC-40B1-BA83-7658D414B6EE}">
      <dsp:nvSpPr>
        <dsp:cNvPr id="0" name=""/>
        <dsp:cNvSpPr/>
      </dsp:nvSpPr>
      <dsp:spPr>
        <a:xfrm>
          <a:off x="2693731" y="4408538"/>
          <a:ext cx="2448846" cy="1469308"/>
        </a:xfrm>
        <a:prstGeom prst="rect">
          <a:avLst/>
        </a:prstGeom>
        <a:solidFill>
          <a:schemeClr val="accent5">
            <a:hueOff val="-18657731"/>
            <a:satOff val="10604"/>
            <a:lumOff val="-875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DATA COLECTION </a:t>
          </a:r>
        </a:p>
        <a:p>
          <a:pPr marL="0" lvl="0" indent="0" algn="ctr" defTabSz="755650">
            <a:lnSpc>
              <a:spcPct val="90000"/>
            </a:lnSpc>
            <a:spcBef>
              <a:spcPct val="0"/>
            </a:spcBef>
            <a:spcAft>
              <a:spcPct val="35000"/>
            </a:spcAft>
            <a:buNone/>
          </a:pPr>
          <a:r>
            <a:rPr lang="en-IN" sz="1700" b="1" kern="1200" dirty="0"/>
            <a:t> </a:t>
          </a:r>
          <a:r>
            <a:rPr lang="en-US" sz="1700" kern="1200" dirty="0"/>
            <a:t>Self-prepared Qualitative Tool</a:t>
          </a:r>
        </a:p>
      </dsp:txBody>
      <dsp:txXfrm>
        <a:off x="2693731" y="4408538"/>
        <a:ext cx="2448846" cy="1469308"/>
      </dsp:txXfrm>
    </dsp:sp>
    <dsp:sp modelId="{56298AF9-B1C9-4950-BF6F-F22B33ABBA85}">
      <dsp:nvSpPr>
        <dsp:cNvPr id="0" name=""/>
        <dsp:cNvSpPr/>
      </dsp:nvSpPr>
      <dsp:spPr>
        <a:xfrm>
          <a:off x="5387463" y="4408538"/>
          <a:ext cx="2448846" cy="1469308"/>
        </a:xfrm>
        <a:prstGeom prst="rect">
          <a:avLst/>
        </a:prstGeom>
        <a:solidFill>
          <a:schemeClr val="accent5">
            <a:hueOff val="-21323121"/>
            <a:satOff val="12119"/>
            <a:lumOff val="-1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DATA ANALYSIS  </a:t>
          </a:r>
          <a:r>
            <a:rPr lang="en-IN" sz="1700" kern="1200" dirty="0"/>
            <a:t>Thematic mapping</a:t>
          </a:r>
          <a:endParaRPr lang="en-US" sz="1700" kern="1200" dirty="0"/>
        </a:p>
      </dsp:txBody>
      <dsp:txXfrm>
        <a:off x="5387463" y="4408538"/>
        <a:ext cx="2448846" cy="14693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CA6D4-BE0B-48E2-9E43-BD5AF92CB6CB}">
      <dsp:nvSpPr>
        <dsp:cNvPr id="0" name=""/>
        <dsp:cNvSpPr/>
      </dsp:nvSpPr>
      <dsp:spPr>
        <a:xfrm rot="5400000">
          <a:off x="7543444" y="-2958547"/>
          <a:ext cx="1509981" cy="781029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IN" sz="1900" kern="1200" dirty="0"/>
            <a:t>Raven et al. found that Local health managers were concerned about the harmful effects caused by </a:t>
          </a:r>
          <a:r>
            <a:rPr lang="en-IN" sz="1900" b="1" kern="1200" dirty="0"/>
            <a:t>women not bathing during the postpartum period.</a:t>
          </a:r>
          <a:r>
            <a:rPr lang="en-IN" sz="1900" kern="1200" dirty="0"/>
            <a:t> But their study showed that all women carried out some hygiene practices and did not show signs of illness caused by different hygiene habits. </a:t>
          </a:r>
          <a:endParaRPr lang="en-US" sz="1900" kern="1200" dirty="0"/>
        </a:p>
      </dsp:txBody>
      <dsp:txXfrm rot="-5400000">
        <a:off x="4393290" y="265318"/>
        <a:ext cx="7736580" cy="1362559"/>
      </dsp:txXfrm>
    </dsp:sp>
    <dsp:sp modelId="{C983ACB7-8DAF-48A4-BA7A-75458C26DE50}">
      <dsp:nvSpPr>
        <dsp:cNvPr id="0" name=""/>
        <dsp:cNvSpPr/>
      </dsp:nvSpPr>
      <dsp:spPr>
        <a:xfrm>
          <a:off x="0" y="2859"/>
          <a:ext cx="4393289" cy="18874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a:t>Our study </a:t>
          </a:r>
          <a:r>
            <a:rPr lang="en-IN" sz="2400" kern="1200"/>
            <a:t>also found that women were not allowed to take baths during their postpartum period to keep their body warm.</a:t>
          </a:r>
          <a:endParaRPr lang="en-US" sz="2400" kern="1200"/>
        </a:p>
      </dsp:txBody>
      <dsp:txXfrm>
        <a:off x="92139" y="94998"/>
        <a:ext cx="4209011" cy="1703198"/>
      </dsp:txXfrm>
    </dsp:sp>
    <dsp:sp modelId="{3FDD71F9-1E4D-4080-BB95-EFAECCAD98FB}">
      <dsp:nvSpPr>
        <dsp:cNvPr id="0" name=""/>
        <dsp:cNvSpPr/>
      </dsp:nvSpPr>
      <dsp:spPr>
        <a:xfrm rot="5400000">
          <a:off x="7543444" y="-976697"/>
          <a:ext cx="1509981" cy="781029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IN" sz="1900" kern="1200" dirty="0" err="1"/>
            <a:t>Vernekar</a:t>
          </a:r>
          <a:r>
            <a:rPr lang="en-IN" sz="1900" kern="1200" dirty="0"/>
            <a:t> et al. during the study in Goa found that Breastfeeding and newborn care practices such as early initiation and </a:t>
          </a:r>
          <a:r>
            <a:rPr lang="en-IN" sz="1900" b="1" kern="1200" dirty="0"/>
            <a:t>exclusive breastfeeding, delayed bathing of newborns</a:t>
          </a:r>
          <a:r>
            <a:rPr lang="en-IN" sz="1900" kern="1200" dirty="0"/>
            <a:t> and optimal cord care, also highlighted some good traditional customs and beliefs. </a:t>
          </a:r>
          <a:endParaRPr lang="en-US" sz="1900" kern="1200" dirty="0"/>
        </a:p>
      </dsp:txBody>
      <dsp:txXfrm rot="-5400000">
        <a:off x="4393290" y="2247168"/>
        <a:ext cx="7736580" cy="1362559"/>
      </dsp:txXfrm>
    </dsp:sp>
    <dsp:sp modelId="{35C89666-3E87-4180-B7F7-C89DD27B9594}">
      <dsp:nvSpPr>
        <dsp:cNvPr id="0" name=""/>
        <dsp:cNvSpPr/>
      </dsp:nvSpPr>
      <dsp:spPr>
        <a:xfrm>
          <a:off x="0" y="1984710"/>
          <a:ext cx="4393289" cy="18874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a:t>Our study </a:t>
          </a:r>
          <a:r>
            <a:rPr lang="en-IN" sz="2400" kern="1200"/>
            <a:t>too found delay in the bathing of the baby, early initiation of breastfeeding etc.</a:t>
          </a:r>
          <a:endParaRPr lang="en-US" sz="2400" kern="1200"/>
        </a:p>
      </dsp:txBody>
      <dsp:txXfrm>
        <a:off x="92139" y="2076849"/>
        <a:ext cx="4209011" cy="1703198"/>
      </dsp:txXfrm>
    </dsp:sp>
    <dsp:sp modelId="{3E1B6F09-FA80-40F1-BB11-674C4E404967}">
      <dsp:nvSpPr>
        <dsp:cNvPr id="0" name=""/>
        <dsp:cNvSpPr/>
      </dsp:nvSpPr>
      <dsp:spPr>
        <a:xfrm rot="5400000">
          <a:off x="7543444" y="1005152"/>
          <a:ext cx="1509981" cy="781029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IN" sz="1900" kern="1200" dirty="0"/>
            <a:t>Reshma et al. in a study at Mangalore taluk found that there is a </a:t>
          </a:r>
          <a:r>
            <a:rPr lang="en-IN" sz="1900" b="1" kern="1200" dirty="0"/>
            <a:t>strong relationship between the demographic variables </a:t>
          </a:r>
          <a:r>
            <a:rPr lang="en-IN" sz="1900" kern="1200" dirty="0"/>
            <a:t>(type of family and religion) </a:t>
          </a:r>
          <a:r>
            <a:rPr lang="en-IN" sz="1900" b="1" kern="1200" dirty="0"/>
            <a:t>and cultural practices </a:t>
          </a:r>
          <a:r>
            <a:rPr lang="en-IN" sz="1900" kern="1200" dirty="0"/>
            <a:t>and beliefs on newborn care among mothers</a:t>
          </a:r>
          <a:endParaRPr lang="en-US" sz="1900" kern="1200" dirty="0"/>
        </a:p>
      </dsp:txBody>
      <dsp:txXfrm rot="-5400000">
        <a:off x="4393290" y="4229018"/>
        <a:ext cx="7736580" cy="1362559"/>
      </dsp:txXfrm>
    </dsp:sp>
    <dsp:sp modelId="{38A440B6-AF6B-4972-912B-9C04E53F555E}">
      <dsp:nvSpPr>
        <dsp:cNvPr id="0" name=""/>
        <dsp:cNvSpPr/>
      </dsp:nvSpPr>
      <dsp:spPr>
        <a:xfrm>
          <a:off x="0" y="3966560"/>
          <a:ext cx="4393289" cy="18874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dirty="0"/>
            <a:t>Our study</a:t>
          </a:r>
          <a:r>
            <a:rPr lang="en-IN" sz="2400" kern="1200" dirty="0"/>
            <a:t> do not relate with between demographic variables and cultural practices.</a:t>
          </a:r>
          <a:endParaRPr lang="en-US" sz="2400" kern="1200" dirty="0"/>
        </a:p>
      </dsp:txBody>
      <dsp:txXfrm>
        <a:off x="92139" y="4058699"/>
        <a:ext cx="4209011" cy="17031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5608A-2879-4744-A4CD-DABC38787CCF}">
      <dsp:nvSpPr>
        <dsp:cNvPr id="0" name=""/>
        <dsp:cNvSpPr/>
      </dsp:nvSpPr>
      <dsp:spPr>
        <a:xfrm>
          <a:off x="0" y="478954"/>
          <a:ext cx="11322630" cy="772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a:t>Our study </a:t>
          </a:r>
          <a:r>
            <a:rPr lang="en-IN" sz="2000" kern="1200"/>
            <a:t>found no such evidence in linkage of baby bath with disapproval by the community as our study found  baby’s body is wiped with cloth and not bathed till 2-12 days after Birth. </a:t>
          </a:r>
          <a:endParaRPr lang="en-US" sz="2000" kern="1200"/>
        </a:p>
      </dsp:txBody>
      <dsp:txXfrm>
        <a:off x="37696" y="516650"/>
        <a:ext cx="11247238" cy="696808"/>
      </dsp:txXfrm>
    </dsp:sp>
    <dsp:sp modelId="{F95A92DD-7BFF-41E8-98AB-C812C3479B02}">
      <dsp:nvSpPr>
        <dsp:cNvPr id="0" name=""/>
        <dsp:cNvSpPr/>
      </dsp:nvSpPr>
      <dsp:spPr>
        <a:xfrm>
          <a:off x="0" y="1251154"/>
          <a:ext cx="1132263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494"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IN" sz="1600" kern="1200" dirty="0"/>
            <a:t>Pati et al. during a study in Odisha found that early bathing ritual also has a social element. She stated that most mothers expressed their concern that if the baby is not cleaned by bathing immediately, their neighbours and relatives would disapprove of it. </a:t>
          </a:r>
          <a:r>
            <a:rPr lang="en-IN" sz="1600" b="1" kern="1200" dirty="0"/>
            <a:t>Fear of disapproval by the community is also another major reason for the early bathing of a baby</a:t>
          </a:r>
          <a:endParaRPr lang="en-US" sz="1600" b="1" kern="1200" dirty="0"/>
        </a:p>
      </dsp:txBody>
      <dsp:txXfrm>
        <a:off x="0" y="1251154"/>
        <a:ext cx="11322630" cy="910800"/>
      </dsp:txXfrm>
    </dsp:sp>
    <dsp:sp modelId="{BEFB00B0-DCE6-4347-A36D-6FABFE7F21B6}">
      <dsp:nvSpPr>
        <dsp:cNvPr id="0" name=""/>
        <dsp:cNvSpPr/>
      </dsp:nvSpPr>
      <dsp:spPr>
        <a:xfrm>
          <a:off x="0" y="2161954"/>
          <a:ext cx="11322630" cy="772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dirty="0"/>
            <a:t>Our study </a:t>
          </a:r>
          <a:r>
            <a:rPr lang="en-IN" sz="2000" kern="1200" dirty="0"/>
            <a:t>finding which says women were not fed or fed with very little things to eat during the puerperium period, whereas some agreed that they serve fish and rice.</a:t>
          </a:r>
          <a:endParaRPr lang="en-US" sz="2000" kern="1200" dirty="0"/>
        </a:p>
      </dsp:txBody>
      <dsp:txXfrm>
        <a:off x="37696" y="2199650"/>
        <a:ext cx="11247238" cy="696808"/>
      </dsp:txXfrm>
    </dsp:sp>
    <dsp:sp modelId="{A9DDE72F-A6E0-428E-B1B1-55605ABB2740}">
      <dsp:nvSpPr>
        <dsp:cNvPr id="0" name=""/>
        <dsp:cNvSpPr/>
      </dsp:nvSpPr>
      <dsp:spPr>
        <a:xfrm>
          <a:off x="0" y="2991754"/>
          <a:ext cx="11322630" cy="772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a:t>Our study </a:t>
          </a:r>
          <a:r>
            <a:rPr lang="en-IN" sz="2000" kern="1200"/>
            <a:t>found the use of Kadhu oil was prominent </a:t>
          </a:r>
          <a:endParaRPr lang="en-US" sz="2000" kern="1200"/>
        </a:p>
      </dsp:txBody>
      <dsp:txXfrm>
        <a:off x="37696" y="3029450"/>
        <a:ext cx="11247238" cy="696808"/>
      </dsp:txXfrm>
    </dsp:sp>
    <dsp:sp modelId="{33F0C928-4357-467D-B9E0-6C212B8514F6}">
      <dsp:nvSpPr>
        <dsp:cNvPr id="0" name=""/>
        <dsp:cNvSpPr/>
      </dsp:nvSpPr>
      <dsp:spPr>
        <a:xfrm>
          <a:off x="0" y="3821554"/>
          <a:ext cx="11322630" cy="772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dirty="0"/>
            <a:t>Our study </a:t>
          </a:r>
          <a:r>
            <a:rPr lang="en-IN" sz="2000" kern="1200" dirty="0"/>
            <a:t>didn’t find any evidence of discarding milk</a:t>
          </a:r>
          <a:endParaRPr lang="en-US" sz="2000" kern="1200" dirty="0"/>
        </a:p>
      </dsp:txBody>
      <dsp:txXfrm>
        <a:off x="37696" y="3859250"/>
        <a:ext cx="11247238" cy="696808"/>
      </dsp:txXfrm>
    </dsp:sp>
    <dsp:sp modelId="{7F410CE3-6AFE-498E-8EB4-720EF57F6C12}">
      <dsp:nvSpPr>
        <dsp:cNvPr id="0" name=""/>
        <dsp:cNvSpPr/>
      </dsp:nvSpPr>
      <dsp:spPr>
        <a:xfrm>
          <a:off x="0" y="4593754"/>
          <a:ext cx="11322630" cy="1055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494"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IN" sz="1600" kern="1200" dirty="0" err="1"/>
            <a:t>Bangarl</a:t>
          </a:r>
          <a:r>
            <a:rPr lang="en-IN" sz="1600" kern="1200" dirty="0"/>
            <a:t> et al. during a study in Uttarakhand found that traditional beliefs and practices like-</a:t>
          </a:r>
          <a:endParaRPr lang="en-US" sz="1600" kern="1200" dirty="0"/>
        </a:p>
        <a:p>
          <a:pPr marL="342900" lvl="2" indent="-171450" algn="l" defTabSz="711200">
            <a:lnSpc>
              <a:spcPct val="90000"/>
            </a:lnSpc>
            <a:spcBef>
              <a:spcPct val="0"/>
            </a:spcBef>
            <a:spcAft>
              <a:spcPct val="20000"/>
            </a:spcAft>
            <a:buChar char="•"/>
          </a:pPr>
          <a:r>
            <a:rPr lang="en-IN" sz="1600" kern="1200"/>
            <a:t>(1) discarding the milk produced in the early days after delivery in contrast</a:t>
          </a:r>
          <a:endParaRPr lang="en-US" sz="1600" kern="1200"/>
        </a:p>
        <a:p>
          <a:pPr marL="342900" lvl="2" indent="-171450" algn="l" defTabSz="711200">
            <a:lnSpc>
              <a:spcPct val="90000"/>
            </a:lnSpc>
            <a:spcBef>
              <a:spcPct val="0"/>
            </a:spcBef>
            <a:spcAft>
              <a:spcPct val="20000"/>
            </a:spcAft>
            <a:buChar char="•"/>
          </a:pPr>
          <a:r>
            <a:rPr lang="en-IN" sz="1600" kern="1200"/>
            <a:t>(2) Coconut oil massage resulted in significantly greater weight velocity in contrary</a:t>
          </a:r>
          <a:endParaRPr lang="en-US" sz="1600" kern="1200"/>
        </a:p>
        <a:p>
          <a:pPr marL="342900" lvl="2" indent="-171450" algn="l" defTabSz="711200">
            <a:lnSpc>
              <a:spcPct val="90000"/>
            </a:lnSpc>
            <a:spcBef>
              <a:spcPct val="0"/>
            </a:spcBef>
            <a:spcAft>
              <a:spcPct val="20000"/>
            </a:spcAft>
            <a:buChar char="•"/>
          </a:pPr>
          <a:r>
            <a:rPr lang="en-IN" sz="1600" kern="1200" dirty="0"/>
            <a:t>(3) women had dietary restrictions in the puerperium period which was similar and contrasting as</a:t>
          </a:r>
          <a:endParaRPr lang="en-US" sz="1600" kern="1200" dirty="0"/>
        </a:p>
      </dsp:txBody>
      <dsp:txXfrm>
        <a:off x="0" y="4593754"/>
        <a:ext cx="11322630" cy="10557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4BAFF-C75C-4177-8991-3582F4099BA8}">
      <dsp:nvSpPr>
        <dsp:cNvPr id="0" name=""/>
        <dsp:cNvSpPr/>
      </dsp:nvSpPr>
      <dsp:spPr>
        <a:xfrm>
          <a:off x="0" y="1306910"/>
          <a:ext cx="3428999" cy="21774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52006A-32C7-4B22-AAD4-B4A5E9E368E8}">
      <dsp:nvSpPr>
        <dsp:cNvPr id="0" name=""/>
        <dsp:cNvSpPr/>
      </dsp:nvSpPr>
      <dsp:spPr>
        <a:xfrm>
          <a:off x="381000" y="1668860"/>
          <a:ext cx="3428999" cy="21774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Appropriate education at the village level and community mobilization on healthy and harmful practices  by health workers can be useful for improving health of mother and newborn babies.</a:t>
          </a:r>
          <a:endParaRPr lang="en-US" sz="1600" kern="1200" dirty="0"/>
        </a:p>
      </dsp:txBody>
      <dsp:txXfrm>
        <a:off x="444774" y="1732634"/>
        <a:ext cx="3301451" cy="2049867"/>
      </dsp:txXfrm>
    </dsp:sp>
    <dsp:sp modelId="{13CF8BF8-AF43-453B-8959-6ED9C924E700}">
      <dsp:nvSpPr>
        <dsp:cNvPr id="0" name=""/>
        <dsp:cNvSpPr/>
      </dsp:nvSpPr>
      <dsp:spPr>
        <a:xfrm>
          <a:off x="4191000" y="1306910"/>
          <a:ext cx="3428999" cy="21774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2CB429-53E7-4CA3-BF5A-7BB277BC5B08}">
      <dsp:nvSpPr>
        <dsp:cNvPr id="0" name=""/>
        <dsp:cNvSpPr/>
      </dsp:nvSpPr>
      <dsp:spPr>
        <a:xfrm>
          <a:off x="4571999" y="1668860"/>
          <a:ext cx="3428999" cy="21774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Primary health care workers like ASHAs could be trained to recognize the existing local cultural beliefs and practices and to deliver appropriate behavior change communication strategies to preserve safe practices and avoid harmful practice.</a:t>
          </a:r>
          <a:endParaRPr lang="en-US" sz="1600" kern="1200"/>
        </a:p>
      </dsp:txBody>
      <dsp:txXfrm>
        <a:off x="4635773" y="1732634"/>
        <a:ext cx="3301451" cy="2049867"/>
      </dsp:txXfrm>
    </dsp:sp>
    <dsp:sp modelId="{2EB346B2-4BCC-4DDD-8279-1517EA541F0A}">
      <dsp:nvSpPr>
        <dsp:cNvPr id="0" name=""/>
        <dsp:cNvSpPr/>
      </dsp:nvSpPr>
      <dsp:spPr>
        <a:xfrm>
          <a:off x="8381999" y="1306910"/>
          <a:ext cx="3428999" cy="21774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074EEC-F6FA-4724-BDC6-DA5051E071EC}">
      <dsp:nvSpPr>
        <dsp:cNvPr id="0" name=""/>
        <dsp:cNvSpPr/>
      </dsp:nvSpPr>
      <dsp:spPr>
        <a:xfrm>
          <a:off x="8763000" y="1668860"/>
          <a:ext cx="3428999" cy="21774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Display  of  the  pictures  about  the  harmful  practices with educational messages in health care centers may help in creating awareness.</a:t>
          </a:r>
          <a:endParaRPr lang="en-US" sz="1600" kern="1200"/>
        </a:p>
      </dsp:txBody>
      <dsp:txXfrm>
        <a:off x="8826774" y="1732634"/>
        <a:ext cx="3301451" cy="204986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23DFA8-EC45-46AE-B883-20774C3C759C}" type="datetimeFigureOut">
              <a:rPr lang="en-IN" smtClean="0"/>
              <a:t>28-06-2023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B031B9-50E8-4E8F-9B3A-11188B693235}" type="slidenum">
              <a:rPr lang="en-IN" smtClean="0"/>
              <a:t>‹#›</a:t>
            </a:fld>
            <a:endParaRPr lang="en-IN"/>
          </a:p>
        </p:txBody>
      </p:sp>
    </p:spTree>
    <p:extLst>
      <p:ext uri="{BB962C8B-B14F-4D97-AF65-F5344CB8AC3E}">
        <p14:creationId xmlns:p14="http://schemas.microsoft.com/office/powerpoint/2010/main" val="2313652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4EA8D0-C155-416E-8CC7-B8F097E511F8}" type="datetime1">
              <a:rPr lang="en-US" smtClean="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A357DA-1A24-40FF-BA29-DB031A778065}" type="datetime1">
              <a:rPr lang="en-US" smtClean="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614C4A-DAD5-40D4-ACC8-165C1F53286B}" type="datetime1">
              <a:rPr lang="en-US" smtClean="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000D85-2403-4C62-9DD7-BDE7A9DC1CDB}" type="datetime1">
              <a:rPr lang="en-US" smtClean="0"/>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ABD6E978-B39E-485D-BE68-6F69C86B87D2}" type="datetime1">
              <a:rPr lang="en-US" smtClean="0"/>
              <a:t>6/28/2023</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BB0974-A5C4-41B8-A0C4-F6DD580528F0}" type="datetime1">
              <a:rPr lang="en-US" smtClean="0"/>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26A2EF-2858-48A3-94B1-2AA8A3F12F19}" type="datetime1">
              <a:rPr lang="en-US" smtClean="0"/>
              <a:t>6/28/2023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982320-1CA9-4F99-B297-7A295248D61B}" type="datetime1">
              <a:rPr lang="en-US" smtClean="0"/>
              <a:t>6/28/2023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378669-BBBD-46D8-81E2-6FC7AB53E2BA}" type="datetime1">
              <a:rPr lang="en-US" smtClean="0"/>
              <a:t>6/28/2023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DF1710-56C6-475C-9B30-BF65DF8D7718}" type="datetime1">
              <a:rPr lang="en-US" smtClean="0"/>
              <a:t>6/28/2023</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59209D-0CF4-4404-8782-4A884B3F8105}" type="datetime1">
              <a:rPr lang="en-US" smtClean="0"/>
              <a:t>6/28/2023</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FFEC9429-737D-40C7-AF8F-0BE0814741E0}" type="datetime1">
              <a:rPr lang="en-US" smtClean="0"/>
              <a:t>6/28/2023</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5.xml"/><Relationship Id="rId3" Type="http://schemas.microsoft.com/office/2007/relationships/hdphoto" Target="../media/hdphoto1.wdp"/><Relationship Id="rId7" Type="http://schemas.openxmlformats.org/officeDocument/2006/relationships/image" Target="../media/image12.png"/><Relationship Id="rId12"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diagramColors" Target="../diagrams/colors5.xml"/><Relationship Id="rId5" Type="http://schemas.openxmlformats.org/officeDocument/2006/relationships/image" Target="../media/image4.png"/><Relationship Id="rId10" Type="http://schemas.openxmlformats.org/officeDocument/2006/relationships/diagramQuickStyle" Target="../diagrams/quickStyle5.xml"/><Relationship Id="rId4" Type="http://schemas.openxmlformats.org/officeDocument/2006/relationships/image" Target="../media/image3.png"/><Relationship Id="rId9"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G"/><Relationship Id="rId9"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pexels.com/photo/blue-background-thank-you-1887992/" TargetMode="External"/><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1.xml"/><Relationship Id="rId3" Type="http://schemas.microsoft.com/office/2007/relationships/hdphoto" Target="../media/hdphoto1.wdp"/><Relationship Id="rId7" Type="http://schemas.openxmlformats.org/officeDocument/2006/relationships/image" Target="../media/image12.png"/><Relationship Id="rId12"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diagramColors" Target="../diagrams/colors1.xml"/><Relationship Id="rId5" Type="http://schemas.openxmlformats.org/officeDocument/2006/relationships/image" Target="../media/image4.png"/><Relationship Id="rId10" Type="http://schemas.openxmlformats.org/officeDocument/2006/relationships/diagramQuickStyle" Target="../diagrams/quickStyle1.xml"/><Relationship Id="rId4" Type="http://schemas.openxmlformats.org/officeDocument/2006/relationships/image" Target="../media/image3.png"/><Relationship Id="rId9"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microsoft.com/office/2007/relationships/hdphoto" Target="../media/hdphoto2.wdp"/><Relationship Id="rId7" Type="http://schemas.openxmlformats.org/officeDocument/2006/relationships/diagramQuickStyle" Target="../diagrams/quickStyle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562FA9AC-CFF4-33C1-8FCD-D36204147E42}"/>
              </a:ext>
            </a:extLst>
          </p:cNvPr>
          <p:cNvSpPr txBox="1">
            <a:spLocks/>
          </p:cNvSpPr>
          <p:nvPr/>
        </p:nvSpPr>
        <p:spPr>
          <a:xfrm>
            <a:off x="-9895" y="0"/>
            <a:ext cx="6846793" cy="3343929"/>
          </a:xfrm>
          <a:prstGeom prst="rect">
            <a:avLst/>
          </a:prstGeom>
        </p:spPr>
        <p:txBody>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lnSpc>
                <a:spcPct val="100000"/>
              </a:lnSpc>
            </a:pPr>
            <a:r>
              <a:rPr lang="en-US" sz="2700" b="1" i="1" dirty="0">
                <a:solidFill>
                  <a:schemeClr val="tx1"/>
                </a:solidFill>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“Qualitative Study” </a:t>
            </a:r>
          </a:p>
          <a:p>
            <a:pPr algn="ctr">
              <a:lnSpc>
                <a:spcPct val="100000"/>
              </a:lnSpc>
            </a:pPr>
            <a:r>
              <a:rPr lang="en-US" sz="2700" b="1" i="1" dirty="0">
                <a:solidFill>
                  <a:schemeClr val="tx1"/>
                </a:solidFill>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on </a:t>
            </a:r>
          </a:p>
          <a:p>
            <a:pPr algn="ctr">
              <a:lnSpc>
                <a:spcPct val="100000"/>
              </a:lnSpc>
            </a:pPr>
            <a:r>
              <a:rPr lang="en-US" sz="2700" b="1" i="1" dirty="0">
                <a:solidFill>
                  <a:schemeClr val="tx1"/>
                </a:solidFill>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Traditional Beliefs and Practices During Postpartum Confinement Period </a:t>
            </a:r>
          </a:p>
          <a:p>
            <a:pPr algn="ctr">
              <a:lnSpc>
                <a:spcPct val="100000"/>
              </a:lnSpc>
            </a:pPr>
            <a:r>
              <a:rPr lang="en-US" sz="2700" b="1" i="1" dirty="0">
                <a:solidFill>
                  <a:schemeClr val="tx1"/>
                </a:solidFill>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and Newborn Care </a:t>
            </a:r>
          </a:p>
          <a:p>
            <a:pPr algn="ctr">
              <a:lnSpc>
                <a:spcPct val="100000"/>
              </a:lnSpc>
            </a:pPr>
            <a:r>
              <a:rPr lang="en-US" sz="2700" b="1" i="1" dirty="0">
                <a:solidFill>
                  <a:schemeClr val="tx1"/>
                </a:solidFill>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Among Maternal Grandmothers of </a:t>
            </a:r>
          </a:p>
          <a:p>
            <a:pPr algn="ctr">
              <a:lnSpc>
                <a:spcPct val="100000"/>
              </a:lnSpc>
            </a:pPr>
            <a:r>
              <a:rPr lang="en-US" sz="2700" b="1" i="1" dirty="0">
                <a:solidFill>
                  <a:schemeClr val="tx1"/>
                </a:solidFill>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Muzaffarpur District of Bihar, India</a:t>
            </a:r>
            <a:br>
              <a:rPr lang="en-IN" sz="2800" i="1"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br>
            <a:endParaRPr lang="en-US" sz="72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Subtitle 8">
            <a:extLst>
              <a:ext uri="{FF2B5EF4-FFF2-40B4-BE49-F238E27FC236}">
                <a16:creationId xmlns:a16="http://schemas.microsoft.com/office/drawing/2014/main" id="{0FDB52C1-CE17-3BB9-2DF8-E3B9340637D4}"/>
              </a:ext>
            </a:extLst>
          </p:cNvPr>
          <p:cNvSpPr txBox="1">
            <a:spLocks/>
          </p:cNvSpPr>
          <p:nvPr/>
        </p:nvSpPr>
        <p:spPr>
          <a:xfrm>
            <a:off x="624047" y="5031723"/>
            <a:ext cx="4572000" cy="1524000"/>
          </a:xfrm>
          <a:prstGeom prst="rect">
            <a:avLst/>
          </a:prstGeom>
        </p:spPr>
        <p:txBody>
          <a:bodyPr>
            <a:normAutofit fontScale="32500" lnSpcReduction="2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nSpc>
                <a:spcPct val="120000"/>
              </a:lnSpc>
            </a:pPr>
            <a:r>
              <a:rPr lang="en-IN" sz="5800" b="1" dirty="0">
                <a:ln/>
                <a:latin typeface="Times New Roman" panose="02020603050405020304" pitchFamily="18" charset="0"/>
                <a:cs typeface="Times New Roman" panose="02020603050405020304" pitchFamily="18" charset="0"/>
              </a:rPr>
              <a:t>By – Ayusman Jena</a:t>
            </a:r>
          </a:p>
          <a:p>
            <a:pPr>
              <a:lnSpc>
                <a:spcPct val="120000"/>
              </a:lnSpc>
            </a:pPr>
            <a:r>
              <a:rPr lang="en-IN" sz="5800" b="1" dirty="0">
                <a:ln/>
                <a:latin typeface="Times New Roman" panose="02020603050405020304" pitchFamily="18" charset="0"/>
                <a:cs typeface="Times New Roman" panose="02020603050405020304" pitchFamily="18" charset="0"/>
              </a:rPr>
              <a:t>Guided by - Dr Sidharth Sekhar Mishra.</a:t>
            </a:r>
          </a:p>
          <a:p>
            <a:pPr>
              <a:lnSpc>
                <a:spcPct val="120000"/>
              </a:lnSpc>
            </a:pPr>
            <a:r>
              <a:rPr lang="en-IN" sz="5800" b="1" dirty="0">
                <a:ln/>
                <a:latin typeface="Times New Roman" panose="02020603050405020304" pitchFamily="18" charset="0"/>
                <a:cs typeface="Times New Roman" panose="02020603050405020304" pitchFamily="18" charset="0"/>
              </a:rPr>
              <a:t>IIHMR Delhi.</a:t>
            </a:r>
          </a:p>
          <a:p>
            <a:endParaRPr lang="en-US" dirty="0"/>
          </a:p>
        </p:txBody>
      </p:sp>
      <p:pic>
        <p:nvPicPr>
          <p:cNvPr id="5" name="Picture 4">
            <a:extLst>
              <a:ext uri="{FF2B5EF4-FFF2-40B4-BE49-F238E27FC236}">
                <a16:creationId xmlns:a16="http://schemas.microsoft.com/office/drawing/2014/main" id="{7EA33AF6-2CD9-6D07-C836-C0C47378046F}"/>
              </a:ext>
            </a:extLst>
          </p:cNvPr>
          <p:cNvPicPr>
            <a:picLocks noChangeAspect="1"/>
          </p:cNvPicPr>
          <p:nvPr/>
        </p:nvPicPr>
        <p:blipFill>
          <a:blip r:embed="rId3"/>
          <a:stretch>
            <a:fillRect/>
          </a:stretch>
        </p:blipFill>
        <p:spPr>
          <a:xfrm>
            <a:off x="7725747" y="2278553"/>
            <a:ext cx="1769376" cy="1304457"/>
          </a:xfrm>
          <a:prstGeom prst="rect">
            <a:avLst/>
          </a:prstGeom>
        </p:spPr>
      </p:pic>
      <p:pic>
        <p:nvPicPr>
          <p:cNvPr id="11" name="Picture 10">
            <a:extLst>
              <a:ext uri="{FF2B5EF4-FFF2-40B4-BE49-F238E27FC236}">
                <a16:creationId xmlns:a16="http://schemas.microsoft.com/office/drawing/2014/main" id="{8C7CFAA8-1F76-EE97-DCD8-65B89383614E}"/>
              </a:ext>
            </a:extLst>
          </p:cNvPr>
          <p:cNvPicPr>
            <a:picLocks noChangeAspect="1"/>
          </p:cNvPicPr>
          <p:nvPr/>
        </p:nvPicPr>
        <p:blipFill>
          <a:blip r:embed="rId4"/>
          <a:stretch>
            <a:fillRect/>
          </a:stretch>
        </p:blipFill>
        <p:spPr>
          <a:xfrm>
            <a:off x="5840963" y="5028807"/>
            <a:ext cx="3107094" cy="1642581"/>
          </a:xfrm>
          <a:prstGeom prst="rect">
            <a:avLst/>
          </a:prstGeom>
        </p:spPr>
      </p:pic>
      <p:pic>
        <p:nvPicPr>
          <p:cNvPr id="13" name="Picture 12">
            <a:extLst>
              <a:ext uri="{FF2B5EF4-FFF2-40B4-BE49-F238E27FC236}">
                <a16:creationId xmlns:a16="http://schemas.microsoft.com/office/drawing/2014/main" id="{008FFB85-551B-A53E-2520-897364AFAE3E}"/>
              </a:ext>
            </a:extLst>
          </p:cNvPr>
          <p:cNvPicPr>
            <a:picLocks noChangeAspect="1"/>
          </p:cNvPicPr>
          <p:nvPr/>
        </p:nvPicPr>
        <p:blipFill>
          <a:blip r:embed="rId5"/>
          <a:stretch>
            <a:fillRect/>
          </a:stretch>
        </p:blipFill>
        <p:spPr>
          <a:xfrm>
            <a:off x="9495123" y="2248677"/>
            <a:ext cx="2323651" cy="2803905"/>
          </a:xfrm>
          <a:prstGeom prst="rect">
            <a:avLst/>
          </a:prstGeom>
        </p:spPr>
      </p:pic>
      <p:pic>
        <p:nvPicPr>
          <p:cNvPr id="18" name="Picture 17">
            <a:extLst>
              <a:ext uri="{FF2B5EF4-FFF2-40B4-BE49-F238E27FC236}">
                <a16:creationId xmlns:a16="http://schemas.microsoft.com/office/drawing/2014/main" id="{96FAB764-8202-92A6-E8DF-BB52D437CEE5}"/>
              </a:ext>
            </a:extLst>
          </p:cNvPr>
          <p:cNvPicPr>
            <a:picLocks noChangeAspect="1"/>
          </p:cNvPicPr>
          <p:nvPr/>
        </p:nvPicPr>
        <p:blipFill>
          <a:blip r:embed="rId6"/>
          <a:stretch>
            <a:fillRect/>
          </a:stretch>
        </p:blipFill>
        <p:spPr>
          <a:xfrm>
            <a:off x="8612155" y="294290"/>
            <a:ext cx="3206619" cy="1981347"/>
          </a:xfrm>
          <a:prstGeom prst="rect">
            <a:avLst/>
          </a:prstGeom>
        </p:spPr>
      </p:pic>
      <p:pic>
        <p:nvPicPr>
          <p:cNvPr id="20" name="Picture 19">
            <a:extLst>
              <a:ext uri="{FF2B5EF4-FFF2-40B4-BE49-F238E27FC236}">
                <a16:creationId xmlns:a16="http://schemas.microsoft.com/office/drawing/2014/main" id="{5B54E62C-4F29-BCE3-4C69-7359A48BF3E9}"/>
              </a:ext>
            </a:extLst>
          </p:cNvPr>
          <p:cNvPicPr>
            <a:picLocks noChangeAspect="1"/>
          </p:cNvPicPr>
          <p:nvPr/>
        </p:nvPicPr>
        <p:blipFill>
          <a:blip r:embed="rId7"/>
          <a:stretch>
            <a:fillRect/>
          </a:stretch>
        </p:blipFill>
        <p:spPr>
          <a:xfrm>
            <a:off x="6802015" y="3573229"/>
            <a:ext cx="2693107" cy="1455578"/>
          </a:xfrm>
          <a:prstGeom prst="rect">
            <a:avLst/>
          </a:prstGeom>
        </p:spPr>
      </p:pic>
      <p:pic>
        <p:nvPicPr>
          <p:cNvPr id="22" name="Picture 21">
            <a:extLst>
              <a:ext uri="{FF2B5EF4-FFF2-40B4-BE49-F238E27FC236}">
                <a16:creationId xmlns:a16="http://schemas.microsoft.com/office/drawing/2014/main" id="{9858A7E4-11EB-AEAF-B3AB-1F28858ACEFB}"/>
              </a:ext>
            </a:extLst>
          </p:cNvPr>
          <p:cNvPicPr>
            <a:picLocks noChangeAspect="1"/>
          </p:cNvPicPr>
          <p:nvPr/>
        </p:nvPicPr>
        <p:blipFill>
          <a:blip r:embed="rId8"/>
          <a:stretch>
            <a:fillRect/>
          </a:stretch>
        </p:blipFill>
        <p:spPr>
          <a:xfrm>
            <a:off x="8948057" y="5031723"/>
            <a:ext cx="2870717" cy="1344006"/>
          </a:xfrm>
          <a:prstGeom prst="rect">
            <a:avLst/>
          </a:prstGeom>
        </p:spPr>
      </p:pic>
      <p:sp>
        <p:nvSpPr>
          <p:cNvPr id="4" name="Date Placeholder 3">
            <a:extLst>
              <a:ext uri="{FF2B5EF4-FFF2-40B4-BE49-F238E27FC236}">
                <a16:creationId xmlns:a16="http://schemas.microsoft.com/office/drawing/2014/main" id="{FAFC95C3-BEBD-2029-1149-4E6AD59EB3EE}"/>
              </a:ext>
            </a:extLst>
          </p:cNvPr>
          <p:cNvSpPr>
            <a:spLocks noGrp="1"/>
          </p:cNvSpPr>
          <p:nvPr>
            <p:ph type="dt" sz="half" idx="10"/>
          </p:nvPr>
        </p:nvSpPr>
        <p:spPr/>
        <p:txBody>
          <a:bodyPr/>
          <a:lstStyle/>
          <a:p>
            <a:fld id="{183D8BDF-9139-46E4-9E75-99C9B577BF4F}" type="datetime1">
              <a:rPr lang="en-US" smtClean="0"/>
              <a:t>6/28/2023</a:t>
            </a:fld>
            <a:endParaRPr lang="en-US" dirty="0"/>
          </a:p>
        </p:txBody>
      </p:sp>
      <p:sp>
        <p:nvSpPr>
          <p:cNvPr id="6" name="Slide Number Placeholder 5">
            <a:extLst>
              <a:ext uri="{FF2B5EF4-FFF2-40B4-BE49-F238E27FC236}">
                <a16:creationId xmlns:a16="http://schemas.microsoft.com/office/drawing/2014/main" id="{94C5DC70-8429-BA5D-F0EA-D70E6E7E8CA7}"/>
              </a:ext>
            </a:extLst>
          </p:cNvPr>
          <p:cNvSpPr>
            <a:spLocks noGrp="1"/>
          </p:cNvSpPr>
          <p:nvPr>
            <p:ph type="sldNum" sz="quarter" idx="12"/>
          </p:nvPr>
        </p:nvSpPr>
        <p:spPr/>
        <p:txBody>
          <a:bodyPr/>
          <a:lstStyle/>
          <a:p>
            <a:fld id="{4FAB73BC-B049-4115-A692-8D63A059BFB8}" type="slidenum">
              <a:rPr lang="en-US" smtClean="0"/>
              <a:t>1</a:t>
            </a:fld>
            <a:endParaRPr lang="en-US" dirty="0"/>
          </a:p>
        </p:txBody>
      </p:sp>
    </p:spTree>
    <p:extLst>
      <p:ext uri="{BB962C8B-B14F-4D97-AF65-F5344CB8AC3E}">
        <p14:creationId xmlns:p14="http://schemas.microsoft.com/office/powerpoint/2010/main" val="536944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93703-481D-069F-67BA-F97BB9A40316}"/>
              </a:ext>
            </a:extLst>
          </p:cNvPr>
          <p:cNvSpPr>
            <a:spLocks noGrp="1"/>
          </p:cNvSpPr>
          <p:nvPr>
            <p:ph type="title"/>
          </p:nvPr>
        </p:nvSpPr>
        <p:spPr>
          <a:xfrm>
            <a:off x="1063057" y="220091"/>
            <a:ext cx="10058400" cy="1609344"/>
          </a:xfrm>
        </p:spPr>
        <p:txBody>
          <a:bodyPr>
            <a:normAutofit fontScale="90000"/>
          </a:bodyPr>
          <a:lstStyle/>
          <a:p>
            <a:pPr algn="ctr"/>
            <a:r>
              <a:rPr lang="en-IN" sz="3600" b="1" dirty="0">
                <a:latin typeface="Calibri" panose="020F0502020204030204" pitchFamily="34" charset="0"/>
                <a:ea typeface="Calibri" panose="020F0502020204030204" pitchFamily="34" charset="0"/>
                <a:cs typeface="Calibri" panose="020F0502020204030204" pitchFamily="34" charset="0"/>
              </a:rPr>
              <a:t>Specific Objective (1.2):  </a:t>
            </a:r>
            <a:br>
              <a:rPr lang="en-IN" sz="3200" b="1" dirty="0">
                <a:latin typeface="Calibri" panose="020F0502020204030204" pitchFamily="34" charset="0"/>
                <a:ea typeface="Calibri" panose="020F0502020204030204" pitchFamily="34" charset="0"/>
                <a:cs typeface="Calibri" panose="020F0502020204030204" pitchFamily="34" charset="0"/>
              </a:rPr>
            </a:br>
            <a:r>
              <a:rPr lang="en-IN" sz="3600" cap="none" dirty="0">
                <a:latin typeface="Calibri" panose="020F0502020204030204" pitchFamily="34" charset="0"/>
                <a:ea typeface="Calibri" panose="020F0502020204030204" pitchFamily="34" charset="0"/>
                <a:cs typeface="Calibri" panose="020F0502020204030204" pitchFamily="34" charset="0"/>
              </a:rPr>
              <a:t>To explore the knowledge, awareness and perception of a female family member (maternal grandmother) about the puerperium period caring for the newborn.</a:t>
            </a:r>
            <a:endParaRPr lang="en-IN" sz="3600" dirty="0">
              <a:latin typeface="Calibri" panose="020F0502020204030204" pitchFamily="34" charset="0"/>
              <a:ea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5C8BA10D-2020-86B2-38BF-7C9F9607C08E}"/>
              </a:ext>
            </a:extLst>
          </p:cNvPr>
          <p:cNvSpPr>
            <a:spLocks noGrp="1"/>
          </p:cNvSpPr>
          <p:nvPr>
            <p:ph type="dt" sz="half" idx="10"/>
          </p:nvPr>
        </p:nvSpPr>
        <p:spPr/>
        <p:txBody>
          <a:bodyPr/>
          <a:lstStyle/>
          <a:p>
            <a:fld id="{4B000D85-2403-4C62-9DD7-BDE7A9DC1CDB}" type="datetime1">
              <a:rPr lang="en-US" smtClean="0"/>
              <a:t>6/28/2023</a:t>
            </a:fld>
            <a:endParaRPr lang="en-US" dirty="0"/>
          </a:p>
        </p:txBody>
      </p:sp>
      <p:sp>
        <p:nvSpPr>
          <p:cNvPr id="5" name="Slide Number Placeholder 4">
            <a:extLst>
              <a:ext uri="{FF2B5EF4-FFF2-40B4-BE49-F238E27FC236}">
                <a16:creationId xmlns:a16="http://schemas.microsoft.com/office/drawing/2014/main" id="{F8E40BFE-8BA4-D39E-1993-2343AAE89411}"/>
              </a:ext>
            </a:extLst>
          </p:cNvPr>
          <p:cNvSpPr>
            <a:spLocks noGrp="1"/>
          </p:cNvSpPr>
          <p:nvPr>
            <p:ph type="sldNum" sz="quarter" idx="12"/>
          </p:nvPr>
        </p:nvSpPr>
        <p:spPr/>
        <p:txBody>
          <a:bodyPr/>
          <a:lstStyle/>
          <a:p>
            <a:fld id="{4FAB73BC-B049-4115-A692-8D63A059BFB8}" type="slidenum">
              <a:rPr lang="en-US" smtClean="0"/>
              <a:t>10</a:t>
            </a:fld>
            <a:endParaRPr lang="en-US" dirty="0"/>
          </a:p>
        </p:txBody>
      </p:sp>
      <p:graphicFrame>
        <p:nvGraphicFramePr>
          <p:cNvPr id="6" name="Table 6">
            <a:extLst>
              <a:ext uri="{FF2B5EF4-FFF2-40B4-BE49-F238E27FC236}">
                <a16:creationId xmlns:a16="http://schemas.microsoft.com/office/drawing/2014/main" id="{AA9849D3-2C7F-1542-4268-7D0197CB8E0B}"/>
              </a:ext>
            </a:extLst>
          </p:cNvPr>
          <p:cNvGraphicFramePr>
            <a:graphicFrameLocks noGrp="1"/>
          </p:cNvGraphicFramePr>
          <p:nvPr>
            <p:extLst>
              <p:ext uri="{D42A27DB-BD31-4B8C-83A1-F6EECF244321}">
                <p14:modId xmlns:p14="http://schemas.microsoft.com/office/powerpoint/2010/main" val="2330697098"/>
              </p:ext>
            </p:extLst>
          </p:nvPr>
        </p:nvGraphicFramePr>
        <p:xfrm>
          <a:off x="-7485" y="1944877"/>
          <a:ext cx="12199485" cy="4900254"/>
        </p:xfrm>
        <a:graphic>
          <a:graphicData uri="http://schemas.openxmlformats.org/drawingml/2006/table">
            <a:tbl>
              <a:tblPr firstRow="1" bandRow="1">
                <a:tableStyleId>{8799B23B-EC83-4686-B30A-512413B5E67A}</a:tableStyleId>
              </a:tblPr>
              <a:tblGrid>
                <a:gridCol w="1854946">
                  <a:extLst>
                    <a:ext uri="{9D8B030D-6E8A-4147-A177-3AD203B41FA5}">
                      <a16:colId xmlns:a16="http://schemas.microsoft.com/office/drawing/2014/main" val="572676425"/>
                    </a:ext>
                  </a:extLst>
                </a:gridCol>
                <a:gridCol w="2864498">
                  <a:extLst>
                    <a:ext uri="{9D8B030D-6E8A-4147-A177-3AD203B41FA5}">
                      <a16:colId xmlns:a16="http://schemas.microsoft.com/office/drawing/2014/main" val="3692349519"/>
                    </a:ext>
                  </a:extLst>
                </a:gridCol>
                <a:gridCol w="7480041">
                  <a:extLst>
                    <a:ext uri="{9D8B030D-6E8A-4147-A177-3AD203B41FA5}">
                      <a16:colId xmlns:a16="http://schemas.microsoft.com/office/drawing/2014/main" val="1059752442"/>
                    </a:ext>
                  </a:extLst>
                </a:gridCol>
              </a:tblGrid>
              <a:tr h="355271">
                <a:tc>
                  <a:txBody>
                    <a:bodyPr/>
                    <a:lstStyle/>
                    <a:p>
                      <a:pPr algn="ctr"/>
                      <a:r>
                        <a:rPr lang="en-IN" sz="180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algn="ctr"/>
                      <a:r>
                        <a:rPr lang="en-IN" sz="1800" dirty="0">
                          <a:latin typeface="Calibri" panose="020F0502020204030204" pitchFamily="34" charset="0"/>
                          <a:ea typeface="Calibri" panose="020F0502020204030204" pitchFamily="34" charset="0"/>
                          <a:cs typeface="Calibri" panose="020F0502020204030204" pitchFamily="34" charset="0"/>
                        </a:rPr>
                        <a:t>Sub themes</a:t>
                      </a:r>
                    </a:p>
                  </a:txBody>
                  <a:tcPr/>
                </a:tc>
                <a:tc>
                  <a:txBody>
                    <a:bodyPr/>
                    <a:lstStyle/>
                    <a:p>
                      <a:pPr algn="ctr"/>
                      <a:r>
                        <a:rPr lang="en-IN" sz="1800" dirty="0">
                          <a:latin typeface="Calibri" panose="020F0502020204030204" pitchFamily="34" charset="0"/>
                          <a:ea typeface="Calibri" panose="020F0502020204030204" pitchFamily="34" charset="0"/>
                          <a:cs typeface="Calibri" panose="020F0502020204030204" pitchFamily="34" charset="0"/>
                        </a:rPr>
                        <a:t>Findings</a:t>
                      </a:r>
                    </a:p>
                  </a:txBody>
                  <a:tcPr/>
                </a:tc>
                <a:extLst>
                  <a:ext uri="{0D108BD9-81ED-4DB2-BD59-A6C34878D82A}">
                    <a16:rowId xmlns:a16="http://schemas.microsoft.com/office/drawing/2014/main" val="3209655882"/>
                  </a:ext>
                </a:extLst>
              </a:tr>
              <a:tr h="1421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latin typeface="Calibri" panose="020F0502020204030204" pitchFamily="34" charset="0"/>
                          <a:ea typeface="Calibri" panose="020F0502020204030204" pitchFamily="34" charset="0"/>
                          <a:cs typeface="Calibri" panose="020F0502020204030204" pitchFamily="34" charset="0"/>
                        </a:rPr>
                        <a:t>Awareness on traditional practices in families of community.</a:t>
                      </a:r>
                      <a:endParaRPr lang="en-IN" sz="1800" b="0" dirty="0">
                        <a:latin typeface="Calibri" panose="020F0502020204030204" pitchFamily="34" charset="0"/>
                        <a:ea typeface="Calibri" panose="020F0502020204030204" pitchFamily="34" charset="0"/>
                        <a:cs typeface="Calibri" panose="020F0502020204030204" pitchFamily="34" charset="0"/>
                      </a:endParaRPr>
                    </a:p>
                  </a:txBody>
                  <a:tcPr vert="vert270"/>
                </a:tc>
                <a:tc>
                  <a:txBody>
                    <a:bodyPr/>
                    <a:lstStyle/>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Experience of others regarding the use of traditional practices</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endPar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People keep knives and sickles under the pillow to get rid of ghosts.</a:t>
                      </a:r>
                    </a:p>
                    <a:p>
                      <a:pPr marL="285750" indent="-285750">
                        <a:buFont typeface="Arial" panose="020B0604020202020204" pitchFamily="34" charset="0"/>
                        <a:buChar char="•"/>
                      </a:pP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One respondent said women were not fed for 12 days to avoid becoming fat.</a:t>
                      </a:r>
                      <a:endParaRPr lang="en-IN" sz="18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71647235"/>
                  </a:ext>
                </a:extLst>
              </a:tr>
              <a:tr h="3071454">
                <a:tc>
                  <a:txBody>
                    <a:bodyPr/>
                    <a:lstStyle/>
                    <a:p>
                      <a:pPr algn="ctr"/>
                      <a:endParaRPr lang="en-IN" sz="1800" baseline="0" dirty="0">
                        <a:latin typeface="Calibri" panose="020F0502020204030204" pitchFamily="34" charset="0"/>
                        <a:ea typeface="Calibri" panose="020F0502020204030204" pitchFamily="34" charset="0"/>
                        <a:cs typeface="Calibri" panose="020F0502020204030204" pitchFamily="34" charset="0"/>
                      </a:endParaRPr>
                    </a:p>
                    <a:p>
                      <a:pPr algn="ctr"/>
                      <a:endParaRPr lang="en-IN" sz="1800" baseline="0" dirty="0">
                        <a:latin typeface="Calibri" panose="020F0502020204030204" pitchFamily="34" charset="0"/>
                        <a:ea typeface="Calibri" panose="020F0502020204030204" pitchFamily="34" charset="0"/>
                        <a:cs typeface="Calibri" panose="020F0502020204030204" pitchFamily="34" charset="0"/>
                      </a:endParaRPr>
                    </a:p>
                    <a:p>
                      <a:pPr algn="ctr"/>
                      <a:endParaRPr lang="en-IN" sz="1800" baseline="0" dirty="0">
                        <a:latin typeface="Calibri" panose="020F0502020204030204" pitchFamily="34" charset="0"/>
                        <a:ea typeface="Calibri" panose="020F0502020204030204" pitchFamily="34" charset="0"/>
                        <a:cs typeface="Calibri" panose="020F0502020204030204" pitchFamily="34" charset="0"/>
                      </a:endParaRPr>
                    </a:p>
                    <a:p>
                      <a:pPr algn="ctr"/>
                      <a:r>
                        <a:rPr lang="en-IN" sz="1800" baseline="0" dirty="0">
                          <a:latin typeface="Calibri" panose="020F0502020204030204" pitchFamily="34" charset="0"/>
                          <a:ea typeface="Calibri" panose="020F0502020204030204" pitchFamily="34" charset="0"/>
                          <a:cs typeface="Calibri" panose="020F0502020204030204" pitchFamily="34" charset="0"/>
                        </a:rPr>
                        <a:t>Understanding perception.</a:t>
                      </a:r>
                    </a:p>
                  </a:txBody>
                  <a:tcPr vert="vert270"/>
                </a:tc>
                <a:tc>
                  <a:txBody>
                    <a:bodyPr/>
                    <a:lstStyle/>
                    <a:p>
                      <a:pPr marL="285750" indent="-285750">
                        <a:buFont typeface="Arial" panose="020B0604020202020204" pitchFamily="34" charset="0"/>
                        <a:buChar char="•"/>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Personal  preference on usage of traditional practices, Community perception towards mothers using cultural practices, Knowing the contributing factors to poor puerperium care</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Mother not allowed to go out for 40 days after delivery to avoid evil spirits.</a:t>
                      </a:r>
                    </a:p>
                    <a:p>
                      <a:pPr marL="285750" indent="-285750">
                        <a:buFont typeface="Arial" panose="020B0604020202020204" pitchFamily="34" charset="0"/>
                        <a:buChar char="•"/>
                      </a:pP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No usage of oil for 12 days after the baby’s birth.</a:t>
                      </a:r>
                    </a:p>
                    <a:p>
                      <a:pPr marL="285750" indent="-285750">
                        <a:buFont typeface="Arial" panose="020B0604020202020204" pitchFamily="34" charset="0"/>
                        <a:buChar char="•"/>
                      </a:pP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Mothers take bath after 6 days.</a:t>
                      </a:r>
                    </a:p>
                    <a:p>
                      <a:pPr marL="285750" indent="-285750">
                        <a:buFont typeface="Arial" panose="020B0604020202020204" pitchFamily="34" charset="0"/>
                        <a:buChar char="•"/>
                      </a:pPr>
                      <a:r>
                        <a:rPr lang="en-US" sz="1800" dirty="0">
                          <a:solidFill>
                            <a:srgbClr val="339933"/>
                          </a:solidFill>
                          <a:latin typeface="Calibri" panose="020F0502020204030204" pitchFamily="34" charset="0"/>
                          <a:ea typeface="Calibri" panose="020F0502020204030204" pitchFamily="34" charset="0"/>
                          <a:cs typeface="Calibri" panose="020F0502020204030204" pitchFamily="34" charset="0"/>
                        </a:rPr>
                        <a:t>Kajal used to make eyes look bigger.</a:t>
                      </a:r>
                    </a:p>
                    <a:p>
                      <a:pPr marL="285750" indent="-285750">
                        <a:buFont typeface="Arial" panose="020B0604020202020204" pitchFamily="34" charset="0"/>
                        <a:buChar char="•"/>
                      </a:pP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Eye drops used by rich people to make baby’s eyes look better,                                                                                                                            mothers are not allowed to visit temples for 5-15 days after delivery.                                                                                                                          Care towards female children is not considered as important as care towards male children.</a:t>
                      </a:r>
                    </a:p>
                    <a:p>
                      <a:pPr marL="285750" indent="-285750">
                        <a:buFont typeface="Arial" panose="020B0604020202020204" pitchFamily="34" charset="0"/>
                        <a:buChar char="•"/>
                      </a:pPr>
                      <a:r>
                        <a:rPr lang="en-US" sz="1800" dirty="0">
                          <a:solidFill>
                            <a:srgbClr val="339933"/>
                          </a:solidFill>
                          <a:latin typeface="Calibri" panose="020F0502020204030204" pitchFamily="34" charset="0"/>
                          <a:ea typeface="Calibri" panose="020F0502020204030204" pitchFamily="34" charset="0"/>
                          <a:cs typeface="Calibri" panose="020F0502020204030204" pitchFamily="34" charset="0"/>
                        </a:rPr>
                        <a:t>Absence of mother-in-law and maternal grandmother during the puerperium period contributes to poor puerperium care.</a:t>
                      </a:r>
                      <a:endParaRPr lang="en-IN" sz="18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05562819"/>
                  </a:ext>
                </a:extLst>
              </a:tr>
            </a:tbl>
          </a:graphicData>
        </a:graphic>
      </p:graphicFrame>
    </p:spTree>
    <p:extLst>
      <p:ext uri="{BB962C8B-B14F-4D97-AF65-F5344CB8AC3E}">
        <p14:creationId xmlns:p14="http://schemas.microsoft.com/office/powerpoint/2010/main" val="256660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0AF36-83AA-869C-F860-872C25249E76}"/>
              </a:ext>
            </a:extLst>
          </p:cNvPr>
          <p:cNvSpPr>
            <a:spLocks noGrp="1"/>
          </p:cNvSpPr>
          <p:nvPr>
            <p:ph type="title"/>
          </p:nvPr>
        </p:nvSpPr>
        <p:spPr>
          <a:xfrm>
            <a:off x="1066800" y="414609"/>
            <a:ext cx="10058400" cy="1609344"/>
          </a:xfrm>
        </p:spPr>
        <p:txBody>
          <a:bodyPr>
            <a:noAutofit/>
          </a:bodyPr>
          <a:lstStyle/>
          <a:p>
            <a:pPr marL="0" indent="0" algn="ctr"/>
            <a:r>
              <a:rPr lang="en-US" sz="3200" b="1" dirty="0">
                <a:latin typeface="Calibri" panose="020F0502020204030204" pitchFamily="34" charset="0"/>
                <a:ea typeface="Calibri" panose="020F0502020204030204" pitchFamily="34" charset="0"/>
                <a:cs typeface="Calibri" panose="020F0502020204030204" pitchFamily="34" charset="0"/>
              </a:rPr>
              <a:t>Specific objective (2): </a:t>
            </a:r>
            <a:br>
              <a:rPr lang="en-US" sz="3200" b="1" dirty="0">
                <a:latin typeface="Calibri" panose="020F0502020204030204" pitchFamily="34" charset="0"/>
                <a:ea typeface="Calibri" panose="020F0502020204030204" pitchFamily="34" charset="0"/>
                <a:cs typeface="Calibri" panose="020F0502020204030204" pitchFamily="34" charset="0"/>
              </a:rPr>
            </a:br>
            <a:r>
              <a:rPr lang="en-US" sz="3200" cap="none" dirty="0">
                <a:latin typeface="Calibri" panose="020F0502020204030204" pitchFamily="34" charset="0"/>
                <a:ea typeface="Calibri" panose="020F0502020204030204" pitchFamily="34" charset="0"/>
                <a:cs typeface="Calibri" panose="020F0502020204030204" pitchFamily="34" charset="0"/>
              </a:rPr>
              <a:t>To identify the main reasons why post-partum women, adhere to or discontinue some traditional harmful health practices and beliefs</a:t>
            </a:r>
            <a:br>
              <a:rPr lang="en-IN" sz="3200" dirty="0">
                <a:latin typeface="Calibri" panose="020F0502020204030204" pitchFamily="34" charset="0"/>
                <a:ea typeface="Calibri" panose="020F0502020204030204" pitchFamily="34" charset="0"/>
                <a:cs typeface="Calibri" panose="020F0502020204030204" pitchFamily="34" charset="0"/>
              </a:rPr>
            </a:br>
            <a:endParaRPr lang="en-IN" sz="3200" dirty="0"/>
          </a:p>
        </p:txBody>
      </p:sp>
      <p:sp>
        <p:nvSpPr>
          <p:cNvPr id="4" name="Date Placeholder 3">
            <a:extLst>
              <a:ext uri="{FF2B5EF4-FFF2-40B4-BE49-F238E27FC236}">
                <a16:creationId xmlns:a16="http://schemas.microsoft.com/office/drawing/2014/main" id="{5527770E-2B3F-4224-5B10-61A8001D4984}"/>
              </a:ext>
            </a:extLst>
          </p:cNvPr>
          <p:cNvSpPr>
            <a:spLocks noGrp="1"/>
          </p:cNvSpPr>
          <p:nvPr>
            <p:ph type="dt" sz="half" idx="10"/>
          </p:nvPr>
        </p:nvSpPr>
        <p:spPr/>
        <p:txBody>
          <a:bodyPr/>
          <a:lstStyle/>
          <a:p>
            <a:fld id="{4B000D85-2403-4C62-9DD7-BDE7A9DC1CDB}" type="datetime1">
              <a:rPr lang="en-US" smtClean="0"/>
              <a:t>6/28/2023</a:t>
            </a:fld>
            <a:endParaRPr lang="en-US" dirty="0"/>
          </a:p>
        </p:txBody>
      </p:sp>
      <p:sp>
        <p:nvSpPr>
          <p:cNvPr id="5" name="Slide Number Placeholder 4">
            <a:extLst>
              <a:ext uri="{FF2B5EF4-FFF2-40B4-BE49-F238E27FC236}">
                <a16:creationId xmlns:a16="http://schemas.microsoft.com/office/drawing/2014/main" id="{9BE4F005-4FEC-F56B-5292-075329EA7F19}"/>
              </a:ext>
            </a:extLst>
          </p:cNvPr>
          <p:cNvSpPr>
            <a:spLocks noGrp="1"/>
          </p:cNvSpPr>
          <p:nvPr>
            <p:ph type="sldNum" sz="quarter" idx="12"/>
          </p:nvPr>
        </p:nvSpPr>
        <p:spPr/>
        <p:txBody>
          <a:bodyPr/>
          <a:lstStyle/>
          <a:p>
            <a:fld id="{4FAB73BC-B049-4115-A692-8D63A059BFB8}" type="slidenum">
              <a:rPr lang="en-US" smtClean="0"/>
              <a:t>11</a:t>
            </a:fld>
            <a:endParaRPr lang="en-US" dirty="0"/>
          </a:p>
        </p:txBody>
      </p:sp>
      <p:graphicFrame>
        <p:nvGraphicFramePr>
          <p:cNvPr id="7" name="Table 6">
            <a:extLst>
              <a:ext uri="{FF2B5EF4-FFF2-40B4-BE49-F238E27FC236}">
                <a16:creationId xmlns:a16="http://schemas.microsoft.com/office/drawing/2014/main" id="{97F256AC-E2A7-F8E6-1AB5-011448BA39A4}"/>
              </a:ext>
            </a:extLst>
          </p:cNvPr>
          <p:cNvGraphicFramePr>
            <a:graphicFrameLocks noGrp="1"/>
          </p:cNvGraphicFramePr>
          <p:nvPr>
            <p:extLst>
              <p:ext uri="{D42A27DB-BD31-4B8C-83A1-F6EECF244321}">
                <p14:modId xmlns:p14="http://schemas.microsoft.com/office/powerpoint/2010/main" val="1304387992"/>
              </p:ext>
            </p:extLst>
          </p:nvPr>
        </p:nvGraphicFramePr>
        <p:xfrm>
          <a:off x="0" y="1950383"/>
          <a:ext cx="12192000" cy="4953847"/>
        </p:xfrm>
        <a:graphic>
          <a:graphicData uri="http://schemas.openxmlformats.org/drawingml/2006/table">
            <a:tbl>
              <a:tblPr firstRow="1" bandRow="1">
                <a:tableStyleId>{8799B23B-EC83-4686-B30A-512413B5E67A}</a:tableStyleId>
              </a:tblPr>
              <a:tblGrid>
                <a:gridCol w="1660634">
                  <a:extLst>
                    <a:ext uri="{9D8B030D-6E8A-4147-A177-3AD203B41FA5}">
                      <a16:colId xmlns:a16="http://schemas.microsoft.com/office/drawing/2014/main" val="1834886980"/>
                    </a:ext>
                  </a:extLst>
                </a:gridCol>
                <a:gridCol w="2606185">
                  <a:extLst>
                    <a:ext uri="{9D8B030D-6E8A-4147-A177-3AD203B41FA5}">
                      <a16:colId xmlns:a16="http://schemas.microsoft.com/office/drawing/2014/main" val="2297261267"/>
                    </a:ext>
                  </a:extLst>
                </a:gridCol>
                <a:gridCol w="7925181">
                  <a:extLst>
                    <a:ext uri="{9D8B030D-6E8A-4147-A177-3AD203B41FA5}">
                      <a16:colId xmlns:a16="http://schemas.microsoft.com/office/drawing/2014/main" val="2137341040"/>
                    </a:ext>
                  </a:extLst>
                </a:gridCol>
              </a:tblGrid>
              <a:tr h="405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aseline="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Calibri" panose="020F0502020204030204" pitchFamily="34" charset="0"/>
                          <a:ea typeface="Calibri" panose="020F0502020204030204" pitchFamily="34" charset="0"/>
                          <a:cs typeface="Calibri" panose="020F0502020204030204" pitchFamily="34" charset="0"/>
                        </a:rPr>
                        <a:t>Sub themes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Calibri" panose="020F0502020204030204" pitchFamily="34" charset="0"/>
                          <a:ea typeface="Calibri" panose="020F0502020204030204" pitchFamily="34" charset="0"/>
                          <a:cs typeface="Calibri" panose="020F0502020204030204" pitchFamily="34" charset="0"/>
                        </a:rPr>
                        <a:t>Findings</a:t>
                      </a:r>
                    </a:p>
                  </a:txBody>
                  <a:tcPr/>
                </a:tc>
                <a:extLst>
                  <a:ext uri="{0D108BD9-81ED-4DB2-BD59-A6C34878D82A}">
                    <a16:rowId xmlns:a16="http://schemas.microsoft.com/office/drawing/2014/main" val="2170567815"/>
                  </a:ext>
                </a:extLst>
              </a:tr>
              <a:tr h="1012789">
                <a:tc rowSpan="2">
                  <a:txBody>
                    <a:bodyPr/>
                    <a:lstStyle/>
                    <a:p>
                      <a:pPr algn="ctr"/>
                      <a:endParaRPr lang="en-IN" sz="2000" baseline="0" dirty="0">
                        <a:latin typeface="Calibri" panose="020F0502020204030204" pitchFamily="34" charset="0"/>
                        <a:ea typeface="Calibri" panose="020F0502020204030204" pitchFamily="34" charset="0"/>
                        <a:cs typeface="Calibri" panose="020F0502020204030204" pitchFamily="34" charset="0"/>
                      </a:endParaRPr>
                    </a:p>
                    <a:p>
                      <a:pPr algn="ctr"/>
                      <a:r>
                        <a:rPr lang="en-IN" sz="2000" baseline="0" dirty="0">
                          <a:latin typeface="Calibri" panose="020F0502020204030204" pitchFamily="34" charset="0"/>
                          <a:ea typeface="Calibri" panose="020F0502020204030204" pitchFamily="34" charset="0"/>
                          <a:cs typeface="Calibri" panose="020F0502020204030204" pitchFamily="34" charset="0"/>
                        </a:rPr>
                        <a:t>Sources of information.</a:t>
                      </a:r>
                    </a:p>
                  </a:txBody>
                  <a:tcPr vert="vert270"/>
                </a:tc>
                <a:tc>
                  <a:txBody>
                    <a:bodyPr/>
                    <a:lstStyle/>
                    <a:p>
                      <a:r>
                        <a:rPr lang="en-US" sz="2000" dirty="0">
                          <a:latin typeface="Calibri" panose="020F0502020204030204" pitchFamily="34" charset="0"/>
                          <a:ea typeface="Calibri" panose="020F0502020204030204" pitchFamily="34" charset="0"/>
                          <a:cs typeface="Calibri" panose="020F0502020204030204" pitchFamily="34" charset="0"/>
                        </a:rPr>
                        <a:t>Place of getting aware about newborn care practices</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Mostly </a:t>
                      </a:r>
                      <a:r>
                        <a:rPr lang="en-US" sz="2000" dirty="0" err="1">
                          <a:solidFill>
                            <a:srgbClr val="00B0F0"/>
                          </a:solidFill>
                          <a:latin typeface="Calibri" panose="020F0502020204030204" pitchFamily="34" charset="0"/>
                          <a:ea typeface="Calibri" panose="020F0502020204030204" pitchFamily="34" charset="0"/>
                          <a:cs typeface="Calibri" panose="020F0502020204030204" pitchFamily="34" charset="0"/>
                        </a:rPr>
                        <a:t>Neighbours</a:t>
                      </a: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 house, friends’ and relatives’ house but one of them said Mother in laws house not in maternal mother’s house.</a:t>
                      </a:r>
                      <a:endParaRPr lang="en-IN" sz="2000" dirty="0">
                        <a:solidFill>
                          <a:srgbClr val="00B0F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02769101"/>
                  </a:ext>
                </a:extLst>
              </a:tr>
              <a:tr h="1012789">
                <a:tc vMerge="1">
                  <a:txBody>
                    <a:bodyPr/>
                    <a:lstStyle/>
                    <a:p>
                      <a:endParaRPr lang="en-IN" dirty="0"/>
                    </a:p>
                  </a:txBody>
                  <a:tcPr/>
                </a:tc>
                <a:tc>
                  <a:txBody>
                    <a:bodyPr/>
                    <a:lstStyle/>
                    <a:p>
                      <a:r>
                        <a:rPr lang="en-US" sz="2000" dirty="0">
                          <a:latin typeface="Calibri" panose="020F0502020204030204" pitchFamily="34" charset="0"/>
                          <a:ea typeface="Calibri" panose="020F0502020204030204" pitchFamily="34" charset="0"/>
                          <a:cs typeface="Calibri" panose="020F0502020204030204" pitchFamily="34" charset="0"/>
                        </a:rPr>
                        <a:t>Source of information regarding cultural practices</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The respondents mentioned that the source of information regarding cultural practices is gained from the mother-in-law or maternal mother.</a:t>
                      </a:r>
                      <a:endParaRPr lang="en-IN" sz="20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08827470"/>
                  </a:ext>
                </a:extLst>
              </a:tr>
              <a:tr h="101278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aseline="0" dirty="0">
                          <a:latin typeface="Calibri" panose="020F0502020204030204" pitchFamily="34" charset="0"/>
                          <a:ea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IN" sz="2000" baseline="0" dirty="0">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aseline="0" dirty="0">
                          <a:latin typeface="Calibri" panose="020F0502020204030204" pitchFamily="34" charset="0"/>
                          <a:ea typeface="Calibri" panose="020F0502020204030204" pitchFamily="34" charset="0"/>
                          <a:cs typeface="Calibri" panose="020F0502020204030204" pitchFamily="34" charset="0"/>
                        </a:rPr>
                        <a:t>Causes for adherence.</a:t>
                      </a:r>
                    </a:p>
                    <a:p>
                      <a:pPr algn="ctr"/>
                      <a:endParaRPr lang="en-IN" sz="2000" baseline="0" dirty="0">
                        <a:latin typeface="Calibri" panose="020F0502020204030204" pitchFamily="34" charset="0"/>
                        <a:ea typeface="Calibri" panose="020F0502020204030204" pitchFamily="34" charset="0"/>
                        <a:cs typeface="Calibri" panose="020F0502020204030204" pitchFamily="34" charset="0"/>
                      </a:endParaRPr>
                    </a:p>
                  </a:txBody>
                  <a:tcPr vert="vert270"/>
                </a:tc>
                <a:tc>
                  <a:txBody>
                    <a:bodyPr/>
                    <a:lstStyle/>
                    <a:p>
                      <a:endParaRPr lang="en-IN" sz="2000" dirty="0">
                        <a:latin typeface="Calibri" panose="020F0502020204030204" pitchFamily="34" charset="0"/>
                        <a:ea typeface="Calibri" panose="020F0502020204030204" pitchFamily="34" charset="0"/>
                        <a:cs typeface="Calibri" panose="020F0502020204030204" pitchFamily="34" charset="0"/>
                      </a:endParaRPr>
                    </a:p>
                    <a:p>
                      <a:r>
                        <a:rPr lang="en-IN" sz="2000" dirty="0">
                          <a:latin typeface="Calibri" panose="020F0502020204030204" pitchFamily="34" charset="0"/>
                          <a:ea typeface="Calibri" panose="020F0502020204030204" pitchFamily="34" charset="0"/>
                          <a:cs typeface="Calibri" panose="020F0502020204030204" pitchFamily="34" charset="0"/>
                        </a:rPr>
                        <a:t>Acceptance of practices</a:t>
                      </a:r>
                    </a:p>
                  </a:txBody>
                  <a:tcPr/>
                </a:tc>
                <a:tc>
                  <a:txBody>
                    <a:bodyPr/>
                    <a:lstStyle/>
                    <a:p>
                      <a:pPr marL="285750" indent="-285750">
                        <a:buFont typeface="Arial" panose="020B0604020202020204" pitchFamily="34" charset="0"/>
                        <a:buChar char="•"/>
                      </a:pP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Certain Practices were accepted to ensure recovery and avoid ill health of mothers.</a:t>
                      </a:r>
                    </a:p>
                    <a:p>
                      <a:pPr marL="285750" indent="-285750">
                        <a:buFont typeface="Arial" panose="020B0604020202020204" pitchFamily="34" charset="0"/>
                        <a:buChar char="•"/>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Baby was given ORS in case of fever and stomach problems.</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Baby fed with mother’s milk initially</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and </a:t>
                      </a:r>
                      <a:r>
                        <a:rPr lang="en-US" sz="2000" dirty="0" err="1">
                          <a:solidFill>
                            <a:srgbClr val="FF0000"/>
                          </a:solidFill>
                          <a:latin typeface="Calibri" panose="020F0502020204030204" pitchFamily="34" charset="0"/>
                          <a:ea typeface="Calibri" panose="020F0502020204030204" pitchFamily="34" charset="0"/>
                          <a:cs typeface="Calibri" panose="020F0502020204030204" pitchFamily="34" charset="0"/>
                        </a:rPr>
                        <a:t>dalia</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 after a month.</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218523021"/>
                  </a:ext>
                </a:extLst>
              </a:tr>
              <a:tr h="1212513">
                <a:tc vMerge="1">
                  <a:txBody>
                    <a:bodyPr/>
                    <a:lstStyle/>
                    <a:p>
                      <a:endParaRPr lang="en-IN" dirty="0"/>
                    </a:p>
                  </a:txBody>
                  <a:tcPr/>
                </a:tc>
                <a:tc>
                  <a:txBody>
                    <a:bodyPr/>
                    <a:lstStyle/>
                    <a:p>
                      <a:r>
                        <a:rPr lang="en-US" sz="2000" dirty="0">
                          <a:latin typeface="Calibri" panose="020F0502020204030204" pitchFamily="34" charset="0"/>
                          <a:ea typeface="Calibri" panose="020F0502020204030204" pitchFamily="34" charset="0"/>
                          <a:cs typeface="Calibri" panose="020F0502020204030204" pitchFamily="34" charset="0"/>
                        </a:rPr>
                        <a:t>Effects of practices on the health of mothers and their babies</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Most respondents do not adopt any harmful practices, but one respondent said Even after doctors’ denial We use kajal for baby eyes.</a:t>
                      </a:r>
                      <a:endParaRPr lang="en-IN" sz="20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87387881"/>
                  </a:ext>
                </a:extLst>
              </a:tr>
            </a:tbl>
          </a:graphicData>
        </a:graphic>
      </p:graphicFrame>
    </p:spTree>
    <p:extLst>
      <p:ext uri="{BB962C8B-B14F-4D97-AF65-F5344CB8AC3E}">
        <p14:creationId xmlns:p14="http://schemas.microsoft.com/office/powerpoint/2010/main" val="2913253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527770E-2B3F-4224-5B10-61A8001D4984}"/>
              </a:ext>
            </a:extLst>
          </p:cNvPr>
          <p:cNvSpPr>
            <a:spLocks noGrp="1"/>
          </p:cNvSpPr>
          <p:nvPr>
            <p:ph type="dt" sz="half" idx="10"/>
          </p:nvPr>
        </p:nvSpPr>
        <p:spPr/>
        <p:txBody>
          <a:bodyPr/>
          <a:lstStyle/>
          <a:p>
            <a:fld id="{4B000D85-2403-4C62-9DD7-BDE7A9DC1CDB}" type="datetime1">
              <a:rPr lang="en-US" smtClean="0"/>
              <a:t>6/28/2023</a:t>
            </a:fld>
            <a:endParaRPr lang="en-US" dirty="0"/>
          </a:p>
        </p:txBody>
      </p:sp>
      <p:sp>
        <p:nvSpPr>
          <p:cNvPr id="5" name="Slide Number Placeholder 4">
            <a:extLst>
              <a:ext uri="{FF2B5EF4-FFF2-40B4-BE49-F238E27FC236}">
                <a16:creationId xmlns:a16="http://schemas.microsoft.com/office/drawing/2014/main" id="{9BE4F005-4FEC-F56B-5292-075329EA7F19}"/>
              </a:ext>
            </a:extLst>
          </p:cNvPr>
          <p:cNvSpPr>
            <a:spLocks noGrp="1"/>
          </p:cNvSpPr>
          <p:nvPr>
            <p:ph type="sldNum" sz="quarter" idx="12"/>
          </p:nvPr>
        </p:nvSpPr>
        <p:spPr/>
        <p:txBody>
          <a:bodyPr/>
          <a:lstStyle/>
          <a:p>
            <a:fld id="{4FAB73BC-B049-4115-A692-8D63A059BFB8}" type="slidenum">
              <a:rPr lang="en-US" smtClean="0"/>
              <a:t>12</a:t>
            </a:fld>
            <a:endParaRPr lang="en-US" dirty="0"/>
          </a:p>
        </p:txBody>
      </p:sp>
      <p:sp>
        <p:nvSpPr>
          <p:cNvPr id="9" name="Title 1">
            <a:extLst>
              <a:ext uri="{FF2B5EF4-FFF2-40B4-BE49-F238E27FC236}">
                <a16:creationId xmlns:a16="http://schemas.microsoft.com/office/drawing/2014/main" id="{74CB5297-E941-1D86-D703-C86F6E4A865B}"/>
              </a:ext>
            </a:extLst>
          </p:cNvPr>
          <p:cNvSpPr>
            <a:spLocks noGrp="1"/>
          </p:cNvSpPr>
          <p:nvPr>
            <p:ph type="title"/>
          </p:nvPr>
        </p:nvSpPr>
        <p:spPr>
          <a:xfrm>
            <a:off x="1066800" y="687874"/>
            <a:ext cx="10058400" cy="1609344"/>
          </a:xfrm>
        </p:spPr>
        <p:txBody>
          <a:bodyPr>
            <a:noAutofit/>
          </a:bodyPr>
          <a:lstStyle/>
          <a:p>
            <a:pPr marL="0" indent="0" algn="ctr"/>
            <a:r>
              <a:rPr lang="en-US" sz="3200" b="1" dirty="0">
                <a:latin typeface="Calibri" panose="020F0502020204030204" pitchFamily="34" charset="0"/>
                <a:ea typeface="Calibri" panose="020F0502020204030204" pitchFamily="34" charset="0"/>
                <a:cs typeface="Calibri" panose="020F0502020204030204" pitchFamily="34" charset="0"/>
              </a:rPr>
              <a:t>Specific objective (2): </a:t>
            </a:r>
            <a:br>
              <a:rPr lang="en-US" sz="3200" b="1" dirty="0">
                <a:latin typeface="Calibri" panose="020F0502020204030204" pitchFamily="34" charset="0"/>
                <a:ea typeface="Calibri" panose="020F0502020204030204" pitchFamily="34" charset="0"/>
                <a:cs typeface="Calibri" panose="020F0502020204030204" pitchFamily="34" charset="0"/>
              </a:rPr>
            </a:br>
            <a:r>
              <a:rPr lang="en-US" sz="3200" cap="none" dirty="0">
                <a:latin typeface="Calibri" panose="020F0502020204030204" pitchFamily="34" charset="0"/>
                <a:ea typeface="Calibri" panose="020F0502020204030204" pitchFamily="34" charset="0"/>
                <a:cs typeface="Calibri" panose="020F0502020204030204" pitchFamily="34" charset="0"/>
              </a:rPr>
              <a:t>To identify the main reasons why post-partum women, adhere to or discontinue some traditional harmful health practices and beliefs</a:t>
            </a:r>
            <a:br>
              <a:rPr lang="en-IN" sz="3200" dirty="0">
                <a:latin typeface="Calibri" panose="020F0502020204030204" pitchFamily="34" charset="0"/>
                <a:ea typeface="Calibri" panose="020F0502020204030204" pitchFamily="34" charset="0"/>
                <a:cs typeface="Calibri" panose="020F0502020204030204" pitchFamily="34" charset="0"/>
              </a:rPr>
            </a:br>
            <a:endParaRPr lang="en-IN" sz="3200" dirty="0"/>
          </a:p>
        </p:txBody>
      </p:sp>
      <p:graphicFrame>
        <p:nvGraphicFramePr>
          <p:cNvPr id="10" name="Table 6">
            <a:extLst>
              <a:ext uri="{FF2B5EF4-FFF2-40B4-BE49-F238E27FC236}">
                <a16:creationId xmlns:a16="http://schemas.microsoft.com/office/drawing/2014/main" id="{BDAC1C2E-8B79-A3D4-58F3-0AD463AD50E7}"/>
              </a:ext>
            </a:extLst>
          </p:cNvPr>
          <p:cNvGraphicFramePr>
            <a:graphicFrameLocks noGrp="1"/>
          </p:cNvGraphicFramePr>
          <p:nvPr>
            <p:extLst>
              <p:ext uri="{D42A27DB-BD31-4B8C-83A1-F6EECF244321}">
                <p14:modId xmlns:p14="http://schemas.microsoft.com/office/powerpoint/2010/main" val="2373984758"/>
              </p:ext>
            </p:extLst>
          </p:nvPr>
        </p:nvGraphicFramePr>
        <p:xfrm>
          <a:off x="0" y="2869325"/>
          <a:ext cx="12192000" cy="3331397"/>
        </p:xfrm>
        <a:graphic>
          <a:graphicData uri="http://schemas.openxmlformats.org/drawingml/2006/table">
            <a:tbl>
              <a:tblPr firstRow="1" bandRow="1">
                <a:tableStyleId>{8799B23B-EC83-4686-B30A-512413B5E67A}</a:tableStyleId>
              </a:tblPr>
              <a:tblGrid>
                <a:gridCol w="1575230">
                  <a:extLst>
                    <a:ext uri="{9D8B030D-6E8A-4147-A177-3AD203B41FA5}">
                      <a16:colId xmlns:a16="http://schemas.microsoft.com/office/drawing/2014/main" val="1688394867"/>
                    </a:ext>
                  </a:extLst>
                </a:gridCol>
                <a:gridCol w="2691588">
                  <a:extLst>
                    <a:ext uri="{9D8B030D-6E8A-4147-A177-3AD203B41FA5}">
                      <a16:colId xmlns:a16="http://schemas.microsoft.com/office/drawing/2014/main" val="4089121493"/>
                    </a:ext>
                  </a:extLst>
                </a:gridCol>
                <a:gridCol w="7925182">
                  <a:extLst>
                    <a:ext uri="{9D8B030D-6E8A-4147-A177-3AD203B41FA5}">
                      <a16:colId xmlns:a16="http://schemas.microsoft.com/office/drawing/2014/main" val="864271031"/>
                    </a:ext>
                  </a:extLst>
                </a:gridCol>
              </a:tblGrid>
              <a:tr h="1584844">
                <a:tc rowSpan="2">
                  <a:txBody>
                    <a:bodyPr/>
                    <a:lstStyle/>
                    <a:p>
                      <a:pPr algn="ctr"/>
                      <a:r>
                        <a:rPr lang="en-IN" sz="2000" b="0" dirty="0">
                          <a:latin typeface="Calibri" panose="020F0502020204030204" pitchFamily="34" charset="0"/>
                          <a:ea typeface="Calibri" panose="020F0502020204030204" pitchFamily="34" charset="0"/>
                          <a:cs typeface="Calibri" panose="020F0502020204030204" pitchFamily="34" charset="0"/>
                        </a:rPr>
                        <a:t> </a:t>
                      </a:r>
                    </a:p>
                    <a:p>
                      <a:pPr algn="ctr"/>
                      <a:endParaRPr lang="en-IN" sz="2000" b="0" dirty="0">
                        <a:latin typeface="Calibri" panose="020F0502020204030204" pitchFamily="34" charset="0"/>
                        <a:ea typeface="Calibri" panose="020F0502020204030204" pitchFamily="34" charset="0"/>
                        <a:cs typeface="Calibri" panose="020F0502020204030204" pitchFamily="34" charset="0"/>
                      </a:endParaRPr>
                    </a:p>
                    <a:p>
                      <a:pPr algn="ctr"/>
                      <a:r>
                        <a:rPr lang="en-IN" sz="2000" b="0" dirty="0">
                          <a:latin typeface="Calibri" panose="020F0502020204030204" pitchFamily="34" charset="0"/>
                          <a:ea typeface="Calibri" panose="020F0502020204030204" pitchFamily="34" charset="0"/>
                          <a:cs typeface="Calibri" panose="020F0502020204030204" pitchFamily="34" charset="0"/>
                        </a:rPr>
                        <a:t>Impact on health.</a:t>
                      </a:r>
                    </a:p>
                  </a:txBody>
                  <a:tcPr vert="vert270"/>
                </a:tc>
                <a:tc>
                  <a:txBody>
                    <a:bodyPr/>
                    <a:lstStyle/>
                    <a:p>
                      <a:pPr marL="342900" indent="-342900" algn="ctr">
                        <a:buFont typeface="Arial" panose="020B0604020202020204" pitchFamily="34" charset="0"/>
                        <a:buChar char="•"/>
                      </a:pPr>
                      <a:endParaRPr lang="en-US" sz="2000" b="0" dirty="0">
                        <a:latin typeface="Calibri" panose="020F0502020204030204" pitchFamily="34" charset="0"/>
                        <a:ea typeface="Calibri" panose="020F0502020204030204" pitchFamily="34" charset="0"/>
                        <a:cs typeface="Calibri" panose="020F0502020204030204" pitchFamily="34" charset="0"/>
                      </a:endParaRPr>
                    </a:p>
                    <a:p>
                      <a:pPr marL="342900" indent="-342900" algn="ctr">
                        <a:buFont typeface="Arial" panose="020B0604020202020204" pitchFamily="34" charset="0"/>
                        <a:buChar char="•"/>
                      </a:pPr>
                      <a:r>
                        <a:rPr lang="en-US" sz="2000" b="0" dirty="0">
                          <a:latin typeface="Calibri" panose="020F0502020204030204" pitchFamily="34" charset="0"/>
                          <a:ea typeface="Calibri" panose="020F0502020204030204" pitchFamily="34" charset="0"/>
                          <a:cs typeface="Calibri" panose="020F0502020204030204" pitchFamily="34" charset="0"/>
                        </a:rPr>
                        <a:t>Effects of practices on the health of mothers and their babies</a:t>
                      </a:r>
                      <a:endParaRPr lang="en-IN" sz="2000" b="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endParaRPr lang="en-US" sz="2000" b="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b="0" dirty="0">
                          <a:solidFill>
                            <a:srgbClr val="FF0000"/>
                          </a:solidFill>
                          <a:latin typeface="Calibri" panose="020F0502020204030204" pitchFamily="34" charset="0"/>
                          <a:ea typeface="Calibri" panose="020F0502020204030204" pitchFamily="34" charset="0"/>
                          <a:cs typeface="Calibri" panose="020F0502020204030204" pitchFamily="34" charset="0"/>
                        </a:rPr>
                        <a:t>some agreed that spiritual healing through magic(</a:t>
                      </a:r>
                      <a:r>
                        <a:rPr lang="en-US" sz="2000" b="0" dirty="0" err="1">
                          <a:solidFill>
                            <a:srgbClr val="FF0000"/>
                          </a:solidFill>
                          <a:latin typeface="Calibri" panose="020F0502020204030204" pitchFamily="34" charset="0"/>
                          <a:ea typeface="Calibri" panose="020F0502020204030204" pitchFamily="34" charset="0"/>
                          <a:cs typeface="Calibri" panose="020F0502020204030204" pitchFamily="34" charset="0"/>
                        </a:rPr>
                        <a:t>jhad</a:t>
                      </a:r>
                      <a:r>
                        <a:rPr lang="en-US" sz="2000" b="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000" b="0" dirty="0" err="1">
                          <a:solidFill>
                            <a:srgbClr val="FF0000"/>
                          </a:solidFill>
                          <a:latin typeface="Calibri" panose="020F0502020204030204" pitchFamily="34" charset="0"/>
                          <a:ea typeface="Calibri" panose="020F0502020204030204" pitchFamily="34" charset="0"/>
                          <a:cs typeface="Calibri" panose="020F0502020204030204" pitchFamily="34" charset="0"/>
                        </a:rPr>
                        <a:t>phoonk</a:t>
                      </a:r>
                      <a:r>
                        <a:rPr lang="en-US" sz="2000" b="0" dirty="0">
                          <a:solidFill>
                            <a:srgbClr val="FF0000"/>
                          </a:solidFill>
                          <a:latin typeface="Calibri" panose="020F0502020204030204" pitchFamily="34" charset="0"/>
                          <a:ea typeface="Calibri" panose="020F0502020204030204" pitchFamily="34" charset="0"/>
                          <a:cs typeface="Calibri" panose="020F0502020204030204" pitchFamily="34" charset="0"/>
                        </a:rPr>
                        <a:t>) will cure fever but not cold and cough.</a:t>
                      </a:r>
                      <a:endParaRPr lang="en-IN" sz="2000" b="0" dirty="0">
                        <a:solidFill>
                          <a:srgbClr val="FF000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160628794"/>
                  </a:ext>
                </a:extLst>
              </a:tr>
              <a:tr h="1715957">
                <a:tc vMerge="1">
                  <a:txBody>
                    <a:bodyPr/>
                    <a:lstStyle/>
                    <a:p>
                      <a:endParaRPr lang="en-IN" sz="1400" dirty="0"/>
                    </a:p>
                  </a:txBody>
                  <a:tcPr/>
                </a:tc>
                <a:tc>
                  <a:txBody>
                    <a:bodyPr/>
                    <a:lstStyle/>
                    <a:p>
                      <a:pPr marL="342900" indent="-342900" algn="ctr">
                        <a:buFont typeface="Arial" panose="020B0604020202020204" pitchFamily="34" charset="0"/>
                        <a:buChar char="•"/>
                      </a:pPr>
                      <a:endParaRPr lang="en-US" sz="2000" b="0" dirty="0">
                        <a:latin typeface="Calibri" panose="020F0502020204030204" pitchFamily="34" charset="0"/>
                        <a:ea typeface="Calibri" panose="020F0502020204030204" pitchFamily="34" charset="0"/>
                        <a:cs typeface="Calibri" panose="020F0502020204030204" pitchFamily="34" charset="0"/>
                      </a:endParaRPr>
                    </a:p>
                    <a:p>
                      <a:pPr marL="342900" indent="-342900" algn="ctr">
                        <a:buFont typeface="Arial" panose="020B0604020202020204" pitchFamily="34" charset="0"/>
                        <a:buChar char="•"/>
                      </a:pPr>
                      <a:r>
                        <a:rPr lang="en-US" sz="2000" b="0" dirty="0">
                          <a:latin typeface="Calibri" panose="020F0502020204030204" pitchFamily="34" charset="0"/>
                          <a:ea typeface="Calibri" panose="020F0502020204030204" pitchFamily="34" charset="0"/>
                          <a:cs typeface="Calibri" panose="020F0502020204030204" pitchFamily="34" charset="0"/>
                        </a:rPr>
                        <a:t>Deaths due to harmful health practices</a:t>
                      </a:r>
                      <a:endParaRPr lang="en-IN" sz="2000" b="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endParaRPr lang="en-IN" sz="2000" b="0" dirty="0">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endParaRPr lang="en-IN" sz="2000" b="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N" sz="2000" b="0" dirty="0">
                          <a:solidFill>
                            <a:srgbClr val="339933"/>
                          </a:solidFill>
                          <a:latin typeface="Calibri" panose="020F0502020204030204" pitchFamily="34" charset="0"/>
                          <a:ea typeface="Calibri" panose="020F0502020204030204" pitchFamily="34" charset="0"/>
                          <a:cs typeface="Calibri" panose="020F0502020204030204" pitchFamily="34" charset="0"/>
                        </a:rPr>
                        <a:t>Mostly not aware.</a:t>
                      </a:r>
                    </a:p>
                  </a:txBody>
                  <a:tcPr/>
                </a:tc>
                <a:extLst>
                  <a:ext uri="{0D108BD9-81ED-4DB2-BD59-A6C34878D82A}">
                    <a16:rowId xmlns:a16="http://schemas.microsoft.com/office/drawing/2014/main" val="1620240448"/>
                  </a:ext>
                </a:extLst>
              </a:tr>
            </a:tbl>
          </a:graphicData>
        </a:graphic>
      </p:graphicFrame>
      <p:graphicFrame>
        <p:nvGraphicFramePr>
          <p:cNvPr id="11" name="Table 10">
            <a:extLst>
              <a:ext uri="{FF2B5EF4-FFF2-40B4-BE49-F238E27FC236}">
                <a16:creationId xmlns:a16="http://schemas.microsoft.com/office/drawing/2014/main" id="{E4C9FEF2-527C-98D5-D8AC-10690BAEFD88}"/>
              </a:ext>
            </a:extLst>
          </p:cNvPr>
          <p:cNvGraphicFramePr>
            <a:graphicFrameLocks noGrp="1"/>
          </p:cNvGraphicFramePr>
          <p:nvPr>
            <p:extLst>
              <p:ext uri="{D42A27DB-BD31-4B8C-83A1-F6EECF244321}">
                <p14:modId xmlns:p14="http://schemas.microsoft.com/office/powerpoint/2010/main" val="120863089"/>
              </p:ext>
            </p:extLst>
          </p:nvPr>
        </p:nvGraphicFramePr>
        <p:xfrm>
          <a:off x="0" y="2464209"/>
          <a:ext cx="12192000" cy="405116"/>
        </p:xfrm>
        <a:graphic>
          <a:graphicData uri="http://schemas.openxmlformats.org/drawingml/2006/table">
            <a:tbl>
              <a:tblPr firstRow="1" bandRow="1">
                <a:tableStyleId>{8799B23B-EC83-4686-B30A-512413B5E67A}</a:tableStyleId>
              </a:tblPr>
              <a:tblGrid>
                <a:gridCol w="1575231">
                  <a:extLst>
                    <a:ext uri="{9D8B030D-6E8A-4147-A177-3AD203B41FA5}">
                      <a16:colId xmlns:a16="http://schemas.microsoft.com/office/drawing/2014/main" val="2292969841"/>
                    </a:ext>
                  </a:extLst>
                </a:gridCol>
                <a:gridCol w="2691588">
                  <a:extLst>
                    <a:ext uri="{9D8B030D-6E8A-4147-A177-3AD203B41FA5}">
                      <a16:colId xmlns:a16="http://schemas.microsoft.com/office/drawing/2014/main" val="1507760849"/>
                    </a:ext>
                  </a:extLst>
                </a:gridCol>
                <a:gridCol w="7925181">
                  <a:extLst>
                    <a:ext uri="{9D8B030D-6E8A-4147-A177-3AD203B41FA5}">
                      <a16:colId xmlns:a16="http://schemas.microsoft.com/office/drawing/2014/main" val="135495129"/>
                    </a:ext>
                  </a:extLst>
                </a:gridCol>
              </a:tblGrid>
              <a:tr h="405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aseline="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Calibri" panose="020F0502020204030204" pitchFamily="34" charset="0"/>
                          <a:ea typeface="Calibri" panose="020F0502020204030204" pitchFamily="34" charset="0"/>
                          <a:cs typeface="Calibri" panose="020F0502020204030204" pitchFamily="34" charset="0"/>
                        </a:rPr>
                        <a:t>Sub themes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latin typeface="Calibri" panose="020F0502020204030204" pitchFamily="34" charset="0"/>
                          <a:ea typeface="Calibri" panose="020F0502020204030204" pitchFamily="34" charset="0"/>
                          <a:cs typeface="Calibri" panose="020F0502020204030204" pitchFamily="34" charset="0"/>
                        </a:rPr>
                        <a:t>Findings</a:t>
                      </a:r>
                    </a:p>
                  </a:txBody>
                  <a:tcPr/>
                </a:tc>
                <a:extLst>
                  <a:ext uri="{0D108BD9-81ED-4DB2-BD59-A6C34878D82A}">
                    <a16:rowId xmlns:a16="http://schemas.microsoft.com/office/drawing/2014/main" val="3446013519"/>
                  </a:ext>
                </a:extLst>
              </a:tr>
            </a:tbl>
          </a:graphicData>
        </a:graphic>
      </p:graphicFrame>
    </p:spTree>
    <p:extLst>
      <p:ext uri="{BB962C8B-B14F-4D97-AF65-F5344CB8AC3E}">
        <p14:creationId xmlns:p14="http://schemas.microsoft.com/office/powerpoint/2010/main" val="58230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E339EB-F0D0-4204-3C32-1757F432E0F5}"/>
              </a:ext>
            </a:extLst>
          </p:cNvPr>
          <p:cNvSpPr>
            <a:spLocks noGrp="1"/>
          </p:cNvSpPr>
          <p:nvPr>
            <p:ph type="dt" sz="half" idx="10"/>
          </p:nvPr>
        </p:nvSpPr>
        <p:spPr/>
        <p:txBody>
          <a:bodyPr/>
          <a:lstStyle/>
          <a:p>
            <a:fld id="{AB378669-BBBD-46D8-81E2-6FC7AB53E2BA}" type="datetime1">
              <a:rPr lang="en-US" smtClean="0"/>
              <a:t>6/28/2023</a:t>
            </a:fld>
            <a:endParaRPr lang="en-US" dirty="0"/>
          </a:p>
        </p:txBody>
      </p:sp>
      <p:sp>
        <p:nvSpPr>
          <p:cNvPr id="3" name="Slide Number Placeholder 2">
            <a:extLst>
              <a:ext uri="{FF2B5EF4-FFF2-40B4-BE49-F238E27FC236}">
                <a16:creationId xmlns:a16="http://schemas.microsoft.com/office/drawing/2014/main" id="{D190B5DE-E814-8C11-8DBD-56CFAC00D2B8}"/>
              </a:ext>
            </a:extLst>
          </p:cNvPr>
          <p:cNvSpPr>
            <a:spLocks noGrp="1"/>
          </p:cNvSpPr>
          <p:nvPr>
            <p:ph type="sldNum" sz="quarter" idx="12"/>
          </p:nvPr>
        </p:nvSpPr>
        <p:spPr/>
        <p:txBody>
          <a:bodyPr/>
          <a:lstStyle/>
          <a:p>
            <a:fld id="{4FAB73BC-B049-4115-A692-8D63A059BFB8}" type="slidenum">
              <a:rPr lang="en-US" smtClean="0"/>
              <a:t>13</a:t>
            </a:fld>
            <a:endParaRPr lang="en-US" dirty="0"/>
          </a:p>
        </p:txBody>
      </p:sp>
      <p:graphicFrame>
        <p:nvGraphicFramePr>
          <p:cNvPr id="4" name="Table 4">
            <a:extLst>
              <a:ext uri="{FF2B5EF4-FFF2-40B4-BE49-F238E27FC236}">
                <a16:creationId xmlns:a16="http://schemas.microsoft.com/office/drawing/2014/main" id="{E00E8174-9020-FB30-2B2F-244930C1DF23}"/>
              </a:ext>
            </a:extLst>
          </p:cNvPr>
          <p:cNvGraphicFramePr>
            <a:graphicFrameLocks noGrp="1"/>
          </p:cNvGraphicFramePr>
          <p:nvPr>
            <p:extLst>
              <p:ext uri="{D42A27DB-BD31-4B8C-83A1-F6EECF244321}">
                <p14:modId xmlns:p14="http://schemas.microsoft.com/office/powerpoint/2010/main" val="1088485127"/>
              </p:ext>
            </p:extLst>
          </p:nvPr>
        </p:nvGraphicFramePr>
        <p:xfrm>
          <a:off x="0" y="2024398"/>
          <a:ext cx="12192000" cy="4833602"/>
        </p:xfrm>
        <a:graphic>
          <a:graphicData uri="http://schemas.openxmlformats.org/drawingml/2006/table">
            <a:tbl>
              <a:tblPr firstRow="1" bandRow="1">
                <a:tableStyleId>{8799B23B-EC83-4686-B30A-512413B5E67A}</a:tableStyleId>
              </a:tblPr>
              <a:tblGrid>
                <a:gridCol w="1828800">
                  <a:extLst>
                    <a:ext uri="{9D8B030D-6E8A-4147-A177-3AD203B41FA5}">
                      <a16:colId xmlns:a16="http://schemas.microsoft.com/office/drawing/2014/main" val="1116900682"/>
                    </a:ext>
                  </a:extLst>
                </a:gridCol>
                <a:gridCol w="3678621">
                  <a:extLst>
                    <a:ext uri="{9D8B030D-6E8A-4147-A177-3AD203B41FA5}">
                      <a16:colId xmlns:a16="http://schemas.microsoft.com/office/drawing/2014/main" val="2301194945"/>
                    </a:ext>
                  </a:extLst>
                </a:gridCol>
                <a:gridCol w="6684579">
                  <a:extLst>
                    <a:ext uri="{9D8B030D-6E8A-4147-A177-3AD203B41FA5}">
                      <a16:colId xmlns:a16="http://schemas.microsoft.com/office/drawing/2014/main" val="1695864260"/>
                    </a:ext>
                  </a:extLst>
                </a:gridCol>
              </a:tblGrid>
              <a:tr h="430447">
                <a:tc>
                  <a:txBody>
                    <a:bodyPr/>
                    <a:lstStyle/>
                    <a:p>
                      <a:pPr algn="ctr"/>
                      <a:r>
                        <a:rPr lang="en-IN" sz="190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marL="342900" indent="-342900" algn="ctr">
                        <a:buFont typeface="Arial" panose="020B0604020202020204" pitchFamily="34" charset="0"/>
                        <a:buChar char="•"/>
                      </a:pPr>
                      <a:r>
                        <a:rPr lang="en-IN" sz="1900" dirty="0">
                          <a:latin typeface="Calibri" panose="020F0502020204030204" pitchFamily="34" charset="0"/>
                          <a:ea typeface="Calibri" panose="020F0502020204030204" pitchFamily="34" charset="0"/>
                          <a:cs typeface="Calibri" panose="020F0502020204030204" pitchFamily="34" charset="0"/>
                        </a:rPr>
                        <a:t>Sub themes</a:t>
                      </a:r>
                    </a:p>
                  </a:txBody>
                  <a:tcPr/>
                </a:tc>
                <a:tc>
                  <a:txBody>
                    <a:bodyPr/>
                    <a:lstStyle/>
                    <a:p>
                      <a:pPr algn="ctr"/>
                      <a:r>
                        <a:rPr lang="en-IN" sz="1900" dirty="0">
                          <a:latin typeface="Calibri" panose="020F0502020204030204" pitchFamily="34" charset="0"/>
                          <a:ea typeface="Calibri" panose="020F0502020204030204" pitchFamily="34" charset="0"/>
                          <a:cs typeface="Calibri" panose="020F0502020204030204" pitchFamily="34" charset="0"/>
                        </a:rPr>
                        <a:t>Findings</a:t>
                      </a:r>
                    </a:p>
                  </a:txBody>
                  <a:tcPr/>
                </a:tc>
                <a:extLst>
                  <a:ext uri="{0D108BD9-81ED-4DB2-BD59-A6C34878D82A}">
                    <a16:rowId xmlns:a16="http://schemas.microsoft.com/office/drawing/2014/main" val="330234151"/>
                  </a:ext>
                </a:extLst>
              </a:tr>
              <a:tr h="679347">
                <a:tc rowSpan="2">
                  <a:txBody>
                    <a:bodyPr/>
                    <a:lstStyle/>
                    <a:p>
                      <a:pPr algn="ctr"/>
                      <a:endParaRPr lang="en-IN" sz="1900" dirty="0">
                        <a:latin typeface="Calibri" panose="020F0502020204030204" pitchFamily="34" charset="0"/>
                        <a:ea typeface="Calibri" panose="020F0502020204030204" pitchFamily="34" charset="0"/>
                        <a:cs typeface="Calibri" panose="020F0502020204030204" pitchFamily="34" charset="0"/>
                      </a:endParaRPr>
                    </a:p>
                    <a:p>
                      <a:pPr algn="ctr"/>
                      <a:r>
                        <a:rPr lang="en-IN" sz="1900" dirty="0">
                          <a:latin typeface="Calibri" panose="020F0502020204030204" pitchFamily="34" charset="0"/>
                          <a:ea typeface="Calibri" panose="020F0502020204030204" pitchFamily="34" charset="0"/>
                          <a:cs typeface="Calibri" panose="020F0502020204030204" pitchFamily="34" charset="0"/>
                        </a:rPr>
                        <a:t>Challenges faced by mother.</a:t>
                      </a:r>
                    </a:p>
                  </a:txBody>
                  <a:tcPr vert="vert270"/>
                </a:tc>
                <a:tc>
                  <a:txBody>
                    <a:bodyPr/>
                    <a:lstStyle/>
                    <a:p>
                      <a:pPr marL="342900" indent="-342900" algn="ctr">
                        <a:buFont typeface="Arial" panose="020B0604020202020204" pitchFamily="34" charset="0"/>
                        <a:buChar char="•"/>
                      </a:pPr>
                      <a:r>
                        <a:rPr lang="en-US" sz="1900" dirty="0">
                          <a:latin typeface="Calibri" panose="020F0502020204030204" pitchFamily="34" charset="0"/>
                          <a:ea typeface="Calibri" panose="020F0502020204030204" pitchFamily="34" charset="0"/>
                          <a:cs typeface="Calibri" panose="020F0502020204030204" pitchFamily="34" charset="0"/>
                        </a:rPr>
                        <a:t>Pressure from both family and society</a:t>
                      </a:r>
                      <a:endParaRPr lang="en-IN" sz="19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indent="-342900">
                        <a:buFont typeface="Arial" panose="020B0604020202020204" pitchFamily="34" charset="0"/>
                        <a:buChar char="•"/>
                      </a:pPr>
                      <a:r>
                        <a:rPr lang="en-US" sz="1900" dirty="0">
                          <a:solidFill>
                            <a:srgbClr val="00B0F0"/>
                          </a:solidFill>
                          <a:latin typeface="Calibri" panose="020F0502020204030204" pitchFamily="34" charset="0"/>
                          <a:ea typeface="Calibri" panose="020F0502020204030204" pitchFamily="34" charset="0"/>
                          <a:cs typeface="Calibri" panose="020F0502020204030204" pitchFamily="34" charset="0"/>
                        </a:rPr>
                        <a:t>Mother-in-law support and maternal grandmother don’t.</a:t>
                      </a:r>
                      <a:endParaRPr lang="en-IN" sz="1900" dirty="0">
                        <a:solidFill>
                          <a:srgbClr val="00B0F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61399370"/>
                  </a:ext>
                </a:extLst>
              </a:tr>
              <a:tr h="504037">
                <a:tc vMerge="1">
                  <a:txBody>
                    <a:bodyPr/>
                    <a:lstStyle/>
                    <a:p>
                      <a:endParaRPr lang="en-IN" sz="1400" dirty="0"/>
                    </a:p>
                  </a:txBody>
                  <a:tcPr/>
                </a:tc>
                <a:tc>
                  <a:txBody>
                    <a:bodyPr/>
                    <a:lstStyle/>
                    <a:p>
                      <a:pPr marL="342900" indent="-342900" algn="ctr">
                        <a:buFont typeface="Arial" panose="020B0604020202020204" pitchFamily="34" charset="0"/>
                        <a:buChar char="•"/>
                      </a:pPr>
                      <a:r>
                        <a:rPr lang="en-US" sz="1900" dirty="0">
                          <a:latin typeface="Calibri" panose="020F0502020204030204" pitchFamily="34" charset="0"/>
                          <a:ea typeface="Calibri" panose="020F0502020204030204" pitchFamily="34" charset="0"/>
                          <a:cs typeface="Calibri" panose="020F0502020204030204" pitchFamily="34" charset="0"/>
                        </a:rPr>
                        <a:t>Problem faced by new mother</a:t>
                      </a:r>
                      <a:endParaRPr lang="en-IN" sz="19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indent="-342900">
                        <a:buFont typeface="Arial" panose="020B0604020202020204" pitchFamily="34" charset="0"/>
                        <a:buChar char="•"/>
                      </a:pPr>
                      <a:r>
                        <a:rPr lang="en-IN" sz="1900" dirty="0">
                          <a:solidFill>
                            <a:srgbClr val="FF0000"/>
                          </a:solidFill>
                          <a:latin typeface="Calibri" panose="020F0502020204030204" pitchFamily="34" charset="0"/>
                          <a:ea typeface="Calibri" panose="020F0502020204030204" pitchFamily="34" charset="0"/>
                          <a:cs typeface="Calibri" panose="020F0502020204030204" pitchFamily="34" charset="0"/>
                        </a:rPr>
                        <a:t>Difficulty in breastfeeding.</a:t>
                      </a:r>
                    </a:p>
                  </a:txBody>
                  <a:tcPr/>
                </a:tc>
                <a:extLst>
                  <a:ext uri="{0D108BD9-81ED-4DB2-BD59-A6C34878D82A}">
                    <a16:rowId xmlns:a16="http://schemas.microsoft.com/office/drawing/2014/main" val="3242471954"/>
                  </a:ext>
                </a:extLst>
              </a:tr>
              <a:tr h="50403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N" sz="1900" dirty="0">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IN" sz="1900" dirty="0">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900" dirty="0">
                          <a:latin typeface="Calibri" panose="020F0502020204030204" pitchFamily="34" charset="0"/>
                          <a:ea typeface="Calibri" panose="020F0502020204030204" pitchFamily="34" charset="0"/>
                          <a:cs typeface="Calibri" panose="020F0502020204030204" pitchFamily="34" charset="0"/>
                        </a:rPr>
                        <a:t>Enablers for practices.</a:t>
                      </a:r>
                    </a:p>
                    <a:p>
                      <a:pPr algn="ctr"/>
                      <a:endParaRPr lang="en-IN" sz="1900" dirty="0">
                        <a:latin typeface="Calibri" panose="020F0502020204030204" pitchFamily="34" charset="0"/>
                        <a:ea typeface="Calibri" panose="020F0502020204030204" pitchFamily="34" charset="0"/>
                        <a:cs typeface="Calibri" panose="020F0502020204030204" pitchFamily="34" charset="0"/>
                      </a:endParaRPr>
                    </a:p>
                  </a:txBody>
                  <a:tcPr vert="vert270"/>
                </a:tc>
                <a:tc>
                  <a:txBody>
                    <a:bodyPr/>
                    <a:lstStyle/>
                    <a:p>
                      <a:pPr marL="342900" indent="-342900" algn="ctr">
                        <a:buFont typeface="Arial" panose="020B0604020202020204" pitchFamily="34" charset="0"/>
                        <a:buChar char="•"/>
                      </a:pPr>
                      <a:r>
                        <a:rPr lang="en-IN" sz="1900" dirty="0">
                          <a:latin typeface="Calibri" panose="020F0502020204030204" pitchFamily="34" charset="0"/>
                          <a:ea typeface="Calibri" panose="020F0502020204030204" pitchFamily="34" charset="0"/>
                          <a:cs typeface="Calibri" panose="020F0502020204030204" pitchFamily="34" charset="0"/>
                        </a:rPr>
                        <a:t>Decision making</a:t>
                      </a:r>
                    </a:p>
                  </a:txBody>
                  <a:tcPr/>
                </a:tc>
                <a:tc>
                  <a:txBody>
                    <a:bodyPr/>
                    <a:lstStyle/>
                    <a:p>
                      <a:pPr marL="342900" indent="-342900">
                        <a:buFont typeface="Arial" panose="020B0604020202020204" pitchFamily="34" charset="0"/>
                        <a:buChar char="•"/>
                      </a:pPr>
                      <a:r>
                        <a:rPr lang="en-US" sz="1900" dirty="0">
                          <a:solidFill>
                            <a:srgbClr val="339933"/>
                          </a:solidFill>
                          <a:latin typeface="Calibri" panose="020F0502020204030204" pitchFamily="34" charset="0"/>
                          <a:ea typeface="Calibri" panose="020F0502020204030204" pitchFamily="34" charset="0"/>
                          <a:cs typeface="Calibri" panose="020F0502020204030204" pitchFamily="34" charset="0"/>
                        </a:rPr>
                        <a:t>Mothers are given </a:t>
                      </a:r>
                      <a:r>
                        <a:rPr lang="en-US" sz="1900" dirty="0" err="1">
                          <a:solidFill>
                            <a:srgbClr val="339933"/>
                          </a:solidFill>
                          <a:latin typeface="Calibri" panose="020F0502020204030204" pitchFamily="34" charset="0"/>
                          <a:ea typeface="Calibri" panose="020F0502020204030204" pitchFamily="34" charset="0"/>
                          <a:cs typeface="Calibri" panose="020F0502020204030204" pitchFamily="34" charset="0"/>
                        </a:rPr>
                        <a:t>autnomy</a:t>
                      </a:r>
                      <a:r>
                        <a:rPr lang="en-US" sz="1900" dirty="0">
                          <a:solidFill>
                            <a:srgbClr val="339933"/>
                          </a:solidFill>
                          <a:latin typeface="Calibri" panose="020F0502020204030204" pitchFamily="34" charset="0"/>
                          <a:ea typeface="Calibri" panose="020F0502020204030204" pitchFamily="34" charset="0"/>
                          <a:cs typeface="Calibri" panose="020F0502020204030204" pitchFamily="34" charset="0"/>
                        </a:rPr>
                        <a:t> to make decision.</a:t>
                      </a:r>
                      <a:endParaRPr lang="en-IN" sz="19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838359386"/>
                  </a:ext>
                </a:extLst>
              </a:tr>
              <a:tr h="1496071">
                <a:tc vMerge="1">
                  <a:txBody>
                    <a:bodyPr/>
                    <a:lstStyle/>
                    <a:p>
                      <a:endParaRPr lang="en-IN" sz="1400" dirty="0"/>
                    </a:p>
                  </a:txBody>
                  <a:tcPr/>
                </a:tc>
                <a:tc>
                  <a:txBody>
                    <a:bodyPr/>
                    <a:lstStyle/>
                    <a:p>
                      <a:pPr marL="342900" indent="-342900" algn="ctr">
                        <a:buFont typeface="Arial" panose="020B0604020202020204" pitchFamily="34" charset="0"/>
                        <a:buChar char="•"/>
                      </a:pPr>
                      <a:endParaRPr lang="en-IN" sz="1900" dirty="0">
                        <a:latin typeface="Calibri" panose="020F0502020204030204" pitchFamily="34" charset="0"/>
                        <a:ea typeface="Calibri" panose="020F0502020204030204" pitchFamily="34" charset="0"/>
                        <a:cs typeface="Calibri" panose="020F0502020204030204" pitchFamily="34" charset="0"/>
                      </a:endParaRPr>
                    </a:p>
                    <a:p>
                      <a:pPr marL="342900" indent="-342900" algn="ctr">
                        <a:buFont typeface="Arial" panose="020B0604020202020204" pitchFamily="34" charset="0"/>
                        <a:buChar char="•"/>
                      </a:pPr>
                      <a:endParaRPr lang="en-IN" sz="1900" dirty="0">
                        <a:latin typeface="Calibri" panose="020F0502020204030204" pitchFamily="34" charset="0"/>
                        <a:ea typeface="Calibri" panose="020F0502020204030204" pitchFamily="34" charset="0"/>
                        <a:cs typeface="Calibri" panose="020F0502020204030204" pitchFamily="34" charset="0"/>
                      </a:endParaRPr>
                    </a:p>
                    <a:p>
                      <a:pPr marL="342900" indent="-342900" algn="ctr">
                        <a:buFont typeface="Arial" panose="020B0604020202020204" pitchFamily="34" charset="0"/>
                        <a:buChar char="•"/>
                      </a:pPr>
                      <a:r>
                        <a:rPr lang="en-IN" sz="1900" dirty="0">
                          <a:latin typeface="Calibri" panose="020F0502020204030204" pitchFamily="34" charset="0"/>
                          <a:ea typeface="Calibri" panose="020F0502020204030204" pitchFamily="34" charset="0"/>
                          <a:cs typeface="Calibri" panose="020F0502020204030204" pitchFamily="34" charset="0"/>
                        </a:rPr>
                        <a:t>Mother's autonomy</a:t>
                      </a:r>
                    </a:p>
                  </a:txBody>
                  <a:tcPr/>
                </a:tc>
                <a:tc>
                  <a:txBody>
                    <a:bodyPr/>
                    <a:lstStyle/>
                    <a:p>
                      <a:pPr marL="342900" indent="-342900">
                        <a:buFont typeface="Arial" panose="020B0604020202020204" pitchFamily="34" charset="0"/>
                        <a:buChar char="•"/>
                      </a:pPr>
                      <a:r>
                        <a:rPr lang="en-US" sz="1900" dirty="0">
                          <a:solidFill>
                            <a:srgbClr val="FF0000"/>
                          </a:solidFill>
                          <a:latin typeface="Calibri" panose="020F0502020204030204" pitchFamily="34" charset="0"/>
                          <a:ea typeface="Calibri" panose="020F0502020204030204" pitchFamily="34" charset="0"/>
                          <a:cs typeface="Calibri" panose="020F0502020204030204" pitchFamily="34" charset="0"/>
                        </a:rPr>
                        <a:t>If mother has proper knowledge, she is allowed autonomy in taking care of her baby, otherwise, in-laws will take care.</a:t>
                      </a:r>
                    </a:p>
                    <a:p>
                      <a:pPr marL="342900" indent="-342900">
                        <a:buFont typeface="Arial" panose="020B0604020202020204" pitchFamily="34" charset="0"/>
                        <a:buChar char="•"/>
                      </a:pPr>
                      <a:r>
                        <a:rPr lang="en-US" sz="1900" dirty="0">
                          <a:solidFill>
                            <a:srgbClr val="339933"/>
                          </a:solidFill>
                          <a:latin typeface="Calibri" panose="020F0502020204030204" pitchFamily="34" charset="0"/>
                          <a:ea typeface="Calibri" panose="020F0502020204030204" pitchFamily="34" charset="0"/>
                          <a:cs typeface="Calibri" panose="020F0502020204030204" pitchFamily="34" charset="0"/>
                        </a:rPr>
                        <a:t>Most people agreed on a mother having autonomy for herself and her child.</a:t>
                      </a:r>
                      <a:endParaRPr lang="en-IN" sz="19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10342235"/>
                  </a:ext>
                </a:extLst>
              </a:tr>
              <a:tr h="1219663">
                <a:tc vMerge="1">
                  <a:txBody>
                    <a:bodyPr/>
                    <a:lstStyle/>
                    <a:p>
                      <a:endParaRPr lang="en-IN"/>
                    </a:p>
                  </a:txBody>
                  <a:tcPr/>
                </a:tc>
                <a:tc>
                  <a:txBody>
                    <a:bodyPr/>
                    <a:lstStyle/>
                    <a:p>
                      <a:pPr marL="342900" indent="-342900" algn="ctr">
                        <a:buFont typeface="Arial" panose="020B0604020202020204" pitchFamily="34" charset="0"/>
                        <a:buChar char="•"/>
                      </a:pPr>
                      <a:endParaRPr lang="en-US" sz="1900" dirty="0">
                        <a:latin typeface="Calibri" panose="020F0502020204030204" pitchFamily="34" charset="0"/>
                        <a:ea typeface="Calibri" panose="020F0502020204030204" pitchFamily="34" charset="0"/>
                        <a:cs typeface="Calibri" panose="020F0502020204030204" pitchFamily="34" charset="0"/>
                      </a:endParaRPr>
                    </a:p>
                    <a:p>
                      <a:pPr marL="342900" indent="-342900" algn="ctr">
                        <a:buFont typeface="Arial" panose="020B0604020202020204" pitchFamily="34" charset="0"/>
                        <a:buChar char="•"/>
                      </a:pPr>
                      <a:r>
                        <a:rPr lang="en-US" sz="1900" dirty="0">
                          <a:latin typeface="Calibri" panose="020F0502020204030204" pitchFamily="34" charset="0"/>
                          <a:ea typeface="Calibri" panose="020F0502020204030204" pitchFamily="34" charset="0"/>
                          <a:cs typeface="Calibri" panose="020F0502020204030204" pitchFamily="34" charset="0"/>
                        </a:rPr>
                        <a:t>Main enablers that facilitate women's access to care services</a:t>
                      </a:r>
                      <a:endParaRPr lang="en-IN" sz="19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indent="-342900">
                        <a:buFont typeface="Arial" panose="020B0604020202020204" pitchFamily="34" charset="0"/>
                        <a:buChar char="•"/>
                      </a:pPr>
                      <a:endParaRPr lang="en-US" sz="19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1900" dirty="0">
                          <a:solidFill>
                            <a:srgbClr val="339933"/>
                          </a:solidFill>
                          <a:latin typeface="Calibri" panose="020F0502020204030204" pitchFamily="34" charset="0"/>
                          <a:ea typeface="Calibri" panose="020F0502020204030204" pitchFamily="34" charset="0"/>
                          <a:cs typeface="Calibri" panose="020F0502020204030204" pitchFamily="34" charset="0"/>
                        </a:rPr>
                        <a:t>All of them agreed ASHA and ANM are the main sources who provide access to care services.</a:t>
                      </a:r>
                      <a:endParaRPr lang="en-IN" sz="19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033702875"/>
                  </a:ext>
                </a:extLst>
              </a:tr>
            </a:tbl>
          </a:graphicData>
        </a:graphic>
      </p:graphicFrame>
      <p:sp>
        <p:nvSpPr>
          <p:cNvPr id="5" name="Title 1">
            <a:extLst>
              <a:ext uri="{FF2B5EF4-FFF2-40B4-BE49-F238E27FC236}">
                <a16:creationId xmlns:a16="http://schemas.microsoft.com/office/drawing/2014/main" id="{287E249B-6DA9-73D0-09C0-880BED8535F1}"/>
              </a:ext>
            </a:extLst>
          </p:cNvPr>
          <p:cNvSpPr txBox="1">
            <a:spLocks/>
          </p:cNvSpPr>
          <p:nvPr/>
        </p:nvSpPr>
        <p:spPr>
          <a:xfrm>
            <a:off x="706820" y="89863"/>
            <a:ext cx="10778359" cy="1609344"/>
          </a:xfrm>
          <a:prstGeom prst="rect">
            <a:avLst/>
          </a:prstGeom>
        </p:spPr>
        <p:txBody>
          <a:bodyPr>
            <a:no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Specific objective (3): </a:t>
            </a:r>
            <a:br>
              <a:rPr lang="en-US" sz="3200" b="1" dirty="0">
                <a:latin typeface="Calibri" panose="020F0502020204030204" pitchFamily="34" charset="0"/>
                <a:ea typeface="Calibri" panose="020F0502020204030204" pitchFamily="34" charset="0"/>
                <a:cs typeface="Calibri" panose="020F0502020204030204" pitchFamily="34" charset="0"/>
              </a:rPr>
            </a:br>
            <a:r>
              <a:rPr lang="en-US" sz="3200" cap="none" dirty="0">
                <a:latin typeface="Calibri" panose="020F0502020204030204" pitchFamily="34" charset="0"/>
                <a:ea typeface="Calibri" panose="020F0502020204030204" pitchFamily="34" charset="0"/>
                <a:cs typeface="Calibri" panose="020F0502020204030204" pitchFamily="34" charset="0"/>
              </a:rPr>
              <a:t>To understand the barriers and enablers for newborn care-related practices from a female perspective in the time of postnatal period</a:t>
            </a:r>
            <a:br>
              <a:rPr lang="en-IN" sz="3200" dirty="0">
                <a:latin typeface="Calibri" panose="020F0502020204030204" pitchFamily="34" charset="0"/>
                <a:ea typeface="Calibri" panose="020F0502020204030204" pitchFamily="34" charset="0"/>
                <a:cs typeface="Calibri" panose="020F0502020204030204" pitchFamily="34" charset="0"/>
              </a:rPr>
            </a:br>
            <a:endParaRPr lang="en-IN" sz="3200" dirty="0"/>
          </a:p>
        </p:txBody>
      </p:sp>
    </p:spTree>
    <p:extLst>
      <p:ext uri="{BB962C8B-B14F-4D97-AF65-F5344CB8AC3E}">
        <p14:creationId xmlns:p14="http://schemas.microsoft.com/office/powerpoint/2010/main" val="1748959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F69D730-98E7-1D88-1D24-834C7524BEB7}"/>
              </a:ext>
            </a:extLst>
          </p:cNvPr>
          <p:cNvGrpSpPr/>
          <p:nvPr/>
        </p:nvGrpSpPr>
        <p:grpSpPr>
          <a:xfrm>
            <a:off x="0" y="270587"/>
            <a:ext cx="2222090" cy="515427"/>
            <a:chOff x="-1" y="546100"/>
            <a:chExt cx="3942557" cy="828000"/>
          </a:xfrm>
          <a:solidFill>
            <a:schemeClr val="accent1">
              <a:lumMod val="75000"/>
            </a:schemeClr>
          </a:solidFill>
        </p:grpSpPr>
        <p:sp>
          <p:nvSpPr>
            <p:cNvPr id="5" name="object 25">
              <a:extLst>
                <a:ext uri="{FF2B5EF4-FFF2-40B4-BE49-F238E27FC236}">
                  <a16:creationId xmlns:a16="http://schemas.microsoft.com/office/drawing/2014/main" id="{609391A3-F19C-4F64-5C65-9E2546BCC76D}"/>
                </a:ext>
              </a:extLst>
            </p:cNvPr>
            <p:cNvSpPr/>
            <p:nvPr/>
          </p:nvSpPr>
          <p:spPr>
            <a:xfrm>
              <a:off x="-1" y="546100"/>
              <a:ext cx="3256757" cy="828000"/>
            </a:xfrm>
            <a:custGeom>
              <a:avLst/>
              <a:gdLst/>
              <a:ahLst/>
              <a:cxnLst/>
              <a:rect l="l" t="t" r="r" b="b"/>
              <a:pathLst>
                <a:path w="1955164" h="437514">
                  <a:moveTo>
                    <a:pt x="1736031" y="0"/>
                  </a:moveTo>
                  <a:lnTo>
                    <a:pt x="0" y="0"/>
                  </a:lnTo>
                  <a:lnTo>
                    <a:pt x="0" y="437153"/>
                  </a:lnTo>
                  <a:lnTo>
                    <a:pt x="1736031" y="437153"/>
                  </a:lnTo>
                  <a:lnTo>
                    <a:pt x="1786148" y="431380"/>
                  </a:lnTo>
                  <a:lnTo>
                    <a:pt x="1832155" y="414936"/>
                  </a:lnTo>
                  <a:lnTo>
                    <a:pt x="1872739" y="389134"/>
                  </a:lnTo>
                  <a:lnTo>
                    <a:pt x="1906588" y="355285"/>
                  </a:lnTo>
                  <a:lnTo>
                    <a:pt x="1932391" y="314701"/>
                  </a:lnTo>
                  <a:lnTo>
                    <a:pt x="1948834" y="268694"/>
                  </a:lnTo>
                  <a:lnTo>
                    <a:pt x="1954607" y="218577"/>
                  </a:lnTo>
                  <a:lnTo>
                    <a:pt x="1948834" y="168459"/>
                  </a:lnTo>
                  <a:lnTo>
                    <a:pt x="1932391" y="122452"/>
                  </a:lnTo>
                  <a:lnTo>
                    <a:pt x="1906588" y="81868"/>
                  </a:lnTo>
                  <a:lnTo>
                    <a:pt x="1872739" y="48018"/>
                  </a:lnTo>
                  <a:lnTo>
                    <a:pt x="1832155" y="22216"/>
                  </a:lnTo>
                  <a:lnTo>
                    <a:pt x="1786148" y="5772"/>
                  </a:lnTo>
                  <a:lnTo>
                    <a:pt x="1736031" y="0"/>
                  </a:lnTo>
                  <a:close/>
                </a:path>
              </a:pathLst>
            </a:custGeom>
            <a:grpFill/>
          </p:spPr>
          <p:txBody>
            <a:bodyPr wrap="square" lIns="0" tIns="0" rIns="0" bIns="0" rtlCol="0"/>
            <a:lstStyle/>
            <a:p>
              <a:endParaRPr sz="1154" dirty="0"/>
            </a:p>
          </p:txBody>
        </p:sp>
        <p:sp>
          <p:nvSpPr>
            <p:cNvPr id="6" name="object 25">
              <a:extLst>
                <a:ext uri="{FF2B5EF4-FFF2-40B4-BE49-F238E27FC236}">
                  <a16:creationId xmlns:a16="http://schemas.microsoft.com/office/drawing/2014/main" id="{528CE4F0-484F-2D5E-1667-E67F5630834F}"/>
                </a:ext>
              </a:extLst>
            </p:cNvPr>
            <p:cNvSpPr/>
            <p:nvPr/>
          </p:nvSpPr>
          <p:spPr>
            <a:xfrm>
              <a:off x="685799" y="546100"/>
              <a:ext cx="3256757" cy="828000"/>
            </a:xfrm>
            <a:custGeom>
              <a:avLst/>
              <a:gdLst/>
              <a:ahLst/>
              <a:cxnLst/>
              <a:rect l="l" t="t" r="r" b="b"/>
              <a:pathLst>
                <a:path w="1955164" h="437514">
                  <a:moveTo>
                    <a:pt x="1736031" y="0"/>
                  </a:moveTo>
                  <a:lnTo>
                    <a:pt x="0" y="0"/>
                  </a:lnTo>
                  <a:lnTo>
                    <a:pt x="0" y="437153"/>
                  </a:lnTo>
                  <a:lnTo>
                    <a:pt x="1736031" y="437153"/>
                  </a:lnTo>
                  <a:lnTo>
                    <a:pt x="1786148" y="431380"/>
                  </a:lnTo>
                  <a:lnTo>
                    <a:pt x="1832155" y="414936"/>
                  </a:lnTo>
                  <a:lnTo>
                    <a:pt x="1872739" y="389134"/>
                  </a:lnTo>
                  <a:lnTo>
                    <a:pt x="1906588" y="355285"/>
                  </a:lnTo>
                  <a:lnTo>
                    <a:pt x="1932391" y="314701"/>
                  </a:lnTo>
                  <a:lnTo>
                    <a:pt x="1948834" y="268694"/>
                  </a:lnTo>
                  <a:lnTo>
                    <a:pt x="1954607" y="218577"/>
                  </a:lnTo>
                  <a:lnTo>
                    <a:pt x="1948834" y="168459"/>
                  </a:lnTo>
                  <a:lnTo>
                    <a:pt x="1932391" y="122452"/>
                  </a:lnTo>
                  <a:lnTo>
                    <a:pt x="1906588" y="81868"/>
                  </a:lnTo>
                  <a:lnTo>
                    <a:pt x="1872739" y="48018"/>
                  </a:lnTo>
                  <a:lnTo>
                    <a:pt x="1832155" y="22216"/>
                  </a:lnTo>
                  <a:lnTo>
                    <a:pt x="1786148" y="5772"/>
                  </a:lnTo>
                  <a:lnTo>
                    <a:pt x="1736031" y="0"/>
                  </a:lnTo>
                  <a:close/>
                </a:path>
              </a:pathLst>
            </a:custGeom>
            <a:grpFill/>
          </p:spPr>
          <p:txBody>
            <a:bodyPr wrap="square" lIns="0" tIns="0" rIns="0" bIns="0" rtlCol="0"/>
            <a:lstStyle/>
            <a:p>
              <a:endParaRPr sz="1154" dirty="0"/>
            </a:p>
          </p:txBody>
        </p:sp>
      </p:grpSp>
      <p:sp>
        <p:nvSpPr>
          <p:cNvPr id="10" name="object 9">
            <a:extLst>
              <a:ext uri="{FF2B5EF4-FFF2-40B4-BE49-F238E27FC236}">
                <a16:creationId xmlns:a16="http://schemas.microsoft.com/office/drawing/2014/main" id="{A8B12298-6BC0-113E-26E5-52604FEE6FED}"/>
              </a:ext>
            </a:extLst>
          </p:cNvPr>
          <p:cNvSpPr txBox="1"/>
          <p:nvPr/>
        </p:nvSpPr>
        <p:spPr>
          <a:xfrm>
            <a:off x="338617" y="347755"/>
            <a:ext cx="1616269" cy="316001"/>
          </a:xfrm>
          <a:prstGeom prst="rect">
            <a:avLst/>
          </a:prstGeom>
        </p:spPr>
        <p:txBody>
          <a:bodyPr vert="horz" wrap="square" lIns="0" tIns="8145" rIns="0" bIns="0" rtlCol="0">
            <a:spAutoFit/>
          </a:bodyPr>
          <a:lstStyle/>
          <a:p>
            <a:pPr marL="8145">
              <a:spcBef>
                <a:spcPts val="64"/>
              </a:spcBef>
            </a:pPr>
            <a:r>
              <a:rPr lang="en-US" sz="2000" b="1" spc="-3" dirty="0">
                <a:solidFill>
                  <a:srgbClr val="FFFFFF"/>
                </a:solidFill>
                <a:latin typeface="Arial" panose="020B0604020202020204" pitchFamily="34" charset="0"/>
                <a:cs typeface="Arial" panose="020B0604020202020204" pitchFamily="34" charset="0"/>
              </a:rPr>
              <a:t>Discussion</a:t>
            </a:r>
            <a:endParaRPr sz="2000" b="1"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CF49EF0-DF26-B85E-6FC9-6D32301BF409}"/>
              </a:ext>
            </a:extLst>
          </p:cNvPr>
          <p:cNvPicPr>
            <a:picLocks noChangeAspect="1"/>
          </p:cNvPicPr>
          <p:nvPr/>
        </p:nvPicPr>
        <p:blipFill>
          <a:blip r:embed="rId2" cstate="print"/>
          <a:stretch>
            <a:fillRect/>
          </a:stretch>
        </p:blipFill>
        <p:spPr>
          <a:xfrm>
            <a:off x="145665" y="6234183"/>
            <a:ext cx="2186988" cy="491102"/>
          </a:xfrm>
          <a:prstGeom prst="rect">
            <a:avLst/>
          </a:prstGeom>
          <a:noFill/>
          <a:ln>
            <a:noFill/>
          </a:ln>
        </p:spPr>
      </p:pic>
      <p:graphicFrame>
        <p:nvGraphicFramePr>
          <p:cNvPr id="12" name="TextBox 2">
            <a:extLst>
              <a:ext uri="{FF2B5EF4-FFF2-40B4-BE49-F238E27FC236}">
                <a16:creationId xmlns:a16="http://schemas.microsoft.com/office/drawing/2014/main" id="{DFD96C68-79ED-8EEA-6F7D-EFE76567D25C}"/>
              </a:ext>
            </a:extLst>
          </p:cNvPr>
          <p:cNvGraphicFramePr/>
          <p:nvPr>
            <p:extLst>
              <p:ext uri="{D42A27DB-BD31-4B8C-83A1-F6EECF244321}">
                <p14:modId xmlns:p14="http://schemas.microsoft.com/office/powerpoint/2010/main" val="1867117977"/>
              </p:ext>
            </p:extLst>
          </p:nvPr>
        </p:nvGraphicFramePr>
        <p:xfrm>
          <a:off x="0" y="1002394"/>
          <a:ext cx="12203581" cy="5856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ate Placeholder 6">
            <a:extLst>
              <a:ext uri="{FF2B5EF4-FFF2-40B4-BE49-F238E27FC236}">
                <a16:creationId xmlns:a16="http://schemas.microsoft.com/office/drawing/2014/main" id="{A3E8782C-8B8A-C511-7B63-D1A23ECB6AFC}"/>
              </a:ext>
            </a:extLst>
          </p:cNvPr>
          <p:cNvSpPr>
            <a:spLocks noGrp="1"/>
          </p:cNvSpPr>
          <p:nvPr>
            <p:ph type="dt" sz="half" idx="10"/>
          </p:nvPr>
        </p:nvSpPr>
        <p:spPr/>
        <p:txBody>
          <a:bodyPr/>
          <a:lstStyle/>
          <a:p>
            <a:fld id="{4260C414-882F-4635-83E8-668CD364FE1C}" type="datetime1">
              <a:rPr lang="en-US" smtClean="0"/>
              <a:t>6/28/2023</a:t>
            </a:fld>
            <a:endParaRPr lang="en-US" dirty="0"/>
          </a:p>
        </p:txBody>
      </p:sp>
      <p:sp>
        <p:nvSpPr>
          <p:cNvPr id="8" name="Slide Number Placeholder 7">
            <a:extLst>
              <a:ext uri="{FF2B5EF4-FFF2-40B4-BE49-F238E27FC236}">
                <a16:creationId xmlns:a16="http://schemas.microsoft.com/office/drawing/2014/main" id="{D3AF18A2-0662-CA4E-0A25-5E739E30F674}"/>
              </a:ext>
            </a:extLst>
          </p:cNvPr>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1287508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03037C6-8C36-610E-AB04-7F0FEBC254D5}"/>
              </a:ext>
            </a:extLst>
          </p:cNvPr>
          <p:cNvGrpSpPr/>
          <p:nvPr/>
        </p:nvGrpSpPr>
        <p:grpSpPr>
          <a:xfrm>
            <a:off x="0" y="306640"/>
            <a:ext cx="1616269" cy="438259"/>
            <a:chOff x="-1" y="546100"/>
            <a:chExt cx="3942557" cy="828000"/>
          </a:xfrm>
          <a:solidFill>
            <a:schemeClr val="accent1">
              <a:lumMod val="75000"/>
            </a:schemeClr>
          </a:solidFill>
        </p:grpSpPr>
        <p:sp>
          <p:nvSpPr>
            <p:cNvPr id="5" name="object 25">
              <a:extLst>
                <a:ext uri="{FF2B5EF4-FFF2-40B4-BE49-F238E27FC236}">
                  <a16:creationId xmlns:a16="http://schemas.microsoft.com/office/drawing/2014/main" id="{601AF5C4-9DD8-AC4F-7100-BB2628AEC233}"/>
                </a:ext>
              </a:extLst>
            </p:cNvPr>
            <p:cNvSpPr/>
            <p:nvPr/>
          </p:nvSpPr>
          <p:spPr>
            <a:xfrm>
              <a:off x="-1" y="546100"/>
              <a:ext cx="3256757" cy="828000"/>
            </a:xfrm>
            <a:custGeom>
              <a:avLst/>
              <a:gdLst/>
              <a:ahLst/>
              <a:cxnLst/>
              <a:rect l="l" t="t" r="r" b="b"/>
              <a:pathLst>
                <a:path w="1955164" h="437514">
                  <a:moveTo>
                    <a:pt x="1736031" y="0"/>
                  </a:moveTo>
                  <a:lnTo>
                    <a:pt x="0" y="0"/>
                  </a:lnTo>
                  <a:lnTo>
                    <a:pt x="0" y="437153"/>
                  </a:lnTo>
                  <a:lnTo>
                    <a:pt x="1736031" y="437153"/>
                  </a:lnTo>
                  <a:lnTo>
                    <a:pt x="1786148" y="431380"/>
                  </a:lnTo>
                  <a:lnTo>
                    <a:pt x="1832155" y="414936"/>
                  </a:lnTo>
                  <a:lnTo>
                    <a:pt x="1872739" y="389134"/>
                  </a:lnTo>
                  <a:lnTo>
                    <a:pt x="1906588" y="355285"/>
                  </a:lnTo>
                  <a:lnTo>
                    <a:pt x="1932391" y="314701"/>
                  </a:lnTo>
                  <a:lnTo>
                    <a:pt x="1948834" y="268694"/>
                  </a:lnTo>
                  <a:lnTo>
                    <a:pt x="1954607" y="218577"/>
                  </a:lnTo>
                  <a:lnTo>
                    <a:pt x="1948834" y="168459"/>
                  </a:lnTo>
                  <a:lnTo>
                    <a:pt x="1932391" y="122452"/>
                  </a:lnTo>
                  <a:lnTo>
                    <a:pt x="1906588" y="81868"/>
                  </a:lnTo>
                  <a:lnTo>
                    <a:pt x="1872739" y="48018"/>
                  </a:lnTo>
                  <a:lnTo>
                    <a:pt x="1832155" y="22216"/>
                  </a:lnTo>
                  <a:lnTo>
                    <a:pt x="1786148" y="5772"/>
                  </a:lnTo>
                  <a:lnTo>
                    <a:pt x="1736031" y="0"/>
                  </a:lnTo>
                  <a:close/>
                </a:path>
              </a:pathLst>
            </a:custGeom>
            <a:grpFill/>
          </p:spPr>
          <p:txBody>
            <a:bodyPr wrap="square" lIns="0" tIns="0" rIns="0" bIns="0" rtlCol="0"/>
            <a:lstStyle/>
            <a:p>
              <a:endParaRPr sz="1154" dirty="0"/>
            </a:p>
          </p:txBody>
        </p:sp>
        <p:sp>
          <p:nvSpPr>
            <p:cNvPr id="6" name="object 25">
              <a:extLst>
                <a:ext uri="{FF2B5EF4-FFF2-40B4-BE49-F238E27FC236}">
                  <a16:creationId xmlns:a16="http://schemas.microsoft.com/office/drawing/2014/main" id="{F6B459CE-0BDD-7A9F-E270-7100CEE49CCD}"/>
                </a:ext>
              </a:extLst>
            </p:cNvPr>
            <p:cNvSpPr/>
            <p:nvPr/>
          </p:nvSpPr>
          <p:spPr>
            <a:xfrm>
              <a:off x="685799" y="546100"/>
              <a:ext cx="3256757" cy="828000"/>
            </a:xfrm>
            <a:custGeom>
              <a:avLst/>
              <a:gdLst/>
              <a:ahLst/>
              <a:cxnLst/>
              <a:rect l="l" t="t" r="r" b="b"/>
              <a:pathLst>
                <a:path w="1955164" h="437514">
                  <a:moveTo>
                    <a:pt x="1736031" y="0"/>
                  </a:moveTo>
                  <a:lnTo>
                    <a:pt x="0" y="0"/>
                  </a:lnTo>
                  <a:lnTo>
                    <a:pt x="0" y="437153"/>
                  </a:lnTo>
                  <a:lnTo>
                    <a:pt x="1736031" y="437153"/>
                  </a:lnTo>
                  <a:lnTo>
                    <a:pt x="1786148" y="431380"/>
                  </a:lnTo>
                  <a:lnTo>
                    <a:pt x="1832155" y="414936"/>
                  </a:lnTo>
                  <a:lnTo>
                    <a:pt x="1872739" y="389134"/>
                  </a:lnTo>
                  <a:lnTo>
                    <a:pt x="1906588" y="355285"/>
                  </a:lnTo>
                  <a:lnTo>
                    <a:pt x="1932391" y="314701"/>
                  </a:lnTo>
                  <a:lnTo>
                    <a:pt x="1948834" y="268694"/>
                  </a:lnTo>
                  <a:lnTo>
                    <a:pt x="1954607" y="218577"/>
                  </a:lnTo>
                  <a:lnTo>
                    <a:pt x="1948834" y="168459"/>
                  </a:lnTo>
                  <a:lnTo>
                    <a:pt x="1932391" y="122452"/>
                  </a:lnTo>
                  <a:lnTo>
                    <a:pt x="1906588" y="81868"/>
                  </a:lnTo>
                  <a:lnTo>
                    <a:pt x="1872739" y="48018"/>
                  </a:lnTo>
                  <a:lnTo>
                    <a:pt x="1832155" y="22216"/>
                  </a:lnTo>
                  <a:lnTo>
                    <a:pt x="1786148" y="5772"/>
                  </a:lnTo>
                  <a:lnTo>
                    <a:pt x="1736031" y="0"/>
                  </a:lnTo>
                  <a:close/>
                </a:path>
              </a:pathLst>
            </a:custGeom>
            <a:grpFill/>
          </p:spPr>
          <p:txBody>
            <a:bodyPr wrap="square" lIns="0" tIns="0" rIns="0" bIns="0" rtlCol="0"/>
            <a:lstStyle/>
            <a:p>
              <a:endParaRPr sz="1154" dirty="0"/>
            </a:p>
          </p:txBody>
        </p:sp>
      </p:grpSp>
      <p:sp>
        <p:nvSpPr>
          <p:cNvPr id="7" name="object 9">
            <a:extLst>
              <a:ext uri="{FF2B5EF4-FFF2-40B4-BE49-F238E27FC236}">
                <a16:creationId xmlns:a16="http://schemas.microsoft.com/office/drawing/2014/main" id="{657154A0-3D5D-F63E-0D64-568BD7893835}"/>
              </a:ext>
            </a:extLst>
          </p:cNvPr>
          <p:cNvSpPr txBox="1"/>
          <p:nvPr/>
        </p:nvSpPr>
        <p:spPr>
          <a:xfrm>
            <a:off x="271816" y="368404"/>
            <a:ext cx="1616269" cy="316001"/>
          </a:xfrm>
          <a:prstGeom prst="rect">
            <a:avLst/>
          </a:prstGeom>
        </p:spPr>
        <p:txBody>
          <a:bodyPr vert="horz" wrap="square" lIns="0" tIns="8145" rIns="0" bIns="0" rtlCol="0">
            <a:spAutoFit/>
          </a:bodyPr>
          <a:lstStyle/>
          <a:p>
            <a:pPr marL="8145">
              <a:spcBef>
                <a:spcPts val="64"/>
              </a:spcBef>
            </a:pPr>
            <a:r>
              <a:rPr lang="en-IN" sz="2000" b="1" spc="-3" dirty="0">
                <a:solidFill>
                  <a:srgbClr val="FFFFFF"/>
                </a:solidFill>
                <a:latin typeface="Arial" panose="020B0604020202020204" pitchFamily="34" charset="0"/>
                <a:cs typeface="Arial" panose="020B0604020202020204" pitchFamily="34" charset="0"/>
              </a:rPr>
              <a:t>Contd.</a:t>
            </a:r>
            <a:endParaRPr sz="2000" b="1"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5DEE21F4-A38E-B4C2-8AB4-F4DCD26DBAE3}"/>
              </a:ext>
            </a:extLst>
          </p:cNvPr>
          <p:cNvPicPr>
            <a:picLocks noChangeAspect="1"/>
          </p:cNvPicPr>
          <p:nvPr/>
        </p:nvPicPr>
        <p:blipFill>
          <a:blip r:embed="rId2" cstate="print"/>
          <a:stretch>
            <a:fillRect/>
          </a:stretch>
        </p:blipFill>
        <p:spPr>
          <a:xfrm>
            <a:off x="145665" y="6234183"/>
            <a:ext cx="2186988" cy="491102"/>
          </a:xfrm>
          <a:prstGeom prst="rect">
            <a:avLst/>
          </a:prstGeom>
          <a:noFill/>
          <a:ln>
            <a:noFill/>
          </a:ln>
        </p:spPr>
      </p:pic>
      <p:graphicFrame>
        <p:nvGraphicFramePr>
          <p:cNvPr id="9" name="TextBox 2">
            <a:extLst>
              <a:ext uri="{FF2B5EF4-FFF2-40B4-BE49-F238E27FC236}">
                <a16:creationId xmlns:a16="http://schemas.microsoft.com/office/drawing/2014/main" id="{3A742AE9-8EA7-FC05-EE94-AA06AA7C113B}"/>
              </a:ext>
            </a:extLst>
          </p:cNvPr>
          <p:cNvGraphicFramePr/>
          <p:nvPr>
            <p:extLst>
              <p:ext uri="{D42A27DB-BD31-4B8C-83A1-F6EECF244321}">
                <p14:modId xmlns:p14="http://schemas.microsoft.com/office/powerpoint/2010/main" val="3356278253"/>
              </p:ext>
            </p:extLst>
          </p:nvPr>
        </p:nvGraphicFramePr>
        <p:xfrm>
          <a:off x="541176" y="495021"/>
          <a:ext cx="11322630" cy="61284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e Placeholder 7">
            <a:extLst>
              <a:ext uri="{FF2B5EF4-FFF2-40B4-BE49-F238E27FC236}">
                <a16:creationId xmlns:a16="http://schemas.microsoft.com/office/drawing/2014/main" id="{6139643F-8C0B-0710-B055-5A3B2B22A7AF}"/>
              </a:ext>
            </a:extLst>
          </p:cNvPr>
          <p:cNvSpPr>
            <a:spLocks noGrp="1"/>
          </p:cNvSpPr>
          <p:nvPr>
            <p:ph type="dt" sz="half" idx="10"/>
          </p:nvPr>
        </p:nvSpPr>
        <p:spPr/>
        <p:txBody>
          <a:bodyPr/>
          <a:lstStyle/>
          <a:p>
            <a:fld id="{B76F0669-5F29-40CD-939F-FB55A96E16F8}" type="datetime1">
              <a:rPr lang="en-US" smtClean="0"/>
              <a:t>6/28/2023</a:t>
            </a:fld>
            <a:endParaRPr lang="en-US" dirty="0"/>
          </a:p>
        </p:txBody>
      </p:sp>
      <p:sp>
        <p:nvSpPr>
          <p:cNvPr id="10" name="Slide Number Placeholder 9">
            <a:extLst>
              <a:ext uri="{FF2B5EF4-FFF2-40B4-BE49-F238E27FC236}">
                <a16:creationId xmlns:a16="http://schemas.microsoft.com/office/drawing/2014/main" id="{AB7E1488-F071-35EE-C4AE-DC62DC26DEFA}"/>
              </a:ext>
            </a:extLst>
          </p:cNvPr>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1496927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F2B5A1B3-AD9A-98F6-ECB3-55082DBD033F}"/>
              </a:ext>
            </a:extLst>
          </p:cNvPr>
          <p:cNvSpPr>
            <a:spLocks noGrp="1"/>
          </p:cNvSpPr>
          <p:nvPr>
            <p:ph type="title"/>
          </p:nvPr>
        </p:nvSpPr>
        <p:spPr>
          <a:xfrm>
            <a:off x="1490145" y="2376862"/>
            <a:ext cx="2640646" cy="2104273"/>
          </a:xfrm>
          <a:noFill/>
        </p:spPr>
        <p:txBody>
          <a:bodyPr>
            <a:normAutofit/>
          </a:bodyPr>
          <a:lstStyle/>
          <a:p>
            <a:pPr algn="ctr"/>
            <a:r>
              <a:rPr lang="en-IN" sz="3000" dirty="0">
                <a:solidFill>
                  <a:srgbClr val="FFFFFF"/>
                </a:solidFill>
              </a:rPr>
              <a:t>Conclusion</a:t>
            </a: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2B3AFD81-C6DE-6A08-BC6E-3618F0BDD611}"/>
              </a:ext>
            </a:extLst>
          </p:cNvPr>
          <p:cNvSpPr>
            <a:spLocks noGrp="1"/>
          </p:cNvSpPr>
          <p:nvPr>
            <p:ph idx="1"/>
          </p:nvPr>
        </p:nvSpPr>
        <p:spPr>
          <a:xfrm>
            <a:off x="6081088" y="0"/>
            <a:ext cx="5870120" cy="6858000"/>
          </a:xfrm>
        </p:spPr>
        <p:txBody>
          <a:bodyPr anchor="ctr">
            <a:normAutofit fontScale="92500"/>
          </a:bodyPr>
          <a:lstStyle/>
          <a:p>
            <a:pPr marL="0" indent="0">
              <a:buNone/>
            </a:pPr>
            <a:endParaRPr lang="en-US" sz="1200" dirty="0">
              <a:latin typeface="Times New Roman" panose="02020603050405020304" pitchFamily="18" charset="0"/>
              <a:cs typeface="Times New Roman" panose="02020603050405020304" pitchFamily="18" charset="0"/>
            </a:endParaRPr>
          </a:p>
          <a:p>
            <a:pPr marL="285750" indent="-285750">
              <a:lnSpc>
                <a:spcPct val="160000"/>
              </a:lnSpc>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limitation</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of our study is that the newborn care practices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were not observed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but only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verbal information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was obtained. The findings of our study cannot be generalized to all District/States in India as each Area has its own specific culture.</a:t>
            </a:r>
            <a:endParaRPr lang="en-US" sz="1800" dirty="0">
              <a:latin typeface="Times New Roman" panose="02020603050405020304" pitchFamily="18" charset="0"/>
              <a:cs typeface="Times New Roman" panose="02020603050405020304" pitchFamily="18" charset="0"/>
            </a:endParaRPr>
          </a:p>
          <a:p>
            <a:pPr marL="285750" indent="-285750">
              <a:lnSpc>
                <a:spcPct val="160000"/>
              </a:lnSpc>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The study highlighted the need for culturally sensitive and respectful interventions that can </a:t>
            </a:r>
            <a:r>
              <a:rPr lang="en-US" sz="1800" b="1" dirty="0">
                <a:latin typeface="Times New Roman" panose="02020603050405020304" pitchFamily="18" charset="0"/>
                <a:cs typeface="Times New Roman" panose="02020603050405020304" pitchFamily="18" charset="0"/>
              </a:rPr>
              <a:t>engage the grandmothers </a:t>
            </a:r>
            <a:r>
              <a:rPr lang="en-US" sz="1800" dirty="0">
                <a:latin typeface="Times New Roman" panose="02020603050405020304" pitchFamily="18" charset="0"/>
                <a:cs typeface="Times New Roman" panose="02020603050405020304" pitchFamily="18" charset="0"/>
              </a:rPr>
              <a:t>as </a:t>
            </a:r>
            <a:r>
              <a:rPr lang="en-US" sz="1800" b="1" dirty="0">
                <a:latin typeface="Times New Roman" panose="02020603050405020304" pitchFamily="18" charset="0"/>
                <a:cs typeface="Times New Roman" panose="02020603050405020304" pitchFamily="18" charset="0"/>
              </a:rPr>
              <a:t>key stakeholders in improving the postpartum health outcomes of the mother and the newborn. </a:t>
            </a:r>
          </a:p>
          <a:p>
            <a:pPr marL="285750" indent="-285750">
              <a:lnSpc>
                <a:spcPct val="170000"/>
              </a:lnSpc>
              <a:buFont typeface="Arial" panose="020B0604020202020204" pitchFamily="34" charset="0"/>
              <a:buChar char="•"/>
            </a:pPr>
            <a:r>
              <a:rPr lang="en-I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study also highlights   some   of   the   </a:t>
            </a:r>
            <a:r>
              <a:rPr lang="en-IN"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good</a:t>
            </a:r>
            <a:r>
              <a:rPr lang="en-IN"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practices</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in   the newborn  care  which  can  be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motivated,</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the  same  time the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harmful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practices  can  be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avoided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by  educating  and counselling the mother and her family members.</a:t>
            </a:r>
            <a:endParaRPr lang="en-US" sz="1200" dirty="0">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2CEF1F27-0B39-C939-4EF8-7DBA1E0AF8CA}"/>
              </a:ext>
            </a:extLst>
          </p:cNvPr>
          <p:cNvSpPr>
            <a:spLocks noGrp="1"/>
          </p:cNvSpPr>
          <p:nvPr>
            <p:ph type="dt" sz="half" idx="10"/>
          </p:nvPr>
        </p:nvSpPr>
        <p:spPr/>
        <p:txBody>
          <a:bodyPr/>
          <a:lstStyle/>
          <a:p>
            <a:fld id="{B8BF81B1-71FD-42B0-BCEE-771604CD86E8}" type="datetime1">
              <a:rPr lang="en-US" smtClean="0"/>
              <a:t>6/28/2023</a:t>
            </a:fld>
            <a:endParaRPr lang="en-US" dirty="0"/>
          </a:p>
        </p:txBody>
      </p:sp>
      <p:sp>
        <p:nvSpPr>
          <p:cNvPr id="5" name="Slide Number Placeholder 4">
            <a:extLst>
              <a:ext uri="{FF2B5EF4-FFF2-40B4-BE49-F238E27FC236}">
                <a16:creationId xmlns:a16="http://schemas.microsoft.com/office/drawing/2014/main" id="{825D73BC-B92F-0763-9A50-0C6EC227AF99}"/>
              </a:ext>
            </a:extLst>
          </p:cNvPr>
          <p:cNvSpPr>
            <a:spLocks noGrp="1"/>
          </p:cNvSpPr>
          <p:nvPr>
            <p:ph type="sldNum" sz="quarter" idx="12"/>
          </p:nvPr>
        </p:nvSpPr>
        <p:spPr/>
        <p:txBody>
          <a:bodyPr/>
          <a:lstStyle/>
          <a:p>
            <a:fld id="{4FAB73BC-B049-4115-A692-8D63A059BFB8}" type="slidenum">
              <a:rPr lang="en-US" smtClean="0"/>
              <a:t>16</a:t>
            </a:fld>
            <a:endParaRPr lang="en-US" dirty="0"/>
          </a:p>
        </p:txBody>
      </p:sp>
      <p:pic>
        <p:nvPicPr>
          <p:cNvPr id="6" name="Picture 5">
            <a:extLst>
              <a:ext uri="{FF2B5EF4-FFF2-40B4-BE49-F238E27FC236}">
                <a16:creationId xmlns:a16="http://schemas.microsoft.com/office/drawing/2014/main" id="{5E99F51D-DDDE-47EE-29F2-D122565A1376}"/>
              </a:ext>
            </a:extLst>
          </p:cNvPr>
          <p:cNvPicPr>
            <a:picLocks noChangeAspect="1"/>
          </p:cNvPicPr>
          <p:nvPr/>
        </p:nvPicPr>
        <p:blipFill>
          <a:blip r:embed="rId6" cstate="print"/>
          <a:stretch>
            <a:fillRect/>
          </a:stretch>
        </p:blipFill>
        <p:spPr>
          <a:xfrm>
            <a:off x="145665" y="6234183"/>
            <a:ext cx="2186988" cy="491102"/>
          </a:xfrm>
          <a:prstGeom prst="rect">
            <a:avLst/>
          </a:prstGeom>
          <a:noFill/>
          <a:ln>
            <a:noFill/>
          </a:ln>
        </p:spPr>
      </p:pic>
    </p:spTree>
    <p:extLst>
      <p:ext uri="{BB962C8B-B14F-4D97-AF65-F5344CB8AC3E}">
        <p14:creationId xmlns:p14="http://schemas.microsoft.com/office/powerpoint/2010/main" val="2838128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3" name="Oval 22">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24" name="Oval 23">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p:nvSpPr>
          <p:cNvPr id="11" name="TextBox 10">
            <a:extLst>
              <a:ext uri="{FF2B5EF4-FFF2-40B4-BE49-F238E27FC236}">
                <a16:creationId xmlns:a16="http://schemas.microsoft.com/office/drawing/2014/main" id="{DEDFF0D1-38EE-79D5-E88D-3A1963BA089D}"/>
              </a:ext>
            </a:extLst>
          </p:cNvPr>
          <p:cNvSpPr txBox="1"/>
          <p:nvPr/>
        </p:nvSpPr>
        <p:spPr>
          <a:xfrm>
            <a:off x="1069848" y="484632"/>
            <a:ext cx="10058400" cy="1609344"/>
          </a:xfrm>
          <a:prstGeom prst="rect">
            <a:avLst/>
          </a:prstGeom>
        </p:spPr>
        <p:txBody>
          <a:bodyPr vert="horz" lIns="91440" tIns="45720" rIns="91440" bIns="45720" rtlCol="0" anchor="ctr">
            <a:normAutofit/>
          </a:bodyPr>
          <a:lstStyle/>
          <a:p>
            <a:pPr marL="8145" defTabSz="914400">
              <a:lnSpc>
                <a:spcPct val="90000"/>
              </a:lnSpc>
              <a:spcBef>
                <a:spcPct val="0"/>
              </a:spcBef>
              <a:spcAft>
                <a:spcPts val="600"/>
              </a:spcAft>
            </a:pPr>
            <a:r>
              <a:rPr lang="en-US" sz="5400" b="1" cap="all" spc="-3" dirty="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rPr>
              <a:t>Recommendation </a:t>
            </a:r>
            <a:endParaRPr lang="en-US" sz="5400" b="1" cap="all" dirty="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endParaRPr>
          </a:p>
        </p:txBody>
      </p:sp>
      <p:sp>
        <p:nvSpPr>
          <p:cNvPr id="26" name="Rectangle 25">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a:extLst>
              <a:ext uri="{FF2B5EF4-FFF2-40B4-BE49-F238E27FC236}">
                <a16:creationId xmlns:a16="http://schemas.microsoft.com/office/drawing/2014/main" id="{F697A765-6BA8-D3EC-5C45-4D5068F1127B}"/>
              </a:ext>
            </a:extLst>
          </p:cNvPr>
          <p:cNvSpPr>
            <a:spLocks noGrp="1"/>
          </p:cNvSpPr>
          <p:nvPr>
            <p:ph type="dt" sz="half" idx="10"/>
          </p:nvPr>
        </p:nvSpPr>
        <p:spPr>
          <a:xfrm>
            <a:off x="7964424" y="6272784"/>
            <a:ext cx="3273552" cy="365125"/>
          </a:xfrm>
        </p:spPr>
        <p:txBody>
          <a:bodyPr vert="horz" lIns="91440" tIns="45720" rIns="91440" bIns="45720" rtlCol="0" anchor="ctr">
            <a:normAutofit/>
          </a:bodyPr>
          <a:lstStyle/>
          <a:p>
            <a:pPr>
              <a:spcAft>
                <a:spcPts val="600"/>
              </a:spcAft>
            </a:pPr>
            <a:fld id="{38678DD7-F4FB-4383-92CD-2593A236D7FE}" type="datetime1">
              <a:rPr lang="en-US" smtClean="0"/>
              <a:pPr>
                <a:spcAft>
                  <a:spcPts val="600"/>
                </a:spcAft>
              </a:pPr>
              <a:t>6/28/2023</a:t>
            </a:fld>
            <a:endParaRPr lang="en-US"/>
          </a:p>
        </p:txBody>
      </p:sp>
      <p:sp>
        <p:nvSpPr>
          <p:cNvPr id="8" name="Slide Number Placeholder 7">
            <a:extLst>
              <a:ext uri="{FF2B5EF4-FFF2-40B4-BE49-F238E27FC236}">
                <a16:creationId xmlns:a16="http://schemas.microsoft.com/office/drawing/2014/main" id="{005C90A5-8010-95F5-5B72-B6432798AB36}"/>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spcAft>
                <a:spcPts val="600"/>
              </a:spcAft>
            </a:pPr>
            <a:fld id="{4FAB73BC-B049-4115-A692-8D63A059BFB8}" type="slidenum">
              <a:rPr lang="en-US" b="1" kern="1200" dirty="0">
                <a:solidFill>
                  <a:srgbClr val="FFFFFF"/>
                </a:solidFill>
                <a:latin typeface="+mj-lt"/>
                <a:ea typeface="+mn-ea"/>
                <a:cs typeface="+mn-cs"/>
              </a:rPr>
              <a:pPr>
                <a:spcAft>
                  <a:spcPts val="600"/>
                </a:spcAft>
              </a:pPr>
              <a:t>17</a:t>
            </a:fld>
            <a:endParaRPr lang="en-US" b="1" kern="1200" dirty="0">
              <a:solidFill>
                <a:srgbClr val="FFFFFF"/>
              </a:solidFill>
              <a:latin typeface="+mj-lt"/>
              <a:ea typeface="+mn-ea"/>
              <a:cs typeface="+mn-cs"/>
            </a:endParaRPr>
          </a:p>
        </p:txBody>
      </p:sp>
      <p:pic>
        <p:nvPicPr>
          <p:cNvPr id="2" name="Picture 1">
            <a:extLst>
              <a:ext uri="{FF2B5EF4-FFF2-40B4-BE49-F238E27FC236}">
                <a16:creationId xmlns:a16="http://schemas.microsoft.com/office/drawing/2014/main" id="{265C8FBC-8692-5063-3E48-33D9FC8A6594}"/>
              </a:ext>
            </a:extLst>
          </p:cNvPr>
          <p:cNvPicPr>
            <a:picLocks noChangeAspect="1"/>
          </p:cNvPicPr>
          <p:nvPr/>
        </p:nvPicPr>
        <p:blipFill>
          <a:blip r:embed="rId7" cstate="print"/>
          <a:stretch>
            <a:fillRect/>
          </a:stretch>
        </p:blipFill>
        <p:spPr>
          <a:xfrm>
            <a:off x="145665" y="6234183"/>
            <a:ext cx="2186988" cy="491102"/>
          </a:xfrm>
          <a:prstGeom prst="rect">
            <a:avLst/>
          </a:prstGeom>
          <a:noFill/>
          <a:ln>
            <a:noFill/>
          </a:ln>
        </p:spPr>
      </p:pic>
      <p:graphicFrame>
        <p:nvGraphicFramePr>
          <p:cNvPr id="18" name="TextBox 15">
            <a:extLst>
              <a:ext uri="{FF2B5EF4-FFF2-40B4-BE49-F238E27FC236}">
                <a16:creationId xmlns:a16="http://schemas.microsoft.com/office/drawing/2014/main" id="{DDA6B599-967E-1088-688A-C223B683B07C}"/>
              </a:ext>
            </a:extLst>
          </p:cNvPr>
          <p:cNvGraphicFramePr/>
          <p:nvPr>
            <p:extLst>
              <p:ext uri="{D42A27DB-BD31-4B8C-83A1-F6EECF244321}">
                <p14:modId xmlns:p14="http://schemas.microsoft.com/office/powerpoint/2010/main" val="1177777892"/>
              </p:ext>
            </p:extLst>
          </p:nvPr>
        </p:nvGraphicFramePr>
        <p:xfrm>
          <a:off x="0" y="1704814"/>
          <a:ext cx="12192000" cy="51531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34452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8846CE7-7F86-9344-6785-CDE72B13C3BA}"/>
              </a:ext>
            </a:extLst>
          </p:cNvPr>
          <p:cNvGrpSpPr/>
          <p:nvPr/>
        </p:nvGrpSpPr>
        <p:grpSpPr>
          <a:xfrm>
            <a:off x="0" y="214604"/>
            <a:ext cx="2043404" cy="464360"/>
            <a:chOff x="-1" y="546100"/>
            <a:chExt cx="3942557" cy="828000"/>
          </a:xfrm>
          <a:solidFill>
            <a:schemeClr val="accent1">
              <a:lumMod val="75000"/>
            </a:schemeClr>
          </a:solidFill>
        </p:grpSpPr>
        <p:sp>
          <p:nvSpPr>
            <p:cNvPr id="3" name="object 25">
              <a:extLst>
                <a:ext uri="{FF2B5EF4-FFF2-40B4-BE49-F238E27FC236}">
                  <a16:creationId xmlns:a16="http://schemas.microsoft.com/office/drawing/2014/main" id="{F9EE14FA-3CA7-DC60-5048-D219EE07EF61}"/>
                </a:ext>
              </a:extLst>
            </p:cNvPr>
            <p:cNvSpPr/>
            <p:nvPr/>
          </p:nvSpPr>
          <p:spPr>
            <a:xfrm>
              <a:off x="-1" y="546100"/>
              <a:ext cx="3256757" cy="828000"/>
            </a:xfrm>
            <a:custGeom>
              <a:avLst/>
              <a:gdLst/>
              <a:ahLst/>
              <a:cxnLst/>
              <a:rect l="l" t="t" r="r" b="b"/>
              <a:pathLst>
                <a:path w="1955164" h="437514">
                  <a:moveTo>
                    <a:pt x="1736031" y="0"/>
                  </a:moveTo>
                  <a:lnTo>
                    <a:pt x="0" y="0"/>
                  </a:lnTo>
                  <a:lnTo>
                    <a:pt x="0" y="437153"/>
                  </a:lnTo>
                  <a:lnTo>
                    <a:pt x="1736031" y="437153"/>
                  </a:lnTo>
                  <a:lnTo>
                    <a:pt x="1786148" y="431380"/>
                  </a:lnTo>
                  <a:lnTo>
                    <a:pt x="1832155" y="414936"/>
                  </a:lnTo>
                  <a:lnTo>
                    <a:pt x="1872739" y="389134"/>
                  </a:lnTo>
                  <a:lnTo>
                    <a:pt x="1906588" y="355285"/>
                  </a:lnTo>
                  <a:lnTo>
                    <a:pt x="1932391" y="314701"/>
                  </a:lnTo>
                  <a:lnTo>
                    <a:pt x="1948834" y="268694"/>
                  </a:lnTo>
                  <a:lnTo>
                    <a:pt x="1954607" y="218577"/>
                  </a:lnTo>
                  <a:lnTo>
                    <a:pt x="1948834" y="168459"/>
                  </a:lnTo>
                  <a:lnTo>
                    <a:pt x="1932391" y="122452"/>
                  </a:lnTo>
                  <a:lnTo>
                    <a:pt x="1906588" y="81868"/>
                  </a:lnTo>
                  <a:lnTo>
                    <a:pt x="1872739" y="48018"/>
                  </a:lnTo>
                  <a:lnTo>
                    <a:pt x="1832155" y="22216"/>
                  </a:lnTo>
                  <a:lnTo>
                    <a:pt x="1786148" y="5772"/>
                  </a:lnTo>
                  <a:lnTo>
                    <a:pt x="1736031" y="0"/>
                  </a:lnTo>
                  <a:close/>
                </a:path>
              </a:pathLst>
            </a:custGeom>
            <a:grpFill/>
          </p:spPr>
          <p:txBody>
            <a:bodyPr wrap="square" lIns="0" tIns="0" rIns="0" bIns="0" rtlCol="0"/>
            <a:lstStyle/>
            <a:p>
              <a:endParaRPr sz="1154" dirty="0"/>
            </a:p>
          </p:txBody>
        </p:sp>
        <p:sp>
          <p:nvSpPr>
            <p:cNvPr id="4" name="object 25">
              <a:extLst>
                <a:ext uri="{FF2B5EF4-FFF2-40B4-BE49-F238E27FC236}">
                  <a16:creationId xmlns:a16="http://schemas.microsoft.com/office/drawing/2014/main" id="{E5B41D20-19D4-30BF-3989-4D2FE448C4DA}"/>
                </a:ext>
              </a:extLst>
            </p:cNvPr>
            <p:cNvSpPr/>
            <p:nvPr/>
          </p:nvSpPr>
          <p:spPr>
            <a:xfrm>
              <a:off x="685799" y="546100"/>
              <a:ext cx="3256757" cy="828000"/>
            </a:xfrm>
            <a:custGeom>
              <a:avLst/>
              <a:gdLst/>
              <a:ahLst/>
              <a:cxnLst/>
              <a:rect l="l" t="t" r="r" b="b"/>
              <a:pathLst>
                <a:path w="1955164" h="437514">
                  <a:moveTo>
                    <a:pt x="1736031" y="0"/>
                  </a:moveTo>
                  <a:lnTo>
                    <a:pt x="0" y="0"/>
                  </a:lnTo>
                  <a:lnTo>
                    <a:pt x="0" y="437153"/>
                  </a:lnTo>
                  <a:lnTo>
                    <a:pt x="1736031" y="437153"/>
                  </a:lnTo>
                  <a:lnTo>
                    <a:pt x="1786148" y="431380"/>
                  </a:lnTo>
                  <a:lnTo>
                    <a:pt x="1832155" y="414936"/>
                  </a:lnTo>
                  <a:lnTo>
                    <a:pt x="1872739" y="389134"/>
                  </a:lnTo>
                  <a:lnTo>
                    <a:pt x="1906588" y="355285"/>
                  </a:lnTo>
                  <a:lnTo>
                    <a:pt x="1932391" y="314701"/>
                  </a:lnTo>
                  <a:lnTo>
                    <a:pt x="1948834" y="268694"/>
                  </a:lnTo>
                  <a:lnTo>
                    <a:pt x="1954607" y="218577"/>
                  </a:lnTo>
                  <a:lnTo>
                    <a:pt x="1948834" y="168459"/>
                  </a:lnTo>
                  <a:lnTo>
                    <a:pt x="1932391" y="122452"/>
                  </a:lnTo>
                  <a:lnTo>
                    <a:pt x="1906588" y="81868"/>
                  </a:lnTo>
                  <a:lnTo>
                    <a:pt x="1872739" y="48018"/>
                  </a:lnTo>
                  <a:lnTo>
                    <a:pt x="1832155" y="22216"/>
                  </a:lnTo>
                  <a:lnTo>
                    <a:pt x="1786148" y="5772"/>
                  </a:lnTo>
                  <a:lnTo>
                    <a:pt x="1736031" y="0"/>
                  </a:lnTo>
                  <a:close/>
                </a:path>
              </a:pathLst>
            </a:custGeom>
            <a:grpFill/>
          </p:spPr>
          <p:txBody>
            <a:bodyPr wrap="square" lIns="0" tIns="0" rIns="0" bIns="0" rtlCol="0"/>
            <a:lstStyle/>
            <a:p>
              <a:endParaRPr sz="1154" dirty="0"/>
            </a:p>
          </p:txBody>
        </p:sp>
      </p:grpSp>
      <p:sp>
        <p:nvSpPr>
          <p:cNvPr id="5" name="object 9">
            <a:extLst>
              <a:ext uri="{FF2B5EF4-FFF2-40B4-BE49-F238E27FC236}">
                <a16:creationId xmlns:a16="http://schemas.microsoft.com/office/drawing/2014/main" id="{79746CC5-D393-62BF-17E7-A9CC169A9913}"/>
              </a:ext>
            </a:extLst>
          </p:cNvPr>
          <p:cNvSpPr txBox="1"/>
          <p:nvPr/>
        </p:nvSpPr>
        <p:spPr>
          <a:xfrm>
            <a:off x="280538" y="288783"/>
            <a:ext cx="1616269" cy="316001"/>
          </a:xfrm>
          <a:prstGeom prst="rect">
            <a:avLst/>
          </a:prstGeom>
        </p:spPr>
        <p:txBody>
          <a:bodyPr vert="horz" wrap="square" lIns="0" tIns="8145" rIns="0" bIns="0" rtlCol="0">
            <a:spAutoFit/>
          </a:bodyPr>
          <a:lstStyle/>
          <a:p>
            <a:pPr marL="8145">
              <a:spcBef>
                <a:spcPts val="64"/>
              </a:spcBef>
            </a:pPr>
            <a:r>
              <a:rPr lang="en-US" sz="2000" b="1" spc="-3" dirty="0">
                <a:solidFill>
                  <a:srgbClr val="FFFFFF"/>
                </a:solidFill>
                <a:latin typeface="Arial" panose="020B0604020202020204" pitchFamily="34" charset="0"/>
                <a:cs typeface="Arial" panose="020B0604020202020204" pitchFamily="34" charset="0"/>
              </a:rPr>
              <a:t>References</a:t>
            </a:r>
            <a:endParaRPr sz="2000" b="1"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8675B22-2C29-348C-5200-09A3B29EF4B0}"/>
              </a:ext>
            </a:extLst>
          </p:cNvPr>
          <p:cNvPicPr>
            <a:picLocks noChangeAspect="1"/>
          </p:cNvPicPr>
          <p:nvPr/>
        </p:nvPicPr>
        <p:blipFill>
          <a:blip r:embed="rId2" cstate="print"/>
          <a:stretch>
            <a:fillRect/>
          </a:stretch>
        </p:blipFill>
        <p:spPr>
          <a:xfrm>
            <a:off x="145665" y="6234183"/>
            <a:ext cx="2186988" cy="491102"/>
          </a:xfrm>
          <a:prstGeom prst="rect">
            <a:avLst/>
          </a:prstGeom>
          <a:noFill/>
          <a:ln>
            <a:noFill/>
          </a:ln>
        </p:spPr>
      </p:pic>
      <p:sp>
        <p:nvSpPr>
          <p:cNvPr id="7" name="Date Placeholder 6">
            <a:extLst>
              <a:ext uri="{FF2B5EF4-FFF2-40B4-BE49-F238E27FC236}">
                <a16:creationId xmlns:a16="http://schemas.microsoft.com/office/drawing/2014/main" id="{98B9C2C0-EEDE-A5BB-05D8-1C8B36089F12}"/>
              </a:ext>
            </a:extLst>
          </p:cNvPr>
          <p:cNvSpPr>
            <a:spLocks noGrp="1"/>
          </p:cNvSpPr>
          <p:nvPr>
            <p:ph type="dt" sz="half" idx="10"/>
          </p:nvPr>
        </p:nvSpPr>
        <p:spPr/>
        <p:txBody>
          <a:bodyPr/>
          <a:lstStyle/>
          <a:p>
            <a:fld id="{E630311A-773C-440D-8AFC-FFEB2B27E3C8}" type="datetime1">
              <a:rPr lang="en-US" smtClean="0"/>
              <a:t>6/28/2023</a:t>
            </a:fld>
            <a:endParaRPr lang="en-US" dirty="0"/>
          </a:p>
        </p:txBody>
      </p:sp>
      <p:sp>
        <p:nvSpPr>
          <p:cNvPr id="8" name="Slide Number Placeholder 7">
            <a:extLst>
              <a:ext uri="{FF2B5EF4-FFF2-40B4-BE49-F238E27FC236}">
                <a16:creationId xmlns:a16="http://schemas.microsoft.com/office/drawing/2014/main" id="{5E3CBC38-2D3F-2C86-EC6F-8FB8CE212699}"/>
              </a:ext>
            </a:extLst>
          </p:cNvPr>
          <p:cNvSpPr>
            <a:spLocks noGrp="1"/>
          </p:cNvSpPr>
          <p:nvPr>
            <p:ph type="sldNum" sz="quarter" idx="12"/>
          </p:nvPr>
        </p:nvSpPr>
        <p:spPr/>
        <p:txBody>
          <a:bodyPr/>
          <a:lstStyle/>
          <a:p>
            <a:fld id="{4FAB73BC-B049-4115-A692-8D63A059BFB8}" type="slidenum">
              <a:rPr lang="en-US" smtClean="0"/>
              <a:t>18</a:t>
            </a:fld>
            <a:endParaRPr lang="en-US" dirty="0"/>
          </a:p>
        </p:txBody>
      </p:sp>
      <p:sp>
        <p:nvSpPr>
          <p:cNvPr id="10" name="TextBox 9">
            <a:extLst>
              <a:ext uri="{FF2B5EF4-FFF2-40B4-BE49-F238E27FC236}">
                <a16:creationId xmlns:a16="http://schemas.microsoft.com/office/drawing/2014/main" id="{DF2A5350-7841-2AEF-16D2-CDA4D0F963EA}"/>
              </a:ext>
            </a:extLst>
          </p:cNvPr>
          <p:cNvSpPr txBox="1"/>
          <p:nvPr/>
        </p:nvSpPr>
        <p:spPr>
          <a:xfrm>
            <a:off x="240792" y="843379"/>
            <a:ext cx="11362323" cy="5047536"/>
          </a:xfrm>
          <a:prstGeom prst="rect">
            <a:avLst/>
          </a:prstGeom>
          <a:noFill/>
        </p:spPr>
        <p:txBody>
          <a:bodyPr wrap="square">
            <a:spAutoFit/>
          </a:bodyPr>
          <a:lstStyle/>
          <a:p>
            <a:pPr marL="342900" indent="-342900">
              <a:buAutoNum type="arabicPeriod"/>
            </a:pPr>
            <a:r>
              <a:rPr lang="en-IN" sz="1400" dirty="0"/>
              <a:t>Sujatha R. Cultural practices and beliefs on newborn care among mothers in a selected hospital of Mangalore taluk. Journal of Health and Allied Sciences NU. 2014;4(02):021-6.</a:t>
            </a:r>
          </a:p>
          <a:p>
            <a:pPr marL="342900" indent="-342900">
              <a:buAutoNum type="arabicPeriod"/>
            </a:pPr>
            <a:r>
              <a:rPr lang="en-IN" sz="1400" dirty="0"/>
              <a:t>Jenifer M, Benjamin EE. Cultural practices and beliefs regarding newborn care in South India. Indian Journal of Continuing Nursing Education. 2019;20(2):106.</a:t>
            </a:r>
          </a:p>
          <a:p>
            <a:pPr marL="342900" indent="-342900">
              <a:buAutoNum type="arabicPeriod"/>
            </a:pPr>
            <a:r>
              <a:rPr lang="en-IN" sz="1400" dirty="0"/>
              <a:t>Raven JH, Chen Q, </a:t>
            </a:r>
            <a:r>
              <a:rPr lang="en-IN" sz="1400" dirty="0" err="1"/>
              <a:t>Tolhurst</a:t>
            </a:r>
            <a:r>
              <a:rPr lang="en-IN" sz="1400" dirty="0"/>
              <a:t> RJ, Garner P. Traditional beliefs and practices in the postpartum period in Fujian Province, China: a qualitative study. BMC pregnancy and childbirth. 2007;7:1-11.</a:t>
            </a:r>
          </a:p>
          <a:p>
            <a:pPr marL="342900" indent="-342900">
              <a:buAutoNum type="arabicPeriod"/>
            </a:pPr>
            <a:r>
              <a:rPr lang="en-IN" sz="1400" dirty="0" err="1"/>
              <a:t>Dehury</a:t>
            </a:r>
            <a:r>
              <a:rPr lang="en-IN" sz="1400" dirty="0"/>
              <a:t> RK, Pati A, </a:t>
            </a:r>
            <a:r>
              <a:rPr lang="en-IN" sz="1400" dirty="0" err="1"/>
              <a:t>Dehury</a:t>
            </a:r>
            <a:r>
              <a:rPr lang="en-IN" sz="1400" dirty="0"/>
              <a:t> P. Traditional practices and beliefs in post-partum care: Tribal women in Maharashtra. ANTYAJAA: Indian Journal of Women and Social Change. 2018;3(1):49-63.</a:t>
            </a:r>
          </a:p>
          <a:p>
            <a:pPr marL="342900" indent="-342900">
              <a:buAutoNum type="arabicPeriod"/>
            </a:pPr>
            <a:r>
              <a:rPr lang="en-IN" sz="1400" dirty="0"/>
              <a:t>Osman A, Gaffer Y, </a:t>
            </a:r>
            <a:r>
              <a:rPr lang="en-IN" sz="1400" dirty="0" err="1"/>
              <a:t>Sharkawy</a:t>
            </a:r>
            <a:r>
              <a:rPr lang="en-IN" sz="1400" dirty="0"/>
              <a:t> A, Brandon D. Maternal cultural practices for neonates’ care in upper Egypt. Women and Birth. 2018;31(4):e278-e85.</a:t>
            </a:r>
          </a:p>
          <a:p>
            <a:pPr marL="342900" indent="-342900">
              <a:buAutoNum type="arabicPeriod"/>
            </a:pPr>
            <a:r>
              <a:rPr lang="en-IN" sz="1400" dirty="0" err="1"/>
              <a:t>Kaewsarn</a:t>
            </a:r>
            <a:r>
              <a:rPr lang="en-IN" sz="1400" dirty="0"/>
              <a:t> P, Moyle W, Creedy D. Thai nurses' beliefs about breastfeeding and postpartum practices. Journal of Clinical Nursing. 2003;12(4):467-75.</a:t>
            </a:r>
          </a:p>
          <a:p>
            <a:pPr marL="342900" indent="-342900">
              <a:buAutoNum type="arabicPeriod"/>
            </a:pPr>
            <a:r>
              <a:rPr lang="en-IN" sz="1400" dirty="0" err="1"/>
              <a:t>Alparslan</a:t>
            </a:r>
            <a:r>
              <a:rPr lang="en-IN" sz="1400" dirty="0"/>
              <a:t> Ö, </a:t>
            </a:r>
            <a:r>
              <a:rPr lang="en-IN" sz="1400" dirty="0" err="1"/>
              <a:t>Demirel</a:t>
            </a:r>
            <a:r>
              <a:rPr lang="en-IN" sz="1400" dirty="0"/>
              <a:t> Y. Traditional neonatal care practices in Turkey. Japan journal of Nursing science. 2013;10(1):47-54.</a:t>
            </a:r>
          </a:p>
          <a:p>
            <a:pPr marL="342900" indent="-342900">
              <a:buAutoNum type="arabicPeriod"/>
            </a:pPr>
            <a:r>
              <a:rPr lang="en-IN" sz="1400" dirty="0" err="1"/>
              <a:t>Vernekar</a:t>
            </a:r>
            <a:r>
              <a:rPr lang="en-IN" sz="1400" dirty="0"/>
              <a:t> PP, </a:t>
            </a:r>
            <a:r>
              <a:rPr lang="en-IN" sz="1400" dirty="0" err="1"/>
              <a:t>Cacodcar</a:t>
            </a:r>
            <a:r>
              <a:rPr lang="en-IN" sz="1400" dirty="0"/>
              <a:t> JA, </a:t>
            </a:r>
            <a:r>
              <a:rPr lang="en-IN" sz="1400" dirty="0" err="1"/>
              <a:t>Panandikar</a:t>
            </a:r>
            <a:r>
              <a:rPr lang="en-IN" sz="1400" dirty="0"/>
              <a:t> M, Almeida I. A study on traditional beliefs and practices during the postpartum period among mothers at a district hospital in Goa. International Journal of Preventive, Curative &amp; Community Medicine (E-ISSN: 2454-325X). 2021;7(3):1-11.</a:t>
            </a:r>
          </a:p>
          <a:p>
            <a:pPr marL="342900" indent="-342900">
              <a:buAutoNum type="arabicPeriod"/>
            </a:pPr>
            <a:r>
              <a:rPr lang="en-IN" sz="1400" dirty="0"/>
              <a:t>Shahjahan M, Ahmed MR, Rahman MM, Afroz A. Factors affecting newborn care practices in Bangladesh. Paediatric and perinatal epidemiology. 2012;26(1):13-8.</a:t>
            </a:r>
          </a:p>
          <a:p>
            <a:pPr marL="342900" indent="-342900">
              <a:buAutoNum type="arabicPeriod"/>
            </a:pPr>
            <a:r>
              <a:rPr lang="en-IN" sz="1400" dirty="0"/>
              <a:t>Pati S, Chauhan AS, Panda M, Swain S, Hussain MA. Neonatal care practices in a tribal community of Odisha, India: A cultural perspective. Journal of tropical </a:t>
            </a:r>
            <a:r>
              <a:rPr lang="en-IN" sz="1400" dirty="0" err="1"/>
              <a:t>pediatrics</a:t>
            </a:r>
            <a:r>
              <a:rPr lang="en-IN" sz="1400" dirty="0"/>
              <a:t>. 2014;60(3):238-44.</a:t>
            </a:r>
          </a:p>
          <a:p>
            <a:pPr marL="342900" indent="-342900">
              <a:buAutoNum type="arabicPeriod"/>
            </a:pPr>
            <a:r>
              <a:rPr lang="en-IN" sz="1400" dirty="0"/>
              <a:t>Nethra N, </a:t>
            </a:r>
            <a:r>
              <a:rPr lang="en-IN" sz="1400" dirty="0" err="1"/>
              <a:t>Udgiri</a:t>
            </a:r>
            <a:r>
              <a:rPr lang="en-IN" sz="1400" dirty="0"/>
              <a:t> R. A study on traditional beliefs and practices in newborn care among mothers in a tertiary health care centre in Vijayapura, North Karnataka. Int J Community Med Public Health. 2018;5(3):1035-40.12.	</a:t>
            </a:r>
            <a:r>
              <a:rPr lang="en-IN" sz="1400" dirty="0" err="1"/>
              <a:t>Kesterton</a:t>
            </a:r>
            <a:r>
              <a:rPr lang="en-IN" sz="1400" dirty="0"/>
              <a:t> AJ, Cleland J. Neonatal care in rural Karnataka: healthy and harmful practices, the potential for change. BMC Pregnancy and Childbirth. 2009;9(1):1-13.</a:t>
            </a:r>
          </a:p>
        </p:txBody>
      </p:sp>
    </p:spTree>
    <p:extLst>
      <p:ext uri="{BB962C8B-B14F-4D97-AF65-F5344CB8AC3E}">
        <p14:creationId xmlns:p14="http://schemas.microsoft.com/office/powerpoint/2010/main" val="296657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39AE0-FEBA-248B-F8A2-203F2D198746}"/>
              </a:ext>
            </a:extLst>
          </p:cNvPr>
          <p:cNvSpPr>
            <a:spLocks noGrp="1"/>
          </p:cNvSpPr>
          <p:nvPr>
            <p:ph type="title"/>
          </p:nvPr>
        </p:nvSpPr>
        <p:spPr/>
        <p:txBody>
          <a:bodyPr/>
          <a:lstStyle/>
          <a:p>
            <a:r>
              <a:rPr lang="en-IN" dirty="0"/>
              <a:t>Pictorial JOURNEY</a:t>
            </a:r>
          </a:p>
        </p:txBody>
      </p:sp>
      <p:pic>
        <p:nvPicPr>
          <p:cNvPr id="7" name="Content Placeholder 6">
            <a:extLst>
              <a:ext uri="{FF2B5EF4-FFF2-40B4-BE49-F238E27FC236}">
                <a16:creationId xmlns:a16="http://schemas.microsoft.com/office/drawing/2014/main" id="{2A722FE8-1616-7E6E-2E36-6B60BBCD021B}"/>
              </a:ext>
            </a:extLst>
          </p:cNvPr>
          <p:cNvPicPr>
            <a:picLocks noGrp="1" noChangeAspect="1"/>
          </p:cNvPicPr>
          <p:nvPr>
            <p:ph idx="1"/>
          </p:nvPr>
        </p:nvPicPr>
        <p:blipFill>
          <a:blip r:embed="rId2"/>
          <a:stretch>
            <a:fillRect/>
          </a:stretch>
        </p:blipFill>
        <p:spPr>
          <a:xfrm>
            <a:off x="3279884" y="1652150"/>
            <a:ext cx="4219582" cy="3164687"/>
          </a:xfrm>
        </p:spPr>
      </p:pic>
      <p:sp>
        <p:nvSpPr>
          <p:cNvPr id="4" name="Date Placeholder 3">
            <a:extLst>
              <a:ext uri="{FF2B5EF4-FFF2-40B4-BE49-F238E27FC236}">
                <a16:creationId xmlns:a16="http://schemas.microsoft.com/office/drawing/2014/main" id="{1B054C80-8AAB-42F3-759F-419E57BCFF55}"/>
              </a:ext>
            </a:extLst>
          </p:cNvPr>
          <p:cNvSpPr>
            <a:spLocks noGrp="1"/>
          </p:cNvSpPr>
          <p:nvPr>
            <p:ph type="dt" sz="half" idx="10"/>
          </p:nvPr>
        </p:nvSpPr>
        <p:spPr/>
        <p:txBody>
          <a:bodyPr/>
          <a:lstStyle/>
          <a:p>
            <a:fld id="{01B0B57E-7710-44F4-8A29-D4EB37538167}" type="datetime1">
              <a:rPr lang="en-US" smtClean="0"/>
              <a:t>6/28/2023</a:t>
            </a:fld>
            <a:endParaRPr lang="en-US" dirty="0"/>
          </a:p>
        </p:txBody>
      </p:sp>
      <p:sp>
        <p:nvSpPr>
          <p:cNvPr id="5" name="Slide Number Placeholder 4">
            <a:extLst>
              <a:ext uri="{FF2B5EF4-FFF2-40B4-BE49-F238E27FC236}">
                <a16:creationId xmlns:a16="http://schemas.microsoft.com/office/drawing/2014/main" id="{E3017098-0B1F-28CF-3DFA-1C4804515173}"/>
              </a:ext>
            </a:extLst>
          </p:cNvPr>
          <p:cNvSpPr>
            <a:spLocks noGrp="1"/>
          </p:cNvSpPr>
          <p:nvPr>
            <p:ph type="sldNum" sz="quarter" idx="12"/>
          </p:nvPr>
        </p:nvSpPr>
        <p:spPr/>
        <p:txBody>
          <a:bodyPr/>
          <a:lstStyle/>
          <a:p>
            <a:fld id="{4FAB73BC-B049-4115-A692-8D63A059BFB8}" type="slidenum">
              <a:rPr lang="en-US" smtClean="0"/>
              <a:t>19</a:t>
            </a:fld>
            <a:endParaRPr lang="en-US" dirty="0"/>
          </a:p>
        </p:txBody>
      </p:sp>
      <p:pic>
        <p:nvPicPr>
          <p:cNvPr id="23" name="Picture 22">
            <a:extLst>
              <a:ext uri="{FF2B5EF4-FFF2-40B4-BE49-F238E27FC236}">
                <a16:creationId xmlns:a16="http://schemas.microsoft.com/office/drawing/2014/main" id="{FE33A0CF-20E6-41A5-4E6D-F2669B4B003E}"/>
              </a:ext>
            </a:extLst>
          </p:cNvPr>
          <p:cNvPicPr>
            <a:picLocks noChangeAspect="1"/>
          </p:cNvPicPr>
          <p:nvPr/>
        </p:nvPicPr>
        <p:blipFill>
          <a:blip r:embed="rId3"/>
          <a:stretch>
            <a:fillRect/>
          </a:stretch>
        </p:blipFill>
        <p:spPr>
          <a:xfrm>
            <a:off x="108086" y="1795972"/>
            <a:ext cx="3372232" cy="2982950"/>
          </a:xfrm>
          <a:prstGeom prst="rect">
            <a:avLst/>
          </a:prstGeom>
        </p:spPr>
      </p:pic>
      <p:pic>
        <p:nvPicPr>
          <p:cNvPr id="25" name="Picture 24">
            <a:extLst>
              <a:ext uri="{FF2B5EF4-FFF2-40B4-BE49-F238E27FC236}">
                <a16:creationId xmlns:a16="http://schemas.microsoft.com/office/drawing/2014/main" id="{AB49BC43-B71A-5E9A-2F9E-FF2C69CC0669}"/>
              </a:ext>
            </a:extLst>
          </p:cNvPr>
          <p:cNvPicPr>
            <a:picLocks noChangeAspect="1"/>
          </p:cNvPicPr>
          <p:nvPr/>
        </p:nvPicPr>
        <p:blipFill>
          <a:blip r:embed="rId4"/>
          <a:stretch>
            <a:fillRect/>
          </a:stretch>
        </p:blipFill>
        <p:spPr>
          <a:xfrm>
            <a:off x="7457521" y="2474715"/>
            <a:ext cx="4734479" cy="2453951"/>
          </a:xfrm>
          <a:prstGeom prst="rect">
            <a:avLst/>
          </a:prstGeom>
        </p:spPr>
      </p:pic>
      <p:pic>
        <p:nvPicPr>
          <p:cNvPr id="27" name="Picture 26">
            <a:extLst>
              <a:ext uri="{FF2B5EF4-FFF2-40B4-BE49-F238E27FC236}">
                <a16:creationId xmlns:a16="http://schemas.microsoft.com/office/drawing/2014/main" id="{40386478-D5CE-7868-0130-28D72E241F74}"/>
              </a:ext>
            </a:extLst>
          </p:cNvPr>
          <p:cNvPicPr>
            <a:picLocks noChangeAspect="1"/>
          </p:cNvPicPr>
          <p:nvPr/>
        </p:nvPicPr>
        <p:blipFill rotWithShape="1">
          <a:blip r:embed="rId5"/>
          <a:srcRect r="44175"/>
          <a:stretch/>
        </p:blipFill>
        <p:spPr>
          <a:xfrm>
            <a:off x="3567895" y="4764025"/>
            <a:ext cx="3601615" cy="2093975"/>
          </a:xfrm>
          <a:prstGeom prst="rect">
            <a:avLst/>
          </a:prstGeom>
        </p:spPr>
      </p:pic>
      <p:pic>
        <p:nvPicPr>
          <p:cNvPr id="29" name="Picture 28">
            <a:extLst>
              <a:ext uri="{FF2B5EF4-FFF2-40B4-BE49-F238E27FC236}">
                <a16:creationId xmlns:a16="http://schemas.microsoft.com/office/drawing/2014/main" id="{F759A668-A20B-5659-8210-F8C54643FC9F}"/>
              </a:ext>
            </a:extLst>
          </p:cNvPr>
          <p:cNvPicPr>
            <a:picLocks noChangeAspect="1"/>
          </p:cNvPicPr>
          <p:nvPr/>
        </p:nvPicPr>
        <p:blipFill>
          <a:blip r:embed="rId6"/>
          <a:stretch>
            <a:fillRect/>
          </a:stretch>
        </p:blipFill>
        <p:spPr>
          <a:xfrm>
            <a:off x="0" y="4778922"/>
            <a:ext cx="3601616" cy="1705854"/>
          </a:xfrm>
          <a:prstGeom prst="rect">
            <a:avLst/>
          </a:prstGeom>
        </p:spPr>
      </p:pic>
      <p:pic>
        <p:nvPicPr>
          <p:cNvPr id="31" name="Picture 30">
            <a:extLst>
              <a:ext uri="{FF2B5EF4-FFF2-40B4-BE49-F238E27FC236}">
                <a16:creationId xmlns:a16="http://schemas.microsoft.com/office/drawing/2014/main" id="{EEBCE08F-05D1-8296-7310-95D1F0BCB61C}"/>
              </a:ext>
            </a:extLst>
          </p:cNvPr>
          <p:cNvPicPr>
            <a:picLocks noChangeAspect="1"/>
          </p:cNvPicPr>
          <p:nvPr/>
        </p:nvPicPr>
        <p:blipFill>
          <a:blip r:embed="rId7"/>
          <a:stretch>
            <a:fillRect/>
          </a:stretch>
        </p:blipFill>
        <p:spPr>
          <a:xfrm>
            <a:off x="6375935" y="0"/>
            <a:ext cx="3710457" cy="2625362"/>
          </a:xfrm>
          <a:prstGeom prst="rect">
            <a:avLst/>
          </a:prstGeom>
        </p:spPr>
      </p:pic>
      <p:pic>
        <p:nvPicPr>
          <p:cNvPr id="33" name="Picture 32">
            <a:extLst>
              <a:ext uri="{FF2B5EF4-FFF2-40B4-BE49-F238E27FC236}">
                <a16:creationId xmlns:a16="http://schemas.microsoft.com/office/drawing/2014/main" id="{E9A8E7A5-F47D-3F31-ED07-10B3E64AF36A}"/>
              </a:ext>
            </a:extLst>
          </p:cNvPr>
          <p:cNvPicPr>
            <a:picLocks noChangeAspect="1"/>
          </p:cNvPicPr>
          <p:nvPr/>
        </p:nvPicPr>
        <p:blipFill>
          <a:blip r:embed="rId8"/>
          <a:stretch>
            <a:fillRect/>
          </a:stretch>
        </p:blipFill>
        <p:spPr>
          <a:xfrm>
            <a:off x="10086392" y="-8483"/>
            <a:ext cx="2105608" cy="2530253"/>
          </a:xfrm>
          <a:prstGeom prst="rect">
            <a:avLst/>
          </a:prstGeom>
        </p:spPr>
      </p:pic>
      <p:pic>
        <p:nvPicPr>
          <p:cNvPr id="35" name="Picture 34">
            <a:extLst>
              <a:ext uri="{FF2B5EF4-FFF2-40B4-BE49-F238E27FC236}">
                <a16:creationId xmlns:a16="http://schemas.microsoft.com/office/drawing/2014/main" id="{9C4085B6-1FB3-8DBE-7066-C52BBF4B6D5D}"/>
              </a:ext>
            </a:extLst>
          </p:cNvPr>
          <p:cNvPicPr>
            <a:picLocks noChangeAspect="1"/>
          </p:cNvPicPr>
          <p:nvPr/>
        </p:nvPicPr>
        <p:blipFill>
          <a:blip r:embed="rId9"/>
          <a:stretch>
            <a:fillRect/>
          </a:stretch>
        </p:blipFill>
        <p:spPr>
          <a:xfrm>
            <a:off x="7135790" y="4869649"/>
            <a:ext cx="3781026" cy="1988351"/>
          </a:xfrm>
          <a:prstGeom prst="rect">
            <a:avLst/>
          </a:prstGeom>
        </p:spPr>
      </p:pic>
    </p:spTree>
    <p:extLst>
      <p:ext uri="{BB962C8B-B14F-4D97-AF65-F5344CB8AC3E}">
        <p14:creationId xmlns:p14="http://schemas.microsoft.com/office/powerpoint/2010/main" val="4244374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D263EB-9FAA-F55D-9843-06DF25323D47}"/>
              </a:ext>
            </a:extLst>
          </p:cNvPr>
          <p:cNvSpPr>
            <a:spLocks noGrp="1"/>
          </p:cNvSpPr>
          <p:nvPr>
            <p:ph type="dt" sz="half" idx="10"/>
          </p:nvPr>
        </p:nvSpPr>
        <p:spPr/>
        <p:txBody>
          <a:bodyPr/>
          <a:lstStyle/>
          <a:p>
            <a:fld id="{AB378669-BBBD-46D8-81E2-6FC7AB53E2BA}" type="datetime1">
              <a:rPr lang="en-US" smtClean="0"/>
              <a:t>6/28/2023</a:t>
            </a:fld>
            <a:endParaRPr lang="en-US" dirty="0"/>
          </a:p>
        </p:txBody>
      </p:sp>
      <p:sp>
        <p:nvSpPr>
          <p:cNvPr id="3" name="Slide Number Placeholder 2">
            <a:extLst>
              <a:ext uri="{FF2B5EF4-FFF2-40B4-BE49-F238E27FC236}">
                <a16:creationId xmlns:a16="http://schemas.microsoft.com/office/drawing/2014/main" id="{D5A066A8-2928-D940-6059-11DA1E3BF5F1}"/>
              </a:ext>
            </a:extLst>
          </p:cNvPr>
          <p:cNvSpPr>
            <a:spLocks noGrp="1"/>
          </p:cNvSpPr>
          <p:nvPr>
            <p:ph type="sldNum" sz="quarter" idx="12"/>
          </p:nvPr>
        </p:nvSpPr>
        <p:spPr/>
        <p:txBody>
          <a:bodyPr/>
          <a:lstStyle/>
          <a:p>
            <a:fld id="{4FAB73BC-B049-4115-A692-8D63A059BFB8}" type="slidenum">
              <a:rPr lang="en-US" smtClean="0"/>
              <a:t>2</a:t>
            </a:fld>
            <a:endParaRPr lang="en-US" dirty="0"/>
          </a:p>
        </p:txBody>
      </p:sp>
      <p:pic>
        <p:nvPicPr>
          <p:cNvPr id="5" name="Picture 4">
            <a:extLst>
              <a:ext uri="{FF2B5EF4-FFF2-40B4-BE49-F238E27FC236}">
                <a16:creationId xmlns:a16="http://schemas.microsoft.com/office/drawing/2014/main" id="{FDABC203-BA0F-25B5-6DB0-4F53009822B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14392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7B3DAB6-1BFE-7ACA-4544-8AF4695F42DD}"/>
              </a:ext>
            </a:extLst>
          </p:cNvPr>
          <p:cNvSpPr>
            <a:spLocks noGrp="1"/>
          </p:cNvSpPr>
          <p:nvPr>
            <p:ph type="dt" sz="half" idx="10"/>
          </p:nvPr>
        </p:nvSpPr>
        <p:spPr/>
        <p:txBody>
          <a:bodyPr/>
          <a:lstStyle/>
          <a:p>
            <a:fld id="{3559209D-0CF4-4404-8782-4A884B3F8105}" type="datetime1">
              <a:rPr lang="en-US" smtClean="0"/>
              <a:t>6/28/2023</a:t>
            </a:fld>
            <a:endParaRPr lang="en-US" dirty="0"/>
          </a:p>
        </p:txBody>
      </p:sp>
      <p:sp>
        <p:nvSpPr>
          <p:cNvPr id="6" name="Slide Number Placeholder 5">
            <a:extLst>
              <a:ext uri="{FF2B5EF4-FFF2-40B4-BE49-F238E27FC236}">
                <a16:creationId xmlns:a16="http://schemas.microsoft.com/office/drawing/2014/main" id="{61A3F623-78B4-67C4-E646-16C0607E799C}"/>
              </a:ext>
            </a:extLst>
          </p:cNvPr>
          <p:cNvSpPr>
            <a:spLocks noGrp="1"/>
          </p:cNvSpPr>
          <p:nvPr>
            <p:ph type="sldNum" sz="quarter" idx="12"/>
          </p:nvPr>
        </p:nvSpPr>
        <p:spPr/>
        <p:txBody>
          <a:bodyPr/>
          <a:lstStyle/>
          <a:p>
            <a:fld id="{4FAB73BC-B049-4115-A692-8D63A059BFB8}" type="slidenum">
              <a:rPr lang="en-US" smtClean="0"/>
              <a:t>20</a:t>
            </a:fld>
            <a:endParaRPr lang="en-US" dirty="0"/>
          </a:p>
        </p:txBody>
      </p:sp>
      <p:pic>
        <p:nvPicPr>
          <p:cNvPr id="8" name="Picture 7">
            <a:extLst>
              <a:ext uri="{FF2B5EF4-FFF2-40B4-BE49-F238E27FC236}">
                <a16:creationId xmlns:a16="http://schemas.microsoft.com/office/drawing/2014/main" id="{10DE20E3-CB9A-DD2C-9A09-10C995846BB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5314" y="0"/>
            <a:ext cx="12257314" cy="6858000"/>
          </a:xfrm>
          <a:prstGeom prst="rect">
            <a:avLst/>
          </a:prstGeom>
        </p:spPr>
      </p:pic>
    </p:spTree>
    <p:extLst>
      <p:ext uri="{BB962C8B-B14F-4D97-AF65-F5344CB8AC3E}">
        <p14:creationId xmlns:p14="http://schemas.microsoft.com/office/powerpoint/2010/main" val="3873999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 name="Oval 13">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5" name="Oval 14">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p:nvSpPr>
          <p:cNvPr id="5" name="object 9">
            <a:extLst>
              <a:ext uri="{FF2B5EF4-FFF2-40B4-BE49-F238E27FC236}">
                <a16:creationId xmlns:a16="http://schemas.microsoft.com/office/drawing/2014/main" id="{12A01FB0-2C34-A0DC-4FCA-9A25EF539106}"/>
              </a:ext>
            </a:extLst>
          </p:cNvPr>
          <p:cNvSpPr txBox="1"/>
          <p:nvPr/>
        </p:nvSpPr>
        <p:spPr>
          <a:xfrm>
            <a:off x="1066800" y="253404"/>
            <a:ext cx="10058400" cy="1609344"/>
          </a:xfrm>
          <a:prstGeom prst="rect">
            <a:avLst/>
          </a:prstGeom>
        </p:spPr>
        <p:txBody>
          <a:bodyPr vert="horz" lIns="91440" tIns="45720" rIns="91440" bIns="45720" rtlCol="0" anchor="ctr">
            <a:normAutofit/>
          </a:bodyPr>
          <a:lstStyle/>
          <a:p>
            <a:pPr marL="8145" defTabSz="914400">
              <a:lnSpc>
                <a:spcPct val="90000"/>
              </a:lnSpc>
              <a:spcBef>
                <a:spcPct val="0"/>
              </a:spcBef>
              <a:spcAft>
                <a:spcPts val="600"/>
              </a:spcAft>
            </a:pPr>
            <a:r>
              <a:rPr lang="en-US" sz="5400" b="1" cap="all" spc="-3" dirty="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rPr>
              <a:t>Introduction</a:t>
            </a:r>
            <a:endParaRPr lang="en-US" sz="5400" b="1" cap="all" dirty="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endParaRPr>
          </a:p>
        </p:txBody>
      </p:sp>
      <p:sp>
        <p:nvSpPr>
          <p:cNvPr id="17" name="Rectangle 16">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3AF81BE-DDAF-AB11-0BDB-25A1685A35CF}"/>
              </a:ext>
            </a:extLst>
          </p:cNvPr>
          <p:cNvPicPr>
            <a:picLocks noChangeAspect="1"/>
          </p:cNvPicPr>
          <p:nvPr/>
        </p:nvPicPr>
        <p:blipFill>
          <a:blip r:embed="rId7" cstate="print"/>
          <a:stretch>
            <a:fillRect/>
          </a:stretch>
        </p:blipFill>
        <p:spPr>
          <a:xfrm>
            <a:off x="145665" y="6234183"/>
            <a:ext cx="2186988" cy="491102"/>
          </a:xfrm>
          <a:prstGeom prst="rect">
            <a:avLst/>
          </a:prstGeom>
          <a:noFill/>
          <a:ln>
            <a:noFill/>
          </a:ln>
        </p:spPr>
      </p:pic>
      <p:graphicFrame>
        <p:nvGraphicFramePr>
          <p:cNvPr id="9" name="Content Placeholder 5">
            <a:extLst>
              <a:ext uri="{FF2B5EF4-FFF2-40B4-BE49-F238E27FC236}">
                <a16:creationId xmlns:a16="http://schemas.microsoft.com/office/drawing/2014/main" id="{6BFE66FD-43E2-D296-F744-86F0039D42C8}"/>
              </a:ext>
            </a:extLst>
          </p:cNvPr>
          <p:cNvGraphicFramePr/>
          <p:nvPr>
            <p:extLst>
              <p:ext uri="{D42A27DB-BD31-4B8C-83A1-F6EECF244321}">
                <p14:modId xmlns:p14="http://schemas.microsoft.com/office/powerpoint/2010/main" val="3420193713"/>
              </p:ext>
            </p:extLst>
          </p:nvPr>
        </p:nvGraphicFramePr>
        <p:xfrm>
          <a:off x="0" y="2013293"/>
          <a:ext cx="12192000" cy="47640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e Placeholder 7">
            <a:extLst>
              <a:ext uri="{FF2B5EF4-FFF2-40B4-BE49-F238E27FC236}">
                <a16:creationId xmlns:a16="http://schemas.microsoft.com/office/drawing/2014/main" id="{1A6EB6E8-37D1-CF6B-B05B-676BA9A1A60F}"/>
              </a:ext>
            </a:extLst>
          </p:cNvPr>
          <p:cNvSpPr>
            <a:spLocks noGrp="1"/>
          </p:cNvSpPr>
          <p:nvPr>
            <p:ph type="dt" sz="half" idx="10"/>
          </p:nvPr>
        </p:nvSpPr>
        <p:spPr/>
        <p:txBody>
          <a:bodyPr/>
          <a:lstStyle/>
          <a:p>
            <a:fld id="{C207061C-5409-4FAF-8D82-D71DD0D164D7}" type="datetime1">
              <a:rPr lang="en-US" smtClean="0"/>
              <a:t>6/28/2023</a:t>
            </a:fld>
            <a:endParaRPr lang="en-US" dirty="0"/>
          </a:p>
        </p:txBody>
      </p:sp>
      <p:sp>
        <p:nvSpPr>
          <p:cNvPr id="10" name="Slide Number Placeholder 9">
            <a:extLst>
              <a:ext uri="{FF2B5EF4-FFF2-40B4-BE49-F238E27FC236}">
                <a16:creationId xmlns:a16="http://schemas.microsoft.com/office/drawing/2014/main" id="{EAF91C19-A51F-7B2B-CF57-7915A754EC4D}"/>
              </a:ext>
            </a:extLst>
          </p:cNvPr>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1693088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B432B-A871-B387-71A0-DD9E637929B4}"/>
              </a:ext>
            </a:extLst>
          </p:cNvPr>
          <p:cNvSpPr txBox="1">
            <a:spLocks/>
          </p:cNvSpPr>
          <p:nvPr/>
        </p:nvSpPr>
        <p:spPr>
          <a:xfrm>
            <a:off x="762002" y="649413"/>
            <a:ext cx="10668000" cy="1524000"/>
          </a:xfrm>
          <a:prstGeom prst="rect">
            <a:avLst/>
          </a:prstGeom>
        </p:spPr>
        <p:txBody>
          <a:bodyP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3600" b="1" dirty="0">
                <a:solidFill>
                  <a:schemeClr val="accent2"/>
                </a:solidFill>
                <a:latin typeface="Times New Roman" panose="02020603050405020304" pitchFamily="18" charset="0"/>
                <a:cs typeface="Times New Roman" panose="02020603050405020304" pitchFamily="18" charset="0"/>
              </a:rPr>
              <a:t>Objectives of the Study</a:t>
            </a:r>
            <a:endParaRPr lang="en-US" sz="3600" dirty="0">
              <a:solidFill>
                <a:schemeClr val="accent2"/>
              </a:solidFill>
              <a:latin typeface="Times New Roman" panose="02020603050405020304" pitchFamily="18" charset="0"/>
              <a:cs typeface="Times New Roman" panose="02020603050405020304" pitchFamily="18" charset="0"/>
            </a:endParaRPr>
          </a:p>
        </p:txBody>
      </p:sp>
      <p:sp>
        <p:nvSpPr>
          <p:cNvPr id="5" name="Content Placeholder 3">
            <a:extLst>
              <a:ext uri="{FF2B5EF4-FFF2-40B4-BE49-F238E27FC236}">
                <a16:creationId xmlns:a16="http://schemas.microsoft.com/office/drawing/2014/main" id="{F238FE68-8C28-F3F4-49B8-B50E7105B274}"/>
              </a:ext>
            </a:extLst>
          </p:cNvPr>
          <p:cNvSpPr txBox="1">
            <a:spLocks/>
          </p:cNvSpPr>
          <p:nvPr/>
        </p:nvSpPr>
        <p:spPr>
          <a:xfrm>
            <a:off x="761999" y="2388316"/>
            <a:ext cx="5151119" cy="3048000"/>
          </a:xfrm>
          <a:prstGeom prst="rect">
            <a:avLst/>
          </a:prstGeom>
        </p:spPr>
        <p:txBody>
          <a:bodyP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en-US"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To</a:t>
            </a:r>
            <a:r>
              <a:rPr lang="en-US" dirty="0">
                <a:solidFill>
                  <a:schemeClr val="tx2">
                    <a:lumMod val="75000"/>
                  </a:schemeClr>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US"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develop an understanding of the common Cultural traditions in Muzaffarpur District relating to newborn care, and the postpartum confinement period (up to 42 days after delivery).</a:t>
            </a: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45C0EF41-6C94-EA12-6A84-B575AC0D42BD}"/>
              </a:ext>
            </a:extLst>
          </p:cNvPr>
          <p:cNvSpPr txBox="1">
            <a:spLocks/>
          </p:cNvSpPr>
          <p:nvPr/>
        </p:nvSpPr>
        <p:spPr>
          <a:xfrm>
            <a:off x="6278883" y="2388316"/>
            <a:ext cx="5460838" cy="3048000"/>
          </a:xfrm>
          <a:prstGeom prst="rect">
            <a:avLst/>
          </a:prstGeom>
        </p:spPr>
        <p:txBody>
          <a:bodyPr>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defTabSz="889000">
              <a:lnSpc>
                <a:spcPct val="100000"/>
              </a:lnSpc>
              <a:spcBef>
                <a:spcPct val="0"/>
              </a:spcBef>
              <a:spcAft>
                <a:spcPct val="35000"/>
              </a:spcAft>
            </a:pPr>
            <a:r>
              <a:rPr lang="en-IN"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To</a:t>
            </a:r>
            <a:r>
              <a:rPr lang="en-IN" dirty="0">
                <a:solidFill>
                  <a:schemeClr val="tx2">
                    <a:lumMod val="75000"/>
                  </a:schemeClr>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r>
              <a:rPr lang="en-IN"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explore the knowledge, awareness, and perception of a female family member (</a:t>
            </a:r>
            <a:r>
              <a:rPr lang="en-US"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Maternal Grandmother</a:t>
            </a:r>
            <a:r>
              <a:rPr lang="en-IN"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 about the puerperium period caring for the newborn.</a:t>
            </a:r>
          </a:p>
          <a:p>
            <a:pPr>
              <a:lnSpc>
                <a:spcPct val="100000"/>
              </a:lnSpc>
            </a:pPr>
            <a:r>
              <a:rPr lang="en-IN"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To identify the main reasons why post-partum women, adhere to or discontinue some traditional harmful health practices and beliefs.</a:t>
            </a:r>
          </a:p>
          <a:p>
            <a:pPr>
              <a:lnSpc>
                <a:spcPct val="100000"/>
              </a:lnSpc>
            </a:pPr>
            <a:r>
              <a:rPr lang="en-IN"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To understand the barriers and enablers for newborn care-related practises from a female perspective in the time of the postnatal period.</a:t>
            </a:r>
          </a:p>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2">
            <a:extLst>
              <a:ext uri="{FF2B5EF4-FFF2-40B4-BE49-F238E27FC236}">
                <a16:creationId xmlns:a16="http://schemas.microsoft.com/office/drawing/2014/main" id="{A681C13C-A546-34A7-1BDD-0B54A84CD12A}"/>
              </a:ext>
            </a:extLst>
          </p:cNvPr>
          <p:cNvSpPr txBox="1">
            <a:spLocks/>
          </p:cNvSpPr>
          <p:nvPr/>
        </p:nvSpPr>
        <p:spPr>
          <a:xfrm>
            <a:off x="680070" y="1829647"/>
            <a:ext cx="5151119" cy="761999"/>
          </a:xfrm>
          <a:prstGeom prst="rect">
            <a:avLst/>
          </a:prstGeom>
        </p:spPr>
        <p:txBody>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buFont typeface="Wingdings" panose="05000000000000000000" pitchFamily="2" charset="2"/>
              <a:buChar char="v"/>
            </a:pPr>
            <a:r>
              <a:rPr lang="en-US" sz="2400" b="1" dirty="0">
                <a:latin typeface="Arial" panose="020B0604020202020204" pitchFamily="34" charset="0"/>
                <a:cs typeface="Arial" panose="020B0604020202020204" pitchFamily="34" charset="0"/>
              </a:rPr>
              <a:t> General Objective</a:t>
            </a:r>
          </a:p>
        </p:txBody>
      </p:sp>
      <p:pic>
        <p:nvPicPr>
          <p:cNvPr id="3" name="Picture 2">
            <a:extLst>
              <a:ext uri="{FF2B5EF4-FFF2-40B4-BE49-F238E27FC236}">
                <a16:creationId xmlns:a16="http://schemas.microsoft.com/office/drawing/2014/main" id="{34D765D0-12F2-20AE-D351-5754D1E9731B}"/>
              </a:ext>
            </a:extLst>
          </p:cNvPr>
          <p:cNvPicPr>
            <a:picLocks noChangeAspect="1"/>
          </p:cNvPicPr>
          <p:nvPr/>
        </p:nvPicPr>
        <p:blipFill>
          <a:blip r:embed="rId3" cstate="print"/>
          <a:stretch>
            <a:fillRect/>
          </a:stretch>
        </p:blipFill>
        <p:spPr>
          <a:xfrm>
            <a:off x="145665" y="6234183"/>
            <a:ext cx="2186988" cy="491102"/>
          </a:xfrm>
          <a:prstGeom prst="rect">
            <a:avLst/>
          </a:prstGeom>
          <a:noFill/>
          <a:ln>
            <a:noFill/>
          </a:ln>
        </p:spPr>
      </p:pic>
      <p:sp>
        <p:nvSpPr>
          <p:cNvPr id="8" name="Date Placeholder 7">
            <a:extLst>
              <a:ext uri="{FF2B5EF4-FFF2-40B4-BE49-F238E27FC236}">
                <a16:creationId xmlns:a16="http://schemas.microsoft.com/office/drawing/2014/main" id="{2783270D-17AC-0652-62EC-22119286D5BC}"/>
              </a:ext>
            </a:extLst>
          </p:cNvPr>
          <p:cNvSpPr>
            <a:spLocks noGrp="1"/>
          </p:cNvSpPr>
          <p:nvPr>
            <p:ph type="dt" sz="half" idx="10"/>
          </p:nvPr>
        </p:nvSpPr>
        <p:spPr/>
        <p:txBody>
          <a:bodyPr/>
          <a:lstStyle/>
          <a:p>
            <a:fld id="{49A123C6-3150-4B71-B047-C9512F09A31D}" type="datetime1">
              <a:rPr lang="en-US" smtClean="0"/>
              <a:t>6/28/2023</a:t>
            </a:fld>
            <a:endParaRPr lang="en-US" dirty="0"/>
          </a:p>
        </p:txBody>
      </p:sp>
      <p:sp>
        <p:nvSpPr>
          <p:cNvPr id="9" name="Slide Number Placeholder 8">
            <a:extLst>
              <a:ext uri="{FF2B5EF4-FFF2-40B4-BE49-F238E27FC236}">
                <a16:creationId xmlns:a16="http://schemas.microsoft.com/office/drawing/2014/main" id="{9FADD1BD-EB85-FC27-6AF4-19E5EFDC2DB2}"/>
              </a:ext>
            </a:extLst>
          </p:cNvPr>
          <p:cNvSpPr>
            <a:spLocks noGrp="1"/>
          </p:cNvSpPr>
          <p:nvPr>
            <p:ph type="sldNum" sz="quarter" idx="12"/>
          </p:nvPr>
        </p:nvSpPr>
        <p:spPr/>
        <p:txBody>
          <a:bodyPr/>
          <a:lstStyle/>
          <a:p>
            <a:fld id="{4FAB73BC-B049-4115-A692-8D63A059BFB8}" type="slidenum">
              <a:rPr lang="en-US" smtClean="0"/>
              <a:t>4</a:t>
            </a:fld>
            <a:endParaRPr lang="en-US" dirty="0"/>
          </a:p>
        </p:txBody>
      </p:sp>
      <p:sp>
        <p:nvSpPr>
          <p:cNvPr id="10" name="Text Placeholder 2">
            <a:extLst>
              <a:ext uri="{FF2B5EF4-FFF2-40B4-BE49-F238E27FC236}">
                <a16:creationId xmlns:a16="http://schemas.microsoft.com/office/drawing/2014/main" id="{DC6EA385-1D80-720E-06DC-7445690E6F3B}"/>
              </a:ext>
            </a:extLst>
          </p:cNvPr>
          <p:cNvSpPr txBox="1">
            <a:spLocks/>
          </p:cNvSpPr>
          <p:nvPr/>
        </p:nvSpPr>
        <p:spPr>
          <a:xfrm>
            <a:off x="6278883" y="1829647"/>
            <a:ext cx="5151119" cy="761999"/>
          </a:xfrm>
          <a:prstGeom prst="rect">
            <a:avLst/>
          </a:prstGeom>
        </p:spPr>
        <p:txBody>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buFont typeface="Wingdings" panose="05000000000000000000" pitchFamily="2" charset="2"/>
              <a:buChar char="v"/>
            </a:pPr>
            <a:r>
              <a:rPr lang="en-US" sz="2400" b="1" dirty="0">
                <a:latin typeface="Arial" panose="020B0604020202020204" pitchFamily="34" charset="0"/>
                <a:cs typeface="Arial" panose="020B0604020202020204" pitchFamily="34" charset="0"/>
              </a:rPr>
              <a:t> Specific Objective</a:t>
            </a:r>
          </a:p>
        </p:txBody>
      </p:sp>
    </p:spTree>
    <p:extLst>
      <p:ext uri="{BB962C8B-B14F-4D97-AF65-F5344CB8AC3E}">
        <p14:creationId xmlns:p14="http://schemas.microsoft.com/office/powerpoint/2010/main" val="3530509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38446A-12EA-FB3F-5718-0EB3C44B145D}"/>
              </a:ext>
            </a:extLst>
          </p:cNvPr>
          <p:cNvSpPr>
            <a:spLocks noGrp="1"/>
          </p:cNvSpPr>
          <p:nvPr>
            <p:ph type="title"/>
          </p:nvPr>
        </p:nvSpPr>
        <p:spPr>
          <a:xfrm>
            <a:off x="8479777" y="639763"/>
            <a:ext cx="3046073" cy="5177377"/>
          </a:xfrm>
          <a:ln>
            <a:noFill/>
          </a:ln>
        </p:spPr>
        <p:txBody>
          <a:bodyPr>
            <a:normAutofit/>
          </a:bodyPr>
          <a:lstStyle/>
          <a:p>
            <a:r>
              <a:rPr lang="en-IN" sz="4000"/>
              <a:t>Methodology</a:t>
            </a:r>
          </a:p>
        </p:txBody>
      </p:sp>
      <p:grpSp>
        <p:nvGrpSpPr>
          <p:cNvPr id="11" name="Group 10">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2" name="Oval 11">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3" name="Oval 12">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5" name="Content Placeholder 2">
            <a:extLst>
              <a:ext uri="{FF2B5EF4-FFF2-40B4-BE49-F238E27FC236}">
                <a16:creationId xmlns:a16="http://schemas.microsoft.com/office/drawing/2014/main" id="{BD71C183-A391-4F44-DC06-80DC2E06F515}"/>
              </a:ext>
            </a:extLst>
          </p:cNvPr>
          <p:cNvGraphicFramePr>
            <a:graphicFrameLocks noGrp="1"/>
          </p:cNvGraphicFramePr>
          <p:nvPr>
            <p:ph idx="1"/>
            <p:extLst>
              <p:ext uri="{D42A27DB-BD31-4B8C-83A1-F6EECF244321}">
                <p14:modId xmlns:p14="http://schemas.microsoft.com/office/powerpoint/2010/main" val="635301284"/>
              </p:ext>
            </p:extLst>
          </p:nvPr>
        </p:nvGraphicFramePr>
        <p:xfrm>
          <a:off x="0" y="0"/>
          <a:ext cx="7836310" cy="68579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Date Placeholder 3">
            <a:extLst>
              <a:ext uri="{FF2B5EF4-FFF2-40B4-BE49-F238E27FC236}">
                <a16:creationId xmlns:a16="http://schemas.microsoft.com/office/drawing/2014/main" id="{512854D2-C9CD-6D29-7871-AF6BB7146A59}"/>
              </a:ext>
            </a:extLst>
          </p:cNvPr>
          <p:cNvSpPr>
            <a:spLocks noGrp="1"/>
          </p:cNvSpPr>
          <p:nvPr>
            <p:ph type="dt" sz="half" idx="10"/>
          </p:nvPr>
        </p:nvSpPr>
        <p:spPr/>
        <p:txBody>
          <a:bodyPr/>
          <a:lstStyle/>
          <a:p>
            <a:fld id="{22490F68-EFA1-4429-8948-8E816EE42878}" type="datetime1">
              <a:rPr lang="en-US" smtClean="0"/>
              <a:t>6/28/2023</a:t>
            </a:fld>
            <a:endParaRPr lang="en-US" dirty="0"/>
          </a:p>
        </p:txBody>
      </p:sp>
      <p:sp>
        <p:nvSpPr>
          <p:cNvPr id="6" name="Slide Number Placeholder 5">
            <a:extLst>
              <a:ext uri="{FF2B5EF4-FFF2-40B4-BE49-F238E27FC236}">
                <a16:creationId xmlns:a16="http://schemas.microsoft.com/office/drawing/2014/main" id="{F895F709-FDA9-2157-872E-DDB516B02004}"/>
              </a:ext>
            </a:extLst>
          </p:cNvPr>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506717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BEA53-4B0E-4EF2-4303-5DED46A7EB28}"/>
              </a:ext>
            </a:extLst>
          </p:cNvPr>
          <p:cNvSpPr>
            <a:spLocks noGrp="1"/>
          </p:cNvSpPr>
          <p:nvPr>
            <p:ph type="ctrTitle"/>
          </p:nvPr>
        </p:nvSpPr>
        <p:spPr/>
        <p:txBody>
          <a:bodyPr/>
          <a:lstStyle/>
          <a:p>
            <a:r>
              <a:rPr lang="en-IN" dirty="0"/>
              <a:t>RESULTS: </a:t>
            </a:r>
            <a:r>
              <a:rPr lang="en-IN" sz="8000" dirty="0"/>
              <a:t>OBJECTIVE WISE </a:t>
            </a:r>
            <a:endParaRPr lang="en-IN" dirty="0"/>
          </a:p>
        </p:txBody>
      </p:sp>
      <p:sp>
        <p:nvSpPr>
          <p:cNvPr id="3" name="Subtitle 2">
            <a:extLst>
              <a:ext uri="{FF2B5EF4-FFF2-40B4-BE49-F238E27FC236}">
                <a16:creationId xmlns:a16="http://schemas.microsoft.com/office/drawing/2014/main" id="{8523FC84-65D1-55E2-AC81-535E5193E9FE}"/>
              </a:ext>
            </a:extLst>
          </p:cNvPr>
          <p:cNvSpPr>
            <a:spLocks noGrp="1"/>
          </p:cNvSpPr>
          <p:nvPr>
            <p:ph type="subTitle" idx="1"/>
          </p:nvPr>
        </p:nvSpPr>
        <p:spPr>
          <a:xfrm>
            <a:off x="1719201" y="4459193"/>
            <a:ext cx="3441378" cy="365125"/>
          </a:xfrm>
        </p:spPr>
        <p:txBody>
          <a:bodyPr>
            <a:normAutofit fontScale="92500" lnSpcReduction="10000"/>
          </a:bodyPr>
          <a:lstStyle/>
          <a:p>
            <a:r>
              <a:rPr lang="en-IN" b="1" dirty="0">
                <a:latin typeface="Times New Roman" panose="02020603050405020304" pitchFamily="18" charset="0"/>
                <a:cs typeface="Times New Roman" panose="02020603050405020304" pitchFamily="18" charset="0"/>
              </a:rPr>
              <a:t>Good Practices</a:t>
            </a:r>
          </a:p>
        </p:txBody>
      </p:sp>
      <p:sp>
        <p:nvSpPr>
          <p:cNvPr id="4" name="Date Placeholder 3">
            <a:extLst>
              <a:ext uri="{FF2B5EF4-FFF2-40B4-BE49-F238E27FC236}">
                <a16:creationId xmlns:a16="http://schemas.microsoft.com/office/drawing/2014/main" id="{5E86F41D-E08C-72FB-6576-3BDB11C538D0}"/>
              </a:ext>
            </a:extLst>
          </p:cNvPr>
          <p:cNvSpPr>
            <a:spLocks noGrp="1"/>
          </p:cNvSpPr>
          <p:nvPr>
            <p:ph type="dt" sz="half" idx="10"/>
          </p:nvPr>
        </p:nvSpPr>
        <p:spPr/>
        <p:txBody>
          <a:bodyPr/>
          <a:lstStyle/>
          <a:p>
            <a:fld id="{534EA8D0-C155-416E-8CC7-B8F097E511F8}" type="datetime1">
              <a:rPr lang="en-US" smtClean="0"/>
              <a:t>6/28/2023</a:t>
            </a:fld>
            <a:endParaRPr lang="en-US" dirty="0"/>
          </a:p>
        </p:txBody>
      </p:sp>
      <p:sp>
        <p:nvSpPr>
          <p:cNvPr id="5" name="Slide Number Placeholder 4">
            <a:extLst>
              <a:ext uri="{FF2B5EF4-FFF2-40B4-BE49-F238E27FC236}">
                <a16:creationId xmlns:a16="http://schemas.microsoft.com/office/drawing/2014/main" id="{44813488-D90B-0EEA-B449-8E775801560F}"/>
              </a:ext>
            </a:extLst>
          </p:cNvPr>
          <p:cNvSpPr>
            <a:spLocks noGrp="1"/>
          </p:cNvSpPr>
          <p:nvPr>
            <p:ph type="sldNum" sz="quarter" idx="12"/>
          </p:nvPr>
        </p:nvSpPr>
        <p:spPr/>
        <p:txBody>
          <a:bodyPr/>
          <a:lstStyle/>
          <a:p>
            <a:fld id="{4FAB73BC-B049-4115-A692-8D63A059BFB8}" type="slidenum">
              <a:rPr lang="en-US" smtClean="0"/>
              <a:pPr/>
              <a:t>6</a:t>
            </a:fld>
            <a:endParaRPr lang="en-US" dirty="0"/>
          </a:p>
        </p:txBody>
      </p:sp>
      <p:sp>
        <p:nvSpPr>
          <p:cNvPr id="6" name="Flowchart: Connector 5">
            <a:extLst>
              <a:ext uri="{FF2B5EF4-FFF2-40B4-BE49-F238E27FC236}">
                <a16:creationId xmlns:a16="http://schemas.microsoft.com/office/drawing/2014/main" id="{4E1DD846-8D95-242D-7899-1EFE33DE0978}"/>
              </a:ext>
            </a:extLst>
          </p:cNvPr>
          <p:cNvSpPr/>
          <p:nvPr/>
        </p:nvSpPr>
        <p:spPr>
          <a:xfrm>
            <a:off x="1405399" y="4538387"/>
            <a:ext cx="202684" cy="210145"/>
          </a:xfrm>
          <a:prstGeom prst="flowChartConnector">
            <a:avLst/>
          </a:prstGeom>
          <a:solidFill>
            <a:srgbClr val="3399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Flowchart: Connector 6">
            <a:extLst>
              <a:ext uri="{FF2B5EF4-FFF2-40B4-BE49-F238E27FC236}">
                <a16:creationId xmlns:a16="http://schemas.microsoft.com/office/drawing/2014/main" id="{832F6ECF-ECE7-83E7-1C22-C771BA063B43}"/>
              </a:ext>
            </a:extLst>
          </p:cNvPr>
          <p:cNvSpPr/>
          <p:nvPr/>
        </p:nvSpPr>
        <p:spPr>
          <a:xfrm>
            <a:off x="1405399" y="5033855"/>
            <a:ext cx="202684" cy="210145"/>
          </a:xfrm>
          <a:prstGeom prst="flowChartConnector">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Connector 7">
            <a:extLst>
              <a:ext uri="{FF2B5EF4-FFF2-40B4-BE49-F238E27FC236}">
                <a16:creationId xmlns:a16="http://schemas.microsoft.com/office/drawing/2014/main" id="{AB391624-494F-7492-BE03-BFCD4D786542}"/>
              </a:ext>
            </a:extLst>
          </p:cNvPr>
          <p:cNvSpPr/>
          <p:nvPr/>
        </p:nvSpPr>
        <p:spPr>
          <a:xfrm>
            <a:off x="1405399" y="5578911"/>
            <a:ext cx="202684" cy="210145"/>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Subtitle 2">
            <a:extLst>
              <a:ext uri="{FF2B5EF4-FFF2-40B4-BE49-F238E27FC236}">
                <a16:creationId xmlns:a16="http://schemas.microsoft.com/office/drawing/2014/main" id="{5EB0B90D-0E81-19D7-F813-FA020F2EDAB8}"/>
              </a:ext>
            </a:extLst>
          </p:cNvPr>
          <p:cNvSpPr txBox="1">
            <a:spLocks/>
          </p:cNvSpPr>
          <p:nvPr/>
        </p:nvSpPr>
        <p:spPr>
          <a:xfrm>
            <a:off x="1719201" y="4956364"/>
            <a:ext cx="3441378" cy="365125"/>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2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2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9pPr>
          </a:lstStyle>
          <a:p>
            <a:r>
              <a:rPr lang="en-IN" b="1" dirty="0">
                <a:latin typeface="Times New Roman" panose="02020603050405020304" pitchFamily="18" charset="0"/>
                <a:cs typeface="Times New Roman" panose="02020603050405020304" pitchFamily="18" charset="0"/>
              </a:rPr>
              <a:t>Practices without evidence</a:t>
            </a:r>
          </a:p>
        </p:txBody>
      </p:sp>
      <p:sp>
        <p:nvSpPr>
          <p:cNvPr id="10" name="Subtitle 2">
            <a:extLst>
              <a:ext uri="{FF2B5EF4-FFF2-40B4-BE49-F238E27FC236}">
                <a16:creationId xmlns:a16="http://schemas.microsoft.com/office/drawing/2014/main" id="{5A8AB6D5-A711-075E-1083-588161BF27FA}"/>
              </a:ext>
            </a:extLst>
          </p:cNvPr>
          <p:cNvSpPr txBox="1">
            <a:spLocks/>
          </p:cNvSpPr>
          <p:nvPr/>
        </p:nvSpPr>
        <p:spPr>
          <a:xfrm>
            <a:off x="1719201" y="5501420"/>
            <a:ext cx="3441378" cy="365125"/>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2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2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9pPr>
          </a:lstStyle>
          <a:p>
            <a:r>
              <a:rPr lang="en-IN" b="1" dirty="0">
                <a:latin typeface="Times New Roman" panose="02020603050405020304" pitchFamily="18" charset="0"/>
                <a:cs typeface="Times New Roman" panose="02020603050405020304" pitchFamily="18" charset="0"/>
              </a:rPr>
              <a:t>Harmful Practices</a:t>
            </a:r>
          </a:p>
        </p:txBody>
      </p:sp>
      <p:pic>
        <p:nvPicPr>
          <p:cNvPr id="11" name="Picture 10">
            <a:extLst>
              <a:ext uri="{FF2B5EF4-FFF2-40B4-BE49-F238E27FC236}">
                <a16:creationId xmlns:a16="http://schemas.microsoft.com/office/drawing/2014/main" id="{78059FAD-BFAC-899C-4738-1BDB724EFA52}"/>
              </a:ext>
            </a:extLst>
          </p:cNvPr>
          <p:cNvPicPr>
            <a:picLocks noChangeAspect="1"/>
          </p:cNvPicPr>
          <p:nvPr/>
        </p:nvPicPr>
        <p:blipFill>
          <a:blip r:embed="rId2" cstate="print"/>
          <a:stretch>
            <a:fillRect/>
          </a:stretch>
        </p:blipFill>
        <p:spPr>
          <a:xfrm>
            <a:off x="145665" y="6234183"/>
            <a:ext cx="2186988" cy="491102"/>
          </a:xfrm>
          <a:prstGeom prst="rect">
            <a:avLst/>
          </a:prstGeom>
          <a:noFill/>
          <a:ln>
            <a:noFill/>
          </a:ln>
        </p:spPr>
      </p:pic>
    </p:spTree>
    <p:extLst>
      <p:ext uri="{BB962C8B-B14F-4D97-AF65-F5344CB8AC3E}">
        <p14:creationId xmlns:p14="http://schemas.microsoft.com/office/powerpoint/2010/main" val="3303261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0AF36-83AA-869C-F860-872C25249E76}"/>
              </a:ext>
            </a:extLst>
          </p:cNvPr>
          <p:cNvSpPr>
            <a:spLocks noGrp="1"/>
          </p:cNvSpPr>
          <p:nvPr>
            <p:ph type="title"/>
          </p:nvPr>
        </p:nvSpPr>
        <p:spPr>
          <a:xfrm>
            <a:off x="771407" y="291076"/>
            <a:ext cx="10649186" cy="1609344"/>
          </a:xfrm>
        </p:spPr>
        <p:txBody>
          <a:bodyPr>
            <a:noAutofit/>
          </a:bodyPr>
          <a:lstStyle/>
          <a:p>
            <a:pPr marL="0" indent="0" algn="ctr"/>
            <a:r>
              <a:rPr lang="en-US" sz="3200" b="1" dirty="0">
                <a:latin typeface="Calibri" panose="020F0502020204030204" pitchFamily="34" charset="0"/>
                <a:ea typeface="Calibri" panose="020F0502020204030204" pitchFamily="34" charset="0"/>
                <a:cs typeface="Calibri" panose="020F0502020204030204" pitchFamily="34" charset="0"/>
              </a:rPr>
              <a:t>General objective (1/2): </a:t>
            </a:r>
            <a:br>
              <a:rPr lang="en-US" sz="3200" b="1" dirty="0">
                <a:latin typeface="Calibri" panose="020F0502020204030204" pitchFamily="34" charset="0"/>
                <a:ea typeface="Calibri" panose="020F0502020204030204" pitchFamily="34" charset="0"/>
                <a:cs typeface="Calibri" panose="020F0502020204030204" pitchFamily="34" charset="0"/>
              </a:rPr>
            </a:br>
            <a:r>
              <a:rPr lang="en-US" sz="3200" cap="none" dirty="0">
                <a:latin typeface="Calibri" panose="020F0502020204030204" pitchFamily="34" charset="0"/>
                <a:ea typeface="Calibri" panose="020F0502020204030204" pitchFamily="34" charset="0"/>
                <a:cs typeface="Calibri" panose="020F0502020204030204" pitchFamily="34" charset="0"/>
              </a:rPr>
              <a:t>To develop an understanding of the common cultural traditions relating to newborn care, and the postpartum period</a:t>
            </a:r>
            <a:br>
              <a:rPr lang="en-US" sz="3200" cap="none" dirty="0">
                <a:latin typeface="Calibri" panose="020F0502020204030204" pitchFamily="34" charset="0"/>
                <a:ea typeface="Calibri" panose="020F0502020204030204" pitchFamily="34" charset="0"/>
                <a:cs typeface="Calibri" panose="020F0502020204030204" pitchFamily="34" charset="0"/>
              </a:rPr>
            </a:br>
            <a:r>
              <a:rPr lang="en-US" sz="3200" cap="none" dirty="0">
                <a:latin typeface="Calibri" panose="020F0502020204030204" pitchFamily="34" charset="0"/>
                <a:ea typeface="Calibri" panose="020F0502020204030204" pitchFamily="34" charset="0"/>
                <a:cs typeface="Calibri" panose="020F0502020204030204" pitchFamily="34" charset="0"/>
              </a:rPr>
              <a:t> (up to '42' days after delivery)</a:t>
            </a:r>
            <a:br>
              <a:rPr lang="en-IN" sz="3200" dirty="0">
                <a:latin typeface="Calibri" panose="020F0502020204030204" pitchFamily="34" charset="0"/>
                <a:ea typeface="Calibri" panose="020F0502020204030204" pitchFamily="34" charset="0"/>
                <a:cs typeface="Calibri" panose="020F0502020204030204" pitchFamily="34" charset="0"/>
              </a:rPr>
            </a:br>
            <a:endParaRPr lang="en-IN" sz="3200" dirty="0"/>
          </a:p>
        </p:txBody>
      </p:sp>
      <p:sp>
        <p:nvSpPr>
          <p:cNvPr id="4" name="Date Placeholder 3">
            <a:extLst>
              <a:ext uri="{FF2B5EF4-FFF2-40B4-BE49-F238E27FC236}">
                <a16:creationId xmlns:a16="http://schemas.microsoft.com/office/drawing/2014/main" id="{5527770E-2B3F-4224-5B10-61A8001D4984}"/>
              </a:ext>
            </a:extLst>
          </p:cNvPr>
          <p:cNvSpPr>
            <a:spLocks noGrp="1"/>
          </p:cNvSpPr>
          <p:nvPr>
            <p:ph type="dt" sz="half" idx="10"/>
          </p:nvPr>
        </p:nvSpPr>
        <p:spPr/>
        <p:txBody>
          <a:bodyPr/>
          <a:lstStyle/>
          <a:p>
            <a:fld id="{4B000D85-2403-4C62-9DD7-BDE7A9DC1CDB}" type="datetime1">
              <a:rPr lang="en-US" smtClean="0"/>
              <a:t>6/28/2023</a:t>
            </a:fld>
            <a:endParaRPr lang="en-US" dirty="0"/>
          </a:p>
        </p:txBody>
      </p:sp>
      <p:sp>
        <p:nvSpPr>
          <p:cNvPr id="5" name="Slide Number Placeholder 4">
            <a:extLst>
              <a:ext uri="{FF2B5EF4-FFF2-40B4-BE49-F238E27FC236}">
                <a16:creationId xmlns:a16="http://schemas.microsoft.com/office/drawing/2014/main" id="{9BE4F005-4FEC-F56B-5292-075329EA7F19}"/>
              </a:ext>
            </a:extLst>
          </p:cNvPr>
          <p:cNvSpPr>
            <a:spLocks noGrp="1"/>
          </p:cNvSpPr>
          <p:nvPr>
            <p:ph type="sldNum" sz="quarter" idx="12"/>
          </p:nvPr>
        </p:nvSpPr>
        <p:spPr/>
        <p:txBody>
          <a:bodyPr/>
          <a:lstStyle/>
          <a:p>
            <a:fld id="{4FAB73BC-B049-4115-A692-8D63A059BFB8}" type="slidenum">
              <a:rPr lang="en-US" smtClean="0"/>
              <a:t>7</a:t>
            </a:fld>
            <a:endParaRPr lang="en-US" dirty="0"/>
          </a:p>
        </p:txBody>
      </p:sp>
      <p:graphicFrame>
        <p:nvGraphicFramePr>
          <p:cNvPr id="6" name="Table 5">
            <a:extLst>
              <a:ext uri="{FF2B5EF4-FFF2-40B4-BE49-F238E27FC236}">
                <a16:creationId xmlns:a16="http://schemas.microsoft.com/office/drawing/2014/main" id="{60547CBC-3F4A-0A08-102B-EB432C667979}"/>
              </a:ext>
            </a:extLst>
          </p:cNvPr>
          <p:cNvGraphicFramePr>
            <a:graphicFrameLocks noGrp="1"/>
          </p:cNvGraphicFramePr>
          <p:nvPr>
            <p:extLst>
              <p:ext uri="{D42A27DB-BD31-4B8C-83A1-F6EECF244321}">
                <p14:modId xmlns:p14="http://schemas.microsoft.com/office/powerpoint/2010/main" val="2133618245"/>
              </p:ext>
            </p:extLst>
          </p:nvPr>
        </p:nvGraphicFramePr>
        <p:xfrm>
          <a:off x="0" y="1739703"/>
          <a:ext cx="12192000" cy="5151120"/>
        </p:xfrm>
        <a:graphic>
          <a:graphicData uri="http://schemas.openxmlformats.org/drawingml/2006/table">
            <a:tbl>
              <a:tblPr firstRow="1" bandRow="1">
                <a:tableStyleId>{8799B23B-EC83-4686-B30A-512413B5E67A}</a:tableStyleId>
              </a:tblPr>
              <a:tblGrid>
                <a:gridCol w="1343608">
                  <a:extLst>
                    <a:ext uri="{9D8B030D-6E8A-4147-A177-3AD203B41FA5}">
                      <a16:colId xmlns:a16="http://schemas.microsoft.com/office/drawing/2014/main" val="3998521586"/>
                    </a:ext>
                  </a:extLst>
                </a:gridCol>
                <a:gridCol w="2130001">
                  <a:extLst>
                    <a:ext uri="{9D8B030D-6E8A-4147-A177-3AD203B41FA5}">
                      <a16:colId xmlns:a16="http://schemas.microsoft.com/office/drawing/2014/main" val="4247670379"/>
                    </a:ext>
                  </a:extLst>
                </a:gridCol>
                <a:gridCol w="8718391">
                  <a:extLst>
                    <a:ext uri="{9D8B030D-6E8A-4147-A177-3AD203B41FA5}">
                      <a16:colId xmlns:a16="http://schemas.microsoft.com/office/drawing/2014/main" val="109913239"/>
                    </a:ext>
                  </a:extLst>
                </a:gridCol>
              </a:tblGrid>
              <a:tr h="187796">
                <a:tc>
                  <a:txBody>
                    <a:bodyPr/>
                    <a:lstStyle/>
                    <a:p>
                      <a:pPr algn="ctr"/>
                      <a:r>
                        <a:rPr lang="en-IN" sz="200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algn="ctr"/>
                      <a:r>
                        <a:rPr lang="en-IN" sz="2000" dirty="0">
                          <a:latin typeface="Calibri" panose="020F0502020204030204" pitchFamily="34" charset="0"/>
                          <a:ea typeface="Calibri" panose="020F0502020204030204" pitchFamily="34" charset="0"/>
                          <a:cs typeface="Calibri" panose="020F0502020204030204" pitchFamily="34" charset="0"/>
                        </a:rPr>
                        <a:t>Sub themes</a:t>
                      </a:r>
                    </a:p>
                  </a:txBody>
                  <a:tcPr/>
                </a:tc>
                <a:tc>
                  <a:txBody>
                    <a:bodyPr/>
                    <a:lstStyle/>
                    <a:p>
                      <a:pPr algn="ctr"/>
                      <a:r>
                        <a:rPr lang="en-IN" sz="2000" dirty="0">
                          <a:latin typeface="Calibri" panose="020F0502020204030204" pitchFamily="34" charset="0"/>
                          <a:ea typeface="Calibri" panose="020F0502020204030204" pitchFamily="34" charset="0"/>
                          <a:cs typeface="Calibri" panose="020F0502020204030204" pitchFamily="34" charset="0"/>
                        </a:rPr>
                        <a:t>Findings</a:t>
                      </a:r>
                    </a:p>
                  </a:txBody>
                  <a:tcPr/>
                </a:tc>
                <a:extLst>
                  <a:ext uri="{0D108BD9-81ED-4DB2-BD59-A6C34878D82A}">
                    <a16:rowId xmlns:a16="http://schemas.microsoft.com/office/drawing/2014/main" val="4175757055"/>
                  </a:ext>
                </a:extLst>
              </a:tr>
              <a:tr h="1199006">
                <a:tc>
                  <a:txBody>
                    <a:bodyPr/>
                    <a:lstStyle/>
                    <a:p>
                      <a:pPr marL="0" indent="0" algn="ctr">
                        <a:buFontTx/>
                        <a:buNone/>
                      </a:pPr>
                      <a:r>
                        <a:rPr lang="en-US" sz="2000" dirty="0">
                          <a:latin typeface="Calibri" panose="020F0502020204030204" pitchFamily="34" charset="0"/>
                          <a:ea typeface="Calibri" panose="020F0502020204030204" pitchFamily="34" charset="0"/>
                          <a:cs typeface="Calibri" panose="020F0502020204030204" pitchFamily="34" charset="0"/>
                        </a:rPr>
                        <a:t>Roles &amp; responsibility during postnatal period</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vert="vert270"/>
                </a:tc>
                <a:tc>
                  <a:txBody>
                    <a:bodyPr/>
                    <a:lstStyle/>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Responsibility as a mother, </a:t>
                      </a: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Use of cultural practices, </a:t>
                      </a: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Family members support</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Importance of keeping the child healthy and feeding breast milk</a:t>
                      </a:r>
                    </a:p>
                    <a:p>
                      <a:pPr marL="285750" indent="-285750">
                        <a:buFont typeface="Arial" panose="020B0604020202020204" pitchFamily="34" charset="0"/>
                        <a:buChar char="•"/>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Use of </a:t>
                      </a:r>
                      <a:r>
                        <a:rPr lang="en-US" sz="2000" dirty="0" err="1">
                          <a:solidFill>
                            <a:srgbClr val="FF0000"/>
                          </a:solidFill>
                          <a:latin typeface="Calibri" panose="020F0502020204030204" pitchFamily="34" charset="0"/>
                          <a:ea typeface="Calibri" panose="020F0502020204030204" pitchFamily="34" charset="0"/>
                          <a:cs typeface="Calibri" panose="020F0502020204030204" pitchFamily="34" charset="0"/>
                        </a:rPr>
                        <a:t>kadhu</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 oil to avoid insect bites</a:t>
                      </a:r>
                    </a:p>
                    <a:p>
                      <a:pPr marL="285750" indent="-285750">
                        <a:buFont typeface="Arial" panose="020B0604020202020204" pitchFamily="34" charset="0"/>
                        <a:buChar char="•"/>
                      </a:pP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Use of powder to avoid foul smell</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Mother fed with lukewarm water for 12 days after delivery</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Family members support pregnant women by helping with tasks</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Recently delivered women given support by not being allowed to work for a month</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Husband supports in providing food to the family during this time</a:t>
                      </a:r>
                      <a:endParaRPr lang="en-IN" sz="20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420295403"/>
                  </a:ext>
                </a:extLst>
              </a:tr>
              <a:tr h="1300127">
                <a:tc>
                  <a:txBody>
                    <a:bodyPr/>
                    <a:lstStyle/>
                    <a:p>
                      <a:pPr marL="0" indent="0" algn="ctr">
                        <a:buFontTx/>
                        <a:buNone/>
                      </a:pPr>
                      <a:r>
                        <a:rPr lang="en-US" sz="2000" dirty="0">
                          <a:latin typeface="Calibri" panose="020F0502020204030204" pitchFamily="34" charset="0"/>
                          <a:ea typeface="Calibri" panose="020F0502020204030204" pitchFamily="34" charset="0"/>
                          <a:cs typeface="Calibri" panose="020F0502020204030204" pitchFamily="34" charset="0"/>
                        </a:rPr>
                        <a:t>Traditional beliefs &amp;</a:t>
                      </a:r>
                    </a:p>
                    <a:p>
                      <a:pPr marL="0" indent="0" algn="ctr">
                        <a:buFontTx/>
                        <a:buNone/>
                      </a:pPr>
                      <a:r>
                        <a:rPr lang="en-US" sz="2000" dirty="0">
                          <a:latin typeface="Calibri" panose="020F0502020204030204" pitchFamily="34" charset="0"/>
                          <a:ea typeface="Calibri" panose="020F0502020204030204" pitchFamily="34" charset="0"/>
                          <a:cs typeface="Calibri" panose="020F0502020204030204" pitchFamily="34" charset="0"/>
                        </a:rPr>
                        <a:t>other practices of care</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vert="vert270"/>
                </a:tc>
                <a:tc>
                  <a:txBody>
                    <a:bodyPr/>
                    <a:lstStyle/>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Traditional practice’s </a:t>
                      </a: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Breastfeeding, </a:t>
                      </a: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Pre‑lacteal feeds </a:t>
                      </a: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Food for mother</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Ancestors’ rituals are followed</a:t>
                      </a:r>
                    </a:p>
                    <a:p>
                      <a:pPr marL="285750" indent="-285750">
                        <a:buFont typeface="Arial" panose="020B0604020202020204" pitchFamily="34" charset="0"/>
                        <a:buChar char="•"/>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Child fed with honey and goat milk prior to breastfeeding</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Importance of cleaning the breast before feeding</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Awareness of the effectiveness of colostrum</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Breastfeeding the child until 6 months</a:t>
                      </a:r>
                    </a:p>
                    <a:p>
                      <a:pPr marL="285750" indent="-285750">
                        <a:buFont typeface="Arial" panose="020B0604020202020204" pitchFamily="34" charset="0"/>
                        <a:buChar char="•"/>
                      </a:pP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Mother fed sweets and ginger for first 6 days after giving birth</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Child not given solid foods until 6 months</a:t>
                      </a:r>
                      <a:endParaRPr lang="en-IN" sz="20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369237385"/>
                  </a:ext>
                </a:extLst>
              </a:tr>
            </a:tbl>
          </a:graphicData>
        </a:graphic>
      </p:graphicFrame>
    </p:spTree>
    <p:extLst>
      <p:ext uri="{BB962C8B-B14F-4D97-AF65-F5344CB8AC3E}">
        <p14:creationId xmlns:p14="http://schemas.microsoft.com/office/powerpoint/2010/main" val="384282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248A-902F-3735-14B7-CBE76C021835}"/>
              </a:ext>
            </a:extLst>
          </p:cNvPr>
          <p:cNvSpPr>
            <a:spLocks noGrp="1"/>
          </p:cNvSpPr>
          <p:nvPr>
            <p:ph type="title"/>
          </p:nvPr>
        </p:nvSpPr>
        <p:spPr/>
        <p:txBody>
          <a:bodyPr>
            <a:no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General objective (2/2): </a:t>
            </a:r>
            <a:br>
              <a:rPr lang="en-US" sz="3200" b="1" dirty="0">
                <a:latin typeface="Calibri" panose="020F0502020204030204" pitchFamily="34" charset="0"/>
                <a:ea typeface="Calibri" panose="020F0502020204030204" pitchFamily="34" charset="0"/>
                <a:cs typeface="Calibri" panose="020F0502020204030204" pitchFamily="34" charset="0"/>
              </a:rPr>
            </a:br>
            <a:r>
              <a:rPr lang="en-US" sz="3200" cap="none" dirty="0">
                <a:latin typeface="Calibri" panose="020F0502020204030204" pitchFamily="34" charset="0"/>
                <a:ea typeface="Calibri" panose="020F0502020204030204" pitchFamily="34" charset="0"/>
                <a:cs typeface="Calibri" panose="020F0502020204030204" pitchFamily="34" charset="0"/>
              </a:rPr>
              <a:t>To develop an understanding of the common cultural traditions relating to newborn care, and postpartum period (up to '42' days after delivery)</a:t>
            </a:r>
            <a:br>
              <a:rPr lang="en-IN" sz="3200" dirty="0">
                <a:latin typeface="Calibri" panose="020F0502020204030204" pitchFamily="34" charset="0"/>
                <a:ea typeface="Calibri" panose="020F0502020204030204" pitchFamily="34" charset="0"/>
                <a:cs typeface="Calibri" panose="020F0502020204030204" pitchFamily="34" charset="0"/>
              </a:rPr>
            </a:br>
            <a:endParaRPr lang="en-IN" sz="3200" dirty="0"/>
          </a:p>
        </p:txBody>
      </p:sp>
      <p:sp>
        <p:nvSpPr>
          <p:cNvPr id="4" name="Date Placeholder 3">
            <a:extLst>
              <a:ext uri="{FF2B5EF4-FFF2-40B4-BE49-F238E27FC236}">
                <a16:creationId xmlns:a16="http://schemas.microsoft.com/office/drawing/2014/main" id="{6A6D1A98-5919-FE94-3EAE-1E4A9F23E817}"/>
              </a:ext>
            </a:extLst>
          </p:cNvPr>
          <p:cNvSpPr>
            <a:spLocks noGrp="1"/>
          </p:cNvSpPr>
          <p:nvPr>
            <p:ph type="dt" sz="half" idx="10"/>
          </p:nvPr>
        </p:nvSpPr>
        <p:spPr/>
        <p:txBody>
          <a:bodyPr/>
          <a:lstStyle/>
          <a:p>
            <a:fld id="{4B000D85-2403-4C62-9DD7-BDE7A9DC1CDB}" type="datetime1">
              <a:rPr lang="en-US" smtClean="0"/>
              <a:t>6/28/2023</a:t>
            </a:fld>
            <a:endParaRPr lang="en-US" dirty="0"/>
          </a:p>
        </p:txBody>
      </p:sp>
      <p:sp>
        <p:nvSpPr>
          <p:cNvPr id="5" name="Slide Number Placeholder 4">
            <a:extLst>
              <a:ext uri="{FF2B5EF4-FFF2-40B4-BE49-F238E27FC236}">
                <a16:creationId xmlns:a16="http://schemas.microsoft.com/office/drawing/2014/main" id="{F0C254C9-EB71-E71B-FF47-2078DF229DBD}"/>
              </a:ext>
            </a:extLst>
          </p:cNvPr>
          <p:cNvSpPr>
            <a:spLocks noGrp="1"/>
          </p:cNvSpPr>
          <p:nvPr>
            <p:ph type="sldNum" sz="quarter" idx="12"/>
          </p:nvPr>
        </p:nvSpPr>
        <p:spPr/>
        <p:txBody>
          <a:bodyPr/>
          <a:lstStyle/>
          <a:p>
            <a:fld id="{4FAB73BC-B049-4115-A692-8D63A059BFB8}" type="slidenum">
              <a:rPr lang="en-US" smtClean="0"/>
              <a:t>8</a:t>
            </a:fld>
            <a:endParaRPr lang="en-US" dirty="0"/>
          </a:p>
        </p:txBody>
      </p:sp>
      <p:graphicFrame>
        <p:nvGraphicFramePr>
          <p:cNvPr id="6" name="Table 5">
            <a:extLst>
              <a:ext uri="{FF2B5EF4-FFF2-40B4-BE49-F238E27FC236}">
                <a16:creationId xmlns:a16="http://schemas.microsoft.com/office/drawing/2014/main" id="{9DB12ECA-A3BB-E30F-572A-900BA395C7FC}"/>
              </a:ext>
            </a:extLst>
          </p:cNvPr>
          <p:cNvGraphicFramePr>
            <a:graphicFrameLocks noGrp="1"/>
          </p:cNvGraphicFramePr>
          <p:nvPr>
            <p:extLst>
              <p:ext uri="{D42A27DB-BD31-4B8C-83A1-F6EECF244321}">
                <p14:modId xmlns:p14="http://schemas.microsoft.com/office/powerpoint/2010/main" val="224596130"/>
              </p:ext>
            </p:extLst>
          </p:nvPr>
        </p:nvGraphicFramePr>
        <p:xfrm>
          <a:off x="1" y="2093974"/>
          <a:ext cx="12191999" cy="4764024"/>
        </p:xfrm>
        <a:graphic>
          <a:graphicData uri="http://schemas.openxmlformats.org/drawingml/2006/table">
            <a:tbl>
              <a:tblPr firstRow="1" bandRow="1">
                <a:tableStyleId>{8799B23B-EC83-4686-B30A-512413B5E67A}</a:tableStyleId>
              </a:tblPr>
              <a:tblGrid>
                <a:gridCol w="1502638">
                  <a:extLst>
                    <a:ext uri="{9D8B030D-6E8A-4147-A177-3AD203B41FA5}">
                      <a16:colId xmlns:a16="http://schemas.microsoft.com/office/drawing/2014/main" val="3998521586"/>
                    </a:ext>
                  </a:extLst>
                </a:gridCol>
                <a:gridCol w="1873880">
                  <a:extLst>
                    <a:ext uri="{9D8B030D-6E8A-4147-A177-3AD203B41FA5}">
                      <a16:colId xmlns:a16="http://schemas.microsoft.com/office/drawing/2014/main" val="4247670379"/>
                    </a:ext>
                  </a:extLst>
                </a:gridCol>
                <a:gridCol w="8815481">
                  <a:extLst>
                    <a:ext uri="{9D8B030D-6E8A-4147-A177-3AD203B41FA5}">
                      <a16:colId xmlns:a16="http://schemas.microsoft.com/office/drawing/2014/main" val="109913239"/>
                    </a:ext>
                  </a:extLst>
                </a:gridCol>
              </a:tblGrid>
              <a:tr h="436143">
                <a:tc>
                  <a:txBody>
                    <a:bodyPr/>
                    <a:lstStyle/>
                    <a:p>
                      <a:pPr algn="ctr"/>
                      <a:r>
                        <a:rPr lang="en-IN" sz="200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algn="ctr"/>
                      <a:r>
                        <a:rPr lang="en-IN" sz="2000" dirty="0">
                          <a:latin typeface="Calibri" panose="020F0502020204030204" pitchFamily="34" charset="0"/>
                          <a:ea typeface="Calibri" panose="020F0502020204030204" pitchFamily="34" charset="0"/>
                          <a:cs typeface="Calibri" panose="020F0502020204030204" pitchFamily="34" charset="0"/>
                        </a:rPr>
                        <a:t>Sub themes</a:t>
                      </a:r>
                    </a:p>
                  </a:txBody>
                  <a:tcPr/>
                </a:tc>
                <a:tc>
                  <a:txBody>
                    <a:bodyPr/>
                    <a:lstStyle/>
                    <a:p>
                      <a:pPr algn="ctr"/>
                      <a:r>
                        <a:rPr lang="en-IN" sz="2000" dirty="0">
                          <a:latin typeface="Calibri" panose="020F0502020204030204" pitchFamily="34" charset="0"/>
                          <a:ea typeface="Calibri" panose="020F0502020204030204" pitchFamily="34" charset="0"/>
                          <a:cs typeface="Calibri" panose="020F0502020204030204" pitchFamily="34" charset="0"/>
                        </a:rPr>
                        <a:t>Findings</a:t>
                      </a:r>
                    </a:p>
                  </a:txBody>
                  <a:tcPr/>
                </a:tc>
                <a:extLst>
                  <a:ext uri="{0D108BD9-81ED-4DB2-BD59-A6C34878D82A}">
                    <a16:rowId xmlns:a16="http://schemas.microsoft.com/office/drawing/2014/main" val="4175757055"/>
                  </a:ext>
                </a:extLst>
              </a:tr>
              <a:tr h="771637">
                <a:tc rowSpan="3">
                  <a:txBody>
                    <a:bodyPr/>
                    <a:lstStyle/>
                    <a:p>
                      <a:pPr marL="0" indent="0" algn="ctr">
                        <a:buFontTx/>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0" indent="0" algn="ctr">
                        <a:buFontTx/>
                        <a:buNone/>
                      </a:pPr>
                      <a:r>
                        <a:rPr lang="en-US" sz="2000" dirty="0">
                          <a:latin typeface="Calibri" panose="020F0502020204030204" pitchFamily="34" charset="0"/>
                          <a:ea typeface="Calibri" panose="020F0502020204030204" pitchFamily="34" charset="0"/>
                          <a:cs typeface="Calibri" panose="020F0502020204030204" pitchFamily="34" charset="0"/>
                        </a:rPr>
                        <a:t>Traditional beliefs and other practices of care</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vert="vert270"/>
                </a:tc>
                <a:tc>
                  <a:txBody>
                    <a:bodyPr/>
                    <a:lstStyle/>
                    <a:p>
                      <a:pPr marL="342900" indent="-342900">
                        <a:buFont typeface="Arial" panose="020B0604020202020204" pitchFamily="34" charset="0"/>
                        <a:buChar char="•"/>
                      </a:pPr>
                      <a:r>
                        <a:rPr lang="en-IN" sz="2000" dirty="0">
                          <a:latin typeface="Calibri" panose="020F0502020204030204" pitchFamily="34" charset="0"/>
                          <a:ea typeface="Calibri" panose="020F0502020204030204" pitchFamily="34" charset="0"/>
                          <a:cs typeface="Calibri" panose="020F0502020204030204" pitchFamily="34" charset="0"/>
                        </a:rPr>
                        <a:t>Stretching</a:t>
                      </a:r>
                    </a:p>
                  </a:txBody>
                  <a:tcPr/>
                </a:tc>
                <a:tc>
                  <a:txBody>
                    <a:bodyPr/>
                    <a:lstStyle/>
                    <a:p>
                      <a:pPr marL="342900" indent="-34290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Most of them agreed that stretching  baby’s hands and legs</a:t>
                      </a:r>
                      <a:endParaRPr lang="en-IN" sz="20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420295403"/>
                  </a:ext>
                </a:extLst>
              </a:tr>
              <a:tr h="1778122">
                <a:tc vMerge="1">
                  <a:txBody>
                    <a:bodyPr/>
                    <a:lstStyle/>
                    <a:p>
                      <a:endParaRPr lang="en-IN"/>
                    </a:p>
                  </a:txBody>
                  <a:tcPr/>
                </a:tc>
                <a:tc>
                  <a:txBody>
                    <a:bodyPr/>
                    <a:lstStyle/>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Massage,</a:t>
                      </a: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Cord care,</a:t>
                      </a:r>
                    </a:p>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Baby bath</a:t>
                      </a:r>
                      <a:endParaRPr lang="en-IN"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Baby massaged in a prone position after 12 days of birth with </a:t>
                      </a:r>
                      <a:r>
                        <a:rPr lang="en-US" sz="2000" dirty="0" err="1">
                          <a:solidFill>
                            <a:srgbClr val="00B0F0"/>
                          </a:solidFill>
                          <a:latin typeface="Calibri" panose="020F0502020204030204" pitchFamily="34" charset="0"/>
                          <a:ea typeface="Calibri" panose="020F0502020204030204" pitchFamily="34" charset="0"/>
                          <a:cs typeface="Calibri" panose="020F0502020204030204" pitchFamily="34" charset="0"/>
                        </a:rPr>
                        <a:t>kadhu</a:t>
                      </a: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 oil.</a:t>
                      </a:r>
                    </a:p>
                    <a:p>
                      <a:pPr marL="285750" indent="-285750">
                        <a:buFont typeface="Arial" panose="020B0604020202020204" pitchFamily="34" charset="0"/>
                        <a:buChar char="•"/>
                      </a:pP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Medicines or </a:t>
                      </a:r>
                      <a:r>
                        <a:rPr lang="en-US" sz="2000" dirty="0" err="1">
                          <a:solidFill>
                            <a:srgbClr val="00B0F0"/>
                          </a:solidFill>
                          <a:latin typeface="Calibri" panose="020F0502020204030204" pitchFamily="34" charset="0"/>
                          <a:ea typeface="Calibri" panose="020F0502020204030204" pitchFamily="34" charset="0"/>
                          <a:cs typeface="Calibri" panose="020F0502020204030204" pitchFamily="34" charset="0"/>
                        </a:rPr>
                        <a:t>kadhu</a:t>
                      </a: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 oil used to help cord dry faster and fall off.</a:t>
                      </a:r>
                    </a:p>
                    <a:p>
                      <a:pPr marL="285750" indent="-28575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Some respondents rely on a doctor’s care for cord care.</a:t>
                      </a:r>
                    </a:p>
                    <a:p>
                      <a:pPr marL="285750" indent="-285750">
                        <a:buFont typeface="Arial" panose="020B0604020202020204" pitchFamily="34" charset="0"/>
                        <a:buChar char="•"/>
                      </a:pPr>
                      <a:r>
                        <a:rPr lang="en-US" sz="2000" dirty="0">
                          <a:solidFill>
                            <a:srgbClr val="00B0F0"/>
                          </a:solidFill>
                          <a:latin typeface="Calibri" panose="020F0502020204030204" pitchFamily="34" charset="0"/>
                          <a:ea typeface="Calibri" panose="020F0502020204030204" pitchFamily="34" charset="0"/>
                          <a:cs typeface="Calibri" panose="020F0502020204030204" pitchFamily="34" charset="0"/>
                        </a:rPr>
                        <a:t>Baby’s body wiped for first 2-12 days after birth.</a:t>
                      </a:r>
                    </a:p>
                    <a:p>
                      <a:pPr marL="285750" indent="-285750">
                        <a:buFont typeface="Arial" panose="020B0604020202020204" pitchFamily="34" charset="0"/>
                        <a:buChar char="•"/>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Baby bathed with cold water before 10 am after first 2-12 days.</a:t>
                      </a:r>
                      <a:endParaRPr lang="en-IN" sz="20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39072468"/>
                  </a:ext>
                </a:extLst>
              </a:tr>
              <a:tr h="1778122">
                <a:tc vMerge="1">
                  <a:txBody>
                    <a:bodyPr/>
                    <a:lstStyle/>
                    <a:p>
                      <a:pPr marL="0" indent="0" algn="ctr">
                        <a:buFontTx/>
                        <a:buNone/>
                      </a:pPr>
                      <a:endParaRPr lang="en-IN"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indent="0">
                        <a:buFontTx/>
                        <a:buNone/>
                      </a:pPr>
                      <a:endParaRPr lang="en-IN" sz="20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IN" sz="2000" dirty="0">
                          <a:latin typeface="Calibri" panose="020F0502020204030204" pitchFamily="34" charset="0"/>
                          <a:ea typeface="Calibri" panose="020F0502020204030204" pitchFamily="34" charset="0"/>
                          <a:cs typeface="Calibri" panose="020F0502020204030204" pitchFamily="34" charset="0"/>
                        </a:rPr>
                        <a:t>Herbal medicine</a:t>
                      </a:r>
                    </a:p>
                    <a:p>
                      <a:pPr marL="342900" indent="-342900">
                        <a:buFont typeface="Arial" panose="020B0604020202020204" pitchFamily="34" charset="0"/>
                        <a:buChar char="•"/>
                      </a:pPr>
                      <a:r>
                        <a:rPr lang="en-IN" sz="2000" dirty="0">
                          <a:latin typeface="Calibri" panose="020F0502020204030204" pitchFamily="34" charset="0"/>
                          <a:ea typeface="Calibri" panose="020F0502020204030204" pitchFamily="34" charset="0"/>
                          <a:cs typeface="Calibri" panose="020F0502020204030204" pitchFamily="34" charset="0"/>
                        </a:rPr>
                        <a:t>Evil eyes</a:t>
                      </a:r>
                    </a:p>
                  </a:txBody>
                  <a:tcPr/>
                </a:tc>
                <a:tc>
                  <a:txBody>
                    <a:bodyPr/>
                    <a:lstStyle/>
                    <a:p>
                      <a:pPr marL="342900" indent="-342900">
                        <a:buFont typeface="Arial" panose="020B0604020202020204" pitchFamily="34" charset="0"/>
                        <a:buChar char="•"/>
                      </a:pP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Some respondents do not believe in evil eyes.</a:t>
                      </a:r>
                    </a:p>
                    <a:p>
                      <a:pPr marL="285750" indent="-285750">
                        <a:buFont typeface="Arial" panose="020B0604020202020204" pitchFamily="34" charset="0"/>
                        <a:buChar char="•"/>
                      </a:pP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Some protect the baby from evil eyes with kala tikka, </a:t>
                      </a:r>
                      <a:r>
                        <a:rPr lang="en-US" sz="2000" dirty="0" err="1">
                          <a:solidFill>
                            <a:srgbClr val="FF0000"/>
                          </a:solidFill>
                          <a:latin typeface="Calibri" panose="020F0502020204030204" pitchFamily="34" charset="0"/>
                          <a:ea typeface="Calibri" panose="020F0502020204030204" pitchFamily="34" charset="0"/>
                          <a:cs typeface="Calibri" panose="020F0502020204030204" pitchFamily="34" charset="0"/>
                        </a:rPr>
                        <a:t>Khurpi</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 under the pillow, and moon-shaped metal ornaments and </a:t>
                      </a: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the</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2000" dirty="0">
                          <a:solidFill>
                            <a:srgbClr val="339933"/>
                          </a:solidFill>
                          <a:latin typeface="Calibri" panose="020F0502020204030204" pitchFamily="34" charset="0"/>
                          <a:ea typeface="Calibri" panose="020F0502020204030204" pitchFamily="34" charset="0"/>
                          <a:cs typeface="Calibri" panose="020F0502020204030204" pitchFamily="34" charset="0"/>
                        </a:rPr>
                        <a:t>Use of kajal on baby’s eyes to look bigger.</a:t>
                      </a:r>
                      <a:endParaRPr lang="en-IN" sz="2000" dirty="0">
                        <a:solidFill>
                          <a:srgbClr val="339933"/>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197505836"/>
                  </a:ext>
                </a:extLst>
              </a:tr>
            </a:tbl>
          </a:graphicData>
        </a:graphic>
      </p:graphicFrame>
    </p:spTree>
    <p:extLst>
      <p:ext uri="{BB962C8B-B14F-4D97-AF65-F5344CB8AC3E}">
        <p14:creationId xmlns:p14="http://schemas.microsoft.com/office/powerpoint/2010/main" val="3962726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93703-481D-069F-67BA-F97BB9A40316}"/>
              </a:ext>
            </a:extLst>
          </p:cNvPr>
          <p:cNvSpPr>
            <a:spLocks noGrp="1"/>
          </p:cNvSpPr>
          <p:nvPr>
            <p:ph type="title"/>
          </p:nvPr>
        </p:nvSpPr>
        <p:spPr>
          <a:xfrm>
            <a:off x="710183" y="166914"/>
            <a:ext cx="10771632" cy="1609344"/>
          </a:xfrm>
        </p:spPr>
        <p:txBody>
          <a:bodyPr>
            <a:normAutofit fontScale="90000"/>
          </a:bodyPr>
          <a:lstStyle/>
          <a:p>
            <a:pPr algn="ctr"/>
            <a:r>
              <a:rPr lang="en-IN" sz="3600" b="1" dirty="0">
                <a:latin typeface="Calibri" panose="020F0502020204030204" pitchFamily="34" charset="0"/>
                <a:ea typeface="Calibri" panose="020F0502020204030204" pitchFamily="34" charset="0"/>
                <a:cs typeface="Calibri" panose="020F0502020204030204" pitchFamily="34" charset="0"/>
              </a:rPr>
              <a:t>Specific Objective (1):  </a:t>
            </a:r>
            <a:br>
              <a:rPr lang="en-IN" sz="3200" b="1" dirty="0">
                <a:latin typeface="Calibri" panose="020F0502020204030204" pitchFamily="34" charset="0"/>
                <a:ea typeface="Calibri" panose="020F0502020204030204" pitchFamily="34" charset="0"/>
                <a:cs typeface="Calibri" panose="020F0502020204030204" pitchFamily="34" charset="0"/>
              </a:rPr>
            </a:br>
            <a:r>
              <a:rPr lang="en-IN" sz="3600" cap="none" dirty="0">
                <a:latin typeface="Calibri" panose="020F0502020204030204" pitchFamily="34" charset="0"/>
                <a:ea typeface="Calibri" panose="020F0502020204030204" pitchFamily="34" charset="0"/>
                <a:cs typeface="Calibri" panose="020F0502020204030204" pitchFamily="34" charset="0"/>
              </a:rPr>
              <a:t>To explore the knowledge, awareness and perception of a female family member (maternal grandmother) about the puerperium period caring for the newborn.</a:t>
            </a:r>
            <a:endParaRPr lang="en-IN" sz="3600" dirty="0">
              <a:latin typeface="Calibri" panose="020F0502020204030204" pitchFamily="34" charset="0"/>
              <a:ea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5C8BA10D-2020-86B2-38BF-7C9F9607C08E}"/>
              </a:ext>
            </a:extLst>
          </p:cNvPr>
          <p:cNvSpPr>
            <a:spLocks noGrp="1"/>
          </p:cNvSpPr>
          <p:nvPr>
            <p:ph type="dt" sz="half" idx="10"/>
          </p:nvPr>
        </p:nvSpPr>
        <p:spPr/>
        <p:txBody>
          <a:bodyPr/>
          <a:lstStyle/>
          <a:p>
            <a:fld id="{4B000D85-2403-4C62-9DD7-BDE7A9DC1CDB}" type="datetime1">
              <a:rPr lang="en-US" smtClean="0"/>
              <a:t>6/28/2023</a:t>
            </a:fld>
            <a:endParaRPr lang="en-US" dirty="0"/>
          </a:p>
        </p:txBody>
      </p:sp>
      <p:sp>
        <p:nvSpPr>
          <p:cNvPr id="5" name="Slide Number Placeholder 4">
            <a:extLst>
              <a:ext uri="{FF2B5EF4-FFF2-40B4-BE49-F238E27FC236}">
                <a16:creationId xmlns:a16="http://schemas.microsoft.com/office/drawing/2014/main" id="{F8E40BFE-8BA4-D39E-1993-2343AAE89411}"/>
              </a:ext>
            </a:extLst>
          </p:cNvPr>
          <p:cNvSpPr>
            <a:spLocks noGrp="1"/>
          </p:cNvSpPr>
          <p:nvPr>
            <p:ph type="sldNum" sz="quarter" idx="12"/>
          </p:nvPr>
        </p:nvSpPr>
        <p:spPr/>
        <p:txBody>
          <a:bodyPr/>
          <a:lstStyle/>
          <a:p>
            <a:fld id="{4FAB73BC-B049-4115-A692-8D63A059BFB8}" type="slidenum">
              <a:rPr lang="en-US" smtClean="0"/>
              <a:t>9</a:t>
            </a:fld>
            <a:endParaRPr lang="en-US" dirty="0"/>
          </a:p>
        </p:txBody>
      </p:sp>
      <p:graphicFrame>
        <p:nvGraphicFramePr>
          <p:cNvPr id="6" name="Table 6">
            <a:extLst>
              <a:ext uri="{FF2B5EF4-FFF2-40B4-BE49-F238E27FC236}">
                <a16:creationId xmlns:a16="http://schemas.microsoft.com/office/drawing/2014/main" id="{294E2C64-9CF7-D43E-DD99-0261DB33C240}"/>
              </a:ext>
            </a:extLst>
          </p:cNvPr>
          <p:cNvGraphicFramePr>
            <a:graphicFrameLocks noGrp="1"/>
          </p:cNvGraphicFramePr>
          <p:nvPr>
            <p:extLst>
              <p:ext uri="{D42A27DB-BD31-4B8C-83A1-F6EECF244321}">
                <p14:modId xmlns:p14="http://schemas.microsoft.com/office/powerpoint/2010/main" val="3802075751"/>
              </p:ext>
            </p:extLst>
          </p:nvPr>
        </p:nvGraphicFramePr>
        <p:xfrm>
          <a:off x="0" y="1901578"/>
          <a:ext cx="12191999" cy="4956421"/>
        </p:xfrm>
        <a:graphic>
          <a:graphicData uri="http://schemas.openxmlformats.org/drawingml/2006/table">
            <a:tbl>
              <a:tblPr firstRow="1" bandRow="1">
                <a:tableStyleId>{8799B23B-EC83-4686-B30A-512413B5E67A}</a:tableStyleId>
              </a:tblPr>
              <a:tblGrid>
                <a:gridCol w="1623527">
                  <a:extLst>
                    <a:ext uri="{9D8B030D-6E8A-4147-A177-3AD203B41FA5}">
                      <a16:colId xmlns:a16="http://schemas.microsoft.com/office/drawing/2014/main" val="3956424815"/>
                    </a:ext>
                  </a:extLst>
                </a:gridCol>
                <a:gridCol w="2734297">
                  <a:extLst>
                    <a:ext uri="{9D8B030D-6E8A-4147-A177-3AD203B41FA5}">
                      <a16:colId xmlns:a16="http://schemas.microsoft.com/office/drawing/2014/main" val="1821567259"/>
                    </a:ext>
                  </a:extLst>
                </a:gridCol>
                <a:gridCol w="7834175">
                  <a:extLst>
                    <a:ext uri="{9D8B030D-6E8A-4147-A177-3AD203B41FA5}">
                      <a16:colId xmlns:a16="http://schemas.microsoft.com/office/drawing/2014/main" val="1050337886"/>
                    </a:ext>
                  </a:extLst>
                </a:gridCol>
              </a:tblGrid>
              <a:tr h="3671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a:latin typeface="Calibri" panose="020F0502020204030204" pitchFamily="34" charset="0"/>
                          <a:ea typeface="Calibri" panose="020F0502020204030204" pitchFamily="34" charset="0"/>
                          <a:cs typeface="Calibri" panose="020F0502020204030204" pitchFamily="34" charset="0"/>
                        </a:rPr>
                        <a:t>Themes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a:latin typeface="Calibri" panose="020F0502020204030204" pitchFamily="34" charset="0"/>
                          <a:ea typeface="Calibri" panose="020F0502020204030204" pitchFamily="34" charset="0"/>
                          <a:cs typeface="Calibri" panose="020F0502020204030204" pitchFamily="34" charset="0"/>
                        </a:rPr>
                        <a:t>Sub themes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a:latin typeface="Calibri" panose="020F0502020204030204" pitchFamily="34" charset="0"/>
                          <a:ea typeface="Calibri" panose="020F0502020204030204" pitchFamily="34" charset="0"/>
                          <a:cs typeface="Calibri" panose="020F0502020204030204" pitchFamily="34" charset="0"/>
                        </a:rPr>
                        <a:t>Findings</a:t>
                      </a:r>
                    </a:p>
                  </a:txBody>
                  <a:tcPr/>
                </a:tc>
                <a:extLst>
                  <a:ext uri="{0D108BD9-81ED-4DB2-BD59-A6C34878D82A}">
                    <a16:rowId xmlns:a16="http://schemas.microsoft.com/office/drawing/2014/main" val="1666564264"/>
                  </a:ext>
                </a:extLst>
              </a:tr>
              <a:tr h="2845353">
                <a:tc>
                  <a:txBody>
                    <a:bodyPr/>
                    <a:lstStyle/>
                    <a:p>
                      <a:pPr marL="0" indent="0" algn="ctr">
                        <a:buFontTx/>
                        <a:buNone/>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lgn="ctr">
                        <a:buFontTx/>
                        <a:buNone/>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lgn="ctr">
                        <a:buFontTx/>
                        <a:buNone/>
                      </a:pPr>
                      <a:r>
                        <a:rPr lang="en-US" sz="1800" dirty="0">
                          <a:latin typeface="Calibri" panose="020F0502020204030204" pitchFamily="34" charset="0"/>
                          <a:ea typeface="Calibri" panose="020F0502020204030204" pitchFamily="34" charset="0"/>
                          <a:cs typeface="Calibri" panose="020F0502020204030204" pitchFamily="34" charset="0"/>
                        </a:rPr>
                        <a:t>Knowledge of traditional practices.</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vert="vert270"/>
                </a:tc>
                <a:tc>
                  <a:txBody>
                    <a:bodyPr/>
                    <a:lstStyle/>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Ideas regarding different traditional harmful health practices, Consequences of these practices, Feel about harmful practices, Benefits of traditional practices for mother and newborn care.</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The respondents mentioned that some people keep a knife or sickle under the baby’s pillow but Some respondents were not aware of any harmful traditional health practices. most agreed that applying kajal makes eyes look bigger in size. However, few respondents mentioned that using kajal on the 6th day after delivery can cause the baby’s eyes to become swollen, but people ignore this fact. Mother fed with ginger and sweets to strengthen the uterus.</a:t>
                      </a:r>
                    </a:p>
                    <a:p>
                      <a:pPr marL="285750" indent="-285750">
                        <a:buFont typeface="Arial" panose="020B0604020202020204" pitchFamily="34" charset="0"/>
                        <a:buChar char="•"/>
                      </a:pP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Mother was provided with lukewarm water and a mixture of </a:t>
                      </a:r>
                      <a:r>
                        <a:rPr lang="en-US" sz="1800" dirty="0" err="1">
                          <a:solidFill>
                            <a:srgbClr val="00B0F0"/>
                          </a:solidFill>
                          <a:latin typeface="Calibri" panose="020F0502020204030204" pitchFamily="34" charset="0"/>
                          <a:ea typeface="Calibri" panose="020F0502020204030204" pitchFamily="34" charset="0"/>
                          <a:cs typeface="Calibri" panose="020F0502020204030204" pitchFamily="34" charset="0"/>
                        </a:rPr>
                        <a:t>ajwain</a:t>
                      </a: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 and </a:t>
                      </a:r>
                      <a:r>
                        <a:rPr lang="en-US" sz="1800" dirty="0" err="1">
                          <a:solidFill>
                            <a:srgbClr val="00B0F0"/>
                          </a:solidFill>
                          <a:latin typeface="Calibri" panose="020F0502020204030204" pitchFamily="34" charset="0"/>
                          <a:ea typeface="Calibri" panose="020F0502020204030204" pitchFamily="34" charset="0"/>
                          <a:cs typeface="Calibri" panose="020F0502020204030204" pitchFamily="34" charset="0"/>
                        </a:rPr>
                        <a:t>mangrela</a:t>
                      </a: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 for recovery.</a:t>
                      </a:r>
                    </a:p>
                    <a:p>
                      <a:pPr marL="285750" indent="-285750">
                        <a:buFont typeface="Arial" panose="020B0604020202020204" pitchFamily="34" charset="0"/>
                        <a:buChar char="•"/>
                      </a:pP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Some mothers are not allowed to take a bath to keep their body warm.</a:t>
                      </a:r>
                    </a:p>
                    <a:p>
                      <a:pPr marL="285750" indent="-285750">
                        <a:buFont typeface="Arial" panose="020B0604020202020204" pitchFamily="34" charset="0"/>
                        <a:buChar char="•"/>
                      </a:pP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Some mothers fed fish and rice after 6 days post delivery for health.</a:t>
                      </a:r>
                      <a:endParaRPr lang="en-IN" sz="1800" dirty="0">
                        <a:solidFill>
                          <a:srgbClr val="00B0F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49375732"/>
                  </a:ext>
                </a:extLst>
              </a:tr>
              <a:tr h="1743926">
                <a:tc>
                  <a:txBody>
                    <a:bodyPr/>
                    <a:lstStyle/>
                    <a:p>
                      <a:pPr marL="0" indent="0" algn="ctr">
                        <a:buFontTx/>
                        <a:buNone/>
                      </a:pPr>
                      <a:r>
                        <a:rPr lang="en-US" sz="1800" b="0" dirty="0">
                          <a:latin typeface="Calibri" panose="020F0502020204030204" pitchFamily="34" charset="0"/>
                          <a:ea typeface="Calibri" panose="020F0502020204030204" pitchFamily="34" charset="0"/>
                          <a:cs typeface="Calibri" panose="020F0502020204030204" pitchFamily="34" charset="0"/>
                        </a:rPr>
                        <a:t>Awareness on traditional practices in families of community.</a:t>
                      </a:r>
                      <a:endParaRPr lang="en-IN" sz="1800" b="0" dirty="0">
                        <a:latin typeface="Calibri" panose="020F0502020204030204" pitchFamily="34" charset="0"/>
                        <a:ea typeface="Calibri" panose="020F0502020204030204" pitchFamily="34" charset="0"/>
                        <a:cs typeface="Calibri" panose="020F0502020204030204" pitchFamily="34" charset="0"/>
                      </a:endParaRPr>
                    </a:p>
                  </a:txBody>
                  <a:tcPr vert="vert270"/>
                </a:tc>
                <a:tc>
                  <a:txBody>
                    <a:bodyPr/>
                    <a:lstStyle/>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Communities role in cultural practices of a both (mother and newborn).and Use of traditional practices in society.</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285750" indent="-285750">
                        <a:buFont typeface="Arial" panose="020B0604020202020204" pitchFamily="34" charset="0"/>
                        <a:buChar char="•"/>
                      </a:pP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community prioritizes the use of black dots (kala </a:t>
                      </a:r>
                      <a:r>
                        <a:rPr lang="en-US" sz="1800" dirty="0" err="1">
                          <a:solidFill>
                            <a:srgbClr val="00B0F0"/>
                          </a:solidFill>
                          <a:latin typeface="Calibri" panose="020F0502020204030204" pitchFamily="34" charset="0"/>
                          <a:ea typeface="Calibri" panose="020F0502020204030204" pitchFamily="34" charset="0"/>
                          <a:cs typeface="Calibri" panose="020F0502020204030204" pitchFamily="34" charset="0"/>
                        </a:rPr>
                        <a:t>teeka</a:t>
                      </a: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 over kajal. </a:t>
                      </a:r>
                    </a:p>
                    <a:p>
                      <a:pPr marL="285750" indent="-285750">
                        <a:buFont typeface="Arial" panose="020B0604020202020204" pitchFamily="34" charset="0"/>
                        <a:buChar char="•"/>
                      </a:pP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Baby girls are allowed to go out with outsiders. Boys were kept untouched by outsiders and at home for 40 days.</a:t>
                      </a:r>
                    </a:p>
                    <a:p>
                      <a:pPr marL="285750" indent="-285750">
                        <a:buFont typeface="Arial" panose="020B0604020202020204" pitchFamily="34" charset="0"/>
                        <a:buChar char="•"/>
                      </a:pPr>
                      <a:r>
                        <a:rPr lang="en-US" sz="1800" dirty="0">
                          <a:solidFill>
                            <a:srgbClr val="339933"/>
                          </a:solidFill>
                          <a:latin typeface="Calibri" panose="020F0502020204030204" pitchFamily="34" charset="0"/>
                          <a:ea typeface="Calibri" panose="020F0502020204030204" pitchFamily="34" charset="0"/>
                          <a:cs typeface="Calibri" panose="020F0502020204030204" pitchFamily="34" charset="0"/>
                        </a:rPr>
                        <a:t>One respondent disagreed with this practice.</a:t>
                      </a:r>
                    </a:p>
                    <a:p>
                      <a:pPr marL="285750" indent="-285750">
                        <a:buFont typeface="Arial" panose="020B0604020202020204" pitchFamily="34" charset="0"/>
                        <a:buChar char="•"/>
                      </a:pP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Community prefers Baba Tel instead of </a:t>
                      </a:r>
                      <a:r>
                        <a:rPr lang="en-US" sz="1800" dirty="0" err="1">
                          <a:solidFill>
                            <a:srgbClr val="00B0F0"/>
                          </a:solidFill>
                          <a:latin typeface="Calibri" panose="020F0502020204030204" pitchFamily="34" charset="0"/>
                          <a:ea typeface="Calibri" panose="020F0502020204030204" pitchFamily="34" charset="0"/>
                          <a:cs typeface="Calibri" panose="020F0502020204030204" pitchFamily="34" charset="0"/>
                        </a:rPr>
                        <a:t>kadhwa</a:t>
                      </a:r>
                      <a:r>
                        <a:rPr lang="en-US" sz="1800" dirty="0">
                          <a:solidFill>
                            <a:srgbClr val="00B0F0"/>
                          </a:solidFill>
                          <a:latin typeface="Calibri" panose="020F0502020204030204" pitchFamily="34" charset="0"/>
                          <a:ea typeface="Calibri" panose="020F0502020204030204" pitchFamily="34" charset="0"/>
                          <a:cs typeface="Calibri" panose="020F0502020204030204" pitchFamily="34" charset="0"/>
                        </a:rPr>
                        <a:t> tel.</a:t>
                      </a:r>
                      <a:endParaRPr lang="en-IN" sz="1800" dirty="0">
                        <a:solidFill>
                          <a:srgbClr val="00B0F0"/>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80574885"/>
                  </a:ext>
                </a:extLst>
              </a:tr>
            </a:tbl>
          </a:graphicData>
        </a:graphic>
      </p:graphicFrame>
    </p:spTree>
    <p:extLst>
      <p:ext uri="{BB962C8B-B14F-4D97-AF65-F5344CB8AC3E}">
        <p14:creationId xmlns:p14="http://schemas.microsoft.com/office/powerpoint/2010/main" val="27837636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4444</TotalTime>
  <Words>2693</Words>
  <Application>Microsoft Office PowerPoint</Application>
  <PresentationFormat>Widescreen</PresentationFormat>
  <Paragraphs>268</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Rockwell</vt:lpstr>
      <vt:lpstr>Rockwell Condensed</vt:lpstr>
      <vt:lpstr>Rockwell Extra Bold</vt:lpstr>
      <vt:lpstr>Times New Roman</vt:lpstr>
      <vt:lpstr>Wingdings</vt:lpstr>
      <vt:lpstr>Wood Type</vt:lpstr>
      <vt:lpstr>PowerPoint Presentation</vt:lpstr>
      <vt:lpstr>PowerPoint Presentation</vt:lpstr>
      <vt:lpstr>PowerPoint Presentation</vt:lpstr>
      <vt:lpstr>PowerPoint Presentation</vt:lpstr>
      <vt:lpstr>Methodology</vt:lpstr>
      <vt:lpstr>RESULTS: OBJECTIVE WISE </vt:lpstr>
      <vt:lpstr>General objective (1/2):  To develop an understanding of the common cultural traditions relating to newborn care, and the postpartum period  (up to '42' days after delivery) </vt:lpstr>
      <vt:lpstr>General objective (2/2):  To develop an understanding of the common cultural traditions relating to newborn care, and postpartum period (up to '42' days after delivery) </vt:lpstr>
      <vt:lpstr>Specific Objective (1):   To explore the knowledge, awareness and perception of a female family member (maternal grandmother) about the puerperium period caring for the newborn.</vt:lpstr>
      <vt:lpstr>Specific Objective (1.2):   To explore the knowledge, awareness and perception of a female family member (maternal grandmother) about the puerperium period caring for the newborn.</vt:lpstr>
      <vt:lpstr>Specific objective (2):  To identify the main reasons why post-partum women, adhere to or discontinue some traditional harmful health practices and beliefs </vt:lpstr>
      <vt:lpstr>Specific objective (2):  To identify the main reasons why post-partum women, adhere to or discontinue some traditional harmful health practices and beliefs </vt:lpstr>
      <vt:lpstr>PowerPoint Presentation</vt:lpstr>
      <vt:lpstr>PowerPoint Presentation</vt:lpstr>
      <vt:lpstr>PowerPoint Presentation</vt:lpstr>
      <vt:lpstr>Conclusion</vt:lpstr>
      <vt:lpstr>PowerPoint Presentation</vt:lpstr>
      <vt:lpstr>PowerPoint Presentation</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Ayusman Jena</dc:creator>
  <cp:lastModifiedBy>Ayusman Jena</cp:lastModifiedBy>
  <cp:revision>36</cp:revision>
  <dcterms:created xsi:type="dcterms:W3CDTF">2023-06-19T07:39:38Z</dcterms:created>
  <dcterms:modified xsi:type="dcterms:W3CDTF">2023-06-28T05:19:55Z</dcterms:modified>
</cp:coreProperties>
</file>