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9" r:id="rId3"/>
    <p:sldId id="280" r:id="rId4"/>
    <p:sldId id="278" r:id="rId5"/>
    <p:sldId id="273" r:id="rId6"/>
    <p:sldId id="258" r:id="rId7"/>
    <p:sldId id="263" r:id="rId8"/>
    <p:sldId id="265" r:id="rId9"/>
    <p:sldId id="284" r:id="rId10"/>
    <p:sldId id="282" r:id="rId11"/>
    <p:sldId id="283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mesh Panda" initials="AP" lastIdx="1" clrIdx="0">
    <p:extLst>
      <p:ext uri="{19B8F6BF-5375-455C-9EA6-DF929625EA0E}">
        <p15:presenceInfo xmlns:p15="http://schemas.microsoft.com/office/powerpoint/2012/main" userId="3aab9c5121a2777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ime\OneDrive\Desktop\My%20Drive\Work\SHRC%20Internship\Climate%20vulnerability%20Health%20Facility%20Assesment\Data\Climate_Vulnerability_Health_Facility_Assessment_-_all_versions_-_labels_-_2021-04-09-06-19-3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'Analysis - 2'!$B$17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'Analysis - 2'!$A$18:$A$28</c:f>
              <c:strCache>
                <c:ptCount val="11"/>
                <c:pt idx="0">
                  <c:v>Cyclone</c:v>
                </c:pt>
                <c:pt idx="1">
                  <c:v>Flood</c:v>
                </c:pt>
                <c:pt idx="2">
                  <c:v>Heat Waves</c:v>
                </c:pt>
                <c:pt idx="3">
                  <c:v>Drought</c:v>
                </c:pt>
                <c:pt idx="4">
                  <c:v>Forest Fire</c:v>
                </c:pt>
                <c:pt idx="5">
                  <c:v>Earthquake</c:v>
                </c:pt>
                <c:pt idx="6">
                  <c:v>Thunderstrom &amp; Lightenings</c:v>
                </c:pt>
                <c:pt idx="7">
                  <c:v>Industrial Accident / Gas Leaks</c:v>
                </c:pt>
                <c:pt idx="8">
                  <c:v>Snakebites</c:v>
                </c:pt>
                <c:pt idx="9">
                  <c:v>Epidemics</c:v>
                </c:pt>
                <c:pt idx="10">
                  <c:v>Outbreak</c:v>
                </c:pt>
              </c:strCache>
            </c:strRef>
          </c:cat>
          <c:val>
            <c:numRef>
              <c:f>'Analysis - 2'!$B$18:$B$28</c:f>
              <c:numCache>
                <c:formatCode>General</c:formatCode>
                <c:ptCount val="11"/>
                <c:pt idx="0">
                  <c:v>5.36</c:v>
                </c:pt>
                <c:pt idx="1">
                  <c:v>3.58</c:v>
                </c:pt>
                <c:pt idx="2">
                  <c:v>73.209999999999994</c:v>
                </c:pt>
                <c:pt idx="3">
                  <c:v>16.07</c:v>
                </c:pt>
                <c:pt idx="4">
                  <c:v>33.93</c:v>
                </c:pt>
                <c:pt idx="5">
                  <c:v>3.57</c:v>
                </c:pt>
                <c:pt idx="6">
                  <c:v>60.71</c:v>
                </c:pt>
                <c:pt idx="7">
                  <c:v>23.21</c:v>
                </c:pt>
                <c:pt idx="8">
                  <c:v>80.36</c:v>
                </c:pt>
                <c:pt idx="9">
                  <c:v>46.43</c:v>
                </c:pt>
                <c:pt idx="10">
                  <c:v>14.29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D9-4AE1-AC91-145E93C38D3B}"/>
            </c:ext>
          </c:extLst>
        </c:ser>
        <c:ser>
          <c:idx val="1"/>
          <c:order val="1"/>
          <c:tx>
            <c:strRef>
              <c:f>'Analysis - 2'!$C$17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'Analysis - 2'!$A$18:$A$28</c:f>
              <c:strCache>
                <c:ptCount val="11"/>
                <c:pt idx="0">
                  <c:v>Cyclone</c:v>
                </c:pt>
                <c:pt idx="1">
                  <c:v>Flood</c:v>
                </c:pt>
                <c:pt idx="2">
                  <c:v>Heat Waves</c:v>
                </c:pt>
                <c:pt idx="3">
                  <c:v>Drought</c:v>
                </c:pt>
                <c:pt idx="4">
                  <c:v>Forest Fire</c:v>
                </c:pt>
                <c:pt idx="5">
                  <c:v>Earthquake</c:v>
                </c:pt>
                <c:pt idx="6">
                  <c:v>Thunderstrom &amp; Lightenings</c:v>
                </c:pt>
                <c:pt idx="7">
                  <c:v>Industrial Accident / Gas Leaks</c:v>
                </c:pt>
                <c:pt idx="8">
                  <c:v>Snakebites</c:v>
                </c:pt>
                <c:pt idx="9">
                  <c:v>Epidemics</c:v>
                </c:pt>
                <c:pt idx="10">
                  <c:v>Outbreak</c:v>
                </c:pt>
              </c:strCache>
            </c:strRef>
          </c:cat>
          <c:val>
            <c:numRef>
              <c:f>'Analysis - 2'!$C$18:$C$28</c:f>
              <c:numCache>
                <c:formatCode>General</c:formatCode>
                <c:ptCount val="11"/>
                <c:pt idx="0">
                  <c:v>94.64</c:v>
                </c:pt>
                <c:pt idx="1">
                  <c:v>96.42</c:v>
                </c:pt>
                <c:pt idx="2">
                  <c:v>26.79</c:v>
                </c:pt>
                <c:pt idx="3">
                  <c:v>83.93</c:v>
                </c:pt>
                <c:pt idx="4">
                  <c:v>66.069999999999993</c:v>
                </c:pt>
                <c:pt idx="5">
                  <c:v>96.43</c:v>
                </c:pt>
                <c:pt idx="6">
                  <c:v>39.29</c:v>
                </c:pt>
                <c:pt idx="7">
                  <c:v>76.790000000000006</c:v>
                </c:pt>
                <c:pt idx="8">
                  <c:v>19.64</c:v>
                </c:pt>
                <c:pt idx="9">
                  <c:v>51.79</c:v>
                </c:pt>
                <c:pt idx="10">
                  <c:v>83.93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D9-4AE1-AC91-145E93C38D3B}"/>
            </c:ext>
          </c:extLst>
        </c:ser>
        <c:ser>
          <c:idx val="2"/>
          <c:order val="2"/>
          <c:tx>
            <c:strRef>
              <c:f>'Analysis - 2'!$D$17</c:f>
              <c:strCache>
                <c:ptCount val="1"/>
                <c:pt idx="0">
                  <c:v>Can't Say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'Analysis - 2'!$A$18:$A$28</c:f>
              <c:strCache>
                <c:ptCount val="11"/>
                <c:pt idx="0">
                  <c:v>Cyclone</c:v>
                </c:pt>
                <c:pt idx="1">
                  <c:v>Flood</c:v>
                </c:pt>
                <c:pt idx="2">
                  <c:v>Heat Waves</c:v>
                </c:pt>
                <c:pt idx="3">
                  <c:v>Drought</c:v>
                </c:pt>
                <c:pt idx="4">
                  <c:v>Forest Fire</c:v>
                </c:pt>
                <c:pt idx="5">
                  <c:v>Earthquake</c:v>
                </c:pt>
                <c:pt idx="6">
                  <c:v>Thunderstrom &amp; Lightenings</c:v>
                </c:pt>
                <c:pt idx="7">
                  <c:v>Industrial Accident / Gas Leaks</c:v>
                </c:pt>
                <c:pt idx="8">
                  <c:v>Snakebites</c:v>
                </c:pt>
                <c:pt idx="9">
                  <c:v>Epidemics</c:v>
                </c:pt>
                <c:pt idx="10">
                  <c:v>Outbreak</c:v>
                </c:pt>
              </c:strCache>
            </c:strRef>
          </c:cat>
          <c:val>
            <c:numRef>
              <c:f>'Analysis - 2'!$D$18:$D$28</c:f>
              <c:numCache>
                <c:formatCode>General</c:formatCode>
                <c:ptCount val="11"/>
                <c:pt idx="9">
                  <c:v>1.79</c:v>
                </c:pt>
                <c:pt idx="10">
                  <c:v>1.79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D9-4AE1-AC91-145E93C38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39954952"/>
        <c:axId val="839955280"/>
      </c:barChart>
      <c:catAx>
        <c:axId val="83995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955280"/>
        <c:crosses val="autoZero"/>
        <c:auto val="1"/>
        <c:lblAlgn val="ctr"/>
        <c:lblOffset val="100"/>
        <c:noMultiLvlLbl val="0"/>
      </c:catAx>
      <c:valAx>
        <c:axId val="83995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954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'3'!$A$3:$A$5</c:f>
              <c:strCache>
                <c:ptCount val="3"/>
                <c:pt idx="0">
                  <c:v>Life Threatening</c:v>
                </c:pt>
                <c:pt idx="1">
                  <c:v>Minor injury</c:v>
                </c:pt>
                <c:pt idx="2">
                  <c:v>Never Occured</c:v>
                </c:pt>
              </c:strCache>
            </c:strRef>
          </c:cat>
          <c:val>
            <c:numRef>
              <c:f>'3'!$B$3:$B$5</c:f>
              <c:numCache>
                <c:formatCode>General</c:formatCode>
                <c:ptCount val="3"/>
                <c:pt idx="0">
                  <c:v>1</c:v>
                </c:pt>
                <c:pt idx="1">
                  <c:v>4</c:v>
                </c:pt>
                <c:pt idx="2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7-435D-B4F5-C416525184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81816280"/>
        <c:axId val="481815624"/>
      </c:barChart>
      <c:catAx>
        <c:axId val="4818162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815624"/>
        <c:crosses val="autoZero"/>
        <c:auto val="1"/>
        <c:lblAlgn val="ctr"/>
        <c:lblOffset val="100"/>
        <c:noMultiLvlLbl val="0"/>
      </c:catAx>
      <c:valAx>
        <c:axId val="481815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816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Patients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'3'!$A$10:$A$12</c:f>
              <c:strCache>
                <c:ptCount val="3"/>
                <c:pt idx="0">
                  <c:v>Less than 10 deaths</c:v>
                </c:pt>
                <c:pt idx="1">
                  <c:v>Less than 50 deaths</c:v>
                </c:pt>
                <c:pt idx="2">
                  <c:v>Never Occured</c:v>
                </c:pt>
              </c:strCache>
            </c:strRef>
          </c:cat>
          <c:val>
            <c:numRef>
              <c:f>'3'!$B$10:$B$12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9-4FBD-8E2E-D4AFA40F41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93173120"/>
        <c:axId val="593175088"/>
      </c:barChart>
      <c:catAx>
        <c:axId val="593173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175088"/>
        <c:crosses val="autoZero"/>
        <c:auto val="1"/>
        <c:lblAlgn val="ctr"/>
        <c:lblOffset val="100"/>
        <c:noMultiLvlLbl val="0"/>
      </c:catAx>
      <c:valAx>
        <c:axId val="593175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1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Types of Physical Losses</a:t>
            </a:r>
          </a:p>
        </c:rich>
      </c:tx>
      <c:layout>
        <c:manualLayout>
          <c:xMode val="edge"/>
          <c:yMode val="edge"/>
          <c:x val="0"/>
          <c:y val="7.610352356317896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0092351464445747"/>
          <c:y val="0"/>
          <c:w val="0.52849448522949782"/>
          <c:h val="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DEB-42B8-BCD3-34FC1178CE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DEB-42B8-BCD3-34FC1178CED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DEB-42B8-BCD3-34FC1178CED3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DEB-42B8-BCD3-34FC1178CED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DEB-42B8-BCD3-34FC1178CED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F4C483D7-3979-43EC-9D2B-2D988337D5FE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DEB-42B8-BCD3-34FC1178CED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25B1652F-399F-424F-890B-25D52045EB4E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DEB-42B8-BCD3-34FC1178CED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18737D52-31EE-43A4-ABCC-72365D0A5A23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DEB-42B8-BCD3-34FC1178CED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227D2511-3301-4EB8-9016-2A06BD2F3448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DEB-42B8-BCD3-34FC1178CED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C90C39BE-5ECA-48DA-AAAC-9A2190C7F14F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DEB-42B8-BCD3-34FC1178CE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'3'!$A$23:$A$27</c:f>
              <c:strCache>
                <c:ptCount val="5"/>
                <c:pt idx="0">
                  <c:v>Building Infrastructure</c:v>
                </c:pt>
                <c:pt idx="1">
                  <c:v>Medical Equipments</c:v>
                </c:pt>
                <c:pt idx="2">
                  <c:v>Office Equipments</c:v>
                </c:pt>
                <c:pt idx="3">
                  <c:v>Solar Panel</c:v>
                </c:pt>
                <c:pt idx="4">
                  <c:v>Others</c:v>
                </c:pt>
              </c:strCache>
            </c:strRef>
          </c:cat>
          <c:val>
            <c:numRef>
              <c:f>'3'!$B$23:$B$27</c:f>
              <c:numCache>
                <c:formatCode>General</c:formatCode>
                <c:ptCount val="5"/>
                <c:pt idx="0">
                  <c:v>14</c:v>
                </c:pt>
                <c:pt idx="1">
                  <c:v>3</c:v>
                </c:pt>
                <c:pt idx="2">
                  <c:v>1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DEB-42B8-BCD3-34FC1178CE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1465788534433171E-2"/>
          <c:y val="0.19303658751800343"/>
          <c:w val="0.24505931857977437"/>
          <c:h val="0.667533967189793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'3'!$A$17:$A$19</c:f>
              <c:strCache>
                <c:ptCount val="3"/>
                <c:pt idx="0">
                  <c:v>Low</c:v>
                </c:pt>
                <c:pt idx="1">
                  <c:v>Moderate</c:v>
                </c:pt>
                <c:pt idx="2">
                  <c:v>Nil</c:v>
                </c:pt>
              </c:strCache>
            </c:strRef>
          </c:cat>
          <c:val>
            <c:numRef>
              <c:f>'3'!$B$17:$B$19</c:f>
              <c:numCache>
                <c:formatCode>General</c:formatCode>
                <c:ptCount val="3"/>
                <c:pt idx="0">
                  <c:v>15</c:v>
                </c:pt>
                <c:pt idx="1">
                  <c:v>3</c:v>
                </c:pt>
                <c:pt idx="2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7C-4FF0-971A-D499B81082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95978992"/>
        <c:axId val="595974072"/>
      </c:barChart>
      <c:catAx>
        <c:axId val="59597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974072"/>
        <c:crosses val="autoZero"/>
        <c:auto val="1"/>
        <c:lblAlgn val="ctr"/>
        <c:lblOffset val="100"/>
        <c:noMultiLvlLbl val="0"/>
      </c:catAx>
      <c:valAx>
        <c:axId val="595974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978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55247961225328E-2"/>
          <c:y val="0.19031099441483132"/>
          <c:w val="0.87500034349792022"/>
          <c:h val="0.68628915569166571"/>
        </c:manualLayout>
      </c:layout>
      <c:pieChart>
        <c:varyColors val="1"/>
        <c:ser>
          <c:idx val="0"/>
          <c:order val="0"/>
          <c:tx>
            <c:strRef>
              <c:f>'4'!$G$6</c:f>
              <c:strCache>
                <c:ptCount val="1"/>
                <c:pt idx="0">
                  <c:v>Freq.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6A-4CE7-BAE0-6843C716B7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6A-4CE7-BAE0-6843C716B7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6A-4CE7-BAE0-6843C716B7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6A-4CE7-BAE0-6843C716B71F}"/>
              </c:ext>
            </c:extLst>
          </c:dPt>
          <c:dLbls>
            <c:dLbl>
              <c:idx val="0"/>
              <c:layout>
                <c:manualLayout>
                  <c:x val="-0.16599544628623789"/>
                  <c:y val="-0.20771853465916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abriola" panose="04040605051002020D02" pitchFamily="82" charset="0"/>
                        <a:ea typeface="+mn-ea"/>
                        <a:cs typeface="+mn-cs"/>
                      </a:defRPr>
                    </a:pPr>
                    <a:r>
                      <a:rPr lang="en-US" sz="1600" b="1" i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abriola" panose="04040605051002020D02" pitchFamily="82" charset="0"/>
                      </a:rPr>
                      <a:t>No Training</a:t>
                    </a:r>
                  </a:p>
                  <a:p>
                    <a:pPr>
                      <a:def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abriola" panose="04040605051002020D02" pitchFamily="82" charset="0"/>
                      </a:defRPr>
                    </a:pPr>
                    <a:fld id="{ECA8BB67-ED4E-4989-AAC1-20188D333DF4}" type="VALUE">
                      <a:rPr lang="en-US" sz="1600" b="1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abriola" panose="04040605051002020D02" pitchFamily="82" charset="0"/>
                      </a:rPr>
                      <a:pPr>
                        <a:defRPr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abriola" panose="04040605051002020D02" pitchFamily="82" charset="0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Gabriola" panose="04040605051002020D02" pitchFamily="8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463100537413938"/>
                      <c:h val="0.225238055780800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26A-4CE7-BAE0-6843C716B71F}"/>
                </c:ext>
              </c:extLst>
            </c:dLbl>
            <c:dLbl>
              <c:idx val="1"/>
              <c:layout>
                <c:manualLayout>
                  <c:x val="0.16388888888888883"/>
                  <c:y val="5.208515602216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briola" panose="04040605051002020D02" pitchFamily="82" charset="0"/>
                        <a:ea typeface="+mn-ea"/>
                        <a:cs typeface="+mn-cs"/>
                      </a:defRPr>
                    </a:pPr>
                    <a:r>
                      <a:rPr lang="en-US" sz="1100" b="1" dirty="0">
                        <a:latin typeface="Gabriola" panose="04040605051002020D02" pitchFamily="82" charset="0"/>
                      </a:rPr>
                      <a:t>Mock Drills </a:t>
                    </a:r>
                  </a:p>
                  <a:p>
                    <a:pPr>
                      <a:defRPr sz="1100" b="1">
                        <a:latin typeface="Gabriola" panose="04040605051002020D02" pitchFamily="82" charset="0"/>
                      </a:defRPr>
                    </a:pPr>
                    <a:fld id="{80E06251-D1AD-4634-9531-4B389A14A30D}" type="VALUE">
                      <a:rPr lang="en-US" sz="1100" b="1" smtClean="0">
                        <a:latin typeface="Gabriola" panose="04040605051002020D02" pitchFamily="82" charset="0"/>
                      </a:rPr>
                      <a:pPr>
                        <a:defRPr sz="1100" b="1">
                          <a:latin typeface="Gabriola" panose="04040605051002020D02" pitchFamily="82" charset="0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abriola" panose="04040605051002020D02" pitchFamily="8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6111111111111"/>
                      <c:h val="0.260416666666666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26A-4CE7-BAE0-6843C716B71F}"/>
                </c:ext>
              </c:extLst>
            </c:dLbl>
            <c:dLbl>
              <c:idx val="2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Gabriola" panose="04040605051002020D02" pitchFamily="82" charset="0"/>
                        <a:ea typeface="+mn-ea"/>
                        <a:cs typeface="+mn-cs"/>
                      </a:defRPr>
                    </a:pPr>
                    <a:fld id="{4D565E76-46D9-4F3D-B24B-AC6592E313AC}" type="CATEGORYNAME">
                      <a:rPr lang="en-US" sz="1050" b="1" smtClean="0">
                        <a:latin typeface="Gabriola" panose="04040605051002020D02" pitchFamily="82" charset="0"/>
                      </a:rPr>
                      <a:pPr>
                        <a:defRPr sz="1050" b="1">
                          <a:latin typeface="Gabriola" panose="04040605051002020D02" pitchFamily="82" charset="0"/>
                        </a:defRPr>
                      </a:pPr>
                      <a:t>[CATEGORY NAME]</a:t>
                    </a:fld>
                    <a:r>
                      <a:rPr lang="en-US" sz="1050" b="1" baseline="0" dirty="0">
                        <a:latin typeface="Gabriola" panose="04040605051002020D02" pitchFamily="82" charset="0"/>
                      </a:rPr>
                      <a:t> </a:t>
                    </a:r>
                  </a:p>
                  <a:p>
                    <a:pPr>
                      <a:defRPr sz="1050" b="1">
                        <a:latin typeface="Gabriola" panose="04040605051002020D02" pitchFamily="82" charset="0"/>
                      </a:defRPr>
                    </a:pPr>
                    <a:r>
                      <a:rPr lang="en-US" sz="1050" b="1" baseline="0" dirty="0">
                        <a:latin typeface="+mn-lt"/>
                      </a:rPr>
                      <a:t>1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Gabriola" panose="04040605051002020D02" pitchFamily="8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26A-4CE7-BAE0-6843C716B71F}"/>
                </c:ext>
              </c:extLst>
            </c:dLbl>
            <c:dLbl>
              <c:idx val="3"/>
              <c:layout>
                <c:manualLayout>
                  <c:x val="0.24133125748634635"/>
                  <c:y val="0.1681454998464928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Gabriola" panose="04040605051002020D02" pitchFamily="82" charset="0"/>
                        <a:ea typeface="+mn-ea"/>
                        <a:cs typeface="+mn-cs"/>
                      </a:defRPr>
                    </a:pPr>
                    <a:r>
                      <a:rPr lang="en-US" sz="1100" b="1" dirty="0">
                        <a:latin typeface="Gabriola" panose="04040605051002020D02" pitchFamily="82" charset="0"/>
                      </a:rPr>
                      <a:t>Workshops / Seminars</a:t>
                    </a:r>
                  </a:p>
                  <a:p>
                    <a:pPr>
                      <a:defRPr sz="1100" b="1">
                        <a:latin typeface="Gabriola" panose="04040605051002020D02" pitchFamily="82" charset="0"/>
                      </a:defRPr>
                    </a:pPr>
                    <a:fld id="{447FF7F6-40E8-4DF0-BB2B-813A2505EE89}" type="VALUE">
                      <a:rPr lang="en-US" sz="1100" b="1" smtClean="0">
                        <a:latin typeface="Gabriola" panose="04040605051002020D02" pitchFamily="82" charset="0"/>
                      </a:rPr>
                      <a:pPr>
                        <a:defRPr sz="1100" b="1">
                          <a:latin typeface="Gabriola" panose="04040605051002020D02" pitchFamily="82" charset="0"/>
                        </a:defRPr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abriola" panose="04040605051002020D02" pitchFamily="8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53190943013238"/>
                      <c:h val="0.3113426197559116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26A-4CE7-BAE0-6843C716B7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'4'!$F$7:$F$10</c:f>
              <c:strCache>
                <c:ptCount val="4"/>
                <c:pt idx="0">
                  <c:v>No Training</c:v>
                </c:pt>
                <c:pt idx="1">
                  <c:v>Mock Drills</c:v>
                </c:pt>
                <c:pt idx="2">
                  <c:v>Others</c:v>
                </c:pt>
                <c:pt idx="3">
                  <c:v>Workshops/seminars</c:v>
                </c:pt>
              </c:strCache>
            </c:strRef>
          </c:cat>
          <c:val>
            <c:numRef>
              <c:f>'4'!$G$7:$G$10</c:f>
              <c:numCache>
                <c:formatCode>General</c:formatCode>
                <c:ptCount val="4"/>
                <c:pt idx="0">
                  <c:v>39</c:v>
                </c:pt>
                <c:pt idx="1">
                  <c:v>6</c:v>
                </c:pt>
                <c:pt idx="2">
                  <c:v>1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26A-4CE7-BAE0-6843C716B71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9311396119153"/>
          <c:y val="3.2427997438657978E-2"/>
          <c:w val="0.80806886038808468"/>
          <c:h val="0.7882557140562174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'4'!$G$36</c:f>
              <c:strCache>
                <c:ptCount val="1"/>
                <c:pt idx="0">
                  <c:v>Within one hour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'4'!$H$35</c:f>
              <c:strCache>
                <c:ptCount val="1"/>
                <c:pt idx="0">
                  <c:v>frq</c:v>
                </c:pt>
              </c:strCache>
            </c:strRef>
          </c:cat>
          <c:val>
            <c:numRef>
              <c:f>'4'!$H$36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05-4908-8DBC-B81DC1A4DDA8}"/>
            </c:ext>
          </c:extLst>
        </c:ser>
        <c:ser>
          <c:idx val="1"/>
          <c:order val="1"/>
          <c:tx>
            <c:strRef>
              <c:f>'4'!$G$37</c:f>
              <c:strCache>
                <c:ptCount val="1"/>
                <c:pt idx="0">
                  <c:v>Within two hours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'4'!$H$35</c:f>
              <c:strCache>
                <c:ptCount val="1"/>
                <c:pt idx="0">
                  <c:v>frq</c:v>
                </c:pt>
              </c:strCache>
            </c:strRef>
          </c:cat>
          <c:val>
            <c:numRef>
              <c:f>'4'!$H$37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05-4908-8DBC-B81DC1A4DDA8}"/>
            </c:ext>
          </c:extLst>
        </c:ser>
        <c:ser>
          <c:idx val="2"/>
          <c:order val="2"/>
          <c:tx>
            <c:strRef>
              <c:f>'4'!$G$38</c:f>
              <c:strCache>
                <c:ptCount val="1"/>
                <c:pt idx="0">
                  <c:v>within four hours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'4'!$H$35</c:f>
              <c:strCache>
                <c:ptCount val="1"/>
                <c:pt idx="0">
                  <c:v>frq</c:v>
                </c:pt>
              </c:strCache>
            </c:strRef>
          </c:cat>
          <c:val>
            <c:numRef>
              <c:f>'4'!$H$38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05-4908-8DBC-B81DC1A4DDA8}"/>
            </c:ext>
          </c:extLst>
        </c:ser>
        <c:ser>
          <c:idx val="3"/>
          <c:order val="3"/>
          <c:tx>
            <c:strRef>
              <c:f>'4'!$G$39</c:f>
              <c:strCache>
                <c:ptCount val="1"/>
                <c:pt idx="0">
                  <c:v>More than four hours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'4'!$H$35</c:f>
              <c:strCache>
                <c:ptCount val="1"/>
                <c:pt idx="0">
                  <c:v>frq</c:v>
                </c:pt>
              </c:strCache>
            </c:strRef>
          </c:cat>
          <c:val>
            <c:numRef>
              <c:f>'4'!$H$39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05-4908-8DBC-B81DC1A4DDA8}"/>
            </c:ext>
          </c:extLst>
        </c:ser>
        <c:ser>
          <c:idx val="4"/>
          <c:order val="4"/>
          <c:tx>
            <c:strRef>
              <c:f>'4'!$G$40</c:f>
              <c:strCache>
                <c:ptCount val="1"/>
                <c:pt idx="0">
                  <c:v>Have their own Response team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'4'!$H$35</c:f>
              <c:strCache>
                <c:ptCount val="1"/>
                <c:pt idx="0">
                  <c:v>frq</c:v>
                </c:pt>
              </c:strCache>
            </c:strRef>
          </c:cat>
          <c:val>
            <c:numRef>
              <c:f>'4'!$H$40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05-4908-8DBC-B81DC1A4D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3677760"/>
        <c:axId val="513682352"/>
      </c:barChart>
      <c:catAx>
        <c:axId val="51367776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13682352"/>
        <c:crosses val="autoZero"/>
        <c:auto val="1"/>
        <c:lblAlgn val="ctr"/>
        <c:lblOffset val="100"/>
        <c:noMultiLvlLbl val="0"/>
      </c:catAx>
      <c:valAx>
        <c:axId val="51368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67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3.30699090877433E-2"/>
          <c:y val="0.80230387558714655"/>
          <c:w val="0.9383971449080486"/>
          <c:h val="0.191869878854545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378226593331926E-2"/>
          <c:y val="1.3471269242497717E-2"/>
          <c:w val="0.89142116441499752"/>
          <c:h val="0.6991653432938261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'4'!$G$75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'4'!$H$74:$N$74</c:f>
              <c:strCache>
                <c:ptCount val="7"/>
                <c:pt idx="0">
                  <c:v>Avalaibility of backup systems</c:v>
                </c:pt>
                <c:pt idx="1">
                  <c:v>Staff Availability</c:v>
                </c:pt>
                <c:pt idx="2">
                  <c:v>List the resources : Volume of Supplies on Hand</c:v>
                </c:pt>
                <c:pt idx="3">
                  <c:v>Coordination with vendors for supplies</c:v>
                </c:pt>
                <c:pt idx="4">
                  <c:v>Coordination with near by Health Care facilities situated</c:v>
                </c:pt>
                <c:pt idx="5">
                  <c:v>Coordination with Treatment Sprcific Facilities</c:v>
                </c:pt>
                <c:pt idx="6">
                  <c:v>Coordination with local and state agencies</c:v>
                </c:pt>
              </c:strCache>
            </c:strRef>
          </c:cat>
          <c:val>
            <c:numRef>
              <c:f>'4'!$H$75:$N$75</c:f>
              <c:numCache>
                <c:formatCode>General</c:formatCode>
                <c:ptCount val="7"/>
                <c:pt idx="0">
                  <c:v>36</c:v>
                </c:pt>
                <c:pt idx="1">
                  <c:v>37</c:v>
                </c:pt>
                <c:pt idx="2">
                  <c:v>54</c:v>
                </c:pt>
                <c:pt idx="3">
                  <c:v>37</c:v>
                </c:pt>
                <c:pt idx="4">
                  <c:v>44</c:v>
                </c:pt>
                <c:pt idx="5">
                  <c:v>27</c:v>
                </c:pt>
                <c:pt idx="6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F8-4B04-AD64-260816CC654C}"/>
            </c:ext>
          </c:extLst>
        </c:ser>
        <c:ser>
          <c:idx val="1"/>
          <c:order val="1"/>
          <c:tx>
            <c:strRef>
              <c:f>'4'!$G$76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'4'!$H$74:$N$74</c:f>
              <c:strCache>
                <c:ptCount val="7"/>
                <c:pt idx="0">
                  <c:v>Avalaibility of backup systems</c:v>
                </c:pt>
                <c:pt idx="1">
                  <c:v>Staff Availability</c:v>
                </c:pt>
                <c:pt idx="2">
                  <c:v>List the resources : Volume of Supplies on Hand</c:v>
                </c:pt>
                <c:pt idx="3">
                  <c:v>Coordination with vendors for supplies</c:v>
                </c:pt>
                <c:pt idx="4">
                  <c:v>Coordination with near by Health Care facilities situated</c:v>
                </c:pt>
                <c:pt idx="5">
                  <c:v>Coordination with Treatment Sprcific Facilities</c:v>
                </c:pt>
                <c:pt idx="6">
                  <c:v>Coordination with local and state agencies</c:v>
                </c:pt>
              </c:strCache>
            </c:strRef>
          </c:cat>
          <c:val>
            <c:numRef>
              <c:f>'4'!$H$76:$N$76</c:f>
              <c:numCache>
                <c:formatCode>General</c:formatCode>
                <c:ptCount val="7"/>
                <c:pt idx="0">
                  <c:v>20</c:v>
                </c:pt>
                <c:pt idx="1">
                  <c:v>19</c:v>
                </c:pt>
                <c:pt idx="2">
                  <c:v>2</c:v>
                </c:pt>
                <c:pt idx="3">
                  <c:v>19</c:v>
                </c:pt>
                <c:pt idx="4">
                  <c:v>12</c:v>
                </c:pt>
                <c:pt idx="5">
                  <c:v>29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F8-4B04-AD64-260816CC65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70925136"/>
        <c:axId val="570928416"/>
      </c:barChart>
      <c:catAx>
        <c:axId val="57092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928416"/>
        <c:crosses val="autoZero"/>
        <c:auto val="1"/>
        <c:lblAlgn val="ctr"/>
        <c:lblOffset val="100"/>
        <c:noMultiLvlLbl val="0"/>
      </c:catAx>
      <c:valAx>
        <c:axId val="57092841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92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269981835259869"/>
          <c:y val="0.86770925851144554"/>
          <c:w val="0.13440756562171793"/>
          <c:h val="9.3643986694298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4CDD8-8E6B-47EF-80A4-65AD3EB25D2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3C806-C4C7-430D-8181-037EC7AA78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884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3C806-C4C7-430D-8181-037EC7AA78D8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5140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3C806-C4C7-430D-8181-037EC7AA78D8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2797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863C8-8D37-4213-A3E4-5DD3723E9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5299C8-CB8F-48A7-9832-9D044F02F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42254-95D9-4EB0-813C-B4BCFD22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6795A-FA65-4838-9DF9-AEA20632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ACF96-F174-47D6-B2E7-B337AA86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585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BCC0B-1969-4239-9B89-53166683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51F78-EFAB-4E19-9244-FA6B989D3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730F-EA22-479E-B081-8E991D9C8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53F3A-6081-40CA-A102-62993C6A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6EB88-FE14-459A-821C-2B4F0450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377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F144A-A372-41C4-B612-2F7374354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1BA164-379D-4164-9CFA-B3E9287C8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066C3-5A2C-4787-A53F-C52496D72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CD725-3C6E-494A-8602-FA7120CF5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DB547-D181-4236-B363-194E82EDD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8071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513EB-3EF5-42D6-BE46-8FC212BF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8F333-CD21-4F9A-9A78-55A15F18F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24E43-1F18-4035-B845-0CE71CE6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9EAAF-745B-4794-9E40-CA1A25844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7EEEC-2A85-4063-86ED-29821F40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837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1E5AB-59EF-4736-AD50-B5C6BC80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922D6-8D56-4602-BB5F-7D6DF1FAC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8673D-6251-449B-8D94-17895FD79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75946-6E8E-4553-8752-4BED07922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E83B9-07A4-47AC-9F30-A0601D30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3481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72EE-37E3-4241-8342-1F9F0040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7B461-DD58-4FE4-B611-4EDF7AECC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6F8FC-89B5-4C0C-AF8A-5AAFD182D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20CA6-2C49-4A3D-8955-B11F94D3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07CD2-47EC-4BA9-BB46-FB609F01F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602D2-DB5B-4FC2-A293-60BADEA91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041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B3BE-BD08-434B-B0DC-F88C268C1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D054D-A0D8-4813-9704-FA63FD726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2C1E5-2C50-4D12-8DCA-C46F7C277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CC2662-153C-4290-9A3A-4B9A3121E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B3CB08-7BA7-47A2-90FE-BD33DE744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E85A76-D673-4FFA-8B29-EB3C7727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A18CEE-F170-4C61-833E-E219398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CBA7E9-3ACD-4F4D-81FE-323ECD99E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714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51448-6533-4E06-B03A-DEC0C2DB2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32FD7F-F648-45A9-882A-1A4993B88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C128AF-1742-4A97-ACE3-CF041961F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33886-E2AA-4D8B-AC52-4A613501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383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546D9E-29CE-4CEC-9E4A-0881184F1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E606AA-6780-46D6-AED8-54647A472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BE02E-65CE-4B6B-9965-BE2F388D0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1179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6DC1-C625-426F-8E1A-C514FAF8D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2A6C2-88A9-404D-9D14-6DA466A21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8F266-A96A-4912-8FD1-2015130D8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110E8-CF6E-4D63-8E4D-375731E0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5F758-050C-45E5-81B0-F8BAE032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063F1-E9C6-4BC4-A28A-4D24CA2A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520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E20C6-D735-4B07-BA66-6B20C8AF0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671D9F-86EF-46C6-875E-3C0B32179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37942B-47FA-48DB-AAE1-FF4EC3F4B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4195A-71C1-44DA-9A9F-B3A97B3D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3913-8784-4221-A8F6-7EE5CA97B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4F0A2-3534-452D-AE1B-0A4D4913B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665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5441CD-2C72-40D4-BCE1-44EA3642C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E0392-E19B-4F78-9C22-CBDCE2B37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FEC3-3B42-49C9-96FE-6779AC3C7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EF9DA-246B-4B1A-9995-66940F7E70DF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C9E06-C3F9-48B9-9F48-2A20E15E0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7CD38-96B2-4AE0-A07E-F2809C80E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5FD25-678C-4FB5-BE89-301F235B0B8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328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 t="-68000" b="-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C5C1F-EA1C-4257-8626-A311B2DD58E5}"/>
              </a:ext>
            </a:extLst>
          </p:cNvPr>
          <p:cNvSpPr txBox="1"/>
          <p:nvPr/>
        </p:nvSpPr>
        <p:spPr>
          <a:xfrm>
            <a:off x="1135966" y="1997839"/>
            <a:ext cx="9920068" cy="286232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6000" b="1" dirty="0">
                <a:ln w="0">
                  <a:solidFill>
                    <a:schemeClr val="accent6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Assessment of Public Health Facility in Association with Climate Vulnerability in Raipur &amp; Korba district of Chhattisgarh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A6453B-19BF-4303-939A-319FE4C754B0}"/>
              </a:ext>
            </a:extLst>
          </p:cNvPr>
          <p:cNvSpPr txBox="1"/>
          <p:nvPr/>
        </p:nvSpPr>
        <p:spPr>
          <a:xfrm>
            <a:off x="7962314" y="5064369"/>
            <a:ext cx="30937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Animesh Prasad Panda</a:t>
            </a:r>
          </a:p>
          <a:p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PG/19/013</a:t>
            </a:r>
          </a:p>
          <a:p>
            <a:endParaRPr lang="en-IN" sz="12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Guided by :</a:t>
            </a:r>
          </a:p>
          <a:p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Ms </a:t>
            </a:r>
            <a:r>
              <a:rPr lang="en-IN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Punita</a:t>
            </a:r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Kumar</a:t>
            </a:r>
          </a:p>
          <a:p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Dr </a:t>
            </a:r>
            <a:r>
              <a:rPr lang="en-IN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Sutapa</a:t>
            </a:r>
            <a:r>
              <a:rPr lang="en-IN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B. </a:t>
            </a:r>
            <a:r>
              <a:rPr lang="en-IN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Neogi</a:t>
            </a:r>
            <a:endParaRPr lang="en-IN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DFCF0E-18C2-47E8-A529-4862C16E2374}"/>
              </a:ext>
            </a:extLst>
          </p:cNvPr>
          <p:cNvSpPr txBox="1">
            <a:spLocks/>
          </p:cNvSpPr>
          <p:nvPr/>
        </p:nvSpPr>
        <p:spPr>
          <a:xfrm>
            <a:off x="10142806" y="0"/>
            <a:ext cx="2049194" cy="6858000"/>
          </a:xfrm>
          <a:prstGeom prst="rect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200" b="1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D2AECF-5B52-4EE1-AD1D-E445AD9198F1}"/>
              </a:ext>
            </a:extLst>
          </p:cNvPr>
          <p:cNvSpPr txBox="1"/>
          <p:nvPr/>
        </p:nvSpPr>
        <p:spPr>
          <a:xfrm>
            <a:off x="492368" y="422031"/>
            <a:ext cx="88485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0E101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Possibility of death in the hospital surrounding might be less, but that can’t predict the future possibility on upcoming calamities.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Damages to building infrastructure on such events have higher ratios than other damages.</a:t>
            </a:r>
            <a:r>
              <a:rPr lang="en-IN" sz="2000" dirty="0">
                <a:solidFill>
                  <a:srgbClr val="0E101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Economically, the damage to a building infrastructure costs the administration more money in such calamities.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addition, interruptions in health service due to such circumstances exempt the health facility's objectives. Where they depend completely on referral to higher centres rather than handling on their own.</a:t>
            </a:r>
            <a:endParaRPr lang="en-IN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Recommendation</a:t>
            </a:r>
          </a:p>
          <a:p>
            <a:endParaRPr lang="en-IN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 active emergency plan with well-trained staff to respond in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Developing the infrastructure to climate resilient Health facility [lightening’s protected wiring]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Providing IEC material to raise awareness on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Creating a public-private partnership around with such events can be valuable. 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90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EA45642-65B4-4B41-A364-41A9009C0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922889"/>
              </p:ext>
            </p:extLst>
          </p:nvPr>
        </p:nvGraphicFramePr>
        <p:xfrm>
          <a:off x="0" y="2031848"/>
          <a:ext cx="12192000" cy="3468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600650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4711004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2858076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523502647"/>
                    </a:ext>
                  </a:extLst>
                </a:gridCol>
              </a:tblGrid>
              <a:tr h="85053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2Program Outcomes (rate how your course addresses the POs by giving a score of 1,2,3-                          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1: Slight (Low) 2: Moderate (Medium) 3: Substantial (High)</a:t>
                      </a: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086721"/>
                  </a:ext>
                </a:extLst>
              </a:tr>
              <a:tr h="9169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1. </a:t>
                      </a:r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Internalize the concepts of management such as healthcare delivery system, strategic planning, HR, marketing, finance and operations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2. Apply knowledge of research and management techniques and functions in an integrated manner in healthcare set up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3. Use appropriate skills to support healthcare organizations to take informed decision in planning, building and managing healthcare organizations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4. Utilize learning acquired from trainings and practical exposures in real time situations.</a:t>
                      </a:r>
                    </a:p>
                  </a:txBody>
                  <a:tcPr marL="85725" marR="9525" marT="9525" anchor="ctr"/>
                </a:tc>
                <a:extLst>
                  <a:ext uri="{0D108BD9-81ED-4DB2-BD59-A6C34878D82A}">
                    <a16:rowId xmlns:a16="http://schemas.microsoft.com/office/drawing/2014/main" val="807415030"/>
                  </a:ext>
                </a:extLst>
              </a:tr>
              <a:tr h="91691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3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3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2</a:t>
                      </a:r>
                    </a:p>
                  </a:txBody>
                  <a:tcPr marL="85725" marR="9525" marT="952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4</a:t>
                      </a:r>
                    </a:p>
                  </a:txBody>
                  <a:tcPr marL="85725" marR="9525" marT="9525" anchor="ctr"/>
                </a:tc>
                <a:extLst>
                  <a:ext uri="{0D108BD9-81ED-4DB2-BD59-A6C34878D82A}">
                    <a16:rowId xmlns:a16="http://schemas.microsoft.com/office/drawing/2014/main" val="1845888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15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BFBD12-03BE-4C70-B677-ACFFEEA51704}"/>
              </a:ext>
            </a:extLst>
          </p:cNvPr>
          <p:cNvSpPr txBox="1"/>
          <p:nvPr/>
        </p:nvSpPr>
        <p:spPr>
          <a:xfrm>
            <a:off x="3230880" y="2875002"/>
            <a:ext cx="5730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b="1" dirty="0">
                <a:latin typeface="Book Antiqua" panose="0204060205030503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50327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D6076-29A8-4B76-A0D7-D0C73D6A1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9" y="430821"/>
            <a:ext cx="6485204" cy="5996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3600" dirty="0">
                <a:latin typeface="+mj-lt"/>
              </a:rPr>
              <a:t>Climate Vulnerability</a:t>
            </a:r>
          </a:p>
          <a:p>
            <a:pPr algn="just"/>
            <a:r>
              <a:rPr lang="en-IN" sz="2400" dirty="0">
                <a:effectLst/>
                <a:latin typeface="+mj-lt"/>
                <a:ea typeface="Calibri" panose="020F0502020204030204" pitchFamily="34" charset="0"/>
              </a:rPr>
              <a:t>The degree of climate change to which a system is vulnerable to, or unable to cope with, such as climatic variations and human activities, is referred to as climate vulnerability.</a:t>
            </a:r>
          </a:p>
          <a:p>
            <a:pPr marL="0" indent="0" algn="just">
              <a:buNone/>
            </a:pPr>
            <a:endParaRPr lang="en-IN" sz="1800" dirty="0">
              <a:effectLst/>
              <a:latin typeface="+mj-lt"/>
              <a:ea typeface="Calibri" panose="020F0502020204030204" pitchFamily="34" charset="0"/>
            </a:endParaRPr>
          </a:p>
          <a:p>
            <a:pPr algn="just"/>
            <a:r>
              <a:rPr lang="en-IN" sz="2400" dirty="0">
                <a:effectLst/>
                <a:latin typeface="+mj-lt"/>
                <a:ea typeface="Calibri" panose="020F0502020204030204" pitchFamily="34" charset="0"/>
              </a:rPr>
              <a:t>These vulnerabilities can fall into five categories : </a:t>
            </a:r>
          </a:p>
          <a:p>
            <a:pPr marL="971550" lvl="1" indent="-514350" algn="just">
              <a:buFont typeface="+mj-lt"/>
              <a:buAutoNum type="romanUcPeriod"/>
            </a:pPr>
            <a:r>
              <a:rPr lang="en-IN" dirty="0">
                <a:latin typeface="+mj-lt"/>
                <a:ea typeface="Calibri" panose="020F0502020204030204" pitchFamily="34" charset="0"/>
              </a:rPr>
              <a:t>Climatic [Flood, Drought, Cyclone, Heatwaves, Storm &amp; Lightening's]</a:t>
            </a:r>
          </a:p>
          <a:p>
            <a:pPr marL="971550" lvl="1" indent="-514350" algn="just">
              <a:buFont typeface="+mj-lt"/>
              <a:buAutoNum type="romanUcPeriod"/>
            </a:pPr>
            <a:r>
              <a:rPr lang="en-IN" dirty="0">
                <a:effectLst/>
                <a:latin typeface="+mj-lt"/>
                <a:ea typeface="Calibri" panose="020F0502020204030204" pitchFamily="34" charset="0"/>
              </a:rPr>
              <a:t>Biological [ Epidemics, </a:t>
            </a:r>
            <a:r>
              <a:rPr lang="en-IN" dirty="0">
                <a:latin typeface="+mj-lt"/>
                <a:ea typeface="Calibri" panose="020F0502020204030204" pitchFamily="34" charset="0"/>
              </a:rPr>
              <a:t>animal attacks]</a:t>
            </a:r>
          </a:p>
          <a:p>
            <a:pPr marL="971550" lvl="1" indent="-514350" algn="just">
              <a:buFont typeface="+mj-lt"/>
              <a:buAutoNum type="romanUcPeriod"/>
            </a:pPr>
            <a:r>
              <a:rPr lang="en-IN" dirty="0">
                <a:effectLst/>
                <a:latin typeface="+mj-lt"/>
                <a:ea typeface="Calibri" panose="020F0502020204030204" pitchFamily="34" charset="0"/>
              </a:rPr>
              <a:t>Geological [Earthquake, Forest fires]</a:t>
            </a:r>
          </a:p>
          <a:p>
            <a:pPr marL="971550" lvl="1" indent="-514350" algn="just">
              <a:buFont typeface="+mj-lt"/>
              <a:buAutoNum type="romanUcPeriod"/>
            </a:pPr>
            <a:r>
              <a:rPr lang="en-IN" dirty="0">
                <a:latin typeface="+mj-lt"/>
                <a:ea typeface="Calibri" panose="020F0502020204030204" pitchFamily="34" charset="0"/>
              </a:rPr>
              <a:t>Accident [Fire, Explosion, Road &amp; Rail Accidents, Building Collapses]</a:t>
            </a:r>
          </a:p>
          <a:p>
            <a:pPr marL="971550" lvl="1" indent="-514350" algn="just">
              <a:buFont typeface="+mj-lt"/>
              <a:buAutoNum type="romanUcPeriod"/>
            </a:pPr>
            <a:r>
              <a:rPr lang="en-IN" dirty="0">
                <a:effectLst/>
                <a:latin typeface="+mj-lt"/>
                <a:ea typeface="Calibri" panose="020F0502020204030204" pitchFamily="34" charset="0"/>
              </a:rPr>
              <a:t>Chemical, Industrial and [ Chemical and Industrial Disasters]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CBC986A-F4CF-437C-9FE9-B471033BDC6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" t="1930" r="731" b="2547"/>
          <a:stretch/>
        </p:blipFill>
        <p:spPr>
          <a:xfrm>
            <a:off x="7076048" y="0"/>
            <a:ext cx="511595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6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995DD4-CB42-4C21-BBDF-A0A5E0D18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3648" y="0"/>
            <a:ext cx="1458351" cy="6858000"/>
          </a:xfrm>
          <a:solidFill>
            <a:schemeClr val="accent4"/>
          </a:solidFill>
        </p:spPr>
        <p:txBody>
          <a:bodyPr vert="vert270">
            <a:normAutofit/>
          </a:bodyPr>
          <a:lstStyle/>
          <a:p>
            <a:r>
              <a:rPr lang="en-IN" sz="3200" b="1" dirty="0">
                <a:solidFill>
                  <a:schemeClr val="bg1"/>
                </a:solidFill>
              </a:rPr>
              <a:t>                         Methodology</a:t>
            </a:r>
            <a:endParaRPr lang="en-IN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655BBE-8E01-4C9C-9BC6-DB369C2A8D0E}"/>
              </a:ext>
            </a:extLst>
          </p:cNvPr>
          <p:cNvSpPr txBox="1"/>
          <p:nvPr/>
        </p:nvSpPr>
        <p:spPr>
          <a:xfrm>
            <a:off x="154746" y="179388"/>
            <a:ext cx="104522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Cross-Sectional study design</a:t>
            </a:r>
          </a:p>
          <a:p>
            <a:pPr algn="just"/>
            <a:endParaRPr lang="en-IN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N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Study Sample</a:t>
            </a:r>
          </a:p>
          <a:p>
            <a:pPr algn="just"/>
            <a:endParaRPr lang="en-IN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Place of study : district of Raipur and </a:t>
            </a:r>
            <a:r>
              <a:rPr lang="en-IN" sz="20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Korba</a:t>
            </a:r>
            <a:r>
              <a:rPr lang="en-IN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from Chhattisgarh, India</a:t>
            </a:r>
            <a:endParaRPr lang="en-IN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+mj-lt"/>
                <a:cs typeface="Times New Roman" panose="02020603050405020304" pitchFamily="18" charset="0"/>
              </a:rPr>
              <a:t>All tertiary care &amp; Community Health Centre has made compulsory to asses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IN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random sampling between Primary Health Centre </a:t>
            </a:r>
          </a:p>
          <a:p>
            <a:pPr algn="just"/>
            <a:endParaRPr lang="en-IN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N" sz="2400" b="1" dirty="0">
                <a:latin typeface="+mj-lt"/>
                <a:cs typeface="Times New Roman" panose="02020603050405020304" pitchFamily="18" charset="0"/>
              </a:rPr>
              <a:t>Data Collection</a:t>
            </a:r>
          </a:p>
          <a:p>
            <a:pPr algn="just"/>
            <a:endParaRPr lang="en-IN" sz="1200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Duration of the study : 3 months starting from March 2021 to MAY 2021</a:t>
            </a:r>
            <a:endParaRPr lang="en-IN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+mj-lt"/>
                <a:ea typeface="Calibri" panose="020F0502020204030204" pitchFamily="34" charset="0"/>
              </a:rPr>
              <a:t>The questionnaire was design with the help of a guidance document “Protecting Health from Climate Change: Vulnerability and Adaptation Assessment” from WHO </a:t>
            </a:r>
            <a:endParaRPr lang="en-IN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+mj-lt"/>
                <a:ea typeface="Calibri" panose="020F0502020204030204" pitchFamily="34" charset="0"/>
              </a:rPr>
              <a:t>Data  filled with the help of the software “</a:t>
            </a:r>
            <a:r>
              <a:rPr lang="en-IN" sz="2000" dirty="0" err="1">
                <a:effectLst/>
                <a:latin typeface="+mj-lt"/>
                <a:ea typeface="Calibri" panose="020F0502020204030204" pitchFamily="34" charset="0"/>
              </a:rPr>
              <a:t>KoBoCollect</a:t>
            </a:r>
            <a:r>
              <a:rPr lang="en-IN" sz="2000" dirty="0">
                <a:effectLst/>
                <a:latin typeface="+mj-lt"/>
                <a:ea typeface="Calibri" panose="020F0502020204030204" pitchFamily="34" charset="0"/>
              </a:rPr>
              <a:t>” an android based application</a:t>
            </a:r>
          </a:p>
          <a:p>
            <a:pPr algn="just"/>
            <a:endParaRPr lang="en-IN" sz="1200" dirty="0">
              <a:effectLst/>
              <a:latin typeface="+mj-lt"/>
              <a:ea typeface="Calibri" panose="020F0502020204030204" pitchFamily="34" charset="0"/>
            </a:endParaRPr>
          </a:p>
          <a:p>
            <a:pPr algn="just"/>
            <a:r>
              <a:rPr lang="en-IN" sz="2400" b="1" dirty="0">
                <a:latin typeface="+mj-lt"/>
              </a:rPr>
              <a:t>Data Analysis</a:t>
            </a:r>
          </a:p>
          <a:p>
            <a:pPr algn="just"/>
            <a:endParaRPr lang="en-IN" sz="1200" dirty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effectLst/>
                <a:latin typeface="+mj-lt"/>
                <a:ea typeface="Calibri" panose="020F0502020204030204" pitchFamily="34" charset="0"/>
              </a:rPr>
              <a:t>Data was clean in Microsoft excel and then analysed with the help of STATA and Microsoft Excel.</a:t>
            </a:r>
            <a:endParaRPr lang="en-IN" sz="2000" dirty="0">
              <a:latin typeface="+mj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DEF952-6B12-4121-8FD4-28E77341C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940911"/>
              </p:ext>
            </p:extLst>
          </p:nvPr>
        </p:nvGraphicFramePr>
        <p:xfrm>
          <a:off x="662061" y="5257701"/>
          <a:ext cx="9437663" cy="1527644"/>
        </p:xfrm>
        <a:graphic>
          <a:graphicData uri="http://schemas.openxmlformats.org/drawingml/2006/table">
            <a:tbl>
              <a:tblPr firstRow="1" firstCol="1" bandRow="1">
                <a:tableStyleId>{125E5076-3810-47DD-B79F-674D7AD40C01}</a:tableStyleId>
              </a:tblPr>
              <a:tblGrid>
                <a:gridCol w="3552032">
                  <a:extLst>
                    <a:ext uri="{9D8B030D-6E8A-4147-A177-3AD203B41FA5}">
                      <a16:colId xmlns:a16="http://schemas.microsoft.com/office/drawing/2014/main" val="1543831228"/>
                    </a:ext>
                  </a:extLst>
                </a:gridCol>
                <a:gridCol w="2739395">
                  <a:extLst>
                    <a:ext uri="{9D8B030D-6E8A-4147-A177-3AD203B41FA5}">
                      <a16:colId xmlns:a16="http://schemas.microsoft.com/office/drawing/2014/main" val="3352253315"/>
                    </a:ext>
                  </a:extLst>
                </a:gridCol>
                <a:gridCol w="3146236">
                  <a:extLst>
                    <a:ext uri="{9D8B030D-6E8A-4147-A177-3AD203B41FA5}">
                      <a16:colId xmlns:a16="http://schemas.microsoft.com/office/drawing/2014/main" val="706099043"/>
                    </a:ext>
                  </a:extLst>
                </a:gridCol>
              </a:tblGrid>
              <a:tr h="226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solidFill>
                            <a:schemeClr val="bg1"/>
                          </a:solidFill>
                          <a:effectLst/>
                        </a:rPr>
                        <a:t>Freq.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dirty="0">
                          <a:solidFill>
                            <a:schemeClr val="bg1"/>
                          </a:solidFill>
                          <a:effectLst/>
                        </a:rPr>
                        <a:t>Percent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54269"/>
                  </a:ext>
                </a:extLst>
              </a:tr>
              <a:tr h="22622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b="1">
                          <a:solidFill>
                            <a:schemeClr val="bg1"/>
                          </a:solidFill>
                          <a:effectLst/>
                        </a:rPr>
                        <a:t>Total Health Facility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174480"/>
                  </a:ext>
                </a:extLst>
              </a:tr>
              <a:tr h="197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  <a:effectLst/>
                        </a:rPr>
                        <a:t>CHC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19.64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36592184"/>
                  </a:ext>
                </a:extLst>
              </a:tr>
              <a:tr h="197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District Hospital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3.57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09585072"/>
                  </a:ext>
                </a:extLst>
              </a:tr>
              <a:tr h="374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  <a:effectLst/>
                        </a:rPr>
                        <a:t>Medical College and Hospital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  <a:effectLst/>
                        </a:rPr>
                        <a:t>1.79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9511325"/>
                  </a:ext>
                </a:extLst>
              </a:tr>
              <a:tr h="197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PHC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>
                          <a:solidFill>
                            <a:schemeClr val="bg1"/>
                          </a:solidFill>
                          <a:effectLst/>
                        </a:rPr>
                        <a:t>42</a:t>
                      </a:r>
                      <a:endParaRPr lang="en-IN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400" b="1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en-IN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75538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77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231170-79CE-40C7-9D8A-AE7A94D05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83" y="3991456"/>
            <a:ext cx="2518118" cy="2506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4BB385-EFE9-4D5E-BD33-B191AE567B66}"/>
              </a:ext>
            </a:extLst>
          </p:cNvPr>
          <p:cNvSpPr txBox="1"/>
          <p:nvPr/>
        </p:nvSpPr>
        <p:spPr>
          <a:xfrm>
            <a:off x="246969" y="464100"/>
            <a:ext cx="117949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/>
              <a:t>The assessment is permitted by State Health Resource Centre, Chhattisgarh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N" sz="2000" dirty="0">
                <a:cs typeface="Times New Roman" panose="02020603050405020304" pitchFamily="18" charset="0"/>
              </a:rPr>
              <a:t>State Health Resource Centre, Raipur under Ministry of Health and Family Welfare of Chhattisgarh.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i="0" dirty="0">
                <a:effectLst/>
                <a:cs typeface="Times New Roman" panose="02020603050405020304" pitchFamily="18" charset="0"/>
              </a:rPr>
              <a:t>SHRC work as a collaboration between Government and civil society in order to provide necessary technical support to the health department for designing and implementing health sector reforms in the state including community-based health </a:t>
            </a:r>
            <a:r>
              <a:rPr lang="en-US" sz="2000" i="0" dirty="0" err="1">
                <a:effectLst/>
                <a:cs typeface="Times New Roman" panose="02020603050405020304" pitchFamily="18" charset="0"/>
              </a:rPr>
              <a:t>programmes</a:t>
            </a:r>
            <a:endParaRPr lang="en-IN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E3E556-EF60-42BF-800C-ADC18A22374F}"/>
              </a:ext>
            </a:extLst>
          </p:cNvPr>
          <p:cNvSpPr txBox="1"/>
          <p:nvPr/>
        </p:nvSpPr>
        <p:spPr>
          <a:xfrm>
            <a:off x="246969" y="2555114"/>
            <a:ext cx="4956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Health Resource Centre,</a:t>
            </a:r>
            <a:r>
              <a:rPr lang="en-IN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Floor, Health Training Centre Building, Bijli Chowk, </a:t>
            </a:r>
            <a:r>
              <a:rPr lang="en-IN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Kalibadi</a:t>
            </a:r>
            <a:r>
              <a:rPr lang="en-IN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Raipur 492001, Chhattisgarh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5EBC11-D8DD-4697-B1DB-64D34C6E7502}"/>
              </a:ext>
            </a:extLst>
          </p:cNvPr>
          <p:cNvSpPr txBox="1"/>
          <p:nvPr/>
        </p:nvSpPr>
        <p:spPr>
          <a:xfrm>
            <a:off x="5202990" y="2555114"/>
            <a:ext cx="64377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Vision Statement</a:t>
            </a:r>
          </a:p>
          <a:p>
            <a:pPr algn="just"/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facilitate attainment of ‘Peoples health in Peoples hands’</a:t>
            </a:r>
          </a:p>
          <a:p>
            <a:pPr algn="just"/>
            <a:endParaRPr lang="en-US" sz="12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Mission Statement</a:t>
            </a:r>
          </a:p>
          <a:p>
            <a:pPr algn="just"/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empower communities, specially women, to exercise their right to health and health care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facilitate effective health sector strengthening with focus on community processes, decentralization and quality of care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facilitate networking of state and civil society organizations and inter-sectoral convergence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62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CC2B4C-65D3-4D8D-96AA-9CA2C1689E3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A2200A-961C-414C-827A-AC800EC5A569}"/>
              </a:ext>
            </a:extLst>
          </p:cNvPr>
          <p:cNvSpPr txBox="1"/>
          <p:nvPr/>
        </p:nvSpPr>
        <p:spPr>
          <a:xfrm>
            <a:off x="2602522" y="2172481"/>
            <a:ext cx="6977575" cy="327269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IN" sz="18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 the likelihood of climate vulnerability and its impact on public health facility</a:t>
            </a:r>
            <a:endParaRPr lang="en-IN" sz="18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IN" sz="18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identify the gaps of public health facility Infrastructure  related to climate vulnerability</a:t>
            </a:r>
            <a:endParaRPr lang="en-IN" sz="18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IN" sz="18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identify the preparedness of Health Facility for Climate Vulnerability </a:t>
            </a:r>
            <a:endParaRPr lang="en-IN" sz="18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C170425-2903-4BB2-80B3-8CBE686BC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522" y="576770"/>
            <a:ext cx="6977575" cy="1325563"/>
          </a:xfrm>
          <a:solidFill>
            <a:schemeClr val="bg1">
              <a:alpha val="60000"/>
            </a:schemeClr>
          </a:solidFill>
          <a:ln>
            <a:noFill/>
          </a:ln>
        </p:spPr>
        <p:txBody>
          <a:bodyPr/>
          <a:lstStyle/>
          <a:p>
            <a:r>
              <a:rPr lang="en-IN" b="1" dirty="0">
                <a:solidFill>
                  <a:schemeClr val="accent3">
                    <a:lumMod val="50000"/>
                  </a:schemeClr>
                </a:solidFill>
              </a:rPr>
              <a:t>Objective</a:t>
            </a:r>
          </a:p>
        </p:txBody>
      </p:sp>
    </p:spTree>
    <p:extLst>
      <p:ext uri="{BB962C8B-B14F-4D97-AF65-F5344CB8AC3E}">
        <p14:creationId xmlns:p14="http://schemas.microsoft.com/office/powerpoint/2010/main" val="30325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CB685F9-8C22-4423-BFD9-E93FA849E2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291473"/>
              </p:ext>
            </p:extLst>
          </p:nvPr>
        </p:nvGraphicFramePr>
        <p:xfrm>
          <a:off x="0" y="815926"/>
          <a:ext cx="12191999" cy="5890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1C13424-394B-4B07-A675-4B45C6425468}"/>
              </a:ext>
            </a:extLst>
          </p:cNvPr>
          <p:cNvSpPr txBox="1"/>
          <p:nvPr/>
        </p:nvSpPr>
        <p:spPr>
          <a:xfrm>
            <a:off x="436097" y="151228"/>
            <a:ext cx="1160584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+mj-lt"/>
              </a:rPr>
              <a:t>Results 1. Likelihood</a:t>
            </a:r>
          </a:p>
        </p:txBody>
      </p:sp>
    </p:spTree>
    <p:extLst>
      <p:ext uri="{BB962C8B-B14F-4D97-AF65-F5344CB8AC3E}">
        <p14:creationId xmlns:p14="http://schemas.microsoft.com/office/powerpoint/2010/main" val="149347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3CF174-ABC4-4FFD-AD96-F1C62F31C2BF}"/>
              </a:ext>
            </a:extLst>
          </p:cNvPr>
          <p:cNvSpPr txBox="1"/>
          <p:nvPr/>
        </p:nvSpPr>
        <p:spPr>
          <a:xfrm>
            <a:off x="0" y="1011972"/>
            <a:ext cx="934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What is the possibility of death or injury occurring due to this event in the hospital surrounding?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endParaRPr lang="en-IN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0BFD993-DA9F-4614-80E0-26F1A1F5A2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233784"/>
              </p:ext>
            </p:extLst>
          </p:nvPr>
        </p:nvGraphicFramePr>
        <p:xfrm>
          <a:off x="279007" y="1773633"/>
          <a:ext cx="3713872" cy="14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2FB535C-C7FD-4185-96C5-3F66B7FA5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735575"/>
              </p:ext>
            </p:extLst>
          </p:nvPr>
        </p:nvGraphicFramePr>
        <p:xfrm>
          <a:off x="5376791" y="1773633"/>
          <a:ext cx="3460653" cy="14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F96C29A-B884-43F4-BA27-7E12DCF02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055559"/>
              </p:ext>
            </p:extLst>
          </p:nvPr>
        </p:nvGraphicFramePr>
        <p:xfrm>
          <a:off x="5376791" y="3913662"/>
          <a:ext cx="6315222" cy="2830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2091684-2AC6-4690-9EF5-97DD5FC916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432375"/>
              </p:ext>
            </p:extLst>
          </p:nvPr>
        </p:nvGraphicFramePr>
        <p:xfrm>
          <a:off x="1089073" y="4248909"/>
          <a:ext cx="3477066" cy="2265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B327438-0633-44F6-8A62-2C955AC7137E}"/>
              </a:ext>
            </a:extLst>
          </p:cNvPr>
          <p:cNvSpPr txBox="1"/>
          <p:nvPr/>
        </p:nvSpPr>
        <p:spPr>
          <a:xfrm>
            <a:off x="166466" y="3429000"/>
            <a:ext cx="92448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What is the scale of physical losses or damage to the hospital due to this event?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endParaRPr lang="en-IN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83E3D9-06D3-40F2-B066-8F241BE563D9}"/>
              </a:ext>
            </a:extLst>
          </p:cNvPr>
          <p:cNvSpPr txBox="1"/>
          <p:nvPr/>
        </p:nvSpPr>
        <p:spPr>
          <a:xfrm>
            <a:off x="436097" y="151228"/>
            <a:ext cx="1160584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+mj-lt"/>
              </a:rPr>
              <a:t>Results 2. Damages</a:t>
            </a:r>
          </a:p>
        </p:txBody>
      </p:sp>
    </p:spTree>
    <p:extLst>
      <p:ext uri="{BB962C8B-B14F-4D97-AF65-F5344CB8AC3E}">
        <p14:creationId xmlns:p14="http://schemas.microsoft.com/office/powerpoint/2010/main" val="262114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BDCAB4E-9FE2-42E2-8D52-29CC2D00B8DE}"/>
              </a:ext>
            </a:extLst>
          </p:cNvPr>
          <p:cNvSpPr/>
          <p:nvPr/>
        </p:nvSpPr>
        <p:spPr>
          <a:xfrm>
            <a:off x="123092" y="868024"/>
            <a:ext cx="6582581" cy="170519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754C4-FA25-4081-BD86-72CBAAB948B1}"/>
              </a:ext>
            </a:extLst>
          </p:cNvPr>
          <p:cNvSpPr txBox="1"/>
          <p:nvPr/>
        </p:nvSpPr>
        <p:spPr>
          <a:xfrm>
            <a:off x="382202" y="868024"/>
            <a:ext cx="4406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Any disaster plan present to respond to this particular event?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endParaRPr lang="en-IN" dirty="0">
              <a:latin typeface="Comic Sans MS" panose="030F0702030302020204" pitchFamily="66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4A76BF9-507F-49C6-9129-6FC68FBD5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875868"/>
              </p:ext>
            </p:extLst>
          </p:nvPr>
        </p:nvGraphicFramePr>
        <p:xfrm>
          <a:off x="2466160" y="2726155"/>
          <a:ext cx="3933408" cy="4034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8FE9486-FD65-44C1-8708-094E4D35BE1E}"/>
              </a:ext>
            </a:extLst>
          </p:cNvPr>
          <p:cNvSpPr txBox="1"/>
          <p:nvPr/>
        </p:nvSpPr>
        <p:spPr>
          <a:xfrm>
            <a:off x="382202" y="2784555"/>
            <a:ext cx="4828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Mock Drills or training done for this particular event?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endParaRPr lang="en-IN" dirty="0">
              <a:latin typeface="Comic Sans MS" panose="030F0702030302020204" pitchFamily="66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6BA3FF0-3F32-4D67-9845-BAB201048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485146"/>
              </p:ext>
            </p:extLst>
          </p:nvPr>
        </p:nvGraphicFramePr>
        <p:xfrm>
          <a:off x="382202" y="1627490"/>
          <a:ext cx="597290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101">
                  <a:extLst>
                    <a:ext uri="{9D8B030D-6E8A-4147-A177-3AD203B41FA5}">
                      <a16:colId xmlns:a16="http://schemas.microsoft.com/office/drawing/2014/main" val="535673433"/>
                    </a:ext>
                  </a:extLst>
                </a:gridCol>
                <a:gridCol w="551344">
                  <a:extLst>
                    <a:ext uri="{9D8B030D-6E8A-4147-A177-3AD203B41FA5}">
                      <a16:colId xmlns:a16="http://schemas.microsoft.com/office/drawing/2014/main" val="1192990871"/>
                    </a:ext>
                  </a:extLst>
                </a:gridCol>
                <a:gridCol w="4663463">
                  <a:extLst>
                    <a:ext uri="{9D8B030D-6E8A-4147-A177-3AD203B41FA5}">
                      <a16:colId xmlns:a16="http://schemas.microsoft.com/office/drawing/2014/main" val="32702384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No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54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07322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4466CBA-ECDC-48D3-86FB-B113BA9A09C6}"/>
              </a:ext>
            </a:extLst>
          </p:cNvPr>
          <p:cNvSpPr txBox="1"/>
          <p:nvPr/>
        </p:nvSpPr>
        <p:spPr>
          <a:xfrm>
            <a:off x="7163486" y="947339"/>
            <a:ext cx="46950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What is the response time in hours for the Incident commander and his team to be on scene?</a:t>
            </a:r>
            <a:endParaRPr lang="en-IN" dirty="0">
              <a:latin typeface="Comic Sans MS" panose="030F0702030302020204" pitchFamily="66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98D80B-6BD5-4C8C-BDDD-C5E2CE26C337}"/>
              </a:ext>
            </a:extLst>
          </p:cNvPr>
          <p:cNvCxnSpPr>
            <a:cxnSpLocks/>
          </p:cNvCxnSpPr>
          <p:nvPr/>
        </p:nvCxnSpPr>
        <p:spPr>
          <a:xfrm>
            <a:off x="6545178" y="1636295"/>
            <a:ext cx="0" cy="522170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CF60D03-4FC5-4E1A-8D7C-0BEE922D98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2954348"/>
              </p:ext>
            </p:extLst>
          </p:nvPr>
        </p:nvGraphicFramePr>
        <p:xfrm>
          <a:off x="7091636" y="1870669"/>
          <a:ext cx="4450995" cy="481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9584FC6-37A7-4050-98F8-578C0449B99A}"/>
              </a:ext>
            </a:extLst>
          </p:cNvPr>
          <p:cNvSpPr txBox="1"/>
          <p:nvPr/>
        </p:nvSpPr>
        <p:spPr>
          <a:xfrm>
            <a:off x="436097" y="151228"/>
            <a:ext cx="1160584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+mj-lt"/>
              </a:rPr>
              <a:t>Results 3. Preparedness</a:t>
            </a:r>
          </a:p>
        </p:txBody>
      </p:sp>
    </p:spTree>
    <p:extLst>
      <p:ext uri="{BB962C8B-B14F-4D97-AF65-F5344CB8AC3E}">
        <p14:creationId xmlns:p14="http://schemas.microsoft.com/office/powerpoint/2010/main" val="418816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6651846-5540-4874-826F-458A24A1BC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99994"/>
              </p:ext>
            </p:extLst>
          </p:nvPr>
        </p:nvGraphicFramePr>
        <p:xfrm>
          <a:off x="116958" y="1562984"/>
          <a:ext cx="12075042" cy="5178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lowchart: Document 4">
            <a:extLst>
              <a:ext uri="{FF2B5EF4-FFF2-40B4-BE49-F238E27FC236}">
                <a16:creationId xmlns:a16="http://schemas.microsoft.com/office/drawing/2014/main" id="{5CF6A62E-C832-4CE5-BFB8-0EAE3FF49DFF}"/>
              </a:ext>
            </a:extLst>
          </p:cNvPr>
          <p:cNvSpPr/>
          <p:nvPr/>
        </p:nvSpPr>
        <p:spPr>
          <a:xfrm>
            <a:off x="116958" y="116958"/>
            <a:ext cx="11940363" cy="1275907"/>
          </a:xfrm>
          <a:prstGeom prst="flowChartDocumen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2800" dirty="0">
                <a:latin typeface="Comic Sans MS" panose="030F0702030302020204" pitchFamily="66" charset="0"/>
              </a:rPr>
              <a:t>Preparedness Within The Infrastructure </a:t>
            </a:r>
          </a:p>
        </p:txBody>
      </p:sp>
    </p:spTree>
    <p:extLst>
      <p:ext uri="{BB962C8B-B14F-4D97-AF65-F5344CB8AC3E}">
        <p14:creationId xmlns:p14="http://schemas.microsoft.com/office/powerpoint/2010/main" val="3460011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3866</TotalTime>
  <Words>833</Words>
  <Application>Microsoft Office PowerPoint</Application>
  <PresentationFormat>Widescreen</PresentationFormat>
  <Paragraphs>120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Book Antiqua</vt:lpstr>
      <vt:lpstr>Calibri</vt:lpstr>
      <vt:lpstr>Calibri Light</vt:lpstr>
      <vt:lpstr>Comic Sans MS</vt:lpstr>
      <vt:lpstr>Gabriola</vt:lpstr>
      <vt:lpstr>Microsoft Himalaya</vt:lpstr>
      <vt:lpstr>Times New Roman</vt:lpstr>
      <vt:lpstr>Office Theme</vt:lpstr>
      <vt:lpstr>PowerPoint Presentation</vt:lpstr>
      <vt:lpstr>PowerPoint Presentation</vt:lpstr>
      <vt:lpstr>                         Methodology</vt:lpstr>
      <vt:lpstr>PowerPoint Presentation</vt:lpstr>
      <vt:lpstr>Objective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Panda</dc:creator>
  <cp:lastModifiedBy>Animesh Panda</cp:lastModifiedBy>
  <cp:revision>103</cp:revision>
  <dcterms:created xsi:type="dcterms:W3CDTF">2021-05-03T18:46:32Z</dcterms:created>
  <dcterms:modified xsi:type="dcterms:W3CDTF">2021-06-10T09:31:32Z</dcterms:modified>
</cp:coreProperties>
</file>