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3"/>
    <p:sldId id="257" r:id="rId4"/>
    <p:sldId id="274" r:id="rId5"/>
    <p:sldId id="260" r:id="rId6"/>
    <p:sldId id="259" r:id="rId7"/>
    <p:sldId id="261" r:id="rId8"/>
    <p:sldId id="282" r:id="rId9"/>
    <p:sldId id="262" r:id="rId10"/>
    <p:sldId id="263" r:id="rId11"/>
    <p:sldId id="264" r:id="rId12"/>
    <p:sldId id="265" r:id="rId13"/>
    <p:sldId id="266" r:id="rId14"/>
    <p:sldId id="267" r:id="rId15"/>
    <p:sldId id="273" r:id="rId16"/>
    <p:sldId id="279" r:id="rId17"/>
    <p:sldId id="280" r:id="rId18"/>
    <p:sldId id="281" r:id="rId19"/>
    <p:sldId id="270" r:id="rId20"/>
    <p:sldId id="271"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680"/>
            <a:ext cx="9144000" cy="1858010"/>
          </a:xfrm>
        </p:spPr>
        <p:txBody>
          <a:bodyPr>
            <a:normAutofit/>
          </a:bodyPr>
          <a:lstStyle/>
          <a:p>
            <a:r>
              <a:rPr lang="en-US" altLang="en-IN" sz="2800" b="1" dirty="0">
                <a:latin typeface="Times New Roman" panose="02020603050405020304" pitchFamily="18" charset="0"/>
                <a:cs typeface="Times New Roman" panose="02020603050405020304" pitchFamily="18" charset="0"/>
              </a:rPr>
              <a:t>Title: Understanding the perspective of patients on cataract surgery in an eye care hospital, New Delhi</a:t>
            </a:r>
            <a:br>
              <a:rPr lang="en-IN" sz="2800" b="1" dirty="0">
                <a:latin typeface="Times New Roman" panose="02020603050405020304" pitchFamily="18" charset="0"/>
                <a:cs typeface="Times New Roman" panose="02020603050405020304" pitchFamily="18" charset="0"/>
              </a:rPr>
            </a:br>
            <a:r>
              <a:rPr lang="en-US" altLang="en-IN" sz="2800" b="1" dirty="0">
                <a:latin typeface="Times New Roman" panose="02020603050405020304" pitchFamily="18" charset="0"/>
                <a:cs typeface="Times New Roman" panose="02020603050405020304" pitchFamily="18" charset="0"/>
              </a:rPr>
              <a:t>Centre for Sight</a:t>
            </a:r>
            <a:endParaRPr lang="en-US" altLang="en-IN" sz="28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3756025"/>
            <a:ext cx="9144000" cy="1501775"/>
          </a:xfrm>
        </p:spPr>
        <p:txBody>
          <a:bodyPr/>
          <a:lstStyle/>
          <a:p>
            <a:r>
              <a:rPr lang="en-US" altLang="en-IN" dirty="0">
                <a:latin typeface="Times New Roman" panose="02020603050405020304" pitchFamily="18" charset="0"/>
                <a:cs typeface="Times New Roman" panose="02020603050405020304" pitchFamily="18" charset="0"/>
              </a:rPr>
              <a:t>Priyansha Srivastava</a:t>
            </a:r>
            <a:endParaRPr lang="en-US" altLang="en-IN" dirty="0">
              <a:latin typeface="Times New Roman" panose="02020603050405020304" pitchFamily="18" charset="0"/>
              <a:cs typeface="Times New Roman" panose="02020603050405020304" pitchFamily="18" charset="0"/>
            </a:endParaRPr>
          </a:p>
          <a:p>
            <a:r>
              <a:rPr lang="en-US" altLang="en-IN" dirty="0">
                <a:latin typeface="Times New Roman" panose="02020603050405020304" pitchFamily="18" charset="0"/>
                <a:cs typeface="Times New Roman" panose="02020603050405020304" pitchFamily="18" charset="0"/>
              </a:rPr>
              <a:t>Dr.Rupsa Banerjee</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IIHMR Delhi</a:t>
            </a:r>
            <a:endParaRPr lang="en-I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a:t>
            </a:r>
            <a:r>
              <a:rPr lang="en-IN" b="1" dirty="0"/>
              <a:t> </a:t>
            </a:r>
            <a:endParaRPr lang="en-IN" b="1" dirty="0"/>
          </a:p>
        </p:txBody>
      </p:sp>
      <p:sp>
        <p:nvSpPr>
          <p:cNvPr id="3" name="Content Placeholder 2"/>
          <p:cNvSpPr>
            <a:spLocks noGrp="1"/>
          </p:cNvSpPr>
          <p:nvPr>
            <p:ph idx="1"/>
          </p:nvPr>
        </p:nvSpPr>
        <p:spPr/>
        <p:txBody>
          <a:bodyPr>
            <a:normAutofit fontScale="60000"/>
          </a:bodyPr>
          <a:lstStyle/>
          <a:p>
            <a:pPr marL="0" indent="0">
              <a:buNone/>
            </a:pPr>
            <a:r>
              <a:rPr lang="en-US" altLang="en-US">
                <a:latin typeface="Times New Roman" panose="02020603050405020304" pitchFamily="18" charset="0"/>
                <a:cs typeface="Times New Roman" panose="02020603050405020304" pitchFamily="18" charset="0"/>
                <a:sym typeface="+mn-ea"/>
              </a:rPr>
              <a:t>4.</a:t>
            </a:r>
            <a:r>
              <a:rPr lang="en-US" altLang="en-US" b="1">
                <a:latin typeface="Times New Roman" panose="02020603050405020304" pitchFamily="18" charset="0"/>
                <a:cs typeface="Times New Roman" panose="02020603050405020304" pitchFamily="18" charset="0"/>
                <a:sym typeface="+mn-ea"/>
              </a:rPr>
              <a:t> Trust and Decision-Making</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 Trust in Hospitals: 55% trusted hospitals, but distrust was higher among those with negative experiences.  </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Doctor-Patient Interaction: Only 40% felt doctors gave them enough time, suggesting rushed consultations may hinder informed decisions.  </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Convincing Factors:  </a:t>
            </a:r>
            <a:endParaRPr lang="en-US" altLang="en-US">
              <a:latin typeface="Times New Roman" panose="02020603050405020304" pitchFamily="18" charset="0"/>
              <a:cs typeface="Times New Roman" panose="02020603050405020304" pitchFamily="18" charset="0"/>
            </a:endParaRPr>
          </a:p>
          <a:p>
            <a:pPr marL="0" indent="0">
              <a:buNone/>
            </a:pPr>
            <a:r>
              <a:rPr lang="en-US" altLang="en-US">
                <a:latin typeface="Times New Roman" panose="02020603050405020304" pitchFamily="18" charset="0"/>
                <a:cs typeface="Times New Roman" panose="02020603050405020304" pitchFamily="18" charset="0"/>
                <a:sym typeface="+mn-ea"/>
              </a:rPr>
              <a:t>  - Top motivators: "Free surgery" (35%), "Family support" (30%), and "Better explanation" (20%).  </a:t>
            </a:r>
            <a:endParaRPr lang="en-US" altLang="en-US">
              <a:latin typeface="Times New Roman" panose="02020603050405020304" pitchFamily="18" charset="0"/>
              <a:cs typeface="Times New Roman" panose="02020603050405020304" pitchFamily="18" charset="0"/>
            </a:endParaRPr>
          </a:p>
          <a:p>
            <a:pPr marL="0" indent="0">
              <a:buNone/>
            </a:pPr>
            <a:r>
              <a:rPr lang="en-US" altLang="en-US">
                <a:latin typeface="Times New Roman" panose="02020603050405020304" pitchFamily="18" charset="0"/>
                <a:cs typeface="Times New Roman" panose="02020603050405020304" pitchFamily="18" charset="0"/>
                <a:sym typeface="+mn-ea"/>
              </a:rPr>
              <a:t>  - 15% said "Nothing would convince me," often due to deep-seated fears or prior negative outcomes.  </a:t>
            </a:r>
            <a:endParaRPr lang="en-US" altLang="en-US">
              <a:latin typeface="Times New Roman" panose="02020603050405020304" pitchFamily="18" charset="0"/>
              <a:cs typeface="Times New Roman" panose="02020603050405020304" pitchFamily="18" charset="0"/>
            </a:endParaRPr>
          </a:p>
          <a:p>
            <a:pPr marL="0" indent="0">
              <a:buNone/>
            </a:pPr>
            <a:r>
              <a:rPr lang="en-US" altLang="en-US">
                <a:latin typeface="Times New Roman" panose="02020603050405020304" pitchFamily="18" charset="0"/>
                <a:cs typeface="Times New Roman" panose="02020603050405020304" pitchFamily="18" charset="0"/>
                <a:sym typeface="+mn-ea"/>
              </a:rPr>
              <a:t>5. </a:t>
            </a:r>
            <a:r>
              <a:rPr lang="en-US" altLang="en-US" b="1">
                <a:latin typeface="Times New Roman" panose="02020603050405020304" pitchFamily="18" charset="0"/>
                <a:cs typeface="Times New Roman" panose="02020603050405020304" pitchFamily="18" charset="0"/>
                <a:sym typeface="+mn-ea"/>
              </a:rPr>
              <a:t>Key Trends</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Income Disparities: Lower-income groups were more cost-sensitive but also more likely to consider surgery if aid was provided.  </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Education Gap: Those with no formal education were less likely to understand benefits or trust medical advice.  </a:t>
            </a:r>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sym typeface="+mn-ea"/>
              </a:rPr>
              <a:t>Cultural Factors: Preferences for "traditional medicine" and reliance on family opinions were notable barriers.  </a:t>
            </a:r>
            <a:endParaRPr lang="en-US" altLang="en-US">
              <a:latin typeface="Times New Roman" panose="02020603050405020304" pitchFamily="18" charset="0"/>
              <a:cs typeface="Times New Roman" panose="02020603050405020304" pitchFamily="18" charset="0"/>
            </a:endParaRPr>
          </a:p>
          <a:p>
            <a:endParaRPr lang="en-US" altLang="en-US"/>
          </a:p>
          <a:p>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 Box 6"/>
          <p:cNvSpPr txBox="1"/>
          <p:nvPr/>
        </p:nvSpPr>
        <p:spPr>
          <a:xfrm>
            <a:off x="7619365" y="963930"/>
            <a:ext cx="4064000" cy="368300"/>
          </a:xfrm>
          <a:prstGeom prst="rect">
            <a:avLst/>
          </a:prstGeom>
          <a:noFill/>
        </p:spPr>
        <p:txBody>
          <a:bodyPr wrap="square" rtlCol="0">
            <a:spAutoFit/>
          </a:bodyPr>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endParaRPr lang="en-IN" b="1" dirty="0"/>
          </a:p>
        </p:txBody>
      </p:sp>
      <p:sp>
        <p:nvSpPr>
          <p:cNvPr id="3" name="Content Placeholder 2"/>
          <p:cNvSpPr>
            <a:spLocks noGrp="1"/>
          </p:cNvSpPr>
          <p:nvPr>
            <p:ph idx="1"/>
          </p:nvPr>
        </p:nvSpPr>
        <p:spPr>
          <a:xfrm>
            <a:off x="608965" y="1586230"/>
            <a:ext cx="10744835" cy="4591050"/>
          </a:xfrm>
        </p:spPr>
        <p:txBody>
          <a:bodyPr>
            <a:noAutofit/>
          </a:bodyPr>
          <a:lstStyle/>
          <a:p>
            <a:pPr marL="0" indent="0">
              <a:lnSpc>
                <a:spcPct val="100000"/>
              </a:lnSpc>
              <a:buNone/>
            </a:pPr>
            <a:r>
              <a:rPr lang="en-US" altLang="en-US" sz="1600">
                <a:latin typeface="Times New Roman" panose="02020603050405020304" pitchFamily="18" charset="0"/>
                <a:cs typeface="Times New Roman" panose="02020603050405020304" pitchFamily="18" charset="0"/>
              </a:rPr>
              <a:t>1. Financial Barriers: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rPr>
              <a:t> Cost remains a critical hurdle, especially for low-income respondents. Expanding subsidies or insurance coverage could improve uptake.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rPr>
              <a:t>2. Education and Communication: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rPr>
              <a:t> Misinformation and lack of clarity from doctors contribute to fear. Targeted campaigns and better patient counseling are needed.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rPr>
              <a:t>3. Community Influence: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rPr>
              <a:t> Negative word-of-mouth significantly impacts decisions. Involving community leaders in awareness programs could mitigate this.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sym typeface="+mn-ea"/>
              </a:rPr>
              <a:t>4. Trust Deficit: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sym typeface="+mn-ea"/>
              </a:rPr>
              <a:t> Improving transparency (e.g., clearer cost breakdowns, success rate data) and doctor-patient rapport may increase trust.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sym typeface="+mn-ea"/>
              </a:rPr>
              <a:t>5. Cultural Sensitivity: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r>
              <a:rPr lang="en-US" altLang="en-US" sz="1600">
                <a:latin typeface="Times New Roman" panose="02020603050405020304" pitchFamily="18" charset="0"/>
                <a:cs typeface="Times New Roman" panose="02020603050405020304" pitchFamily="18" charset="0"/>
                <a:sym typeface="+mn-ea"/>
              </a:rPr>
              <a:t>Addressing fears of pain/complications and leveraging family support as a motivator could enhance acceptance. </a:t>
            </a:r>
            <a:endParaRPr lang="en-US" altLang="en-US" sz="1600">
              <a:latin typeface="Times New Roman" panose="02020603050405020304" pitchFamily="18" charset="0"/>
              <a:cs typeface="Times New Roman" panose="02020603050405020304" pitchFamily="18" charset="0"/>
            </a:endParaRPr>
          </a:p>
          <a:p>
            <a:pPr marL="0" indent="0">
              <a:lnSpc>
                <a:spcPct val="100000"/>
              </a:lnSpc>
              <a:buNone/>
            </a:pPr>
            <a:endParaRPr lang="en-US" altLang="en-US" sz="1600"/>
          </a:p>
          <a:p>
            <a:pPr marL="0" indent="0">
              <a:lnSpc>
                <a:spcPct val="100000"/>
              </a:lnSpc>
              <a:buNone/>
            </a:pPr>
            <a:endParaRPr lang="en-US" altLang="en-US" sz="16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endParaRPr lang="en-IN" b="1" dirty="0"/>
          </a:p>
        </p:txBody>
      </p:sp>
      <p:sp>
        <p:nvSpPr>
          <p:cNvPr id="3" name="Content Placeholder 2"/>
          <p:cNvSpPr>
            <a:spLocks noGrp="1"/>
          </p:cNvSpPr>
          <p:nvPr>
            <p:ph idx="1"/>
          </p:nvPr>
        </p:nvSpPr>
        <p:spPr/>
        <p:txBody>
          <a:bodyPr/>
          <a:lstStyle/>
          <a:p>
            <a:pPr marL="0" indent="0">
              <a:lnSpc>
                <a:spcPct val="150000"/>
              </a:lnSpc>
              <a:buNone/>
            </a:pPr>
            <a:r>
              <a:rPr lang="en-US" altLang="en-US" sz="1800">
                <a:latin typeface="Times New Roman" panose="02020603050405020304" pitchFamily="18" charset="0"/>
                <a:cs typeface="Times New Roman" panose="02020603050405020304" pitchFamily="18" charset="0"/>
              </a:rPr>
              <a:t>Recommendations</a:t>
            </a:r>
            <a:endParaRPr lang="en-US" altLang="en-US" sz="1800">
              <a:latin typeface="Times New Roman" panose="02020603050405020304" pitchFamily="18" charset="0"/>
              <a:cs typeface="Times New Roman" panose="02020603050405020304" pitchFamily="18" charset="0"/>
            </a:endParaRPr>
          </a:p>
          <a:p>
            <a:pPr>
              <a:lnSpc>
                <a:spcPct val="150000"/>
              </a:lnSpc>
            </a:pPr>
            <a:r>
              <a:rPr lang="en-US" altLang="en-US" sz="1800">
                <a:latin typeface="Times New Roman" panose="02020603050405020304" pitchFamily="18" charset="0"/>
                <a:cs typeface="Times New Roman" panose="02020603050405020304" pitchFamily="18" charset="0"/>
              </a:rPr>
              <a:t>Policy: Subsidize surgery costs and promote aid schemes more effectively.  </a:t>
            </a:r>
            <a:endParaRPr lang="en-US" altLang="en-US" sz="1800">
              <a:latin typeface="Times New Roman" panose="02020603050405020304" pitchFamily="18" charset="0"/>
              <a:cs typeface="Times New Roman" panose="02020603050405020304" pitchFamily="18" charset="0"/>
            </a:endParaRPr>
          </a:p>
          <a:p>
            <a:pPr>
              <a:lnSpc>
                <a:spcPct val="150000"/>
              </a:lnSpc>
            </a:pPr>
            <a:r>
              <a:rPr lang="en-US" altLang="en-US" sz="1800">
                <a:latin typeface="Times New Roman" panose="02020603050405020304" pitchFamily="18" charset="0"/>
                <a:cs typeface="Times New Roman" panose="02020603050405020304" pitchFamily="18" charset="0"/>
              </a:rPr>
              <a:t>Healthcare Providers: Train doctors to communicate risks/benefits clearly and address patient concerns empathetically.  </a:t>
            </a:r>
            <a:endParaRPr lang="en-US" altLang="en-US" sz="1800">
              <a:latin typeface="Times New Roman" panose="02020603050405020304" pitchFamily="18" charset="0"/>
              <a:cs typeface="Times New Roman" panose="02020603050405020304" pitchFamily="18" charset="0"/>
            </a:endParaRPr>
          </a:p>
          <a:p>
            <a:pPr>
              <a:lnSpc>
                <a:spcPct val="150000"/>
              </a:lnSpc>
            </a:pPr>
            <a:r>
              <a:rPr lang="en-US" altLang="en-US" sz="1800">
                <a:latin typeface="Times New Roman" panose="02020603050405020304" pitchFamily="18" charset="0"/>
                <a:cs typeface="Times New Roman" panose="02020603050405020304" pitchFamily="18" charset="0"/>
              </a:rPr>
              <a:t>Awareness: Use local media and community networks to counter myths and highlight success stories. </a:t>
            </a:r>
            <a:r>
              <a:rPr lang="en-US" altLang="en-US" sz="1800"/>
              <a:t> </a:t>
            </a:r>
            <a:endParaRPr lang="en-US" altLang="en-US" sz="1800"/>
          </a:p>
          <a:p>
            <a:endParaRPr lang="en-US" altLang="en-US"/>
          </a:p>
          <a:p>
            <a:pPr marL="0" indent="0">
              <a:buNone/>
            </a:pPr>
            <a:endParaRPr lang="en-US" altLang="en-US"/>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endParaRPr lang="en-IN"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 Box 6"/>
          <p:cNvSpPr txBox="1"/>
          <p:nvPr/>
        </p:nvSpPr>
        <p:spPr>
          <a:xfrm>
            <a:off x="587375" y="1912620"/>
            <a:ext cx="11019155" cy="4331970"/>
          </a:xfrm>
          <a:prstGeom prst="rect">
            <a:avLst/>
          </a:prstGeom>
        </p:spPr>
        <p:txBody>
          <a:bodyPr wrap="square">
            <a:noAutofit/>
          </a:bodyPr>
          <a:p>
            <a:pPr>
              <a:lnSpc>
                <a:spcPct val="150000"/>
              </a:lnSpc>
            </a:pPr>
            <a:r>
              <a:rPr lang="en-US" altLang="en-US">
                <a:latin typeface="Times New Roman" panose="02020603050405020304" pitchFamily="18" charset="0"/>
                <a:cs typeface="Times New Roman" panose="02020603050405020304" pitchFamily="18" charset="0"/>
              </a:rPr>
              <a:t>The data highlights several key barriers to cataract surgery uptake. Financial constraints, especially among low-income groups and retirees, remain a major obstacle, often worsened by limited awareness of government aid or insurance. Low education levels contribute to poor understanding of the surgery’s benefits, while inadequate communication from doctors fosters fear and hesitation. Social influences, such as community beliefs, negative experiences shared by others, and cultural trust in alternative treatments, also impact decisions. To improve uptake, a multi-faceted approach is needed i.e, addressing financial barriers, enhancing doctor-patient communication, and promoting community-based awareness and trust-building initiatives.</a:t>
            </a:r>
            <a:endParaRPr lang="en-US"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81099"/>
            <a:ext cx="10515600" cy="1325563"/>
          </a:xfrm>
        </p:spPr>
        <p:txBody>
          <a:bodyPr/>
          <a:lstStyle/>
          <a:p>
            <a:pPr algn="ctr"/>
            <a:r>
              <a:rPr lang="en-IN" b="1" dirty="0">
                <a:latin typeface="Times New Roman" panose="02020603050405020304" pitchFamily="18" charset="0"/>
                <a:cs typeface="Times New Roman" panose="02020603050405020304" pitchFamily="18" charset="0"/>
              </a:rPr>
              <a:t>References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352675"/>
            <a:ext cx="10515600" cy="4505325"/>
          </a:xfrm>
        </p:spPr>
        <p:txBody>
          <a:bodyPr/>
          <a:lstStyle/>
          <a:p>
            <a:r>
              <a:rPr lang="en-US" altLang="en-US" sz="1600" dirty="0"/>
              <a:t>Yousef A Fouad, Amr Mohamed ElGwaily &amp; Yasmine Maher Shaaban. (2025)</a:t>
            </a:r>
            <a:r>
              <a:rPr lang="en-US" altLang="en-US" sz="1600" dirty="0"/>
              <a:t> </a:t>
            </a:r>
            <a:r>
              <a:rPr lang="en-US" altLang="en-US" sz="1600" dirty="0"/>
              <a:t>Screening for Occult Macular Pathology Prior to Cataract Surgery Using Optical Coherence Tomography.</a:t>
            </a:r>
            <a:r>
              <a:rPr lang="en-US" altLang="en-US" sz="1600" dirty="0"/>
              <a:t> </a:t>
            </a:r>
            <a:r>
              <a:rPr lang="en-US" altLang="en-US" sz="1600" dirty="0"/>
              <a:t>Clinical Ophthalmology</a:t>
            </a:r>
            <a:r>
              <a:rPr lang="en-US" altLang="en-US" sz="1600" dirty="0"/>
              <a:t> </a:t>
            </a:r>
            <a:r>
              <a:rPr lang="en-US" altLang="en-US" sz="1600" dirty="0"/>
              <a:t>19, pages 317-324.</a:t>
            </a:r>
            <a:endParaRPr lang="en-US" altLang="en-US" sz="1600" dirty="0"/>
          </a:p>
          <a:p>
            <a:r>
              <a:rPr lang="en-US" altLang="en-US" sz="1600" dirty="0"/>
              <a:t>McGhee CNJ, Zhang J, Patel DV. A perspective of contemporary cataract surgery: the most common surgical procedure in the world.</a:t>
            </a:r>
            <a:r>
              <a:rPr lang="en-US" altLang="en-US" sz="1600" dirty="0"/>
              <a:t> </a:t>
            </a:r>
            <a:r>
              <a:rPr lang="en-US" altLang="en-US" sz="1600" dirty="0"/>
              <a:t>J R Soc New Zeal. 2020; doi:10.1080/03036758.2020.1714673</a:t>
            </a:r>
            <a:endParaRPr lang="en-US" altLang="en-US" sz="1600" dirty="0"/>
          </a:p>
          <a:p>
            <a:r>
              <a:rPr lang="en-US" altLang="en-US" sz="1600" dirty="0"/>
              <a:t>Finger, R. P., et al. (2011). “Predictors of cataract surgery uptake: findings from the Andhra Pradesh Eye Disease Study.” British Journal of Ophthalmology, 95(5), 624–628.</a:t>
            </a:r>
            <a:endParaRPr lang="en-US" altLang="en-US" sz="1600" dirty="0"/>
          </a:p>
          <a:p>
            <a:r>
              <a:rPr lang="en-US" altLang="en-US" sz="1600" dirty="0"/>
              <a:t>Lewallen, S., &amp; Courtright, P. (2000). “Recognizing and reducing barriers to cataract surgery.” Community Eye Health, 13(34), 20–21. https://www.ncbi.nlm.nih.gov/pmc/articles/PMC1705916/</a:t>
            </a:r>
            <a:endParaRPr lang="en-US" altLang="en-US" sz="1600" dirty="0"/>
          </a:p>
          <a:p>
            <a:r>
              <a:rPr lang="en-US" altLang="en-US" sz="1600" dirty="0"/>
              <a:t>Ramke, J., et al. (2018). “Effective cataract surgical coverage: an indicator for measuring quality-of-care in the context of Universal Health Coverage.”</a:t>
            </a:r>
            <a:endParaRPr lang="en-US" altLang="en-US" sz="1600" dirty="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10 </a:t>
            </a:r>
            <a:endParaRPr lang="en-US" sz="2800" b="1" dirty="0">
              <a:solidFill>
                <a:schemeClr val="tx1"/>
              </a:solidFill>
              <a:latin typeface="Times New Roman" panose="02020603050405020304" pitchFamily="18" charset="0"/>
              <a:cs typeface="Times New Roman" panose="02020603050405020304" pitchFamily="18" charset="0"/>
            </a:endParaRP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 </a:t>
            </a:r>
            <a:endParaRPr lang="en-US" sz="2800" b="1" dirty="0">
              <a:solidFill>
                <a:schemeClr val="tx1"/>
              </a:solidFill>
              <a:latin typeface="Times New Roman" panose="02020603050405020304" pitchFamily="18" charset="0"/>
              <a:cs typeface="Times New Roman" panose="02020603050405020304" pitchFamily="18" charset="0"/>
            </a:endParaRPr>
          </a:p>
          <a:p>
            <a:pPr marL="514350" indent="-514350">
              <a:buAutoNum type="arabicPeriod"/>
            </a:pPr>
            <a:r>
              <a:rPr lang="en-US" sz="1600" dirty="0">
                <a:solidFill>
                  <a:schemeClr val="tx1"/>
                </a:solidFill>
                <a:latin typeface="Times New Roman" panose="02020603050405020304" pitchFamily="18" charset="0"/>
                <a:cs typeface="Times New Roman" panose="02020603050405020304" pitchFamily="18" charset="0"/>
              </a:rPr>
              <a:t>Mapping and listing the area.</a:t>
            </a:r>
            <a:endParaRPr lang="en-US" sz="1600" dirty="0">
              <a:solidFill>
                <a:schemeClr val="tx1"/>
              </a:solidFill>
              <a:latin typeface="Times New Roman" panose="02020603050405020304" pitchFamily="18" charset="0"/>
              <a:cs typeface="Times New Roman" panose="02020603050405020304" pitchFamily="18" charset="0"/>
            </a:endParaRPr>
          </a:p>
          <a:p>
            <a:pPr marL="514350" indent="-514350">
              <a:buAutoNum type="arabicPeriod"/>
            </a:pPr>
            <a:r>
              <a:rPr lang="en-US" sz="1600" dirty="0">
                <a:solidFill>
                  <a:schemeClr val="tx1"/>
                </a:solidFill>
                <a:latin typeface="Times New Roman" panose="02020603050405020304" pitchFamily="18" charset="0"/>
                <a:cs typeface="Times New Roman" panose="02020603050405020304" pitchFamily="18" charset="0"/>
              </a:rPr>
              <a:t>Interaction with the community and frontline healthcare workers.</a:t>
            </a:r>
            <a:endParaRPr lang="en-US" sz="1600" dirty="0">
              <a:solidFill>
                <a:schemeClr val="tx1"/>
              </a:solidFill>
              <a:latin typeface="Times New Roman" panose="02020603050405020304" pitchFamily="18" charset="0"/>
              <a:cs typeface="Times New Roman" panose="02020603050405020304" pitchFamily="18" charset="0"/>
            </a:endParaRPr>
          </a:p>
          <a:p>
            <a:pPr marL="514350" indent="-514350">
              <a:buAutoNum type="arabicPeriod"/>
            </a:pPr>
            <a:r>
              <a:rPr lang="en-US" sz="1600" dirty="0">
                <a:solidFill>
                  <a:schemeClr val="tx1"/>
                </a:solidFill>
                <a:latin typeface="Times New Roman" panose="02020603050405020304" pitchFamily="18" charset="0"/>
                <a:cs typeface="Times New Roman" panose="02020603050405020304" pitchFamily="18" charset="0"/>
              </a:rPr>
              <a:t>Conducted awareness program in the school. (Group project)</a:t>
            </a:r>
            <a:endParaRPr lang="en-US" sz="1600" dirty="0">
              <a:solidFill>
                <a:schemeClr val="tx1"/>
              </a:solidFill>
              <a:latin typeface="Times New Roman" panose="02020603050405020304" pitchFamily="18" charset="0"/>
              <a:cs typeface="Times New Roman" panose="02020603050405020304" pitchFamily="18" charset="0"/>
            </a:endParaRPr>
          </a:p>
          <a:p>
            <a:pPr marL="514350" indent="-514350">
              <a:buAutoNum type="arabicPeriod"/>
            </a:pPr>
            <a:r>
              <a:rPr lang="en-US" sz="1600" dirty="0">
                <a:solidFill>
                  <a:schemeClr val="tx1"/>
                </a:solidFill>
                <a:latin typeface="Times New Roman" panose="02020603050405020304" pitchFamily="18" charset="0"/>
                <a:cs typeface="Times New Roman" panose="02020603050405020304" pitchFamily="18" charset="0"/>
              </a:rPr>
              <a:t>Visited to various hospitals for see the infrastructure and understand the functioning of the department.</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13" name="Title 1"/>
          <p:cNvSpPr txBox="1"/>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p:cNvSpPr txBox="1"/>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p:cNvSpPr>
            <a:spLocks noGrp="1"/>
          </p:cNvSpPr>
          <p:nvPr>
            <p:ph idx="1"/>
          </p:nvPr>
        </p:nvSpPr>
        <p:spPr>
          <a:xfrm>
            <a:off x="838200" y="2340610"/>
            <a:ext cx="10515600" cy="3836035"/>
          </a:xfrm>
        </p:spPr>
        <p:txBody>
          <a:bodyPr>
            <a:normAutofit/>
          </a:bodyPr>
          <a:lstStyle/>
          <a:p>
            <a:pPr marL="0" indent="0">
              <a:lnSpc>
                <a:spcPct val="150000"/>
              </a:lnSpc>
              <a:buNone/>
            </a:pPr>
            <a:r>
              <a:rPr lang="en-US" sz="1600" b="1" dirty="0">
                <a:latin typeface="Times New Roman" panose="02020603050405020304" pitchFamily="18" charset="0"/>
                <a:cs typeface="Times New Roman" panose="02020603050405020304" pitchFamily="18" charset="0"/>
                <a:sym typeface="+mn-ea"/>
              </a:rPr>
              <a:t>Mapping and Listing of the Area</a:t>
            </a:r>
            <a:endParaRPr lang="en-US" sz="1600" b="1"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sym typeface="+mn-ea"/>
              </a:rPr>
              <a:t>Understanding Community Layout</a:t>
            </a:r>
            <a:r>
              <a:rPr lang="en-US" sz="1600" dirty="0">
                <a:latin typeface="Times New Roman" panose="02020603050405020304" pitchFamily="18" charset="0"/>
                <a:cs typeface="Times New Roman" panose="02020603050405020304" pitchFamily="18" charset="0"/>
                <a:sym typeface="+mn-ea"/>
              </a:rPr>
              <a:t>: Developed a detailed understanding of the geographical distribution of households, health facilities, and key resources.</a:t>
            </a: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sym typeface="+mn-ea"/>
              </a:rPr>
              <a:t>Interaction with Community </a:t>
            </a:r>
            <a:r>
              <a:rPr lang="en-US" sz="1600" b="1" dirty="0" smtClean="0">
                <a:latin typeface="Times New Roman" panose="02020603050405020304" pitchFamily="18" charset="0"/>
                <a:cs typeface="Times New Roman" panose="02020603050405020304" pitchFamily="18" charset="0"/>
                <a:sym typeface="+mn-ea"/>
              </a:rPr>
              <a:t>: </a:t>
            </a:r>
            <a:r>
              <a:rPr lang="en-US" sz="1600" dirty="0" smtClean="0">
                <a:latin typeface="Times New Roman" panose="02020603050405020304" pitchFamily="18" charset="0"/>
                <a:cs typeface="Times New Roman" panose="02020603050405020304" pitchFamily="18" charset="0"/>
                <a:sym typeface="+mn-ea"/>
              </a:rPr>
              <a:t>providing awareness in the community about various diseases and natural calamities.</a:t>
            </a:r>
            <a:endParaRPr lang="en-US" sz="1600" dirty="0" smtClean="0">
              <a:latin typeface="Times New Roman" panose="02020603050405020304" pitchFamily="18" charset="0"/>
              <a:cs typeface="Times New Roman" panose="02020603050405020304" pitchFamily="18" charset="0"/>
            </a:endParaRPr>
          </a:p>
          <a:p>
            <a:pPr>
              <a:lnSpc>
                <a:spcPct val="150000"/>
              </a:lnSpc>
            </a:pPr>
            <a:r>
              <a:rPr lang="en-US" sz="1600" b="1" dirty="0" smtClean="0">
                <a:latin typeface="Times New Roman" panose="02020603050405020304" pitchFamily="18" charset="0"/>
                <a:cs typeface="Times New Roman" panose="02020603050405020304" pitchFamily="18" charset="0"/>
                <a:sym typeface="+mn-ea"/>
              </a:rPr>
              <a:t>Interaction with community: </a:t>
            </a:r>
            <a:r>
              <a:rPr lang="en-US" sz="1600" dirty="0" smtClean="0">
                <a:latin typeface="Times New Roman" panose="02020603050405020304" pitchFamily="18" charset="0"/>
                <a:cs typeface="Times New Roman" panose="02020603050405020304" pitchFamily="18" charset="0"/>
                <a:sym typeface="+mn-ea"/>
              </a:rPr>
              <a:t>making people aware about what to do during  earthquake and fire.</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p:cNvSpPr txBox="1"/>
          <p:nvPr/>
        </p:nvSpPr>
        <p:spPr>
          <a:xfrm>
            <a:off x="838200" y="849630"/>
            <a:ext cx="10515600"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2" name="Content Placeholder 1"/>
          <p:cNvPicPr>
            <a:picLocks noChangeAspect="1"/>
          </p:cNvPicPr>
          <p:nvPr>
            <p:ph idx="1"/>
          </p:nvPr>
        </p:nvPicPr>
        <p:blipFill>
          <a:blip r:embed="rId2"/>
          <a:stretch>
            <a:fillRect/>
          </a:stretch>
        </p:blipFill>
        <p:spPr>
          <a:xfrm>
            <a:off x="1033145" y="2562225"/>
            <a:ext cx="4914900" cy="3155315"/>
          </a:xfrm>
          <a:prstGeom prst="rect">
            <a:avLst/>
          </a:prstGeom>
        </p:spPr>
      </p:pic>
      <p:pic>
        <p:nvPicPr>
          <p:cNvPr id="7" name="Picture 6"/>
          <p:cNvPicPr>
            <a:picLocks noChangeAspect="1"/>
          </p:cNvPicPr>
          <p:nvPr/>
        </p:nvPicPr>
        <p:blipFill>
          <a:blip r:embed="rId3"/>
          <a:stretch>
            <a:fillRect/>
          </a:stretch>
        </p:blipFill>
        <p:spPr>
          <a:xfrm>
            <a:off x="6396990" y="2572385"/>
            <a:ext cx="4514850" cy="30556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a:t>
            </a:r>
            <a:endParaRPr lang="en-IN" b="1" dirty="0"/>
          </a:p>
        </p:txBody>
      </p:sp>
      <p:pic>
        <p:nvPicPr>
          <p:cNvPr id="7" name="Content Placeholder 6"/>
          <p:cNvPicPr>
            <a:picLocks noChangeAspect="1"/>
          </p:cNvPicPr>
          <p:nvPr>
            <p:ph idx="1"/>
          </p:nvPr>
        </p:nvPicPr>
        <p:blipFill>
          <a:blip r:embed="rId1"/>
          <a:stretch>
            <a:fillRect/>
          </a:stretch>
        </p:blipFill>
        <p:spPr>
          <a:xfrm>
            <a:off x="6987540" y="1847850"/>
            <a:ext cx="3642360" cy="4241165"/>
          </a:xfrm>
          <a:prstGeom prst="rect">
            <a:avLst/>
          </a:prstGeo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8" name="Picture 7"/>
          <p:cNvPicPr>
            <a:picLocks noChangeAspect="1"/>
          </p:cNvPicPr>
          <p:nvPr/>
        </p:nvPicPr>
        <p:blipFill>
          <a:blip r:embed="rId2"/>
          <a:stretch>
            <a:fillRect/>
          </a:stretch>
        </p:blipFill>
        <p:spPr>
          <a:xfrm>
            <a:off x="1548130" y="1922145"/>
            <a:ext cx="4086225" cy="416687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a:t>
            </a:r>
            <a:endParaRPr lang="en-IN" b="1" dirty="0"/>
          </a:p>
        </p:txBody>
      </p:sp>
      <p:pic>
        <p:nvPicPr>
          <p:cNvPr id="6" name="Content Placeholder 5"/>
          <p:cNvPicPr>
            <a:picLocks noChangeAspect="1"/>
          </p:cNvPicPr>
          <p:nvPr>
            <p:ph idx="1"/>
          </p:nvPr>
        </p:nvPicPr>
        <p:blipFill>
          <a:blip r:embed="rId1"/>
          <a:stretch>
            <a:fillRect/>
          </a:stretch>
        </p:blipFill>
        <p:spPr>
          <a:xfrm>
            <a:off x="2517140" y="1602105"/>
            <a:ext cx="6901815" cy="4565015"/>
          </a:xfrm>
          <a:prstGeom prst="rect">
            <a:avLst/>
          </a:prstGeo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endParaRPr lang="en-IN" b="1" dirty="0">
              <a:latin typeface="Times New Roman" panose="02020603050405020304" pitchFamily="18" charset="0"/>
              <a:cs typeface="Times New Roman" panose="02020603050405020304" pitchFamily="18" charset="0"/>
            </a:endParaRPr>
          </a:p>
        </p:txBody>
      </p:sp>
      <p:pic>
        <p:nvPicPr>
          <p:cNvPr id="7" name="Content Placeholder 6"/>
          <p:cNvPicPr>
            <a:picLocks noChangeAspect="1"/>
          </p:cNvPicPr>
          <p:nvPr>
            <p:ph idx="1"/>
          </p:nvPr>
        </p:nvPicPr>
        <p:blipFill>
          <a:blip r:embed="rId1"/>
          <a:stretch>
            <a:fillRect/>
          </a:stretch>
        </p:blipFill>
        <p:spPr>
          <a:xfrm>
            <a:off x="3862070" y="1825625"/>
            <a:ext cx="4290695" cy="4179570"/>
          </a:xfrm>
          <a:prstGeom prst="rect">
            <a:avLst/>
          </a:prstGeo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20000"/>
          </a:bodyPr>
          <a:lstStyle/>
          <a:p>
            <a:pPr marL="0" indent="0" algn="l">
              <a:lnSpc>
                <a:spcPct val="150000"/>
              </a:lnSpc>
              <a:buNone/>
            </a:pPr>
            <a:r>
              <a:rPr lang="en-IN" sz="2220" kern="100" dirty="0">
                <a:effectLst/>
                <a:latin typeface="Times New Roman" panose="02020603050405020304" pitchFamily="18" charset="0"/>
                <a:ea typeface="Calibri" panose="020F0502020204030204" charset="0"/>
                <a:cs typeface="Times New Roman" panose="02020603050405020304" pitchFamily="18" charset="0"/>
                <a:sym typeface="+mn-ea"/>
              </a:rPr>
              <a:t>Cataract is the most common, reversible cause of visual impairment and blindness in the world. Cataract surgery in primitive form has been around for millennia but the last 50 years have witnessed a monumental revolution in cataract surgery making it the most common, and one of the most successful, operations world-wide</a:t>
            </a:r>
            <a:r>
              <a:rPr lang="en-IN" sz="2220" kern="100" baseline="30000" dirty="0">
                <a:effectLst/>
                <a:latin typeface="Times New Roman" panose="02020603050405020304" pitchFamily="18" charset="0"/>
                <a:ea typeface="Calibri" panose="020F0502020204030204" charset="0"/>
                <a:cs typeface="Times New Roman" panose="02020603050405020304" pitchFamily="18" charset="0"/>
                <a:sym typeface="+mn-ea"/>
              </a:rPr>
              <a:t>1</a:t>
            </a:r>
            <a:r>
              <a:rPr lang="en-IN" sz="2220" kern="100" dirty="0">
                <a:effectLst/>
                <a:latin typeface="Times New Roman" panose="02020603050405020304" pitchFamily="18" charset="0"/>
                <a:ea typeface="Calibri" panose="020F0502020204030204" charset="0"/>
                <a:cs typeface="Times New Roman" panose="02020603050405020304" pitchFamily="18" charset="0"/>
                <a:sym typeface="+mn-ea"/>
              </a:rPr>
              <a:t>. </a:t>
            </a:r>
            <a:r>
              <a:rPr lang="en-US" sz="2220" kern="100" dirty="0">
                <a:effectLst/>
                <a:latin typeface="Times New Roman" panose="02020603050405020304" pitchFamily="18" charset="0"/>
                <a:ea typeface="Calibri" panose="020F0502020204030204" charset="0"/>
                <a:cs typeface="Times New Roman" panose="02020603050405020304" pitchFamily="18" charset="0"/>
                <a:sym typeface="+mn-ea"/>
              </a:rPr>
              <a:t>Despite medical recommendations, many patients refuse or delay surgery due to various factors. Understanding these barriers is essential for improving healthcare delivery and patient outcomes</a:t>
            </a:r>
            <a:r>
              <a:rPr lang="en-US" sz="2220" kern="100" baseline="30000" dirty="0">
                <a:effectLst/>
                <a:latin typeface="Times New Roman" panose="02020603050405020304" pitchFamily="18" charset="0"/>
                <a:ea typeface="Calibri" panose="020F0502020204030204" charset="0"/>
                <a:cs typeface="Times New Roman" panose="02020603050405020304" pitchFamily="18" charset="0"/>
                <a:sym typeface="+mn-ea"/>
              </a:rPr>
              <a:t>2</a:t>
            </a:r>
            <a:r>
              <a:rPr lang="en-US" sz="2220" kern="100" dirty="0">
                <a:effectLst/>
                <a:latin typeface="Times New Roman" panose="02020603050405020304" pitchFamily="18" charset="0"/>
                <a:ea typeface="Calibri" panose="020F0502020204030204" charset="0"/>
                <a:cs typeface="Times New Roman" panose="02020603050405020304" pitchFamily="18" charset="0"/>
                <a:sym typeface="+mn-ea"/>
              </a:rPr>
              <a:t>. This study explores the psychological, financial, social, and systemic factors influencing patients’ decisions and proposes strategies to enhance surgical acceptance. By bridging the gap between medical recommendations and patient decisions regarding cataract surgery, the findings will help in designing targeted interventions to reduce cataract-related blindness and improve healthcare delivery.</a:t>
            </a:r>
            <a:endParaRPr lang="en-US" sz="2220" kern="100" dirty="0">
              <a:effectLst/>
              <a:latin typeface="Times New Roman" panose="02020603050405020304" pitchFamily="18" charset="0"/>
              <a:ea typeface="Calibri" panose="020F0502020204030204" charset="0"/>
              <a:cs typeface="Times New Roman" panose="02020603050405020304" pitchFamily="18" charset="0"/>
            </a:endParaRPr>
          </a:p>
          <a:p>
            <a:pPr marL="0" indent="0" algn="l">
              <a:buNone/>
            </a:pPr>
            <a:endParaRPr lang="en-US" altLang="en-US" sz="222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of Your Study</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342900" lvl="0" indent="-342900">
              <a:lnSpc>
                <a:spcPct val="150000"/>
              </a:lnSpc>
              <a:buFont typeface="+mj-lt"/>
              <a:buAutoNum type="arabicPeriod"/>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To examine the key reasons patients refuse cataract surgery.</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marL="342900" lvl="0" indent="-342900">
              <a:lnSpc>
                <a:spcPct val="150000"/>
              </a:lnSpc>
              <a:buFont typeface="+mj-lt"/>
              <a:buAutoNum type="arabicPeriod"/>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To assess financial, psychological, and cultural influences on decision-making.</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marL="342900" lvl="0" indent="-342900">
              <a:lnSpc>
                <a:spcPct val="150000"/>
              </a:lnSpc>
              <a:buFont typeface="+mj-lt"/>
              <a:buAutoNum type="arabicPeriod"/>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To evaluate the role of healthcare communication and trust in doctors on decision-making.</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marL="342900" lvl="0" indent="-342900">
              <a:lnSpc>
                <a:spcPct val="150000"/>
              </a:lnSpc>
              <a:spcAft>
                <a:spcPts val="800"/>
              </a:spcAft>
              <a:buFont typeface="+mj-lt"/>
              <a:buAutoNum type="arabicPeriod"/>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To develop strategies to improve patient acceptance rates.</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endParaRPr 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endParaRPr lang="en-IN"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 Box 6"/>
          <p:cNvSpPr txBox="1"/>
          <p:nvPr/>
        </p:nvSpPr>
        <p:spPr>
          <a:xfrm>
            <a:off x="993775" y="1691640"/>
            <a:ext cx="9442450" cy="3968115"/>
          </a:xfrm>
          <a:prstGeom prst="rect">
            <a:avLst/>
          </a:prstGeom>
          <a:noFill/>
        </p:spPr>
        <p:txBody>
          <a:bodyPr wrap="square" rtlCol="0" anchor="t">
            <a:noAutofit/>
          </a:bodyPr>
          <a:p>
            <a:pPr marL="342900" indent="-342900">
              <a:lnSpc>
                <a:spcPct val="150000"/>
              </a:lnSpc>
              <a:spcAft>
                <a:spcPts val="800"/>
              </a:spcAft>
              <a:buFont typeface="Arial" panose="020B0604020202020204" pitchFamily="34" charset="0"/>
              <a:buChar char="•"/>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Study Design: Cross sectional descriptive study</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marL="342900" indent="-342900">
              <a:lnSpc>
                <a:spcPct val="150000"/>
              </a:lnSpc>
              <a:spcAft>
                <a:spcPts val="800"/>
              </a:spcAft>
              <a:buFont typeface="Arial" panose="020B0604020202020204" pitchFamily="34" charset="0"/>
              <a:buChar char="•"/>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Sample Size: 100 patients who refused or delayed cataract surgery</a:t>
            </a:r>
            <a:endPar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endParaRPr>
          </a:p>
          <a:p>
            <a:pPr marL="342900" indent="-342900">
              <a:lnSpc>
                <a:spcPct val="150000"/>
              </a:lnSpc>
              <a:spcAft>
                <a:spcPts val="800"/>
              </a:spcAft>
              <a:buFont typeface="Arial" panose="020B0604020202020204" pitchFamily="34" charset="0"/>
              <a:buChar char="•"/>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Sampling method: Consecutive sampling method</a:t>
            </a:r>
            <a:endPar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endParaRPr>
          </a:p>
          <a:p>
            <a:pPr marL="342900" indent="-342900">
              <a:lnSpc>
                <a:spcPct val="150000"/>
              </a:lnSpc>
              <a:spcAft>
                <a:spcPts val="800"/>
              </a:spcAft>
              <a:buFont typeface="Arial" panose="020B0604020202020204" pitchFamily="34" charset="0"/>
              <a:buChar char="•"/>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Study setting: Centre for sight, Dwarka</a:t>
            </a:r>
            <a:endPar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endParaRPr>
          </a:p>
          <a:p>
            <a:pPr>
              <a:lnSpc>
                <a:spcPct val="150000"/>
              </a:lnSpc>
              <a:spcAft>
                <a:spcPts val="800"/>
              </a:spcAft>
            </a:pPr>
            <a:endPar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r>
              <a:rPr lang="en-IN" b="1" dirty="0"/>
              <a:t> </a:t>
            </a:r>
            <a:endParaRPr lang="en-IN" dirty="0"/>
          </a:p>
        </p:txBody>
      </p:sp>
      <p:sp>
        <p:nvSpPr>
          <p:cNvPr id="3" name="Content Placeholder 2"/>
          <p:cNvSpPr>
            <a:spLocks noGrp="1"/>
          </p:cNvSpPr>
          <p:nvPr>
            <p:ph idx="1"/>
          </p:nvPr>
        </p:nvSpPr>
        <p:spPr/>
        <p:txBody>
          <a:bodyPr/>
          <a:lstStyle/>
          <a:p>
            <a:pPr>
              <a:lnSpc>
                <a:spcPct val="150000"/>
              </a:lnSpc>
              <a:spcAft>
                <a:spcPts val="800"/>
              </a:spcAft>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Data Collection: </a:t>
            </a:r>
            <a:r>
              <a:rPr lang="en-US" sz="2000" kern="100" dirty="0">
                <a:latin typeface="Times New Roman" panose="02020603050405020304" pitchFamily="18" charset="0"/>
                <a:ea typeface="Calibri" panose="020F0502020204030204" charset="0"/>
                <a:cs typeface="Times New Roman" panose="02020603050405020304" pitchFamily="18" charset="0"/>
                <a:sym typeface="+mn-ea"/>
              </a:rPr>
              <a:t>Primary data</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marL="342900" indent="-342900">
              <a:lnSpc>
                <a:spcPct val="150000"/>
              </a:lnSpc>
              <a:buFont typeface="+mj-lt"/>
              <a:buAutoNum type="arabicPeriod"/>
            </a:pPr>
            <a:r>
              <a:rPr lang="en-US" sz="2000" kern="100" dirty="0">
                <a:effectLst/>
                <a:latin typeface="Times New Roman" panose="02020603050405020304" pitchFamily="18" charset="0"/>
                <a:ea typeface="Calibri" panose="020F0502020204030204" charset="0"/>
                <a:cs typeface="Times New Roman" panose="02020603050405020304" pitchFamily="18" charset="0"/>
                <a:sym typeface="+mn-ea"/>
              </a:rPr>
              <a:t>Structured questionnaires for quantitative analysis.</a:t>
            </a:r>
            <a:endParaRPr lang="en-IN" sz="2000" kern="100" dirty="0">
              <a:effectLst/>
              <a:latin typeface="Times New Roman" panose="02020603050405020304" pitchFamily="18" charset="0"/>
              <a:ea typeface="Calibri" panose="020F0502020204030204" charset="0"/>
              <a:cs typeface="Times New Roman" panose="02020603050405020304" pitchFamily="18" charset="0"/>
            </a:endParaRPr>
          </a:p>
          <a:p>
            <a:pPr>
              <a:lnSpc>
                <a:spcPct val="150000"/>
              </a:lnSpc>
              <a:spcAft>
                <a:spcPts val="800"/>
              </a:spcAft>
            </a:pPr>
            <a:r>
              <a:rPr lang="en-US" sz="2000" kern="100" dirty="0">
                <a:latin typeface="Times New Roman" panose="02020603050405020304" pitchFamily="18" charset="0"/>
                <a:ea typeface="Calibri" panose="020F0502020204030204" charset="0"/>
                <a:cs typeface="Times New Roman" panose="02020603050405020304" pitchFamily="18" charset="0"/>
                <a:sym typeface="+mn-ea"/>
              </a:rPr>
              <a:t>Timeline: 3 months</a:t>
            </a:r>
            <a:endParaRPr lang="en-US" sz="2000" kern="100" dirty="0">
              <a:latin typeface="Times New Roman" panose="02020603050405020304" pitchFamily="18" charset="0"/>
              <a:ea typeface="Calibri" panose="020F0502020204030204" charset="0"/>
              <a:cs typeface="Times New Roman" panose="02020603050405020304" pitchFamily="18" charset="0"/>
            </a:endParaRPr>
          </a:p>
          <a:p>
            <a:endParaRPr 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38200" y="1455420"/>
            <a:ext cx="10515600" cy="4721860"/>
          </a:xfrm>
        </p:spPr>
        <p:txBody>
          <a:bodyPr>
            <a:normAutofit fontScale="70000"/>
          </a:bodyPr>
          <a:p>
            <a:pPr>
              <a:lnSpc>
                <a:spcPct val="150000"/>
              </a:lnSpc>
              <a:spcAft>
                <a:spcPts val="800"/>
              </a:spcAft>
            </a:pPr>
            <a:r>
              <a:rPr lang="en-US" kern="100" dirty="0">
                <a:effectLst/>
                <a:latin typeface="Times New Roman" panose="02020603050405020304" pitchFamily="18" charset="0"/>
                <a:ea typeface="Calibri" panose="020F0502020204030204" charset="0"/>
                <a:cs typeface="Times New Roman" panose="02020603050405020304" pitchFamily="18" charset="0"/>
                <a:sym typeface="+mn-ea"/>
              </a:rPr>
              <a:t>Ethical considerations: </a:t>
            </a:r>
            <a:endParaRPr lang="en-US" kern="100" dirty="0">
              <a:effectLst/>
              <a:latin typeface="Times New Roman" panose="02020603050405020304" pitchFamily="18" charset="0"/>
              <a:ea typeface="Calibri" panose="020F0502020204030204" charset="0"/>
              <a:cs typeface="Times New Roman" panose="02020603050405020304" pitchFamily="18" charset="0"/>
            </a:endParaRPr>
          </a:p>
          <a:p>
            <a:pPr>
              <a:lnSpc>
                <a:spcPct val="150000"/>
              </a:lnSpc>
              <a:spcAft>
                <a:spcPts val="800"/>
              </a:spcAft>
              <a:buNone/>
            </a:pPr>
            <a:r>
              <a:rPr lang="en-US" kern="100" dirty="0">
                <a:effectLst/>
                <a:latin typeface="Times New Roman" panose="02020603050405020304" pitchFamily="18" charset="0"/>
                <a:ea typeface="Calibri" panose="020F0502020204030204" charset="0"/>
                <a:cs typeface="Times New Roman" panose="02020603050405020304" pitchFamily="18" charset="0"/>
                <a:sym typeface="+mn-ea"/>
              </a:rPr>
              <a:t>This research has adhere to the highest ethical standards to ensure confidentiality, protection, dignity and rights of all patients.</a:t>
            </a:r>
            <a:endParaRPr lang="en-IN" kern="100" dirty="0">
              <a:effectLst/>
              <a:latin typeface="Times New Roman" panose="02020603050405020304" pitchFamily="18" charset="0"/>
              <a:ea typeface="Calibri" panose="020F0502020204030204" charset="0"/>
              <a:cs typeface="Times New Roman" panose="02020603050405020304" pitchFamily="18" charset="0"/>
            </a:endParaRPr>
          </a:p>
          <a:p>
            <a:pPr marL="400050" indent="-400050">
              <a:lnSpc>
                <a:spcPct val="150000"/>
              </a:lnSpc>
              <a:buFont typeface="+mj-lt"/>
              <a:buAutoNum type="romanLcPeriod"/>
            </a:pPr>
            <a:r>
              <a:rPr lang="en-US" dirty="0">
                <a:effectLst/>
                <a:latin typeface="Times New Roman" panose="02020603050405020304" pitchFamily="18" charset="0"/>
                <a:ea typeface="Calibri" panose="020F0502020204030204" charset="0"/>
                <a:cs typeface="Times New Roman" panose="02020603050405020304" pitchFamily="18" charset="0"/>
                <a:sym typeface="+mn-ea"/>
              </a:rPr>
              <a:t> I had took informed consent forms with the clear explanation, methodology, benefits, risks etc.</a:t>
            </a:r>
            <a:endParaRPr lang="en-US" dirty="0">
              <a:effectLst/>
              <a:latin typeface="Times New Roman" panose="02020603050405020304" pitchFamily="18" charset="0"/>
              <a:ea typeface="Calibri" panose="020F0502020204030204" charset="0"/>
              <a:cs typeface="Times New Roman" panose="02020603050405020304" pitchFamily="18" charset="0"/>
            </a:endParaRPr>
          </a:p>
          <a:p>
            <a:pPr marL="400050" lvl="0" indent="-400050">
              <a:lnSpc>
                <a:spcPct val="150000"/>
              </a:lnSpc>
              <a:buFont typeface="+mj-lt"/>
              <a:buAutoNum type="romanLcPeriod"/>
            </a:pPr>
            <a:r>
              <a:rPr lang="en-US" kern="100" dirty="0">
                <a:effectLst/>
                <a:latin typeface="Times New Roman" panose="02020603050405020304" pitchFamily="18" charset="0"/>
                <a:ea typeface="Calibri" panose="020F0502020204030204" charset="0"/>
                <a:cs typeface="Times New Roman" panose="02020603050405020304" pitchFamily="18" charset="0"/>
                <a:sym typeface="+mn-ea"/>
              </a:rPr>
              <a:t>Participants in the study has been entirely voluntary, they had rights to decline or withdraw from the study.</a:t>
            </a:r>
            <a:endParaRPr lang="en-IN" kern="100" dirty="0">
              <a:effectLst/>
              <a:latin typeface="Times New Roman" panose="02020603050405020304" pitchFamily="18" charset="0"/>
              <a:ea typeface="Calibri" panose="020F0502020204030204" charset="0"/>
              <a:cs typeface="Times New Roman" panose="02020603050405020304" pitchFamily="18" charset="0"/>
            </a:endParaRPr>
          </a:p>
          <a:p>
            <a:pPr marL="400050" lvl="0" indent="-400050">
              <a:lnSpc>
                <a:spcPct val="150000"/>
              </a:lnSpc>
              <a:buFont typeface="+mj-lt"/>
              <a:buAutoNum type="romanLcPeriod"/>
            </a:pPr>
            <a:r>
              <a:rPr lang="en-US" kern="100" dirty="0">
                <a:effectLst/>
                <a:latin typeface="Times New Roman" panose="02020603050405020304" pitchFamily="18" charset="0"/>
                <a:ea typeface="Calibri" panose="020F0502020204030204" charset="0"/>
                <a:cs typeface="Times New Roman" panose="02020603050405020304" pitchFamily="18" charset="0"/>
                <a:sym typeface="+mn-ea"/>
              </a:rPr>
              <a:t>All data collected has been kept confidential.</a:t>
            </a:r>
            <a:endParaRPr lang="en-IN" kern="100" dirty="0">
              <a:effectLst/>
              <a:latin typeface="Times New Roman" panose="02020603050405020304" pitchFamily="18" charset="0"/>
              <a:ea typeface="Calibri" panose="020F0502020204030204" charset="0"/>
              <a:cs typeface="Times New Roman" panose="02020603050405020304" pitchFamily="18" charset="0"/>
            </a:endParaRPr>
          </a:p>
          <a:p>
            <a:pPr marL="400050" lvl="0" indent="-400050">
              <a:lnSpc>
                <a:spcPct val="150000"/>
              </a:lnSpc>
              <a:spcAft>
                <a:spcPts val="800"/>
              </a:spcAft>
              <a:buFont typeface="+mj-lt"/>
              <a:buAutoNum type="romanLcPeriod"/>
            </a:pPr>
            <a:r>
              <a:rPr lang="en-US" kern="100" dirty="0">
                <a:effectLst/>
                <a:latin typeface="Times New Roman" panose="02020603050405020304" pitchFamily="18" charset="0"/>
                <a:ea typeface="Calibri" panose="020F0502020204030204" charset="0"/>
                <a:cs typeface="Times New Roman" panose="02020603050405020304" pitchFamily="18" charset="0"/>
                <a:sym typeface="+mn-ea"/>
              </a:rPr>
              <a:t>The data collected has been solely used for academic and healthcare purposes.</a:t>
            </a:r>
            <a:endParaRPr lang="en-IN" kern="100" dirty="0">
              <a:effectLst/>
              <a:latin typeface="Times New Roman" panose="02020603050405020304" pitchFamily="18" charset="0"/>
              <a:ea typeface="Calibri" panose="020F0502020204030204" charset="0"/>
              <a:cs typeface="Times New Roman" panose="02020603050405020304" pitchFamily="18" charset="0"/>
            </a:endParaRPr>
          </a:p>
          <a:p>
            <a:endParaRPr lang="en-US"/>
          </a:p>
        </p:txBody>
      </p:sp>
      <p:sp>
        <p:nvSpPr>
          <p:cNvPr id="4" name="Footer Placeholder 3"/>
          <p:cNvSpPr>
            <a:spLocks noGrp="1"/>
          </p:cNvSpPr>
          <p:nvPr>
            <p:ph type="ftr" sz="quarter" idx="11"/>
          </p:nvPr>
        </p:nvSpPr>
        <p:spPr/>
        <p:txBody>
          <a:bodyPr/>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27100"/>
          </a:xfrm>
        </p:spPr>
        <p:txBody>
          <a:bodyPr/>
          <a:lstStyle/>
          <a:p>
            <a:pPr algn="ctr"/>
            <a:r>
              <a:rPr lang="en-IN" b="1" dirty="0">
                <a:latin typeface="Times New Roman" panose="02020603050405020304" pitchFamily="18" charset="0"/>
                <a:cs typeface="Times New Roman" panose="02020603050405020304" pitchFamily="18" charset="0"/>
              </a:rPr>
              <a:t>Result</a:t>
            </a:r>
            <a:r>
              <a:rPr lang="en-US" altLang="en-IN" b="1" dirty="0">
                <a:latin typeface="Times New Roman" panose="02020603050405020304" pitchFamily="18" charset="0"/>
                <a:cs typeface="Times New Roman" panose="02020603050405020304" pitchFamily="18" charset="0"/>
              </a:rPr>
              <a:t>s</a:t>
            </a:r>
            <a:endParaRPr lang="en-US" alt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24965"/>
            <a:ext cx="10515600" cy="4792980"/>
          </a:xfrm>
        </p:spPr>
        <p:txBody>
          <a:bodyPr>
            <a:noAutofit/>
          </a:bodyPr>
          <a:lstStyle/>
          <a:p>
            <a:pPr marL="0" indent="0">
              <a:lnSpc>
                <a:spcPct val="100000"/>
              </a:lnSpc>
              <a:buNone/>
            </a:pPr>
            <a:r>
              <a:rPr lang="en-US" altLang="en-US" sz="1800">
                <a:latin typeface="Times New Roman" panose="02020603050405020304" pitchFamily="18" charset="0"/>
                <a:cs typeface="Times New Roman" panose="02020603050405020304" pitchFamily="18" charset="0"/>
              </a:rPr>
              <a:t>1. </a:t>
            </a:r>
            <a:r>
              <a:rPr lang="en-US" altLang="en-US" sz="1800" b="1">
                <a:latin typeface="Times New Roman" panose="02020603050405020304" pitchFamily="18" charset="0"/>
                <a:cs typeface="Times New Roman" panose="02020603050405020304" pitchFamily="18" charset="0"/>
              </a:rPr>
              <a:t>Overview of Demographic Data</a:t>
            </a:r>
            <a:endParaRPr lang="en-US" altLang="en-US" sz="1800">
              <a:latin typeface="Times New Roman" panose="02020603050405020304" pitchFamily="18" charset="0"/>
              <a:cs typeface="Times New Roman" panose="02020603050405020304" pitchFamily="18" charset="0"/>
            </a:endParaRPr>
          </a:p>
          <a:p>
            <a:pPr marL="0" indent="0">
              <a:buNone/>
            </a:pPr>
            <a:endParaRPr lang="en-US" altLang="en-US" sz="20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Table 7"/>
          <p:cNvGraphicFramePr/>
          <p:nvPr>
            <p:custDataLst>
              <p:tags r:id="rId2"/>
            </p:custDataLst>
          </p:nvPr>
        </p:nvGraphicFramePr>
        <p:xfrm>
          <a:off x="838200" y="2271395"/>
          <a:ext cx="4269105" cy="1152525"/>
        </p:xfrm>
        <a:graphic>
          <a:graphicData uri="http://schemas.openxmlformats.org/drawingml/2006/table">
            <a:tbl>
              <a:tblPr firstRow="1" bandRow="1">
                <a:tableStyleId>{5C22544A-7EE6-4342-B048-85BDC9FD1C3A}</a:tableStyleId>
              </a:tblPr>
              <a:tblGrid>
                <a:gridCol w="1423035"/>
                <a:gridCol w="1423035"/>
                <a:gridCol w="1423035"/>
              </a:tblGrid>
              <a:tr h="384175">
                <a:tc>
                  <a:txBody>
                    <a:bodyPr/>
                    <a:p>
                      <a:pPr>
                        <a:buNone/>
                      </a:pPr>
                      <a:r>
                        <a:rPr lang="en-US" sz="1600">
                          <a:latin typeface="Times New Roman" panose="02020603050405020304" pitchFamily="18" charset="0"/>
                          <a:cs typeface="Times New Roman" panose="02020603050405020304" pitchFamily="18" charset="0"/>
                        </a:rPr>
                        <a:t>Gender</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Frequency</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%age</a:t>
                      </a:r>
                      <a:endParaRPr lang="en-US" sz="1600">
                        <a:latin typeface="Times New Roman" panose="02020603050405020304" pitchFamily="18" charset="0"/>
                        <a:cs typeface="Times New Roman" panose="02020603050405020304" pitchFamily="18" charset="0"/>
                      </a:endParaRPr>
                    </a:p>
                  </a:txBody>
                  <a:tcPr/>
                </a:tc>
              </a:tr>
              <a:tr h="384175">
                <a:tc>
                  <a:txBody>
                    <a:bodyPr/>
                    <a:p>
                      <a:pPr>
                        <a:buNone/>
                      </a:pPr>
                      <a:r>
                        <a:rPr lang="en-US" sz="1600">
                          <a:latin typeface="Times New Roman" panose="02020603050405020304" pitchFamily="18" charset="0"/>
                          <a:cs typeface="Times New Roman" panose="02020603050405020304" pitchFamily="18" charset="0"/>
                        </a:rPr>
                        <a:t>Male</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55</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55%</a:t>
                      </a:r>
                      <a:endParaRPr lang="en-US" sz="1600">
                        <a:latin typeface="Times New Roman" panose="02020603050405020304" pitchFamily="18" charset="0"/>
                        <a:cs typeface="Times New Roman" panose="02020603050405020304" pitchFamily="18" charset="0"/>
                      </a:endParaRPr>
                    </a:p>
                  </a:txBody>
                  <a:tcPr/>
                </a:tc>
              </a:tr>
              <a:tr h="384175">
                <a:tc>
                  <a:txBody>
                    <a:bodyPr/>
                    <a:p>
                      <a:pPr>
                        <a:buNone/>
                      </a:pPr>
                      <a:r>
                        <a:rPr lang="en-US" sz="1600">
                          <a:latin typeface="Times New Roman" panose="02020603050405020304" pitchFamily="18" charset="0"/>
                          <a:cs typeface="Times New Roman" panose="02020603050405020304" pitchFamily="18" charset="0"/>
                        </a:rPr>
                        <a:t>Female</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45</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45%</a:t>
                      </a:r>
                      <a:endParaRPr lang="en-US" sz="160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10" name="Table 9"/>
          <p:cNvGraphicFramePr/>
          <p:nvPr>
            <p:custDataLst>
              <p:tags r:id="rId3"/>
            </p:custDataLst>
          </p:nvPr>
        </p:nvGraphicFramePr>
        <p:xfrm>
          <a:off x="5662295" y="1938020"/>
          <a:ext cx="5285105" cy="1828800"/>
        </p:xfrm>
        <a:graphic>
          <a:graphicData uri="http://schemas.openxmlformats.org/drawingml/2006/table">
            <a:tbl>
              <a:tblPr firstRow="1" bandRow="1">
                <a:tableStyleId>{5C22544A-7EE6-4342-B048-85BDC9FD1C3A}</a:tableStyleId>
              </a:tblPr>
              <a:tblGrid>
                <a:gridCol w="3058795"/>
                <a:gridCol w="1339850"/>
                <a:gridCol w="886460"/>
              </a:tblGrid>
              <a:tr h="365760">
                <a:tc>
                  <a:txBody>
                    <a:bodyPr/>
                    <a:p>
                      <a:pPr>
                        <a:buNone/>
                      </a:pPr>
                      <a:r>
                        <a:rPr lang="en-US" sz="1600">
                          <a:latin typeface="Times New Roman" panose="02020603050405020304" pitchFamily="18" charset="0"/>
                          <a:cs typeface="Times New Roman" panose="02020603050405020304" pitchFamily="18" charset="0"/>
                        </a:rPr>
                        <a:t>Education level</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Frequency</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%age</a:t>
                      </a:r>
                      <a:endParaRPr lang="en-US" sz="1600">
                        <a:latin typeface="Times New Roman" panose="02020603050405020304" pitchFamily="18" charset="0"/>
                        <a:cs typeface="Times New Roman" panose="02020603050405020304" pitchFamily="18" charset="0"/>
                      </a:endParaRPr>
                    </a:p>
                  </a:txBody>
                  <a:tcPr/>
                </a:tc>
              </a:tr>
              <a:tr h="365760">
                <a:tc>
                  <a:txBody>
                    <a:bodyPr/>
                    <a:p>
                      <a:pPr>
                        <a:buNone/>
                      </a:pPr>
                      <a:r>
                        <a:rPr lang="en-US" sz="1600">
                          <a:latin typeface="Times New Roman" panose="02020603050405020304" pitchFamily="18" charset="0"/>
                          <a:cs typeface="Times New Roman" panose="02020603050405020304" pitchFamily="18" charset="0"/>
                        </a:rPr>
                        <a:t>Primary</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39</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39%</a:t>
                      </a:r>
                      <a:endParaRPr lang="en-US" sz="1600">
                        <a:latin typeface="Times New Roman" panose="02020603050405020304" pitchFamily="18" charset="0"/>
                        <a:cs typeface="Times New Roman" panose="02020603050405020304" pitchFamily="18" charset="0"/>
                      </a:endParaRPr>
                    </a:p>
                  </a:txBody>
                  <a:tcPr/>
                </a:tc>
              </a:tr>
              <a:tr h="365760">
                <a:tc>
                  <a:txBody>
                    <a:bodyPr/>
                    <a:p>
                      <a:pPr>
                        <a:buNone/>
                      </a:pPr>
                      <a:r>
                        <a:rPr lang="en-US" sz="1600">
                          <a:latin typeface="Times New Roman" panose="02020603050405020304" pitchFamily="18" charset="0"/>
                          <a:cs typeface="Times New Roman" panose="02020603050405020304" pitchFamily="18" charset="0"/>
                        </a:rPr>
                        <a:t>No formal education</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26</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26%</a:t>
                      </a:r>
                      <a:endParaRPr lang="en-US" sz="1600">
                        <a:latin typeface="Times New Roman" panose="02020603050405020304" pitchFamily="18" charset="0"/>
                        <a:cs typeface="Times New Roman" panose="02020603050405020304" pitchFamily="18" charset="0"/>
                      </a:endParaRPr>
                    </a:p>
                  </a:txBody>
                  <a:tcPr/>
                </a:tc>
              </a:tr>
              <a:tr h="365760">
                <a:tc>
                  <a:txBody>
                    <a:bodyPr/>
                    <a:p>
                      <a:pPr>
                        <a:buNone/>
                      </a:pPr>
                      <a:r>
                        <a:rPr lang="en-US" sz="1600">
                          <a:latin typeface="Times New Roman" panose="02020603050405020304" pitchFamily="18" charset="0"/>
                          <a:cs typeface="Times New Roman" panose="02020603050405020304" pitchFamily="18" charset="0"/>
                          <a:sym typeface="+mn-ea"/>
                        </a:rPr>
                        <a:t>Secondary</a:t>
                      </a:r>
                      <a:endParaRPr lang="en-US" sz="1600">
                        <a:latin typeface="Times New Roman" panose="02020603050405020304" pitchFamily="18" charset="0"/>
                        <a:cs typeface="Times New Roman" panose="02020603050405020304" pitchFamily="18" charset="0"/>
                        <a:sym typeface="+mn-ea"/>
                      </a:endParaRPr>
                    </a:p>
                  </a:txBody>
                  <a:tcPr/>
                </a:tc>
                <a:tc>
                  <a:txBody>
                    <a:bodyPr/>
                    <a:p>
                      <a:pPr>
                        <a:buNone/>
                      </a:pPr>
                      <a:r>
                        <a:rPr lang="en-US" sz="1600">
                          <a:latin typeface="Times New Roman" panose="02020603050405020304" pitchFamily="18" charset="0"/>
                          <a:cs typeface="Times New Roman" panose="02020603050405020304" pitchFamily="18" charset="0"/>
                        </a:rPr>
                        <a:t>20</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20%</a:t>
                      </a:r>
                      <a:endParaRPr lang="en-US" sz="1600">
                        <a:latin typeface="Times New Roman" panose="02020603050405020304" pitchFamily="18" charset="0"/>
                        <a:cs typeface="Times New Roman" panose="02020603050405020304" pitchFamily="18" charset="0"/>
                      </a:endParaRPr>
                    </a:p>
                  </a:txBody>
                  <a:tcPr/>
                </a:tc>
              </a:tr>
              <a:tr h="365760">
                <a:tc>
                  <a:txBody>
                    <a:bodyPr/>
                    <a:p>
                      <a:pPr>
                        <a:buNone/>
                      </a:pPr>
                      <a:r>
                        <a:rPr lang="en-US" sz="1600">
                          <a:latin typeface="Times New Roman" panose="02020603050405020304" pitchFamily="18" charset="0"/>
                          <a:cs typeface="Times New Roman" panose="02020603050405020304" pitchFamily="18" charset="0"/>
                        </a:rPr>
                        <a:t>Graduate+</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15</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15%</a:t>
                      </a:r>
                      <a:endParaRPr lang="en-US" sz="160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11" name="Table 10"/>
          <p:cNvGraphicFramePr/>
          <p:nvPr>
            <p:custDataLst>
              <p:tags r:id="rId4"/>
            </p:custDataLst>
          </p:nvPr>
        </p:nvGraphicFramePr>
        <p:xfrm>
          <a:off x="5661660" y="4119880"/>
          <a:ext cx="5281930" cy="1524000"/>
        </p:xfrm>
        <a:graphic>
          <a:graphicData uri="http://schemas.openxmlformats.org/drawingml/2006/table">
            <a:tbl>
              <a:tblPr firstRow="1" bandRow="1">
                <a:tableStyleId>{5C22544A-7EE6-4342-B048-85BDC9FD1C3A}</a:tableStyleId>
              </a:tblPr>
              <a:tblGrid>
                <a:gridCol w="2545080"/>
                <a:gridCol w="1464310"/>
                <a:gridCol w="1272540"/>
              </a:tblGrid>
              <a:tr h="381000">
                <a:tc>
                  <a:txBody>
                    <a:bodyPr/>
                    <a:p>
                      <a:pPr>
                        <a:buNone/>
                      </a:pPr>
                      <a:r>
                        <a:rPr lang="en-US" sz="1600">
                          <a:latin typeface="Times New Roman" panose="02020603050405020304" pitchFamily="18" charset="0"/>
                          <a:cs typeface="Times New Roman" panose="02020603050405020304" pitchFamily="18" charset="0"/>
                        </a:rPr>
                        <a:t>Employement Status</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Frequency</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%age</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rPr>
                        <a:t>Employed</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35</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35%</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sym typeface="+mn-ea"/>
                        </a:rPr>
                        <a:t>Retired</a:t>
                      </a:r>
                      <a:endParaRPr lang="en-US" sz="1600">
                        <a:latin typeface="Times New Roman" panose="02020603050405020304" pitchFamily="18" charset="0"/>
                        <a:cs typeface="Times New Roman" panose="02020603050405020304" pitchFamily="18" charset="0"/>
                        <a:sym typeface="+mn-ea"/>
                      </a:endParaRPr>
                    </a:p>
                  </a:txBody>
                  <a:tcPr/>
                </a:tc>
                <a:tc>
                  <a:txBody>
                    <a:bodyPr/>
                    <a:p>
                      <a:pPr>
                        <a:buNone/>
                      </a:pPr>
                      <a:r>
                        <a:rPr lang="en-US" sz="1600">
                          <a:latin typeface="Times New Roman" panose="02020603050405020304" pitchFamily="18" charset="0"/>
                          <a:cs typeface="Times New Roman" panose="02020603050405020304" pitchFamily="18" charset="0"/>
                        </a:rPr>
                        <a:t>33</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33%</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sym typeface="+mn-ea"/>
                        </a:rPr>
                        <a:t>Unemployed</a:t>
                      </a:r>
                      <a:endParaRPr lang="en-US" sz="1600">
                        <a:latin typeface="Times New Roman" panose="02020603050405020304" pitchFamily="18" charset="0"/>
                        <a:cs typeface="Times New Roman" panose="02020603050405020304" pitchFamily="18" charset="0"/>
                        <a:sym typeface="+mn-ea"/>
                      </a:endParaRPr>
                    </a:p>
                  </a:txBody>
                  <a:tcPr/>
                </a:tc>
                <a:tc>
                  <a:txBody>
                    <a:bodyPr/>
                    <a:p>
                      <a:pPr>
                        <a:buNone/>
                      </a:pPr>
                      <a:r>
                        <a:rPr lang="en-US" sz="1600">
                          <a:latin typeface="Times New Roman" panose="02020603050405020304" pitchFamily="18" charset="0"/>
                          <a:cs typeface="Times New Roman" panose="02020603050405020304" pitchFamily="18" charset="0"/>
                        </a:rPr>
                        <a:t>32</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32%</a:t>
                      </a:r>
                      <a:endParaRPr lang="en-US" sz="160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12" name="Table 11"/>
          <p:cNvGraphicFramePr/>
          <p:nvPr/>
        </p:nvGraphicFramePr>
        <p:xfrm>
          <a:off x="923290" y="3670300"/>
          <a:ext cx="4184015" cy="1905000"/>
        </p:xfrm>
        <a:graphic>
          <a:graphicData uri="http://schemas.openxmlformats.org/drawingml/2006/table">
            <a:tbl>
              <a:tblPr firstRow="1" bandRow="1">
                <a:tableStyleId>{5C22544A-7EE6-4342-B048-85BDC9FD1C3A}</a:tableStyleId>
              </a:tblPr>
              <a:tblGrid>
                <a:gridCol w="1757045"/>
                <a:gridCol w="1198245"/>
                <a:gridCol w="1228725"/>
              </a:tblGrid>
              <a:tr h="381000">
                <a:tc>
                  <a:txBody>
                    <a:bodyPr/>
                    <a:p>
                      <a:pPr>
                        <a:buNone/>
                      </a:pPr>
                      <a:r>
                        <a:rPr lang="en-US" sz="1600">
                          <a:latin typeface="Times New Roman" panose="02020603050405020304" pitchFamily="18" charset="0"/>
                          <a:cs typeface="Times New Roman" panose="02020603050405020304" pitchFamily="18" charset="0"/>
                        </a:rPr>
                        <a:t>Monthly income</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Frequency</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%age</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rPr>
                        <a:t>Below 25k</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27</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27%</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rPr>
                        <a:t>25-50 k</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18</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18%</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rPr>
                        <a:t>50-75 k</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30</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30%</a:t>
                      </a:r>
                      <a:endParaRPr lang="en-US" sz="1600">
                        <a:latin typeface="Times New Roman" panose="02020603050405020304" pitchFamily="18" charset="0"/>
                        <a:cs typeface="Times New Roman" panose="02020603050405020304" pitchFamily="18" charset="0"/>
                      </a:endParaRPr>
                    </a:p>
                  </a:txBody>
                  <a:tcPr/>
                </a:tc>
              </a:tr>
              <a:tr h="381000">
                <a:tc>
                  <a:txBody>
                    <a:bodyPr/>
                    <a:p>
                      <a:pPr>
                        <a:buNone/>
                      </a:pPr>
                      <a:r>
                        <a:rPr lang="en-US" sz="1600">
                          <a:latin typeface="Times New Roman" panose="02020603050405020304" pitchFamily="18" charset="0"/>
                          <a:cs typeface="Times New Roman" panose="02020603050405020304" pitchFamily="18" charset="0"/>
                        </a:rPr>
                        <a:t>Above 75k</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25</a:t>
                      </a:r>
                      <a:endParaRPr lang="en-US" sz="1600">
                        <a:latin typeface="Times New Roman" panose="02020603050405020304" pitchFamily="18" charset="0"/>
                        <a:cs typeface="Times New Roman" panose="02020603050405020304" pitchFamily="18" charset="0"/>
                      </a:endParaRPr>
                    </a:p>
                  </a:txBody>
                  <a:tcPr/>
                </a:tc>
                <a:tc>
                  <a:txBody>
                    <a:bodyPr/>
                    <a:p>
                      <a:pPr>
                        <a:buNone/>
                      </a:pPr>
                      <a:r>
                        <a:rPr lang="en-US" sz="1600">
                          <a:latin typeface="Times New Roman" panose="02020603050405020304" pitchFamily="18" charset="0"/>
                          <a:cs typeface="Times New Roman" panose="02020603050405020304" pitchFamily="18" charset="0"/>
                        </a:rPr>
                        <a:t>25%</a:t>
                      </a:r>
                      <a:endParaRPr lang="en-US" sz="1600">
                        <a:latin typeface="Times New Roman" panose="02020603050405020304" pitchFamily="18" charset="0"/>
                        <a:cs typeface="Times New Roman" panose="02020603050405020304" pitchFamily="18" charset="0"/>
                      </a:endParaRPr>
                    </a:p>
                  </a:txBody>
                  <a:tcPr/>
                </a:tc>
              </a:tr>
            </a:tbl>
          </a:graphicData>
        </a:graphic>
      </p:graphicFrame>
      <p:sp>
        <p:nvSpPr>
          <p:cNvPr id="13" name="Text Box 12"/>
          <p:cNvSpPr txBox="1"/>
          <p:nvPr/>
        </p:nvSpPr>
        <p:spPr>
          <a:xfrm>
            <a:off x="682625" y="5821680"/>
            <a:ext cx="8745220" cy="645160"/>
          </a:xfrm>
          <a:prstGeom prst="rect">
            <a:avLst/>
          </a:prstGeom>
          <a:noFill/>
        </p:spPr>
        <p:txBody>
          <a:bodyPr wrap="square" rtlCol="0">
            <a:spAutoFit/>
          </a:bodyPr>
          <a:p>
            <a:r>
              <a:rPr lang="en-US" b="1">
                <a:latin typeface="Times New Roman" panose="02020603050405020304" pitchFamily="18" charset="0"/>
                <a:cs typeface="Times New Roman" panose="02020603050405020304" pitchFamily="18" charset="0"/>
              </a:rPr>
              <a:t>Age</a:t>
            </a:r>
            <a:r>
              <a:rPr lang="en-US">
                <a:latin typeface="Times New Roman" panose="02020603050405020304" pitchFamily="18" charset="0"/>
                <a:cs typeface="Times New Roman" panose="02020603050405020304" pitchFamily="18" charset="0"/>
              </a:rPr>
              <a:t>: The respondents ages ranged from 41-80 years, with a concentration in the 50-75 age range, which is representative of the average cataract patient demographic.</a:t>
            </a:r>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8215"/>
          </a:xfrm>
        </p:spPr>
        <p:txBody>
          <a:bodyPr/>
          <a:lstStyle/>
          <a:p>
            <a:pPr algn="ctr"/>
            <a:r>
              <a:rPr lang="en-IN" b="1" dirty="0">
                <a:latin typeface="Times New Roman" panose="02020603050405020304" pitchFamily="18" charset="0"/>
                <a:cs typeface="Times New Roman" panose="02020603050405020304" pitchFamily="18" charset="0"/>
              </a:rPr>
              <a:t>Results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7340" y="1400810"/>
            <a:ext cx="11421745" cy="5065395"/>
          </a:xfrm>
        </p:spPr>
        <p:txBody>
          <a:bodyPr>
            <a:noAutofit/>
          </a:bodyPr>
          <a:lstStyle/>
          <a:p>
            <a:pPr marL="0" indent="0">
              <a:buNone/>
            </a:pPr>
            <a:r>
              <a:rPr lang="en-US" altLang="en-US" sz="1800">
                <a:latin typeface="Times New Roman" panose="02020603050405020304" pitchFamily="18" charset="0"/>
                <a:cs typeface="Times New Roman" panose="02020603050405020304" pitchFamily="18" charset="0"/>
                <a:sym typeface="+mn-ea"/>
              </a:rPr>
              <a:t>2.</a:t>
            </a:r>
            <a:r>
              <a:rPr lang="en-US" altLang="en-US" sz="1800" b="1">
                <a:latin typeface="Times New Roman" panose="02020603050405020304" pitchFamily="18" charset="0"/>
                <a:cs typeface="Times New Roman" panose="02020603050405020304" pitchFamily="18" charset="0"/>
                <a:sym typeface="+mn-ea"/>
              </a:rPr>
              <a:t>Awareness and Perception of Cataract Surgery</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sym typeface="+mn-ea"/>
              </a:rPr>
              <a:t>Awareness: The majority of respondents (70%) were aware of cataracts, but only 50% were aware of their advantages.  </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sym typeface="+mn-ea"/>
              </a:rPr>
              <a:t> There are gaps in patient education, since only about 40% of respondents said that a clinician clearly explained the operation.  </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sym typeface="+mn-ea"/>
              </a:rPr>
              <a:t>The cost of surgery ranged from Rs.247 to 24,593, and many people cited this as a barrier (e.g., "Cost of living is high," "Fear of pain").  </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sym typeface="+mn-ea"/>
              </a:rPr>
              <a:t> The "Below 25k" income group accounted for 60% of respondents who cited cost as a barrier. </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sym typeface="+mn-ea"/>
              </a:rPr>
              <a:t> Schemes/Aid:  Only 30% were aware of financial aid schemes, but 50% said they would consider surgery if aid were available.  </a:t>
            </a:r>
            <a:endParaRPr lang="en-US" altLang="en-US" sz="1800">
              <a:latin typeface="Times New Roman" panose="02020603050405020304" pitchFamily="18" charset="0"/>
              <a:cs typeface="Times New Roman" panose="02020603050405020304" pitchFamily="18" charset="0"/>
            </a:endParaRPr>
          </a:p>
          <a:p>
            <a:pPr marL="0" indent="0">
              <a:buNone/>
            </a:pPr>
            <a:r>
              <a:rPr lang="en-US" altLang="en-US" sz="1800">
                <a:latin typeface="Times New Roman" panose="02020603050405020304" pitchFamily="18" charset="0"/>
                <a:cs typeface="Times New Roman" panose="02020603050405020304" pitchFamily="18" charset="0"/>
              </a:rPr>
              <a:t>3. </a:t>
            </a:r>
            <a:r>
              <a:rPr lang="en-US" altLang="en-US" sz="1800" b="1">
                <a:latin typeface="Times New Roman" panose="02020603050405020304" pitchFamily="18" charset="0"/>
                <a:cs typeface="Times New Roman" panose="02020603050405020304" pitchFamily="18" charset="0"/>
              </a:rPr>
              <a:t>Perceptions of Surgery</a:t>
            </a:r>
            <a:endParaRPr lang="en-US" altLang="en-US" sz="1800" b="1">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rPr>
              <a:t>Fear and misconception:  45% said they were afraid of surgery, which they frequently associated with "pain" or "complications." Decisions were influenced by negative experiences from family members (e.g., "Didn’t improve vision," "Blur vision") for 40% of respondents.  </a:t>
            </a:r>
            <a:endParaRPr lang="en-US" altLang="en-US" sz="1800">
              <a:latin typeface="Times New Roman" panose="02020603050405020304" pitchFamily="18" charset="0"/>
              <a:cs typeface="Times New Roman" panose="02020603050405020304" pitchFamily="18" charset="0"/>
            </a:endParaRPr>
          </a:p>
          <a:p>
            <a:r>
              <a:rPr lang="en-US" altLang="en-US" sz="1800">
                <a:latin typeface="Times New Roman" panose="02020603050405020304" pitchFamily="18" charset="0"/>
                <a:cs typeface="Times New Roman" panose="02020603050405020304" pitchFamily="18" charset="0"/>
              </a:rPr>
              <a:t>Influence of the Community:  "Encourage" (30%), "Discourage" (35%), and "Neutral" (35%), according to the community, were the three main opinions.  </a:t>
            </a:r>
            <a:endParaRPr lang="en-US" altLang="en-US" sz="1700">
              <a:latin typeface="Times New Roman" panose="02020603050405020304" pitchFamily="18" charset="0"/>
              <a:cs typeface="Times New Roman" panose="02020603050405020304" pitchFamily="18" charset="0"/>
            </a:endParaRPr>
          </a:p>
          <a:p>
            <a:pPr marL="0" indent="0">
              <a:buNone/>
            </a:pPr>
            <a:r>
              <a:rPr lang="en-US" altLang="en-US" sz="1700"/>
              <a:t> </a:t>
            </a:r>
            <a:endParaRPr lang="en-US" altLang="en-US" sz="1700"/>
          </a:p>
          <a:p>
            <a:endParaRPr lang="en-US" altLang="en-US" sz="17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tags/tag1.xml><?xml version="1.0" encoding="utf-8"?>
<p:tagLst xmlns:p="http://schemas.openxmlformats.org/presentationml/2006/main">
  <p:tag name="TABLE_ENDDRAG_ORIGIN_RECT" val="336*90"/>
  <p:tag name="TABLE_ENDDRAG_RECT" val="144*225*336*90"/>
</p:tagLst>
</file>

<file path=ppt/tags/tag2.xml><?xml version="1.0" encoding="utf-8"?>
<p:tagLst xmlns:p="http://schemas.openxmlformats.org/presentationml/2006/main">
  <p:tag name="TABLE_ENDDRAG_ORIGIN_RECT" val="416*140"/>
  <p:tag name="TABLE_ENDDRAG_RECT" val="477*143*416*140"/>
</p:tagLst>
</file>

<file path=ppt/tags/tag3.xml><?xml version="1.0" encoding="utf-8"?>
<p:tagLst xmlns:p="http://schemas.openxmlformats.org/presentationml/2006/main">
  <p:tag name="TABLE_ENDDRAG_ORIGIN_RECT" val="415*120"/>
  <p:tag name="TABLE_ENDDRAG_RECT" val="445*324*415*1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9444</Words>
  <Application>WPS Presentation</Application>
  <PresentationFormat>Widescreen</PresentationFormat>
  <Paragraphs>326</Paragraphs>
  <Slides>20</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20</vt:i4>
      </vt:variant>
    </vt:vector>
  </HeadingPairs>
  <TitlesOfParts>
    <vt:vector size="29" baseType="lpstr">
      <vt:lpstr>Arial</vt:lpstr>
      <vt:lpstr>SimSun</vt:lpstr>
      <vt:lpstr>Wingdings</vt:lpstr>
      <vt:lpstr>Times New Roman</vt:lpstr>
      <vt:lpstr>Calibri</vt:lpstr>
      <vt:lpstr>Microsoft YaHei</vt:lpstr>
      <vt:lpstr>Arial Unicode MS</vt:lpstr>
      <vt:lpstr>Calibri Light</vt:lpstr>
      <vt:lpstr>Office Theme</vt:lpstr>
      <vt:lpstr>Title: Understanding the perspective of patients on cataract surgery in an eye care hospital, New Delhi Centre for Sight</vt:lpstr>
      <vt:lpstr>Mentor Approval</vt:lpstr>
      <vt:lpstr>Introduction</vt:lpstr>
      <vt:lpstr>Objectives of Your Study</vt:lpstr>
      <vt:lpstr>Methodology</vt:lpstr>
      <vt:lpstr>Methodology </vt:lpstr>
      <vt:lpstr>PowerPoint 演示文稿</vt:lpstr>
      <vt:lpstr>Results</vt:lpstr>
      <vt:lpstr>Results</vt:lpstr>
      <vt:lpstr>Results </vt:lpstr>
      <vt:lpstr>Discussion </vt:lpstr>
      <vt:lpstr>Discussion </vt:lpstr>
      <vt:lpstr>Conclusion</vt:lpstr>
      <vt:lpstr>References</vt:lpstr>
      <vt:lpstr>PowerPoint 演示文稿</vt:lpstr>
      <vt:lpstr>PowerPoint 演示文稿</vt:lpstr>
      <vt:lpstr>PowerPoint 演示文稿</vt:lpstr>
      <vt:lpstr>Pictorial Journey </vt:lpstr>
      <vt:lpstr>Pictorial Journey</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Lenovo</cp:lastModifiedBy>
  <cp:revision>24</cp:revision>
  <dcterms:created xsi:type="dcterms:W3CDTF">2022-05-20T15:11:00Z</dcterms:created>
  <dcterms:modified xsi:type="dcterms:W3CDTF">2025-06-18T15:18:34Z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4AB6B50BB4D24C528A0A33A02ED7F7DB_12</vt:lpwstr>
  </property>
  <property fmtid="{D5CDD505-2E9C-101B-9397-08002B2CF9AE}" pid="3" name="KSOProductBuildVer">
    <vt:lpwstr>1033-12.2.0.21179</vt:lpwstr>
  </property>
</Properties>
</file>