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Ex1.xml" ContentType="application/vnd.ms-office.chartex+xml"/>
  <Override PartName="/ppt/charts/style15.xml" ContentType="application/vnd.ms-office.chartstyle+xml"/>
  <Override PartName="/ppt/charts/colors15.xml" ContentType="application/vnd.ms-office.chartcolorstyle+xml"/>
  <Override PartName="/ppt/charts/chart15.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6.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7.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8.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19.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0.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1.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2.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3.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4.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5.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6.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7.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8.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29.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0.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1.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xml" ContentType="application/vnd.openxmlformats-officedocument.presentationml.notesSlide+xml"/>
  <Override PartName="/ppt/charts/chart32.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3.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4.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5.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6.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2.xml" ContentType="application/vnd.openxmlformats-officedocument.presentationml.notesSlide+xml"/>
  <Override PartName="/ppt/charts/chart37.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8.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39.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0.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1.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2.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3.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4.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5.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6.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3.xml" ContentType="application/vnd.openxmlformats-officedocument.presentationml.notesSlide+xml"/>
  <Override PartName="/ppt/charts/chart47.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8.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49.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0.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1.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2.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3.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4.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4.xml" ContentType="application/vnd.openxmlformats-officedocument.presentationml.notesSlide+xml"/>
  <Override PartName="/ppt/charts/chart55.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6.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7.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8.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59.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0.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1.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2.xml" ContentType="application/vnd.openxmlformats-officedocument.drawingml.chart+xml"/>
  <Override PartName="/ppt/charts/style63.xml" ContentType="application/vnd.ms-office.chartstyle+xml"/>
  <Override PartName="/ppt/charts/colors63.xml" ContentType="application/vnd.ms-office.chartcolorstyle+xml"/>
  <Override PartName="/ppt/notesSlides/notesSlide5.xml" ContentType="application/vnd.openxmlformats-officedocument.presentationml.notesSlide+xml"/>
  <Override PartName="/ppt/charts/chart63.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4.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5.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6.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67.xml" ContentType="application/vnd.openxmlformats-officedocument.drawingml.chart+xml"/>
  <Override PartName="/ppt/charts/style68.xml" ContentType="application/vnd.ms-office.chartstyle+xml"/>
  <Override PartName="/ppt/charts/colors6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02" r:id="rId2"/>
    <p:sldId id="287" r:id="rId3"/>
    <p:sldId id="257" r:id="rId4"/>
    <p:sldId id="298" r:id="rId5"/>
    <p:sldId id="300" r:id="rId6"/>
    <p:sldId id="286" r:id="rId7"/>
    <p:sldId id="285" r:id="rId8"/>
    <p:sldId id="284" r:id="rId9"/>
    <p:sldId id="276" r:id="rId10"/>
    <p:sldId id="275" r:id="rId11"/>
    <p:sldId id="274" r:id="rId12"/>
    <p:sldId id="273" r:id="rId13"/>
    <p:sldId id="272" r:id="rId14"/>
    <p:sldId id="271" r:id="rId15"/>
    <p:sldId id="268" r:id="rId16"/>
    <p:sldId id="291" r:id="rId17"/>
    <p:sldId id="270" r:id="rId18"/>
    <p:sldId id="269" r:id="rId19"/>
    <p:sldId id="292" r:id="rId20"/>
    <p:sldId id="293" r:id="rId21"/>
    <p:sldId id="294" r:id="rId22"/>
    <p:sldId id="295" r:id="rId23"/>
    <p:sldId id="296" r:id="rId24"/>
    <p:sldId id="297" r:id="rId25"/>
    <p:sldId id="303" r:id="rId26"/>
    <p:sldId id="259" r:id="rId27"/>
    <p:sldId id="301" r:id="rId28"/>
    <p:sldId id="282" r:id="rId29"/>
    <p:sldId id="283" r:id="rId30"/>
    <p:sldId id="267" r:id="rId31"/>
    <p:sldId id="26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74E8C9-6D96-4E3E-ABCA-0CDCD97716FF}">
          <p14:sldIdLst>
            <p14:sldId id="302"/>
            <p14:sldId id="287"/>
            <p14:sldId id="257"/>
            <p14:sldId id="298"/>
            <p14:sldId id="300"/>
            <p14:sldId id="286"/>
            <p14:sldId id="285"/>
            <p14:sldId id="284"/>
          </p14:sldIdLst>
        </p14:section>
        <p14:section name="Results Section" id="{0966CA6A-B6A8-4D5E-8231-3AF79C0AD24E}">
          <p14:sldIdLst>
            <p14:sldId id="276"/>
            <p14:sldId id="275"/>
            <p14:sldId id="274"/>
            <p14:sldId id="273"/>
            <p14:sldId id="272"/>
            <p14:sldId id="271"/>
            <p14:sldId id="268"/>
            <p14:sldId id="291"/>
            <p14:sldId id="270"/>
            <p14:sldId id="269"/>
            <p14:sldId id="292"/>
            <p14:sldId id="293"/>
            <p14:sldId id="294"/>
            <p14:sldId id="295"/>
            <p14:sldId id="296"/>
            <p14:sldId id="297"/>
            <p14:sldId id="303"/>
            <p14:sldId id="259"/>
            <p14:sldId id="301"/>
            <p14:sldId id="282"/>
            <p14:sldId id="283"/>
            <p14:sldId id="267"/>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DD6"/>
    <a:srgbClr val="FFFEE6"/>
    <a:srgbClr val="94940A"/>
    <a:srgbClr val="FA7462"/>
    <a:srgbClr val="C2EAB4"/>
    <a:srgbClr val="FFEFFA"/>
    <a:srgbClr val="FFD1F0"/>
    <a:srgbClr val="8A8A05"/>
    <a:srgbClr val="F2CEEE"/>
    <a:srgbClr val="FCFB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59" d="100"/>
          <a:sy n="59" d="100"/>
        </p:scale>
        <p:origin x="956" y="52"/>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saura\AppData\Roaming\Microsoft\Excel\FP%20Program_dissertation%20table_Anmol%20(version%202).xlsb"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aura\AppData\Roaming\Microsoft\Excel\FP%20Program_dissertation%20table_Anmol%20(version%202).xlsb"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aura\AppData\Roaming\Microsoft\Excel\FP%20Program_dissertation%20table_Anmol%20(version%202).xlsb"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6.xml"/><Relationship Id="rId1" Type="http://schemas.microsoft.com/office/2011/relationships/chartStyle" Target="style16.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7.xml"/><Relationship Id="rId1" Type="http://schemas.microsoft.com/office/2011/relationships/chartStyle" Target="style17.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8.xml"/><Relationship Id="rId1" Type="http://schemas.microsoft.com/office/2011/relationships/chartStyle" Target="style18.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19.xml"/><Relationship Id="rId1" Type="http://schemas.microsoft.com/office/2011/relationships/chartStyle" Target="style19.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20.xml"/><Relationship Id="rId1" Type="http://schemas.microsoft.com/office/2011/relationships/chartStyle" Target="style2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21.xml"/><Relationship Id="rId1" Type="http://schemas.microsoft.com/office/2011/relationships/chartStyle" Target="style21.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20(version%202).xlsx" TargetMode="External"/><Relationship Id="rId2" Type="http://schemas.microsoft.com/office/2011/relationships/chartColorStyle" Target="colors22.xml"/><Relationship Id="rId1" Type="http://schemas.microsoft.com/office/2011/relationships/chartStyle" Target="style22.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3.xml"/><Relationship Id="rId1" Type="http://schemas.microsoft.com/office/2011/relationships/chartStyle" Target="style23.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4.xml"/><Relationship Id="rId1" Type="http://schemas.microsoft.com/office/2011/relationships/chartStyle" Target="style24.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5.xml"/><Relationship Id="rId1" Type="http://schemas.microsoft.com/office/2011/relationships/chartStyle" Target="style25.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6.xml"/><Relationship Id="rId1" Type="http://schemas.microsoft.com/office/2011/relationships/chartStyle" Target="style26.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7.xml"/><Relationship Id="rId1" Type="http://schemas.microsoft.com/office/2011/relationships/chartStyle" Target="style27.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8.xml"/><Relationship Id="rId1" Type="http://schemas.microsoft.com/office/2011/relationships/chartStyle" Target="style28.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29.xml"/><Relationship Id="rId1" Type="http://schemas.microsoft.com/office/2011/relationships/chartStyle" Target="style29.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30.xml"/><Relationship Id="rId1" Type="http://schemas.microsoft.com/office/2011/relationships/chartStyle" Target="style3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31.xml"/><Relationship Id="rId1" Type="http://schemas.microsoft.com/office/2011/relationships/chartStyle" Target="style31.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32.xml"/><Relationship Id="rId1" Type="http://schemas.microsoft.com/office/2011/relationships/chartStyle" Target="style32.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3.xml"/><Relationship Id="rId1" Type="http://schemas.microsoft.com/office/2011/relationships/chartStyle" Target="style33.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4.xml"/><Relationship Id="rId1" Type="http://schemas.microsoft.com/office/2011/relationships/chartStyle" Target="style34.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5.xml"/><Relationship Id="rId1" Type="http://schemas.microsoft.com/office/2011/relationships/chartStyle" Target="style35.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6.xml"/><Relationship Id="rId1" Type="http://schemas.microsoft.com/office/2011/relationships/chartStyle" Target="style36.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7.xml"/><Relationship Id="rId1" Type="http://schemas.microsoft.com/office/2011/relationships/chartStyle" Target="style37.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8.xml"/><Relationship Id="rId1" Type="http://schemas.microsoft.com/office/2011/relationships/chartStyle" Target="style38.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39.xml"/><Relationship Id="rId1" Type="http://schemas.microsoft.com/office/2011/relationships/chartStyle" Target="style39.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0.xml"/><Relationship Id="rId1" Type="http://schemas.microsoft.com/office/2011/relationships/chartStyle" Target="style40.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1.xml"/><Relationship Id="rId1" Type="http://schemas.microsoft.com/office/2011/relationships/chartStyle" Target="style41.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2.xml"/><Relationship Id="rId1" Type="http://schemas.microsoft.com/office/2011/relationships/chartStyle" Target="style42.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3.xml"/><Relationship Id="rId1" Type="http://schemas.microsoft.com/office/2011/relationships/chartStyle" Target="style43.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4.xml"/><Relationship Id="rId1" Type="http://schemas.microsoft.com/office/2011/relationships/chartStyle" Target="style44.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5.xml"/><Relationship Id="rId1" Type="http://schemas.microsoft.com/office/2011/relationships/chartStyle" Target="style45.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saura\AppData\Local\Microsoft\Windows\INetCache\IE\06LG1SZR\FP%20Program_Dissertation%20Table(EXCEL)GraphST%5b1%5d.xlsx" TargetMode="External"/><Relationship Id="rId2" Type="http://schemas.microsoft.com/office/2011/relationships/chartColorStyle" Target="colors46.xml"/><Relationship Id="rId1" Type="http://schemas.microsoft.com/office/2011/relationships/chartStyle" Target="style46.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47.xml"/><Relationship Id="rId1" Type="http://schemas.microsoft.com/office/2011/relationships/chartStyle" Target="style47.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48.xml"/><Relationship Id="rId1" Type="http://schemas.microsoft.com/office/2011/relationships/chartStyle" Target="style48.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49.xml"/><Relationship Id="rId1" Type="http://schemas.microsoft.com/office/2011/relationships/chartStyle" Target="style49.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0.xml"/><Relationship Id="rId1" Type="http://schemas.microsoft.com/office/2011/relationships/chartStyle" Target="style50.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aura\AppData\Roaming\Microsoft\Excel\FP%20Program_dissertation%20table_Anmol%20(version%202).xlsb"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1.xml"/><Relationship Id="rId1" Type="http://schemas.microsoft.com/office/2011/relationships/chartStyle" Target="style51.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2.xml"/><Relationship Id="rId1" Type="http://schemas.microsoft.com/office/2011/relationships/chartStyle" Target="style52.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3.xml"/><Relationship Id="rId1" Type="http://schemas.microsoft.com/office/2011/relationships/chartStyle" Target="style53.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4.xml"/><Relationship Id="rId1" Type="http://schemas.microsoft.com/office/2011/relationships/chartStyle" Target="style54.xml"/></Relationships>
</file>

<file path=ppt/charts/_rels/chart54.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5.xml"/><Relationship Id="rId1" Type="http://schemas.microsoft.com/office/2011/relationships/chartStyle" Target="style55.xml"/></Relationships>
</file>

<file path=ppt/charts/_rels/chart55.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6.xml"/><Relationship Id="rId1" Type="http://schemas.microsoft.com/office/2011/relationships/chartStyle" Target="style56.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7.xml"/><Relationship Id="rId1" Type="http://schemas.microsoft.com/office/2011/relationships/chartStyle" Target="style57.xml"/></Relationships>
</file>

<file path=ppt/charts/_rels/chart57.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8.xml"/><Relationship Id="rId1" Type="http://schemas.microsoft.com/office/2011/relationships/chartStyle" Target="style58.xml"/></Relationships>
</file>

<file path=ppt/charts/_rels/chart58.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59.xml"/><Relationship Id="rId1" Type="http://schemas.microsoft.com/office/2011/relationships/chartStyle" Target="style59.xml"/></Relationships>
</file>

<file path=ppt/charts/_rels/chart59.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0.xml"/><Relationship Id="rId1" Type="http://schemas.microsoft.com/office/2011/relationships/chartStyle" Target="style60.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1.xml"/><Relationship Id="rId1" Type="http://schemas.microsoft.com/office/2011/relationships/chartStyle" Target="style61.xml"/></Relationships>
</file>

<file path=ppt/charts/_rels/chart61.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2.xml"/><Relationship Id="rId1" Type="http://schemas.microsoft.com/office/2011/relationships/chartStyle" Target="style62.xml"/></Relationships>
</file>

<file path=ppt/charts/_rels/chart62.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3.xml"/><Relationship Id="rId1" Type="http://schemas.microsoft.com/office/2011/relationships/chartStyle" Target="style63.xml"/></Relationships>
</file>

<file path=ppt/charts/_rels/chart63.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4.xml"/><Relationship Id="rId1" Type="http://schemas.microsoft.com/office/2011/relationships/chartStyle" Target="style64.xml"/></Relationships>
</file>

<file path=ppt/charts/_rels/chart64.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5.xml"/><Relationship Id="rId1" Type="http://schemas.microsoft.com/office/2011/relationships/chartStyle" Target="style65.xml"/></Relationships>
</file>

<file path=ppt/charts/_rels/chart65.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6.xml"/><Relationship Id="rId1" Type="http://schemas.microsoft.com/office/2011/relationships/chartStyle" Target="style66.xml"/></Relationships>
</file>

<file path=ppt/charts/_rels/chart66.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7.xml"/><Relationship Id="rId1" Type="http://schemas.microsoft.com/office/2011/relationships/chartStyle" Target="style67.xml"/></Relationships>
</file>

<file path=ppt/charts/_rels/chart67.xml.rels><?xml version="1.0" encoding="UTF-8" standalone="yes"?>
<Relationships xmlns="http://schemas.openxmlformats.org/package/2006/relationships"><Relationship Id="rId3" Type="http://schemas.openxmlformats.org/officeDocument/2006/relationships/oleObject" Target="file:///C:\Users\saura\OneDrive\Desktop\anmol%20result.xlsx" TargetMode="External"/><Relationship Id="rId2" Type="http://schemas.microsoft.com/office/2011/relationships/chartColorStyle" Target="colors68.xml"/><Relationship Id="rId1" Type="http://schemas.microsoft.com/office/2011/relationships/chartStyle" Target="style68.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aura\OneDrive\Desktop\FP%20Program_dissertation%20table_Anmol.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C:\Users\saura\OneDrive\Desktop\FP%20Program_dissertation%20table_Anmol%20(version%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0945749939820943"/>
          <c:y val="0.11168572127796436"/>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14511757927532"/>
          <c:y val="0.26208866243191892"/>
          <c:w val="0.61612073748452889"/>
          <c:h val="0.63775566834226893"/>
        </c:manualLayout>
      </c:layout>
      <c:doughnutChart>
        <c:varyColors val="1"/>
        <c:ser>
          <c:idx val="0"/>
          <c:order val="0"/>
          <c:tx>
            <c:strRef>
              <c:f>Graphs1!$T$43</c:f>
              <c:strCache>
                <c:ptCount val="1"/>
                <c:pt idx="0">
                  <c:v>Round-1</c:v>
                </c:pt>
              </c:strCache>
            </c:strRef>
          </c:tx>
          <c:spPr>
            <a:scene3d>
              <a:camera prst="orthographicFront"/>
              <a:lightRig rig="threePt" dir="t"/>
            </a:scene3d>
            <a:sp3d>
              <a:bevelT w="139700" h="139700"/>
            </a:sp3d>
          </c:spPr>
          <c:dPt>
            <c:idx val="0"/>
            <c:bubble3D val="0"/>
            <c:spPr>
              <a:solidFill>
                <a:schemeClr val="accent1"/>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1-9AF4-4A82-B0B4-F42C2A169EF7}"/>
              </c:ext>
            </c:extLst>
          </c:dPt>
          <c:dPt>
            <c:idx val="1"/>
            <c:bubble3D val="0"/>
            <c:spPr>
              <a:solidFill>
                <a:schemeClr val="accent2"/>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3-9AF4-4A82-B0B4-F42C2A169EF7}"/>
              </c:ext>
            </c:extLst>
          </c:dPt>
          <c:dPt>
            <c:idx val="2"/>
            <c:bubble3D val="0"/>
            <c:spPr>
              <a:solidFill>
                <a:schemeClr val="accent3"/>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5-9AF4-4A82-B0B4-F42C2A169EF7}"/>
              </c:ext>
            </c:extLst>
          </c:dPt>
          <c:dLbls>
            <c:dLbl>
              <c:idx val="0"/>
              <c:layout>
                <c:manualLayout>
                  <c:x val="0.1016281848832743"/>
                  <c:y val="-7.013122269645163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AF4-4A82-B0B4-F42C2A169EF7}"/>
                </c:ext>
              </c:extLst>
            </c:dLbl>
            <c:dLbl>
              <c:idx val="1"/>
              <c:layout>
                <c:manualLayout>
                  <c:x val="-0.21680679441765183"/>
                  <c:y val="2.1039366808935363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AF4-4A82-B0B4-F42C2A169EF7}"/>
                </c:ext>
              </c:extLst>
            </c:dLbl>
            <c:dLbl>
              <c:idx val="2"/>
              <c:layout>
                <c:manualLayout>
                  <c:x val="-0.13550424651103241"/>
                  <c:y val="-0.1051968340446774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AF4-4A82-B0B4-F42C2A169EF7}"/>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Graphs1!$S$44:$S$46</c:f>
              <c:strCache>
                <c:ptCount val="3"/>
                <c:pt idx="0">
                  <c:v>SC/ST</c:v>
                </c:pt>
                <c:pt idx="1">
                  <c:v>OBC</c:v>
                </c:pt>
                <c:pt idx="2">
                  <c:v>Others</c:v>
                </c:pt>
              </c:strCache>
            </c:strRef>
          </c:cat>
          <c:val>
            <c:numRef>
              <c:f>Graphs1!$T$44:$T$46</c:f>
              <c:numCache>
                <c:formatCode>0%</c:formatCode>
                <c:ptCount val="3"/>
                <c:pt idx="0">
                  <c:v>0.27</c:v>
                </c:pt>
                <c:pt idx="1">
                  <c:v>0.6</c:v>
                </c:pt>
                <c:pt idx="2">
                  <c:v>0.13</c:v>
                </c:pt>
              </c:numCache>
            </c:numRef>
          </c:val>
          <c:extLst>
            <c:ext xmlns:c16="http://schemas.microsoft.com/office/drawing/2014/chart" uri="{C3380CC4-5D6E-409C-BE32-E72D297353CC}">
              <c16:uniqueId val="{00000006-9AF4-4A82-B0B4-F42C2A169EF7}"/>
            </c:ext>
          </c:extLst>
        </c:ser>
        <c:dLbls>
          <c:showLegendKey val="0"/>
          <c:showVal val="1"/>
          <c:showCatName val="0"/>
          <c:showSerName val="0"/>
          <c:showPercent val="0"/>
          <c:showBubbleSize val="0"/>
          <c:showLeaderLines val="0"/>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951555486450482E-2"/>
          <c:y val="9.7346377279358312E-2"/>
          <c:w val="0.94809688902709899"/>
          <c:h val="0.81002460824265421"/>
        </c:manualLayout>
      </c:layout>
      <c:barChart>
        <c:barDir val="col"/>
        <c:grouping val="clustered"/>
        <c:varyColors val="0"/>
        <c:ser>
          <c:idx val="0"/>
          <c:order val="0"/>
          <c:tx>
            <c:strRef>
              <c:f>Graphs1!$AB$43</c:f>
              <c:strCache>
                <c:ptCount val="1"/>
                <c:pt idx="0">
                  <c:v>Round-1</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Graphs1!$AA$44:$AA$46</c:f>
              <c:strCache>
                <c:ptCount val="3"/>
                <c:pt idx="0">
                  <c:v>NO education</c:v>
                </c:pt>
                <c:pt idx="1">
                  <c:v>UPTO 8 YEARS</c:v>
                </c:pt>
                <c:pt idx="2">
                  <c:v>&gt;8 YEARS</c:v>
                </c:pt>
              </c:strCache>
            </c:strRef>
          </c:cat>
          <c:val>
            <c:numRef>
              <c:f>Graphs1!$AB$44:$AB$46</c:f>
              <c:numCache>
                <c:formatCode>0%</c:formatCode>
                <c:ptCount val="3"/>
                <c:pt idx="0">
                  <c:v>0.6</c:v>
                </c:pt>
                <c:pt idx="1">
                  <c:v>0.19</c:v>
                </c:pt>
                <c:pt idx="2">
                  <c:v>0.2</c:v>
                </c:pt>
              </c:numCache>
            </c:numRef>
          </c:val>
          <c:extLst>
            <c:ext xmlns:c16="http://schemas.microsoft.com/office/drawing/2014/chart" uri="{C3380CC4-5D6E-409C-BE32-E72D297353CC}">
              <c16:uniqueId val="{00000000-D6F8-470A-8C5D-E5A71385F894}"/>
            </c:ext>
          </c:extLst>
        </c:ser>
        <c:ser>
          <c:idx val="1"/>
          <c:order val="1"/>
          <c:tx>
            <c:strRef>
              <c:f>Graphs1!$AC$43</c:f>
              <c:strCache>
                <c:ptCount val="1"/>
                <c:pt idx="0">
                  <c:v>Round-2</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Graphs1!$AA$44:$AA$46</c:f>
              <c:strCache>
                <c:ptCount val="3"/>
                <c:pt idx="0">
                  <c:v>NO education</c:v>
                </c:pt>
                <c:pt idx="1">
                  <c:v>UPTO 8 YEARS</c:v>
                </c:pt>
                <c:pt idx="2">
                  <c:v>&gt;8 YEARS</c:v>
                </c:pt>
              </c:strCache>
            </c:strRef>
          </c:cat>
          <c:val>
            <c:numRef>
              <c:f>Graphs1!$AC$44:$AC$46</c:f>
              <c:numCache>
                <c:formatCode>0%</c:formatCode>
                <c:ptCount val="3"/>
                <c:pt idx="0">
                  <c:v>0.55000000000000004</c:v>
                </c:pt>
                <c:pt idx="1">
                  <c:v>0.2</c:v>
                </c:pt>
                <c:pt idx="2">
                  <c:v>0.25</c:v>
                </c:pt>
              </c:numCache>
            </c:numRef>
          </c:val>
          <c:extLst>
            <c:ext xmlns:c16="http://schemas.microsoft.com/office/drawing/2014/chart" uri="{C3380CC4-5D6E-409C-BE32-E72D297353CC}">
              <c16:uniqueId val="{00000001-D6F8-470A-8C5D-E5A71385F894}"/>
            </c:ext>
          </c:extLst>
        </c:ser>
        <c:ser>
          <c:idx val="2"/>
          <c:order val="2"/>
          <c:tx>
            <c:strRef>
              <c:f>Graphs1!$AD$43</c:f>
              <c:strCache>
                <c:ptCount val="1"/>
                <c:pt idx="0">
                  <c:v>Round-3</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Graphs1!$AA$44:$AA$46</c:f>
              <c:strCache>
                <c:ptCount val="3"/>
                <c:pt idx="0">
                  <c:v>NO education</c:v>
                </c:pt>
                <c:pt idx="1">
                  <c:v>UPTO 8 YEARS</c:v>
                </c:pt>
                <c:pt idx="2">
                  <c:v>&gt;8 YEARS</c:v>
                </c:pt>
              </c:strCache>
            </c:strRef>
          </c:cat>
          <c:val>
            <c:numRef>
              <c:f>Graphs1!$AD$44:$AD$46</c:f>
              <c:numCache>
                <c:formatCode>0%</c:formatCode>
                <c:ptCount val="3"/>
                <c:pt idx="0">
                  <c:v>0.49</c:v>
                </c:pt>
                <c:pt idx="1">
                  <c:v>0.21</c:v>
                </c:pt>
                <c:pt idx="2">
                  <c:v>0.3</c:v>
                </c:pt>
              </c:numCache>
            </c:numRef>
          </c:val>
          <c:extLst>
            <c:ext xmlns:c16="http://schemas.microsoft.com/office/drawing/2014/chart" uri="{C3380CC4-5D6E-409C-BE32-E72D297353CC}">
              <c16:uniqueId val="{00000002-D6F8-470A-8C5D-E5A71385F894}"/>
            </c:ext>
          </c:extLst>
        </c:ser>
        <c:dLbls>
          <c:dLblPos val="outEnd"/>
          <c:showLegendKey val="0"/>
          <c:showVal val="1"/>
          <c:showCatName val="0"/>
          <c:showSerName val="0"/>
          <c:showPercent val="0"/>
          <c:showBubbleSize val="0"/>
        </c:dLbls>
        <c:gapWidth val="75"/>
        <c:overlap val="-25"/>
        <c:axId val="210672560"/>
        <c:axId val="210645680"/>
      </c:barChart>
      <c:catAx>
        <c:axId val="2106725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0645680"/>
        <c:crosses val="autoZero"/>
        <c:auto val="1"/>
        <c:lblAlgn val="ctr"/>
        <c:lblOffset val="100"/>
        <c:noMultiLvlLbl val="0"/>
      </c:catAx>
      <c:valAx>
        <c:axId val="210645680"/>
        <c:scaling>
          <c:orientation val="minMax"/>
        </c:scaling>
        <c:delete val="1"/>
        <c:axPos val="l"/>
        <c:numFmt formatCode="0%" sourceLinked="1"/>
        <c:majorTickMark val="none"/>
        <c:minorTickMark val="none"/>
        <c:tickLblPos val="nextTo"/>
        <c:crossAx val="210672560"/>
        <c:crosses val="autoZero"/>
        <c:crossBetween val="between"/>
      </c:valAx>
      <c:spPr>
        <a:noFill/>
        <a:ln>
          <a:noFill/>
        </a:ln>
        <a:effectLst/>
      </c:spPr>
    </c:plotArea>
    <c:legend>
      <c:legendPos val="t"/>
      <c:layout>
        <c:manualLayout>
          <c:xMode val="edge"/>
          <c:yMode val="edge"/>
          <c:x val="0.7883426801659339"/>
          <c:y val="0.12590837439400399"/>
          <c:w val="0.17355033069192194"/>
          <c:h val="0.22325475167336231"/>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Graphs1!$J$69</c:f>
              <c:strCache>
                <c:ptCount val="1"/>
                <c:pt idx="0">
                  <c:v>Round-1</c:v>
                </c:pt>
              </c:strCache>
            </c:strRef>
          </c:tx>
          <c:spPr>
            <a:solidFill>
              <a:schemeClr val="accent1"/>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Graphs1!$I$70:$I$73</c:f>
              <c:strCache>
                <c:ptCount val="4"/>
                <c:pt idx="0">
                  <c:v>Not working</c:v>
                </c:pt>
                <c:pt idx="1">
                  <c:v>Skilled labour</c:v>
                </c:pt>
                <c:pt idx="2">
                  <c:v>Unskilled labour</c:v>
                </c:pt>
                <c:pt idx="3">
                  <c:v>Salaried/Bussiness</c:v>
                </c:pt>
              </c:strCache>
            </c:strRef>
          </c:cat>
          <c:val>
            <c:numRef>
              <c:f>Graphs1!$J$70:$J$73</c:f>
              <c:numCache>
                <c:formatCode>0%</c:formatCode>
                <c:ptCount val="4"/>
                <c:pt idx="0">
                  <c:v>0.02</c:v>
                </c:pt>
                <c:pt idx="1">
                  <c:v>0.17</c:v>
                </c:pt>
                <c:pt idx="2">
                  <c:v>0.5</c:v>
                </c:pt>
                <c:pt idx="3">
                  <c:v>0.31</c:v>
                </c:pt>
              </c:numCache>
            </c:numRef>
          </c:val>
          <c:extLst>
            <c:ext xmlns:c16="http://schemas.microsoft.com/office/drawing/2014/chart" uri="{C3380CC4-5D6E-409C-BE32-E72D297353CC}">
              <c16:uniqueId val="{00000000-B82F-4C8D-8FF2-F4B9F6EEE7CB}"/>
            </c:ext>
          </c:extLst>
        </c:ser>
        <c:ser>
          <c:idx val="1"/>
          <c:order val="1"/>
          <c:tx>
            <c:strRef>
              <c:f>Graphs1!$K$69</c:f>
              <c:strCache>
                <c:ptCount val="1"/>
                <c:pt idx="0">
                  <c:v>Round-2</c:v>
                </c:pt>
              </c:strCache>
            </c:strRef>
          </c:tx>
          <c:spPr>
            <a:solidFill>
              <a:schemeClr val="accent2"/>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Graphs1!$I$70:$I$73</c:f>
              <c:strCache>
                <c:ptCount val="4"/>
                <c:pt idx="0">
                  <c:v>Not working</c:v>
                </c:pt>
                <c:pt idx="1">
                  <c:v>Skilled labour</c:v>
                </c:pt>
                <c:pt idx="2">
                  <c:v>Unskilled labour</c:v>
                </c:pt>
                <c:pt idx="3">
                  <c:v>Salaried/Bussiness</c:v>
                </c:pt>
              </c:strCache>
            </c:strRef>
          </c:cat>
          <c:val>
            <c:numRef>
              <c:f>Graphs1!$K$70:$K$73</c:f>
              <c:numCache>
                <c:formatCode>0%</c:formatCode>
                <c:ptCount val="4"/>
                <c:pt idx="0">
                  <c:v>0.02</c:v>
                </c:pt>
                <c:pt idx="1">
                  <c:v>0.17</c:v>
                </c:pt>
                <c:pt idx="2">
                  <c:v>0.45</c:v>
                </c:pt>
                <c:pt idx="3">
                  <c:v>0.36</c:v>
                </c:pt>
              </c:numCache>
            </c:numRef>
          </c:val>
          <c:extLst>
            <c:ext xmlns:c16="http://schemas.microsoft.com/office/drawing/2014/chart" uri="{C3380CC4-5D6E-409C-BE32-E72D297353CC}">
              <c16:uniqueId val="{00000001-B82F-4C8D-8FF2-F4B9F6EEE7CB}"/>
            </c:ext>
          </c:extLst>
        </c:ser>
        <c:ser>
          <c:idx val="2"/>
          <c:order val="2"/>
          <c:tx>
            <c:strRef>
              <c:f>Graphs1!$L$69</c:f>
              <c:strCache>
                <c:ptCount val="1"/>
                <c:pt idx="0">
                  <c:v>Round-3</c:v>
                </c:pt>
              </c:strCache>
            </c:strRef>
          </c:tx>
          <c:spPr>
            <a:solidFill>
              <a:schemeClr val="accent3"/>
            </a:solidFill>
            <a:ln>
              <a:noFill/>
            </a:ln>
            <a:effectLst>
              <a:outerShdw blurRad="50800" dist="38100" algn="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Graphs1!$I$70:$I$73</c:f>
              <c:strCache>
                <c:ptCount val="4"/>
                <c:pt idx="0">
                  <c:v>Not working</c:v>
                </c:pt>
                <c:pt idx="1">
                  <c:v>Skilled labour</c:v>
                </c:pt>
                <c:pt idx="2">
                  <c:v>Unskilled labour</c:v>
                </c:pt>
                <c:pt idx="3">
                  <c:v>Salaried/Bussiness</c:v>
                </c:pt>
              </c:strCache>
            </c:strRef>
          </c:cat>
          <c:val>
            <c:numRef>
              <c:f>Graphs1!$L$70:$L$73</c:f>
              <c:numCache>
                <c:formatCode>0%</c:formatCode>
                <c:ptCount val="4"/>
                <c:pt idx="0">
                  <c:v>0.03</c:v>
                </c:pt>
                <c:pt idx="1">
                  <c:v>0.18</c:v>
                </c:pt>
                <c:pt idx="2">
                  <c:v>0.44</c:v>
                </c:pt>
                <c:pt idx="3">
                  <c:v>0.35</c:v>
                </c:pt>
              </c:numCache>
            </c:numRef>
          </c:val>
          <c:extLst>
            <c:ext xmlns:c16="http://schemas.microsoft.com/office/drawing/2014/chart" uri="{C3380CC4-5D6E-409C-BE32-E72D297353CC}">
              <c16:uniqueId val="{00000002-B82F-4C8D-8FF2-F4B9F6EEE7CB}"/>
            </c:ext>
          </c:extLst>
        </c:ser>
        <c:dLbls>
          <c:dLblPos val="outEnd"/>
          <c:showLegendKey val="0"/>
          <c:showVal val="1"/>
          <c:showCatName val="0"/>
          <c:showSerName val="0"/>
          <c:showPercent val="0"/>
          <c:showBubbleSize val="0"/>
        </c:dLbls>
        <c:gapWidth val="219"/>
        <c:overlap val="-27"/>
        <c:axId val="1944557520"/>
        <c:axId val="1944547920"/>
      </c:barChart>
      <c:catAx>
        <c:axId val="194455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944547920"/>
        <c:crosses val="autoZero"/>
        <c:auto val="1"/>
        <c:lblAlgn val="ctr"/>
        <c:lblOffset val="100"/>
        <c:noMultiLvlLbl val="0"/>
      </c:catAx>
      <c:valAx>
        <c:axId val="1944547920"/>
        <c:scaling>
          <c:orientation val="minMax"/>
        </c:scaling>
        <c:delete val="1"/>
        <c:axPos val="l"/>
        <c:numFmt formatCode="0%" sourceLinked="1"/>
        <c:majorTickMark val="none"/>
        <c:minorTickMark val="none"/>
        <c:tickLblPos val="nextTo"/>
        <c:crossAx val="1944557520"/>
        <c:crosses val="autoZero"/>
        <c:crossBetween val="between"/>
      </c:valAx>
      <c:spPr>
        <a:noFill/>
        <a:ln>
          <a:noFill/>
        </a:ln>
        <a:effectLst/>
      </c:spPr>
    </c:plotArea>
    <c:legend>
      <c:legendPos val="t"/>
      <c:layout>
        <c:manualLayout>
          <c:xMode val="edge"/>
          <c:yMode val="edge"/>
          <c:x val="1.8688705529772011E-2"/>
          <c:y val="5.6784693740676455E-2"/>
          <c:w val="9.8063084151265287E-2"/>
          <c:h val="0.36071247108939625"/>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812289278651434E-2"/>
          <c:y val="0.10406736268916905"/>
          <c:w val="0.94037542144269715"/>
          <c:h val="0.78068264741868876"/>
        </c:manualLayout>
      </c:layout>
      <c:barChart>
        <c:barDir val="col"/>
        <c:grouping val="clustered"/>
        <c:varyColors val="0"/>
        <c:ser>
          <c:idx val="0"/>
          <c:order val="0"/>
          <c:tx>
            <c:strRef>
              <c:f>Graphs1!$AE$69</c:f>
              <c:strCache>
                <c:ptCount val="1"/>
                <c:pt idx="0">
                  <c:v>Round-1</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Graphs1!$AD$70:$AD$71</c:f>
              <c:strCache>
                <c:ptCount val="2"/>
                <c:pt idx="0">
                  <c:v>Non-Migrant</c:v>
                </c:pt>
                <c:pt idx="1">
                  <c:v>Migrant</c:v>
                </c:pt>
              </c:strCache>
            </c:strRef>
          </c:cat>
          <c:val>
            <c:numRef>
              <c:f>Graphs1!$AE$70:$AE$71</c:f>
              <c:numCache>
                <c:formatCode>0%</c:formatCode>
                <c:ptCount val="2"/>
                <c:pt idx="0">
                  <c:v>0.8</c:v>
                </c:pt>
                <c:pt idx="1">
                  <c:v>0.2</c:v>
                </c:pt>
              </c:numCache>
            </c:numRef>
          </c:val>
          <c:extLst>
            <c:ext xmlns:c16="http://schemas.microsoft.com/office/drawing/2014/chart" uri="{C3380CC4-5D6E-409C-BE32-E72D297353CC}">
              <c16:uniqueId val="{00000000-3AC9-4AC7-A3BD-7B6CEF6A5110}"/>
            </c:ext>
          </c:extLst>
        </c:ser>
        <c:ser>
          <c:idx val="1"/>
          <c:order val="1"/>
          <c:tx>
            <c:strRef>
              <c:f>Graphs1!$AF$69</c:f>
              <c:strCache>
                <c:ptCount val="1"/>
                <c:pt idx="0">
                  <c:v>Round-2</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Graphs1!$AD$70:$AD$71</c:f>
              <c:strCache>
                <c:ptCount val="2"/>
                <c:pt idx="0">
                  <c:v>Non-Migrant</c:v>
                </c:pt>
                <c:pt idx="1">
                  <c:v>Migrant</c:v>
                </c:pt>
              </c:strCache>
            </c:strRef>
          </c:cat>
          <c:val>
            <c:numRef>
              <c:f>Graphs1!$AF$70:$AF$71</c:f>
              <c:numCache>
                <c:formatCode>0%</c:formatCode>
                <c:ptCount val="2"/>
                <c:pt idx="0">
                  <c:v>0.74</c:v>
                </c:pt>
                <c:pt idx="1">
                  <c:v>0.26</c:v>
                </c:pt>
              </c:numCache>
            </c:numRef>
          </c:val>
          <c:extLst>
            <c:ext xmlns:c16="http://schemas.microsoft.com/office/drawing/2014/chart" uri="{C3380CC4-5D6E-409C-BE32-E72D297353CC}">
              <c16:uniqueId val="{00000001-3AC9-4AC7-A3BD-7B6CEF6A5110}"/>
            </c:ext>
          </c:extLst>
        </c:ser>
        <c:ser>
          <c:idx val="2"/>
          <c:order val="2"/>
          <c:tx>
            <c:strRef>
              <c:f>Graphs1!$AG$69</c:f>
              <c:strCache>
                <c:ptCount val="1"/>
                <c:pt idx="0">
                  <c:v>Round-3</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Graphs1!$AD$70:$AD$71</c:f>
              <c:strCache>
                <c:ptCount val="2"/>
                <c:pt idx="0">
                  <c:v>Non-Migrant</c:v>
                </c:pt>
                <c:pt idx="1">
                  <c:v>Migrant</c:v>
                </c:pt>
              </c:strCache>
            </c:strRef>
          </c:cat>
          <c:val>
            <c:numRef>
              <c:f>Graphs1!$AG$70:$AG$71</c:f>
              <c:numCache>
                <c:formatCode>0%</c:formatCode>
                <c:ptCount val="2"/>
                <c:pt idx="0">
                  <c:v>0.78</c:v>
                </c:pt>
                <c:pt idx="1">
                  <c:v>0.22</c:v>
                </c:pt>
              </c:numCache>
            </c:numRef>
          </c:val>
          <c:extLst>
            <c:ext xmlns:c16="http://schemas.microsoft.com/office/drawing/2014/chart" uri="{C3380CC4-5D6E-409C-BE32-E72D297353CC}">
              <c16:uniqueId val="{00000002-3AC9-4AC7-A3BD-7B6CEF6A5110}"/>
            </c:ext>
          </c:extLst>
        </c:ser>
        <c:dLbls>
          <c:dLblPos val="outEnd"/>
          <c:showLegendKey val="0"/>
          <c:showVal val="1"/>
          <c:showCatName val="0"/>
          <c:showSerName val="0"/>
          <c:showPercent val="0"/>
          <c:showBubbleSize val="0"/>
        </c:dLbls>
        <c:gapWidth val="219"/>
        <c:overlap val="-27"/>
        <c:axId val="1607204928"/>
        <c:axId val="1607202528"/>
      </c:barChart>
      <c:catAx>
        <c:axId val="160720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607202528"/>
        <c:crosses val="autoZero"/>
        <c:auto val="1"/>
        <c:lblAlgn val="ctr"/>
        <c:lblOffset val="100"/>
        <c:noMultiLvlLbl val="0"/>
      </c:catAx>
      <c:valAx>
        <c:axId val="1607202528"/>
        <c:scaling>
          <c:orientation val="minMax"/>
        </c:scaling>
        <c:delete val="1"/>
        <c:axPos val="l"/>
        <c:numFmt formatCode="0%" sourceLinked="1"/>
        <c:majorTickMark val="none"/>
        <c:minorTickMark val="none"/>
        <c:tickLblPos val="nextTo"/>
        <c:crossAx val="1607204928"/>
        <c:crosses val="autoZero"/>
        <c:crossBetween val="between"/>
      </c:valAx>
      <c:spPr>
        <a:noFill/>
        <a:ln>
          <a:noFill/>
        </a:ln>
        <a:effectLst/>
      </c:spPr>
    </c:plotArea>
    <c:legend>
      <c:legendPos val="t"/>
      <c:layout>
        <c:manualLayout>
          <c:xMode val="edge"/>
          <c:yMode val="edge"/>
          <c:x val="0.76890375496133467"/>
          <c:y val="5.9822816123740588E-2"/>
          <c:w val="0.16955659501402803"/>
          <c:h val="0.32840292315319625"/>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50" b="1"/>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915229210014097E-2"/>
          <c:y val="5.8101488945471604E-2"/>
          <c:w val="0.96308477078998589"/>
          <c:h val="0.7687645007643864"/>
        </c:manualLayout>
      </c:layout>
      <c:barChart>
        <c:barDir val="col"/>
        <c:grouping val="clustered"/>
        <c:varyColors val="0"/>
        <c:ser>
          <c:idx val="0"/>
          <c:order val="0"/>
          <c:tx>
            <c:strRef>
              <c:f>Graphs1!$Q$69</c:f>
              <c:strCache>
                <c:ptCount val="1"/>
                <c:pt idx="0">
                  <c:v>Round-1</c:v>
                </c:pt>
              </c:strCache>
            </c:strRef>
          </c:tx>
          <c:spPr>
            <a:solidFill>
              <a:schemeClr val="accent1"/>
            </a:solidFill>
            <a:ln>
              <a:noFill/>
            </a:ln>
            <a:effectLst/>
          </c:spPr>
          <c:invertIfNegative val="0"/>
          <c:dLbls>
            <c:spPr>
              <a:solidFill>
                <a:srgbClr val="156082">
                  <a:lumMod val="20000"/>
                  <a:lumOff val="80000"/>
                </a:srgbClr>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Graphs1!$P$70:$P$73</c:f>
              <c:strCache>
                <c:ptCount val="4"/>
                <c:pt idx="0">
                  <c:v>0</c:v>
                </c:pt>
                <c:pt idx="1">
                  <c:v>1</c:v>
                </c:pt>
                <c:pt idx="2">
                  <c:v>2</c:v>
                </c:pt>
                <c:pt idx="3">
                  <c:v>3 or more</c:v>
                </c:pt>
              </c:strCache>
            </c:strRef>
          </c:cat>
          <c:val>
            <c:numRef>
              <c:f>Graphs1!$Q$70:$Q$73</c:f>
              <c:numCache>
                <c:formatCode>0%</c:formatCode>
                <c:ptCount val="4"/>
                <c:pt idx="0">
                  <c:v>0.08</c:v>
                </c:pt>
                <c:pt idx="1">
                  <c:v>0.13</c:v>
                </c:pt>
                <c:pt idx="2">
                  <c:v>0.21</c:v>
                </c:pt>
                <c:pt idx="3">
                  <c:v>0.57999999999999996</c:v>
                </c:pt>
              </c:numCache>
            </c:numRef>
          </c:val>
          <c:extLst>
            <c:ext xmlns:c16="http://schemas.microsoft.com/office/drawing/2014/chart" uri="{C3380CC4-5D6E-409C-BE32-E72D297353CC}">
              <c16:uniqueId val="{00000000-48CA-41CA-9F76-0188C8D21C17}"/>
            </c:ext>
          </c:extLst>
        </c:ser>
        <c:ser>
          <c:idx val="1"/>
          <c:order val="1"/>
          <c:tx>
            <c:strRef>
              <c:f>Graphs1!$R$69</c:f>
              <c:strCache>
                <c:ptCount val="1"/>
                <c:pt idx="0">
                  <c:v>Round-2</c:v>
                </c:pt>
              </c:strCache>
            </c:strRef>
          </c:tx>
          <c:spPr>
            <a:solidFill>
              <a:schemeClr val="accent2"/>
            </a:solidFill>
            <a:ln>
              <a:noFill/>
            </a:ln>
            <a:effectLst/>
          </c:spPr>
          <c:invertIfNegative val="0"/>
          <c:dLbls>
            <c:dLbl>
              <c:idx val="0"/>
              <c:layout>
                <c:manualLayout>
                  <c:x val="3.3559299281830843E-3"/>
                  <c:y val="-0.17130784385665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8CA-41CA-9F76-0188C8D21C17}"/>
                </c:ext>
              </c:extLst>
            </c:dLbl>
            <c:dLbl>
              <c:idx val="1"/>
              <c:layout>
                <c:manualLayout>
                  <c:x val="-3.3559299281830995E-3"/>
                  <c:y val="-0.185991373330085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CA-41CA-9F76-0188C8D21C17}"/>
                </c:ext>
              </c:extLst>
            </c:dLbl>
            <c:dLbl>
              <c:idx val="2"/>
              <c:layout>
                <c:manualLayout>
                  <c:x val="6.711859856366199E-3"/>
                  <c:y val="-0.161518824207706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CA-41CA-9F76-0188C8D21C17}"/>
                </c:ext>
              </c:extLst>
            </c:dLbl>
            <c:dLbl>
              <c:idx val="3"/>
              <c:layout>
                <c:manualLayout>
                  <c:x val="-1.2304934255687489E-16"/>
                  <c:y val="-0.122362745611898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CA-41CA-9F76-0188C8D21C17}"/>
                </c:ext>
              </c:extLst>
            </c:dLbl>
            <c:spPr>
              <a:solidFill>
                <a:srgbClr val="E97132">
                  <a:lumMod val="20000"/>
                  <a:lumOff val="80000"/>
                </a:srgbClr>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Graphs1!$P$70:$P$73</c:f>
              <c:strCache>
                <c:ptCount val="4"/>
                <c:pt idx="0">
                  <c:v>0</c:v>
                </c:pt>
                <c:pt idx="1">
                  <c:v>1</c:v>
                </c:pt>
                <c:pt idx="2">
                  <c:v>2</c:v>
                </c:pt>
                <c:pt idx="3">
                  <c:v>3 or more</c:v>
                </c:pt>
              </c:strCache>
            </c:strRef>
          </c:cat>
          <c:val>
            <c:numRef>
              <c:f>Graphs1!$R$70:$R$73</c:f>
              <c:numCache>
                <c:formatCode>0%</c:formatCode>
                <c:ptCount val="4"/>
                <c:pt idx="0">
                  <c:v>0.08</c:v>
                </c:pt>
                <c:pt idx="1">
                  <c:v>0.14000000000000001</c:v>
                </c:pt>
                <c:pt idx="2">
                  <c:v>0.23</c:v>
                </c:pt>
                <c:pt idx="3">
                  <c:v>0.55000000000000004</c:v>
                </c:pt>
              </c:numCache>
            </c:numRef>
          </c:val>
          <c:extLst>
            <c:ext xmlns:c16="http://schemas.microsoft.com/office/drawing/2014/chart" uri="{C3380CC4-5D6E-409C-BE32-E72D297353CC}">
              <c16:uniqueId val="{00000001-48CA-41CA-9F76-0188C8D21C17}"/>
            </c:ext>
          </c:extLst>
        </c:ser>
        <c:ser>
          <c:idx val="2"/>
          <c:order val="2"/>
          <c:tx>
            <c:strRef>
              <c:f>Graphs1!$S$69</c:f>
              <c:strCache>
                <c:ptCount val="1"/>
                <c:pt idx="0">
                  <c:v>Round-3</c:v>
                </c:pt>
              </c:strCache>
            </c:strRef>
          </c:tx>
          <c:spPr>
            <a:solidFill>
              <a:schemeClr val="accent3"/>
            </a:solidFill>
            <a:ln>
              <a:noFill/>
            </a:ln>
            <a:effectLst/>
          </c:spPr>
          <c:invertIfNegative val="0"/>
          <c:dLbls>
            <c:spPr>
              <a:solidFill>
                <a:srgbClr val="4EA72E">
                  <a:lumMod val="20000"/>
                  <a:lumOff val="80000"/>
                </a:srgbClr>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Graphs1!$P$70:$P$73</c:f>
              <c:strCache>
                <c:ptCount val="4"/>
                <c:pt idx="0">
                  <c:v>0</c:v>
                </c:pt>
                <c:pt idx="1">
                  <c:v>1</c:v>
                </c:pt>
                <c:pt idx="2">
                  <c:v>2</c:v>
                </c:pt>
                <c:pt idx="3">
                  <c:v>3 or more</c:v>
                </c:pt>
              </c:strCache>
            </c:strRef>
          </c:cat>
          <c:val>
            <c:numRef>
              <c:f>Graphs1!$S$70:$S$73</c:f>
              <c:numCache>
                <c:formatCode>0%</c:formatCode>
                <c:ptCount val="4"/>
                <c:pt idx="0">
                  <c:v>0.06</c:v>
                </c:pt>
                <c:pt idx="1">
                  <c:v>0.14000000000000001</c:v>
                </c:pt>
                <c:pt idx="2">
                  <c:v>0.24</c:v>
                </c:pt>
                <c:pt idx="3">
                  <c:v>0.56000000000000005</c:v>
                </c:pt>
              </c:numCache>
            </c:numRef>
          </c:val>
          <c:extLst>
            <c:ext xmlns:c16="http://schemas.microsoft.com/office/drawing/2014/chart" uri="{C3380CC4-5D6E-409C-BE32-E72D297353CC}">
              <c16:uniqueId val="{00000002-48CA-41CA-9F76-0188C8D21C17}"/>
            </c:ext>
          </c:extLst>
        </c:ser>
        <c:dLbls>
          <c:showLegendKey val="0"/>
          <c:showVal val="0"/>
          <c:showCatName val="0"/>
          <c:showSerName val="0"/>
          <c:showPercent val="0"/>
          <c:showBubbleSize val="0"/>
        </c:dLbls>
        <c:gapWidth val="219"/>
        <c:overlap val="-27"/>
        <c:axId val="268644784"/>
        <c:axId val="268646704"/>
      </c:barChart>
      <c:catAx>
        <c:axId val="268644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268646704"/>
        <c:crosses val="autoZero"/>
        <c:auto val="1"/>
        <c:lblAlgn val="ctr"/>
        <c:lblOffset val="100"/>
        <c:noMultiLvlLbl val="0"/>
      </c:catAx>
      <c:valAx>
        <c:axId val="268646704"/>
        <c:scaling>
          <c:orientation val="minMax"/>
        </c:scaling>
        <c:delete val="1"/>
        <c:axPos val="l"/>
        <c:numFmt formatCode="0%" sourceLinked="1"/>
        <c:majorTickMark val="none"/>
        <c:minorTickMark val="none"/>
        <c:tickLblPos val="nextTo"/>
        <c:crossAx val="268644784"/>
        <c:crosses val="autoZero"/>
        <c:crossBetween val="between"/>
      </c:valAx>
      <c:spPr>
        <a:noFill/>
        <a:ln>
          <a:noFill/>
        </a:ln>
        <a:effectLst/>
      </c:spPr>
    </c:plotArea>
    <c:legend>
      <c:legendPos val="t"/>
      <c:layout>
        <c:manualLayout>
          <c:xMode val="edge"/>
          <c:yMode val="edge"/>
          <c:x val="2.499639303594333E-2"/>
          <c:y val="5.1257797456174758E-2"/>
          <c:w val="0.18104954262533393"/>
          <c:h val="0.32577908486505214"/>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Graphs1!$Y$69</c:f>
              <c:strCache>
                <c:ptCount val="1"/>
                <c:pt idx="0">
                  <c:v>Round-1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Graphs1!$W$70:$X$71</c:f>
              <c:multiLvlStrCache>
                <c:ptCount val="2"/>
                <c:lvl>
                  <c:pt idx="0">
                    <c:v>No</c:v>
                  </c:pt>
                  <c:pt idx="1">
                    <c:v>Yes</c:v>
                  </c:pt>
                </c:lvl>
                <c:lvl>
                  <c:pt idx="0">
                    <c:v>Any Abortion</c:v>
                  </c:pt>
                </c:lvl>
              </c:multiLvlStrCache>
            </c:multiLvlStrRef>
          </c:cat>
          <c:val>
            <c:numRef>
              <c:f>Graphs1!$Y$70:$Y$71</c:f>
              <c:numCache>
                <c:formatCode>0%</c:formatCode>
                <c:ptCount val="2"/>
                <c:pt idx="0">
                  <c:v>0.83</c:v>
                </c:pt>
                <c:pt idx="1">
                  <c:v>0.17</c:v>
                </c:pt>
              </c:numCache>
            </c:numRef>
          </c:val>
          <c:extLst>
            <c:ext xmlns:c16="http://schemas.microsoft.com/office/drawing/2014/chart" uri="{C3380CC4-5D6E-409C-BE32-E72D297353CC}">
              <c16:uniqueId val="{00000000-A495-451C-9D78-BA1964BFB7F9}"/>
            </c:ext>
          </c:extLst>
        </c:ser>
        <c:ser>
          <c:idx val="1"/>
          <c:order val="1"/>
          <c:tx>
            <c:strRef>
              <c:f>Graphs1!$Z$69</c:f>
              <c:strCache>
                <c:ptCount val="1"/>
                <c:pt idx="0">
                  <c:v>Round-2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Graphs1!$W$70:$X$71</c:f>
              <c:multiLvlStrCache>
                <c:ptCount val="2"/>
                <c:lvl>
                  <c:pt idx="0">
                    <c:v>No</c:v>
                  </c:pt>
                  <c:pt idx="1">
                    <c:v>Yes</c:v>
                  </c:pt>
                </c:lvl>
                <c:lvl>
                  <c:pt idx="0">
                    <c:v>Any Abortion</c:v>
                  </c:pt>
                </c:lvl>
              </c:multiLvlStrCache>
            </c:multiLvlStrRef>
          </c:cat>
          <c:val>
            <c:numRef>
              <c:f>Graphs1!$Z$70:$Z$71</c:f>
              <c:numCache>
                <c:formatCode>0%</c:formatCode>
                <c:ptCount val="2"/>
                <c:pt idx="0">
                  <c:v>0.78</c:v>
                </c:pt>
                <c:pt idx="1">
                  <c:v>0.22</c:v>
                </c:pt>
              </c:numCache>
            </c:numRef>
          </c:val>
          <c:extLst>
            <c:ext xmlns:c16="http://schemas.microsoft.com/office/drawing/2014/chart" uri="{C3380CC4-5D6E-409C-BE32-E72D297353CC}">
              <c16:uniqueId val="{00000001-A495-451C-9D78-BA1964BFB7F9}"/>
            </c:ext>
          </c:extLst>
        </c:ser>
        <c:ser>
          <c:idx val="2"/>
          <c:order val="2"/>
          <c:tx>
            <c:strRef>
              <c:f>Graphs1!$AA$69</c:f>
              <c:strCache>
                <c:ptCount val="1"/>
                <c:pt idx="0">
                  <c:v>Round-3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Graphs1!$W$70:$X$71</c:f>
              <c:multiLvlStrCache>
                <c:ptCount val="2"/>
                <c:lvl>
                  <c:pt idx="0">
                    <c:v>No</c:v>
                  </c:pt>
                  <c:pt idx="1">
                    <c:v>Yes</c:v>
                  </c:pt>
                </c:lvl>
                <c:lvl>
                  <c:pt idx="0">
                    <c:v>Any Abortion</c:v>
                  </c:pt>
                </c:lvl>
              </c:multiLvlStrCache>
            </c:multiLvlStrRef>
          </c:cat>
          <c:val>
            <c:numRef>
              <c:f>Graphs1!$AA$70:$AA$71</c:f>
              <c:numCache>
                <c:formatCode>0%</c:formatCode>
                <c:ptCount val="2"/>
                <c:pt idx="0">
                  <c:v>0.81</c:v>
                </c:pt>
                <c:pt idx="1">
                  <c:v>0.19</c:v>
                </c:pt>
              </c:numCache>
            </c:numRef>
          </c:val>
          <c:extLst>
            <c:ext xmlns:c16="http://schemas.microsoft.com/office/drawing/2014/chart" uri="{C3380CC4-5D6E-409C-BE32-E72D297353CC}">
              <c16:uniqueId val="{00000002-A495-451C-9D78-BA1964BFB7F9}"/>
            </c:ext>
          </c:extLst>
        </c:ser>
        <c:dLbls>
          <c:dLblPos val="outEnd"/>
          <c:showLegendKey val="0"/>
          <c:showVal val="1"/>
          <c:showCatName val="0"/>
          <c:showSerName val="0"/>
          <c:showPercent val="0"/>
          <c:showBubbleSize val="0"/>
        </c:dLbls>
        <c:gapWidth val="219"/>
        <c:overlap val="-27"/>
        <c:axId val="323102336"/>
        <c:axId val="323098496"/>
      </c:barChart>
      <c:catAx>
        <c:axId val="323102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323098496"/>
        <c:crosses val="autoZero"/>
        <c:auto val="1"/>
        <c:lblAlgn val="ctr"/>
        <c:lblOffset val="100"/>
        <c:noMultiLvlLbl val="0"/>
      </c:catAx>
      <c:valAx>
        <c:axId val="323098496"/>
        <c:scaling>
          <c:orientation val="minMax"/>
        </c:scaling>
        <c:delete val="1"/>
        <c:axPos val="l"/>
        <c:numFmt formatCode="0%" sourceLinked="1"/>
        <c:majorTickMark val="none"/>
        <c:minorTickMark val="none"/>
        <c:tickLblPos val="nextTo"/>
        <c:crossAx val="323102336"/>
        <c:crosses val="autoZero"/>
        <c:crossBetween val="between"/>
      </c:valAx>
      <c:spPr>
        <a:noFill/>
        <a:ln>
          <a:noFill/>
        </a:ln>
        <a:effectLst/>
      </c:spPr>
    </c:plotArea>
    <c:legend>
      <c:legendPos val="t"/>
      <c:layout>
        <c:manualLayout>
          <c:xMode val="edge"/>
          <c:yMode val="edge"/>
          <c:x val="0.71171916010498693"/>
          <c:y val="3.7037037037037035E-2"/>
          <c:w val="0.1710061242344707"/>
          <c:h val="0.28182925051035285"/>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
          <c:y val="0.1551940389847426"/>
          <c:w val="1"/>
          <c:h val="0.66724393961167761"/>
        </c:manualLayout>
      </c:layout>
      <c:barChart>
        <c:barDir val="col"/>
        <c:grouping val="clustered"/>
        <c:varyColors val="0"/>
        <c:ser>
          <c:idx val="0"/>
          <c:order val="0"/>
          <c:tx>
            <c:strRef>
              <c:f>Graphs2!$B$29</c:f>
              <c:strCache>
                <c:ptCount val="1"/>
                <c:pt idx="0">
                  <c:v>Yes</c:v>
                </c:pt>
              </c:strCache>
            </c:strRef>
          </c:tx>
          <c:spPr>
            <a:solidFill>
              <a:srgbClr val="CC00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Graphs2!$C$28:$E$28</c:f>
              <c:strCache>
                <c:ptCount val="3"/>
                <c:pt idx="0">
                  <c:v>Round-1</c:v>
                </c:pt>
                <c:pt idx="1">
                  <c:v>Round-2</c:v>
                </c:pt>
                <c:pt idx="2">
                  <c:v>Round-3</c:v>
                </c:pt>
              </c:strCache>
            </c:strRef>
          </c:cat>
          <c:val>
            <c:numRef>
              <c:f>Graphs2!$C$29:$E$29</c:f>
              <c:numCache>
                <c:formatCode>0%</c:formatCode>
                <c:ptCount val="3"/>
                <c:pt idx="0">
                  <c:v>0.16</c:v>
                </c:pt>
                <c:pt idx="1">
                  <c:v>0.33</c:v>
                </c:pt>
                <c:pt idx="2">
                  <c:v>0.38</c:v>
                </c:pt>
              </c:numCache>
            </c:numRef>
          </c:val>
          <c:extLst>
            <c:ext xmlns:c16="http://schemas.microsoft.com/office/drawing/2014/chart" uri="{C3380CC4-5D6E-409C-BE32-E72D297353CC}">
              <c16:uniqueId val="{00000000-61AA-410D-AC48-F94AB89DB7AD}"/>
            </c:ext>
          </c:extLst>
        </c:ser>
        <c:dLbls>
          <c:dLblPos val="inEnd"/>
          <c:showLegendKey val="0"/>
          <c:showVal val="1"/>
          <c:showCatName val="0"/>
          <c:showSerName val="0"/>
          <c:showPercent val="0"/>
          <c:showBubbleSize val="0"/>
        </c:dLbls>
        <c:gapWidth val="100"/>
        <c:overlap val="-24"/>
        <c:axId val="1607198688"/>
        <c:axId val="1607208768"/>
      </c:barChart>
      <c:catAx>
        <c:axId val="160719868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607208768"/>
        <c:crosses val="autoZero"/>
        <c:auto val="1"/>
        <c:lblAlgn val="ctr"/>
        <c:lblOffset val="100"/>
        <c:noMultiLvlLbl val="0"/>
      </c:catAx>
      <c:valAx>
        <c:axId val="1607208768"/>
        <c:scaling>
          <c:orientation val="minMax"/>
        </c:scaling>
        <c:delete val="1"/>
        <c:axPos val="l"/>
        <c:numFmt formatCode="0%" sourceLinked="1"/>
        <c:majorTickMark val="none"/>
        <c:minorTickMark val="none"/>
        <c:tickLblPos val="nextTo"/>
        <c:crossAx val="1607198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65155459086823"/>
          <c:y val="6.1212167419002324E-2"/>
          <c:w val="0.81265865130051929"/>
          <c:h val="0.87757566516199537"/>
        </c:manualLayout>
      </c:layout>
      <c:barChart>
        <c:barDir val="bar"/>
        <c:grouping val="clustered"/>
        <c:varyColors val="0"/>
        <c:ser>
          <c:idx val="0"/>
          <c:order val="0"/>
          <c:tx>
            <c:strRef>
              <c:f>Graphs2!$H$29</c:f>
              <c:strCache>
                <c:ptCount val="1"/>
                <c:pt idx="0">
                  <c:v>No</c:v>
                </c:pt>
              </c:strCache>
            </c:strRef>
          </c:tx>
          <c:spPr>
            <a:solidFill>
              <a:srgbClr val="CCB9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Graphs2!$I$28:$K$28</c:f>
              <c:strCache>
                <c:ptCount val="3"/>
                <c:pt idx="0">
                  <c:v>Round-1</c:v>
                </c:pt>
                <c:pt idx="1">
                  <c:v>Round-2</c:v>
                </c:pt>
                <c:pt idx="2">
                  <c:v>Round-3</c:v>
                </c:pt>
              </c:strCache>
            </c:strRef>
          </c:cat>
          <c:val>
            <c:numRef>
              <c:f>Graphs2!$I$29:$K$29</c:f>
              <c:numCache>
                <c:formatCode>0%</c:formatCode>
                <c:ptCount val="3"/>
                <c:pt idx="0">
                  <c:v>0.9</c:v>
                </c:pt>
                <c:pt idx="1">
                  <c:v>0.92</c:v>
                </c:pt>
                <c:pt idx="2">
                  <c:v>0.94</c:v>
                </c:pt>
              </c:numCache>
            </c:numRef>
          </c:val>
          <c:extLst>
            <c:ext xmlns:c16="http://schemas.microsoft.com/office/drawing/2014/chart" uri="{C3380CC4-5D6E-409C-BE32-E72D297353CC}">
              <c16:uniqueId val="{00000000-170B-4AFF-BA75-EF15A1D99468}"/>
            </c:ext>
          </c:extLst>
        </c:ser>
        <c:ser>
          <c:idx val="1"/>
          <c:order val="1"/>
          <c:tx>
            <c:strRef>
              <c:f>Graphs2!$H$30</c:f>
              <c:strCache>
                <c:ptCount val="1"/>
                <c:pt idx="0">
                  <c:v>Yes</c:v>
                </c:pt>
              </c:strCache>
            </c:strRef>
          </c:tx>
          <c:spPr>
            <a:solidFill>
              <a:srgbClr val="3662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Graphs2!$I$28:$K$28</c:f>
              <c:strCache>
                <c:ptCount val="3"/>
                <c:pt idx="0">
                  <c:v>Round-1</c:v>
                </c:pt>
                <c:pt idx="1">
                  <c:v>Round-2</c:v>
                </c:pt>
                <c:pt idx="2">
                  <c:v>Round-3</c:v>
                </c:pt>
              </c:strCache>
            </c:strRef>
          </c:cat>
          <c:val>
            <c:numRef>
              <c:f>Graphs2!$I$30:$K$30</c:f>
              <c:numCache>
                <c:formatCode>0%</c:formatCode>
                <c:ptCount val="3"/>
                <c:pt idx="0">
                  <c:v>0.1</c:v>
                </c:pt>
                <c:pt idx="1">
                  <c:v>0.08</c:v>
                </c:pt>
                <c:pt idx="2">
                  <c:v>0.06</c:v>
                </c:pt>
              </c:numCache>
            </c:numRef>
          </c:val>
          <c:extLst>
            <c:ext xmlns:c16="http://schemas.microsoft.com/office/drawing/2014/chart" uri="{C3380CC4-5D6E-409C-BE32-E72D297353CC}">
              <c16:uniqueId val="{00000001-170B-4AFF-BA75-EF15A1D99468}"/>
            </c:ext>
          </c:extLst>
        </c:ser>
        <c:dLbls>
          <c:dLblPos val="outEnd"/>
          <c:showLegendKey val="0"/>
          <c:showVal val="1"/>
          <c:showCatName val="0"/>
          <c:showSerName val="0"/>
          <c:showPercent val="0"/>
          <c:showBubbleSize val="0"/>
        </c:dLbls>
        <c:gapWidth val="100"/>
        <c:axId val="1265651263"/>
        <c:axId val="1265667583"/>
      </c:barChart>
      <c:catAx>
        <c:axId val="1265651263"/>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65667583"/>
        <c:crosses val="autoZero"/>
        <c:auto val="1"/>
        <c:lblAlgn val="ctr"/>
        <c:lblOffset val="100"/>
        <c:noMultiLvlLbl val="0"/>
      </c:catAx>
      <c:valAx>
        <c:axId val="1265667583"/>
        <c:scaling>
          <c:orientation val="minMax"/>
        </c:scaling>
        <c:delete val="1"/>
        <c:axPos val="b"/>
        <c:numFmt formatCode="0%" sourceLinked="1"/>
        <c:majorTickMark val="none"/>
        <c:minorTickMark val="none"/>
        <c:tickLblPos val="nextTo"/>
        <c:crossAx val="1265651263"/>
        <c:crosses val="autoZero"/>
        <c:crossBetween val="between"/>
      </c:valAx>
      <c:spPr>
        <a:noFill/>
        <a:ln>
          <a:noFill/>
        </a:ln>
        <a:effectLst/>
      </c:spPr>
    </c:plotArea>
    <c:legend>
      <c:legendPos val="r"/>
      <c:layout>
        <c:manualLayout>
          <c:xMode val="edge"/>
          <c:yMode val="edge"/>
          <c:x val="0.81639826546831984"/>
          <c:y val="3.3388454955819449E-2"/>
          <c:w val="0.16791635120931836"/>
          <c:h val="0.1179199605998704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col"/>
        <c:grouping val="clustered"/>
        <c:varyColors val="0"/>
        <c:ser>
          <c:idx val="0"/>
          <c:order val="0"/>
          <c:tx>
            <c:strRef>
              <c:f>Graphs2!$N$29</c:f>
              <c:strCache>
                <c:ptCount val="1"/>
                <c:pt idx="0">
                  <c:v>Yes</c:v>
                </c:pt>
              </c:strCache>
            </c:strRef>
          </c:tx>
          <c:spPr>
            <a:solidFill>
              <a:srgbClr val="8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Graphs2!$O$28:$Q$28</c:f>
              <c:strCache>
                <c:ptCount val="3"/>
                <c:pt idx="0">
                  <c:v>Round-1</c:v>
                </c:pt>
                <c:pt idx="1">
                  <c:v>Round-2</c:v>
                </c:pt>
                <c:pt idx="2">
                  <c:v>Round-3</c:v>
                </c:pt>
              </c:strCache>
            </c:strRef>
          </c:cat>
          <c:val>
            <c:numRef>
              <c:f>Graphs2!$O$29:$Q$29</c:f>
              <c:numCache>
                <c:formatCode>0%</c:formatCode>
                <c:ptCount val="3"/>
                <c:pt idx="0">
                  <c:v>0.3</c:v>
                </c:pt>
                <c:pt idx="1">
                  <c:v>0.26</c:v>
                </c:pt>
                <c:pt idx="2">
                  <c:v>0.22</c:v>
                </c:pt>
              </c:numCache>
            </c:numRef>
          </c:val>
          <c:extLst>
            <c:ext xmlns:c16="http://schemas.microsoft.com/office/drawing/2014/chart" uri="{C3380CC4-5D6E-409C-BE32-E72D297353CC}">
              <c16:uniqueId val="{00000000-5DF5-403F-8834-B4BCC3E95A9C}"/>
            </c:ext>
          </c:extLst>
        </c:ser>
        <c:dLbls>
          <c:dLblPos val="inEnd"/>
          <c:showLegendKey val="0"/>
          <c:showVal val="1"/>
          <c:showCatName val="0"/>
          <c:showSerName val="0"/>
          <c:showPercent val="0"/>
          <c:showBubbleSize val="0"/>
        </c:dLbls>
        <c:gapWidth val="100"/>
        <c:overlap val="-24"/>
        <c:axId val="1607209248"/>
        <c:axId val="1607209728"/>
      </c:barChart>
      <c:catAx>
        <c:axId val="160720924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607209728"/>
        <c:crosses val="autoZero"/>
        <c:auto val="1"/>
        <c:lblAlgn val="ctr"/>
        <c:lblOffset val="100"/>
        <c:noMultiLvlLbl val="0"/>
      </c:catAx>
      <c:valAx>
        <c:axId val="1607209728"/>
        <c:scaling>
          <c:orientation val="minMax"/>
        </c:scaling>
        <c:delete val="1"/>
        <c:axPos val="l"/>
        <c:numFmt formatCode="0%" sourceLinked="1"/>
        <c:majorTickMark val="none"/>
        <c:minorTickMark val="none"/>
        <c:tickLblPos val="nextTo"/>
        <c:crossAx val="1607209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1076925013633103"/>
          <c:y val="5.3133480395854554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4.8271161449838819E-2"/>
          <c:y val="0.19424663537870224"/>
          <c:w val="0.90274455528709974"/>
          <c:h val="0.64158036942953112"/>
        </c:manualLayout>
      </c:layout>
      <c:ofPieChart>
        <c:ofPieType val="pie"/>
        <c:varyColors val="1"/>
        <c:ser>
          <c:idx val="0"/>
          <c:order val="0"/>
          <c:tx>
            <c:strRef>
              <c:f>Graphs2!$V$28</c:f>
              <c:strCache>
                <c:ptCount val="1"/>
                <c:pt idx="0">
                  <c:v>Round-3</c:v>
                </c:pt>
              </c:strCache>
            </c:strRef>
          </c:tx>
          <c:explosion val="3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3CC9-4A5D-AA97-A3D21FB9914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dist="12700" dir="5400000" sx="167000" sy="167000" algn="ctr" rotWithShape="0">
                  <a:srgbClr val="FF0000">
                    <a:alpha val="43000"/>
                  </a:srgbClr>
                </a:outerShdw>
              </a:effectLst>
            </c:spPr>
            <c:extLst>
              <c:ext xmlns:c16="http://schemas.microsoft.com/office/drawing/2014/chart" uri="{C3380CC4-5D6E-409C-BE32-E72D297353CC}">
                <c16:uniqueId val="{00000003-3CC9-4A5D-AA97-A3D21FB9914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5-06A0-4394-89BC-3133E5856B31}"/>
              </c:ext>
            </c:extLst>
          </c:dPt>
          <c:dLbls>
            <c:dLbl>
              <c:idx val="1"/>
              <c:layout>
                <c:manualLayout>
                  <c:x val="0.11178906883013462"/>
                  <c:y val="1.381563941136324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CC9-4A5D-AA97-A3D21FB9914C}"/>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Graphs2!$U$29:$U$30</c:f>
              <c:strCache>
                <c:ptCount val="2"/>
                <c:pt idx="0">
                  <c:v>No</c:v>
                </c:pt>
                <c:pt idx="1">
                  <c:v>Yes</c:v>
                </c:pt>
              </c:strCache>
            </c:strRef>
          </c:cat>
          <c:val>
            <c:numRef>
              <c:f>Graphs2!$V$29:$V$30</c:f>
              <c:numCache>
                <c:formatCode>0%</c:formatCode>
                <c:ptCount val="2"/>
                <c:pt idx="0">
                  <c:v>0.99</c:v>
                </c:pt>
                <c:pt idx="1">
                  <c:v>0.01</c:v>
                </c:pt>
              </c:numCache>
            </c:numRef>
          </c:val>
          <c:extLst>
            <c:ext xmlns:c16="http://schemas.microsoft.com/office/drawing/2014/chart" uri="{C3380CC4-5D6E-409C-BE32-E72D297353CC}">
              <c16:uniqueId val="{00000004-3CC9-4A5D-AA97-A3D21FB9914C}"/>
            </c:ext>
          </c:extLst>
        </c:ser>
        <c:dLbls>
          <c:dLblPos val="bestFit"/>
          <c:showLegendKey val="0"/>
          <c:showVal val="0"/>
          <c:showCatName val="0"/>
          <c:showSerName val="0"/>
          <c:showPercent val="1"/>
          <c:showBubbleSize val="0"/>
          <c:showLeaderLines val="1"/>
        </c:dLbls>
        <c:gapWidth val="100"/>
        <c:secondPieSize val="75"/>
        <c:serLines>
          <c:spPr>
            <a:ln w="9525">
              <a:solidFill>
                <a:schemeClr val="tx2">
                  <a:lumMod val="60000"/>
                  <a:lumOff val="40000"/>
                </a:schemeClr>
              </a:solidFill>
              <a:prstDash val="dash"/>
            </a:ln>
            <a:effectLst/>
          </c:spPr>
        </c:serLines>
      </c:ofPieChart>
      <c:spPr>
        <a:noFill/>
        <a:ln>
          <a:noFill/>
        </a:ln>
        <a:effectLst/>
      </c:spPr>
    </c:plotArea>
    <c:legend>
      <c:legendPos val="l"/>
      <c:layout>
        <c:manualLayout>
          <c:xMode val="edge"/>
          <c:yMode val="edge"/>
          <c:x val="2.0318932578741865E-2"/>
          <c:y val="0.71849749655953377"/>
          <c:w val="0.10110908840255592"/>
          <c:h val="0.19207816703255928"/>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18178085044599"/>
          <c:y val="0.55222256907984979"/>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bg1"/>
              </a:solidFill>
              <a:latin typeface="+mn-lt"/>
              <a:ea typeface="+mn-ea"/>
              <a:cs typeface="+mn-cs"/>
            </a:defRPr>
          </a:pPr>
          <a:endParaRPr lang="en-US"/>
        </a:p>
      </c:txPr>
    </c:title>
    <c:autoTitleDeleted val="0"/>
    <c:plotArea>
      <c:layout>
        <c:manualLayout>
          <c:layoutTarget val="inner"/>
          <c:xMode val="edge"/>
          <c:yMode val="edge"/>
          <c:x val="0.30377630828460478"/>
          <c:y val="0.19325172719332268"/>
          <c:w val="0.39800877863510448"/>
          <c:h val="0.8023699727041691"/>
        </c:manualLayout>
      </c:layout>
      <c:pieChart>
        <c:varyColors val="1"/>
        <c:ser>
          <c:idx val="0"/>
          <c:order val="0"/>
          <c:tx>
            <c:strRef>
              <c:f>Graphs2!$AA$28</c:f>
              <c:strCache>
                <c:ptCount val="1"/>
                <c:pt idx="0">
                  <c:v>Round-3</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3646-4034-BF50-A28EC40C7E16}"/>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3646-4034-BF50-A28EC40C7E16}"/>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Graphs2!$Z$29:$Z$30</c:f>
              <c:strCache>
                <c:ptCount val="2"/>
                <c:pt idx="0">
                  <c:v>No</c:v>
                </c:pt>
                <c:pt idx="1">
                  <c:v>Yes</c:v>
                </c:pt>
              </c:strCache>
            </c:strRef>
          </c:cat>
          <c:val>
            <c:numRef>
              <c:f>Graphs2!$AA$29:$AA$30</c:f>
              <c:numCache>
                <c:formatCode>0%</c:formatCode>
                <c:ptCount val="2"/>
                <c:pt idx="0">
                  <c:v>0.86</c:v>
                </c:pt>
                <c:pt idx="1">
                  <c:v>0.14000000000000001</c:v>
                </c:pt>
              </c:numCache>
            </c:numRef>
          </c:val>
          <c:extLst>
            <c:ext xmlns:c16="http://schemas.microsoft.com/office/drawing/2014/chart" uri="{C3380CC4-5D6E-409C-BE32-E72D297353CC}">
              <c16:uniqueId val="{00000004-3646-4034-BF50-A28EC40C7E1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2476907332335792"/>
          <c:y val="0.10572123416799931"/>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Graphs1!$U$43</c:f>
              <c:strCache>
                <c:ptCount val="1"/>
                <c:pt idx="0">
                  <c:v>Round-2</c:v>
                </c:pt>
              </c:strCache>
            </c:strRef>
          </c:tx>
          <c:spPr>
            <a:scene3d>
              <a:camera prst="orthographicFront"/>
              <a:lightRig rig="threePt" dir="t"/>
            </a:scene3d>
            <a:sp3d>
              <a:bevelT w="139700" h="139700"/>
            </a:sp3d>
          </c:spPr>
          <c:dPt>
            <c:idx val="0"/>
            <c:bubble3D val="0"/>
            <c:spPr>
              <a:solidFill>
                <a:schemeClr val="accent1"/>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1-CAF5-4ADE-91F7-C47DEEEED8B8}"/>
              </c:ext>
            </c:extLst>
          </c:dPt>
          <c:dPt>
            <c:idx val="1"/>
            <c:bubble3D val="0"/>
            <c:spPr>
              <a:solidFill>
                <a:schemeClr val="accent2"/>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3-CAF5-4ADE-91F7-C47DEEEED8B8}"/>
              </c:ext>
            </c:extLst>
          </c:dPt>
          <c:dPt>
            <c:idx val="2"/>
            <c:bubble3D val="0"/>
            <c:spPr>
              <a:solidFill>
                <a:schemeClr val="accent3"/>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5-CAF5-4ADE-91F7-C47DEEEED8B8}"/>
              </c:ext>
            </c:extLst>
          </c:dPt>
          <c:dLbls>
            <c:dLbl>
              <c:idx val="0"/>
              <c:layout>
                <c:manualLayout>
                  <c:x val="5.4054718697919724E-2"/>
                  <c:y val="-9.73294435616956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AF5-4ADE-91F7-C47DEEEED8B8}"/>
                </c:ext>
              </c:extLst>
            </c:dLbl>
            <c:dLbl>
              <c:idx val="1"/>
              <c:layout>
                <c:manualLayout>
                  <c:x val="-6.0060798553244138E-3"/>
                  <c:y val="0.1232839618448144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AF5-4ADE-91F7-C47DEEEED8B8}"/>
                </c:ext>
              </c:extLst>
            </c:dLbl>
            <c:dLbl>
              <c:idx val="2"/>
              <c:layout>
                <c:manualLayout>
                  <c:x val="-0.22823103450232773"/>
                  <c:y val="-5.190903656623763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AF5-4ADE-91F7-C47DEEEED8B8}"/>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Graphs1!$S$44:$S$46</c:f>
              <c:strCache>
                <c:ptCount val="3"/>
                <c:pt idx="0">
                  <c:v>SC/ST</c:v>
                </c:pt>
                <c:pt idx="1">
                  <c:v>OBC</c:v>
                </c:pt>
                <c:pt idx="2">
                  <c:v>Others</c:v>
                </c:pt>
              </c:strCache>
            </c:strRef>
          </c:cat>
          <c:val>
            <c:numRef>
              <c:f>Graphs1!$U$44:$U$46</c:f>
              <c:numCache>
                <c:formatCode>0%</c:formatCode>
                <c:ptCount val="3"/>
                <c:pt idx="0">
                  <c:v>0.26</c:v>
                </c:pt>
                <c:pt idx="1">
                  <c:v>0.62</c:v>
                </c:pt>
                <c:pt idx="2">
                  <c:v>0.12</c:v>
                </c:pt>
              </c:numCache>
            </c:numRef>
          </c:val>
          <c:extLst>
            <c:ext xmlns:c16="http://schemas.microsoft.com/office/drawing/2014/chart" uri="{C3380CC4-5D6E-409C-BE32-E72D297353CC}">
              <c16:uniqueId val="{00000006-CAF5-4ADE-91F7-C47DEEEED8B8}"/>
            </c:ext>
          </c:extLst>
        </c:ser>
        <c:dLbls>
          <c:showLegendKey val="0"/>
          <c:showVal val="0"/>
          <c:showCatName val="0"/>
          <c:showSerName val="0"/>
          <c:showPercent val="0"/>
          <c:showBubbleSize val="0"/>
          <c:showLeaderLines val="0"/>
        </c:dLbls>
        <c:firstSliceAng val="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537890517486656"/>
          <c:y val="0.4259682356638271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569772787855764"/>
          <c:y val="4.1748327701472777E-2"/>
          <c:w val="0.72295313557960339"/>
          <c:h val="0.88094773706347751"/>
        </c:manualLayout>
      </c:layout>
      <c:doughnutChart>
        <c:varyColors val="1"/>
        <c:ser>
          <c:idx val="0"/>
          <c:order val="0"/>
          <c:tx>
            <c:strRef>
              <c:f>Graphs2!$AG$28</c:f>
              <c:strCache>
                <c:ptCount val="1"/>
                <c:pt idx="0">
                  <c:v>Round-2</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09-4785-A2CC-E17930DCD70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09-4785-A2CC-E17930DCD707}"/>
              </c:ext>
            </c:extLst>
          </c:dPt>
          <c:dLbls>
            <c:dLbl>
              <c:idx val="0"/>
              <c:layout>
                <c:manualLayout>
                  <c:x val="0.13069770858491961"/>
                  <c:y val="-9.674976361509815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A09-4785-A2CC-E17930DCD707}"/>
                </c:ext>
              </c:extLst>
            </c:dLbl>
            <c:dLbl>
              <c:idx val="1"/>
              <c:layout>
                <c:manualLayout>
                  <c:x val="-0.21182042425831804"/>
                  <c:y val="-0.1650437144022262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A09-4785-A2CC-E17930DCD707}"/>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Graphs2!$AF$29:$AF$30</c:f>
              <c:strCache>
                <c:ptCount val="2"/>
                <c:pt idx="0">
                  <c:v>Aware </c:v>
                </c:pt>
                <c:pt idx="1">
                  <c:v>Not aware</c:v>
                </c:pt>
              </c:strCache>
            </c:strRef>
          </c:cat>
          <c:val>
            <c:numRef>
              <c:f>Graphs2!$AG$29:$AG$30</c:f>
              <c:numCache>
                <c:formatCode>0%</c:formatCode>
                <c:ptCount val="2"/>
                <c:pt idx="0">
                  <c:v>0.04</c:v>
                </c:pt>
                <c:pt idx="1">
                  <c:v>0.96</c:v>
                </c:pt>
              </c:numCache>
            </c:numRef>
          </c:val>
          <c:extLst>
            <c:ext xmlns:c16="http://schemas.microsoft.com/office/drawing/2014/chart" uri="{C3380CC4-5D6E-409C-BE32-E72D297353CC}">
              <c16:uniqueId val="{00000004-FA09-4785-A2CC-E17930DCD707}"/>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6.7740420442623033E-4"/>
          <c:y val="0.77578995379698823"/>
          <c:w val="0.28676984387195337"/>
          <c:h val="0.22421004620301183"/>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662433495307902"/>
          <c:y val="0.5166669332467296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34132228165303"/>
          <c:y val="4.2448470653359917E-2"/>
          <c:w val="0.78523733960860043"/>
          <c:h val="0.88458879793486223"/>
        </c:manualLayout>
      </c:layout>
      <c:doughnutChart>
        <c:varyColors val="1"/>
        <c:ser>
          <c:idx val="0"/>
          <c:order val="0"/>
          <c:tx>
            <c:strRef>
              <c:f>Graphs2!$AH$28</c:f>
              <c:strCache>
                <c:ptCount val="1"/>
                <c:pt idx="0">
                  <c:v>Round-3</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9A0-4AFF-A5C1-E7A1185A47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9A0-4AFF-A5C1-E7A1185A47B3}"/>
              </c:ext>
            </c:extLst>
          </c:dPt>
          <c:dLbls>
            <c:dLbl>
              <c:idx val="0"/>
              <c:layout>
                <c:manualLayout>
                  <c:x val="0.1487249787345637"/>
                  <c:y val="-0.1252055764430682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9A0-4AFF-A5C1-E7A1185A47B3}"/>
                </c:ext>
              </c:extLst>
            </c:dLbl>
            <c:dLbl>
              <c:idx val="1"/>
              <c:layout>
                <c:manualLayout>
                  <c:x val="-0.23886132948278418"/>
                  <c:y val="-0.1707348769678202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9A0-4AFF-A5C1-E7A1185A47B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Graphs2!$AF$29:$AF$30</c:f>
              <c:strCache>
                <c:ptCount val="2"/>
                <c:pt idx="0">
                  <c:v>Aware </c:v>
                </c:pt>
                <c:pt idx="1">
                  <c:v>Not aware</c:v>
                </c:pt>
              </c:strCache>
            </c:strRef>
          </c:cat>
          <c:val>
            <c:numRef>
              <c:f>Graphs2!$AH$29:$AH$30</c:f>
              <c:numCache>
                <c:formatCode>0%</c:formatCode>
                <c:ptCount val="2"/>
                <c:pt idx="0">
                  <c:v>0.05</c:v>
                </c:pt>
                <c:pt idx="1">
                  <c:v>0.95</c:v>
                </c:pt>
              </c:numCache>
            </c:numRef>
          </c:val>
          <c:extLst>
            <c:ext xmlns:c16="http://schemas.microsoft.com/office/drawing/2014/chart" uri="{C3380CC4-5D6E-409C-BE32-E72D297353CC}">
              <c16:uniqueId val="{00000004-39A0-4AFF-A5C1-E7A1185A47B3}"/>
            </c:ext>
          </c:extLst>
        </c:ser>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17083707572553E-2"/>
          <c:y val="5.4754102344314333E-2"/>
          <c:w val="0.94565832584854892"/>
          <c:h val="0.82519370684488991"/>
        </c:manualLayout>
      </c:layout>
      <c:barChart>
        <c:barDir val="col"/>
        <c:grouping val="clustered"/>
        <c:varyColors val="0"/>
        <c:ser>
          <c:idx val="0"/>
          <c:order val="0"/>
          <c:tx>
            <c:strRef>
              <c:f>Graphs2!$A$75</c:f>
              <c:strCache>
                <c:ptCount val="1"/>
                <c:pt idx="0">
                  <c:v>MCPR</c:v>
                </c:pt>
              </c:strCache>
            </c:strRef>
          </c:tx>
          <c:spPr>
            <a:solidFill>
              <a:schemeClr val="accent1"/>
            </a:solidFill>
            <a:ln>
              <a:noFill/>
            </a:ln>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Graphs2!$B$73:$D$73</c:f>
              <c:strCache>
                <c:ptCount val="3"/>
                <c:pt idx="0">
                  <c:v>Round-1</c:v>
                </c:pt>
                <c:pt idx="1">
                  <c:v>Round-2</c:v>
                </c:pt>
                <c:pt idx="2">
                  <c:v>Round-3</c:v>
                </c:pt>
              </c:strCache>
            </c:strRef>
          </c:cat>
          <c:val>
            <c:numRef>
              <c:f>Graphs2!$B$75:$D$75</c:f>
              <c:numCache>
                <c:formatCode>0%</c:formatCode>
                <c:ptCount val="3"/>
                <c:pt idx="0">
                  <c:v>0.38</c:v>
                </c:pt>
                <c:pt idx="1">
                  <c:v>0.39</c:v>
                </c:pt>
                <c:pt idx="2">
                  <c:v>0.44</c:v>
                </c:pt>
              </c:numCache>
            </c:numRef>
          </c:val>
          <c:extLst>
            <c:ext xmlns:c16="http://schemas.microsoft.com/office/drawing/2014/chart" uri="{C3380CC4-5D6E-409C-BE32-E72D297353CC}">
              <c16:uniqueId val="{00000000-8BD5-4FA1-BFF7-91E38883A359}"/>
            </c:ext>
          </c:extLst>
        </c:ser>
        <c:dLbls>
          <c:dLblPos val="outEnd"/>
          <c:showLegendKey val="0"/>
          <c:showVal val="1"/>
          <c:showCatName val="0"/>
          <c:showSerName val="0"/>
          <c:showPercent val="0"/>
          <c:showBubbleSize val="0"/>
        </c:dLbls>
        <c:gapWidth val="219"/>
        <c:axId val="674698751"/>
        <c:axId val="674699231"/>
      </c:barChart>
      <c:lineChart>
        <c:grouping val="standard"/>
        <c:varyColors val="0"/>
        <c:ser>
          <c:idx val="1"/>
          <c:order val="1"/>
          <c:tx>
            <c:strRef>
              <c:f>Graphs2!$A$76</c:f>
              <c:strCache>
                <c:ptCount val="1"/>
                <c:pt idx="0">
                  <c:v>MCPR</c:v>
                </c:pt>
              </c:strCache>
            </c:strRef>
          </c:tx>
          <c:spPr>
            <a:ln w="28575" cap="rnd">
              <a:solidFill>
                <a:schemeClr val="accent2"/>
              </a:solidFill>
              <a:round/>
            </a:ln>
            <a:effectLst/>
          </c:spPr>
          <c:marker>
            <c:symbol val="none"/>
          </c:marker>
          <c:cat>
            <c:strRef>
              <c:f>Graphs2!$B$73:$D$73</c:f>
              <c:strCache>
                <c:ptCount val="3"/>
                <c:pt idx="0">
                  <c:v>Round-1</c:v>
                </c:pt>
                <c:pt idx="1">
                  <c:v>Round-2</c:v>
                </c:pt>
                <c:pt idx="2">
                  <c:v>Round-3</c:v>
                </c:pt>
              </c:strCache>
            </c:strRef>
          </c:cat>
          <c:val>
            <c:numRef>
              <c:f>Graphs2!$B$76:$D$76</c:f>
              <c:numCache>
                <c:formatCode>0%</c:formatCode>
                <c:ptCount val="3"/>
                <c:pt idx="0">
                  <c:v>0.38</c:v>
                </c:pt>
                <c:pt idx="1">
                  <c:v>0.39</c:v>
                </c:pt>
                <c:pt idx="2">
                  <c:v>0.44</c:v>
                </c:pt>
              </c:numCache>
            </c:numRef>
          </c:val>
          <c:smooth val="0"/>
          <c:extLst>
            <c:ext xmlns:c16="http://schemas.microsoft.com/office/drawing/2014/chart" uri="{C3380CC4-5D6E-409C-BE32-E72D297353CC}">
              <c16:uniqueId val="{00000001-FBCA-4E16-8703-53B36D191C0A}"/>
            </c:ext>
          </c:extLst>
        </c:ser>
        <c:dLbls>
          <c:showLegendKey val="0"/>
          <c:showVal val="0"/>
          <c:showCatName val="0"/>
          <c:showSerName val="0"/>
          <c:showPercent val="0"/>
          <c:showBubbleSize val="0"/>
        </c:dLbls>
        <c:marker val="1"/>
        <c:smooth val="0"/>
        <c:axId val="674698751"/>
        <c:axId val="674699231"/>
      </c:lineChart>
      <c:catAx>
        <c:axId val="674698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674699231"/>
        <c:crosses val="autoZero"/>
        <c:auto val="1"/>
        <c:lblAlgn val="ctr"/>
        <c:lblOffset val="100"/>
        <c:noMultiLvlLbl val="0"/>
      </c:catAx>
      <c:valAx>
        <c:axId val="674699231"/>
        <c:scaling>
          <c:orientation val="minMax"/>
        </c:scaling>
        <c:delete val="1"/>
        <c:axPos val="l"/>
        <c:numFmt formatCode="0%" sourceLinked="1"/>
        <c:majorTickMark val="none"/>
        <c:minorTickMark val="none"/>
        <c:tickLblPos val="nextTo"/>
        <c:crossAx val="674698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cmpd="sng">
      <a:solidFill>
        <a:schemeClr val="accent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Graphs2!$A$74</c:f>
              <c:strCache>
                <c:ptCount val="1"/>
                <c:pt idx="0">
                  <c:v>CPR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Graphs2!$B$73:$D$73</c:f>
              <c:strCache>
                <c:ptCount val="3"/>
                <c:pt idx="0">
                  <c:v>Round-1</c:v>
                </c:pt>
                <c:pt idx="1">
                  <c:v>Round-2</c:v>
                </c:pt>
                <c:pt idx="2">
                  <c:v>Round-3</c:v>
                </c:pt>
              </c:strCache>
            </c:strRef>
          </c:cat>
          <c:val>
            <c:numRef>
              <c:f>Graphs2!$B$74:$D$74</c:f>
              <c:numCache>
                <c:formatCode>0%</c:formatCode>
                <c:ptCount val="3"/>
                <c:pt idx="0">
                  <c:v>0.44</c:v>
                </c:pt>
                <c:pt idx="1">
                  <c:v>0.45</c:v>
                </c:pt>
                <c:pt idx="2">
                  <c:v>0.51</c:v>
                </c:pt>
              </c:numCache>
            </c:numRef>
          </c:val>
          <c:extLst>
            <c:ext xmlns:c16="http://schemas.microsoft.com/office/drawing/2014/chart" uri="{C3380CC4-5D6E-409C-BE32-E72D297353CC}">
              <c16:uniqueId val="{00000000-4403-4EA5-8974-4A3D30B2CCA9}"/>
            </c:ext>
          </c:extLst>
        </c:ser>
        <c:dLbls>
          <c:showLegendKey val="0"/>
          <c:showVal val="0"/>
          <c:showCatName val="0"/>
          <c:showSerName val="0"/>
          <c:showPercent val="0"/>
          <c:showBubbleSize val="0"/>
        </c:dLbls>
        <c:gapWidth val="150"/>
        <c:axId val="668095551"/>
        <c:axId val="668094111"/>
      </c:barChart>
      <c:lineChart>
        <c:grouping val="standard"/>
        <c:varyColors val="0"/>
        <c:ser>
          <c:idx val="1"/>
          <c:order val="1"/>
          <c:tx>
            <c:strRef>
              <c:f>Graphs2!$A$74</c:f>
              <c:strCache>
                <c:ptCount val="1"/>
                <c:pt idx="0">
                  <c:v>CPR</c:v>
                </c:pt>
              </c:strCache>
            </c:strRef>
          </c:tx>
          <c:spPr>
            <a:ln w="28575" cap="rnd">
              <a:solidFill>
                <a:schemeClr val="accent2"/>
              </a:solidFill>
              <a:round/>
            </a:ln>
            <a:effectLst/>
          </c:spPr>
          <c:marker>
            <c:symbol val="none"/>
          </c:marker>
          <c:val>
            <c:numRef>
              <c:f>Graphs2!$B$74:$D$74</c:f>
              <c:numCache>
                <c:formatCode>0%</c:formatCode>
                <c:ptCount val="3"/>
                <c:pt idx="0">
                  <c:v>0.44</c:v>
                </c:pt>
                <c:pt idx="1">
                  <c:v>0.45</c:v>
                </c:pt>
                <c:pt idx="2">
                  <c:v>0.51</c:v>
                </c:pt>
              </c:numCache>
            </c:numRef>
          </c:val>
          <c:smooth val="0"/>
          <c:extLst>
            <c:ext xmlns:c16="http://schemas.microsoft.com/office/drawing/2014/chart" uri="{C3380CC4-5D6E-409C-BE32-E72D297353CC}">
              <c16:uniqueId val="{00000001-4403-4EA5-8974-4A3D30B2CCA9}"/>
            </c:ext>
          </c:extLst>
        </c:ser>
        <c:dLbls>
          <c:showLegendKey val="0"/>
          <c:showVal val="0"/>
          <c:showCatName val="0"/>
          <c:showSerName val="0"/>
          <c:showPercent val="0"/>
          <c:showBubbleSize val="0"/>
        </c:dLbls>
        <c:marker val="1"/>
        <c:smooth val="0"/>
        <c:axId val="668095551"/>
        <c:axId val="668094111"/>
      </c:lineChart>
      <c:catAx>
        <c:axId val="6680955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668094111"/>
        <c:crosses val="autoZero"/>
        <c:auto val="1"/>
        <c:lblAlgn val="ctr"/>
        <c:lblOffset val="100"/>
        <c:noMultiLvlLbl val="0"/>
      </c:catAx>
      <c:valAx>
        <c:axId val="668094111"/>
        <c:scaling>
          <c:orientation val="minMax"/>
        </c:scaling>
        <c:delete val="1"/>
        <c:axPos val="l"/>
        <c:numFmt formatCode="0%" sourceLinked="1"/>
        <c:majorTickMark val="none"/>
        <c:minorTickMark val="none"/>
        <c:tickLblPos val="nextTo"/>
        <c:crossAx val="668095551"/>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For Limiting</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
          <c:y val="0.21974348487051054"/>
          <c:w val="1"/>
          <c:h val="0.59940608037687593"/>
        </c:manualLayout>
      </c:layout>
      <c:barChart>
        <c:barDir val="col"/>
        <c:grouping val="clustered"/>
        <c:varyColors val="0"/>
        <c:ser>
          <c:idx val="0"/>
          <c:order val="0"/>
          <c:tx>
            <c:strRef>
              <c:f>Graphs2!$H$55</c:f>
              <c:strCache>
                <c:ptCount val="1"/>
                <c:pt idx="0">
                  <c:v>unmet need for limiting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Graphs2!$I$54:$K$54</c:f>
              <c:strCache>
                <c:ptCount val="3"/>
                <c:pt idx="0">
                  <c:v>Round-1</c:v>
                </c:pt>
                <c:pt idx="1">
                  <c:v>Round-2</c:v>
                </c:pt>
                <c:pt idx="2">
                  <c:v>Round-3</c:v>
                </c:pt>
              </c:strCache>
            </c:strRef>
          </c:cat>
          <c:val>
            <c:numRef>
              <c:f>Graphs2!$I$55:$K$55</c:f>
              <c:numCache>
                <c:formatCode>0%</c:formatCode>
                <c:ptCount val="3"/>
                <c:pt idx="0">
                  <c:v>0.23</c:v>
                </c:pt>
                <c:pt idx="1">
                  <c:v>0.23</c:v>
                </c:pt>
                <c:pt idx="2">
                  <c:v>0.22</c:v>
                </c:pt>
              </c:numCache>
            </c:numRef>
          </c:val>
          <c:extLst>
            <c:ext xmlns:c16="http://schemas.microsoft.com/office/drawing/2014/chart" uri="{C3380CC4-5D6E-409C-BE32-E72D297353CC}">
              <c16:uniqueId val="{00000000-781B-456B-AD78-87C8DB83725F}"/>
            </c:ext>
          </c:extLst>
        </c:ser>
        <c:dLbls>
          <c:dLblPos val="outEnd"/>
          <c:showLegendKey val="0"/>
          <c:showVal val="1"/>
          <c:showCatName val="0"/>
          <c:showSerName val="0"/>
          <c:showPercent val="0"/>
          <c:showBubbleSize val="0"/>
        </c:dLbls>
        <c:gapWidth val="219"/>
        <c:axId val="388583407"/>
        <c:axId val="388559887"/>
      </c:barChart>
      <c:lineChart>
        <c:grouping val="standard"/>
        <c:varyColors val="0"/>
        <c:ser>
          <c:idx val="1"/>
          <c:order val="1"/>
          <c:tx>
            <c:strRef>
              <c:f>Graphs2!$H$56</c:f>
              <c:strCache>
                <c:ptCount val="1"/>
                <c:pt idx="0">
                  <c:v>unmet need for limiting</c:v>
                </c:pt>
              </c:strCache>
            </c:strRef>
          </c:tx>
          <c:spPr>
            <a:ln w="28575" cap="rnd">
              <a:solidFill>
                <a:schemeClr val="accent2"/>
              </a:solidFill>
              <a:round/>
            </a:ln>
            <a:effectLst/>
          </c:spPr>
          <c:marker>
            <c:symbol val="none"/>
          </c:marker>
          <c:cat>
            <c:strRef>
              <c:f>Graphs2!$I$54:$K$54</c:f>
              <c:strCache>
                <c:ptCount val="3"/>
                <c:pt idx="0">
                  <c:v>Round-1</c:v>
                </c:pt>
                <c:pt idx="1">
                  <c:v>Round-2</c:v>
                </c:pt>
                <c:pt idx="2">
                  <c:v>Round-3</c:v>
                </c:pt>
              </c:strCache>
            </c:strRef>
          </c:cat>
          <c:val>
            <c:numRef>
              <c:f>Graphs2!$I$56:$K$56</c:f>
              <c:numCache>
                <c:formatCode>0%</c:formatCode>
                <c:ptCount val="3"/>
                <c:pt idx="0">
                  <c:v>0.23</c:v>
                </c:pt>
                <c:pt idx="1">
                  <c:v>0.23</c:v>
                </c:pt>
                <c:pt idx="2">
                  <c:v>0.22</c:v>
                </c:pt>
              </c:numCache>
            </c:numRef>
          </c:val>
          <c:smooth val="0"/>
          <c:extLst>
            <c:ext xmlns:c16="http://schemas.microsoft.com/office/drawing/2014/chart" uri="{C3380CC4-5D6E-409C-BE32-E72D297353CC}">
              <c16:uniqueId val="{00000001-A72A-411F-8E89-2C12B946559A}"/>
            </c:ext>
          </c:extLst>
        </c:ser>
        <c:dLbls>
          <c:showLegendKey val="0"/>
          <c:showVal val="0"/>
          <c:showCatName val="0"/>
          <c:showSerName val="0"/>
          <c:showPercent val="0"/>
          <c:showBubbleSize val="0"/>
        </c:dLbls>
        <c:marker val="1"/>
        <c:smooth val="0"/>
        <c:axId val="388583407"/>
        <c:axId val="388559887"/>
      </c:lineChart>
      <c:catAx>
        <c:axId val="388583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388559887"/>
        <c:crosses val="autoZero"/>
        <c:auto val="1"/>
        <c:lblAlgn val="ctr"/>
        <c:lblOffset val="100"/>
        <c:noMultiLvlLbl val="0"/>
      </c:catAx>
      <c:valAx>
        <c:axId val="388559887"/>
        <c:scaling>
          <c:orientation val="minMax"/>
        </c:scaling>
        <c:delete val="1"/>
        <c:axPos val="l"/>
        <c:numFmt formatCode="0%" sourceLinked="1"/>
        <c:majorTickMark val="none"/>
        <c:minorTickMark val="none"/>
        <c:tickLblPos val="nextTo"/>
        <c:crossAx val="388583407"/>
        <c:crosses val="autoZero"/>
        <c:crossBetween val="between"/>
      </c:valAx>
      <c:spPr>
        <a:noFill/>
        <a:ln>
          <a:noFill/>
          <a:prstDash val="solid"/>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Total Unmet Need</a:t>
            </a:r>
          </a:p>
        </c:rich>
      </c:tx>
      <c:layout>
        <c:manualLayout>
          <c:xMode val="edge"/>
          <c:yMode val="edge"/>
          <c:x val="0.34148600174978128"/>
          <c:y val="7.3955308477102966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Graphs2!$O$55</c:f>
              <c:strCache>
                <c:ptCount val="1"/>
                <c:pt idx="0">
                  <c:v>unmetneed</c:v>
                </c:pt>
              </c:strCache>
            </c:strRef>
          </c:tx>
          <c:spPr>
            <a:solidFill>
              <a:schemeClr val="accent1"/>
            </a:solidFill>
            <a:ln>
              <a:noFill/>
            </a:ln>
            <a:effectLst/>
          </c:spPr>
          <c:invertIfNegative val="0"/>
          <c:dLbls>
            <c:dLbl>
              <c:idx val="0"/>
              <c:layout>
                <c:manualLayout>
                  <c:x val="-5.1428955554853641E-3"/>
                  <c:y val="-9.038982147201481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AA-4E78-9E46-DFD5E08D2396}"/>
                </c:ext>
              </c:extLst>
            </c:dLbl>
            <c:dLbl>
              <c:idx val="2"/>
              <c:layout>
                <c:manualLayout>
                  <c:x val="2.571447777742682E-3"/>
                  <c:y val="-9.038982147201478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AA-4E78-9E46-DFD5E08D2396}"/>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Graphs2!$P$54:$R$54</c:f>
              <c:strCache>
                <c:ptCount val="3"/>
                <c:pt idx="0">
                  <c:v>Round-1</c:v>
                </c:pt>
                <c:pt idx="1">
                  <c:v>Round-2</c:v>
                </c:pt>
                <c:pt idx="2">
                  <c:v>Round-3</c:v>
                </c:pt>
              </c:strCache>
            </c:strRef>
          </c:cat>
          <c:val>
            <c:numRef>
              <c:f>Graphs2!$P$55:$R$55</c:f>
              <c:numCache>
                <c:formatCode>0%</c:formatCode>
                <c:ptCount val="3"/>
                <c:pt idx="0">
                  <c:v>0.32</c:v>
                </c:pt>
                <c:pt idx="1">
                  <c:v>0.35</c:v>
                </c:pt>
                <c:pt idx="2">
                  <c:v>0.33</c:v>
                </c:pt>
              </c:numCache>
            </c:numRef>
          </c:val>
          <c:extLst>
            <c:ext xmlns:c16="http://schemas.microsoft.com/office/drawing/2014/chart" uri="{C3380CC4-5D6E-409C-BE32-E72D297353CC}">
              <c16:uniqueId val="{00000000-EB2F-4EEC-9FB3-1C27C5D5CE30}"/>
            </c:ext>
          </c:extLst>
        </c:ser>
        <c:dLbls>
          <c:dLblPos val="outEnd"/>
          <c:showLegendKey val="0"/>
          <c:showVal val="1"/>
          <c:showCatName val="0"/>
          <c:showSerName val="0"/>
          <c:showPercent val="0"/>
          <c:showBubbleSize val="0"/>
        </c:dLbls>
        <c:gapWidth val="219"/>
        <c:axId val="664716111"/>
        <c:axId val="664717071"/>
      </c:barChart>
      <c:lineChart>
        <c:grouping val="standard"/>
        <c:varyColors val="0"/>
        <c:ser>
          <c:idx val="1"/>
          <c:order val="1"/>
          <c:tx>
            <c:strRef>
              <c:f>Graphs2!$O$56</c:f>
              <c:strCache>
                <c:ptCount val="1"/>
                <c:pt idx="0">
                  <c:v>unmetneed</c:v>
                </c:pt>
              </c:strCache>
            </c:strRef>
          </c:tx>
          <c:spPr>
            <a:ln w="28575" cap="rnd">
              <a:solidFill>
                <a:schemeClr val="accent2"/>
              </a:solidFill>
              <a:round/>
            </a:ln>
            <a:effectLst/>
          </c:spPr>
          <c:marker>
            <c:symbol val="none"/>
          </c:marker>
          <c:cat>
            <c:strRef>
              <c:f>Graphs2!$P$54:$R$54</c:f>
              <c:strCache>
                <c:ptCount val="3"/>
                <c:pt idx="0">
                  <c:v>Round-1</c:v>
                </c:pt>
                <c:pt idx="1">
                  <c:v>Round-2</c:v>
                </c:pt>
                <c:pt idx="2">
                  <c:v>Round-3</c:v>
                </c:pt>
              </c:strCache>
            </c:strRef>
          </c:cat>
          <c:val>
            <c:numRef>
              <c:f>Graphs2!$P$56:$R$56</c:f>
              <c:numCache>
                <c:formatCode>0%</c:formatCode>
                <c:ptCount val="3"/>
                <c:pt idx="0">
                  <c:v>0.32</c:v>
                </c:pt>
                <c:pt idx="1">
                  <c:v>0.35</c:v>
                </c:pt>
                <c:pt idx="2">
                  <c:v>0.33</c:v>
                </c:pt>
              </c:numCache>
            </c:numRef>
          </c:val>
          <c:smooth val="0"/>
          <c:extLst>
            <c:ext xmlns:c16="http://schemas.microsoft.com/office/drawing/2014/chart" uri="{C3380CC4-5D6E-409C-BE32-E72D297353CC}">
              <c16:uniqueId val="{00000001-3D00-4A0B-B05C-A723057F2485}"/>
            </c:ext>
          </c:extLst>
        </c:ser>
        <c:dLbls>
          <c:showLegendKey val="0"/>
          <c:showVal val="0"/>
          <c:showCatName val="0"/>
          <c:showSerName val="0"/>
          <c:showPercent val="0"/>
          <c:showBubbleSize val="0"/>
        </c:dLbls>
        <c:marker val="1"/>
        <c:smooth val="0"/>
        <c:axId val="664716111"/>
        <c:axId val="664717071"/>
      </c:lineChart>
      <c:catAx>
        <c:axId val="664716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664717071"/>
        <c:crosses val="autoZero"/>
        <c:auto val="1"/>
        <c:lblAlgn val="ctr"/>
        <c:lblOffset val="100"/>
        <c:noMultiLvlLbl val="0"/>
      </c:catAx>
      <c:valAx>
        <c:axId val="664717071"/>
        <c:scaling>
          <c:orientation val="minMax"/>
        </c:scaling>
        <c:delete val="1"/>
        <c:axPos val="l"/>
        <c:numFmt formatCode="0%" sourceLinked="1"/>
        <c:majorTickMark val="none"/>
        <c:minorTickMark val="none"/>
        <c:tickLblPos val="nextTo"/>
        <c:crossAx val="66471611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For Spacing</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
          <c:y val="0.30477804349063881"/>
          <c:w val="1"/>
          <c:h val="0.50525322090573577"/>
        </c:manualLayout>
      </c:layout>
      <c:barChart>
        <c:barDir val="col"/>
        <c:grouping val="clustered"/>
        <c:varyColors val="0"/>
        <c:ser>
          <c:idx val="0"/>
          <c:order val="0"/>
          <c:tx>
            <c:strRef>
              <c:f>Graphs2!$A$55</c:f>
              <c:strCache>
                <c:ptCount val="1"/>
                <c:pt idx="0">
                  <c:v>unmet need for spacing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Graphs2!$B$54:$D$54</c:f>
              <c:strCache>
                <c:ptCount val="3"/>
                <c:pt idx="0">
                  <c:v>Round-1</c:v>
                </c:pt>
                <c:pt idx="1">
                  <c:v>Round-2</c:v>
                </c:pt>
                <c:pt idx="2">
                  <c:v>Round-3</c:v>
                </c:pt>
              </c:strCache>
            </c:strRef>
          </c:cat>
          <c:val>
            <c:numRef>
              <c:f>Graphs2!$B$55:$D$55</c:f>
              <c:numCache>
                <c:formatCode>0%</c:formatCode>
                <c:ptCount val="3"/>
                <c:pt idx="0">
                  <c:v>0.09</c:v>
                </c:pt>
                <c:pt idx="1">
                  <c:v>0.12</c:v>
                </c:pt>
                <c:pt idx="2">
                  <c:v>0.11</c:v>
                </c:pt>
              </c:numCache>
            </c:numRef>
          </c:val>
          <c:extLst>
            <c:ext xmlns:c16="http://schemas.microsoft.com/office/drawing/2014/chart" uri="{C3380CC4-5D6E-409C-BE32-E72D297353CC}">
              <c16:uniqueId val="{00000000-1A50-42F9-B6DD-E289BB286CB4}"/>
            </c:ext>
          </c:extLst>
        </c:ser>
        <c:dLbls>
          <c:dLblPos val="outEnd"/>
          <c:showLegendKey val="0"/>
          <c:showVal val="1"/>
          <c:showCatName val="0"/>
          <c:showSerName val="0"/>
          <c:showPercent val="0"/>
          <c:showBubbleSize val="0"/>
        </c:dLbls>
        <c:gapWidth val="219"/>
        <c:axId val="440394351"/>
        <c:axId val="440396271"/>
      </c:barChart>
      <c:lineChart>
        <c:grouping val="standard"/>
        <c:varyColors val="0"/>
        <c:ser>
          <c:idx val="1"/>
          <c:order val="1"/>
          <c:tx>
            <c:strRef>
              <c:f>Graphs2!$A$56</c:f>
              <c:strCache>
                <c:ptCount val="1"/>
                <c:pt idx="0">
                  <c:v>unmet need for spacing</c:v>
                </c:pt>
              </c:strCache>
            </c:strRef>
          </c:tx>
          <c:spPr>
            <a:ln w="28575" cap="rnd">
              <a:solidFill>
                <a:schemeClr val="accent2"/>
              </a:solidFill>
              <a:round/>
            </a:ln>
            <a:effectLst/>
          </c:spPr>
          <c:marker>
            <c:symbol val="none"/>
          </c:marker>
          <c:cat>
            <c:strRef>
              <c:f>Graphs2!$B$54:$D$54</c:f>
              <c:strCache>
                <c:ptCount val="3"/>
                <c:pt idx="0">
                  <c:v>Round-1</c:v>
                </c:pt>
                <c:pt idx="1">
                  <c:v>Round-2</c:v>
                </c:pt>
                <c:pt idx="2">
                  <c:v>Round-3</c:v>
                </c:pt>
              </c:strCache>
            </c:strRef>
          </c:cat>
          <c:val>
            <c:numRef>
              <c:f>Graphs2!$B$56:$D$56</c:f>
              <c:numCache>
                <c:formatCode>0%</c:formatCode>
                <c:ptCount val="3"/>
                <c:pt idx="0">
                  <c:v>0.09</c:v>
                </c:pt>
                <c:pt idx="1">
                  <c:v>0.12</c:v>
                </c:pt>
                <c:pt idx="2">
                  <c:v>0.11</c:v>
                </c:pt>
              </c:numCache>
            </c:numRef>
          </c:val>
          <c:smooth val="0"/>
          <c:extLst>
            <c:ext xmlns:c16="http://schemas.microsoft.com/office/drawing/2014/chart" uri="{C3380CC4-5D6E-409C-BE32-E72D297353CC}">
              <c16:uniqueId val="{00000001-1EFD-42EE-ACE0-911FC9328FD2}"/>
            </c:ext>
          </c:extLst>
        </c:ser>
        <c:dLbls>
          <c:showLegendKey val="0"/>
          <c:showVal val="0"/>
          <c:showCatName val="0"/>
          <c:showSerName val="0"/>
          <c:showPercent val="0"/>
          <c:showBubbleSize val="0"/>
        </c:dLbls>
        <c:marker val="1"/>
        <c:smooth val="0"/>
        <c:axId val="440394351"/>
        <c:axId val="440396271"/>
      </c:lineChart>
      <c:catAx>
        <c:axId val="440394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440396271"/>
        <c:crosses val="autoZero"/>
        <c:auto val="1"/>
        <c:lblAlgn val="ctr"/>
        <c:lblOffset val="100"/>
        <c:noMultiLvlLbl val="0"/>
      </c:catAx>
      <c:valAx>
        <c:axId val="440396271"/>
        <c:scaling>
          <c:orientation val="minMax"/>
        </c:scaling>
        <c:delete val="1"/>
        <c:axPos val="l"/>
        <c:numFmt formatCode="0%" sourceLinked="1"/>
        <c:majorTickMark val="none"/>
        <c:minorTickMark val="none"/>
        <c:tickLblPos val="nextTo"/>
        <c:crossAx val="4403943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Modern spacing</a:t>
            </a:r>
          </a:p>
        </c:rich>
      </c:tx>
      <c:layout>
        <c:manualLayout>
          <c:xMode val="edge"/>
          <c:yMode val="edge"/>
          <c:x val="0.3860277777777778"/>
          <c:y val="0.14708241841121675"/>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Graphs2!$V$55</c:f>
              <c:strCache>
                <c:ptCount val="1"/>
                <c:pt idx="0">
                  <c:v>Modern spacing method (Mspacing)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Graphs2!$W$54:$Y$54</c:f>
              <c:strCache>
                <c:ptCount val="3"/>
                <c:pt idx="0">
                  <c:v>Round-1</c:v>
                </c:pt>
                <c:pt idx="1">
                  <c:v>Round-2</c:v>
                </c:pt>
                <c:pt idx="2">
                  <c:v>Round-3</c:v>
                </c:pt>
              </c:strCache>
            </c:strRef>
          </c:cat>
          <c:val>
            <c:numRef>
              <c:f>Graphs2!$W$55:$Y$55</c:f>
              <c:numCache>
                <c:formatCode>0%</c:formatCode>
                <c:ptCount val="3"/>
                <c:pt idx="0">
                  <c:v>0.05</c:v>
                </c:pt>
                <c:pt idx="1">
                  <c:v>0.04</c:v>
                </c:pt>
                <c:pt idx="2">
                  <c:v>0.06</c:v>
                </c:pt>
              </c:numCache>
            </c:numRef>
          </c:val>
          <c:extLst>
            <c:ext xmlns:c16="http://schemas.microsoft.com/office/drawing/2014/chart" uri="{C3380CC4-5D6E-409C-BE32-E72D297353CC}">
              <c16:uniqueId val="{00000000-6D48-46E6-ADCF-F50D2BE145FB}"/>
            </c:ext>
          </c:extLst>
        </c:ser>
        <c:dLbls>
          <c:dLblPos val="outEnd"/>
          <c:showLegendKey val="0"/>
          <c:showVal val="1"/>
          <c:showCatName val="0"/>
          <c:showSerName val="0"/>
          <c:showPercent val="0"/>
          <c:showBubbleSize val="0"/>
        </c:dLbls>
        <c:gapWidth val="219"/>
        <c:axId val="1328385904"/>
        <c:axId val="1328386864"/>
      </c:barChart>
      <c:lineChart>
        <c:grouping val="standard"/>
        <c:varyColors val="0"/>
        <c:ser>
          <c:idx val="1"/>
          <c:order val="1"/>
          <c:tx>
            <c:strRef>
              <c:f>Graphs2!$V$56</c:f>
              <c:strCache>
                <c:ptCount val="1"/>
                <c:pt idx="0">
                  <c:v>Modern spacing method (Mspacing)</c:v>
                </c:pt>
              </c:strCache>
            </c:strRef>
          </c:tx>
          <c:spPr>
            <a:ln w="28575" cap="rnd">
              <a:solidFill>
                <a:schemeClr val="accent2"/>
              </a:solidFill>
              <a:round/>
            </a:ln>
            <a:effectLst/>
          </c:spPr>
          <c:marker>
            <c:symbol val="none"/>
          </c:marker>
          <c:cat>
            <c:strRef>
              <c:f>Graphs2!$W$54:$Y$54</c:f>
              <c:strCache>
                <c:ptCount val="3"/>
                <c:pt idx="0">
                  <c:v>Round-1</c:v>
                </c:pt>
                <c:pt idx="1">
                  <c:v>Round-2</c:v>
                </c:pt>
                <c:pt idx="2">
                  <c:v>Round-3</c:v>
                </c:pt>
              </c:strCache>
            </c:strRef>
          </c:cat>
          <c:val>
            <c:numRef>
              <c:f>Graphs2!$W$56:$Y$56</c:f>
              <c:numCache>
                <c:formatCode>0%</c:formatCode>
                <c:ptCount val="3"/>
                <c:pt idx="0">
                  <c:v>0.05</c:v>
                </c:pt>
                <c:pt idx="1">
                  <c:v>0.04</c:v>
                </c:pt>
                <c:pt idx="2">
                  <c:v>0.06</c:v>
                </c:pt>
              </c:numCache>
            </c:numRef>
          </c:val>
          <c:smooth val="0"/>
          <c:extLst>
            <c:ext xmlns:c16="http://schemas.microsoft.com/office/drawing/2014/chart" uri="{C3380CC4-5D6E-409C-BE32-E72D297353CC}">
              <c16:uniqueId val="{00000001-C3A2-4E6F-B8A3-932978BB0C96}"/>
            </c:ext>
          </c:extLst>
        </c:ser>
        <c:dLbls>
          <c:showLegendKey val="0"/>
          <c:showVal val="0"/>
          <c:showCatName val="0"/>
          <c:showSerName val="0"/>
          <c:showPercent val="0"/>
          <c:showBubbleSize val="0"/>
        </c:dLbls>
        <c:marker val="1"/>
        <c:smooth val="0"/>
        <c:axId val="1328385904"/>
        <c:axId val="1328386864"/>
      </c:lineChart>
      <c:catAx>
        <c:axId val="1328385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28386864"/>
        <c:crosses val="autoZero"/>
        <c:auto val="1"/>
        <c:lblAlgn val="ctr"/>
        <c:lblOffset val="100"/>
        <c:noMultiLvlLbl val="0"/>
      </c:catAx>
      <c:valAx>
        <c:axId val="1328386864"/>
        <c:scaling>
          <c:orientation val="minMax"/>
          <c:max val="0.1"/>
        </c:scaling>
        <c:delete val="1"/>
        <c:axPos val="l"/>
        <c:numFmt formatCode="0%" sourceLinked="1"/>
        <c:majorTickMark val="none"/>
        <c:minorTickMark val="none"/>
        <c:tickLblPos val="nextTo"/>
        <c:crossAx val="1328385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Permanent</a:t>
            </a:r>
          </a:p>
        </c:rich>
      </c:tx>
      <c:layout>
        <c:manualLayout>
          <c:xMode val="edge"/>
          <c:yMode val="edge"/>
          <c:x val="0.36945122484689408"/>
          <c:y val="6.2271589118652708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Graphs2!$AB$55</c:f>
              <c:strCache>
                <c:ptCount val="1"/>
                <c:pt idx="0">
                  <c:v>Permanent method (permanent)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Graphs2!$AC$54:$AE$54</c:f>
              <c:strCache>
                <c:ptCount val="3"/>
                <c:pt idx="0">
                  <c:v>Round-1</c:v>
                </c:pt>
                <c:pt idx="1">
                  <c:v>Round-2</c:v>
                </c:pt>
                <c:pt idx="2">
                  <c:v>Round-3</c:v>
                </c:pt>
              </c:strCache>
            </c:strRef>
          </c:cat>
          <c:val>
            <c:numRef>
              <c:f>Graphs2!$AC$55:$AE$55</c:f>
              <c:numCache>
                <c:formatCode>0%</c:formatCode>
                <c:ptCount val="3"/>
                <c:pt idx="0">
                  <c:v>0.34</c:v>
                </c:pt>
                <c:pt idx="1">
                  <c:v>0.35</c:v>
                </c:pt>
                <c:pt idx="2">
                  <c:v>0.39</c:v>
                </c:pt>
              </c:numCache>
            </c:numRef>
          </c:val>
          <c:extLst>
            <c:ext xmlns:c16="http://schemas.microsoft.com/office/drawing/2014/chart" uri="{C3380CC4-5D6E-409C-BE32-E72D297353CC}">
              <c16:uniqueId val="{00000000-DDEF-40AC-896C-F1AB7DC4641B}"/>
            </c:ext>
          </c:extLst>
        </c:ser>
        <c:dLbls>
          <c:dLblPos val="outEnd"/>
          <c:showLegendKey val="0"/>
          <c:showVal val="1"/>
          <c:showCatName val="0"/>
          <c:showSerName val="0"/>
          <c:showPercent val="0"/>
          <c:showBubbleSize val="0"/>
        </c:dLbls>
        <c:gapWidth val="219"/>
        <c:axId val="1328389744"/>
        <c:axId val="1328411344"/>
      </c:barChart>
      <c:lineChart>
        <c:grouping val="standard"/>
        <c:varyColors val="0"/>
        <c:ser>
          <c:idx val="1"/>
          <c:order val="1"/>
          <c:tx>
            <c:strRef>
              <c:f>Graphs2!$AB$56</c:f>
              <c:strCache>
                <c:ptCount val="1"/>
                <c:pt idx="0">
                  <c:v>Permanent method (permanent)</c:v>
                </c:pt>
              </c:strCache>
            </c:strRef>
          </c:tx>
          <c:spPr>
            <a:ln w="28575" cap="rnd">
              <a:solidFill>
                <a:schemeClr val="accent2"/>
              </a:solidFill>
              <a:round/>
            </a:ln>
            <a:effectLst/>
          </c:spPr>
          <c:marker>
            <c:symbol val="none"/>
          </c:marker>
          <c:cat>
            <c:strRef>
              <c:f>Graphs2!$AC$54:$AE$54</c:f>
              <c:strCache>
                <c:ptCount val="3"/>
                <c:pt idx="0">
                  <c:v>Round-1</c:v>
                </c:pt>
                <c:pt idx="1">
                  <c:v>Round-2</c:v>
                </c:pt>
                <c:pt idx="2">
                  <c:v>Round-3</c:v>
                </c:pt>
              </c:strCache>
            </c:strRef>
          </c:cat>
          <c:val>
            <c:numRef>
              <c:f>Graphs2!$AC$56:$AE$56</c:f>
              <c:numCache>
                <c:formatCode>0%</c:formatCode>
                <c:ptCount val="3"/>
                <c:pt idx="0">
                  <c:v>0.34</c:v>
                </c:pt>
                <c:pt idx="1">
                  <c:v>0.35</c:v>
                </c:pt>
                <c:pt idx="2">
                  <c:v>0.39</c:v>
                </c:pt>
              </c:numCache>
            </c:numRef>
          </c:val>
          <c:smooth val="0"/>
          <c:extLst>
            <c:ext xmlns:c16="http://schemas.microsoft.com/office/drawing/2014/chart" uri="{C3380CC4-5D6E-409C-BE32-E72D297353CC}">
              <c16:uniqueId val="{00000001-44C6-46FE-A74B-B1B36AF39A13}"/>
            </c:ext>
          </c:extLst>
        </c:ser>
        <c:dLbls>
          <c:showLegendKey val="0"/>
          <c:showVal val="0"/>
          <c:showCatName val="0"/>
          <c:showSerName val="0"/>
          <c:showPercent val="0"/>
          <c:showBubbleSize val="0"/>
        </c:dLbls>
        <c:marker val="1"/>
        <c:smooth val="0"/>
        <c:axId val="1328389744"/>
        <c:axId val="1328411344"/>
      </c:lineChart>
      <c:catAx>
        <c:axId val="132838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28411344"/>
        <c:crosses val="autoZero"/>
        <c:auto val="1"/>
        <c:lblAlgn val="ctr"/>
        <c:lblOffset val="100"/>
        <c:noMultiLvlLbl val="0"/>
      </c:catAx>
      <c:valAx>
        <c:axId val="1328411344"/>
        <c:scaling>
          <c:orientation val="minMax"/>
        </c:scaling>
        <c:delete val="1"/>
        <c:axPos val="l"/>
        <c:numFmt formatCode="0%" sourceLinked="1"/>
        <c:majorTickMark val="none"/>
        <c:minorTickMark val="none"/>
        <c:tickLblPos val="nextTo"/>
        <c:crossAx val="1328389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Traditional method</a:t>
            </a:r>
          </a:p>
        </c:rich>
      </c:tx>
      <c:layout>
        <c:manualLayout>
          <c:xMode val="edge"/>
          <c:yMode val="edge"/>
          <c:x val="0.33422900262467192"/>
          <c:y val="0.12973333589926164"/>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Graphs2!$AI$55</c:f>
              <c:strCache>
                <c:ptCount val="1"/>
                <c:pt idx="0">
                  <c:v>Traditional method (Traditional_method)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Graphs2!$AJ$54:$AL$54</c:f>
              <c:strCache>
                <c:ptCount val="3"/>
                <c:pt idx="0">
                  <c:v>Round-1</c:v>
                </c:pt>
                <c:pt idx="1">
                  <c:v>Round-2</c:v>
                </c:pt>
                <c:pt idx="2">
                  <c:v>Round-3</c:v>
                </c:pt>
              </c:strCache>
            </c:strRef>
          </c:cat>
          <c:val>
            <c:numRef>
              <c:f>Graphs2!$AJ$55:$AL$55</c:f>
              <c:numCache>
                <c:formatCode>0%</c:formatCode>
                <c:ptCount val="3"/>
                <c:pt idx="0">
                  <c:v>7.0000000000000007E-2</c:v>
                </c:pt>
                <c:pt idx="1">
                  <c:v>0.06</c:v>
                </c:pt>
                <c:pt idx="2">
                  <c:v>0.08</c:v>
                </c:pt>
              </c:numCache>
            </c:numRef>
          </c:val>
          <c:extLst>
            <c:ext xmlns:c16="http://schemas.microsoft.com/office/drawing/2014/chart" uri="{C3380CC4-5D6E-409C-BE32-E72D297353CC}">
              <c16:uniqueId val="{00000000-A8B2-47CD-AD86-24EA404F111D}"/>
            </c:ext>
          </c:extLst>
        </c:ser>
        <c:dLbls>
          <c:dLblPos val="outEnd"/>
          <c:showLegendKey val="0"/>
          <c:showVal val="1"/>
          <c:showCatName val="0"/>
          <c:showSerName val="0"/>
          <c:showPercent val="0"/>
          <c:showBubbleSize val="0"/>
        </c:dLbls>
        <c:gapWidth val="219"/>
        <c:axId val="1335807568"/>
        <c:axId val="1335809488"/>
      </c:barChart>
      <c:lineChart>
        <c:grouping val="standard"/>
        <c:varyColors val="0"/>
        <c:ser>
          <c:idx val="1"/>
          <c:order val="1"/>
          <c:tx>
            <c:strRef>
              <c:f>Graphs2!$AI$56</c:f>
              <c:strCache>
                <c:ptCount val="1"/>
                <c:pt idx="0">
                  <c:v>Traditional method (Traditional_method)</c:v>
                </c:pt>
              </c:strCache>
            </c:strRef>
          </c:tx>
          <c:spPr>
            <a:ln w="28575" cap="rnd">
              <a:solidFill>
                <a:schemeClr val="accent2"/>
              </a:solidFill>
              <a:round/>
            </a:ln>
            <a:effectLst/>
          </c:spPr>
          <c:marker>
            <c:symbol val="none"/>
          </c:marker>
          <c:cat>
            <c:strRef>
              <c:f>Graphs2!$AJ$54:$AL$54</c:f>
              <c:strCache>
                <c:ptCount val="3"/>
                <c:pt idx="0">
                  <c:v>Round-1</c:v>
                </c:pt>
                <c:pt idx="1">
                  <c:v>Round-2</c:v>
                </c:pt>
                <c:pt idx="2">
                  <c:v>Round-3</c:v>
                </c:pt>
              </c:strCache>
            </c:strRef>
          </c:cat>
          <c:val>
            <c:numRef>
              <c:f>Graphs2!$AJ$56:$AL$56</c:f>
              <c:numCache>
                <c:formatCode>0%</c:formatCode>
                <c:ptCount val="3"/>
                <c:pt idx="0">
                  <c:v>7.0000000000000007E-2</c:v>
                </c:pt>
                <c:pt idx="1">
                  <c:v>0.06</c:v>
                </c:pt>
                <c:pt idx="2">
                  <c:v>0.08</c:v>
                </c:pt>
              </c:numCache>
            </c:numRef>
          </c:val>
          <c:smooth val="0"/>
          <c:extLst>
            <c:ext xmlns:c16="http://schemas.microsoft.com/office/drawing/2014/chart" uri="{C3380CC4-5D6E-409C-BE32-E72D297353CC}">
              <c16:uniqueId val="{00000001-AC60-42BE-A788-74BF9939E3B1}"/>
            </c:ext>
          </c:extLst>
        </c:ser>
        <c:dLbls>
          <c:showLegendKey val="0"/>
          <c:showVal val="0"/>
          <c:showCatName val="0"/>
          <c:showSerName val="0"/>
          <c:showPercent val="0"/>
          <c:showBubbleSize val="0"/>
        </c:dLbls>
        <c:marker val="1"/>
        <c:smooth val="0"/>
        <c:axId val="1335807568"/>
        <c:axId val="1335809488"/>
      </c:lineChart>
      <c:catAx>
        <c:axId val="1335807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35809488"/>
        <c:crosses val="autoZero"/>
        <c:auto val="1"/>
        <c:lblAlgn val="ctr"/>
        <c:lblOffset val="100"/>
        <c:noMultiLvlLbl val="0"/>
      </c:catAx>
      <c:valAx>
        <c:axId val="1335809488"/>
        <c:scaling>
          <c:orientation val="minMax"/>
          <c:max val="0.1"/>
        </c:scaling>
        <c:delete val="1"/>
        <c:axPos val="l"/>
        <c:numFmt formatCode="0%" sourceLinked="1"/>
        <c:majorTickMark val="none"/>
        <c:minorTickMark val="none"/>
        <c:tickLblPos val="nextTo"/>
        <c:crossAx val="1335807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8289737212600669"/>
          <c:y val="8.635531227784934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454931916086988"/>
          <c:y val="0.30343671857171828"/>
          <c:w val="0.41096171571555379"/>
          <c:h val="0.38062108231909625"/>
        </c:manualLayout>
      </c:layout>
      <c:doughnutChart>
        <c:varyColors val="1"/>
        <c:ser>
          <c:idx val="0"/>
          <c:order val="0"/>
          <c:tx>
            <c:strRef>
              <c:f>Graphs1!$V$43</c:f>
              <c:strCache>
                <c:ptCount val="1"/>
                <c:pt idx="0">
                  <c:v>Round-3</c:v>
                </c:pt>
              </c:strCache>
            </c:strRef>
          </c:tx>
          <c:spPr>
            <a:scene3d>
              <a:camera prst="orthographicFront"/>
              <a:lightRig rig="threePt" dir="t"/>
            </a:scene3d>
            <a:sp3d>
              <a:bevelT w="139700" h="139700"/>
            </a:sp3d>
          </c:spPr>
          <c:dPt>
            <c:idx val="0"/>
            <c:bubble3D val="0"/>
            <c:spPr>
              <a:solidFill>
                <a:schemeClr val="accent1"/>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1-6B59-4599-B021-E3374F40F92F}"/>
              </c:ext>
            </c:extLst>
          </c:dPt>
          <c:dPt>
            <c:idx val="1"/>
            <c:bubble3D val="0"/>
            <c:spPr>
              <a:solidFill>
                <a:schemeClr val="accent2"/>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3-6B59-4599-B021-E3374F40F92F}"/>
              </c:ext>
            </c:extLst>
          </c:dPt>
          <c:dPt>
            <c:idx val="2"/>
            <c:bubble3D val="0"/>
            <c:spPr>
              <a:solidFill>
                <a:schemeClr val="accent3"/>
              </a:solidFill>
              <a:ln w="19050">
                <a:solidFill>
                  <a:schemeClr val="lt1"/>
                </a:solidFill>
              </a:ln>
              <a:effectLst/>
              <a:scene3d>
                <a:camera prst="orthographicFront"/>
                <a:lightRig rig="threePt" dir="t"/>
              </a:scene3d>
              <a:sp3d>
                <a:bevelT w="139700" h="139700"/>
              </a:sp3d>
            </c:spPr>
            <c:extLst>
              <c:ext xmlns:c16="http://schemas.microsoft.com/office/drawing/2014/chart" uri="{C3380CC4-5D6E-409C-BE32-E72D297353CC}">
                <c16:uniqueId val="{00000005-6B59-4599-B021-E3374F40F92F}"/>
              </c:ext>
            </c:extLst>
          </c:dPt>
          <c:dLbls>
            <c:dLbl>
              <c:idx val="0"/>
              <c:layout>
                <c:manualLayout>
                  <c:x val="5.4054744261471735E-2"/>
                  <c:y val="-0.1056906046615119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B59-4599-B021-E3374F40F92F}"/>
                </c:ext>
              </c:extLst>
            </c:dLbl>
            <c:dLbl>
              <c:idx val="1"/>
              <c:layout>
                <c:manualLayout>
                  <c:x val="-0.2882919693945159"/>
                  <c:y val="5.5626634032374701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B59-4599-B021-E3374F40F92F}"/>
                </c:ext>
              </c:extLst>
            </c:dLbl>
            <c:dLbl>
              <c:idx val="2"/>
              <c:layout>
                <c:manualLayout>
                  <c:x val="-6.0060826957190817E-2"/>
                  <c:y val="-8.90026144517995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B59-4599-B021-E3374F40F92F}"/>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Graphs1!$S$44:$S$46</c:f>
              <c:strCache>
                <c:ptCount val="3"/>
                <c:pt idx="0">
                  <c:v>SC/ST</c:v>
                </c:pt>
                <c:pt idx="1">
                  <c:v>OBC</c:v>
                </c:pt>
                <c:pt idx="2">
                  <c:v>Others</c:v>
                </c:pt>
              </c:strCache>
            </c:strRef>
          </c:cat>
          <c:val>
            <c:numRef>
              <c:f>Graphs1!$V$44:$V$46</c:f>
              <c:numCache>
                <c:formatCode>0%</c:formatCode>
                <c:ptCount val="3"/>
                <c:pt idx="0">
                  <c:v>0.2</c:v>
                </c:pt>
                <c:pt idx="1">
                  <c:v>0.64</c:v>
                </c:pt>
                <c:pt idx="2">
                  <c:v>0.16</c:v>
                </c:pt>
              </c:numCache>
            </c:numRef>
          </c:val>
          <c:extLst>
            <c:ext xmlns:c16="http://schemas.microsoft.com/office/drawing/2014/chart" uri="{C3380CC4-5D6E-409C-BE32-E72D297353CC}">
              <c16:uniqueId val="{00000006-6B59-4599-B021-E3374F40F92F}"/>
            </c:ext>
          </c:extLst>
        </c:ser>
        <c:dLbls>
          <c:showLegendKey val="0"/>
          <c:showVal val="0"/>
          <c:showCatName val="0"/>
          <c:showSerName val="0"/>
          <c:showPercent val="0"/>
          <c:showBubbleSize val="0"/>
          <c:showLeaderLines val="0"/>
        </c:dLbls>
        <c:firstSliceAng val="0"/>
        <c:holeSize val="60"/>
      </c:doughnutChart>
      <c:spPr>
        <a:noFill/>
        <a:ln>
          <a:noFill/>
        </a:ln>
        <a:effectLst/>
      </c:spPr>
    </c:plotArea>
    <c:legend>
      <c:legendPos val="b"/>
      <c:layout>
        <c:manualLayout>
          <c:xMode val="edge"/>
          <c:yMode val="edge"/>
          <c:x val="0"/>
          <c:y val="0.78974621552736457"/>
          <c:w val="1"/>
          <c:h val="0.175532252716616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'TABLE-5'!$BI$5</c:f>
              <c:strCache>
                <c:ptCount val="1"/>
                <c:pt idx="0">
                  <c:v>15-19 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'TABLE-5'!$BJ$5:$BL$5</c:f>
              <c:numCache>
                <c:formatCode>0%</c:formatCode>
                <c:ptCount val="3"/>
                <c:pt idx="0">
                  <c:v>0.06</c:v>
                </c:pt>
                <c:pt idx="1">
                  <c:v>0.05</c:v>
                </c:pt>
                <c:pt idx="2">
                  <c:v>0.08</c:v>
                </c:pt>
              </c:numCache>
            </c:numRef>
          </c:val>
          <c:extLst>
            <c:ext xmlns:c16="http://schemas.microsoft.com/office/drawing/2014/chart" uri="{C3380CC4-5D6E-409C-BE32-E72D297353CC}">
              <c16:uniqueId val="{00000000-228B-4B5F-AE6A-2A8002F299CA}"/>
            </c:ext>
          </c:extLst>
        </c:ser>
        <c:ser>
          <c:idx val="1"/>
          <c:order val="1"/>
          <c:tx>
            <c:strRef>
              <c:f>'TABLE-5'!$BI$6</c:f>
              <c:strCache>
                <c:ptCount val="1"/>
                <c:pt idx="0">
                  <c:v>20-24 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'TABLE-5'!$BJ$6:$BL$6</c:f>
              <c:numCache>
                <c:formatCode>0%</c:formatCode>
                <c:ptCount val="3"/>
                <c:pt idx="0">
                  <c:v>0.08</c:v>
                </c:pt>
                <c:pt idx="1">
                  <c:v>0.08</c:v>
                </c:pt>
                <c:pt idx="2">
                  <c:v>0.09</c:v>
                </c:pt>
              </c:numCache>
            </c:numRef>
          </c:val>
          <c:extLst>
            <c:ext xmlns:c16="http://schemas.microsoft.com/office/drawing/2014/chart" uri="{C3380CC4-5D6E-409C-BE32-E72D297353CC}">
              <c16:uniqueId val="{00000001-228B-4B5F-AE6A-2A8002F299CA}"/>
            </c:ext>
          </c:extLst>
        </c:ser>
        <c:ser>
          <c:idx val="2"/>
          <c:order val="2"/>
          <c:tx>
            <c:strRef>
              <c:f>'TABLE-5'!$BI$7</c:f>
              <c:strCache>
                <c:ptCount val="1"/>
                <c:pt idx="0">
                  <c:v>25-29 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'TABLE-5'!$BJ$7:$BL$7</c:f>
              <c:numCache>
                <c:formatCode>0%</c:formatCode>
                <c:ptCount val="3"/>
                <c:pt idx="0">
                  <c:v>0.08</c:v>
                </c:pt>
                <c:pt idx="1">
                  <c:v>0.09</c:v>
                </c:pt>
                <c:pt idx="2">
                  <c:v>0.09</c:v>
                </c:pt>
              </c:numCache>
            </c:numRef>
          </c:val>
          <c:extLst>
            <c:ext xmlns:c16="http://schemas.microsoft.com/office/drawing/2014/chart" uri="{C3380CC4-5D6E-409C-BE32-E72D297353CC}">
              <c16:uniqueId val="{00000002-228B-4B5F-AE6A-2A8002F299CA}"/>
            </c:ext>
          </c:extLst>
        </c:ser>
        <c:ser>
          <c:idx val="3"/>
          <c:order val="3"/>
          <c:tx>
            <c:strRef>
              <c:f>'TABLE-5'!$BI$8</c:f>
              <c:strCache>
                <c:ptCount val="1"/>
                <c:pt idx="0">
                  <c:v>30-34 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'TABLE-5'!$BJ$8:$BL$8</c:f>
              <c:numCache>
                <c:formatCode>0%</c:formatCode>
                <c:ptCount val="3"/>
                <c:pt idx="0">
                  <c:v>0.08</c:v>
                </c:pt>
                <c:pt idx="1">
                  <c:v>7.0000000000000007E-2</c:v>
                </c:pt>
                <c:pt idx="2">
                  <c:v>0.08</c:v>
                </c:pt>
              </c:numCache>
            </c:numRef>
          </c:val>
          <c:extLst>
            <c:ext xmlns:c16="http://schemas.microsoft.com/office/drawing/2014/chart" uri="{C3380CC4-5D6E-409C-BE32-E72D297353CC}">
              <c16:uniqueId val="{00000003-228B-4B5F-AE6A-2A8002F299CA}"/>
            </c:ext>
          </c:extLst>
        </c:ser>
        <c:ser>
          <c:idx val="4"/>
          <c:order val="4"/>
          <c:tx>
            <c:strRef>
              <c:f>'TABLE-5'!$BI$9</c:f>
              <c:strCache>
                <c:ptCount val="1"/>
                <c:pt idx="0">
                  <c:v>35-39 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'TABLE-5'!$BJ$9:$BL$9</c:f>
              <c:numCache>
                <c:formatCode>0%</c:formatCode>
                <c:ptCount val="3"/>
                <c:pt idx="0">
                  <c:v>0.08</c:v>
                </c:pt>
                <c:pt idx="1">
                  <c:v>0.06</c:v>
                </c:pt>
                <c:pt idx="2">
                  <c:v>7.0000000000000007E-2</c:v>
                </c:pt>
              </c:numCache>
            </c:numRef>
          </c:val>
          <c:extLst>
            <c:ext xmlns:c16="http://schemas.microsoft.com/office/drawing/2014/chart" uri="{C3380CC4-5D6E-409C-BE32-E72D297353CC}">
              <c16:uniqueId val="{00000004-228B-4B5F-AE6A-2A8002F299CA}"/>
            </c:ext>
          </c:extLst>
        </c:ser>
        <c:ser>
          <c:idx val="5"/>
          <c:order val="5"/>
          <c:tx>
            <c:strRef>
              <c:f>'TABLE-5'!$BI$10</c:f>
              <c:strCache>
                <c:ptCount val="1"/>
                <c:pt idx="0">
                  <c:v>40-44 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'TABLE-5'!$BJ$10:$BL$10</c:f>
              <c:numCache>
                <c:formatCode>0%</c:formatCode>
                <c:ptCount val="3"/>
                <c:pt idx="0">
                  <c:v>0.08</c:v>
                </c:pt>
                <c:pt idx="1">
                  <c:v>0.05</c:v>
                </c:pt>
                <c:pt idx="2">
                  <c:v>0.05</c:v>
                </c:pt>
              </c:numCache>
            </c:numRef>
          </c:val>
          <c:extLst>
            <c:ext xmlns:c16="http://schemas.microsoft.com/office/drawing/2014/chart" uri="{C3380CC4-5D6E-409C-BE32-E72D297353CC}">
              <c16:uniqueId val="{00000005-228B-4B5F-AE6A-2A8002F299CA}"/>
            </c:ext>
          </c:extLst>
        </c:ser>
        <c:ser>
          <c:idx val="6"/>
          <c:order val="6"/>
          <c:tx>
            <c:strRef>
              <c:f>'TABLE-5'!$BI$11</c:f>
              <c:strCache>
                <c:ptCount val="1"/>
                <c:pt idx="0">
                  <c:v>45-49 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'TABLE-5'!$BJ$4:$BL$4</c:f>
              <c:numCache>
                <c:formatCode>General</c:formatCode>
                <c:ptCount val="3"/>
                <c:pt idx="0">
                  <c:v>2016</c:v>
                </c:pt>
                <c:pt idx="1">
                  <c:v>2018</c:v>
                </c:pt>
                <c:pt idx="2">
                  <c:v>2021</c:v>
                </c:pt>
              </c:numCache>
            </c:numRef>
          </c:cat>
          <c:val>
            <c:numRef>
              <c:f>'TABLE-5'!$BJ$11:$BL$11</c:f>
              <c:numCache>
                <c:formatCode>0%</c:formatCode>
                <c:ptCount val="3"/>
                <c:pt idx="0">
                  <c:v>0.05</c:v>
                </c:pt>
                <c:pt idx="1">
                  <c:v>0.02</c:v>
                </c:pt>
                <c:pt idx="2">
                  <c:v>0.04</c:v>
                </c:pt>
              </c:numCache>
            </c:numRef>
          </c:val>
          <c:extLst>
            <c:ext xmlns:c16="http://schemas.microsoft.com/office/drawing/2014/chart" uri="{C3380CC4-5D6E-409C-BE32-E72D297353CC}">
              <c16:uniqueId val="{00000006-228B-4B5F-AE6A-2A8002F299CA}"/>
            </c:ext>
          </c:extLst>
        </c:ser>
        <c:dLbls>
          <c:dLblPos val="outEnd"/>
          <c:showLegendKey val="0"/>
          <c:showVal val="1"/>
          <c:showCatName val="0"/>
          <c:showSerName val="0"/>
          <c:showPercent val="0"/>
          <c:showBubbleSize val="0"/>
        </c:dLbls>
        <c:gapWidth val="219"/>
        <c:overlap val="-27"/>
        <c:axId val="843595600"/>
        <c:axId val="1380440575"/>
      </c:barChart>
      <c:catAx>
        <c:axId val="84359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380440575"/>
        <c:crosses val="autoZero"/>
        <c:auto val="1"/>
        <c:lblAlgn val="ctr"/>
        <c:lblOffset val="100"/>
        <c:noMultiLvlLbl val="0"/>
      </c:catAx>
      <c:valAx>
        <c:axId val="1380440575"/>
        <c:scaling>
          <c:orientation val="minMax"/>
        </c:scaling>
        <c:delete val="1"/>
        <c:axPos val="l"/>
        <c:numFmt formatCode="0%" sourceLinked="1"/>
        <c:majorTickMark val="none"/>
        <c:minorTickMark val="none"/>
        <c:tickLblPos val="nextTo"/>
        <c:crossAx val="843595600"/>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1586962696281307"/>
          <c:w val="1"/>
          <c:h val="0.74697734399991988"/>
        </c:manualLayout>
      </c:layout>
      <c:bar3DChart>
        <c:barDir val="col"/>
        <c:grouping val="clustered"/>
        <c:varyColors val="0"/>
        <c:ser>
          <c:idx val="0"/>
          <c:order val="0"/>
          <c:tx>
            <c:strRef>
              <c:f>'TABLE-5'!$CC$31</c:f>
              <c:strCache>
                <c:ptCount val="1"/>
                <c:pt idx="0">
                  <c:v>No</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'TABLE-5'!$CD$30:$CF$30</c:f>
              <c:numCache>
                <c:formatCode>General</c:formatCode>
                <c:ptCount val="3"/>
                <c:pt idx="0">
                  <c:v>2016</c:v>
                </c:pt>
                <c:pt idx="1">
                  <c:v>2018</c:v>
                </c:pt>
                <c:pt idx="2">
                  <c:v>2021</c:v>
                </c:pt>
              </c:numCache>
            </c:numRef>
          </c:cat>
          <c:val>
            <c:numRef>
              <c:f>'TABLE-5'!$CD$31:$CF$31</c:f>
              <c:numCache>
                <c:formatCode>0%</c:formatCode>
                <c:ptCount val="3"/>
                <c:pt idx="0">
                  <c:v>0.08</c:v>
                </c:pt>
                <c:pt idx="1">
                  <c:v>0.08</c:v>
                </c:pt>
                <c:pt idx="2">
                  <c:v>0.08</c:v>
                </c:pt>
              </c:numCache>
            </c:numRef>
          </c:val>
          <c:extLst>
            <c:ext xmlns:c16="http://schemas.microsoft.com/office/drawing/2014/chart" uri="{C3380CC4-5D6E-409C-BE32-E72D297353CC}">
              <c16:uniqueId val="{00000000-9A69-4569-9280-E2F5B226A1D0}"/>
            </c:ext>
          </c:extLst>
        </c:ser>
        <c:ser>
          <c:idx val="1"/>
          <c:order val="1"/>
          <c:tx>
            <c:strRef>
              <c:f>'TABLE-5'!$CC$32</c:f>
              <c:strCache>
                <c:ptCount val="1"/>
                <c:pt idx="0">
                  <c:v>Yes</c:v>
                </c:pt>
              </c:strCache>
            </c:strRef>
          </c:tx>
          <c:spPr>
            <a:solidFill>
              <a:schemeClr val="accent2"/>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'TABLE-5'!$CD$30:$CF$30</c:f>
              <c:numCache>
                <c:formatCode>General</c:formatCode>
                <c:ptCount val="3"/>
                <c:pt idx="0">
                  <c:v>2016</c:v>
                </c:pt>
                <c:pt idx="1">
                  <c:v>2018</c:v>
                </c:pt>
                <c:pt idx="2">
                  <c:v>2021</c:v>
                </c:pt>
              </c:numCache>
            </c:numRef>
          </c:cat>
          <c:val>
            <c:numRef>
              <c:f>'TABLE-5'!$CD$32:$CF$32</c:f>
              <c:numCache>
                <c:formatCode>0%</c:formatCode>
                <c:ptCount val="3"/>
                <c:pt idx="0">
                  <c:v>0.05</c:v>
                </c:pt>
                <c:pt idx="1">
                  <c:v>0.04</c:v>
                </c:pt>
                <c:pt idx="2">
                  <c:v>0.05</c:v>
                </c:pt>
              </c:numCache>
            </c:numRef>
          </c:val>
          <c:extLst>
            <c:ext xmlns:c16="http://schemas.microsoft.com/office/drawing/2014/chart" uri="{C3380CC4-5D6E-409C-BE32-E72D297353CC}">
              <c16:uniqueId val="{00000001-9A69-4569-9280-E2F5B226A1D0}"/>
            </c:ext>
          </c:extLst>
        </c:ser>
        <c:dLbls>
          <c:showLegendKey val="0"/>
          <c:showVal val="0"/>
          <c:showCatName val="0"/>
          <c:showSerName val="0"/>
          <c:showPercent val="0"/>
          <c:showBubbleSize val="0"/>
        </c:dLbls>
        <c:gapWidth val="150"/>
        <c:shape val="box"/>
        <c:axId val="151469199"/>
        <c:axId val="151468239"/>
        <c:axId val="0"/>
      </c:bar3DChart>
      <c:catAx>
        <c:axId val="15146919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51468239"/>
        <c:crosses val="autoZero"/>
        <c:auto val="1"/>
        <c:lblAlgn val="ctr"/>
        <c:lblOffset val="100"/>
        <c:noMultiLvlLbl val="0"/>
      </c:catAx>
      <c:valAx>
        <c:axId val="151468239"/>
        <c:scaling>
          <c:orientation val="minMax"/>
        </c:scaling>
        <c:delete val="1"/>
        <c:axPos val="l"/>
        <c:numFmt formatCode="0%" sourceLinked="1"/>
        <c:majorTickMark val="none"/>
        <c:minorTickMark val="none"/>
        <c:tickLblPos val="nextTo"/>
        <c:crossAx val="151469199"/>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5.2029388224524131E-2"/>
          <c:w val="0.94597445047702733"/>
          <c:h val="0.86227221314097735"/>
        </c:manualLayout>
      </c:layout>
      <c:bar3DChart>
        <c:barDir val="col"/>
        <c:grouping val="standard"/>
        <c:varyColors val="0"/>
        <c:ser>
          <c:idx val="0"/>
          <c:order val="0"/>
          <c:tx>
            <c:strRef>
              <c:f>'TABLE-5'!$BQ$44</c:f>
              <c:strCache>
                <c:ptCount val="1"/>
                <c:pt idx="0">
                  <c:v>No</c:v>
                </c:pt>
              </c:strCache>
            </c:strRef>
          </c:tx>
          <c:spPr>
            <a:solidFill>
              <a:schemeClr val="accent1"/>
            </a:solidFill>
            <a:ln>
              <a:noFill/>
            </a:ln>
            <a:effectLst/>
            <a:sp3d/>
          </c:spPr>
          <c:invertIfNegative val="0"/>
          <c:dLbls>
            <c:dLbl>
              <c:idx val="0"/>
              <c:layout>
                <c:manualLayout>
                  <c:x val="-1.0441927017343301E-2"/>
                  <c:y val="3.61447791529599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58-4640-8A3F-DDDFCC327E2B}"/>
                </c:ext>
              </c:extLst>
            </c:dLbl>
            <c:dLbl>
              <c:idx val="1"/>
              <c:layout>
                <c:manualLayout>
                  <c:x val="-7.6573246879835335E-17"/>
                  <c:y val="4.6471858910948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58-4640-8A3F-DDDFCC327E2B}"/>
                </c:ext>
              </c:extLst>
            </c:dLbl>
            <c:dLbl>
              <c:idx val="2"/>
              <c:layout>
                <c:manualLayout>
                  <c:x val="0"/>
                  <c:y val="4.6471858910948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58-4640-8A3F-DDDFCC327E2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'TABLE-5'!$BR$43:$BT$43</c:f>
              <c:numCache>
                <c:formatCode>General</c:formatCode>
                <c:ptCount val="3"/>
                <c:pt idx="0">
                  <c:v>2016</c:v>
                </c:pt>
                <c:pt idx="1">
                  <c:v>2018</c:v>
                </c:pt>
                <c:pt idx="2">
                  <c:v>2021</c:v>
                </c:pt>
              </c:numCache>
            </c:numRef>
          </c:cat>
          <c:val>
            <c:numRef>
              <c:f>'TABLE-5'!$BR$44:$BT$44</c:f>
              <c:numCache>
                <c:formatCode>0%</c:formatCode>
                <c:ptCount val="3"/>
                <c:pt idx="0">
                  <c:v>0.08</c:v>
                </c:pt>
                <c:pt idx="1">
                  <c:v>7.0000000000000007E-2</c:v>
                </c:pt>
                <c:pt idx="2">
                  <c:v>7.0000000000000007E-2</c:v>
                </c:pt>
              </c:numCache>
            </c:numRef>
          </c:val>
          <c:extLst>
            <c:ext xmlns:c16="http://schemas.microsoft.com/office/drawing/2014/chart" uri="{C3380CC4-5D6E-409C-BE32-E72D297353CC}">
              <c16:uniqueId val="{00000000-C558-4640-8A3F-DDDFCC327E2B}"/>
            </c:ext>
          </c:extLst>
        </c:ser>
        <c:ser>
          <c:idx val="1"/>
          <c:order val="1"/>
          <c:tx>
            <c:strRef>
              <c:f>'TABLE-5'!$BQ$45</c:f>
              <c:strCache>
                <c:ptCount val="1"/>
                <c:pt idx="0">
                  <c:v>Yes</c:v>
                </c:pt>
              </c:strCache>
            </c:strRef>
          </c:tx>
          <c:spPr>
            <a:solidFill>
              <a:schemeClr val="accent2"/>
            </a:solidFill>
            <a:ln>
              <a:noFill/>
            </a:ln>
            <a:effectLst/>
            <a:sp3d/>
          </c:spPr>
          <c:invertIfNegative val="0"/>
          <c:dLbls>
            <c:dLbl>
              <c:idx val="0"/>
              <c:layout>
                <c:manualLayout>
                  <c:x val="6.2651562104059418E-3"/>
                  <c:y val="4.6471858910948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58-4640-8A3F-DDDFCC327E2B}"/>
                </c:ext>
              </c:extLst>
            </c:dLbl>
            <c:dLbl>
              <c:idx val="1"/>
              <c:layout>
                <c:manualLayout>
                  <c:x val="4.1767708069373206E-3"/>
                  <c:y val="2.58176993949713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58-4640-8A3F-DDDFCC327E2B}"/>
                </c:ext>
              </c:extLst>
            </c:dLbl>
            <c:dLbl>
              <c:idx val="2"/>
              <c:layout>
                <c:manualLayout>
                  <c:x val="-6.2651562104059809E-3"/>
                  <c:y val="4.6471858910948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58-4640-8A3F-DDDFCC327E2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'TABLE-5'!$BR$43:$BT$43</c:f>
              <c:numCache>
                <c:formatCode>General</c:formatCode>
                <c:ptCount val="3"/>
                <c:pt idx="0">
                  <c:v>2016</c:v>
                </c:pt>
                <c:pt idx="1">
                  <c:v>2018</c:v>
                </c:pt>
                <c:pt idx="2">
                  <c:v>2021</c:v>
                </c:pt>
              </c:numCache>
            </c:numRef>
          </c:cat>
          <c:val>
            <c:numRef>
              <c:f>'TABLE-5'!$BR$45:$BT$45</c:f>
              <c:numCache>
                <c:formatCode>0%</c:formatCode>
                <c:ptCount val="3"/>
                <c:pt idx="0">
                  <c:v>0.13</c:v>
                </c:pt>
                <c:pt idx="1">
                  <c:v>0.11</c:v>
                </c:pt>
                <c:pt idx="2">
                  <c:v>0.13</c:v>
                </c:pt>
              </c:numCache>
            </c:numRef>
          </c:val>
          <c:extLst>
            <c:ext xmlns:c16="http://schemas.microsoft.com/office/drawing/2014/chart" uri="{C3380CC4-5D6E-409C-BE32-E72D297353CC}">
              <c16:uniqueId val="{00000001-C558-4640-8A3F-DDDFCC327E2B}"/>
            </c:ext>
          </c:extLst>
        </c:ser>
        <c:dLbls>
          <c:showLegendKey val="0"/>
          <c:showVal val="1"/>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b"/>
      <c:layout>
        <c:manualLayout>
          <c:xMode val="edge"/>
          <c:yMode val="edge"/>
          <c:x val="1.5833909019214661E-2"/>
          <c:y val="0.28036205303422207"/>
          <c:w val="0.12073973068033858"/>
          <c:h val="7.812554680664916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302808239207214E-2"/>
          <c:y val="6.0300197432428815E-2"/>
          <c:w val="0.92262020345813556"/>
          <c:h val="0.84037842798205409"/>
        </c:manualLayout>
      </c:layout>
      <c:bar3DChart>
        <c:barDir val="col"/>
        <c:grouping val="standard"/>
        <c:varyColors val="0"/>
        <c:ser>
          <c:idx val="0"/>
          <c:order val="0"/>
          <c:tx>
            <c:strRef>
              <c:f>'TABLE-5'!$BW$44</c:f>
              <c:strCache>
                <c:ptCount val="1"/>
                <c:pt idx="0">
                  <c:v>Yes</c:v>
                </c:pt>
              </c:strCache>
            </c:strRef>
          </c:tx>
          <c:spPr>
            <a:solidFill>
              <a:schemeClr val="accent1"/>
            </a:solidFill>
            <a:ln>
              <a:noFill/>
            </a:ln>
            <a:effectLst/>
            <a:sp3d/>
          </c:spPr>
          <c:invertIfNegative val="0"/>
          <c:dLbls>
            <c:dLbl>
              <c:idx val="0"/>
              <c:layout>
                <c:manualLayout>
                  <c:x val="-4.1869240712858634E-3"/>
                  <c:y val="6.57820335626496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37-42C1-BC34-15171E5234F7}"/>
                </c:ext>
              </c:extLst>
            </c:dLbl>
            <c:dLbl>
              <c:idx val="1"/>
              <c:layout>
                <c:manualLayout>
                  <c:x val="1.046731017821461E-2"/>
                  <c:y val="4.3854689041766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737-42C1-BC34-15171E5234F7}"/>
                </c:ext>
              </c:extLst>
            </c:dLbl>
            <c:dLbl>
              <c:idx val="2"/>
              <c:layout>
                <c:manualLayout>
                  <c:x val="-7.6759387909241206E-17"/>
                  <c:y val="6.0300197432428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37-42C1-BC34-15171E5234F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'TABLE-5'!$BX$43:$BZ$43</c:f>
              <c:numCache>
                <c:formatCode>General</c:formatCode>
                <c:ptCount val="3"/>
                <c:pt idx="0">
                  <c:v>2016</c:v>
                </c:pt>
                <c:pt idx="1">
                  <c:v>2018</c:v>
                </c:pt>
                <c:pt idx="2">
                  <c:v>2021</c:v>
                </c:pt>
              </c:numCache>
            </c:numRef>
          </c:cat>
          <c:val>
            <c:numRef>
              <c:f>'TABLE-5'!$BX$44:$BZ$44</c:f>
              <c:numCache>
                <c:formatCode>0%</c:formatCode>
                <c:ptCount val="3"/>
                <c:pt idx="0">
                  <c:v>0.13</c:v>
                </c:pt>
                <c:pt idx="1">
                  <c:v>0.09</c:v>
                </c:pt>
                <c:pt idx="2">
                  <c:v>0.12</c:v>
                </c:pt>
              </c:numCache>
            </c:numRef>
          </c:val>
          <c:extLst>
            <c:ext xmlns:c16="http://schemas.microsoft.com/office/drawing/2014/chart" uri="{C3380CC4-5D6E-409C-BE32-E72D297353CC}">
              <c16:uniqueId val="{00000000-3737-42C1-BC34-15171E5234F7}"/>
            </c:ext>
          </c:extLst>
        </c:ser>
        <c:ser>
          <c:idx val="1"/>
          <c:order val="1"/>
          <c:tx>
            <c:strRef>
              <c:f>'TABLE-5'!$BW$45</c:f>
              <c:strCache>
                <c:ptCount val="1"/>
                <c:pt idx="0">
                  <c:v>No</c:v>
                </c:pt>
              </c:strCache>
            </c:strRef>
          </c:tx>
          <c:spPr>
            <a:solidFill>
              <a:schemeClr val="accent2"/>
            </a:solidFill>
            <a:ln>
              <a:noFill/>
            </a:ln>
            <a:effectLst/>
            <a:sp3d/>
          </c:spPr>
          <c:invertIfNegative val="0"/>
          <c:dLbls>
            <c:dLbl>
              <c:idx val="0"/>
              <c:layout>
                <c:manualLayout>
                  <c:x val="2.7215006463357987E-2"/>
                  <c:y val="4.9336525171987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37-42C1-BC34-15171E5234F7}"/>
                </c:ext>
              </c:extLst>
            </c:dLbl>
            <c:dLbl>
              <c:idx val="1"/>
              <c:layout>
                <c:manualLayout>
                  <c:x val="1.2560772213857532E-2"/>
                  <c:y val="2.7409180651103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37-42C1-BC34-15171E5234F7}"/>
                </c:ext>
              </c:extLst>
            </c:dLbl>
            <c:dLbl>
              <c:idx val="2"/>
              <c:layout>
                <c:manualLayout>
                  <c:x val="3.9775778677215518E-2"/>
                  <c:y val="2.19273445208832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37-42C1-BC34-15171E5234F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'TABLE-5'!$BX$43:$BZ$43</c:f>
              <c:numCache>
                <c:formatCode>General</c:formatCode>
                <c:ptCount val="3"/>
                <c:pt idx="0">
                  <c:v>2016</c:v>
                </c:pt>
                <c:pt idx="1">
                  <c:v>2018</c:v>
                </c:pt>
                <c:pt idx="2">
                  <c:v>2021</c:v>
                </c:pt>
              </c:numCache>
            </c:numRef>
          </c:cat>
          <c:val>
            <c:numRef>
              <c:f>'TABLE-5'!$BX$45:$BZ$45</c:f>
              <c:numCache>
                <c:formatCode>0%</c:formatCode>
                <c:ptCount val="3"/>
                <c:pt idx="0">
                  <c:v>0.09</c:v>
                </c:pt>
                <c:pt idx="1">
                  <c:v>7.0000000000000007E-2</c:v>
                </c:pt>
                <c:pt idx="2">
                  <c:v>0.08</c:v>
                </c:pt>
              </c:numCache>
            </c:numRef>
          </c:val>
          <c:extLst>
            <c:ext xmlns:c16="http://schemas.microsoft.com/office/drawing/2014/chart" uri="{C3380CC4-5D6E-409C-BE32-E72D297353CC}">
              <c16:uniqueId val="{00000001-3737-42C1-BC34-15171E5234F7}"/>
            </c:ext>
          </c:extLst>
        </c:ser>
        <c:dLbls>
          <c:showLegendKey val="0"/>
          <c:showVal val="1"/>
          <c:showCatName val="0"/>
          <c:showSerName val="0"/>
          <c:showPercent val="0"/>
          <c:showBubbleSize val="0"/>
        </c:dLbls>
        <c:gapWidth val="150"/>
        <c:shape val="box"/>
        <c:axId val="1393320447"/>
        <c:axId val="1393306527"/>
        <c:axId val="1290266784"/>
      </c:bar3DChart>
      <c:catAx>
        <c:axId val="13933204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393306527"/>
        <c:crosses val="autoZero"/>
        <c:auto val="1"/>
        <c:lblAlgn val="ctr"/>
        <c:lblOffset val="100"/>
        <c:noMultiLvlLbl val="0"/>
      </c:catAx>
      <c:valAx>
        <c:axId val="1393306527"/>
        <c:scaling>
          <c:orientation val="minMax"/>
        </c:scaling>
        <c:delete val="1"/>
        <c:axPos val="l"/>
        <c:numFmt formatCode="0%" sourceLinked="1"/>
        <c:majorTickMark val="none"/>
        <c:minorTickMark val="none"/>
        <c:tickLblPos val="nextTo"/>
        <c:crossAx val="1393320447"/>
        <c:crosses val="autoZero"/>
        <c:crossBetween val="between"/>
      </c:valAx>
      <c:serAx>
        <c:axId val="1290266784"/>
        <c:scaling>
          <c:orientation val="minMax"/>
        </c:scaling>
        <c:delete val="1"/>
        <c:axPos val="b"/>
        <c:majorTickMark val="none"/>
        <c:minorTickMark val="none"/>
        <c:tickLblPos val="nextTo"/>
        <c:crossAx val="1393306527"/>
        <c:crosses val="autoZero"/>
      </c:serAx>
      <c:spPr>
        <a:noFill/>
        <a:ln>
          <a:noFill/>
        </a:ln>
        <a:effectLst/>
      </c:spPr>
    </c:plotArea>
    <c:legend>
      <c:legendPos val="b"/>
      <c:layout>
        <c:manualLayout>
          <c:xMode val="edge"/>
          <c:yMode val="edge"/>
          <c:x val="1.0050431005920051E-2"/>
          <c:y val="0.26063670447550918"/>
          <c:w val="0.13414031074888907"/>
          <c:h val="9.2506632158436283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3384230741929631"/>
          <c:w val="1"/>
          <c:h val="0.7836661764779691"/>
        </c:manualLayout>
      </c:layout>
      <c:bar3DChart>
        <c:barDir val="col"/>
        <c:grouping val="clustered"/>
        <c:varyColors val="0"/>
        <c:ser>
          <c:idx val="0"/>
          <c:order val="0"/>
          <c:tx>
            <c:strRef>
              <c:f>'TABLE-5'!$BW$31</c:f>
              <c:strCache>
                <c:ptCount val="1"/>
                <c:pt idx="0">
                  <c:v>No</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'TABLE-5'!$BX$30:$BZ$30</c:f>
              <c:numCache>
                <c:formatCode>General</c:formatCode>
                <c:ptCount val="3"/>
                <c:pt idx="0">
                  <c:v>2016</c:v>
                </c:pt>
                <c:pt idx="1">
                  <c:v>2018</c:v>
                </c:pt>
                <c:pt idx="2">
                  <c:v>2021</c:v>
                </c:pt>
              </c:numCache>
            </c:numRef>
          </c:cat>
          <c:val>
            <c:numRef>
              <c:f>'TABLE-5'!$BX$31:$BZ$31</c:f>
              <c:numCache>
                <c:formatCode>0%</c:formatCode>
                <c:ptCount val="3"/>
                <c:pt idx="0">
                  <c:v>7.0000000000000007E-2</c:v>
                </c:pt>
                <c:pt idx="1">
                  <c:v>7.0000000000000007E-2</c:v>
                </c:pt>
                <c:pt idx="2">
                  <c:v>7.0000000000000007E-2</c:v>
                </c:pt>
              </c:numCache>
            </c:numRef>
          </c:val>
          <c:extLst>
            <c:ext xmlns:c16="http://schemas.microsoft.com/office/drawing/2014/chart" uri="{C3380CC4-5D6E-409C-BE32-E72D297353CC}">
              <c16:uniqueId val="{00000000-42F1-41B5-A989-D76C30A72E1C}"/>
            </c:ext>
          </c:extLst>
        </c:ser>
        <c:ser>
          <c:idx val="1"/>
          <c:order val="1"/>
          <c:tx>
            <c:strRef>
              <c:f>'TABLE-5'!$BW$32</c:f>
              <c:strCache>
                <c:ptCount val="1"/>
                <c:pt idx="0">
                  <c:v>Yes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'TABLE-5'!$BX$30:$BZ$30</c:f>
              <c:numCache>
                <c:formatCode>General</c:formatCode>
                <c:ptCount val="3"/>
                <c:pt idx="0">
                  <c:v>2016</c:v>
                </c:pt>
                <c:pt idx="1">
                  <c:v>2018</c:v>
                </c:pt>
                <c:pt idx="2">
                  <c:v>2021</c:v>
                </c:pt>
              </c:numCache>
            </c:numRef>
          </c:cat>
          <c:val>
            <c:numRef>
              <c:f>'TABLE-5'!$BX$32:$BZ$32</c:f>
              <c:numCache>
                <c:formatCode>0%</c:formatCode>
                <c:ptCount val="3"/>
                <c:pt idx="0">
                  <c:v>0.11</c:v>
                </c:pt>
                <c:pt idx="1">
                  <c:v>7.0000000000000007E-2</c:v>
                </c:pt>
                <c:pt idx="2">
                  <c:v>0.1</c:v>
                </c:pt>
              </c:numCache>
            </c:numRef>
          </c:val>
          <c:extLst>
            <c:ext xmlns:c16="http://schemas.microsoft.com/office/drawing/2014/chart" uri="{C3380CC4-5D6E-409C-BE32-E72D297353CC}">
              <c16:uniqueId val="{00000001-42F1-41B5-A989-D76C30A72E1C}"/>
            </c:ext>
          </c:extLst>
        </c:ser>
        <c:dLbls>
          <c:showLegendKey val="0"/>
          <c:showVal val="1"/>
          <c:showCatName val="0"/>
          <c:showSerName val="0"/>
          <c:showPercent val="0"/>
          <c:showBubbleSize val="0"/>
        </c:dLbls>
        <c:gapWidth val="150"/>
        <c:shape val="box"/>
        <c:axId val="1391851535"/>
        <c:axId val="1391852015"/>
        <c:axId val="0"/>
      </c:bar3D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b"/>
      <c:layout>
        <c:manualLayout>
          <c:xMode val="edge"/>
          <c:yMode val="edge"/>
          <c:x val="3.3206549204527751E-2"/>
          <c:y val="6.3029997110491787E-2"/>
          <c:w val="0.2457754369475954"/>
          <c:h val="7.812554680664916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6081810905762003"/>
          <c:w val="1"/>
          <c:h val="0.75348349230788136"/>
        </c:manualLayout>
      </c:layout>
      <c:bar3DChart>
        <c:barDir val="col"/>
        <c:grouping val="clustered"/>
        <c:varyColors val="0"/>
        <c:ser>
          <c:idx val="0"/>
          <c:order val="0"/>
          <c:tx>
            <c:strRef>
              <c:f>'TABLE-5'!$BR$30</c:f>
              <c:strCache>
                <c:ptCount val="1"/>
                <c:pt idx="0">
                  <c:v>2016</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'TABLE-5'!$BQ$31:$BQ$34</c:f>
              <c:strCache>
                <c:ptCount val="4"/>
                <c:pt idx="0">
                  <c:v>0</c:v>
                </c:pt>
                <c:pt idx="1">
                  <c:v>1</c:v>
                </c:pt>
                <c:pt idx="2">
                  <c:v>2</c:v>
                </c:pt>
                <c:pt idx="3">
                  <c:v>3 or more</c:v>
                </c:pt>
              </c:strCache>
            </c:strRef>
          </c:cat>
          <c:val>
            <c:numRef>
              <c:f>'TABLE-5'!$BR$31:$BR$34</c:f>
              <c:numCache>
                <c:formatCode>0%</c:formatCode>
                <c:ptCount val="4"/>
                <c:pt idx="0">
                  <c:v>0.02</c:v>
                </c:pt>
                <c:pt idx="1">
                  <c:v>0.09</c:v>
                </c:pt>
                <c:pt idx="2">
                  <c:v>0.1</c:v>
                </c:pt>
                <c:pt idx="3">
                  <c:v>0.08</c:v>
                </c:pt>
              </c:numCache>
            </c:numRef>
          </c:val>
          <c:extLst>
            <c:ext xmlns:c16="http://schemas.microsoft.com/office/drawing/2014/chart" uri="{C3380CC4-5D6E-409C-BE32-E72D297353CC}">
              <c16:uniqueId val="{00000002-E005-4F67-ABF5-03FF614512DD}"/>
            </c:ext>
          </c:extLst>
        </c:ser>
        <c:ser>
          <c:idx val="1"/>
          <c:order val="1"/>
          <c:tx>
            <c:strRef>
              <c:f>'TABLE-5'!$BS$30</c:f>
              <c:strCache>
                <c:ptCount val="1"/>
                <c:pt idx="0">
                  <c:v>2018</c:v>
                </c:pt>
              </c:strCache>
            </c:strRef>
          </c:tx>
          <c:spPr>
            <a:solidFill>
              <a:schemeClr val="accent2"/>
            </a:solidFill>
            <a:ln>
              <a:noFill/>
            </a:ln>
            <a:effectLst/>
            <a:sp3d/>
          </c:spPr>
          <c:invertIfNegative val="0"/>
          <c:dLbls>
            <c:dLbl>
              <c:idx val="1"/>
              <c:layout>
                <c:manualLayout>
                  <c:x val="-2.8079714550908082E-3"/>
                  <c:y val="-3.31096476820639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09-4FD9-BBD9-150B582C8AEC}"/>
                </c:ext>
              </c:extLst>
            </c:dLbl>
            <c:dLbl>
              <c:idx val="2"/>
              <c:layout>
                <c:manualLayout>
                  <c:x val="0"/>
                  <c:y val="-0.146628275905477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8A-4BF1-BCF8-7DEEFB6057F6}"/>
                </c:ext>
              </c:extLst>
            </c:dLbl>
            <c:dLbl>
              <c:idx val="3"/>
              <c:layout>
                <c:manualLayout>
                  <c:x val="2.8079714550908082E-2"/>
                  <c:y val="-0.165548053441667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8A-4BF1-BCF8-7DEEFB6057F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'TABLE-5'!$BQ$31:$BQ$34</c:f>
              <c:strCache>
                <c:ptCount val="4"/>
                <c:pt idx="0">
                  <c:v>0</c:v>
                </c:pt>
                <c:pt idx="1">
                  <c:v>1</c:v>
                </c:pt>
                <c:pt idx="2">
                  <c:v>2</c:v>
                </c:pt>
                <c:pt idx="3">
                  <c:v>3 or more</c:v>
                </c:pt>
              </c:strCache>
            </c:strRef>
          </c:cat>
          <c:val>
            <c:numRef>
              <c:f>'TABLE-5'!$BS$31:$BS$34</c:f>
              <c:numCache>
                <c:formatCode>0%</c:formatCode>
                <c:ptCount val="4"/>
                <c:pt idx="0">
                  <c:v>0.03</c:v>
                </c:pt>
                <c:pt idx="1">
                  <c:v>0.09</c:v>
                </c:pt>
                <c:pt idx="2">
                  <c:v>0.09</c:v>
                </c:pt>
                <c:pt idx="3">
                  <c:v>0.06</c:v>
                </c:pt>
              </c:numCache>
            </c:numRef>
          </c:val>
          <c:extLst>
            <c:ext xmlns:c16="http://schemas.microsoft.com/office/drawing/2014/chart" uri="{C3380CC4-5D6E-409C-BE32-E72D297353CC}">
              <c16:uniqueId val="{00000003-E005-4F67-ABF5-03FF614512DD}"/>
            </c:ext>
          </c:extLst>
        </c:ser>
        <c:ser>
          <c:idx val="2"/>
          <c:order val="2"/>
          <c:tx>
            <c:strRef>
              <c:f>'TABLE-5'!$BT$30</c:f>
              <c:strCache>
                <c:ptCount val="1"/>
                <c:pt idx="0">
                  <c:v>2021</c:v>
                </c:pt>
              </c:strCache>
            </c:strRef>
          </c:tx>
          <c:spPr>
            <a:solidFill>
              <a:schemeClr val="accent3"/>
            </a:solidFill>
            <a:ln>
              <a:noFill/>
            </a:ln>
            <a:effectLst/>
            <a:sp3d/>
          </c:spPr>
          <c:invertIfNegative val="0"/>
          <c:dLbls>
            <c:dLbl>
              <c:idx val="0"/>
              <c:layout>
                <c:manualLayout>
                  <c:x val="1.9655800185635657E-2"/>
                  <c:y val="-4.72994966886627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09-4FD9-BBD9-150B582C8AE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'TABLE-5'!$BQ$31:$BQ$34</c:f>
              <c:strCache>
                <c:ptCount val="4"/>
                <c:pt idx="0">
                  <c:v>0</c:v>
                </c:pt>
                <c:pt idx="1">
                  <c:v>1</c:v>
                </c:pt>
                <c:pt idx="2">
                  <c:v>2</c:v>
                </c:pt>
                <c:pt idx="3">
                  <c:v>3 or more</c:v>
                </c:pt>
              </c:strCache>
            </c:strRef>
          </c:cat>
          <c:val>
            <c:numRef>
              <c:f>'TABLE-5'!$BT$31:$BT$34</c:f>
              <c:numCache>
                <c:formatCode>0%</c:formatCode>
                <c:ptCount val="4"/>
                <c:pt idx="0">
                  <c:v>0.04</c:v>
                </c:pt>
                <c:pt idx="1">
                  <c:v>0.1</c:v>
                </c:pt>
                <c:pt idx="2">
                  <c:v>0.1</c:v>
                </c:pt>
                <c:pt idx="3">
                  <c:v>0.06</c:v>
                </c:pt>
              </c:numCache>
            </c:numRef>
          </c:val>
          <c:extLst>
            <c:ext xmlns:c16="http://schemas.microsoft.com/office/drawing/2014/chart" uri="{C3380CC4-5D6E-409C-BE32-E72D297353CC}">
              <c16:uniqueId val="{00000004-E005-4F67-ABF5-03FF614512DD}"/>
            </c:ext>
          </c:extLst>
        </c:ser>
        <c:dLbls>
          <c:showLegendKey val="0"/>
          <c:showVal val="1"/>
          <c:showCatName val="0"/>
          <c:showSerName val="0"/>
          <c:showPercent val="0"/>
          <c:showBubbleSize val="0"/>
        </c:dLbls>
        <c:gapWidth val="150"/>
        <c:shape val="box"/>
        <c:axId val="1766490160"/>
        <c:axId val="1766490640"/>
        <c:axId val="0"/>
      </c:bar3DChart>
      <c:catAx>
        <c:axId val="176649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66490640"/>
        <c:crosses val="autoZero"/>
        <c:auto val="1"/>
        <c:lblAlgn val="ctr"/>
        <c:lblOffset val="100"/>
        <c:noMultiLvlLbl val="0"/>
      </c:catAx>
      <c:valAx>
        <c:axId val="1766490640"/>
        <c:scaling>
          <c:orientation val="minMax"/>
        </c:scaling>
        <c:delete val="1"/>
        <c:axPos val="l"/>
        <c:numFmt formatCode="0%" sourceLinked="1"/>
        <c:majorTickMark val="none"/>
        <c:minorTickMark val="none"/>
        <c:tickLblPos val="nextTo"/>
        <c:crossAx val="1766490160"/>
        <c:crosses val="autoZero"/>
        <c:crossBetween val="between"/>
      </c:valAx>
      <c:spPr>
        <a:noFill/>
        <a:ln>
          <a:noFill/>
        </a:ln>
        <a:effectLst/>
      </c:spPr>
    </c:plotArea>
    <c:legend>
      <c:legendPos val="b"/>
      <c:layout>
        <c:manualLayout>
          <c:xMode val="edge"/>
          <c:yMode val="edge"/>
          <c:x val="0"/>
          <c:y val="5.9331818259691367E-2"/>
          <c:w val="0.35191673046353072"/>
          <c:h val="7.9818370135652572E-2"/>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4895347562941057E-2"/>
          <c:w val="1"/>
          <c:h val="0.76738746677438974"/>
        </c:manualLayout>
      </c:layout>
      <c:barChart>
        <c:barDir val="col"/>
        <c:grouping val="stacked"/>
        <c:varyColors val="0"/>
        <c:ser>
          <c:idx val="0"/>
          <c:order val="0"/>
          <c:tx>
            <c:strRef>
              <c:f>'TABLE-5'!$CH$31</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'TABLE-5'!$CI$30:$CK$30</c:f>
              <c:numCache>
                <c:formatCode>General</c:formatCode>
                <c:ptCount val="3"/>
                <c:pt idx="0">
                  <c:v>2016</c:v>
                </c:pt>
                <c:pt idx="1">
                  <c:v>2018</c:v>
                </c:pt>
                <c:pt idx="2">
                  <c:v>2021</c:v>
                </c:pt>
              </c:numCache>
            </c:numRef>
          </c:cat>
          <c:val>
            <c:numRef>
              <c:f>'TABLE-5'!$CI$31:$CK$31</c:f>
              <c:numCache>
                <c:formatCode>0%</c:formatCode>
                <c:ptCount val="3"/>
                <c:pt idx="0">
                  <c:v>7.0000000000000007E-2</c:v>
                </c:pt>
                <c:pt idx="1">
                  <c:v>0.06</c:v>
                </c:pt>
                <c:pt idx="2">
                  <c:v>7.0000000000000007E-2</c:v>
                </c:pt>
              </c:numCache>
            </c:numRef>
          </c:val>
          <c:extLst>
            <c:ext xmlns:c16="http://schemas.microsoft.com/office/drawing/2014/chart" uri="{C3380CC4-5D6E-409C-BE32-E72D297353CC}">
              <c16:uniqueId val="{00000000-CA9E-4795-9DF4-FCC4F4FD095E}"/>
            </c:ext>
          </c:extLst>
        </c:ser>
        <c:ser>
          <c:idx val="1"/>
          <c:order val="1"/>
          <c:tx>
            <c:strRef>
              <c:f>'TABLE-5'!$CH$32</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'TABLE-5'!$CI$30:$CK$30</c:f>
              <c:numCache>
                <c:formatCode>General</c:formatCode>
                <c:ptCount val="3"/>
                <c:pt idx="0">
                  <c:v>2016</c:v>
                </c:pt>
                <c:pt idx="1">
                  <c:v>2018</c:v>
                </c:pt>
                <c:pt idx="2">
                  <c:v>2021</c:v>
                </c:pt>
              </c:numCache>
            </c:numRef>
          </c:cat>
          <c:val>
            <c:numRef>
              <c:f>'TABLE-5'!$CI$32:$CK$32</c:f>
              <c:numCache>
                <c:formatCode>0%</c:formatCode>
                <c:ptCount val="3"/>
                <c:pt idx="0">
                  <c:v>0.11</c:v>
                </c:pt>
                <c:pt idx="1">
                  <c:v>0.1</c:v>
                </c:pt>
                <c:pt idx="2">
                  <c:v>0.11</c:v>
                </c:pt>
              </c:numCache>
            </c:numRef>
          </c:val>
          <c:extLst>
            <c:ext xmlns:c16="http://schemas.microsoft.com/office/drawing/2014/chart" uri="{C3380CC4-5D6E-409C-BE32-E72D297353CC}">
              <c16:uniqueId val="{00000001-CA9E-4795-9DF4-FCC4F4FD095E}"/>
            </c:ext>
          </c:extLst>
        </c:ser>
        <c:dLbls>
          <c:dLblPos val="ctr"/>
          <c:showLegendKey val="0"/>
          <c:showVal val="1"/>
          <c:showCatName val="0"/>
          <c:showSerName val="0"/>
          <c:showPercent val="0"/>
          <c:showBubbleSize val="0"/>
        </c:dLbls>
        <c:gapWidth val="150"/>
        <c:overlap val="100"/>
        <c:axId val="1391851535"/>
        <c:axId val="1391852015"/>
      </c:bar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b"/>
      <c:layout>
        <c:manualLayout>
          <c:xMode val="edge"/>
          <c:yMode val="edge"/>
          <c:x val="0.3460758519651212"/>
          <c:y val="3.3254372797211544E-2"/>
          <c:w val="0.28715698419030422"/>
          <c:h val="7.715425595107379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5.2029388224524131E-2"/>
          <c:w val="1"/>
          <c:h val="0.86227221314097735"/>
        </c:manualLayout>
      </c:layout>
      <c:bar3DChart>
        <c:barDir val="col"/>
        <c:grouping val="clustered"/>
        <c:varyColors val="0"/>
        <c:ser>
          <c:idx val="0"/>
          <c:order val="0"/>
          <c:tx>
            <c:strRef>
              <c:f>'TABLE-3'!$AK$31</c:f>
              <c:strCache>
                <c:ptCount val="1"/>
                <c:pt idx="0">
                  <c:v>2016</c:v>
                </c:pt>
              </c:strCache>
            </c:strRef>
          </c:tx>
          <c:spPr>
            <a:solidFill>
              <a:schemeClr val="accent1"/>
            </a:solidFill>
            <a:ln>
              <a:noFill/>
            </a:ln>
            <a:effectLst/>
            <a:sp3d/>
          </c:spPr>
          <c:invertIfNegative val="0"/>
          <c:dLbls>
            <c:dLbl>
              <c:idx val="2"/>
              <c:layout>
                <c:manualLayout>
                  <c:x val="-4.722222222222222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05-4F67-ABF5-03FF614512DD}"/>
                </c:ext>
              </c:extLst>
            </c:dLbl>
            <c:dLbl>
              <c:idx val="3"/>
              <c:layout>
                <c:manualLayout>
                  <c:x val="-3.611111111111110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05-4F67-ABF5-03FF614512D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'TABLE-3'!$AJ$32:$AJ$35</c:f>
              <c:strCache>
                <c:ptCount val="4"/>
                <c:pt idx="0">
                  <c:v>0</c:v>
                </c:pt>
                <c:pt idx="1">
                  <c:v>1</c:v>
                </c:pt>
                <c:pt idx="2">
                  <c:v>2</c:v>
                </c:pt>
                <c:pt idx="3">
                  <c:v>3 or more</c:v>
                </c:pt>
              </c:strCache>
            </c:strRef>
          </c:cat>
          <c:val>
            <c:numRef>
              <c:f>'TABLE-3'!$AK$32:$AK$35</c:f>
              <c:numCache>
                <c:formatCode>0%</c:formatCode>
                <c:ptCount val="4"/>
                <c:pt idx="0">
                  <c:v>0.02</c:v>
                </c:pt>
                <c:pt idx="1">
                  <c:v>7.0000000000000007E-2</c:v>
                </c:pt>
                <c:pt idx="2">
                  <c:v>0.34</c:v>
                </c:pt>
                <c:pt idx="3">
                  <c:v>0.52</c:v>
                </c:pt>
              </c:numCache>
            </c:numRef>
          </c:val>
          <c:extLst>
            <c:ext xmlns:c16="http://schemas.microsoft.com/office/drawing/2014/chart" uri="{C3380CC4-5D6E-409C-BE32-E72D297353CC}">
              <c16:uniqueId val="{00000002-E005-4F67-ABF5-03FF614512DD}"/>
            </c:ext>
          </c:extLst>
        </c:ser>
        <c:ser>
          <c:idx val="1"/>
          <c:order val="1"/>
          <c:tx>
            <c:strRef>
              <c:f>'TABLE-3'!$AL$31</c:f>
              <c:strCache>
                <c:ptCount val="1"/>
                <c:pt idx="0">
                  <c:v>2018</c:v>
                </c:pt>
              </c:strCache>
            </c:strRef>
          </c:tx>
          <c:spPr>
            <a:solidFill>
              <a:schemeClr val="accent2"/>
            </a:solidFill>
            <a:ln>
              <a:noFill/>
            </a:ln>
            <a:effectLst/>
            <a:sp3d/>
          </c:spPr>
          <c:invertIfNegative val="0"/>
          <c:dLbls>
            <c:dLbl>
              <c:idx val="0"/>
              <c:layout>
                <c:manualLayout>
                  <c:x val="8.4239162278012675E-3"/>
                  <c:y val="-7.75782088237217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99-4886-A751-0C7324D7699A}"/>
                </c:ext>
              </c:extLst>
            </c:dLbl>
            <c:dLbl>
              <c:idx val="1"/>
              <c:layout>
                <c:manualLayout>
                  <c:x val="0"/>
                  <c:y val="-3.6507392387633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C99-4886-A751-0C7324D7699A}"/>
                </c:ext>
              </c:extLst>
            </c:dLbl>
            <c:dLbl>
              <c:idx val="2"/>
              <c:layout>
                <c:manualLayout>
                  <c:x val="-2.2463776607470044E-2"/>
                  <c:y val="-4.1070816436088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99-4886-A751-0C7324D769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'TABLE-3'!$AJ$32:$AJ$35</c:f>
              <c:strCache>
                <c:ptCount val="4"/>
                <c:pt idx="0">
                  <c:v>0</c:v>
                </c:pt>
                <c:pt idx="1">
                  <c:v>1</c:v>
                </c:pt>
                <c:pt idx="2">
                  <c:v>2</c:v>
                </c:pt>
                <c:pt idx="3">
                  <c:v>3 or more</c:v>
                </c:pt>
              </c:strCache>
            </c:strRef>
          </c:cat>
          <c:val>
            <c:numRef>
              <c:f>'TABLE-3'!$AL$32:$AL$35</c:f>
              <c:numCache>
                <c:formatCode>0%</c:formatCode>
                <c:ptCount val="4"/>
                <c:pt idx="0">
                  <c:v>0.01</c:v>
                </c:pt>
                <c:pt idx="1">
                  <c:v>0.08</c:v>
                </c:pt>
                <c:pt idx="2">
                  <c:v>0.35</c:v>
                </c:pt>
                <c:pt idx="3">
                  <c:v>0.54</c:v>
                </c:pt>
              </c:numCache>
            </c:numRef>
          </c:val>
          <c:extLst>
            <c:ext xmlns:c16="http://schemas.microsoft.com/office/drawing/2014/chart" uri="{C3380CC4-5D6E-409C-BE32-E72D297353CC}">
              <c16:uniqueId val="{00000003-E005-4F67-ABF5-03FF614512DD}"/>
            </c:ext>
          </c:extLst>
        </c:ser>
        <c:ser>
          <c:idx val="2"/>
          <c:order val="2"/>
          <c:tx>
            <c:strRef>
              <c:f>'TABLE-3'!$AM$31</c:f>
              <c:strCache>
                <c:ptCount val="1"/>
                <c:pt idx="0">
                  <c:v>2021</c:v>
                </c:pt>
              </c:strCache>
            </c:strRef>
          </c:tx>
          <c:spPr>
            <a:solidFill>
              <a:schemeClr val="accent3"/>
            </a:solidFill>
            <a:ln>
              <a:noFill/>
            </a:ln>
            <a:effectLst/>
            <a:sp3d/>
          </c:spPr>
          <c:invertIfNegative val="0"/>
          <c:dLbls>
            <c:dLbl>
              <c:idx val="1"/>
              <c:layout>
                <c:manualLayout>
                  <c:x val="-2.8079720759337555E-3"/>
                  <c:y val="-5.47610885814507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C99-4886-A751-0C7324D769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'TABLE-3'!$AJ$32:$AJ$35</c:f>
              <c:strCache>
                <c:ptCount val="4"/>
                <c:pt idx="0">
                  <c:v>0</c:v>
                </c:pt>
                <c:pt idx="1">
                  <c:v>1</c:v>
                </c:pt>
                <c:pt idx="2">
                  <c:v>2</c:v>
                </c:pt>
                <c:pt idx="3">
                  <c:v>3 or more</c:v>
                </c:pt>
              </c:strCache>
            </c:strRef>
          </c:cat>
          <c:val>
            <c:numRef>
              <c:f>'TABLE-3'!$AM$32:$AM$35</c:f>
              <c:numCache>
                <c:formatCode>0%</c:formatCode>
                <c:ptCount val="4"/>
                <c:pt idx="0">
                  <c:v>0.02</c:v>
                </c:pt>
                <c:pt idx="1">
                  <c:v>0.1</c:v>
                </c:pt>
                <c:pt idx="2">
                  <c:v>0.43</c:v>
                </c:pt>
                <c:pt idx="3">
                  <c:v>0.57999999999999996</c:v>
                </c:pt>
              </c:numCache>
            </c:numRef>
          </c:val>
          <c:extLst>
            <c:ext xmlns:c16="http://schemas.microsoft.com/office/drawing/2014/chart" uri="{C3380CC4-5D6E-409C-BE32-E72D297353CC}">
              <c16:uniqueId val="{00000004-E005-4F67-ABF5-03FF614512DD}"/>
            </c:ext>
          </c:extLst>
        </c:ser>
        <c:dLbls>
          <c:showLegendKey val="0"/>
          <c:showVal val="1"/>
          <c:showCatName val="0"/>
          <c:showSerName val="0"/>
          <c:showPercent val="0"/>
          <c:showBubbleSize val="0"/>
        </c:dLbls>
        <c:gapWidth val="150"/>
        <c:shape val="box"/>
        <c:axId val="1766490160"/>
        <c:axId val="1766490640"/>
        <c:axId val="0"/>
      </c:bar3DChart>
      <c:catAx>
        <c:axId val="176649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66490640"/>
        <c:crosses val="autoZero"/>
        <c:auto val="1"/>
        <c:lblAlgn val="ctr"/>
        <c:lblOffset val="100"/>
        <c:noMultiLvlLbl val="0"/>
      </c:catAx>
      <c:valAx>
        <c:axId val="1766490640"/>
        <c:scaling>
          <c:orientation val="minMax"/>
        </c:scaling>
        <c:delete val="1"/>
        <c:axPos val="l"/>
        <c:numFmt formatCode="0%" sourceLinked="1"/>
        <c:majorTickMark val="none"/>
        <c:minorTickMark val="none"/>
        <c:tickLblPos val="nextTo"/>
        <c:crossAx val="1766490160"/>
        <c:crosses val="autoZero"/>
        <c:crossBetween val="between"/>
      </c:valAx>
      <c:spPr>
        <a:noFill/>
        <a:ln>
          <a:noFill/>
        </a:ln>
        <a:effectLst/>
      </c:spPr>
    </c:plotArea>
    <c:legend>
      <c:legendPos val="b"/>
      <c:layout>
        <c:manualLayout>
          <c:xMode val="edge"/>
          <c:yMode val="edge"/>
          <c:x val="1.8039411175023806E-2"/>
          <c:y val="8.7711418271961342E-2"/>
          <c:w val="0.35191673046353072"/>
          <c:h val="7.9818370135652572E-2"/>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1.062990343507254E-2"/>
          <c:w val="1"/>
          <c:h val="0.90668875795095794"/>
        </c:manualLayout>
      </c:layout>
      <c:bar3DChart>
        <c:barDir val="col"/>
        <c:grouping val="clustered"/>
        <c:varyColors val="0"/>
        <c:ser>
          <c:idx val="0"/>
          <c:order val="0"/>
          <c:tx>
            <c:strRef>
              <c:f>'TABLE-3'!$AJ$37</c:f>
              <c:strCache>
                <c:ptCount val="1"/>
                <c:pt idx="0">
                  <c:v>No</c:v>
                </c:pt>
              </c:strCache>
            </c:strRef>
          </c:tx>
          <c:spPr>
            <a:solidFill>
              <a:schemeClr val="accent1"/>
            </a:solidFill>
            <a:ln>
              <a:noFill/>
            </a:ln>
            <a:effectLst/>
            <a:sp3d/>
          </c:spPr>
          <c:invertIfNegative val="0"/>
          <c:dLbls>
            <c:dLbl>
              <c:idx val="2"/>
              <c:layout>
                <c:manualLayout>
                  <c:x val="-8.12936814254962E-2"/>
                  <c:y val="-7.896789581958260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F1-41B5-A989-D76C30A72E1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'TABLE-3'!$AK$36:$AM$36</c:f>
              <c:numCache>
                <c:formatCode>General</c:formatCode>
                <c:ptCount val="3"/>
                <c:pt idx="0">
                  <c:v>2016</c:v>
                </c:pt>
                <c:pt idx="1">
                  <c:v>2018</c:v>
                </c:pt>
                <c:pt idx="2">
                  <c:v>2021</c:v>
                </c:pt>
              </c:numCache>
            </c:numRef>
          </c:cat>
          <c:val>
            <c:numRef>
              <c:f>'TABLE-3'!$AK$37:$AM$37</c:f>
              <c:numCache>
                <c:formatCode>0%</c:formatCode>
                <c:ptCount val="3"/>
                <c:pt idx="0">
                  <c:v>0.38</c:v>
                </c:pt>
                <c:pt idx="1">
                  <c:v>0.38</c:v>
                </c:pt>
                <c:pt idx="2">
                  <c:v>0.45</c:v>
                </c:pt>
              </c:numCache>
            </c:numRef>
          </c:val>
          <c:extLst>
            <c:ext xmlns:c16="http://schemas.microsoft.com/office/drawing/2014/chart" uri="{C3380CC4-5D6E-409C-BE32-E72D297353CC}">
              <c16:uniqueId val="{00000000-42F1-41B5-A989-D76C30A72E1C}"/>
            </c:ext>
          </c:extLst>
        </c:ser>
        <c:ser>
          <c:idx val="1"/>
          <c:order val="1"/>
          <c:tx>
            <c:strRef>
              <c:f>'TABLE-3'!$AJ$38</c:f>
              <c:strCache>
                <c:ptCount val="1"/>
                <c:pt idx="0">
                  <c:v>Yes</c:v>
                </c:pt>
              </c:strCache>
            </c:strRef>
          </c:tx>
          <c:spPr>
            <a:solidFill>
              <a:schemeClr val="accent2"/>
            </a:solidFill>
            <a:ln>
              <a:noFill/>
            </a:ln>
            <a:effectLst/>
            <a:sp3d/>
          </c:spPr>
          <c:invertIfNegative val="0"/>
          <c:dLbls>
            <c:dLbl>
              <c:idx val="2"/>
              <c:layout>
                <c:manualLayout>
                  <c:x val="5.720666470683055E-2"/>
                  <c:y val="-5.922592186468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F1-41B5-A989-D76C30A72E1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'TABLE-3'!$AK$36:$AM$36</c:f>
              <c:numCache>
                <c:formatCode>General</c:formatCode>
                <c:ptCount val="3"/>
                <c:pt idx="0">
                  <c:v>2016</c:v>
                </c:pt>
                <c:pt idx="1">
                  <c:v>2018</c:v>
                </c:pt>
                <c:pt idx="2">
                  <c:v>2021</c:v>
                </c:pt>
              </c:numCache>
            </c:numRef>
          </c:cat>
          <c:val>
            <c:numRef>
              <c:f>'TABLE-3'!$AK$38:$AM$38</c:f>
              <c:numCache>
                <c:formatCode>0%</c:formatCode>
                <c:ptCount val="3"/>
                <c:pt idx="0">
                  <c:v>0.4</c:v>
                </c:pt>
                <c:pt idx="1">
                  <c:v>0.4</c:v>
                </c:pt>
                <c:pt idx="2">
                  <c:v>0.43</c:v>
                </c:pt>
              </c:numCache>
            </c:numRef>
          </c:val>
          <c:extLst>
            <c:ext xmlns:c16="http://schemas.microsoft.com/office/drawing/2014/chart" uri="{C3380CC4-5D6E-409C-BE32-E72D297353CC}">
              <c16:uniqueId val="{00000001-42F1-41B5-A989-D76C30A72E1C}"/>
            </c:ext>
          </c:extLst>
        </c:ser>
        <c:dLbls>
          <c:showLegendKey val="0"/>
          <c:showVal val="1"/>
          <c:showCatName val="0"/>
          <c:showSerName val="0"/>
          <c:showPercent val="0"/>
          <c:showBubbleSize val="0"/>
        </c:dLbls>
        <c:gapWidth val="150"/>
        <c:shape val="box"/>
        <c:axId val="1391851535"/>
        <c:axId val="1391852015"/>
        <c:axId val="0"/>
      </c:bar3D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b"/>
      <c:layout>
        <c:manualLayout>
          <c:xMode val="edge"/>
          <c:yMode val="edge"/>
          <c:x val="7.1811746246585928E-2"/>
          <c:y val="0.22238323244200134"/>
          <c:w val="0.2457754369475954"/>
          <c:h val="7.812554680664916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4895347562941057E-2"/>
          <c:w val="0.99653708738510027"/>
          <c:h val="0.76738746677438974"/>
        </c:manualLayout>
      </c:layout>
      <c:barChart>
        <c:barDir val="col"/>
        <c:grouping val="stacked"/>
        <c:varyColors val="0"/>
        <c:ser>
          <c:idx val="0"/>
          <c:order val="0"/>
          <c:tx>
            <c:strRef>
              <c:f>'TABLE-3'!$AK$44</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'TABLE-3'!$AL$43:$AN$43</c:f>
              <c:numCache>
                <c:formatCode>General</c:formatCode>
                <c:ptCount val="3"/>
                <c:pt idx="0">
                  <c:v>2016</c:v>
                </c:pt>
                <c:pt idx="1">
                  <c:v>2018</c:v>
                </c:pt>
                <c:pt idx="2">
                  <c:v>2021</c:v>
                </c:pt>
              </c:numCache>
            </c:numRef>
          </c:cat>
          <c:val>
            <c:numRef>
              <c:f>'TABLE-3'!$AL$44:$AN$44</c:f>
              <c:numCache>
                <c:formatCode>0%</c:formatCode>
                <c:ptCount val="3"/>
                <c:pt idx="0">
                  <c:v>0.38</c:v>
                </c:pt>
                <c:pt idx="1">
                  <c:v>0.38</c:v>
                </c:pt>
                <c:pt idx="2">
                  <c:v>0.44</c:v>
                </c:pt>
              </c:numCache>
            </c:numRef>
          </c:val>
          <c:extLst>
            <c:ext xmlns:c16="http://schemas.microsoft.com/office/drawing/2014/chart" uri="{C3380CC4-5D6E-409C-BE32-E72D297353CC}">
              <c16:uniqueId val="{00000000-CA9E-4795-9DF4-FCC4F4FD095E}"/>
            </c:ext>
          </c:extLst>
        </c:ser>
        <c:ser>
          <c:idx val="1"/>
          <c:order val="1"/>
          <c:tx>
            <c:strRef>
              <c:f>'TABLE-3'!$AK$45</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'TABLE-3'!$AL$43:$AN$43</c:f>
              <c:numCache>
                <c:formatCode>General</c:formatCode>
                <c:ptCount val="3"/>
                <c:pt idx="0">
                  <c:v>2016</c:v>
                </c:pt>
                <c:pt idx="1">
                  <c:v>2018</c:v>
                </c:pt>
                <c:pt idx="2">
                  <c:v>2021</c:v>
                </c:pt>
              </c:numCache>
            </c:numRef>
          </c:cat>
          <c:val>
            <c:numRef>
              <c:f>'TABLE-3'!$AL$45:$AN$45</c:f>
              <c:numCache>
                <c:formatCode>0%</c:formatCode>
                <c:ptCount val="3"/>
                <c:pt idx="0">
                  <c:v>0.4</c:v>
                </c:pt>
                <c:pt idx="1">
                  <c:v>0.41</c:v>
                </c:pt>
                <c:pt idx="2">
                  <c:v>0.48</c:v>
                </c:pt>
              </c:numCache>
            </c:numRef>
          </c:val>
          <c:extLst>
            <c:ext xmlns:c16="http://schemas.microsoft.com/office/drawing/2014/chart" uri="{C3380CC4-5D6E-409C-BE32-E72D297353CC}">
              <c16:uniqueId val="{00000001-CA9E-4795-9DF4-FCC4F4FD095E}"/>
            </c:ext>
          </c:extLst>
        </c:ser>
        <c:dLbls>
          <c:dLblPos val="ctr"/>
          <c:showLegendKey val="0"/>
          <c:showVal val="1"/>
          <c:showCatName val="0"/>
          <c:showSerName val="0"/>
          <c:showPercent val="0"/>
          <c:showBubbleSize val="0"/>
        </c:dLbls>
        <c:gapWidth val="150"/>
        <c:overlap val="100"/>
        <c:axId val="1391851535"/>
        <c:axId val="1391852015"/>
      </c:bar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b"/>
      <c:layout>
        <c:manualLayout>
          <c:xMode val="edge"/>
          <c:yMode val="edge"/>
          <c:x val="5.8654104928433592E-2"/>
          <c:y val="4.9579981380506538E-2"/>
          <c:w val="0.28715698419030422"/>
          <c:h val="7.715425595107379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140438873752544E-2"/>
          <c:y val="5.1556759489746772E-2"/>
          <c:w val="0.89598920861470455"/>
          <c:h val="0.7276009499434426"/>
        </c:manualLayout>
      </c:layout>
      <c:barChart>
        <c:barDir val="col"/>
        <c:grouping val="clustered"/>
        <c:varyColors val="0"/>
        <c:ser>
          <c:idx val="0"/>
          <c:order val="0"/>
          <c:tx>
            <c:strRef>
              <c:f>Graphs1!$B$44</c:f>
              <c:strCache>
                <c:ptCount val="1"/>
                <c:pt idx="0">
                  <c:v>15-19 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Graphs1!$C$44:$E$44</c:f>
              <c:numCache>
                <c:formatCode>0%</c:formatCode>
                <c:ptCount val="3"/>
                <c:pt idx="0">
                  <c:v>7.0000000000000007E-2</c:v>
                </c:pt>
                <c:pt idx="1">
                  <c:v>0.08</c:v>
                </c:pt>
                <c:pt idx="2">
                  <c:v>0.05</c:v>
                </c:pt>
              </c:numCache>
            </c:numRef>
          </c:val>
          <c:extLst>
            <c:ext xmlns:c16="http://schemas.microsoft.com/office/drawing/2014/chart" uri="{C3380CC4-5D6E-409C-BE32-E72D297353CC}">
              <c16:uniqueId val="{00000000-4A90-4E23-A933-40105EC6BCA6}"/>
            </c:ext>
          </c:extLst>
        </c:ser>
        <c:ser>
          <c:idx val="1"/>
          <c:order val="1"/>
          <c:tx>
            <c:strRef>
              <c:f>Graphs1!$B$45</c:f>
              <c:strCache>
                <c:ptCount val="1"/>
                <c:pt idx="0">
                  <c:v>20-24 y</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Graphs1!$C$45:$E$45</c:f>
              <c:numCache>
                <c:formatCode>0%</c:formatCode>
                <c:ptCount val="3"/>
                <c:pt idx="0">
                  <c:v>0.22</c:v>
                </c:pt>
                <c:pt idx="1">
                  <c:v>0.23</c:v>
                </c:pt>
                <c:pt idx="2">
                  <c:v>0.19</c:v>
                </c:pt>
              </c:numCache>
            </c:numRef>
          </c:val>
          <c:extLst>
            <c:ext xmlns:c16="http://schemas.microsoft.com/office/drawing/2014/chart" uri="{C3380CC4-5D6E-409C-BE32-E72D297353CC}">
              <c16:uniqueId val="{00000001-4A90-4E23-A933-40105EC6BCA6}"/>
            </c:ext>
          </c:extLst>
        </c:ser>
        <c:ser>
          <c:idx val="2"/>
          <c:order val="2"/>
          <c:tx>
            <c:strRef>
              <c:f>Graphs1!$B$46</c:f>
              <c:strCache>
                <c:ptCount val="1"/>
                <c:pt idx="0">
                  <c:v>25-29 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Graphs1!$C$46:$E$46</c:f>
              <c:numCache>
                <c:formatCode>0%</c:formatCode>
                <c:ptCount val="3"/>
                <c:pt idx="0">
                  <c:v>0.22</c:v>
                </c:pt>
                <c:pt idx="1">
                  <c:v>0.22</c:v>
                </c:pt>
                <c:pt idx="2">
                  <c:v>0.22</c:v>
                </c:pt>
              </c:numCache>
            </c:numRef>
          </c:val>
          <c:extLst>
            <c:ext xmlns:c16="http://schemas.microsoft.com/office/drawing/2014/chart" uri="{C3380CC4-5D6E-409C-BE32-E72D297353CC}">
              <c16:uniqueId val="{00000002-4A90-4E23-A933-40105EC6BCA6}"/>
            </c:ext>
          </c:extLst>
        </c:ser>
        <c:ser>
          <c:idx val="3"/>
          <c:order val="3"/>
          <c:tx>
            <c:strRef>
              <c:f>Graphs1!$B$47</c:f>
              <c:strCache>
                <c:ptCount val="1"/>
                <c:pt idx="0">
                  <c:v>30-34 y</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Graphs1!$C$47:$E$47</c:f>
              <c:numCache>
                <c:formatCode>0%</c:formatCode>
                <c:ptCount val="3"/>
                <c:pt idx="0">
                  <c:v>0.19</c:v>
                </c:pt>
                <c:pt idx="1">
                  <c:v>0.18</c:v>
                </c:pt>
                <c:pt idx="2">
                  <c:v>0.19</c:v>
                </c:pt>
              </c:numCache>
            </c:numRef>
          </c:val>
          <c:extLst>
            <c:ext xmlns:c16="http://schemas.microsoft.com/office/drawing/2014/chart" uri="{C3380CC4-5D6E-409C-BE32-E72D297353CC}">
              <c16:uniqueId val="{00000003-4A90-4E23-A933-40105EC6BCA6}"/>
            </c:ext>
          </c:extLst>
        </c:ser>
        <c:ser>
          <c:idx val="4"/>
          <c:order val="4"/>
          <c:tx>
            <c:strRef>
              <c:f>Graphs1!$B$48</c:f>
              <c:strCache>
                <c:ptCount val="1"/>
                <c:pt idx="0">
                  <c:v>35-39 y</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Graphs1!$C$48:$E$48</c:f>
              <c:numCache>
                <c:formatCode>0%</c:formatCode>
                <c:ptCount val="3"/>
                <c:pt idx="0">
                  <c:v>0.15</c:v>
                </c:pt>
                <c:pt idx="1">
                  <c:v>0.15</c:v>
                </c:pt>
                <c:pt idx="2">
                  <c:v>0.17</c:v>
                </c:pt>
              </c:numCache>
            </c:numRef>
          </c:val>
          <c:extLst>
            <c:ext xmlns:c16="http://schemas.microsoft.com/office/drawing/2014/chart" uri="{C3380CC4-5D6E-409C-BE32-E72D297353CC}">
              <c16:uniqueId val="{00000004-4A90-4E23-A933-40105EC6BCA6}"/>
            </c:ext>
          </c:extLst>
        </c:ser>
        <c:ser>
          <c:idx val="5"/>
          <c:order val="5"/>
          <c:tx>
            <c:strRef>
              <c:f>Graphs1!$B$49</c:f>
              <c:strCache>
                <c:ptCount val="1"/>
                <c:pt idx="0">
                  <c:v>40-44 y</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Graphs1!$C$49:$E$49</c:f>
              <c:numCache>
                <c:formatCode>0%</c:formatCode>
                <c:ptCount val="3"/>
                <c:pt idx="0">
                  <c:v>0.1</c:v>
                </c:pt>
                <c:pt idx="1">
                  <c:v>0.09</c:v>
                </c:pt>
                <c:pt idx="2">
                  <c:v>0.11</c:v>
                </c:pt>
              </c:numCache>
            </c:numRef>
          </c:val>
          <c:extLst>
            <c:ext xmlns:c16="http://schemas.microsoft.com/office/drawing/2014/chart" uri="{C3380CC4-5D6E-409C-BE32-E72D297353CC}">
              <c16:uniqueId val="{00000005-4A90-4E23-A933-40105EC6BCA6}"/>
            </c:ext>
          </c:extLst>
        </c:ser>
        <c:ser>
          <c:idx val="6"/>
          <c:order val="6"/>
          <c:tx>
            <c:strRef>
              <c:f>Graphs1!$B$50</c:f>
              <c:strCache>
                <c:ptCount val="1"/>
                <c:pt idx="0">
                  <c:v>45-49 y</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39700" h="139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Graphs1!$C$43:$E$43</c:f>
              <c:strCache>
                <c:ptCount val="3"/>
                <c:pt idx="0">
                  <c:v>Round-1</c:v>
                </c:pt>
                <c:pt idx="1">
                  <c:v>Round-2</c:v>
                </c:pt>
                <c:pt idx="2">
                  <c:v>Round-3</c:v>
                </c:pt>
              </c:strCache>
            </c:strRef>
          </c:cat>
          <c:val>
            <c:numRef>
              <c:f>Graphs1!$C$50:$E$50</c:f>
              <c:numCache>
                <c:formatCode>0%</c:formatCode>
                <c:ptCount val="3"/>
                <c:pt idx="0">
                  <c:v>0.06</c:v>
                </c:pt>
                <c:pt idx="1">
                  <c:v>0.05</c:v>
                </c:pt>
                <c:pt idx="2">
                  <c:v>0.08</c:v>
                </c:pt>
              </c:numCache>
            </c:numRef>
          </c:val>
          <c:extLst>
            <c:ext xmlns:c16="http://schemas.microsoft.com/office/drawing/2014/chart" uri="{C3380CC4-5D6E-409C-BE32-E72D297353CC}">
              <c16:uniqueId val="{00000006-4A90-4E23-A933-40105EC6BCA6}"/>
            </c:ext>
          </c:extLst>
        </c:ser>
        <c:dLbls>
          <c:dLblPos val="outEnd"/>
          <c:showLegendKey val="0"/>
          <c:showVal val="1"/>
          <c:showCatName val="0"/>
          <c:showSerName val="0"/>
          <c:showPercent val="0"/>
          <c:showBubbleSize val="0"/>
        </c:dLbls>
        <c:gapWidth val="100"/>
        <c:overlap val="-24"/>
        <c:axId val="210693200"/>
        <c:axId val="210678320"/>
      </c:barChart>
      <c:catAx>
        <c:axId val="210693200"/>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210678320"/>
        <c:crosses val="autoZero"/>
        <c:auto val="1"/>
        <c:lblAlgn val="ctr"/>
        <c:lblOffset val="100"/>
        <c:noMultiLvlLbl val="0"/>
      </c:catAx>
      <c:valAx>
        <c:axId val="210678320"/>
        <c:scaling>
          <c:orientation val="minMax"/>
          <c:max val="0.30000000000000004"/>
        </c:scaling>
        <c:delete val="1"/>
        <c:axPos val="l"/>
        <c:numFmt formatCode="0%" sourceLinked="1"/>
        <c:majorTickMark val="out"/>
        <c:minorTickMark val="none"/>
        <c:tickLblPos val="nextTo"/>
        <c:crossAx val="210693200"/>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5.2029388224524131E-2"/>
          <c:w val="0.94597445047702733"/>
          <c:h val="0.86227221314097735"/>
        </c:manualLayout>
      </c:layout>
      <c:bar3DChart>
        <c:barDir val="col"/>
        <c:grouping val="standard"/>
        <c:varyColors val="0"/>
        <c:ser>
          <c:idx val="0"/>
          <c:order val="0"/>
          <c:tx>
            <c:strRef>
              <c:f>'TABLE-3'!$AK$58</c:f>
              <c:strCache>
                <c:ptCount val="1"/>
                <c:pt idx="0">
                  <c:v>No</c:v>
                </c:pt>
              </c:strCache>
            </c:strRef>
          </c:tx>
          <c:spPr>
            <a:solidFill>
              <a:schemeClr val="accent1"/>
            </a:solidFill>
            <a:ln>
              <a:noFill/>
            </a:ln>
            <a:effectLst/>
            <a:sp3d/>
          </c:spPr>
          <c:invertIfNegative val="0"/>
          <c:dLbls>
            <c:dLbl>
              <c:idx val="0"/>
              <c:layout>
                <c:manualLayout>
                  <c:x val="-7.0582886817840019E-3"/>
                  <c:y val="6.6219221376667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58-4640-8A3F-DDDFCC327E2B}"/>
                </c:ext>
              </c:extLst>
            </c:dLbl>
            <c:dLbl>
              <c:idx val="1"/>
              <c:layout>
                <c:manualLayout>
                  <c:x val="-7.0582886817840453E-3"/>
                  <c:y val="4.7299443840476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58-4640-8A3F-DDDFCC327E2B}"/>
                </c:ext>
              </c:extLst>
            </c:dLbl>
            <c:dLbl>
              <c:idx val="2"/>
              <c:layout>
                <c:manualLayout>
                  <c:x val="-2.3527628939280006E-3"/>
                  <c:y val="6.14892769926194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58-4640-8A3F-DDDFCC327E2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'TABLE-3'!$AL$57:$AN$57</c:f>
              <c:numCache>
                <c:formatCode>General</c:formatCode>
                <c:ptCount val="3"/>
                <c:pt idx="0">
                  <c:v>2016</c:v>
                </c:pt>
                <c:pt idx="1">
                  <c:v>2018</c:v>
                </c:pt>
                <c:pt idx="2">
                  <c:v>2021</c:v>
                </c:pt>
              </c:numCache>
            </c:numRef>
          </c:cat>
          <c:val>
            <c:numRef>
              <c:f>'TABLE-3'!$AL$58:$AN$58</c:f>
              <c:numCache>
                <c:formatCode>0%</c:formatCode>
                <c:ptCount val="3"/>
                <c:pt idx="0">
                  <c:v>0.36</c:v>
                </c:pt>
                <c:pt idx="1">
                  <c:v>0.34</c:v>
                </c:pt>
                <c:pt idx="2">
                  <c:v>0.38</c:v>
                </c:pt>
              </c:numCache>
            </c:numRef>
          </c:val>
          <c:extLst>
            <c:ext xmlns:c16="http://schemas.microsoft.com/office/drawing/2014/chart" uri="{C3380CC4-5D6E-409C-BE32-E72D297353CC}">
              <c16:uniqueId val="{00000000-C558-4640-8A3F-DDDFCC327E2B}"/>
            </c:ext>
          </c:extLst>
        </c:ser>
        <c:ser>
          <c:idx val="1"/>
          <c:order val="1"/>
          <c:tx>
            <c:strRef>
              <c:f>'TABLE-3'!$AK$59</c:f>
              <c:strCache>
                <c:ptCount val="1"/>
                <c:pt idx="0">
                  <c:v>Yes</c:v>
                </c:pt>
              </c:strCache>
            </c:strRef>
          </c:tx>
          <c:spPr>
            <a:solidFill>
              <a:schemeClr val="accent2"/>
            </a:solidFill>
            <a:ln>
              <a:noFill/>
            </a:ln>
            <a:effectLst/>
            <a:sp3d/>
          </c:spPr>
          <c:invertIfNegative val="0"/>
          <c:dLbls>
            <c:dLbl>
              <c:idx val="0"/>
              <c:layout>
                <c:manualLayout>
                  <c:x val="-3.8286623439917667E-17"/>
                  <c:y val="9.63727961950809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58-4640-8A3F-DDDFCC327E2B}"/>
                </c:ext>
              </c:extLst>
            </c:dLbl>
            <c:dLbl>
              <c:idx val="1"/>
              <c:layout>
                <c:manualLayout>
                  <c:x val="4.1767708069373206E-3"/>
                  <c:y val="7.48514059261987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58-4640-8A3F-DDDFCC327E2B}"/>
                </c:ext>
              </c:extLst>
            </c:dLbl>
            <c:dLbl>
              <c:idx val="2"/>
              <c:layout>
                <c:manualLayout>
                  <c:x val="9.6488338834118566E-3"/>
                  <c:y val="0.121323264837147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58-4640-8A3F-DDDFCC327E2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'TABLE-3'!$AL$57:$AN$57</c:f>
              <c:numCache>
                <c:formatCode>General</c:formatCode>
                <c:ptCount val="3"/>
                <c:pt idx="0">
                  <c:v>2016</c:v>
                </c:pt>
                <c:pt idx="1">
                  <c:v>2018</c:v>
                </c:pt>
                <c:pt idx="2">
                  <c:v>2021</c:v>
                </c:pt>
              </c:numCache>
            </c:numRef>
          </c:cat>
          <c:val>
            <c:numRef>
              <c:f>'TABLE-3'!$AL$59:$AN$59</c:f>
              <c:numCache>
                <c:formatCode>0%</c:formatCode>
                <c:ptCount val="3"/>
                <c:pt idx="0">
                  <c:v>0.48</c:v>
                </c:pt>
                <c:pt idx="1">
                  <c:v>0.49</c:v>
                </c:pt>
                <c:pt idx="2">
                  <c:v>0.55000000000000004</c:v>
                </c:pt>
              </c:numCache>
            </c:numRef>
          </c:val>
          <c:extLst>
            <c:ext xmlns:c16="http://schemas.microsoft.com/office/drawing/2014/chart" uri="{C3380CC4-5D6E-409C-BE32-E72D297353CC}">
              <c16:uniqueId val="{00000001-C558-4640-8A3F-DDDFCC327E2B}"/>
            </c:ext>
          </c:extLst>
        </c:ser>
        <c:dLbls>
          <c:showLegendKey val="0"/>
          <c:showVal val="1"/>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b"/>
      <c:layout>
        <c:manualLayout>
          <c:xMode val="edge"/>
          <c:yMode val="edge"/>
          <c:x val="1.5833909019214661E-2"/>
          <c:y val="0.28036205303422207"/>
          <c:w val="0.12073973068033858"/>
          <c:h val="7.812554680664916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302808239207214E-2"/>
          <c:y val="6.0300197432428815E-2"/>
          <c:w val="0.92262020345813556"/>
          <c:h val="0.84037842798205409"/>
        </c:manualLayout>
      </c:layout>
      <c:bar3DChart>
        <c:barDir val="col"/>
        <c:grouping val="standard"/>
        <c:varyColors val="0"/>
        <c:ser>
          <c:idx val="0"/>
          <c:order val="0"/>
          <c:tx>
            <c:strRef>
              <c:f>'TABLE-3'!$AK$65</c:f>
              <c:strCache>
                <c:ptCount val="1"/>
                <c:pt idx="0">
                  <c:v>Yes</c:v>
                </c:pt>
              </c:strCache>
            </c:strRef>
          </c:tx>
          <c:spPr>
            <a:solidFill>
              <a:schemeClr val="accent1"/>
            </a:solidFill>
            <a:ln>
              <a:noFill/>
            </a:ln>
            <a:effectLst/>
            <a:sp3d/>
          </c:spPr>
          <c:invertIfNegative val="0"/>
          <c:dLbls>
            <c:dLbl>
              <c:idx val="0"/>
              <c:layout>
                <c:manualLayout>
                  <c:x val="-4.1869240712858634E-3"/>
                  <c:y val="6.0300197432428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37-42C1-BC34-15171E5234F7}"/>
                </c:ext>
              </c:extLst>
            </c:dLbl>
            <c:dLbl>
              <c:idx val="1"/>
              <c:layout>
                <c:manualLayout>
                  <c:x val="-2.0934620356429221E-3"/>
                  <c:y val="4.3854689041766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737-42C1-BC34-15171E5234F7}"/>
                </c:ext>
              </c:extLst>
            </c:dLbl>
            <c:dLbl>
              <c:idx val="2"/>
              <c:layout>
                <c:manualLayout>
                  <c:x val="-7.6759387909241206E-17"/>
                  <c:y val="4.3854689041766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37-42C1-BC34-15171E5234F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'TABLE-3'!$AL$64:$AN$64</c:f>
              <c:numCache>
                <c:formatCode>General</c:formatCode>
                <c:ptCount val="3"/>
                <c:pt idx="0">
                  <c:v>2016</c:v>
                </c:pt>
                <c:pt idx="1">
                  <c:v>2018</c:v>
                </c:pt>
                <c:pt idx="2">
                  <c:v>2021</c:v>
                </c:pt>
              </c:numCache>
            </c:numRef>
          </c:cat>
          <c:val>
            <c:numRef>
              <c:f>'TABLE-3'!$AL$65:$AN$65</c:f>
              <c:numCache>
                <c:formatCode>0%</c:formatCode>
                <c:ptCount val="3"/>
                <c:pt idx="0">
                  <c:v>0.28000000000000003</c:v>
                </c:pt>
                <c:pt idx="1">
                  <c:v>0.26</c:v>
                </c:pt>
                <c:pt idx="2">
                  <c:v>0.36</c:v>
                </c:pt>
              </c:numCache>
            </c:numRef>
          </c:val>
          <c:extLst>
            <c:ext xmlns:c16="http://schemas.microsoft.com/office/drawing/2014/chart" uri="{C3380CC4-5D6E-409C-BE32-E72D297353CC}">
              <c16:uniqueId val="{00000000-3737-42C1-BC34-15171E5234F7}"/>
            </c:ext>
          </c:extLst>
        </c:ser>
        <c:ser>
          <c:idx val="1"/>
          <c:order val="1"/>
          <c:tx>
            <c:strRef>
              <c:f>'TABLE-3'!$AK$66</c:f>
              <c:strCache>
                <c:ptCount val="1"/>
                <c:pt idx="0">
                  <c:v>No</c:v>
                </c:pt>
              </c:strCache>
            </c:strRef>
          </c:tx>
          <c:spPr>
            <a:solidFill>
              <a:schemeClr val="accent2"/>
            </a:solidFill>
            <a:ln>
              <a:noFill/>
            </a:ln>
            <a:effectLst/>
            <a:sp3d/>
          </c:spPr>
          <c:invertIfNegative val="0"/>
          <c:dLbls>
            <c:dLbl>
              <c:idx val="0"/>
              <c:layout>
                <c:manualLayout>
                  <c:x val="1.2560772213857532E-2"/>
                  <c:y val="4.9336525171987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37-42C1-BC34-15171E5234F7}"/>
                </c:ext>
              </c:extLst>
            </c:dLbl>
            <c:dLbl>
              <c:idx val="1"/>
              <c:layout>
                <c:manualLayout>
                  <c:x val="2.302808239207214E-2"/>
                  <c:y val="6.03001974324288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37-42C1-BC34-15171E5234F7}"/>
                </c:ext>
              </c:extLst>
            </c:dLbl>
            <c:dLbl>
              <c:idx val="2"/>
              <c:layout>
                <c:manualLayout>
                  <c:x val="1.2560772213857532E-2"/>
                  <c:y val="7.12638696928704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37-42C1-BC34-15171E5234F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'TABLE-3'!$AL$64:$AN$64</c:f>
              <c:numCache>
                <c:formatCode>General</c:formatCode>
                <c:ptCount val="3"/>
                <c:pt idx="0">
                  <c:v>2016</c:v>
                </c:pt>
                <c:pt idx="1">
                  <c:v>2018</c:v>
                </c:pt>
                <c:pt idx="2">
                  <c:v>2021</c:v>
                </c:pt>
              </c:numCache>
            </c:numRef>
          </c:cat>
          <c:val>
            <c:numRef>
              <c:f>'TABLE-3'!$AL$66:$AN$66</c:f>
              <c:numCache>
                <c:formatCode>0%</c:formatCode>
                <c:ptCount val="3"/>
                <c:pt idx="0">
                  <c:v>0.24</c:v>
                </c:pt>
                <c:pt idx="1">
                  <c:v>0.24</c:v>
                </c:pt>
                <c:pt idx="2">
                  <c:v>0.3</c:v>
                </c:pt>
              </c:numCache>
            </c:numRef>
          </c:val>
          <c:extLst>
            <c:ext xmlns:c16="http://schemas.microsoft.com/office/drawing/2014/chart" uri="{C3380CC4-5D6E-409C-BE32-E72D297353CC}">
              <c16:uniqueId val="{00000001-3737-42C1-BC34-15171E5234F7}"/>
            </c:ext>
          </c:extLst>
        </c:ser>
        <c:dLbls>
          <c:showLegendKey val="0"/>
          <c:showVal val="1"/>
          <c:showCatName val="0"/>
          <c:showSerName val="0"/>
          <c:showPercent val="0"/>
          <c:showBubbleSize val="0"/>
        </c:dLbls>
        <c:gapWidth val="150"/>
        <c:shape val="box"/>
        <c:axId val="1393320447"/>
        <c:axId val="1393306527"/>
        <c:axId val="1290266784"/>
      </c:bar3DChart>
      <c:catAx>
        <c:axId val="13933204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3306527"/>
        <c:crosses val="autoZero"/>
        <c:auto val="1"/>
        <c:lblAlgn val="ctr"/>
        <c:lblOffset val="100"/>
        <c:noMultiLvlLbl val="0"/>
      </c:catAx>
      <c:valAx>
        <c:axId val="1393306527"/>
        <c:scaling>
          <c:orientation val="minMax"/>
        </c:scaling>
        <c:delete val="1"/>
        <c:axPos val="l"/>
        <c:numFmt formatCode="0%" sourceLinked="1"/>
        <c:majorTickMark val="none"/>
        <c:minorTickMark val="none"/>
        <c:tickLblPos val="nextTo"/>
        <c:crossAx val="1393320447"/>
        <c:crosses val="autoZero"/>
        <c:crossBetween val="between"/>
      </c:valAx>
      <c:serAx>
        <c:axId val="1290266784"/>
        <c:scaling>
          <c:orientation val="minMax"/>
        </c:scaling>
        <c:delete val="1"/>
        <c:axPos val="b"/>
        <c:majorTickMark val="none"/>
        <c:minorTickMark val="none"/>
        <c:tickLblPos val="nextTo"/>
        <c:crossAx val="1393306527"/>
        <c:crosses val="autoZero"/>
      </c:serAx>
      <c:spPr>
        <a:noFill/>
        <a:ln>
          <a:noFill/>
        </a:ln>
        <a:effectLst/>
      </c:spPr>
    </c:plotArea>
    <c:legend>
      <c:legendPos val="b"/>
      <c:layout>
        <c:manualLayout>
          <c:xMode val="edge"/>
          <c:yMode val="edge"/>
          <c:x val="1.0050431005920051E-2"/>
          <c:y val="0.26063670447550918"/>
          <c:w val="0.13414031074888907"/>
          <c:h val="9.2506632158436283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0467370477677346"/>
          <c:w val="1"/>
          <c:h val="0.7955101791165331"/>
        </c:manualLayout>
      </c:layout>
      <c:barChart>
        <c:barDir val="col"/>
        <c:grouping val="clustered"/>
        <c:varyColors val="0"/>
        <c:ser>
          <c:idx val="0"/>
          <c:order val="0"/>
          <c:tx>
            <c:strRef>
              <c:f>'TABLE-3'!$AR$85:$AS$85</c:f>
              <c:strCache>
                <c:ptCount val="2"/>
                <c:pt idx="0">
                  <c:v>Aware about Nai Pahel Kit</c:v>
                </c:pt>
                <c:pt idx="1">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'TABLE-3'!$AT$84:$AU$84</c:f>
              <c:numCache>
                <c:formatCode>General</c:formatCode>
                <c:ptCount val="2"/>
                <c:pt idx="0">
                  <c:v>2018</c:v>
                </c:pt>
                <c:pt idx="1">
                  <c:v>2021</c:v>
                </c:pt>
              </c:numCache>
            </c:numRef>
          </c:cat>
          <c:val>
            <c:numRef>
              <c:f>'TABLE-3'!$AT$85:$AU$85</c:f>
              <c:numCache>
                <c:formatCode>0%</c:formatCode>
                <c:ptCount val="2"/>
                <c:pt idx="0">
                  <c:v>0.4</c:v>
                </c:pt>
                <c:pt idx="1">
                  <c:v>0.46</c:v>
                </c:pt>
              </c:numCache>
            </c:numRef>
          </c:val>
          <c:extLst>
            <c:ext xmlns:c16="http://schemas.microsoft.com/office/drawing/2014/chart" uri="{C3380CC4-5D6E-409C-BE32-E72D297353CC}">
              <c16:uniqueId val="{00000000-740D-4FF4-BEB7-DE5E1BE88544}"/>
            </c:ext>
          </c:extLst>
        </c:ser>
        <c:ser>
          <c:idx val="1"/>
          <c:order val="1"/>
          <c:tx>
            <c:strRef>
              <c:f>'TABLE-3'!$AR$86:$AS$86</c:f>
              <c:strCache>
                <c:ptCount val="2"/>
                <c:pt idx="0">
                  <c:v>Aware about Nai Pahel Kit</c:v>
                </c:pt>
                <c:pt idx="1">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'TABLE-3'!$AT$84:$AU$84</c:f>
              <c:numCache>
                <c:formatCode>General</c:formatCode>
                <c:ptCount val="2"/>
                <c:pt idx="0">
                  <c:v>2018</c:v>
                </c:pt>
                <c:pt idx="1">
                  <c:v>2021</c:v>
                </c:pt>
              </c:numCache>
            </c:numRef>
          </c:cat>
          <c:val>
            <c:numRef>
              <c:f>'TABLE-3'!$AT$86:$AU$86</c:f>
              <c:numCache>
                <c:formatCode>0%</c:formatCode>
                <c:ptCount val="2"/>
                <c:pt idx="0">
                  <c:v>0.39</c:v>
                </c:pt>
                <c:pt idx="1">
                  <c:v>0.44</c:v>
                </c:pt>
              </c:numCache>
            </c:numRef>
          </c:val>
          <c:extLst>
            <c:ext xmlns:c16="http://schemas.microsoft.com/office/drawing/2014/chart" uri="{C3380CC4-5D6E-409C-BE32-E72D297353CC}">
              <c16:uniqueId val="{00000001-740D-4FF4-BEB7-DE5E1BE88544}"/>
            </c:ext>
          </c:extLst>
        </c:ser>
        <c:dLbls>
          <c:dLblPos val="outEnd"/>
          <c:showLegendKey val="0"/>
          <c:showVal val="1"/>
          <c:showCatName val="0"/>
          <c:showSerName val="0"/>
          <c:showPercent val="0"/>
          <c:showBubbleSize val="0"/>
        </c:dLbls>
        <c:gapWidth val="219"/>
        <c:overlap val="-27"/>
        <c:axId val="1199694192"/>
        <c:axId val="1199689392"/>
      </c:barChart>
      <c:catAx>
        <c:axId val="119969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199689392"/>
        <c:crosses val="autoZero"/>
        <c:auto val="1"/>
        <c:lblAlgn val="ctr"/>
        <c:lblOffset val="100"/>
        <c:noMultiLvlLbl val="0"/>
      </c:catAx>
      <c:valAx>
        <c:axId val="1199689392"/>
        <c:scaling>
          <c:orientation val="minMax"/>
        </c:scaling>
        <c:delete val="1"/>
        <c:axPos val="l"/>
        <c:numFmt formatCode="0%" sourceLinked="1"/>
        <c:majorTickMark val="none"/>
        <c:minorTickMark val="none"/>
        <c:tickLblPos val="nextTo"/>
        <c:crossAx val="11996941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916666666666665E-2"/>
          <c:y val="9.3655420063428876E-2"/>
          <c:w val="0.95416666666666672"/>
          <c:h val="0.6874303494748312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'TABLE-3'!$AE$81:$AF$84</c:f>
              <c:multiLvlStrCache>
                <c:ptCount val="4"/>
                <c:lvl>
                  <c:pt idx="0">
                    <c:v>No</c:v>
                  </c:pt>
                  <c:pt idx="1">
                    <c:v>Yes</c:v>
                  </c:pt>
                  <c:pt idx="2">
                    <c:v>No</c:v>
                  </c:pt>
                  <c:pt idx="3">
                    <c:v>Yes</c:v>
                  </c:pt>
                </c:lvl>
                <c:lvl>
                  <c:pt idx="0">
                    <c:v>Participated in Saas-Bahu Sammelan in last 12 month</c:v>
                  </c:pt>
                  <c:pt idx="2">
                    <c:v>Exposure of SARATHI VAN</c:v>
                  </c:pt>
                </c:lvl>
              </c:multiLvlStrCache>
            </c:multiLvlStrRef>
          </c:cat>
          <c:val>
            <c:numRef>
              <c:f>'TABLE-3'!$AG$81:$AG$84</c:f>
              <c:numCache>
                <c:formatCode>0%</c:formatCode>
                <c:ptCount val="4"/>
                <c:pt idx="0">
                  <c:v>0.44</c:v>
                </c:pt>
                <c:pt idx="1">
                  <c:v>0.47</c:v>
                </c:pt>
                <c:pt idx="2">
                  <c:v>0.44</c:v>
                </c:pt>
                <c:pt idx="3">
                  <c:v>0.45</c:v>
                </c:pt>
              </c:numCache>
            </c:numRef>
          </c:val>
          <c:extLst>
            <c:ext xmlns:c16="http://schemas.microsoft.com/office/drawing/2014/chart" uri="{C3380CC4-5D6E-409C-BE32-E72D297353CC}">
              <c16:uniqueId val="{00000000-E6BC-464A-A76A-54DECCEB49D5}"/>
            </c:ext>
          </c:extLst>
        </c:ser>
        <c:dLbls>
          <c:dLblPos val="outEnd"/>
          <c:showLegendKey val="0"/>
          <c:showVal val="1"/>
          <c:showCatName val="0"/>
          <c:showSerName val="0"/>
          <c:showPercent val="0"/>
          <c:showBubbleSize val="0"/>
        </c:dLbls>
        <c:gapWidth val="219"/>
        <c:overlap val="-27"/>
        <c:axId val="845437472"/>
        <c:axId val="845435072"/>
      </c:barChart>
      <c:catAx>
        <c:axId val="84543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845435072"/>
        <c:crosses val="autoZero"/>
        <c:auto val="1"/>
        <c:lblAlgn val="ctr"/>
        <c:lblOffset val="100"/>
        <c:noMultiLvlLbl val="0"/>
      </c:catAx>
      <c:valAx>
        <c:axId val="845435072"/>
        <c:scaling>
          <c:orientation val="minMax"/>
        </c:scaling>
        <c:delete val="1"/>
        <c:axPos val="l"/>
        <c:numFmt formatCode="0%" sourceLinked="1"/>
        <c:majorTickMark val="none"/>
        <c:minorTickMark val="none"/>
        <c:tickLblPos val="nextTo"/>
        <c:crossAx val="845437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33338117891903E-2"/>
          <c:y val="5.518737635183394E-2"/>
          <c:w val="0.93020832760895078"/>
          <c:h val="0.81440291762266848"/>
        </c:manualLayout>
      </c:layout>
      <c:barChart>
        <c:barDir val="col"/>
        <c:grouping val="clustered"/>
        <c:varyColors val="0"/>
        <c:ser>
          <c:idx val="0"/>
          <c:order val="0"/>
          <c:tx>
            <c:strRef>
              <c:f>'TABLE-3'!$AP$5</c:f>
              <c:strCache>
                <c:ptCount val="1"/>
                <c:pt idx="0">
                  <c:v>15-19 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'TABLE-3'!$AQ$5:$AS$5</c:f>
              <c:numCache>
                <c:formatCode>0%</c:formatCode>
                <c:ptCount val="3"/>
                <c:pt idx="0">
                  <c:v>0.04</c:v>
                </c:pt>
                <c:pt idx="1">
                  <c:v>0.04</c:v>
                </c:pt>
                <c:pt idx="2">
                  <c:v>0.06</c:v>
                </c:pt>
              </c:numCache>
            </c:numRef>
          </c:val>
          <c:extLst>
            <c:ext xmlns:c16="http://schemas.microsoft.com/office/drawing/2014/chart" uri="{C3380CC4-5D6E-409C-BE32-E72D297353CC}">
              <c16:uniqueId val="{00000000-AA40-4EA9-B4A4-919884295BE6}"/>
            </c:ext>
          </c:extLst>
        </c:ser>
        <c:ser>
          <c:idx val="1"/>
          <c:order val="1"/>
          <c:tx>
            <c:strRef>
              <c:f>'TABLE-3'!$AP$6</c:f>
              <c:strCache>
                <c:ptCount val="1"/>
                <c:pt idx="0">
                  <c:v>20-24 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'TABLE-3'!$AQ$6:$AS$6</c:f>
              <c:numCache>
                <c:formatCode>0%</c:formatCode>
                <c:ptCount val="3"/>
                <c:pt idx="0">
                  <c:v>0.16</c:v>
                </c:pt>
                <c:pt idx="1">
                  <c:v>0.15</c:v>
                </c:pt>
                <c:pt idx="2">
                  <c:v>0.18</c:v>
                </c:pt>
              </c:numCache>
            </c:numRef>
          </c:val>
          <c:extLst>
            <c:ext xmlns:c16="http://schemas.microsoft.com/office/drawing/2014/chart" uri="{C3380CC4-5D6E-409C-BE32-E72D297353CC}">
              <c16:uniqueId val="{00000001-AA40-4EA9-B4A4-919884295BE6}"/>
            </c:ext>
          </c:extLst>
        </c:ser>
        <c:ser>
          <c:idx val="2"/>
          <c:order val="2"/>
          <c:tx>
            <c:strRef>
              <c:f>'TABLE-3'!$AP$7</c:f>
              <c:strCache>
                <c:ptCount val="1"/>
                <c:pt idx="0">
                  <c:v>25-29 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'TABLE-3'!$AQ$7:$AS$7</c:f>
              <c:numCache>
                <c:formatCode>0%</c:formatCode>
                <c:ptCount val="3"/>
                <c:pt idx="0">
                  <c:v>0.38</c:v>
                </c:pt>
                <c:pt idx="1">
                  <c:v>0.39</c:v>
                </c:pt>
                <c:pt idx="2">
                  <c:v>0.41</c:v>
                </c:pt>
              </c:numCache>
            </c:numRef>
          </c:val>
          <c:extLst>
            <c:ext xmlns:c16="http://schemas.microsoft.com/office/drawing/2014/chart" uri="{C3380CC4-5D6E-409C-BE32-E72D297353CC}">
              <c16:uniqueId val="{00000002-AA40-4EA9-B4A4-919884295BE6}"/>
            </c:ext>
          </c:extLst>
        </c:ser>
        <c:ser>
          <c:idx val="3"/>
          <c:order val="3"/>
          <c:tx>
            <c:strRef>
              <c:f>'TABLE-3'!$AP$8</c:f>
              <c:strCache>
                <c:ptCount val="1"/>
                <c:pt idx="0">
                  <c:v>30-34 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'TABLE-3'!$AQ$8:$AS$8</c:f>
              <c:numCache>
                <c:formatCode>0%</c:formatCode>
                <c:ptCount val="3"/>
                <c:pt idx="0">
                  <c:v>0.53</c:v>
                </c:pt>
                <c:pt idx="1">
                  <c:v>0.55000000000000004</c:v>
                </c:pt>
                <c:pt idx="2">
                  <c:v>0.56000000000000005</c:v>
                </c:pt>
              </c:numCache>
            </c:numRef>
          </c:val>
          <c:extLst>
            <c:ext xmlns:c16="http://schemas.microsoft.com/office/drawing/2014/chart" uri="{C3380CC4-5D6E-409C-BE32-E72D297353CC}">
              <c16:uniqueId val="{00000003-AA40-4EA9-B4A4-919884295BE6}"/>
            </c:ext>
          </c:extLst>
        </c:ser>
        <c:ser>
          <c:idx val="4"/>
          <c:order val="4"/>
          <c:tx>
            <c:strRef>
              <c:f>'TABLE-3'!$AP$9</c:f>
              <c:strCache>
                <c:ptCount val="1"/>
                <c:pt idx="0">
                  <c:v>35-39 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'TABLE-3'!$AQ$9:$AS$9</c:f>
              <c:numCache>
                <c:formatCode>0%</c:formatCode>
                <c:ptCount val="3"/>
                <c:pt idx="0">
                  <c:v>0.55000000000000004</c:v>
                </c:pt>
                <c:pt idx="1">
                  <c:v>0.6</c:v>
                </c:pt>
                <c:pt idx="2">
                  <c:v>0.61</c:v>
                </c:pt>
              </c:numCache>
            </c:numRef>
          </c:val>
          <c:extLst>
            <c:ext xmlns:c16="http://schemas.microsoft.com/office/drawing/2014/chart" uri="{C3380CC4-5D6E-409C-BE32-E72D297353CC}">
              <c16:uniqueId val="{00000004-AA40-4EA9-B4A4-919884295BE6}"/>
            </c:ext>
          </c:extLst>
        </c:ser>
        <c:ser>
          <c:idx val="5"/>
          <c:order val="5"/>
          <c:tx>
            <c:strRef>
              <c:f>'TABLE-3'!$AP$10</c:f>
              <c:strCache>
                <c:ptCount val="1"/>
                <c:pt idx="0">
                  <c:v>40-44 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'TABLE-3'!$AQ$10:$AS$10</c:f>
              <c:numCache>
                <c:formatCode>0%</c:formatCode>
                <c:ptCount val="3"/>
                <c:pt idx="0">
                  <c:v>0.52</c:v>
                </c:pt>
                <c:pt idx="1">
                  <c:v>0.56000000000000005</c:v>
                </c:pt>
                <c:pt idx="2">
                  <c:v>0.61</c:v>
                </c:pt>
              </c:numCache>
            </c:numRef>
          </c:val>
          <c:extLst>
            <c:ext xmlns:c16="http://schemas.microsoft.com/office/drawing/2014/chart" uri="{C3380CC4-5D6E-409C-BE32-E72D297353CC}">
              <c16:uniqueId val="{00000005-AA40-4EA9-B4A4-919884295BE6}"/>
            </c:ext>
          </c:extLst>
        </c:ser>
        <c:ser>
          <c:idx val="6"/>
          <c:order val="6"/>
          <c:tx>
            <c:strRef>
              <c:f>'TABLE-3'!$AP$11</c:f>
              <c:strCache>
                <c:ptCount val="1"/>
                <c:pt idx="0">
                  <c:v>45-49 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'TABLE-3'!$AQ$4:$AS$4</c:f>
              <c:numCache>
                <c:formatCode>General</c:formatCode>
                <c:ptCount val="3"/>
                <c:pt idx="0">
                  <c:v>2016</c:v>
                </c:pt>
                <c:pt idx="1">
                  <c:v>2018</c:v>
                </c:pt>
                <c:pt idx="2">
                  <c:v>2021</c:v>
                </c:pt>
              </c:numCache>
            </c:numRef>
          </c:cat>
          <c:val>
            <c:numRef>
              <c:f>'TABLE-3'!$AQ$11:$AS$11</c:f>
              <c:numCache>
                <c:formatCode>0%</c:formatCode>
                <c:ptCount val="3"/>
                <c:pt idx="0">
                  <c:v>0.47</c:v>
                </c:pt>
                <c:pt idx="1">
                  <c:v>0.51</c:v>
                </c:pt>
                <c:pt idx="2">
                  <c:v>0.6</c:v>
                </c:pt>
              </c:numCache>
            </c:numRef>
          </c:val>
          <c:extLst>
            <c:ext xmlns:c16="http://schemas.microsoft.com/office/drawing/2014/chart" uri="{C3380CC4-5D6E-409C-BE32-E72D297353CC}">
              <c16:uniqueId val="{00000006-AA40-4EA9-B4A4-919884295BE6}"/>
            </c:ext>
          </c:extLst>
        </c:ser>
        <c:dLbls>
          <c:dLblPos val="outEnd"/>
          <c:showLegendKey val="0"/>
          <c:showVal val="1"/>
          <c:showCatName val="0"/>
          <c:showSerName val="0"/>
          <c:showPercent val="0"/>
          <c:showBubbleSize val="0"/>
        </c:dLbls>
        <c:gapWidth val="219"/>
        <c:overlap val="-27"/>
        <c:axId val="843595600"/>
        <c:axId val="1380440575"/>
      </c:barChart>
      <c:catAx>
        <c:axId val="84359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80440575"/>
        <c:crosses val="autoZero"/>
        <c:auto val="1"/>
        <c:lblAlgn val="ctr"/>
        <c:lblOffset val="100"/>
        <c:noMultiLvlLbl val="0"/>
      </c:catAx>
      <c:valAx>
        <c:axId val="1380440575"/>
        <c:scaling>
          <c:orientation val="minMax"/>
        </c:scaling>
        <c:delete val="1"/>
        <c:axPos val="l"/>
        <c:numFmt formatCode="0%" sourceLinked="1"/>
        <c:majorTickMark val="none"/>
        <c:minorTickMark val="none"/>
        <c:tickLblPos val="nextTo"/>
        <c:crossAx val="843595600"/>
        <c:crosses val="autoZero"/>
        <c:crossBetween val="between"/>
      </c:valAx>
      <c:spPr>
        <a:noFill/>
        <a:ln>
          <a:noFill/>
        </a:ln>
        <a:effectLst/>
      </c:spPr>
    </c:plotArea>
    <c:legend>
      <c:legendPos val="b"/>
      <c:layout>
        <c:manualLayout>
          <c:xMode val="edge"/>
          <c:yMode val="edge"/>
          <c:x val="7.307661360536513E-3"/>
          <c:y val="8.7526309801467667E-2"/>
          <c:w val="4.5801266880025171E-2"/>
          <c:h val="0.7168093558602118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5.2029426560608855E-2"/>
          <c:w val="1"/>
          <c:h val="0.85700084507556695"/>
        </c:manualLayout>
      </c:layout>
      <c:bar3DChart>
        <c:barDir val="col"/>
        <c:grouping val="clustered"/>
        <c:varyColors val="0"/>
        <c:ser>
          <c:idx val="0"/>
          <c:order val="0"/>
          <c:tx>
            <c:strRef>
              <c:f>'TABLE-5'!$CC$31</c:f>
              <c:strCache>
                <c:ptCount val="1"/>
                <c:pt idx="0">
                  <c:v>No</c:v>
                </c:pt>
              </c:strCache>
            </c:strRef>
          </c:tx>
          <c:spPr>
            <a:solidFill>
              <a:schemeClr val="accent1"/>
            </a:solidFill>
            <a:ln>
              <a:noFill/>
            </a:ln>
            <a:effectLst/>
            <a:sp3d/>
          </c:spPr>
          <c:invertIfNegative val="0"/>
          <c:dLbls>
            <c:dLbl>
              <c:idx val="0"/>
              <c:layout>
                <c:manualLayout>
                  <c:x val="0"/>
                  <c:y val="6.8527493180456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5C-4C35-BCB3-4E2D7377FB8F}"/>
                </c:ext>
              </c:extLst>
            </c:dLbl>
            <c:dLbl>
              <c:idx val="1"/>
              <c:layout>
                <c:manualLayout>
                  <c:x val="0"/>
                  <c:y val="6.8527493180456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5C-4C35-BCB3-4E2D7377FB8F}"/>
                </c:ext>
              </c:extLst>
            </c:dLbl>
            <c:dLbl>
              <c:idx val="2"/>
              <c:layout>
                <c:manualLayout>
                  <c:x val="0"/>
                  <c:y val="6.85274931804560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5C-4C35-BCB3-4E2D7377FB8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'TABLE-5'!$CD$30:$CF$30</c:f>
              <c:numCache>
                <c:formatCode>General</c:formatCode>
                <c:ptCount val="3"/>
              </c:numCache>
            </c:numRef>
          </c:cat>
          <c:val>
            <c:numRef>
              <c:f>'TABLE-5'!$CD$31:$CF$31</c:f>
              <c:numCache>
                <c:formatCode>0%</c:formatCode>
                <c:ptCount val="3"/>
                <c:pt idx="0">
                  <c:v>0.05</c:v>
                </c:pt>
                <c:pt idx="1">
                  <c:v>0.05</c:v>
                </c:pt>
                <c:pt idx="2">
                  <c:v>0.06</c:v>
                </c:pt>
              </c:numCache>
            </c:numRef>
          </c:val>
          <c:extLst>
            <c:ext xmlns:c16="http://schemas.microsoft.com/office/drawing/2014/chart" uri="{C3380CC4-5D6E-409C-BE32-E72D297353CC}">
              <c16:uniqueId val="{00000003-875C-4C35-BCB3-4E2D7377FB8F}"/>
            </c:ext>
          </c:extLst>
        </c:ser>
        <c:ser>
          <c:idx val="1"/>
          <c:order val="1"/>
          <c:tx>
            <c:strRef>
              <c:f>'TABLE-5'!$CC$32</c:f>
              <c:strCache>
                <c:ptCount val="1"/>
                <c:pt idx="0">
                  <c:v>Yes</c:v>
                </c:pt>
              </c:strCache>
            </c:strRef>
          </c:tx>
          <c:spPr>
            <a:solidFill>
              <a:schemeClr val="accent2"/>
            </a:solidFill>
            <a:ln>
              <a:noFill/>
            </a:ln>
            <a:effectLst/>
            <a:sp3d/>
          </c:spPr>
          <c:invertIfNegative val="0"/>
          <c:dLbls>
            <c:dLbl>
              <c:idx val="0"/>
              <c:layout>
                <c:manualLayout>
                  <c:x val="8.3535416138746411E-3"/>
                  <c:y val="4.74421106633925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5C-4C35-BCB3-4E2D7377FB8F}"/>
                </c:ext>
              </c:extLst>
            </c:dLbl>
            <c:dLbl>
              <c:idx val="1"/>
              <c:layout>
                <c:manualLayout>
                  <c:x val="4.1767708069373206E-3"/>
                  <c:y val="6.3256147551190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5C-4C35-BCB3-4E2D7377FB8F}"/>
                </c:ext>
              </c:extLst>
            </c:dLbl>
            <c:dLbl>
              <c:idx val="2"/>
              <c:layout>
                <c:manualLayout>
                  <c:x val="-1.5314649375967067E-16"/>
                  <c:y val="6.3256147551190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5C-4C35-BCB3-4E2D7377FB8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'TABLE-5'!$CD$30:$CF$30</c:f>
              <c:numCache>
                <c:formatCode>General</c:formatCode>
                <c:ptCount val="3"/>
              </c:numCache>
            </c:numRef>
          </c:cat>
          <c:val>
            <c:numRef>
              <c:f>'TABLE-5'!$CD$32:$CF$32</c:f>
              <c:numCache>
                <c:formatCode>0%</c:formatCode>
                <c:ptCount val="3"/>
                <c:pt idx="0">
                  <c:v>0.03</c:v>
                </c:pt>
                <c:pt idx="1">
                  <c:v>0.03</c:v>
                </c:pt>
                <c:pt idx="2">
                  <c:v>0.04</c:v>
                </c:pt>
              </c:numCache>
            </c:numRef>
          </c:val>
          <c:extLst>
            <c:ext xmlns:c16="http://schemas.microsoft.com/office/drawing/2014/chart" uri="{C3380CC4-5D6E-409C-BE32-E72D297353CC}">
              <c16:uniqueId val="{00000007-875C-4C35-BCB3-4E2D7377FB8F}"/>
            </c:ext>
          </c:extLst>
        </c:ser>
        <c:dLbls>
          <c:showLegendKey val="0"/>
          <c:showVal val="1"/>
          <c:showCatName val="0"/>
          <c:showSerName val="0"/>
          <c:showPercent val="0"/>
          <c:showBubbleSize val="0"/>
        </c:dLbls>
        <c:gapWidth val="150"/>
        <c:shape val="box"/>
        <c:axId val="1393311807"/>
        <c:axId val="1393319487"/>
        <c:axId val="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pPr>
        <a:noFill/>
        <a:ln>
          <a:noFill/>
        </a:ln>
        <a:effectLst/>
      </c:spPr>
    </c:plotArea>
    <c:legend>
      <c:legendPos val="b"/>
      <c:layout>
        <c:manualLayout>
          <c:xMode val="edge"/>
          <c:yMode val="edge"/>
          <c:x val="1.3745522509916954E-2"/>
          <c:y val="0.22764866439874284"/>
          <c:w val="7.4761730847244801E-2"/>
          <c:h val="0.27981838346507548"/>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'TABLE-5'!$CO$5</c:f>
              <c:strCache>
                <c:ptCount val="1"/>
                <c:pt idx="0">
                  <c:v>15-19 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'TABLE-5'!$CP$5:$CR$5</c:f>
              <c:numCache>
                <c:formatCode>0%</c:formatCode>
                <c:ptCount val="3"/>
                <c:pt idx="0">
                  <c:v>0.03</c:v>
                </c:pt>
                <c:pt idx="1">
                  <c:v>0.02</c:v>
                </c:pt>
                <c:pt idx="2">
                  <c:v>0.05</c:v>
                </c:pt>
              </c:numCache>
            </c:numRef>
          </c:val>
          <c:extLst>
            <c:ext xmlns:c16="http://schemas.microsoft.com/office/drawing/2014/chart" uri="{C3380CC4-5D6E-409C-BE32-E72D297353CC}">
              <c16:uniqueId val="{00000000-ECED-439C-9AAA-B068D1F75A38}"/>
            </c:ext>
          </c:extLst>
        </c:ser>
        <c:ser>
          <c:idx val="1"/>
          <c:order val="1"/>
          <c:tx>
            <c:strRef>
              <c:f>'TABLE-5'!$CO$6</c:f>
              <c:strCache>
                <c:ptCount val="1"/>
                <c:pt idx="0">
                  <c:v>20-24 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'TABLE-5'!$CP$6:$CR$6</c:f>
              <c:numCache>
                <c:formatCode>0%</c:formatCode>
                <c:ptCount val="3"/>
                <c:pt idx="0">
                  <c:v>0.05</c:v>
                </c:pt>
                <c:pt idx="1">
                  <c:v>0.04</c:v>
                </c:pt>
                <c:pt idx="2">
                  <c:v>7.0000000000000007E-2</c:v>
                </c:pt>
              </c:numCache>
            </c:numRef>
          </c:val>
          <c:extLst>
            <c:ext xmlns:c16="http://schemas.microsoft.com/office/drawing/2014/chart" uri="{C3380CC4-5D6E-409C-BE32-E72D297353CC}">
              <c16:uniqueId val="{00000001-ECED-439C-9AAA-B068D1F75A38}"/>
            </c:ext>
          </c:extLst>
        </c:ser>
        <c:ser>
          <c:idx val="2"/>
          <c:order val="2"/>
          <c:tx>
            <c:strRef>
              <c:f>'TABLE-5'!$CO$7</c:f>
              <c:strCache>
                <c:ptCount val="1"/>
                <c:pt idx="0">
                  <c:v>25-29 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'TABLE-5'!$CP$7:$CR$7</c:f>
              <c:numCache>
                <c:formatCode>0%</c:formatCode>
                <c:ptCount val="3"/>
                <c:pt idx="0">
                  <c:v>0.06</c:v>
                </c:pt>
                <c:pt idx="1">
                  <c:v>0.06</c:v>
                </c:pt>
                <c:pt idx="2">
                  <c:v>0.08</c:v>
                </c:pt>
              </c:numCache>
            </c:numRef>
          </c:val>
          <c:extLst>
            <c:ext xmlns:c16="http://schemas.microsoft.com/office/drawing/2014/chart" uri="{C3380CC4-5D6E-409C-BE32-E72D297353CC}">
              <c16:uniqueId val="{00000002-ECED-439C-9AAA-B068D1F75A38}"/>
            </c:ext>
          </c:extLst>
        </c:ser>
        <c:ser>
          <c:idx val="3"/>
          <c:order val="3"/>
          <c:tx>
            <c:strRef>
              <c:f>'TABLE-5'!$CO$8</c:f>
              <c:strCache>
                <c:ptCount val="1"/>
                <c:pt idx="0">
                  <c:v>30-34 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'TABLE-5'!$CP$8:$CR$8</c:f>
              <c:numCache>
                <c:formatCode>0%</c:formatCode>
                <c:ptCount val="3"/>
                <c:pt idx="0">
                  <c:v>0.06</c:v>
                </c:pt>
                <c:pt idx="1">
                  <c:v>0.05</c:v>
                </c:pt>
                <c:pt idx="2">
                  <c:v>0.06</c:v>
                </c:pt>
              </c:numCache>
            </c:numRef>
          </c:val>
          <c:extLst>
            <c:ext xmlns:c16="http://schemas.microsoft.com/office/drawing/2014/chart" uri="{C3380CC4-5D6E-409C-BE32-E72D297353CC}">
              <c16:uniqueId val="{00000003-ECED-439C-9AAA-B068D1F75A38}"/>
            </c:ext>
          </c:extLst>
        </c:ser>
        <c:ser>
          <c:idx val="4"/>
          <c:order val="4"/>
          <c:tx>
            <c:strRef>
              <c:f>'TABLE-5'!$CO$9</c:f>
              <c:strCache>
                <c:ptCount val="1"/>
                <c:pt idx="0">
                  <c:v>35-39 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'TABLE-5'!$CP$9:$CR$9</c:f>
              <c:numCache>
                <c:formatCode>0%</c:formatCode>
                <c:ptCount val="3"/>
                <c:pt idx="0">
                  <c:v>0.04</c:v>
                </c:pt>
                <c:pt idx="1">
                  <c:v>0.03</c:v>
                </c:pt>
                <c:pt idx="2">
                  <c:v>0.05</c:v>
                </c:pt>
              </c:numCache>
            </c:numRef>
          </c:val>
          <c:extLst>
            <c:ext xmlns:c16="http://schemas.microsoft.com/office/drawing/2014/chart" uri="{C3380CC4-5D6E-409C-BE32-E72D297353CC}">
              <c16:uniqueId val="{00000004-ECED-439C-9AAA-B068D1F75A38}"/>
            </c:ext>
          </c:extLst>
        </c:ser>
        <c:ser>
          <c:idx val="5"/>
          <c:order val="5"/>
          <c:tx>
            <c:strRef>
              <c:f>'TABLE-5'!$CO$10</c:f>
              <c:strCache>
                <c:ptCount val="1"/>
                <c:pt idx="0">
                  <c:v>40-44 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'TABLE-5'!$CP$10:$CR$10</c:f>
              <c:numCache>
                <c:formatCode>0%</c:formatCode>
                <c:ptCount val="3"/>
                <c:pt idx="0">
                  <c:v>0.03</c:v>
                </c:pt>
                <c:pt idx="1">
                  <c:v>0.02</c:v>
                </c:pt>
                <c:pt idx="2">
                  <c:v>0.02</c:v>
                </c:pt>
              </c:numCache>
            </c:numRef>
          </c:val>
          <c:extLst>
            <c:ext xmlns:c16="http://schemas.microsoft.com/office/drawing/2014/chart" uri="{C3380CC4-5D6E-409C-BE32-E72D297353CC}">
              <c16:uniqueId val="{00000005-ECED-439C-9AAA-B068D1F75A38}"/>
            </c:ext>
          </c:extLst>
        </c:ser>
        <c:ser>
          <c:idx val="6"/>
          <c:order val="6"/>
          <c:tx>
            <c:strRef>
              <c:f>'TABLE-5'!$CO$11</c:f>
              <c:strCache>
                <c:ptCount val="1"/>
                <c:pt idx="0">
                  <c:v>45-49 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'TABLE-5'!$CP$4:$CR$4</c:f>
              <c:numCache>
                <c:formatCode>General</c:formatCode>
                <c:ptCount val="3"/>
                <c:pt idx="0">
                  <c:v>2016</c:v>
                </c:pt>
                <c:pt idx="1">
                  <c:v>2018</c:v>
                </c:pt>
                <c:pt idx="2">
                  <c:v>2021</c:v>
                </c:pt>
              </c:numCache>
            </c:numRef>
          </c:cat>
          <c:val>
            <c:numRef>
              <c:f>'TABLE-5'!$CP$11:$CR$11</c:f>
              <c:numCache>
                <c:formatCode>0%</c:formatCode>
                <c:ptCount val="3"/>
                <c:pt idx="0">
                  <c:v>0.02</c:v>
                </c:pt>
                <c:pt idx="1">
                  <c:v>0.01</c:v>
                </c:pt>
                <c:pt idx="2">
                  <c:v>0.02</c:v>
                </c:pt>
              </c:numCache>
            </c:numRef>
          </c:val>
          <c:extLst>
            <c:ext xmlns:c16="http://schemas.microsoft.com/office/drawing/2014/chart" uri="{C3380CC4-5D6E-409C-BE32-E72D297353CC}">
              <c16:uniqueId val="{00000006-ECED-439C-9AAA-B068D1F75A38}"/>
            </c:ext>
          </c:extLst>
        </c:ser>
        <c:dLbls>
          <c:dLblPos val="outEnd"/>
          <c:showLegendKey val="0"/>
          <c:showVal val="1"/>
          <c:showCatName val="0"/>
          <c:showSerName val="0"/>
          <c:showPercent val="0"/>
          <c:showBubbleSize val="0"/>
        </c:dLbls>
        <c:gapWidth val="219"/>
        <c:overlap val="-27"/>
        <c:axId val="843595600"/>
        <c:axId val="1380440575"/>
      </c:barChart>
      <c:catAx>
        <c:axId val="84359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80440575"/>
        <c:crosses val="autoZero"/>
        <c:auto val="1"/>
        <c:lblAlgn val="ctr"/>
        <c:lblOffset val="100"/>
        <c:noMultiLvlLbl val="0"/>
      </c:catAx>
      <c:valAx>
        <c:axId val="1380440575"/>
        <c:scaling>
          <c:orientation val="minMax"/>
        </c:scaling>
        <c:delete val="1"/>
        <c:axPos val="l"/>
        <c:numFmt formatCode="0%" sourceLinked="1"/>
        <c:majorTickMark val="none"/>
        <c:minorTickMark val="none"/>
        <c:tickLblPos val="nextTo"/>
        <c:crossAx val="843595600"/>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'TABLE-5'!$DE$27</c:f>
              <c:strCache>
                <c:ptCount val="1"/>
                <c:pt idx="0">
                  <c:v>2016</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'TABLE-5'!$DD$28:$DD$31</c:f>
              <c:strCache>
                <c:ptCount val="4"/>
                <c:pt idx="0">
                  <c:v>0</c:v>
                </c:pt>
                <c:pt idx="1">
                  <c:v>1</c:v>
                </c:pt>
                <c:pt idx="2">
                  <c:v>2</c:v>
                </c:pt>
                <c:pt idx="3">
                  <c:v>3 or more</c:v>
                </c:pt>
              </c:strCache>
            </c:strRef>
          </c:cat>
          <c:val>
            <c:numRef>
              <c:f>'TABLE-5'!$DE$28:$DE$31</c:f>
              <c:numCache>
                <c:formatCode>0%</c:formatCode>
                <c:ptCount val="4"/>
                <c:pt idx="0">
                  <c:v>0.01</c:v>
                </c:pt>
                <c:pt idx="1">
                  <c:v>0.05</c:v>
                </c:pt>
                <c:pt idx="2">
                  <c:v>7.0000000000000007E-2</c:v>
                </c:pt>
                <c:pt idx="3">
                  <c:v>0.05</c:v>
                </c:pt>
              </c:numCache>
            </c:numRef>
          </c:val>
          <c:extLst>
            <c:ext xmlns:c16="http://schemas.microsoft.com/office/drawing/2014/chart" uri="{C3380CC4-5D6E-409C-BE32-E72D297353CC}">
              <c16:uniqueId val="{00000000-510C-4696-AF20-1D39A9A6AEC9}"/>
            </c:ext>
          </c:extLst>
        </c:ser>
        <c:ser>
          <c:idx val="1"/>
          <c:order val="1"/>
          <c:tx>
            <c:strRef>
              <c:f>'TABLE-5'!$DF$27</c:f>
              <c:strCache>
                <c:ptCount val="1"/>
                <c:pt idx="0">
                  <c:v>2018</c:v>
                </c:pt>
              </c:strCache>
            </c:strRef>
          </c:tx>
          <c:spPr>
            <a:solidFill>
              <a:schemeClr val="accent2"/>
            </a:solidFill>
            <a:ln>
              <a:noFill/>
            </a:ln>
            <a:effectLst/>
            <a:sp3d/>
          </c:spPr>
          <c:invertIfNegative val="0"/>
          <c:dLbls>
            <c:dLbl>
              <c:idx val="0"/>
              <c:layout>
                <c:manualLayout>
                  <c:x val="2.7632772206740135E-3"/>
                  <c:y val="-3.43404736281385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E3-4C68-B723-6B15D340EF8A}"/>
                </c:ext>
              </c:extLst>
            </c:dLbl>
            <c:dLbl>
              <c:idx val="1"/>
              <c:layout>
                <c:manualLayout>
                  <c:x val="2.7632772206740135E-3"/>
                  <c:y val="-6.37751653094003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E3-4C68-B723-6B15D340EF8A}"/>
                </c:ext>
              </c:extLst>
            </c:dLbl>
            <c:dLbl>
              <c:idx val="2"/>
              <c:layout>
                <c:manualLayout>
                  <c:x val="-1.1186113365093484E-2"/>
                  <c:y val="-0.129088496974856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0C-4696-AF20-1D39A9A6AEC9}"/>
                </c:ext>
              </c:extLst>
            </c:dLbl>
            <c:dLbl>
              <c:idx val="3"/>
              <c:layout>
                <c:manualLayout>
                  <c:x val="8.3895850238199336E-3"/>
                  <c:y val="-0.113597877337874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0C-4696-AF20-1D39A9A6AEC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'TABLE-5'!$DD$28:$DD$31</c:f>
              <c:strCache>
                <c:ptCount val="4"/>
                <c:pt idx="0">
                  <c:v>0</c:v>
                </c:pt>
                <c:pt idx="1">
                  <c:v>1</c:v>
                </c:pt>
                <c:pt idx="2">
                  <c:v>2</c:v>
                </c:pt>
                <c:pt idx="3">
                  <c:v>3 or more</c:v>
                </c:pt>
              </c:strCache>
            </c:strRef>
          </c:cat>
          <c:val>
            <c:numRef>
              <c:f>'TABLE-5'!$DF$28:$DF$31</c:f>
              <c:numCache>
                <c:formatCode>0%</c:formatCode>
                <c:ptCount val="4"/>
                <c:pt idx="0">
                  <c:v>0.01</c:v>
                </c:pt>
                <c:pt idx="1">
                  <c:v>0.05</c:v>
                </c:pt>
                <c:pt idx="2">
                  <c:v>0.06</c:v>
                </c:pt>
                <c:pt idx="3">
                  <c:v>0.04</c:v>
                </c:pt>
              </c:numCache>
            </c:numRef>
          </c:val>
          <c:extLst>
            <c:ext xmlns:c16="http://schemas.microsoft.com/office/drawing/2014/chart" uri="{C3380CC4-5D6E-409C-BE32-E72D297353CC}">
              <c16:uniqueId val="{00000001-510C-4696-AF20-1D39A9A6AEC9}"/>
            </c:ext>
          </c:extLst>
        </c:ser>
        <c:ser>
          <c:idx val="2"/>
          <c:order val="2"/>
          <c:tx>
            <c:strRef>
              <c:f>'TABLE-5'!$DG$27</c:f>
              <c:strCache>
                <c:ptCount val="1"/>
                <c:pt idx="0">
                  <c:v>2021</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'TABLE-5'!$DD$28:$DD$31</c:f>
              <c:strCache>
                <c:ptCount val="4"/>
                <c:pt idx="0">
                  <c:v>0</c:v>
                </c:pt>
                <c:pt idx="1">
                  <c:v>1</c:v>
                </c:pt>
                <c:pt idx="2">
                  <c:v>2</c:v>
                </c:pt>
                <c:pt idx="3">
                  <c:v>3 or more</c:v>
                </c:pt>
              </c:strCache>
            </c:strRef>
          </c:cat>
          <c:val>
            <c:numRef>
              <c:f>'TABLE-5'!$DG$28:$DG$31</c:f>
              <c:numCache>
                <c:formatCode>0%</c:formatCode>
                <c:ptCount val="4"/>
                <c:pt idx="0">
                  <c:v>0.02</c:v>
                </c:pt>
                <c:pt idx="1">
                  <c:v>0.08</c:v>
                </c:pt>
                <c:pt idx="2">
                  <c:v>0.08</c:v>
                </c:pt>
                <c:pt idx="3">
                  <c:v>0.04</c:v>
                </c:pt>
              </c:numCache>
            </c:numRef>
          </c:val>
          <c:extLst>
            <c:ext xmlns:c16="http://schemas.microsoft.com/office/drawing/2014/chart" uri="{C3380CC4-5D6E-409C-BE32-E72D297353CC}">
              <c16:uniqueId val="{00000002-510C-4696-AF20-1D39A9A6AEC9}"/>
            </c:ext>
          </c:extLst>
        </c:ser>
        <c:dLbls>
          <c:showLegendKey val="0"/>
          <c:showVal val="1"/>
          <c:showCatName val="0"/>
          <c:showSerName val="0"/>
          <c:showPercent val="0"/>
          <c:showBubbleSize val="0"/>
        </c:dLbls>
        <c:gapWidth val="150"/>
        <c:shape val="box"/>
        <c:axId val="1766490160"/>
        <c:axId val="1766490640"/>
        <c:axId val="0"/>
      </c:bar3DChart>
      <c:catAx>
        <c:axId val="176649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766490640"/>
        <c:crosses val="autoZero"/>
        <c:auto val="1"/>
        <c:lblAlgn val="ctr"/>
        <c:lblOffset val="100"/>
        <c:noMultiLvlLbl val="0"/>
      </c:catAx>
      <c:valAx>
        <c:axId val="1766490640"/>
        <c:scaling>
          <c:orientation val="minMax"/>
        </c:scaling>
        <c:delete val="1"/>
        <c:axPos val="l"/>
        <c:numFmt formatCode="0%" sourceLinked="1"/>
        <c:majorTickMark val="none"/>
        <c:minorTickMark val="none"/>
        <c:tickLblPos val="nextTo"/>
        <c:crossAx val="17664901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'TABLE-5'!$CW$29</c:f>
              <c:strCache>
                <c:ptCount val="1"/>
                <c:pt idx="0">
                  <c:v>No</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'TABLE-5'!$CX$28:$CZ$28</c:f>
              <c:numCache>
                <c:formatCode>General</c:formatCode>
                <c:ptCount val="3"/>
                <c:pt idx="0">
                  <c:v>2016</c:v>
                </c:pt>
                <c:pt idx="1">
                  <c:v>2018</c:v>
                </c:pt>
                <c:pt idx="2">
                  <c:v>2021</c:v>
                </c:pt>
              </c:numCache>
            </c:numRef>
          </c:cat>
          <c:val>
            <c:numRef>
              <c:f>'TABLE-5'!$CX$29:$CZ$29</c:f>
              <c:numCache>
                <c:formatCode>0%</c:formatCode>
                <c:ptCount val="3"/>
                <c:pt idx="0">
                  <c:v>0.05</c:v>
                </c:pt>
                <c:pt idx="1">
                  <c:v>0.04</c:v>
                </c:pt>
                <c:pt idx="2">
                  <c:v>0.05</c:v>
                </c:pt>
              </c:numCache>
            </c:numRef>
          </c:val>
          <c:extLst>
            <c:ext xmlns:c16="http://schemas.microsoft.com/office/drawing/2014/chart" uri="{C3380CC4-5D6E-409C-BE32-E72D297353CC}">
              <c16:uniqueId val="{00000000-36AF-418E-A9C8-1F92997B0977}"/>
            </c:ext>
          </c:extLst>
        </c:ser>
        <c:ser>
          <c:idx val="1"/>
          <c:order val="1"/>
          <c:tx>
            <c:strRef>
              <c:f>'TABLE-5'!$CW$30</c:f>
              <c:strCache>
                <c:ptCount val="1"/>
                <c:pt idx="0">
                  <c:v>Yes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'TABLE-5'!$CX$28:$CZ$28</c:f>
              <c:numCache>
                <c:formatCode>General</c:formatCode>
                <c:ptCount val="3"/>
                <c:pt idx="0">
                  <c:v>2016</c:v>
                </c:pt>
                <c:pt idx="1">
                  <c:v>2018</c:v>
                </c:pt>
                <c:pt idx="2">
                  <c:v>2021</c:v>
                </c:pt>
              </c:numCache>
            </c:numRef>
          </c:cat>
          <c:val>
            <c:numRef>
              <c:f>'TABLE-5'!$CX$30:$CZ$30</c:f>
              <c:numCache>
                <c:formatCode>0%</c:formatCode>
                <c:ptCount val="3"/>
                <c:pt idx="0">
                  <c:v>0.06</c:v>
                </c:pt>
                <c:pt idx="1">
                  <c:v>0.06</c:v>
                </c:pt>
                <c:pt idx="2">
                  <c:v>0.08</c:v>
                </c:pt>
              </c:numCache>
            </c:numRef>
          </c:val>
          <c:extLst>
            <c:ext xmlns:c16="http://schemas.microsoft.com/office/drawing/2014/chart" uri="{C3380CC4-5D6E-409C-BE32-E72D297353CC}">
              <c16:uniqueId val="{00000001-36AF-418E-A9C8-1F92997B0977}"/>
            </c:ext>
          </c:extLst>
        </c:ser>
        <c:dLbls>
          <c:showLegendKey val="0"/>
          <c:showVal val="1"/>
          <c:showCatName val="0"/>
          <c:showSerName val="0"/>
          <c:showPercent val="0"/>
          <c:showBubbleSize val="0"/>
        </c:dLbls>
        <c:gapWidth val="150"/>
        <c:shape val="box"/>
        <c:axId val="1391851535"/>
        <c:axId val="1391852015"/>
        <c:axId val="0"/>
      </c:bar3D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87889777625265E-2"/>
          <c:y val="6.7273256250803479E-2"/>
          <c:w val="0.92462422044474946"/>
          <c:h val="0.82817354715313485"/>
        </c:manualLayout>
      </c:layout>
      <c:barChart>
        <c:barDir val="col"/>
        <c:grouping val="stacked"/>
        <c:varyColors val="0"/>
        <c:ser>
          <c:idx val="0"/>
          <c:order val="0"/>
          <c:tx>
            <c:strRef>
              <c:f>'TABLE-5'!$DE$52</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'TABLE-5'!$DF$51:$DH$51</c:f>
              <c:numCache>
                <c:formatCode>General</c:formatCode>
                <c:ptCount val="3"/>
                <c:pt idx="0">
                  <c:v>2016</c:v>
                </c:pt>
                <c:pt idx="1">
                  <c:v>2018</c:v>
                </c:pt>
                <c:pt idx="2">
                  <c:v>2021</c:v>
                </c:pt>
              </c:numCache>
            </c:numRef>
          </c:cat>
          <c:val>
            <c:numRef>
              <c:f>'TABLE-5'!$DF$52:$DH$52</c:f>
              <c:numCache>
                <c:formatCode>0%</c:formatCode>
                <c:ptCount val="3"/>
                <c:pt idx="0">
                  <c:v>0.04</c:v>
                </c:pt>
                <c:pt idx="1">
                  <c:v>0.03</c:v>
                </c:pt>
                <c:pt idx="2">
                  <c:v>0.05</c:v>
                </c:pt>
              </c:numCache>
            </c:numRef>
          </c:val>
          <c:extLst>
            <c:ext xmlns:c16="http://schemas.microsoft.com/office/drawing/2014/chart" uri="{C3380CC4-5D6E-409C-BE32-E72D297353CC}">
              <c16:uniqueId val="{00000000-4002-44BA-8C11-558ACA113CC8}"/>
            </c:ext>
          </c:extLst>
        </c:ser>
        <c:ser>
          <c:idx val="1"/>
          <c:order val="1"/>
          <c:tx>
            <c:strRef>
              <c:f>'TABLE-5'!$DE$53</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'TABLE-5'!$DF$51:$DH$51</c:f>
              <c:numCache>
                <c:formatCode>General</c:formatCode>
                <c:ptCount val="3"/>
                <c:pt idx="0">
                  <c:v>2016</c:v>
                </c:pt>
                <c:pt idx="1">
                  <c:v>2018</c:v>
                </c:pt>
                <c:pt idx="2">
                  <c:v>2021</c:v>
                </c:pt>
              </c:numCache>
            </c:numRef>
          </c:cat>
          <c:val>
            <c:numRef>
              <c:f>'TABLE-5'!$DF$53:$DH$53</c:f>
              <c:numCache>
                <c:formatCode>0%</c:formatCode>
                <c:ptCount val="3"/>
                <c:pt idx="0">
                  <c:v>0.08</c:v>
                </c:pt>
                <c:pt idx="1">
                  <c:v>7.0000000000000007E-2</c:v>
                </c:pt>
                <c:pt idx="2">
                  <c:v>0.1</c:v>
                </c:pt>
              </c:numCache>
            </c:numRef>
          </c:val>
          <c:extLst>
            <c:ext xmlns:c16="http://schemas.microsoft.com/office/drawing/2014/chart" uri="{C3380CC4-5D6E-409C-BE32-E72D297353CC}">
              <c16:uniqueId val="{00000001-4002-44BA-8C11-558ACA113CC8}"/>
            </c:ext>
          </c:extLst>
        </c:ser>
        <c:dLbls>
          <c:dLblPos val="ctr"/>
          <c:showLegendKey val="0"/>
          <c:showVal val="1"/>
          <c:showCatName val="0"/>
          <c:showSerName val="0"/>
          <c:showPercent val="0"/>
          <c:showBubbleSize val="0"/>
        </c:dLbls>
        <c:gapWidth val="150"/>
        <c:overlap val="100"/>
        <c:axId val="1391851535"/>
        <c:axId val="1391852015"/>
      </c:bar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Graphs1!$L$43</c:f>
              <c:strCache>
                <c:ptCount val="1"/>
                <c:pt idx="0">
                  <c:v>Round-1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algn="l" rotWithShape="0">
                <a:prstClr val="black">
                  <a:alpha val="40000"/>
                </a:prst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Graphs1!$K$44:$K$45</c:f>
              <c:strCache>
                <c:ptCount val="2"/>
                <c:pt idx="0">
                  <c:v>Others</c:v>
                </c:pt>
                <c:pt idx="1">
                  <c:v>Hindu</c:v>
                </c:pt>
              </c:strCache>
            </c:strRef>
          </c:cat>
          <c:val>
            <c:numRef>
              <c:f>Graphs1!$L$44:$L$45</c:f>
              <c:numCache>
                <c:formatCode>0%</c:formatCode>
                <c:ptCount val="2"/>
                <c:pt idx="0">
                  <c:v>0.16</c:v>
                </c:pt>
                <c:pt idx="1">
                  <c:v>0.84</c:v>
                </c:pt>
              </c:numCache>
            </c:numRef>
          </c:val>
          <c:extLst>
            <c:ext xmlns:c16="http://schemas.microsoft.com/office/drawing/2014/chart" uri="{C3380CC4-5D6E-409C-BE32-E72D297353CC}">
              <c16:uniqueId val="{00000000-D49C-49AD-911C-0CE3EB36F7B9}"/>
            </c:ext>
          </c:extLst>
        </c:ser>
        <c:ser>
          <c:idx val="1"/>
          <c:order val="1"/>
          <c:tx>
            <c:strRef>
              <c:f>Graphs1!$M$43</c:f>
              <c:strCache>
                <c:ptCount val="1"/>
                <c:pt idx="0">
                  <c:v>Round-2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algn="l" rotWithShape="0">
                <a:prstClr val="black">
                  <a:alpha val="40000"/>
                </a:prst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Graphs1!$K$44:$K$45</c:f>
              <c:strCache>
                <c:ptCount val="2"/>
                <c:pt idx="0">
                  <c:v>Others</c:v>
                </c:pt>
                <c:pt idx="1">
                  <c:v>Hindu</c:v>
                </c:pt>
              </c:strCache>
            </c:strRef>
          </c:cat>
          <c:val>
            <c:numRef>
              <c:f>Graphs1!$M$44:$M$45</c:f>
              <c:numCache>
                <c:formatCode>0%</c:formatCode>
                <c:ptCount val="2"/>
                <c:pt idx="0">
                  <c:v>0.15</c:v>
                </c:pt>
                <c:pt idx="1">
                  <c:v>0.85</c:v>
                </c:pt>
              </c:numCache>
            </c:numRef>
          </c:val>
          <c:extLst>
            <c:ext xmlns:c16="http://schemas.microsoft.com/office/drawing/2014/chart" uri="{C3380CC4-5D6E-409C-BE32-E72D297353CC}">
              <c16:uniqueId val="{00000001-D49C-49AD-911C-0CE3EB36F7B9}"/>
            </c:ext>
          </c:extLst>
        </c:ser>
        <c:ser>
          <c:idx val="2"/>
          <c:order val="2"/>
          <c:tx>
            <c:strRef>
              <c:f>Graphs1!$N$43</c:f>
              <c:strCache>
                <c:ptCount val="1"/>
                <c:pt idx="0">
                  <c:v>Round-3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algn="l" rotWithShape="0">
                <a:prstClr val="black">
                  <a:alpha val="40000"/>
                </a:prstClr>
              </a:outerShdw>
            </a:effectLst>
            <a:scene3d>
              <a:camera prst="orthographicFront"/>
              <a:lightRig rig="threePt" dir="t"/>
            </a:scene3d>
            <a:sp3d>
              <a:bevelT w="190500" h="38100"/>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Graphs1!$K$44:$K$45</c:f>
              <c:strCache>
                <c:ptCount val="2"/>
                <c:pt idx="0">
                  <c:v>Others</c:v>
                </c:pt>
                <c:pt idx="1">
                  <c:v>Hindu</c:v>
                </c:pt>
              </c:strCache>
            </c:strRef>
          </c:cat>
          <c:val>
            <c:numRef>
              <c:f>Graphs1!$N$44:$N$45</c:f>
              <c:numCache>
                <c:formatCode>0%</c:formatCode>
                <c:ptCount val="2"/>
                <c:pt idx="0">
                  <c:v>0.12</c:v>
                </c:pt>
                <c:pt idx="1">
                  <c:v>0.88</c:v>
                </c:pt>
              </c:numCache>
            </c:numRef>
          </c:val>
          <c:extLst>
            <c:ext xmlns:c16="http://schemas.microsoft.com/office/drawing/2014/chart" uri="{C3380CC4-5D6E-409C-BE32-E72D297353CC}">
              <c16:uniqueId val="{00000002-D49C-49AD-911C-0CE3EB36F7B9}"/>
            </c:ext>
          </c:extLst>
        </c:ser>
        <c:dLbls>
          <c:dLblPos val="outEnd"/>
          <c:showLegendKey val="0"/>
          <c:showVal val="1"/>
          <c:showCatName val="0"/>
          <c:showSerName val="0"/>
          <c:showPercent val="0"/>
          <c:showBubbleSize val="0"/>
        </c:dLbls>
        <c:gapWidth val="100"/>
        <c:overlap val="-24"/>
        <c:axId val="339120752"/>
        <c:axId val="339121712"/>
      </c:barChart>
      <c:catAx>
        <c:axId val="3391207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39121712"/>
        <c:crosses val="autoZero"/>
        <c:auto val="1"/>
        <c:lblAlgn val="ctr"/>
        <c:lblOffset val="100"/>
        <c:noMultiLvlLbl val="0"/>
      </c:catAx>
      <c:valAx>
        <c:axId val="339121712"/>
        <c:scaling>
          <c:orientation val="minMax"/>
        </c:scaling>
        <c:delete val="1"/>
        <c:axPos val="l"/>
        <c:numFmt formatCode="0%" sourceLinked="1"/>
        <c:majorTickMark val="none"/>
        <c:minorTickMark val="none"/>
        <c:tickLblPos val="nextTo"/>
        <c:crossAx val="339120752"/>
        <c:crosses val="autoZero"/>
        <c:crossBetween val="between"/>
      </c:valAx>
      <c:spPr>
        <a:noFill/>
        <a:ln>
          <a:noFill/>
        </a:ln>
        <a:effectLst/>
      </c:spPr>
    </c:plotArea>
    <c:legend>
      <c:legendPos val="t"/>
      <c:layout>
        <c:manualLayout>
          <c:xMode val="edge"/>
          <c:yMode val="edge"/>
          <c:x val="3.1725633874701516E-2"/>
          <c:y val="0.13785220058225056"/>
          <c:w val="0.25690568097742594"/>
          <c:h val="0.22757553050452484"/>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1.0160349549474224E-2"/>
          <c:w val="0.99410352613126463"/>
          <c:h val="0.87662944675288212"/>
        </c:manualLayout>
      </c:layout>
      <c:bar3DChart>
        <c:barDir val="col"/>
        <c:grouping val="standard"/>
        <c:varyColors val="0"/>
        <c:ser>
          <c:idx val="0"/>
          <c:order val="0"/>
          <c:tx>
            <c:strRef>
              <c:f>'TABLE-5'!$CV$58</c:f>
              <c:strCache>
                <c:ptCount val="1"/>
                <c:pt idx="0">
                  <c:v>No</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'TABLE-5'!$CW$57:$CY$57</c:f>
              <c:numCache>
                <c:formatCode>General</c:formatCode>
                <c:ptCount val="3"/>
                <c:pt idx="0">
                  <c:v>2016</c:v>
                </c:pt>
                <c:pt idx="1">
                  <c:v>2018</c:v>
                </c:pt>
                <c:pt idx="2">
                  <c:v>2021</c:v>
                </c:pt>
              </c:numCache>
            </c:numRef>
          </c:cat>
          <c:val>
            <c:numRef>
              <c:f>'TABLE-5'!$CW$58:$CY$58</c:f>
              <c:numCache>
                <c:formatCode>0%</c:formatCode>
                <c:ptCount val="3"/>
                <c:pt idx="0">
                  <c:v>0.04</c:v>
                </c:pt>
                <c:pt idx="1">
                  <c:v>0.04</c:v>
                </c:pt>
                <c:pt idx="2">
                  <c:v>0.05</c:v>
                </c:pt>
              </c:numCache>
            </c:numRef>
          </c:val>
          <c:extLst>
            <c:ext xmlns:c16="http://schemas.microsoft.com/office/drawing/2014/chart" uri="{C3380CC4-5D6E-409C-BE32-E72D297353CC}">
              <c16:uniqueId val="{00000000-0416-4888-8B33-3AFA57DA18AE}"/>
            </c:ext>
          </c:extLst>
        </c:ser>
        <c:ser>
          <c:idx val="1"/>
          <c:order val="1"/>
          <c:tx>
            <c:strRef>
              <c:f>'TABLE-5'!$CV$59</c:f>
              <c:strCache>
                <c:ptCount val="1"/>
                <c:pt idx="0">
                  <c:v>Yes</c:v>
                </c:pt>
              </c:strCache>
            </c:strRef>
          </c:tx>
          <c:spPr>
            <a:solidFill>
              <a:schemeClr val="accent2"/>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'TABLE-5'!$CW$57:$CY$57</c:f>
              <c:numCache>
                <c:formatCode>General</c:formatCode>
                <c:ptCount val="3"/>
                <c:pt idx="0">
                  <c:v>2016</c:v>
                </c:pt>
                <c:pt idx="1">
                  <c:v>2018</c:v>
                </c:pt>
                <c:pt idx="2">
                  <c:v>2021</c:v>
                </c:pt>
              </c:numCache>
            </c:numRef>
          </c:cat>
          <c:val>
            <c:numRef>
              <c:f>'TABLE-5'!$CW$59:$CY$59</c:f>
              <c:numCache>
                <c:formatCode>0%</c:formatCode>
                <c:ptCount val="3"/>
                <c:pt idx="0">
                  <c:v>0.09</c:v>
                </c:pt>
                <c:pt idx="1">
                  <c:v>0.1</c:v>
                </c:pt>
                <c:pt idx="2">
                  <c:v>0.13</c:v>
                </c:pt>
              </c:numCache>
            </c:numRef>
          </c:val>
          <c:extLst>
            <c:ext xmlns:c16="http://schemas.microsoft.com/office/drawing/2014/chart" uri="{C3380CC4-5D6E-409C-BE32-E72D297353CC}">
              <c16:uniqueId val="{00000001-0416-4888-8B33-3AFA57DA18AE}"/>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2972235660605526E-2"/>
          <c:y val="5.2689799696080189E-2"/>
          <c:w val="0.97084071804927075"/>
          <c:h val="0.82396009130198589"/>
        </c:manualLayout>
      </c:layout>
      <c:bar3DChart>
        <c:barDir val="col"/>
        <c:grouping val="standard"/>
        <c:varyColors val="0"/>
        <c:ser>
          <c:idx val="0"/>
          <c:order val="0"/>
          <c:tx>
            <c:strRef>
              <c:f>'TABLE-5'!$DN$52</c:f>
              <c:strCache>
                <c:ptCount val="1"/>
                <c:pt idx="0">
                  <c:v>No</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'TABLE-5'!$DO$51:$DQ$51</c:f>
              <c:numCache>
                <c:formatCode>General</c:formatCode>
                <c:ptCount val="3"/>
                <c:pt idx="0">
                  <c:v>2016</c:v>
                </c:pt>
                <c:pt idx="1">
                  <c:v>2018</c:v>
                </c:pt>
                <c:pt idx="2">
                  <c:v>2021</c:v>
                </c:pt>
              </c:numCache>
            </c:numRef>
          </c:cat>
          <c:val>
            <c:numRef>
              <c:f>'TABLE-5'!$DO$52:$DQ$52</c:f>
              <c:numCache>
                <c:formatCode>0%</c:formatCode>
                <c:ptCount val="3"/>
                <c:pt idx="0">
                  <c:v>0.05</c:v>
                </c:pt>
                <c:pt idx="1">
                  <c:v>0.04</c:v>
                </c:pt>
                <c:pt idx="2">
                  <c:v>7.0000000000000007E-2</c:v>
                </c:pt>
              </c:numCache>
            </c:numRef>
          </c:val>
          <c:extLst>
            <c:ext xmlns:c16="http://schemas.microsoft.com/office/drawing/2014/chart" uri="{C3380CC4-5D6E-409C-BE32-E72D297353CC}">
              <c16:uniqueId val="{00000000-AC88-4526-907E-6443BE28BB38}"/>
            </c:ext>
          </c:extLst>
        </c:ser>
        <c:ser>
          <c:idx val="1"/>
          <c:order val="1"/>
          <c:tx>
            <c:strRef>
              <c:f>'TABLE-5'!$DN$53</c:f>
              <c:strCache>
                <c:ptCount val="1"/>
                <c:pt idx="0">
                  <c:v>Yes</c:v>
                </c:pt>
              </c:strCache>
            </c:strRef>
          </c:tx>
          <c:spPr>
            <a:solidFill>
              <a:schemeClr val="accent2"/>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'TABLE-5'!$DO$51:$DQ$51</c:f>
              <c:numCache>
                <c:formatCode>General</c:formatCode>
                <c:ptCount val="3"/>
                <c:pt idx="0">
                  <c:v>2016</c:v>
                </c:pt>
                <c:pt idx="1">
                  <c:v>2018</c:v>
                </c:pt>
                <c:pt idx="2">
                  <c:v>2021</c:v>
                </c:pt>
              </c:numCache>
            </c:numRef>
          </c:cat>
          <c:val>
            <c:numRef>
              <c:f>'TABLE-5'!$DO$53:$DQ$53</c:f>
              <c:numCache>
                <c:formatCode>0%</c:formatCode>
                <c:ptCount val="3"/>
                <c:pt idx="0">
                  <c:v>0.08</c:v>
                </c:pt>
                <c:pt idx="1">
                  <c:v>0.08</c:v>
                </c:pt>
                <c:pt idx="2">
                  <c:v>0.12</c:v>
                </c:pt>
              </c:numCache>
            </c:numRef>
          </c:val>
          <c:extLst>
            <c:ext xmlns:c16="http://schemas.microsoft.com/office/drawing/2014/chart" uri="{C3380CC4-5D6E-409C-BE32-E72D297353CC}">
              <c16:uniqueId val="{00000001-AC88-4526-907E-6443BE28BB38}"/>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layout>
        <c:manualLayout>
          <c:xMode val="edge"/>
          <c:yMode val="edge"/>
          <c:x val="0.44353434341009274"/>
          <c:y val="6.9362986465184906E-2"/>
          <c:w val="0.12905973011487434"/>
          <c:h val="9.64834520332471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'TABLE-4'!$BL$6</c:f>
              <c:strCache>
                <c:ptCount val="1"/>
                <c:pt idx="0">
                  <c:v>15-19 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'TABLE-4'!$BM$6:$BO$6</c:f>
              <c:numCache>
                <c:formatCode>0%</c:formatCode>
                <c:ptCount val="3"/>
                <c:pt idx="0">
                  <c:v>0.3</c:v>
                </c:pt>
                <c:pt idx="1">
                  <c:v>0.37</c:v>
                </c:pt>
                <c:pt idx="2">
                  <c:v>0.38</c:v>
                </c:pt>
              </c:numCache>
            </c:numRef>
          </c:val>
          <c:extLst>
            <c:ext xmlns:c16="http://schemas.microsoft.com/office/drawing/2014/chart" uri="{C3380CC4-5D6E-409C-BE32-E72D297353CC}">
              <c16:uniqueId val="{00000000-ECED-439C-9AAA-B068D1F75A38}"/>
            </c:ext>
          </c:extLst>
        </c:ser>
        <c:ser>
          <c:idx val="1"/>
          <c:order val="1"/>
          <c:tx>
            <c:strRef>
              <c:f>'TABLE-4'!$BL$7</c:f>
              <c:strCache>
                <c:ptCount val="1"/>
                <c:pt idx="0">
                  <c:v>20-24 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'TABLE-4'!$BM$7:$BO$7</c:f>
              <c:numCache>
                <c:formatCode>0%</c:formatCode>
                <c:ptCount val="3"/>
                <c:pt idx="0">
                  <c:v>0.38</c:v>
                </c:pt>
                <c:pt idx="1">
                  <c:v>0.44</c:v>
                </c:pt>
                <c:pt idx="2">
                  <c:v>0.43</c:v>
                </c:pt>
              </c:numCache>
            </c:numRef>
          </c:val>
          <c:extLst>
            <c:ext xmlns:c16="http://schemas.microsoft.com/office/drawing/2014/chart" uri="{C3380CC4-5D6E-409C-BE32-E72D297353CC}">
              <c16:uniqueId val="{00000001-ECED-439C-9AAA-B068D1F75A38}"/>
            </c:ext>
          </c:extLst>
        </c:ser>
        <c:ser>
          <c:idx val="2"/>
          <c:order val="2"/>
          <c:tx>
            <c:strRef>
              <c:f>'TABLE-4'!$BL$8</c:f>
              <c:strCache>
                <c:ptCount val="1"/>
                <c:pt idx="0">
                  <c:v>25-29 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'TABLE-4'!$BM$8:$BO$8</c:f>
              <c:numCache>
                <c:formatCode>0%</c:formatCode>
                <c:ptCount val="3"/>
                <c:pt idx="0">
                  <c:v>0.34</c:v>
                </c:pt>
                <c:pt idx="1">
                  <c:v>0.36</c:v>
                </c:pt>
                <c:pt idx="2">
                  <c:v>0.35</c:v>
                </c:pt>
              </c:numCache>
            </c:numRef>
          </c:val>
          <c:extLst>
            <c:ext xmlns:c16="http://schemas.microsoft.com/office/drawing/2014/chart" uri="{C3380CC4-5D6E-409C-BE32-E72D297353CC}">
              <c16:uniqueId val="{00000002-ECED-439C-9AAA-B068D1F75A38}"/>
            </c:ext>
          </c:extLst>
        </c:ser>
        <c:ser>
          <c:idx val="3"/>
          <c:order val="3"/>
          <c:tx>
            <c:strRef>
              <c:f>'TABLE-4'!$BL$9</c:f>
              <c:strCache>
                <c:ptCount val="1"/>
                <c:pt idx="0">
                  <c:v>30-34 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'TABLE-4'!$BM$9:$BO$9</c:f>
              <c:numCache>
                <c:formatCode>0%</c:formatCode>
                <c:ptCount val="3"/>
                <c:pt idx="0">
                  <c:v>0.28000000000000003</c:v>
                </c:pt>
                <c:pt idx="1">
                  <c:v>0.28000000000000003</c:v>
                </c:pt>
                <c:pt idx="2">
                  <c:v>0.27</c:v>
                </c:pt>
              </c:numCache>
            </c:numRef>
          </c:val>
          <c:extLst>
            <c:ext xmlns:c16="http://schemas.microsoft.com/office/drawing/2014/chart" uri="{C3380CC4-5D6E-409C-BE32-E72D297353CC}">
              <c16:uniqueId val="{00000003-ECED-439C-9AAA-B068D1F75A38}"/>
            </c:ext>
          </c:extLst>
        </c:ser>
        <c:ser>
          <c:idx val="4"/>
          <c:order val="4"/>
          <c:tx>
            <c:strRef>
              <c:f>'TABLE-4'!$BL$10</c:f>
              <c:strCache>
                <c:ptCount val="1"/>
                <c:pt idx="0">
                  <c:v>35-39 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'TABLE-4'!$BM$10:$BO$10</c:f>
              <c:numCache>
                <c:formatCode>0%</c:formatCode>
                <c:ptCount val="3"/>
                <c:pt idx="0">
                  <c:v>0.27</c:v>
                </c:pt>
                <c:pt idx="1">
                  <c:v>0.26</c:v>
                </c:pt>
                <c:pt idx="2">
                  <c:v>0.25</c:v>
                </c:pt>
              </c:numCache>
            </c:numRef>
          </c:val>
          <c:extLst>
            <c:ext xmlns:c16="http://schemas.microsoft.com/office/drawing/2014/chart" uri="{C3380CC4-5D6E-409C-BE32-E72D297353CC}">
              <c16:uniqueId val="{00000004-ECED-439C-9AAA-B068D1F75A38}"/>
            </c:ext>
          </c:extLst>
        </c:ser>
        <c:ser>
          <c:idx val="5"/>
          <c:order val="5"/>
          <c:tx>
            <c:strRef>
              <c:f>'TABLE-4'!$BL$11</c:f>
              <c:strCache>
                <c:ptCount val="1"/>
                <c:pt idx="0">
                  <c:v>40-44 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'TABLE-4'!$BM$11:$BO$11</c:f>
              <c:numCache>
                <c:formatCode>0%</c:formatCode>
                <c:ptCount val="3"/>
                <c:pt idx="0">
                  <c:v>0.3</c:v>
                </c:pt>
                <c:pt idx="1">
                  <c:v>0.3</c:v>
                </c:pt>
                <c:pt idx="2">
                  <c:v>0.26</c:v>
                </c:pt>
              </c:numCache>
            </c:numRef>
          </c:val>
          <c:extLst>
            <c:ext xmlns:c16="http://schemas.microsoft.com/office/drawing/2014/chart" uri="{C3380CC4-5D6E-409C-BE32-E72D297353CC}">
              <c16:uniqueId val="{00000005-ECED-439C-9AAA-B068D1F75A38}"/>
            </c:ext>
          </c:extLst>
        </c:ser>
        <c:ser>
          <c:idx val="6"/>
          <c:order val="6"/>
          <c:tx>
            <c:strRef>
              <c:f>'TABLE-4'!$BL$12</c:f>
              <c:strCache>
                <c:ptCount val="1"/>
                <c:pt idx="0">
                  <c:v>45-49 y</c:v>
                </c:pt>
              </c:strCache>
            </c:strRef>
          </c:tx>
          <c:spPr>
            <a:solidFill>
              <a:schemeClr val="accent1">
                <a:lumMod val="60000"/>
              </a:schemeClr>
            </a:solidFill>
            <a:ln>
              <a:noFill/>
            </a:ln>
            <a:effectLst/>
          </c:spPr>
          <c:invertIfNegative val="0"/>
          <c:dLbls>
            <c:dLbl>
              <c:idx val="0"/>
              <c:tx>
                <c:rich>
                  <a:bodyPr/>
                  <a:lstStyle/>
                  <a:p>
                    <a:fld id="{633ECDDE-6927-4C89-8B36-DF8B1719257C}" type="VALUE">
                      <a:rPr lang="en-US" b="1"/>
                      <a:pPr/>
                      <a:t>[VALUE]</a:t>
                    </a:fld>
                    <a:endParaRPr lang="en-I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0E0-4BCC-9F46-3A516E0F645C}"/>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C0E0-4BCC-9F46-3A516E0F645C}"/>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C0E0-4BCC-9F46-3A516E0F64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'TABLE-4'!$BM$5:$BO$5</c:f>
              <c:numCache>
                <c:formatCode>General</c:formatCode>
                <c:ptCount val="3"/>
                <c:pt idx="0">
                  <c:v>2016</c:v>
                </c:pt>
                <c:pt idx="1">
                  <c:v>2018</c:v>
                </c:pt>
                <c:pt idx="2">
                  <c:v>2021</c:v>
                </c:pt>
              </c:numCache>
            </c:numRef>
          </c:cat>
          <c:val>
            <c:numRef>
              <c:f>'TABLE-4'!$BM$12:$BO$12</c:f>
              <c:numCache>
                <c:formatCode>0%</c:formatCode>
                <c:ptCount val="3"/>
                <c:pt idx="0">
                  <c:v>0.3</c:v>
                </c:pt>
                <c:pt idx="1">
                  <c:v>0.34</c:v>
                </c:pt>
                <c:pt idx="2">
                  <c:v>0.25</c:v>
                </c:pt>
              </c:numCache>
            </c:numRef>
          </c:val>
          <c:extLst>
            <c:ext xmlns:c16="http://schemas.microsoft.com/office/drawing/2014/chart" uri="{C3380CC4-5D6E-409C-BE32-E72D297353CC}">
              <c16:uniqueId val="{00000006-ECED-439C-9AAA-B068D1F75A38}"/>
            </c:ext>
          </c:extLst>
        </c:ser>
        <c:dLbls>
          <c:dLblPos val="outEnd"/>
          <c:showLegendKey val="0"/>
          <c:showVal val="1"/>
          <c:showCatName val="0"/>
          <c:showSerName val="0"/>
          <c:showPercent val="0"/>
          <c:showBubbleSize val="0"/>
        </c:dLbls>
        <c:gapWidth val="219"/>
        <c:overlap val="-27"/>
        <c:axId val="843595600"/>
        <c:axId val="1380440575"/>
      </c:barChart>
      <c:catAx>
        <c:axId val="84359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380440575"/>
        <c:crosses val="autoZero"/>
        <c:auto val="1"/>
        <c:lblAlgn val="ctr"/>
        <c:lblOffset val="100"/>
        <c:noMultiLvlLbl val="0"/>
      </c:catAx>
      <c:valAx>
        <c:axId val="1380440575"/>
        <c:scaling>
          <c:orientation val="minMax"/>
        </c:scaling>
        <c:delete val="1"/>
        <c:axPos val="l"/>
        <c:numFmt formatCode="0%" sourceLinked="1"/>
        <c:majorTickMark val="none"/>
        <c:minorTickMark val="none"/>
        <c:tickLblPos val="nextTo"/>
        <c:crossAx val="843595600"/>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883860902962234E-3"/>
          <c:y val="6.1370580340767068E-2"/>
          <c:w val="0.99172456456738922"/>
          <c:h val="0.83754500106530894"/>
        </c:manualLayout>
      </c:layout>
      <c:bar3DChart>
        <c:barDir val="col"/>
        <c:grouping val="standard"/>
        <c:varyColors val="0"/>
        <c:ser>
          <c:idx val="0"/>
          <c:order val="0"/>
          <c:tx>
            <c:strRef>
              <c:f>'TABLE-4'!$BL$44</c:f>
              <c:strCache>
                <c:ptCount val="1"/>
                <c:pt idx="0">
                  <c:v>No</c:v>
                </c:pt>
              </c:strCache>
            </c:strRef>
          </c:tx>
          <c:spPr>
            <a:solidFill>
              <a:schemeClr val="accent1"/>
            </a:solidFill>
            <a:ln>
              <a:noFill/>
            </a:ln>
            <a:effectLst/>
            <a:sp3d/>
          </c:spPr>
          <c:invertIfNegative val="0"/>
          <c:dLbls>
            <c:dLbl>
              <c:idx val="0"/>
              <c:layout>
                <c:manualLayout>
                  <c:x val="0"/>
                  <c:y val="3.347486200405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838-42C7-87A9-D793D5BDC5FD}"/>
                </c:ext>
              </c:extLst>
            </c:dLbl>
            <c:dLbl>
              <c:idx val="1"/>
              <c:layout>
                <c:manualLayout>
                  <c:x val="0"/>
                  <c:y val="5.02122930060821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838-42C7-87A9-D793D5BDC5FD}"/>
                </c:ext>
              </c:extLst>
            </c:dLbl>
            <c:dLbl>
              <c:idx val="2"/>
              <c:layout>
                <c:manualLayout>
                  <c:x val="-2.0883860902962234E-3"/>
                  <c:y val="3.3474862004054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838-42C7-87A9-D793D5BDC5F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'TABLE-4'!$BM$43:$BO$43</c:f>
              <c:numCache>
                <c:formatCode>General</c:formatCode>
                <c:ptCount val="3"/>
                <c:pt idx="0">
                  <c:v>2016</c:v>
                </c:pt>
                <c:pt idx="1">
                  <c:v>2018</c:v>
                </c:pt>
                <c:pt idx="2">
                  <c:v>2021</c:v>
                </c:pt>
              </c:numCache>
            </c:numRef>
          </c:cat>
          <c:val>
            <c:numRef>
              <c:f>'TABLE-4'!$BM$44:$BO$44</c:f>
              <c:numCache>
                <c:formatCode>0%</c:formatCode>
                <c:ptCount val="3"/>
                <c:pt idx="0">
                  <c:v>0.3</c:v>
                </c:pt>
                <c:pt idx="1">
                  <c:v>0.32</c:v>
                </c:pt>
                <c:pt idx="2">
                  <c:v>0.28999999999999998</c:v>
                </c:pt>
              </c:numCache>
            </c:numRef>
          </c:val>
          <c:extLst>
            <c:ext xmlns:c16="http://schemas.microsoft.com/office/drawing/2014/chart" uri="{C3380CC4-5D6E-409C-BE32-E72D297353CC}">
              <c16:uniqueId val="{00000000-B838-42C7-87A9-D793D5BDC5FD}"/>
            </c:ext>
          </c:extLst>
        </c:ser>
        <c:ser>
          <c:idx val="1"/>
          <c:order val="1"/>
          <c:tx>
            <c:strRef>
              <c:f>'TABLE-4'!$BL$45</c:f>
              <c:strCache>
                <c:ptCount val="1"/>
                <c:pt idx="0">
                  <c:v>Yes</c:v>
                </c:pt>
              </c:strCache>
            </c:strRef>
          </c:tx>
          <c:spPr>
            <a:solidFill>
              <a:schemeClr val="accent2"/>
            </a:solidFill>
            <a:ln>
              <a:noFill/>
            </a:ln>
            <a:effectLst/>
            <a:sp3d/>
          </c:spPr>
          <c:invertIfNegative val="0"/>
          <c:dLbls>
            <c:dLbl>
              <c:idx val="0"/>
              <c:layout>
                <c:manualLayout>
                  <c:x val="4.1767721805924468E-3"/>
                  <c:y val="3.3474862004054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838-42C7-87A9-D793D5BDC5FD}"/>
                </c:ext>
              </c:extLst>
            </c:dLbl>
            <c:dLbl>
              <c:idx val="1"/>
              <c:layout>
                <c:manualLayout>
                  <c:x val="-2.0883860902962234E-3"/>
                  <c:y val="3.3474862004054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838-42C7-87A9-D793D5BDC5FD}"/>
                </c:ext>
              </c:extLst>
            </c:dLbl>
            <c:dLbl>
              <c:idx val="2"/>
              <c:layout>
                <c:manualLayout>
                  <c:x val="0"/>
                  <c:y val="3.9054005671397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838-42C7-87A9-D793D5BDC5F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'TABLE-4'!$BM$43:$BO$43</c:f>
              <c:numCache>
                <c:formatCode>General</c:formatCode>
                <c:ptCount val="3"/>
                <c:pt idx="0">
                  <c:v>2016</c:v>
                </c:pt>
                <c:pt idx="1">
                  <c:v>2018</c:v>
                </c:pt>
                <c:pt idx="2">
                  <c:v>2021</c:v>
                </c:pt>
              </c:numCache>
            </c:numRef>
          </c:cat>
          <c:val>
            <c:numRef>
              <c:f>'TABLE-4'!$BM$45:$BO$45</c:f>
              <c:numCache>
                <c:formatCode>0%</c:formatCode>
                <c:ptCount val="3"/>
                <c:pt idx="0">
                  <c:v>0.4</c:v>
                </c:pt>
                <c:pt idx="1">
                  <c:v>0.42</c:v>
                </c:pt>
                <c:pt idx="2">
                  <c:v>0.44</c:v>
                </c:pt>
              </c:numCache>
            </c:numRef>
          </c:val>
          <c:extLst>
            <c:ext xmlns:c16="http://schemas.microsoft.com/office/drawing/2014/chart" uri="{C3380CC4-5D6E-409C-BE32-E72D297353CC}">
              <c16:uniqueId val="{00000001-B838-42C7-87A9-D793D5BDC5FD}"/>
            </c:ext>
          </c:extLst>
        </c:ser>
        <c:dLbls>
          <c:showLegendKey val="0"/>
          <c:showVal val="1"/>
          <c:showCatName val="0"/>
          <c:showSerName val="0"/>
          <c:showPercent val="0"/>
          <c:showBubbleSize val="0"/>
        </c:dLbls>
        <c:gapWidth val="150"/>
        <c:shape val="box"/>
        <c:axId val="369853935"/>
        <c:axId val="369846735"/>
        <c:axId val="154835487"/>
      </c:bar3DChart>
      <c:catAx>
        <c:axId val="3698539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69846735"/>
        <c:crosses val="autoZero"/>
        <c:auto val="1"/>
        <c:lblAlgn val="ctr"/>
        <c:lblOffset val="100"/>
        <c:noMultiLvlLbl val="0"/>
      </c:catAx>
      <c:valAx>
        <c:axId val="369846735"/>
        <c:scaling>
          <c:orientation val="minMax"/>
        </c:scaling>
        <c:delete val="1"/>
        <c:axPos val="l"/>
        <c:numFmt formatCode="0%" sourceLinked="1"/>
        <c:majorTickMark val="none"/>
        <c:minorTickMark val="none"/>
        <c:tickLblPos val="nextTo"/>
        <c:crossAx val="369853935"/>
        <c:crosses val="autoZero"/>
        <c:crossBetween val="between"/>
      </c:valAx>
      <c:serAx>
        <c:axId val="154835487"/>
        <c:scaling>
          <c:orientation val="minMax"/>
        </c:scaling>
        <c:delete val="1"/>
        <c:axPos val="b"/>
        <c:majorTickMark val="none"/>
        <c:minorTickMark val="none"/>
        <c:tickLblPos val="nextTo"/>
        <c:crossAx val="369846735"/>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2.1149974565308385E-2"/>
          <c:y val="0.54981755210588168"/>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'TABLE-4'!$BM$64</c:f>
              <c:strCache>
                <c:ptCount val="1"/>
                <c:pt idx="0">
                  <c:v>2021</c:v>
                </c:pt>
              </c:strCache>
            </c:strRef>
          </c:tx>
          <c:spPr>
            <a:solidFill>
              <a:schemeClr val="accent1"/>
            </a:solidFill>
            <a:ln>
              <a:noFill/>
            </a:ln>
            <a:effectLst/>
            <a:sp3d/>
          </c:spPr>
          <c:invertIfNegative val="0"/>
          <c:dLbls>
            <c:dLbl>
              <c:idx val="0"/>
              <c:layout>
                <c:manualLayout>
                  <c:x val="-3.9392754084080252E-2"/>
                  <c:y val="-0.24949687703802381"/>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3114048634787215"/>
                      <c:h val="0.1509259401625859"/>
                    </c:manualLayout>
                  </c15:layout>
                </c:ext>
                <c:ext xmlns:c16="http://schemas.microsoft.com/office/drawing/2014/chart" uri="{C3380CC4-5D6E-409C-BE32-E72D297353CC}">
                  <c16:uniqueId val="{00000002-7989-4405-A9E2-24D5D98DD564}"/>
                </c:ext>
              </c:extLst>
            </c:dLbl>
            <c:dLbl>
              <c:idx val="1"/>
              <c:layout>
                <c:manualLayout>
                  <c:x val="5.1832571163263293E-2"/>
                  <c:y val="-0.1801923069926839"/>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7989-4405-A9E2-24D5D98DD564}"/>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'TABLE-4'!$BL$65:$BL$66</c:f>
              <c:strCache>
                <c:ptCount val="2"/>
                <c:pt idx="0">
                  <c:v>No</c:v>
                </c:pt>
                <c:pt idx="1">
                  <c:v>Yes</c:v>
                </c:pt>
              </c:strCache>
            </c:strRef>
          </c:cat>
          <c:val>
            <c:numRef>
              <c:f>'TABLE-4'!$BM$65:$BM$66</c:f>
              <c:numCache>
                <c:formatCode>0%</c:formatCode>
                <c:ptCount val="2"/>
                <c:pt idx="0">
                  <c:v>0.33</c:v>
                </c:pt>
                <c:pt idx="1">
                  <c:v>0.31</c:v>
                </c:pt>
              </c:numCache>
            </c:numRef>
          </c:val>
          <c:extLst>
            <c:ext xmlns:c16="http://schemas.microsoft.com/office/drawing/2014/chart" uri="{C3380CC4-5D6E-409C-BE32-E72D297353CC}">
              <c16:uniqueId val="{00000000-7989-4405-A9E2-24D5D98DD564}"/>
            </c:ext>
          </c:extLst>
        </c:ser>
        <c:dLbls>
          <c:showLegendKey val="0"/>
          <c:showVal val="1"/>
          <c:showCatName val="0"/>
          <c:showSerName val="0"/>
          <c:showPercent val="0"/>
          <c:showBubbleSize val="0"/>
        </c:dLbls>
        <c:gapWidth val="150"/>
        <c:shape val="box"/>
        <c:axId val="369848175"/>
        <c:axId val="369849615"/>
        <c:axId val="0"/>
      </c:bar3DChart>
      <c:catAx>
        <c:axId val="36984817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369849615"/>
        <c:crosses val="autoZero"/>
        <c:auto val="1"/>
        <c:lblAlgn val="ctr"/>
        <c:lblOffset val="100"/>
        <c:noMultiLvlLbl val="0"/>
      </c:catAx>
      <c:valAx>
        <c:axId val="369849615"/>
        <c:scaling>
          <c:orientation val="minMax"/>
        </c:scaling>
        <c:delete val="1"/>
        <c:axPos val="b"/>
        <c:numFmt formatCode="0%" sourceLinked="1"/>
        <c:majorTickMark val="none"/>
        <c:minorTickMark val="none"/>
        <c:tickLblPos val="nextTo"/>
        <c:crossAx val="3698481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'TABLE-4'!$BM$30</c:f>
              <c:strCache>
                <c:ptCount val="1"/>
                <c:pt idx="0">
                  <c:v>2016</c:v>
                </c:pt>
              </c:strCache>
            </c:strRef>
          </c:tx>
          <c:spPr>
            <a:solidFill>
              <a:schemeClr val="accent1"/>
            </a:solidFill>
            <a:ln>
              <a:noFill/>
            </a:ln>
            <a:effectLst/>
            <a:sp3d/>
          </c:spPr>
          <c:invertIfNegative val="0"/>
          <c:dLbls>
            <c:dLbl>
              <c:idx val="1"/>
              <c:layout>
                <c:manualLayout>
                  <c:x val="-4.6975712751458225E-2"/>
                  <c:y val="-3.4340473628138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AB3-417A-BE5D-679AAA7D363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'TABLE-4'!$BL$31:$BL$34</c:f>
              <c:strCache>
                <c:ptCount val="4"/>
                <c:pt idx="0">
                  <c:v>0</c:v>
                </c:pt>
                <c:pt idx="1">
                  <c:v>1</c:v>
                </c:pt>
                <c:pt idx="2">
                  <c:v>2</c:v>
                </c:pt>
                <c:pt idx="3">
                  <c:v>3 or more</c:v>
                </c:pt>
              </c:strCache>
            </c:strRef>
          </c:cat>
          <c:val>
            <c:numRef>
              <c:f>'TABLE-4'!$BM$31:$BM$34</c:f>
              <c:numCache>
                <c:formatCode>0%</c:formatCode>
                <c:ptCount val="4"/>
                <c:pt idx="0">
                  <c:v>0.05</c:v>
                </c:pt>
                <c:pt idx="1">
                  <c:v>0.41</c:v>
                </c:pt>
                <c:pt idx="2">
                  <c:v>0.38</c:v>
                </c:pt>
                <c:pt idx="3">
                  <c:v>0.32</c:v>
                </c:pt>
              </c:numCache>
            </c:numRef>
          </c:val>
          <c:extLst>
            <c:ext xmlns:c16="http://schemas.microsoft.com/office/drawing/2014/chart" uri="{C3380CC4-5D6E-409C-BE32-E72D297353CC}">
              <c16:uniqueId val="{00000000-510C-4696-AF20-1D39A9A6AEC9}"/>
            </c:ext>
          </c:extLst>
        </c:ser>
        <c:ser>
          <c:idx val="1"/>
          <c:order val="1"/>
          <c:tx>
            <c:strRef>
              <c:f>'TABLE-4'!$BN$30</c:f>
              <c:strCache>
                <c:ptCount val="1"/>
                <c:pt idx="0">
                  <c:v>2018</c:v>
                </c:pt>
              </c:strCache>
            </c:strRef>
          </c:tx>
          <c:spPr>
            <a:solidFill>
              <a:schemeClr val="accent2"/>
            </a:solidFill>
            <a:ln>
              <a:noFill/>
            </a:ln>
            <a:effectLst/>
            <a:sp3d/>
          </c:spPr>
          <c:invertIfNegative val="0"/>
          <c:dLbls>
            <c:dLbl>
              <c:idx val="2"/>
              <c:layout>
                <c:manualLayout>
                  <c:x val="2.7632772206740135E-3"/>
                  <c:y val="-4.9057819468769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10C-4696-AF20-1D39A9A6AEC9}"/>
                </c:ext>
              </c:extLst>
            </c:dLbl>
            <c:dLbl>
              <c:idx val="3"/>
              <c:layout>
                <c:manualLayout>
                  <c:x val="2.7632772206740135E-3"/>
                  <c:y val="-5.3963601415646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0C-4696-AF20-1D39A9A6AEC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'TABLE-4'!$BL$31:$BL$34</c:f>
              <c:strCache>
                <c:ptCount val="4"/>
                <c:pt idx="0">
                  <c:v>0</c:v>
                </c:pt>
                <c:pt idx="1">
                  <c:v>1</c:v>
                </c:pt>
                <c:pt idx="2">
                  <c:v>2</c:v>
                </c:pt>
                <c:pt idx="3">
                  <c:v>3 or more</c:v>
                </c:pt>
              </c:strCache>
            </c:strRef>
          </c:cat>
          <c:val>
            <c:numRef>
              <c:f>'TABLE-4'!$BN$31:$BN$34</c:f>
              <c:numCache>
                <c:formatCode>0%</c:formatCode>
                <c:ptCount val="4"/>
                <c:pt idx="0">
                  <c:v>7.0000000000000007E-2</c:v>
                </c:pt>
                <c:pt idx="1">
                  <c:v>0.47</c:v>
                </c:pt>
                <c:pt idx="2">
                  <c:v>0.4</c:v>
                </c:pt>
                <c:pt idx="3">
                  <c:v>0.33</c:v>
                </c:pt>
              </c:numCache>
            </c:numRef>
          </c:val>
          <c:extLst>
            <c:ext xmlns:c16="http://schemas.microsoft.com/office/drawing/2014/chart" uri="{C3380CC4-5D6E-409C-BE32-E72D297353CC}">
              <c16:uniqueId val="{00000001-510C-4696-AF20-1D39A9A6AEC9}"/>
            </c:ext>
          </c:extLst>
        </c:ser>
        <c:ser>
          <c:idx val="2"/>
          <c:order val="2"/>
          <c:tx>
            <c:strRef>
              <c:f>'TABLE-4'!$BO$30</c:f>
              <c:strCache>
                <c:ptCount val="1"/>
                <c:pt idx="0">
                  <c:v>2021</c:v>
                </c:pt>
              </c:strCache>
            </c:strRef>
          </c:tx>
          <c:spPr>
            <a:solidFill>
              <a:schemeClr val="accent3"/>
            </a:solidFill>
            <a:ln>
              <a:noFill/>
            </a:ln>
            <a:effectLst/>
            <a:sp3d/>
          </c:spPr>
          <c:invertIfNegative val="0"/>
          <c:dLbls>
            <c:dLbl>
              <c:idx val="0"/>
              <c:layout>
                <c:manualLayout>
                  <c:x val="1.9342940544718069E-2"/>
                  <c:y val="-9.81156389375389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B3-417A-BE5D-679AAA7D363D}"/>
                </c:ext>
              </c:extLst>
            </c:dLbl>
            <c:dLbl>
              <c:idx val="1"/>
              <c:layout>
                <c:manualLayout>
                  <c:x val="8.2898316620220406E-3"/>
                  <c:y val="-2.4528909734384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B3-417A-BE5D-679AAA7D363D}"/>
                </c:ext>
              </c:extLst>
            </c:dLbl>
            <c:dLbl>
              <c:idx val="2"/>
              <c:layout>
                <c:manualLayout>
                  <c:x val="3.3159326648088162E-2"/>
                  <c:y val="-4.90578194687695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AB3-417A-BE5D-679AAA7D363D}"/>
                </c:ext>
              </c:extLst>
            </c:dLbl>
            <c:dLbl>
              <c:idx val="3"/>
              <c:layout>
                <c:manualLayout>
                  <c:x val="5.5265544413480264E-2"/>
                  <c:y val="-7.3586729203154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B3-417A-BE5D-679AAA7D363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'TABLE-4'!$BL$31:$BL$34</c:f>
              <c:strCache>
                <c:ptCount val="4"/>
                <c:pt idx="0">
                  <c:v>0</c:v>
                </c:pt>
                <c:pt idx="1">
                  <c:v>1</c:v>
                </c:pt>
                <c:pt idx="2">
                  <c:v>2</c:v>
                </c:pt>
                <c:pt idx="3">
                  <c:v>3 or more</c:v>
                </c:pt>
              </c:strCache>
            </c:strRef>
          </c:cat>
          <c:val>
            <c:numRef>
              <c:f>'TABLE-4'!$BO$31:$BO$34</c:f>
              <c:numCache>
                <c:formatCode>0%</c:formatCode>
                <c:ptCount val="4"/>
                <c:pt idx="0">
                  <c:v>0.05</c:v>
                </c:pt>
                <c:pt idx="1">
                  <c:v>0.49</c:v>
                </c:pt>
                <c:pt idx="2">
                  <c:v>0.38</c:v>
                </c:pt>
                <c:pt idx="3">
                  <c:v>0.28999999999999998</c:v>
                </c:pt>
              </c:numCache>
            </c:numRef>
          </c:val>
          <c:extLst>
            <c:ext xmlns:c16="http://schemas.microsoft.com/office/drawing/2014/chart" uri="{C3380CC4-5D6E-409C-BE32-E72D297353CC}">
              <c16:uniqueId val="{00000002-510C-4696-AF20-1D39A9A6AEC9}"/>
            </c:ext>
          </c:extLst>
        </c:ser>
        <c:dLbls>
          <c:showLegendKey val="0"/>
          <c:showVal val="1"/>
          <c:showCatName val="0"/>
          <c:showSerName val="0"/>
          <c:showPercent val="0"/>
          <c:showBubbleSize val="0"/>
        </c:dLbls>
        <c:gapWidth val="150"/>
        <c:shape val="box"/>
        <c:axId val="1766490160"/>
        <c:axId val="1766490640"/>
        <c:axId val="0"/>
      </c:bar3DChart>
      <c:catAx>
        <c:axId val="176649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766490640"/>
        <c:crosses val="autoZero"/>
        <c:auto val="1"/>
        <c:lblAlgn val="ctr"/>
        <c:lblOffset val="100"/>
        <c:noMultiLvlLbl val="0"/>
      </c:catAx>
      <c:valAx>
        <c:axId val="1766490640"/>
        <c:scaling>
          <c:orientation val="minMax"/>
        </c:scaling>
        <c:delete val="1"/>
        <c:axPos val="l"/>
        <c:numFmt formatCode="0%" sourceLinked="1"/>
        <c:majorTickMark val="none"/>
        <c:minorTickMark val="none"/>
        <c:tickLblPos val="nextTo"/>
        <c:crossAx val="17664901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'TABLE-4'!$BL$39</c:f>
              <c:strCache>
                <c:ptCount val="1"/>
                <c:pt idx="0">
                  <c:v>No</c:v>
                </c:pt>
              </c:strCache>
            </c:strRef>
          </c:tx>
          <c:spPr>
            <a:solidFill>
              <a:schemeClr val="accent1"/>
            </a:solidFill>
            <a:ln>
              <a:noFill/>
            </a:ln>
            <a:effectLst/>
            <a:sp3d/>
          </c:spPr>
          <c:invertIfNegative val="0"/>
          <c:dLbls>
            <c:dLbl>
              <c:idx val="2"/>
              <c:layout>
                <c:manualLayout>
                  <c:x val="-1.6105587725868186E-2"/>
                  <c:y val="-3.37674097775833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E3C-4C76-B291-1B4D0BB0D73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'TABLE-4'!$BM$38:$BO$38</c:f>
              <c:numCache>
                <c:formatCode>General</c:formatCode>
                <c:ptCount val="3"/>
                <c:pt idx="0">
                  <c:v>2016</c:v>
                </c:pt>
                <c:pt idx="1">
                  <c:v>2018</c:v>
                </c:pt>
                <c:pt idx="2">
                  <c:v>2021</c:v>
                </c:pt>
              </c:numCache>
            </c:numRef>
          </c:cat>
          <c:val>
            <c:numRef>
              <c:f>'TABLE-4'!$BM$39:$BO$39</c:f>
              <c:numCache>
                <c:formatCode>0%</c:formatCode>
                <c:ptCount val="3"/>
                <c:pt idx="0">
                  <c:v>0.33</c:v>
                </c:pt>
                <c:pt idx="1">
                  <c:v>0.35</c:v>
                </c:pt>
                <c:pt idx="2">
                  <c:v>0.32</c:v>
                </c:pt>
              </c:numCache>
            </c:numRef>
          </c:val>
          <c:extLst>
            <c:ext xmlns:c16="http://schemas.microsoft.com/office/drawing/2014/chart" uri="{C3380CC4-5D6E-409C-BE32-E72D297353CC}">
              <c16:uniqueId val="{00000000-36AF-418E-A9C8-1F92997B0977}"/>
            </c:ext>
          </c:extLst>
        </c:ser>
        <c:ser>
          <c:idx val="1"/>
          <c:order val="1"/>
          <c:tx>
            <c:strRef>
              <c:f>'TABLE-4'!$BL$40</c:f>
              <c:strCache>
                <c:ptCount val="1"/>
                <c:pt idx="0">
                  <c:v>Yes</c:v>
                </c:pt>
              </c:strCache>
            </c:strRef>
          </c:tx>
          <c:spPr>
            <a:solidFill>
              <a:schemeClr val="accent2"/>
            </a:solidFill>
            <a:ln>
              <a:noFill/>
            </a:ln>
            <a:effectLst/>
            <a:sp3d/>
          </c:spPr>
          <c:invertIfNegative val="0"/>
          <c:dLbls>
            <c:dLbl>
              <c:idx val="0"/>
              <c:layout>
                <c:manualLayout>
                  <c:x val="7.2475144766406804E-2"/>
                  <c:y val="-3.6179367618839262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3530316930067002"/>
                      <c:h val="0.16126350126637282"/>
                    </c:manualLayout>
                  </c15:layout>
                </c:ext>
                <c:ext xmlns:c16="http://schemas.microsoft.com/office/drawing/2014/chart" uri="{C3380CC4-5D6E-409C-BE32-E72D297353CC}">
                  <c16:uniqueId val="{00000000-32C5-4419-8AB0-7F3EDDDE532D}"/>
                </c:ext>
              </c:extLst>
            </c:dLbl>
            <c:dLbl>
              <c:idx val="1"/>
              <c:layout>
                <c:manualLayout>
                  <c:x val="3.2211175451736372E-2"/>
                  <c:y val="-2.41195784125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C5-4419-8AB0-7F3EDDDE532D}"/>
                </c:ext>
              </c:extLst>
            </c:dLbl>
            <c:dLbl>
              <c:idx val="2"/>
              <c:layout>
                <c:manualLayout>
                  <c:x val="3.2211175451736372E-2"/>
                  <c:y val="-2.8943494095071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C5-4419-8AB0-7F3EDDDE532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'TABLE-4'!$BM$38:$BO$38</c:f>
              <c:numCache>
                <c:formatCode>General</c:formatCode>
                <c:ptCount val="3"/>
                <c:pt idx="0">
                  <c:v>2016</c:v>
                </c:pt>
                <c:pt idx="1">
                  <c:v>2018</c:v>
                </c:pt>
                <c:pt idx="2">
                  <c:v>2021</c:v>
                </c:pt>
              </c:numCache>
            </c:numRef>
          </c:cat>
          <c:val>
            <c:numRef>
              <c:f>'TABLE-4'!$BM$40:$BO$40</c:f>
              <c:numCache>
                <c:formatCode>0%</c:formatCode>
                <c:ptCount val="3"/>
                <c:pt idx="0">
                  <c:v>0.31</c:v>
                </c:pt>
                <c:pt idx="1">
                  <c:v>0.35</c:v>
                </c:pt>
                <c:pt idx="2">
                  <c:v>0.34</c:v>
                </c:pt>
              </c:numCache>
            </c:numRef>
          </c:val>
          <c:extLst>
            <c:ext xmlns:c16="http://schemas.microsoft.com/office/drawing/2014/chart" uri="{C3380CC4-5D6E-409C-BE32-E72D297353CC}">
              <c16:uniqueId val="{00000001-36AF-418E-A9C8-1F92997B0977}"/>
            </c:ext>
          </c:extLst>
        </c:ser>
        <c:dLbls>
          <c:showLegendKey val="0"/>
          <c:showVal val="1"/>
          <c:showCatName val="0"/>
          <c:showSerName val="0"/>
          <c:showPercent val="0"/>
          <c:showBubbleSize val="0"/>
        </c:dLbls>
        <c:gapWidth val="150"/>
        <c:shape val="box"/>
        <c:axId val="1391851535"/>
        <c:axId val="1391852015"/>
        <c:axId val="0"/>
      </c:bar3D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87889777625265E-2"/>
          <c:y val="6.7273256250803479E-2"/>
          <c:w val="0.92462422044474946"/>
          <c:h val="0.82817354715313485"/>
        </c:manualLayout>
      </c:layout>
      <c:barChart>
        <c:barDir val="col"/>
        <c:grouping val="stacked"/>
        <c:varyColors val="0"/>
        <c:ser>
          <c:idx val="0"/>
          <c:order val="0"/>
          <c:tx>
            <c:strRef>
              <c:f>'TABLE-4'!$BL$49</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'TABLE-4'!$BM$48:$BO$48</c:f>
              <c:numCache>
                <c:formatCode>General</c:formatCode>
                <c:ptCount val="3"/>
                <c:pt idx="0">
                  <c:v>2016</c:v>
                </c:pt>
                <c:pt idx="1">
                  <c:v>2018</c:v>
                </c:pt>
                <c:pt idx="2">
                  <c:v>2021</c:v>
                </c:pt>
              </c:numCache>
            </c:numRef>
          </c:cat>
          <c:val>
            <c:numRef>
              <c:f>'TABLE-4'!$BM$49:$BO$49</c:f>
              <c:numCache>
                <c:formatCode>0%</c:formatCode>
                <c:ptCount val="3"/>
                <c:pt idx="0">
                  <c:v>0.33</c:v>
                </c:pt>
                <c:pt idx="1">
                  <c:v>0.36</c:v>
                </c:pt>
                <c:pt idx="2">
                  <c:v>0.34</c:v>
                </c:pt>
              </c:numCache>
            </c:numRef>
          </c:val>
          <c:extLst>
            <c:ext xmlns:c16="http://schemas.microsoft.com/office/drawing/2014/chart" uri="{C3380CC4-5D6E-409C-BE32-E72D297353CC}">
              <c16:uniqueId val="{00000000-4002-44BA-8C11-558ACA113CC8}"/>
            </c:ext>
          </c:extLst>
        </c:ser>
        <c:ser>
          <c:idx val="1"/>
          <c:order val="1"/>
          <c:tx>
            <c:strRef>
              <c:f>'TABLE-4'!$BL$50</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'TABLE-4'!$BM$48:$BO$48</c:f>
              <c:numCache>
                <c:formatCode>General</c:formatCode>
                <c:ptCount val="3"/>
                <c:pt idx="0">
                  <c:v>2016</c:v>
                </c:pt>
                <c:pt idx="1">
                  <c:v>2018</c:v>
                </c:pt>
                <c:pt idx="2">
                  <c:v>2021</c:v>
                </c:pt>
              </c:numCache>
            </c:numRef>
          </c:cat>
          <c:val>
            <c:numRef>
              <c:f>'TABLE-4'!$BM$50:$BO$50</c:f>
              <c:numCache>
                <c:formatCode>0%</c:formatCode>
                <c:ptCount val="3"/>
                <c:pt idx="0">
                  <c:v>0.28999999999999998</c:v>
                </c:pt>
                <c:pt idx="1">
                  <c:v>0.31</c:v>
                </c:pt>
                <c:pt idx="2">
                  <c:v>0.27</c:v>
                </c:pt>
              </c:numCache>
            </c:numRef>
          </c:val>
          <c:extLst>
            <c:ext xmlns:c16="http://schemas.microsoft.com/office/drawing/2014/chart" uri="{C3380CC4-5D6E-409C-BE32-E72D297353CC}">
              <c16:uniqueId val="{00000001-4002-44BA-8C11-558ACA113CC8}"/>
            </c:ext>
          </c:extLst>
        </c:ser>
        <c:dLbls>
          <c:dLblPos val="ctr"/>
          <c:showLegendKey val="0"/>
          <c:showVal val="1"/>
          <c:showCatName val="0"/>
          <c:showSerName val="0"/>
          <c:showPercent val="0"/>
          <c:showBubbleSize val="0"/>
        </c:dLbls>
        <c:gapWidth val="150"/>
        <c:overlap val="100"/>
        <c:axId val="1391851535"/>
        <c:axId val="1391852015"/>
      </c:bar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1.0160349549474224E-2"/>
          <c:w val="0.99410352613126463"/>
          <c:h val="0.87662944675288212"/>
        </c:manualLayout>
      </c:layout>
      <c:bar3DChart>
        <c:barDir val="col"/>
        <c:grouping val="standard"/>
        <c:varyColors val="0"/>
        <c:ser>
          <c:idx val="0"/>
          <c:order val="0"/>
          <c:tx>
            <c:strRef>
              <c:f>'TABLE-4'!$BL$55</c:f>
              <c:strCache>
                <c:ptCount val="1"/>
                <c:pt idx="0">
                  <c:v>No</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'TABLE-4'!$BM$54:$BO$54</c:f>
              <c:numCache>
                <c:formatCode>General</c:formatCode>
                <c:ptCount val="3"/>
                <c:pt idx="0">
                  <c:v>2016</c:v>
                </c:pt>
                <c:pt idx="1">
                  <c:v>2018</c:v>
                </c:pt>
                <c:pt idx="2">
                  <c:v>2021</c:v>
                </c:pt>
              </c:numCache>
            </c:numRef>
          </c:cat>
          <c:val>
            <c:numRef>
              <c:f>'TABLE-4'!$BM$55:$BO$55</c:f>
              <c:numCache>
                <c:formatCode>0%</c:formatCode>
                <c:ptCount val="3"/>
                <c:pt idx="0">
                  <c:v>0.33</c:v>
                </c:pt>
                <c:pt idx="1">
                  <c:v>0.36</c:v>
                </c:pt>
                <c:pt idx="2">
                  <c:v>0.35</c:v>
                </c:pt>
              </c:numCache>
            </c:numRef>
          </c:val>
          <c:extLst>
            <c:ext xmlns:c16="http://schemas.microsoft.com/office/drawing/2014/chart" uri="{C3380CC4-5D6E-409C-BE32-E72D297353CC}">
              <c16:uniqueId val="{00000000-0416-4888-8B33-3AFA57DA18AE}"/>
            </c:ext>
          </c:extLst>
        </c:ser>
        <c:ser>
          <c:idx val="1"/>
          <c:order val="1"/>
          <c:tx>
            <c:strRef>
              <c:f>'TABLE-4'!$BL$56</c:f>
              <c:strCache>
                <c:ptCount val="1"/>
                <c:pt idx="0">
                  <c:v>Yes</c:v>
                </c:pt>
              </c:strCache>
            </c:strRef>
          </c:tx>
          <c:spPr>
            <a:solidFill>
              <a:schemeClr val="accent2"/>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'TABLE-4'!$BM$54:$BO$54</c:f>
              <c:numCache>
                <c:formatCode>General</c:formatCode>
                <c:ptCount val="3"/>
                <c:pt idx="0">
                  <c:v>2016</c:v>
                </c:pt>
                <c:pt idx="1">
                  <c:v>2018</c:v>
                </c:pt>
                <c:pt idx="2">
                  <c:v>2021</c:v>
                </c:pt>
              </c:numCache>
            </c:numRef>
          </c:cat>
          <c:val>
            <c:numRef>
              <c:f>'TABLE-4'!$BM$56:$BO$56</c:f>
              <c:numCache>
                <c:formatCode>0%</c:formatCode>
                <c:ptCount val="3"/>
                <c:pt idx="0">
                  <c:v>0.28000000000000003</c:v>
                </c:pt>
                <c:pt idx="1">
                  <c:v>0.32</c:v>
                </c:pt>
                <c:pt idx="2">
                  <c:v>0.28000000000000003</c:v>
                </c:pt>
              </c:numCache>
            </c:numRef>
          </c:val>
          <c:extLst>
            <c:ext xmlns:c16="http://schemas.microsoft.com/office/drawing/2014/chart" uri="{C3380CC4-5D6E-409C-BE32-E72D297353CC}">
              <c16:uniqueId val="{00000001-0416-4888-8B33-3AFA57DA18AE}"/>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2972235660605526E-2"/>
          <c:y val="5.2689799696080189E-2"/>
          <c:w val="0.97084071804927075"/>
          <c:h val="0.82396009130198589"/>
        </c:manualLayout>
      </c:layout>
      <c:bar3DChart>
        <c:barDir val="col"/>
        <c:grouping val="standard"/>
        <c:varyColors val="0"/>
        <c:ser>
          <c:idx val="0"/>
          <c:order val="0"/>
          <c:tx>
            <c:strRef>
              <c:f>'TABLE-4'!$BL$60</c:f>
              <c:strCache>
                <c:ptCount val="1"/>
                <c:pt idx="0">
                  <c:v>Yes</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'TABLE-4'!$BM$58:$BO$59</c:f>
              <c:strCache>
                <c:ptCount val="3"/>
                <c:pt idx="0">
                  <c:v>2016</c:v>
                </c:pt>
                <c:pt idx="1">
                  <c:v>2018</c:v>
                </c:pt>
                <c:pt idx="2">
                  <c:v>2021</c:v>
                </c:pt>
              </c:strCache>
            </c:strRef>
          </c:cat>
          <c:val>
            <c:numRef>
              <c:f>'TABLE-4'!$BM$60:$BO$60</c:f>
              <c:numCache>
                <c:formatCode>0%</c:formatCode>
                <c:ptCount val="3"/>
                <c:pt idx="0">
                  <c:v>0.41</c:v>
                </c:pt>
                <c:pt idx="1">
                  <c:v>0.53</c:v>
                </c:pt>
                <c:pt idx="2">
                  <c:v>0.41</c:v>
                </c:pt>
              </c:numCache>
            </c:numRef>
          </c:val>
          <c:extLst>
            <c:ext xmlns:c16="http://schemas.microsoft.com/office/drawing/2014/chart" uri="{C3380CC4-5D6E-409C-BE32-E72D297353CC}">
              <c16:uniqueId val="{00000000-F5A5-4EB7-968F-B65686752BE5}"/>
            </c:ext>
          </c:extLst>
        </c:ser>
        <c:ser>
          <c:idx val="1"/>
          <c:order val="1"/>
          <c:tx>
            <c:strRef>
              <c:f>'TABLE-4'!$BL$61</c:f>
              <c:strCache>
                <c:ptCount val="1"/>
                <c:pt idx="0">
                  <c:v>No</c:v>
                </c:pt>
              </c:strCache>
            </c:strRef>
          </c:tx>
          <c:spPr>
            <a:solidFill>
              <a:schemeClr val="accent2"/>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'TABLE-4'!$BM$58:$BO$59</c:f>
              <c:strCache>
                <c:ptCount val="3"/>
                <c:pt idx="0">
                  <c:v>2016</c:v>
                </c:pt>
                <c:pt idx="1">
                  <c:v>2018</c:v>
                </c:pt>
                <c:pt idx="2">
                  <c:v>2021</c:v>
                </c:pt>
              </c:strCache>
            </c:strRef>
          </c:cat>
          <c:val>
            <c:numRef>
              <c:f>'TABLE-4'!$BM$61:$BO$61</c:f>
              <c:numCache>
                <c:formatCode>0%</c:formatCode>
                <c:ptCount val="3"/>
                <c:pt idx="0">
                  <c:v>0.44</c:v>
                </c:pt>
                <c:pt idx="1">
                  <c:v>0.47</c:v>
                </c:pt>
                <c:pt idx="2">
                  <c:v>0.46</c:v>
                </c:pt>
              </c:numCache>
            </c:numRef>
          </c:val>
          <c:extLst>
            <c:ext xmlns:c16="http://schemas.microsoft.com/office/drawing/2014/chart" uri="{C3380CC4-5D6E-409C-BE32-E72D297353CC}">
              <c16:uniqueId val="{00000001-F5A5-4EB7-968F-B65686752BE5}"/>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layout>
        <c:manualLayout>
          <c:xMode val="edge"/>
          <c:yMode val="edge"/>
          <c:x val="0.44353434341009274"/>
          <c:y val="6.9362986465184906E-2"/>
          <c:w val="0.12905973011487434"/>
          <c:h val="9.64834520332471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Graphs1!$AH$43</c:f>
              <c:strCache>
                <c:ptCount val="1"/>
                <c:pt idx="0">
                  <c:v>Round-1</c:v>
                </c:pt>
              </c:strCache>
            </c:strRef>
          </c:tx>
          <c:spPr>
            <a:effectLst>
              <a:outerShdw blurRad="50800" dist="38100" algn="l" rotWithShape="0">
                <a:prstClr val="black">
                  <a:alpha val="40000"/>
                </a:prstClr>
              </a:outerShdw>
            </a:effectLst>
          </c:spPr>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1-EE78-441A-AF88-0E0D73EEB1B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3-EE78-441A-AF88-0E0D73EEB1B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5-EE78-441A-AF88-0E0D73EEB1B4}"/>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Graphs1!$AG$44:$AG$46</c:f>
              <c:strCache>
                <c:ptCount val="3"/>
                <c:pt idx="0">
                  <c:v>Low</c:v>
                </c:pt>
                <c:pt idx="1">
                  <c:v>Middle</c:v>
                </c:pt>
                <c:pt idx="2">
                  <c:v>High</c:v>
                </c:pt>
              </c:strCache>
            </c:strRef>
          </c:cat>
          <c:val>
            <c:numRef>
              <c:f>Graphs1!$AH$44:$AH$46</c:f>
              <c:numCache>
                <c:formatCode>0%</c:formatCode>
                <c:ptCount val="3"/>
                <c:pt idx="0">
                  <c:v>0.34</c:v>
                </c:pt>
                <c:pt idx="1">
                  <c:v>0.33</c:v>
                </c:pt>
                <c:pt idx="2">
                  <c:v>0.33</c:v>
                </c:pt>
              </c:numCache>
            </c:numRef>
          </c:val>
          <c:extLst>
            <c:ext xmlns:c16="http://schemas.microsoft.com/office/drawing/2014/chart" uri="{C3380CC4-5D6E-409C-BE32-E72D297353CC}">
              <c16:uniqueId val="{00000006-EE78-441A-AF88-0E0D73EEB1B4}"/>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'TABLE-4'!$BX$2</c:f>
              <c:strCache>
                <c:ptCount val="1"/>
                <c:pt idx="0">
                  <c:v>15-19 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'TABLE-4'!$BY$2:$CA$2</c:f>
              <c:numCache>
                <c:formatCode>0%</c:formatCode>
                <c:ptCount val="3"/>
                <c:pt idx="0">
                  <c:v>0.21</c:v>
                </c:pt>
                <c:pt idx="1">
                  <c:v>0.25</c:v>
                </c:pt>
                <c:pt idx="2">
                  <c:v>0.28999999999999998</c:v>
                </c:pt>
              </c:numCache>
            </c:numRef>
          </c:val>
          <c:extLst>
            <c:ext xmlns:c16="http://schemas.microsoft.com/office/drawing/2014/chart" uri="{C3380CC4-5D6E-409C-BE32-E72D297353CC}">
              <c16:uniqueId val="{00000000-ECED-439C-9AAA-B068D1F75A38}"/>
            </c:ext>
          </c:extLst>
        </c:ser>
        <c:ser>
          <c:idx val="1"/>
          <c:order val="1"/>
          <c:tx>
            <c:strRef>
              <c:f>'TABLE-4'!$BX$3</c:f>
              <c:strCache>
                <c:ptCount val="1"/>
                <c:pt idx="0">
                  <c:v>20-24 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'TABLE-4'!$BY$3:$CA$3</c:f>
              <c:numCache>
                <c:formatCode>0%</c:formatCode>
                <c:ptCount val="3"/>
                <c:pt idx="0">
                  <c:v>0.2</c:v>
                </c:pt>
                <c:pt idx="1">
                  <c:v>0.24</c:v>
                </c:pt>
                <c:pt idx="2">
                  <c:v>0.25</c:v>
                </c:pt>
              </c:numCache>
            </c:numRef>
          </c:val>
          <c:extLst>
            <c:ext xmlns:c16="http://schemas.microsoft.com/office/drawing/2014/chart" uri="{C3380CC4-5D6E-409C-BE32-E72D297353CC}">
              <c16:uniqueId val="{00000001-ECED-439C-9AAA-B068D1F75A38}"/>
            </c:ext>
          </c:extLst>
        </c:ser>
        <c:ser>
          <c:idx val="2"/>
          <c:order val="2"/>
          <c:tx>
            <c:strRef>
              <c:f>'TABLE-4'!$BX$4</c:f>
              <c:strCache>
                <c:ptCount val="1"/>
                <c:pt idx="0">
                  <c:v>25-29 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'TABLE-4'!$BY$4:$CA$4</c:f>
              <c:numCache>
                <c:formatCode>0%</c:formatCode>
                <c:ptCount val="3"/>
                <c:pt idx="0">
                  <c:v>0.09</c:v>
                </c:pt>
                <c:pt idx="1">
                  <c:v>0.11</c:v>
                </c:pt>
                <c:pt idx="2">
                  <c:v>0.11</c:v>
                </c:pt>
              </c:numCache>
            </c:numRef>
          </c:val>
          <c:extLst>
            <c:ext xmlns:c16="http://schemas.microsoft.com/office/drawing/2014/chart" uri="{C3380CC4-5D6E-409C-BE32-E72D297353CC}">
              <c16:uniqueId val="{00000002-ECED-439C-9AAA-B068D1F75A38}"/>
            </c:ext>
          </c:extLst>
        </c:ser>
        <c:ser>
          <c:idx val="3"/>
          <c:order val="3"/>
          <c:tx>
            <c:strRef>
              <c:f>'TABLE-4'!$BX$5</c:f>
              <c:strCache>
                <c:ptCount val="1"/>
                <c:pt idx="0">
                  <c:v>30-34 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'TABLE-4'!$BY$5:$CA$5</c:f>
              <c:numCache>
                <c:formatCode>0%</c:formatCode>
                <c:ptCount val="3"/>
                <c:pt idx="0">
                  <c:v>0.03</c:v>
                </c:pt>
                <c:pt idx="1">
                  <c:v>0.04</c:v>
                </c:pt>
                <c:pt idx="2">
                  <c:v>0.03</c:v>
                </c:pt>
              </c:numCache>
            </c:numRef>
          </c:val>
          <c:extLst>
            <c:ext xmlns:c16="http://schemas.microsoft.com/office/drawing/2014/chart" uri="{C3380CC4-5D6E-409C-BE32-E72D297353CC}">
              <c16:uniqueId val="{00000003-ECED-439C-9AAA-B068D1F75A38}"/>
            </c:ext>
          </c:extLst>
        </c:ser>
        <c:ser>
          <c:idx val="4"/>
          <c:order val="4"/>
          <c:tx>
            <c:strRef>
              <c:f>'TABLE-4'!$BX$6</c:f>
              <c:strCache>
                <c:ptCount val="1"/>
                <c:pt idx="0">
                  <c:v>35-39 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'TABLE-4'!$BY$6:$CA$6</c:f>
              <c:numCache>
                <c:formatCode>0%</c:formatCode>
                <c:ptCount val="3"/>
                <c:pt idx="0">
                  <c:v>0.01</c:v>
                </c:pt>
                <c:pt idx="1">
                  <c:v>0.02</c:v>
                </c:pt>
                <c:pt idx="2">
                  <c:v>0.02</c:v>
                </c:pt>
              </c:numCache>
            </c:numRef>
          </c:val>
          <c:extLst>
            <c:ext xmlns:c16="http://schemas.microsoft.com/office/drawing/2014/chart" uri="{C3380CC4-5D6E-409C-BE32-E72D297353CC}">
              <c16:uniqueId val="{00000004-ECED-439C-9AAA-B068D1F75A38}"/>
            </c:ext>
          </c:extLst>
        </c:ser>
        <c:ser>
          <c:idx val="5"/>
          <c:order val="5"/>
          <c:tx>
            <c:strRef>
              <c:f>'TABLE-4'!$BX$7</c:f>
              <c:strCache>
                <c:ptCount val="1"/>
                <c:pt idx="0">
                  <c:v>40-44 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'TABLE-4'!$BY$7:$CA$7</c:f>
              <c:numCache>
                <c:formatCode>0%</c:formatCode>
                <c:ptCount val="3"/>
                <c:pt idx="0">
                  <c:v>0.01</c:v>
                </c:pt>
                <c:pt idx="1">
                  <c:v>0</c:v>
                </c:pt>
                <c:pt idx="2">
                  <c:v>0</c:v>
                </c:pt>
              </c:numCache>
            </c:numRef>
          </c:val>
          <c:extLst>
            <c:ext xmlns:c16="http://schemas.microsoft.com/office/drawing/2014/chart" uri="{C3380CC4-5D6E-409C-BE32-E72D297353CC}">
              <c16:uniqueId val="{00000005-ECED-439C-9AAA-B068D1F75A38}"/>
            </c:ext>
          </c:extLst>
        </c:ser>
        <c:ser>
          <c:idx val="6"/>
          <c:order val="6"/>
          <c:tx>
            <c:strRef>
              <c:f>'TABLE-4'!$BX$8</c:f>
              <c:strCache>
                <c:ptCount val="1"/>
                <c:pt idx="0">
                  <c:v>45-49 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'TABLE-4'!$BY$1:$CA$1</c:f>
              <c:numCache>
                <c:formatCode>General</c:formatCode>
                <c:ptCount val="3"/>
                <c:pt idx="0">
                  <c:v>2016</c:v>
                </c:pt>
                <c:pt idx="1">
                  <c:v>2018</c:v>
                </c:pt>
                <c:pt idx="2">
                  <c:v>2021</c:v>
                </c:pt>
              </c:numCache>
            </c:numRef>
          </c:cat>
          <c:val>
            <c:numRef>
              <c:f>'TABLE-4'!$BY$8:$CA$8</c:f>
              <c:numCache>
                <c:formatCode>0%</c:formatCode>
                <c:ptCount val="3"/>
                <c:pt idx="0">
                  <c:v>0</c:v>
                </c:pt>
                <c:pt idx="1">
                  <c:v>0</c:v>
                </c:pt>
                <c:pt idx="2">
                  <c:v>0</c:v>
                </c:pt>
              </c:numCache>
            </c:numRef>
          </c:val>
          <c:extLst>
            <c:ext xmlns:c16="http://schemas.microsoft.com/office/drawing/2014/chart" uri="{C3380CC4-5D6E-409C-BE32-E72D297353CC}">
              <c16:uniqueId val="{00000006-ECED-439C-9AAA-B068D1F75A38}"/>
            </c:ext>
          </c:extLst>
        </c:ser>
        <c:dLbls>
          <c:dLblPos val="outEnd"/>
          <c:showLegendKey val="0"/>
          <c:showVal val="1"/>
          <c:showCatName val="0"/>
          <c:showSerName val="0"/>
          <c:showPercent val="0"/>
          <c:showBubbleSize val="0"/>
        </c:dLbls>
        <c:gapWidth val="219"/>
        <c:overlap val="-27"/>
        <c:axId val="843595600"/>
        <c:axId val="1380440575"/>
      </c:barChart>
      <c:catAx>
        <c:axId val="84359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380440575"/>
        <c:crosses val="autoZero"/>
        <c:auto val="1"/>
        <c:lblAlgn val="ctr"/>
        <c:lblOffset val="100"/>
        <c:noMultiLvlLbl val="0"/>
      </c:catAx>
      <c:valAx>
        <c:axId val="1380440575"/>
        <c:scaling>
          <c:orientation val="minMax"/>
        </c:scaling>
        <c:delete val="1"/>
        <c:axPos val="l"/>
        <c:numFmt formatCode="0%" sourceLinked="1"/>
        <c:majorTickMark val="none"/>
        <c:minorTickMark val="none"/>
        <c:tickLblPos val="nextTo"/>
        <c:crossAx val="843595600"/>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883860902962234E-3"/>
          <c:y val="6.1370580340767068E-2"/>
          <c:w val="0.99172456456738922"/>
          <c:h val="0.83754500106530894"/>
        </c:manualLayout>
      </c:layout>
      <c:bar3DChart>
        <c:barDir val="col"/>
        <c:grouping val="standard"/>
        <c:varyColors val="0"/>
        <c:ser>
          <c:idx val="0"/>
          <c:order val="0"/>
          <c:tx>
            <c:strRef>
              <c:f>'TABLE-4'!$BX$23</c:f>
              <c:strCache>
                <c:ptCount val="1"/>
                <c:pt idx="0">
                  <c:v>No</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'TABLE-4'!$BY$22:$CA$22</c:f>
              <c:numCache>
                <c:formatCode>General</c:formatCode>
                <c:ptCount val="3"/>
                <c:pt idx="0">
                  <c:v>2016</c:v>
                </c:pt>
                <c:pt idx="1">
                  <c:v>2018</c:v>
                </c:pt>
                <c:pt idx="2">
                  <c:v>2021</c:v>
                </c:pt>
              </c:numCache>
            </c:numRef>
          </c:cat>
          <c:val>
            <c:numRef>
              <c:f>'TABLE-4'!$BY$23:$CA$23</c:f>
              <c:numCache>
                <c:formatCode>0%</c:formatCode>
                <c:ptCount val="3"/>
                <c:pt idx="0">
                  <c:v>0.08</c:v>
                </c:pt>
                <c:pt idx="1">
                  <c:v>0.1</c:v>
                </c:pt>
                <c:pt idx="2">
                  <c:v>0.09</c:v>
                </c:pt>
              </c:numCache>
            </c:numRef>
          </c:val>
          <c:extLst>
            <c:ext xmlns:c16="http://schemas.microsoft.com/office/drawing/2014/chart" uri="{C3380CC4-5D6E-409C-BE32-E72D297353CC}">
              <c16:uniqueId val="{00000000-B838-42C7-87A9-D793D5BDC5FD}"/>
            </c:ext>
          </c:extLst>
        </c:ser>
        <c:ser>
          <c:idx val="1"/>
          <c:order val="1"/>
          <c:tx>
            <c:strRef>
              <c:f>'TABLE-4'!$BX$24</c:f>
              <c:strCache>
                <c:ptCount val="1"/>
                <c:pt idx="0">
                  <c:v>Yes</c:v>
                </c:pt>
              </c:strCache>
            </c:strRef>
          </c:tx>
          <c:spPr>
            <a:solidFill>
              <a:schemeClr val="accent2"/>
            </a:solidFill>
            <a:ln>
              <a:noFill/>
            </a:ln>
            <a:effectLst/>
            <a:sp3d/>
          </c:spPr>
          <c:invertIfNegative val="0"/>
          <c:dLbls>
            <c:dLbl>
              <c:idx val="0"/>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0-0AF3-4C11-AFDF-3E573289598E}"/>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'TABLE-4'!$BY$22:$CA$22</c:f>
              <c:numCache>
                <c:formatCode>General</c:formatCode>
                <c:ptCount val="3"/>
                <c:pt idx="0">
                  <c:v>2016</c:v>
                </c:pt>
                <c:pt idx="1">
                  <c:v>2018</c:v>
                </c:pt>
                <c:pt idx="2">
                  <c:v>2021</c:v>
                </c:pt>
              </c:numCache>
            </c:numRef>
          </c:cat>
          <c:val>
            <c:numRef>
              <c:f>'TABLE-4'!$BY$24:$CA$24</c:f>
              <c:numCache>
                <c:formatCode>0%</c:formatCode>
                <c:ptCount val="3"/>
                <c:pt idx="0">
                  <c:v>0.13</c:v>
                </c:pt>
                <c:pt idx="1">
                  <c:v>0.16</c:v>
                </c:pt>
                <c:pt idx="2">
                  <c:v>0.16</c:v>
                </c:pt>
              </c:numCache>
            </c:numRef>
          </c:val>
          <c:extLst>
            <c:ext xmlns:c16="http://schemas.microsoft.com/office/drawing/2014/chart" uri="{C3380CC4-5D6E-409C-BE32-E72D297353CC}">
              <c16:uniqueId val="{00000001-B838-42C7-87A9-D793D5BDC5FD}"/>
            </c:ext>
          </c:extLst>
        </c:ser>
        <c:dLbls>
          <c:showLegendKey val="0"/>
          <c:showVal val="0"/>
          <c:showCatName val="0"/>
          <c:showSerName val="0"/>
          <c:showPercent val="0"/>
          <c:showBubbleSize val="0"/>
        </c:dLbls>
        <c:gapWidth val="150"/>
        <c:shape val="box"/>
        <c:axId val="369853935"/>
        <c:axId val="369846735"/>
        <c:axId val="154835487"/>
      </c:bar3DChart>
      <c:catAx>
        <c:axId val="3698539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369846735"/>
        <c:crosses val="autoZero"/>
        <c:auto val="1"/>
        <c:lblAlgn val="ctr"/>
        <c:lblOffset val="100"/>
        <c:noMultiLvlLbl val="0"/>
      </c:catAx>
      <c:valAx>
        <c:axId val="369846735"/>
        <c:scaling>
          <c:orientation val="minMax"/>
        </c:scaling>
        <c:delete val="1"/>
        <c:axPos val="l"/>
        <c:numFmt formatCode="0%" sourceLinked="1"/>
        <c:majorTickMark val="none"/>
        <c:minorTickMark val="none"/>
        <c:tickLblPos val="nextTo"/>
        <c:crossAx val="369853935"/>
        <c:crosses val="autoZero"/>
        <c:crossBetween val="between"/>
      </c:valAx>
      <c:serAx>
        <c:axId val="154835487"/>
        <c:scaling>
          <c:orientation val="minMax"/>
        </c:scaling>
        <c:delete val="1"/>
        <c:axPos val="b"/>
        <c:majorTickMark val="none"/>
        <c:minorTickMark val="none"/>
        <c:tickLblPos val="nextTo"/>
        <c:crossAx val="369846735"/>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2.1149974565308385E-2"/>
          <c:y val="0.54981755210588168"/>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'TABLE-4'!$BY$39</c:f>
              <c:strCache>
                <c:ptCount val="1"/>
                <c:pt idx="0">
                  <c:v>2021</c:v>
                </c:pt>
              </c:strCache>
            </c:strRef>
          </c:tx>
          <c:spPr>
            <a:solidFill>
              <a:schemeClr val="accent1"/>
            </a:solidFill>
            <a:ln>
              <a:noFill/>
            </a:ln>
            <a:effectLst/>
            <a:sp3d/>
          </c:spPr>
          <c:invertIfNegative val="0"/>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'TABLE-4'!$BX$40:$BX$41</c:f>
              <c:strCache>
                <c:ptCount val="2"/>
                <c:pt idx="0">
                  <c:v>No</c:v>
                </c:pt>
                <c:pt idx="1">
                  <c:v>Yes</c:v>
                </c:pt>
              </c:strCache>
            </c:strRef>
          </c:cat>
          <c:val>
            <c:numRef>
              <c:f>'TABLE-4'!$BY$40:$BY$41</c:f>
              <c:numCache>
                <c:formatCode>0%</c:formatCode>
                <c:ptCount val="2"/>
                <c:pt idx="0">
                  <c:v>0.11</c:v>
                </c:pt>
                <c:pt idx="1">
                  <c:v>0.11</c:v>
                </c:pt>
              </c:numCache>
            </c:numRef>
          </c:val>
          <c:extLst>
            <c:ext xmlns:c16="http://schemas.microsoft.com/office/drawing/2014/chart" uri="{C3380CC4-5D6E-409C-BE32-E72D297353CC}">
              <c16:uniqueId val="{00000000-7989-4405-A9E2-24D5D98DD564}"/>
            </c:ext>
          </c:extLst>
        </c:ser>
        <c:dLbls>
          <c:showLegendKey val="0"/>
          <c:showVal val="1"/>
          <c:showCatName val="0"/>
          <c:showSerName val="0"/>
          <c:showPercent val="0"/>
          <c:showBubbleSize val="0"/>
        </c:dLbls>
        <c:gapWidth val="150"/>
        <c:shape val="box"/>
        <c:axId val="369848175"/>
        <c:axId val="369849615"/>
        <c:axId val="0"/>
      </c:bar3DChart>
      <c:catAx>
        <c:axId val="36984817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369849615"/>
        <c:crosses val="autoZero"/>
        <c:auto val="1"/>
        <c:lblAlgn val="ctr"/>
        <c:lblOffset val="100"/>
        <c:noMultiLvlLbl val="0"/>
      </c:catAx>
      <c:valAx>
        <c:axId val="369849615"/>
        <c:scaling>
          <c:orientation val="minMax"/>
        </c:scaling>
        <c:delete val="1"/>
        <c:axPos val="b"/>
        <c:numFmt formatCode="0%" sourceLinked="1"/>
        <c:majorTickMark val="none"/>
        <c:minorTickMark val="none"/>
        <c:tickLblPos val="nextTo"/>
        <c:crossAx val="3698481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'TABLE-4'!$BY$12</c:f>
              <c:strCache>
                <c:ptCount val="1"/>
                <c:pt idx="0">
                  <c:v>2016</c:v>
                </c:pt>
              </c:strCache>
            </c:strRef>
          </c:tx>
          <c:spPr>
            <a:solidFill>
              <a:schemeClr val="accent1"/>
            </a:solidFill>
            <a:ln>
              <a:noFill/>
            </a:ln>
            <a:effectLst/>
            <a:sp3d/>
          </c:spPr>
          <c:invertIfNegative val="0"/>
          <c:dLbls>
            <c:dLbl>
              <c:idx val="1"/>
              <c:layout>
                <c:manualLayout>
                  <c:x val="-4.144915831011020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091-49C8-9778-47D32216B35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'TABLE-4'!$BX$13:$BX$16</c:f>
              <c:strCache>
                <c:ptCount val="4"/>
                <c:pt idx="0">
                  <c:v>0</c:v>
                </c:pt>
                <c:pt idx="1">
                  <c:v>1</c:v>
                </c:pt>
                <c:pt idx="2">
                  <c:v>2</c:v>
                </c:pt>
                <c:pt idx="3">
                  <c:v>3 or more</c:v>
                </c:pt>
              </c:strCache>
            </c:strRef>
          </c:cat>
          <c:val>
            <c:numRef>
              <c:f>'TABLE-4'!$BY$13:$BY$16</c:f>
              <c:numCache>
                <c:formatCode>0%</c:formatCode>
                <c:ptCount val="4"/>
                <c:pt idx="0">
                  <c:v>0.01</c:v>
                </c:pt>
                <c:pt idx="1">
                  <c:v>0.31</c:v>
                </c:pt>
                <c:pt idx="2">
                  <c:v>0.13</c:v>
                </c:pt>
                <c:pt idx="3">
                  <c:v>0.04</c:v>
                </c:pt>
              </c:numCache>
            </c:numRef>
          </c:val>
          <c:extLst>
            <c:ext xmlns:c16="http://schemas.microsoft.com/office/drawing/2014/chart" uri="{C3380CC4-5D6E-409C-BE32-E72D297353CC}">
              <c16:uniqueId val="{00000000-510C-4696-AF20-1D39A9A6AEC9}"/>
            </c:ext>
          </c:extLst>
        </c:ser>
        <c:ser>
          <c:idx val="1"/>
          <c:order val="1"/>
          <c:tx>
            <c:strRef>
              <c:f>'TABLE-4'!$BZ$12</c:f>
              <c:strCache>
                <c:ptCount val="1"/>
                <c:pt idx="0">
                  <c:v>2018</c:v>
                </c:pt>
              </c:strCache>
            </c:strRef>
          </c:tx>
          <c:spPr>
            <a:solidFill>
              <a:schemeClr val="accent2"/>
            </a:solidFill>
            <a:ln>
              <a:noFill/>
            </a:ln>
            <a:effectLst/>
            <a:sp3d/>
          </c:spPr>
          <c:invertIfNegative val="0"/>
          <c:dLbls>
            <c:dLbl>
              <c:idx val="0"/>
              <c:layout>
                <c:manualLayout>
                  <c:x val="2.7632772206740135E-3"/>
                  <c:y val="-7.84925111500312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091-49C8-9778-47D32216B356}"/>
                </c:ext>
              </c:extLst>
            </c:dLbl>
            <c:dLbl>
              <c:idx val="1"/>
              <c:layout>
                <c:manualLayout>
                  <c:x val="-4.1449158310110201E-2"/>
                  <c:y val="-4.9057819468769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091-49C8-9778-47D32216B356}"/>
                </c:ext>
              </c:extLst>
            </c:dLbl>
            <c:dLbl>
              <c:idx val="2"/>
              <c:layout>
                <c:manualLayout>
                  <c:x val="-1.6579663324044081E-2"/>
                  <c:y val="-5.886938336252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091-49C8-9778-47D32216B356}"/>
                </c:ext>
              </c:extLst>
            </c:dLbl>
            <c:dLbl>
              <c:idx val="3"/>
              <c:layout>
                <c:manualLayout>
                  <c:x val="-1.0131899431237897E-16"/>
                  <c:y val="-8.33982930969081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091-49C8-9778-47D32216B35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'TABLE-4'!$BX$13:$BX$16</c:f>
              <c:strCache>
                <c:ptCount val="4"/>
                <c:pt idx="0">
                  <c:v>0</c:v>
                </c:pt>
                <c:pt idx="1">
                  <c:v>1</c:v>
                </c:pt>
                <c:pt idx="2">
                  <c:v>2</c:v>
                </c:pt>
                <c:pt idx="3">
                  <c:v>3 or more</c:v>
                </c:pt>
              </c:strCache>
            </c:strRef>
          </c:cat>
          <c:val>
            <c:numRef>
              <c:f>'TABLE-4'!$BZ$13:$BZ$16</c:f>
              <c:numCache>
                <c:formatCode>0%</c:formatCode>
                <c:ptCount val="4"/>
                <c:pt idx="0">
                  <c:v>0.02</c:v>
                </c:pt>
                <c:pt idx="1">
                  <c:v>0.36</c:v>
                </c:pt>
                <c:pt idx="2">
                  <c:v>0.15</c:v>
                </c:pt>
                <c:pt idx="3">
                  <c:v>0.05</c:v>
                </c:pt>
              </c:numCache>
            </c:numRef>
          </c:val>
          <c:extLst>
            <c:ext xmlns:c16="http://schemas.microsoft.com/office/drawing/2014/chart" uri="{C3380CC4-5D6E-409C-BE32-E72D297353CC}">
              <c16:uniqueId val="{00000001-510C-4696-AF20-1D39A9A6AEC9}"/>
            </c:ext>
          </c:extLst>
        </c:ser>
        <c:ser>
          <c:idx val="2"/>
          <c:order val="2"/>
          <c:tx>
            <c:strRef>
              <c:f>'TABLE-4'!$CA$12</c:f>
              <c:strCache>
                <c:ptCount val="1"/>
                <c:pt idx="0">
                  <c:v>2021</c:v>
                </c:pt>
              </c:strCache>
            </c:strRef>
          </c:tx>
          <c:spPr>
            <a:solidFill>
              <a:schemeClr val="accent3"/>
            </a:solidFill>
            <a:ln>
              <a:noFill/>
            </a:ln>
            <a:effectLst/>
            <a:sp3d/>
          </c:spPr>
          <c:invertIfNegative val="0"/>
          <c:dLbls>
            <c:dLbl>
              <c:idx val="2"/>
              <c:layout>
                <c:manualLayout>
                  <c:x val="4.4212435530784112E-2"/>
                  <c:y val="-5.3963601415646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91-49C8-9778-47D32216B356}"/>
                </c:ext>
              </c:extLst>
            </c:dLbl>
            <c:dLbl>
              <c:idx val="3"/>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0853491476921613E-2"/>
                      <c:h val="0.12308606904714263"/>
                    </c:manualLayout>
                  </c15:layout>
                </c:ext>
                <c:ext xmlns:c16="http://schemas.microsoft.com/office/drawing/2014/chart" uri="{C3380CC4-5D6E-409C-BE32-E72D297353CC}">
                  <c16:uniqueId val="{00000001-C091-49C8-9778-47D32216B35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'TABLE-4'!$BX$13:$BX$16</c:f>
              <c:strCache>
                <c:ptCount val="4"/>
                <c:pt idx="0">
                  <c:v>0</c:v>
                </c:pt>
                <c:pt idx="1">
                  <c:v>1</c:v>
                </c:pt>
                <c:pt idx="2">
                  <c:v>2</c:v>
                </c:pt>
                <c:pt idx="3">
                  <c:v>3 or more</c:v>
                </c:pt>
              </c:strCache>
            </c:strRef>
          </c:cat>
          <c:val>
            <c:numRef>
              <c:f>'TABLE-4'!$CA$13:$CA$16</c:f>
              <c:numCache>
                <c:formatCode>0%</c:formatCode>
                <c:ptCount val="4"/>
                <c:pt idx="0">
                  <c:v>0.02</c:v>
                </c:pt>
                <c:pt idx="1">
                  <c:v>0.39</c:v>
                </c:pt>
                <c:pt idx="2">
                  <c:v>0.12</c:v>
                </c:pt>
                <c:pt idx="3">
                  <c:v>0.04</c:v>
                </c:pt>
              </c:numCache>
            </c:numRef>
          </c:val>
          <c:extLst>
            <c:ext xmlns:c16="http://schemas.microsoft.com/office/drawing/2014/chart" uri="{C3380CC4-5D6E-409C-BE32-E72D297353CC}">
              <c16:uniqueId val="{00000002-510C-4696-AF20-1D39A9A6AEC9}"/>
            </c:ext>
          </c:extLst>
        </c:ser>
        <c:dLbls>
          <c:showLegendKey val="0"/>
          <c:showVal val="1"/>
          <c:showCatName val="0"/>
          <c:showSerName val="0"/>
          <c:showPercent val="0"/>
          <c:showBubbleSize val="0"/>
        </c:dLbls>
        <c:gapWidth val="150"/>
        <c:shape val="box"/>
        <c:axId val="1766490160"/>
        <c:axId val="1766490640"/>
        <c:axId val="0"/>
      </c:bar3DChart>
      <c:catAx>
        <c:axId val="176649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66490640"/>
        <c:crosses val="autoZero"/>
        <c:auto val="1"/>
        <c:lblAlgn val="ctr"/>
        <c:lblOffset val="100"/>
        <c:noMultiLvlLbl val="0"/>
      </c:catAx>
      <c:valAx>
        <c:axId val="1766490640"/>
        <c:scaling>
          <c:orientation val="minMax"/>
        </c:scaling>
        <c:delete val="1"/>
        <c:axPos val="l"/>
        <c:numFmt formatCode="0%" sourceLinked="1"/>
        <c:majorTickMark val="none"/>
        <c:minorTickMark val="none"/>
        <c:tickLblPos val="nextTo"/>
        <c:crossAx val="17664901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'TABLE-4'!$BX$19</c:f>
              <c:strCache>
                <c:ptCount val="1"/>
                <c:pt idx="0">
                  <c:v>No</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'TABLE-4'!$BY$18:$CA$18</c:f>
              <c:numCache>
                <c:formatCode>General</c:formatCode>
                <c:ptCount val="3"/>
                <c:pt idx="0">
                  <c:v>2016</c:v>
                </c:pt>
                <c:pt idx="1">
                  <c:v>2018</c:v>
                </c:pt>
                <c:pt idx="2">
                  <c:v>2021</c:v>
                </c:pt>
              </c:numCache>
            </c:numRef>
          </c:cat>
          <c:val>
            <c:numRef>
              <c:f>'TABLE-4'!$BY$19:$CA$19</c:f>
              <c:numCache>
                <c:formatCode>0%</c:formatCode>
                <c:ptCount val="3"/>
                <c:pt idx="0">
                  <c:v>0.09</c:v>
                </c:pt>
                <c:pt idx="1">
                  <c:v>0.11</c:v>
                </c:pt>
                <c:pt idx="2">
                  <c:v>0.11</c:v>
                </c:pt>
              </c:numCache>
            </c:numRef>
          </c:val>
          <c:extLst>
            <c:ext xmlns:c16="http://schemas.microsoft.com/office/drawing/2014/chart" uri="{C3380CC4-5D6E-409C-BE32-E72D297353CC}">
              <c16:uniqueId val="{00000000-36AF-418E-A9C8-1F92997B0977}"/>
            </c:ext>
          </c:extLst>
        </c:ser>
        <c:ser>
          <c:idx val="1"/>
          <c:order val="1"/>
          <c:tx>
            <c:strRef>
              <c:f>'TABLE-4'!$BX$20</c:f>
              <c:strCache>
                <c:ptCount val="1"/>
                <c:pt idx="0">
                  <c:v>Yes</c:v>
                </c:pt>
              </c:strCache>
            </c:strRef>
          </c:tx>
          <c:spPr>
            <a:solidFill>
              <a:schemeClr val="accent2"/>
            </a:solidFill>
            <a:ln>
              <a:noFill/>
            </a:ln>
            <a:effectLst/>
            <a:sp3d/>
          </c:spPr>
          <c:invertIfNegative val="0"/>
          <c:dLbls>
            <c:dLbl>
              <c:idx val="2"/>
              <c:layout>
                <c:manualLayout>
                  <c:x val="2.8990057906562734E-2"/>
                  <c:y val="-7.7182650920190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0D-432B-A9D0-F2C8451B8F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'TABLE-4'!$BY$18:$CA$18</c:f>
              <c:numCache>
                <c:formatCode>General</c:formatCode>
                <c:ptCount val="3"/>
                <c:pt idx="0">
                  <c:v>2016</c:v>
                </c:pt>
                <c:pt idx="1">
                  <c:v>2018</c:v>
                </c:pt>
                <c:pt idx="2">
                  <c:v>2021</c:v>
                </c:pt>
              </c:numCache>
            </c:numRef>
          </c:cat>
          <c:val>
            <c:numRef>
              <c:f>'TABLE-4'!$BY$20:$CA$20</c:f>
              <c:numCache>
                <c:formatCode>0%</c:formatCode>
                <c:ptCount val="3"/>
                <c:pt idx="0">
                  <c:v>0.12</c:v>
                </c:pt>
                <c:pt idx="1">
                  <c:v>0.14000000000000001</c:v>
                </c:pt>
                <c:pt idx="2">
                  <c:v>0.09</c:v>
                </c:pt>
              </c:numCache>
            </c:numRef>
          </c:val>
          <c:extLst>
            <c:ext xmlns:c16="http://schemas.microsoft.com/office/drawing/2014/chart" uri="{C3380CC4-5D6E-409C-BE32-E72D297353CC}">
              <c16:uniqueId val="{00000001-36AF-418E-A9C8-1F92997B0977}"/>
            </c:ext>
          </c:extLst>
        </c:ser>
        <c:dLbls>
          <c:showLegendKey val="0"/>
          <c:showVal val="1"/>
          <c:showCatName val="0"/>
          <c:showSerName val="0"/>
          <c:showPercent val="0"/>
          <c:showBubbleSize val="0"/>
        </c:dLbls>
        <c:gapWidth val="150"/>
        <c:shape val="box"/>
        <c:axId val="1391851535"/>
        <c:axId val="1391852015"/>
        <c:axId val="0"/>
      </c:bar3D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87889777625265E-2"/>
          <c:y val="6.7273256250803479E-2"/>
          <c:w val="0.92462422044474946"/>
          <c:h val="0.82817354715313485"/>
        </c:manualLayout>
      </c:layout>
      <c:barChart>
        <c:barDir val="col"/>
        <c:grouping val="stacked"/>
        <c:varyColors val="0"/>
        <c:ser>
          <c:idx val="0"/>
          <c:order val="0"/>
          <c:tx>
            <c:strRef>
              <c:f>'TABLE-4'!$BX$27</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'TABLE-4'!$BY$26:$CA$26</c:f>
              <c:numCache>
                <c:formatCode>General</c:formatCode>
                <c:ptCount val="3"/>
                <c:pt idx="0">
                  <c:v>2016</c:v>
                </c:pt>
                <c:pt idx="1">
                  <c:v>2018</c:v>
                </c:pt>
                <c:pt idx="2">
                  <c:v>2021</c:v>
                </c:pt>
              </c:numCache>
            </c:numRef>
          </c:cat>
          <c:val>
            <c:numRef>
              <c:f>'TABLE-4'!$BY$27:$CA$27</c:f>
              <c:numCache>
                <c:formatCode>0%</c:formatCode>
                <c:ptCount val="3"/>
                <c:pt idx="0">
                  <c:v>0.1</c:v>
                </c:pt>
                <c:pt idx="1">
                  <c:v>0.12</c:v>
                </c:pt>
                <c:pt idx="2">
                  <c:v>0.11</c:v>
                </c:pt>
              </c:numCache>
            </c:numRef>
          </c:val>
          <c:extLst>
            <c:ext xmlns:c16="http://schemas.microsoft.com/office/drawing/2014/chart" uri="{C3380CC4-5D6E-409C-BE32-E72D297353CC}">
              <c16:uniqueId val="{00000000-4002-44BA-8C11-558ACA113CC8}"/>
            </c:ext>
          </c:extLst>
        </c:ser>
        <c:ser>
          <c:idx val="1"/>
          <c:order val="1"/>
          <c:tx>
            <c:strRef>
              <c:f>'TABLE-4'!$BX$28</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'TABLE-4'!$BY$26:$CA$26</c:f>
              <c:numCache>
                <c:formatCode>General</c:formatCode>
                <c:ptCount val="3"/>
                <c:pt idx="0">
                  <c:v>2016</c:v>
                </c:pt>
                <c:pt idx="1">
                  <c:v>2018</c:v>
                </c:pt>
                <c:pt idx="2">
                  <c:v>2021</c:v>
                </c:pt>
              </c:numCache>
            </c:numRef>
          </c:cat>
          <c:val>
            <c:numRef>
              <c:f>'TABLE-4'!$BY$28:$CA$28</c:f>
              <c:numCache>
                <c:formatCode>0%</c:formatCode>
                <c:ptCount val="3"/>
                <c:pt idx="0">
                  <c:v>0.09</c:v>
                </c:pt>
                <c:pt idx="1">
                  <c:v>0.1</c:v>
                </c:pt>
                <c:pt idx="2">
                  <c:v>0.09</c:v>
                </c:pt>
              </c:numCache>
            </c:numRef>
          </c:val>
          <c:extLst>
            <c:ext xmlns:c16="http://schemas.microsoft.com/office/drawing/2014/chart" uri="{C3380CC4-5D6E-409C-BE32-E72D297353CC}">
              <c16:uniqueId val="{00000001-4002-44BA-8C11-558ACA113CC8}"/>
            </c:ext>
          </c:extLst>
        </c:ser>
        <c:dLbls>
          <c:dLblPos val="ctr"/>
          <c:showLegendKey val="0"/>
          <c:showVal val="1"/>
          <c:showCatName val="0"/>
          <c:showSerName val="0"/>
          <c:showPercent val="0"/>
          <c:showBubbleSize val="0"/>
        </c:dLbls>
        <c:gapWidth val="150"/>
        <c:overlap val="100"/>
        <c:axId val="1391851535"/>
        <c:axId val="1391852015"/>
      </c:barChart>
      <c:catAx>
        <c:axId val="139185153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391852015"/>
        <c:crosses val="autoZero"/>
        <c:auto val="1"/>
        <c:lblAlgn val="ctr"/>
        <c:lblOffset val="100"/>
        <c:noMultiLvlLbl val="0"/>
      </c:catAx>
      <c:valAx>
        <c:axId val="1391852015"/>
        <c:scaling>
          <c:orientation val="minMax"/>
        </c:scaling>
        <c:delete val="1"/>
        <c:axPos val="l"/>
        <c:numFmt formatCode="0%" sourceLinked="1"/>
        <c:majorTickMark val="none"/>
        <c:minorTickMark val="none"/>
        <c:tickLblPos val="nextTo"/>
        <c:crossAx val="139185153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1.0160349549474224E-2"/>
          <c:w val="0.99410352613126463"/>
          <c:h val="0.87662944675288212"/>
        </c:manualLayout>
      </c:layout>
      <c:bar3DChart>
        <c:barDir val="col"/>
        <c:grouping val="standard"/>
        <c:varyColors val="0"/>
        <c:ser>
          <c:idx val="0"/>
          <c:order val="0"/>
          <c:tx>
            <c:strRef>
              <c:f>'TABLE-4'!$BX$31</c:f>
              <c:strCache>
                <c:ptCount val="1"/>
                <c:pt idx="0">
                  <c:v>No</c:v>
                </c:pt>
              </c:strCache>
            </c:strRef>
          </c:tx>
          <c:spPr>
            <a:solidFill>
              <a:schemeClr val="accent1"/>
            </a:solidFill>
            <a:ln>
              <a:noFill/>
            </a:ln>
            <a:effectLst/>
            <a:sp3d/>
          </c:spPr>
          <c:invertIfNegative val="0"/>
          <c:dLbls>
            <c:dLbl>
              <c:idx val="0"/>
              <c:layout>
                <c:manualLayout>
                  <c:x val="-6.4897312407288091E-2"/>
                  <c:y val="-0.227577494318029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16-4888-8B33-3AFA57DA18AE}"/>
                </c:ext>
              </c:extLst>
            </c:dLbl>
            <c:dLbl>
              <c:idx val="1"/>
              <c:layout>
                <c:manualLayout>
                  <c:x val="-6.071038902617272E-2"/>
                  <c:y val="-0.140881306006398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416-4888-8B33-3AFA57DA18AE}"/>
                </c:ext>
              </c:extLst>
            </c:dLbl>
            <c:dLbl>
              <c:idx val="2"/>
              <c:layout>
                <c:manualLayout>
                  <c:x val="-6.2803850716730402E-3"/>
                  <c:y val="-0.173392376623260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416-4888-8B33-3AFA57DA18AE}"/>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'TABLE-4'!$BY$30:$CA$30</c:f>
              <c:numCache>
                <c:formatCode>General</c:formatCode>
                <c:ptCount val="3"/>
                <c:pt idx="0">
                  <c:v>2016</c:v>
                </c:pt>
                <c:pt idx="1">
                  <c:v>2018</c:v>
                </c:pt>
                <c:pt idx="2">
                  <c:v>2021</c:v>
                </c:pt>
              </c:numCache>
            </c:numRef>
          </c:cat>
          <c:val>
            <c:numRef>
              <c:f>'TABLE-4'!$BY$31:$CA$31</c:f>
              <c:numCache>
                <c:formatCode>0%</c:formatCode>
                <c:ptCount val="3"/>
                <c:pt idx="0">
                  <c:v>0.1</c:v>
                </c:pt>
                <c:pt idx="1">
                  <c:v>0.13</c:v>
                </c:pt>
                <c:pt idx="2">
                  <c:v>0.13</c:v>
                </c:pt>
              </c:numCache>
            </c:numRef>
          </c:val>
          <c:extLst>
            <c:ext xmlns:c16="http://schemas.microsoft.com/office/drawing/2014/chart" uri="{C3380CC4-5D6E-409C-BE32-E72D297353CC}">
              <c16:uniqueId val="{00000000-0416-4888-8B33-3AFA57DA18AE}"/>
            </c:ext>
          </c:extLst>
        </c:ser>
        <c:ser>
          <c:idx val="1"/>
          <c:order val="1"/>
          <c:tx>
            <c:strRef>
              <c:f>'TABLE-4'!$BX$32</c:f>
              <c:strCache>
                <c:ptCount val="1"/>
                <c:pt idx="0">
                  <c:v>Yes</c:v>
                </c:pt>
              </c:strCache>
            </c:strRef>
          </c:tx>
          <c:spPr>
            <a:solidFill>
              <a:schemeClr val="accent2"/>
            </a:solidFill>
            <a:ln>
              <a:noFill/>
            </a:ln>
            <a:effectLst/>
            <a:sp3d/>
          </c:spPr>
          <c:invertIfNegative val="0"/>
          <c:dLbls>
            <c:dLbl>
              <c:idx val="0"/>
              <c:layout>
                <c:manualLayout>
                  <c:x val="-2.7215001977249839E-2"/>
                  <c:y val="-0.184229400162214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416-4888-8B33-3AFA57DA18AE}"/>
                </c:ext>
              </c:extLst>
            </c:dLbl>
            <c:dLbl>
              <c:idx val="1"/>
              <c:layout>
                <c:manualLayout>
                  <c:x val="-7.6759375256261838E-17"/>
                  <c:y val="-0.119207258928491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416-4888-8B33-3AFA57DA18AE}"/>
                </c:ext>
              </c:extLst>
            </c:dLbl>
            <c:dLbl>
              <c:idx val="2"/>
              <c:layout>
                <c:manualLayout>
                  <c:x val="3.5588848739480407E-2"/>
                  <c:y val="-0.184229400162214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416-4888-8B33-3AFA57DA18AE}"/>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'TABLE-4'!$BY$30:$CA$30</c:f>
              <c:numCache>
                <c:formatCode>General</c:formatCode>
                <c:ptCount val="3"/>
                <c:pt idx="0">
                  <c:v>2016</c:v>
                </c:pt>
                <c:pt idx="1">
                  <c:v>2018</c:v>
                </c:pt>
                <c:pt idx="2">
                  <c:v>2021</c:v>
                </c:pt>
              </c:numCache>
            </c:numRef>
          </c:cat>
          <c:val>
            <c:numRef>
              <c:f>'TABLE-4'!$BY$32:$CA$32</c:f>
              <c:numCache>
                <c:formatCode>0%</c:formatCode>
                <c:ptCount val="3"/>
                <c:pt idx="0">
                  <c:v>0.06</c:v>
                </c:pt>
                <c:pt idx="1">
                  <c:v>0.08</c:v>
                </c:pt>
                <c:pt idx="2">
                  <c:v>7.0000000000000007E-2</c:v>
                </c:pt>
              </c:numCache>
            </c:numRef>
          </c:val>
          <c:extLst>
            <c:ext xmlns:c16="http://schemas.microsoft.com/office/drawing/2014/chart" uri="{C3380CC4-5D6E-409C-BE32-E72D297353CC}">
              <c16:uniqueId val="{00000001-0416-4888-8B33-3AFA57DA18AE}"/>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2972235660605526E-2"/>
          <c:y val="5.2689799696080189E-2"/>
          <c:w val="0.97084071804927075"/>
          <c:h val="0.82396009130198589"/>
        </c:manualLayout>
      </c:layout>
      <c:bar3DChart>
        <c:barDir val="col"/>
        <c:grouping val="standard"/>
        <c:varyColors val="0"/>
        <c:ser>
          <c:idx val="0"/>
          <c:order val="0"/>
          <c:tx>
            <c:strRef>
              <c:f>'TABLE-4'!$BX$35</c:f>
              <c:strCache>
                <c:ptCount val="1"/>
                <c:pt idx="0">
                  <c:v>Yes</c:v>
                </c:pt>
              </c:strCache>
            </c:strRef>
          </c:tx>
          <c:spPr>
            <a:solidFill>
              <a:schemeClr val="accent1"/>
            </a:solidFill>
            <a:ln>
              <a:noFill/>
            </a:ln>
            <a:effectLst/>
            <a:sp3d/>
          </c:spPr>
          <c:invertIfNegative val="0"/>
          <c:dLbls>
            <c:dLbl>
              <c:idx val="0"/>
              <c:layout>
                <c:manualLayout>
                  <c:x val="-3.7590931080990861E-2"/>
                  <c:y val="-0.154732815960797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102-42A7-AD4A-A81F9778B400}"/>
                </c:ext>
              </c:extLst>
            </c:dLbl>
            <c:dLbl>
              <c:idx val="1"/>
              <c:layout>
                <c:manualLayout>
                  <c:x val="-2.088385060055048E-2"/>
                  <c:y val="-9.60410581825637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02-42A7-AD4A-A81F9778B40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'TABLE-4'!$BY$34:$CA$34</c:f>
              <c:numCache>
                <c:formatCode>General</c:formatCode>
                <c:ptCount val="3"/>
                <c:pt idx="0">
                  <c:v>2016</c:v>
                </c:pt>
                <c:pt idx="1">
                  <c:v>2018</c:v>
                </c:pt>
                <c:pt idx="2">
                  <c:v>2021</c:v>
                </c:pt>
              </c:numCache>
            </c:numRef>
          </c:cat>
          <c:val>
            <c:numRef>
              <c:f>'TABLE-4'!$BY$35:$CA$35</c:f>
              <c:numCache>
                <c:formatCode>0%</c:formatCode>
                <c:ptCount val="3"/>
                <c:pt idx="0">
                  <c:v>0.13</c:v>
                </c:pt>
                <c:pt idx="1">
                  <c:v>0.19</c:v>
                </c:pt>
                <c:pt idx="2">
                  <c:v>0.15</c:v>
                </c:pt>
              </c:numCache>
            </c:numRef>
          </c:val>
          <c:extLst>
            <c:ext xmlns:c16="http://schemas.microsoft.com/office/drawing/2014/chart" uri="{C3380CC4-5D6E-409C-BE32-E72D297353CC}">
              <c16:uniqueId val="{00000000-F5A5-4EB7-968F-B65686752BE5}"/>
            </c:ext>
          </c:extLst>
        </c:ser>
        <c:ser>
          <c:idx val="1"/>
          <c:order val="1"/>
          <c:tx>
            <c:strRef>
              <c:f>'TABLE-4'!$BX$36</c:f>
              <c:strCache>
                <c:ptCount val="1"/>
                <c:pt idx="0">
                  <c:v>No</c:v>
                </c:pt>
              </c:strCache>
            </c:strRef>
          </c:tx>
          <c:spPr>
            <a:solidFill>
              <a:schemeClr val="accent2"/>
            </a:solidFill>
            <a:ln>
              <a:noFill/>
            </a:ln>
            <a:effectLst/>
            <a:sp3d/>
          </c:spPr>
          <c:invertIfNegative val="0"/>
          <c:dLbls>
            <c:dLbl>
              <c:idx val="0"/>
              <c:layout>
                <c:manualLayout>
                  <c:x val="-5.22096265013762E-2"/>
                  <c:y val="-0.101376672526039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102-42A7-AD4A-A81F9778B400}"/>
                </c:ext>
              </c:extLst>
            </c:dLbl>
            <c:dLbl>
              <c:idx val="2"/>
              <c:layout>
                <c:manualLayout>
                  <c:x val="-2.0883850600550481E-3"/>
                  <c:y val="-9.07054438390879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02-42A7-AD4A-A81F9778B40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'TABLE-4'!$BY$34:$CA$34</c:f>
              <c:numCache>
                <c:formatCode>General</c:formatCode>
                <c:ptCount val="3"/>
                <c:pt idx="0">
                  <c:v>2016</c:v>
                </c:pt>
                <c:pt idx="1">
                  <c:v>2018</c:v>
                </c:pt>
                <c:pt idx="2">
                  <c:v>2021</c:v>
                </c:pt>
              </c:numCache>
            </c:numRef>
          </c:cat>
          <c:val>
            <c:numRef>
              <c:f>'TABLE-4'!$BY$36:$CA$36</c:f>
              <c:numCache>
                <c:formatCode>0%</c:formatCode>
                <c:ptCount val="3"/>
                <c:pt idx="0">
                  <c:v>0.18</c:v>
                </c:pt>
                <c:pt idx="1">
                  <c:v>0.22</c:v>
                </c:pt>
                <c:pt idx="2">
                  <c:v>0.21</c:v>
                </c:pt>
              </c:numCache>
            </c:numRef>
          </c:val>
          <c:extLst>
            <c:ext xmlns:c16="http://schemas.microsoft.com/office/drawing/2014/chart" uri="{C3380CC4-5D6E-409C-BE32-E72D297353CC}">
              <c16:uniqueId val="{00000001-F5A5-4EB7-968F-B65686752BE5}"/>
            </c:ext>
          </c:extLst>
        </c:ser>
        <c:dLbls>
          <c:showLegendKey val="0"/>
          <c:showVal val="0"/>
          <c:showCatName val="0"/>
          <c:showSerName val="0"/>
          <c:showPercent val="0"/>
          <c:showBubbleSize val="0"/>
        </c:dLbls>
        <c:gapWidth val="150"/>
        <c:shape val="box"/>
        <c:axId val="1393311807"/>
        <c:axId val="1393319487"/>
        <c:axId val="1474628880"/>
      </c:bar3DChart>
      <c:catAx>
        <c:axId val="139331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393319487"/>
        <c:crosses val="autoZero"/>
        <c:auto val="1"/>
        <c:lblAlgn val="ctr"/>
        <c:lblOffset val="100"/>
        <c:noMultiLvlLbl val="0"/>
      </c:catAx>
      <c:valAx>
        <c:axId val="1393319487"/>
        <c:scaling>
          <c:orientation val="minMax"/>
        </c:scaling>
        <c:delete val="1"/>
        <c:axPos val="l"/>
        <c:numFmt formatCode="0%" sourceLinked="1"/>
        <c:majorTickMark val="none"/>
        <c:minorTickMark val="none"/>
        <c:tickLblPos val="nextTo"/>
        <c:crossAx val="1393311807"/>
        <c:crosses val="autoZero"/>
        <c:crossBetween val="between"/>
      </c:valAx>
      <c:serAx>
        <c:axId val="1474628880"/>
        <c:scaling>
          <c:orientation val="minMax"/>
        </c:scaling>
        <c:delete val="1"/>
        <c:axPos val="b"/>
        <c:majorTickMark val="none"/>
        <c:minorTickMark val="none"/>
        <c:tickLblPos val="nextTo"/>
        <c:crossAx val="1393319487"/>
        <c:crosses val="autoZero"/>
      </c:serAx>
      <c:spPr>
        <a:noFill/>
        <a:ln>
          <a:noFill/>
        </a:ln>
        <a:effectLst/>
      </c:spPr>
    </c:plotArea>
    <c:legend>
      <c:legendPos val="t"/>
      <c:layout>
        <c:manualLayout>
          <c:xMode val="edge"/>
          <c:yMode val="edge"/>
          <c:x val="0.44353434341009274"/>
          <c:y val="6.9362986465184906E-2"/>
          <c:w val="0.12905973011487434"/>
          <c:h val="9.64834520332471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Graphs1!$AI$43</c:f>
              <c:strCache>
                <c:ptCount val="1"/>
                <c:pt idx="0">
                  <c:v>Round-2</c:v>
                </c:pt>
              </c:strCache>
            </c:strRef>
          </c:tx>
          <c:spPr>
            <a:effectLst>
              <a:outerShdw blurRad="50800" dist="38100" algn="l" rotWithShape="0">
                <a:prstClr val="black">
                  <a:alpha val="40000"/>
                </a:prstClr>
              </a:outerShdw>
            </a:effectLst>
          </c:spPr>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1-B9F6-4537-BAD9-967A4021E34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3-B9F6-4537-BAD9-967A4021E34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5-B9F6-4537-BAD9-967A4021E34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Graphs1!$AG$44:$AG$46</c:f>
              <c:strCache>
                <c:ptCount val="3"/>
                <c:pt idx="0">
                  <c:v>Low</c:v>
                </c:pt>
                <c:pt idx="1">
                  <c:v>Middle</c:v>
                </c:pt>
                <c:pt idx="2">
                  <c:v>High</c:v>
                </c:pt>
              </c:strCache>
            </c:strRef>
          </c:cat>
          <c:val>
            <c:numRef>
              <c:f>Graphs1!$AI$44:$AI$46</c:f>
              <c:numCache>
                <c:formatCode>0%</c:formatCode>
                <c:ptCount val="3"/>
                <c:pt idx="0">
                  <c:v>0.33</c:v>
                </c:pt>
                <c:pt idx="1">
                  <c:v>0.33</c:v>
                </c:pt>
                <c:pt idx="2">
                  <c:v>0.33</c:v>
                </c:pt>
              </c:numCache>
            </c:numRef>
          </c:val>
          <c:extLst>
            <c:ext xmlns:c16="http://schemas.microsoft.com/office/drawing/2014/chart" uri="{C3380CC4-5D6E-409C-BE32-E72D297353CC}">
              <c16:uniqueId val="{00000006-B9F6-4537-BAD9-967A4021E34C}"/>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Graphs1!$AJ$43</c:f>
              <c:strCache>
                <c:ptCount val="1"/>
                <c:pt idx="0">
                  <c:v>Round-3</c:v>
                </c:pt>
              </c:strCache>
            </c:strRef>
          </c:tx>
          <c:spPr>
            <a:effectLst>
              <a:outerShdw blurRad="50800" dist="38100" algn="l" rotWithShape="0">
                <a:prstClr val="black">
                  <a:alpha val="40000"/>
                </a:prstClr>
              </a:outerShdw>
            </a:effectLst>
          </c:spPr>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1-FC25-41C8-BB9F-0B7EA6429E7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3-FC25-41C8-BB9F-0B7EA6429E7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algn="l" rotWithShape="0">
                  <a:prstClr val="black">
                    <a:alpha val="40000"/>
                  </a:prstClr>
                </a:outerShdw>
              </a:effectLst>
            </c:spPr>
            <c:extLst>
              <c:ext xmlns:c16="http://schemas.microsoft.com/office/drawing/2014/chart" uri="{C3380CC4-5D6E-409C-BE32-E72D297353CC}">
                <c16:uniqueId val="{00000005-FC25-41C8-BB9F-0B7EA6429E7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Graphs1!$AG$44:$AG$46</c:f>
              <c:strCache>
                <c:ptCount val="3"/>
                <c:pt idx="0">
                  <c:v>Low</c:v>
                </c:pt>
                <c:pt idx="1">
                  <c:v>Middle</c:v>
                </c:pt>
                <c:pt idx="2">
                  <c:v>High</c:v>
                </c:pt>
              </c:strCache>
            </c:strRef>
          </c:cat>
          <c:val>
            <c:numRef>
              <c:f>Graphs1!$AJ$44:$AJ$46</c:f>
              <c:numCache>
                <c:formatCode>0%</c:formatCode>
                <c:ptCount val="3"/>
                <c:pt idx="0">
                  <c:v>0.33</c:v>
                </c:pt>
                <c:pt idx="1">
                  <c:v>0.33</c:v>
                </c:pt>
                <c:pt idx="2">
                  <c:v>0.33</c:v>
                </c:pt>
              </c:numCache>
            </c:numRef>
          </c:val>
          <c:extLst>
            <c:ext xmlns:c16="http://schemas.microsoft.com/office/drawing/2014/chart" uri="{C3380CC4-5D6E-409C-BE32-E72D297353CC}">
              <c16:uniqueId val="{00000006-FC25-41C8-BB9F-0B7EA6429E79}"/>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8755163560416706E-2"/>
          <c:y val="0.28260967290183908"/>
          <c:w val="0.81388888888888888"/>
          <c:h val="0.65755504520268304"/>
        </c:manualLayout>
      </c:layout>
      <c:pie3DChart>
        <c:varyColors val="1"/>
        <c:ser>
          <c:idx val="0"/>
          <c:order val="0"/>
          <c:tx>
            <c:strRef>
              <c:f>Graphs1!$C$69</c:f>
              <c:strCache>
                <c:ptCount val="1"/>
                <c:pt idx="0">
                  <c:v>Round-3</c:v>
                </c:pt>
              </c:strCache>
            </c:strRef>
          </c:tx>
          <c:spPr>
            <a:effectLst>
              <a:outerShdw blurRad="50800" dist="38100" algn="l" rotWithShape="0">
                <a:prstClr val="black">
                  <a:alpha val="40000"/>
                </a:prstClr>
              </a:outerShdw>
            </a:effectLst>
          </c:spPr>
          <c:dPt>
            <c:idx val="0"/>
            <c:bubble3D val="0"/>
            <c:spPr>
              <a:solidFill>
                <a:schemeClr val="accent2"/>
              </a:solidFill>
              <a:ln>
                <a:noFill/>
              </a:ln>
              <a:effectLst>
                <a:outerShdw blurRad="50800" dist="38100" algn="l" rotWithShape="0">
                  <a:prstClr val="black">
                    <a:alpha val="4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D7AF-4353-A78F-C19E70EB6AAD}"/>
              </c:ext>
            </c:extLst>
          </c:dPt>
          <c:dPt>
            <c:idx val="1"/>
            <c:bubble3D val="0"/>
            <c:spPr>
              <a:solidFill>
                <a:schemeClr val="accent4"/>
              </a:solidFill>
              <a:ln>
                <a:noFill/>
              </a:ln>
              <a:effectLst>
                <a:outerShdw blurRad="50800" dist="38100" algn="l" rotWithShape="0">
                  <a:prstClr val="black">
                    <a:alpha val="4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D7AF-4353-A78F-C19E70EB6AAD}"/>
              </c:ext>
            </c:extLst>
          </c:dPt>
          <c:dPt>
            <c:idx val="2"/>
            <c:bubble3D val="0"/>
            <c:spPr>
              <a:solidFill>
                <a:schemeClr val="accent6"/>
              </a:solidFill>
              <a:ln>
                <a:noFill/>
              </a:ln>
              <a:effectLst>
                <a:outerShdw blurRad="50800" dist="38100" algn="l" rotWithShape="0">
                  <a:prstClr val="black">
                    <a:alpha val="4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D7AF-4353-A78F-C19E70EB6AAD}"/>
              </c:ext>
            </c:extLst>
          </c:dPt>
          <c:dPt>
            <c:idx val="3"/>
            <c:bubble3D val="0"/>
            <c:spPr>
              <a:solidFill>
                <a:schemeClr val="accent2">
                  <a:lumMod val="60000"/>
                </a:schemeClr>
              </a:solidFill>
              <a:ln>
                <a:noFill/>
              </a:ln>
              <a:effectLst>
                <a:outerShdw blurRad="50800" dist="38100" algn="l" rotWithShape="0">
                  <a:prstClr val="black">
                    <a:alpha val="4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D7AF-4353-A78F-C19E70EB6AAD}"/>
              </c:ext>
            </c:extLst>
          </c:dPt>
          <c:dLbls>
            <c:dLbl>
              <c:idx val="0"/>
              <c:layout>
                <c:manualLayout>
                  <c:x val="4.9999999999999899E-2"/>
                  <c:y val="-0.59722222222222221"/>
                </c:manualLayout>
              </c:layout>
              <c:spPr>
                <a:solidFill>
                  <a:sysClr val="window" lastClr="FFFFFF"/>
                </a:solidFill>
                <a:ln>
                  <a:solidFill>
                    <a:srgbClr val="E97132"/>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D7AF-4353-A78F-C19E70EB6AAD}"/>
                </c:ext>
              </c:extLst>
            </c:dLbl>
            <c:dLbl>
              <c:idx val="1"/>
              <c:spPr>
                <a:solidFill>
                  <a:sysClr val="window" lastClr="FFFFFF"/>
                </a:solidFill>
                <a:ln>
                  <a:solidFill>
                    <a:srgbClr val="E97132"/>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D7AF-4353-A78F-C19E70EB6AAD}"/>
                </c:ext>
              </c:extLst>
            </c:dLbl>
            <c:dLbl>
              <c:idx val="2"/>
              <c:layout>
                <c:manualLayout>
                  <c:x val="6.1884825230382488E-2"/>
                  <c:y val="-6.9444444444444448E-2"/>
                </c:manualLayout>
              </c:layout>
              <c:spPr>
                <a:solidFill>
                  <a:sysClr val="window" lastClr="FFFFFF"/>
                </a:solidFill>
                <a:ln>
                  <a:solidFill>
                    <a:srgbClr val="E97132"/>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9289801304628135"/>
                      <c:h val="0.12095650963301895"/>
                    </c:manualLayout>
                  </c15:layout>
                </c:ext>
                <c:ext xmlns:c16="http://schemas.microsoft.com/office/drawing/2014/chart" uri="{C3380CC4-5D6E-409C-BE32-E72D297353CC}">
                  <c16:uniqueId val="{00000005-D7AF-4353-A78F-C19E70EB6AAD}"/>
                </c:ext>
              </c:extLst>
            </c:dLbl>
            <c:dLbl>
              <c:idx val="3"/>
              <c:layout>
                <c:manualLayout>
                  <c:x val="0.16789303956811025"/>
                  <c:y val="-2.3148148148148147E-2"/>
                </c:manualLayout>
              </c:layout>
              <c:spPr>
                <a:solidFill>
                  <a:sysClr val="window" lastClr="FFFFFF"/>
                </a:solidFill>
                <a:ln>
                  <a:solidFill>
                    <a:srgbClr val="E97132"/>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accent2">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4689759308647463"/>
                      <c:h val="0.12095650963301895"/>
                    </c:manualLayout>
                  </c15:layout>
                </c:ext>
                <c:ext xmlns:c16="http://schemas.microsoft.com/office/drawing/2014/chart" uri="{C3380CC4-5D6E-409C-BE32-E72D297353CC}">
                  <c16:uniqueId val="{00000007-D7AF-4353-A78F-C19E70EB6AAD}"/>
                </c:ext>
              </c:extLst>
            </c:dLbl>
            <c:spPr>
              <a:solidFill>
                <a:sysClr val="window" lastClr="FFFFFF"/>
              </a:solidFill>
              <a:ln>
                <a:solidFill>
                  <a:srgbClr val="E97132"/>
                </a:solidFill>
              </a:ln>
              <a:effectLst/>
            </c:spPr>
            <c:txPr>
              <a:bodyPr rot="0" spcFirstLastPara="1" vertOverflow="clip" horzOverflow="clip" vert="horz" wrap="square" lIns="38100" tIns="19050" rIns="38100" bIns="19050" anchor="ctr" anchorCtr="1">
                <a:spAutoFit/>
              </a:bodyPr>
              <a:lstStyle/>
              <a:p>
                <a:pPr>
                  <a:defRPr sz="1200" b="1" i="0" u="none" strike="noStrike" kern="120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Graphs1!$B$70:$B$73</c:f>
              <c:strCache>
                <c:ptCount val="4"/>
                <c:pt idx="0">
                  <c:v>Not working</c:v>
                </c:pt>
                <c:pt idx="1">
                  <c:v>Skilled labour</c:v>
                </c:pt>
                <c:pt idx="2">
                  <c:v>Unskilled labour</c:v>
                </c:pt>
                <c:pt idx="3">
                  <c:v>Salaried/Bussiness</c:v>
                </c:pt>
              </c:strCache>
            </c:strRef>
          </c:cat>
          <c:val>
            <c:numRef>
              <c:f>Graphs1!$C$70:$C$73</c:f>
              <c:numCache>
                <c:formatCode>0%</c:formatCode>
                <c:ptCount val="4"/>
                <c:pt idx="0">
                  <c:v>0.82</c:v>
                </c:pt>
                <c:pt idx="1">
                  <c:v>0.01</c:v>
                </c:pt>
                <c:pt idx="2">
                  <c:v>0.13</c:v>
                </c:pt>
                <c:pt idx="3">
                  <c:v>0.04</c:v>
                </c:pt>
              </c:numCache>
            </c:numRef>
          </c:val>
          <c:extLst>
            <c:ext xmlns:c16="http://schemas.microsoft.com/office/drawing/2014/chart" uri="{C3380CC4-5D6E-409C-BE32-E72D297353CC}">
              <c16:uniqueId val="{00000008-D7AF-4353-A78F-C19E70EB6AAD}"/>
            </c:ext>
          </c:extLst>
        </c:ser>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0.14536517620100195"/>
          <c:y val="0.90824248226336646"/>
          <c:w val="0.70926947974835308"/>
          <c:h val="9.1757517736633598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 dir="row">Graphs1!$AM$69:$AO$69</cx:f>
        <cx:lvl ptCount="3">
          <cx:pt idx="0">Round-1</cx:pt>
          <cx:pt idx="1">Round-2</cx:pt>
          <cx:pt idx="2">Round-3</cx:pt>
        </cx:lvl>
      </cx:strDim>
      <cx:numDim type="val">
        <cx:f dir="row">Graphs1!$AM$70:$AO$70</cx:f>
        <cx:lvl ptCount="3" formatCode="0%">
          <cx:pt idx="0">0.20999999999999996</cx:pt>
          <cx:pt idx="1">0.27000000000000002</cx:pt>
          <cx:pt idx="2">0.18000000000000005</cx:pt>
        </cx:lvl>
      </cx:numDim>
    </cx:data>
  </cx:chartData>
  <cx:chart>
    <cx:plotArea>
      <cx:plotAreaRegion>
        <cx:series layoutId="funnel" uniqueId="{55E4CCB7-1BCA-4822-B485-0150E5A1920C}">
          <cx:tx>
            <cx:txData>
              <cx:f>Graphs1!$AL$70</cx:f>
              <cx:v>Yes</cx:v>
            </cx:txData>
          </cx:tx>
          <cx:spPr>
            <a:solidFill>
              <a:srgbClr val="FF9900"/>
            </a:solidFill>
          </cx:spPr>
          <cx:dataLabels>
            <cx:txPr>
              <a:bodyPr spcFirstLastPara="1" vertOverflow="ellipsis" horzOverflow="overflow" wrap="square" lIns="0" tIns="0" rIns="0" bIns="0" anchor="ctr" anchorCtr="1"/>
              <a:lstStyle/>
              <a:p>
                <a:pPr algn="ctr" rtl="0">
                  <a:defRPr sz="1600" b="1">
                    <a:solidFill>
                      <a:schemeClr val="bg1"/>
                    </a:solidFill>
                  </a:defRPr>
                </a:pPr>
                <a:endParaRPr lang="en-US" sz="1600" b="1" i="0" u="none" strike="noStrike" baseline="0">
                  <a:solidFill>
                    <a:schemeClr val="bg1"/>
                  </a:solidFill>
                  <a:latin typeface="Aptos" panose="02110004020202020204"/>
                </a:endParaRPr>
              </a:p>
            </cx:txPr>
            <cx:visibility seriesName="0" categoryName="0" value="1"/>
          </cx:dataLabels>
          <cx:dataId val="0"/>
        </cx:series>
      </cx:plotAreaRegion>
      <cx:axis id="0">
        <cx:catScaling gapWidth="0.400000006"/>
        <cx:tickLabels/>
        <cx:txPr>
          <a:bodyPr spcFirstLastPara="1" vertOverflow="ellipsis" horzOverflow="overflow" wrap="square" lIns="0" tIns="0" rIns="0" bIns="0" anchor="ctr" anchorCtr="1"/>
          <a:lstStyle/>
          <a:p>
            <a:pPr algn="ctr" rtl="0">
              <a:defRPr b="1"/>
            </a:pPr>
            <a:endParaRPr lang="en-US" sz="1197" b="1" i="0" u="none" strike="noStrike" baseline="0">
              <a:solidFill>
                <a:srgbClr val="0E2841"/>
              </a:solidFill>
              <a:latin typeface="Aptos" panose="02110004020202020204"/>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withinLinear" id="15">
  <a:schemeClr val="accent2"/>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withinLinearReversed" id="25">
  <a:schemeClr val="accent5"/>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426">
  <cs:axisTitle>
    <cs:lnRef idx="0"/>
    <cs:fillRef idx="0"/>
    <cs:effectRef idx="0"/>
    <cs:fontRef idx="minor">
      <a:schemeClr val="tx2"/>
    </cs:fontRef>
    <cs:defRPr sz="1197"/>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cs:chartArea>
  <cs:dataLabel>
    <cs:lnRef idx="0"/>
    <cs:fillRef idx="0"/>
    <cs:effectRef idx="0"/>
    <cs:fontRef idx="minor">
      <a:schemeClr val="tx2"/>
    </cs:fontRef>
    <cs:defRPr sz="1197"/>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2"/>
    </cs:fontRef>
    <cs:spPr>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cs:spPr>
  </cs:dataPoint>
  <cs:dataPoint3D>
    <cs:lnRef idx="0"/>
    <cs:fillRef idx="0">
      <cs:styleClr val="auto"/>
    </cs:fillRef>
    <cs:effectRef idx="0"/>
    <cs:fontRef idx="minor">
      <a:schemeClr val="tx2"/>
    </cs:fontRef>
    <cs:spPr>
      <a:solidFill>
        <a:schemeClr val="phClr"/>
      </a:solidFill>
    </cs:spPr>
  </cs:dataPoint3D>
  <cs:dataPointLine>
    <cs:lnRef idx="0">
      <cs:styleClr val="auto"/>
    </cs:lnRef>
    <cs:fillRef idx="0"/>
    <cs:effectRef idx="0"/>
    <cs:fontRef idx="minor">
      <a:schemeClr val="tx2"/>
    </cs:fontRef>
    <cs:spPr>
      <a:ln w="28575" cap="rnd">
        <a:solidFill>
          <a:schemeClr val="phClr"/>
        </a:solidFill>
        <a:round/>
      </a:ln>
    </cs:spPr>
  </cs:dataPointLine>
  <cs:dataPointMarker>
    <cs:lnRef idx="0"/>
    <cs:fillRef idx="0">
      <cs:styleClr val="auto"/>
    </cs:fillRef>
    <cs:effectRef idx="0"/>
    <cs:fontRef idx="minor">
      <a:schemeClr val="tx2"/>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2"/>
    </cs:fontRef>
    <cs:spPr>
      <a:ln w="2857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2"/>
    </cs:fontRef>
    <cs:defRPr sz="1197"/>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cs:seriesAxis>
  <cs:seriesLine>
    <cs:lnRef idx="0"/>
    <cs:fillRef idx="0"/>
    <cs:effectRef idx="0"/>
    <cs:fontRef idx="minor">
      <a:schemeClr val="tx2"/>
    </cs:fontRef>
    <cs:spPr>
      <a:ln w="9525" cap="flat">
        <a:solidFill>
          <a:srgbClr val="D9D9D9"/>
        </a:solidFill>
        <a:round/>
      </a:ln>
    </cs:spPr>
  </cs:seriesLine>
  <cs:title>
    <cs:lnRef idx="0"/>
    <cs:fillRef idx="0"/>
    <cs:effectRef idx="0"/>
    <cs:fontRef idx="minor">
      <a:schemeClr val="tx2"/>
    </cs:fontRef>
    <cs:defRPr sz="2128" b="1"/>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cs:valueAxis>
  <cs:wall>
    <cs:lnRef idx="0"/>
    <cs:fillRef idx="0"/>
    <cs:effectRef idx="0"/>
    <cs:fontRef idx="minor">
      <a:schemeClr val="tx2"/>
    </cs:fontRef>
  </cs:wall>
</cs:chartStyle>
</file>

<file path=ppt/charts/style16.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7.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8.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9.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F396B-373F-4E8D-AB40-E54588C9A491}" type="datetimeFigureOut">
              <a:rPr lang="en-US" smtClean="0"/>
              <a:t>6/17/2024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604F1D-562C-46A2-BBD4-F36DEFFC8475}" type="slidenum">
              <a:rPr lang="en-US" smtClean="0"/>
              <a:t>‹#›</a:t>
            </a:fld>
            <a:endParaRPr lang="en-US"/>
          </a:p>
        </p:txBody>
      </p:sp>
    </p:spTree>
    <p:extLst>
      <p:ext uri="{BB962C8B-B14F-4D97-AF65-F5344CB8AC3E}">
        <p14:creationId xmlns:p14="http://schemas.microsoft.com/office/powerpoint/2010/main" val="369871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04F1D-562C-46A2-BBD4-F36DEFFC8475}" type="slidenum">
              <a:rPr lang="en-US" smtClean="0"/>
              <a:t>16</a:t>
            </a:fld>
            <a:endParaRPr lang="en-US"/>
          </a:p>
        </p:txBody>
      </p:sp>
    </p:spTree>
    <p:extLst>
      <p:ext uri="{BB962C8B-B14F-4D97-AF65-F5344CB8AC3E}">
        <p14:creationId xmlns:p14="http://schemas.microsoft.com/office/powerpoint/2010/main" val="2965544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04F1D-562C-46A2-BBD4-F36DEFFC8475}" type="slidenum">
              <a:rPr lang="en-US" smtClean="0"/>
              <a:t>17</a:t>
            </a:fld>
            <a:endParaRPr lang="en-US"/>
          </a:p>
        </p:txBody>
      </p:sp>
    </p:spTree>
    <p:extLst>
      <p:ext uri="{BB962C8B-B14F-4D97-AF65-F5344CB8AC3E}">
        <p14:creationId xmlns:p14="http://schemas.microsoft.com/office/powerpoint/2010/main" val="381098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04F1D-562C-46A2-BBD4-F36DEFFC8475}" type="slidenum">
              <a:rPr lang="en-US" smtClean="0"/>
              <a:t>20</a:t>
            </a:fld>
            <a:endParaRPr lang="en-US"/>
          </a:p>
        </p:txBody>
      </p:sp>
    </p:spTree>
    <p:extLst>
      <p:ext uri="{BB962C8B-B14F-4D97-AF65-F5344CB8AC3E}">
        <p14:creationId xmlns:p14="http://schemas.microsoft.com/office/powerpoint/2010/main" val="604440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04F1D-562C-46A2-BBD4-F36DEFFC8475}" type="slidenum">
              <a:rPr lang="en-US" smtClean="0"/>
              <a:t>22</a:t>
            </a:fld>
            <a:endParaRPr lang="en-US"/>
          </a:p>
        </p:txBody>
      </p:sp>
    </p:spTree>
    <p:extLst>
      <p:ext uri="{BB962C8B-B14F-4D97-AF65-F5344CB8AC3E}">
        <p14:creationId xmlns:p14="http://schemas.microsoft.com/office/powerpoint/2010/main" val="3649234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604F1D-562C-46A2-BBD4-F36DEFFC8475}" type="slidenum">
              <a:rPr lang="en-US" smtClean="0"/>
              <a:t>24</a:t>
            </a:fld>
            <a:endParaRPr lang="en-US"/>
          </a:p>
        </p:txBody>
      </p:sp>
    </p:spTree>
    <p:extLst>
      <p:ext uri="{BB962C8B-B14F-4D97-AF65-F5344CB8AC3E}">
        <p14:creationId xmlns:p14="http://schemas.microsoft.com/office/powerpoint/2010/main" val="4150106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A46F0-7193-649C-7C04-04F253C829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E76EB97-A82A-7D5E-C738-AFA2E6B393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5081210-9A9C-FC1E-06B1-C248BCE7309F}"/>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1F09E2FC-C883-06FC-14B5-2299E58B55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96DC6C-E5CD-CD56-F2D6-CD12CBF35296}"/>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204525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BF78E-5066-CB38-7632-D6B94DF71A9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7AA2604-5850-D180-0687-3904D25499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C8A7A83-3BC1-54E5-BBC9-9EFE096D670C}"/>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D15FCCA5-7D0D-EC00-AADF-3ADFAD5B83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AED00DD-82A1-FE9D-5747-7C019F982FE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930341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AFA-00E6-5B57-C4B5-128A74C1D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D52A29E-3F20-FC9F-2705-D95CB428DD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F39BCB-AF71-59E3-1876-708A99226999}"/>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BC4EDD1C-F7D5-D901-8593-4D9153C68A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8F35797-85D3-0D19-B28F-8331209AFA6C}"/>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718019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B084-E6F9-477A-B287-048E4916C8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DE9D05-7CBE-DA50-36E7-1724C01955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40DAE7-0D3B-6D25-81D5-3D24AB64CA0C}"/>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EE272107-C22E-A465-05B9-15ECFB2AECB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49F45AF-7E30-FDFA-AFF7-2F315500C896}"/>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390114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82887-21E6-C7CF-0C2D-57B171949B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07FE634-17CC-B8F9-884D-BE68857CCC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8BC0FC-EDD8-AC5E-C2D1-FABB19F40283}"/>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3BA0AAEF-E4C5-A34A-DB46-CC3D33B011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62E3FA-AF5C-6066-8FA7-A2C30538773A}"/>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546399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6DF0E-F99C-32D4-D632-0B052982F8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CCAE3A1-7C49-D81F-0D1A-0E49824D66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FFE5DE8-4B48-248C-E251-9B540D817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E58AA3A-B621-04C9-1717-D0A3E22ECAE0}"/>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6" name="Footer Placeholder 5">
            <a:extLst>
              <a:ext uri="{FF2B5EF4-FFF2-40B4-BE49-F238E27FC236}">
                <a16:creationId xmlns:a16="http://schemas.microsoft.com/office/drawing/2014/main" id="{4DB31F9A-83BC-AC62-FD80-C9A8CAD4638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81F699E-9438-9BBB-D801-8818A24A789A}"/>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93305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58669-1808-B774-4CCA-A906F26703A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2316DE-A907-E671-3628-DA7FA4E13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AB5615-4923-64A3-946F-169BE66C32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7F0C7EE-5C0D-908B-7863-E7F9D97F66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6E3A0A-29C2-7803-EF44-04597C4C4F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1CC4919-4B29-2C9D-E778-0AB073FBD503}"/>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8" name="Footer Placeholder 7">
            <a:extLst>
              <a:ext uri="{FF2B5EF4-FFF2-40B4-BE49-F238E27FC236}">
                <a16:creationId xmlns:a16="http://schemas.microsoft.com/office/drawing/2014/main" id="{7D61568F-098C-DB25-046E-A9AA13523F9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0AECD85-AD43-4C4D-6E39-E0994DBC8DB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08031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3A4B-356B-E031-FA36-BB34C84ECBF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B551CBA-10FB-4CDA-0043-4E839C5F863C}"/>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4" name="Footer Placeholder 3">
            <a:extLst>
              <a:ext uri="{FF2B5EF4-FFF2-40B4-BE49-F238E27FC236}">
                <a16:creationId xmlns:a16="http://schemas.microsoft.com/office/drawing/2014/main" id="{69800B50-5DA0-538D-6F30-DF429361644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FA4F23F-8B93-426C-C3EA-2DD3FA4DB5F8}"/>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4068856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8FE529-B968-A8F8-C099-4461DE37ECC5}"/>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3" name="Footer Placeholder 2">
            <a:extLst>
              <a:ext uri="{FF2B5EF4-FFF2-40B4-BE49-F238E27FC236}">
                <a16:creationId xmlns:a16="http://schemas.microsoft.com/office/drawing/2014/main" id="{D7E96C40-E766-CDC4-33DC-808D353A6FA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FCE8E71-D833-6F70-1AF1-B6FD09B02E48}"/>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025943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196D-FC9F-CE40-F8AB-00D50258E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01FFDF1-042D-3BB9-9717-944C03A403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47166E7-F69F-853F-A841-AD74698B3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C6AD9-0A91-A0E0-ACCA-27C12029680B}"/>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6" name="Footer Placeholder 5">
            <a:extLst>
              <a:ext uri="{FF2B5EF4-FFF2-40B4-BE49-F238E27FC236}">
                <a16:creationId xmlns:a16="http://schemas.microsoft.com/office/drawing/2014/main" id="{9D3B1270-4BA1-8A12-B9C7-997E1D383B2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9952379-EA5F-9734-20E6-BBA5BF0ED574}"/>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3778888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F22FD-43EF-56B6-DC49-0EC9584CFF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8848F99-C4BA-A84A-0267-35C214FFF0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1CD574F-C365-B052-A7F9-A7D1C2CE3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3C4FD-7D5C-B1E2-9CC4-82033963A6E0}"/>
              </a:ext>
            </a:extLst>
          </p:cNvPr>
          <p:cNvSpPr>
            <a:spLocks noGrp="1"/>
          </p:cNvSpPr>
          <p:nvPr>
            <p:ph type="dt" sz="half" idx="10"/>
          </p:nvPr>
        </p:nvSpPr>
        <p:spPr/>
        <p:txBody>
          <a:bodyPr/>
          <a:lstStyle/>
          <a:p>
            <a:fld id="{8156511E-1472-44DC-826F-E57229B6B9F7}" type="datetimeFigureOut">
              <a:rPr lang="en-IN" smtClean="0"/>
              <a:t>17-06-2024</a:t>
            </a:fld>
            <a:endParaRPr lang="en-IN"/>
          </a:p>
        </p:txBody>
      </p:sp>
      <p:sp>
        <p:nvSpPr>
          <p:cNvPr id="6" name="Footer Placeholder 5">
            <a:extLst>
              <a:ext uri="{FF2B5EF4-FFF2-40B4-BE49-F238E27FC236}">
                <a16:creationId xmlns:a16="http://schemas.microsoft.com/office/drawing/2014/main" id="{D62AE2F4-C26F-4C42-4A15-09F2A64AAFD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D408FB8-2208-C9F7-0E66-BA8A80BC7977}"/>
              </a:ext>
            </a:extLst>
          </p:cNvPr>
          <p:cNvSpPr>
            <a:spLocks noGrp="1"/>
          </p:cNvSpPr>
          <p:nvPr>
            <p:ph type="sldNum" sz="quarter" idx="12"/>
          </p:nvPr>
        </p:nvSpPr>
        <p:spPr/>
        <p:txBody>
          <a:bodyPr/>
          <a:lstStyle/>
          <a:p>
            <a:fld id="{7DF17593-5BF0-4A9A-B0C7-812E117F7D58}" type="slidenum">
              <a:rPr lang="en-IN" smtClean="0"/>
              <a:t>‹#›</a:t>
            </a:fld>
            <a:endParaRPr lang="en-IN"/>
          </a:p>
        </p:txBody>
      </p:sp>
    </p:spTree>
    <p:extLst>
      <p:ext uri="{BB962C8B-B14F-4D97-AF65-F5344CB8AC3E}">
        <p14:creationId xmlns:p14="http://schemas.microsoft.com/office/powerpoint/2010/main" val="1345364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74694E-4F00-DD5F-33B6-63B834DE41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F31B192-E0D1-D9C4-F1D7-F0A38D0459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58C3F2-C477-6783-A16B-512320F705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56511E-1472-44DC-826F-E57229B6B9F7}" type="datetimeFigureOut">
              <a:rPr lang="en-IN" smtClean="0"/>
              <a:t>17-06-2024</a:t>
            </a:fld>
            <a:endParaRPr lang="en-IN"/>
          </a:p>
        </p:txBody>
      </p:sp>
      <p:sp>
        <p:nvSpPr>
          <p:cNvPr id="5" name="Footer Placeholder 4">
            <a:extLst>
              <a:ext uri="{FF2B5EF4-FFF2-40B4-BE49-F238E27FC236}">
                <a16:creationId xmlns:a16="http://schemas.microsoft.com/office/drawing/2014/main" id="{0A3037FB-0DBA-9022-2FBB-F079054480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30732D3C-B524-2414-23FC-07E6219CA8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F17593-5BF0-4A9A-B0C7-812E117F7D58}" type="slidenum">
              <a:rPr lang="en-IN" smtClean="0"/>
              <a:t>‹#›</a:t>
            </a:fld>
            <a:endParaRPr lang="en-IN"/>
          </a:p>
        </p:txBody>
      </p:sp>
    </p:spTree>
    <p:extLst>
      <p:ext uri="{BB962C8B-B14F-4D97-AF65-F5344CB8AC3E}">
        <p14:creationId xmlns:p14="http://schemas.microsoft.com/office/powerpoint/2010/main" val="395358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chart" Target="../charts/chart7.xml"/><Relationship Id="rId7" Type="http://schemas.openxmlformats.org/officeDocument/2006/relationships/chart" Target="../charts/chart9.xml"/><Relationship Id="rId2" Type="http://schemas.openxmlformats.org/officeDocument/2006/relationships/chart" Target="../charts/chart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image" Target="../media/image5.png"/><Relationship Id="rId7" Type="http://schemas.openxmlformats.org/officeDocument/2006/relationships/chart" Target="../charts/chart13.xml"/><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image" Target="../media/image2.png"/><Relationship Id="rId7" Type="http://schemas.openxmlformats.org/officeDocument/2006/relationships/chart" Target="../charts/chart16.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15.xml"/><Relationship Id="rId5" Type="http://schemas.openxmlformats.org/officeDocument/2006/relationships/image" Target="../media/image150.png"/><Relationship Id="rId4" Type="http://schemas.microsoft.com/office/2014/relationships/chartEx" Target="../charts/chartEx1.xml"/></Relationships>
</file>

<file path=ppt/slides/_rels/slide13.xml.rels><?xml version="1.0" encoding="UTF-8" standalone="yes"?>
<Relationships xmlns="http://schemas.openxmlformats.org/package/2006/relationships"><Relationship Id="rId8" Type="http://schemas.openxmlformats.org/officeDocument/2006/relationships/chart" Target="../charts/chart22.xml"/><Relationship Id="rId3" Type="http://schemas.openxmlformats.org/officeDocument/2006/relationships/image" Target="../media/image2.png"/><Relationship Id="rId7" Type="http://schemas.openxmlformats.org/officeDocument/2006/relationships/chart" Target="../charts/chart21.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 Id="rId9" Type="http://schemas.openxmlformats.org/officeDocument/2006/relationships/chart" Target="../charts/chart23.xml"/></Relationships>
</file>

<file path=ppt/slides/_rels/slide14.xml.rels><?xml version="1.0" encoding="UTF-8" standalone="yes"?>
<Relationships xmlns="http://schemas.openxmlformats.org/package/2006/relationships"><Relationship Id="rId8" Type="http://schemas.openxmlformats.org/officeDocument/2006/relationships/chart" Target="../charts/chart27.xml"/><Relationship Id="rId3" Type="http://schemas.openxmlformats.org/officeDocument/2006/relationships/image" Target="../media/image5.png"/><Relationship Id="rId7" Type="http://schemas.openxmlformats.org/officeDocument/2006/relationships/chart" Target="../charts/chart26.xml"/><Relationship Id="rId12" Type="http://schemas.openxmlformats.org/officeDocument/2006/relationships/image" Target="../media/image22.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chart" Target="../charts/chart25.xml"/><Relationship Id="rId11" Type="http://schemas.openxmlformats.org/officeDocument/2006/relationships/image" Target="../media/image21.png"/><Relationship Id="rId5" Type="http://schemas.openxmlformats.org/officeDocument/2006/relationships/chart" Target="../charts/chart24.xml"/><Relationship Id="rId10" Type="http://schemas.openxmlformats.org/officeDocument/2006/relationships/chart" Target="../charts/chart29.xml"/><Relationship Id="rId4" Type="http://schemas.openxmlformats.org/officeDocument/2006/relationships/image" Target="../media/image2.png"/><Relationship Id="rId9" Type="http://schemas.openxmlformats.org/officeDocument/2006/relationships/chart" Target="../charts/char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chart" Target="../charts/chart31.xml"/><Relationship Id="rId4" Type="http://schemas.openxmlformats.org/officeDocument/2006/relationships/chart" Target="../charts/chart30.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chart" Target="../charts/chart40.xml"/><Relationship Id="rId3" Type="http://schemas.openxmlformats.org/officeDocument/2006/relationships/image" Target="../media/image5.png"/><Relationship Id="rId7" Type="http://schemas.openxmlformats.org/officeDocument/2006/relationships/chart" Target="../charts/chart39.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chart" Target="../charts/chart38.xml"/><Relationship Id="rId5" Type="http://schemas.openxmlformats.org/officeDocument/2006/relationships/chart" Target="../charts/chart37.xml"/><Relationship Id="rId4" Type="http://schemas.openxmlformats.org/officeDocument/2006/relationships/image" Target="../media/image2.png"/><Relationship Id="rId9" Type="http://schemas.openxmlformats.org/officeDocument/2006/relationships/chart" Target="../charts/chart4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44.xml"/><Relationship Id="rId5" Type="http://schemas.openxmlformats.org/officeDocument/2006/relationships/chart" Target="../charts/chart43.xml"/><Relationship Id="rId4" Type="http://schemas.openxmlformats.org/officeDocument/2006/relationships/chart" Target="../charts/char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chart" Target="../charts/chart46.xml"/><Relationship Id="rId4" Type="http://schemas.openxmlformats.org/officeDocument/2006/relationships/chart" Target="../charts/chart45.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chart" Target="../charts/chart50.xml"/><Relationship Id="rId3" Type="http://schemas.openxmlformats.org/officeDocument/2006/relationships/image" Target="../media/image5.png"/><Relationship Id="rId7" Type="http://schemas.openxmlformats.org/officeDocument/2006/relationships/chart" Target="../charts/chart49.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image" Target="../media/image2.png"/><Relationship Id="rId9" Type="http://schemas.openxmlformats.org/officeDocument/2006/relationships/chart" Target="../charts/chart51.xml"/></Relationships>
</file>

<file path=ppt/slides/_rels/slide21.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chart" Target="../charts/chart5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chart" Target="../charts/chart54.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55.xml"/><Relationship Id="rId7" Type="http://schemas.openxmlformats.org/officeDocument/2006/relationships/chart" Target="../charts/chart59.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58.xml"/><Relationship Id="rId5" Type="http://schemas.openxmlformats.org/officeDocument/2006/relationships/chart" Target="../charts/chart57.xml"/><Relationship Id="rId4" Type="http://schemas.openxmlformats.org/officeDocument/2006/relationships/chart" Target="../charts/chart56.xml"/><Relationship Id="rId9"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chart" Target="../charts/chart62.xml"/></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63.xml"/><Relationship Id="rId7" Type="http://schemas.openxmlformats.org/officeDocument/2006/relationships/chart" Target="../charts/chart67.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12"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3.xml"/><Relationship Id="rId11" Type="http://schemas.openxmlformats.org/officeDocument/2006/relationships/chart" Target="../charts/chart5.xml"/><Relationship Id="rId5" Type="http://schemas.openxmlformats.org/officeDocument/2006/relationships/chart" Target="../charts/chart2.xml"/><Relationship Id="rId10" Type="http://schemas.openxmlformats.org/officeDocument/2006/relationships/chart" Target="../charts/chart4.xml"/><Relationship Id="rId4" Type="http://schemas.openxmlformats.org/officeDocument/2006/relationships/chart" Target="../charts/chart1.xml"/><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D33C4B-185C-9F8E-8C0F-9850177C7EBC}"/>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pSp>
        <p:nvGrpSpPr>
          <p:cNvPr id="7" name="Group 6">
            <a:extLst>
              <a:ext uri="{FF2B5EF4-FFF2-40B4-BE49-F238E27FC236}">
                <a16:creationId xmlns:a16="http://schemas.microsoft.com/office/drawing/2014/main" id="{7063BC46-E07E-B212-FD4C-47613CAA5DFB}"/>
              </a:ext>
            </a:extLst>
          </p:cNvPr>
          <p:cNvGrpSpPr/>
          <p:nvPr/>
        </p:nvGrpSpPr>
        <p:grpSpPr>
          <a:xfrm>
            <a:off x="0" y="1371600"/>
            <a:ext cx="6302829" cy="5523946"/>
            <a:chOff x="185056" y="1170768"/>
            <a:chExt cx="6302829" cy="5523946"/>
          </a:xfrm>
          <a:gradFill>
            <a:gsLst>
              <a:gs pos="0">
                <a:srgbClr val="92D050">
                  <a:lumMod val="99000"/>
                  <a:lumOff val="1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2" name="Flowchart: Document 1">
              <a:extLst>
                <a:ext uri="{FF2B5EF4-FFF2-40B4-BE49-F238E27FC236}">
                  <a16:creationId xmlns:a16="http://schemas.microsoft.com/office/drawing/2014/main" id="{B4676FF8-4656-4EFE-94D5-6F42FE4BA9CB}"/>
                </a:ext>
              </a:extLst>
            </p:cNvPr>
            <p:cNvSpPr/>
            <p:nvPr/>
          </p:nvSpPr>
          <p:spPr>
            <a:xfrm>
              <a:off x="185056" y="1170768"/>
              <a:ext cx="6302829" cy="5523946"/>
            </a:xfrm>
            <a:prstGeom prst="flowChartDocumen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IN" sz="3200" b="1" dirty="0">
                <a:solidFill>
                  <a:schemeClr val="tx1"/>
                </a:solidFill>
              </a:endParaRPr>
            </a:p>
            <a:p>
              <a:pPr algn="ctr"/>
              <a:r>
                <a:rPr lang="en-IN" sz="3200" b="1" dirty="0">
                  <a:solidFill>
                    <a:schemeClr val="tx1"/>
                  </a:solidFill>
                </a:rPr>
                <a:t>Family Planning Program Outcomes: </a:t>
              </a:r>
            </a:p>
            <a:p>
              <a:pPr algn="ctr"/>
              <a:r>
                <a:rPr lang="en-IN" sz="3200" b="1" dirty="0">
                  <a:solidFill>
                    <a:schemeClr val="tx1"/>
                  </a:solidFill>
                </a:rPr>
                <a:t>Patterns and Predictors in Bihar</a:t>
              </a:r>
              <a:endParaRPr lang="en-IN" sz="2000" b="1" dirty="0">
                <a:solidFill>
                  <a:schemeClr val="tx1"/>
                </a:solidFill>
              </a:endParaRPr>
            </a:p>
          </p:txBody>
        </p:sp>
        <p:sp>
          <p:nvSpPr>
            <p:cNvPr id="3" name="TextBox 2">
              <a:extLst>
                <a:ext uri="{FF2B5EF4-FFF2-40B4-BE49-F238E27FC236}">
                  <a16:creationId xmlns:a16="http://schemas.microsoft.com/office/drawing/2014/main" id="{2AEA87F9-E07B-E54B-C758-5EAA65FC3AD9}"/>
                </a:ext>
              </a:extLst>
            </p:cNvPr>
            <p:cNvSpPr txBox="1"/>
            <p:nvPr/>
          </p:nvSpPr>
          <p:spPr>
            <a:xfrm>
              <a:off x="272142" y="4758166"/>
              <a:ext cx="4365172" cy="1015663"/>
            </a:xfrm>
            <a:prstGeom prst="rect">
              <a:avLst/>
            </a:prstGeom>
            <a:grpFill/>
          </p:spPr>
          <p:txBody>
            <a:bodyPr wrap="square" rtlCol="0">
              <a:spAutoFit/>
            </a:bodyPr>
            <a:lstStyle/>
            <a:p>
              <a:r>
                <a:rPr lang="en-IN" sz="2000" b="1" dirty="0"/>
                <a:t>Presented by- Anmol Rai.</a:t>
              </a:r>
            </a:p>
            <a:p>
              <a:r>
                <a:rPr lang="en-IN" sz="2000" b="1" dirty="0"/>
                <a:t>Guided by- Sukesh Bhardwaj, IIHMR, Delhi.</a:t>
              </a:r>
            </a:p>
          </p:txBody>
        </p:sp>
      </p:grpSp>
      <p:pic>
        <p:nvPicPr>
          <p:cNvPr id="1026" name="Picture 2">
            <a:extLst>
              <a:ext uri="{FF2B5EF4-FFF2-40B4-BE49-F238E27FC236}">
                <a16:creationId xmlns:a16="http://schemas.microsoft.com/office/drawing/2014/main" id="{6E2B77C6-A644-C848-4B82-A5ED72E21F4F}"/>
              </a:ext>
            </a:extLst>
          </p:cNvPr>
          <p:cNvPicPr>
            <a:picLocks noChangeAspect="1" noChangeArrowheads="1"/>
          </p:cNvPicPr>
          <p:nvPr/>
        </p:nvPicPr>
        <p:blipFill>
          <a:blip r:embed="rId3">
            <a:alphaModFix/>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411686" y="4733336"/>
            <a:ext cx="2467959" cy="2002982"/>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28CDBE6-DFEE-EF36-B7EE-91C61A000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5257" y="4655544"/>
            <a:ext cx="2732313" cy="215892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10" name="Google Shape;1389;g282f8c6a360_1_714">
            <a:extLst>
              <a:ext uri="{FF2B5EF4-FFF2-40B4-BE49-F238E27FC236}">
                <a16:creationId xmlns:a16="http://schemas.microsoft.com/office/drawing/2014/main" id="{320D7685-36AD-E702-C59E-E02D9668B269}"/>
              </a:ext>
            </a:extLst>
          </p:cNvPr>
          <p:cNvPicPr preferRelativeResize="0"/>
          <p:nvPr/>
        </p:nvPicPr>
        <p:blipFill rotWithShape="1">
          <a:blip r:embed="rId6"/>
          <a:srcRect/>
          <a:stretch>
            <a:fillRect/>
          </a:stretch>
        </p:blipFill>
        <p:spPr>
          <a:xfrm>
            <a:off x="87086" y="97971"/>
            <a:ext cx="1600200" cy="772885"/>
          </a:xfrm>
          <a:prstGeom prst="rect">
            <a:avLst/>
          </a:prstGeom>
          <a:noFill/>
          <a:ln>
            <a:noFill/>
          </a:ln>
        </p:spPr>
      </p:pic>
      <p:pic>
        <p:nvPicPr>
          <p:cNvPr id="1034" name="Picture 10">
            <a:extLst>
              <a:ext uri="{FF2B5EF4-FFF2-40B4-BE49-F238E27FC236}">
                <a16:creationId xmlns:a16="http://schemas.microsoft.com/office/drawing/2014/main" id="{CD4714EE-1EB2-E21B-71C4-141F7C8B8A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7286" y="3440297"/>
            <a:ext cx="2433727" cy="119563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6F1A081C-6D56-B8D1-04F7-0F5E8928F9F7}"/>
              </a:ext>
            </a:extLst>
          </p:cNvPr>
          <p:cNvGrpSpPr/>
          <p:nvPr/>
        </p:nvGrpSpPr>
        <p:grpSpPr>
          <a:xfrm>
            <a:off x="7077073" y="1020815"/>
            <a:ext cx="4357200" cy="3507645"/>
            <a:chOff x="7077073" y="1020815"/>
            <a:chExt cx="4357200" cy="3507645"/>
          </a:xfrm>
          <a:scene3d>
            <a:camera prst="orthographicFront">
              <a:rot lat="0" lon="0" rev="0"/>
            </a:camera>
            <a:lightRig rig="glow" dir="t">
              <a:rot lat="0" lon="0" rev="4800000"/>
            </a:lightRig>
          </a:scene3d>
        </p:grpSpPr>
        <p:pic>
          <p:nvPicPr>
            <p:cNvPr id="1032" name="Picture 8">
              <a:extLst>
                <a:ext uri="{FF2B5EF4-FFF2-40B4-BE49-F238E27FC236}">
                  <a16:creationId xmlns:a16="http://schemas.microsoft.com/office/drawing/2014/main" id="{D506BF75-2E23-92AD-8D91-633194FCA4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7074" y="2085171"/>
              <a:ext cx="4357199" cy="2443289"/>
            </a:xfrm>
            <a:prstGeom prst="rect">
              <a:avLst/>
            </a:prstGeom>
            <a:noFill/>
            <a:ln>
              <a:noFill/>
            </a:ln>
            <a:effectLst>
              <a:outerShdw blurRad="190500" dist="228600" dir="2700000" algn="ctr">
                <a:srgbClr val="000000">
                  <a:alpha val="30000"/>
                </a:srgbClr>
              </a:outerShdw>
            </a:effectLst>
            <a:sp3d prstMaterial="matte">
              <a:bevelT w="127000" h="63500"/>
            </a:sp3d>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CA86F411-3C9C-1AA3-31FF-DED04FD540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77073" y="1020815"/>
              <a:ext cx="4357199" cy="1064356"/>
            </a:xfrm>
            <a:prstGeom prst="rect">
              <a:avLst/>
            </a:prstGeom>
            <a:noFill/>
            <a:ln>
              <a:noFill/>
            </a:ln>
            <a:effectLst>
              <a:outerShdw blurRad="190500" dist="228600" dir="2700000" algn="ctr">
                <a:srgbClr val="000000">
                  <a:alpha val="30000"/>
                </a:srgbClr>
              </a:outerShdw>
            </a:effectLst>
            <a:sp3d prstMaterial="matte">
              <a:bevelT w="127000" h="63500"/>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83984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3E530FBB-88A0-453D-E124-A10C58B8A585}"/>
              </a:ext>
            </a:extLst>
          </p:cNvPr>
          <p:cNvSpPr/>
          <p:nvPr/>
        </p:nvSpPr>
        <p:spPr>
          <a:xfrm>
            <a:off x="0" y="3604924"/>
            <a:ext cx="6103912" cy="3253075"/>
          </a:xfrm>
          <a:prstGeom prst="rect">
            <a:avLst/>
          </a:prstGeom>
          <a:solidFill>
            <a:srgbClr val="F9FD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30CEC68-3247-3BA5-25B9-F11F18A31F2F}"/>
              </a:ext>
            </a:extLst>
          </p:cNvPr>
          <p:cNvSpPr/>
          <p:nvPr/>
        </p:nvSpPr>
        <p:spPr>
          <a:xfrm>
            <a:off x="0" y="968405"/>
            <a:ext cx="6096000" cy="2567449"/>
          </a:xfrm>
          <a:prstGeom prst="rect">
            <a:avLst/>
          </a:prstGeom>
          <a:solidFill>
            <a:srgbClr val="F5DBD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BB4449D-AD91-5877-D3D2-C2770632BE19}"/>
              </a:ext>
            </a:extLst>
          </p:cNvPr>
          <p:cNvSpPr/>
          <p:nvPr/>
        </p:nvSpPr>
        <p:spPr>
          <a:xfrm>
            <a:off x="6138671" y="968830"/>
            <a:ext cx="6053329" cy="5889170"/>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a:extLst>
              <a:ext uri="{FF2B5EF4-FFF2-40B4-BE49-F238E27FC236}">
                <a16:creationId xmlns:a16="http://schemas.microsoft.com/office/drawing/2014/main" id="{5EF6ECB4-CC9E-248A-8F6F-54C5598D80CC}"/>
              </a:ext>
            </a:extLst>
          </p:cNvPr>
          <p:cNvGraphicFramePr>
            <a:graphicFrameLocks/>
          </p:cNvGraphicFramePr>
          <p:nvPr>
            <p:extLst>
              <p:ext uri="{D42A27DB-BD31-4B8C-83A1-F6EECF244321}">
                <p14:modId xmlns:p14="http://schemas.microsoft.com/office/powerpoint/2010/main" val="902885515"/>
              </p:ext>
            </p:extLst>
          </p:nvPr>
        </p:nvGraphicFramePr>
        <p:xfrm>
          <a:off x="-297581" y="1497628"/>
          <a:ext cx="3008673" cy="20700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AED58047-E834-0895-C083-485455988558}"/>
              </a:ext>
            </a:extLst>
          </p:cNvPr>
          <p:cNvGraphicFramePr>
            <a:graphicFrameLocks/>
          </p:cNvGraphicFramePr>
          <p:nvPr>
            <p:extLst>
              <p:ext uri="{D42A27DB-BD31-4B8C-83A1-F6EECF244321}">
                <p14:modId xmlns:p14="http://schemas.microsoft.com/office/powerpoint/2010/main" val="3047179121"/>
              </p:ext>
            </p:extLst>
          </p:nvPr>
        </p:nvGraphicFramePr>
        <p:xfrm>
          <a:off x="1699243" y="1497628"/>
          <a:ext cx="3008673" cy="20700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17F3E54-998A-F30E-DC9C-BD111D0BD554}"/>
              </a:ext>
            </a:extLst>
          </p:cNvPr>
          <p:cNvGraphicFramePr>
            <a:graphicFrameLocks/>
          </p:cNvGraphicFramePr>
          <p:nvPr>
            <p:extLst>
              <p:ext uri="{D42A27DB-BD31-4B8C-83A1-F6EECF244321}">
                <p14:modId xmlns:p14="http://schemas.microsoft.com/office/powerpoint/2010/main" val="1326792604"/>
              </p:ext>
            </p:extLst>
          </p:nvPr>
        </p:nvGraphicFramePr>
        <p:xfrm>
          <a:off x="3696067" y="1546790"/>
          <a:ext cx="2731729" cy="1971719"/>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5"/>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8" name="Rectangle: Rounded Corners 7">
            <a:extLst>
              <a:ext uri="{FF2B5EF4-FFF2-40B4-BE49-F238E27FC236}">
                <a16:creationId xmlns:a16="http://schemas.microsoft.com/office/drawing/2014/main" id="{C2834F5E-C386-DE26-AF5B-A7F6F37C33DA}"/>
              </a:ext>
            </a:extLst>
          </p:cNvPr>
          <p:cNvSpPr/>
          <p:nvPr/>
        </p:nvSpPr>
        <p:spPr>
          <a:xfrm>
            <a:off x="0" y="3567671"/>
            <a:ext cx="6095999" cy="500562"/>
          </a:xfrm>
          <a:prstGeom prst="roundRect">
            <a:avLst>
              <a:gd name="adj" fmla="val 0"/>
            </a:avLst>
          </a:prstGeom>
          <a:solidFill>
            <a:srgbClr val="8D98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Respondent education</a:t>
            </a:r>
          </a:p>
        </p:txBody>
      </p:sp>
      <p:grpSp>
        <p:nvGrpSpPr>
          <p:cNvPr id="18" name="Group 17">
            <a:extLst>
              <a:ext uri="{FF2B5EF4-FFF2-40B4-BE49-F238E27FC236}">
                <a16:creationId xmlns:a16="http://schemas.microsoft.com/office/drawing/2014/main" id="{A5B4FE66-1F8C-A7C6-6C2D-D3BB79CACEE3}"/>
              </a:ext>
            </a:extLst>
          </p:cNvPr>
          <p:cNvGrpSpPr/>
          <p:nvPr/>
        </p:nvGrpSpPr>
        <p:grpSpPr>
          <a:xfrm>
            <a:off x="6138670" y="978784"/>
            <a:ext cx="6053330" cy="5364143"/>
            <a:chOff x="6138670" y="984027"/>
            <a:chExt cx="6053330" cy="4919062"/>
          </a:xfrm>
        </p:grpSpPr>
        <p:sp>
          <p:nvSpPr>
            <p:cNvPr id="7" name="Rectangle: Rounded Corners 6">
              <a:extLst>
                <a:ext uri="{FF2B5EF4-FFF2-40B4-BE49-F238E27FC236}">
                  <a16:creationId xmlns:a16="http://schemas.microsoft.com/office/drawing/2014/main" id="{42135DFF-5483-E67C-1659-E1E2CBA354A3}"/>
                </a:ext>
              </a:extLst>
            </p:cNvPr>
            <p:cNvSpPr/>
            <p:nvPr/>
          </p:nvSpPr>
          <p:spPr>
            <a:xfrm>
              <a:off x="6138670" y="984027"/>
              <a:ext cx="6053330" cy="491075"/>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Respondent occupation</a:t>
              </a:r>
              <a:endParaRPr lang="en-IN" sz="1600" b="1" dirty="0">
                <a:solidFill>
                  <a:schemeClr val="bg1"/>
                </a:solidFill>
              </a:endParaRPr>
            </a:p>
          </p:txBody>
        </p:sp>
        <p:graphicFrame>
          <p:nvGraphicFramePr>
            <p:cNvPr id="14" name="Chart 13">
              <a:extLst>
                <a:ext uri="{FF2B5EF4-FFF2-40B4-BE49-F238E27FC236}">
                  <a16:creationId xmlns:a16="http://schemas.microsoft.com/office/drawing/2014/main" id="{C0C51127-FC4C-9BEA-1092-BEC8C7D93336}"/>
                </a:ext>
              </a:extLst>
            </p:cNvPr>
            <p:cNvGraphicFramePr>
              <a:graphicFrameLocks/>
            </p:cNvGraphicFramePr>
            <p:nvPr>
              <p:extLst>
                <p:ext uri="{D42A27DB-BD31-4B8C-83A1-F6EECF244321}">
                  <p14:modId xmlns:p14="http://schemas.microsoft.com/office/powerpoint/2010/main" val="2184887680"/>
                </p:ext>
              </p:extLst>
            </p:nvPr>
          </p:nvGraphicFramePr>
          <p:xfrm>
            <a:off x="6234287" y="1338384"/>
            <a:ext cx="5957713" cy="4564705"/>
          </p:xfrm>
          <a:graphic>
            <a:graphicData uri="http://schemas.openxmlformats.org/drawingml/2006/chart">
              <c:chart xmlns:c="http://schemas.openxmlformats.org/drawingml/2006/chart" xmlns:r="http://schemas.openxmlformats.org/officeDocument/2006/relationships" r:id="rId7"/>
            </a:graphicData>
          </a:graphic>
        </p:graphicFrame>
      </p:grpSp>
      <p:sp>
        <p:nvSpPr>
          <p:cNvPr id="17" name="Rectangle: Rounded Corners 16">
            <a:extLst>
              <a:ext uri="{FF2B5EF4-FFF2-40B4-BE49-F238E27FC236}">
                <a16:creationId xmlns:a16="http://schemas.microsoft.com/office/drawing/2014/main" id="{7CDD0880-DF44-11DA-5BE9-67EFBB6B4B5A}"/>
              </a:ext>
            </a:extLst>
          </p:cNvPr>
          <p:cNvSpPr/>
          <p:nvPr/>
        </p:nvSpPr>
        <p:spPr>
          <a:xfrm>
            <a:off x="0" y="968405"/>
            <a:ext cx="6095999" cy="535508"/>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Wealth Index</a:t>
            </a:r>
            <a:endParaRPr lang="en-IN" sz="1600" b="1" dirty="0">
              <a:solidFill>
                <a:schemeClr val="bg1"/>
              </a:solidFill>
            </a:endParaRPr>
          </a:p>
        </p:txBody>
      </p:sp>
      <p:sp>
        <p:nvSpPr>
          <p:cNvPr id="19" name="TextBox 18">
            <a:extLst>
              <a:ext uri="{FF2B5EF4-FFF2-40B4-BE49-F238E27FC236}">
                <a16:creationId xmlns:a16="http://schemas.microsoft.com/office/drawing/2014/main" id="{F745A438-8EBC-DC05-4580-ED9F51A834E2}"/>
              </a:ext>
            </a:extLst>
          </p:cNvPr>
          <p:cNvSpPr txBox="1"/>
          <p:nvPr/>
        </p:nvSpPr>
        <p:spPr>
          <a:xfrm>
            <a:off x="8707562" y="1699080"/>
            <a:ext cx="2141317" cy="370390"/>
          </a:xfrm>
          <a:prstGeom prst="rect">
            <a:avLst/>
          </a:prstGeom>
          <a:noFill/>
        </p:spPr>
        <p:txBody>
          <a:bodyPr wrap="square" rtlCol="0">
            <a:spAutoFit/>
          </a:bodyPr>
          <a:lstStyle/>
          <a:p>
            <a:r>
              <a:rPr lang="en-US" b="1" dirty="0"/>
              <a:t>Round-3</a:t>
            </a:r>
          </a:p>
        </p:txBody>
      </p:sp>
      <p:graphicFrame>
        <p:nvGraphicFramePr>
          <p:cNvPr id="21" name="Chart 20">
            <a:extLst>
              <a:ext uri="{FF2B5EF4-FFF2-40B4-BE49-F238E27FC236}">
                <a16:creationId xmlns:a16="http://schemas.microsoft.com/office/drawing/2014/main" id="{1AF11382-9BE5-6826-FE9F-348D86E58906}"/>
              </a:ext>
            </a:extLst>
          </p:cNvPr>
          <p:cNvGraphicFramePr>
            <a:graphicFrameLocks/>
          </p:cNvGraphicFramePr>
          <p:nvPr>
            <p:extLst>
              <p:ext uri="{D42A27DB-BD31-4B8C-83A1-F6EECF244321}">
                <p14:modId xmlns:p14="http://schemas.microsoft.com/office/powerpoint/2010/main" val="1439121256"/>
              </p:ext>
            </p:extLst>
          </p:nvPr>
        </p:nvGraphicFramePr>
        <p:xfrm>
          <a:off x="377782" y="3901536"/>
          <a:ext cx="5383107" cy="2310506"/>
        </p:xfrm>
        <a:graphic>
          <a:graphicData uri="http://schemas.openxmlformats.org/drawingml/2006/chart">
            <c:chart xmlns:c="http://schemas.openxmlformats.org/drawingml/2006/chart" xmlns:r="http://schemas.openxmlformats.org/officeDocument/2006/relationships" r:id="rId8"/>
          </a:graphicData>
        </a:graphic>
      </p:graphicFrame>
      <p:grpSp>
        <p:nvGrpSpPr>
          <p:cNvPr id="26" name="Group 25">
            <a:extLst>
              <a:ext uri="{FF2B5EF4-FFF2-40B4-BE49-F238E27FC236}">
                <a16:creationId xmlns:a16="http://schemas.microsoft.com/office/drawing/2014/main" id="{3EB2421E-8771-EF96-356B-B5FCE355BBB8}"/>
              </a:ext>
            </a:extLst>
          </p:cNvPr>
          <p:cNvGrpSpPr/>
          <p:nvPr/>
        </p:nvGrpSpPr>
        <p:grpSpPr>
          <a:xfrm>
            <a:off x="610381" y="6377651"/>
            <a:ext cx="4745161" cy="445963"/>
            <a:chOff x="193693" y="6388887"/>
            <a:chExt cx="4745161" cy="445963"/>
          </a:xfrm>
        </p:grpSpPr>
        <p:sp>
          <p:nvSpPr>
            <p:cNvPr id="23" name="Rectangle 22">
              <a:extLst>
                <a:ext uri="{FF2B5EF4-FFF2-40B4-BE49-F238E27FC236}">
                  <a16:creationId xmlns:a16="http://schemas.microsoft.com/office/drawing/2014/main" id="{A48F3216-9F3E-0945-C402-7A53971086D6}"/>
                </a:ext>
              </a:extLst>
            </p:cNvPr>
            <p:cNvSpPr/>
            <p:nvPr/>
          </p:nvSpPr>
          <p:spPr>
            <a:xfrm>
              <a:off x="193693"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2016 R-1</a:t>
              </a:r>
            </a:p>
            <a:p>
              <a:pPr algn="ctr"/>
              <a:r>
                <a:rPr lang="en-US" sz="1200" b="1" dirty="0">
                  <a:solidFill>
                    <a:schemeClr val="tx1"/>
                  </a:solidFill>
                </a:rPr>
                <a:t>N= 22800</a:t>
              </a:r>
            </a:p>
          </p:txBody>
        </p:sp>
        <p:sp>
          <p:nvSpPr>
            <p:cNvPr id="24" name="Rectangle 23">
              <a:extLst>
                <a:ext uri="{FF2B5EF4-FFF2-40B4-BE49-F238E27FC236}">
                  <a16:creationId xmlns:a16="http://schemas.microsoft.com/office/drawing/2014/main" id="{75FF716F-A159-65D7-ABAB-A1D68A028549}"/>
                </a:ext>
              </a:extLst>
            </p:cNvPr>
            <p:cNvSpPr/>
            <p:nvPr/>
          </p:nvSpPr>
          <p:spPr>
            <a:xfrm>
              <a:off x="1819477"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2018 R-2</a:t>
              </a:r>
            </a:p>
            <a:p>
              <a:pPr algn="ctr"/>
              <a:r>
                <a:rPr lang="en-US" sz="1200" b="1" dirty="0">
                  <a:solidFill>
                    <a:schemeClr val="tx1"/>
                  </a:solidFill>
                </a:rPr>
                <a:t>N= 22800</a:t>
              </a:r>
            </a:p>
          </p:txBody>
        </p:sp>
        <p:sp>
          <p:nvSpPr>
            <p:cNvPr id="25" name="Rectangle 24">
              <a:extLst>
                <a:ext uri="{FF2B5EF4-FFF2-40B4-BE49-F238E27FC236}">
                  <a16:creationId xmlns:a16="http://schemas.microsoft.com/office/drawing/2014/main" id="{64EECCAB-A0E8-D993-D844-196A78D97FBC}"/>
                </a:ext>
              </a:extLst>
            </p:cNvPr>
            <p:cNvSpPr/>
            <p:nvPr/>
          </p:nvSpPr>
          <p:spPr>
            <a:xfrm>
              <a:off x="3445261"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2021 R-3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 22668</a:t>
              </a:r>
            </a:p>
          </p:txBody>
        </p:sp>
      </p:grpSp>
    </p:spTree>
    <p:extLst>
      <p:ext uri="{BB962C8B-B14F-4D97-AF65-F5344CB8AC3E}">
        <p14:creationId xmlns:p14="http://schemas.microsoft.com/office/powerpoint/2010/main" val="34328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D69FF607-4893-59E4-C7CD-30D5FF759796}"/>
              </a:ext>
            </a:extLst>
          </p:cNvPr>
          <p:cNvSpPr/>
          <p:nvPr/>
        </p:nvSpPr>
        <p:spPr>
          <a:xfrm>
            <a:off x="8151826" y="3050342"/>
            <a:ext cx="4040173" cy="3807658"/>
          </a:xfrm>
          <a:prstGeom prst="rect">
            <a:avLst/>
          </a:prstGeom>
          <a:solidFill>
            <a:srgbClr val="FEFD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8053813-DACB-3CCE-FAE8-BC3450D12A05}"/>
              </a:ext>
            </a:extLst>
          </p:cNvPr>
          <p:cNvSpPr/>
          <p:nvPr/>
        </p:nvSpPr>
        <p:spPr>
          <a:xfrm>
            <a:off x="4354300" y="3057981"/>
            <a:ext cx="3728689" cy="3807658"/>
          </a:xfrm>
          <a:prstGeom prst="rect">
            <a:avLst/>
          </a:prstGeom>
          <a:solidFill>
            <a:srgbClr val="FEFD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994863C-EA8E-88C5-83C2-BD9FF4512F0F}"/>
              </a:ext>
            </a:extLst>
          </p:cNvPr>
          <p:cNvSpPr/>
          <p:nvPr/>
        </p:nvSpPr>
        <p:spPr>
          <a:xfrm>
            <a:off x="0" y="3050342"/>
            <a:ext cx="4298644" cy="3807658"/>
          </a:xfrm>
          <a:prstGeom prst="rect">
            <a:avLst/>
          </a:prstGeom>
          <a:solidFill>
            <a:srgbClr val="FEFD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19855FD-4C07-ED20-195B-0AB9E3EE90AF}"/>
              </a:ext>
            </a:extLst>
          </p:cNvPr>
          <p:cNvSpPr/>
          <p:nvPr/>
        </p:nvSpPr>
        <p:spPr>
          <a:xfrm>
            <a:off x="-1" y="968830"/>
            <a:ext cx="12192000" cy="2051572"/>
          </a:xfrm>
          <a:prstGeom prst="rect">
            <a:avLst/>
          </a:prstGeom>
          <a:solidFill>
            <a:srgbClr val="FEFD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9" name="Rectangle: Rounded Corners 8">
            <a:extLst>
              <a:ext uri="{FF2B5EF4-FFF2-40B4-BE49-F238E27FC236}">
                <a16:creationId xmlns:a16="http://schemas.microsoft.com/office/drawing/2014/main" id="{AF9D319C-89DE-1AF6-DF31-8C6358A34D51}"/>
              </a:ext>
            </a:extLst>
          </p:cNvPr>
          <p:cNvSpPr/>
          <p:nvPr/>
        </p:nvSpPr>
        <p:spPr>
          <a:xfrm>
            <a:off x="0" y="968829"/>
            <a:ext cx="2152891" cy="2050933"/>
          </a:xfrm>
          <a:prstGeom prst="roundRect">
            <a:avLst>
              <a:gd name="adj" fmla="val 0"/>
            </a:avLst>
          </a:prstGeom>
          <a:solidFill>
            <a:srgbClr val="8080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Husband’s occupation</a:t>
            </a:r>
            <a:endParaRPr lang="en-IN" sz="1600" b="1" dirty="0">
              <a:solidFill>
                <a:schemeClr val="bg1"/>
              </a:solidFill>
            </a:endParaRPr>
          </a:p>
        </p:txBody>
      </p:sp>
      <p:grpSp>
        <p:nvGrpSpPr>
          <p:cNvPr id="8" name="Group 7">
            <a:extLst>
              <a:ext uri="{FF2B5EF4-FFF2-40B4-BE49-F238E27FC236}">
                <a16:creationId xmlns:a16="http://schemas.microsoft.com/office/drawing/2014/main" id="{815B123C-B7B9-4C77-D8AF-288FFEA38D4D}"/>
              </a:ext>
            </a:extLst>
          </p:cNvPr>
          <p:cNvGrpSpPr/>
          <p:nvPr/>
        </p:nvGrpSpPr>
        <p:grpSpPr>
          <a:xfrm>
            <a:off x="28314" y="6381457"/>
            <a:ext cx="4257150" cy="445963"/>
            <a:chOff x="193693" y="6388887"/>
            <a:chExt cx="4745161" cy="445963"/>
          </a:xfrm>
        </p:grpSpPr>
        <p:sp>
          <p:nvSpPr>
            <p:cNvPr id="10" name="Rectangle 9">
              <a:extLst>
                <a:ext uri="{FF2B5EF4-FFF2-40B4-BE49-F238E27FC236}">
                  <a16:creationId xmlns:a16="http://schemas.microsoft.com/office/drawing/2014/main" id="{17E00178-F52A-1DEA-EEB9-E29DAA594E14}"/>
                </a:ext>
              </a:extLst>
            </p:cNvPr>
            <p:cNvSpPr/>
            <p:nvPr/>
          </p:nvSpPr>
          <p:spPr>
            <a:xfrm>
              <a:off x="193693"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2016 R-1</a:t>
              </a:r>
            </a:p>
            <a:p>
              <a:pPr algn="ctr"/>
              <a:r>
                <a:rPr lang="en-US" sz="1200" b="1" dirty="0">
                  <a:solidFill>
                    <a:schemeClr val="tx1"/>
                  </a:solidFill>
                </a:rPr>
                <a:t>N= 22800</a:t>
              </a:r>
            </a:p>
          </p:txBody>
        </p:sp>
        <p:sp>
          <p:nvSpPr>
            <p:cNvPr id="12" name="Rectangle 11">
              <a:extLst>
                <a:ext uri="{FF2B5EF4-FFF2-40B4-BE49-F238E27FC236}">
                  <a16:creationId xmlns:a16="http://schemas.microsoft.com/office/drawing/2014/main" id="{29551E3C-229B-9503-9AA1-1D5B7226AF10}"/>
                </a:ext>
              </a:extLst>
            </p:cNvPr>
            <p:cNvSpPr/>
            <p:nvPr/>
          </p:nvSpPr>
          <p:spPr>
            <a:xfrm>
              <a:off x="1819477"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2018 R-2</a:t>
              </a:r>
            </a:p>
            <a:p>
              <a:pPr algn="ctr"/>
              <a:r>
                <a:rPr lang="en-US" sz="1200" b="1" dirty="0">
                  <a:solidFill>
                    <a:schemeClr val="tx1"/>
                  </a:solidFill>
                </a:rPr>
                <a:t>N= 22800</a:t>
              </a:r>
            </a:p>
          </p:txBody>
        </p:sp>
        <p:sp>
          <p:nvSpPr>
            <p:cNvPr id="13" name="Rectangle 12">
              <a:extLst>
                <a:ext uri="{FF2B5EF4-FFF2-40B4-BE49-F238E27FC236}">
                  <a16:creationId xmlns:a16="http://schemas.microsoft.com/office/drawing/2014/main" id="{C2290ED2-5594-0485-0308-3EC3706D9D41}"/>
                </a:ext>
              </a:extLst>
            </p:cNvPr>
            <p:cNvSpPr/>
            <p:nvPr/>
          </p:nvSpPr>
          <p:spPr>
            <a:xfrm>
              <a:off x="3445261"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2021 R-3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 22668</a:t>
              </a:r>
            </a:p>
          </p:txBody>
        </p:sp>
      </p:grpSp>
      <p:graphicFrame>
        <p:nvGraphicFramePr>
          <p:cNvPr id="15" name="Chart 14">
            <a:extLst>
              <a:ext uri="{FF2B5EF4-FFF2-40B4-BE49-F238E27FC236}">
                <a16:creationId xmlns:a16="http://schemas.microsoft.com/office/drawing/2014/main" id="{0642DF44-F54C-C760-8145-E139C906CBDD}"/>
              </a:ext>
            </a:extLst>
          </p:cNvPr>
          <p:cNvGraphicFramePr>
            <a:graphicFrameLocks/>
          </p:cNvGraphicFramePr>
          <p:nvPr>
            <p:extLst>
              <p:ext uri="{D42A27DB-BD31-4B8C-83A1-F6EECF244321}">
                <p14:modId xmlns:p14="http://schemas.microsoft.com/office/powerpoint/2010/main" val="1638535979"/>
              </p:ext>
            </p:extLst>
          </p:nvPr>
        </p:nvGraphicFramePr>
        <p:xfrm>
          <a:off x="2276546" y="968830"/>
          <a:ext cx="9915454" cy="2007710"/>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Rounded Corners 15">
            <a:extLst>
              <a:ext uri="{FF2B5EF4-FFF2-40B4-BE49-F238E27FC236}">
                <a16:creationId xmlns:a16="http://schemas.microsoft.com/office/drawing/2014/main" id="{D919125A-970A-09A5-CA83-858CDF04324E}"/>
              </a:ext>
            </a:extLst>
          </p:cNvPr>
          <p:cNvSpPr/>
          <p:nvPr/>
        </p:nvSpPr>
        <p:spPr>
          <a:xfrm>
            <a:off x="0" y="3057981"/>
            <a:ext cx="4285463" cy="684206"/>
          </a:xfrm>
          <a:prstGeom prst="roundRect">
            <a:avLst>
              <a:gd name="adj" fmla="val 0"/>
            </a:avLst>
          </a:prstGeom>
          <a:solidFill>
            <a:srgbClr val="8080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Migrant Husband</a:t>
            </a:r>
          </a:p>
        </p:txBody>
      </p:sp>
      <p:graphicFrame>
        <p:nvGraphicFramePr>
          <p:cNvPr id="17" name="Chart 16">
            <a:extLst>
              <a:ext uri="{FF2B5EF4-FFF2-40B4-BE49-F238E27FC236}">
                <a16:creationId xmlns:a16="http://schemas.microsoft.com/office/drawing/2014/main" id="{A9B29CA4-2A53-79A9-40E0-1BF8405DD47D}"/>
              </a:ext>
            </a:extLst>
          </p:cNvPr>
          <p:cNvGraphicFramePr>
            <a:graphicFrameLocks/>
          </p:cNvGraphicFramePr>
          <p:nvPr>
            <p:extLst>
              <p:ext uri="{D42A27DB-BD31-4B8C-83A1-F6EECF244321}">
                <p14:modId xmlns:p14="http://schemas.microsoft.com/office/powerpoint/2010/main" val="1986094863"/>
              </p:ext>
            </p:extLst>
          </p:nvPr>
        </p:nvGraphicFramePr>
        <p:xfrm>
          <a:off x="87086" y="3772127"/>
          <a:ext cx="4021927" cy="2518787"/>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angle: Rounded Corners 20">
            <a:extLst>
              <a:ext uri="{FF2B5EF4-FFF2-40B4-BE49-F238E27FC236}">
                <a16:creationId xmlns:a16="http://schemas.microsoft.com/office/drawing/2014/main" id="{83134983-A46D-22E6-24FB-968205F60773}"/>
              </a:ext>
            </a:extLst>
          </p:cNvPr>
          <p:cNvSpPr/>
          <p:nvPr/>
        </p:nvSpPr>
        <p:spPr>
          <a:xfrm>
            <a:off x="4354300" y="3065411"/>
            <a:ext cx="3728689" cy="668854"/>
          </a:xfrm>
          <a:prstGeom prst="roundRect">
            <a:avLst>
              <a:gd name="adj" fmla="val 0"/>
            </a:avLst>
          </a:prstGeom>
          <a:solidFill>
            <a:srgbClr val="8080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No of living children</a:t>
            </a:r>
            <a:endParaRPr lang="en-IN" sz="1600" b="1" dirty="0">
              <a:solidFill>
                <a:schemeClr val="bg1"/>
              </a:solidFill>
            </a:endParaRPr>
          </a:p>
        </p:txBody>
      </p:sp>
      <p:graphicFrame>
        <p:nvGraphicFramePr>
          <p:cNvPr id="19" name="Chart 18">
            <a:extLst>
              <a:ext uri="{FF2B5EF4-FFF2-40B4-BE49-F238E27FC236}">
                <a16:creationId xmlns:a16="http://schemas.microsoft.com/office/drawing/2014/main" id="{B09EB9B8-FF21-E4FB-9DDC-B61C4935E483}"/>
              </a:ext>
            </a:extLst>
          </p:cNvPr>
          <p:cNvGraphicFramePr>
            <a:graphicFrameLocks/>
          </p:cNvGraphicFramePr>
          <p:nvPr>
            <p:extLst>
              <p:ext uri="{D42A27DB-BD31-4B8C-83A1-F6EECF244321}">
                <p14:modId xmlns:p14="http://schemas.microsoft.com/office/powerpoint/2010/main" val="2352533741"/>
              </p:ext>
            </p:extLst>
          </p:nvPr>
        </p:nvGraphicFramePr>
        <p:xfrm>
          <a:off x="4298643" y="3749134"/>
          <a:ext cx="3784346" cy="3078286"/>
        </p:xfrm>
        <a:graphic>
          <a:graphicData uri="http://schemas.openxmlformats.org/drawingml/2006/chart">
            <c:chart xmlns:c="http://schemas.openxmlformats.org/drawingml/2006/chart" xmlns:r="http://schemas.openxmlformats.org/officeDocument/2006/relationships" r:id="rId7"/>
          </a:graphicData>
        </a:graphic>
      </p:graphicFrame>
      <p:sp>
        <p:nvSpPr>
          <p:cNvPr id="25" name="Rectangle: Rounded Corners 24">
            <a:extLst>
              <a:ext uri="{FF2B5EF4-FFF2-40B4-BE49-F238E27FC236}">
                <a16:creationId xmlns:a16="http://schemas.microsoft.com/office/drawing/2014/main" id="{E439D149-ECA9-CDB9-4FAE-754A095B86FE}"/>
              </a:ext>
            </a:extLst>
          </p:cNvPr>
          <p:cNvSpPr/>
          <p:nvPr/>
        </p:nvSpPr>
        <p:spPr>
          <a:xfrm>
            <a:off x="8151826" y="3057982"/>
            <a:ext cx="4040173" cy="676284"/>
          </a:xfrm>
          <a:prstGeom prst="roundRect">
            <a:avLst>
              <a:gd name="adj" fmla="val 0"/>
            </a:avLst>
          </a:prstGeom>
          <a:solidFill>
            <a:srgbClr val="8080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History of abortion</a:t>
            </a:r>
            <a:endParaRPr lang="en-IN" sz="1600" b="1" dirty="0">
              <a:solidFill>
                <a:schemeClr val="bg1"/>
              </a:solidFill>
            </a:endParaRPr>
          </a:p>
        </p:txBody>
      </p:sp>
      <p:graphicFrame>
        <p:nvGraphicFramePr>
          <p:cNvPr id="20" name="Chart 19">
            <a:extLst>
              <a:ext uri="{FF2B5EF4-FFF2-40B4-BE49-F238E27FC236}">
                <a16:creationId xmlns:a16="http://schemas.microsoft.com/office/drawing/2014/main" id="{0D994F89-4196-1E8F-1AA7-7E1109EB4F90}"/>
              </a:ext>
            </a:extLst>
          </p:cNvPr>
          <p:cNvGraphicFramePr>
            <a:graphicFrameLocks/>
          </p:cNvGraphicFramePr>
          <p:nvPr>
            <p:extLst>
              <p:ext uri="{D42A27DB-BD31-4B8C-83A1-F6EECF244321}">
                <p14:modId xmlns:p14="http://schemas.microsoft.com/office/powerpoint/2010/main" val="3042948332"/>
              </p:ext>
            </p:extLst>
          </p:nvPr>
        </p:nvGraphicFramePr>
        <p:xfrm>
          <a:off x="7960704" y="3769564"/>
          <a:ext cx="4572000" cy="27432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199738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AC765E5-4848-577B-A427-5FFA7963E992}"/>
              </a:ext>
            </a:extLst>
          </p:cNvPr>
          <p:cNvSpPr/>
          <p:nvPr/>
        </p:nvSpPr>
        <p:spPr>
          <a:xfrm>
            <a:off x="6140978" y="3811585"/>
            <a:ext cx="6051022" cy="3046415"/>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C861522-500E-1CBD-54CF-E9D58CCC91F6}"/>
              </a:ext>
            </a:extLst>
          </p:cNvPr>
          <p:cNvSpPr/>
          <p:nvPr/>
        </p:nvSpPr>
        <p:spPr>
          <a:xfrm>
            <a:off x="6140978" y="968827"/>
            <a:ext cx="6051022" cy="2758221"/>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72A7F2B-AB31-502B-92D4-7F70FEC11033}"/>
              </a:ext>
            </a:extLst>
          </p:cNvPr>
          <p:cNvSpPr/>
          <p:nvPr/>
        </p:nvSpPr>
        <p:spPr>
          <a:xfrm>
            <a:off x="0" y="3811585"/>
            <a:ext cx="6096000" cy="3046415"/>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01D3B02-797E-1C49-CB58-568B97A13608}"/>
              </a:ext>
            </a:extLst>
          </p:cNvPr>
          <p:cNvSpPr/>
          <p:nvPr/>
        </p:nvSpPr>
        <p:spPr>
          <a:xfrm>
            <a:off x="0" y="968827"/>
            <a:ext cx="6096000" cy="2758221"/>
          </a:xfrm>
          <a:prstGeom prst="rect">
            <a:avLst/>
          </a:prstGeom>
          <a:solidFill>
            <a:srgbClr val="F9FD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a:p>
            <a:pPr algn="ct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pSp>
        <p:nvGrpSpPr>
          <p:cNvPr id="2" name="Group 1">
            <a:extLst>
              <a:ext uri="{FF2B5EF4-FFF2-40B4-BE49-F238E27FC236}">
                <a16:creationId xmlns:a16="http://schemas.microsoft.com/office/drawing/2014/main" id="{8AE1467F-B1EE-E7FE-E330-60A781F71E26}"/>
              </a:ext>
            </a:extLst>
          </p:cNvPr>
          <p:cNvGrpSpPr/>
          <p:nvPr/>
        </p:nvGrpSpPr>
        <p:grpSpPr>
          <a:xfrm>
            <a:off x="193693" y="6388887"/>
            <a:ext cx="4745161" cy="445963"/>
            <a:chOff x="193693" y="6388887"/>
            <a:chExt cx="4745161" cy="445963"/>
          </a:xfrm>
        </p:grpSpPr>
        <p:sp>
          <p:nvSpPr>
            <p:cNvPr id="3" name="Rectangle 2">
              <a:extLst>
                <a:ext uri="{FF2B5EF4-FFF2-40B4-BE49-F238E27FC236}">
                  <a16:creationId xmlns:a16="http://schemas.microsoft.com/office/drawing/2014/main" id="{DA31DF2F-B7A0-9F56-A3F1-1AFF548F5C73}"/>
                </a:ext>
              </a:extLst>
            </p:cNvPr>
            <p:cNvSpPr/>
            <p:nvPr/>
          </p:nvSpPr>
          <p:spPr>
            <a:xfrm>
              <a:off x="193693"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2016 R-1</a:t>
              </a:r>
            </a:p>
            <a:p>
              <a:pPr algn="ctr"/>
              <a:r>
                <a:rPr lang="en-US" sz="1200" b="1" dirty="0">
                  <a:solidFill>
                    <a:schemeClr val="tx1"/>
                  </a:solidFill>
                </a:rPr>
                <a:t>N= 22800</a:t>
              </a:r>
            </a:p>
          </p:txBody>
        </p:sp>
        <p:sp>
          <p:nvSpPr>
            <p:cNvPr id="7" name="Rectangle 6">
              <a:extLst>
                <a:ext uri="{FF2B5EF4-FFF2-40B4-BE49-F238E27FC236}">
                  <a16:creationId xmlns:a16="http://schemas.microsoft.com/office/drawing/2014/main" id="{CC5C5584-AA2E-A1B1-3BA6-C1055F848717}"/>
                </a:ext>
              </a:extLst>
            </p:cNvPr>
            <p:cNvSpPr/>
            <p:nvPr/>
          </p:nvSpPr>
          <p:spPr>
            <a:xfrm>
              <a:off x="1819477"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2018 R-2</a:t>
              </a:r>
            </a:p>
            <a:p>
              <a:pPr algn="ctr"/>
              <a:r>
                <a:rPr lang="en-US" sz="1200" b="1" dirty="0">
                  <a:solidFill>
                    <a:schemeClr val="tx1"/>
                  </a:solidFill>
                </a:rPr>
                <a:t>N= 22800</a:t>
              </a:r>
            </a:p>
          </p:txBody>
        </p:sp>
        <p:sp>
          <p:nvSpPr>
            <p:cNvPr id="8" name="Rectangle 7">
              <a:extLst>
                <a:ext uri="{FF2B5EF4-FFF2-40B4-BE49-F238E27FC236}">
                  <a16:creationId xmlns:a16="http://schemas.microsoft.com/office/drawing/2014/main" id="{520DDDD4-6594-47B5-5C00-5C64E92F9531}"/>
                </a:ext>
              </a:extLst>
            </p:cNvPr>
            <p:cNvSpPr/>
            <p:nvPr/>
          </p:nvSpPr>
          <p:spPr>
            <a:xfrm>
              <a:off x="3445261"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2021 R-3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 22668</a:t>
              </a:r>
            </a:p>
          </p:txBody>
        </p:sp>
      </p:grpSp>
      <mc:AlternateContent xmlns:mc="http://schemas.openxmlformats.org/markup-compatibility/2006" xmlns:cx2="http://schemas.microsoft.com/office/drawing/2015/10/21/chartex">
        <mc:Choice Requires="cx2">
          <p:graphicFrame>
            <p:nvGraphicFramePr>
              <p:cNvPr id="13" name="Chart 12">
                <a:extLst>
                  <a:ext uri="{FF2B5EF4-FFF2-40B4-BE49-F238E27FC236}">
                    <a16:creationId xmlns:a16="http://schemas.microsoft.com/office/drawing/2014/main" id="{485C0B2B-16D0-7A63-AF7A-07DAB06F5328}"/>
                  </a:ext>
                </a:extLst>
              </p:cNvPr>
              <p:cNvGraphicFramePr/>
              <p:nvPr>
                <p:extLst>
                  <p:ext uri="{D42A27DB-BD31-4B8C-83A1-F6EECF244321}">
                    <p14:modId xmlns:p14="http://schemas.microsoft.com/office/powerpoint/2010/main" val="129530950"/>
                  </p:ext>
                </p:extLst>
              </p:nvPr>
            </p:nvGraphicFramePr>
            <p:xfrm>
              <a:off x="-44979" y="1500304"/>
              <a:ext cx="6140979" cy="238019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3" name="Chart 12">
                <a:extLst>
                  <a:ext uri="{FF2B5EF4-FFF2-40B4-BE49-F238E27FC236}">
                    <a16:creationId xmlns:a16="http://schemas.microsoft.com/office/drawing/2014/main" id="{485C0B2B-16D0-7A63-AF7A-07DAB06F5328}"/>
                  </a:ext>
                </a:extLst>
              </p:cNvPr>
              <p:cNvPicPr>
                <a:picLocks noGrp="1" noRot="1" noChangeAspect="1" noMove="1" noResize="1" noEditPoints="1" noAdjustHandles="1" noChangeArrowheads="1" noChangeShapeType="1"/>
              </p:cNvPicPr>
              <p:nvPr/>
            </p:nvPicPr>
            <p:blipFill>
              <a:blip r:embed="rId5"/>
              <a:stretch>
                <a:fillRect/>
              </a:stretch>
            </p:blipFill>
            <p:spPr>
              <a:xfrm>
                <a:off x="-44979" y="1500304"/>
                <a:ext cx="6140979" cy="2380197"/>
              </a:xfrm>
              <a:prstGeom prst="rect">
                <a:avLst/>
              </a:prstGeom>
            </p:spPr>
          </p:pic>
        </mc:Fallback>
      </mc:AlternateContent>
      <p:sp>
        <p:nvSpPr>
          <p:cNvPr id="14" name="Rectangle: Rounded Corners 13">
            <a:extLst>
              <a:ext uri="{FF2B5EF4-FFF2-40B4-BE49-F238E27FC236}">
                <a16:creationId xmlns:a16="http://schemas.microsoft.com/office/drawing/2014/main" id="{D00AC3D1-81CC-209F-08D0-00B93193960B}"/>
              </a:ext>
            </a:extLst>
          </p:cNvPr>
          <p:cNvSpPr/>
          <p:nvPr/>
        </p:nvSpPr>
        <p:spPr>
          <a:xfrm>
            <a:off x="0" y="968827"/>
            <a:ext cx="6095999" cy="606299"/>
          </a:xfrm>
          <a:prstGeom prst="roundRect">
            <a:avLst>
              <a:gd name="adj" fmla="val 0"/>
            </a:avLst>
          </a:prstGeom>
          <a:solidFill>
            <a:srgbClr val="8D98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Media Exposure</a:t>
            </a:r>
          </a:p>
        </p:txBody>
      </p:sp>
      <p:graphicFrame>
        <p:nvGraphicFramePr>
          <p:cNvPr id="16" name="Chart 15">
            <a:extLst>
              <a:ext uri="{FF2B5EF4-FFF2-40B4-BE49-F238E27FC236}">
                <a16:creationId xmlns:a16="http://schemas.microsoft.com/office/drawing/2014/main" id="{B3F2B6EC-4A2E-1326-1A33-8AD9A11D07D6}"/>
              </a:ext>
            </a:extLst>
          </p:cNvPr>
          <p:cNvGraphicFramePr>
            <a:graphicFrameLocks/>
          </p:cNvGraphicFramePr>
          <p:nvPr>
            <p:extLst>
              <p:ext uri="{D42A27DB-BD31-4B8C-83A1-F6EECF244321}">
                <p14:modId xmlns:p14="http://schemas.microsoft.com/office/powerpoint/2010/main" val="3943150724"/>
              </p:ext>
            </p:extLst>
          </p:nvPr>
        </p:nvGraphicFramePr>
        <p:xfrm>
          <a:off x="761999" y="4334783"/>
          <a:ext cx="4572000" cy="2045826"/>
        </p:xfrm>
        <a:graphic>
          <a:graphicData uri="http://schemas.openxmlformats.org/drawingml/2006/chart">
            <c:chart xmlns:c="http://schemas.openxmlformats.org/drawingml/2006/chart" xmlns:r="http://schemas.openxmlformats.org/officeDocument/2006/relationships" r:id="rId6"/>
          </a:graphicData>
        </a:graphic>
      </p:graphicFrame>
      <p:sp>
        <p:nvSpPr>
          <p:cNvPr id="17" name="Rectangle: Rounded Corners 16">
            <a:extLst>
              <a:ext uri="{FF2B5EF4-FFF2-40B4-BE49-F238E27FC236}">
                <a16:creationId xmlns:a16="http://schemas.microsoft.com/office/drawing/2014/main" id="{31C94792-BA11-56B3-428F-52EECE49EEF0}"/>
              </a:ext>
            </a:extLst>
          </p:cNvPr>
          <p:cNvSpPr/>
          <p:nvPr/>
        </p:nvSpPr>
        <p:spPr>
          <a:xfrm>
            <a:off x="1" y="3769317"/>
            <a:ext cx="6095998" cy="531476"/>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SHG Membership</a:t>
            </a:r>
            <a:endParaRPr lang="en-IN" sz="1600" b="1" dirty="0">
              <a:solidFill>
                <a:schemeClr val="bg1"/>
              </a:solidFill>
            </a:endParaRPr>
          </a:p>
        </p:txBody>
      </p:sp>
      <p:graphicFrame>
        <p:nvGraphicFramePr>
          <p:cNvPr id="18" name="Chart 17">
            <a:extLst>
              <a:ext uri="{FF2B5EF4-FFF2-40B4-BE49-F238E27FC236}">
                <a16:creationId xmlns:a16="http://schemas.microsoft.com/office/drawing/2014/main" id="{31BE1371-7F89-A8A5-366A-FCCFB3B4587F}"/>
              </a:ext>
            </a:extLst>
          </p:cNvPr>
          <p:cNvGraphicFramePr>
            <a:graphicFrameLocks/>
          </p:cNvGraphicFramePr>
          <p:nvPr>
            <p:extLst>
              <p:ext uri="{D42A27DB-BD31-4B8C-83A1-F6EECF244321}">
                <p14:modId xmlns:p14="http://schemas.microsoft.com/office/powerpoint/2010/main" val="3984340241"/>
              </p:ext>
            </p:extLst>
          </p:nvPr>
        </p:nvGraphicFramePr>
        <p:xfrm>
          <a:off x="6524302" y="1598275"/>
          <a:ext cx="5667697" cy="2282226"/>
        </p:xfrm>
        <a:graphic>
          <a:graphicData uri="http://schemas.openxmlformats.org/drawingml/2006/chart">
            <c:chart xmlns:c="http://schemas.openxmlformats.org/drawingml/2006/chart" xmlns:r="http://schemas.openxmlformats.org/officeDocument/2006/relationships" r:id="rId7"/>
          </a:graphicData>
        </a:graphic>
      </p:graphicFrame>
      <p:sp>
        <p:nvSpPr>
          <p:cNvPr id="19" name="Rectangle: Rounded Corners 18">
            <a:extLst>
              <a:ext uri="{FF2B5EF4-FFF2-40B4-BE49-F238E27FC236}">
                <a16:creationId xmlns:a16="http://schemas.microsoft.com/office/drawing/2014/main" id="{44C307F5-B968-D684-15DF-ED7A9F740976}"/>
              </a:ext>
            </a:extLst>
          </p:cNvPr>
          <p:cNvSpPr/>
          <p:nvPr/>
        </p:nvSpPr>
        <p:spPr>
          <a:xfrm>
            <a:off x="6140977" y="968827"/>
            <a:ext cx="6051021" cy="606299"/>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FLW Interaction on FP in last </a:t>
            </a:r>
            <a:r>
              <a:rPr lang="en-US" sz="1600" b="1">
                <a:solidFill>
                  <a:schemeClr val="bg1"/>
                </a:solidFill>
              </a:rPr>
              <a:t>12 months</a:t>
            </a:r>
            <a:endParaRPr lang="en-IN" sz="1600" b="1" dirty="0">
              <a:solidFill>
                <a:schemeClr val="bg1"/>
              </a:solidFill>
            </a:endParaRPr>
          </a:p>
        </p:txBody>
      </p:sp>
      <p:sp>
        <p:nvSpPr>
          <p:cNvPr id="20" name="Rectangle: Rounded Corners 19">
            <a:extLst>
              <a:ext uri="{FF2B5EF4-FFF2-40B4-BE49-F238E27FC236}">
                <a16:creationId xmlns:a16="http://schemas.microsoft.com/office/drawing/2014/main" id="{59F4D5FF-6EF0-92D0-9BB0-F56961EB3CEC}"/>
              </a:ext>
            </a:extLst>
          </p:cNvPr>
          <p:cNvSpPr/>
          <p:nvPr/>
        </p:nvSpPr>
        <p:spPr>
          <a:xfrm>
            <a:off x="6140977" y="3769317"/>
            <a:ext cx="6051021" cy="531476"/>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FP discussion during VHSND session</a:t>
            </a:r>
            <a:endParaRPr lang="en-IN" sz="1600" b="1" dirty="0">
              <a:solidFill>
                <a:schemeClr val="bg1"/>
              </a:solidFill>
            </a:endParaRPr>
          </a:p>
        </p:txBody>
      </p:sp>
      <p:graphicFrame>
        <p:nvGraphicFramePr>
          <p:cNvPr id="21" name="Chart 20">
            <a:extLst>
              <a:ext uri="{FF2B5EF4-FFF2-40B4-BE49-F238E27FC236}">
                <a16:creationId xmlns:a16="http://schemas.microsoft.com/office/drawing/2014/main" id="{989800EC-A574-5CE3-AEAB-3A8F8971017B}"/>
              </a:ext>
            </a:extLst>
          </p:cNvPr>
          <p:cNvGraphicFramePr>
            <a:graphicFrameLocks/>
          </p:cNvGraphicFramePr>
          <p:nvPr>
            <p:extLst>
              <p:ext uri="{D42A27DB-BD31-4B8C-83A1-F6EECF244321}">
                <p14:modId xmlns:p14="http://schemas.microsoft.com/office/powerpoint/2010/main" val="2115107308"/>
              </p:ext>
            </p:extLst>
          </p:nvPr>
        </p:nvGraphicFramePr>
        <p:xfrm>
          <a:off x="7253148" y="4343061"/>
          <a:ext cx="4070350" cy="24638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59779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pSp>
        <p:nvGrpSpPr>
          <p:cNvPr id="33" name="Group 32">
            <a:extLst>
              <a:ext uri="{FF2B5EF4-FFF2-40B4-BE49-F238E27FC236}">
                <a16:creationId xmlns:a16="http://schemas.microsoft.com/office/drawing/2014/main" id="{BB9C5F2F-A05D-4EB5-4977-D9270AA79773}"/>
              </a:ext>
            </a:extLst>
          </p:cNvPr>
          <p:cNvGrpSpPr/>
          <p:nvPr/>
        </p:nvGrpSpPr>
        <p:grpSpPr>
          <a:xfrm>
            <a:off x="-20394" y="951265"/>
            <a:ext cx="12207478" cy="5906734"/>
            <a:chOff x="-20394" y="951265"/>
            <a:chExt cx="12207478" cy="5906734"/>
          </a:xfrm>
        </p:grpSpPr>
        <p:sp>
          <p:nvSpPr>
            <p:cNvPr id="31" name="Rectangle 30">
              <a:extLst>
                <a:ext uri="{FF2B5EF4-FFF2-40B4-BE49-F238E27FC236}">
                  <a16:creationId xmlns:a16="http://schemas.microsoft.com/office/drawing/2014/main" id="{CEA2175A-8C1F-BB95-5406-42AB460DEED4}"/>
                </a:ext>
              </a:extLst>
            </p:cNvPr>
            <p:cNvSpPr/>
            <p:nvPr/>
          </p:nvSpPr>
          <p:spPr>
            <a:xfrm>
              <a:off x="7057833" y="3757553"/>
              <a:ext cx="5121876" cy="3100445"/>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03A5961-54B5-BAF3-E393-4F9BE8A520DA}"/>
                </a:ext>
              </a:extLst>
            </p:cNvPr>
            <p:cNvSpPr/>
            <p:nvPr/>
          </p:nvSpPr>
          <p:spPr>
            <a:xfrm>
              <a:off x="7060290" y="951265"/>
              <a:ext cx="5121876" cy="2771499"/>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90D09BB-D1EB-C285-75BF-701D126C8694}"/>
                </a:ext>
              </a:extLst>
            </p:cNvPr>
            <p:cNvSpPr/>
            <p:nvPr/>
          </p:nvSpPr>
          <p:spPr>
            <a:xfrm>
              <a:off x="193693" y="6388549"/>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2018 R-2</a:t>
              </a:r>
            </a:p>
            <a:p>
              <a:pPr algn="ctr"/>
              <a:r>
                <a:rPr lang="en-US" sz="1200" b="1" dirty="0">
                  <a:solidFill>
                    <a:schemeClr val="tx1"/>
                  </a:solidFill>
                </a:rPr>
                <a:t>N= 22800</a:t>
              </a:r>
            </a:p>
          </p:txBody>
        </p:sp>
        <p:sp>
          <p:nvSpPr>
            <p:cNvPr id="8" name="Rectangle 7">
              <a:extLst>
                <a:ext uri="{FF2B5EF4-FFF2-40B4-BE49-F238E27FC236}">
                  <a16:creationId xmlns:a16="http://schemas.microsoft.com/office/drawing/2014/main" id="{938C722C-70CA-C99C-328E-5E6717DB1875}"/>
                </a:ext>
              </a:extLst>
            </p:cNvPr>
            <p:cNvSpPr/>
            <p:nvPr/>
          </p:nvSpPr>
          <p:spPr>
            <a:xfrm>
              <a:off x="1963702" y="6388548"/>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2021 R-3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 22668</a:t>
              </a:r>
            </a:p>
          </p:txBody>
        </p:sp>
        <p:sp>
          <p:nvSpPr>
            <p:cNvPr id="2" name="Rectangle 1">
              <a:extLst>
                <a:ext uri="{FF2B5EF4-FFF2-40B4-BE49-F238E27FC236}">
                  <a16:creationId xmlns:a16="http://schemas.microsoft.com/office/drawing/2014/main" id="{65F4AAF1-CF2B-AB75-9F47-20973EA523C9}"/>
                </a:ext>
              </a:extLst>
            </p:cNvPr>
            <p:cNvSpPr/>
            <p:nvPr/>
          </p:nvSpPr>
          <p:spPr>
            <a:xfrm>
              <a:off x="0" y="951265"/>
              <a:ext cx="3750197" cy="2746287"/>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a:extLst>
                <a:ext uri="{FF2B5EF4-FFF2-40B4-BE49-F238E27FC236}">
                  <a16:creationId xmlns:a16="http://schemas.microsoft.com/office/drawing/2014/main" id="{99993051-BE83-8EC6-CA4D-35A9E831219D}"/>
                </a:ext>
              </a:extLst>
            </p:cNvPr>
            <p:cNvGraphicFramePr>
              <a:graphicFrameLocks/>
            </p:cNvGraphicFramePr>
            <p:nvPr>
              <p:extLst>
                <p:ext uri="{D42A27DB-BD31-4B8C-83A1-F6EECF244321}">
                  <p14:modId xmlns:p14="http://schemas.microsoft.com/office/powerpoint/2010/main" val="839824536"/>
                </p:ext>
              </p:extLst>
            </p:nvPr>
          </p:nvGraphicFramePr>
          <p:xfrm>
            <a:off x="0" y="1507453"/>
            <a:ext cx="3750197" cy="2231529"/>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Rounded Corners 9">
              <a:extLst>
                <a:ext uri="{FF2B5EF4-FFF2-40B4-BE49-F238E27FC236}">
                  <a16:creationId xmlns:a16="http://schemas.microsoft.com/office/drawing/2014/main" id="{7370B668-185F-FD0E-5EE0-B238C6065788}"/>
                </a:ext>
              </a:extLst>
            </p:cNvPr>
            <p:cNvSpPr/>
            <p:nvPr/>
          </p:nvSpPr>
          <p:spPr>
            <a:xfrm>
              <a:off x="9834" y="951265"/>
              <a:ext cx="3719969" cy="549038"/>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Participated in </a:t>
              </a:r>
              <a:r>
                <a:rPr lang="en-US" sz="1600" b="1" dirty="0" err="1">
                  <a:solidFill>
                    <a:schemeClr val="bg1"/>
                  </a:solidFill>
                </a:rPr>
                <a:t>Saas</a:t>
              </a:r>
              <a:r>
                <a:rPr lang="en-US" sz="1600" b="1" dirty="0">
                  <a:solidFill>
                    <a:schemeClr val="bg1"/>
                  </a:solidFill>
                </a:rPr>
                <a:t>-Bahu </a:t>
              </a:r>
              <a:r>
                <a:rPr lang="en-US" sz="1600" b="1" dirty="0" err="1">
                  <a:solidFill>
                    <a:schemeClr val="bg1"/>
                  </a:solidFill>
                </a:rPr>
                <a:t>Sammelan</a:t>
              </a:r>
              <a:r>
                <a:rPr lang="en-US" sz="1600" b="1" dirty="0">
                  <a:solidFill>
                    <a:schemeClr val="bg1"/>
                  </a:solidFill>
                </a:rPr>
                <a:t> in last 12 months</a:t>
              </a:r>
              <a:endParaRPr lang="en-IN" sz="1600" b="1" dirty="0">
                <a:solidFill>
                  <a:schemeClr val="bg1"/>
                </a:solidFill>
              </a:endParaRPr>
            </a:p>
          </p:txBody>
        </p:sp>
        <p:grpSp>
          <p:nvGrpSpPr>
            <p:cNvPr id="19" name="Group 18">
              <a:extLst>
                <a:ext uri="{FF2B5EF4-FFF2-40B4-BE49-F238E27FC236}">
                  <a16:creationId xmlns:a16="http://schemas.microsoft.com/office/drawing/2014/main" id="{8BBC3909-2510-9FDA-D3AB-0DC54C547FCD}"/>
                </a:ext>
              </a:extLst>
            </p:cNvPr>
            <p:cNvGrpSpPr/>
            <p:nvPr/>
          </p:nvGrpSpPr>
          <p:grpSpPr>
            <a:xfrm>
              <a:off x="-20394" y="3722764"/>
              <a:ext cx="3770592" cy="3135235"/>
              <a:chOff x="-20394" y="3722764"/>
              <a:chExt cx="3770592" cy="3135235"/>
            </a:xfrm>
          </p:grpSpPr>
          <p:sp>
            <p:nvSpPr>
              <p:cNvPr id="13" name="Rectangle 12">
                <a:extLst>
                  <a:ext uri="{FF2B5EF4-FFF2-40B4-BE49-F238E27FC236}">
                    <a16:creationId xmlns:a16="http://schemas.microsoft.com/office/drawing/2014/main" id="{70AD2454-CC9A-02D7-EB8C-A8EBE90700E7}"/>
                  </a:ext>
                </a:extLst>
              </p:cNvPr>
              <p:cNvSpPr/>
              <p:nvPr/>
            </p:nvSpPr>
            <p:spPr>
              <a:xfrm>
                <a:off x="-20394" y="3722764"/>
                <a:ext cx="3770592" cy="3135235"/>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4D0D053-5DD7-CD2B-DAD9-DFB022822838}"/>
                  </a:ext>
                </a:extLst>
              </p:cNvPr>
              <p:cNvSpPr/>
              <p:nvPr/>
            </p:nvSpPr>
            <p:spPr>
              <a:xfrm>
                <a:off x="0" y="3734198"/>
                <a:ext cx="3729804" cy="531476"/>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Exposure of SARATHI VAN</a:t>
                </a:r>
                <a:endParaRPr lang="en-IN" sz="1600" b="1" dirty="0">
                  <a:solidFill>
                    <a:schemeClr val="bg1"/>
                  </a:solidFill>
                </a:endParaRPr>
              </a:p>
            </p:txBody>
          </p:sp>
          <p:graphicFrame>
            <p:nvGraphicFramePr>
              <p:cNvPr id="12" name="Chart 11">
                <a:extLst>
                  <a:ext uri="{FF2B5EF4-FFF2-40B4-BE49-F238E27FC236}">
                    <a16:creationId xmlns:a16="http://schemas.microsoft.com/office/drawing/2014/main" id="{A561ED5A-030E-FB46-7ECE-E877CF526BE7}"/>
                  </a:ext>
                </a:extLst>
              </p:cNvPr>
              <p:cNvGraphicFramePr>
                <a:graphicFrameLocks/>
              </p:cNvGraphicFramePr>
              <p:nvPr>
                <p:extLst>
                  <p:ext uri="{D42A27DB-BD31-4B8C-83A1-F6EECF244321}">
                    <p14:modId xmlns:p14="http://schemas.microsoft.com/office/powerpoint/2010/main" val="1704061425"/>
                  </p:ext>
                </p:extLst>
              </p:nvPr>
            </p:nvGraphicFramePr>
            <p:xfrm>
              <a:off x="-20394" y="4399148"/>
              <a:ext cx="3750197" cy="1902798"/>
            </p:xfrm>
            <a:graphic>
              <a:graphicData uri="http://schemas.openxmlformats.org/drawingml/2006/chart">
                <c:chart xmlns:c="http://schemas.openxmlformats.org/drawingml/2006/chart" xmlns:r="http://schemas.openxmlformats.org/officeDocument/2006/relationships" r:id="rId5"/>
              </a:graphicData>
            </a:graphic>
          </p:graphicFrame>
        </p:grpSp>
        <p:grpSp>
          <p:nvGrpSpPr>
            <p:cNvPr id="21" name="Group 20">
              <a:extLst>
                <a:ext uri="{FF2B5EF4-FFF2-40B4-BE49-F238E27FC236}">
                  <a16:creationId xmlns:a16="http://schemas.microsoft.com/office/drawing/2014/main" id="{C55B9C88-A0B5-4C7C-C9C8-136AEAC63B66}"/>
                </a:ext>
              </a:extLst>
            </p:cNvPr>
            <p:cNvGrpSpPr/>
            <p:nvPr/>
          </p:nvGrpSpPr>
          <p:grpSpPr>
            <a:xfrm>
              <a:off x="3770590" y="958415"/>
              <a:ext cx="8416494" cy="5899584"/>
              <a:chOff x="3770590" y="958415"/>
              <a:chExt cx="8416494" cy="5899584"/>
            </a:xfrm>
          </p:grpSpPr>
          <p:sp>
            <p:nvSpPr>
              <p:cNvPr id="18" name="Rectangle 17">
                <a:extLst>
                  <a:ext uri="{FF2B5EF4-FFF2-40B4-BE49-F238E27FC236}">
                    <a16:creationId xmlns:a16="http://schemas.microsoft.com/office/drawing/2014/main" id="{8DE75BCE-B82D-3B13-C525-0B2FE578C4F2}"/>
                  </a:ext>
                </a:extLst>
              </p:cNvPr>
              <p:cNvSpPr/>
              <p:nvPr/>
            </p:nvSpPr>
            <p:spPr>
              <a:xfrm>
                <a:off x="3780423" y="987911"/>
                <a:ext cx="3239809" cy="5870088"/>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Chart 14">
                <a:extLst>
                  <a:ext uri="{FF2B5EF4-FFF2-40B4-BE49-F238E27FC236}">
                    <a16:creationId xmlns:a16="http://schemas.microsoft.com/office/drawing/2014/main" id="{2C7F51B4-224B-963A-D7E2-94B33B14EB00}"/>
                  </a:ext>
                </a:extLst>
              </p:cNvPr>
              <p:cNvGraphicFramePr>
                <a:graphicFrameLocks/>
              </p:cNvGraphicFramePr>
              <p:nvPr>
                <p:extLst>
                  <p:ext uri="{D42A27DB-BD31-4B8C-83A1-F6EECF244321}">
                    <p14:modId xmlns:p14="http://schemas.microsoft.com/office/powerpoint/2010/main" val="114924720"/>
                  </p:ext>
                </p:extLst>
              </p:nvPr>
            </p:nvGraphicFramePr>
            <p:xfrm>
              <a:off x="3780422" y="1537849"/>
              <a:ext cx="3229977" cy="265069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Chart 15">
                <a:extLst>
                  <a:ext uri="{FF2B5EF4-FFF2-40B4-BE49-F238E27FC236}">
                    <a16:creationId xmlns:a16="http://schemas.microsoft.com/office/drawing/2014/main" id="{D70D55CB-07F0-60C1-36C2-841783ADC44E}"/>
                  </a:ext>
                </a:extLst>
              </p:cNvPr>
              <p:cNvGraphicFramePr>
                <a:graphicFrameLocks/>
              </p:cNvGraphicFramePr>
              <p:nvPr>
                <p:extLst>
                  <p:ext uri="{D42A27DB-BD31-4B8C-83A1-F6EECF244321}">
                    <p14:modId xmlns:p14="http://schemas.microsoft.com/office/powerpoint/2010/main" val="1734509601"/>
                  </p:ext>
                </p:extLst>
              </p:nvPr>
            </p:nvGraphicFramePr>
            <p:xfrm>
              <a:off x="3770590" y="3982065"/>
              <a:ext cx="3239809" cy="2875934"/>
            </p:xfrm>
            <a:graphic>
              <a:graphicData uri="http://schemas.openxmlformats.org/drawingml/2006/chart">
                <c:chart xmlns:c="http://schemas.openxmlformats.org/drawingml/2006/chart" xmlns:r="http://schemas.openxmlformats.org/officeDocument/2006/relationships" r:id="rId7"/>
              </a:graphicData>
            </a:graphic>
          </p:graphicFrame>
          <p:sp>
            <p:nvSpPr>
              <p:cNvPr id="20" name="Rectangle: Rounded Corners 19">
                <a:extLst>
                  <a:ext uri="{FF2B5EF4-FFF2-40B4-BE49-F238E27FC236}">
                    <a16:creationId xmlns:a16="http://schemas.microsoft.com/office/drawing/2014/main" id="{A7F3EB01-2262-B101-0E23-7F98590E544D}"/>
                  </a:ext>
                </a:extLst>
              </p:cNvPr>
              <p:cNvSpPr/>
              <p:nvPr/>
            </p:nvSpPr>
            <p:spPr>
              <a:xfrm>
                <a:off x="3770591" y="958415"/>
                <a:ext cx="3239808" cy="549038"/>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Awareness about Nai Pahal Kit </a:t>
                </a:r>
                <a:endParaRPr lang="en-IN" sz="1600" b="1" dirty="0">
                  <a:solidFill>
                    <a:schemeClr val="bg1"/>
                  </a:solidFill>
                </a:endParaRPr>
              </a:p>
            </p:txBody>
          </p:sp>
          <p:sp>
            <p:nvSpPr>
              <p:cNvPr id="28" name="Rectangle: Rounded Corners 27">
                <a:extLst>
                  <a:ext uri="{FF2B5EF4-FFF2-40B4-BE49-F238E27FC236}">
                    <a16:creationId xmlns:a16="http://schemas.microsoft.com/office/drawing/2014/main" id="{0EDE7D7E-DB6A-406B-57D1-6721D1EDEE0D}"/>
                  </a:ext>
                </a:extLst>
              </p:cNvPr>
              <p:cNvSpPr/>
              <p:nvPr/>
            </p:nvSpPr>
            <p:spPr>
              <a:xfrm>
                <a:off x="7050457" y="958415"/>
                <a:ext cx="5131709" cy="549038"/>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CPR</a:t>
                </a:r>
              </a:p>
            </p:txBody>
          </p:sp>
          <p:sp>
            <p:nvSpPr>
              <p:cNvPr id="29" name="Rectangle: Rounded Corners 28">
                <a:extLst>
                  <a:ext uri="{FF2B5EF4-FFF2-40B4-BE49-F238E27FC236}">
                    <a16:creationId xmlns:a16="http://schemas.microsoft.com/office/drawing/2014/main" id="{FBFA64DC-4F40-0B64-EEBC-5C264DE731B0}"/>
                  </a:ext>
                </a:extLst>
              </p:cNvPr>
              <p:cNvSpPr/>
              <p:nvPr/>
            </p:nvSpPr>
            <p:spPr>
              <a:xfrm>
                <a:off x="7050458" y="3757553"/>
                <a:ext cx="5136626" cy="549038"/>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MCPR</a:t>
                </a:r>
                <a:endParaRPr lang="en-IN" sz="1600" b="1" dirty="0">
                  <a:solidFill>
                    <a:schemeClr val="bg1"/>
                  </a:solidFill>
                </a:endParaRPr>
              </a:p>
            </p:txBody>
          </p:sp>
        </p:grpSp>
        <p:graphicFrame>
          <p:nvGraphicFramePr>
            <p:cNvPr id="27" name="Chart 26">
              <a:extLst>
                <a:ext uri="{FF2B5EF4-FFF2-40B4-BE49-F238E27FC236}">
                  <a16:creationId xmlns:a16="http://schemas.microsoft.com/office/drawing/2014/main" id="{38D3B7B6-9376-FEB2-EBB8-29E0673EC9A2}"/>
                </a:ext>
              </a:extLst>
            </p:cNvPr>
            <p:cNvGraphicFramePr>
              <a:graphicFrameLocks/>
            </p:cNvGraphicFramePr>
            <p:nvPr>
              <p:extLst>
                <p:ext uri="{D42A27DB-BD31-4B8C-83A1-F6EECF244321}">
                  <p14:modId xmlns:p14="http://schemas.microsoft.com/office/powerpoint/2010/main" val="3125230274"/>
                </p:ext>
              </p:extLst>
            </p:nvPr>
          </p:nvGraphicFramePr>
          <p:xfrm>
            <a:off x="7040625" y="4306591"/>
            <a:ext cx="5141542" cy="2551407"/>
          </p:xfrm>
          <a:graphic>
            <a:graphicData uri="http://schemas.openxmlformats.org/drawingml/2006/chart">
              <c:chart xmlns:c="http://schemas.openxmlformats.org/drawingml/2006/chart" xmlns:r="http://schemas.openxmlformats.org/officeDocument/2006/relationships" r:id="rId8"/>
            </a:graphicData>
          </a:graphic>
        </p:graphicFrame>
      </p:grpSp>
      <p:graphicFrame>
        <p:nvGraphicFramePr>
          <p:cNvPr id="3" name="Chart 2">
            <a:extLst>
              <a:ext uri="{FF2B5EF4-FFF2-40B4-BE49-F238E27FC236}">
                <a16:creationId xmlns:a16="http://schemas.microsoft.com/office/drawing/2014/main" id="{50C03BED-E5F4-5808-9FF2-F3061B96665F}"/>
              </a:ext>
            </a:extLst>
          </p:cNvPr>
          <p:cNvGraphicFramePr>
            <a:graphicFrameLocks/>
          </p:cNvGraphicFramePr>
          <p:nvPr>
            <p:extLst>
              <p:ext uri="{D42A27DB-BD31-4B8C-83A1-F6EECF244321}">
                <p14:modId xmlns:p14="http://schemas.microsoft.com/office/powerpoint/2010/main" val="560060070"/>
              </p:ext>
            </p:extLst>
          </p:nvPr>
        </p:nvGraphicFramePr>
        <p:xfrm>
          <a:off x="7240537" y="1587862"/>
          <a:ext cx="4741718" cy="208213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63628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tile tx="927100" ty="1549400" sx="100000" sy="100000" flip="none" algn="tl"/>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98B0639-FD70-363C-EFD3-1D609F4F7FCE}"/>
              </a:ext>
            </a:extLst>
          </p:cNvPr>
          <p:cNvSpPr/>
          <p:nvPr/>
        </p:nvSpPr>
        <p:spPr>
          <a:xfrm>
            <a:off x="0" y="962889"/>
            <a:ext cx="4938854" cy="5901519"/>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720ED8E-7BEA-CBAC-6F2E-3A40CDDC8052}"/>
              </a:ext>
            </a:extLst>
          </p:cNvPr>
          <p:cNvSpPr/>
          <p:nvPr/>
        </p:nvSpPr>
        <p:spPr>
          <a:xfrm>
            <a:off x="7619998" y="968829"/>
            <a:ext cx="4572001" cy="5901519"/>
          </a:xfrm>
          <a:prstGeom prst="rect">
            <a:avLst/>
          </a:prstGeom>
          <a:solidFill>
            <a:srgbClr val="F9FD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pSp>
        <p:nvGrpSpPr>
          <p:cNvPr id="2" name="Group 1">
            <a:extLst>
              <a:ext uri="{FF2B5EF4-FFF2-40B4-BE49-F238E27FC236}">
                <a16:creationId xmlns:a16="http://schemas.microsoft.com/office/drawing/2014/main" id="{27F95287-16D7-12F1-5E58-80DBE4BB82D5}"/>
              </a:ext>
            </a:extLst>
          </p:cNvPr>
          <p:cNvGrpSpPr/>
          <p:nvPr/>
        </p:nvGrpSpPr>
        <p:grpSpPr>
          <a:xfrm>
            <a:off x="193693" y="6388887"/>
            <a:ext cx="4745161" cy="445963"/>
            <a:chOff x="193693" y="6388887"/>
            <a:chExt cx="4745161" cy="445963"/>
          </a:xfrm>
        </p:grpSpPr>
        <p:sp>
          <p:nvSpPr>
            <p:cNvPr id="3" name="Rectangle 2">
              <a:extLst>
                <a:ext uri="{FF2B5EF4-FFF2-40B4-BE49-F238E27FC236}">
                  <a16:creationId xmlns:a16="http://schemas.microsoft.com/office/drawing/2014/main" id="{0C00B9BA-7633-2615-7FF9-09B737D8E95D}"/>
                </a:ext>
              </a:extLst>
            </p:cNvPr>
            <p:cNvSpPr/>
            <p:nvPr/>
          </p:nvSpPr>
          <p:spPr>
            <a:xfrm>
              <a:off x="193693"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2016 R-1</a:t>
              </a:r>
            </a:p>
            <a:p>
              <a:pPr algn="ctr"/>
              <a:r>
                <a:rPr lang="en-US" sz="1200" b="1" dirty="0">
                  <a:solidFill>
                    <a:schemeClr val="tx1"/>
                  </a:solidFill>
                </a:rPr>
                <a:t>N= 22800</a:t>
              </a:r>
            </a:p>
          </p:txBody>
        </p:sp>
        <p:sp>
          <p:nvSpPr>
            <p:cNvPr id="7" name="Rectangle 6">
              <a:extLst>
                <a:ext uri="{FF2B5EF4-FFF2-40B4-BE49-F238E27FC236}">
                  <a16:creationId xmlns:a16="http://schemas.microsoft.com/office/drawing/2014/main" id="{3748440B-A24B-5C31-518B-E454EB04E370}"/>
                </a:ext>
              </a:extLst>
            </p:cNvPr>
            <p:cNvSpPr/>
            <p:nvPr/>
          </p:nvSpPr>
          <p:spPr>
            <a:xfrm>
              <a:off x="1819477"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2018 R-2</a:t>
              </a:r>
            </a:p>
            <a:p>
              <a:pPr algn="ctr"/>
              <a:r>
                <a:rPr lang="en-US" sz="1200" b="1" dirty="0">
                  <a:solidFill>
                    <a:schemeClr val="tx1"/>
                  </a:solidFill>
                </a:rPr>
                <a:t>N= 22800</a:t>
              </a:r>
            </a:p>
          </p:txBody>
        </p:sp>
        <p:sp>
          <p:nvSpPr>
            <p:cNvPr id="8" name="Rectangle 7">
              <a:extLst>
                <a:ext uri="{FF2B5EF4-FFF2-40B4-BE49-F238E27FC236}">
                  <a16:creationId xmlns:a16="http://schemas.microsoft.com/office/drawing/2014/main" id="{40C19E06-559C-1976-F8A7-64246DE2138B}"/>
                </a:ext>
              </a:extLst>
            </p:cNvPr>
            <p:cNvSpPr/>
            <p:nvPr/>
          </p:nvSpPr>
          <p:spPr>
            <a:xfrm>
              <a:off x="3445261" y="6388887"/>
              <a:ext cx="1493593" cy="445963"/>
            </a:xfrm>
            <a:prstGeom prst="rect">
              <a:avLst/>
            </a:prstGeom>
            <a:solidFill>
              <a:schemeClr val="bg1"/>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2021 R-3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 22668</a:t>
              </a:r>
            </a:p>
          </p:txBody>
        </p:sp>
      </p:grpSp>
      <p:graphicFrame>
        <p:nvGraphicFramePr>
          <p:cNvPr id="9" name="Chart 8">
            <a:extLst>
              <a:ext uri="{FF2B5EF4-FFF2-40B4-BE49-F238E27FC236}">
                <a16:creationId xmlns:a16="http://schemas.microsoft.com/office/drawing/2014/main" id="{443E38DD-8DF6-83CA-F4F3-D629F3805316}"/>
              </a:ext>
            </a:extLst>
          </p:cNvPr>
          <p:cNvGraphicFramePr>
            <a:graphicFrameLocks/>
          </p:cNvGraphicFramePr>
          <p:nvPr>
            <p:extLst>
              <p:ext uri="{D42A27DB-BD31-4B8C-83A1-F6EECF244321}">
                <p14:modId xmlns:p14="http://schemas.microsoft.com/office/powerpoint/2010/main" val="3629898471"/>
              </p:ext>
            </p:extLst>
          </p:nvPr>
        </p:nvGraphicFramePr>
        <p:xfrm>
          <a:off x="0" y="1645528"/>
          <a:ext cx="4982393" cy="16234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0B1A02FF-CCB5-A046-4723-D912E2F3B1E4}"/>
              </a:ext>
            </a:extLst>
          </p:cNvPr>
          <p:cNvGraphicFramePr>
            <a:graphicFrameLocks/>
          </p:cNvGraphicFramePr>
          <p:nvPr>
            <p:extLst>
              <p:ext uri="{D42A27DB-BD31-4B8C-83A1-F6EECF244321}">
                <p14:modId xmlns:p14="http://schemas.microsoft.com/office/powerpoint/2010/main" val="3850370736"/>
              </p:ext>
            </p:extLst>
          </p:nvPr>
        </p:nvGraphicFramePr>
        <p:xfrm>
          <a:off x="0" y="4849793"/>
          <a:ext cx="4938852" cy="154552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Chart 21">
            <a:extLst>
              <a:ext uri="{FF2B5EF4-FFF2-40B4-BE49-F238E27FC236}">
                <a16:creationId xmlns:a16="http://schemas.microsoft.com/office/drawing/2014/main" id="{50CCB13C-1EDC-6F63-A554-38D194D81B36}"/>
              </a:ext>
            </a:extLst>
          </p:cNvPr>
          <p:cNvGraphicFramePr>
            <a:graphicFrameLocks/>
          </p:cNvGraphicFramePr>
          <p:nvPr>
            <p:extLst>
              <p:ext uri="{D42A27DB-BD31-4B8C-83A1-F6EECF244321}">
                <p14:modId xmlns:p14="http://schemas.microsoft.com/office/powerpoint/2010/main" val="3613472915"/>
              </p:ext>
            </p:extLst>
          </p:nvPr>
        </p:nvGraphicFramePr>
        <p:xfrm>
          <a:off x="0" y="3301048"/>
          <a:ext cx="4938852" cy="154552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C82035EB-3ACC-31A8-0CE0-0A0BE2995D98}"/>
              </a:ext>
            </a:extLst>
          </p:cNvPr>
          <p:cNvGraphicFramePr>
            <a:graphicFrameLocks/>
          </p:cNvGraphicFramePr>
          <p:nvPr>
            <p:extLst>
              <p:ext uri="{D42A27DB-BD31-4B8C-83A1-F6EECF244321}">
                <p14:modId xmlns:p14="http://schemas.microsoft.com/office/powerpoint/2010/main" val="3810868300"/>
              </p:ext>
            </p:extLst>
          </p:nvPr>
        </p:nvGraphicFramePr>
        <p:xfrm>
          <a:off x="7620002" y="3250605"/>
          <a:ext cx="4572000" cy="191591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Chart 14">
            <a:extLst>
              <a:ext uri="{FF2B5EF4-FFF2-40B4-BE49-F238E27FC236}">
                <a16:creationId xmlns:a16="http://schemas.microsoft.com/office/drawing/2014/main" id="{4776FFC2-49ED-5F54-077F-462D5FF70A4C}"/>
              </a:ext>
            </a:extLst>
          </p:cNvPr>
          <p:cNvGraphicFramePr>
            <a:graphicFrameLocks/>
          </p:cNvGraphicFramePr>
          <p:nvPr>
            <p:extLst>
              <p:ext uri="{D42A27DB-BD31-4B8C-83A1-F6EECF244321}">
                <p14:modId xmlns:p14="http://schemas.microsoft.com/office/powerpoint/2010/main" val="100731934"/>
              </p:ext>
            </p:extLst>
          </p:nvPr>
        </p:nvGraphicFramePr>
        <p:xfrm>
          <a:off x="7753221" y="5034840"/>
          <a:ext cx="4572000" cy="183550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6" name="Chart 15">
            <a:extLst>
              <a:ext uri="{FF2B5EF4-FFF2-40B4-BE49-F238E27FC236}">
                <a16:creationId xmlns:a16="http://schemas.microsoft.com/office/drawing/2014/main" id="{DB590FF0-FA26-782A-EDCD-1FF6F4B285AE}"/>
              </a:ext>
            </a:extLst>
          </p:cNvPr>
          <p:cNvGraphicFramePr>
            <a:graphicFrameLocks/>
          </p:cNvGraphicFramePr>
          <p:nvPr>
            <p:extLst>
              <p:ext uri="{D42A27DB-BD31-4B8C-83A1-F6EECF244321}">
                <p14:modId xmlns:p14="http://schemas.microsoft.com/office/powerpoint/2010/main" val="3463231361"/>
              </p:ext>
            </p:extLst>
          </p:nvPr>
        </p:nvGraphicFramePr>
        <p:xfrm>
          <a:off x="7753221" y="1460348"/>
          <a:ext cx="4572000" cy="1870668"/>
        </p:xfrm>
        <a:graphic>
          <a:graphicData uri="http://schemas.openxmlformats.org/drawingml/2006/chart">
            <c:chart xmlns:c="http://schemas.openxmlformats.org/drawingml/2006/chart" xmlns:r="http://schemas.openxmlformats.org/officeDocument/2006/relationships" r:id="rId10"/>
          </a:graphicData>
        </a:graphic>
      </p:graphicFrame>
      <p:sp>
        <p:nvSpPr>
          <p:cNvPr id="18" name="Rectangle: Rounded Corners 17">
            <a:extLst>
              <a:ext uri="{FF2B5EF4-FFF2-40B4-BE49-F238E27FC236}">
                <a16:creationId xmlns:a16="http://schemas.microsoft.com/office/drawing/2014/main" id="{6355912E-D57A-5E90-BA98-ED35F435C3D7}"/>
              </a:ext>
            </a:extLst>
          </p:cNvPr>
          <p:cNvSpPr/>
          <p:nvPr/>
        </p:nvSpPr>
        <p:spPr>
          <a:xfrm>
            <a:off x="7619998" y="968829"/>
            <a:ext cx="4572001" cy="519595"/>
          </a:xfrm>
          <a:prstGeom prst="roundRect">
            <a:avLst>
              <a:gd name="adj" fmla="val 0"/>
            </a:avLst>
          </a:prstGeom>
          <a:solidFill>
            <a:srgbClr val="8D9800"/>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Method Used</a:t>
            </a:r>
          </a:p>
        </p:txBody>
      </p:sp>
      <p:sp>
        <p:nvSpPr>
          <p:cNvPr id="20" name="Rectangle: Rounded Corners 19">
            <a:extLst>
              <a:ext uri="{FF2B5EF4-FFF2-40B4-BE49-F238E27FC236}">
                <a16:creationId xmlns:a16="http://schemas.microsoft.com/office/drawing/2014/main" id="{8A686D39-FC4B-BC3C-A535-7D8D9990A4FB}"/>
              </a:ext>
            </a:extLst>
          </p:cNvPr>
          <p:cNvSpPr/>
          <p:nvPr/>
        </p:nvSpPr>
        <p:spPr>
          <a:xfrm>
            <a:off x="1" y="962889"/>
            <a:ext cx="4938853" cy="531476"/>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a:t>
            </a:r>
          </a:p>
        </p:txBody>
      </p:sp>
      <p:pic>
        <p:nvPicPr>
          <p:cNvPr id="12" name="Graphic 11" descr="Woman holding sign">
            <a:extLst>
              <a:ext uri="{FF2B5EF4-FFF2-40B4-BE49-F238E27FC236}">
                <a16:creationId xmlns:a16="http://schemas.microsoft.com/office/drawing/2014/main" id="{4CAD9AC8-4C53-6A52-B7A2-6FBB9180486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82393" y="1749712"/>
            <a:ext cx="2628900" cy="4648200"/>
          </a:xfrm>
          <a:prstGeom prst="rect">
            <a:avLst/>
          </a:prstGeom>
        </p:spPr>
      </p:pic>
      <p:sp>
        <p:nvSpPr>
          <p:cNvPr id="13" name="TextBox 12">
            <a:extLst>
              <a:ext uri="{FF2B5EF4-FFF2-40B4-BE49-F238E27FC236}">
                <a16:creationId xmlns:a16="http://schemas.microsoft.com/office/drawing/2014/main" id="{A5757DA0-8CA4-DCDC-502B-9EA7057BF72F}"/>
              </a:ext>
            </a:extLst>
          </p:cNvPr>
          <p:cNvSpPr txBox="1"/>
          <p:nvPr/>
        </p:nvSpPr>
        <p:spPr>
          <a:xfrm>
            <a:off x="5072072" y="2974206"/>
            <a:ext cx="2414704" cy="954107"/>
          </a:xfrm>
          <a:prstGeom prst="rect">
            <a:avLst/>
          </a:prstGeom>
          <a:noFill/>
        </p:spPr>
        <p:txBody>
          <a:bodyPr wrap="square" rtlCol="0">
            <a:spAutoFit/>
          </a:bodyPr>
          <a:lstStyle/>
          <a:p>
            <a:r>
              <a:rPr lang="hi-IN" sz="2800" b="0" i="0" dirty="0">
                <a:solidFill>
                  <a:srgbClr val="4D5156"/>
                </a:solidFill>
                <a:effectLst/>
                <a:highlight>
                  <a:srgbClr val="FFFFFF"/>
                </a:highlight>
                <a:latin typeface="Roboto" panose="02000000000000000000" pitchFamily="2" charset="0"/>
              </a:rPr>
              <a:t>छोटा परिवार सुखी परिवार </a:t>
            </a:r>
            <a:endParaRPr lang="en-IN" sz="2800" dirty="0"/>
          </a:p>
        </p:txBody>
      </p:sp>
    </p:spTree>
    <p:extLst>
      <p:ext uri="{BB962C8B-B14F-4D97-AF65-F5344CB8AC3E}">
        <p14:creationId xmlns:p14="http://schemas.microsoft.com/office/powerpoint/2010/main" val="1527239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6E3E49A-1F36-901C-8DA5-AE3E27F5E17E}"/>
              </a:ext>
            </a:extLst>
          </p:cNvPr>
          <p:cNvGrpSpPr/>
          <p:nvPr/>
        </p:nvGrpSpPr>
        <p:grpSpPr>
          <a:xfrm>
            <a:off x="-4" y="975718"/>
            <a:ext cx="6096003" cy="2793599"/>
            <a:chOff x="8539248" y="1032706"/>
            <a:chExt cx="4468764" cy="3187657"/>
          </a:xfrm>
        </p:grpSpPr>
        <p:sp>
          <p:nvSpPr>
            <p:cNvPr id="16" name="Rectangle 15">
              <a:extLst>
                <a:ext uri="{FF2B5EF4-FFF2-40B4-BE49-F238E27FC236}">
                  <a16:creationId xmlns:a16="http://schemas.microsoft.com/office/drawing/2014/main" id="{C6721A7D-F8B6-07F2-5D09-B47185DA8C4F}"/>
                </a:ext>
              </a:extLst>
            </p:cNvPr>
            <p:cNvSpPr/>
            <p:nvPr/>
          </p:nvSpPr>
          <p:spPr>
            <a:xfrm>
              <a:off x="8539248" y="1032706"/>
              <a:ext cx="4468764" cy="3187657"/>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BFCBD51A-F193-8668-205B-99FB72B3E535}"/>
                </a:ext>
              </a:extLst>
            </p:cNvPr>
            <p:cNvSpPr/>
            <p:nvPr/>
          </p:nvSpPr>
          <p:spPr>
            <a:xfrm>
              <a:off x="8559642" y="1044140"/>
              <a:ext cx="4438536" cy="491202"/>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Husband’s Migration</a:t>
              </a:r>
            </a:p>
          </p:txBody>
        </p:sp>
      </p:grpSp>
      <p:sp>
        <p:nvSpPr>
          <p:cNvPr id="10" name="Rectangle 9">
            <a:extLst>
              <a:ext uri="{FF2B5EF4-FFF2-40B4-BE49-F238E27FC236}">
                <a16:creationId xmlns:a16="http://schemas.microsoft.com/office/drawing/2014/main" id="{E6BB6369-3A28-DEFF-9A13-932936D45C9A}"/>
              </a:ext>
            </a:extLst>
          </p:cNvPr>
          <p:cNvSpPr/>
          <p:nvPr/>
        </p:nvSpPr>
        <p:spPr>
          <a:xfrm>
            <a:off x="2" y="3811585"/>
            <a:ext cx="12191998" cy="3046415"/>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1" name="Rectangle: Rounded Corners 10">
            <a:extLst>
              <a:ext uri="{FF2B5EF4-FFF2-40B4-BE49-F238E27FC236}">
                <a16:creationId xmlns:a16="http://schemas.microsoft.com/office/drawing/2014/main" id="{70CFE627-E9C7-8820-E4BA-E78850554775}"/>
              </a:ext>
            </a:extLst>
          </p:cNvPr>
          <p:cNvSpPr/>
          <p:nvPr/>
        </p:nvSpPr>
        <p:spPr>
          <a:xfrm>
            <a:off x="2" y="3769317"/>
            <a:ext cx="12191996" cy="531476"/>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Different </a:t>
            </a:r>
            <a:r>
              <a:rPr lang="en-IN" sz="1600" b="1">
                <a:solidFill>
                  <a:schemeClr val="bg1"/>
                </a:solidFill>
              </a:rPr>
              <a:t>Age Group</a:t>
            </a:r>
            <a:endParaRPr lang="en-IN" sz="1600" b="1" dirty="0">
              <a:solidFill>
                <a:schemeClr val="bg1"/>
              </a:solidFill>
            </a:endParaRP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aphicFrame>
        <p:nvGraphicFramePr>
          <p:cNvPr id="2" name="Chart 1">
            <a:extLst>
              <a:ext uri="{FF2B5EF4-FFF2-40B4-BE49-F238E27FC236}">
                <a16:creationId xmlns:a16="http://schemas.microsoft.com/office/drawing/2014/main" id="{46DCC4D9-F181-43BD-8DC8-13811685EA60}"/>
              </a:ext>
            </a:extLst>
          </p:cNvPr>
          <p:cNvGraphicFramePr>
            <a:graphicFrameLocks/>
          </p:cNvGraphicFramePr>
          <p:nvPr>
            <p:extLst>
              <p:ext uri="{D42A27DB-BD31-4B8C-83A1-F6EECF244321}">
                <p14:modId xmlns:p14="http://schemas.microsoft.com/office/powerpoint/2010/main" val="2272115050"/>
              </p:ext>
            </p:extLst>
          </p:nvPr>
        </p:nvGraphicFramePr>
        <p:xfrm>
          <a:off x="304800" y="4343061"/>
          <a:ext cx="11887198" cy="25149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1E83E550-2950-2EA1-19C3-08564F21A106}"/>
              </a:ext>
            </a:extLst>
          </p:cNvPr>
          <p:cNvGraphicFramePr>
            <a:graphicFrameLocks/>
          </p:cNvGraphicFramePr>
          <p:nvPr>
            <p:extLst>
              <p:ext uri="{D42A27DB-BD31-4B8C-83A1-F6EECF244321}">
                <p14:modId xmlns:p14="http://schemas.microsoft.com/office/powerpoint/2010/main" val="2928179664"/>
              </p:ext>
            </p:extLst>
          </p:nvPr>
        </p:nvGraphicFramePr>
        <p:xfrm>
          <a:off x="235974" y="1378905"/>
          <a:ext cx="5845278" cy="2397643"/>
        </p:xfrm>
        <a:graphic>
          <a:graphicData uri="http://schemas.openxmlformats.org/drawingml/2006/chart">
            <c:chart xmlns:c="http://schemas.openxmlformats.org/drawingml/2006/chart" xmlns:r="http://schemas.openxmlformats.org/officeDocument/2006/relationships" r:id="rId5"/>
          </a:graphicData>
        </a:graphic>
      </p:graphicFrame>
      <p:pic>
        <p:nvPicPr>
          <p:cNvPr id="12" name="Picture 11" descr="A person holding a baby and a drawing of a person and a drawing of a person&#10;&#10;Description automatically generated">
            <a:extLst>
              <a:ext uri="{FF2B5EF4-FFF2-40B4-BE49-F238E27FC236}">
                <a16:creationId xmlns:a16="http://schemas.microsoft.com/office/drawing/2014/main" id="{A4E05C85-7ADE-96E2-4A00-BEB9533376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23819" y="993183"/>
            <a:ext cx="6040365" cy="2776134"/>
          </a:xfrm>
          <a:prstGeom prst="rect">
            <a:avLst/>
          </a:prstGeom>
        </p:spPr>
      </p:pic>
    </p:spTree>
    <p:extLst>
      <p:ext uri="{BB962C8B-B14F-4D97-AF65-F5344CB8AC3E}">
        <p14:creationId xmlns:p14="http://schemas.microsoft.com/office/powerpoint/2010/main" val="1922967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7A1D344-9CB9-700E-A20E-97FD57D9D4AB}"/>
              </a:ext>
            </a:extLst>
          </p:cNvPr>
          <p:cNvSpPr/>
          <p:nvPr/>
        </p:nvSpPr>
        <p:spPr>
          <a:xfrm>
            <a:off x="14746" y="4179386"/>
            <a:ext cx="6081254" cy="2685020"/>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32" name="Rectangle 31">
            <a:extLst>
              <a:ext uri="{FF2B5EF4-FFF2-40B4-BE49-F238E27FC236}">
                <a16:creationId xmlns:a16="http://schemas.microsoft.com/office/drawing/2014/main" id="{20264F1D-5BEB-66CC-C2A4-E36D1515A30A}"/>
              </a:ext>
            </a:extLst>
          </p:cNvPr>
          <p:cNvSpPr/>
          <p:nvPr/>
        </p:nvSpPr>
        <p:spPr>
          <a:xfrm>
            <a:off x="6095999" y="4179386"/>
            <a:ext cx="6081254" cy="2685020"/>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aphicFrame>
        <p:nvGraphicFramePr>
          <p:cNvPr id="23" name="Chart 22">
            <a:extLst>
              <a:ext uri="{FF2B5EF4-FFF2-40B4-BE49-F238E27FC236}">
                <a16:creationId xmlns:a16="http://schemas.microsoft.com/office/drawing/2014/main" id="{282193E5-16D6-E0DF-A886-EB7D79E71B0B}"/>
              </a:ext>
            </a:extLst>
          </p:cNvPr>
          <p:cNvGraphicFramePr>
            <a:graphicFrameLocks/>
          </p:cNvGraphicFramePr>
          <p:nvPr>
            <p:extLst>
              <p:ext uri="{D42A27DB-BD31-4B8C-83A1-F6EECF244321}">
                <p14:modId xmlns:p14="http://schemas.microsoft.com/office/powerpoint/2010/main" val="419429684"/>
              </p:ext>
            </p:extLst>
          </p:nvPr>
        </p:nvGraphicFramePr>
        <p:xfrm>
          <a:off x="-1" y="4404851"/>
          <a:ext cx="6081253" cy="24595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a:extLst>
              <a:ext uri="{FF2B5EF4-FFF2-40B4-BE49-F238E27FC236}">
                <a16:creationId xmlns:a16="http://schemas.microsoft.com/office/drawing/2014/main" id="{FAA98A0B-9A03-C813-3328-4F3F3FCC61EF}"/>
              </a:ext>
            </a:extLst>
          </p:cNvPr>
          <p:cNvGraphicFramePr>
            <a:graphicFrameLocks/>
          </p:cNvGraphicFramePr>
          <p:nvPr>
            <p:extLst>
              <p:ext uri="{D42A27DB-BD31-4B8C-83A1-F6EECF244321}">
                <p14:modId xmlns:p14="http://schemas.microsoft.com/office/powerpoint/2010/main" val="3061115242"/>
              </p:ext>
            </p:extLst>
          </p:nvPr>
        </p:nvGraphicFramePr>
        <p:xfrm>
          <a:off x="6110747" y="4541258"/>
          <a:ext cx="6066506" cy="2316742"/>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a:extLst>
              <a:ext uri="{FF2B5EF4-FFF2-40B4-BE49-F238E27FC236}">
                <a16:creationId xmlns:a16="http://schemas.microsoft.com/office/drawing/2014/main" id="{4F0B1C18-A487-7277-7D2E-061F05764C54}"/>
              </a:ext>
            </a:extLst>
          </p:cNvPr>
          <p:cNvSpPr/>
          <p:nvPr/>
        </p:nvSpPr>
        <p:spPr>
          <a:xfrm>
            <a:off x="-1" y="991726"/>
            <a:ext cx="4468764" cy="3187657"/>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88A2618-AA09-930D-9255-29A7E14C8962}"/>
              </a:ext>
            </a:extLst>
          </p:cNvPr>
          <p:cNvSpPr/>
          <p:nvPr/>
        </p:nvSpPr>
        <p:spPr>
          <a:xfrm>
            <a:off x="4513003" y="962889"/>
            <a:ext cx="3972235" cy="3216496"/>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hart 12">
            <a:extLst>
              <a:ext uri="{FF2B5EF4-FFF2-40B4-BE49-F238E27FC236}">
                <a16:creationId xmlns:a16="http://schemas.microsoft.com/office/drawing/2014/main" id="{91320984-F1A9-6D12-FAD9-6FC91F98836E}"/>
              </a:ext>
            </a:extLst>
          </p:cNvPr>
          <p:cNvGraphicFramePr>
            <a:graphicFrameLocks/>
          </p:cNvGraphicFramePr>
          <p:nvPr>
            <p:extLst>
              <p:ext uri="{D42A27DB-BD31-4B8C-83A1-F6EECF244321}">
                <p14:modId xmlns:p14="http://schemas.microsoft.com/office/powerpoint/2010/main" val="2432097648"/>
              </p:ext>
            </p:extLst>
          </p:nvPr>
        </p:nvGraphicFramePr>
        <p:xfrm>
          <a:off x="4522837" y="1389984"/>
          <a:ext cx="3947655" cy="278940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Rounded Corners 15">
            <a:extLst>
              <a:ext uri="{FF2B5EF4-FFF2-40B4-BE49-F238E27FC236}">
                <a16:creationId xmlns:a16="http://schemas.microsoft.com/office/drawing/2014/main" id="{866080C9-B54E-0D98-6ABE-794F180444A2}"/>
              </a:ext>
            </a:extLst>
          </p:cNvPr>
          <p:cNvSpPr/>
          <p:nvPr/>
        </p:nvSpPr>
        <p:spPr>
          <a:xfrm>
            <a:off x="4522838" y="962888"/>
            <a:ext cx="3972234" cy="531473"/>
          </a:xfrm>
          <a:prstGeom prst="roundRect">
            <a:avLst>
              <a:gd name="adj" fmla="val 360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Any Abortion</a:t>
            </a:r>
          </a:p>
        </p:txBody>
      </p:sp>
      <p:graphicFrame>
        <p:nvGraphicFramePr>
          <p:cNvPr id="9" name="Chart 8">
            <a:extLst>
              <a:ext uri="{FF2B5EF4-FFF2-40B4-BE49-F238E27FC236}">
                <a16:creationId xmlns:a16="http://schemas.microsoft.com/office/drawing/2014/main" id="{0526EC97-03F8-82F1-52BE-E8365E33B32D}"/>
              </a:ext>
            </a:extLst>
          </p:cNvPr>
          <p:cNvGraphicFramePr>
            <a:graphicFrameLocks/>
          </p:cNvGraphicFramePr>
          <p:nvPr>
            <p:extLst>
              <p:ext uri="{D42A27DB-BD31-4B8C-83A1-F6EECF244321}">
                <p14:modId xmlns:p14="http://schemas.microsoft.com/office/powerpoint/2010/main" val="4066291972"/>
              </p:ext>
            </p:extLst>
          </p:nvPr>
        </p:nvGraphicFramePr>
        <p:xfrm>
          <a:off x="0" y="1494365"/>
          <a:ext cx="4522838" cy="2685018"/>
        </p:xfrm>
        <a:graphic>
          <a:graphicData uri="http://schemas.openxmlformats.org/drawingml/2006/chart">
            <c:chart xmlns:c="http://schemas.openxmlformats.org/drawingml/2006/chart" xmlns:r="http://schemas.openxmlformats.org/officeDocument/2006/relationships" r:id="rId6"/>
          </a:graphicData>
        </a:graphic>
      </p:graphicFrame>
      <p:sp>
        <p:nvSpPr>
          <p:cNvPr id="20" name="Rectangle 19">
            <a:extLst>
              <a:ext uri="{FF2B5EF4-FFF2-40B4-BE49-F238E27FC236}">
                <a16:creationId xmlns:a16="http://schemas.microsoft.com/office/drawing/2014/main" id="{5BECBF2B-7A9C-6343-21C4-39E3B1ACC62D}"/>
              </a:ext>
            </a:extLst>
          </p:cNvPr>
          <p:cNvSpPr/>
          <p:nvPr/>
        </p:nvSpPr>
        <p:spPr>
          <a:xfrm>
            <a:off x="8485238" y="962889"/>
            <a:ext cx="3706761" cy="3216496"/>
          </a:xfrm>
          <a:prstGeom prst="rect">
            <a:avLst/>
          </a:prstGeom>
          <a:solidFill>
            <a:srgbClr val="CEF9F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1" name="Rectangle: Rounded Corners 20">
            <a:extLst>
              <a:ext uri="{FF2B5EF4-FFF2-40B4-BE49-F238E27FC236}">
                <a16:creationId xmlns:a16="http://schemas.microsoft.com/office/drawing/2014/main" id="{1D8EA40D-2F2F-2D2C-E318-F8C4F76960BC}"/>
              </a:ext>
            </a:extLst>
          </p:cNvPr>
          <p:cNvSpPr/>
          <p:nvPr/>
        </p:nvSpPr>
        <p:spPr>
          <a:xfrm>
            <a:off x="8485239" y="975924"/>
            <a:ext cx="3706760" cy="512500"/>
          </a:xfrm>
          <a:prstGeom prst="roundRect">
            <a:avLst>
              <a:gd name="adj" fmla="val 360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Media Exposure</a:t>
            </a:r>
          </a:p>
        </p:txBody>
      </p:sp>
      <p:sp>
        <p:nvSpPr>
          <p:cNvPr id="3" name="Rectangle: Rounded Corners 2">
            <a:extLst>
              <a:ext uri="{FF2B5EF4-FFF2-40B4-BE49-F238E27FC236}">
                <a16:creationId xmlns:a16="http://schemas.microsoft.com/office/drawing/2014/main" id="{07CA39C4-71B6-EEAE-003D-AE4AA38EC8E8}"/>
              </a:ext>
            </a:extLst>
          </p:cNvPr>
          <p:cNvSpPr/>
          <p:nvPr/>
        </p:nvSpPr>
        <p:spPr>
          <a:xfrm>
            <a:off x="20393" y="1003160"/>
            <a:ext cx="4438536" cy="491202"/>
          </a:xfrm>
          <a:prstGeom prst="roundRect">
            <a:avLst>
              <a:gd name="adj" fmla="val 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No of living children</a:t>
            </a:r>
          </a:p>
        </p:txBody>
      </p:sp>
      <p:graphicFrame>
        <p:nvGraphicFramePr>
          <p:cNvPr id="22" name="Chart 21">
            <a:extLst>
              <a:ext uri="{FF2B5EF4-FFF2-40B4-BE49-F238E27FC236}">
                <a16:creationId xmlns:a16="http://schemas.microsoft.com/office/drawing/2014/main" id="{EBA8D0E9-5294-867F-73D5-F580CBD71BB2}"/>
              </a:ext>
            </a:extLst>
          </p:cNvPr>
          <p:cNvGraphicFramePr>
            <a:graphicFrameLocks/>
          </p:cNvGraphicFramePr>
          <p:nvPr>
            <p:extLst>
              <p:ext uri="{D42A27DB-BD31-4B8C-83A1-F6EECF244321}">
                <p14:modId xmlns:p14="http://schemas.microsoft.com/office/powerpoint/2010/main" val="3841089412"/>
              </p:ext>
            </p:extLst>
          </p:nvPr>
        </p:nvGraphicFramePr>
        <p:xfrm>
          <a:off x="8524566" y="1396390"/>
          <a:ext cx="3667433" cy="3111681"/>
        </p:xfrm>
        <a:graphic>
          <a:graphicData uri="http://schemas.openxmlformats.org/drawingml/2006/chart">
            <c:chart xmlns:c="http://schemas.openxmlformats.org/drawingml/2006/chart" xmlns:r="http://schemas.openxmlformats.org/officeDocument/2006/relationships" r:id="rId7"/>
          </a:graphicData>
        </a:graphic>
      </p:graphicFrame>
      <p:sp>
        <p:nvSpPr>
          <p:cNvPr id="28" name="Rectangle: Rounded Corners 27">
            <a:extLst>
              <a:ext uri="{FF2B5EF4-FFF2-40B4-BE49-F238E27FC236}">
                <a16:creationId xmlns:a16="http://schemas.microsoft.com/office/drawing/2014/main" id="{416172B5-42DC-23DE-EB32-3E6A2554F160}"/>
              </a:ext>
            </a:extLst>
          </p:cNvPr>
          <p:cNvSpPr/>
          <p:nvPr/>
        </p:nvSpPr>
        <p:spPr>
          <a:xfrm>
            <a:off x="14747" y="4179385"/>
            <a:ext cx="6081253" cy="361873"/>
          </a:xfrm>
          <a:prstGeom prst="roundRect">
            <a:avLst>
              <a:gd name="adj" fmla="val 360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Traditional Method Use by FLW Interaction</a:t>
            </a: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8"/>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3" name="Rectangle: Rounded Corners 32">
            <a:extLst>
              <a:ext uri="{FF2B5EF4-FFF2-40B4-BE49-F238E27FC236}">
                <a16:creationId xmlns:a16="http://schemas.microsoft.com/office/drawing/2014/main" id="{CED1331F-B8D9-4C58-02D8-35695AFA0A73}"/>
              </a:ext>
            </a:extLst>
          </p:cNvPr>
          <p:cNvSpPr/>
          <p:nvPr/>
        </p:nvSpPr>
        <p:spPr>
          <a:xfrm>
            <a:off x="6096000" y="4179385"/>
            <a:ext cx="6081253" cy="361873"/>
          </a:xfrm>
          <a:prstGeom prst="roundRect">
            <a:avLst>
              <a:gd name="adj" fmla="val 3600"/>
            </a:avLst>
          </a:prstGeom>
          <a:solidFill>
            <a:srgbClr val="008A98"/>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Traditional Method Use by Discussion on FP during VHSND</a:t>
            </a:r>
            <a:endParaRPr lang="en-IN" sz="1600" b="1" dirty="0">
              <a:solidFill>
                <a:schemeClr val="bg1"/>
              </a:solidFill>
            </a:endParaRPr>
          </a:p>
        </p:txBody>
      </p:sp>
    </p:spTree>
    <p:extLst>
      <p:ext uri="{BB962C8B-B14F-4D97-AF65-F5344CB8AC3E}">
        <p14:creationId xmlns:p14="http://schemas.microsoft.com/office/powerpoint/2010/main" val="2408137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4371945E-267C-0B0D-6544-5A36B58FF549}"/>
              </a:ext>
            </a:extLst>
          </p:cNvPr>
          <p:cNvGrpSpPr/>
          <p:nvPr/>
        </p:nvGrpSpPr>
        <p:grpSpPr>
          <a:xfrm>
            <a:off x="14746" y="4179385"/>
            <a:ext cx="6081254" cy="2685021"/>
            <a:chOff x="0" y="962887"/>
            <a:chExt cx="4938854" cy="5901521"/>
          </a:xfrm>
        </p:grpSpPr>
        <p:sp>
          <p:nvSpPr>
            <p:cNvPr id="27" name="Rectangle 26">
              <a:extLst>
                <a:ext uri="{FF2B5EF4-FFF2-40B4-BE49-F238E27FC236}">
                  <a16:creationId xmlns:a16="http://schemas.microsoft.com/office/drawing/2014/main" id="{C7A1D344-9CB9-700E-A20E-97FD57D9D4AB}"/>
                </a:ext>
              </a:extLst>
            </p:cNvPr>
            <p:cNvSpPr/>
            <p:nvPr/>
          </p:nvSpPr>
          <p:spPr>
            <a:xfrm>
              <a:off x="0" y="962889"/>
              <a:ext cx="4938854" cy="5901519"/>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416172B5-42DC-23DE-EB32-3E6A2554F160}"/>
                </a:ext>
              </a:extLst>
            </p:cNvPr>
            <p:cNvSpPr/>
            <p:nvPr/>
          </p:nvSpPr>
          <p:spPr>
            <a:xfrm>
              <a:off x="1" y="962887"/>
              <a:ext cx="4938853" cy="795375"/>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SHG Membership</a:t>
              </a:r>
            </a:p>
          </p:txBody>
        </p:sp>
      </p:grpSp>
      <p:sp>
        <p:nvSpPr>
          <p:cNvPr id="15" name="Rectangle 14">
            <a:extLst>
              <a:ext uri="{FF2B5EF4-FFF2-40B4-BE49-F238E27FC236}">
                <a16:creationId xmlns:a16="http://schemas.microsoft.com/office/drawing/2014/main" id="{988A2618-AA09-930D-9255-29A7E14C8962}"/>
              </a:ext>
            </a:extLst>
          </p:cNvPr>
          <p:cNvSpPr/>
          <p:nvPr/>
        </p:nvSpPr>
        <p:spPr>
          <a:xfrm>
            <a:off x="4513003" y="962889"/>
            <a:ext cx="3972235" cy="3216496"/>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866080C9-B54E-0D98-6ABE-794F180444A2}"/>
              </a:ext>
            </a:extLst>
          </p:cNvPr>
          <p:cNvSpPr/>
          <p:nvPr/>
        </p:nvSpPr>
        <p:spPr>
          <a:xfrm>
            <a:off x="4522838" y="962889"/>
            <a:ext cx="3972234" cy="433502"/>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Any Abortion</a:t>
            </a: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pSp>
        <p:nvGrpSpPr>
          <p:cNvPr id="14" name="Group 13">
            <a:extLst>
              <a:ext uri="{FF2B5EF4-FFF2-40B4-BE49-F238E27FC236}">
                <a16:creationId xmlns:a16="http://schemas.microsoft.com/office/drawing/2014/main" id="{FB793B95-39A9-D04C-ACCF-00F7E745C63F}"/>
              </a:ext>
            </a:extLst>
          </p:cNvPr>
          <p:cNvGrpSpPr/>
          <p:nvPr/>
        </p:nvGrpSpPr>
        <p:grpSpPr>
          <a:xfrm>
            <a:off x="0" y="962889"/>
            <a:ext cx="4522839" cy="3216497"/>
            <a:chOff x="0" y="962889"/>
            <a:chExt cx="4938854" cy="3216497"/>
          </a:xfrm>
        </p:grpSpPr>
        <p:grpSp>
          <p:nvGrpSpPr>
            <p:cNvPr id="12" name="Group 11">
              <a:extLst>
                <a:ext uri="{FF2B5EF4-FFF2-40B4-BE49-F238E27FC236}">
                  <a16:creationId xmlns:a16="http://schemas.microsoft.com/office/drawing/2014/main" id="{BE0218E7-B193-6F8A-1953-C181BF28B48B}"/>
                </a:ext>
              </a:extLst>
            </p:cNvPr>
            <p:cNvGrpSpPr/>
            <p:nvPr/>
          </p:nvGrpSpPr>
          <p:grpSpPr>
            <a:xfrm>
              <a:off x="0" y="962889"/>
              <a:ext cx="4938854" cy="3216497"/>
              <a:chOff x="0" y="962887"/>
              <a:chExt cx="4938854" cy="5901521"/>
            </a:xfrm>
          </p:grpSpPr>
          <p:sp>
            <p:nvSpPr>
              <p:cNvPr id="10" name="Rectangle 9">
                <a:extLst>
                  <a:ext uri="{FF2B5EF4-FFF2-40B4-BE49-F238E27FC236}">
                    <a16:creationId xmlns:a16="http://schemas.microsoft.com/office/drawing/2014/main" id="{30F58E3E-473D-6E81-CE38-C54931DB20ED}"/>
                  </a:ext>
                </a:extLst>
              </p:cNvPr>
              <p:cNvSpPr/>
              <p:nvPr/>
            </p:nvSpPr>
            <p:spPr>
              <a:xfrm>
                <a:off x="0" y="962889"/>
                <a:ext cx="4938854" cy="5901519"/>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9D4AD4BF-7F53-5E5F-56AB-472FB9388814}"/>
                  </a:ext>
                </a:extLst>
              </p:cNvPr>
              <p:cNvSpPr/>
              <p:nvPr/>
            </p:nvSpPr>
            <p:spPr>
              <a:xfrm>
                <a:off x="1" y="962887"/>
                <a:ext cx="4938853" cy="795375"/>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a:solidFill>
                      <a:schemeClr val="bg1"/>
                    </a:solidFill>
                  </a:rPr>
                  <a:t>Modern Contraceptive Use by No of living children</a:t>
                </a:r>
                <a:endParaRPr lang="en-IN" sz="1400" b="1" dirty="0">
                  <a:solidFill>
                    <a:schemeClr val="bg1"/>
                  </a:solidFill>
                </a:endParaRPr>
              </a:p>
            </p:txBody>
          </p:sp>
        </p:grpSp>
        <p:graphicFrame>
          <p:nvGraphicFramePr>
            <p:cNvPr id="9" name="Chart 8">
              <a:extLst>
                <a:ext uri="{FF2B5EF4-FFF2-40B4-BE49-F238E27FC236}">
                  <a16:creationId xmlns:a16="http://schemas.microsoft.com/office/drawing/2014/main" id="{0526EC97-03F8-82F1-52BE-E8365E33B32D}"/>
                </a:ext>
              </a:extLst>
            </p:cNvPr>
            <p:cNvGraphicFramePr>
              <a:graphicFrameLocks/>
            </p:cNvGraphicFramePr>
            <p:nvPr>
              <p:extLst>
                <p:ext uri="{D42A27DB-BD31-4B8C-83A1-F6EECF244321}">
                  <p14:modId xmlns:p14="http://schemas.microsoft.com/office/powerpoint/2010/main" val="3674694192"/>
                </p:ext>
              </p:extLst>
            </p:nvPr>
          </p:nvGraphicFramePr>
          <p:xfrm>
            <a:off x="0" y="1396388"/>
            <a:ext cx="4938852" cy="2782998"/>
          </p:xfrm>
          <a:graphic>
            <a:graphicData uri="http://schemas.openxmlformats.org/drawingml/2006/chart">
              <c:chart xmlns:c="http://schemas.openxmlformats.org/drawingml/2006/chart" xmlns:r="http://schemas.openxmlformats.org/officeDocument/2006/relationships" r:id="rId5"/>
            </a:graphicData>
          </a:graphic>
        </p:graphicFrame>
      </p:grpSp>
      <p:graphicFrame>
        <p:nvGraphicFramePr>
          <p:cNvPr id="13" name="Chart 12">
            <a:extLst>
              <a:ext uri="{FF2B5EF4-FFF2-40B4-BE49-F238E27FC236}">
                <a16:creationId xmlns:a16="http://schemas.microsoft.com/office/drawing/2014/main" id="{91320984-F1A9-6D12-FAD9-6FC91F98836E}"/>
              </a:ext>
            </a:extLst>
          </p:cNvPr>
          <p:cNvGraphicFramePr>
            <a:graphicFrameLocks/>
          </p:cNvGraphicFramePr>
          <p:nvPr>
            <p:extLst>
              <p:ext uri="{D42A27DB-BD31-4B8C-83A1-F6EECF244321}">
                <p14:modId xmlns:p14="http://schemas.microsoft.com/office/powerpoint/2010/main" val="3506914088"/>
              </p:ext>
            </p:extLst>
          </p:nvPr>
        </p:nvGraphicFramePr>
        <p:xfrm>
          <a:off x="4522837" y="1396389"/>
          <a:ext cx="3947655" cy="2776590"/>
        </p:xfrm>
        <a:graphic>
          <a:graphicData uri="http://schemas.openxmlformats.org/drawingml/2006/chart">
            <c:chart xmlns:c="http://schemas.openxmlformats.org/drawingml/2006/chart" xmlns:r="http://schemas.openxmlformats.org/officeDocument/2006/relationships" r:id="rId6"/>
          </a:graphicData>
        </a:graphic>
      </p:graphicFrame>
      <p:grpSp>
        <p:nvGrpSpPr>
          <p:cNvPr id="18" name="Group 17">
            <a:extLst>
              <a:ext uri="{FF2B5EF4-FFF2-40B4-BE49-F238E27FC236}">
                <a16:creationId xmlns:a16="http://schemas.microsoft.com/office/drawing/2014/main" id="{F56BCDB8-8BC9-F2E6-ACF9-0079D5256F48}"/>
              </a:ext>
            </a:extLst>
          </p:cNvPr>
          <p:cNvGrpSpPr/>
          <p:nvPr/>
        </p:nvGrpSpPr>
        <p:grpSpPr>
          <a:xfrm>
            <a:off x="8485238" y="962888"/>
            <a:ext cx="3706761" cy="3216497"/>
            <a:chOff x="0" y="962887"/>
            <a:chExt cx="4938854" cy="5901521"/>
          </a:xfrm>
        </p:grpSpPr>
        <p:sp>
          <p:nvSpPr>
            <p:cNvPr id="20" name="Rectangle 19">
              <a:extLst>
                <a:ext uri="{FF2B5EF4-FFF2-40B4-BE49-F238E27FC236}">
                  <a16:creationId xmlns:a16="http://schemas.microsoft.com/office/drawing/2014/main" id="{5BECBF2B-7A9C-6343-21C4-39E3B1ACC62D}"/>
                </a:ext>
              </a:extLst>
            </p:cNvPr>
            <p:cNvSpPr/>
            <p:nvPr/>
          </p:nvSpPr>
          <p:spPr>
            <a:xfrm>
              <a:off x="0" y="962889"/>
              <a:ext cx="4938854" cy="5901519"/>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1D8EA40D-2F2F-2D2C-E318-F8C4F76960BC}"/>
                </a:ext>
              </a:extLst>
            </p:cNvPr>
            <p:cNvSpPr/>
            <p:nvPr/>
          </p:nvSpPr>
          <p:spPr>
            <a:xfrm>
              <a:off x="1" y="962887"/>
              <a:ext cx="4938853" cy="795375"/>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Media Exposure</a:t>
              </a:r>
            </a:p>
          </p:txBody>
        </p:sp>
      </p:grpSp>
      <p:graphicFrame>
        <p:nvGraphicFramePr>
          <p:cNvPr id="22" name="Chart 21">
            <a:extLst>
              <a:ext uri="{FF2B5EF4-FFF2-40B4-BE49-F238E27FC236}">
                <a16:creationId xmlns:a16="http://schemas.microsoft.com/office/drawing/2014/main" id="{EBA8D0E9-5294-867F-73D5-F580CBD71BB2}"/>
              </a:ext>
            </a:extLst>
          </p:cNvPr>
          <p:cNvGraphicFramePr>
            <a:graphicFrameLocks/>
          </p:cNvGraphicFramePr>
          <p:nvPr>
            <p:extLst>
              <p:ext uri="{D42A27DB-BD31-4B8C-83A1-F6EECF244321}">
                <p14:modId xmlns:p14="http://schemas.microsoft.com/office/powerpoint/2010/main" val="1097841607"/>
              </p:ext>
            </p:extLst>
          </p:nvPr>
        </p:nvGraphicFramePr>
        <p:xfrm>
          <a:off x="8524566" y="1396390"/>
          <a:ext cx="3667433" cy="311168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3" name="Chart 22">
            <a:extLst>
              <a:ext uri="{FF2B5EF4-FFF2-40B4-BE49-F238E27FC236}">
                <a16:creationId xmlns:a16="http://schemas.microsoft.com/office/drawing/2014/main" id="{282193E5-16D6-E0DF-A886-EB7D79E71B0B}"/>
              </a:ext>
            </a:extLst>
          </p:cNvPr>
          <p:cNvGraphicFramePr>
            <a:graphicFrameLocks/>
          </p:cNvGraphicFramePr>
          <p:nvPr>
            <p:extLst>
              <p:ext uri="{D42A27DB-BD31-4B8C-83A1-F6EECF244321}">
                <p14:modId xmlns:p14="http://schemas.microsoft.com/office/powerpoint/2010/main" val="2889721465"/>
              </p:ext>
            </p:extLst>
          </p:nvPr>
        </p:nvGraphicFramePr>
        <p:xfrm>
          <a:off x="-1" y="4404851"/>
          <a:ext cx="6081253" cy="2459553"/>
        </p:xfrm>
        <a:graphic>
          <a:graphicData uri="http://schemas.openxmlformats.org/drawingml/2006/chart">
            <c:chart xmlns:c="http://schemas.openxmlformats.org/drawingml/2006/chart" xmlns:r="http://schemas.openxmlformats.org/officeDocument/2006/relationships" r:id="rId8"/>
          </a:graphicData>
        </a:graphic>
      </p:graphicFrame>
      <p:grpSp>
        <p:nvGrpSpPr>
          <p:cNvPr id="31" name="Group 30">
            <a:extLst>
              <a:ext uri="{FF2B5EF4-FFF2-40B4-BE49-F238E27FC236}">
                <a16:creationId xmlns:a16="http://schemas.microsoft.com/office/drawing/2014/main" id="{E0F4541A-6D08-0443-F63E-6DA9D27B8D0E}"/>
              </a:ext>
            </a:extLst>
          </p:cNvPr>
          <p:cNvGrpSpPr/>
          <p:nvPr/>
        </p:nvGrpSpPr>
        <p:grpSpPr>
          <a:xfrm>
            <a:off x="6095999" y="4179385"/>
            <a:ext cx="6081254" cy="2685021"/>
            <a:chOff x="0" y="962887"/>
            <a:chExt cx="4938854" cy="5901521"/>
          </a:xfrm>
        </p:grpSpPr>
        <p:sp>
          <p:nvSpPr>
            <p:cNvPr id="32" name="Rectangle 31">
              <a:extLst>
                <a:ext uri="{FF2B5EF4-FFF2-40B4-BE49-F238E27FC236}">
                  <a16:creationId xmlns:a16="http://schemas.microsoft.com/office/drawing/2014/main" id="{20264F1D-5BEB-66CC-C2A4-E36D1515A30A}"/>
                </a:ext>
              </a:extLst>
            </p:cNvPr>
            <p:cNvSpPr/>
            <p:nvPr/>
          </p:nvSpPr>
          <p:spPr>
            <a:xfrm>
              <a:off x="0" y="962889"/>
              <a:ext cx="4938854" cy="5901519"/>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CED1331F-B8D9-4C58-02D8-35695AFA0A73}"/>
                </a:ext>
              </a:extLst>
            </p:cNvPr>
            <p:cNvSpPr/>
            <p:nvPr/>
          </p:nvSpPr>
          <p:spPr>
            <a:xfrm>
              <a:off x="1" y="962887"/>
              <a:ext cx="4938853" cy="795375"/>
            </a:xfrm>
            <a:prstGeom prst="roundRect">
              <a:avLst>
                <a:gd name="adj" fmla="val 360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Discussion on FP during VHSND</a:t>
              </a:r>
            </a:p>
          </p:txBody>
        </p:sp>
      </p:grpSp>
      <p:graphicFrame>
        <p:nvGraphicFramePr>
          <p:cNvPr id="34" name="Chart 33">
            <a:extLst>
              <a:ext uri="{FF2B5EF4-FFF2-40B4-BE49-F238E27FC236}">
                <a16:creationId xmlns:a16="http://schemas.microsoft.com/office/drawing/2014/main" id="{FAA98A0B-9A03-C813-3328-4F3F3FCC61EF}"/>
              </a:ext>
            </a:extLst>
          </p:cNvPr>
          <p:cNvGraphicFramePr>
            <a:graphicFrameLocks/>
          </p:cNvGraphicFramePr>
          <p:nvPr>
            <p:extLst>
              <p:ext uri="{D42A27DB-BD31-4B8C-83A1-F6EECF244321}">
                <p14:modId xmlns:p14="http://schemas.microsoft.com/office/powerpoint/2010/main" val="2611806549"/>
              </p:ext>
            </p:extLst>
          </p:nvPr>
        </p:nvGraphicFramePr>
        <p:xfrm>
          <a:off x="6110747" y="4541258"/>
          <a:ext cx="6066506" cy="231674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909355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Rectangle 2">
            <a:extLst>
              <a:ext uri="{FF2B5EF4-FFF2-40B4-BE49-F238E27FC236}">
                <a16:creationId xmlns:a16="http://schemas.microsoft.com/office/drawing/2014/main" id="{8969FCB2-ED4F-FED6-D729-1D57BDFCE4B5}"/>
              </a:ext>
            </a:extLst>
          </p:cNvPr>
          <p:cNvSpPr/>
          <p:nvPr/>
        </p:nvSpPr>
        <p:spPr>
          <a:xfrm>
            <a:off x="0" y="968827"/>
            <a:ext cx="6096000" cy="2743201"/>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1084B6E8-5A44-6F44-7504-F4E5491C015D}"/>
              </a:ext>
            </a:extLst>
          </p:cNvPr>
          <p:cNvSpPr/>
          <p:nvPr/>
        </p:nvSpPr>
        <p:spPr>
          <a:xfrm>
            <a:off x="0" y="968826"/>
            <a:ext cx="6096000" cy="535913"/>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(Participation </a:t>
            </a:r>
            <a:r>
              <a:rPr lang="en-IN" sz="1400" b="1">
                <a:solidFill>
                  <a:schemeClr val="bg1"/>
                </a:solidFill>
              </a:rPr>
              <a:t>in Saas</a:t>
            </a:r>
            <a:r>
              <a:rPr lang="en-IN" sz="1400" b="1" dirty="0">
                <a:solidFill>
                  <a:schemeClr val="bg1"/>
                </a:solidFill>
              </a:rPr>
              <a:t> </a:t>
            </a:r>
            <a:r>
              <a:rPr lang="en-IN" sz="1400" b="1">
                <a:solidFill>
                  <a:schemeClr val="bg1"/>
                </a:solidFill>
              </a:rPr>
              <a:t>Bahu Sammelan</a:t>
            </a:r>
            <a:r>
              <a:rPr lang="en-IN" sz="1400" b="1" dirty="0">
                <a:solidFill>
                  <a:schemeClr val="bg1"/>
                </a:solidFill>
              </a:rPr>
              <a:t> and Exposure </a:t>
            </a:r>
            <a:r>
              <a:rPr lang="en-IN" sz="1400" b="1">
                <a:solidFill>
                  <a:schemeClr val="bg1"/>
                </a:solidFill>
              </a:rPr>
              <a:t>to Sarathi</a:t>
            </a:r>
            <a:r>
              <a:rPr lang="en-IN" sz="1400" b="1" dirty="0">
                <a:solidFill>
                  <a:schemeClr val="bg1"/>
                </a:solidFill>
              </a:rPr>
              <a:t> Van</a:t>
            </a:r>
          </a:p>
        </p:txBody>
      </p:sp>
      <p:sp>
        <p:nvSpPr>
          <p:cNvPr id="11" name="Rectangle 10">
            <a:extLst>
              <a:ext uri="{FF2B5EF4-FFF2-40B4-BE49-F238E27FC236}">
                <a16:creationId xmlns:a16="http://schemas.microsoft.com/office/drawing/2014/main" id="{9A29DC65-331E-672E-DC20-5C7AB4B83BEF}"/>
              </a:ext>
            </a:extLst>
          </p:cNvPr>
          <p:cNvSpPr/>
          <p:nvPr/>
        </p:nvSpPr>
        <p:spPr>
          <a:xfrm>
            <a:off x="6096000" y="968827"/>
            <a:ext cx="6096000" cy="2743201"/>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D0732E26-A4BA-72A9-F8DD-A1FF84A554B6}"/>
              </a:ext>
            </a:extLst>
          </p:cNvPr>
          <p:cNvSpPr/>
          <p:nvPr/>
        </p:nvSpPr>
        <p:spPr>
          <a:xfrm>
            <a:off x="6096000" y="968827"/>
            <a:ext cx="6096000" cy="535912"/>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Awareness of </a:t>
            </a:r>
            <a:r>
              <a:rPr lang="en-IN" sz="1400" b="1">
                <a:solidFill>
                  <a:schemeClr val="bg1"/>
                </a:solidFill>
              </a:rPr>
              <a:t>Nai Pahel</a:t>
            </a:r>
            <a:r>
              <a:rPr lang="en-IN" sz="1400" b="1" dirty="0">
                <a:solidFill>
                  <a:schemeClr val="bg1"/>
                </a:solidFill>
              </a:rPr>
              <a:t> Kit</a:t>
            </a:r>
          </a:p>
        </p:txBody>
      </p:sp>
      <p:graphicFrame>
        <p:nvGraphicFramePr>
          <p:cNvPr id="9" name="Chart 8">
            <a:extLst>
              <a:ext uri="{FF2B5EF4-FFF2-40B4-BE49-F238E27FC236}">
                <a16:creationId xmlns:a16="http://schemas.microsoft.com/office/drawing/2014/main" id="{7075911B-E0AA-0CE2-EA79-46EB12C9D5AC}"/>
              </a:ext>
            </a:extLst>
          </p:cNvPr>
          <p:cNvGraphicFramePr>
            <a:graphicFrameLocks/>
          </p:cNvGraphicFramePr>
          <p:nvPr>
            <p:extLst>
              <p:ext uri="{D42A27DB-BD31-4B8C-83A1-F6EECF244321}">
                <p14:modId xmlns:p14="http://schemas.microsoft.com/office/powerpoint/2010/main" val="4056036988"/>
              </p:ext>
            </p:extLst>
          </p:nvPr>
        </p:nvGraphicFramePr>
        <p:xfrm>
          <a:off x="6096000" y="1497205"/>
          <a:ext cx="6096000" cy="22148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488C31F8-97AB-567D-CE37-A1C2A443E168}"/>
              </a:ext>
            </a:extLst>
          </p:cNvPr>
          <p:cNvGraphicFramePr>
            <a:graphicFrameLocks/>
          </p:cNvGraphicFramePr>
          <p:nvPr>
            <p:extLst>
              <p:ext uri="{D42A27DB-BD31-4B8C-83A1-F6EECF244321}">
                <p14:modId xmlns:p14="http://schemas.microsoft.com/office/powerpoint/2010/main" val="1364386029"/>
              </p:ext>
            </p:extLst>
          </p:nvPr>
        </p:nvGraphicFramePr>
        <p:xfrm>
          <a:off x="0" y="1504739"/>
          <a:ext cx="6096000" cy="2207288"/>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a:extLst>
              <a:ext uri="{FF2B5EF4-FFF2-40B4-BE49-F238E27FC236}">
                <a16:creationId xmlns:a16="http://schemas.microsoft.com/office/drawing/2014/main" id="{B9D68A8C-A5E8-4C48-80E8-2EED1C06435D}"/>
              </a:ext>
            </a:extLst>
          </p:cNvPr>
          <p:cNvSpPr/>
          <p:nvPr/>
        </p:nvSpPr>
        <p:spPr>
          <a:xfrm>
            <a:off x="0" y="3712027"/>
            <a:ext cx="12192000" cy="3145972"/>
          </a:xfrm>
          <a:prstGeom prst="rect">
            <a:avLst/>
          </a:prstGeom>
          <a:solidFill>
            <a:srgbClr val="F3D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7DCC2232-D071-A41F-4DE0-0658BD251B22}"/>
              </a:ext>
            </a:extLst>
          </p:cNvPr>
          <p:cNvSpPr/>
          <p:nvPr/>
        </p:nvSpPr>
        <p:spPr>
          <a:xfrm>
            <a:off x="0" y="3712026"/>
            <a:ext cx="12192000" cy="528378"/>
          </a:xfrm>
          <a:prstGeom prst="roundRect">
            <a:avLst>
              <a:gd name="adj" fmla="val 0"/>
            </a:avLst>
          </a:prstGeom>
          <a:solidFill>
            <a:srgbClr val="AC2E2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400" b="1" dirty="0">
                <a:solidFill>
                  <a:schemeClr val="bg1"/>
                </a:solidFill>
              </a:rPr>
              <a:t>Modern Contraceptive Use by Different Age Group</a:t>
            </a:r>
          </a:p>
        </p:txBody>
      </p:sp>
      <p:graphicFrame>
        <p:nvGraphicFramePr>
          <p:cNvPr id="13" name="Chart 12">
            <a:extLst>
              <a:ext uri="{FF2B5EF4-FFF2-40B4-BE49-F238E27FC236}">
                <a16:creationId xmlns:a16="http://schemas.microsoft.com/office/drawing/2014/main" id="{D668FC31-9EBD-ABE8-622B-6020D0CA67CB}"/>
              </a:ext>
            </a:extLst>
          </p:cNvPr>
          <p:cNvGraphicFramePr>
            <a:graphicFrameLocks/>
          </p:cNvGraphicFramePr>
          <p:nvPr>
            <p:extLst>
              <p:ext uri="{D42A27DB-BD31-4B8C-83A1-F6EECF244321}">
                <p14:modId xmlns:p14="http://schemas.microsoft.com/office/powerpoint/2010/main" val="4288350300"/>
              </p:ext>
            </p:extLst>
          </p:nvPr>
        </p:nvGraphicFramePr>
        <p:xfrm>
          <a:off x="0" y="4240404"/>
          <a:ext cx="12191999" cy="261759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715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1E478E0-0658-0E1A-92AD-C927B81F5DB4}"/>
              </a:ext>
            </a:extLst>
          </p:cNvPr>
          <p:cNvGrpSpPr/>
          <p:nvPr/>
        </p:nvGrpSpPr>
        <p:grpSpPr>
          <a:xfrm>
            <a:off x="-7374" y="968827"/>
            <a:ext cx="6073879" cy="2800489"/>
            <a:chOff x="-1941139" y="205716"/>
            <a:chExt cx="6051023" cy="3088683"/>
          </a:xfrm>
        </p:grpSpPr>
        <p:sp>
          <p:nvSpPr>
            <p:cNvPr id="8" name="Rectangle 7">
              <a:extLst>
                <a:ext uri="{FF2B5EF4-FFF2-40B4-BE49-F238E27FC236}">
                  <a16:creationId xmlns:a16="http://schemas.microsoft.com/office/drawing/2014/main" id="{5D1CB5FA-F42E-FAF2-C252-3971859BDAAE}"/>
                </a:ext>
              </a:extLst>
            </p:cNvPr>
            <p:cNvSpPr/>
            <p:nvPr/>
          </p:nvSpPr>
          <p:spPr>
            <a:xfrm>
              <a:off x="-1941138" y="247984"/>
              <a:ext cx="6051022" cy="3046415"/>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44B5524-D250-004F-1A62-E61E9F61E322}"/>
                </a:ext>
              </a:extLst>
            </p:cNvPr>
            <p:cNvSpPr/>
            <p:nvPr/>
          </p:nvSpPr>
          <p:spPr>
            <a:xfrm>
              <a:off x="-1941139" y="205716"/>
              <a:ext cx="6051021" cy="531476"/>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Husband’s Migration</a:t>
              </a:r>
            </a:p>
          </p:txBody>
        </p:sp>
      </p:grpSp>
      <p:grpSp>
        <p:nvGrpSpPr>
          <p:cNvPr id="12" name="Group 11">
            <a:extLst>
              <a:ext uri="{FF2B5EF4-FFF2-40B4-BE49-F238E27FC236}">
                <a16:creationId xmlns:a16="http://schemas.microsoft.com/office/drawing/2014/main" id="{CD613AC9-D063-A450-BA62-E9D710C34B1C}"/>
              </a:ext>
            </a:extLst>
          </p:cNvPr>
          <p:cNvGrpSpPr/>
          <p:nvPr/>
        </p:nvGrpSpPr>
        <p:grpSpPr>
          <a:xfrm>
            <a:off x="0" y="3769317"/>
            <a:ext cx="12192000" cy="3088683"/>
            <a:chOff x="-1941139" y="205716"/>
            <a:chExt cx="6051023" cy="3088683"/>
          </a:xfrm>
        </p:grpSpPr>
        <p:sp>
          <p:nvSpPr>
            <p:cNvPr id="10" name="Rectangle 9">
              <a:extLst>
                <a:ext uri="{FF2B5EF4-FFF2-40B4-BE49-F238E27FC236}">
                  <a16:creationId xmlns:a16="http://schemas.microsoft.com/office/drawing/2014/main" id="{E6BB6369-3A28-DEFF-9A13-932936D45C9A}"/>
                </a:ext>
              </a:extLst>
            </p:cNvPr>
            <p:cNvSpPr/>
            <p:nvPr/>
          </p:nvSpPr>
          <p:spPr>
            <a:xfrm>
              <a:off x="-1941138" y="247984"/>
              <a:ext cx="6051022" cy="3046415"/>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0CFE627-E9C7-8820-E4BA-E78850554775}"/>
                </a:ext>
              </a:extLst>
            </p:cNvPr>
            <p:cNvSpPr/>
            <p:nvPr/>
          </p:nvSpPr>
          <p:spPr>
            <a:xfrm>
              <a:off x="-1941139" y="205716"/>
              <a:ext cx="6051021" cy="531476"/>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Different Age Group</a:t>
              </a:r>
            </a:p>
          </p:txBody>
        </p:sp>
      </p:gr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aphicFrame>
        <p:nvGraphicFramePr>
          <p:cNvPr id="2" name="Chart 1">
            <a:extLst>
              <a:ext uri="{FF2B5EF4-FFF2-40B4-BE49-F238E27FC236}">
                <a16:creationId xmlns:a16="http://schemas.microsoft.com/office/drawing/2014/main" id="{053A7C15-63A5-82FB-9D5C-15E4B8EE9086}"/>
              </a:ext>
            </a:extLst>
          </p:cNvPr>
          <p:cNvGraphicFramePr>
            <a:graphicFrameLocks/>
          </p:cNvGraphicFramePr>
          <p:nvPr>
            <p:extLst>
              <p:ext uri="{D42A27DB-BD31-4B8C-83A1-F6EECF244321}">
                <p14:modId xmlns:p14="http://schemas.microsoft.com/office/powerpoint/2010/main" val="1257339998"/>
              </p:ext>
            </p:extLst>
          </p:nvPr>
        </p:nvGraphicFramePr>
        <p:xfrm>
          <a:off x="-14748" y="1360064"/>
          <a:ext cx="6081253" cy="24092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D53C423C-FA64-2837-777C-6C477256FE26}"/>
              </a:ext>
            </a:extLst>
          </p:cNvPr>
          <p:cNvGraphicFramePr>
            <a:graphicFrameLocks/>
          </p:cNvGraphicFramePr>
          <p:nvPr>
            <p:extLst>
              <p:ext uri="{D42A27DB-BD31-4B8C-83A1-F6EECF244321}">
                <p14:modId xmlns:p14="http://schemas.microsoft.com/office/powerpoint/2010/main" val="907934107"/>
              </p:ext>
            </p:extLst>
          </p:nvPr>
        </p:nvGraphicFramePr>
        <p:xfrm>
          <a:off x="-14748" y="4381896"/>
          <a:ext cx="12206748" cy="2518372"/>
        </p:xfrm>
        <a:graphic>
          <a:graphicData uri="http://schemas.openxmlformats.org/drawingml/2006/chart">
            <c:chart xmlns:c="http://schemas.openxmlformats.org/drawingml/2006/chart" xmlns:r="http://schemas.openxmlformats.org/officeDocument/2006/relationships" r:id="rId5"/>
          </a:graphicData>
        </a:graphic>
      </p:graphicFrame>
      <p:pic>
        <p:nvPicPr>
          <p:cNvPr id="13" name="Picture 12" descr="A person holding a baby and a drawing of a person and a drawing of a person&#10;&#10;Description automatically generated">
            <a:extLst>
              <a:ext uri="{FF2B5EF4-FFF2-40B4-BE49-F238E27FC236}">
                <a16:creationId xmlns:a16="http://schemas.microsoft.com/office/drawing/2014/main" id="{A0291530-EBF9-4C2D-04D4-76879DF680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1251" y="993988"/>
            <a:ext cx="6073877" cy="2677356"/>
          </a:xfrm>
          <a:prstGeom prst="rect">
            <a:avLst/>
          </a:prstGeom>
        </p:spPr>
      </p:pic>
    </p:spTree>
    <p:extLst>
      <p:ext uri="{BB962C8B-B14F-4D97-AF65-F5344CB8AC3E}">
        <p14:creationId xmlns:p14="http://schemas.microsoft.com/office/powerpoint/2010/main" val="3367593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hat">
            <a:extLst>
              <a:ext uri="{FF2B5EF4-FFF2-40B4-BE49-F238E27FC236}">
                <a16:creationId xmlns:a16="http://schemas.microsoft.com/office/drawing/2014/main" id="{E3AE7030-8D6E-9198-F7F2-13E67672FE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68829"/>
            <a:ext cx="12192000" cy="5889171"/>
          </a:xfrm>
        </p:spPr>
      </p:pic>
      <p:sp>
        <p:nvSpPr>
          <p:cNvPr id="4" name="Rectangle 3">
            <a:extLst>
              <a:ext uri="{FF2B5EF4-FFF2-40B4-BE49-F238E27FC236}">
                <a16:creationId xmlns:a16="http://schemas.microsoft.com/office/drawing/2014/main" id="{19B8050D-9D74-88BC-CF1B-4B9BE01FF693}"/>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Screenshot of approval</a:t>
            </a:r>
          </a:p>
        </p:txBody>
      </p:sp>
    </p:spTree>
    <p:extLst>
      <p:ext uri="{BB962C8B-B14F-4D97-AF65-F5344CB8AC3E}">
        <p14:creationId xmlns:p14="http://schemas.microsoft.com/office/powerpoint/2010/main" val="233609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13084E6-FB78-3727-7D29-071A9A6BDECD}"/>
              </a:ext>
            </a:extLst>
          </p:cNvPr>
          <p:cNvGrpSpPr/>
          <p:nvPr/>
        </p:nvGrpSpPr>
        <p:grpSpPr>
          <a:xfrm>
            <a:off x="14745" y="968827"/>
            <a:ext cx="4488425" cy="3210556"/>
            <a:chOff x="-1941139" y="205716"/>
            <a:chExt cx="6051023" cy="3088683"/>
          </a:xfrm>
        </p:grpSpPr>
        <p:sp>
          <p:nvSpPr>
            <p:cNvPr id="8" name="Rectangle 7">
              <a:extLst>
                <a:ext uri="{FF2B5EF4-FFF2-40B4-BE49-F238E27FC236}">
                  <a16:creationId xmlns:a16="http://schemas.microsoft.com/office/drawing/2014/main" id="{433185A9-B8D8-5AC8-1321-D993CF7E0C0A}"/>
                </a:ext>
              </a:extLst>
            </p:cNvPr>
            <p:cNvSpPr/>
            <p:nvPr/>
          </p:nvSpPr>
          <p:spPr>
            <a:xfrm>
              <a:off x="-1941138" y="247984"/>
              <a:ext cx="6051022" cy="3046415"/>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51D74C8B-2708-09F8-2369-6B911AF5F7F5}"/>
                </a:ext>
              </a:extLst>
            </p:cNvPr>
            <p:cNvSpPr/>
            <p:nvPr/>
          </p:nvSpPr>
          <p:spPr>
            <a:xfrm>
              <a:off x="-1941139" y="205716"/>
              <a:ext cx="6051021" cy="531476"/>
            </a:xfrm>
            <a:prstGeom prst="roundRect">
              <a:avLst>
                <a:gd name="adj" fmla="val 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No.. Of Living Children</a:t>
              </a:r>
            </a:p>
          </p:txBody>
        </p:sp>
      </p:grpSp>
      <p:sp>
        <p:nvSpPr>
          <p:cNvPr id="27" name="Rectangle 26">
            <a:extLst>
              <a:ext uri="{FF2B5EF4-FFF2-40B4-BE49-F238E27FC236}">
                <a16:creationId xmlns:a16="http://schemas.microsoft.com/office/drawing/2014/main" id="{C7A1D344-9CB9-700E-A20E-97FD57D9D4AB}"/>
              </a:ext>
            </a:extLst>
          </p:cNvPr>
          <p:cNvSpPr/>
          <p:nvPr/>
        </p:nvSpPr>
        <p:spPr>
          <a:xfrm>
            <a:off x="14746" y="4179386"/>
            <a:ext cx="6081254" cy="2685020"/>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0264F1D-5BEB-66CC-C2A4-E36D1515A30A}"/>
              </a:ext>
            </a:extLst>
          </p:cNvPr>
          <p:cNvSpPr/>
          <p:nvPr/>
        </p:nvSpPr>
        <p:spPr>
          <a:xfrm>
            <a:off x="6095999" y="4179386"/>
            <a:ext cx="6081254" cy="2685020"/>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88A2618-AA09-930D-9255-29A7E14C8962}"/>
              </a:ext>
            </a:extLst>
          </p:cNvPr>
          <p:cNvSpPr/>
          <p:nvPr/>
        </p:nvSpPr>
        <p:spPr>
          <a:xfrm>
            <a:off x="4513003" y="962889"/>
            <a:ext cx="3972235" cy="3216496"/>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866080C9-B54E-0D98-6ABE-794F180444A2}"/>
              </a:ext>
            </a:extLst>
          </p:cNvPr>
          <p:cNvSpPr/>
          <p:nvPr/>
        </p:nvSpPr>
        <p:spPr>
          <a:xfrm>
            <a:off x="4522838" y="962888"/>
            <a:ext cx="3972234" cy="531473"/>
          </a:xfrm>
          <a:prstGeom prst="roundRect">
            <a:avLst>
              <a:gd name="adj" fmla="val 360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Any Abortion</a:t>
            </a:r>
          </a:p>
        </p:txBody>
      </p:sp>
      <p:sp>
        <p:nvSpPr>
          <p:cNvPr id="20" name="Rectangle 19">
            <a:extLst>
              <a:ext uri="{FF2B5EF4-FFF2-40B4-BE49-F238E27FC236}">
                <a16:creationId xmlns:a16="http://schemas.microsoft.com/office/drawing/2014/main" id="{5BECBF2B-7A9C-6343-21C4-39E3B1ACC62D}"/>
              </a:ext>
            </a:extLst>
          </p:cNvPr>
          <p:cNvSpPr/>
          <p:nvPr/>
        </p:nvSpPr>
        <p:spPr>
          <a:xfrm>
            <a:off x="8485238" y="962889"/>
            <a:ext cx="3706761" cy="3216496"/>
          </a:xfrm>
          <a:prstGeom prst="rect">
            <a:avLst/>
          </a:prstGeom>
          <a:solidFill>
            <a:srgbClr val="F7D3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1D8EA40D-2F2F-2D2C-E318-F8C4F76960BC}"/>
              </a:ext>
            </a:extLst>
          </p:cNvPr>
          <p:cNvSpPr/>
          <p:nvPr/>
        </p:nvSpPr>
        <p:spPr>
          <a:xfrm>
            <a:off x="8485239" y="975924"/>
            <a:ext cx="3706760" cy="512500"/>
          </a:xfrm>
          <a:prstGeom prst="roundRect">
            <a:avLst>
              <a:gd name="adj" fmla="val 360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Media Exposure</a:t>
            </a:r>
          </a:p>
        </p:txBody>
      </p:sp>
      <p:sp>
        <p:nvSpPr>
          <p:cNvPr id="28" name="Rectangle: Rounded Corners 27">
            <a:extLst>
              <a:ext uri="{FF2B5EF4-FFF2-40B4-BE49-F238E27FC236}">
                <a16:creationId xmlns:a16="http://schemas.microsoft.com/office/drawing/2014/main" id="{416172B5-42DC-23DE-EB32-3E6A2554F160}"/>
              </a:ext>
            </a:extLst>
          </p:cNvPr>
          <p:cNvSpPr/>
          <p:nvPr/>
        </p:nvSpPr>
        <p:spPr>
          <a:xfrm>
            <a:off x="14747" y="4179385"/>
            <a:ext cx="6081253" cy="361873"/>
          </a:xfrm>
          <a:prstGeom prst="roundRect">
            <a:avLst>
              <a:gd name="adj" fmla="val 360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FLW Interaction</a:t>
            </a: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3" name="Rectangle: Rounded Corners 32">
            <a:extLst>
              <a:ext uri="{FF2B5EF4-FFF2-40B4-BE49-F238E27FC236}">
                <a16:creationId xmlns:a16="http://schemas.microsoft.com/office/drawing/2014/main" id="{CED1331F-B8D9-4C58-02D8-35695AFA0A73}"/>
              </a:ext>
            </a:extLst>
          </p:cNvPr>
          <p:cNvSpPr/>
          <p:nvPr/>
        </p:nvSpPr>
        <p:spPr>
          <a:xfrm>
            <a:off x="6096000" y="4179385"/>
            <a:ext cx="6081253" cy="361873"/>
          </a:xfrm>
          <a:prstGeom prst="roundRect">
            <a:avLst>
              <a:gd name="adj" fmla="val 3600"/>
            </a:avLst>
          </a:prstGeom>
          <a:solidFill>
            <a:schemeClr val="accent2">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Modern Spacing Method Use by Discussion on FP during VHSND</a:t>
            </a:r>
          </a:p>
        </p:txBody>
      </p:sp>
      <p:graphicFrame>
        <p:nvGraphicFramePr>
          <p:cNvPr id="11" name="Chart 10">
            <a:extLst>
              <a:ext uri="{FF2B5EF4-FFF2-40B4-BE49-F238E27FC236}">
                <a16:creationId xmlns:a16="http://schemas.microsoft.com/office/drawing/2014/main" id="{19F47301-8531-44EA-B572-B84312F04DA6}"/>
              </a:ext>
            </a:extLst>
          </p:cNvPr>
          <p:cNvGraphicFramePr>
            <a:graphicFrameLocks/>
          </p:cNvGraphicFramePr>
          <p:nvPr>
            <p:extLst>
              <p:ext uri="{D42A27DB-BD31-4B8C-83A1-F6EECF244321}">
                <p14:modId xmlns:p14="http://schemas.microsoft.com/office/powerpoint/2010/main" val="2685512680"/>
              </p:ext>
            </p:extLst>
          </p:nvPr>
        </p:nvGraphicFramePr>
        <p:xfrm>
          <a:off x="-102659" y="1565209"/>
          <a:ext cx="4595992" cy="25887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0B4BD937-87D4-4455-ADBE-C8552C1D6EC2}"/>
              </a:ext>
            </a:extLst>
          </p:cNvPr>
          <p:cNvGraphicFramePr>
            <a:graphicFrameLocks/>
          </p:cNvGraphicFramePr>
          <p:nvPr>
            <p:extLst>
              <p:ext uri="{D42A27DB-BD31-4B8C-83A1-F6EECF244321}">
                <p14:modId xmlns:p14="http://schemas.microsoft.com/office/powerpoint/2010/main" val="1565182599"/>
              </p:ext>
            </p:extLst>
          </p:nvPr>
        </p:nvGraphicFramePr>
        <p:xfrm>
          <a:off x="4522837" y="1521274"/>
          <a:ext cx="3942731" cy="263271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E2172555-7C0F-4D17-8145-2A04775587AD}"/>
              </a:ext>
            </a:extLst>
          </p:cNvPr>
          <p:cNvGraphicFramePr>
            <a:graphicFrameLocks/>
          </p:cNvGraphicFramePr>
          <p:nvPr>
            <p:extLst>
              <p:ext uri="{D42A27DB-BD31-4B8C-83A1-F6EECF244321}">
                <p14:modId xmlns:p14="http://schemas.microsoft.com/office/powerpoint/2010/main" val="2711926996"/>
              </p:ext>
            </p:extLst>
          </p:nvPr>
        </p:nvGraphicFramePr>
        <p:xfrm>
          <a:off x="8465568" y="1488339"/>
          <a:ext cx="3711684" cy="263271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Chart 16">
            <a:extLst>
              <a:ext uri="{FF2B5EF4-FFF2-40B4-BE49-F238E27FC236}">
                <a16:creationId xmlns:a16="http://schemas.microsoft.com/office/drawing/2014/main" id="{4A4583AF-56E3-4EC4-8FFE-6A255E89DB88}"/>
              </a:ext>
            </a:extLst>
          </p:cNvPr>
          <p:cNvGraphicFramePr>
            <a:graphicFrameLocks/>
          </p:cNvGraphicFramePr>
          <p:nvPr>
            <p:extLst>
              <p:ext uri="{D42A27DB-BD31-4B8C-83A1-F6EECF244321}">
                <p14:modId xmlns:p14="http://schemas.microsoft.com/office/powerpoint/2010/main" val="2363520154"/>
              </p:ext>
            </p:extLst>
          </p:nvPr>
        </p:nvGraphicFramePr>
        <p:xfrm>
          <a:off x="14744" y="4514183"/>
          <a:ext cx="6066507" cy="234381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Chart 17">
            <a:extLst>
              <a:ext uri="{FF2B5EF4-FFF2-40B4-BE49-F238E27FC236}">
                <a16:creationId xmlns:a16="http://schemas.microsoft.com/office/drawing/2014/main" id="{5DBB4C31-A588-7DAC-33FB-4B9089241DAF}"/>
              </a:ext>
            </a:extLst>
          </p:cNvPr>
          <p:cNvGraphicFramePr>
            <a:graphicFrameLocks/>
          </p:cNvGraphicFramePr>
          <p:nvPr>
            <p:extLst>
              <p:ext uri="{D42A27DB-BD31-4B8C-83A1-F6EECF244321}">
                <p14:modId xmlns:p14="http://schemas.microsoft.com/office/powerpoint/2010/main" val="3283133506"/>
              </p:ext>
            </p:extLst>
          </p:nvPr>
        </p:nvGraphicFramePr>
        <p:xfrm>
          <a:off x="6095998" y="4514183"/>
          <a:ext cx="6081254" cy="238023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739905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BB6369-3A28-DEFF-9A13-932936D45C9A}"/>
              </a:ext>
            </a:extLst>
          </p:cNvPr>
          <p:cNvSpPr/>
          <p:nvPr/>
        </p:nvSpPr>
        <p:spPr>
          <a:xfrm>
            <a:off x="2" y="3811585"/>
            <a:ext cx="12191998" cy="3046415"/>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1" name="Rectangle: Rounded Corners 10">
            <a:extLst>
              <a:ext uri="{FF2B5EF4-FFF2-40B4-BE49-F238E27FC236}">
                <a16:creationId xmlns:a16="http://schemas.microsoft.com/office/drawing/2014/main" id="{70CFE627-E9C7-8820-E4BA-E78850554775}"/>
              </a:ext>
            </a:extLst>
          </p:cNvPr>
          <p:cNvSpPr/>
          <p:nvPr/>
        </p:nvSpPr>
        <p:spPr>
          <a:xfrm>
            <a:off x="0" y="3769317"/>
            <a:ext cx="12191996" cy="531476"/>
          </a:xfrm>
          <a:prstGeom prst="roundRect">
            <a:avLst>
              <a:gd name="adj" fmla="val 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Unmet Need by </a:t>
            </a:r>
            <a:r>
              <a:rPr lang="en-IN" sz="1600" b="1" dirty="0">
                <a:solidFill>
                  <a:schemeClr val="bg1"/>
                </a:solidFill>
              </a:rPr>
              <a:t>Different </a:t>
            </a:r>
            <a:r>
              <a:rPr lang="en-IN" sz="1600" b="1">
                <a:solidFill>
                  <a:schemeClr val="bg1"/>
                </a:solidFill>
              </a:rPr>
              <a:t>Age Group</a:t>
            </a:r>
            <a:endParaRPr lang="en-IN" sz="1600" b="1" dirty="0">
              <a:solidFill>
                <a:schemeClr val="bg1"/>
              </a:solidFill>
            </a:endParaRPr>
          </a:p>
        </p:txBody>
      </p:sp>
      <p:sp>
        <p:nvSpPr>
          <p:cNvPr id="15" name="Rectangle 14">
            <a:extLst>
              <a:ext uri="{FF2B5EF4-FFF2-40B4-BE49-F238E27FC236}">
                <a16:creationId xmlns:a16="http://schemas.microsoft.com/office/drawing/2014/main" id="{9F9063E2-4477-F9B8-4851-C33D67A4BA23}"/>
              </a:ext>
            </a:extLst>
          </p:cNvPr>
          <p:cNvSpPr/>
          <p:nvPr/>
        </p:nvSpPr>
        <p:spPr>
          <a:xfrm>
            <a:off x="6092311" y="1009130"/>
            <a:ext cx="6073878" cy="2762165"/>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7" name="Rectangle: Rounded Corners 16">
            <a:extLst>
              <a:ext uri="{FF2B5EF4-FFF2-40B4-BE49-F238E27FC236}">
                <a16:creationId xmlns:a16="http://schemas.microsoft.com/office/drawing/2014/main" id="{F9BE5FE6-E4C8-FE55-F626-23CE342CEA3F}"/>
              </a:ext>
            </a:extLst>
          </p:cNvPr>
          <p:cNvSpPr/>
          <p:nvPr/>
        </p:nvSpPr>
        <p:spPr>
          <a:xfrm>
            <a:off x="6092310" y="970806"/>
            <a:ext cx="6073877" cy="481886"/>
          </a:xfrm>
          <a:prstGeom prst="roundRect">
            <a:avLst>
              <a:gd name="adj" fmla="val 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Unmet Need by Participation In Saas Bahu Sammelan</a:t>
            </a:r>
            <a:endParaRPr lang="en-IN" sz="1600" b="1" dirty="0">
              <a:solidFill>
                <a:schemeClr val="bg1"/>
              </a:solidFill>
            </a:endParaRPr>
          </a:p>
        </p:txBody>
      </p:sp>
      <p:sp>
        <p:nvSpPr>
          <p:cNvPr id="8" name="Rectangle 7">
            <a:extLst>
              <a:ext uri="{FF2B5EF4-FFF2-40B4-BE49-F238E27FC236}">
                <a16:creationId xmlns:a16="http://schemas.microsoft.com/office/drawing/2014/main" id="{5D1CB5FA-F42E-FAF2-C252-3971859BDAAE}"/>
              </a:ext>
            </a:extLst>
          </p:cNvPr>
          <p:cNvSpPr/>
          <p:nvPr/>
        </p:nvSpPr>
        <p:spPr>
          <a:xfrm>
            <a:off x="-7373" y="1007151"/>
            <a:ext cx="6073878" cy="2762165"/>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6" name="Rectangle: Rounded Corners 15">
            <a:extLst>
              <a:ext uri="{FF2B5EF4-FFF2-40B4-BE49-F238E27FC236}">
                <a16:creationId xmlns:a16="http://schemas.microsoft.com/office/drawing/2014/main" id="{444B5524-D250-004F-1A62-E61E9F61E322}"/>
              </a:ext>
            </a:extLst>
          </p:cNvPr>
          <p:cNvSpPr/>
          <p:nvPr/>
        </p:nvSpPr>
        <p:spPr>
          <a:xfrm>
            <a:off x="-7374" y="968827"/>
            <a:ext cx="6073877" cy="481886"/>
          </a:xfrm>
          <a:prstGeom prst="roundRect">
            <a:avLst>
              <a:gd name="adj" fmla="val 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by Husband’s Migration</a:t>
            </a:r>
          </a:p>
        </p:txBody>
      </p:sp>
      <p:graphicFrame>
        <p:nvGraphicFramePr>
          <p:cNvPr id="3" name="Chart 2">
            <a:extLst>
              <a:ext uri="{FF2B5EF4-FFF2-40B4-BE49-F238E27FC236}">
                <a16:creationId xmlns:a16="http://schemas.microsoft.com/office/drawing/2014/main" id="{D53C423C-FA64-2837-777C-6C477256FE26}"/>
              </a:ext>
            </a:extLst>
          </p:cNvPr>
          <p:cNvGraphicFramePr>
            <a:graphicFrameLocks/>
          </p:cNvGraphicFramePr>
          <p:nvPr>
            <p:extLst>
              <p:ext uri="{D42A27DB-BD31-4B8C-83A1-F6EECF244321}">
                <p14:modId xmlns:p14="http://schemas.microsoft.com/office/powerpoint/2010/main" val="3074352829"/>
              </p:ext>
            </p:extLst>
          </p:nvPr>
        </p:nvGraphicFramePr>
        <p:xfrm>
          <a:off x="-14748" y="4381896"/>
          <a:ext cx="12206748" cy="25183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83E8FF29-40CD-1B36-958D-CE1FF18AEA3B}"/>
              </a:ext>
            </a:extLst>
          </p:cNvPr>
          <p:cNvGraphicFramePr>
            <a:graphicFrameLocks/>
          </p:cNvGraphicFramePr>
          <p:nvPr>
            <p:extLst>
              <p:ext uri="{D42A27DB-BD31-4B8C-83A1-F6EECF244321}">
                <p14:modId xmlns:p14="http://schemas.microsoft.com/office/powerpoint/2010/main" val="1993660992"/>
              </p:ext>
            </p:extLst>
          </p:nvPr>
        </p:nvGraphicFramePr>
        <p:xfrm>
          <a:off x="-14748" y="1492981"/>
          <a:ext cx="6081251" cy="2276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C8C3FA2E-6EE8-7614-E3B8-4CABF6216236}"/>
              </a:ext>
            </a:extLst>
          </p:cNvPr>
          <p:cNvGraphicFramePr>
            <a:graphicFrameLocks/>
          </p:cNvGraphicFramePr>
          <p:nvPr>
            <p:extLst>
              <p:ext uri="{D42A27DB-BD31-4B8C-83A1-F6EECF244321}">
                <p14:modId xmlns:p14="http://schemas.microsoft.com/office/powerpoint/2010/main" val="1447356084"/>
              </p:ext>
            </p:extLst>
          </p:nvPr>
        </p:nvGraphicFramePr>
        <p:xfrm>
          <a:off x="6066504" y="1437276"/>
          <a:ext cx="6125492" cy="2276335"/>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5"/>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Tree>
    <p:extLst>
      <p:ext uri="{BB962C8B-B14F-4D97-AF65-F5344CB8AC3E}">
        <p14:creationId xmlns:p14="http://schemas.microsoft.com/office/powerpoint/2010/main" val="372299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3185A9-B8D8-5AC8-1321-D993CF7E0C0A}"/>
              </a:ext>
            </a:extLst>
          </p:cNvPr>
          <p:cNvSpPr/>
          <p:nvPr/>
        </p:nvSpPr>
        <p:spPr>
          <a:xfrm>
            <a:off x="14746" y="1012763"/>
            <a:ext cx="4488424" cy="3166620"/>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0" name="Rectangle: Rounded Corners 9">
            <a:extLst>
              <a:ext uri="{FF2B5EF4-FFF2-40B4-BE49-F238E27FC236}">
                <a16:creationId xmlns:a16="http://schemas.microsoft.com/office/drawing/2014/main" id="{51D74C8B-2708-09F8-2369-6B911AF5F7F5}"/>
              </a:ext>
            </a:extLst>
          </p:cNvPr>
          <p:cNvSpPr/>
          <p:nvPr/>
        </p:nvSpPr>
        <p:spPr>
          <a:xfrm>
            <a:off x="14745" y="968827"/>
            <a:ext cx="4488424" cy="552447"/>
          </a:xfrm>
          <a:prstGeom prst="roundRect">
            <a:avLst>
              <a:gd name="adj" fmla="val 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a:solidFill>
                  <a:schemeClr val="bg1"/>
                </a:solidFill>
              </a:rPr>
              <a:t>Unmet Need by </a:t>
            </a:r>
            <a:r>
              <a:rPr lang="en-IN" sz="1600" b="1" dirty="0">
                <a:solidFill>
                  <a:schemeClr val="bg1"/>
                </a:solidFill>
              </a:rPr>
              <a:t>No</a:t>
            </a:r>
            <a:r>
              <a:rPr lang="en-IN" sz="1600" b="1">
                <a:solidFill>
                  <a:schemeClr val="bg1"/>
                </a:solidFill>
              </a:rPr>
              <a:t>.. Of Living Children</a:t>
            </a:r>
            <a:endParaRPr lang="en-IN" sz="1600" b="1" dirty="0">
              <a:solidFill>
                <a:schemeClr val="bg1"/>
              </a:solidFill>
            </a:endParaRPr>
          </a:p>
        </p:txBody>
      </p:sp>
      <p:sp>
        <p:nvSpPr>
          <p:cNvPr id="27" name="Rectangle 26">
            <a:extLst>
              <a:ext uri="{FF2B5EF4-FFF2-40B4-BE49-F238E27FC236}">
                <a16:creationId xmlns:a16="http://schemas.microsoft.com/office/drawing/2014/main" id="{C7A1D344-9CB9-700E-A20E-97FD57D9D4AB}"/>
              </a:ext>
            </a:extLst>
          </p:cNvPr>
          <p:cNvSpPr/>
          <p:nvPr/>
        </p:nvSpPr>
        <p:spPr>
          <a:xfrm>
            <a:off x="14746" y="4179386"/>
            <a:ext cx="6081254" cy="2685020"/>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32" name="Rectangle 31">
            <a:extLst>
              <a:ext uri="{FF2B5EF4-FFF2-40B4-BE49-F238E27FC236}">
                <a16:creationId xmlns:a16="http://schemas.microsoft.com/office/drawing/2014/main" id="{20264F1D-5BEB-66CC-C2A4-E36D1515A30A}"/>
              </a:ext>
            </a:extLst>
          </p:cNvPr>
          <p:cNvSpPr/>
          <p:nvPr/>
        </p:nvSpPr>
        <p:spPr>
          <a:xfrm>
            <a:off x="6095999" y="4179386"/>
            <a:ext cx="6081254" cy="2685020"/>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5" name="Rectangle 14">
            <a:extLst>
              <a:ext uri="{FF2B5EF4-FFF2-40B4-BE49-F238E27FC236}">
                <a16:creationId xmlns:a16="http://schemas.microsoft.com/office/drawing/2014/main" id="{988A2618-AA09-930D-9255-29A7E14C8962}"/>
              </a:ext>
            </a:extLst>
          </p:cNvPr>
          <p:cNvSpPr/>
          <p:nvPr/>
        </p:nvSpPr>
        <p:spPr>
          <a:xfrm>
            <a:off x="4513003" y="962889"/>
            <a:ext cx="3972235" cy="3216496"/>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6" name="Rectangle: Rounded Corners 15">
            <a:extLst>
              <a:ext uri="{FF2B5EF4-FFF2-40B4-BE49-F238E27FC236}">
                <a16:creationId xmlns:a16="http://schemas.microsoft.com/office/drawing/2014/main" id="{866080C9-B54E-0D98-6ABE-794F180444A2}"/>
              </a:ext>
            </a:extLst>
          </p:cNvPr>
          <p:cNvSpPr/>
          <p:nvPr/>
        </p:nvSpPr>
        <p:spPr>
          <a:xfrm>
            <a:off x="4522838" y="962888"/>
            <a:ext cx="3972234" cy="531473"/>
          </a:xfrm>
          <a:prstGeom prst="roundRect">
            <a:avLst>
              <a:gd name="adj" fmla="val 360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a:t>
            </a:r>
            <a:r>
              <a:rPr lang="en-IN" sz="1600" b="1">
                <a:solidFill>
                  <a:schemeClr val="bg1"/>
                </a:solidFill>
              </a:rPr>
              <a:t>Need by Any Abortion</a:t>
            </a:r>
            <a:endParaRPr lang="en-IN" sz="1600" b="1" dirty="0">
              <a:solidFill>
                <a:schemeClr val="bg1"/>
              </a:solidFill>
            </a:endParaRPr>
          </a:p>
        </p:txBody>
      </p:sp>
      <p:sp>
        <p:nvSpPr>
          <p:cNvPr id="20" name="Rectangle 19">
            <a:extLst>
              <a:ext uri="{FF2B5EF4-FFF2-40B4-BE49-F238E27FC236}">
                <a16:creationId xmlns:a16="http://schemas.microsoft.com/office/drawing/2014/main" id="{5BECBF2B-7A9C-6343-21C4-39E3B1ACC62D}"/>
              </a:ext>
            </a:extLst>
          </p:cNvPr>
          <p:cNvSpPr/>
          <p:nvPr/>
        </p:nvSpPr>
        <p:spPr>
          <a:xfrm>
            <a:off x="8485238" y="962889"/>
            <a:ext cx="3706761" cy="3216496"/>
          </a:xfrm>
          <a:prstGeom prst="rect">
            <a:avLst/>
          </a:prstGeom>
          <a:solidFill>
            <a:srgbClr val="C2EAB4"/>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21" name="Rectangle: Rounded Corners 20">
            <a:extLst>
              <a:ext uri="{FF2B5EF4-FFF2-40B4-BE49-F238E27FC236}">
                <a16:creationId xmlns:a16="http://schemas.microsoft.com/office/drawing/2014/main" id="{1D8EA40D-2F2F-2D2C-E318-F8C4F76960BC}"/>
              </a:ext>
            </a:extLst>
          </p:cNvPr>
          <p:cNvSpPr/>
          <p:nvPr/>
        </p:nvSpPr>
        <p:spPr>
          <a:xfrm>
            <a:off x="8485239" y="975924"/>
            <a:ext cx="3706760" cy="512500"/>
          </a:xfrm>
          <a:prstGeom prst="roundRect">
            <a:avLst>
              <a:gd name="adj" fmla="val 360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a:t>
            </a:r>
            <a:r>
              <a:rPr lang="en-IN" sz="1600" b="1">
                <a:solidFill>
                  <a:schemeClr val="bg1"/>
                </a:solidFill>
              </a:rPr>
              <a:t>Need by Media Exposure</a:t>
            </a:r>
            <a:endParaRPr lang="en-IN" sz="1600" b="1" dirty="0">
              <a:solidFill>
                <a:schemeClr val="bg1"/>
              </a:solidFill>
            </a:endParaRPr>
          </a:p>
        </p:txBody>
      </p:sp>
      <p:sp>
        <p:nvSpPr>
          <p:cNvPr id="28" name="Rectangle: Rounded Corners 27">
            <a:extLst>
              <a:ext uri="{FF2B5EF4-FFF2-40B4-BE49-F238E27FC236}">
                <a16:creationId xmlns:a16="http://schemas.microsoft.com/office/drawing/2014/main" id="{416172B5-42DC-23DE-EB32-3E6A2554F160}"/>
              </a:ext>
            </a:extLst>
          </p:cNvPr>
          <p:cNvSpPr/>
          <p:nvPr/>
        </p:nvSpPr>
        <p:spPr>
          <a:xfrm>
            <a:off x="14747" y="4179385"/>
            <a:ext cx="6081253" cy="361873"/>
          </a:xfrm>
          <a:prstGeom prst="roundRect">
            <a:avLst>
              <a:gd name="adj" fmla="val 360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a:t>
            </a:r>
            <a:r>
              <a:rPr lang="en-IN" sz="1600" b="1">
                <a:solidFill>
                  <a:schemeClr val="bg1"/>
                </a:solidFill>
              </a:rPr>
              <a:t>Need </a:t>
            </a:r>
            <a:r>
              <a:rPr lang="en-IN" sz="1600" b="1" dirty="0">
                <a:solidFill>
                  <a:schemeClr val="bg1"/>
                </a:solidFill>
              </a:rPr>
              <a:t>by </a:t>
            </a:r>
            <a:r>
              <a:rPr lang="en-IN" sz="1600" b="1">
                <a:solidFill>
                  <a:schemeClr val="bg1"/>
                </a:solidFill>
              </a:rPr>
              <a:t>SHG Membership</a:t>
            </a:r>
            <a:endParaRPr lang="en-IN" sz="1600" b="1" dirty="0">
              <a:solidFill>
                <a:schemeClr val="bg1"/>
              </a:solidFill>
            </a:endParaRPr>
          </a:p>
        </p:txBody>
      </p:sp>
      <p:sp>
        <p:nvSpPr>
          <p:cNvPr id="33" name="Rectangle: Rounded Corners 32">
            <a:extLst>
              <a:ext uri="{FF2B5EF4-FFF2-40B4-BE49-F238E27FC236}">
                <a16:creationId xmlns:a16="http://schemas.microsoft.com/office/drawing/2014/main" id="{CED1331F-B8D9-4C58-02D8-35695AFA0A73}"/>
              </a:ext>
            </a:extLst>
          </p:cNvPr>
          <p:cNvSpPr/>
          <p:nvPr/>
        </p:nvSpPr>
        <p:spPr>
          <a:xfrm>
            <a:off x="6096000" y="4179385"/>
            <a:ext cx="6081253" cy="361873"/>
          </a:xfrm>
          <a:prstGeom prst="roundRect">
            <a:avLst>
              <a:gd name="adj" fmla="val 3600"/>
            </a:avLst>
          </a:prstGeom>
          <a:solidFill>
            <a:schemeClr val="accent6">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a:t>
            </a:r>
            <a:r>
              <a:rPr lang="en-IN" sz="1600" b="1">
                <a:solidFill>
                  <a:schemeClr val="bg1"/>
                </a:solidFill>
              </a:rPr>
              <a:t>Need by </a:t>
            </a:r>
            <a:r>
              <a:rPr lang="en-IN" sz="1600" b="1" dirty="0">
                <a:solidFill>
                  <a:schemeClr val="bg1"/>
                </a:solidFill>
              </a:rPr>
              <a:t>Discussion on FP </a:t>
            </a:r>
            <a:r>
              <a:rPr lang="en-IN" sz="1600" b="1">
                <a:solidFill>
                  <a:schemeClr val="bg1"/>
                </a:solidFill>
              </a:rPr>
              <a:t>during VHSND</a:t>
            </a:r>
            <a:endParaRPr lang="en-IN" sz="1600" b="1" dirty="0">
              <a:solidFill>
                <a:schemeClr val="bg1"/>
              </a:solidFill>
            </a:endParaRPr>
          </a:p>
        </p:txBody>
      </p:sp>
      <p:graphicFrame>
        <p:nvGraphicFramePr>
          <p:cNvPr id="11" name="Chart 10">
            <a:extLst>
              <a:ext uri="{FF2B5EF4-FFF2-40B4-BE49-F238E27FC236}">
                <a16:creationId xmlns:a16="http://schemas.microsoft.com/office/drawing/2014/main" id="{19F47301-8531-44EA-B572-B84312F04DA6}"/>
              </a:ext>
            </a:extLst>
          </p:cNvPr>
          <p:cNvGraphicFramePr>
            <a:graphicFrameLocks/>
          </p:cNvGraphicFramePr>
          <p:nvPr>
            <p:extLst>
              <p:ext uri="{D42A27DB-BD31-4B8C-83A1-F6EECF244321}">
                <p14:modId xmlns:p14="http://schemas.microsoft.com/office/powerpoint/2010/main" val="298487052"/>
              </p:ext>
            </p:extLst>
          </p:nvPr>
        </p:nvGraphicFramePr>
        <p:xfrm>
          <a:off x="-102659" y="1565209"/>
          <a:ext cx="4595992" cy="25887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B4BD937-87D4-4455-ADBE-C8552C1D6EC2}"/>
              </a:ext>
            </a:extLst>
          </p:cNvPr>
          <p:cNvGraphicFramePr>
            <a:graphicFrameLocks/>
          </p:cNvGraphicFramePr>
          <p:nvPr>
            <p:extLst>
              <p:ext uri="{D42A27DB-BD31-4B8C-83A1-F6EECF244321}">
                <p14:modId xmlns:p14="http://schemas.microsoft.com/office/powerpoint/2010/main" val="748297338"/>
              </p:ext>
            </p:extLst>
          </p:nvPr>
        </p:nvGraphicFramePr>
        <p:xfrm>
          <a:off x="4522837" y="1521274"/>
          <a:ext cx="3942731" cy="26327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E2172555-7C0F-4D17-8145-2A04775587AD}"/>
              </a:ext>
            </a:extLst>
          </p:cNvPr>
          <p:cNvGraphicFramePr>
            <a:graphicFrameLocks/>
          </p:cNvGraphicFramePr>
          <p:nvPr>
            <p:extLst>
              <p:ext uri="{D42A27DB-BD31-4B8C-83A1-F6EECF244321}">
                <p14:modId xmlns:p14="http://schemas.microsoft.com/office/powerpoint/2010/main" val="259709689"/>
              </p:ext>
            </p:extLst>
          </p:nvPr>
        </p:nvGraphicFramePr>
        <p:xfrm>
          <a:off x="8465568" y="1488339"/>
          <a:ext cx="3711684" cy="26327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4A4583AF-56E3-4EC4-8FFE-6A255E89DB88}"/>
              </a:ext>
            </a:extLst>
          </p:cNvPr>
          <p:cNvGraphicFramePr>
            <a:graphicFrameLocks/>
          </p:cNvGraphicFramePr>
          <p:nvPr>
            <p:extLst>
              <p:ext uri="{D42A27DB-BD31-4B8C-83A1-F6EECF244321}">
                <p14:modId xmlns:p14="http://schemas.microsoft.com/office/powerpoint/2010/main" val="1598047643"/>
              </p:ext>
            </p:extLst>
          </p:nvPr>
        </p:nvGraphicFramePr>
        <p:xfrm>
          <a:off x="14744" y="4514183"/>
          <a:ext cx="6066507" cy="234381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5DBB4C31-A588-7DAC-33FB-4B9089241DAF}"/>
              </a:ext>
            </a:extLst>
          </p:cNvPr>
          <p:cNvGraphicFramePr>
            <a:graphicFrameLocks/>
          </p:cNvGraphicFramePr>
          <p:nvPr>
            <p:extLst>
              <p:ext uri="{D42A27DB-BD31-4B8C-83A1-F6EECF244321}">
                <p14:modId xmlns:p14="http://schemas.microsoft.com/office/powerpoint/2010/main" val="915120044"/>
              </p:ext>
            </p:extLst>
          </p:nvPr>
        </p:nvGraphicFramePr>
        <p:xfrm>
          <a:off x="6095998" y="4514183"/>
          <a:ext cx="6081254" cy="2380232"/>
        </p:xfrm>
        <a:graphic>
          <a:graphicData uri="http://schemas.openxmlformats.org/drawingml/2006/chart">
            <c:chart xmlns:c="http://schemas.openxmlformats.org/drawingml/2006/chart" xmlns:r="http://schemas.openxmlformats.org/officeDocument/2006/relationships" r:id="rId7"/>
          </a:graphicData>
        </a:graphic>
      </p:graphicFrame>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8"/>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Tree>
    <p:extLst>
      <p:ext uri="{BB962C8B-B14F-4D97-AF65-F5344CB8AC3E}">
        <p14:creationId xmlns:p14="http://schemas.microsoft.com/office/powerpoint/2010/main" val="599401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6BB6369-3A28-DEFF-9A13-932936D45C9A}"/>
              </a:ext>
            </a:extLst>
          </p:cNvPr>
          <p:cNvSpPr/>
          <p:nvPr/>
        </p:nvSpPr>
        <p:spPr>
          <a:xfrm>
            <a:off x="2" y="3811585"/>
            <a:ext cx="12191998" cy="3046415"/>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1" name="Rectangle: Rounded Corners 10">
            <a:extLst>
              <a:ext uri="{FF2B5EF4-FFF2-40B4-BE49-F238E27FC236}">
                <a16:creationId xmlns:a16="http://schemas.microsoft.com/office/drawing/2014/main" id="{70CFE627-E9C7-8820-E4BA-E78850554775}"/>
              </a:ext>
            </a:extLst>
          </p:cNvPr>
          <p:cNvSpPr/>
          <p:nvPr/>
        </p:nvSpPr>
        <p:spPr>
          <a:xfrm>
            <a:off x="0" y="3769317"/>
            <a:ext cx="12191996" cy="531476"/>
          </a:xfrm>
          <a:prstGeom prst="roundRect">
            <a:avLst>
              <a:gd name="adj" fmla="val 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Different Age Group</a:t>
            </a:r>
          </a:p>
        </p:txBody>
      </p:sp>
      <p:sp>
        <p:nvSpPr>
          <p:cNvPr id="15" name="Rectangle 14">
            <a:extLst>
              <a:ext uri="{FF2B5EF4-FFF2-40B4-BE49-F238E27FC236}">
                <a16:creationId xmlns:a16="http://schemas.microsoft.com/office/drawing/2014/main" id="{9F9063E2-4477-F9B8-4851-C33D67A4BA23}"/>
              </a:ext>
            </a:extLst>
          </p:cNvPr>
          <p:cNvSpPr/>
          <p:nvPr/>
        </p:nvSpPr>
        <p:spPr>
          <a:xfrm>
            <a:off x="6092311" y="1009130"/>
            <a:ext cx="6073878" cy="2762165"/>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7" name="Rectangle: Rounded Corners 16">
            <a:extLst>
              <a:ext uri="{FF2B5EF4-FFF2-40B4-BE49-F238E27FC236}">
                <a16:creationId xmlns:a16="http://schemas.microsoft.com/office/drawing/2014/main" id="{F9BE5FE6-E4C8-FE55-F626-23CE342CEA3F}"/>
              </a:ext>
            </a:extLst>
          </p:cNvPr>
          <p:cNvSpPr/>
          <p:nvPr/>
        </p:nvSpPr>
        <p:spPr>
          <a:xfrm>
            <a:off x="6092310" y="970806"/>
            <a:ext cx="6073877" cy="481886"/>
          </a:xfrm>
          <a:prstGeom prst="roundRect">
            <a:avLst>
              <a:gd name="adj" fmla="val 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Participation In </a:t>
            </a:r>
            <a:r>
              <a:rPr lang="en-IN" sz="1600" b="1" dirty="0" err="1">
                <a:solidFill>
                  <a:schemeClr val="bg1"/>
                </a:solidFill>
              </a:rPr>
              <a:t>Saas</a:t>
            </a:r>
            <a:r>
              <a:rPr lang="en-IN" sz="1600" b="1" dirty="0">
                <a:solidFill>
                  <a:schemeClr val="bg1"/>
                </a:solidFill>
              </a:rPr>
              <a:t> Bahu </a:t>
            </a:r>
            <a:r>
              <a:rPr lang="en-IN" sz="1600" b="1" dirty="0" err="1">
                <a:solidFill>
                  <a:schemeClr val="bg1"/>
                </a:solidFill>
              </a:rPr>
              <a:t>Sammelan</a:t>
            </a:r>
            <a:endParaRPr lang="en-IN" sz="1600" b="1" dirty="0">
              <a:solidFill>
                <a:schemeClr val="bg1"/>
              </a:solidFill>
            </a:endParaRPr>
          </a:p>
        </p:txBody>
      </p:sp>
      <p:sp>
        <p:nvSpPr>
          <p:cNvPr id="8" name="Rectangle 7">
            <a:extLst>
              <a:ext uri="{FF2B5EF4-FFF2-40B4-BE49-F238E27FC236}">
                <a16:creationId xmlns:a16="http://schemas.microsoft.com/office/drawing/2014/main" id="{5D1CB5FA-F42E-FAF2-C252-3971859BDAAE}"/>
              </a:ext>
            </a:extLst>
          </p:cNvPr>
          <p:cNvSpPr/>
          <p:nvPr/>
        </p:nvSpPr>
        <p:spPr>
          <a:xfrm>
            <a:off x="-7373" y="1007151"/>
            <a:ext cx="6073878" cy="2762165"/>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6" name="Rectangle: Rounded Corners 15">
            <a:extLst>
              <a:ext uri="{FF2B5EF4-FFF2-40B4-BE49-F238E27FC236}">
                <a16:creationId xmlns:a16="http://schemas.microsoft.com/office/drawing/2014/main" id="{444B5524-D250-004F-1A62-E61E9F61E322}"/>
              </a:ext>
            </a:extLst>
          </p:cNvPr>
          <p:cNvSpPr/>
          <p:nvPr/>
        </p:nvSpPr>
        <p:spPr>
          <a:xfrm>
            <a:off x="-7374" y="968827"/>
            <a:ext cx="6073877" cy="481886"/>
          </a:xfrm>
          <a:prstGeom prst="roundRect">
            <a:avLst>
              <a:gd name="adj" fmla="val 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Husband’s Migration</a:t>
            </a:r>
          </a:p>
        </p:txBody>
      </p:sp>
      <p:graphicFrame>
        <p:nvGraphicFramePr>
          <p:cNvPr id="3" name="Chart 2">
            <a:extLst>
              <a:ext uri="{FF2B5EF4-FFF2-40B4-BE49-F238E27FC236}">
                <a16:creationId xmlns:a16="http://schemas.microsoft.com/office/drawing/2014/main" id="{D53C423C-FA64-2837-777C-6C477256FE26}"/>
              </a:ext>
            </a:extLst>
          </p:cNvPr>
          <p:cNvGraphicFramePr>
            <a:graphicFrameLocks/>
          </p:cNvGraphicFramePr>
          <p:nvPr>
            <p:extLst>
              <p:ext uri="{D42A27DB-BD31-4B8C-83A1-F6EECF244321}">
                <p14:modId xmlns:p14="http://schemas.microsoft.com/office/powerpoint/2010/main" val="3606105523"/>
              </p:ext>
            </p:extLst>
          </p:nvPr>
        </p:nvGraphicFramePr>
        <p:xfrm>
          <a:off x="-14748" y="4381896"/>
          <a:ext cx="12206748" cy="25183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83E8FF29-40CD-1B36-958D-CE1FF18AEA3B}"/>
              </a:ext>
            </a:extLst>
          </p:cNvPr>
          <p:cNvGraphicFramePr>
            <a:graphicFrameLocks/>
          </p:cNvGraphicFramePr>
          <p:nvPr>
            <p:extLst>
              <p:ext uri="{D42A27DB-BD31-4B8C-83A1-F6EECF244321}">
                <p14:modId xmlns:p14="http://schemas.microsoft.com/office/powerpoint/2010/main" val="179592567"/>
              </p:ext>
            </p:extLst>
          </p:nvPr>
        </p:nvGraphicFramePr>
        <p:xfrm>
          <a:off x="-14748" y="1492981"/>
          <a:ext cx="6081251" cy="2276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C8C3FA2E-6EE8-7614-E3B8-4CABF6216236}"/>
              </a:ext>
            </a:extLst>
          </p:cNvPr>
          <p:cNvGraphicFramePr>
            <a:graphicFrameLocks/>
          </p:cNvGraphicFramePr>
          <p:nvPr>
            <p:extLst>
              <p:ext uri="{D42A27DB-BD31-4B8C-83A1-F6EECF244321}">
                <p14:modId xmlns:p14="http://schemas.microsoft.com/office/powerpoint/2010/main" val="3391166956"/>
              </p:ext>
            </p:extLst>
          </p:nvPr>
        </p:nvGraphicFramePr>
        <p:xfrm>
          <a:off x="6066504" y="1437276"/>
          <a:ext cx="6125492" cy="2276335"/>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5"/>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Tree>
    <p:extLst>
      <p:ext uri="{BB962C8B-B14F-4D97-AF65-F5344CB8AC3E}">
        <p14:creationId xmlns:p14="http://schemas.microsoft.com/office/powerpoint/2010/main" val="2187538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3185A9-B8D8-5AC8-1321-D993CF7E0C0A}"/>
              </a:ext>
            </a:extLst>
          </p:cNvPr>
          <p:cNvSpPr/>
          <p:nvPr/>
        </p:nvSpPr>
        <p:spPr>
          <a:xfrm>
            <a:off x="14746" y="1012763"/>
            <a:ext cx="4488424" cy="3166620"/>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0" name="Rectangle: Rounded Corners 9">
            <a:extLst>
              <a:ext uri="{FF2B5EF4-FFF2-40B4-BE49-F238E27FC236}">
                <a16:creationId xmlns:a16="http://schemas.microsoft.com/office/drawing/2014/main" id="{51D74C8B-2708-09F8-2369-6B911AF5F7F5}"/>
              </a:ext>
            </a:extLst>
          </p:cNvPr>
          <p:cNvSpPr/>
          <p:nvPr/>
        </p:nvSpPr>
        <p:spPr>
          <a:xfrm>
            <a:off x="14745" y="968827"/>
            <a:ext cx="4488424" cy="552447"/>
          </a:xfrm>
          <a:prstGeom prst="roundRect">
            <a:avLst>
              <a:gd name="adj" fmla="val 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No.. Of Living Children</a:t>
            </a:r>
          </a:p>
        </p:txBody>
      </p:sp>
      <p:sp>
        <p:nvSpPr>
          <p:cNvPr id="27" name="Rectangle 26">
            <a:extLst>
              <a:ext uri="{FF2B5EF4-FFF2-40B4-BE49-F238E27FC236}">
                <a16:creationId xmlns:a16="http://schemas.microsoft.com/office/drawing/2014/main" id="{C7A1D344-9CB9-700E-A20E-97FD57D9D4AB}"/>
              </a:ext>
            </a:extLst>
          </p:cNvPr>
          <p:cNvSpPr/>
          <p:nvPr/>
        </p:nvSpPr>
        <p:spPr>
          <a:xfrm>
            <a:off x="14746" y="4179386"/>
            <a:ext cx="6081254" cy="2685020"/>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32" name="Rectangle 31">
            <a:extLst>
              <a:ext uri="{FF2B5EF4-FFF2-40B4-BE49-F238E27FC236}">
                <a16:creationId xmlns:a16="http://schemas.microsoft.com/office/drawing/2014/main" id="{20264F1D-5BEB-66CC-C2A4-E36D1515A30A}"/>
              </a:ext>
            </a:extLst>
          </p:cNvPr>
          <p:cNvSpPr/>
          <p:nvPr/>
        </p:nvSpPr>
        <p:spPr>
          <a:xfrm>
            <a:off x="6095999" y="4179386"/>
            <a:ext cx="6081254" cy="2685020"/>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5" name="Rectangle 14">
            <a:extLst>
              <a:ext uri="{FF2B5EF4-FFF2-40B4-BE49-F238E27FC236}">
                <a16:creationId xmlns:a16="http://schemas.microsoft.com/office/drawing/2014/main" id="{988A2618-AA09-930D-9255-29A7E14C8962}"/>
              </a:ext>
            </a:extLst>
          </p:cNvPr>
          <p:cNvSpPr/>
          <p:nvPr/>
        </p:nvSpPr>
        <p:spPr>
          <a:xfrm>
            <a:off x="4513003" y="962889"/>
            <a:ext cx="3972235" cy="3216496"/>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16" name="Rectangle: Rounded Corners 15">
            <a:extLst>
              <a:ext uri="{FF2B5EF4-FFF2-40B4-BE49-F238E27FC236}">
                <a16:creationId xmlns:a16="http://schemas.microsoft.com/office/drawing/2014/main" id="{866080C9-B54E-0D98-6ABE-794F180444A2}"/>
              </a:ext>
            </a:extLst>
          </p:cNvPr>
          <p:cNvSpPr/>
          <p:nvPr/>
        </p:nvSpPr>
        <p:spPr>
          <a:xfrm>
            <a:off x="4522838" y="962888"/>
            <a:ext cx="3972234" cy="531473"/>
          </a:xfrm>
          <a:prstGeom prst="roundRect">
            <a:avLst>
              <a:gd name="adj" fmla="val 360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Any Abortion</a:t>
            </a:r>
          </a:p>
        </p:txBody>
      </p:sp>
      <p:sp>
        <p:nvSpPr>
          <p:cNvPr id="20" name="Rectangle 19">
            <a:extLst>
              <a:ext uri="{FF2B5EF4-FFF2-40B4-BE49-F238E27FC236}">
                <a16:creationId xmlns:a16="http://schemas.microsoft.com/office/drawing/2014/main" id="{5BECBF2B-7A9C-6343-21C4-39E3B1ACC62D}"/>
              </a:ext>
            </a:extLst>
          </p:cNvPr>
          <p:cNvSpPr/>
          <p:nvPr/>
        </p:nvSpPr>
        <p:spPr>
          <a:xfrm>
            <a:off x="8485238" y="962889"/>
            <a:ext cx="3706761" cy="3216496"/>
          </a:xfrm>
          <a:prstGeom prst="rect">
            <a:avLst/>
          </a:prstGeom>
          <a:solidFill>
            <a:srgbClr val="F2CEEE"/>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b="1">
              <a:solidFill>
                <a:schemeClr val="bg1"/>
              </a:solidFill>
            </a:endParaRPr>
          </a:p>
        </p:txBody>
      </p:sp>
      <p:sp>
        <p:nvSpPr>
          <p:cNvPr id="21" name="Rectangle: Rounded Corners 20">
            <a:extLst>
              <a:ext uri="{FF2B5EF4-FFF2-40B4-BE49-F238E27FC236}">
                <a16:creationId xmlns:a16="http://schemas.microsoft.com/office/drawing/2014/main" id="{1D8EA40D-2F2F-2D2C-E318-F8C4F76960BC}"/>
              </a:ext>
            </a:extLst>
          </p:cNvPr>
          <p:cNvSpPr/>
          <p:nvPr/>
        </p:nvSpPr>
        <p:spPr>
          <a:xfrm>
            <a:off x="8485239" y="975924"/>
            <a:ext cx="3706760" cy="512500"/>
          </a:xfrm>
          <a:prstGeom prst="roundRect">
            <a:avLst>
              <a:gd name="adj" fmla="val 360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Media Exposure</a:t>
            </a:r>
          </a:p>
        </p:txBody>
      </p:sp>
      <p:sp>
        <p:nvSpPr>
          <p:cNvPr id="28" name="Rectangle: Rounded Corners 27">
            <a:extLst>
              <a:ext uri="{FF2B5EF4-FFF2-40B4-BE49-F238E27FC236}">
                <a16:creationId xmlns:a16="http://schemas.microsoft.com/office/drawing/2014/main" id="{416172B5-42DC-23DE-EB32-3E6A2554F160}"/>
              </a:ext>
            </a:extLst>
          </p:cNvPr>
          <p:cNvSpPr/>
          <p:nvPr/>
        </p:nvSpPr>
        <p:spPr>
          <a:xfrm>
            <a:off x="14747" y="4179385"/>
            <a:ext cx="6081253" cy="361873"/>
          </a:xfrm>
          <a:prstGeom prst="roundRect">
            <a:avLst>
              <a:gd name="adj" fmla="val 360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SHG Membership</a:t>
            </a:r>
          </a:p>
        </p:txBody>
      </p:sp>
      <p:sp>
        <p:nvSpPr>
          <p:cNvPr id="33" name="Rectangle: Rounded Corners 32">
            <a:extLst>
              <a:ext uri="{FF2B5EF4-FFF2-40B4-BE49-F238E27FC236}">
                <a16:creationId xmlns:a16="http://schemas.microsoft.com/office/drawing/2014/main" id="{CED1331F-B8D9-4C58-02D8-35695AFA0A73}"/>
              </a:ext>
            </a:extLst>
          </p:cNvPr>
          <p:cNvSpPr/>
          <p:nvPr/>
        </p:nvSpPr>
        <p:spPr>
          <a:xfrm>
            <a:off x="6096000" y="4179385"/>
            <a:ext cx="6081253" cy="361873"/>
          </a:xfrm>
          <a:prstGeom prst="roundRect">
            <a:avLst>
              <a:gd name="adj" fmla="val 3600"/>
            </a:avLst>
          </a:prstGeom>
          <a:solidFill>
            <a:schemeClr val="accent5">
              <a:lumMod val="75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Unmet Need For Spacing by Discussion on FP during VHSND</a:t>
            </a:r>
          </a:p>
        </p:txBody>
      </p:sp>
      <p:graphicFrame>
        <p:nvGraphicFramePr>
          <p:cNvPr id="11" name="Chart 10">
            <a:extLst>
              <a:ext uri="{FF2B5EF4-FFF2-40B4-BE49-F238E27FC236}">
                <a16:creationId xmlns:a16="http://schemas.microsoft.com/office/drawing/2014/main" id="{19F47301-8531-44EA-B572-B84312F04DA6}"/>
              </a:ext>
            </a:extLst>
          </p:cNvPr>
          <p:cNvGraphicFramePr>
            <a:graphicFrameLocks/>
          </p:cNvGraphicFramePr>
          <p:nvPr>
            <p:extLst>
              <p:ext uri="{D42A27DB-BD31-4B8C-83A1-F6EECF244321}">
                <p14:modId xmlns:p14="http://schemas.microsoft.com/office/powerpoint/2010/main" val="2279524542"/>
              </p:ext>
            </p:extLst>
          </p:nvPr>
        </p:nvGraphicFramePr>
        <p:xfrm>
          <a:off x="-102659" y="1565209"/>
          <a:ext cx="4595992" cy="25887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B4BD937-87D4-4455-ADBE-C8552C1D6EC2}"/>
              </a:ext>
            </a:extLst>
          </p:cNvPr>
          <p:cNvGraphicFramePr>
            <a:graphicFrameLocks/>
          </p:cNvGraphicFramePr>
          <p:nvPr>
            <p:extLst>
              <p:ext uri="{D42A27DB-BD31-4B8C-83A1-F6EECF244321}">
                <p14:modId xmlns:p14="http://schemas.microsoft.com/office/powerpoint/2010/main" val="600866886"/>
              </p:ext>
            </p:extLst>
          </p:nvPr>
        </p:nvGraphicFramePr>
        <p:xfrm>
          <a:off x="4522837" y="1521274"/>
          <a:ext cx="3942731" cy="26327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E2172555-7C0F-4D17-8145-2A04775587AD}"/>
              </a:ext>
            </a:extLst>
          </p:cNvPr>
          <p:cNvGraphicFramePr>
            <a:graphicFrameLocks/>
          </p:cNvGraphicFramePr>
          <p:nvPr>
            <p:extLst>
              <p:ext uri="{D42A27DB-BD31-4B8C-83A1-F6EECF244321}">
                <p14:modId xmlns:p14="http://schemas.microsoft.com/office/powerpoint/2010/main" val="2477081342"/>
              </p:ext>
            </p:extLst>
          </p:nvPr>
        </p:nvGraphicFramePr>
        <p:xfrm>
          <a:off x="8465568" y="1488339"/>
          <a:ext cx="3711684" cy="26327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4A4583AF-56E3-4EC4-8FFE-6A255E89DB88}"/>
              </a:ext>
            </a:extLst>
          </p:cNvPr>
          <p:cNvGraphicFramePr>
            <a:graphicFrameLocks/>
          </p:cNvGraphicFramePr>
          <p:nvPr>
            <p:extLst>
              <p:ext uri="{D42A27DB-BD31-4B8C-83A1-F6EECF244321}">
                <p14:modId xmlns:p14="http://schemas.microsoft.com/office/powerpoint/2010/main" val="4122757601"/>
              </p:ext>
            </p:extLst>
          </p:nvPr>
        </p:nvGraphicFramePr>
        <p:xfrm>
          <a:off x="14744" y="4514183"/>
          <a:ext cx="6066507" cy="234381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5DBB4C31-A588-7DAC-33FB-4B9089241DAF}"/>
              </a:ext>
            </a:extLst>
          </p:cNvPr>
          <p:cNvGraphicFramePr>
            <a:graphicFrameLocks/>
          </p:cNvGraphicFramePr>
          <p:nvPr>
            <p:extLst>
              <p:ext uri="{D42A27DB-BD31-4B8C-83A1-F6EECF244321}">
                <p14:modId xmlns:p14="http://schemas.microsoft.com/office/powerpoint/2010/main" val="1158909999"/>
              </p:ext>
            </p:extLst>
          </p:nvPr>
        </p:nvGraphicFramePr>
        <p:xfrm>
          <a:off x="6095998" y="4514183"/>
          <a:ext cx="6081254" cy="2380232"/>
        </p:xfrm>
        <a:graphic>
          <a:graphicData uri="http://schemas.openxmlformats.org/drawingml/2006/chart">
            <c:chart xmlns:c="http://schemas.openxmlformats.org/drawingml/2006/chart" xmlns:r="http://schemas.openxmlformats.org/officeDocument/2006/relationships" r:id="rId7"/>
          </a:graphicData>
        </a:graphic>
      </p:graphicFrame>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Stratified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8"/>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Tree>
    <p:extLst>
      <p:ext uri="{BB962C8B-B14F-4D97-AF65-F5344CB8AC3E}">
        <p14:creationId xmlns:p14="http://schemas.microsoft.com/office/powerpoint/2010/main" val="1213953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Discussion</a:t>
            </a: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8" name="TextBox 7">
            <a:extLst>
              <a:ext uri="{FF2B5EF4-FFF2-40B4-BE49-F238E27FC236}">
                <a16:creationId xmlns:a16="http://schemas.microsoft.com/office/drawing/2014/main" id="{1C847666-DF1E-D5BE-8C44-B4EFA4C29418}"/>
              </a:ext>
            </a:extLst>
          </p:cNvPr>
          <p:cNvSpPr txBox="1"/>
          <p:nvPr/>
        </p:nvSpPr>
        <p:spPr>
          <a:xfrm>
            <a:off x="391887" y="1262742"/>
            <a:ext cx="11647714" cy="4832092"/>
          </a:xfrm>
          <a:prstGeom prst="rect">
            <a:avLst/>
          </a:prstGeom>
          <a:noFill/>
        </p:spPr>
        <p:txBody>
          <a:bodyPr wrap="square" rtlCol="0">
            <a:spAutoFit/>
          </a:bodyPr>
          <a:lstStyle/>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Over recent years, there has been a noticeable increase in the use of modern contraceptive methods in Bihar.</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Government initiatives, such as the free distribution of contraceptives and awareness campaigns, have significantly contributed to this trend.</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However, traditional methods still prevail in some rural areas due to cultural preferences and lack of access to modern options.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Community health workers (ASHAs) and local NGOs have played significant roles in spreading awareness and providing necessary information at the grassroots level.</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Initiatives like the National Family Planning Program and state-specific schemes have provided a robust framework for implementation</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4618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Discussion</a:t>
            </a: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TextBox 2">
            <a:extLst>
              <a:ext uri="{FF2B5EF4-FFF2-40B4-BE49-F238E27FC236}">
                <a16:creationId xmlns:a16="http://schemas.microsoft.com/office/drawing/2014/main" id="{F6FF1D23-41C1-E21B-771F-CF4327EA4192}"/>
              </a:ext>
            </a:extLst>
          </p:cNvPr>
          <p:cNvSpPr txBox="1"/>
          <p:nvPr/>
        </p:nvSpPr>
        <p:spPr>
          <a:xfrm>
            <a:off x="87086" y="1543193"/>
            <a:ext cx="12017828" cy="4247317"/>
          </a:xfrm>
          <a:prstGeom prst="rect">
            <a:avLst/>
          </a:prstGeom>
          <a:noFill/>
        </p:spPr>
        <p:txBody>
          <a:bodyPr wrap="square">
            <a:spAutoFit/>
          </a:bodyPr>
          <a:lstStyle/>
          <a:p>
            <a:pPr marL="457200" indent="-457200">
              <a:buFont typeface="Wingdings" panose="05000000000000000000" pitchFamily="2" charset="2"/>
              <a:buChar char="§"/>
            </a:pPr>
            <a:r>
              <a:rPr lang="en-IN" sz="2800" dirty="0">
                <a:latin typeface="Times New Roman" panose="02020603050405020304" pitchFamily="18" charset="0"/>
                <a:cs typeface="Times New Roman" panose="02020603050405020304" pitchFamily="18" charset="0"/>
              </a:rPr>
              <a:t> The Total Fertility Rate (TFR) in Bihar has shown a downward trend, indicating the effectiveness of family planning initiatives.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Improved spacing between births has led to better maternal health outcomes, including reduced maternal mortality rates.</a:t>
            </a:r>
            <a:endParaRPr lang="en-IN"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Contraceptive use is higher among more educated and economically stable families, highlighting the role of socioeconomic factors in family planning decisions.</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Strengthening educational and awareness campaigns to address myths and provide accurate information about family planning.</a:t>
            </a:r>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417682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References</a:t>
            </a: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TextBox 2">
            <a:extLst>
              <a:ext uri="{FF2B5EF4-FFF2-40B4-BE49-F238E27FC236}">
                <a16:creationId xmlns:a16="http://schemas.microsoft.com/office/drawing/2014/main" id="{D6DAC596-C160-7A50-7BB9-03076D7D248B}"/>
              </a:ext>
            </a:extLst>
          </p:cNvPr>
          <p:cNvSpPr txBox="1"/>
          <p:nvPr/>
        </p:nvSpPr>
        <p:spPr>
          <a:xfrm>
            <a:off x="190500" y="1174545"/>
            <a:ext cx="11811000" cy="4987134"/>
          </a:xfrm>
          <a:prstGeom prst="rect">
            <a:avLst/>
          </a:prstGeom>
          <a:noFill/>
        </p:spPr>
        <p:txBody>
          <a:bodyPr wrap="square">
            <a:spAutoFit/>
          </a:bodyPr>
          <a:lstStyle/>
          <a:p>
            <a:pPr>
              <a:lnSpc>
                <a:spcPct val="107000"/>
              </a:lnSpc>
              <a:spcAft>
                <a:spcPts val="800"/>
              </a:spcAft>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Government of Bihar. (n.d.). Health Management Information System. Retrieved from http://statehealthsocietybihar.org/hmis-dashboard</a:t>
            </a:r>
          </a:p>
          <a:p>
            <a:pPr>
              <a:lnSpc>
                <a:spcPct val="107000"/>
              </a:lnSpc>
              <a:spcAft>
                <a:spcPts val="800"/>
              </a:spcAft>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IIPS and ICF. (2017). National Family Health Survey (NFHS-4), 2015-16: India. Mumbai: IIPS. </a:t>
            </a:r>
          </a:p>
          <a:p>
            <a:pPr>
              <a:lnSpc>
                <a:spcPct val="107000"/>
              </a:lnSpc>
              <a:spcAft>
                <a:spcPts val="800"/>
              </a:spcAft>
              <a:buFont typeface="Wingdings" panose="05000000000000000000" pitchFamily="2" charset="2"/>
              <a:buChar char="§"/>
            </a:pP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Jejeebhoy</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S. J., &amp; Zavier, A. J. F. (2015). Assessing Progress, Impact, and Next Steps in India's Family Planning Programme. Mumbai: International Institute for Population Sciences.</a:t>
            </a: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Raj, A., </a:t>
            </a: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Ghule</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M., </a:t>
            </a: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Battala</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M., Dasgupta, A., Ritter, J., Nair, S., ... &amp; Silverman, J. G. (2015). Brief Report: Prevalence and Predictors of Unintended Pregnancy Among Women: An Analysis of the Baseline Data From a Longitudinal Study of Women in Rural Maharashtra, India. BMC Public Health, 15(1), 1-9.</a:t>
            </a:r>
          </a:p>
          <a:p>
            <a:pPr>
              <a:buFont typeface="Wingdings" panose="05000000000000000000" pitchFamily="2" charset="2"/>
              <a:buChar char="§"/>
            </a:pP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Navaneetham</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K., &amp; </a:t>
            </a: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Dharmalingam</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A. (2002). Utilization of maternal health care services in Southern India. Social Science &amp; Medicine, 55(10), 1849-1869.</a:t>
            </a: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17994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References</a:t>
            </a: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TextBox 2">
            <a:extLst>
              <a:ext uri="{FF2B5EF4-FFF2-40B4-BE49-F238E27FC236}">
                <a16:creationId xmlns:a16="http://schemas.microsoft.com/office/drawing/2014/main" id="{06C33247-0B0B-545F-3966-3659E9DF89C5}"/>
              </a:ext>
            </a:extLst>
          </p:cNvPr>
          <p:cNvSpPr txBox="1"/>
          <p:nvPr/>
        </p:nvSpPr>
        <p:spPr>
          <a:xfrm>
            <a:off x="0" y="1258197"/>
            <a:ext cx="12192000" cy="4893647"/>
          </a:xfrm>
          <a:prstGeom prst="rect">
            <a:avLst/>
          </a:prstGeom>
          <a:noFill/>
        </p:spPr>
        <p:txBody>
          <a:bodyPr wrap="square">
            <a:spAutoFit/>
          </a:bodyPr>
          <a:lstStyle/>
          <a:p>
            <a:pPr>
              <a:buFont typeface="Wingdings" panose="05000000000000000000" pitchFamily="2" charset="2"/>
              <a:buChar char="§"/>
            </a:pP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Jejeebhoy</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S. J. (2000). Women’s autonomy in rural India: Its dimensions, determinants, and the influence of context. In H. Presser &amp; G. Sen (Eds.), Women’s empowerment and demographic processes: Moving beyond Cairo (pp. 204–238). Oxford University Press.</a:t>
            </a: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Sinha, R. K., &amp; Kaur, P. (2014). Health care infrastructure in Bihar: A critical analysis. Global Journal of Medicine and Public Health, 3(5), 1-9.</a:t>
            </a: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Bhattacharyya, A., et al. (2012). Contraceptive practices and its relationship with quality of life in women. Journal of Clinical and Diagnostic Research, 6(8), 1382-1385.</a:t>
            </a: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International Institute for Population Sciences [IIPS]. (2017). National Family Health Survey (NFHS-4), 2015-16: India. Mumbai: IIPS.</a:t>
            </a: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Bajpai, N., &amp; Dholakia, R. H. (2013). Family planning and fertility </a:t>
            </a:r>
            <a:r>
              <a:rPr lang="en-IN" sz="2400" kern="100" dirty="0" err="1">
                <a:effectLst/>
                <a:latin typeface="Times New Roman" panose="02020603050405020304" pitchFamily="18" charset="0"/>
                <a:ea typeface="Aptos" panose="020B0004020202020204" pitchFamily="34" charset="0"/>
                <a:cs typeface="Times New Roman" panose="02020603050405020304" pitchFamily="18" charset="0"/>
              </a:rPr>
              <a:t>behavior</a:t>
            </a: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 Evidence from Uttar Pradesh, Bihar, and Rajasthan. Economic and Political Weekly, 48(29), 71-81.</a:t>
            </a:r>
            <a:endParaRPr lang="en-IN" sz="2400" kern="100" dirty="0">
              <a:latin typeface="Times New Roman" panose="02020603050405020304" pitchFamily="18" charset="0"/>
              <a:ea typeface="Aptos" panose="020B0004020202020204" pitchFamily="34" charset="0"/>
              <a:cs typeface="Times New Roman" panose="02020603050405020304" pitchFamily="18" charset="0"/>
            </a:endParaRPr>
          </a:p>
          <a:p>
            <a:pPr>
              <a:buFont typeface="Wingdings" panose="05000000000000000000" pitchFamily="2" charset="2"/>
              <a:buChar char="§"/>
            </a:pPr>
            <a:r>
              <a:rPr lang="en-IN" sz="2400" kern="100" dirty="0">
                <a:effectLst/>
                <a:latin typeface="Times New Roman" panose="02020603050405020304" pitchFamily="18" charset="0"/>
                <a:ea typeface="Aptos" panose="020B0004020202020204" pitchFamily="34" charset="0"/>
                <a:cs typeface="Times New Roman" panose="02020603050405020304" pitchFamily="18" charset="0"/>
              </a:rPr>
              <a:t>International Institute for Population Sciences [IIPS]. (2017). National Family Health Survey (NFHS-4), 2015-16: India. Mumbai: IIPS.</a:t>
            </a:r>
            <a:endParaRPr lang="en-IN" sz="2400" dirty="0"/>
          </a:p>
        </p:txBody>
      </p:sp>
    </p:spTree>
    <p:extLst>
      <p:ext uri="{BB962C8B-B14F-4D97-AF65-F5344CB8AC3E}">
        <p14:creationId xmlns:p14="http://schemas.microsoft.com/office/powerpoint/2010/main" val="3089937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6C48B2B-B049-2663-B761-6D5D4874ACE1}"/>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43543" y="968826"/>
            <a:ext cx="12148457" cy="588917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TextBox 2">
            <a:extLst>
              <a:ext uri="{FF2B5EF4-FFF2-40B4-BE49-F238E27FC236}">
                <a16:creationId xmlns:a16="http://schemas.microsoft.com/office/drawing/2014/main" id="{2B0F0385-74AD-E2C9-1682-82B91C50D566}"/>
              </a:ext>
            </a:extLst>
          </p:cNvPr>
          <p:cNvSpPr txBox="1"/>
          <p:nvPr/>
        </p:nvSpPr>
        <p:spPr>
          <a:xfrm>
            <a:off x="2922814" y="1508063"/>
            <a:ext cx="6106886" cy="4001095"/>
          </a:xfrm>
          <a:prstGeom prst="rect">
            <a:avLst/>
          </a:prstGeom>
          <a:noFill/>
        </p:spPr>
        <p:txBody>
          <a:bodyPr wrap="square">
            <a:spAutoFit/>
          </a:bodyPr>
          <a:lstStyle/>
          <a:p>
            <a:pPr algn="ctr"/>
            <a:r>
              <a:rPr lang="en-IN" sz="11500" b="1" dirty="0">
                <a:latin typeface="Times New Roman" panose="02020603050405020304" pitchFamily="18" charset="0"/>
                <a:cs typeface="Times New Roman" panose="02020603050405020304" pitchFamily="18" charset="0"/>
              </a:rPr>
              <a:t>Thank You!</a:t>
            </a:r>
          </a:p>
          <a:p>
            <a:pPr algn="ctr"/>
            <a:r>
              <a:rPr lang="en-IN" sz="2400" b="1" dirty="0">
                <a:latin typeface="Times New Roman" panose="02020603050405020304" pitchFamily="18" charset="0"/>
                <a:cs typeface="Times New Roman" panose="02020603050405020304" pitchFamily="18" charset="0"/>
              </a:rPr>
              <a:t>Any Questions???</a:t>
            </a:r>
          </a:p>
        </p:txBody>
      </p:sp>
    </p:spTree>
    <p:extLst>
      <p:ext uri="{BB962C8B-B14F-4D97-AF65-F5344CB8AC3E}">
        <p14:creationId xmlns:p14="http://schemas.microsoft.com/office/powerpoint/2010/main" val="3865539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B224E1B-F8EF-15D5-06FF-61668F2140E1}"/>
              </a:ext>
            </a:extLst>
          </p:cNvPr>
          <p:cNvSpPr/>
          <p:nvPr/>
        </p:nvSpPr>
        <p:spPr>
          <a:xfrm>
            <a:off x="0" y="2559540"/>
            <a:ext cx="12192000" cy="4215169"/>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D61C7C-86FC-73EB-4DE0-1BB0E941782A}"/>
              </a:ext>
            </a:extLst>
          </p:cNvPr>
          <p:cNvSpPr/>
          <p:nvPr/>
        </p:nvSpPr>
        <p:spPr>
          <a:xfrm>
            <a:off x="0" y="1066801"/>
            <a:ext cx="12192000" cy="149274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200" dirty="0"/>
              <a:t>Background</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10" name="TextBox 9">
            <a:extLst>
              <a:ext uri="{FF2B5EF4-FFF2-40B4-BE49-F238E27FC236}">
                <a16:creationId xmlns:a16="http://schemas.microsoft.com/office/drawing/2014/main" id="{F14B05E4-95C8-3EDB-E8C9-2B4497FB588C}"/>
              </a:ext>
            </a:extLst>
          </p:cNvPr>
          <p:cNvSpPr txBox="1"/>
          <p:nvPr/>
        </p:nvSpPr>
        <p:spPr>
          <a:xfrm>
            <a:off x="0" y="1174545"/>
            <a:ext cx="12192000" cy="1384995"/>
          </a:xfrm>
          <a:prstGeom prst="rect">
            <a:avLst/>
          </a:prstGeom>
          <a:solidFill>
            <a:schemeClr val="accent2">
              <a:lumMod val="20000"/>
              <a:lumOff val="80000"/>
            </a:schemeClr>
          </a:solidFill>
        </p:spPr>
        <p:txBody>
          <a:bodyPr wrap="square">
            <a:spAutoFit/>
          </a:bodyPr>
          <a:lstStyle/>
          <a:p>
            <a:r>
              <a:rPr lang="en-US" sz="2800" dirty="0">
                <a:latin typeface="Times New Roman" panose="02020603050405020304" pitchFamily="18" charset="0"/>
                <a:cs typeface="Times New Roman" panose="02020603050405020304" pitchFamily="18" charset="0"/>
              </a:rPr>
              <a:t>Family planning is the deliberate effort to regulate the number and spacing of children through contraception and other methods, enabling informed reproductive choices for individuals and couples</a:t>
            </a:r>
            <a:r>
              <a:rPr lang="en-US" sz="2800" b="1" dirty="0">
                <a:latin typeface="Times New Roman" panose="02020603050405020304" pitchFamily="18" charset="0"/>
                <a:cs typeface="Times New Roman" panose="02020603050405020304" pitchFamily="18" charset="0"/>
              </a:rPr>
              <a:t>(WHO)</a:t>
            </a:r>
          </a:p>
        </p:txBody>
      </p:sp>
      <p:sp>
        <p:nvSpPr>
          <p:cNvPr id="14" name="TextBox 13">
            <a:extLst>
              <a:ext uri="{FF2B5EF4-FFF2-40B4-BE49-F238E27FC236}">
                <a16:creationId xmlns:a16="http://schemas.microsoft.com/office/drawing/2014/main" id="{974A6FE3-97E3-F01A-FAD6-84B65F9C7373}"/>
              </a:ext>
            </a:extLst>
          </p:cNvPr>
          <p:cNvSpPr txBox="1"/>
          <p:nvPr/>
        </p:nvSpPr>
        <p:spPr>
          <a:xfrm>
            <a:off x="0" y="2681966"/>
            <a:ext cx="12192000" cy="3970318"/>
          </a:xfrm>
          <a:prstGeom prst="rect">
            <a:avLst/>
          </a:prstGeom>
          <a:solidFill>
            <a:schemeClr val="accent6">
              <a:lumMod val="20000"/>
              <a:lumOff val="80000"/>
            </a:schemeClr>
          </a:solidFill>
        </p:spPr>
        <p:txBody>
          <a:bodyPr wrap="square">
            <a:spAutoFit/>
          </a:bodyPr>
          <a:lstStyle/>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Family planning programs in Bihar aim to promote reproductive health and empower communities. Despite challenges like high fertility rates and limited access to healthcare, efforts by the government and NGOs have increased awareness and access to services. </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Socio-demographic factors and cultural norms still influence contraceptive use. Understanding these predictors is crucial for targeted interventions. </a:t>
            </a:r>
          </a:p>
          <a:p>
            <a:pPr marL="457200"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By addressing barriers and improving care quality, policymakers can enhance family planning effectiveness and improve maternal and child health in Bihar.</a:t>
            </a: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6058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Pictorial Journey</a:t>
            </a: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pic>
        <p:nvPicPr>
          <p:cNvPr id="3" name="Picture 2">
            <a:extLst>
              <a:ext uri="{FF2B5EF4-FFF2-40B4-BE49-F238E27FC236}">
                <a16:creationId xmlns:a16="http://schemas.microsoft.com/office/drawing/2014/main" id="{100E1C73-38A9-9A59-A5DF-0B1BF1640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72" y="968827"/>
            <a:ext cx="5226504" cy="3276602"/>
          </a:xfrm>
          <a:prstGeom prst="rect">
            <a:avLst/>
          </a:prstGeom>
        </p:spPr>
      </p:pic>
      <p:pic>
        <p:nvPicPr>
          <p:cNvPr id="8" name="Picture 7">
            <a:extLst>
              <a:ext uri="{FF2B5EF4-FFF2-40B4-BE49-F238E27FC236}">
                <a16:creationId xmlns:a16="http://schemas.microsoft.com/office/drawing/2014/main" id="{42AA439D-BF2A-6DCC-98AB-BE6DD8289A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8276" y="968826"/>
            <a:ext cx="6921952" cy="5889173"/>
          </a:xfrm>
          <a:prstGeom prst="rect">
            <a:avLst/>
          </a:prstGeom>
        </p:spPr>
      </p:pic>
      <p:pic>
        <p:nvPicPr>
          <p:cNvPr id="10" name="Picture 9">
            <a:extLst>
              <a:ext uri="{FF2B5EF4-FFF2-40B4-BE49-F238E27FC236}">
                <a16:creationId xmlns:a16="http://schemas.microsoft.com/office/drawing/2014/main" id="{8F7BEBE2-5164-D029-F5B3-73A284577D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72" y="4245429"/>
            <a:ext cx="5226504" cy="2612571"/>
          </a:xfrm>
          <a:prstGeom prst="rect">
            <a:avLst/>
          </a:prstGeom>
        </p:spPr>
      </p:pic>
    </p:spTree>
    <p:extLst>
      <p:ext uri="{BB962C8B-B14F-4D97-AF65-F5344CB8AC3E}">
        <p14:creationId xmlns:p14="http://schemas.microsoft.com/office/powerpoint/2010/main" val="1515530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Tree>
    <p:extLst>
      <p:ext uri="{BB962C8B-B14F-4D97-AF65-F5344CB8AC3E}">
        <p14:creationId xmlns:p14="http://schemas.microsoft.com/office/powerpoint/2010/main" val="7464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200" dirty="0"/>
              <a:t>Objectives</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8" name="Slide Number Placeholder 1">
            <a:extLst>
              <a:ext uri="{FF2B5EF4-FFF2-40B4-BE49-F238E27FC236}">
                <a16:creationId xmlns:a16="http://schemas.microsoft.com/office/drawing/2014/main" id="{4C58CD95-B0D1-6E7F-159B-A2533462EC59}"/>
              </a:ext>
            </a:extLst>
          </p:cNvPr>
          <p:cNvSpPr>
            <a:spLocks noGrp="1"/>
          </p:cNvSpPr>
          <p:nvPr>
            <p:ph type="sldNum" sz="quarter" idx="12"/>
          </p:nvPr>
        </p:nvSpPr>
        <p:spPr>
          <a:xfrm>
            <a:off x="9374527" y="6310050"/>
            <a:ext cx="2743200" cy="365125"/>
          </a:xfrm>
        </p:spPr>
        <p:txBody>
          <a:bodyPr/>
          <a:lstStyle/>
          <a:p>
            <a:fld id="{D4F9442E-9437-4062-8DAD-965F8584E449}" type="slidenum">
              <a:rPr lang="en-US" b="1" smtClean="0">
                <a:solidFill>
                  <a:srgbClr val="DFEEEA"/>
                </a:solidFill>
                <a:latin typeface="Segoe UI" panose="020B0502040204020203" pitchFamily="34" charset="0"/>
                <a:cs typeface="Segoe UI" panose="020B0502040204020203" pitchFamily="34" charset="0"/>
              </a:rPr>
              <a:pPr/>
              <a:t>4</a:t>
            </a:fld>
            <a:endParaRPr lang="en-US" b="1" dirty="0">
              <a:solidFill>
                <a:srgbClr val="DFEEEA"/>
              </a:solidFill>
              <a:latin typeface="Segoe UI" panose="020B0502040204020203" pitchFamily="34" charset="0"/>
              <a:cs typeface="Segoe UI" panose="020B0502040204020203" pitchFamily="34" charset="0"/>
            </a:endParaRPr>
          </a:p>
        </p:txBody>
      </p:sp>
      <p:sp>
        <p:nvSpPr>
          <p:cNvPr id="11" name="Rectangle: Rounded Corners 10">
            <a:extLst>
              <a:ext uri="{FF2B5EF4-FFF2-40B4-BE49-F238E27FC236}">
                <a16:creationId xmlns:a16="http://schemas.microsoft.com/office/drawing/2014/main" id="{756A394B-598F-D490-366A-DE3CF8057CEC}"/>
              </a:ext>
            </a:extLst>
          </p:cNvPr>
          <p:cNvSpPr/>
          <p:nvPr/>
        </p:nvSpPr>
        <p:spPr>
          <a:xfrm>
            <a:off x="3632755" y="4882739"/>
            <a:ext cx="8034907" cy="1583409"/>
          </a:xfrm>
          <a:prstGeom prst="roundRect">
            <a:avLst>
              <a:gd name="adj" fmla="val 50000"/>
            </a:avLst>
          </a:prstGeom>
          <a:solidFill>
            <a:srgbClr val="293452"/>
          </a:solidFill>
          <a:effectLst/>
        </p:spPr>
        <p:txBody>
          <a:bodyPr wrap="square" lIns="1440000" tIns="0" rIns="0" bIns="0" anchor="ctr" anchorCtr="0">
            <a:noAutofit/>
          </a:bodyPr>
          <a:lstStyle/>
          <a:p>
            <a:r>
              <a:rPr lang="en-IN" sz="2800" b="1" kern="100" dirty="0">
                <a:solidFill>
                  <a:schemeClr val="bg1"/>
                </a:solidFill>
                <a:effectLst/>
                <a:latin typeface="Times New Roman" panose="02020603050405020304" pitchFamily="18" charset="0"/>
                <a:ea typeface="Aptos" panose="020B0004020202020204" pitchFamily="34" charset="0"/>
                <a:cs typeface="Mangal" panose="02040503050203030202" pitchFamily="18" charset="0"/>
              </a:rPr>
              <a:t>To identify key predictors influencing the success or failure of family planning initiatives in Bihar</a:t>
            </a:r>
            <a:endParaRPr lang="en-IN" sz="2800" b="1" dirty="0">
              <a:solidFill>
                <a:schemeClr val="bg1"/>
              </a:solidFill>
            </a:endParaRPr>
          </a:p>
        </p:txBody>
      </p:sp>
      <p:sp>
        <p:nvSpPr>
          <p:cNvPr id="12" name="Rectangle: Rounded Corners 11">
            <a:extLst>
              <a:ext uri="{FF2B5EF4-FFF2-40B4-BE49-F238E27FC236}">
                <a16:creationId xmlns:a16="http://schemas.microsoft.com/office/drawing/2014/main" id="{D08601DD-E910-4C16-CE59-8D271BDA4268}"/>
              </a:ext>
            </a:extLst>
          </p:cNvPr>
          <p:cNvSpPr/>
          <p:nvPr/>
        </p:nvSpPr>
        <p:spPr>
          <a:xfrm>
            <a:off x="3665050" y="1356107"/>
            <a:ext cx="8034907" cy="1583409"/>
          </a:xfrm>
          <a:prstGeom prst="roundRect">
            <a:avLst>
              <a:gd name="adj" fmla="val 50000"/>
            </a:avLst>
          </a:prstGeom>
          <a:solidFill>
            <a:srgbClr val="F3BE94"/>
          </a:solidFill>
          <a:effectLst/>
        </p:spPr>
        <p:txBody>
          <a:bodyPr wrap="square" lIns="1440000" tIns="0" rIns="0" bIns="0" anchor="ctr" anchorCtr="0">
            <a:noAutofit/>
          </a:bodyPr>
          <a:lstStyle/>
          <a:p>
            <a:r>
              <a:rPr lang="en-IN" sz="2800" b="1" kern="100" dirty="0">
                <a:effectLst/>
                <a:latin typeface="Times New Roman" panose="02020603050405020304" pitchFamily="18" charset="0"/>
                <a:ea typeface="Aptos" panose="020B0004020202020204" pitchFamily="34" charset="0"/>
                <a:cs typeface="Mangal" panose="02040503050203030202" pitchFamily="18" charset="0"/>
              </a:rPr>
              <a:t>To understand the patterns and trends of family planning programs in Bihar</a:t>
            </a:r>
            <a:endParaRPr lang="en-IN" sz="2800" b="1" kern="100" dirty="0">
              <a:effectLst/>
              <a:latin typeface="Aptos" panose="020B0004020202020204" pitchFamily="34" charset="0"/>
              <a:ea typeface="Aptos" panose="020B0004020202020204" pitchFamily="34" charset="0"/>
              <a:cs typeface="Mangal" panose="02040503050203030202" pitchFamily="18" charset="0"/>
            </a:endParaRPr>
          </a:p>
        </p:txBody>
      </p:sp>
      <p:sp>
        <p:nvSpPr>
          <p:cNvPr id="13" name="Oval 19">
            <a:extLst>
              <a:ext uri="{FF2B5EF4-FFF2-40B4-BE49-F238E27FC236}">
                <a16:creationId xmlns:a16="http://schemas.microsoft.com/office/drawing/2014/main" id="{C2F2D90B-C4F8-2812-06B4-0BA5A1DC40B6}"/>
              </a:ext>
            </a:extLst>
          </p:cNvPr>
          <p:cNvSpPr>
            <a:spLocks noChangeArrowheads="1"/>
          </p:cNvSpPr>
          <p:nvPr/>
        </p:nvSpPr>
        <p:spPr bwMode="auto">
          <a:xfrm>
            <a:off x="3122974" y="1394204"/>
            <a:ext cx="158340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8" name="Oval 21">
            <a:extLst>
              <a:ext uri="{FF2B5EF4-FFF2-40B4-BE49-F238E27FC236}">
                <a16:creationId xmlns:a16="http://schemas.microsoft.com/office/drawing/2014/main" id="{59F318C5-9AAC-C9D9-E1FF-8DE5BF06F4C8}"/>
              </a:ext>
            </a:extLst>
          </p:cNvPr>
          <p:cNvSpPr>
            <a:spLocks noChangeArrowheads="1"/>
          </p:cNvSpPr>
          <p:nvPr/>
        </p:nvSpPr>
        <p:spPr bwMode="auto">
          <a:xfrm>
            <a:off x="3115053" y="4864829"/>
            <a:ext cx="1580659" cy="1583409"/>
          </a:xfrm>
          <a:prstGeom prst="ellipse">
            <a:avLst/>
          </a:prstGeom>
          <a:solidFill>
            <a:schemeClr val="bg1"/>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19" name="Oval 15">
            <a:extLst>
              <a:ext uri="{FF2B5EF4-FFF2-40B4-BE49-F238E27FC236}">
                <a16:creationId xmlns:a16="http://schemas.microsoft.com/office/drawing/2014/main" id="{400E63AA-849A-F4FA-CD19-C29E26BEA8D6}"/>
              </a:ext>
            </a:extLst>
          </p:cNvPr>
          <p:cNvSpPr>
            <a:spLocks noChangeArrowheads="1"/>
          </p:cNvSpPr>
          <p:nvPr/>
        </p:nvSpPr>
        <p:spPr bwMode="auto">
          <a:xfrm>
            <a:off x="546100" y="2314127"/>
            <a:ext cx="3166175" cy="3166176"/>
          </a:xfrm>
          <a:prstGeom prst="ellipse">
            <a:avLst/>
          </a:prstGeom>
          <a:solidFill>
            <a:srgbClr val="293452"/>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 name="Oval 16">
            <a:extLst>
              <a:ext uri="{FF2B5EF4-FFF2-40B4-BE49-F238E27FC236}">
                <a16:creationId xmlns:a16="http://schemas.microsoft.com/office/drawing/2014/main" id="{C5F85AA8-3E8A-FC2C-D4AE-3B124EA20461}"/>
              </a:ext>
            </a:extLst>
          </p:cNvPr>
          <p:cNvSpPr>
            <a:spLocks noChangeArrowheads="1"/>
          </p:cNvSpPr>
          <p:nvPr/>
        </p:nvSpPr>
        <p:spPr bwMode="auto">
          <a:xfrm>
            <a:off x="806334" y="2572295"/>
            <a:ext cx="2645708" cy="2649839"/>
          </a:xfrm>
          <a:prstGeom prst="ellipse">
            <a:avLst/>
          </a:prstGeom>
          <a:solidFill>
            <a:srgbClr val="F5AE18"/>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Oval 17">
            <a:extLst>
              <a:ext uri="{FF2B5EF4-FFF2-40B4-BE49-F238E27FC236}">
                <a16:creationId xmlns:a16="http://schemas.microsoft.com/office/drawing/2014/main" id="{234839EF-6D33-1E6D-E86B-1D4E498842BD}"/>
              </a:ext>
            </a:extLst>
          </p:cNvPr>
          <p:cNvSpPr>
            <a:spLocks noChangeArrowheads="1"/>
          </p:cNvSpPr>
          <p:nvPr/>
        </p:nvSpPr>
        <p:spPr bwMode="auto">
          <a:xfrm>
            <a:off x="1064502" y="2832528"/>
            <a:ext cx="2129371" cy="2129372"/>
          </a:xfrm>
          <a:prstGeom prst="ellipse">
            <a:avLst/>
          </a:prstGeom>
          <a:solidFill>
            <a:srgbClr val="F3BE94"/>
          </a:solidFill>
          <a:ln w="38100"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Oval 18">
            <a:extLst>
              <a:ext uri="{FF2B5EF4-FFF2-40B4-BE49-F238E27FC236}">
                <a16:creationId xmlns:a16="http://schemas.microsoft.com/office/drawing/2014/main" id="{4CAD39DA-87FE-4F2A-60E6-4411BCE405E7}"/>
              </a:ext>
            </a:extLst>
          </p:cNvPr>
          <p:cNvSpPr>
            <a:spLocks noChangeArrowheads="1"/>
          </p:cNvSpPr>
          <p:nvPr/>
        </p:nvSpPr>
        <p:spPr bwMode="auto">
          <a:xfrm>
            <a:off x="1328865" y="3096893"/>
            <a:ext cx="1600643" cy="1600644"/>
          </a:xfrm>
          <a:prstGeom prst="ellipse">
            <a:avLst/>
          </a:prstGeom>
          <a:solidFill>
            <a:sysClr val="window" lastClr="FFFFFF"/>
          </a:solidFill>
          <a:ln w="15875" cap="flat">
            <a:noFill/>
            <a:prstDash val="solid"/>
            <a:miter lim="800000"/>
            <a:headEnd/>
            <a:tailEnd/>
          </a:ln>
          <a:effectLst>
            <a:outerShdw dist="38100" dir="5400000" algn="t" rotWithShape="0">
              <a:prstClr val="black">
                <a:alpha val="2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Oval 19">
            <a:extLst>
              <a:ext uri="{FF2B5EF4-FFF2-40B4-BE49-F238E27FC236}">
                <a16:creationId xmlns:a16="http://schemas.microsoft.com/office/drawing/2014/main" id="{4EBDE5F5-E58E-F613-3B82-C7422415FB19}"/>
              </a:ext>
            </a:extLst>
          </p:cNvPr>
          <p:cNvSpPr>
            <a:spLocks noChangeArrowheads="1"/>
          </p:cNvSpPr>
          <p:nvPr/>
        </p:nvSpPr>
        <p:spPr bwMode="auto">
          <a:xfrm>
            <a:off x="3319859" y="1529295"/>
            <a:ext cx="1189639" cy="1189639"/>
          </a:xfrm>
          <a:prstGeom prst="ellipse">
            <a:avLst/>
          </a:prstGeom>
          <a:solidFill>
            <a:srgbClr val="F3BE94"/>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Oval 21">
            <a:extLst>
              <a:ext uri="{FF2B5EF4-FFF2-40B4-BE49-F238E27FC236}">
                <a16:creationId xmlns:a16="http://schemas.microsoft.com/office/drawing/2014/main" id="{B3C6EF14-53D5-DFBE-04E4-F7FDC8C033B6}"/>
              </a:ext>
            </a:extLst>
          </p:cNvPr>
          <p:cNvSpPr>
            <a:spLocks noChangeArrowheads="1"/>
          </p:cNvSpPr>
          <p:nvPr/>
        </p:nvSpPr>
        <p:spPr bwMode="auto">
          <a:xfrm>
            <a:off x="3311597" y="5079625"/>
            <a:ext cx="1187573" cy="1189639"/>
          </a:xfrm>
          <a:prstGeom prst="ellipse">
            <a:avLst/>
          </a:prstGeom>
          <a:solidFill>
            <a:srgbClr val="29345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6" name="Freeform 22">
            <a:extLst>
              <a:ext uri="{FF2B5EF4-FFF2-40B4-BE49-F238E27FC236}">
                <a16:creationId xmlns:a16="http://schemas.microsoft.com/office/drawing/2014/main" id="{532BD2B2-E5A6-B277-BB0F-9BAED0227018}"/>
              </a:ext>
            </a:extLst>
          </p:cNvPr>
          <p:cNvSpPr>
            <a:spLocks/>
          </p:cNvSpPr>
          <p:nvPr/>
        </p:nvSpPr>
        <p:spPr bwMode="auto">
          <a:xfrm>
            <a:off x="2762216" y="2435983"/>
            <a:ext cx="828203" cy="826138"/>
          </a:xfrm>
          <a:custGeom>
            <a:avLst/>
            <a:gdLst>
              <a:gd name="T0" fmla="*/ 0 w 401"/>
              <a:gd name="T1" fmla="*/ 310 h 400"/>
              <a:gd name="T2" fmla="*/ 313 w 401"/>
              <a:gd name="T3" fmla="*/ 0 h 400"/>
              <a:gd name="T4" fmla="*/ 391 w 401"/>
              <a:gd name="T5" fmla="*/ 5 h 400"/>
              <a:gd name="T6" fmla="*/ 401 w 401"/>
              <a:gd name="T7" fmla="*/ 90 h 400"/>
              <a:gd name="T8" fmla="*/ 90 w 401"/>
              <a:gd name="T9" fmla="*/ 400 h 400"/>
              <a:gd name="T10" fmla="*/ 24 w 401"/>
              <a:gd name="T11" fmla="*/ 377 h 400"/>
              <a:gd name="T12" fmla="*/ 0 w 401"/>
              <a:gd name="T13" fmla="*/ 310 h 400"/>
            </a:gdLst>
            <a:ahLst/>
            <a:cxnLst>
              <a:cxn ang="0">
                <a:pos x="T0" y="T1"/>
              </a:cxn>
              <a:cxn ang="0">
                <a:pos x="T2" y="T3"/>
              </a:cxn>
              <a:cxn ang="0">
                <a:pos x="T4" y="T5"/>
              </a:cxn>
              <a:cxn ang="0">
                <a:pos x="T6" y="T7"/>
              </a:cxn>
              <a:cxn ang="0">
                <a:pos x="T8" y="T9"/>
              </a:cxn>
              <a:cxn ang="0">
                <a:pos x="T10" y="T11"/>
              </a:cxn>
              <a:cxn ang="0">
                <a:pos x="T12" y="T13"/>
              </a:cxn>
            </a:cxnLst>
            <a:rect l="0" t="0" r="r" b="b"/>
            <a:pathLst>
              <a:path w="401" h="400">
                <a:moveTo>
                  <a:pt x="0" y="310"/>
                </a:moveTo>
                <a:lnTo>
                  <a:pt x="313" y="0"/>
                </a:lnTo>
                <a:lnTo>
                  <a:pt x="391" y="5"/>
                </a:lnTo>
                <a:lnTo>
                  <a:pt x="401" y="90"/>
                </a:lnTo>
                <a:lnTo>
                  <a:pt x="90" y="400"/>
                </a:lnTo>
                <a:lnTo>
                  <a:pt x="24" y="377"/>
                </a:lnTo>
                <a:lnTo>
                  <a:pt x="0" y="310"/>
                </a:lnTo>
                <a:close/>
              </a:path>
            </a:pathLst>
          </a:custGeom>
          <a:solidFill>
            <a:srgbClr val="F3BE94"/>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8" name="Freeform 24">
            <a:extLst>
              <a:ext uri="{FF2B5EF4-FFF2-40B4-BE49-F238E27FC236}">
                <a16:creationId xmlns:a16="http://schemas.microsoft.com/office/drawing/2014/main" id="{42343A55-5007-9162-4CD7-9B5E53FFAAC3}"/>
              </a:ext>
            </a:extLst>
          </p:cNvPr>
          <p:cNvSpPr>
            <a:spLocks/>
          </p:cNvSpPr>
          <p:nvPr/>
        </p:nvSpPr>
        <p:spPr bwMode="auto">
          <a:xfrm>
            <a:off x="3086475" y="4864829"/>
            <a:ext cx="518402" cy="493619"/>
          </a:xfrm>
          <a:custGeom>
            <a:avLst/>
            <a:gdLst>
              <a:gd name="T0" fmla="*/ 99 w 251"/>
              <a:gd name="T1" fmla="*/ 0 h 239"/>
              <a:gd name="T2" fmla="*/ 246 w 251"/>
              <a:gd name="T3" fmla="*/ 147 h 239"/>
              <a:gd name="T4" fmla="*/ 251 w 251"/>
              <a:gd name="T5" fmla="*/ 222 h 239"/>
              <a:gd name="T6" fmla="*/ 151 w 251"/>
              <a:gd name="T7" fmla="*/ 239 h 239"/>
              <a:gd name="T8" fmla="*/ 0 w 251"/>
              <a:gd name="T9" fmla="*/ 85 h 239"/>
              <a:gd name="T10" fmla="*/ 12 w 251"/>
              <a:gd name="T11" fmla="*/ 42 h 239"/>
              <a:gd name="T12" fmla="*/ 99 w 251"/>
              <a:gd name="T13" fmla="*/ 0 h 239"/>
            </a:gdLst>
            <a:ahLst/>
            <a:cxnLst>
              <a:cxn ang="0">
                <a:pos x="T0" y="T1"/>
              </a:cxn>
              <a:cxn ang="0">
                <a:pos x="T2" y="T3"/>
              </a:cxn>
              <a:cxn ang="0">
                <a:pos x="T4" y="T5"/>
              </a:cxn>
              <a:cxn ang="0">
                <a:pos x="T6" y="T7"/>
              </a:cxn>
              <a:cxn ang="0">
                <a:pos x="T8" y="T9"/>
              </a:cxn>
              <a:cxn ang="0">
                <a:pos x="T10" y="T11"/>
              </a:cxn>
              <a:cxn ang="0">
                <a:pos x="T12" y="T13"/>
              </a:cxn>
            </a:cxnLst>
            <a:rect l="0" t="0" r="r" b="b"/>
            <a:pathLst>
              <a:path w="251" h="239">
                <a:moveTo>
                  <a:pt x="99" y="0"/>
                </a:moveTo>
                <a:lnTo>
                  <a:pt x="246" y="147"/>
                </a:lnTo>
                <a:lnTo>
                  <a:pt x="251" y="222"/>
                </a:lnTo>
                <a:lnTo>
                  <a:pt x="151" y="239"/>
                </a:lnTo>
                <a:lnTo>
                  <a:pt x="0" y="85"/>
                </a:lnTo>
                <a:lnTo>
                  <a:pt x="12" y="42"/>
                </a:lnTo>
                <a:lnTo>
                  <a:pt x="99" y="0"/>
                </a:lnTo>
                <a:close/>
              </a:path>
            </a:pathLst>
          </a:custGeom>
          <a:solidFill>
            <a:srgbClr val="29345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9" name="Oval 18">
            <a:extLst>
              <a:ext uri="{FF2B5EF4-FFF2-40B4-BE49-F238E27FC236}">
                <a16:creationId xmlns:a16="http://schemas.microsoft.com/office/drawing/2014/main" id="{5A7C7869-CA58-AB94-1960-423BDD5C720B}"/>
              </a:ext>
            </a:extLst>
          </p:cNvPr>
          <p:cNvSpPr>
            <a:spLocks noChangeArrowheads="1"/>
          </p:cNvSpPr>
          <p:nvPr/>
        </p:nvSpPr>
        <p:spPr bwMode="auto">
          <a:xfrm>
            <a:off x="3503987" y="1713423"/>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endParaRPr>
          </a:p>
        </p:txBody>
      </p:sp>
      <p:sp>
        <p:nvSpPr>
          <p:cNvPr id="31" name="Oval 18">
            <a:extLst>
              <a:ext uri="{FF2B5EF4-FFF2-40B4-BE49-F238E27FC236}">
                <a16:creationId xmlns:a16="http://schemas.microsoft.com/office/drawing/2014/main" id="{5ADC17DD-98C5-3DA2-CE62-841D969ADDA4}"/>
              </a:ext>
            </a:extLst>
          </p:cNvPr>
          <p:cNvSpPr>
            <a:spLocks noChangeArrowheads="1"/>
          </p:cNvSpPr>
          <p:nvPr/>
        </p:nvSpPr>
        <p:spPr bwMode="auto">
          <a:xfrm>
            <a:off x="3494692" y="5263753"/>
            <a:ext cx="821384" cy="821383"/>
          </a:xfrm>
          <a:prstGeom prst="ellipse">
            <a:avLst/>
          </a:prstGeom>
          <a:solidFill>
            <a:sysClr val="window" lastClr="FFFFFF"/>
          </a:solidFill>
          <a:ln w="15875" cap="flat">
            <a:noFill/>
            <a:prstDash val="solid"/>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pic>
        <p:nvPicPr>
          <p:cNvPr id="40" name="Graphic 39" descr="Inbox Check outline">
            <a:extLst>
              <a:ext uri="{FF2B5EF4-FFF2-40B4-BE49-F238E27FC236}">
                <a16:creationId xmlns:a16="http://schemas.microsoft.com/office/drawing/2014/main" id="{37FD165B-23F5-CE41-F81E-5AB606C2AA6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642050" y="1851485"/>
            <a:ext cx="545259" cy="545259"/>
          </a:xfrm>
          <a:prstGeom prst="rect">
            <a:avLst/>
          </a:prstGeom>
        </p:spPr>
      </p:pic>
      <p:pic>
        <p:nvPicPr>
          <p:cNvPr id="42" name="Graphic 41" descr="Folder Search outline">
            <a:extLst>
              <a:ext uri="{FF2B5EF4-FFF2-40B4-BE49-F238E27FC236}">
                <a16:creationId xmlns:a16="http://schemas.microsoft.com/office/drawing/2014/main" id="{A638B814-C3D6-DD72-BEC8-3799E38987E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632755" y="5401815"/>
            <a:ext cx="545259" cy="545259"/>
          </a:xfrm>
          <a:prstGeom prst="rect">
            <a:avLst/>
          </a:prstGeom>
        </p:spPr>
      </p:pic>
      <p:pic>
        <p:nvPicPr>
          <p:cNvPr id="43" name="Graphic 42" descr="Target outline">
            <a:extLst>
              <a:ext uri="{FF2B5EF4-FFF2-40B4-BE49-F238E27FC236}">
                <a16:creationId xmlns:a16="http://schemas.microsoft.com/office/drawing/2014/main" id="{EE5F78B0-844C-9143-CBE5-A7A13AC1B4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95665" y="3463694"/>
            <a:ext cx="867043" cy="867043"/>
          </a:xfrm>
          <a:prstGeom prst="rect">
            <a:avLst/>
          </a:prstGeom>
        </p:spPr>
      </p:pic>
    </p:spTree>
    <p:extLst>
      <p:ext uri="{BB962C8B-B14F-4D97-AF65-F5344CB8AC3E}">
        <p14:creationId xmlns:p14="http://schemas.microsoft.com/office/powerpoint/2010/main" val="404929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8" grpId="0" animBg="1"/>
      <p:bldP spid="23" grpId="0" animBg="1"/>
      <p:bldP spid="25" grpId="0" animBg="1"/>
      <p:bldP spid="29"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3200" b="1" dirty="0"/>
              <a:t>Study Area</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3"/>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8" name="Slide Number Placeholder 1">
            <a:extLst>
              <a:ext uri="{FF2B5EF4-FFF2-40B4-BE49-F238E27FC236}">
                <a16:creationId xmlns:a16="http://schemas.microsoft.com/office/drawing/2014/main" id="{4C58CD95-B0D1-6E7F-159B-A2533462EC59}"/>
              </a:ext>
            </a:extLst>
          </p:cNvPr>
          <p:cNvSpPr>
            <a:spLocks noGrp="1"/>
          </p:cNvSpPr>
          <p:nvPr>
            <p:ph type="sldNum" sz="quarter" idx="12"/>
          </p:nvPr>
        </p:nvSpPr>
        <p:spPr>
          <a:xfrm>
            <a:off x="9374527" y="6310050"/>
            <a:ext cx="2743200" cy="365125"/>
          </a:xfrm>
        </p:spPr>
        <p:txBody>
          <a:bodyPr/>
          <a:lstStyle/>
          <a:p>
            <a:fld id="{D4F9442E-9437-4062-8DAD-965F8584E449}" type="slidenum">
              <a:rPr lang="en-US" b="1" smtClean="0">
                <a:solidFill>
                  <a:srgbClr val="DFEEEA"/>
                </a:solidFill>
                <a:latin typeface="Segoe UI" panose="020B0502040204020203" pitchFamily="34" charset="0"/>
                <a:cs typeface="Segoe UI" panose="020B0502040204020203" pitchFamily="34" charset="0"/>
              </a:rPr>
              <a:pPr/>
              <a:t>5</a:t>
            </a:fld>
            <a:endParaRPr lang="en-US" b="1" dirty="0">
              <a:solidFill>
                <a:srgbClr val="DFEEEA"/>
              </a:solidFill>
              <a:latin typeface="Segoe UI" panose="020B0502040204020203" pitchFamily="34" charset="0"/>
              <a:cs typeface="Segoe UI" panose="020B0502040204020203" pitchFamily="34" charset="0"/>
            </a:endParaRPr>
          </a:p>
        </p:txBody>
      </p:sp>
      <p:pic>
        <p:nvPicPr>
          <p:cNvPr id="2" name="Picture 1" descr="A map of different colored areas&#10;&#10;Description automatically generated">
            <a:extLst>
              <a:ext uri="{FF2B5EF4-FFF2-40B4-BE49-F238E27FC236}">
                <a16:creationId xmlns:a16="http://schemas.microsoft.com/office/drawing/2014/main" id="{0C24E081-E080-41C6-9B9C-3AF0ECFF2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4687" y="-145892"/>
            <a:ext cx="16983573" cy="7346792"/>
          </a:xfrm>
          <a:prstGeom prst="rect">
            <a:avLst/>
          </a:prstGeom>
        </p:spPr>
      </p:pic>
    </p:spTree>
    <p:extLst>
      <p:ext uri="{BB962C8B-B14F-4D97-AF65-F5344CB8AC3E}">
        <p14:creationId xmlns:p14="http://schemas.microsoft.com/office/powerpoint/2010/main" val="1770086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D192C2-CBCA-3E23-471E-73252C54BB8B}"/>
              </a:ext>
            </a:extLst>
          </p:cNvPr>
          <p:cNvSpPr/>
          <p:nvPr/>
        </p:nvSpPr>
        <p:spPr>
          <a:xfrm>
            <a:off x="87086" y="2760150"/>
            <a:ext cx="12006591" cy="3930935"/>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9E826E3-ED3A-C18C-A3E9-7CFCE6C3F08B}"/>
              </a:ext>
            </a:extLst>
          </p:cNvPr>
          <p:cNvSpPr/>
          <p:nvPr/>
        </p:nvSpPr>
        <p:spPr>
          <a:xfrm>
            <a:off x="87086" y="1076573"/>
            <a:ext cx="12006591" cy="1585604"/>
          </a:xfrm>
          <a:prstGeom prst="rect">
            <a:avLst/>
          </a:prstGeom>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Methodology</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Content Placeholder 2">
            <a:extLst>
              <a:ext uri="{FF2B5EF4-FFF2-40B4-BE49-F238E27FC236}">
                <a16:creationId xmlns:a16="http://schemas.microsoft.com/office/drawing/2014/main" id="{615AA06E-EC30-C2EF-F160-7369EC3D4323}"/>
              </a:ext>
            </a:extLst>
          </p:cNvPr>
          <p:cNvSpPr txBox="1">
            <a:spLocks/>
          </p:cNvSpPr>
          <p:nvPr/>
        </p:nvSpPr>
        <p:spPr>
          <a:xfrm>
            <a:off x="87086" y="978600"/>
            <a:ext cx="12192000" cy="127846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Aft>
                <a:spcPts val="800"/>
              </a:spcAft>
            </a:pPr>
            <a:endParaRPr lang="en-US" sz="800" b="1" dirty="0">
              <a:latin typeface="Times New Roman" panose="02020603050405020304" pitchFamily="18" charset="0"/>
              <a:ea typeface="Aptos" panose="020B0004020202020204" pitchFamily="34" charset="0"/>
            </a:endParaRPr>
          </a:p>
          <a:p>
            <a:pPr algn="l">
              <a:lnSpc>
                <a:spcPct val="100000"/>
              </a:lnSpc>
              <a:spcAft>
                <a:spcPts val="800"/>
              </a:spcAft>
            </a:pPr>
            <a:r>
              <a:rPr lang="en-US" b="1" dirty="0">
                <a:latin typeface="Times New Roman" panose="02020603050405020304" pitchFamily="18" charset="0"/>
                <a:ea typeface="Aptos" panose="020B0004020202020204" pitchFamily="34" charset="0"/>
              </a:rPr>
              <a:t>This study has use the data collected and involves analysis of the program monitoring collected under the Bihar Technical Support Program (BTSP) working closely with the government of Bihar</a:t>
            </a:r>
            <a:endParaRPr lang="en-IN" sz="800" b="1" dirty="0">
              <a:latin typeface="Calibri" panose="020F0502020204030204" pitchFamily="34" charset="0"/>
              <a:ea typeface="Aptos" panose="020B0004020202020204" pitchFamily="34" charset="0"/>
            </a:endParaRPr>
          </a:p>
          <a:p>
            <a:pPr algn="l"/>
            <a:r>
              <a:rPr lang="en-US" sz="2000" dirty="0">
                <a:solidFill>
                  <a:srgbClr val="000000"/>
                </a:solidFill>
                <a:latin typeface="Times New Roman" panose="02020603050405020304" pitchFamily="18" charset="0"/>
                <a:cs typeface="Times New Roman" panose="02020603050405020304" pitchFamily="18" charset="0"/>
              </a:rPr>
              <a:t> </a:t>
            </a:r>
            <a:endParaRPr lang="en-IN" sz="2000" b="1" u="sng" dirty="0">
              <a:latin typeface="Times New Roman" panose="02020603050405020304" pitchFamily="18" charset="0"/>
              <a:cs typeface="Times New Roman" panose="02020603050405020304" pitchFamily="18" charset="0"/>
            </a:endParaRPr>
          </a:p>
        </p:txBody>
      </p:sp>
      <p:sp>
        <p:nvSpPr>
          <p:cNvPr id="12" name="Content Placeholder 2">
            <a:extLst>
              <a:ext uri="{FF2B5EF4-FFF2-40B4-BE49-F238E27FC236}">
                <a16:creationId xmlns:a16="http://schemas.microsoft.com/office/drawing/2014/main" id="{711288A4-4D58-A173-AF7D-31A5BADA9728}"/>
              </a:ext>
            </a:extLst>
          </p:cNvPr>
          <p:cNvSpPr txBox="1">
            <a:spLocks/>
          </p:cNvSpPr>
          <p:nvPr/>
        </p:nvSpPr>
        <p:spPr>
          <a:xfrm>
            <a:off x="355952" y="2927570"/>
            <a:ext cx="11468858" cy="358277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Wingdings" panose="05000000000000000000" pitchFamily="2" charset="2"/>
              <a:buChar char="Ø"/>
            </a:pPr>
            <a:r>
              <a:rPr lang="en-IN" sz="2800" b="1" u="sng" dirty="0">
                <a:latin typeface="Times New Roman" panose="02020603050405020304" pitchFamily="18" charset="0"/>
                <a:cs typeface="Times New Roman" panose="02020603050405020304" pitchFamily="18" charset="0"/>
              </a:rPr>
              <a:t>Study Design:-</a:t>
            </a:r>
          </a:p>
          <a:p>
            <a:pPr lvl="1" algn="l"/>
            <a:r>
              <a:rPr lang="en-IN" kern="100" dirty="0">
                <a:latin typeface="Times New Roman" panose="02020603050405020304" pitchFamily="18" charset="0"/>
                <a:ea typeface="Aptos" panose="020B0004020202020204" pitchFamily="34" charset="0"/>
                <a:cs typeface="Times New Roman" panose="02020603050405020304" pitchFamily="18" charset="0"/>
              </a:rPr>
              <a:t>Community-based Cross-sectional study across 38 districts of Bihar conducted in three rounds-</a:t>
            </a:r>
            <a:r>
              <a:rPr lang="en-IN"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IN"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rPr>
              <a:t>April-June 2016, September-December 2018, and February-April 2021.</a:t>
            </a:r>
          </a:p>
          <a:p>
            <a:pPr lvl="1" algn="l"/>
            <a:endParaRPr lang="en-IN"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algn="l">
              <a:buFont typeface="Wingdings" panose="05000000000000000000" pitchFamily="2" charset="2"/>
              <a:buChar char="Ø"/>
            </a:pPr>
            <a:r>
              <a:rPr lang="en-IN" sz="2800" b="1" u="sng" dirty="0">
                <a:latin typeface="Times New Roman" panose="02020603050405020304" pitchFamily="18" charset="0"/>
                <a:cs typeface="Times New Roman" panose="02020603050405020304" pitchFamily="18" charset="0"/>
              </a:rPr>
              <a:t>Sampling:-</a:t>
            </a:r>
          </a:p>
          <a:p>
            <a:pPr marL="857250" lvl="1" indent="-400050" algn="l">
              <a:buFont typeface="+mj-lt"/>
              <a:buAutoNum type="romanLcPeriod"/>
            </a:pPr>
            <a:r>
              <a:rPr lang="en-US" dirty="0">
                <a:solidFill>
                  <a:srgbClr val="000000"/>
                </a:solidFill>
                <a:latin typeface="Times New Roman" panose="02020603050405020304" pitchFamily="18" charset="0"/>
                <a:cs typeface="Times New Roman" panose="02020603050405020304" pitchFamily="18" charset="0"/>
              </a:rPr>
              <a:t>Multistage sampling(in three phases), with blocks as major sample units and Anganwadi facilities and municipal wards as secondary units for rural and urban regions.</a:t>
            </a:r>
          </a:p>
          <a:p>
            <a:pPr marL="857250" lvl="1" indent="-400050" algn="l">
              <a:buFont typeface="+mj-lt"/>
              <a:buAutoNum type="romanLcPeriod"/>
            </a:pPr>
            <a:r>
              <a:rPr lang="en-US" b="1" dirty="0">
                <a:solidFill>
                  <a:srgbClr val="000000"/>
                </a:solidFill>
                <a:latin typeface="Times New Roman" panose="02020603050405020304" pitchFamily="18" charset="0"/>
                <a:cs typeface="Times New Roman" panose="02020603050405020304" pitchFamily="18" charset="0"/>
              </a:rPr>
              <a:t>Cluster random sampling </a:t>
            </a:r>
            <a:r>
              <a:rPr lang="en-US" dirty="0">
                <a:solidFill>
                  <a:srgbClr val="000000"/>
                </a:solidFill>
                <a:latin typeface="Times New Roman" panose="02020603050405020304" pitchFamily="18" charset="0"/>
                <a:cs typeface="Times New Roman" panose="02020603050405020304" pitchFamily="18" charset="0"/>
              </a:rPr>
              <a:t>selected five blocks from each district, and</a:t>
            </a:r>
          </a:p>
          <a:p>
            <a:pPr marL="857250" lvl="1" indent="-400050" algn="l">
              <a:buFont typeface="+mj-lt"/>
              <a:buAutoNum type="romanLcPeriod"/>
            </a:pPr>
            <a:r>
              <a:rPr lang="en-US" dirty="0">
                <a:solidFill>
                  <a:srgbClr val="000000"/>
                </a:solidFill>
                <a:latin typeface="Times New Roman" panose="02020603050405020304" pitchFamily="18" charset="0"/>
                <a:cs typeface="Times New Roman" panose="02020603050405020304" pitchFamily="18" charset="0"/>
              </a:rPr>
              <a:t>SSUs were chosen based on reported populations using </a:t>
            </a:r>
            <a:r>
              <a:rPr lang="en-US" b="1" dirty="0">
                <a:solidFill>
                  <a:srgbClr val="000000"/>
                </a:solidFill>
                <a:latin typeface="Times New Roman" panose="02020603050405020304" pitchFamily="18" charset="0"/>
                <a:cs typeface="Times New Roman" panose="02020603050405020304" pitchFamily="18" charset="0"/>
              </a:rPr>
              <a:t>Probability Proportional to Size sampling</a:t>
            </a:r>
            <a:r>
              <a:rPr lang="en-US" dirty="0">
                <a:solidFill>
                  <a:srgbClr val="000000"/>
                </a:solidFill>
                <a:latin typeface="Times New Roman" panose="02020603050405020304" pitchFamily="18" charset="0"/>
                <a:cs typeface="Times New Roman" panose="02020603050405020304" pitchFamily="18" charset="0"/>
              </a:rPr>
              <a:t>. </a:t>
            </a:r>
          </a:p>
          <a:p>
            <a:pPr marL="857250" lvl="1" indent="-400050" algn="l">
              <a:buFont typeface="+mj-lt"/>
              <a:buAutoNum type="romanLcPeriod"/>
            </a:pPr>
            <a:r>
              <a:rPr lang="en-US" dirty="0">
                <a:solidFill>
                  <a:srgbClr val="000000"/>
                </a:solidFill>
                <a:latin typeface="Times New Roman" panose="02020603050405020304" pitchFamily="18" charset="0"/>
                <a:cs typeface="Times New Roman" panose="02020603050405020304" pitchFamily="18" charset="0"/>
              </a:rPr>
              <a:t>Samples for each round were newly selected to prevent overlap and ensure representativeness.</a:t>
            </a:r>
          </a:p>
        </p:txBody>
      </p:sp>
    </p:spTree>
    <p:extLst>
      <p:ext uri="{BB962C8B-B14F-4D97-AF65-F5344CB8AC3E}">
        <p14:creationId xmlns:p14="http://schemas.microsoft.com/office/powerpoint/2010/main" val="818269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F88355-8A82-B8AD-4A56-A8B1B2408D9B}"/>
              </a:ext>
            </a:extLst>
          </p:cNvPr>
          <p:cNvSpPr/>
          <p:nvPr/>
        </p:nvSpPr>
        <p:spPr>
          <a:xfrm>
            <a:off x="0" y="4247536"/>
            <a:ext cx="12093677" cy="2550850"/>
          </a:xfrm>
          <a:prstGeom prst="rect">
            <a:avLst/>
          </a:prstGeom>
          <a:solidFill>
            <a:schemeClr val="tx2">
              <a:lumMod val="10000"/>
              <a:lumOff val="9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187B7D8-2656-74ED-351A-A940BEA3088E}"/>
              </a:ext>
            </a:extLst>
          </p:cNvPr>
          <p:cNvSpPr/>
          <p:nvPr/>
        </p:nvSpPr>
        <p:spPr>
          <a:xfrm>
            <a:off x="0" y="1076572"/>
            <a:ext cx="12093677" cy="3170963"/>
          </a:xfrm>
          <a:prstGeom prst="rect">
            <a:avLst/>
          </a:prstGeom>
          <a:solidFill>
            <a:srgbClr val="FEFDD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Methodology</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sp>
        <p:nvSpPr>
          <p:cNvPr id="3" name="TextBox 2">
            <a:extLst>
              <a:ext uri="{FF2B5EF4-FFF2-40B4-BE49-F238E27FC236}">
                <a16:creationId xmlns:a16="http://schemas.microsoft.com/office/drawing/2014/main" id="{74B92B71-0EEC-20D7-D1BE-7E487761A5F7}"/>
              </a:ext>
            </a:extLst>
          </p:cNvPr>
          <p:cNvSpPr txBox="1"/>
          <p:nvPr/>
        </p:nvSpPr>
        <p:spPr>
          <a:xfrm>
            <a:off x="-11237" y="1055743"/>
            <a:ext cx="12192000" cy="2862322"/>
          </a:xfrm>
          <a:prstGeom prst="rect">
            <a:avLst/>
          </a:prstGeom>
          <a:noFill/>
        </p:spPr>
        <p:txBody>
          <a:bodyPr wrap="square">
            <a:spAutoFit/>
          </a:bodyPr>
          <a:lstStyle/>
          <a:p>
            <a:r>
              <a:rPr lang="en-IN" sz="2000" b="1" u="sng" dirty="0">
                <a:latin typeface="Times New Roman" panose="02020603050405020304" pitchFamily="18" charset="0"/>
                <a:cs typeface="Times New Roman" panose="02020603050405020304" pitchFamily="18" charset="0"/>
              </a:rPr>
              <a:t>Inclusion criteria-</a:t>
            </a:r>
          </a:p>
          <a:p>
            <a:pPr marL="514350" indent="-514350">
              <a:buFont typeface="+mj-lt"/>
              <a:buAutoNum type="romanLcPeriod"/>
            </a:pPr>
            <a:r>
              <a:rPr lang="en-US" sz="2000" b="0" i="0" dirty="0">
                <a:solidFill>
                  <a:srgbClr val="000000"/>
                </a:solidFill>
                <a:effectLst/>
                <a:latin typeface="Times New Roman" panose="02020603050405020304" pitchFamily="18" charset="0"/>
                <a:cs typeface="Times New Roman" panose="02020603050405020304" pitchFamily="18" charset="0"/>
              </a:rPr>
              <a:t>Currently married women aged 15-49 residing in households for at least three months</a:t>
            </a:r>
            <a:endParaRPr lang="en-US" sz="2000" dirty="0">
              <a:solidFill>
                <a:srgbClr val="000000"/>
              </a:solidFill>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a:p>
            <a:r>
              <a:rPr lang="en-IN" sz="2000" b="1" u="sng" dirty="0">
                <a:latin typeface="Times New Roman" panose="02020603050405020304" pitchFamily="18" charset="0"/>
                <a:cs typeface="Times New Roman" panose="02020603050405020304" pitchFamily="18" charset="0"/>
              </a:rPr>
              <a:t>Exclusion criteria-</a:t>
            </a:r>
          </a:p>
          <a:p>
            <a:pPr marL="514350" indent="-514350">
              <a:buFont typeface="+mj-lt"/>
              <a:buAutoNum type="romanLcPeriod"/>
            </a:pPr>
            <a:r>
              <a:rPr lang="en-US" sz="2000" b="0" i="0" dirty="0">
                <a:solidFill>
                  <a:srgbClr val="000000"/>
                </a:solidFill>
                <a:effectLst/>
                <a:latin typeface="Times New Roman" panose="02020603050405020304" pitchFamily="18" charset="0"/>
                <a:cs typeface="Times New Roman" panose="02020603050405020304" pitchFamily="18" charset="0"/>
              </a:rPr>
              <a:t>Women living in hostels,</a:t>
            </a:r>
          </a:p>
          <a:p>
            <a:pPr marL="514350" indent="-514350">
              <a:buFont typeface="+mj-lt"/>
              <a:buAutoNum type="romanLcPeriod"/>
            </a:pPr>
            <a:r>
              <a:rPr lang="en-US" sz="2000" b="0" i="0" dirty="0">
                <a:solidFill>
                  <a:srgbClr val="000000"/>
                </a:solidFill>
                <a:effectLst/>
                <a:latin typeface="Times New Roman" panose="02020603050405020304" pitchFamily="18" charset="0"/>
                <a:cs typeface="Times New Roman" panose="02020603050405020304" pitchFamily="18" charset="0"/>
              </a:rPr>
              <a:t> Widowed,</a:t>
            </a:r>
          </a:p>
          <a:p>
            <a:pPr marL="514350" indent="-514350">
              <a:buFont typeface="+mj-lt"/>
              <a:buAutoNum type="romanLcPeriod"/>
            </a:pPr>
            <a:r>
              <a:rPr lang="en-US" sz="2000" b="0" i="0" dirty="0">
                <a:solidFill>
                  <a:srgbClr val="000000"/>
                </a:solidFill>
                <a:effectLst/>
                <a:latin typeface="Times New Roman" panose="02020603050405020304" pitchFamily="18" charset="0"/>
                <a:cs typeface="Times New Roman" panose="02020603050405020304" pitchFamily="18" charset="0"/>
              </a:rPr>
              <a:t> Divorced,</a:t>
            </a:r>
          </a:p>
          <a:p>
            <a:pPr marL="514350" indent="-514350">
              <a:buFont typeface="+mj-lt"/>
              <a:buAutoNum type="romanLcPeriod"/>
            </a:pPr>
            <a:r>
              <a:rPr lang="en-US" sz="2000" b="0" i="0" dirty="0">
                <a:solidFill>
                  <a:srgbClr val="000000"/>
                </a:solidFill>
                <a:effectLst/>
                <a:latin typeface="Times New Roman" panose="02020603050405020304" pitchFamily="18" charset="0"/>
                <a:cs typeface="Times New Roman" panose="02020603050405020304" pitchFamily="18" charset="0"/>
              </a:rPr>
              <a:t> Separated, </a:t>
            </a:r>
          </a:p>
          <a:p>
            <a:pPr marL="514350" indent="-514350">
              <a:buFont typeface="+mj-lt"/>
              <a:buAutoNum type="romanLcPeriod"/>
            </a:pPr>
            <a:r>
              <a:rPr lang="en-US" sz="2000" dirty="0">
                <a:solidFill>
                  <a:srgbClr val="000000"/>
                </a:solidFill>
                <a:latin typeface="Times New Roman" panose="02020603050405020304" pitchFamily="18" charset="0"/>
                <a:cs typeface="Times New Roman" panose="02020603050405020304" pitchFamily="18" charset="0"/>
              </a:rPr>
              <a:t>Te</a:t>
            </a:r>
            <a:r>
              <a:rPr lang="en-US" sz="2000" b="0" i="0" dirty="0">
                <a:solidFill>
                  <a:srgbClr val="000000"/>
                </a:solidFill>
                <a:effectLst/>
                <a:latin typeface="Times New Roman" panose="02020603050405020304" pitchFamily="18" charset="0"/>
                <a:cs typeface="Times New Roman" panose="02020603050405020304" pitchFamily="18" charset="0"/>
              </a:rPr>
              <a:t>mporary visitors. </a:t>
            </a:r>
          </a:p>
        </p:txBody>
      </p:sp>
      <p:sp>
        <p:nvSpPr>
          <p:cNvPr id="7" name="TextBox 6">
            <a:extLst>
              <a:ext uri="{FF2B5EF4-FFF2-40B4-BE49-F238E27FC236}">
                <a16:creationId xmlns:a16="http://schemas.microsoft.com/office/drawing/2014/main" id="{6A0C2A6C-519D-0A79-CB60-122CFA6392E4}"/>
              </a:ext>
            </a:extLst>
          </p:cNvPr>
          <p:cNvSpPr txBox="1"/>
          <p:nvPr/>
        </p:nvSpPr>
        <p:spPr>
          <a:xfrm>
            <a:off x="75850" y="4123781"/>
            <a:ext cx="12104913" cy="2554545"/>
          </a:xfrm>
          <a:prstGeom prst="rect">
            <a:avLst/>
          </a:prstGeom>
          <a:noFill/>
        </p:spPr>
        <p:txBody>
          <a:bodyPr wrap="square">
            <a:spAutoFit/>
          </a:bodyPr>
          <a:lstStyle/>
          <a:p>
            <a:pPr marL="0" indent="0">
              <a:buNone/>
            </a:pPr>
            <a:endParaRPr lang="en-IN" sz="2000" b="1" u="sng" dirty="0">
              <a:latin typeface="Times New Roman" panose="02020603050405020304" pitchFamily="18" charset="0"/>
              <a:cs typeface="Times New Roman" panose="02020603050405020304" pitchFamily="18" charset="0"/>
            </a:endParaRPr>
          </a:p>
          <a:p>
            <a:r>
              <a:rPr lang="en-IN" sz="2000" b="1" u="sng" dirty="0">
                <a:latin typeface="Times New Roman" panose="02020603050405020304" pitchFamily="18" charset="0"/>
                <a:cs typeface="Times New Roman" panose="02020603050405020304" pitchFamily="18" charset="0"/>
              </a:rPr>
              <a:t>Sample size estimation-</a:t>
            </a:r>
          </a:p>
          <a:p>
            <a:pPr marL="514350" indent="-514350">
              <a:buFont typeface="+mj-lt"/>
              <a:buAutoNum type="romanLcPeriod"/>
            </a:pPr>
            <a:r>
              <a:rPr lang="en-US" sz="2000" dirty="0">
                <a:latin typeface="Times New Roman" panose="02020603050405020304" pitchFamily="18" charset="0"/>
                <a:cs typeface="Times New Roman" panose="02020603050405020304" pitchFamily="18" charset="0"/>
              </a:rPr>
              <a:t>The sample size for these indicators was calculated following the binomial formula assuming the most conservative estimate i.e. an indicator value (p)of 50% (or 0.5). At an α error of 5 and absolute precision of 10%, the desired sample size for each district turned out to be 384. Assuming a design effect of 1.5, the sample size was inflated to 576. To account for 2-4% data loss, a rounded figure of 600 per district was decided upon.</a:t>
            </a:r>
          </a:p>
          <a:p>
            <a:pPr marL="514350" indent="-514350">
              <a:buFont typeface="+mj-lt"/>
              <a:buAutoNum type="romanLcPeriod"/>
            </a:pPr>
            <a:r>
              <a:rPr lang="en-US" sz="2000" dirty="0">
                <a:latin typeface="Times New Roman" panose="02020603050405020304" pitchFamily="18" charset="0"/>
                <a:cs typeface="Times New Roman" panose="02020603050405020304" pitchFamily="18" charset="0"/>
              </a:rPr>
              <a:t> Thus, the total sample of MWRA respondents to be sampled per district turned out to be 600 or 22,800 (600*38 districts) MWRA respondents from the entire state.</a:t>
            </a:r>
            <a:endParaRPr lang="en-IN" sz="2000" dirty="0"/>
          </a:p>
        </p:txBody>
      </p:sp>
    </p:spTree>
    <p:extLst>
      <p:ext uri="{BB962C8B-B14F-4D97-AF65-F5344CB8AC3E}">
        <p14:creationId xmlns:p14="http://schemas.microsoft.com/office/powerpoint/2010/main" val="1663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kern="100" dirty="0">
                <a:latin typeface="Times New Roman" panose="02020603050405020304" pitchFamily="18" charset="0"/>
                <a:ea typeface="Aptos" panose="020B0004020202020204" pitchFamily="34" charset="0"/>
                <a:cs typeface="Mangal" panose="02040503050203030202" pitchFamily="18" charset="0"/>
              </a:rPr>
              <a:t>Variables</a:t>
            </a:r>
            <a:endParaRPr lang="en-IN" sz="2800" dirty="0"/>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aphicFrame>
        <p:nvGraphicFramePr>
          <p:cNvPr id="7" name="Table 6">
            <a:extLst>
              <a:ext uri="{FF2B5EF4-FFF2-40B4-BE49-F238E27FC236}">
                <a16:creationId xmlns:a16="http://schemas.microsoft.com/office/drawing/2014/main" id="{3C56A3EF-D24C-B81E-4406-A05324860F60}"/>
              </a:ext>
            </a:extLst>
          </p:cNvPr>
          <p:cNvGraphicFramePr>
            <a:graphicFrameLocks noGrp="1"/>
          </p:cNvGraphicFramePr>
          <p:nvPr>
            <p:extLst>
              <p:ext uri="{D42A27DB-BD31-4B8C-83A1-F6EECF244321}">
                <p14:modId xmlns:p14="http://schemas.microsoft.com/office/powerpoint/2010/main" val="4164016780"/>
              </p:ext>
            </p:extLst>
          </p:nvPr>
        </p:nvGraphicFramePr>
        <p:xfrm>
          <a:off x="-1" y="1009053"/>
          <a:ext cx="12192000" cy="5848947"/>
        </p:xfrm>
        <a:graphic>
          <a:graphicData uri="http://schemas.openxmlformats.org/drawingml/2006/table">
            <a:tbl>
              <a:tblPr firstRow="1" bandRow="1">
                <a:tableStyleId>{284E427A-3D55-4303-BF80-6455036E1DE7}</a:tableStyleId>
              </a:tblPr>
              <a:tblGrid>
                <a:gridCol w="3048000">
                  <a:extLst>
                    <a:ext uri="{9D8B030D-6E8A-4147-A177-3AD203B41FA5}">
                      <a16:colId xmlns:a16="http://schemas.microsoft.com/office/drawing/2014/main" val="4203975993"/>
                    </a:ext>
                  </a:extLst>
                </a:gridCol>
                <a:gridCol w="3048000">
                  <a:extLst>
                    <a:ext uri="{9D8B030D-6E8A-4147-A177-3AD203B41FA5}">
                      <a16:colId xmlns:a16="http://schemas.microsoft.com/office/drawing/2014/main" val="4184510181"/>
                    </a:ext>
                  </a:extLst>
                </a:gridCol>
                <a:gridCol w="3048000">
                  <a:extLst>
                    <a:ext uri="{9D8B030D-6E8A-4147-A177-3AD203B41FA5}">
                      <a16:colId xmlns:a16="http://schemas.microsoft.com/office/drawing/2014/main" val="2563699847"/>
                    </a:ext>
                  </a:extLst>
                </a:gridCol>
                <a:gridCol w="3048000">
                  <a:extLst>
                    <a:ext uri="{9D8B030D-6E8A-4147-A177-3AD203B41FA5}">
                      <a16:colId xmlns:a16="http://schemas.microsoft.com/office/drawing/2014/main" val="2990569406"/>
                    </a:ext>
                  </a:extLst>
                </a:gridCol>
              </a:tblGrid>
              <a:tr h="854937">
                <a:tc>
                  <a:txBody>
                    <a:bodyPr/>
                    <a:lstStyle/>
                    <a:p>
                      <a:r>
                        <a:rPr lang="en-IN" sz="1800" b="1" kern="1200" dirty="0">
                          <a:solidFill>
                            <a:schemeClr val="tx1"/>
                          </a:solidFill>
                          <a:effectLst/>
                        </a:rPr>
                        <a:t>Socio-demographic </a:t>
                      </a:r>
                      <a:endParaRPr lang="en-IN" sz="1800" dirty="0">
                        <a:solidFill>
                          <a:schemeClr val="tx1"/>
                        </a:solidFill>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IN" sz="1800" b="1" kern="1200" dirty="0">
                          <a:solidFill>
                            <a:schemeClr val="tx1"/>
                          </a:solidFill>
                          <a:effectLst/>
                        </a:rPr>
                        <a:t>Reproductive Profile </a:t>
                      </a:r>
                      <a:endParaRPr lang="en-IN" sz="1800" dirty="0">
                        <a:solidFill>
                          <a:schemeClr val="tx1"/>
                        </a:solidFill>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IN" sz="1800" b="1" kern="1200" dirty="0">
                          <a:solidFill>
                            <a:schemeClr val="tx1"/>
                          </a:solidFill>
                          <a:effectLst/>
                        </a:rPr>
                        <a:t>Exposure to media and programmatic platforms</a:t>
                      </a:r>
                      <a:endParaRPr lang="en-IN" sz="1800" dirty="0">
                        <a:solidFill>
                          <a:schemeClr val="tx1"/>
                        </a:solidFill>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IN" sz="1800" b="1" u="none" kern="100" dirty="0">
                          <a:solidFill>
                            <a:schemeClr val="tx1"/>
                          </a:solidFill>
                        </a:rPr>
                        <a:t>Outcomes Variables</a:t>
                      </a:r>
                      <a:endParaRPr lang="en-IN" sz="1800" u="none" dirty="0">
                        <a:solidFill>
                          <a:schemeClr val="tx1"/>
                        </a:solidFill>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3649874298"/>
                  </a:ext>
                </a:extLst>
              </a:tr>
              <a:tr h="663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Age of respondent</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lvl="0"/>
                      <a:r>
                        <a:rPr lang="en-US" sz="1800" kern="1200" dirty="0">
                          <a:solidFill>
                            <a:schemeClr val="dk1"/>
                          </a:solidFill>
                          <a:effectLst/>
                        </a:rPr>
                        <a:t>Number of Living Children</a:t>
                      </a:r>
                      <a:endParaRPr lang="en-IN"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Exposure to media</a:t>
                      </a:r>
                      <a:endParaRPr lang="en-IN" sz="1800" kern="1200" dirty="0">
                        <a:solidFill>
                          <a:schemeClr val="dk1"/>
                        </a:solidFill>
                        <a:effectLst/>
                      </a:endParaRPr>
                    </a:p>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0" kern="1200" dirty="0">
                          <a:solidFill>
                            <a:schemeClr val="tx1"/>
                          </a:solidFill>
                          <a:effectLst/>
                        </a:rPr>
                        <a:t>Unmet need for spacing, </a:t>
                      </a: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1058406543"/>
                  </a:ext>
                </a:extLst>
              </a:tr>
              <a:tr h="3792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Religion </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History of any abortion</a:t>
                      </a:r>
                      <a:endParaRPr lang="en-IN"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rPr>
                        <a:t>SHG membership</a:t>
                      </a:r>
                      <a:endParaRPr lang="en-IN"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tx1"/>
                          </a:solidFill>
                          <a:effectLst/>
                        </a:rPr>
                        <a:t>Overall Unmet need,</a:t>
                      </a: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2798573299"/>
                  </a:ext>
                </a:extLst>
              </a:tr>
              <a:tr h="663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Caste </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rPr>
                        <a:t>Migrant husband</a:t>
                      </a:r>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rPr>
                        <a:t>Awareness about Nai Pahal Kit</a:t>
                      </a:r>
                      <a:endParaRPr lang="en-IN"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tx1"/>
                          </a:solidFill>
                          <a:effectLst/>
                        </a:rPr>
                        <a:t>Modern Contraceptive method use,</a:t>
                      </a: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3453559283"/>
                  </a:ext>
                </a:extLst>
              </a:tr>
              <a:tr h="9480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Respondent's education </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rPr>
                        <a:t>Any discussion on FP took place during the VHSND session.</a:t>
                      </a:r>
                      <a:endParaRPr lang="en-IN"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tx1"/>
                          </a:solidFill>
                          <a:effectLst/>
                        </a:rPr>
                        <a:t>Traditional method uses, and</a:t>
                      </a:r>
                      <a:endParaRPr lang="en-IN" sz="1800" b="0" kern="1200" dirty="0">
                        <a:solidFill>
                          <a:schemeClr val="tx1"/>
                        </a:solidFill>
                        <a:effectLst/>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1198007693"/>
                  </a:ext>
                </a:extLst>
              </a:tr>
              <a:tr h="8549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Wealth index </a:t>
                      </a:r>
                      <a:endParaRPr lang="en-IN"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IN" sz="1800" kern="1200" dirty="0">
                          <a:solidFill>
                            <a:schemeClr val="dk1"/>
                          </a:solidFill>
                          <a:effectLst/>
                        </a:rPr>
                        <a:t>FP-related interaction with FLW (in the last 12 months)</a:t>
                      </a:r>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800" b="0" kern="1200" dirty="0">
                          <a:solidFill>
                            <a:schemeClr val="tx1"/>
                          </a:solidFill>
                          <a:effectLst/>
                        </a:rPr>
                        <a:t>Modern spacing method use,  </a:t>
                      </a:r>
                      <a:endParaRPr lang="en-IN" sz="1800" b="0" kern="1200" dirty="0">
                        <a:solidFill>
                          <a:schemeClr val="tx1"/>
                        </a:solidFill>
                        <a:effectLst/>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2554070904"/>
                  </a:ext>
                </a:extLst>
              </a:tr>
              <a:tr h="8549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rPr>
                        <a:t>Respondent's occupation </a:t>
                      </a:r>
                      <a:endParaRPr lang="en-IN" sz="1800" kern="100" dirty="0">
                        <a:latin typeface="Times New Roman" panose="02020603050405020304" pitchFamily="18" charset="0"/>
                        <a:ea typeface="Aptos" panose="020B0004020202020204" pitchFamily="34"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US" sz="1800" kern="1200" dirty="0">
                          <a:solidFill>
                            <a:schemeClr val="dk1"/>
                          </a:solidFill>
                          <a:effectLst/>
                          <a:latin typeface="+mn-lt"/>
                          <a:ea typeface="+mn-ea"/>
                          <a:cs typeface="+mn-cs"/>
                        </a:rPr>
                        <a:t>Participated in </a:t>
                      </a:r>
                      <a:r>
                        <a:rPr lang="en-US" sz="1800" kern="1200" dirty="0" err="1">
                          <a:solidFill>
                            <a:schemeClr val="dk1"/>
                          </a:solidFill>
                          <a:effectLst/>
                          <a:latin typeface="+mn-lt"/>
                          <a:ea typeface="+mn-ea"/>
                          <a:cs typeface="+mn-cs"/>
                        </a:rPr>
                        <a:t>Saas</a:t>
                      </a:r>
                      <a:r>
                        <a:rPr lang="en-US" sz="1800" kern="1200" dirty="0">
                          <a:solidFill>
                            <a:schemeClr val="dk1"/>
                          </a:solidFill>
                          <a:effectLst/>
                          <a:latin typeface="+mn-lt"/>
                          <a:ea typeface="+mn-ea"/>
                          <a:cs typeface="+mn-cs"/>
                        </a:rPr>
                        <a:t>-Bahu </a:t>
                      </a:r>
                      <a:r>
                        <a:rPr lang="en-US" sz="1800" kern="1200" dirty="0" err="1">
                          <a:solidFill>
                            <a:schemeClr val="dk1"/>
                          </a:solidFill>
                          <a:effectLst/>
                          <a:latin typeface="+mn-lt"/>
                          <a:ea typeface="+mn-ea"/>
                          <a:cs typeface="+mn-cs"/>
                        </a:rPr>
                        <a:t>Sammelan</a:t>
                      </a:r>
                      <a:r>
                        <a:rPr lang="en-US" sz="1800" kern="1200" dirty="0">
                          <a:solidFill>
                            <a:schemeClr val="dk1"/>
                          </a:solidFill>
                          <a:effectLst/>
                          <a:latin typeface="+mn-lt"/>
                          <a:ea typeface="+mn-ea"/>
                          <a:cs typeface="+mn-cs"/>
                        </a:rPr>
                        <a:t> in last 12 month</a:t>
                      </a:r>
                      <a:endParaRPr lang="en-IN" sz="1800" kern="1200" dirty="0">
                        <a:solidFill>
                          <a:schemeClr val="dk1"/>
                        </a:solidFill>
                        <a:effectLst/>
                        <a:latin typeface="+mn-lt"/>
                        <a:ea typeface="+mn-ea"/>
                        <a:cs typeface="+mn-cs"/>
                      </a:endParaRP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3579694534"/>
                  </a:ext>
                </a:extLst>
              </a:tr>
              <a:tr h="6295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effectLst/>
                        </a:rPr>
                        <a:t>Husband's occupation</a:t>
                      </a:r>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tc>
                  <a:txBody>
                    <a:bodyPr/>
                    <a:lstStyle/>
                    <a:p>
                      <a:r>
                        <a:rPr lang="en-IN" sz="1800" kern="1200" dirty="0">
                          <a:solidFill>
                            <a:schemeClr val="dk1"/>
                          </a:solidFill>
                          <a:effectLst/>
                          <a:latin typeface="+mn-lt"/>
                          <a:ea typeface="+mn-ea"/>
                          <a:cs typeface="+mn-cs"/>
                        </a:rPr>
                        <a:t>Exposure of SARATHI VAN</a:t>
                      </a:r>
                    </a:p>
                  </a:txBody>
                  <a:tcPr>
                    <a:cell3D prstMaterial="dkEdge">
                      <a:bevel w="25400" h="25400" prst="angle"/>
                      <a:lightRig rig="flood" dir="t"/>
                    </a:cell3D>
                    <a:solidFill>
                      <a:schemeClr val="accent5">
                        <a:lumMod val="20000"/>
                        <a:lumOff val="80000"/>
                      </a:schemeClr>
                    </a:solidFill>
                  </a:tcPr>
                </a:tc>
                <a:tc>
                  <a:txBody>
                    <a:bodyPr/>
                    <a:lstStyle/>
                    <a:p>
                      <a:endParaRPr lang="en-IN" sz="1800" dirty="0">
                        <a:latin typeface="Times New Roman" panose="02020603050405020304" pitchFamily="18" charset="0"/>
                        <a:cs typeface="Times New Roman" panose="02020603050405020304" pitchFamily="18" charset="0"/>
                      </a:endParaRPr>
                    </a:p>
                  </a:txBody>
                  <a:tcPr>
                    <a:cell3D prstMaterial="dkEdge">
                      <a:bevel w="25400" h="25400" prst="angle"/>
                      <a:lightRig rig="flood" dir="t"/>
                    </a:cell3D>
                    <a:solidFill>
                      <a:schemeClr val="accent5">
                        <a:lumMod val="20000"/>
                        <a:lumOff val="80000"/>
                      </a:schemeClr>
                    </a:solidFill>
                  </a:tcPr>
                </a:tc>
                <a:extLst>
                  <a:ext uri="{0D108BD9-81ED-4DB2-BD59-A6C34878D82A}">
                    <a16:rowId xmlns:a16="http://schemas.microsoft.com/office/drawing/2014/main" val="4153654091"/>
                  </a:ext>
                </a:extLst>
              </a:tr>
            </a:tbl>
          </a:graphicData>
        </a:graphic>
      </p:graphicFrame>
    </p:spTree>
    <p:extLst>
      <p:ext uri="{BB962C8B-B14F-4D97-AF65-F5344CB8AC3E}">
        <p14:creationId xmlns:p14="http://schemas.microsoft.com/office/powerpoint/2010/main" val="2763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87B44B3E-22AC-DD24-62C1-EB798580BBE4}"/>
              </a:ext>
            </a:extLst>
          </p:cNvPr>
          <p:cNvSpPr/>
          <p:nvPr/>
        </p:nvSpPr>
        <p:spPr>
          <a:xfrm>
            <a:off x="3320596" y="3760868"/>
            <a:ext cx="8871404" cy="3097132"/>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26A16BB-5901-0323-2E67-8A67EC2534F0}"/>
              </a:ext>
            </a:extLst>
          </p:cNvPr>
          <p:cNvSpPr/>
          <p:nvPr/>
        </p:nvSpPr>
        <p:spPr>
          <a:xfrm>
            <a:off x="6115542" y="963318"/>
            <a:ext cx="6076458" cy="2760878"/>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7DE45D6-F363-A9A0-B451-218A64774C1C}"/>
              </a:ext>
            </a:extLst>
          </p:cNvPr>
          <p:cNvSpPr/>
          <p:nvPr/>
        </p:nvSpPr>
        <p:spPr>
          <a:xfrm>
            <a:off x="1" y="968828"/>
            <a:ext cx="6076458" cy="2755368"/>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81">
            <a:extLst>
              <a:ext uri="{FF2B5EF4-FFF2-40B4-BE49-F238E27FC236}">
                <a16:creationId xmlns:a16="http://schemas.microsoft.com/office/drawing/2014/main" id="{7A7100C4-16EE-BAD6-003E-EF23375FECE0}"/>
              </a:ext>
            </a:extLst>
          </p:cNvPr>
          <p:cNvSpPr/>
          <p:nvPr/>
        </p:nvSpPr>
        <p:spPr>
          <a:xfrm>
            <a:off x="3320596" y="3786363"/>
            <a:ext cx="8836989" cy="693843"/>
          </a:xfrm>
          <a:prstGeom prst="rect">
            <a:avLst/>
          </a:prstGeom>
          <a:solidFill>
            <a:schemeClr val="accent1"/>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b="1" dirty="0">
                <a:solidFill>
                  <a:schemeClr val="bg1"/>
                </a:solidFill>
              </a:rPr>
              <a:t>Age of the respondents</a:t>
            </a:r>
          </a:p>
        </p:txBody>
      </p:sp>
      <p:sp>
        <p:nvSpPr>
          <p:cNvPr id="37" name="Rectangle: Rounded Corners 81">
            <a:extLst>
              <a:ext uri="{FF2B5EF4-FFF2-40B4-BE49-F238E27FC236}">
                <a16:creationId xmlns:a16="http://schemas.microsoft.com/office/drawing/2014/main" id="{7B592C87-32B5-A053-ABEB-5DDB86EF9FB0}"/>
              </a:ext>
            </a:extLst>
          </p:cNvPr>
          <p:cNvSpPr/>
          <p:nvPr/>
        </p:nvSpPr>
        <p:spPr>
          <a:xfrm>
            <a:off x="6115543" y="968828"/>
            <a:ext cx="1846770" cy="1891994"/>
          </a:xfrm>
          <a:prstGeom prst="rect">
            <a:avLst/>
          </a:prstGeom>
          <a:solidFill>
            <a:schemeClr val="accent1"/>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r>
              <a:rPr lang="en-IN" sz="1600" b="1" dirty="0">
                <a:solidFill>
                  <a:schemeClr val="bg1"/>
                </a:solidFill>
              </a:rPr>
              <a:t>Caste</a:t>
            </a:r>
          </a:p>
        </p:txBody>
      </p:sp>
      <p:sp>
        <p:nvSpPr>
          <p:cNvPr id="36" name="Rectangle: Rounded Corners 81">
            <a:extLst>
              <a:ext uri="{FF2B5EF4-FFF2-40B4-BE49-F238E27FC236}">
                <a16:creationId xmlns:a16="http://schemas.microsoft.com/office/drawing/2014/main" id="{08F8FC45-A974-8A59-765C-8BADEB4A9509}"/>
              </a:ext>
            </a:extLst>
          </p:cNvPr>
          <p:cNvSpPr/>
          <p:nvPr/>
        </p:nvSpPr>
        <p:spPr>
          <a:xfrm>
            <a:off x="27701" y="977887"/>
            <a:ext cx="2067317" cy="1885056"/>
          </a:xfrm>
          <a:prstGeom prst="rect">
            <a:avLst/>
          </a:prstGeom>
          <a:solidFill>
            <a:schemeClr val="accent1"/>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endParaRPr lang="en-IN" sz="1600" b="1" dirty="0">
              <a:solidFill>
                <a:schemeClr val="bg1"/>
              </a:solidFill>
            </a:endParaRPr>
          </a:p>
          <a:p>
            <a:pPr algn="ctr"/>
            <a:r>
              <a:rPr lang="en-IN" sz="1600" b="1" dirty="0">
                <a:solidFill>
                  <a:schemeClr val="bg1"/>
                </a:solidFill>
              </a:rPr>
              <a:t>Religion</a:t>
            </a:r>
          </a:p>
        </p:txBody>
      </p:sp>
      <p:sp>
        <p:nvSpPr>
          <p:cNvPr id="4" name="Rectangle 3">
            <a:extLst>
              <a:ext uri="{FF2B5EF4-FFF2-40B4-BE49-F238E27FC236}">
                <a16:creationId xmlns:a16="http://schemas.microsoft.com/office/drawing/2014/main" id="{191BF629-A70D-29DB-1745-DC00FE4AABF9}"/>
              </a:ext>
            </a:extLst>
          </p:cNvPr>
          <p:cNvSpPr/>
          <p:nvPr/>
        </p:nvSpPr>
        <p:spPr>
          <a:xfrm>
            <a:off x="0" y="0"/>
            <a:ext cx="12192000" cy="968829"/>
          </a:xfrm>
          <a:prstGeom prst="rect">
            <a:avLst/>
          </a:prstGeom>
          <a:solidFill>
            <a:srgbClr val="CC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2800" dirty="0"/>
              <a:t>Results: Descriptive</a:t>
            </a:r>
          </a:p>
        </p:txBody>
      </p:sp>
      <p:pic>
        <p:nvPicPr>
          <p:cNvPr id="5" name="Google Shape;1389;g282f8c6a360_1_714">
            <a:extLst>
              <a:ext uri="{FF2B5EF4-FFF2-40B4-BE49-F238E27FC236}">
                <a16:creationId xmlns:a16="http://schemas.microsoft.com/office/drawing/2014/main" id="{814DD6F5-091E-9FD2-C574-1BB358D16427}"/>
              </a:ext>
            </a:extLst>
          </p:cNvPr>
          <p:cNvPicPr preferRelativeResize="0"/>
          <p:nvPr/>
        </p:nvPicPr>
        <p:blipFill rotWithShape="1">
          <a:blip r:embed="rId2"/>
          <a:srcRect/>
          <a:stretch>
            <a:fillRect/>
          </a:stretch>
        </p:blipFill>
        <p:spPr>
          <a:xfrm>
            <a:off x="87086" y="97971"/>
            <a:ext cx="1600200" cy="772885"/>
          </a:xfrm>
          <a:prstGeom prst="rect">
            <a:avLst/>
          </a:prstGeom>
          <a:noFill/>
          <a:ln>
            <a:noFill/>
          </a:ln>
        </p:spPr>
      </p:pic>
      <p:pic>
        <p:nvPicPr>
          <p:cNvPr id="6" name="Picture 5">
            <a:extLst>
              <a:ext uri="{FF2B5EF4-FFF2-40B4-BE49-F238E27FC236}">
                <a16:creationId xmlns:a16="http://schemas.microsoft.com/office/drawing/2014/main" id="{70C3B0D8-7D15-F10C-212A-53CEF6A02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910" y="205716"/>
            <a:ext cx="1413090" cy="665140"/>
          </a:xfrm>
          <a:prstGeom prst="rect">
            <a:avLst/>
          </a:prstGeom>
        </p:spPr>
      </p:pic>
      <p:graphicFrame>
        <p:nvGraphicFramePr>
          <p:cNvPr id="23" name="Chart 22">
            <a:extLst>
              <a:ext uri="{FF2B5EF4-FFF2-40B4-BE49-F238E27FC236}">
                <a16:creationId xmlns:a16="http://schemas.microsoft.com/office/drawing/2014/main" id="{DB77685F-0A08-B408-8A4C-FC4D3E928C56}"/>
              </a:ext>
            </a:extLst>
          </p:cNvPr>
          <p:cNvGraphicFramePr>
            <a:graphicFrameLocks/>
          </p:cNvGraphicFramePr>
          <p:nvPr>
            <p:extLst>
              <p:ext uri="{D42A27DB-BD31-4B8C-83A1-F6EECF244321}">
                <p14:modId xmlns:p14="http://schemas.microsoft.com/office/powerpoint/2010/main" val="1634920625"/>
              </p:ext>
            </p:extLst>
          </p:nvPr>
        </p:nvGraphicFramePr>
        <p:xfrm>
          <a:off x="7799851" y="778178"/>
          <a:ext cx="2114523" cy="19572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Chart 23">
            <a:extLst>
              <a:ext uri="{FF2B5EF4-FFF2-40B4-BE49-F238E27FC236}">
                <a16:creationId xmlns:a16="http://schemas.microsoft.com/office/drawing/2014/main" id="{EC8285E8-BD89-442B-1C33-E676D1936BA1}"/>
              </a:ext>
            </a:extLst>
          </p:cNvPr>
          <p:cNvGraphicFramePr>
            <a:graphicFrameLocks/>
          </p:cNvGraphicFramePr>
          <p:nvPr>
            <p:extLst>
              <p:ext uri="{D42A27DB-BD31-4B8C-83A1-F6EECF244321}">
                <p14:modId xmlns:p14="http://schemas.microsoft.com/office/powerpoint/2010/main" val="3020360747"/>
              </p:ext>
            </p:extLst>
          </p:nvPr>
        </p:nvGraphicFramePr>
        <p:xfrm>
          <a:off x="10317520" y="760357"/>
          <a:ext cx="2114524" cy="19572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Chart 24">
            <a:extLst>
              <a:ext uri="{FF2B5EF4-FFF2-40B4-BE49-F238E27FC236}">
                <a16:creationId xmlns:a16="http://schemas.microsoft.com/office/drawing/2014/main" id="{7703608D-91F4-4FEA-214C-7E06D3B0AB9E}"/>
              </a:ext>
            </a:extLst>
          </p:cNvPr>
          <p:cNvGraphicFramePr>
            <a:graphicFrameLocks/>
          </p:cNvGraphicFramePr>
          <p:nvPr>
            <p:extLst>
              <p:ext uri="{D42A27DB-BD31-4B8C-83A1-F6EECF244321}">
                <p14:modId xmlns:p14="http://schemas.microsoft.com/office/powerpoint/2010/main" val="1530340030"/>
              </p:ext>
            </p:extLst>
          </p:nvPr>
        </p:nvGraphicFramePr>
        <p:xfrm>
          <a:off x="9058686" y="1631213"/>
          <a:ext cx="2114523" cy="2283079"/>
        </p:xfrm>
        <a:graphic>
          <a:graphicData uri="http://schemas.openxmlformats.org/drawingml/2006/chart">
            <c:chart xmlns:c="http://schemas.openxmlformats.org/drawingml/2006/chart" xmlns:r="http://schemas.openxmlformats.org/officeDocument/2006/relationships" r:id="rId6"/>
          </a:graphicData>
        </a:graphic>
      </p:graphicFrame>
      <p:pic>
        <p:nvPicPr>
          <p:cNvPr id="26" name="Picture 6" descr="Religion Icon - Free Download Business Icons | IconScout">
            <a:extLst>
              <a:ext uri="{FF2B5EF4-FFF2-40B4-BE49-F238E27FC236}">
                <a16:creationId xmlns:a16="http://schemas.microsoft.com/office/drawing/2014/main" id="{22BAB096-2855-AF3F-A091-98FCC3ADF9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854" y="1164802"/>
            <a:ext cx="1392646" cy="1356852"/>
          </a:xfrm>
          <a:prstGeom prst="rect">
            <a:avLst/>
          </a:prstGeom>
          <a:noFill/>
          <a:extLst>
            <a:ext uri="{909E8E84-426E-40DD-AFC4-6F175D3DCCD1}">
              <a14:hiddenFill xmlns:a14="http://schemas.microsoft.com/office/drawing/2010/main">
                <a:solidFill>
                  <a:srgbClr val="FFFFFF"/>
                </a:solidFill>
              </a14:hiddenFill>
            </a:ext>
          </a:extLst>
        </p:spPr>
      </p:pic>
      <p:pic>
        <p:nvPicPr>
          <p:cNvPr id="28" name="Graphic 27" descr="Social network with solid fill">
            <a:extLst>
              <a:ext uri="{FF2B5EF4-FFF2-40B4-BE49-F238E27FC236}">
                <a16:creationId xmlns:a16="http://schemas.microsoft.com/office/drawing/2014/main" id="{3AF1587F-826D-2A94-CEDE-E884FB17CEC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11835" y="1060861"/>
            <a:ext cx="1654226" cy="1564733"/>
          </a:xfrm>
          <a:prstGeom prst="rect">
            <a:avLst/>
          </a:prstGeom>
        </p:spPr>
      </p:pic>
      <p:grpSp>
        <p:nvGrpSpPr>
          <p:cNvPr id="54" name="Group 53">
            <a:extLst>
              <a:ext uri="{FF2B5EF4-FFF2-40B4-BE49-F238E27FC236}">
                <a16:creationId xmlns:a16="http://schemas.microsoft.com/office/drawing/2014/main" id="{F07B8696-0E8B-4827-04A6-46F44A2D869A}"/>
              </a:ext>
            </a:extLst>
          </p:cNvPr>
          <p:cNvGrpSpPr/>
          <p:nvPr/>
        </p:nvGrpSpPr>
        <p:grpSpPr>
          <a:xfrm>
            <a:off x="13011774" y="1180314"/>
            <a:ext cx="1729072" cy="776749"/>
            <a:chOff x="164641" y="2859783"/>
            <a:chExt cx="1729072" cy="776749"/>
          </a:xfrm>
        </p:grpSpPr>
        <p:sp>
          <p:nvSpPr>
            <p:cNvPr id="20" name="Oval 19">
              <a:extLst>
                <a:ext uri="{FF2B5EF4-FFF2-40B4-BE49-F238E27FC236}">
                  <a16:creationId xmlns:a16="http://schemas.microsoft.com/office/drawing/2014/main" id="{4A5648CC-53F8-8893-92AC-3830D779B743}"/>
                </a:ext>
              </a:extLst>
            </p:cNvPr>
            <p:cNvSpPr/>
            <p:nvPr/>
          </p:nvSpPr>
          <p:spPr>
            <a:xfrm>
              <a:off x="164641" y="2859783"/>
              <a:ext cx="1729072" cy="776749"/>
            </a:xfrm>
            <a:prstGeom prst="ellipse">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F4571D85-8DAF-42B8-6C5C-1BE1CCB4D946}"/>
                </a:ext>
              </a:extLst>
            </p:cNvPr>
            <p:cNvSpPr txBox="1"/>
            <p:nvPr/>
          </p:nvSpPr>
          <p:spPr>
            <a:xfrm>
              <a:off x="416642" y="2922990"/>
              <a:ext cx="1160206" cy="646331"/>
            </a:xfrm>
            <a:prstGeom prst="rect">
              <a:avLst/>
            </a:prstGeom>
            <a:noFill/>
          </p:spPr>
          <p:txBody>
            <a:bodyPr wrap="square" rtlCol="0">
              <a:spAutoFit/>
            </a:bodyPr>
            <a:lstStyle/>
            <a:p>
              <a:r>
                <a:rPr lang="en-US" sz="1200" b="1" dirty="0">
                  <a:solidFill>
                    <a:schemeClr val="bg1"/>
                  </a:solidFill>
                </a:rPr>
                <a:t>        R1-22800	</a:t>
              </a:r>
            </a:p>
            <a:p>
              <a:r>
                <a:rPr lang="en-US" sz="1200" b="1" dirty="0">
                  <a:solidFill>
                    <a:schemeClr val="bg1"/>
                  </a:solidFill>
                </a:rPr>
                <a:t>N=  R2-22800</a:t>
              </a:r>
            </a:p>
            <a:p>
              <a:r>
                <a:rPr lang="en-US" sz="1200" b="1" dirty="0">
                  <a:solidFill>
                    <a:schemeClr val="bg1"/>
                  </a:solidFill>
                </a:rPr>
                <a:t>        R3-22668</a:t>
              </a:r>
            </a:p>
          </p:txBody>
        </p:sp>
      </p:grpSp>
      <p:grpSp>
        <p:nvGrpSpPr>
          <p:cNvPr id="46" name="Group 45">
            <a:extLst>
              <a:ext uri="{FF2B5EF4-FFF2-40B4-BE49-F238E27FC236}">
                <a16:creationId xmlns:a16="http://schemas.microsoft.com/office/drawing/2014/main" id="{4A8C3B27-9259-B05F-DBAC-9EFCE2891CDF}"/>
              </a:ext>
            </a:extLst>
          </p:cNvPr>
          <p:cNvGrpSpPr/>
          <p:nvPr/>
        </p:nvGrpSpPr>
        <p:grpSpPr>
          <a:xfrm>
            <a:off x="13011774" y="284112"/>
            <a:ext cx="1729072" cy="776749"/>
            <a:chOff x="6187311" y="2859783"/>
            <a:chExt cx="1729072" cy="776749"/>
          </a:xfrm>
        </p:grpSpPr>
        <p:sp>
          <p:nvSpPr>
            <p:cNvPr id="3" name="Oval 2">
              <a:extLst>
                <a:ext uri="{FF2B5EF4-FFF2-40B4-BE49-F238E27FC236}">
                  <a16:creationId xmlns:a16="http://schemas.microsoft.com/office/drawing/2014/main" id="{7FC2EBF2-0FC0-78D3-DA90-CF50F4622A7B}"/>
                </a:ext>
              </a:extLst>
            </p:cNvPr>
            <p:cNvSpPr/>
            <p:nvPr/>
          </p:nvSpPr>
          <p:spPr>
            <a:xfrm>
              <a:off x="6187311" y="2859783"/>
              <a:ext cx="1729072" cy="776749"/>
            </a:xfrm>
            <a:prstGeom prst="ellipse">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FF683736-59E8-908A-7C43-26E998F0EB24}"/>
                </a:ext>
              </a:extLst>
            </p:cNvPr>
            <p:cNvSpPr txBox="1"/>
            <p:nvPr/>
          </p:nvSpPr>
          <p:spPr>
            <a:xfrm>
              <a:off x="6423955" y="2922990"/>
              <a:ext cx="1160206" cy="646331"/>
            </a:xfrm>
            <a:prstGeom prst="rect">
              <a:avLst/>
            </a:prstGeom>
            <a:noFill/>
          </p:spPr>
          <p:txBody>
            <a:bodyPr wrap="square" rtlCol="0">
              <a:spAutoFit/>
            </a:bodyPr>
            <a:lstStyle/>
            <a:p>
              <a:r>
                <a:rPr lang="en-US" sz="1200" b="1" dirty="0">
                  <a:solidFill>
                    <a:schemeClr val="bg1"/>
                  </a:solidFill>
                </a:rPr>
                <a:t>        R1-22800	</a:t>
              </a:r>
            </a:p>
            <a:p>
              <a:r>
                <a:rPr lang="en-US" sz="1200" b="1" dirty="0">
                  <a:solidFill>
                    <a:schemeClr val="bg1"/>
                  </a:solidFill>
                </a:rPr>
                <a:t>N=  R2-22800</a:t>
              </a:r>
            </a:p>
            <a:p>
              <a:r>
                <a:rPr lang="en-US" sz="1200" b="1" dirty="0">
                  <a:solidFill>
                    <a:schemeClr val="bg1"/>
                  </a:solidFill>
                </a:rPr>
                <a:t>        R3-22668</a:t>
              </a:r>
            </a:p>
          </p:txBody>
        </p:sp>
      </p:grpSp>
      <p:graphicFrame>
        <p:nvGraphicFramePr>
          <p:cNvPr id="31" name="Chart 30">
            <a:extLst>
              <a:ext uri="{FF2B5EF4-FFF2-40B4-BE49-F238E27FC236}">
                <a16:creationId xmlns:a16="http://schemas.microsoft.com/office/drawing/2014/main" id="{02C8CB0C-FDF5-197B-F238-3EEF4E4E8DD0}"/>
              </a:ext>
            </a:extLst>
          </p:cNvPr>
          <p:cNvGraphicFramePr>
            <a:graphicFrameLocks/>
          </p:cNvGraphicFramePr>
          <p:nvPr>
            <p:extLst>
              <p:ext uri="{D42A27DB-BD31-4B8C-83A1-F6EECF244321}">
                <p14:modId xmlns:p14="http://schemas.microsoft.com/office/powerpoint/2010/main" val="2431310297"/>
              </p:ext>
            </p:extLst>
          </p:nvPr>
        </p:nvGraphicFramePr>
        <p:xfrm>
          <a:off x="3320596" y="4475956"/>
          <a:ext cx="8802577" cy="2709635"/>
        </p:xfrm>
        <a:graphic>
          <a:graphicData uri="http://schemas.openxmlformats.org/drawingml/2006/chart">
            <c:chart xmlns:c="http://schemas.openxmlformats.org/drawingml/2006/chart" xmlns:r="http://schemas.openxmlformats.org/officeDocument/2006/relationships" r:id="rId10"/>
          </a:graphicData>
        </a:graphic>
      </p:graphicFrame>
      <p:grpSp>
        <p:nvGrpSpPr>
          <p:cNvPr id="34" name="Group 33">
            <a:extLst>
              <a:ext uri="{FF2B5EF4-FFF2-40B4-BE49-F238E27FC236}">
                <a16:creationId xmlns:a16="http://schemas.microsoft.com/office/drawing/2014/main" id="{8E146923-4310-BBD7-5FD8-6D65F07654EA}"/>
              </a:ext>
            </a:extLst>
          </p:cNvPr>
          <p:cNvGrpSpPr/>
          <p:nvPr/>
        </p:nvGrpSpPr>
        <p:grpSpPr>
          <a:xfrm>
            <a:off x="10450629" y="3824114"/>
            <a:ext cx="1641986" cy="646331"/>
            <a:chOff x="8465574" y="3961804"/>
            <a:chExt cx="3657599" cy="646331"/>
          </a:xfrm>
        </p:grpSpPr>
        <p:sp>
          <p:nvSpPr>
            <p:cNvPr id="32" name="Rectangle 31">
              <a:extLst>
                <a:ext uri="{FF2B5EF4-FFF2-40B4-BE49-F238E27FC236}">
                  <a16:creationId xmlns:a16="http://schemas.microsoft.com/office/drawing/2014/main" id="{D2D503F5-43B2-BC34-D01E-9DA24E5FFB53}"/>
                </a:ext>
              </a:extLst>
            </p:cNvPr>
            <p:cNvSpPr/>
            <p:nvPr/>
          </p:nvSpPr>
          <p:spPr>
            <a:xfrm>
              <a:off x="8465574" y="3961804"/>
              <a:ext cx="3657599" cy="614872"/>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sp>
          <p:nvSpPr>
            <p:cNvPr id="33" name="TextBox 32">
              <a:extLst>
                <a:ext uri="{FF2B5EF4-FFF2-40B4-BE49-F238E27FC236}">
                  <a16:creationId xmlns:a16="http://schemas.microsoft.com/office/drawing/2014/main" id="{D091C54B-4579-82FA-CCA2-8E73CB2024AC}"/>
                </a:ext>
              </a:extLst>
            </p:cNvPr>
            <p:cNvSpPr txBox="1"/>
            <p:nvPr/>
          </p:nvSpPr>
          <p:spPr>
            <a:xfrm>
              <a:off x="8563898" y="3961804"/>
              <a:ext cx="3470788" cy="646331"/>
            </a:xfrm>
            <a:prstGeom prst="rect">
              <a:avLst/>
            </a:prstGeom>
            <a:noFill/>
          </p:spPr>
          <p:txBody>
            <a:bodyPr wrap="square" rtlCol="0">
              <a:spAutoFit/>
            </a:bodyPr>
            <a:lstStyle/>
            <a:p>
              <a:r>
                <a:rPr lang="en-US" sz="1200" dirty="0">
                  <a:solidFill>
                    <a:schemeClr val="bg1"/>
                  </a:solidFill>
                </a:rPr>
                <a:t>        R1-22800	</a:t>
              </a:r>
            </a:p>
            <a:p>
              <a:r>
                <a:rPr lang="en-US" sz="1200" dirty="0">
                  <a:solidFill>
                    <a:schemeClr val="bg1"/>
                  </a:solidFill>
                </a:rPr>
                <a:t>N=  R2-22800</a:t>
              </a:r>
            </a:p>
            <a:p>
              <a:r>
                <a:rPr lang="en-US" sz="1200" dirty="0">
                  <a:solidFill>
                    <a:schemeClr val="bg1"/>
                  </a:solidFill>
                </a:rPr>
                <a:t>        R3-22668</a:t>
              </a:r>
            </a:p>
          </p:txBody>
        </p:sp>
      </p:grpSp>
      <p:graphicFrame>
        <p:nvGraphicFramePr>
          <p:cNvPr id="35" name="Chart 34">
            <a:extLst>
              <a:ext uri="{FF2B5EF4-FFF2-40B4-BE49-F238E27FC236}">
                <a16:creationId xmlns:a16="http://schemas.microsoft.com/office/drawing/2014/main" id="{F910B027-31F0-2000-8153-A998CCB3B762}"/>
              </a:ext>
            </a:extLst>
          </p:cNvPr>
          <p:cNvGraphicFramePr>
            <a:graphicFrameLocks/>
          </p:cNvGraphicFramePr>
          <p:nvPr>
            <p:extLst>
              <p:ext uri="{D42A27DB-BD31-4B8C-83A1-F6EECF244321}">
                <p14:modId xmlns:p14="http://schemas.microsoft.com/office/powerpoint/2010/main" val="1415318077"/>
              </p:ext>
            </p:extLst>
          </p:nvPr>
        </p:nvGraphicFramePr>
        <p:xfrm>
          <a:off x="1951832" y="895662"/>
          <a:ext cx="4279158" cy="2671702"/>
        </p:xfrm>
        <a:graphic>
          <a:graphicData uri="http://schemas.openxmlformats.org/drawingml/2006/chart">
            <c:chart xmlns:c="http://schemas.openxmlformats.org/drawingml/2006/chart" xmlns:r="http://schemas.openxmlformats.org/officeDocument/2006/relationships" r:id="rId11"/>
          </a:graphicData>
        </a:graphic>
      </p:graphicFrame>
      <p:grpSp>
        <p:nvGrpSpPr>
          <p:cNvPr id="47" name="Group 46">
            <a:extLst>
              <a:ext uri="{FF2B5EF4-FFF2-40B4-BE49-F238E27FC236}">
                <a16:creationId xmlns:a16="http://schemas.microsoft.com/office/drawing/2014/main" id="{85A47988-964E-2AC3-6C63-30B2145BB858}"/>
              </a:ext>
            </a:extLst>
          </p:cNvPr>
          <p:cNvGrpSpPr/>
          <p:nvPr/>
        </p:nvGrpSpPr>
        <p:grpSpPr>
          <a:xfrm>
            <a:off x="6157865" y="2980511"/>
            <a:ext cx="1804448" cy="646331"/>
            <a:chOff x="8465574" y="3961804"/>
            <a:chExt cx="3657599" cy="646331"/>
          </a:xfrm>
        </p:grpSpPr>
        <p:sp>
          <p:nvSpPr>
            <p:cNvPr id="48" name="Rectangle 47">
              <a:extLst>
                <a:ext uri="{FF2B5EF4-FFF2-40B4-BE49-F238E27FC236}">
                  <a16:creationId xmlns:a16="http://schemas.microsoft.com/office/drawing/2014/main" id="{499B561C-10CC-0F60-01ED-2B624A8896F1}"/>
                </a:ext>
              </a:extLst>
            </p:cNvPr>
            <p:cNvSpPr/>
            <p:nvPr/>
          </p:nvSpPr>
          <p:spPr>
            <a:xfrm>
              <a:off x="8465574" y="3961804"/>
              <a:ext cx="3657599" cy="614872"/>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sp>
          <p:nvSpPr>
            <p:cNvPr id="49" name="TextBox 48">
              <a:extLst>
                <a:ext uri="{FF2B5EF4-FFF2-40B4-BE49-F238E27FC236}">
                  <a16:creationId xmlns:a16="http://schemas.microsoft.com/office/drawing/2014/main" id="{268659C9-E579-6AC7-7286-07A55DBEAE7F}"/>
                </a:ext>
              </a:extLst>
            </p:cNvPr>
            <p:cNvSpPr txBox="1"/>
            <p:nvPr/>
          </p:nvSpPr>
          <p:spPr>
            <a:xfrm>
              <a:off x="8563898" y="3961804"/>
              <a:ext cx="3470788" cy="646331"/>
            </a:xfrm>
            <a:prstGeom prst="rect">
              <a:avLst/>
            </a:prstGeom>
            <a:noFill/>
          </p:spPr>
          <p:txBody>
            <a:bodyPr wrap="square" rtlCol="0">
              <a:spAutoFit/>
            </a:bodyPr>
            <a:lstStyle/>
            <a:p>
              <a:r>
                <a:rPr lang="en-US" sz="1200" b="1" dirty="0"/>
                <a:t>        R1-22800	</a:t>
              </a:r>
            </a:p>
            <a:p>
              <a:r>
                <a:rPr lang="en-US" sz="1200" b="1" dirty="0"/>
                <a:t>N=  R2-22800</a:t>
              </a:r>
            </a:p>
            <a:p>
              <a:r>
                <a:rPr lang="en-US" sz="1200" b="1" dirty="0"/>
                <a:t>        R3-22668</a:t>
              </a:r>
            </a:p>
          </p:txBody>
        </p:sp>
      </p:grpSp>
      <p:grpSp>
        <p:nvGrpSpPr>
          <p:cNvPr id="51" name="Group 50">
            <a:extLst>
              <a:ext uri="{FF2B5EF4-FFF2-40B4-BE49-F238E27FC236}">
                <a16:creationId xmlns:a16="http://schemas.microsoft.com/office/drawing/2014/main" id="{A6FC9097-B08D-C271-F171-1D2F6CE24881}"/>
              </a:ext>
            </a:extLst>
          </p:cNvPr>
          <p:cNvGrpSpPr/>
          <p:nvPr/>
        </p:nvGrpSpPr>
        <p:grpSpPr>
          <a:xfrm>
            <a:off x="34466" y="3001974"/>
            <a:ext cx="2060552" cy="646331"/>
            <a:chOff x="8465574" y="3961804"/>
            <a:chExt cx="3657599" cy="668530"/>
          </a:xfrm>
        </p:grpSpPr>
        <p:sp>
          <p:nvSpPr>
            <p:cNvPr id="52" name="Rectangle 51">
              <a:extLst>
                <a:ext uri="{FF2B5EF4-FFF2-40B4-BE49-F238E27FC236}">
                  <a16:creationId xmlns:a16="http://schemas.microsoft.com/office/drawing/2014/main" id="{D61B66CE-3BB3-79C0-53DE-0485B1383B9A}"/>
                </a:ext>
              </a:extLst>
            </p:cNvPr>
            <p:cNvSpPr/>
            <p:nvPr/>
          </p:nvSpPr>
          <p:spPr>
            <a:xfrm>
              <a:off x="8465574" y="3961804"/>
              <a:ext cx="3657599" cy="614872"/>
            </a:xfrm>
            <a:prstGeom prst="rect">
              <a:avLst/>
            </a:prstGeom>
            <a:noFill/>
            <a:ln w="38100">
              <a:solidFill>
                <a:srgbClr val="FF0000"/>
              </a:solidFill>
              <a:prstDash val="dash"/>
            </a:ln>
            <a:effectLst>
              <a:outerShdw blurRad="50800" dist="38100" dir="2700000" algn="t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b="1" i="1"/>
            </a:p>
          </p:txBody>
        </p:sp>
        <p:sp>
          <p:nvSpPr>
            <p:cNvPr id="53" name="TextBox 52">
              <a:extLst>
                <a:ext uri="{FF2B5EF4-FFF2-40B4-BE49-F238E27FC236}">
                  <a16:creationId xmlns:a16="http://schemas.microsoft.com/office/drawing/2014/main" id="{F5C038A6-79F1-428D-C77C-43F715D098C0}"/>
                </a:ext>
              </a:extLst>
            </p:cNvPr>
            <p:cNvSpPr txBox="1"/>
            <p:nvPr/>
          </p:nvSpPr>
          <p:spPr>
            <a:xfrm>
              <a:off x="8563898" y="3961804"/>
              <a:ext cx="3470788" cy="668530"/>
            </a:xfrm>
            <a:prstGeom prst="rect">
              <a:avLst/>
            </a:prstGeom>
            <a:noFill/>
          </p:spPr>
          <p:txBody>
            <a:bodyPr wrap="square" rtlCol="0">
              <a:spAutoFit/>
            </a:bodyPr>
            <a:lstStyle/>
            <a:p>
              <a:r>
                <a:rPr lang="en-US" sz="1200" b="1" dirty="0"/>
                <a:t>        R1-22800	</a:t>
              </a:r>
            </a:p>
            <a:p>
              <a:r>
                <a:rPr lang="en-US" sz="1200" b="1" dirty="0"/>
                <a:t>N=  R2-22800</a:t>
              </a:r>
            </a:p>
            <a:p>
              <a:r>
                <a:rPr lang="en-US" sz="1200" b="1" dirty="0"/>
                <a:t>        R3-22668</a:t>
              </a:r>
            </a:p>
          </p:txBody>
        </p:sp>
      </p:grpSp>
      <p:pic>
        <p:nvPicPr>
          <p:cNvPr id="1028" name="Picture 4" descr="Blended care': The future of family planning - Degrees">
            <a:extLst>
              <a:ext uri="{FF2B5EF4-FFF2-40B4-BE49-F238E27FC236}">
                <a16:creationId xmlns:a16="http://schemas.microsoft.com/office/drawing/2014/main" id="{C85FA2F1-DCA4-C09C-38DF-1ED4064D49F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4060723"/>
            <a:ext cx="3250314" cy="2467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634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4757</TotalTime>
  <Words>1832</Words>
  <Application>Microsoft Office PowerPoint</Application>
  <PresentationFormat>Widescreen</PresentationFormat>
  <Paragraphs>363</Paragraphs>
  <Slides>31</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Aptos</vt:lpstr>
      <vt:lpstr>Aptos Display</vt:lpstr>
      <vt:lpstr>Arial</vt:lpstr>
      <vt:lpstr>Calibri</vt:lpstr>
      <vt:lpstr>Roboto</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Anmol Rai</dc:creator>
  <cp:lastModifiedBy>Anmol Rai</cp:lastModifiedBy>
  <cp:revision>176</cp:revision>
  <dcterms:created xsi:type="dcterms:W3CDTF">2024-05-14T08:40:02Z</dcterms:created>
  <dcterms:modified xsi:type="dcterms:W3CDTF">2024-06-17T16:12:05Z</dcterms:modified>
</cp:coreProperties>
</file>