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8" r:id="rId2"/>
    <p:sldId id="259" r:id="rId3"/>
    <p:sldId id="260" r:id="rId4"/>
    <p:sldId id="261" r:id="rId5"/>
    <p:sldId id="262" r:id="rId6"/>
    <p:sldId id="263" r:id="rId7"/>
    <p:sldId id="272" r:id="rId8"/>
    <p:sldId id="264" r:id="rId9"/>
    <p:sldId id="266" r:id="rId10"/>
    <p:sldId id="267" r:id="rId11"/>
    <p:sldId id="268" r:id="rId12"/>
    <p:sldId id="274" r:id="rId13"/>
    <p:sldId id="270" r:id="rId14"/>
    <p:sldId id="271" r:id="rId15"/>
    <p:sldId id="275" r:id="rId16"/>
    <p:sldId id="316" r:id="rId17"/>
    <p:sldId id="317"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7" r:id="rId34"/>
    <p:sldId id="291" r:id="rId35"/>
    <p:sldId id="293" r:id="rId36"/>
    <p:sldId id="294" r:id="rId37"/>
    <p:sldId id="295" r:id="rId38"/>
    <p:sldId id="296" r:id="rId39"/>
    <p:sldId id="299" r:id="rId40"/>
    <p:sldId id="301" r:id="rId41"/>
    <p:sldId id="302" r:id="rId42"/>
    <p:sldId id="303" r:id="rId43"/>
    <p:sldId id="304" r:id="rId44"/>
    <p:sldId id="305" r:id="rId45"/>
    <p:sldId id="306" r:id="rId46"/>
    <p:sldId id="307" r:id="rId47"/>
    <p:sldId id="308" r:id="rId48"/>
    <p:sldId id="309" r:id="rId49"/>
    <p:sldId id="310" r:id="rId50"/>
    <p:sldId id="311" r:id="rId51"/>
    <p:sldId id="312" r:id="rId52"/>
    <p:sldId id="313" r:id="rId53"/>
    <p:sldId id="315"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iihmr\Desktop\Projects\graph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iihmr\Desktop\Projects\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a:t>Quantity</a:t>
            </a:r>
            <a:r>
              <a:rPr lang="en-US" baseline="0"/>
              <a:t> of Waste Generated (Daily Figures)</a:t>
            </a:r>
            <a:endParaRPr lang="en-US"/>
          </a:p>
        </c:rich>
      </c:tx>
    </c:title>
    <c:plotArea>
      <c:layout/>
      <c:barChart>
        <c:barDir val="col"/>
        <c:grouping val="clustered"/>
        <c:ser>
          <c:idx val="0"/>
          <c:order val="0"/>
          <c:tx>
            <c:strRef>
              <c:f>Sheet1!$B$14</c:f>
              <c:strCache>
                <c:ptCount val="1"/>
                <c:pt idx="0">
                  <c:v>Yellow</c:v>
                </c:pt>
              </c:strCache>
            </c:strRef>
          </c:tx>
          <c:spPr>
            <a:solidFill>
              <a:srgbClr val="FFFF00"/>
            </a:solidFill>
          </c:spPr>
          <c:dLbls>
            <c:txPr>
              <a:bodyPr rot="-5400000" vert="horz"/>
              <a:lstStyle/>
              <a:p>
                <a:pPr>
                  <a:defRPr sz="1100" b="1"/>
                </a:pPr>
                <a:endParaRPr lang="en-US"/>
              </a:p>
            </c:txPr>
            <c:dLblPos val="outEnd"/>
            <c:showVal val="1"/>
          </c:dLbls>
          <c:cat>
            <c:numRef>
              <c:f>Sheet1!$A$15:$A$25</c:f>
              <c:numCache>
                <c:formatCode>General</c:formatCode>
                <c:ptCount val="11"/>
                <c:pt idx="0">
                  <c:v>20</c:v>
                </c:pt>
                <c:pt idx="1">
                  <c:v>21</c:v>
                </c:pt>
                <c:pt idx="2">
                  <c:v>22</c:v>
                </c:pt>
                <c:pt idx="3">
                  <c:v>23</c:v>
                </c:pt>
                <c:pt idx="4">
                  <c:v>24</c:v>
                </c:pt>
                <c:pt idx="5">
                  <c:v>25</c:v>
                </c:pt>
                <c:pt idx="6">
                  <c:v>26</c:v>
                </c:pt>
                <c:pt idx="7">
                  <c:v>27</c:v>
                </c:pt>
                <c:pt idx="8">
                  <c:v>28</c:v>
                </c:pt>
                <c:pt idx="9">
                  <c:v>29</c:v>
                </c:pt>
                <c:pt idx="10">
                  <c:v>30</c:v>
                </c:pt>
              </c:numCache>
            </c:numRef>
          </c:cat>
          <c:val>
            <c:numRef>
              <c:f>Sheet1!$B$15:$B$25</c:f>
              <c:numCache>
                <c:formatCode>General</c:formatCode>
                <c:ptCount val="11"/>
                <c:pt idx="0">
                  <c:v>13</c:v>
                </c:pt>
                <c:pt idx="1">
                  <c:v>6</c:v>
                </c:pt>
                <c:pt idx="2">
                  <c:v>10</c:v>
                </c:pt>
                <c:pt idx="3">
                  <c:v>5</c:v>
                </c:pt>
                <c:pt idx="4">
                  <c:v>9</c:v>
                </c:pt>
                <c:pt idx="5">
                  <c:v>14</c:v>
                </c:pt>
                <c:pt idx="6">
                  <c:v>5</c:v>
                </c:pt>
                <c:pt idx="7">
                  <c:v>11</c:v>
                </c:pt>
                <c:pt idx="8">
                  <c:v>13</c:v>
                </c:pt>
                <c:pt idx="9">
                  <c:v>6</c:v>
                </c:pt>
                <c:pt idx="10">
                  <c:v>8</c:v>
                </c:pt>
              </c:numCache>
            </c:numRef>
          </c:val>
        </c:ser>
        <c:ser>
          <c:idx val="1"/>
          <c:order val="1"/>
          <c:tx>
            <c:strRef>
              <c:f>Sheet1!$C$14</c:f>
              <c:strCache>
                <c:ptCount val="1"/>
                <c:pt idx="0">
                  <c:v>Red</c:v>
                </c:pt>
              </c:strCache>
            </c:strRef>
          </c:tx>
          <c:spPr>
            <a:solidFill>
              <a:srgbClr val="FF0000"/>
            </a:solidFill>
          </c:spPr>
          <c:dLbls>
            <c:txPr>
              <a:bodyPr rot="-5400000" vert="horz"/>
              <a:lstStyle/>
              <a:p>
                <a:pPr>
                  <a:defRPr sz="1100" b="1"/>
                </a:pPr>
                <a:endParaRPr lang="en-US"/>
              </a:p>
            </c:txPr>
            <c:dLblPos val="outEnd"/>
            <c:showVal val="1"/>
          </c:dLbls>
          <c:cat>
            <c:numRef>
              <c:f>Sheet1!$A$15:$A$25</c:f>
              <c:numCache>
                <c:formatCode>General</c:formatCode>
                <c:ptCount val="11"/>
                <c:pt idx="0">
                  <c:v>20</c:v>
                </c:pt>
                <c:pt idx="1">
                  <c:v>21</c:v>
                </c:pt>
                <c:pt idx="2">
                  <c:v>22</c:v>
                </c:pt>
                <c:pt idx="3">
                  <c:v>23</c:v>
                </c:pt>
                <c:pt idx="4">
                  <c:v>24</c:v>
                </c:pt>
                <c:pt idx="5">
                  <c:v>25</c:v>
                </c:pt>
                <c:pt idx="6">
                  <c:v>26</c:v>
                </c:pt>
                <c:pt idx="7">
                  <c:v>27</c:v>
                </c:pt>
                <c:pt idx="8">
                  <c:v>28</c:v>
                </c:pt>
                <c:pt idx="9">
                  <c:v>29</c:v>
                </c:pt>
                <c:pt idx="10">
                  <c:v>30</c:v>
                </c:pt>
              </c:numCache>
            </c:numRef>
          </c:cat>
          <c:val>
            <c:numRef>
              <c:f>Sheet1!$C$15:$C$25</c:f>
              <c:numCache>
                <c:formatCode>General</c:formatCode>
                <c:ptCount val="11"/>
                <c:pt idx="0">
                  <c:v>2</c:v>
                </c:pt>
                <c:pt idx="1">
                  <c:v>0.2</c:v>
                </c:pt>
                <c:pt idx="2">
                  <c:v>2</c:v>
                </c:pt>
                <c:pt idx="3">
                  <c:v>0.1</c:v>
                </c:pt>
                <c:pt idx="4">
                  <c:v>1.8</c:v>
                </c:pt>
                <c:pt idx="5">
                  <c:v>2.1</c:v>
                </c:pt>
                <c:pt idx="6">
                  <c:v>2</c:v>
                </c:pt>
                <c:pt idx="7">
                  <c:v>4</c:v>
                </c:pt>
                <c:pt idx="8">
                  <c:v>1.6</c:v>
                </c:pt>
                <c:pt idx="9">
                  <c:v>3.3</c:v>
                </c:pt>
                <c:pt idx="10">
                  <c:v>3.3</c:v>
                </c:pt>
              </c:numCache>
            </c:numRef>
          </c:val>
        </c:ser>
        <c:ser>
          <c:idx val="2"/>
          <c:order val="2"/>
          <c:tx>
            <c:strRef>
              <c:f>Sheet1!$D$14</c:f>
              <c:strCache>
                <c:ptCount val="1"/>
                <c:pt idx="0">
                  <c:v>Blue</c:v>
                </c:pt>
              </c:strCache>
            </c:strRef>
          </c:tx>
          <c:spPr>
            <a:solidFill>
              <a:srgbClr val="0066FF"/>
            </a:solidFill>
          </c:spPr>
          <c:dLbls>
            <c:txPr>
              <a:bodyPr rot="-5400000" vert="horz"/>
              <a:lstStyle/>
              <a:p>
                <a:pPr>
                  <a:defRPr sz="1100" b="1"/>
                </a:pPr>
                <a:endParaRPr lang="en-US"/>
              </a:p>
            </c:txPr>
            <c:dLblPos val="outEnd"/>
            <c:showVal val="1"/>
          </c:dLbls>
          <c:cat>
            <c:numRef>
              <c:f>Sheet1!$A$15:$A$25</c:f>
              <c:numCache>
                <c:formatCode>General</c:formatCode>
                <c:ptCount val="11"/>
                <c:pt idx="0">
                  <c:v>20</c:v>
                </c:pt>
                <c:pt idx="1">
                  <c:v>21</c:v>
                </c:pt>
                <c:pt idx="2">
                  <c:v>22</c:v>
                </c:pt>
                <c:pt idx="3">
                  <c:v>23</c:v>
                </c:pt>
                <c:pt idx="4">
                  <c:v>24</c:v>
                </c:pt>
                <c:pt idx="5">
                  <c:v>25</c:v>
                </c:pt>
                <c:pt idx="6">
                  <c:v>26</c:v>
                </c:pt>
                <c:pt idx="7">
                  <c:v>27</c:v>
                </c:pt>
                <c:pt idx="8">
                  <c:v>28</c:v>
                </c:pt>
                <c:pt idx="9">
                  <c:v>29</c:v>
                </c:pt>
                <c:pt idx="10">
                  <c:v>30</c:v>
                </c:pt>
              </c:numCache>
            </c:numRef>
          </c:cat>
          <c:val>
            <c:numRef>
              <c:f>Sheet1!$D$15:$D$25</c:f>
              <c:numCache>
                <c:formatCode>General</c:formatCode>
                <c:ptCount val="11"/>
                <c:pt idx="0">
                  <c:v>14</c:v>
                </c:pt>
                <c:pt idx="1">
                  <c:v>2.1</c:v>
                </c:pt>
                <c:pt idx="2">
                  <c:v>9</c:v>
                </c:pt>
                <c:pt idx="3">
                  <c:v>6.6</c:v>
                </c:pt>
                <c:pt idx="4">
                  <c:v>9</c:v>
                </c:pt>
                <c:pt idx="5">
                  <c:v>11</c:v>
                </c:pt>
                <c:pt idx="6">
                  <c:v>5.8</c:v>
                </c:pt>
                <c:pt idx="7">
                  <c:v>6.6</c:v>
                </c:pt>
                <c:pt idx="8">
                  <c:v>7</c:v>
                </c:pt>
                <c:pt idx="9">
                  <c:v>1</c:v>
                </c:pt>
                <c:pt idx="10">
                  <c:v>5</c:v>
                </c:pt>
              </c:numCache>
            </c:numRef>
          </c:val>
        </c:ser>
        <c:dLbls>
          <c:showVal val="1"/>
        </c:dLbls>
        <c:axId val="52768128"/>
        <c:axId val="52778496"/>
      </c:barChart>
      <c:catAx>
        <c:axId val="52768128"/>
        <c:scaling>
          <c:orientation val="minMax"/>
        </c:scaling>
        <c:axPos val="b"/>
        <c:title>
          <c:tx>
            <c:rich>
              <a:bodyPr/>
              <a:lstStyle/>
              <a:p>
                <a:pPr>
                  <a:defRPr sz="1100"/>
                </a:pPr>
                <a:r>
                  <a:rPr lang="en-US" sz="1100"/>
                  <a:t>Day (March '12)</a:t>
                </a:r>
              </a:p>
            </c:rich>
          </c:tx>
        </c:title>
        <c:numFmt formatCode="General" sourceLinked="1"/>
        <c:tickLblPos val="nextTo"/>
        <c:txPr>
          <a:bodyPr/>
          <a:lstStyle/>
          <a:p>
            <a:pPr>
              <a:defRPr sz="1100" b="1"/>
            </a:pPr>
            <a:endParaRPr lang="en-US"/>
          </a:p>
        </c:txPr>
        <c:crossAx val="52778496"/>
        <c:crosses val="autoZero"/>
        <c:auto val="1"/>
        <c:lblAlgn val="ctr"/>
        <c:lblOffset val="100"/>
      </c:catAx>
      <c:valAx>
        <c:axId val="52778496"/>
        <c:scaling>
          <c:orientation val="minMax"/>
        </c:scaling>
        <c:axPos val="l"/>
        <c:majorGridlines/>
        <c:title>
          <c:tx>
            <c:rich>
              <a:bodyPr rot="-5400000" vert="horz"/>
              <a:lstStyle/>
              <a:p>
                <a:pPr>
                  <a:defRPr sz="1200"/>
                </a:pPr>
                <a:r>
                  <a:rPr lang="en-US" sz="1200"/>
                  <a:t>Quantity (Kgs)</a:t>
                </a:r>
              </a:p>
            </c:rich>
          </c:tx>
        </c:title>
        <c:numFmt formatCode="General" sourceLinked="1"/>
        <c:tickLblPos val="nextTo"/>
        <c:txPr>
          <a:bodyPr/>
          <a:lstStyle/>
          <a:p>
            <a:pPr>
              <a:defRPr sz="1100" b="1"/>
            </a:pPr>
            <a:endParaRPr lang="en-US"/>
          </a:p>
        </c:txPr>
        <c:crossAx val="52768128"/>
        <c:crosses val="autoZero"/>
        <c:crossBetween val="between"/>
      </c:valAx>
      <c:spPr>
        <a:solidFill>
          <a:srgbClr val="F8A968"/>
        </a:solidFill>
      </c:spPr>
    </c:plotArea>
    <c:legend>
      <c:legendPos val="b"/>
      <c:layout>
        <c:manualLayout>
          <c:xMode val="edge"/>
          <c:yMode val="edge"/>
          <c:x val="0.13849858720261959"/>
          <c:y val="0.95130776802633321"/>
          <c:w val="0.76698488133067999"/>
          <c:h val="3.6561083754116042E-2"/>
        </c:manualLayout>
      </c:layout>
      <c:txPr>
        <a:bodyPr/>
        <a:lstStyle/>
        <a:p>
          <a:pPr>
            <a:defRPr sz="1400" b="1"/>
          </a:pPr>
          <a:endParaRPr lang="en-US"/>
        </a:p>
      </c:txPr>
    </c:legend>
    <c:plotVisOnly val="1"/>
  </c:chart>
  <c:spPr>
    <a:solidFill>
      <a:srgbClr val="8064A2">
        <a:lumMod val="60000"/>
        <a:lumOff val="40000"/>
      </a:srgbClr>
    </a:solidFill>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a:t>%age of</a:t>
            </a:r>
            <a:r>
              <a:rPr lang="en-US" baseline="0"/>
              <a:t> Each Waste</a:t>
            </a:r>
            <a:endParaRPr lang="en-US"/>
          </a:p>
        </c:rich>
      </c:tx>
    </c:title>
    <c:view3D>
      <c:rotX val="30"/>
      <c:perspective val="30"/>
    </c:view3D>
    <c:plotArea>
      <c:layout>
        <c:manualLayout>
          <c:layoutTarget val="inner"/>
          <c:xMode val="edge"/>
          <c:yMode val="edge"/>
          <c:x val="7.8625029825817233E-2"/>
          <c:y val="0.17928513481269401"/>
          <c:w val="0.74090342400381792"/>
          <c:h val="0.73044500119303291"/>
        </c:manualLayout>
      </c:layout>
      <c:pie3DChart>
        <c:varyColors val="1"/>
        <c:ser>
          <c:idx val="0"/>
          <c:order val="0"/>
          <c:explosion val="25"/>
          <c:dPt>
            <c:idx val="0"/>
            <c:spPr>
              <a:solidFill>
                <a:srgbClr val="FFFF00"/>
              </a:solidFill>
            </c:spPr>
          </c:dPt>
          <c:dPt>
            <c:idx val="1"/>
            <c:spPr>
              <a:solidFill>
                <a:srgbClr val="FF0000"/>
              </a:solidFill>
            </c:spPr>
          </c:dPt>
          <c:dPt>
            <c:idx val="2"/>
            <c:spPr>
              <a:solidFill>
                <a:srgbClr val="00B0F0"/>
              </a:solidFill>
            </c:spPr>
          </c:dPt>
          <c:dLbls>
            <c:numFmt formatCode="General" sourceLinked="0"/>
            <c:txPr>
              <a:bodyPr/>
              <a:lstStyle/>
              <a:p>
                <a:pPr>
                  <a:defRPr sz="1200" b="1"/>
                </a:pPr>
                <a:endParaRPr lang="en-US"/>
              </a:p>
            </c:txPr>
            <c:dLblPos val="outEnd"/>
            <c:showPercent val="1"/>
            <c:showLeaderLines val="1"/>
          </c:dLbls>
          <c:cat>
            <c:strRef>
              <c:f>Sheet1!$B$14:$D$14</c:f>
              <c:strCache>
                <c:ptCount val="3"/>
                <c:pt idx="0">
                  <c:v>Yellow</c:v>
                </c:pt>
                <c:pt idx="1">
                  <c:v>Red</c:v>
                </c:pt>
                <c:pt idx="2">
                  <c:v>Blue</c:v>
                </c:pt>
              </c:strCache>
            </c:strRef>
          </c:cat>
          <c:val>
            <c:numRef>
              <c:f>Sheet1!$B$27:$D$27</c:f>
              <c:numCache>
                <c:formatCode>0.00</c:formatCode>
                <c:ptCount val="3"/>
                <c:pt idx="0">
                  <c:v>9.0909090909091006</c:v>
                </c:pt>
                <c:pt idx="1">
                  <c:v>2.0363636363636202</c:v>
                </c:pt>
                <c:pt idx="2">
                  <c:v>7.0090909090909088</c:v>
                </c:pt>
              </c:numCache>
            </c:numRef>
          </c:val>
        </c:ser>
        <c:dLbls>
          <c:showVal val="1"/>
        </c:dLbls>
      </c:pie3DChart>
    </c:plotArea>
    <c:legend>
      <c:legendPos val="r"/>
      <c:txPr>
        <a:bodyPr/>
        <a:lstStyle/>
        <a:p>
          <a:pPr rtl="0">
            <a:defRPr sz="1100" b="1"/>
          </a:pPr>
          <a:endParaRPr lang="en-US"/>
        </a:p>
      </c:txPr>
    </c:legend>
    <c:plotVisOnly val="1"/>
  </c:chart>
  <c: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spPr>
  <c:externalData r:id="rId1"/>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81000" y="4648200"/>
            <a:ext cx="3124200" cy="704850"/>
          </a:xfrm>
        </p:spPr>
        <p:txBody>
          <a:bodyPr/>
          <a:lstStyle>
            <a:lvl1pPr algn="ctr">
              <a:defRPr sz="3600">
                <a:solidFill>
                  <a:schemeClr val="accent1"/>
                </a:solidFill>
              </a:defRPr>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381000" y="5578475"/>
            <a:ext cx="3124200" cy="441325"/>
          </a:xfrm>
        </p:spPr>
        <p:txBody>
          <a:bodyPr/>
          <a:lstStyle>
            <a:lvl1pPr marL="0" indent="0" algn="ctr">
              <a:buFontTx/>
              <a:buNone/>
              <a:defRPr sz="2400">
                <a:solidFill>
                  <a:schemeClr val="accent1"/>
                </a:solidFill>
              </a:defRPr>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95400"/>
            <a:ext cx="35814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191000" y="1295400"/>
            <a:ext cx="35814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43600" y="350838"/>
            <a:ext cx="1828800" cy="55165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50838"/>
            <a:ext cx="5334000" cy="5516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350838"/>
            <a:ext cx="73152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295400"/>
            <a:ext cx="7315200" cy="4572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fontAlgn="base" hangingPunct="1">
        <a:spcBef>
          <a:spcPct val="0"/>
        </a:spcBef>
        <a:spcAft>
          <a:spcPct val="0"/>
        </a:spcAft>
        <a:defRPr sz="4400">
          <a:solidFill>
            <a:schemeClr val="bg1"/>
          </a:solidFill>
          <a:latin typeface="+mj-lt"/>
          <a:ea typeface="+mj-ea"/>
          <a:cs typeface="+mj-cs"/>
        </a:defRPr>
      </a:lvl1pPr>
      <a:lvl2pPr algn="l" rtl="0" eaLnBrk="1" fontAlgn="base" hangingPunct="1">
        <a:spcBef>
          <a:spcPct val="0"/>
        </a:spcBef>
        <a:spcAft>
          <a:spcPct val="0"/>
        </a:spcAft>
        <a:defRPr sz="4400">
          <a:solidFill>
            <a:schemeClr val="bg1"/>
          </a:solidFill>
          <a:latin typeface="Microsoft Sans Serif" pitchFamily="34" charset="0"/>
        </a:defRPr>
      </a:lvl2pPr>
      <a:lvl3pPr algn="l" rtl="0" eaLnBrk="1" fontAlgn="base" hangingPunct="1">
        <a:spcBef>
          <a:spcPct val="0"/>
        </a:spcBef>
        <a:spcAft>
          <a:spcPct val="0"/>
        </a:spcAft>
        <a:defRPr sz="4400">
          <a:solidFill>
            <a:schemeClr val="bg1"/>
          </a:solidFill>
          <a:latin typeface="Microsoft Sans Serif" pitchFamily="34" charset="0"/>
        </a:defRPr>
      </a:lvl3pPr>
      <a:lvl4pPr algn="l" rtl="0" eaLnBrk="1" fontAlgn="base" hangingPunct="1">
        <a:spcBef>
          <a:spcPct val="0"/>
        </a:spcBef>
        <a:spcAft>
          <a:spcPct val="0"/>
        </a:spcAft>
        <a:defRPr sz="4400">
          <a:solidFill>
            <a:schemeClr val="bg1"/>
          </a:solidFill>
          <a:latin typeface="Microsoft Sans Serif" pitchFamily="34" charset="0"/>
        </a:defRPr>
      </a:lvl4pPr>
      <a:lvl5pPr algn="l" rtl="0" eaLnBrk="1" fontAlgn="base" hangingPunct="1">
        <a:spcBef>
          <a:spcPct val="0"/>
        </a:spcBef>
        <a:spcAft>
          <a:spcPct val="0"/>
        </a:spcAft>
        <a:defRPr sz="4400">
          <a:solidFill>
            <a:schemeClr val="bg1"/>
          </a:solidFill>
          <a:latin typeface="Microsoft Sans Serif" pitchFamily="34" charset="0"/>
        </a:defRPr>
      </a:lvl5pPr>
      <a:lvl6pPr marL="457200" algn="l" rtl="0" eaLnBrk="1" fontAlgn="base" hangingPunct="1">
        <a:spcBef>
          <a:spcPct val="0"/>
        </a:spcBef>
        <a:spcAft>
          <a:spcPct val="0"/>
        </a:spcAft>
        <a:defRPr sz="4400">
          <a:solidFill>
            <a:schemeClr val="bg1"/>
          </a:solidFill>
          <a:latin typeface="Microsoft Sans Serif" pitchFamily="34" charset="0"/>
        </a:defRPr>
      </a:lvl6pPr>
      <a:lvl7pPr marL="914400" algn="l" rtl="0" eaLnBrk="1" fontAlgn="base" hangingPunct="1">
        <a:spcBef>
          <a:spcPct val="0"/>
        </a:spcBef>
        <a:spcAft>
          <a:spcPct val="0"/>
        </a:spcAft>
        <a:defRPr sz="4400">
          <a:solidFill>
            <a:schemeClr val="bg1"/>
          </a:solidFill>
          <a:latin typeface="Microsoft Sans Serif" pitchFamily="34" charset="0"/>
        </a:defRPr>
      </a:lvl7pPr>
      <a:lvl8pPr marL="1371600" algn="l" rtl="0" eaLnBrk="1" fontAlgn="base" hangingPunct="1">
        <a:spcBef>
          <a:spcPct val="0"/>
        </a:spcBef>
        <a:spcAft>
          <a:spcPct val="0"/>
        </a:spcAft>
        <a:defRPr sz="4400">
          <a:solidFill>
            <a:schemeClr val="bg1"/>
          </a:solidFill>
          <a:latin typeface="Microsoft Sans Serif" pitchFamily="34" charset="0"/>
        </a:defRPr>
      </a:lvl8pPr>
      <a:lvl9pPr marL="1828800" algn="l" rtl="0" eaLnBrk="1" fontAlgn="base" hangingPunct="1">
        <a:spcBef>
          <a:spcPct val="0"/>
        </a:spcBef>
        <a:spcAft>
          <a:spcPct val="0"/>
        </a:spcAft>
        <a:defRPr sz="4400">
          <a:solidFill>
            <a:schemeClr val="bg1"/>
          </a:solidFill>
          <a:latin typeface="Microsoft Sans Serif" pitchFamily="34" charset="0"/>
        </a:defRPr>
      </a:lvl9pPr>
    </p:titleStyle>
    <p:bodyStyle>
      <a:lvl1pPr marL="342900" indent="-342900" algn="l" rtl="0" eaLnBrk="1" fontAlgn="base" hangingPunct="1">
        <a:spcBef>
          <a:spcPct val="20000"/>
        </a:spcBef>
        <a:spcAft>
          <a:spcPct val="0"/>
        </a:spcAft>
        <a:buChar char="•"/>
        <a:defRPr sz="3200">
          <a:solidFill>
            <a:schemeClr val="bg1"/>
          </a:solidFill>
          <a:latin typeface="+mn-lt"/>
          <a:ea typeface="+mn-ea"/>
          <a:cs typeface="+mn-cs"/>
        </a:defRPr>
      </a:lvl1pPr>
      <a:lvl2pPr marL="742950" indent="-285750" algn="l" rtl="0" eaLnBrk="1" fontAlgn="base" hangingPunct="1">
        <a:spcBef>
          <a:spcPct val="20000"/>
        </a:spcBef>
        <a:spcAft>
          <a:spcPct val="0"/>
        </a:spcAft>
        <a:buChar char="–"/>
        <a:defRPr sz="2800">
          <a:solidFill>
            <a:schemeClr val="bg1"/>
          </a:solidFill>
          <a:latin typeface="+mn-lt"/>
        </a:defRPr>
      </a:lvl2pPr>
      <a:lvl3pPr marL="1143000" indent="-228600" algn="l" rtl="0" eaLnBrk="1" fontAlgn="base" hangingPunct="1">
        <a:spcBef>
          <a:spcPct val="20000"/>
        </a:spcBef>
        <a:spcAft>
          <a:spcPct val="0"/>
        </a:spcAft>
        <a:buChar char="•"/>
        <a:defRPr sz="2400">
          <a:solidFill>
            <a:schemeClr val="bg1"/>
          </a:solidFill>
          <a:latin typeface="+mn-lt"/>
        </a:defRPr>
      </a:lvl3pPr>
      <a:lvl4pPr marL="1600200" indent="-228600" algn="l" rtl="0" eaLnBrk="1" fontAlgn="base" hangingPunct="1">
        <a:spcBef>
          <a:spcPct val="20000"/>
        </a:spcBef>
        <a:spcAft>
          <a:spcPct val="0"/>
        </a:spcAft>
        <a:buChar char="–"/>
        <a:defRPr sz="2000">
          <a:solidFill>
            <a:schemeClr val="bg1"/>
          </a:solidFill>
          <a:latin typeface="+mn-lt"/>
        </a:defRPr>
      </a:lvl4pPr>
      <a:lvl5pPr marL="2057400" indent="-228600" algn="l" rtl="0" eaLnBrk="1" fontAlgn="base" hangingPunct="1">
        <a:spcBef>
          <a:spcPct val="20000"/>
        </a:spcBef>
        <a:spcAft>
          <a:spcPct val="0"/>
        </a:spcAft>
        <a:buChar char="»"/>
        <a:defRPr sz="2000">
          <a:solidFill>
            <a:schemeClr val="bg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5105400" cy="3429000"/>
          </a:xfrm>
        </p:spPr>
        <p:txBody>
          <a:bodyPr>
            <a:normAutofit/>
          </a:bodyPr>
          <a:lstStyle/>
          <a:p>
            <a:r>
              <a:rPr lang="en-US" sz="4400" b="1" dirty="0" smtClean="0">
                <a:solidFill>
                  <a:srgbClr val="002060"/>
                </a:solidFill>
                <a:latin typeface="Tahoma" pitchFamily="34" charset="0"/>
                <a:cs typeface="Tahoma" pitchFamily="34" charset="0"/>
              </a:rPr>
              <a:t>DISSERTATION REPORT</a:t>
            </a:r>
            <a:r>
              <a:rPr lang="en-US" sz="4000" b="1" dirty="0">
                <a:solidFill>
                  <a:srgbClr val="002060"/>
                </a:solidFill>
                <a:latin typeface="Tahoma" pitchFamily="34" charset="0"/>
                <a:cs typeface="Tahoma" pitchFamily="34" charset="0"/>
              </a:rPr>
              <a:t/>
            </a:r>
            <a:br>
              <a:rPr lang="en-US" sz="4000" b="1" dirty="0">
                <a:solidFill>
                  <a:srgbClr val="002060"/>
                </a:solidFill>
                <a:latin typeface="Tahoma" pitchFamily="34" charset="0"/>
                <a:cs typeface="Tahoma" pitchFamily="34" charset="0"/>
              </a:rPr>
            </a:br>
            <a:endParaRPr lang="en-US" sz="4000" b="1" dirty="0">
              <a:solidFill>
                <a:srgbClr val="002060"/>
              </a:solidFill>
              <a:latin typeface="Tahoma" pitchFamily="34" charset="0"/>
              <a:cs typeface="Tahoma" pitchFamily="34" charset="0"/>
            </a:endParaRPr>
          </a:p>
        </p:txBody>
      </p:sp>
      <p:pic>
        <p:nvPicPr>
          <p:cNvPr id="6" name="Picture 5"/>
          <p:cNvPicPr/>
          <p:nvPr/>
        </p:nvPicPr>
        <p:blipFill>
          <a:blip r:embed="rId2" cstate="print"/>
          <a:srcRect/>
          <a:stretch>
            <a:fillRect/>
          </a:stretch>
        </p:blipFill>
        <p:spPr bwMode="auto">
          <a:xfrm>
            <a:off x="457200" y="5029200"/>
            <a:ext cx="1676400" cy="729357"/>
          </a:xfrm>
          <a:prstGeom prst="rect">
            <a:avLst/>
          </a:prstGeom>
          <a:noFill/>
          <a:ln w="9525">
            <a:noFill/>
            <a:miter lim="800000"/>
            <a:headEnd/>
            <a:tailEnd/>
          </a:ln>
        </p:spPr>
      </p:pic>
      <p:sp>
        <p:nvSpPr>
          <p:cNvPr id="8" name="TextBox 7"/>
          <p:cNvSpPr txBox="1"/>
          <p:nvPr/>
        </p:nvSpPr>
        <p:spPr>
          <a:xfrm>
            <a:off x="6172200" y="5791200"/>
            <a:ext cx="2743200" cy="830997"/>
          </a:xfrm>
          <a:prstGeom prst="rect">
            <a:avLst/>
          </a:prstGeom>
          <a:noFill/>
        </p:spPr>
        <p:txBody>
          <a:bodyPr wrap="square" rtlCol="0">
            <a:spAutoFit/>
          </a:bodyPr>
          <a:lstStyle/>
          <a:p>
            <a:pPr algn="ctr"/>
            <a:r>
              <a:rPr lang="en-US" sz="2400" b="1" dirty="0" smtClean="0">
                <a:solidFill>
                  <a:srgbClr val="CC3300"/>
                </a:solidFill>
                <a:latin typeface="Tahoma" pitchFamily="34" charset="0"/>
                <a:cs typeface="Tahoma" pitchFamily="34" charset="0"/>
              </a:rPr>
              <a:t>PRESENTED BY: </a:t>
            </a:r>
          </a:p>
          <a:p>
            <a:pPr algn="ctr"/>
            <a:r>
              <a:rPr lang="en-US" sz="2400" b="1" dirty="0" smtClean="0">
                <a:solidFill>
                  <a:srgbClr val="CC3300"/>
                </a:solidFill>
                <a:latin typeface="Tahoma" pitchFamily="34" charset="0"/>
                <a:cs typeface="Tahoma" pitchFamily="34" charset="0"/>
              </a:rPr>
              <a:t>DR ARPITA</a:t>
            </a:r>
            <a:endParaRPr lang="en-US" sz="2400" b="1" dirty="0">
              <a:solidFill>
                <a:srgbClr val="CC3300"/>
              </a:solidFill>
              <a:latin typeface="Tahoma" pitchFamily="34" charset="0"/>
              <a:cs typeface="Tahoma" pitchFamily="34" charset="0"/>
            </a:endParaRPr>
          </a:p>
        </p:txBody>
      </p:sp>
      <p:sp>
        <p:nvSpPr>
          <p:cNvPr id="5" name="TextBox 4"/>
          <p:cNvSpPr txBox="1"/>
          <p:nvPr/>
        </p:nvSpPr>
        <p:spPr>
          <a:xfrm>
            <a:off x="381000" y="5867400"/>
            <a:ext cx="2124758" cy="923330"/>
          </a:xfrm>
          <a:prstGeom prst="rect">
            <a:avLst/>
          </a:prstGeom>
          <a:noFill/>
        </p:spPr>
        <p:txBody>
          <a:bodyPr wrap="square" rtlCol="0">
            <a:spAutoFit/>
          </a:bodyPr>
          <a:lstStyle/>
          <a:p>
            <a:r>
              <a:rPr lang="en-US" b="1" dirty="0" smtClean="0">
                <a:solidFill>
                  <a:srgbClr val="C00000"/>
                </a:solidFill>
                <a:latin typeface="Tahoma" pitchFamily="34" charset="0"/>
                <a:cs typeface="Tahoma" pitchFamily="34" charset="0"/>
              </a:rPr>
              <a:t>GUIDED BY:</a:t>
            </a:r>
          </a:p>
          <a:p>
            <a:r>
              <a:rPr lang="en-US" b="1" dirty="0" smtClean="0">
                <a:solidFill>
                  <a:srgbClr val="C00000"/>
                </a:solidFill>
                <a:latin typeface="Tahoma" pitchFamily="34" charset="0"/>
                <a:cs typeface="Tahoma" pitchFamily="34" charset="0"/>
              </a:rPr>
              <a:t>MRS. KIRTI UDEYEI</a:t>
            </a:r>
            <a:endParaRPr lang="en-US" b="1" dirty="0">
              <a:solidFill>
                <a:srgbClr val="C00000"/>
              </a:solidFill>
              <a:latin typeface="Tahoma" pitchFamily="34" charset="0"/>
              <a:cs typeface="Tahoma" pitchFamily="34" charset="0"/>
            </a:endParaRPr>
          </a:p>
        </p:txBody>
      </p:sp>
      <p:sp>
        <p:nvSpPr>
          <p:cNvPr id="7" name="TextBox 6"/>
          <p:cNvSpPr txBox="1"/>
          <p:nvPr/>
        </p:nvSpPr>
        <p:spPr>
          <a:xfrm>
            <a:off x="3352800" y="5867400"/>
            <a:ext cx="2362200" cy="923330"/>
          </a:xfrm>
          <a:prstGeom prst="rect">
            <a:avLst/>
          </a:prstGeom>
          <a:noFill/>
        </p:spPr>
        <p:txBody>
          <a:bodyPr wrap="square" rtlCol="0">
            <a:spAutoFit/>
          </a:bodyPr>
          <a:lstStyle/>
          <a:p>
            <a:r>
              <a:rPr lang="en-US" b="1" dirty="0" smtClean="0">
                <a:solidFill>
                  <a:srgbClr val="C00000"/>
                </a:solidFill>
                <a:latin typeface="Tahoma" pitchFamily="34" charset="0"/>
                <a:cs typeface="Tahoma" pitchFamily="34" charset="0"/>
              </a:rPr>
              <a:t>GUIDED BY:</a:t>
            </a:r>
          </a:p>
          <a:p>
            <a:r>
              <a:rPr lang="en-US" b="1" dirty="0" smtClean="0">
                <a:solidFill>
                  <a:srgbClr val="C00000"/>
                </a:solidFill>
                <a:latin typeface="Tahoma" pitchFamily="34" charset="0"/>
                <a:cs typeface="Tahoma" pitchFamily="34" charset="0"/>
              </a:rPr>
              <a:t>MR. NITIN SURYAN</a:t>
            </a:r>
            <a:endParaRPr lang="en-US" b="1" dirty="0">
              <a:solidFill>
                <a:srgbClr val="C00000"/>
              </a:solidFill>
              <a:latin typeface="Tahoma" pitchFamily="34" charset="0"/>
              <a:cs typeface="Tahoma" pitchFamily="34" charset="0"/>
            </a:endParaRPr>
          </a:p>
        </p:txBody>
      </p:sp>
      <p:pic>
        <p:nvPicPr>
          <p:cNvPr id="9" name="Picture 8" descr="http://parkhospital.in/images/logo%20final.png"/>
          <p:cNvPicPr/>
          <p:nvPr/>
        </p:nvPicPr>
        <p:blipFill>
          <a:blip r:embed="rId3" cstate="print">
            <a:lum bright="-11000" contrast="14000"/>
          </a:blip>
          <a:srcRect/>
          <a:stretch>
            <a:fillRect/>
          </a:stretch>
        </p:blipFill>
        <p:spPr bwMode="auto">
          <a:xfrm>
            <a:off x="2743200" y="5029200"/>
            <a:ext cx="3276600" cy="68580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1600200"/>
            <a:ext cx="9144000" cy="3810000"/>
          </a:xfrm>
          <a:prstGeom prst="rect">
            <a:avLst/>
          </a:prstGeom>
          <a:noFill/>
          <a:ln w="9525">
            <a:noFill/>
            <a:miter lim="800000"/>
            <a:headEnd/>
            <a:tailEnd/>
          </a:ln>
        </p:spPr>
      </p:pic>
      <p:pic>
        <p:nvPicPr>
          <p:cNvPr id="3" name="Picture 2" descr="http://parkhospital.in/images/logo%20final.png"/>
          <p:cNvPicPr/>
          <p:nvPr/>
        </p:nvPicPr>
        <p:blipFill>
          <a:blip r:embed="rId3" cstate="print">
            <a:lum bright="-11000" contrast="14000"/>
          </a:blip>
          <a:srcRect/>
          <a:stretch>
            <a:fillRect/>
          </a:stretch>
        </p:blipFill>
        <p:spPr bwMode="auto">
          <a:xfrm>
            <a:off x="152400" y="5715000"/>
            <a:ext cx="6400800" cy="838201"/>
          </a:xfrm>
          <a:prstGeom prst="rect">
            <a:avLst/>
          </a:prstGeom>
          <a:noFill/>
        </p:spPr>
      </p:pic>
      <p:sp>
        <p:nvSpPr>
          <p:cNvPr id="4" name="TextBox 3"/>
          <p:cNvSpPr txBox="1"/>
          <p:nvPr/>
        </p:nvSpPr>
        <p:spPr>
          <a:xfrm>
            <a:off x="4038600" y="457200"/>
            <a:ext cx="965329" cy="646331"/>
          </a:xfrm>
          <a:prstGeom prst="rect">
            <a:avLst/>
          </a:prstGeom>
          <a:noFill/>
        </p:spPr>
        <p:txBody>
          <a:bodyPr wrap="square" rtlCol="0">
            <a:spAutoFit/>
          </a:bodyPr>
          <a:lstStyle/>
          <a:p>
            <a:r>
              <a:rPr lang="en-US" sz="3600" b="1" dirty="0" smtClean="0">
                <a:solidFill>
                  <a:schemeClr val="bg1"/>
                </a:solidFill>
                <a:latin typeface="Tahoma" pitchFamily="34" charset="0"/>
                <a:cs typeface="Tahoma" pitchFamily="34" charset="0"/>
              </a:rPr>
              <a:t>AT</a:t>
            </a:r>
            <a:endParaRPr lang="en-US" sz="3600" b="1" dirty="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458200" cy="715962"/>
          </a:xfrm>
        </p:spPr>
        <p:txBody>
          <a:bodyPr/>
          <a:lstStyle/>
          <a:p>
            <a:pPr algn="ctr"/>
            <a:r>
              <a:rPr lang="en-US" sz="3600" b="1" dirty="0" smtClean="0">
                <a:latin typeface="Tahoma" pitchFamily="34" charset="0"/>
                <a:cs typeface="Tahoma" pitchFamily="34" charset="0"/>
              </a:rPr>
              <a:t>ABOUT THE ORGANISATION</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143000"/>
            <a:ext cx="7924800" cy="5334000"/>
          </a:xfrm>
        </p:spPr>
        <p:txBody>
          <a:bodyPr/>
          <a:lstStyle/>
          <a:p>
            <a:pPr algn="just"/>
            <a:r>
              <a:rPr lang="en-US" sz="2400" dirty="0" smtClean="0">
                <a:solidFill>
                  <a:schemeClr val="tx1"/>
                </a:solidFill>
                <a:latin typeface="Tahoma" pitchFamily="34" charset="0"/>
                <a:cs typeface="Tahoma" pitchFamily="34" charset="0"/>
              </a:rPr>
              <a:t>Park Hospital, Gurgaon is an ambitious initiative from the house of Park.</a:t>
            </a:r>
          </a:p>
          <a:p>
            <a:pPr algn="just"/>
            <a:endParaRPr lang="en-US" sz="2400" dirty="0" smtClean="0">
              <a:solidFill>
                <a:schemeClr val="tx1"/>
              </a:solidFill>
              <a:latin typeface="Tahoma" pitchFamily="34" charset="0"/>
              <a:cs typeface="Tahoma" pitchFamily="34" charset="0"/>
            </a:endParaRPr>
          </a:p>
          <a:p>
            <a:pPr algn="just"/>
            <a:r>
              <a:rPr lang="en-US" sz="2400" dirty="0" smtClean="0">
                <a:solidFill>
                  <a:schemeClr val="tx1"/>
                </a:solidFill>
                <a:latin typeface="Tahoma" pitchFamily="34" charset="0"/>
                <a:cs typeface="Tahoma" pitchFamily="34" charset="0"/>
              </a:rPr>
              <a:t>A branch of Park Group of Hospitals having branches in South Delhi, West Delhi, Faridabad and other upcoming hospitals in </a:t>
            </a:r>
            <a:r>
              <a:rPr lang="en-US" sz="2400" dirty="0" err="1" smtClean="0">
                <a:solidFill>
                  <a:schemeClr val="tx1"/>
                </a:solidFill>
                <a:latin typeface="Tahoma" pitchFamily="34" charset="0"/>
                <a:cs typeface="Tahoma" pitchFamily="34" charset="0"/>
              </a:rPr>
              <a:t>Panipat</a:t>
            </a:r>
            <a:r>
              <a:rPr lang="en-US" sz="2400" dirty="0" smtClean="0">
                <a:solidFill>
                  <a:schemeClr val="tx1"/>
                </a:solidFill>
                <a:latin typeface="Tahoma" pitchFamily="34" charset="0"/>
                <a:cs typeface="Tahoma" pitchFamily="34" charset="0"/>
              </a:rPr>
              <a:t> and Cancer Hospital in West Delhi</a:t>
            </a:r>
          </a:p>
          <a:p>
            <a:pPr algn="just">
              <a:buNone/>
            </a:pPr>
            <a:endParaRPr lang="en-US" sz="2400" dirty="0" smtClean="0">
              <a:solidFill>
                <a:schemeClr val="tx1"/>
              </a:solidFill>
              <a:latin typeface="Tahoma" pitchFamily="34" charset="0"/>
              <a:cs typeface="Tahoma" pitchFamily="34" charset="0"/>
            </a:endParaRPr>
          </a:p>
          <a:p>
            <a:pPr algn="just"/>
            <a:r>
              <a:rPr lang="en-US" sz="2400" dirty="0" smtClean="0">
                <a:solidFill>
                  <a:schemeClr val="tx1"/>
                </a:solidFill>
                <a:latin typeface="Tahoma" pitchFamily="34" charset="0"/>
                <a:cs typeface="Tahoma" pitchFamily="34" charset="0"/>
              </a:rPr>
              <a:t>It is a 250 bed super-specialty hospital , fully-equipped with all state-of-the-art medical facilities.</a:t>
            </a:r>
          </a:p>
          <a:p>
            <a:pPr algn="just"/>
            <a:endParaRPr lang="en-US" sz="2400" dirty="0" smtClean="0">
              <a:solidFill>
                <a:schemeClr val="tx1"/>
              </a:solidFill>
              <a:latin typeface="Tahoma" pitchFamily="34" charset="0"/>
              <a:cs typeface="Tahoma" pitchFamily="34" charset="0"/>
            </a:endParaRPr>
          </a:p>
          <a:p>
            <a:pPr algn="just"/>
            <a:endParaRPr lang="en-US" sz="24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458200" cy="4572000"/>
          </a:xfrm>
        </p:spPr>
        <p:txBody>
          <a:bodyPr/>
          <a:lstStyle/>
          <a:p>
            <a:pPr algn="just">
              <a:spcBef>
                <a:spcPts val="0"/>
              </a:spcBef>
              <a:spcAft>
                <a:spcPts val="1000"/>
              </a:spcAft>
              <a:buFont typeface="Symbol"/>
              <a:buChar char=""/>
            </a:pPr>
            <a:r>
              <a:rPr lang="en-US" sz="2400" dirty="0" smtClean="0">
                <a:solidFill>
                  <a:schemeClr val="tx1"/>
                </a:solidFill>
                <a:latin typeface="Tahoma" pitchFamily="34" charset="0"/>
                <a:cs typeface="Tahoma" pitchFamily="34" charset="0"/>
              </a:rPr>
              <a:t>There are more than 25 departments, 100 doctors, 500 paramedical support staff available round the clock.</a:t>
            </a:r>
          </a:p>
          <a:p>
            <a:pPr algn="just">
              <a:spcBef>
                <a:spcPts val="0"/>
              </a:spcBef>
              <a:spcAft>
                <a:spcPts val="1000"/>
              </a:spcAft>
              <a:buFont typeface="Symbol"/>
              <a:buChar char=""/>
            </a:pPr>
            <a:endParaRPr lang="en-US" sz="2400" dirty="0" smtClean="0">
              <a:solidFill>
                <a:schemeClr val="tx1"/>
              </a:solidFill>
              <a:latin typeface="Tahoma" pitchFamily="34" charset="0"/>
              <a:cs typeface="Tahoma" pitchFamily="34" charset="0"/>
            </a:endParaRPr>
          </a:p>
          <a:p>
            <a:pPr algn="just">
              <a:spcBef>
                <a:spcPts val="0"/>
              </a:spcBef>
              <a:spcAft>
                <a:spcPts val="1000"/>
              </a:spcAft>
              <a:buFont typeface="Symbol"/>
              <a:buChar char=""/>
            </a:pPr>
            <a:r>
              <a:rPr lang="en-US" sz="2400" dirty="0" smtClean="0">
                <a:solidFill>
                  <a:schemeClr val="tx1"/>
                </a:solidFill>
                <a:latin typeface="Tahoma" pitchFamily="34" charset="0"/>
                <a:cs typeface="Tahoma" pitchFamily="34" charset="0"/>
              </a:rPr>
              <a:t>Fully equipped 70 bedded ICU/ CCU complex with ultramodern intensive care.</a:t>
            </a:r>
          </a:p>
          <a:p>
            <a:pPr algn="just">
              <a:spcBef>
                <a:spcPts val="0"/>
              </a:spcBef>
              <a:spcAft>
                <a:spcPts val="1000"/>
              </a:spcAft>
              <a:buFont typeface="Symbol"/>
              <a:buChar char=""/>
            </a:pPr>
            <a:endParaRPr lang="en-US" sz="2400" dirty="0" smtClean="0">
              <a:solidFill>
                <a:srgbClr val="FFFF00"/>
              </a:solidFill>
              <a:latin typeface="Tahoma" pitchFamily="34" charset="0"/>
              <a:cs typeface="Tahoma" pitchFamily="34" charset="0"/>
            </a:endParaRPr>
          </a:p>
          <a:p>
            <a:pPr algn="just">
              <a:spcBef>
                <a:spcPts val="0"/>
              </a:spcBef>
              <a:spcAft>
                <a:spcPts val="1000"/>
              </a:spcAft>
              <a:buFont typeface="Symbol"/>
              <a:buChar char=""/>
            </a:pPr>
            <a:endParaRPr lang="en-US" sz="2400" dirty="0">
              <a:solidFill>
                <a:srgbClr val="FFFF0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458200" cy="533400"/>
          </a:xfrm>
        </p:spPr>
        <p:txBody>
          <a:bodyPr/>
          <a:lstStyle/>
          <a:p>
            <a:pPr algn="ctr"/>
            <a:r>
              <a:rPr lang="en-US" sz="3600" b="1" dirty="0" smtClean="0">
                <a:latin typeface="Tahoma" pitchFamily="34" charset="0"/>
                <a:cs typeface="Tahoma" pitchFamily="34" charset="0"/>
              </a:rPr>
              <a:t>TASKS DONE DURING INTERNSHIP</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447800"/>
            <a:ext cx="8077200" cy="4419600"/>
          </a:xfrm>
        </p:spPr>
        <p:txBody>
          <a:bodyPr/>
          <a:lstStyle/>
          <a:p>
            <a:pPr marL="457200" lvl="0" indent="-457200" algn="just">
              <a:buAutoNum type="arabicParenR"/>
            </a:pPr>
            <a:r>
              <a:rPr lang="en-US" sz="2400" b="1" dirty="0" smtClean="0">
                <a:solidFill>
                  <a:schemeClr val="tx1"/>
                </a:solidFill>
                <a:latin typeface="Tahoma" pitchFamily="34" charset="0"/>
                <a:cs typeface="Tahoma" pitchFamily="34" charset="0"/>
              </a:rPr>
              <a:t>HR</a:t>
            </a:r>
            <a:r>
              <a:rPr lang="en-US" sz="2400" dirty="0" smtClean="0">
                <a:solidFill>
                  <a:schemeClr val="tx1"/>
                </a:solidFill>
                <a:latin typeface="Tahoma" pitchFamily="34" charset="0"/>
                <a:cs typeface="Tahoma" pitchFamily="34" charset="0"/>
              </a:rPr>
              <a:t>- handling the recruitment process  like arranging interviews, managing CV’s, and maintaining files and data.</a:t>
            </a:r>
          </a:p>
          <a:p>
            <a:pPr marL="457200" lvl="0" indent="-457200" algn="just">
              <a:buAutoNum type="arabicParenR"/>
            </a:pPr>
            <a:endParaRPr lang="en-US" sz="2400" dirty="0" smtClean="0">
              <a:solidFill>
                <a:schemeClr val="tx1"/>
              </a:solidFill>
              <a:latin typeface="Tahoma" pitchFamily="34" charset="0"/>
              <a:cs typeface="Tahoma" pitchFamily="34" charset="0"/>
            </a:endParaRPr>
          </a:p>
          <a:p>
            <a:pPr marL="457200" indent="-457200" algn="just">
              <a:buFontTx/>
              <a:buAutoNum type="arabicParenR"/>
            </a:pPr>
            <a:r>
              <a:rPr lang="en-US" sz="2400" b="1" dirty="0" smtClean="0">
                <a:solidFill>
                  <a:schemeClr val="tx1"/>
                </a:solidFill>
                <a:latin typeface="Tahoma" pitchFamily="34" charset="0"/>
                <a:cs typeface="Tahoma" pitchFamily="34" charset="0"/>
              </a:rPr>
              <a:t>DISPLAYS</a:t>
            </a:r>
            <a:r>
              <a:rPr lang="en-US" sz="2400" dirty="0" smtClean="0">
                <a:solidFill>
                  <a:schemeClr val="tx1"/>
                </a:solidFill>
                <a:latin typeface="Tahoma" pitchFamily="34" charset="0"/>
                <a:cs typeface="Tahoma" pitchFamily="34" charset="0"/>
              </a:rPr>
              <a:t>: I was assigned the job of selecting the matter for signboards, placing the order, receiving them till they are properly put at their place.</a:t>
            </a:r>
          </a:p>
          <a:p>
            <a:pPr marL="457200" indent="-457200" algn="just">
              <a:buFontTx/>
              <a:buAutoNum type="arabicParenR"/>
            </a:pPr>
            <a:endParaRPr lang="en-US" sz="2400" dirty="0" smtClean="0">
              <a:solidFill>
                <a:schemeClr val="tx1"/>
              </a:solidFill>
              <a:latin typeface="Tahoma" pitchFamily="34" charset="0"/>
              <a:cs typeface="Tahoma" pitchFamily="34" charset="0"/>
            </a:endParaRPr>
          </a:p>
          <a:p>
            <a:pPr marL="457200" indent="-457200" algn="just">
              <a:buFontTx/>
              <a:buAutoNum type="arabicParenR"/>
            </a:pPr>
            <a:r>
              <a:rPr lang="en-US" sz="2400" b="1" dirty="0" smtClean="0">
                <a:solidFill>
                  <a:schemeClr val="tx1"/>
                </a:solidFill>
                <a:latin typeface="Tahoma" pitchFamily="34" charset="0"/>
                <a:cs typeface="Tahoma" pitchFamily="34" charset="0"/>
              </a:rPr>
              <a:t>WEBSITE AND CATALOGUE DESIGNING</a:t>
            </a:r>
            <a:r>
              <a:rPr lang="en-US" sz="2400" dirty="0" smtClean="0">
                <a:solidFill>
                  <a:schemeClr val="tx1"/>
                </a:solidFill>
                <a:latin typeface="Tahoma" pitchFamily="34" charset="0"/>
                <a:cs typeface="Tahoma" pitchFamily="34" charset="0"/>
              </a:rPr>
              <a:t>: Assisted in designing of the website of the hospital including the matter as well as design.</a:t>
            </a:r>
          </a:p>
          <a:p>
            <a:pPr marL="457200" indent="-457200">
              <a:buFontTx/>
              <a:buAutoNum type="arabicParenR"/>
            </a:pPr>
            <a:endParaRPr lang="en-US" sz="2400" dirty="0" smtClean="0">
              <a:solidFill>
                <a:srgbClr val="FFFF00"/>
              </a:solidFill>
              <a:latin typeface="Tahoma" pitchFamily="34" charset="0"/>
              <a:cs typeface="Tahoma" pitchFamily="34" charset="0"/>
            </a:endParaRPr>
          </a:p>
          <a:p>
            <a:pPr marL="457200" lvl="0" indent="-457200">
              <a:buFontTx/>
              <a:buAutoNum type="arabicParenR"/>
            </a:pPr>
            <a:endParaRPr lang="en-US" sz="2400" dirty="0" smtClean="0">
              <a:solidFill>
                <a:srgbClr val="FFFF00"/>
              </a:solidFill>
              <a:latin typeface="Tahoma" pitchFamily="34" charset="0"/>
              <a:cs typeface="Tahoma" pitchFamily="34" charset="0"/>
            </a:endParaRPr>
          </a:p>
          <a:p>
            <a:pPr lvl="0">
              <a:buNone/>
            </a:pPr>
            <a:endParaRPr lang="en-US" sz="2400" dirty="0">
              <a:solidFill>
                <a:srgbClr val="FFFF0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7848600" cy="5257800"/>
          </a:xfrm>
        </p:spPr>
        <p:txBody>
          <a:bodyPr/>
          <a:lstStyle/>
          <a:p>
            <a:pPr marL="457200" indent="-457200" algn="just">
              <a:buNone/>
            </a:pPr>
            <a:r>
              <a:rPr lang="en-US" sz="2400" dirty="0" smtClean="0">
                <a:solidFill>
                  <a:srgbClr val="FFFF00"/>
                </a:solidFill>
                <a:latin typeface="Tahoma" pitchFamily="34" charset="0"/>
                <a:cs typeface="Tahoma" pitchFamily="34" charset="0"/>
              </a:rPr>
              <a:t> </a:t>
            </a:r>
            <a:r>
              <a:rPr lang="en-US" sz="2400" dirty="0" smtClean="0">
                <a:solidFill>
                  <a:schemeClr val="tx1"/>
                </a:solidFill>
                <a:latin typeface="Tahoma" pitchFamily="34" charset="0"/>
                <a:cs typeface="Tahoma" pitchFamily="34" charset="0"/>
              </a:rPr>
              <a:t>4) Observing all the Construction related works so that they get complete on time and making the various departments get ready looking after all specific requirements.</a:t>
            </a:r>
          </a:p>
          <a:p>
            <a:pPr marL="457200" lvl="0" indent="-457200" algn="just">
              <a:buNone/>
            </a:pPr>
            <a:endParaRPr lang="en-US" sz="2400" dirty="0" smtClean="0">
              <a:solidFill>
                <a:schemeClr val="tx1"/>
              </a:solidFill>
              <a:latin typeface="Tahoma" pitchFamily="34" charset="0"/>
              <a:cs typeface="Tahoma" pitchFamily="34" charset="0"/>
            </a:endParaRPr>
          </a:p>
          <a:p>
            <a:pPr marL="457200" indent="-457200" algn="just">
              <a:buNone/>
            </a:pPr>
            <a:r>
              <a:rPr lang="en-US" sz="2400" dirty="0" smtClean="0">
                <a:solidFill>
                  <a:schemeClr val="tx1"/>
                </a:solidFill>
                <a:latin typeface="Tahoma" pitchFamily="34" charset="0"/>
                <a:cs typeface="Tahoma" pitchFamily="34" charset="0"/>
              </a:rPr>
              <a:t>5) Guiding the patients to required OPD Chambers and the Investigations as they are not aware because of the New Setup.</a:t>
            </a:r>
          </a:p>
          <a:p>
            <a:pPr marL="457200" indent="-457200" algn="just">
              <a:buNone/>
            </a:pPr>
            <a:endParaRPr lang="en-US" sz="2400" dirty="0" smtClean="0">
              <a:solidFill>
                <a:schemeClr val="tx1"/>
              </a:solidFill>
              <a:latin typeface="Tahoma" pitchFamily="34" charset="0"/>
              <a:cs typeface="Tahoma" pitchFamily="34" charset="0"/>
            </a:endParaRPr>
          </a:p>
          <a:p>
            <a:pPr marL="457200" indent="-457200" algn="just">
              <a:buNone/>
            </a:pPr>
            <a:r>
              <a:rPr lang="en-US" sz="2400" dirty="0" smtClean="0">
                <a:solidFill>
                  <a:schemeClr val="tx1"/>
                </a:solidFill>
                <a:latin typeface="Tahoma" pitchFamily="34" charset="0"/>
                <a:cs typeface="Tahoma" pitchFamily="34" charset="0"/>
              </a:rPr>
              <a:t>6) Coordinating between different departments and making the patients as well as the Consultants Satisfied.</a:t>
            </a:r>
          </a:p>
          <a:p>
            <a:pPr marL="457200" indent="-457200" algn="just">
              <a:buNone/>
            </a:pPr>
            <a:endParaRPr lang="en-US" sz="2400" dirty="0" smtClean="0">
              <a:solidFill>
                <a:schemeClr val="tx1"/>
              </a:solidFill>
              <a:latin typeface="Tahoma" pitchFamily="34" charset="0"/>
              <a:cs typeface="Tahoma" pitchFamily="34" charset="0"/>
            </a:endParaRPr>
          </a:p>
          <a:p>
            <a:pPr marL="457200" indent="-457200" algn="just">
              <a:buNone/>
            </a:pPr>
            <a:endParaRPr lang="en-US" sz="2400" dirty="0" smtClean="0">
              <a:solidFill>
                <a:srgbClr val="FFFF00"/>
              </a:solidFill>
              <a:latin typeface="Tahoma" pitchFamily="34" charset="0"/>
              <a:cs typeface="Tahoma" pitchFamily="34" charset="0"/>
            </a:endParaRPr>
          </a:p>
          <a:p>
            <a:pPr marL="457200" indent="-457200" algn="just">
              <a:buFontTx/>
              <a:buAutoNum type="arabicParenR"/>
            </a:pPr>
            <a:endParaRPr lang="en-US" sz="2400" dirty="0" smtClean="0">
              <a:solidFill>
                <a:srgbClr val="FFFF00"/>
              </a:solidFill>
              <a:latin typeface="Tahoma" pitchFamily="34" charset="0"/>
              <a:cs typeface="Tahoma" pitchFamily="34" charset="0"/>
            </a:endParaRPr>
          </a:p>
          <a:p>
            <a:pPr marL="457200" lvl="0" indent="-457200" algn="just">
              <a:buFontTx/>
              <a:buAutoNum type="arabicParenR"/>
            </a:pPr>
            <a:endParaRPr lang="en-US" sz="2400" dirty="0" smtClean="0">
              <a:solidFill>
                <a:srgbClr val="FFFF00"/>
              </a:solidFill>
              <a:latin typeface="Tahoma" pitchFamily="34" charset="0"/>
              <a:cs typeface="Tahoma" pitchFamily="34" charset="0"/>
            </a:endParaRPr>
          </a:p>
          <a:p>
            <a:pPr algn="just"/>
            <a:endParaRPr lang="en-US" sz="2400"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153400" cy="715962"/>
          </a:xfrm>
        </p:spPr>
        <p:txBody>
          <a:bodyPr/>
          <a:lstStyle/>
          <a:p>
            <a:pPr algn="ctr"/>
            <a:r>
              <a:rPr lang="en-US" b="1" dirty="0" smtClean="0">
                <a:latin typeface="Tahoma" pitchFamily="34" charset="0"/>
                <a:cs typeface="Tahoma" pitchFamily="34" charset="0"/>
              </a:rPr>
              <a:t>PROJECT TITLE</a:t>
            </a:r>
            <a:endParaRPr lang="en-US" b="1" dirty="0">
              <a:latin typeface="Tahoma" pitchFamily="34" charset="0"/>
              <a:cs typeface="Tahoma" pitchFamily="34" charset="0"/>
            </a:endParaRPr>
          </a:p>
        </p:txBody>
      </p:sp>
      <p:sp>
        <p:nvSpPr>
          <p:cNvPr id="3" name="Content Placeholder 2"/>
          <p:cNvSpPr>
            <a:spLocks noGrp="1"/>
          </p:cNvSpPr>
          <p:nvPr>
            <p:ph idx="1"/>
          </p:nvPr>
        </p:nvSpPr>
        <p:spPr>
          <a:xfrm>
            <a:off x="0" y="1600200"/>
            <a:ext cx="9144000" cy="4267200"/>
          </a:xfrm>
        </p:spPr>
        <p:txBody>
          <a:bodyPr/>
          <a:lstStyle/>
          <a:p>
            <a:pPr algn="ctr">
              <a:buNone/>
            </a:pPr>
            <a:r>
              <a:rPr lang="en-US" sz="4000" b="1" dirty="0" smtClean="0">
                <a:solidFill>
                  <a:srgbClr val="C00000"/>
                </a:solidFill>
                <a:latin typeface="Tahoma" pitchFamily="34" charset="0"/>
                <a:cs typeface="Tahoma" pitchFamily="34" charset="0"/>
              </a:rPr>
              <a:t>QUALITY ASSURANCE </a:t>
            </a:r>
          </a:p>
          <a:p>
            <a:pPr algn="ctr">
              <a:buNone/>
            </a:pPr>
            <a:r>
              <a:rPr lang="en-US" sz="4000" b="1" dirty="0" smtClean="0">
                <a:solidFill>
                  <a:srgbClr val="C00000"/>
                </a:solidFill>
                <a:latin typeface="Tahoma" pitchFamily="34" charset="0"/>
                <a:cs typeface="Tahoma" pitchFamily="34" charset="0"/>
              </a:rPr>
              <a:t>IN </a:t>
            </a:r>
          </a:p>
          <a:p>
            <a:pPr algn="ctr">
              <a:buNone/>
            </a:pPr>
            <a:r>
              <a:rPr lang="en-US" sz="4000" b="1" dirty="0" smtClean="0">
                <a:solidFill>
                  <a:srgbClr val="C00000"/>
                </a:solidFill>
                <a:latin typeface="Tahoma" pitchFamily="34" charset="0"/>
                <a:cs typeface="Tahoma" pitchFamily="34" charset="0"/>
              </a:rPr>
              <a:t>BIOMEDICAL WASTE MANAGEMENT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458200" cy="304800"/>
          </a:xfrm>
        </p:spPr>
        <p:txBody>
          <a:bodyPr/>
          <a:lstStyle/>
          <a:p>
            <a:pPr algn="ctr"/>
            <a:r>
              <a:rPr lang="en-US" sz="3200" b="1" dirty="0" smtClean="0">
                <a:latin typeface="Tahoma" pitchFamily="34" charset="0"/>
                <a:cs typeface="Tahoma" pitchFamily="34" charset="0"/>
              </a:rPr>
              <a:t>INTRODUCTION</a:t>
            </a:r>
            <a:endParaRPr lang="en-US" sz="3200" b="1" dirty="0">
              <a:latin typeface="Tahoma" pitchFamily="34" charset="0"/>
              <a:cs typeface="Tahoma" pitchFamily="34" charset="0"/>
            </a:endParaRPr>
          </a:p>
        </p:txBody>
      </p:sp>
      <p:sp>
        <p:nvSpPr>
          <p:cNvPr id="3" name="Content Placeholder 2"/>
          <p:cNvSpPr>
            <a:spLocks noGrp="1"/>
          </p:cNvSpPr>
          <p:nvPr>
            <p:ph idx="1"/>
          </p:nvPr>
        </p:nvSpPr>
        <p:spPr>
          <a:xfrm>
            <a:off x="304800" y="1295400"/>
            <a:ext cx="7848600" cy="4572000"/>
          </a:xfrm>
        </p:spPr>
        <p:txBody>
          <a:bodyPr/>
          <a:lstStyle/>
          <a:p>
            <a:endParaRPr lang="en-US" sz="2400" dirty="0" smtClean="0">
              <a:solidFill>
                <a:srgbClr val="FFFF00"/>
              </a:solidFill>
              <a:latin typeface="Tahoma" pitchFamily="34" charset="0"/>
              <a:cs typeface="Tahoma" pitchFamily="34" charset="0"/>
            </a:endParaRPr>
          </a:p>
          <a:p>
            <a:pPr>
              <a:buNone/>
            </a:pPr>
            <a:r>
              <a:rPr lang="en-US" sz="2400" b="1" dirty="0" smtClean="0">
                <a:solidFill>
                  <a:srgbClr val="C00000"/>
                </a:solidFill>
                <a:latin typeface="Tahoma" pitchFamily="34" charset="0"/>
                <a:cs typeface="Tahoma" pitchFamily="34" charset="0"/>
              </a:rPr>
              <a:t>   WASTE</a:t>
            </a:r>
            <a:r>
              <a:rPr lang="en-US" sz="2400" dirty="0" smtClean="0">
                <a:solidFill>
                  <a:schemeClr val="tx1"/>
                </a:solidFill>
                <a:latin typeface="Tahoma" pitchFamily="34" charset="0"/>
                <a:cs typeface="Tahoma" pitchFamily="34" charset="0"/>
              </a:rPr>
              <a:t>- “anything which is not intended for further use is termed as waste”. </a:t>
            </a:r>
          </a:p>
          <a:p>
            <a:pPr>
              <a:buNone/>
            </a:pPr>
            <a:r>
              <a:rPr lang="en-US" sz="2400" dirty="0" smtClean="0">
                <a:solidFill>
                  <a:schemeClr val="tx1"/>
                </a:solidFill>
                <a:latin typeface="Tahoma" pitchFamily="34" charset="0"/>
                <a:cs typeface="Tahoma" pitchFamily="34" charset="0"/>
              </a:rPr>
              <a:t> </a:t>
            </a:r>
          </a:p>
          <a:p>
            <a:pPr>
              <a:buNone/>
            </a:pPr>
            <a:r>
              <a:rPr lang="en-US" sz="2400" b="1" dirty="0" smtClean="0">
                <a:solidFill>
                  <a:srgbClr val="C00000"/>
                </a:solidFill>
                <a:latin typeface="Tahoma" pitchFamily="34" charset="0"/>
                <a:cs typeface="Tahoma" pitchFamily="34" charset="0"/>
              </a:rPr>
              <a:t>   BIO-MEDICAL WASTE</a:t>
            </a:r>
          </a:p>
          <a:p>
            <a:pPr algn="just"/>
            <a:r>
              <a:rPr lang="en-US" sz="2200" dirty="0" smtClean="0">
                <a:solidFill>
                  <a:schemeClr val="tx1"/>
                </a:solidFill>
                <a:latin typeface="Tahoma" pitchFamily="34" charset="0"/>
                <a:cs typeface="Tahoma" pitchFamily="34" charset="0"/>
              </a:rPr>
              <a:t>Bio - Medical waste is “Any waste which, is generated during the diagnosis, treatment or immunization of human beings or animals or in any research activities pertaining thereto or in the production or testing of biological.</a:t>
            </a:r>
          </a:p>
          <a:p>
            <a:pPr algn="just"/>
            <a:endParaRPr lang="en-US" sz="2200" dirty="0" smtClean="0">
              <a:solidFill>
                <a:schemeClr val="tx1"/>
              </a:solidFill>
              <a:latin typeface="Tahoma" pitchFamily="34" charset="0"/>
              <a:cs typeface="Tahoma" pitchFamily="34" charset="0"/>
            </a:endParaRPr>
          </a:p>
          <a:p>
            <a:endParaRPr lang="en-US" sz="24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0"/>
            <a:ext cx="8534400" cy="914400"/>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Biomedical Waste (Management and Handling) Rules, 1998 </a:t>
            </a:r>
            <a:r>
              <a:rPr lang="en-US" dirty="0" smtClean="0">
                <a:latin typeface="Tahoma" pitchFamily="34" charset="0"/>
                <a:cs typeface="Tahoma" pitchFamily="34" charset="0"/>
              </a:rPr>
              <a:t/>
            </a:r>
            <a:br>
              <a:rPr lang="en-US" dirty="0" smtClean="0">
                <a:latin typeface="Tahoma" pitchFamily="34" charset="0"/>
                <a:cs typeface="Tahoma" pitchFamily="34" charset="0"/>
              </a:rPr>
            </a:br>
            <a:endParaRPr lang="en-US" dirty="0">
              <a:latin typeface="Tahoma" pitchFamily="34" charset="0"/>
              <a:cs typeface="Tahoma" pitchFamily="34" charset="0"/>
            </a:endParaRPr>
          </a:p>
        </p:txBody>
      </p:sp>
      <p:sp>
        <p:nvSpPr>
          <p:cNvPr id="3" name="Content Placeholder 2"/>
          <p:cNvSpPr>
            <a:spLocks noGrp="1"/>
          </p:cNvSpPr>
          <p:nvPr>
            <p:ph idx="1"/>
          </p:nvPr>
        </p:nvSpPr>
        <p:spPr>
          <a:xfrm>
            <a:off x="457200" y="2362200"/>
            <a:ext cx="8077200" cy="3505200"/>
          </a:xfrm>
        </p:spPr>
        <p:txBody>
          <a:bodyPr/>
          <a:lstStyle/>
          <a:p>
            <a:pPr algn="just"/>
            <a:r>
              <a:rPr lang="en-US" sz="2400" dirty="0" smtClean="0">
                <a:solidFill>
                  <a:schemeClr val="tx1"/>
                </a:solidFill>
                <a:latin typeface="Tahoma" pitchFamily="34" charset="0"/>
                <a:cs typeface="Tahoma" pitchFamily="34" charset="0"/>
              </a:rPr>
              <a:t>Keeping in view of inappropriate biomedical waste management, the Ministry of Environment and Forests notified the “Bio medical Waste (management and handling) Rules, 1998” in July 1998. </a:t>
            </a:r>
          </a:p>
          <a:p>
            <a:pPr algn="just">
              <a:buNone/>
            </a:pPr>
            <a:endParaRPr lang="en-US" sz="2400" dirty="0" smtClean="0">
              <a:solidFill>
                <a:schemeClr val="tx1"/>
              </a:solidFill>
              <a:latin typeface="Tahoma" pitchFamily="34" charset="0"/>
              <a:cs typeface="Tahoma" pitchFamily="34" charset="0"/>
            </a:endParaRP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1" y="533401"/>
          <a:ext cx="8991601" cy="6472427"/>
        </p:xfrm>
        <a:graphic>
          <a:graphicData uri="http://schemas.openxmlformats.org/drawingml/2006/table">
            <a:tbl>
              <a:tblPr/>
              <a:tblGrid>
                <a:gridCol w="739678"/>
                <a:gridCol w="5945821"/>
                <a:gridCol w="2306102"/>
              </a:tblGrid>
              <a:tr h="747525">
                <a:tc>
                  <a:txBody>
                    <a:bodyPr/>
                    <a:lstStyle/>
                    <a:p>
                      <a:pPr marL="0" marR="0" algn="ctr">
                        <a:lnSpc>
                          <a:spcPct val="150000"/>
                        </a:lnSpc>
                        <a:spcBef>
                          <a:spcPts val="0"/>
                        </a:spcBef>
                        <a:spcAft>
                          <a:spcPts val="1000"/>
                        </a:spcAft>
                      </a:pPr>
                      <a:r>
                        <a:rPr lang="en-US" sz="1600" b="1" dirty="0">
                          <a:solidFill>
                            <a:srgbClr val="C00000"/>
                          </a:solidFill>
                          <a:latin typeface="Lucida Handwriting" pitchFamily="66" charset="0"/>
                          <a:ea typeface="Times New Roman"/>
                          <a:cs typeface="Times New Roman"/>
                        </a:rPr>
                        <a:t>Sr. No</a:t>
                      </a: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1000"/>
                        </a:spcAft>
                      </a:pPr>
                      <a:r>
                        <a:rPr lang="en-US" sz="1600" b="1" dirty="0">
                          <a:solidFill>
                            <a:srgbClr val="C00000"/>
                          </a:solidFill>
                          <a:latin typeface="Lucida Handwriting" pitchFamily="66" charset="0"/>
                          <a:ea typeface="Times New Roman"/>
                          <a:cs typeface="Times New Roman"/>
                        </a:rPr>
                        <a:t>Biomedical waste</a:t>
                      </a: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1000"/>
                        </a:spcAft>
                      </a:pPr>
                      <a:r>
                        <a:rPr lang="en-US" sz="1600" b="1" dirty="0">
                          <a:solidFill>
                            <a:srgbClr val="C00000"/>
                          </a:solidFill>
                          <a:latin typeface="Lucida Handwriting" pitchFamily="66" charset="0"/>
                          <a:ea typeface="Times New Roman"/>
                          <a:cs typeface="Times New Roman"/>
                        </a:rPr>
                        <a:t>Treatment &amp; Disposal</a:t>
                      </a: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7525">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1</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Human Anatomical Waste (Human tissues, organs, body parts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Incineration/deep burial *</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95051">
                <a:tc>
                  <a:txBody>
                    <a:bodyPr/>
                    <a:lstStyle/>
                    <a:p>
                      <a:pPr marL="0" marR="0" algn="just">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2</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Animal Waste (Animal tissues, organs, body parts carcasses, bleeding parts, fluid, blood and experimental animals used in research, waste generated by veterinary hospitals colleges, discharge from hospitals).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Incineration/deep burial *</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2576">
                <a:tc>
                  <a:txBody>
                    <a:bodyPr/>
                    <a:lstStyle/>
                    <a:p>
                      <a:pPr marL="0" marR="0" algn="just">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3</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Microbiology &amp; Biotechnology Waste (Wastes from lab. Cultures, stocks of specimens of micro-organisms live or attenuated vaccines, human and animal incineration* cell culture used in research and infectious agents from research and industrial laboratories, wastes from production of biological, toxins, dishes and devices sued for transfer of cultures)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Autoclaving/ micro-waving.</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39750">
                <a:tc>
                  <a:txBody>
                    <a:bodyPr/>
                    <a:lstStyle/>
                    <a:p>
                      <a:pPr marL="0" marR="0" algn="just">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4</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Waste Sharps Needles, syringes, scalpels, blades, glass etc. that may cause puncture and cuts. This includes both used and unused sharps)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Chemical/ disinfection autoclave/ micro-waving and mutilation/shredding</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2286000" y="152400"/>
            <a:ext cx="5277407" cy="677108"/>
          </a:xfrm>
          <a:prstGeom prst="rect">
            <a:avLst/>
          </a:prstGeom>
          <a:noFill/>
        </p:spPr>
        <p:txBody>
          <a:bodyPr wrap="square" rtlCol="0">
            <a:spAutoFit/>
          </a:bodyPr>
          <a:lstStyle/>
          <a:p>
            <a:r>
              <a:rPr lang="en-US" sz="2000" b="1" dirty="0" smtClean="0">
                <a:solidFill>
                  <a:schemeClr val="bg1"/>
                </a:solidFill>
                <a:latin typeface="Tahoma" pitchFamily="34" charset="0"/>
                <a:cs typeface="Tahoma" pitchFamily="34" charset="0"/>
              </a:rPr>
              <a:t>Classification of Bio-Medical Waste</a:t>
            </a:r>
            <a:endParaRPr lang="en-US" sz="2000" dirty="0" smtClean="0">
              <a:solidFill>
                <a:schemeClr val="bg1"/>
              </a:solidFill>
              <a:latin typeface="Tahoma" pitchFamily="34" charset="0"/>
              <a:cs typeface="Tahoma" pitchFamily="34" charset="0"/>
            </a:endParaRPr>
          </a:p>
          <a:p>
            <a:endParaRPr lang="en-US"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1295400"/>
          <a:ext cx="9144000" cy="5562600"/>
        </p:xfrm>
        <a:graphic>
          <a:graphicData uri="http://schemas.openxmlformats.org/drawingml/2006/table">
            <a:tbl>
              <a:tblPr/>
              <a:tblGrid>
                <a:gridCol w="752214"/>
                <a:gridCol w="6046598"/>
                <a:gridCol w="2345188"/>
              </a:tblGrid>
              <a:tr h="1112519">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6</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Soiled Waste (Items contaminated with blood, and body fluids including cotton, dressing, soiled plaster casts, lines, beddings, other material contaminated with blood)</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incineration/ autoclave micro-waving</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7529">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7</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Solid Waste (Waste generated from disposable items other than sharps such as </a:t>
                      </a:r>
                      <a:r>
                        <a:rPr lang="en-US" sz="1600" b="1" dirty="0" err="1">
                          <a:solidFill>
                            <a:schemeClr val="accent4">
                              <a:lumMod val="75000"/>
                            </a:schemeClr>
                          </a:solidFill>
                          <a:latin typeface="Times New Roman"/>
                          <a:ea typeface="Times New Roman"/>
                          <a:cs typeface="Times New Roman"/>
                        </a:rPr>
                        <a:t>tubings</a:t>
                      </a:r>
                      <a:r>
                        <a:rPr lang="en-US" sz="1600" b="1" dirty="0">
                          <a:solidFill>
                            <a:schemeClr val="accent4">
                              <a:lumMod val="75000"/>
                            </a:schemeClr>
                          </a:solidFill>
                          <a:latin typeface="Times New Roman"/>
                          <a:ea typeface="Times New Roman"/>
                          <a:cs typeface="Times New Roman"/>
                        </a:rPr>
                        <a:t> catheters, intravenous sets, etc.)</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Chemical disinfection autoclave/micro-waving and mutilation/shredding</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8352">
                <a:tc>
                  <a:txBody>
                    <a:bodyPr/>
                    <a:lstStyle/>
                    <a:p>
                      <a:pPr marL="0" marR="0" algn="l">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8</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Liquid Waste (Waste generated from laboratory and washing, cleaning house-keeping and disinfecting activities)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Disinfect-chemically &amp; discharge into drains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681">
                <a:tc>
                  <a:txBody>
                    <a:bodyPr/>
                    <a:lstStyle/>
                    <a:p>
                      <a:pPr marL="0" marR="0" algn="l">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9</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Incineration Ash (Ash from incineration of any bio-medical waste)</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disposal in municipal landfill</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2519">
                <a:tc>
                  <a:txBody>
                    <a:bodyPr/>
                    <a:lstStyle/>
                    <a:p>
                      <a:pPr marL="0" marR="0" algn="l">
                        <a:lnSpc>
                          <a:spcPct val="150000"/>
                        </a:lnSpc>
                        <a:spcBef>
                          <a:spcPts val="0"/>
                        </a:spcBef>
                        <a:spcAft>
                          <a:spcPts val="1000"/>
                        </a:spcAft>
                      </a:pPr>
                      <a:r>
                        <a:rPr lang="en-US" sz="1600" b="1">
                          <a:solidFill>
                            <a:schemeClr val="accent4">
                              <a:lumMod val="75000"/>
                            </a:schemeClr>
                          </a:solidFill>
                          <a:latin typeface="Times New Roman"/>
                          <a:ea typeface="Times New Roman"/>
                          <a:cs typeface="Times New Roman"/>
                        </a:rPr>
                        <a:t>10</a:t>
                      </a:r>
                      <a:endParaRPr lang="en-US" sz="1600" b="1">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Chemical Waste (Chemical used in production of biological, chemicals used in insecticides etc.)</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Chemically treatment/ secured landfill for solids.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le 4"/>
          <p:cNvGraphicFramePr>
            <a:graphicFrameLocks noGrp="1"/>
          </p:cNvGraphicFramePr>
          <p:nvPr/>
        </p:nvGraphicFramePr>
        <p:xfrm>
          <a:off x="0" y="0"/>
          <a:ext cx="9144000" cy="1304536"/>
        </p:xfrm>
        <a:graphic>
          <a:graphicData uri="http://schemas.openxmlformats.org/drawingml/2006/table">
            <a:tbl>
              <a:tblPr/>
              <a:tblGrid>
                <a:gridCol w="752215"/>
                <a:gridCol w="6046597"/>
                <a:gridCol w="2345188"/>
              </a:tblGrid>
              <a:tr h="1304536">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5</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Discarded Medicines &amp; </a:t>
                      </a:r>
                      <a:r>
                        <a:rPr lang="en-US" sz="1600" b="1" dirty="0" err="1">
                          <a:solidFill>
                            <a:schemeClr val="accent4">
                              <a:lumMod val="75000"/>
                            </a:schemeClr>
                          </a:solidFill>
                          <a:latin typeface="Times New Roman"/>
                          <a:ea typeface="Times New Roman"/>
                          <a:cs typeface="Times New Roman"/>
                        </a:rPr>
                        <a:t>Cytotoxic</a:t>
                      </a:r>
                      <a:r>
                        <a:rPr lang="en-US" sz="1600" b="1" dirty="0">
                          <a:solidFill>
                            <a:schemeClr val="accent4">
                              <a:lumMod val="75000"/>
                            </a:schemeClr>
                          </a:solidFill>
                          <a:latin typeface="Times New Roman"/>
                          <a:ea typeface="Times New Roman"/>
                          <a:cs typeface="Times New Roman"/>
                        </a:rPr>
                        <a:t> drugs (Wastes comprising of outdated contaminated and discarded medicines)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1000"/>
                        </a:spcAft>
                      </a:pPr>
                      <a:r>
                        <a:rPr lang="en-US" sz="1600" b="1" dirty="0">
                          <a:solidFill>
                            <a:schemeClr val="accent4">
                              <a:lumMod val="75000"/>
                            </a:schemeClr>
                          </a:solidFill>
                          <a:latin typeface="Times New Roman"/>
                          <a:ea typeface="Times New Roman"/>
                          <a:cs typeface="Times New Roman"/>
                        </a:rPr>
                        <a:t>incineration/destruct &amp; drugs disposal in secured landfills</a:t>
                      </a:r>
                      <a:endParaRPr lang="en-US" sz="1600" b="1" dirty="0">
                        <a:solidFill>
                          <a:schemeClr val="accent4">
                            <a:lumMod val="75000"/>
                          </a:schemeClr>
                        </a:solidFill>
                        <a:latin typeface="Calibri"/>
                        <a:ea typeface="Times New Roman"/>
                        <a:cs typeface="Times New Roman"/>
                      </a:endParaRPr>
                    </a:p>
                  </a:txBody>
                  <a:tcPr marL="29029" marR="290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Table 3"/>
          <p:cNvGraphicFramePr>
            <a:graphicFrameLocks noGrp="1"/>
          </p:cNvGraphicFramePr>
          <p:nvPr/>
        </p:nvGraphicFramePr>
        <p:xfrm>
          <a:off x="0" y="914401"/>
          <a:ext cx="9144000" cy="5943600"/>
        </p:xfrm>
        <a:graphic>
          <a:graphicData uri="http://schemas.openxmlformats.org/drawingml/2006/table">
            <a:tbl>
              <a:tblPr/>
              <a:tblGrid>
                <a:gridCol w="1931214"/>
                <a:gridCol w="2145183"/>
                <a:gridCol w="2966314"/>
                <a:gridCol w="2101289"/>
              </a:tblGrid>
              <a:tr h="349624">
                <a:tc>
                  <a:txBody>
                    <a:bodyPr/>
                    <a:lstStyle/>
                    <a:p>
                      <a:pPr marL="0" marR="0" algn="ctr">
                        <a:lnSpc>
                          <a:spcPct val="150000"/>
                        </a:lnSpc>
                        <a:spcBef>
                          <a:spcPts val="0"/>
                        </a:spcBef>
                        <a:spcAft>
                          <a:spcPts val="0"/>
                        </a:spcAft>
                      </a:pPr>
                      <a:r>
                        <a:rPr lang="en-US" sz="1400" b="1" dirty="0" smtClean="0">
                          <a:latin typeface="Arial"/>
                          <a:ea typeface="Calibri"/>
                          <a:cs typeface="Times New Roman"/>
                        </a:rPr>
                        <a:t>COLOUR CODING</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400" b="1" dirty="0" smtClean="0">
                          <a:latin typeface="Arial"/>
                          <a:ea typeface="Calibri"/>
                          <a:cs typeface="Times New Roman"/>
                        </a:rPr>
                        <a:t>TYPE OF CONTAINER</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400" b="1" dirty="0" smtClean="0">
                          <a:latin typeface="Arial"/>
                          <a:ea typeface="Calibri"/>
                          <a:cs typeface="Times New Roman"/>
                        </a:rPr>
                        <a:t>WASTE CATEGORY</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400" b="1" dirty="0" smtClean="0">
                          <a:latin typeface="Arial"/>
                          <a:ea typeface="Calibri"/>
                          <a:cs typeface="Times New Roman"/>
                        </a:rPr>
                        <a:t>TREATMENT OPTIONS</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98494">
                <a:tc>
                  <a:txBody>
                    <a:bodyPr/>
                    <a:lstStyle/>
                    <a:p>
                      <a:pPr marL="0" marR="0" algn="ctr">
                        <a:lnSpc>
                          <a:spcPct val="150000"/>
                        </a:lnSpc>
                        <a:spcBef>
                          <a:spcPts val="0"/>
                        </a:spcBef>
                        <a:spcAft>
                          <a:spcPts val="0"/>
                        </a:spcAft>
                      </a:pPr>
                      <a:r>
                        <a:rPr lang="en-US" sz="1400" b="1" dirty="0">
                          <a:latin typeface="Arial"/>
                          <a:ea typeface="Calibri"/>
                          <a:cs typeface="Times New Roman"/>
                        </a:rPr>
                        <a:t>Yellow</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lgn="ctr">
                        <a:lnSpc>
                          <a:spcPct val="150000"/>
                        </a:lnSpc>
                        <a:spcBef>
                          <a:spcPts val="0"/>
                        </a:spcBef>
                        <a:spcAft>
                          <a:spcPts val="0"/>
                        </a:spcAft>
                      </a:pPr>
                      <a:r>
                        <a:rPr lang="en-US" sz="1400" b="1" dirty="0">
                          <a:latin typeface="Arial"/>
                          <a:ea typeface="Calibri"/>
                          <a:cs typeface="Times New Roman"/>
                        </a:rPr>
                        <a:t>Plastic Bags</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lgn="ctr">
                        <a:lnSpc>
                          <a:spcPct val="150000"/>
                        </a:lnSpc>
                        <a:spcBef>
                          <a:spcPts val="0"/>
                        </a:spcBef>
                        <a:spcAft>
                          <a:spcPts val="0"/>
                        </a:spcAft>
                      </a:pPr>
                      <a:r>
                        <a:rPr lang="en-US" sz="1400" b="1" dirty="0">
                          <a:latin typeface="Arial"/>
                          <a:ea typeface="Calibri"/>
                          <a:cs typeface="Times New Roman"/>
                        </a:rPr>
                        <a:t>Human and animal wastes, Microbial and Biological wastes and soiled wastes</a:t>
                      </a:r>
                      <a:br>
                        <a:rPr lang="en-US" sz="1400" b="1" dirty="0">
                          <a:latin typeface="Arial"/>
                          <a:ea typeface="Calibri"/>
                          <a:cs typeface="Times New Roman"/>
                        </a:rPr>
                      </a:br>
                      <a:r>
                        <a:rPr lang="en-US" sz="1400" b="1" dirty="0">
                          <a:latin typeface="Arial"/>
                          <a:ea typeface="Calibri"/>
                          <a:cs typeface="Times New Roman"/>
                        </a:rPr>
                        <a:t>(Cat 1,2,3 and 6)</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lgn="ctr">
                        <a:lnSpc>
                          <a:spcPct val="150000"/>
                        </a:lnSpc>
                        <a:spcBef>
                          <a:spcPts val="0"/>
                        </a:spcBef>
                        <a:spcAft>
                          <a:spcPts val="0"/>
                        </a:spcAft>
                      </a:pPr>
                      <a:r>
                        <a:rPr lang="en-US" sz="1400" b="1">
                          <a:latin typeface="Arial"/>
                          <a:ea typeface="Calibri"/>
                          <a:cs typeface="Times New Roman"/>
                        </a:rPr>
                        <a:t>Incineration/ Deep Burial</a:t>
                      </a:r>
                      <a:endParaRPr lang="en-US" sz="1400" b="1">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1398494">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Red</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Disinfected container/ Plastic bags</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Microbiological and Biological wastes, Soiled wastes, Solid wastes</a:t>
                      </a:r>
                      <a:br>
                        <a:rPr lang="en-US" sz="1400" b="1" dirty="0">
                          <a:solidFill>
                            <a:schemeClr val="bg1"/>
                          </a:solidFill>
                          <a:latin typeface="Arial"/>
                          <a:ea typeface="Calibri"/>
                          <a:cs typeface="Times New Roman"/>
                        </a:rPr>
                      </a:br>
                      <a:r>
                        <a:rPr lang="en-US" sz="1400" b="1" dirty="0">
                          <a:solidFill>
                            <a:schemeClr val="bg1"/>
                          </a:solidFill>
                          <a:latin typeface="Arial"/>
                          <a:ea typeface="Calibri"/>
                          <a:cs typeface="Times New Roman"/>
                        </a:rPr>
                        <a:t>(Cat 3,6,7)</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Autoclave/ Microwave/ Chemical Treatment)</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1398494">
                <a:tc>
                  <a:txBody>
                    <a:bodyPr/>
                    <a:lstStyle/>
                    <a:p>
                      <a:pPr marL="0" marR="0" algn="ctr">
                        <a:lnSpc>
                          <a:spcPct val="150000"/>
                        </a:lnSpc>
                        <a:spcBef>
                          <a:spcPts val="0"/>
                        </a:spcBef>
                        <a:spcAft>
                          <a:spcPts val="0"/>
                        </a:spcAft>
                      </a:pPr>
                      <a:r>
                        <a:rPr lang="en-US" sz="1400" b="1">
                          <a:latin typeface="Arial"/>
                          <a:ea typeface="Calibri"/>
                          <a:cs typeface="Times New Roman"/>
                        </a:rPr>
                        <a:t>Blue/ White/ Transparent</a:t>
                      </a:r>
                      <a:endParaRPr lang="en-US" sz="1400" b="1">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a:lnSpc>
                          <a:spcPct val="150000"/>
                        </a:lnSpc>
                        <a:spcBef>
                          <a:spcPts val="0"/>
                        </a:spcBef>
                        <a:spcAft>
                          <a:spcPts val="0"/>
                        </a:spcAft>
                      </a:pPr>
                      <a:r>
                        <a:rPr lang="en-US" sz="1400" b="1" dirty="0">
                          <a:latin typeface="Arial"/>
                          <a:ea typeface="Calibri"/>
                          <a:cs typeface="Times New Roman"/>
                        </a:rPr>
                        <a:t>Plastic bag, Puncture proof container</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a:lnSpc>
                          <a:spcPct val="150000"/>
                        </a:lnSpc>
                        <a:spcBef>
                          <a:spcPts val="0"/>
                        </a:spcBef>
                        <a:spcAft>
                          <a:spcPts val="0"/>
                        </a:spcAft>
                      </a:pPr>
                      <a:r>
                        <a:rPr lang="en-US" sz="1400" b="1" dirty="0">
                          <a:latin typeface="Arial"/>
                          <a:ea typeface="Calibri"/>
                          <a:cs typeface="Times New Roman"/>
                        </a:rPr>
                        <a:t>Waste sharps and solid waste</a:t>
                      </a:r>
                      <a:br>
                        <a:rPr lang="en-US" sz="1400" b="1" dirty="0">
                          <a:latin typeface="Arial"/>
                          <a:ea typeface="Calibri"/>
                          <a:cs typeface="Times New Roman"/>
                        </a:rPr>
                      </a:br>
                      <a:r>
                        <a:rPr lang="en-US" sz="1400" b="1" dirty="0">
                          <a:latin typeface="Arial"/>
                          <a:ea typeface="Calibri"/>
                          <a:cs typeface="Times New Roman"/>
                        </a:rPr>
                        <a:t>( Cat 4 &amp;7)</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a:lnSpc>
                          <a:spcPct val="150000"/>
                        </a:lnSpc>
                        <a:spcBef>
                          <a:spcPts val="0"/>
                        </a:spcBef>
                        <a:spcAft>
                          <a:spcPts val="0"/>
                        </a:spcAft>
                      </a:pPr>
                      <a:r>
                        <a:rPr lang="en-US" sz="1400" b="1" dirty="0">
                          <a:latin typeface="Arial"/>
                          <a:ea typeface="Calibri"/>
                          <a:cs typeface="Times New Roman"/>
                        </a:rPr>
                        <a:t>Autoclave/ Microwave/ Chemical Treatment Destruction and Shredding</a:t>
                      </a:r>
                      <a:endParaRPr lang="en-US" sz="1400" b="1" dirty="0">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1398494">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Black</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Plastic bag</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Discarded medicines, </a:t>
                      </a:r>
                      <a:r>
                        <a:rPr lang="en-US" sz="1400" b="1" dirty="0" err="1">
                          <a:solidFill>
                            <a:schemeClr val="bg1"/>
                          </a:solidFill>
                          <a:latin typeface="Arial"/>
                          <a:ea typeface="Calibri"/>
                          <a:cs typeface="Times New Roman"/>
                        </a:rPr>
                        <a:t>Cytotoxic</a:t>
                      </a:r>
                      <a:r>
                        <a:rPr lang="en-US" sz="1400" b="1" dirty="0">
                          <a:solidFill>
                            <a:schemeClr val="bg1"/>
                          </a:solidFill>
                          <a:latin typeface="Arial"/>
                          <a:ea typeface="Calibri"/>
                          <a:cs typeface="Times New Roman"/>
                        </a:rPr>
                        <a:t> drugs, Incineration ash and chemical waste</a:t>
                      </a:r>
                      <a:br>
                        <a:rPr lang="en-US" sz="1400" b="1" dirty="0">
                          <a:solidFill>
                            <a:schemeClr val="bg1"/>
                          </a:solidFill>
                          <a:latin typeface="Arial"/>
                          <a:ea typeface="Calibri"/>
                          <a:cs typeface="Times New Roman"/>
                        </a:rPr>
                      </a:br>
                      <a:r>
                        <a:rPr lang="en-US" sz="1400" b="1" dirty="0">
                          <a:solidFill>
                            <a:schemeClr val="bg1"/>
                          </a:solidFill>
                          <a:latin typeface="Arial"/>
                          <a:ea typeface="Calibri"/>
                          <a:cs typeface="Times New Roman"/>
                        </a:rPr>
                        <a:t>(Cat 5,9 &amp; 10)</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00"/>
                    </a:solidFill>
                  </a:tcPr>
                </a:tc>
                <a:tc>
                  <a:txBody>
                    <a:bodyPr/>
                    <a:lstStyle/>
                    <a:p>
                      <a:pPr marL="0" marR="0" algn="ctr">
                        <a:lnSpc>
                          <a:spcPct val="150000"/>
                        </a:lnSpc>
                        <a:spcBef>
                          <a:spcPts val="0"/>
                        </a:spcBef>
                        <a:spcAft>
                          <a:spcPts val="0"/>
                        </a:spcAft>
                      </a:pPr>
                      <a:r>
                        <a:rPr lang="en-US" sz="1400" b="1" dirty="0">
                          <a:solidFill>
                            <a:schemeClr val="bg1"/>
                          </a:solidFill>
                          <a:latin typeface="Arial"/>
                          <a:ea typeface="Calibri"/>
                          <a:cs typeface="Times New Roman"/>
                        </a:rPr>
                        <a:t>Disposal in secured land fills</a:t>
                      </a:r>
                      <a:endParaRPr lang="en-US" sz="1400" b="1" dirty="0">
                        <a:solidFill>
                          <a:schemeClr val="bg1"/>
                        </a:solidFill>
                        <a:latin typeface="Calibri"/>
                        <a:ea typeface="Calibri"/>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00"/>
                    </a:solidFill>
                  </a:tcPr>
                </a:tc>
              </a:tr>
            </a:tbl>
          </a:graphicData>
        </a:graphic>
      </p:graphicFrame>
      <p:sp>
        <p:nvSpPr>
          <p:cNvPr id="5" name="Rectangle 4"/>
          <p:cNvSpPr/>
          <p:nvPr/>
        </p:nvSpPr>
        <p:spPr>
          <a:xfrm>
            <a:off x="533400" y="152400"/>
            <a:ext cx="8229600" cy="1077218"/>
          </a:xfrm>
          <a:prstGeom prst="rect">
            <a:avLst/>
          </a:prstGeom>
        </p:spPr>
        <p:txBody>
          <a:bodyPr wrap="square">
            <a:spAutoFit/>
          </a:bodyPr>
          <a:lstStyle/>
          <a:p>
            <a:pPr algn="ctr"/>
            <a:r>
              <a:rPr lang="en-US" sz="3600" b="1" dirty="0" smtClean="0">
                <a:solidFill>
                  <a:srgbClr val="C00000"/>
                </a:solidFill>
                <a:latin typeface="Tahoma" pitchFamily="34" charset="0"/>
                <a:cs typeface="Tahoma" pitchFamily="34" charset="0"/>
              </a:rPr>
              <a:t>Guidelines for Color Coding </a:t>
            </a:r>
            <a:r>
              <a:rPr lang="en-US" sz="2800" b="1" dirty="0" smtClean="0">
                <a:solidFill>
                  <a:schemeClr val="bg1"/>
                </a:solidFill>
                <a:latin typeface="Tahoma" pitchFamily="34" charset="0"/>
                <a:cs typeface="Tahoma" pitchFamily="34" charset="0"/>
              </a:rPr>
              <a:t/>
            </a:r>
            <a:br>
              <a:rPr lang="en-US" sz="2800" b="1" dirty="0" smtClean="0">
                <a:solidFill>
                  <a:schemeClr val="bg1"/>
                </a:solidFill>
                <a:latin typeface="Tahoma" pitchFamily="34" charset="0"/>
                <a:cs typeface="Tahoma" pitchFamily="34" charset="0"/>
              </a:rPr>
            </a:br>
            <a:endParaRPr lang="en-US" sz="2800" b="1" dirty="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915400" cy="457200"/>
          </a:xfrm>
        </p:spPr>
        <p:txBody>
          <a:bodyPr/>
          <a:lstStyle/>
          <a:p>
            <a:pPr algn="ctr"/>
            <a:r>
              <a:rPr lang="en-US" sz="4000" b="1" dirty="0" smtClean="0">
                <a:solidFill>
                  <a:schemeClr val="accent4">
                    <a:lumMod val="50000"/>
                  </a:schemeClr>
                </a:solidFill>
                <a:latin typeface="Tahoma" pitchFamily="34" charset="0"/>
                <a:cs typeface="Tahoma" pitchFamily="34" charset="0"/>
              </a:rPr>
              <a:t>Various aspects of BMW management</a:t>
            </a:r>
            <a:endParaRPr lang="en-US" sz="4000" dirty="0">
              <a:solidFill>
                <a:schemeClr val="accent4">
                  <a:lumMod val="50000"/>
                </a:schemeClr>
              </a:solidFill>
              <a:latin typeface="Tahoma" pitchFamily="34" charset="0"/>
              <a:cs typeface="Tahoma" pitchFamily="34" charset="0"/>
            </a:endParaRPr>
          </a:p>
        </p:txBody>
      </p:sp>
      <p:sp>
        <p:nvSpPr>
          <p:cNvPr id="3" name="Content Placeholder 2"/>
          <p:cNvSpPr>
            <a:spLocks noGrp="1"/>
          </p:cNvSpPr>
          <p:nvPr>
            <p:ph idx="1"/>
          </p:nvPr>
        </p:nvSpPr>
        <p:spPr/>
        <p:txBody>
          <a:bodyPr/>
          <a:lstStyle/>
          <a:p>
            <a:endParaRPr lang="en-US"/>
          </a:p>
        </p:txBody>
      </p:sp>
      <p:pic>
        <p:nvPicPr>
          <p:cNvPr id="4" name="Picture 3"/>
          <p:cNvPicPr/>
          <p:nvPr/>
        </p:nvPicPr>
        <p:blipFill>
          <a:blip r:embed="rId2" cstate="print"/>
          <a:srcRect/>
          <a:stretch>
            <a:fillRect/>
          </a:stretch>
        </p:blipFill>
        <p:spPr bwMode="auto">
          <a:xfrm>
            <a:off x="0" y="1219200"/>
            <a:ext cx="9144000" cy="563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001000" cy="715962"/>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AIM OF THE STUDY:</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295400"/>
            <a:ext cx="8305800" cy="4572000"/>
          </a:xfrm>
        </p:spPr>
        <p:txBody>
          <a:bodyPr/>
          <a:lstStyle/>
          <a:p>
            <a:pPr algn="just">
              <a:buNone/>
            </a:pPr>
            <a:r>
              <a:rPr lang="en-US" sz="2800" dirty="0" smtClean="0">
                <a:latin typeface="Tahoma" pitchFamily="34" charset="0"/>
                <a:cs typeface="Tahoma" pitchFamily="34" charset="0"/>
              </a:rPr>
              <a:t>   </a:t>
            </a:r>
          </a:p>
          <a:p>
            <a:pPr algn="just">
              <a:buNone/>
            </a:pPr>
            <a:endParaRPr lang="en-US" sz="2800" dirty="0" smtClean="0">
              <a:solidFill>
                <a:schemeClr val="tx1"/>
              </a:solidFill>
              <a:latin typeface="Tahoma" pitchFamily="34" charset="0"/>
              <a:cs typeface="Tahoma" pitchFamily="34" charset="0"/>
            </a:endParaRPr>
          </a:p>
          <a:p>
            <a:pPr algn="just">
              <a:buNone/>
            </a:pPr>
            <a:r>
              <a:rPr lang="en-US" sz="2800" dirty="0" smtClean="0">
                <a:solidFill>
                  <a:schemeClr val="accent4">
                    <a:lumMod val="50000"/>
                  </a:schemeClr>
                </a:solidFill>
                <a:latin typeface="Tahoma" pitchFamily="34" charset="0"/>
                <a:cs typeface="Tahoma" pitchFamily="34" charset="0"/>
              </a:rPr>
              <a:t>This project intended to assess the quality assurance in the biomedical waste management through Force Field Analysis.  </a:t>
            </a:r>
            <a:endParaRPr lang="en-US" sz="2400" dirty="0" smtClean="0">
              <a:solidFill>
                <a:schemeClr val="accent4">
                  <a:lumMod val="50000"/>
                </a:schemeClr>
              </a:solidFill>
              <a:latin typeface="Tahoma" pitchFamily="34" charset="0"/>
              <a:cs typeface="Tahoma" pitchFamily="34" charset="0"/>
            </a:endParaRPr>
          </a:p>
          <a:p>
            <a:pPr algn="just"/>
            <a:endParaRPr lang="en-US" sz="2400" dirty="0" smtClean="0">
              <a:latin typeface="Tahoma" pitchFamily="34" charset="0"/>
              <a:cs typeface="Tahoma" pitchFamily="34" charset="0"/>
            </a:endParaRPr>
          </a:p>
          <a:p>
            <a:pPr algn="ctr">
              <a:buNone/>
            </a:pPr>
            <a:r>
              <a:rPr lang="en-US" b="1" dirty="0" smtClean="0">
                <a:latin typeface="Tahoma" pitchFamily="34" charset="0"/>
                <a:cs typeface="Tahoma" pitchFamily="34" charset="0"/>
              </a:rPr>
              <a:t> </a:t>
            </a:r>
            <a:endParaRPr lang="en-US" sz="2800" dirty="0" smtClean="0">
              <a:latin typeface="Tahoma" pitchFamily="34" charset="0"/>
              <a:cs typeface="Tahoma" pitchFamily="34" charset="0"/>
            </a:endParaRP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Tahoma" pitchFamily="34" charset="0"/>
                <a:cs typeface="Tahoma" pitchFamily="34" charset="0"/>
              </a:rPr>
              <a:t/>
            </a:r>
            <a:br>
              <a:rPr lang="en-US" b="1" dirty="0" smtClean="0">
                <a:latin typeface="Tahoma" pitchFamily="34" charset="0"/>
                <a:cs typeface="Tahoma" pitchFamily="34" charset="0"/>
              </a:rPr>
            </a:br>
            <a:r>
              <a:rPr lang="en-US" b="1" dirty="0" smtClean="0">
                <a:latin typeface="Tahoma" pitchFamily="34" charset="0"/>
                <a:cs typeface="Tahoma" pitchFamily="34" charset="0"/>
              </a:rPr>
              <a:t/>
            </a:r>
            <a:br>
              <a:rPr lang="en-US" b="1" dirty="0" smtClean="0">
                <a:latin typeface="Tahoma" pitchFamily="34" charset="0"/>
                <a:cs typeface="Tahoma" pitchFamily="34" charset="0"/>
              </a:rPr>
            </a:br>
            <a:r>
              <a:rPr lang="en-US" sz="4000" b="1" dirty="0" smtClean="0">
                <a:latin typeface="Tahoma" pitchFamily="34" charset="0"/>
                <a:cs typeface="Tahoma" pitchFamily="34" charset="0"/>
              </a:rPr>
              <a:t>OB JECTIVES:</a:t>
            </a:r>
            <a:r>
              <a:rPr lang="en-US" sz="3600" dirty="0" smtClean="0">
                <a:latin typeface="Tahoma" pitchFamily="34" charset="0"/>
                <a:cs typeface="Tahoma" pitchFamily="34" charset="0"/>
              </a:rPr>
              <a:t/>
            </a:r>
            <a:br>
              <a:rPr lang="en-US" sz="3600" dirty="0" smtClean="0">
                <a:latin typeface="Tahoma" pitchFamily="34" charset="0"/>
                <a:cs typeface="Tahoma" pitchFamily="34" charset="0"/>
              </a:rPr>
            </a:br>
            <a:r>
              <a:rPr lang="en-US" dirty="0" smtClean="0">
                <a:latin typeface="Tahoma" pitchFamily="34" charset="0"/>
                <a:cs typeface="Tahoma" pitchFamily="34" charset="0"/>
              </a:rPr>
              <a:t> </a:t>
            </a:r>
            <a:r>
              <a:rPr lang="en-US" sz="4000" dirty="0" smtClean="0">
                <a:latin typeface="Tahoma" pitchFamily="34" charset="0"/>
                <a:cs typeface="Tahoma" pitchFamily="34" charset="0"/>
              </a:rPr>
              <a:t/>
            </a:r>
            <a:br>
              <a:rPr lang="en-US" sz="4000" dirty="0" smtClean="0">
                <a:latin typeface="Tahoma" pitchFamily="34" charset="0"/>
                <a:cs typeface="Tahoma" pitchFamily="34" charset="0"/>
              </a:rPr>
            </a:br>
            <a:endParaRPr lang="en-US" dirty="0">
              <a:latin typeface="Tahoma" pitchFamily="34" charset="0"/>
              <a:cs typeface="Tahoma" pitchFamily="34" charset="0"/>
            </a:endParaRPr>
          </a:p>
        </p:txBody>
      </p:sp>
      <p:sp>
        <p:nvSpPr>
          <p:cNvPr id="3" name="Content Placeholder 2"/>
          <p:cNvSpPr>
            <a:spLocks noGrp="1"/>
          </p:cNvSpPr>
          <p:nvPr>
            <p:ph idx="1"/>
          </p:nvPr>
        </p:nvSpPr>
        <p:spPr>
          <a:xfrm>
            <a:off x="457200" y="1295400"/>
            <a:ext cx="8382000" cy="4572000"/>
          </a:xfrm>
        </p:spPr>
        <p:txBody>
          <a:bodyPr/>
          <a:lstStyle/>
          <a:p>
            <a:pPr marL="514350" indent="-514350">
              <a:buAutoNum type="arabicPeriod"/>
            </a:pPr>
            <a:r>
              <a:rPr lang="en-US" sz="2800" dirty="0" smtClean="0">
                <a:solidFill>
                  <a:schemeClr val="tx1"/>
                </a:solidFill>
                <a:latin typeface="Tahoma" pitchFamily="34" charset="0"/>
                <a:cs typeface="Tahoma" pitchFamily="34" charset="0"/>
              </a:rPr>
              <a:t>   </a:t>
            </a:r>
            <a:r>
              <a:rPr lang="en-US" sz="2800" dirty="0" smtClean="0">
                <a:solidFill>
                  <a:schemeClr val="accent4">
                    <a:lumMod val="50000"/>
                  </a:schemeClr>
                </a:solidFill>
                <a:latin typeface="Tahoma" pitchFamily="34" charset="0"/>
                <a:cs typeface="Tahoma" pitchFamily="34" charset="0"/>
              </a:rPr>
              <a:t>To assess the awareness about biomedical waste management amongst the employees</a:t>
            </a:r>
            <a:endParaRPr lang="en-US" sz="2400" dirty="0" smtClean="0">
              <a:solidFill>
                <a:schemeClr val="accent4">
                  <a:lumMod val="50000"/>
                </a:schemeClr>
              </a:solidFill>
              <a:latin typeface="Tahoma" pitchFamily="34" charset="0"/>
              <a:cs typeface="Tahoma" pitchFamily="34" charset="0"/>
            </a:endParaRPr>
          </a:p>
          <a:p>
            <a:pPr marL="742950" indent="-742950">
              <a:buAutoNum type="arabicPeriod"/>
            </a:pPr>
            <a:r>
              <a:rPr lang="en-US" sz="2800" dirty="0" smtClean="0">
                <a:solidFill>
                  <a:schemeClr val="accent4">
                    <a:lumMod val="50000"/>
                  </a:schemeClr>
                </a:solidFill>
                <a:latin typeface="Tahoma" pitchFamily="34" charset="0"/>
                <a:cs typeface="Tahoma" pitchFamily="34" charset="0"/>
              </a:rPr>
              <a:t>To study the existing process of the BMW management.</a:t>
            </a:r>
          </a:p>
          <a:p>
            <a:pPr marL="1143000" lvl="1" indent="-742950">
              <a:buFont typeface="Wingdings" pitchFamily="2" charset="2"/>
              <a:buChar char="Ø"/>
            </a:pPr>
            <a:r>
              <a:rPr lang="en-US" sz="2000" dirty="0" smtClean="0">
                <a:solidFill>
                  <a:schemeClr val="accent4">
                    <a:lumMod val="50000"/>
                  </a:schemeClr>
                </a:solidFill>
                <a:latin typeface="Tahoma" pitchFamily="34" charset="0"/>
                <a:cs typeface="Tahoma" pitchFamily="34" charset="0"/>
              </a:rPr>
              <a:t>To study the segregation of waste at the different points of generation of waste.</a:t>
            </a:r>
          </a:p>
          <a:p>
            <a:pPr marL="1143000" lvl="1" indent="-742950">
              <a:buFont typeface="Wingdings" pitchFamily="2" charset="2"/>
              <a:buChar char="Ø"/>
            </a:pPr>
            <a:r>
              <a:rPr lang="en-US" sz="2000" dirty="0" smtClean="0">
                <a:solidFill>
                  <a:schemeClr val="accent4">
                    <a:lumMod val="50000"/>
                  </a:schemeClr>
                </a:solidFill>
                <a:latin typeface="Tahoma" pitchFamily="34" charset="0"/>
                <a:cs typeface="Tahoma" pitchFamily="34" charset="0"/>
              </a:rPr>
              <a:t>To study the collection of biomedical waste in the Hospital as per Biomedical Waste Rule. </a:t>
            </a:r>
            <a:endParaRPr lang="en-US" sz="3200" dirty="0" smtClean="0">
              <a:solidFill>
                <a:schemeClr val="accent4">
                  <a:lumMod val="50000"/>
                </a:schemeClr>
              </a:solidFill>
              <a:latin typeface="Tahoma" pitchFamily="34" charset="0"/>
              <a:cs typeface="Tahoma" pitchFamily="34" charset="0"/>
            </a:endParaRPr>
          </a:p>
          <a:p>
            <a:pPr>
              <a:buNone/>
            </a:pPr>
            <a:r>
              <a:rPr lang="en-US" sz="2400" dirty="0" smtClean="0">
                <a:solidFill>
                  <a:schemeClr val="accent4">
                    <a:lumMod val="50000"/>
                  </a:schemeClr>
                </a:solidFill>
                <a:latin typeface="Tahoma" pitchFamily="34" charset="0"/>
                <a:cs typeface="Tahoma" pitchFamily="34" charset="0"/>
              </a:rPr>
              <a:t>3.   To carry out a Force Field Analysis for the biomedical waste management.</a:t>
            </a:r>
            <a:endParaRPr lang="en-US" sz="2400" dirty="0">
              <a:solidFill>
                <a:schemeClr val="accent4">
                  <a:lumMod val="50000"/>
                </a:schemeClr>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Tahoma" pitchFamily="34" charset="0"/>
                <a:cs typeface="Tahoma" pitchFamily="34" charset="0"/>
              </a:rPr>
              <a:t>RATIONALE OF THE STUDY:</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219200"/>
            <a:ext cx="8382000" cy="4800600"/>
          </a:xfrm>
        </p:spPr>
        <p:txBody>
          <a:bodyPr/>
          <a:lstStyle/>
          <a:p>
            <a:pPr>
              <a:buNone/>
            </a:pPr>
            <a:r>
              <a:rPr lang="en-US" sz="2000" dirty="0" smtClean="0">
                <a:solidFill>
                  <a:schemeClr val="accent4">
                    <a:lumMod val="50000"/>
                  </a:schemeClr>
                </a:solidFill>
                <a:latin typeface="Tahoma" pitchFamily="34" charset="0"/>
                <a:cs typeface="Tahoma" pitchFamily="34" charset="0"/>
              </a:rPr>
              <a:t>Biomedical waste management is of prime importance in the healthcare sector as it has a great potential for various adverse effects on health. </a:t>
            </a:r>
          </a:p>
          <a:p>
            <a:pPr>
              <a:buNone/>
            </a:pPr>
            <a:r>
              <a:rPr lang="en-US" sz="2000" dirty="0" smtClean="0">
                <a:solidFill>
                  <a:schemeClr val="accent4">
                    <a:lumMod val="50000"/>
                  </a:schemeClr>
                </a:solidFill>
                <a:latin typeface="Tahoma" pitchFamily="34" charset="0"/>
                <a:cs typeface="Tahoma" pitchFamily="34" charset="0"/>
              </a:rPr>
              <a:t>Following are some of the effects which directly or indirectly affect the humankind: e.g. Infection, </a:t>
            </a:r>
            <a:r>
              <a:rPr lang="en-US" sz="2000" dirty="0" err="1" smtClean="0">
                <a:solidFill>
                  <a:schemeClr val="accent4">
                    <a:lumMod val="50000"/>
                  </a:schemeClr>
                </a:solidFill>
                <a:latin typeface="Tahoma" pitchFamily="34" charset="0"/>
                <a:cs typeface="Tahoma" pitchFamily="34" charset="0"/>
              </a:rPr>
              <a:t>Genotoxicity</a:t>
            </a:r>
            <a:r>
              <a:rPr lang="en-US" sz="2000" dirty="0" smtClean="0">
                <a:solidFill>
                  <a:schemeClr val="accent4">
                    <a:lumMod val="50000"/>
                  </a:schemeClr>
                </a:solidFill>
                <a:latin typeface="Tahoma" pitchFamily="34" charset="0"/>
                <a:cs typeface="Tahoma" pitchFamily="34" charset="0"/>
              </a:rPr>
              <a:t> and </a:t>
            </a:r>
            <a:r>
              <a:rPr lang="en-US" sz="2000" dirty="0" err="1" smtClean="0">
                <a:solidFill>
                  <a:schemeClr val="accent4">
                    <a:lumMod val="50000"/>
                  </a:schemeClr>
                </a:solidFill>
                <a:latin typeface="Tahoma" pitchFamily="34" charset="0"/>
                <a:cs typeface="Tahoma" pitchFamily="34" charset="0"/>
              </a:rPr>
              <a:t>Cytotoxicity</a:t>
            </a:r>
            <a:r>
              <a:rPr lang="en-US" sz="2000" dirty="0" smtClean="0">
                <a:solidFill>
                  <a:schemeClr val="accent4">
                    <a:lumMod val="50000"/>
                  </a:schemeClr>
                </a:solidFill>
                <a:latin typeface="Tahoma" pitchFamily="34" charset="0"/>
                <a:cs typeface="Tahoma" pitchFamily="34" charset="0"/>
              </a:rPr>
              <a:t>, Chemical toxicity, Radioactive Hazards, Physical Injuries, Public Sensitivity etc.</a:t>
            </a:r>
          </a:p>
          <a:p>
            <a:pPr>
              <a:buNone/>
            </a:pPr>
            <a:endParaRPr lang="en-US" sz="2000" dirty="0" smtClean="0">
              <a:solidFill>
                <a:schemeClr val="accent4">
                  <a:lumMod val="50000"/>
                </a:schemeClr>
              </a:solidFill>
              <a:latin typeface="Tahoma" pitchFamily="34" charset="0"/>
              <a:cs typeface="Tahoma" pitchFamily="34" charset="0"/>
            </a:endParaRPr>
          </a:p>
          <a:p>
            <a:pPr>
              <a:buNone/>
            </a:pPr>
            <a:r>
              <a:rPr lang="en-US" sz="2000" dirty="0" smtClean="0">
                <a:solidFill>
                  <a:schemeClr val="accent4">
                    <a:lumMod val="50000"/>
                  </a:schemeClr>
                </a:solidFill>
                <a:latin typeface="Tahoma" pitchFamily="34" charset="0"/>
                <a:cs typeface="Tahoma" pitchFamily="34" charset="0"/>
              </a:rPr>
              <a:t>The effects of hospital waste are not only on hospital personnel and patient within the hospital, but also on the human health and environment outside the hospital. Improper Hospital waste management has serious impact on environment.</a:t>
            </a:r>
          </a:p>
          <a:p>
            <a:pPr>
              <a:buNone/>
            </a:pPr>
            <a:endParaRPr lang="en-US" sz="2000" dirty="0" smtClean="0">
              <a:solidFill>
                <a:schemeClr val="accent4">
                  <a:lumMod val="50000"/>
                </a:schemeClr>
              </a:solidFill>
              <a:latin typeface="Tahoma" pitchFamily="34" charset="0"/>
              <a:cs typeface="Tahoma" pitchFamily="34" charset="0"/>
            </a:endParaRPr>
          </a:p>
          <a:p>
            <a:pPr>
              <a:buNone/>
            </a:pPr>
            <a:r>
              <a:rPr lang="en-US" sz="2000" dirty="0" smtClean="0">
                <a:solidFill>
                  <a:schemeClr val="accent4">
                    <a:lumMod val="50000"/>
                  </a:schemeClr>
                </a:solidFill>
                <a:latin typeface="Tahoma" pitchFamily="34" charset="0"/>
                <a:cs typeface="Tahoma" pitchFamily="34" charset="0"/>
              </a:rPr>
              <a:t>So, The study was carried out in order to assess the management of biomedical waste in PARK MULTI SUPER SPECIALTY HOSPITAL</a:t>
            </a:r>
            <a:endParaRPr lang="en-US" sz="2400" dirty="0" smtClean="0">
              <a:solidFill>
                <a:schemeClr val="accent4">
                  <a:lumMod val="50000"/>
                </a:schemeClr>
              </a:solidFill>
              <a:latin typeface="Tahoma" pitchFamily="34" charset="0"/>
              <a:cs typeface="Tahoma" pitchFamily="34" charset="0"/>
            </a:endParaRPr>
          </a:p>
          <a:p>
            <a:endParaRPr lang="en-US" sz="2400" dirty="0" smtClean="0">
              <a:solidFill>
                <a:schemeClr val="accent4">
                  <a:lumMod val="50000"/>
                </a:schemeClr>
              </a:solidFill>
              <a:latin typeface="Tahoma" pitchFamily="34" charset="0"/>
              <a:cs typeface="Tahoma" pitchFamily="34" charset="0"/>
            </a:endParaRPr>
          </a:p>
          <a:p>
            <a:endParaRPr lang="en-US" sz="2400" dirty="0" smtClean="0">
              <a:solidFill>
                <a:schemeClr val="accent4">
                  <a:lumMod val="50000"/>
                </a:schemeClr>
              </a:solidFill>
              <a:latin typeface="Tahoma" pitchFamily="34" charset="0"/>
              <a:cs typeface="Tahoma" pitchFamily="34" charset="0"/>
            </a:endParaRPr>
          </a:p>
          <a:p>
            <a:r>
              <a:rPr lang="en-US" dirty="0" smtClean="0"/>
              <a:t>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latin typeface="Tahoma" pitchFamily="34" charset="0"/>
                <a:cs typeface="Tahoma" pitchFamily="34" charset="0"/>
              </a:rPr>
              <a:t>SCOPE OF THE STUDY:</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295400"/>
            <a:ext cx="7848600" cy="4572000"/>
          </a:xfrm>
        </p:spPr>
        <p:txBody>
          <a:bodyPr/>
          <a:lstStyle/>
          <a:p>
            <a:r>
              <a:rPr lang="en-US" sz="2400" dirty="0" smtClean="0">
                <a:solidFill>
                  <a:schemeClr val="accent4">
                    <a:lumMod val="50000"/>
                  </a:schemeClr>
                </a:solidFill>
                <a:latin typeface="Tahoma" pitchFamily="34" charset="0"/>
                <a:cs typeface="Tahoma" pitchFamily="34" charset="0"/>
              </a:rPr>
              <a:t> After analysis of biomedical waste management,</a:t>
            </a:r>
          </a:p>
          <a:p>
            <a:pPr>
              <a:buNone/>
            </a:pPr>
            <a:r>
              <a:rPr lang="en-US" sz="2400" dirty="0" smtClean="0">
                <a:solidFill>
                  <a:schemeClr val="accent4">
                    <a:lumMod val="50000"/>
                  </a:schemeClr>
                </a:solidFill>
                <a:latin typeface="Tahoma" pitchFamily="34" charset="0"/>
                <a:cs typeface="Tahoma" pitchFamily="34" charset="0"/>
              </a:rPr>
              <a:t>    action plan/recommendations will be given which needs to be implemented in order to manage the biomedical waste in the appropriate manner and to fulfill the statutory requirements as well. </a:t>
            </a:r>
          </a:p>
          <a:p>
            <a:pPr>
              <a:buNone/>
            </a:pPr>
            <a:endParaRPr lang="en-US" sz="2400" dirty="0" smtClean="0">
              <a:solidFill>
                <a:schemeClr val="accent4">
                  <a:lumMod val="50000"/>
                </a:schemeClr>
              </a:solidFill>
              <a:latin typeface="Tahoma" pitchFamily="34" charset="0"/>
              <a:cs typeface="Tahoma" pitchFamily="34" charset="0"/>
            </a:endParaRPr>
          </a:p>
          <a:p>
            <a:r>
              <a:rPr lang="en-US" sz="2400" dirty="0" smtClean="0">
                <a:solidFill>
                  <a:schemeClr val="accent4">
                    <a:lumMod val="50000"/>
                  </a:schemeClr>
                </a:solidFill>
                <a:latin typeface="Tahoma" pitchFamily="34" charset="0"/>
                <a:cs typeface="Tahoma" pitchFamily="34" charset="0"/>
              </a:rPr>
              <a:t>Force field analysis will clearly depict the positive and negative forces and the cause can be identified and the change will be implemented.</a:t>
            </a:r>
            <a:endParaRPr lang="en-US" sz="2400" dirty="0">
              <a:solidFill>
                <a:schemeClr val="accent4">
                  <a:lumMod val="50000"/>
                </a:schemeClr>
              </a:solidFill>
              <a:latin typeface="Tahoma" pitchFamily="34" charset="0"/>
              <a:cs typeface="Tahoma"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7315200" cy="457200"/>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METHODOLOGY</a:t>
            </a:r>
            <a:br>
              <a:rPr lang="en-US" sz="3600" b="1" dirty="0" smtClean="0">
                <a:latin typeface="Tahoma" pitchFamily="34" charset="0"/>
                <a:cs typeface="Tahoma" pitchFamily="34" charset="0"/>
              </a:rPr>
            </a:br>
            <a:r>
              <a:rPr lang="en-US" dirty="0" smtClean="0">
                <a:latin typeface="Tahoma" pitchFamily="34" charset="0"/>
                <a:cs typeface="Tahoma" pitchFamily="34" charset="0"/>
              </a:rPr>
              <a:t> </a:t>
            </a:r>
            <a:br>
              <a:rPr lang="en-US" dirty="0" smtClean="0">
                <a:latin typeface="Tahoma" pitchFamily="34" charset="0"/>
                <a:cs typeface="Tahoma" pitchFamily="34" charset="0"/>
              </a:rPr>
            </a:br>
            <a:endParaRPr lang="en-US" dirty="0">
              <a:latin typeface="Tahoma" pitchFamily="34" charset="0"/>
              <a:cs typeface="Tahoma" pitchFamily="34" charset="0"/>
            </a:endParaRPr>
          </a:p>
        </p:txBody>
      </p:sp>
      <p:sp>
        <p:nvSpPr>
          <p:cNvPr id="3" name="Content Placeholder 2"/>
          <p:cNvSpPr>
            <a:spLocks noGrp="1"/>
          </p:cNvSpPr>
          <p:nvPr>
            <p:ph idx="1"/>
          </p:nvPr>
        </p:nvSpPr>
        <p:spPr>
          <a:xfrm>
            <a:off x="457200" y="1143000"/>
            <a:ext cx="8077200" cy="4724400"/>
          </a:xfrm>
        </p:spPr>
        <p:txBody>
          <a:bodyPr/>
          <a:lstStyle/>
          <a:p>
            <a:pPr>
              <a:buNone/>
            </a:pPr>
            <a:r>
              <a:rPr lang="en-US" sz="2800" b="1" dirty="0" smtClean="0">
                <a:solidFill>
                  <a:srgbClr val="C00000"/>
                </a:solidFill>
                <a:latin typeface="Tahoma" pitchFamily="34" charset="0"/>
                <a:cs typeface="Tahoma" pitchFamily="34" charset="0"/>
              </a:rPr>
              <a:t>Study Design  </a:t>
            </a:r>
            <a:r>
              <a:rPr lang="en-US" dirty="0" smtClean="0">
                <a:solidFill>
                  <a:srgbClr val="C00000"/>
                </a:solidFill>
                <a:latin typeface="Tahoma" pitchFamily="34" charset="0"/>
                <a:cs typeface="Tahoma" pitchFamily="34" charset="0"/>
              </a:rPr>
              <a:t>- </a:t>
            </a:r>
            <a:r>
              <a:rPr lang="en-US" dirty="0" smtClean="0">
                <a:latin typeface="Tahoma" pitchFamily="34" charset="0"/>
                <a:cs typeface="Tahoma" pitchFamily="34" charset="0"/>
              </a:rPr>
              <a:t> </a:t>
            </a:r>
            <a:r>
              <a:rPr lang="en-US" sz="2400" dirty="0" smtClean="0">
                <a:solidFill>
                  <a:schemeClr val="tx1"/>
                </a:solidFill>
                <a:latin typeface="Tahoma" pitchFamily="34" charset="0"/>
                <a:cs typeface="Tahoma" pitchFamily="34" charset="0"/>
              </a:rPr>
              <a:t>A  descriptive  study  where  data  was  collected  through  interviews  and observations.  </a:t>
            </a:r>
          </a:p>
          <a:p>
            <a:pPr>
              <a:buNone/>
            </a:pPr>
            <a:r>
              <a:rPr lang="en-US" sz="2400" dirty="0" smtClean="0">
                <a:solidFill>
                  <a:schemeClr val="tx1"/>
                </a:solidFill>
                <a:latin typeface="Tahoma" pitchFamily="34" charset="0"/>
                <a:cs typeface="Tahoma" pitchFamily="34" charset="0"/>
              </a:rPr>
              <a:t> </a:t>
            </a:r>
          </a:p>
          <a:p>
            <a:pPr>
              <a:buNone/>
            </a:pPr>
            <a:r>
              <a:rPr lang="en-US" sz="2800" b="1" dirty="0" smtClean="0">
                <a:solidFill>
                  <a:srgbClr val="C00000"/>
                </a:solidFill>
                <a:latin typeface="Tahoma" pitchFamily="34" charset="0"/>
                <a:cs typeface="Tahoma" pitchFamily="34" charset="0"/>
              </a:rPr>
              <a:t>Data Collection Techniques </a:t>
            </a:r>
            <a:endParaRPr lang="en-US" sz="2800" dirty="0" smtClean="0">
              <a:solidFill>
                <a:srgbClr val="C00000"/>
              </a:solidFill>
              <a:latin typeface="Tahoma" pitchFamily="34" charset="0"/>
              <a:cs typeface="Tahoma" pitchFamily="34" charset="0"/>
            </a:endParaRPr>
          </a:p>
          <a:p>
            <a:pPr>
              <a:buNone/>
            </a:pPr>
            <a:r>
              <a:rPr lang="en-US" sz="2400" b="1" dirty="0" smtClean="0">
                <a:solidFill>
                  <a:schemeClr val="tx1"/>
                </a:solidFill>
                <a:latin typeface="Tahoma" pitchFamily="34" charset="0"/>
                <a:cs typeface="Tahoma" pitchFamily="34" charset="0"/>
              </a:rPr>
              <a:t>Primary Data </a:t>
            </a:r>
            <a:r>
              <a:rPr lang="en-US" sz="2400" dirty="0" smtClean="0">
                <a:solidFill>
                  <a:schemeClr val="tx1"/>
                </a:solidFill>
                <a:latin typeface="Tahoma" pitchFamily="34" charset="0"/>
                <a:cs typeface="Tahoma" pitchFamily="34" charset="0"/>
              </a:rPr>
              <a:t> - Observation technique of various departments generating the BMW. </a:t>
            </a:r>
            <a:endParaRPr lang="en-US" dirty="0" smtClean="0">
              <a:latin typeface="Tahoma" pitchFamily="34" charset="0"/>
              <a:cs typeface="Tahoma" pitchFamily="34" charset="0"/>
            </a:endParaRPr>
          </a:p>
          <a:p>
            <a:pPr>
              <a:buNone/>
            </a:pPr>
            <a:r>
              <a:rPr lang="en-US" sz="2400" b="1" dirty="0" smtClean="0">
                <a:solidFill>
                  <a:schemeClr val="tx1"/>
                </a:solidFill>
                <a:latin typeface="Tahoma" pitchFamily="34" charset="0"/>
                <a:cs typeface="Tahoma" pitchFamily="34" charset="0"/>
              </a:rPr>
              <a:t>Interview with staff </a:t>
            </a:r>
            <a:endParaRPr lang="en-US" sz="2400" dirty="0" smtClean="0">
              <a:solidFill>
                <a:schemeClr val="tx1"/>
              </a:solidFill>
              <a:latin typeface="Tahoma" pitchFamily="34" charset="0"/>
              <a:cs typeface="Tahoma" pitchFamily="34" charset="0"/>
            </a:endParaRPr>
          </a:p>
          <a:p>
            <a:pPr lvl="0"/>
            <a:r>
              <a:rPr lang="en-US" sz="2400" dirty="0" smtClean="0">
                <a:solidFill>
                  <a:schemeClr val="tx1"/>
                </a:solidFill>
                <a:latin typeface="Tahoma" pitchFamily="34" charset="0"/>
                <a:cs typeface="Tahoma" pitchFamily="34" charset="0"/>
              </a:rPr>
              <a:t>Housekeeping  – </a:t>
            </a:r>
            <a:r>
              <a:rPr lang="en-US" sz="2400" b="1" dirty="0" smtClean="0">
                <a:solidFill>
                  <a:schemeClr val="tx1"/>
                </a:solidFill>
                <a:latin typeface="Tahoma" pitchFamily="34" charset="0"/>
                <a:cs typeface="Tahoma" pitchFamily="34" charset="0"/>
              </a:rPr>
              <a:t>47 </a:t>
            </a:r>
            <a:endParaRPr lang="en-US" sz="2400" dirty="0" smtClean="0">
              <a:solidFill>
                <a:schemeClr val="tx1"/>
              </a:solidFill>
              <a:latin typeface="Tahoma" pitchFamily="34" charset="0"/>
              <a:cs typeface="Tahoma" pitchFamily="34" charset="0"/>
            </a:endParaRPr>
          </a:p>
          <a:p>
            <a:pPr lvl="0"/>
            <a:r>
              <a:rPr lang="en-US" sz="2400" dirty="0" smtClean="0">
                <a:solidFill>
                  <a:schemeClr val="tx1"/>
                </a:solidFill>
                <a:latin typeface="Tahoma" pitchFamily="34" charset="0"/>
                <a:cs typeface="Tahoma" pitchFamily="34" charset="0"/>
              </a:rPr>
              <a:t>General Duty Attendants – </a:t>
            </a:r>
            <a:r>
              <a:rPr lang="en-US" sz="2400" b="1" dirty="0" smtClean="0">
                <a:solidFill>
                  <a:schemeClr val="tx1"/>
                </a:solidFill>
                <a:latin typeface="Tahoma" pitchFamily="34" charset="0"/>
                <a:cs typeface="Tahoma" pitchFamily="34" charset="0"/>
              </a:rPr>
              <a:t>12 </a:t>
            </a:r>
            <a:endParaRPr lang="en-US" sz="2400" dirty="0" smtClean="0">
              <a:solidFill>
                <a:schemeClr val="tx1"/>
              </a:solidFill>
              <a:latin typeface="Tahoma" pitchFamily="34" charset="0"/>
              <a:cs typeface="Tahoma" pitchFamily="34" charset="0"/>
            </a:endParaRPr>
          </a:p>
          <a:p>
            <a:pPr lvl="0"/>
            <a:r>
              <a:rPr lang="en-US" sz="2400" dirty="0" smtClean="0">
                <a:solidFill>
                  <a:schemeClr val="tx1"/>
                </a:solidFill>
                <a:latin typeface="Tahoma" pitchFamily="34" charset="0"/>
                <a:cs typeface="Tahoma" pitchFamily="34" charset="0"/>
              </a:rPr>
              <a:t>Nurses – </a:t>
            </a:r>
            <a:r>
              <a:rPr lang="en-US" sz="2400" b="1" dirty="0" smtClean="0">
                <a:solidFill>
                  <a:schemeClr val="tx1"/>
                </a:solidFill>
                <a:latin typeface="Tahoma" pitchFamily="34" charset="0"/>
                <a:cs typeface="Tahoma" pitchFamily="34" charset="0"/>
              </a:rPr>
              <a:t>32 </a:t>
            </a:r>
            <a:endParaRPr lang="en-US" sz="2400" dirty="0" smtClean="0">
              <a:solidFill>
                <a:schemeClr val="tx1"/>
              </a:solidFill>
              <a:latin typeface="Tahoma" pitchFamily="34" charset="0"/>
              <a:cs typeface="Tahoma" pitchFamily="34" charset="0"/>
            </a:endParaRPr>
          </a:p>
          <a:p>
            <a:pPr lvl="0"/>
            <a:r>
              <a:rPr lang="en-US" sz="2400" dirty="0" smtClean="0">
                <a:solidFill>
                  <a:schemeClr val="tx1"/>
                </a:solidFill>
                <a:latin typeface="Tahoma" pitchFamily="34" charset="0"/>
                <a:cs typeface="Tahoma" pitchFamily="34" charset="0"/>
              </a:rPr>
              <a:t>Technicians - </a:t>
            </a:r>
            <a:r>
              <a:rPr lang="en-US" sz="2400" b="1" dirty="0" smtClean="0">
                <a:solidFill>
                  <a:schemeClr val="tx1"/>
                </a:solidFill>
                <a:latin typeface="Tahoma" pitchFamily="34" charset="0"/>
                <a:cs typeface="Tahoma" pitchFamily="34" charset="0"/>
              </a:rPr>
              <a:t>13 </a:t>
            </a:r>
            <a:endParaRPr lang="en-US" dirty="0" smtClean="0">
              <a:solidFill>
                <a:schemeClr val="tx1"/>
              </a:solidFill>
              <a:latin typeface="Tahoma" pitchFamily="34" charset="0"/>
              <a:cs typeface="Tahoma" pitchFamily="34" charset="0"/>
            </a:endParaRPr>
          </a:p>
          <a:p>
            <a:pPr>
              <a:buNone/>
            </a:pPr>
            <a:r>
              <a:rPr lang="en-US" dirty="0" smtClean="0">
                <a:latin typeface="Tahoma" pitchFamily="34" charset="0"/>
                <a:cs typeface="Tahoma" pitchFamily="34" charset="0"/>
              </a:rPr>
              <a:t>         </a:t>
            </a:r>
          </a:p>
          <a:p>
            <a:pPr>
              <a:buNone/>
            </a:pPr>
            <a:endParaRPr lang="en-US" dirty="0" smtClean="0">
              <a:latin typeface="Tahoma" pitchFamily="34" charset="0"/>
              <a:cs typeface="Tahoma" pitchFamily="34" charset="0"/>
            </a:endParaRP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72000"/>
          </a:xfrm>
        </p:spPr>
        <p:txBody>
          <a:bodyPr/>
          <a:lstStyle/>
          <a:p>
            <a:pPr>
              <a:buNone/>
            </a:pPr>
            <a:r>
              <a:rPr lang="en-US" sz="2400" b="1" dirty="0" smtClean="0">
                <a:solidFill>
                  <a:schemeClr val="tx1"/>
                </a:solidFill>
                <a:latin typeface="Tahoma" pitchFamily="34" charset="0"/>
                <a:cs typeface="Tahoma" pitchFamily="34" charset="0"/>
              </a:rPr>
              <a:t>Secondary Data </a:t>
            </a:r>
            <a:r>
              <a:rPr lang="en-US" dirty="0" smtClean="0">
                <a:solidFill>
                  <a:schemeClr val="tx1"/>
                </a:solidFill>
                <a:latin typeface="Tahoma" pitchFamily="34" charset="0"/>
                <a:cs typeface="Tahoma" pitchFamily="34" charset="0"/>
              </a:rPr>
              <a:t> - </a:t>
            </a:r>
            <a:r>
              <a:rPr lang="en-US" sz="2400" dirty="0" smtClean="0">
                <a:solidFill>
                  <a:schemeClr val="tx1"/>
                </a:solidFill>
                <a:latin typeface="Tahoma" pitchFamily="34" charset="0"/>
                <a:cs typeface="Tahoma" pitchFamily="34" charset="0"/>
              </a:rPr>
              <a:t>Studying the records maintained for BMW </a:t>
            </a:r>
          </a:p>
          <a:p>
            <a:endParaRPr lang="en-US" dirty="0" smtClean="0">
              <a:latin typeface="Tahoma" pitchFamily="34" charset="0"/>
              <a:cs typeface="Tahoma" pitchFamily="34" charset="0"/>
            </a:endParaRPr>
          </a:p>
          <a:p>
            <a:pPr>
              <a:buNone/>
            </a:pPr>
            <a:r>
              <a:rPr lang="en-US" dirty="0" smtClean="0">
                <a:latin typeface="Tahoma" pitchFamily="34" charset="0"/>
                <a:cs typeface="Tahoma" pitchFamily="34" charset="0"/>
              </a:rPr>
              <a:t>   </a:t>
            </a:r>
            <a:r>
              <a:rPr lang="en-US" b="1" dirty="0" smtClean="0">
                <a:latin typeface="Tahoma" pitchFamily="34" charset="0"/>
                <a:cs typeface="Tahoma" pitchFamily="34" charset="0"/>
              </a:rPr>
              <a:t> </a:t>
            </a:r>
          </a:p>
          <a:p>
            <a:pPr>
              <a:buNone/>
            </a:pPr>
            <a:r>
              <a:rPr lang="en-US" b="1" dirty="0" smtClean="0">
                <a:solidFill>
                  <a:srgbClr val="C00000"/>
                </a:solidFill>
                <a:latin typeface="Tahoma" pitchFamily="34" charset="0"/>
                <a:cs typeface="Tahoma" pitchFamily="34" charset="0"/>
              </a:rPr>
              <a:t>Time Period </a:t>
            </a:r>
            <a:endParaRPr lang="en-US" dirty="0" smtClean="0">
              <a:latin typeface="Tahoma" pitchFamily="34" charset="0"/>
              <a:cs typeface="Tahoma" pitchFamily="34" charset="0"/>
            </a:endParaRPr>
          </a:p>
          <a:p>
            <a:pPr>
              <a:buNone/>
            </a:pPr>
            <a:r>
              <a:rPr lang="en-US" dirty="0" smtClean="0">
                <a:latin typeface="Tahoma" pitchFamily="34" charset="0"/>
                <a:cs typeface="Tahoma" pitchFamily="34" charset="0"/>
              </a:rPr>
              <a:t>       </a:t>
            </a:r>
            <a:r>
              <a:rPr lang="en-US" sz="2400" dirty="0" smtClean="0">
                <a:solidFill>
                  <a:schemeClr val="tx1"/>
                </a:solidFill>
                <a:latin typeface="Tahoma" pitchFamily="34" charset="0"/>
                <a:cs typeface="Tahoma" pitchFamily="34" charset="0"/>
              </a:rPr>
              <a:t>From 1</a:t>
            </a:r>
            <a:r>
              <a:rPr lang="en-US" sz="2400" baseline="30000" dirty="0" smtClean="0">
                <a:solidFill>
                  <a:schemeClr val="tx1"/>
                </a:solidFill>
                <a:latin typeface="Tahoma" pitchFamily="34" charset="0"/>
                <a:cs typeface="Tahoma" pitchFamily="34" charset="0"/>
              </a:rPr>
              <a:t>st</a:t>
            </a:r>
            <a:r>
              <a:rPr lang="en-US" sz="2400" dirty="0" smtClean="0">
                <a:solidFill>
                  <a:schemeClr val="tx1"/>
                </a:solidFill>
                <a:latin typeface="Tahoma" pitchFamily="34" charset="0"/>
                <a:cs typeface="Tahoma" pitchFamily="34" charset="0"/>
              </a:rPr>
              <a:t> March to 15</a:t>
            </a:r>
            <a:r>
              <a:rPr lang="en-US" sz="2400" baseline="30000" dirty="0" smtClean="0">
                <a:solidFill>
                  <a:schemeClr val="tx1"/>
                </a:solidFill>
                <a:latin typeface="Tahoma" pitchFamily="34" charset="0"/>
                <a:cs typeface="Tahoma" pitchFamily="34" charset="0"/>
              </a:rPr>
              <a:t>th</a:t>
            </a:r>
            <a:r>
              <a:rPr lang="en-US" sz="2400" dirty="0" smtClean="0">
                <a:solidFill>
                  <a:schemeClr val="tx1"/>
                </a:solidFill>
                <a:latin typeface="Tahoma" pitchFamily="34" charset="0"/>
                <a:cs typeface="Tahoma" pitchFamily="34" charset="0"/>
              </a:rPr>
              <a:t> April, 2012</a:t>
            </a:r>
            <a:r>
              <a:rPr lang="en-US" dirty="0" smtClean="0">
                <a:latin typeface="Tahoma" pitchFamily="34" charset="0"/>
                <a:cs typeface="Tahoma" pitchFamily="34" charset="0"/>
              </a:rPr>
              <a:t>               </a:t>
            </a:r>
          </a:p>
          <a:p>
            <a:pPr>
              <a:buNone/>
            </a:pPr>
            <a:r>
              <a:rPr lang="en-US" dirty="0" smtClean="0">
                <a:latin typeface="Tahoma" pitchFamily="34" charset="0"/>
                <a:cs typeface="Tahoma" pitchFamily="34" charset="0"/>
              </a:rPr>
              <a:t> </a:t>
            </a:r>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715962"/>
          </a:xfrm>
        </p:spPr>
        <p:txBody>
          <a:bodyPr/>
          <a:lstStyle/>
          <a:p>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Department wise observations were made  based on the following points: </a:t>
            </a:r>
            <a:r>
              <a:rPr lang="en-US" sz="3600" dirty="0" smtClean="0">
                <a:latin typeface="Tahoma" pitchFamily="34" charset="0"/>
                <a:cs typeface="Tahoma" pitchFamily="34" charset="0"/>
              </a:rPr>
              <a:t/>
            </a:r>
            <a:br>
              <a:rPr lang="en-US" sz="3600" dirty="0" smtClean="0">
                <a:latin typeface="Tahoma" pitchFamily="34" charset="0"/>
                <a:cs typeface="Tahoma" pitchFamily="34" charset="0"/>
              </a:rPr>
            </a:br>
            <a:endParaRPr lang="en-US" sz="3600" dirty="0">
              <a:latin typeface="Tahoma" pitchFamily="34" charset="0"/>
              <a:cs typeface="Tahoma" pitchFamily="34" charset="0"/>
            </a:endParaRPr>
          </a:p>
        </p:txBody>
      </p:sp>
      <p:sp>
        <p:nvSpPr>
          <p:cNvPr id="3" name="Content Placeholder 2"/>
          <p:cNvSpPr>
            <a:spLocks noGrp="1"/>
          </p:cNvSpPr>
          <p:nvPr>
            <p:ph idx="1"/>
          </p:nvPr>
        </p:nvSpPr>
        <p:spPr>
          <a:xfrm>
            <a:off x="457200" y="1600200"/>
            <a:ext cx="8458200" cy="4267200"/>
          </a:xfrm>
        </p:spPr>
        <p:txBody>
          <a:bodyPr/>
          <a:lstStyle/>
          <a:p>
            <a:endParaRPr lang="en-US" dirty="0" smtClean="0">
              <a:latin typeface="Tahoma" pitchFamily="34" charset="0"/>
              <a:cs typeface="Tahoma" pitchFamily="34" charset="0"/>
            </a:endParaRPr>
          </a:p>
          <a:p>
            <a:pPr marL="457200" indent="-457200">
              <a:buAutoNum type="arabicPeriod"/>
            </a:pPr>
            <a:r>
              <a:rPr lang="en-US" sz="2400" dirty="0" smtClean="0">
                <a:solidFill>
                  <a:schemeClr val="tx1"/>
                </a:solidFill>
                <a:latin typeface="Tahoma" pitchFamily="34" charset="0"/>
                <a:cs typeface="Tahoma" pitchFamily="34" charset="0"/>
              </a:rPr>
              <a:t>The waste generating source and area </a:t>
            </a:r>
          </a:p>
          <a:p>
            <a:pPr marL="457200" indent="-457200">
              <a:buAutoNum type="arabicPeriod"/>
            </a:pPr>
            <a:r>
              <a:rPr lang="en-US" sz="2400" dirty="0" smtClean="0">
                <a:solidFill>
                  <a:schemeClr val="tx1"/>
                </a:solidFill>
                <a:latin typeface="Tahoma" pitchFamily="34" charset="0"/>
                <a:cs typeface="Tahoma" pitchFamily="34" charset="0"/>
              </a:rPr>
              <a:t>The segregation technique </a:t>
            </a:r>
          </a:p>
          <a:p>
            <a:pPr marL="457200" indent="-457200">
              <a:buAutoNum type="arabicPeriod"/>
            </a:pPr>
            <a:r>
              <a:rPr lang="en-US" sz="2400" dirty="0" smtClean="0">
                <a:solidFill>
                  <a:schemeClr val="tx1"/>
                </a:solidFill>
                <a:latin typeface="Tahoma" pitchFamily="34" charset="0"/>
                <a:cs typeface="Tahoma" pitchFamily="34" charset="0"/>
              </a:rPr>
              <a:t>The working technical staff as well as the house keeping staff in the department </a:t>
            </a:r>
          </a:p>
          <a:p>
            <a:pPr marL="457200" indent="-457200">
              <a:buAutoNum type="arabicPeriod"/>
            </a:pPr>
            <a:r>
              <a:rPr lang="en-US" sz="2400" dirty="0" smtClean="0">
                <a:solidFill>
                  <a:schemeClr val="tx1"/>
                </a:solidFill>
                <a:latin typeface="Tahoma" pitchFamily="34" charset="0"/>
                <a:cs typeface="Tahoma" pitchFamily="34" charset="0"/>
              </a:rPr>
              <a:t>The store room inside or outside the department </a:t>
            </a:r>
          </a:p>
          <a:p>
            <a:pPr marL="457200" indent="-457200">
              <a:buAutoNum type="arabicPeriod"/>
            </a:pPr>
            <a:r>
              <a:rPr lang="en-US" sz="2400" dirty="0" smtClean="0">
                <a:solidFill>
                  <a:schemeClr val="tx1"/>
                </a:solidFill>
                <a:latin typeface="Tahoma" pitchFamily="34" charset="0"/>
                <a:cs typeface="Tahoma" pitchFamily="34" charset="0"/>
              </a:rPr>
              <a:t>Condition of the waste bins and the sharp containers </a:t>
            </a:r>
          </a:p>
          <a:p>
            <a:pPr marL="457200" indent="-457200">
              <a:buAutoNum type="arabicPeriod"/>
            </a:pPr>
            <a:r>
              <a:rPr lang="en-US" sz="2400" dirty="0" smtClean="0">
                <a:solidFill>
                  <a:schemeClr val="tx1"/>
                </a:solidFill>
                <a:latin typeface="Tahoma" pitchFamily="34" charset="0"/>
                <a:cs typeface="Tahoma" pitchFamily="34" charset="0"/>
              </a:rPr>
              <a:t>Mode of transportation </a:t>
            </a: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latin typeface="Tahoma" pitchFamily="34" charset="0"/>
                <a:cs typeface="Tahoma" pitchFamily="34" charset="0"/>
              </a:rPr>
              <a:t>Blood Bank</a:t>
            </a:r>
            <a:endParaRPr lang="en-US" sz="3600" dirty="0">
              <a:latin typeface="Tahoma" pitchFamily="34" charset="0"/>
              <a:cs typeface="Tahoma" pitchFamily="34" charset="0"/>
            </a:endParaRPr>
          </a:p>
        </p:txBody>
      </p:sp>
      <p:sp>
        <p:nvSpPr>
          <p:cNvPr id="3" name="Content Placeholder 2"/>
          <p:cNvSpPr>
            <a:spLocks noGrp="1"/>
          </p:cNvSpPr>
          <p:nvPr>
            <p:ph idx="1"/>
          </p:nvPr>
        </p:nvSpPr>
        <p:spPr>
          <a:xfrm>
            <a:off x="457200" y="1295400"/>
            <a:ext cx="8001000" cy="4572000"/>
          </a:xfrm>
        </p:spPr>
        <p:txBody>
          <a:bodyPr/>
          <a:lstStyle/>
          <a:p>
            <a:r>
              <a:rPr lang="en-US" sz="2800" b="1" dirty="0" smtClean="0">
                <a:solidFill>
                  <a:srgbClr val="C00000"/>
                </a:solidFill>
                <a:latin typeface="Tahoma" pitchFamily="34" charset="0"/>
                <a:cs typeface="Tahoma" pitchFamily="34" charset="0"/>
              </a:rPr>
              <a:t>Type of waste: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Sharps:</a:t>
            </a:r>
            <a:r>
              <a:rPr lang="en-US" sz="2400" dirty="0" smtClean="0">
                <a:solidFill>
                  <a:schemeClr val="tx1"/>
                </a:solidFill>
                <a:latin typeface="Tahoma" pitchFamily="34" charset="0"/>
                <a:cs typeface="Tahoma" pitchFamily="34" charset="0"/>
              </a:rPr>
              <a:t> lancets, needles, broken glass, test tubes, glass slides, cover stickers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Plastics:</a:t>
            </a:r>
            <a:r>
              <a:rPr lang="en-US" sz="2400" dirty="0" smtClean="0">
                <a:solidFill>
                  <a:schemeClr val="tx1"/>
                </a:solidFill>
                <a:latin typeface="Tahoma" pitchFamily="34" charset="0"/>
                <a:cs typeface="Tahoma" pitchFamily="34" charset="0"/>
              </a:rPr>
              <a:t> syringes, blood bags, tubing, </a:t>
            </a:r>
            <a:r>
              <a:rPr lang="en-US" sz="2400" dirty="0" err="1" smtClean="0">
                <a:solidFill>
                  <a:schemeClr val="tx1"/>
                </a:solidFill>
                <a:latin typeface="Tahoma" pitchFamily="34" charset="0"/>
                <a:cs typeface="Tahoma" pitchFamily="34" charset="0"/>
              </a:rPr>
              <a:t>Apheresis</a:t>
            </a:r>
            <a:r>
              <a:rPr lang="en-US" sz="2400" dirty="0" smtClean="0">
                <a:solidFill>
                  <a:schemeClr val="tx1"/>
                </a:solidFill>
                <a:latin typeface="Tahoma" pitchFamily="34" charset="0"/>
                <a:cs typeface="Tahoma" pitchFamily="34" charset="0"/>
              </a:rPr>
              <a:t> kits, plastic cards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Human tissue:</a:t>
            </a:r>
            <a:r>
              <a:rPr lang="en-US" sz="2400" dirty="0" smtClean="0">
                <a:solidFill>
                  <a:schemeClr val="tx1"/>
                </a:solidFill>
                <a:latin typeface="Tahoma" pitchFamily="34" charset="0"/>
                <a:cs typeface="Tahoma" pitchFamily="34" charset="0"/>
              </a:rPr>
              <a:t> infected rejected blood, unused blood returned from OT </a:t>
            </a:r>
          </a:p>
          <a:p>
            <a:r>
              <a:rPr lang="en-US" sz="2400" b="1" dirty="0" smtClean="0">
                <a:solidFill>
                  <a:srgbClr val="C00000"/>
                </a:solidFill>
                <a:latin typeface="Tahoma" pitchFamily="34" charset="0"/>
                <a:cs typeface="Tahoma" pitchFamily="34" charset="0"/>
              </a:rPr>
              <a:t>Segregation  technique: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   </a:t>
            </a: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7848600" cy="4800600"/>
          </a:xfrm>
        </p:spPr>
        <p:txBody>
          <a:bodyPr/>
          <a:lstStyle/>
          <a:p>
            <a:r>
              <a:rPr lang="en-US" sz="2400" b="1" dirty="0" smtClean="0">
                <a:solidFill>
                  <a:srgbClr val="C00000"/>
                </a:solidFill>
                <a:latin typeface="Tahoma" pitchFamily="34" charset="0"/>
                <a:cs typeface="Tahoma" pitchFamily="34" charset="0"/>
              </a:rPr>
              <a:t>Condition of the dustbins and the sharp containers: </a:t>
            </a:r>
            <a:r>
              <a:rPr lang="en-US" sz="2400" dirty="0" smtClean="0">
                <a:solidFill>
                  <a:schemeClr val="tx1"/>
                </a:solidFill>
                <a:latin typeface="Tahoma" pitchFamily="34" charset="0"/>
                <a:cs typeface="Tahoma" pitchFamily="34" charset="0"/>
              </a:rPr>
              <a:t> </a:t>
            </a:r>
          </a:p>
          <a:p>
            <a:pPr>
              <a:buNone/>
            </a:pPr>
            <a:r>
              <a:rPr lang="en-US" sz="2400" dirty="0" smtClean="0">
                <a:solidFill>
                  <a:schemeClr val="tx1"/>
                </a:solidFill>
                <a:latin typeface="Tahoma" pitchFamily="34" charset="0"/>
                <a:cs typeface="Tahoma" pitchFamily="34" charset="0"/>
              </a:rPr>
              <a:t>    Dustbins have cover  lids.  They were clean and not overflowing.  The sharp containers were properly covered.  </a:t>
            </a:r>
          </a:p>
          <a:p>
            <a:r>
              <a:rPr lang="en-US" sz="2400" b="1" dirty="0" smtClean="0">
                <a:solidFill>
                  <a:srgbClr val="C00000"/>
                </a:solidFill>
                <a:latin typeface="Tahoma" pitchFamily="34" charset="0"/>
                <a:cs typeface="Tahoma" pitchFamily="34" charset="0"/>
              </a:rPr>
              <a:t>Any equipment for waste treatment: </a:t>
            </a:r>
            <a:r>
              <a:rPr lang="en-US" sz="2400" dirty="0" smtClean="0">
                <a:solidFill>
                  <a:schemeClr val="tx1"/>
                </a:solidFill>
                <a:latin typeface="Tahoma" pitchFamily="34" charset="0"/>
                <a:cs typeface="Tahoma" pitchFamily="34" charset="0"/>
              </a:rPr>
              <a:t>Gravity flow Autoclave machine </a:t>
            </a:r>
          </a:p>
          <a:p>
            <a:endParaRPr lang="en-US" dirty="0" smtClean="0">
              <a:solidFill>
                <a:schemeClr val="tx1"/>
              </a:solidFill>
              <a:latin typeface="Tahoma" pitchFamily="34" charset="0"/>
              <a:cs typeface="Tahoma" pitchFamily="34" charset="0"/>
            </a:endParaRP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772400" cy="533400"/>
          </a:xfrm>
        </p:spPr>
        <p:txBody>
          <a:bodyPr/>
          <a:lstStyle/>
          <a:p>
            <a:r>
              <a:rPr lang="en-US" sz="3600" b="1" dirty="0" smtClean="0">
                <a:solidFill>
                  <a:srgbClr val="C00000"/>
                </a:solidFill>
                <a:latin typeface="Tahoma" pitchFamily="34" charset="0"/>
                <a:cs typeface="Tahoma" pitchFamily="34" charset="0"/>
              </a:rPr>
              <a:t>Observations made were:</a:t>
            </a:r>
            <a:endParaRPr lang="en-US" sz="3600" b="1" dirty="0">
              <a:solidFill>
                <a:srgbClr val="C00000"/>
              </a:solidFill>
              <a:latin typeface="Tahoma" pitchFamily="34" charset="0"/>
              <a:cs typeface="Tahoma" pitchFamily="34" charset="0"/>
            </a:endParaRPr>
          </a:p>
        </p:txBody>
      </p:sp>
      <p:sp>
        <p:nvSpPr>
          <p:cNvPr id="3" name="Content Placeholder 2"/>
          <p:cNvSpPr>
            <a:spLocks noGrp="1"/>
          </p:cNvSpPr>
          <p:nvPr>
            <p:ph idx="1"/>
          </p:nvPr>
        </p:nvSpPr>
        <p:spPr>
          <a:xfrm>
            <a:off x="-685800" y="1447800"/>
            <a:ext cx="9677400" cy="4419600"/>
          </a:xfrm>
        </p:spPr>
        <p:txBody>
          <a:bodyPr/>
          <a:lstStyle/>
          <a:p>
            <a:pPr lvl="3"/>
            <a:r>
              <a:rPr lang="en-US" sz="2400" dirty="0" smtClean="0">
                <a:solidFill>
                  <a:schemeClr val="tx1"/>
                </a:solidFill>
                <a:latin typeface="Tahoma" pitchFamily="34" charset="0"/>
                <a:cs typeface="Tahoma" pitchFamily="34" charset="0"/>
              </a:rPr>
              <a:t>The department was clean and tidy. </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There was no spillage of waste outside the dustbins. </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There was no mixing of wastes in the colored bags. </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sharp container had sodium hypochlorite inside it.</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unused  blood  or  infected  blood  is  autoclaved  at  121  degrees  at  15  lbs  for 20 minutes.  </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technical  and  the  house  keeping  staff  were  well  versed  with  the  waste management.</a:t>
            </a:r>
            <a:endParaRPr lang="en-US" dirty="0" smtClean="0">
              <a:solidFill>
                <a:schemeClr val="tx1"/>
              </a:solidFill>
              <a:latin typeface="Tahoma" pitchFamily="34" charset="0"/>
              <a:cs typeface="Tahoma" pitchFamily="34" charset="0"/>
            </a:endParaRPr>
          </a:p>
          <a:p>
            <a:endParaRPr lang="en-US" sz="28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7315200" cy="304800"/>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Laboratory (Pathology, Microbiology)  </a:t>
            </a:r>
            <a:br>
              <a:rPr lang="en-US" sz="3600" b="1" dirty="0" smtClean="0">
                <a:latin typeface="Tahoma" pitchFamily="34" charset="0"/>
                <a:cs typeface="Tahoma" pitchFamily="34" charset="0"/>
              </a:rPr>
            </a:b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600200"/>
            <a:ext cx="8382000" cy="4267200"/>
          </a:xfrm>
        </p:spPr>
        <p:txBody>
          <a:bodyPr/>
          <a:lstStyle/>
          <a:p>
            <a:pPr lvl="0"/>
            <a:r>
              <a:rPr lang="en-US" sz="2400" b="1" dirty="0" smtClean="0">
                <a:solidFill>
                  <a:srgbClr val="C00000"/>
                </a:solidFill>
                <a:latin typeface="Tahoma" pitchFamily="34" charset="0"/>
                <a:cs typeface="Tahoma" pitchFamily="34" charset="0"/>
              </a:rPr>
              <a:t>Type of waste: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Sharps:</a:t>
            </a:r>
            <a:r>
              <a:rPr lang="en-US" sz="2400" dirty="0" smtClean="0">
                <a:solidFill>
                  <a:schemeClr val="tx1"/>
                </a:solidFill>
                <a:latin typeface="Tahoma" pitchFamily="34" charset="0"/>
                <a:cs typeface="Tahoma" pitchFamily="34" charset="0"/>
              </a:rPr>
              <a:t> needles, lancets, broken glass, test tubes, glass slides, cover stickers,  ESR tubes</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Plastic:</a:t>
            </a:r>
            <a:r>
              <a:rPr lang="en-US" sz="2400" dirty="0" smtClean="0">
                <a:solidFill>
                  <a:schemeClr val="tx1"/>
                </a:solidFill>
                <a:latin typeface="Tahoma" pitchFamily="34" charset="0"/>
                <a:cs typeface="Tahoma" pitchFamily="34" charset="0"/>
              </a:rPr>
              <a:t> syringes, urine collecting boxes</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Human tissue:</a:t>
            </a:r>
            <a:r>
              <a:rPr lang="en-US" sz="2400" dirty="0" smtClean="0">
                <a:solidFill>
                  <a:schemeClr val="tx1"/>
                </a:solidFill>
                <a:latin typeface="Tahoma" pitchFamily="34" charset="0"/>
                <a:cs typeface="Tahoma" pitchFamily="34" charset="0"/>
              </a:rPr>
              <a:t> blood, urine, pus, sputum and other body fluids </a:t>
            </a:r>
          </a:p>
          <a:p>
            <a:pPr lvl="0"/>
            <a:r>
              <a:rPr lang="en-US" sz="2400" b="1" dirty="0" smtClean="0">
                <a:solidFill>
                  <a:srgbClr val="C00000"/>
                </a:solidFill>
                <a:latin typeface="Tahoma" pitchFamily="34" charset="0"/>
                <a:cs typeface="Tahoma" pitchFamily="34" charset="0"/>
              </a:rPr>
              <a:t>Segregation technique: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 </a:t>
            </a:r>
            <a:endParaRPr lang="en-US" dirty="0" smtClean="0">
              <a:solidFill>
                <a:schemeClr val="tx1"/>
              </a:solidFill>
              <a:latin typeface="Tahoma" pitchFamily="34" charset="0"/>
              <a:cs typeface="Tahoma" pitchFamily="34" charset="0"/>
            </a:endParaRP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305800" cy="4572000"/>
          </a:xfrm>
        </p:spPr>
        <p:txBody>
          <a:bodyPr/>
          <a:lstStyle/>
          <a:p>
            <a:pPr lvl="0"/>
            <a:r>
              <a:rPr lang="en-US" sz="2400" b="1" dirty="0" smtClean="0">
                <a:solidFill>
                  <a:srgbClr val="C00000"/>
                </a:solidFill>
                <a:latin typeface="Tahoma" pitchFamily="34" charset="0"/>
                <a:cs typeface="Tahoma" pitchFamily="34" charset="0"/>
              </a:rPr>
              <a:t>Condition of the waste bins and the sharp containers: </a:t>
            </a:r>
          </a:p>
          <a:p>
            <a:pPr lvl="0">
              <a:buNone/>
            </a:pPr>
            <a:r>
              <a:rPr lang="en-US" sz="2400" b="1" dirty="0" smtClean="0">
                <a:solidFill>
                  <a:srgbClr val="C00000"/>
                </a:solidFill>
                <a:latin typeface="Tahoma" pitchFamily="34" charset="0"/>
                <a:cs typeface="Tahoma" pitchFamily="34" charset="0"/>
              </a:rPr>
              <a:t>    </a:t>
            </a:r>
            <a:r>
              <a:rPr lang="en-US" sz="2400" dirty="0" smtClean="0">
                <a:solidFill>
                  <a:schemeClr val="tx1"/>
                </a:solidFill>
                <a:latin typeface="Tahoma" pitchFamily="34" charset="0"/>
                <a:cs typeface="Tahoma" pitchFamily="34" charset="0"/>
              </a:rPr>
              <a:t>Waste bins have cover lid. They were clean and not overflowing. The sharp containers were covered.  </a:t>
            </a:r>
          </a:p>
          <a:p>
            <a:pPr lvl="0"/>
            <a:endParaRPr lang="en-US" sz="2400" dirty="0" smtClean="0">
              <a:solidFill>
                <a:schemeClr val="tx1"/>
              </a:solidFill>
              <a:latin typeface="Tahoma" pitchFamily="34" charset="0"/>
              <a:cs typeface="Tahoma" pitchFamily="34" charset="0"/>
            </a:endParaRPr>
          </a:p>
          <a:p>
            <a:pPr lvl="0"/>
            <a:r>
              <a:rPr lang="en-US" sz="2400" b="1" dirty="0" smtClean="0">
                <a:solidFill>
                  <a:srgbClr val="C00000"/>
                </a:solidFill>
                <a:latin typeface="Tahoma" pitchFamily="34" charset="0"/>
                <a:cs typeface="Tahoma" pitchFamily="34" charset="0"/>
              </a:rPr>
              <a:t>Any equipment for waste treatment:</a:t>
            </a:r>
            <a:r>
              <a:rPr lang="en-US" sz="2400" dirty="0" smtClean="0">
                <a:solidFill>
                  <a:schemeClr val="tx1"/>
                </a:solidFill>
                <a:latin typeface="Tahoma" pitchFamily="34" charset="0"/>
                <a:cs typeface="Tahoma" pitchFamily="34" charset="0"/>
              </a:rPr>
              <a:t> No </a:t>
            </a: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solidFill>
                  <a:srgbClr val="C00000"/>
                </a:solidFill>
                <a:latin typeface="Tahoma" pitchFamily="34" charset="0"/>
                <a:cs typeface="Tahoma" pitchFamily="34" charset="0"/>
              </a:rPr>
              <a:t>Observations made were:</a:t>
            </a:r>
            <a:endParaRPr lang="en-US" sz="3600" dirty="0">
              <a:latin typeface="Tahoma" pitchFamily="34" charset="0"/>
              <a:cs typeface="Tahoma" pitchFamily="34" charset="0"/>
            </a:endParaRPr>
          </a:p>
        </p:txBody>
      </p:sp>
      <p:sp>
        <p:nvSpPr>
          <p:cNvPr id="3" name="Content Placeholder 2"/>
          <p:cNvSpPr>
            <a:spLocks noGrp="1"/>
          </p:cNvSpPr>
          <p:nvPr>
            <p:ph idx="1"/>
          </p:nvPr>
        </p:nvSpPr>
        <p:spPr>
          <a:xfrm>
            <a:off x="-838200" y="914400"/>
            <a:ext cx="9753600" cy="4724400"/>
          </a:xfrm>
        </p:spPr>
        <p:txBody>
          <a:bodyPr/>
          <a:lstStyle/>
          <a:p>
            <a:pPr>
              <a:buNone/>
            </a:pPr>
            <a:endParaRPr lang="en-US" sz="2800" dirty="0" smtClean="0">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department was clean and tidy. </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There was no spillage of waste outside the dustbins.</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There was no mixing of wastes in the colored bags.</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Sharp container did not have sodium hypochlorite inside.</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ESR  glass  tubes  after  use  are  kept  in  1%  sodium  hypochlorite  solution  for one hour  for  sterilization.</a:t>
            </a:r>
            <a:endParaRPr lang="en-US" dirty="0" smtClean="0">
              <a:solidFill>
                <a:schemeClr val="tx1"/>
              </a:solidFill>
              <a:latin typeface="Tahoma" pitchFamily="34" charset="0"/>
              <a:cs typeface="Tahoma" pitchFamily="34" charset="0"/>
            </a:endParaRPr>
          </a:p>
          <a:p>
            <a:pPr lvl="3"/>
            <a:r>
              <a:rPr lang="en-US" sz="2400" dirty="0" smtClean="0">
                <a:solidFill>
                  <a:schemeClr val="tx1"/>
                </a:solidFill>
                <a:latin typeface="Tahoma" pitchFamily="34" charset="0"/>
                <a:cs typeface="Tahoma" pitchFamily="34" charset="0"/>
              </a:rPr>
              <a:t>The technical staff was not very clear about some facts about waste  segregation.</a:t>
            </a:r>
            <a:endParaRPr lang="en-US" dirty="0" smtClean="0">
              <a:solidFill>
                <a:schemeClr val="tx1"/>
              </a:solidFill>
              <a:latin typeface="Tahoma" pitchFamily="34" charset="0"/>
              <a:cs typeface="Tahoma" pitchFamily="34" charset="0"/>
            </a:endParaRPr>
          </a:p>
          <a:p>
            <a:endParaRPr lang="en-US" sz="36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153400" cy="715962"/>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OPD and Dressing Room </a:t>
            </a:r>
            <a:br>
              <a:rPr lang="en-US" sz="3600" b="1" dirty="0" smtClean="0">
                <a:latin typeface="Tahoma" pitchFamily="34" charset="0"/>
                <a:cs typeface="Tahoma" pitchFamily="34" charset="0"/>
              </a:rPr>
            </a:b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990600"/>
            <a:ext cx="8153400" cy="4876800"/>
          </a:xfrm>
        </p:spPr>
        <p:txBody>
          <a:bodyPr/>
          <a:lstStyle/>
          <a:p>
            <a:r>
              <a:rPr lang="en-US" sz="2400" b="1" dirty="0" smtClean="0">
                <a:solidFill>
                  <a:srgbClr val="C00000"/>
                </a:solidFill>
                <a:latin typeface="Tahoma" pitchFamily="34" charset="0"/>
                <a:cs typeface="Tahoma" pitchFamily="34" charset="0"/>
              </a:rPr>
              <a:t>Type of waste: </a:t>
            </a:r>
          </a:p>
          <a:p>
            <a:r>
              <a:rPr lang="en-US" sz="2400" b="1" dirty="0" smtClean="0">
                <a:solidFill>
                  <a:schemeClr val="tx1"/>
                </a:solidFill>
                <a:latin typeface="Tahoma" pitchFamily="34" charset="0"/>
                <a:cs typeface="Tahoma" pitchFamily="34" charset="0"/>
              </a:rPr>
              <a:t>    Sharps:</a:t>
            </a:r>
            <a:r>
              <a:rPr lang="en-US" sz="2400" dirty="0" smtClean="0">
                <a:solidFill>
                  <a:schemeClr val="tx1"/>
                </a:solidFill>
                <a:latin typeface="Tahoma" pitchFamily="34" charset="0"/>
                <a:cs typeface="Tahoma" pitchFamily="34" charset="0"/>
              </a:rPr>
              <a:t> needles, broken glass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Plastics:</a:t>
            </a:r>
            <a:r>
              <a:rPr lang="en-US" sz="2400" dirty="0" smtClean="0">
                <a:solidFill>
                  <a:schemeClr val="tx1"/>
                </a:solidFill>
                <a:latin typeface="Tahoma" pitchFamily="34" charset="0"/>
                <a:cs typeface="Tahoma" pitchFamily="34" charset="0"/>
              </a:rPr>
              <a:t>  syringes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Human tissue:</a:t>
            </a:r>
            <a:r>
              <a:rPr lang="en-US" sz="2400" dirty="0" smtClean="0">
                <a:solidFill>
                  <a:schemeClr val="tx1"/>
                </a:solidFill>
                <a:latin typeface="Tahoma" pitchFamily="34" charset="0"/>
                <a:cs typeface="Tahoma" pitchFamily="34" charset="0"/>
              </a:rPr>
              <a:t>  blood, pus  </a:t>
            </a:r>
          </a:p>
          <a:p>
            <a:r>
              <a:rPr lang="en-US" sz="2400" b="1" dirty="0" smtClean="0">
                <a:solidFill>
                  <a:srgbClr val="C00000"/>
                </a:solidFill>
                <a:latin typeface="Tahoma" pitchFamily="34" charset="0"/>
                <a:cs typeface="Tahoma" pitchFamily="34" charset="0"/>
              </a:rPr>
              <a:t>Segregation  technique:</a:t>
            </a:r>
            <a:r>
              <a:rPr lang="en-US" dirty="0" smtClean="0">
                <a:latin typeface="Tahoma" pitchFamily="34" charset="0"/>
                <a:cs typeface="Tahoma" pitchFamily="34" charset="0"/>
              </a:rPr>
              <a:t>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  </a:t>
            </a:r>
            <a:endParaRPr lang="en-US" dirty="0" smtClean="0">
              <a:solidFill>
                <a:schemeClr val="tx1"/>
              </a:solidFill>
              <a:latin typeface="Tahoma" pitchFamily="34" charset="0"/>
              <a:cs typeface="Tahoma" pitchFamily="34" charset="0"/>
            </a:endParaRPr>
          </a:p>
          <a:p>
            <a:r>
              <a:rPr lang="en-US" sz="2400" b="1" dirty="0" smtClean="0">
                <a:solidFill>
                  <a:srgbClr val="C00000"/>
                </a:solidFill>
                <a:latin typeface="Tahoma" pitchFamily="34" charset="0"/>
                <a:cs typeface="Tahoma" pitchFamily="34" charset="0"/>
              </a:rPr>
              <a:t>Condition  of  the  dustbins  and  the  sharp  containers:  </a:t>
            </a:r>
            <a:r>
              <a:rPr lang="en-US" sz="2400" dirty="0" smtClean="0">
                <a:solidFill>
                  <a:schemeClr val="tx1"/>
                </a:solidFill>
                <a:latin typeface="Tahoma" pitchFamily="34" charset="0"/>
                <a:cs typeface="Tahoma" pitchFamily="34" charset="0"/>
              </a:rPr>
              <a:t>Dustbins  were  clean  and  not overflowing.  The sharp containers were properly covered.  </a:t>
            </a:r>
          </a:p>
          <a:p>
            <a:r>
              <a:rPr lang="en-US" sz="2400" b="1" dirty="0" smtClean="0">
                <a:solidFill>
                  <a:srgbClr val="C00000"/>
                </a:solidFill>
                <a:latin typeface="Tahoma" pitchFamily="34" charset="0"/>
                <a:cs typeface="Tahoma" pitchFamily="34" charset="0"/>
              </a:rPr>
              <a:t>Any equipment for waste treatment: </a:t>
            </a:r>
            <a:r>
              <a:rPr lang="en-US" sz="2400" dirty="0" smtClean="0">
                <a:solidFill>
                  <a:schemeClr val="tx1"/>
                </a:solidFill>
                <a:latin typeface="Tahoma" pitchFamily="34" charset="0"/>
                <a:cs typeface="Tahoma" pitchFamily="34" charset="0"/>
              </a:rPr>
              <a:t>No </a:t>
            </a: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715962"/>
          </a:xfrm>
        </p:spPr>
        <p:txBody>
          <a:bodyPr/>
          <a:lstStyle/>
          <a:p>
            <a:pPr algn="ctr"/>
            <a:r>
              <a:rPr lang="en-US" sz="3600" b="1" dirty="0" smtClean="0">
                <a:solidFill>
                  <a:srgbClr val="C00000"/>
                </a:solidFill>
                <a:latin typeface="Tahoma" pitchFamily="34" charset="0"/>
                <a:cs typeface="Tahoma" pitchFamily="34" charset="0"/>
              </a:rPr>
              <a:t>Observations made were:</a:t>
            </a:r>
            <a:endParaRPr lang="en-US" sz="3600" dirty="0">
              <a:latin typeface="Tahoma" pitchFamily="34" charset="0"/>
              <a:cs typeface="Tahoma" pitchFamily="34" charset="0"/>
            </a:endParaRPr>
          </a:p>
        </p:txBody>
      </p:sp>
      <p:sp>
        <p:nvSpPr>
          <p:cNvPr id="3" name="Content Placeholder 2"/>
          <p:cNvSpPr>
            <a:spLocks noGrp="1"/>
          </p:cNvSpPr>
          <p:nvPr>
            <p:ph idx="1"/>
          </p:nvPr>
        </p:nvSpPr>
        <p:spPr>
          <a:xfrm>
            <a:off x="457200" y="1295400"/>
            <a:ext cx="8305800" cy="4343400"/>
          </a:xfrm>
        </p:spPr>
        <p:txBody>
          <a:bodyPr/>
          <a:lstStyle/>
          <a:p>
            <a:pPr lvl="0"/>
            <a:r>
              <a:rPr lang="en-US" sz="2400" dirty="0" smtClean="0">
                <a:solidFill>
                  <a:schemeClr val="tx1"/>
                </a:solidFill>
                <a:latin typeface="Tahoma" pitchFamily="34" charset="0"/>
                <a:cs typeface="Tahoma" pitchFamily="34" charset="0"/>
              </a:rPr>
              <a:t>There is shortage of staff as only one person is looking after the whole OPD as well as the dressing room.</a:t>
            </a:r>
          </a:p>
          <a:p>
            <a:pPr lvl="0"/>
            <a:r>
              <a:rPr lang="en-US" sz="2400" dirty="0" smtClean="0">
                <a:solidFill>
                  <a:schemeClr val="tx1"/>
                </a:solidFill>
                <a:latin typeface="Tahoma" pitchFamily="34" charset="0"/>
                <a:cs typeface="Tahoma" pitchFamily="34" charset="0"/>
              </a:rPr>
              <a:t>The dustbins kept in the OPD for patients do not have lids.  It gives a bad impression to those moving in the OPD premises.</a:t>
            </a:r>
          </a:p>
          <a:p>
            <a:pPr lvl="0"/>
            <a:r>
              <a:rPr lang="en-US" sz="2400" dirty="0" smtClean="0">
                <a:solidFill>
                  <a:schemeClr val="tx1"/>
                </a:solidFill>
                <a:latin typeface="Tahoma" pitchFamily="34" charset="0"/>
                <a:cs typeface="Tahoma" pitchFamily="34" charset="0"/>
              </a:rPr>
              <a:t>The OPD supporting staff i.e. the nursing and the housekeeping have average knowledge about the waste management.</a:t>
            </a:r>
          </a:p>
          <a:p>
            <a:pPr lvl="0"/>
            <a:r>
              <a:rPr lang="en-US" sz="2400" dirty="0" smtClean="0">
                <a:solidFill>
                  <a:schemeClr val="tx1"/>
                </a:solidFill>
                <a:latin typeface="Tahoma" pitchFamily="34" charset="0"/>
                <a:cs typeface="Tahoma" pitchFamily="34" charset="0"/>
              </a:rPr>
              <a:t>The  OPD  did  not  have  sufficient  dustbins  in  the  waiting  lounge,  therefore  the patients and their attendants have to search for them to  dispose of the litter.</a:t>
            </a:r>
          </a:p>
          <a:p>
            <a:r>
              <a:rPr lang="en-US" dirty="0" smtClean="0">
                <a:latin typeface="Tahoma" pitchFamily="34" charset="0"/>
                <a:cs typeface="Tahoma" pitchFamily="34" charset="0"/>
              </a:rPr>
              <a:t/>
            </a:r>
            <a:br>
              <a:rPr lang="en-US" dirty="0" smtClean="0">
                <a:latin typeface="Tahoma" pitchFamily="34" charset="0"/>
                <a:cs typeface="Tahoma" pitchFamily="34" charset="0"/>
              </a:rPr>
            </a:br>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7924800" cy="715962"/>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INPATIENT WARDS  </a:t>
            </a:r>
            <a:br>
              <a:rPr lang="en-US" sz="3600" b="1" dirty="0" smtClean="0">
                <a:latin typeface="Tahoma" pitchFamily="34" charset="0"/>
                <a:cs typeface="Tahoma" pitchFamily="34" charset="0"/>
              </a:rPr>
            </a:b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990600"/>
            <a:ext cx="8305800" cy="4876800"/>
          </a:xfrm>
        </p:spPr>
        <p:txBody>
          <a:bodyPr/>
          <a:lstStyle/>
          <a:p>
            <a:r>
              <a:rPr lang="en-US" sz="2400" b="1" dirty="0" smtClean="0">
                <a:solidFill>
                  <a:srgbClr val="C00000"/>
                </a:solidFill>
                <a:latin typeface="Tahoma" pitchFamily="34" charset="0"/>
                <a:cs typeface="Tahoma" pitchFamily="34" charset="0"/>
              </a:rPr>
              <a:t>Type of waste:  </a:t>
            </a:r>
            <a:endParaRPr lang="en-US" b="1" dirty="0" smtClean="0">
              <a:solidFill>
                <a:srgbClr val="C00000"/>
              </a:solidFill>
              <a:latin typeface="Tahoma" pitchFamily="34" charset="0"/>
              <a:cs typeface="Tahoma" pitchFamily="34" charset="0"/>
            </a:endParaRPr>
          </a:p>
          <a:p>
            <a:r>
              <a:rPr lang="en-US" sz="2400" b="1" dirty="0" smtClean="0">
                <a:solidFill>
                  <a:schemeClr val="tx1"/>
                </a:solidFill>
                <a:latin typeface="Tahoma" pitchFamily="34" charset="0"/>
                <a:cs typeface="Tahoma" pitchFamily="34" charset="0"/>
              </a:rPr>
              <a:t>Sharps:</a:t>
            </a:r>
            <a:r>
              <a:rPr lang="en-US" sz="2400" dirty="0" smtClean="0">
                <a:solidFill>
                  <a:schemeClr val="tx1"/>
                </a:solidFill>
                <a:latin typeface="Tahoma" pitchFamily="34" charset="0"/>
                <a:cs typeface="Tahoma" pitchFamily="34" charset="0"/>
              </a:rPr>
              <a:t> needles, broken glass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Plastics:</a:t>
            </a:r>
            <a:r>
              <a:rPr lang="en-US" sz="2400" dirty="0" smtClean="0">
                <a:solidFill>
                  <a:schemeClr val="tx1"/>
                </a:solidFill>
                <a:latin typeface="Tahoma" pitchFamily="34" charset="0"/>
                <a:cs typeface="Tahoma" pitchFamily="34" charset="0"/>
              </a:rPr>
              <a:t> syringes </a:t>
            </a:r>
          </a:p>
          <a:p>
            <a:r>
              <a:rPr lang="en-US" sz="2400" dirty="0" smtClean="0">
                <a:solidFill>
                  <a:schemeClr val="tx1"/>
                </a:solidFill>
                <a:latin typeface="Tahoma" pitchFamily="34" charset="0"/>
                <a:cs typeface="Tahoma" pitchFamily="34" charset="0"/>
              </a:rPr>
              <a:t> </a:t>
            </a:r>
            <a:r>
              <a:rPr lang="en-US" sz="2400" b="1" dirty="0" smtClean="0">
                <a:solidFill>
                  <a:schemeClr val="tx1"/>
                </a:solidFill>
                <a:latin typeface="Tahoma" pitchFamily="34" charset="0"/>
                <a:cs typeface="Tahoma" pitchFamily="34" charset="0"/>
              </a:rPr>
              <a:t>Human waste:</a:t>
            </a:r>
            <a:r>
              <a:rPr lang="en-US" sz="2400" dirty="0" smtClean="0">
                <a:solidFill>
                  <a:schemeClr val="tx1"/>
                </a:solidFill>
                <a:latin typeface="Tahoma" pitchFamily="34" charset="0"/>
                <a:cs typeface="Tahoma" pitchFamily="34" charset="0"/>
              </a:rPr>
              <a:t> blood, pus, urine, vomiting </a:t>
            </a:r>
          </a:p>
          <a:p>
            <a:r>
              <a:rPr lang="en-US" sz="2400" b="1" dirty="0" smtClean="0">
                <a:solidFill>
                  <a:srgbClr val="C00000"/>
                </a:solidFill>
                <a:latin typeface="Tahoma" pitchFamily="34" charset="0"/>
                <a:cs typeface="Tahoma" pitchFamily="34" charset="0"/>
              </a:rPr>
              <a:t>Segregation  technique: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 </a:t>
            </a:r>
            <a:endParaRPr lang="en-US" dirty="0" smtClean="0">
              <a:solidFill>
                <a:schemeClr val="tx1"/>
              </a:solidFill>
              <a:latin typeface="Tahoma" pitchFamily="34" charset="0"/>
              <a:cs typeface="Tahoma" pitchFamily="34" charset="0"/>
            </a:endParaRPr>
          </a:p>
          <a:p>
            <a:r>
              <a:rPr lang="en-US" sz="2400" b="1" dirty="0" smtClean="0">
                <a:solidFill>
                  <a:srgbClr val="C00000"/>
                </a:solidFill>
                <a:latin typeface="Tahoma" pitchFamily="34" charset="0"/>
                <a:cs typeface="Tahoma" pitchFamily="34" charset="0"/>
              </a:rPr>
              <a:t>Condition  of  the  dustbins  and  the  sharp  containers:  </a:t>
            </a:r>
            <a:r>
              <a:rPr lang="en-US" sz="2400" dirty="0" smtClean="0">
                <a:solidFill>
                  <a:schemeClr val="tx1"/>
                </a:solidFill>
                <a:latin typeface="Tahoma" pitchFamily="34" charset="0"/>
                <a:cs typeface="Tahoma" pitchFamily="34" charset="0"/>
              </a:rPr>
              <a:t>Dustbins  were  clean  and   not overflowing. The sharp containers were properly covered. </a:t>
            </a:r>
          </a:p>
          <a:p>
            <a:r>
              <a:rPr lang="en-US" sz="2400" b="1" dirty="0" smtClean="0">
                <a:solidFill>
                  <a:srgbClr val="C00000"/>
                </a:solidFill>
                <a:latin typeface="Tahoma" pitchFamily="34" charset="0"/>
                <a:cs typeface="Tahoma" pitchFamily="34" charset="0"/>
              </a:rPr>
              <a:t>Any equipment for waste treatment:</a:t>
            </a:r>
            <a:r>
              <a:rPr lang="en-US" sz="2400" dirty="0" smtClean="0">
                <a:solidFill>
                  <a:schemeClr val="tx1"/>
                </a:solidFill>
                <a:latin typeface="Tahoma" pitchFamily="34" charset="0"/>
                <a:cs typeface="Tahoma" pitchFamily="34" charset="0"/>
              </a:rPr>
              <a:t> No </a:t>
            </a:r>
          </a:p>
          <a:p>
            <a:endParaRPr lang="en-US" sz="24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81000"/>
            <a:ext cx="9144000" cy="5486400"/>
          </a:xfrm>
        </p:spPr>
        <p:txBody>
          <a:bodyPr/>
          <a:lstStyle/>
          <a:p>
            <a:r>
              <a:rPr lang="en-US" sz="2800" b="1" dirty="0" smtClean="0">
                <a:solidFill>
                  <a:srgbClr val="C00000"/>
                </a:solidFill>
                <a:latin typeface="Tahoma" pitchFamily="34" charset="0"/>
                <a:cs typeface="Tahoma" pitchFamily="34" charset="0"/>
              </a:rPr>
              <a:t>In Inpatient area on 1</a:t>
            </a:r>
            <a:r>
              <a:rPr lang="en-US" sz="2800" b="1" baseline="30000" dirty="0" smtClean="0">
                <a:solidFill>
                  <a:srgbClr val="C00000"/>
                </a:solidFill>
                <a:latin typeface="Tahoma" pitchFamily="34" charset="0"/>
                <a:cs typeface="Tahoma" pitchFamily="34" charset="0"/>
              </a:rPr>
              <a:t>st </a:t>
            </a:r>
            <a:r>
              <a:rPr lang="en-US" sz="2800" b="1" dirty="0" smtClean="0">
                <a:solidFill>
                  <a:srgbClr val="C00000"/>
                </a:solidFill>
                <a:latin typeface="Tahoma" pitchFamily="34" charset="0"/>
                <a:cs typeface="Tahoma" pitchFamily="34" charset="0"/>
              </a:rPr>
              <a:t>and 2</a:t>
            </a:r>
            <a:r>
              <a:rPr lang="en-US" sz="2800" b="1" baseline="30000" dirty="0" smtClean="0">
                <a:solidFill>
                  <a:srgbClr val="C00000"/>
                </a:solidFill>
                <a:latin typeface="Tahoma" pitchFamily="34" charset="0"/>
                <a:cs typeface="Tahoma" pitchFamily="34" charset="0"/>
              </a:rPr>
              <a:t>nd</a:t>
            </a:r>
            <a:r>
              <a:rPr lang="en-US" sz="2800" b="1" dirty="0" smtClean="0">
                <a:solidFill>
                  <a:srgbClr val="C00000"/>
                </a:solidFill>
                <a:latin typeface="Tahoma" pitchFamily="34" charset="0"/>
                <a:cs typeface="Tahoma" pitchFamily="34" charset="0"/>
              </a:rPr>
              <a:t> Floor- </a:t>
            </a:r>
            <a:endParaRPr lang="en-US" sz="2400" b="1" dirty="0" smtClean="0">
              <a:solidFill>
                <a:srgbClr val="C00000"/>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The department was clean and tidy.  </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There was no spillage of waste outside the dustbins.  </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There was no mixing of wastes in the colored bags. </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Sharp container did not have sodium hypochlorite inside.</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Waste is collected at the end of every shift usually at 3 p.m. in the noon.</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The waste from the wards is collected in the dirty utility and is then transferred in black trolleys/hand carts.</a:t>
            </a:r>
            <a:endParaRPr lang="en-US" sz="2000" dirty="0" smtClean="0">
              <a:solidFill>
                <a:schemeClr val="tx1"/>
              </a:solidFill>
              <a:latin typeface="Tahoma" pitchFamily="34" charset="0"/>
              <a:cs typeface="Tahoma" pitchFamily="34" charset="0"/>
            </a:endParaRPr>
          </a:p>
          <a:p>
            <a:pPr lvl="1"/>
            <a:r>
              <a:rPr lang="en-US" sz="2400" dirty="0" smtClean="0">
                <a:solidFill>
                  <a:schemeClr val="tx1"/>
                </a:solidFill>
                <a:latin typeface="Tahoma" pitchFamily="34" charset="0"/>
                <a:cs typeface="Tahoma" pitchFamily="34" charset="0"/>
              </a:rPr>
              <a:t>The circular lid of the sharp container was found open in the dirty utility. </a:t>
            </a:r>
          </a:p>
          <a:p>
            <a:endParaRPr lang="en-US"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7315200" cy="563562"/>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DIALYSIS</a:t>
            </a:r>
            <a:r>
              <a:rPr lang="en-US" dirty="0" smtClean="0"/>
              <a:t>  </a:t>
            </a:r>
            <a:br>
              <a:rPr lang="en-US" dirty="0" smtClean="0"/>
            </a:br>
            <a:endParaRPr lang="en-US" dirty="0"/>
          </a:p>
        </p:txBody>
      </p:sp>
      <p:sp>
        <p:nvSpPr>
          <p:cNvPr id="3" name="Content Placeholder 2"/>
          <p:cNvSpPr>
            <a:spLocks noGrp="1"/>
          </p:cNvSpPr>
          <p:nvPr>
            <p:ph idx="1"/>
          </p:nvPr>
        </p:nvSpPr>
        <p:spPr>
          <a:xfrm>
            <a:off x="457200" y="1143000"/>
            <a:ext cx="8153400" cy="4724400"/>
          </a:xfrm>
        </p:spPr>
        <p:txBody>
          <a:bodyPr/>
          <a:lstStyle/>
          <a:p>
            <a:r>
              <a:rPr lang="en-US" sz="2400" b="1" dirty="0" smtClean="0">
                <a:solidFill>
                  <a:srgbClr val="C00000"/>
                </a:solidFill>
                <a:latin typeface="Tahoma" pitchFamily="34" charset="0"/>
                <a:cs typeface="Tahoma" pitchFamily="34" charset="0"/>
              </a:rPr>
              <a:t>Type of waste:  </a:t>
            </a:r>
          </a:p>
          <a:p>
            <a:pPr>
              <a:buNone/>
            </a:pPr>
            <a:r>
              <a:rPr lang="en-US" sz="2400" b="1" dirty="0" smtClean="0">
                <a:solidFill>
                  <a:schemeClr val="tx1"/>
                </a:solidFill>
                <a:latin typeface="Tahoma" pitchFamily="34" charset="0"/>
                <a:cs typeface="Tahoma" pitchFamily="34" charset="0"/>
              </a:rPr>
              <a:t>   Sharps:</a:t>
            </a:r>
            <a:r>
              <a:rPr lang="en-US" sz="2400" dirty="0" smtClean="0">
                <a:solidFill>
                  <a:schemeClr val="tx1"/>
                </a:solidFill>
                <a:latin typeface="Tahoma" pitchFamily="34" charset="0"/>
                <a:cs typeface="Tahoma" pitchFamily="34" charset="0"/>
              </a:rPr>
              <a:t> need les, broken glass </a:t>
            </a:r>
          </a:p>
          <a:p>
            <a:pPr>
              <a:buNone/>
            </a:pPr>
            <a:r>
              <a:rPr lang="en-US" sz="2400" b="1" dirty="0" smtClean="0">
                <a:solidFill>
                  <a:schemeClr val="tx1"/>
                </a:solidFill>
                <a:latin typeface="Tahoma" pitchFamily="34" charset="0"/>
                <a:cs typeface="Tahoma" pitchFamily="34" charset="0"/>
              </a:rPr>
              <a:t>   Plastics:</a:t>
            </a:r>
            <a:r>
              <a:rPr lang="en-US" sz="2400" dirty="0" smtClean="0">
                <a:solidFill>
                  <a:schemeClr val="tx1"/>
                </a:solidFill>
                <a:latin typeface="Tahoma" pitchFamily="34" charset="0"/>
                <a:cs typeface="Tahoma" pitchFamily="34" charset="0"/>
              </a:rPr>
              <a:t> syringes, </a:t>
            </a:r>
            <a:r>
              <a:rPr lang="en-US" sz="2400" dirty="0" err="1" smtClean="0">
                <a:solidFill>
                  <a:schemeClr val="tx1"/>
                </a:solidFill>
                <a:latin typeface="Tahoma" pitchFamily="34" charset="0"/>
                <a:cs typeface="Tahoma" pitchFamily="34" charset="0"/>
              </a:rPr>
              <a:t>tubings</a:t>
            </a:r>
            <a:r>
              <a:rPr lang="en-US" sz="2400" dirty="0" smtClean="0">
                <a:solidFill>
                  <a:schemeClr val="tx1"/>
                </a:solidFill>
                <a:latin typeface="Tahoma" pitchFamily="34" charset="0"/>
                <a:cs typeface="Tahoma" pitchFamily="34" charset="0"/>
              </a:rPr>
              <a:t> </a:t>
            </a:r>
          </a:p>
          <a:p>
            <a:pPr>
              <a:buNone/>
            </a:pPr>
            <a:r>
              <a:rPr lang="en-US" sz="2400" b="1" dirty="0" smtClean="0">
                <a:solidFill>
                  <a:schemeClr val="tx1"/>
                </a:solidFill>
                <a:latin typeface="Tahoma" pitchFamily="34" charset="0"/>
                <a:cs typeface="Tahoma" pitchFamily="34" charset="0"/>
              </a:rPr>
              <a:t>   Human waste:</a:t>
            </a:r>
            <a:r>
              <a:rPr lang="en-US" sz="2400" dirty="0" smtClean="0">
                <a:solidFill>
                  <a:schemeClr val="tx1"/>
                </a:solidFill>
                <a:latin typeface="Tahoma" pitchFamily="34" charset="0"/>
                <a:cs typeface="Tahoma" pitchFamily="34" charset="0"/>
              </a:rPr>
              <a:t> blood </a:t>
            </a:r>
          </a:p>
          <a:p>
            <a:r>
              <a:rPr lang="en-US" sz="2400" b="1" dirty="0" smtClean="0">
                <a:solidFill>
                  <a:srgbClr val="C00000"/>
                </a:solidFill>
                <a:latin typeface="Tahoma" pitchFamily="34" charset="0"/>
                <a:cs typeface="Tahoma" pitchFamily="34" charset="0"/>
              </a:rPr>
              <a:t>Segregation technique: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a:t>
            </a:r>
          </a:p>
          <a:p>
            <a:r>
              <a:rPr lang="en-US" sz="2400" b="1" dirty="0" smtClean="0">
                <a:solidFill>
                  <a:srgbClr val="C00000"/>
                </a:solidFill>
                <a:latin typeface="Tahoma" pitchFamily="34" charset="0"/>
                <a:cs typeface="Tahoma" pitchFamily="34" charset="0"/>
              </a:rPr>
              <a:t>Condition of the  dustbins  and   the  sharp  containers: </a:t>
            </a:r>
            <a:r>
              <a:rPr lang="en-US" sz="2400" dirty="0" smtClean="0">
                <a:solidFill>
                  <a:schemeClr val="tx1"/>
                </a:solidFill>
                <a:latin typeface="Tahoma" pitchFamily="34" charset="0"/>
                <a:cs typeface="Tahoma" pitchFamily="34" charset="0"/>
              </a:rPr>
              <a:t> Dustbins  were  clean  and not overflowing.  The sharp containers were properly covered.</a:t>
            </a:r>
          </a:p>
          <a:p>
            <a:r>
              <a:rPr lang="en-US" sz="2400" b="1" dirty="0" smtClean="0">
                <a:solidFill>
                  <a:srgbClr val="C00000"/>
                </a:solidFill>
                <a:latin typeface="Tahoma" pitchFamily="34" charset="0"/>
                <a:cs typeface="Tahoma" pitchFamily="34" charset="0"/>
              </a:rPr>
              <a:t>Any equipment for waste treatment : </a:t>
            </a:r>
            <a:r>
              <a:rPr lang="en-US" sz="2400" dirty="0" smtClean="0">
                <a:solidFill>
                  <a:schemeClr val="tx1"/>
                </a:solidFill>
                <a:latin typeface="Tahoma" pitchFamily="34" charset="0"/>
                <a:cs typeface="Tahoma" pitchFamily="34" charset="0"/>
              </a:rPr>
              <a:t>No </a:t>
            </a:r>
            <a:endParaRPr lang="en-US" sz="24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200" b="1" dirty="0" smtClean="0">
                <a:solidFill>
                  <a:srgbClr val="C00000"/>
                </a:solidFill>
                <a:latin typeface="Tahoma" pitchFamily="34" charset="0"/>
                <a:cs typeface="Tahoma" pitchFamily="34" charset="0"/>
              </a:rPr>
              <a:t/>
            </a:r>
            <a:br>
              <a:rPr lang="en-US" sz="3200" b="1" dirty="0" smtClean="0">
                <a:solidFill>
                  <a:srgbClr val="C00000"/>
                </a:solidFill>
                <a:latin typeface="Tahoma" pitchFamily="34" charset="0"/>
                <a:cs typeface="Tahoma" pitchFamily="34" charset="0"/>
              </a:rPr>
            </a:br>
            <a:r>
              <a:rPr lang="en-US" sz="3200" b="1" dirty="0" smtClean="0">
                <a:solidFill>
                  <a:srgbClr val="C00000"/>
                </a:solidFill>
                <a:latin typeface="Tahoma" pitchFamily="34" charset="0"/>
                <a:cs typeface="Tahoma" pitchFamily="34" charset="0"/>
              </a:rPr>
              <a:t>OBSERVATIONS </a:t>
            </a:r>
            <a:br>
              <a:rPr lang="en-US" sz="3200" b="1" dirty="0" smtClean="0">
                <a:solidFill>
                  <a:srgbClr val="C00000"/>
                </a:solidFill>
                <a:latin typeface="Tahoma" pitchFamily="34" charset="0"/>
                <a:cs typeface="Tahoma" pitchFamily="34" charset="0"/>
              </a:rPr>
            </a:br>
            <a:endParaRPr lang="en-US" sz="3200" b="1" dirty="0">
              <a:solidFill>
                <a:srgbClr val="C00000"/>
              </a:solidFill>
            </a:endParaRPr>
          </a:p>
        </p:txBody>
      </p:sp>
      <p:sp>
        <p:nvSpPr>
          <p:cNvPr id="3" name="Content Placeholder 2"/>
          <p:cNvSpPr>
            <a:spLocks noGrp="1"/>
          </p:cNvSpPr>
          <p:nvPr>
            <p:ph idx="1"/>
          </p:nvPr>
        </p:nvSpPr>
        <p:spPr>
          <a:xfrm>
            <a:off x="457200" y="990600"/>
            <a:ext cx="8458200" cy="4876800"/>
          </a:xfrm>
        </p:spPr>
        <p:txBody>
          <a:bodyPr/>
          <a:lstStyle/>
          <a:p>
            <a:pPr>
              <a:buNone/>
            </a:pPr>
            <a:endParaRPr lang="en-US" sz="2400" dirty="0" smtClean="0">
              <a:solidFill>
                <a:schemeClr val="tx1"/>
              </a:solidFill>
              <a:latin typeface="Tahoma" pitchFamily="34" charset="0"/>
              <a:cs typeface="Tahoma" pitchFamily="34" charset="0"/>
            </a:endParaRPr>
          </a:p>
          <a:p>
            <a:pPr lvl="0"/>
            <a:r>
              <a:rPr lang="en-US" sz="2400" dirty="0" smtClean="0">
                <a:solidFill>
                  <a:schemeClr val="tx1"/>
                </a:solidFill>
                <a:latin typeface="Tahoma" pitchFamily="34" charset="0"/>
                <a:cs typeface="Tahoma" pitchFamily="34" charset="0"/>
              </a:rPr>
              <a:t>There is no dirty utility inside the department.</a:t>
            </a:r>
          </a:p>
          <a:p>
            <a:pPr lvl="0"/>
            <a:r>
              <a:rPr lang="en-US" sz="2400" dirty="0" smtClean="0">
                <a:solidFill>
                  <a:schemeClr val="tx1"/>
                </a:solidFill>
                <a:latin typeface="Tahoma" pitchFamily="34" charset="0"/>
                <a:cs typeface="Tahoma" pitchFamily="34" charset="0"/>
              </a:rPr>
              <a:t>The dustbins are kept behind the curtains.</a:t>
            </a:r>
          </a:p>
          <a:p>
            <a:pPr lvl="0"/>
            <a:r>
              <a:rPr lang="en-US" sz="2400" dirty="0" smtClean="0">
                <a:solidFill>
                  <a:schemeClr val="tx1"/>
                </a:solidFill>
                <a:latin typeface="Tahoma" pitchFamily="34" charset="0"/>
                <a:cs typeface="Tahoma" pitchFamily="34" charset="0"/>
              </a:rPr>
              <a:t>The circular lid of the sharp container which was full and was kept to dispose off was found open.</a:t>
            </a:r>
          </a:p>
          <a:p>
            <a:pPr lvl="0"/>
            <a:r>
              <a:rPr lang="en-US" sz="2400" dirty="0" smtClean="0">
                <a:solidFill>
                  <a:schemeClr val="tx1"/>
                </a:solidFill>
                <a:latin typeface="Tahoma" pitchFamily="34" charset="0"/>
                <a:cs typeface="Tahoma" pitchFamily="34" charset="0"/>
              </a:rPr>
              <a:t>The isolation room did not have any patient.  The sharp container was found full and had not been replaced by a new one.</a:t>
            </a:r>
          </a:p>
          <a:p>
            <a:pPr lvl="0"/>
            <a:r>
              <a:rPr lang="en-US" sz="2400" dirty="0" smtClean="0">
                <a:solidFill>
                  <a:schemeClr val="tx1"/>
                </a:solidFill>
                <a:latin typeface="Tahoma" pitchFamily="34" charset="0"/>
                <a:cs typeface="Tahoma" pitchFamily="34" charset="0"/>
              </a:rPr>
              <a:t>The technical staff did not have the full knowledge about infection control. </a:t>
            </a:r>
          </a:p>
          <a:p>
            <a:pPr>
              <a:buNone/>
            </a:pPr>
            <a:r>
              <a:rPr lang="en-US" sz="2400" dirty="0" smtClean="0">
                <a:solidFill>
                  <a:schemeClr val="tx1"/>
                </a:solidFill>
                <a:latin typeface="Tahoma" pitchFamily="34" charset="0"/>
                <a:cs typeface="Tahoma" pitchFamily="34" charset="0"/>
              </a:rPr>
              <a:t> </a:t>
            </a:r>
            <a:endParaRPr lang="en-US" dirty="0" smtClean="0">
              <a:solidFill>
                <a:schemeClr val="tx1"/>
              </a:solidFill>
              <a:latin typeface="Tahoma" pitchFamily="34" charset="0"/>
              <a:cs typeface="Tahoma" pitchFamily="34" charset="0"/>
            </a:endParaRPr>
          </a:p>
          <a:p>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382000" cy="715962"/>
          </a:xfrm>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600" b="1" dirty="0" smtClean="0">
                <a:latin typeface="Tahoma" pitchFamily="34" charset="0"/>
                <a:cs typeface="Tahoma" pitchFamily="34" charset="0"/>
              </a:rPr>
              <a:t>OPERATION THEATRE</a:t>
            </a:r>
            <a:r>
              <a:rPr lang="en-US" sz="3600" dirty="0" smtClean="0">
                <a:latin typeface="Tahoma" pitchFamily="34" charset="0"/>
                <a:cs typeface="Tahoma" pitchFamily="34" charset="0"/>
              </a:rPr>
              <a:t>   </a:t>
            </a:r>
            <a:r>
              <a:rPr lang="en-US" dirty="0" smtClean="0"/>
              <a:t/>
            </a:r>
            <a:br>
              <a:rPr lang="en-US" dirty="0" smtClean="0"/>
            </a:br>
            <a:endParaRPr lang="en-US" dirty="0"/>
          </a:p>
        </p:txBody>
      </p:sp>
      <p:sp>
        <p:nvSpPr>
          <p:cNvPr id="3" name="Content Placeholder 2"/>
          <p:cNvSpPr>
            <a:spLocks noGrp="1"/>
          </p:cNvSpPr>
          <p:nvPr>
            <p:ph idx="1"/>
          </p:nvPr>
        </p:nvSpPr>
        <p:spPr>
          <a:xfrm>
            <a:off x="457200" y="1143000"/>
            <a:ext cx="8305800" cy="4724400"/>
          </a:xfrm>
        </p:spPr>
        <p:txBody>
          <a:bodyPr/>
          <a:lstStyle/>
          <a:p>
            <a:pPr lvl="2">
              <a:buNone/>
            </a:pPr>
            <a:r>
              <a:rPr lang="en-US" sz="2800" b="1" dirty="0" smtClean="0">
                <a:solidFill>
                  <a:srgbClr val="C00000"/>
                </a:solidFill>
                <a:latin typeface="Tahoma" pitchFamily="34" charset="0"/>
                <a:cs typeface="Tahoma" pitchFamily="34" charset="0"/>
              </a:rPr>
              <a:t>Type  of  waste:  </a:t>
            </a:r>
            <a:endParaRPr lang="en-US" b="1" dirty="0" smtClean="0">
              <a:solidFill>
                <a:srgbClr val="C00000"/>
              </a:solidFill>
              <a:latin typeface="Tahoma" pitchFamily="34" charset="0"/>
              <a:cs typeface="Tahoma" pitchFamily="34" charset="0"/>
            </a:endParaRPr>
          </a:p>
          <a:p>
            <a:pPr>
              <a:buNone/>
            </a:pPr>
            <a:r>
              <a:rPr lang="en-US" sz="2400" b="1" dirty="0" smtClean="0">
                <a:solidFill>
                  <a:schemeClr val="tx1"/>
                </a:solidFill>
                <a:latin typeface="Tahoma" pitchFamily="34" charset="0"/>
                <a:cs typeface="Tahoma" pitchFamily="34" charset="0"/>
              </a:rPr>
              <a:t>Sharps:</a:t>
            </a:r>
            <a:r>
              <a:rPr lang="en-US" sz="2400" dirty="0" smtClean="0">
                <a:solidFill>
                  <a:schemeClr val="tx1"/>
                </a:solidFill>
                <a:latin typeface="Tahoma" pitchFamily="34" charset="0"/>
                <a:cs typeface="Tahoma" pitchFamily="34" charset="0"/>
              </a:rPr>
              <a:t> needles, broken glass </a:t>
            </a:r>
            <a:endParaRPr lang="en-US" sz="2000" dirty="0" smtClean="0">
              <a:solidFill>
                <a:schemeClr val="tx1"/>
              </a:solidFill>
              <a:latin typeface="Tahoma" pitchFamily="34" charset="0"/>
              <a:cs typeface="Tahoma" pitchFamily="34" charset="0"/>
            </a:endParaRPr>
          </a:p>
          <a:p>
            <a:pPr>
              <a:buNone/>
            </a:pPr>
            <a:r>
              <a:rPr lang="en-US" sz="2400" b="1" dirty="0" smtClean="0">
                <a:solidFill>
                  <a:schemeClr val="tx1"/>
                </a:solidFill>
                <a:latin typeface="Tahoma" pitchFamily="34" charset="0"/>
                <a:cs typeface="Tahoma" pitchFamily="34" charset="0"/>
              </a:rPr>
              <a:t>Plastics:</a:t>
            </a:r>
            <a:r>
              <a:rPr lang="en-US" sz="2400" dirty="0" smtClean="0">
                <a:solidFill>
                  <a:schemeClr val="tx1"/>
                </a:solidFill>
                <a:latin typeface="Tahoma" pitchFamily="34" charset="0"/>
                <a:cs typeface="Tahoma" pitchFamily="34" charset="0"/>
              </a:rPr>
              <a:t> syringes, </a:t>
            </a:r>
            <a:r>
              <a:rPr lang="en-US" sz="2400" dirty="0" err="1" smtClean="0">
                <a:solidFill>
                  <a:schemeClr val="tx1"/>
                </a:solidFill>
                <a:latin typeface="Tahoma" pitchFamily="34" charset="0"/>
                <a:cs typeface="Tahoma" pitchFamily="34" charset="0"/>
              </a:rPr>
              <a:t>tubings</a:t>
            </a:r>
            <a:r>
              <a:rPr lang="en-US" sz="2400" dirty="0" smtClean="0">
                <a:solidFill>
                  <a:schemeClr val="tx1"/>
                </a:solidFill>
                <a:latin typeface="Tahoma" pitchFamily="34" charset="0"/>
                <a:cs typeface="Tahoma" pitchFamily="34" charset="0"/>
              </a:rPr>
              <a:t>, </a:t>
            </a:r>
            <a:r>
              <a:rPr lang="en-US" sz="2400" dirty="0" err="1" smtClean="0">
                <a:solidFill>
                  <a:schemeClr val="tx1"/>
                </a:solidFill>
                <a:latin typeface="Tahoma" pitchFamily="34" charset="0"/>
                <a:cs typeface="Tahoma" pitchFamily="34" charset="0"/>
              </a:rPr>
              <a:t>cannulas</a:t>
            </a:r>
            <a:endParaRPr lang="en-US" sz="2000" dirty="0" smtClean="0">
              <a:solidFill>
                <a:schemeClr val="tx1"/>
              </a:solidFill>
              <a:latin typeface="Tahoma" pitchFamily="34" charset="0"/>
              <a:cs typeface="Tahoma" pitchFamily="34" charset="0"/>
            </a:endParaRPr>
          </a:p>
          <a:p>
            <a:pPr>
              <a:buNone/>
            </a:pPr>
            <a:r>
              <a:rPr lang="en-US" sz="2400" b="1" dirty="0" smtClean="0">
                <a:solidFill>
                  <a:schemeClr val="tx1"/>
                </a:solidFill>
                <a:latin typeface="Tahoma" pitchFamily="34" charset="0"/>
                <a:cs typeface="Tahoma" pitchFamily="34" charset="0"/>
              </a:rPr>
              <a:t>Human waste: </a:t>
            </a:r>
            <a:r>
              <a:rPr lang="en-US" sz="2400" dirty="0" smtClean="0">
                <a:solidFill>
                  <a:schemeClr val="tx1"/>
                </a:solidFill>
                <a:latin typeface="Tahoma" pitchFamily="34" charset="0"/>
                <a:cs typeface="Tahoma" pitchFamily="34" charset="0"/>
              </a:rPr>
              <a:t>blood, urine, body parts during surgery</a:t>
            </a:r>
          </a:p>
          <a:p>
            <a:r>
              <a:rPr lang="en-US" sz="2400" b="1" dirty="0" smtClean="0">
                <a:solidFill>
                  <a:srgbClr val="C00000"/>
                </a:solidFill>
                <a:latin typeface="Tahoma" pitchFamily="34" charset="0"/>
                <a:cs typeface="Tahoma" pitchFamily="34" charset="0"/>
              </a:rPr>
              <a:t>Segregation technique:  </a:t>
            </a:r>
            <a:r>
              <a:rPr lang="en-US" sz="2400" dirty="0" smtClean="0">
                <a:solidFill>
                  <a:schemeClr val="tx1"/>
                </a:solidFill>
                <a:latin typeface="Tahoma" pitchFamily="34" charset="0"/>
                <a:cs typeface="Tahoma" pitchFamily="34" charset="0"/>
              </a:rPr>
              <a:t>Different colored plastic  bags  are  used  as  directed  by the standards. Sharps collected in sharp container.</a:t>
            </a:r>
            <a:endParaRPr lang="en-US" dirty="0" smtClean="0">
              <a:solidFill>
                <a:schemeClr val="tx1"/>
              </a:solidFill>
              <a:latin typeface="Tahoma" pitchFamily="34" charset="0"/>
              <a:cs typeface="Tahoma" pitchFamily="34" charset="0"/>
            </a:endParaRPr>
          </a:p>
          <a:p>
            <a:r>
              <a:rPr lang="en-US" sz="2400" b="1" dirty="0" smtClean="0">
                <a:solidFill>
                  <a:srgbClr val="C00000"/>
                </a:solidFill>
                <a:latin typeface="Tahoma" pitchFamily="34" charset="0"/>
                <a:cs typeface="Tahoma" pitchFamily="34" charset="0"/>
              </a:rPr>
              <a:t>Condition of the  dustbins  and   the  sharp  containers:  </a:t>
            </a:r>
            <a:r>
              <a:rPr lang="en-US" sz="2400" dirty="0" smtClean="0">
                <a:solidFill>
                  <a:schemeClr val="tx1"/>
                </a:solidFill>
                <a:latin typeface="Tahoma" pitchFamily="34" charset="0"/>
                <a:cs typeface="Tahoma" pitchFamily="34" charset="0"/>
              </a:rPr>
              <a:t>Dustbins  were  clean  and not overflowing.  The sharp containers were properly covered.</a:t>
            </a:r>
            <a:endParaRPr lang="en-US" dirty="0" smtClean="0">
              <a:solidFill>
                <a:schemeClr val="tx1"/>
              </a:solidFill>
              <a:latin typeface="Tahoma" pitchFamily="34" charset="0"/>
              <a:cs typeface="Tahoma" pitchFamily="34" charset="0"/>
            </a:endParaRPr>
          </a:p>
          <a:p>
            <a:r>
              <a:rPr lang="en-US" sz="2400" b="1" dirty="0" smtClean="0">
                <a:solidFill>
                  <a:srgbClr val="C00000"/>
                </a:solidFill>
                <a:latin typeface="Tahoma" pitchFamily="34" charset="0"/>
                <a:cs typeface="Tahoma" pitchFamily="34" charset="0"/>
              </a:rPr>
              <a:t>Any equipment for waste treatment : </a:t>
            </a:r>
            <a:r>
              <a:rPr lang="en-US" sz="2400" dirty="0" smtClean="0">
                <a:solidFill>
                  <a:schemeClr val="tx1"/>
                </a:solidFill>
                <a:latin typeface="Tahoma" pitchFamily="34" charset="0"/>
                <a:cs typeface="Tahoma" pitchFamily="34" charset="0"/>
              </a:rPr>
              <a:t>No</a:t>
            </a:r>
            <a:r>
              <a:rPr lang="en-US" sz="2400" b="1" dirty="0" smtClean="0">
                <a:latin typeface="Tahoma" pitchFamily="34" charset="0"/>
                <a:cs typeface="Tahoma" pitchFamily="34" charset="0"/>
              </a:rPr>
              <a:t>   </a:t>
            </a:r>
            <a:endParaRPr lang="en-US" sz="2800" dirty="0" smtClean="0">
              <a:latin typeface="Tahoma" pitchFamily="34" charset="0"/>
              <a:cs typeface="Tahoma" pitchFamily="34" charset="0"/>
            </a:endParaRPr>
          </a:p>
          <a:p>
            <a:r>
              <a:rPr lang="en-US" b="1" dirty="0" smtClean="0"/>
              <a:t> </a:t>
            </a:r>
            <a:endParaRPr lang="en-US" sz="2800" dirty="0" smtClean="0"/>
          </a:p>
          <a:p>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latin typeface="Tahoma" pitchFamily="34" charset="0"/>
                <a:cs typeface="Tahoma" pitchFamily="34" charset="0"/>
              </a:rPr>
              <a:t/>
            </a:r>
            <a:br>
              <a:rPr lang="en-US" sz="3600" b="1" dirty="0" smtClean="0">
                <a:latin typeface="Tahoma" pitchFamily="34" charset="0"/>
                <a:cs typeface="Tahoma" pitchFamily="34" charset="0"/>
              </a:rPr>
            </a:br>
            <a:r>
              <a:rPr lang="en-US" sz="3200" b="1" dirty="0" smtClean="0">
                <a:solidFill>
                  <a:srgbClr val="C00000"/>
                </a:solidFill>
                <a:latin typeface="Tahoma" pitchFamily="34" charset="0"/>
                <a:cs typeface="Tahoma" pitchFamily="34" charset="0"/>
              </a:rPr>
              <a:t>OBSERVATIONS</a:t>
            </a:r>
            <a:r>
              <a:rPr lang="en-US" sz="3600" b="1" dirty="0" smtClean="0">
                <a:latin typeface="Tahoma" pitchFamily="34" charset="0"/>
                <a:cs typeface="Tahoma" pitchFamily="34" charset="0"/>
              </a:rPr>
              <a:t> </a:t>
            </a:r>
            <a:r>
              <a:rPr lang="en-US" sz="3600" dirty="0" smtClean="0">
                <a:latin typeface="Tahoma" pitchFamily="34" charset="0"/>
                <a:cs typeface="Tahoma" pitchFamily="34" charset="0"/>
              </a:rPr>
              <a:t/>
            </a:r>
            <a:br>
              <a:rPr lang="en-US" sz="3600" dirty="0" smtClean="0">
                <a:latin typeface="Tahoma" pitchFamily="34" charset="0"/>
                <a:cs typeface="Tahoma" pitchFamily="34" charset="0"/>
              </a:rPr>
            </a:br>
            <a:endParaRPr lang="en-US" sz="3600" dirty="0">
              <a:latin typeface="Tahoma" pitchFamily="34" charset="0"/>
              <a:cs typeface="Tahoma" pitchFamily="34" charset="0"/>
            </a:endParaRPr>
          </a:p>
        </p:txBody>
      </p:sp>
      <p:sp>
        <p:nvSpPr>
          <p:cNvPr id="3" name="Content Placeholder 2"/>
          <p:cNvSpPr>
            <a:spLocks noGrp="1"/>
          </p:cNvSpPr>
          <p:nvPr>
            <p:ph idx="1"/>
          </p:nvPr>
        </p:nvSpPr>
        <p:spPr>
          <a:xfrm>
            <a:off x="457200" y="1219200"/>
            <a:ext cx="8001000" cy="4572000"/>
          </a:xfrm>
        </p:spPr>
        <p:txBody>
          <a:bodyPr/>
          <a:lstStyle/>
          <a:p>
            <a:pPr algn="just"/>
            <a:r>
              <a:rPr lang="en-US" sz="2000" dirty="0" smtClean="0">
                <a:solidFill>
                  <a:schemeClr val="tx1"/>
                </a:solidFill>
                <a:latin typeface="Tahoma" pitchFamily="34" charset="0"/>
                <a:cs typeface="Tahoma" pitchFamily="34" charset="0"/>
              </a:rPr>
              <a:t>The biomedical waste is collected and removed from the area every 3 hours.</a:t>
            </a:r>
          </a:p>
          <a:p>
            <a:pPr lvl="0" algn="just"/>
            <a:r>
              <a:rPr lang="en-US" sz="2000" dirty="0" smtClean="0">
                <a:solidFill>
                  <a:schemeClr val="tx1"/>
                </a:solidFill>
                <a:latin typeface="Tahoma" pitchFamily="34" charset="0"/>
                <a:cs typeface="Tahoma" pitchFamily="34" charset="0"/>
              </a:rPr>
              <a:t>The waste is also immediately removed after any surgery.</a:t>
            </a:r>
          </a:p>
          <a:p>
            <a:pPr lvl="0" algn="just"/>
            <a:r>
              <a:rPr lang="en-US" sz="2000" dirty="0" smtClean="0">
                <a:solidFill>
                  <a:schemeClr val="tx1"/>
                </a:solidFill>
                <a:latin typeface="Tahoma" pitchFamily="34" charset="0"/>
                <a:cs typeface="Tahoma" pitchFamily="34" charset="0"/>
              </a:rPr>
              <a:t>The orthopedic and renal OTs were found clean and tidy.</a:t>
            </a:r>
          </a:p>
          <a:p>
            <a:pPr lvl="0" algn="just"/>
            <a:r>
              <a:rPr lang="en-US" sz="2000" dirty="0" smtClean="0">
                <a:solidFill>
                  <a:schemeClr val="tx1"/>
                </a:solidFill>
                <a:latin typeface="Tahoma" pitchFamily="34" charset="0"/>
                <a:cs typeface="Tahoma" pitchFamily="34" charset="0"/>
              </a:rPr>
              <a:t>The garbage bags were fresh indicating that they were replaced after a surgical procedure.</a:t>
            </a:r>
          </a:p>
          <a:p>
            <a:pPr lvl="0" algn="just"/>
            <a:r>
              <a:rPr lang="en-US" sz="2000" dirty="0" smtClean="0">
                <a:solidFill>
                  <a:schemeClr val="tx1"/>
                </a:solidFill>
                <a:latin typeface="Tahoma" pitchFamily="34" charset="0"/>
                <a:cs typeface="Tahoma" pitchFamily="34" charset="0"/>
              </a:rPr>
              <a:t>The waste bins were also empty.</a:t>
            </a:r>
          </a:p>
          <a:p>
            <a:pPr lvl="0" algn="just"/>
            <a:r>
              <a:rPr lang="en-US" sz="2000" dirty="0" smtClean="0">
                <a:solidFill>
                  <a:schemeClr val="tx1"/>
                </a:solidFill>
                <a:latin typeface="Tahoma" pitchFamily="34" charset="0"/>
                <a:cs typeface="Tahoma" pitchFamily="34" charset="0"/>
              </a:rPr>
              <a:t>The dirty utility was  clean  and   not  stinking. Large dustbins are  used  there  to dispose-off the  biomedical waste o f 2-3  OTs.</a:t>
            </a:r>
          </a:p>
          <a:p>
            <a:pPr lvl="0" algn="just"/>
            <a:r>
              <a:rPr lang="en-US" sz="2000" dirty="0" smtClean="0">
                <a:solidFill>
                  <a:schemeClr val="tx1"/>
                </a:solidFill>
                <a:latin typeface="Tahoma" pitchFamily="34" charset="0"/>
                <a:cs typeface="Tahoma" pitchFamily="34" charset="0"/>
              </a:rPr>
              <a:t>The  housekeeping  staff  is  also  well  versed  with  the  special  precautions  to  be taken for maintaining the cleanliness  of the OT area. </a:t>
            </a:r>
          </a:p>
          <a:p>
            <a:pPr algn="just">
              <a:buNone/>
            </a:pPr>
            <a:endParaRPr lang="en-US" sz="2000" dirty="0" smtClean="0">
              <a:solidFill>
                <a:schemeClr val="tx1"/>
              </a:solidFill>
              <a:latin typeface="Tahoma" pitchFamily="34" charset="0"/>
              <a:cs typeface="Tahoma" pitchFamily="34" charset="0"/>
            </a:endParaRPr>
          </a:p>
          <a:p>
            <a:pPr algn="just"/>
            <a:endParaRPr lang="en-US" sz="2000" dirty="0">
              <a:solidFill>
                <a:schemeClr val="tx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dirty="0" smtClean="0">
                <a:latin typeface="Tahoma" pitchFamily="34" charset="0"/>
                <a:cs typeface="Tahoma" pitchFamily="34" charset="0"/>
              </a:rPr>
              <a:t>Chart 1: Process flow from generating site till dirty utility</a:t>
            </a:r>
            <a:endParaRPr lang="en-US" sz="2800" dirty="0"/>
          </a:p>
        </p:txBody>
      </p:sp>
      <p:sp>
        <p:nvSpPr>
          <p:cNvPr id="5127" name="AutoShape 7"/>
          <p:cNvSpPr>
            <a:spLocks noChangeArrowheads="1"/>
          </p:cNvSpPr>
          <p:nvPr/>
        </p:nvSpPr>
        <p:spPr bwMode="auto">
          <a:xfrm>
            <a:off x="4114800" y="1905000"/>
            <a:ext cx="323850" cy="371475"/>
          </a:xfrm>
          <a:prstGeom prst="downArrow">
            <a:avLst>
              <a:gd name="adj1" fmla="val 50000"/>
              <a:gd name="adj2" fmla="val 28676"/>
            </a:avLst>
          </a:prstGeom>
          <a:gradFill rotWithShape="0">
            <a:gsLst>
              <a:gs pos="0">
                <a:srgbClr val="FFFFFF"/>
              </a:gs>
              <a:gs pos="100000">
                <a:srgbClr val="CCC0D9"/>
              </a:gs>
            </a:gsLst>
            <a:lin ang="5400000" scaled="1"/>
          </a:gradFill>
          <a:ln w="12700">
            <a:solidFill>
              <a:srgbClr val="B2A1C7"/>
            </a:solidFill>
            <a:miter lim="800000"/>
            <a:headEnd/>
            <a:tailEnd/>
          </a:ln>
          <a:effectLst>
            <a:outerShdw dist="28398" dir="3806097" algn="ctr" rotWithShape="0">
              <a:srgbClr val="3F3151">
                <a:alpha val="50000"/>
              </a:srgbClr>
            </a:outerShdw>
          </a:effectLst>
        </p:spPr>
        <p:txBody>
          <a:bodyPr vert="horz" wrap="square" lIns="91440" tIns="45720" rIns="91440" bIns="45720" numCol="1" anchor="t" anchorCtr="0" compatLnSpc="1">
            <a:prstTxWarp prst="textNoShape">
              <a:avLst/>
            </a:prstTxWarp>
          </a:bodyPr>
          <a:lstStyle/>
          <a:p>
            <a:endParaRPr lang="en-US"/>
          </a:p>
        </p:txBody>
      </p:sp>
      <p:sp>
        <p:nvSpPr>
          <p:cNvPr id="5126" name="AutoShape 6"/>
          <p:cNvSpPr>
            <a:spLocks noChangeArrowheads="1"/>
          </p:cNvSpPr>
          <p:nvPr/>
        </p:nvSpPr>
        <p:spPr bwMode="auto">
          <a:xfrm>
            <a:off x="4114800" y="4038600"/>
            <a:ext cx="323850" cy="381000"/>
          </a:xfrm>
          <a:prstGeom prst="downArrow">
            <a:avLst>
              <a:gd name="adj1" fmla="val 50000"/>
              <a:gd name="adj2" fmla="val 29412"/>
            </a:avLst>
          </a:prstGeom>
          <a:gradFill rotWithShape="0">
            <a:gsLst>
              <a:gs pos="0">
                <a:srgbClr val="FFFFFF"/>
              </a:gs>
              <a:gs pos="100000">
                <a:srgbClr val="CCC0D9"/>
              </a:gs>
            </a:gsLst>
            <a:lin ang="5400000" scaled="1"/>
          </a:gradFill>
          <a:ln w="12700">
            <a:solidFill>
              <a:srgbClr val="B2A1C7"/>
            </a:solidFill>
            <a:miter lim="800000"/>
            <a:headEnd/>
            <a:tailEnd/>
          </a:ln>
          <a:effectLst>
            <a:outerShdw dist="28398" dir="3806097" algn="ctr" rotWithShape="0">
              <a:srgbClr val="3F3151">
                <a:alpha val="50000"/>
              </a:srgbClr>
            </a:outerShdw>
          </a:effectLst>
        </p:spPr>
        <p:txBody>
          <a:bodyPr vert="horz" wrap="square" lIns="91440" tIns="45720" rIns="91440" bIns="45720" numCol="1" anchor="t" anchorCtr="0" compatLnSpc="1">
            <a:prstTxWarp prst="textNoShape">
              <a:avLst/>
            </a:prstTxWarp>
          </a:bodyPr>
          <a:lstStyle/>
          <a:p>
            <a:endParaRPr lang="en-US"/>
          </a:p>
        </p:txBody>
      </p:sp>
      <p:sp>
        <p:nvSpPr>
          <p:cNvPr id="5128" name="AutoShape 8"/>
          <p:cNvSpPr>
            <a:spLocks noChangeArrowheads="1"/>
          </p:cNvSpPr>
          <p:nvPr/>
        </p:nvSpPr>
        <p:spPr bwMode="auto">
          <a:xfrm>
            <a:off x="1828800" y="2286000"/>
            <a:ext cx="4953000" cy="657225"/>
          </a:xfrm>
          <a:prstGeom prst="roundRect">
            <a:avLst>
              <a:gd name="adj" fmla="val 16667"/>
            </a:avLst>
          </a:prstGeom>
          <a:gradFill rotWithShape="0">
            <a:gsLst>
              <a:gs pos="0">
                <a:srgbClr val="C0504D"/>
              </a:gs>
              <a:gs pos="100000">
                <a:srgbClr val="923633"/>
              </a:gs>
            </a:gsLst>
            <a:path path="shape">
              <a:fillToRect l="50000" t="50000" r="50000" b="50000"/>
            </a:path>
          </a:gradFill>
          <a:ln w="0">
            <a:noFill/>
            <a:round/>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alibri" pitchFamily="34" charset="0"/>
                <a:ea typeface="Times New Roman" pitchFamily="18" charset="0"/>
                <a:cs typeface="Times New Roman" pitchFamily="18" charset="0"/>
              </a:rPr>
              <a:t>WASTE SEGREGATION – into color coded bags and sharp containers.</a:t>
            </a:r>
            <a:endParaRPr kumimoji="0" lang="en-US" sz="2800" b="0" i="0" u="none" strike="noStrike" cap="none" normalizeH="0" baseline="0" dirty="0" smtClean="0">
              <a:ln>
                <a:noFill/>
              </a:ln>
              <a:solidFill>
                <a:schemeClr val="tx1"/>
              </a:solidFill>
              <a:effectLst/>
              <a:latin typeface="Arial" pitchFamily="34" charset="0"/>
            </a:endParaRPr>
          </a:p>
        </p:txBody>
      </p:sp>
      <p:sp>
        <p:nvSpPr>
          <p:cNvPr id="5125" name="AutoShape 5"/>
          <p:cNvSpPr>
            <a:spLocks noChangeArrowheads="1"/>
          </p:cNvSpPr>
          <p:nvPr/>
        </p:nvSpPr>
        <p:spPr bwMode="auto">
          <a:xfrm>
            <a:off x="1828800" y="3352800"/>
            <a:ext cx="4953000" cy="685800"/>
          </a:xfrm>
          <a:prstGeom prst="roundRect">
            <a:avLst>
              <a:gd name="adj" fmla="val 16667"/>
            </a:avLst>
          </a:prstGeom>
          <a:gradFill rotWithShape="0">
            <a:gsLst>
              <a:gs pos="0">
                <a:srgbClr val="C0504D"/>
              </a:gs>
              <a:gs pos="100000">
                <a:srgbClr val="923633"/>
              </a:gs>
            </a:gsLst>
            <a:path path="shape">
              <a:fillToRect l="50000" t="50000" r="50000" b="50000"/>
            </a:path>
          </a:gradFill>
          <a:ln w="0">
            <a:noFill/>
            <a:round/>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alibri" pitchFamily="34" charset="0"/>
                <a:ea typeface="Times New Roman" pitchFamily="18" charset="0"/>
                <a:cs typeface="Times New Roman" pitchFamily="18" charset="0"/>
              </a:rPr>
              <a:t>COLLECTION – from various departments at the same floor.</a:t>
            </a:r>
            <a:endParaRPr kumimoji="0" lang="en-US" sz="2800" b="0" i="0" u="none" strike="noStrike" cap="none" normalizeH="0" baseline="0" dirty="0" smtClean="0">
              <a:ln>
                <a:noFill/>
              </a:ln>
              <a:solidFill>
                <a:schemeClr val="tx1"/>
              </a:solidFill>
              <a:effectLst/>
              <a:latin typeface="Arial" pitchFamily="34" charset="0"/>
            </a:endParaRPr>
          </a:p>
        </p:txBody>
      </p:sp>
      <p:sp>
        <p:nvSpPr>
          <p:cNvPr id="5124" name="AutoShape 4"/>
          <p:cNvSpPr>
            <a:spLocks noChangeArrowheads="1"/>
          </p:cNvSpPr>
          <p:nvPr/>
        </p:nvSpPr>
        <p:spPr bwMode="auto">
          <a:xfrm>
            <a:off x="1828800" y="4419600"/>
            <a:ext cx="4953000" cy="609600"/>
          </a:xfrm>
          <a:prstGeom prst="roundRect">
            <a:avLst>
              <a:gd name="adj" fmla="val 16667"/>
            </a:avLst>
          </a:prstGeom>
          <a:gradFill rotWithShape="0">
            <a:gsLst>
              <a:gs pos="0">
                <a:srgbClr val="C0504D"/>
              </a:gs>
              <a:gs pos="100000">
                <a:srgbClr val="923633"/>
              </a:gs>
            </a:gsLst>
            <a:path path="shape">
              <a:fillToRect l="50000" t="50000" r="50000" b="50000"/>
            </a:path>
          </a:gradFill>
          <a:ln w="0">
            <a:noFill/>
            <a:round/>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alibri" pitchFamily="34" charset="0"/>
                <a:ea typeface="Times New Roman" pitchFamily="18" charset="0"/>
                <a:cs typeface="Times New Roman" pitchFamily="18" charset="0"/>
              </a:rPr>
              <a:t>INTERNAL TRANSPORT</a:t>
            </a:r>
            <a:endParaRPr kumimoji="0" lang="en-US" sz="2800" b="0" i="0" u="none" strike="noStrike" cap="none" normalizeH="0" baseline="0" dirty="0" smtClean="0">
              <a:ln>
                <a:noFill/>
              </a:ln>
              <a:solidFill>
                <a:schemeClr val="tx1"/>
              </a:solidFill>
              <a:effectLst/>
              <a:latin typeface="Arial" pitchFamily="34" charset="0"/>
            </a:endParaRPr>
          </a:p>
        </p:txBody>
      </p:sp>
      <p:sp>
        <p:nvSpPr>
          <p:cNvPr id="5122" name="AutoShape 2"/>
          <p:cNvSpPr>
            <a:spLocks noChangeArrowheads="1"/>
          </p:cNvSpPr>
          <p:nvPr/>
        </p:nvSpPr>
        <p:spPr bwMode="auto">
          <a:xfrm>
            <a:off x="1828800" y="5410200"/>
            <a:ext cx="4953000" cy="609600"/>
          </a:xfrm>
          <a:prstGeom prst="roundRect">
            <a:avLst>
              <a:gd name="adj" fmla="val 16667"/>
            </a:avLst>
          </a:prstGeom>
          <a:gradFill rotWithShape="0">
            <a:gsLst>
              <a:gs pos="0">
                <a:srgbClr val="C0504D"/>
              </a:gs>
              <a:gs pos="100000">
                <a:srgbClr val="923633"/>
              </a:gs>
            </a:gsLst>
            <a:path path="shape">
              <a:fillToRect l="50000" t="50000" r="50000" b="50000"/>
            </a:path>
          </a:gradFill>
          <a:ln w="0">
            <a:noFill/>
            <a:round/>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alibri" pitchFamily="34" charset="0"/>
                <a:ea typeface="Times New Roman" pitchFamily="18" charset="0"/>
                <a:cs typeface="Times New Roman" pitchFamily="18" charset="0"/>
              </a:rPr>
              <a:t>STORAGE IN DIRTY UTILITY</a:t>
            </a:r>
            <a:endParaRPr kumimoji="0" lang="en-US" sz="2800" b="0" i="0" u="none" strike="noStrike" cap="none" normalizeH="0" baseline="0" dirty="0" smtClean="0">
              <a:ln>
                <a:noFill/>
              </a:ln>
              <a:solidFill>
                <a:schemeClr val="tx1"/>
              </a:solidFill>
              <a:effectLst/>
              <a:latin typeface="Arial" pitchFamily="34" charset="0"/>
            </a:endParaRPr>
          </a:p>
        </p:txBody>
      </p:sp>
      <p:sp>
        <p:nvSpPr>
          <p:cNvPr id="5123" name="AutoShape 3"/>
          <p:cNvSpPr>
            <a:spLocks noChangeArrowheads="1"/>
          </p:cNvSpPr>
          <p:nvPr/>
        </p:nvSpPr>
        <p:spPr bwMode="auto">
          <a:xfrm>
            <a:off x="4114800" y="2971800"/>
            <a:ext cx="323850" cy="381000"/>
          </a:xfrm>
          <a:prstGeom prst="downArrow">
            <a:avLst>
              <a:gd name="adj1" fmla="val 50000"/>
              <a:gd name="adj2" fmla="val 29412"/>
            </a:avLst>
          </a:prstGeom>
          <a:gradFill rotWithShape="0">
            <a:gsLst>
              <a:gs pos="0">
                <a:srgbClr val="FFFFFF"/>
              </a:gs>
              <a:gs pos="100000">
                <a:srgbClr val="CCC0D9"/>
              </a:gs>
            </a:gsLst>
            <a:lin ang="5400000" scaled="1"/>
          </a:gradFill>
          <a:ln w="12700">
            <a:solidFill>
              <a:srgbClr val="B2A1C7"/>
            </a:solidFill>
            <a:miter lim="800000"/>
            <a:headEnd/>
            <a:tailEnd/>
          </a:ln>
          <a:effectLst>
            <a:outerShdw dist="28398" dir="3806097" algn="ctr" rotWithShape="0">
              <a:srgbClr val="3F3151">
                <a:alpha val="50000"/>
              </a:srgbClr>
            </a:outerShdw>
          </a:effectLst>
        </p:spPr>
        <p:txBody>
          <a:bodyPr vert="horz" wrap="square" lIns="91440" tIns="45720" rIns="91440" bIns="45720" numCol="1" anchor="t" anchorCtr="0" compatLnSpc="1">
            <a:prstTxWarp prst="textNoShape">
              <a:avLst/>
            </a:prstTxWarp>
          </a:bodyPr>
          <a:lstStyle/>
          <a:p>
            <a:endParaRPr lang="en-US"/>
          </a:p>
        </p:txBody>
      </p:sp>
      <p:sp>
        <p:nvSpPr>
          <p:cNvPr id="5121" name="AutoShape 1"/>
          <p:cNvSpPr>
            <a:spLocks noChangeArrowheads="1"/>
          </p:cNvSpPr>
          <p:nvPr/>
        </p:nvSpPr>
        <p:spPr bwMode="auto">
          <a:xfrm>
            <a:off x="4114800" y="5029200"/>
            <a:ext cx="323850" cy="381000"/>
          </a:xfrm>
          <a:prstGeom prst="downArrow">
            <a:avLst>
              <a:gd name="adj1" fmla="val 50000"/>
              <a:gd name="adj2" fmla="val 29412"/>
            </a:avLst>
          </a:prstGeom>
          <a:gradFill rotWithShape="0">
            <a:gsLst>
              <a:gs pos="0">
                <a:srgbClr val="FFFFFF"/>
              </a:gs>
              <a:gs pos="100000">
                <a:srgbClr val="CCC0D9"/>
              </a:gs>
            </a:gsLst>
            <a:lin ang="5400000" scaled="1"/>
          </a:gradFill>
          <a:ln w="12700">
            <a:solidFill>
              <a:srgbClr val="B2A1C7"/>
            </a:solidFill>
            <a:miter lim="800000"/>
            <a:headEnd/>
            <a:tailEnd/>
          </a:ln>
          <a:effectLst>
            <a:outerShdw dist="28398" dir="3806097" algn="ctr" rotWithShape="0">
              <a:srgbClr val="3F3151">
                <a:alpha val="50000"/>
              </a:srgbClr>
            </a:outerShdw>
          </a:effectLst>
        </p:spPr>
        <p:txBody>
          <a:bodyPr vert="horz" wrap="square" lIns="91440" tIns="45720" rIns="91440" bIns="45720" numCol="1" anchor="t" anchorCtr="0" compatLnSpc="1">
            <a:prstTxWarp prst="textNoShape">
              <a:avLst/>
            </a:prstTxWarp>
          </a:bodyPr>
          <a:lstStyle/>
          <a:p>
            <a:endParaRPr lang="en-US"/>
          </a:p>
        </p:txBody>
      </p:sp>
      <p:sp>
        <p:nvSpPr>
          <p:cNvPr id="512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131" name="Rectangle 11"/>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rPr>
              <a:t/>
            </a:r>
            <a:br>
              <a:rPr kumimoji="0" lang="en-US" sz="800" b="0" i="0" u="none" strike="noStrike" cap="none" normalizeH="0" baseline="0" smtClean="0">
                <a:ln>
                  <a:noFill/>
                </a:ln>
                <a:solidFill>
                  <a:schemeClr val="tx1"/>
                </a:solidFill>
                <a:effectLst/>
                <a:latin typeface="Arial" pitchFamily="34" charset="0"/>
              </a:rPr>
            </a:br>
            <a:endParaRPr kumimoji="0" lang="en-U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132" name="Rectangle 12"/>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a:t>
            </a:r>
            <a:endParaRPr kumimoji="0" lang="en-US" sz="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134" name="Rectangle 14"/>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a:t>
            </a:r>
            <a:endParaRPr kumimoji="0" lang="en-US" sz="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137" name="Rectangle 17"/>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17" name="AutoShape 2"/>
          <p:cNvSpPr>
            <a:spLocks noGrp="1" noChangeArrowheads="1"/>
          </p:cNvSpPr>
          <p:nvPr>
            <p:ph idx="1"/>
          </p:nvPr>
        </p:nvSpPr>
        <p:spPr bwMode="auto">
          <a:xfrm>
            <a:off x="1828800" y="1295400"/>
            <a:ext cx="4953000" cy="609600"/>
          </a:xfrm>
          <a:prstGeom prst="roundRect">
            <a:avLst>
              <a:gd name="adj" fmla="val 16667"/>
            </a:avLst>
          </a:prstGeom>
          <a:gradFill rotWithShape="0">
            <a:gsLst>
              <a:gs pos="0">
                <a:srgbClr val="C0504D"/>
              </a:gs>
              <a:gs pos="100000">
                <a:srgbClr val="923633"/>
              </a:gs>
            </a:gsLst>
            <a:path path="shape">
              <a:fillToRect l="50000" t="50000" r="50000" b="50000"/>
            </a:path>
          </a:gradFill>
          <a:ln w="0">
            <a:noFill/>
            <a:round/>
            <a:headEnd/>
            <a:tailEnd/>
          </a:ln>
          <a:effectLst>
            <a:outerShdw dist="28398" dir="3806097" algn="ctr" rotWithShape="0">
              <a:srgbClr val="622423"/>
            </a:outerShdw>
          </a:effectLst>
        </p:spPr>
        <p:txBody>
          <a:bodyPr vert="horz" wrap="square" lIns="91440" tIns="45720" rIns="91440" bIns="45720" numCol="1" anchor="t" anchorCtr="0" compatLnSpc="1">
            <a:prstTxWarp prst="textNoShape">
              <a:avLst/>
            </a:prstTxWarp>
          </a:bodyPr>
          <a:lstStyle/>
          <a:p>
            <a:pPr marL="0" indent="0" algn="ctr">
              <a:spcBef>
                <a:spcPct val="0"/>
              </a:spcBef>
              <a:buNone/>
            </a:pPr>
            <a:r>
              <a:rPr lang="en-US" sz="1400" b="1" dirty="0" smtClean="0"/>
              <a:t>WASTE GENERATION – at various sites – e.g. OT, Wards, Labs, Dialysis etc.</a:t>
            </a:r>
            <a:endParaRPr lang="en-US" sz="1400" dirty="0" smtClean="0"/>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001000" cy="715962"/>
          </a:xfrm>
        </p:spPr>
        <p:txBody>
          <a:bodyPr/>
          <a:lstStyle/>
          <a:p>
            <a:pPr algn="ctr"/>
            <a:r>
              <a:rPr lang="en-US" sz="2800" b="1" dirty="0" smtClean="0">
                <a:latin typeface="Tahoma" pitchFamily="34" charset="0"/>
                <a:cs typeface="Tahoma" pitchFamily="34" charset="0"/>
              </a:rPr>
              <a:t/>
            </a:r>
            <a:br>
              <a:rPr lang="en-US" sz="2800" b="1" dirty="0" smtClean="0">
                <a:latin typeface="Tahoma" pitchFamily="34" charset="0"/>
                <a:cs typeface="Tahoma" pitchFamily="34" charset="0"/>
              </a:rPr>
            </a:br>
            <a:r>
              <a:rPr lang="en-US" sz="2800" b="1" dirty="0" smtClean="0">
                <a:latin typeface="Tahoma" pitchFamily="34" charset="0"/>
                <a:cs typeface="Tahoma" pitchFamily="34" charset="0"/>
              </a:rPr>
              <a:t/>
            </a:r>
            <a:br>
              <a:rPr lang="en-US" sz="2800" b="1" dirty="0" smtClean="0">
                <a:latin typeface="Tahoma" pitchFamily="34" charset="0"/>
                <a:cs typeface="Tahoma" pitchFamily="34" charset="0"/>
              </a:rPr>
            </a:br>
            <a:r>
              <a:rPr lang="en-US" sz="2400" b="1" dirty="0" smtClean="0">
                <a:latin typeface="Tahoma" pitchFamily="34" charset="0"/>
                <a:cs typeface="Tahoma" pitchFamily="34" charset="0"/>
              </a:rPr>
              <a:t>Chart 2: pathway of bio medical waste from the dirty utility till the final disposal.</a:t>
            </a:r>
            <a:r>
              <a:rPr lang="en-US" sz="4000" b="1" dirty="0" smtClean="0"/>
              <a:t/>
            </a:r>
            <a:br>
              <a:rPr lang="en-US" sz="4000" b="1" dirty="0" smtClean="0"/>
            </a:br>
            <a:endParaRPr lang="en-US" b="1" dirty="0"/>
          </a:p>
        </p:txBody>
      </p:sp>
      <p:sp>
        <p:nvSpPr>
          <p:cNvPr id="4106" name="AutoShape 10"/>
          <p:cNvSpPr>
            <a:spLocks noChangeArrowheads="1"/>
          </p:cNvSpPr>
          <p:nvPr/>
        </p:nvSpPr>
        <p:spPr bwMode="auto">
          <a:xfrm>
            <a:off x="3352800" y="4572000"/>
            <a:ext cx="1905000" cy="8763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MCG VAN </a:t>
            </a:r>
            <a:endParaRPr kumimoji="0" lang="en-US" sz="105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collects the general waste</a:t>
            </a:r>
            <a:endParaRPr kumimoji="0" lang="en-US" sz="2800" b="0" i="0" u="none" strike="noStrike" cap="none" normalizeH="0" baseline="0" dirty="0" smtClean="0">
              <a:ln>
                <a:noFill/>
              </a:ln>
              <a:solidFill>
                <a:schemeClr val="tx1"/>
              </a:solidFill>
              <a:effectLst/>
              <a:latin typeface="Arial" pitchFamily="34" charset="0"/>
            </a:endParaRPr>
          </a:p>
        </p:txBody>
      </p:sp>
      <p:sp>
        <p:nvSpPr>
          <p:cNvPr id="4097" name="AutoShape 1"/>
          <p:cNvSpPr>
            <a:spLocks noChangeArrowheads="1"/>
          </p:cNvSpPr>
          <p:nvPr/>
        </p:nvSpPr>
        <p:spPr bwMode="auto">
          <a:xfrm>
            <a:off x="914400" y="3200400"/>
            <a:ext cx="2057400" cy="9144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VULCAN VAN</a:t>
            </a:r>
            <a:r>
              <a:rPr kumimoji="0" lang="en-US" sz="1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collects the biomedical waste</a:t>
            </a:r>
            <a:endParaRPr kumimoji="0" lang="en-US" sz="2800" b="0" i="0" u="none" strike="noStrike" cap="none" normalizeH="0" baseline="0" dirty="0" smtClean="0">
              <a:ln>
                <a:noFill/>
              </a:ln>
              <a:solidFill>
                <a:schemeClr val="tx1"/>
              </a:solidFill>
              <a:effectLst/>
              <a:latin typeface="Arial" pitchFamily="34" charset="0"/>
            </a:endParaRPr>
          </a:p>
        </p:txBody>
      </p:sp>
      <p:sp>
        <p:nvSpPr>
          <p:cNvPr id="4105" name="AutoShape 9"/>
          <p:cNvSpPr>
            <a:spLocks noChangeArrowheads="1"/>
          </p:cNvSpPr>
          <p:nvPr/>
        </p:nvSpPr>
        <p:spPr bwMode="auto">
          <a:xfrm>
            <a:off x="5791200" y="3124200"/>
            <a:ext cx="1981200" cy="9144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EXTERNAL TRANSPORT</a:t>
            </a:r>
            <a:endParaRPr kumimoji="0" lang="en-US" sz="105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In trolleys</a:t>
            </a:r>
            <a:endParaRPr kumimoji="0" lang="en-US" sz="2400" b="0" i="0" u="none" strike="noStrike" cap="none" normalizeH="0" baseline="0" dirty="0" smtClean="0">
              <a:ln>
                <a:noFill/>
              </a:ln>
              <a:solidFill>
                <a:schemeClr val="tx1"/>
              </a:solidFill>
              <a:effectLst/>
              <a:latin typeface="Arial" pitchFamily="34" charset="0"/>
            </a:endParaRPr>
          </a:p>
        </p:txBody>
      </p:sp>
      <p:sp>
        <p:nvSpPr>
          <p:cNvPr id="4098" name="AutoShape 2"/>
          <p:cNvSpPr>
            <a:spLocks noChangeArrowheads="1"/>
          </p:cNvSpPr>
          <p:nvPr/>
        </p:nvSpPr>
        <p:spPr bwMode="auto">
          <a:xfrm>
            <a:off x="3352800" y="3124200"/>
            <a:ext cx="1905000" cy="9144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FINAL DISPOSAL</a:t>
            </a:r>
            <a:endParaRPr kumimoji="0" lang="en-US" sz="110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In garbage area</a:t>
            </a:r>
            <a:endParaRPr kumimoji="0" lang="en-US" sz="2800" b="0" i="0" u="none" strike="noStrike" cap="none" normalizeH="0" baseline="0" dirty="0" smtClean="0">
              <a:ln>
                <a:noFill/>
              </a:ln>
              <a:solidFill>
                <a:schemeClr val="tx1"/>
              </a:solidFill>
              <a:effectLst/>
              <a:latin typeface="Arial" pitchFamily="34" charset="0"/>
            </a:endParaRPr>
          </a:p>
        </p:txBody>
      </p:sp>
      <p:sp>
        <p:nvSpPr>
          <p:cNvPr id="4104" name="AutoShape 8"/>
          <p:cNvSpPr>
            <a:spLocks noChangeArrowheads="1"/>
          </p:cNvSpPr>
          <p:nvPr/>
        </p:nvSpPr>
        <p:spPr bwMode="auto">
          <a:xfrm>
            <a:off x="2971800" y="2209800"/>
            <a:ext cx="371475" cy="190500"/>
          </a:xfrm>
          <a:prstGeom prst="rightArrow">
            <a:avLst>
              <a:gd name="adj1" fmla="val 50000"/>
              <a:gd name="adj2" fmla="val 48750"/>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099" name="AutoShape 3"/>
          <p:cNvSpPr>
            <a:spLocks noChangeArrowheads="1"/>
          </p:cNvSpPr>
          <p:nvPr/>
        </p:nvSpPr>
        <p:spPr bwMode="auto">
          <a:xfrm>
            <a:off x="5334000" y="2209800"/>
            <a:ext cx="371475" cy="190500"/>
          </a:xfrm>
          <a:prstGeom prst="rightArrow">
            <a:avLst>
              <a:gd name="adj1" fmla="val 50000"/>
              <a:gd name="adj2" fmla="val 48750"/>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103" name="AutoShape 7"/>
          <p:cNvSpPr>
            <a:spLocks noChangeArrowheads="1"/>
          </p:cNvSpPr>
          <p:nvPr/>
        </p:nvSpPr>
        <p:spPr bwMode="auto">
          <a:xfrm rot="5400000">
            <a:off x="6570662" y="2878138"/>
            <a:ext cx="307975" cy="190500"/>
          </a:xfrm>
          <a:prstGeom prst="rightArrow">
            <a:avLst>
              <a:gd name="adj1" fmla="val 50000"/>
              <a:gd name="adj2" fmla="val 40417"/>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100" name="AutoShape 4"/>
          <p:cNvSpPr>
            <a:spLocks noChangeArrowheads="1"/>
          </p:cNvSpPr>
          <p:nvPr/>
        </p:nvSpPr>
        <p:spPr bwMode="auto">
          <a:xfrm rot="10800000">
            <a:off x="5334000" y="3429000"/>
            <a:ext cx="382587" cy="190500"/>
          </a:xfrm>
          <a:prstGeom prst="rightArrow">
            <a:avLst>
              <a:gd name="adj1" fmla="val 50000"/>
              <a:gd name="adj2" fmla="val 50208"/>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102" name="AutoShape 6"/>
          <p:cNvSpPr>
            <a:spLocks noChangeArrowheads="1"/>
          </p:cNvSpPr>
          <p:nvPr/>
        </p:nvSpPr>
        <p:spPr bwMode="auto">
          <a:xfrm rot="10800000">
            <a:off x="2971800" y="3505200"/>
            <a:ext cx="382588" cy="190500"/>
          </a:xfrm>
          <a:prstGeom prst="rightArrow">
            <a:avLst>
              <a:gd name="adj1" fmla="val 50000"/>
              <a:gd name="adj2" fmla="val 50208"/>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101" name="AutoShape 5"/>
          <p:cNvSpPr>
            <a:spLocks noChangeArrowheads="1"/>
          </p:cNvSpPr>
          <p:nvPr/>
        </p:nvSpPr>
        <p:spPr bwMode="auto">
          <a:xfrm rot="5400000">
            <a:off x="4132262" y="4249738"/>
            <a:ext cx="307975" cy="190500"/>
          </a:xfrm>
          <a:prstGeom prst="rightArrow">
            <a:avLst>
              <a:gd name="adj1" fmla="val 50000"/>
              <a:gd name="adj2" fmla="val 40417"/>
            </a:avLst>
          </a:prstGeom>
          <a:gradFill rotWithShape="0">
            <a:gsLst>
              <a:gs pos="0">
                <a:srgbClr val="95B3D7"/>
              </a:gs>
              <a:gs pos="50000">
                <a:srgbClr val="4F81BD"/>
              </a:gs>
              <a:gs pos="100000">
                <a:srgbClr val="95B3D7"/>
              </a:gs>
            </a:gsLst>
            <a:lin ang="5400000" scaled="1"/>
          </a:gradFill>
          <a:ln w="12700">
            <a:solidFill>
              <a:srgbClr val="4F81BD"/>
            </a:solidFill>
            <a:miter lim="800000"/>
            <a:headEnd/>
            <a:tailEnd/>
          </a:ln>
          <a:effectLst>
            <a:outerShdw dist="28398" dir="3806097" algn="ctr" rotWithShape="0">
              <a:srgbClr val="243F60"/>
            </a:outerShdw>
          </a:effectLst>
        </p:spPr>
        <p:txBody>
          <a:bodyPr vert="horz" wrap="square" lIns="91440" tIns="45720" rIns="91440" bIns="45720" numCol="1" anchor="t" anchorCtr="0" compatLnSpc="1">
            <a:prstTxWarp prst="textNoShape">
              <a:avLst/>
            </a:prstTxWarp>
          </a:bodyPr>
          <a:lstStyle/>
          <a:p>
            <a:endParaRPr lang="en-US"/>
          </a:p>
        </p:txBody>
      </p:sp>
      <p:sp>
        <p:nvSpPr>
          <p:cNvPr id="4107"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4112" name="Rectangle 16"/>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16" name="AutoShape 1"/>
          <p:cNvSpPr>
            <a:spLocks noChangeArrowheads="1"/>
          </p:cNvSpPr>
          <p:nvPr/>
        </p:nvSpPr>
        <p:spPr bwMode="auto">
          <a:xfrm>
            <a:off x="5791200" y="1828800"/>
            <a:ext cx="1981200" cy="9906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lvl="0" algn="ctr" fontAlgn="base">
              <a:spcBef>
                <a:spcPct val="0"/>
              </a:spcBef>
              <a:spcAft>
                <a:spcPct val="0"/>
              </a:spcAft>
            </a:pPr>
            <a:r>
              <a:rPr lang="en-US" sz="1400" b="1" dirty="0" smtClean="0">
                <a:latin typeface="Tahoma" pitchFamily="34" charset="0"/>
                <a:ea typeface="Times New Roman" pitchFamily="18" charset="0"/>
                <a:cs typeface="Tahoma" pitchFamily="34" charset="0"/>
              </a:rPr>
              <a:t>TRANSPORTATION </a:t>
            </a:r>
            <a:r>
              <a:rPr lang="en-US" sz="1600" dirty="0" smtClean="0">
                <a:latin typeface="Tahoma" pitchFamily="34" charset="0"/>
                <a:ea typeface="Times New Roman" pitchFamily="18" charset="0"/>
                <a:cs typeface="Tahoma" pitchFamily="34" charset="0"/>
              </a:rPr>
              <a:t>Through ramp to ground floor</a:t>
            </a:r>
            <a:endParaRPr lang="en-US" sz="2800" dirty="0" smtClean="0">
              <a:latin typeface="Tahoma" pitchFamily="34" charset="0"/>
              <a:cs typeface="Tahoma" pitchFamily="34" charset="0"/>
            </a:endParaRPr>
          </a:p>
        </p:txBody>
      </p:sp>
      <p:sp>
        <p:nvSpPr>
          <p:cNvPr id="17" name="AutoShape 1"/>
          <p:cNvSpPr>
            <a:spLocks noChangeArrowheads="1"/>
          </p:cNvSpPr>
          <p:nvPr/>
        </p:nvSpPr>
        <p:spPr bwMode="auto">
          <a:xfrm>
            <a:off x="3352800" y="1828800"/>
            <a:ext cx="1905000" cy="9906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lvl="0" algn="ctr" fontAlgn="base">
              <a:spcBef>
                <a:spcPct val="0"/>
              </a:spcBef>
              <a:spcAft>
                <a:spcPct val="0"/>
              </a:spcAft>
            </a:pPr>
            <a:r>
              <a:rPr lang="en-US" sz="1400" b="1" dirty="0" smtClean="0">
                <a:latin typeface="Tahoma" pitchFamily="34" charset="0"/>
                <a:ea typeface="Times New Roman" pitchFamily="18" charset="0"/>
                <a:cs typeface="Tahoma" pitchFamily="34" charset="0"/>
              </a:rPr>
              <a:t>INTERNAL TRANSPORT-II</a:t>
            </a:r>
            <a:endParaRPr lang="en-US" sz="1000" dirty="0" smtClean="0">
              <a:latin typeface="Tahoma" pitchFamily="34" charset="0"/>
              <a:cs typeface="Tahoma" pitchFamily="34" charset="0"/>
            </a:endParaRPr>
          </a:p>
          <a:p>
            <a:pPr lvl="0" algn="ctr" eaLnBrk="0" fontAlgn="base" hangingPunct="0">
              <a:spcBef>
                <a:spcPct val="0"/>
              </a:spcBef>
              <a:spcAft>
                <a:spcPct val="0"/>
              </a:spcAft>
            </a:pPr>
            <a:r>
              <a:rPr lang="en-US" dirty="0" smtClean="0">
                <a:latin typeface="Tahoma" pitchFamily="34" charset="0"/>
                <a:ea typeface="Times New Roman" pitchFamily="18" charset="0"/>
                <a:cs typeface="Tahoma" pitchFamily="34" charset="0"/>
              </a:rPr>
              <a:t>In trolleys</a:t>
            </a:r>
            <a:endParaRPr lang="en-US" sz="3200" dirty="0" smtClean="0">
              <a:latin typeface="Tahoma" pitchFamily="34" charset="0"/>
              <a:cs typeface="Tahoma" pitchFamily="34" charset="0"/>
            </a:endParaRPr>
          </a:p>
        </p:txBody>
      </p:sp>
      <p:sp>
        <p:nvSpPr>
          <p:cNvPr id="18" name="AutoShape 1"/>
          <p:cNvSpPr>
            <a:spLocks noChangeArrowheads="1"/>
          </p:cNvSpPr>
          <p:nvPr/>
        </p:nvSpPr>
        <p:spPr bwMode="auto">
          <a:xfrm>
            <a:off x="914400" y="1828800"/>
            <a:ext cx="2057400" cy="99060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algn="ctr"/>
            <a:r>
              <a:rPr lang="en-US" b="1" dirty="0" smtClean="0">
                <a:latin typeface="Tahoma" pitchFamily="34" charset="0"/>
                <a:cs typeface="Tahoma" pitchFamily="34" charset="0"/>
              </a:rPr>
              <a:t>STORAGE </a:t>
            </a:r>
          </a:p>
          <a:p>
            <a:pPr algn="ctr"/>
            <a:r>
              <a:rPr lang="en-US" sz="2000" dirty="0" smtClean="0">
                <a:latin typeface="Tahoma" pitchFamily="34" charset="0"/>
                <a:cs typeface="Tahoma" pitchFamily="34" charset="0"/>
              </a:rPr>
              <a:t>In dirty utility</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200" b="1" dirty="0" smtClean="0">
                <a:latin typeface="Tahoma" pitchFamily="34" charset="0"/>
                <a:cs typeface="Tahoma" pitchFamily="34" charset="0"/>
              </a:rPr>
              <a:t/>
            </a:r>
            <a:br>
              <a:rPr lang="en-US" sz="3200" b="1" dirty="0" smtClean="0">
                <a:latin typeface="Tahoma" pitchFamily="34" charset="0"/>
                <a:cs typeface="Tahoma" pitchFamily="34" charset="0"/>
              </a:rPr>
            </a:br>
            <a:r>
              <a:rPr lang="en-US" sz="3200" b="1" dirty="0" smtClean="0">
                <a:latin typeface="Tahoma" pitchFamily="34" charset="0"/>
                <a:cs typeface="Tahoma" pitchFamily="34" charset="0"/>
              </a:rPr>
              <a:t>QUANTITY OF BMW </a:t>
            </a:r>
            <a:r>
              <a:rPr lang="en-US" sz="3200" dirty="0" smtClean="0">
                <a:latin typeface="Tahoma" pitchFamily="34" charset="0"/>
                <a:cs typeface="Tahoma" pitchFamily="34" charset="0"/>
              </a:rPr>
              <a:t/>
            </a:r>
            <a:br>
              <a:rPr lang="en-US" sz="3200" dirty="0" smtClean="0">
                <a:latin typeface="Tahoma" pitchFamily="34" charset="0"/>
                <a:cs typeface="Tahoma" pitchFamily="34" charset="0"/>
              </a:rPr>
            </a:br>
            <a:endParaRPr lang="en-US" sz="3200" dirty="0">
              <a:latin typeface="Tahoma" pitchFamily="34" charset="0"/>
              <a:cs typeface="Tahoma" pitchFamily="34" charset="0"/>
            </a:endParaRPr>
          </a:p>
        </p:txBody>
      </p:sp>
      <p:graphicFrame>
        <p:nvGraphicFramePr>
          <p:cNvPr id="4" name="Content Placeholder 3"/>
          <p:cNvGraphicFramePr>
            <a:graphicFrameLocks noGrp="1"/>
          </p:cNvGraphicFramePr>
          <p:nvPr>
            <p:ph idx="1"/>
          </p:nvPr>
        </p:nvGraphicFramePr>
        <p:xfrm>
          <a:off x="457200" y="1295400"/>
          <a:ext cx="7848600" cy="4572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7848600" cy="715962"/>
          </a:xfrm>
        </p:spPr>
        <p:txBody>
          <a:bodyPr/>
          <a:lstStyle/>
          <a:p>
            <a:pPr algn="ctr"/>
            <a:r>
              <a:rPr lang="en-US" sz="3200" b="1" dirty="0" smtClean="0">
                <a:latin typeface="Tahoma" pitchFamily="34" charset="0"/>
                <a:cs typeface="Tahoma" pitchFamily="34" charset="0"/>
              </a:rPr>
              <a:t/>
            </a:r>
            <a:br>
              <a:rPr lang="en-US" sz="3200" b="1" dirty="0" smtClean="0">
                <a:latin typeface="Tahoma" pitchFamily="34" charset="0"/>
                <a:cs typeface="Tahoma" pitchFamily="34" charset="0"/>
              </a:rPr>
            </a:br>
            <a:r>
              <a:rPr lang="en-US" sz="3200" b="1" dirty="0" smtClean="0">
                <a:latin typeface="Tahoma" pitchFamily="34" charset="0"/>
                <a:cs typeface="Tahoma" pitchFamily="34" charset="0"/>
              </a:rPr>
              <a:t>Percentage of waste generated</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143000" y="1447800"/>
          <a:ext cx="6705600" cy="4191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001000" cy="609600"/>
          </a:xfrm>
        </p:spPr>
        <p:txBody>
          <a:bodyPr/>
          <a:lstStyle/>
          <a:p>
            <a:pPr algn="ctr"/>
            <a:r>
              <a:rPr lang="en-US" sz="3200" b="1" dirty="0" smtClean="0">
                <a:latin typeface="Tahoma" pitchFamily="34" charset="0"/>
                <a:cs typeface="Tahoma" pitchFamily="34" charset="0"/>
              </a:rPr>
              <a:t/>
            </a:r>
            <a:br>
              <a:rPr lang="en-US" sz="3200" b="1" dirty="0" smtClean="0">
                <a:latin typeface="Tahoma" pitchFamily="34" charset="0"/>
                <a:cs typeface="Tahoma" pitchFamily="34" charset="0"/>
              </a:rPr>
            </a:br>
            <a:r>
              <a:rPr lang="en-US" sz="3200" b="1" dirty="0" smtClean="0">
                <a:latin typeface="Tahoma" pitchFamily="34" charset="0"/>
                <a:cs typeface="Tahoma" pitchFamily="34" charset="0"/>
              </a:rPr>
              <a:t>AWARENESS LEVEL AMONGST STAFF </a:t>
            </a:r>
            <a:endParaRPr lang="en-US" sz="3200" dirty="0">
              <a:latin typeface="Tahoma" pitchFamily="34" charset="0"/>
              <a:cs typeface="Tahoma" pitchFamily="34" charset="0"/>
            </a:endParaRPr>
          </a:p>
        </p:txBody>
      </p:sp>
      <p:pic>
        <p:nvPicPr>
          <p:cNvPr id="4" name="Content Placeholder 3"/>
          <p:cNvPicPr>
            <a:picLocks noGrp="1"/>
          </p:cNvPicPr>
          <p:nvPr>
            <p:ph idx="1"/>
          </p:nvPr>
        </p:nvPicPr>
        <p:blipFill>
          <a:blip r:embed="rId2" cstate="print"/>
          <a:srcRect/>
          <a:stretch>
            <a:fillRect/>
          </a:stretch>
        </p:blipFill>
        <p:spPr bwMode="auto">
          <a:xfrm>
            <a:off x="762000" y="1600200"/>
            <a:ext cx="7543800" cy="45720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200" b="1" dirty="0" smtClean="0">
                <a:latin typeface="Tahoma" pitchFamily="34" charset="0"/>
                <a:cs typeface="Tahoma" pitchFamily="34" charset="0"/>
              </a:rPr>
              <a:t/>
            </a:r>
            <a:br>
              <a:rPr lang="en-US" sz="3200" b="1" dirty="0" smtClean="0">
                <a:latin typeface="Tahoma" pitchFamily="34" charset="0"/>
                <a:cs typeface="Tahoma" pitchFamily="34" charset="0"/>
              </a:rPr>
            </a:br>
            <a:r>
              <a:rPr lang="en-US" sz="3200" b="1" dirty="0" smtClean="0">
                <a:latin typeface="Tahoma" pitchFamily="34" charset="0"/>
                <a:cs typeface="Tahoma" pitchFamily="34" charset="0"/>
              </a:rPr>
              <a:t>FORCE-FIELD ANALYSIS</a:t>
            </a:r>
            <a:r>
              <a:rPr lang="en-US" sz="3200" dirty="0" smtClean="0">
                <a:latin typeface="Tahoma" pitchFamily="34" charset="0"/>
                <a:cs typeface="Tahoma" pitchFamily="34" charset="0"/>
              </a:rPr>
              <a:t/>
            </a:r>
            <a:br>
              <a:rPr lang="en-US" sz="3200" dirty="0" smtClean="0">
                <a:latin typeface="Tahoma" pitchFamily="34" charset="0"/>
                <a:cs typeface="Tahoma" pitchFamily="34" charset="0"/>
              </a:rPr>
            </a:br>
            <a:endParaRPr lang="en-US" sz="3200" dirty="0">
              <a:latin typeface="Tahoma" pitchFamily="34" charset="0"/>
              <a:cs typeface="Tahoma" pitchFamily="34" charset="0"/>
            </a:endParaRPr>
          </a:p>
        </p:txBody>
      </p:sp>
      <p:pic>
        <p:nvPicPr>
          <p:cNvPr id="4" name="Content Placeholder 3"/>
          <p:cNvPicPr>
            <a:picLocks noGrp="1"/>
          </p:cNvPicPr>
          <p:nvPr>
            <p:ph idx="1"/>
          </p:nvPr>
        </p:nvPicPr>
        <p:blipFill>
          <a:blip r:embed="rId2" cstate="print"/>
          <a:srcRect/>
          <a:stretch>
            <a:fillRect/>
          </a:stretch>
        </p:blipFill>
        <p:spPr bwMode="auto">
          <a:xfrm>
            <a:off x="914400" y="2133601"/>
            <a:ext cx="7239000" cy="3962400"/>
          </a:xfrm>
          <a:prstGeom prst="rect">
            <a:avLst/>
          </a:prstGeom>
          <a:noFill/>
          <a:ln w="9525">
            <a:noFill/>
            <a:miter lim="800000"/>
            <a:headEnd/>
            <a:tailEnd/>
          </a:ln>
        </p:spPr>
      </p:pic>
      <p:sp>
        <p:nvSpPr>
          <p:cNvPr id="5" name="Rectangle 4"/>
          <p:cNvSpPr/>
          <p:nvPr/>
        </p:nvSpPr>
        <p:spPr>
          <a:xfrm>
            <a:off x="609600" y="1143000"/>
            <a:ext cx="7924800" cy="707886"/>
          </a:xfrm>
          <a:prstGeom prst="rect">
            <a:avLst/>
          </a:prstGeom>
        </p:spPr>
        <p:txBody>
          <a:bodyPr wrap="square">
            <a:spAutoFit/>
          </a:bodyPr>
          <a:lstStyle/>
          <a:p>
            <a:r>
              <a:rPr lang="en-US" sz="2000" dirty="0" smtClean="0">
                <a:solidFill>
                  <a:srgbClr val="C00000"/>
                </a:solidFill>
                <a:latin typeface="Tahoma" pitchFamily="34" charset="0"/>
                <a:cs typeface="Tahoma" pitchFamily="34" charset="0"/>
              </a:rPr>
              <a:t>It depicts a situation as a balance between two sets of forces: one that tries to change the status quo and one that tries to maintain it. </a:t>
            </a:r>
            <a:endParaRPr lang="en-US" sz="2000" dirty="0">
              <a:solidFill>
                <a:srgbClr val="C00000"/>
              </a:solidFill>
              <a:latin typeface="Tahoma" pitchFamily="34" charset="0"/>
              <a:cs typeface="Tahoma" pitchFamily="34" charset="0"/>
            </a:endParaRPr>
          </a:p>
        </p:txBody>
      </p:sp>
      <p:sp>
        <p:nvSpPr>
          <p:cNvPr id="1025" name="Rectangle 1"/>
          <p:cNvSpPr>
            <a:spLocks noChangeArrowheads="1"/>
          </p:cNvSpPr>
          <p:nvPr/>
        </p:nvSpPr>
        <p:spPr bwMode="auto">
          <a:xfrm>
            <a:off x="1828800" y="6212845"/>
            <a:ext cx="52578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000" b="1" dirty="0" smtClean="0">
                <a:solidFill>
                  <a:srgbClr val="000000"/>
                </a:solidFill>
                <a:latin typeface="Times New Roman" pitchFamily="18" charset="0"/>
                <a:ea typeface="Times New Roman" pitchFamily="18" charset="0"/>
                <a:cs typeface="Times New Roman" pitchFamily="18" charset="0"/>
              </a:rPr>
              <a:t>S</a:t>
            </a:r>
            <a:r>
              <a:rPr kumimoji="0" lang="en-US"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teps for the Force </a:t>
            </a:r>
            <a:r>
              <a:rPr lang="en-US" sz="2000" b="1" dirty="0" smtClean="0">
                <a:solidFill>
                  <a:srgbClr val="000000"/>
                </a:solidFill>
                <a:latin typeface="Times New Roman" pitchFamily="18" charset="0"/>
                <a:ea typeface="Times New Roman" pitchFamily="18" charset="0"/>
                <a:cs typeface="Times New Roman" pitchFamily="18" charset="0"/>
              </a:rPr>
              <a:t>F</a:t>
            </a:r>
            <a:r>
              <a:rPr kumimoji="0" lang="en-US"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ield </a:t>
            </a:r>
            <a:r>
              <a:rPr lang="en-US" sz="2000" b="1" dirty="0" smtClean="0">
                <a:solidFill>
                  <a:srgbClr val="000000"/>
                </a:solidFill>
                <a:latin typeface="Times New Roman" pitchFamily="18" charset="0"/>
                <a:ea typeface="Times New Roman" pitchFamily="18" charset="0"/>
                <a:cs typeface="Times New Roman" pitchFamily="18" charset="0"/>
              </a:rPr>
              <a:t>A</a:t>
            </a:r>
            <a:r>
              <a:rPr kumimoji="0" lang="en-US"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nalysis</a:t>
            </a:r>
            <a:endParaRPr kumimoji="0" lang="en-US" sz="3200" b="1"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7924800" cy="715962"/>
          </a:xfrm>
        </p:spPr>
        <p:txBody>
          <a:bodyPr/>
          <a:lstStyle/>
          <a:p>
            <a:r>
              <a:rPr lang="en-US" sz="3200" b="1" dirty="0" smtClean="0">
                <a:solidFill>
                  <a:srgbClr val="C00000"/>
                </a:solidFill>
                <a:latin typeface="Tahoma" pitchFamily="34" charset="0"/>
                <a:cs typeface="Tahoma" pitchFamily="34" charset="0"/>
              </a:rPr>
              <a:t>STEP 1: </a:t>
            </a:r>
            <a:r>
              <a:rPr lang="en-US" sz="2800" dirty="0" smtClean="0">
                <a:solidFill>
                  <a:srgbClr val="C00000"/>
                </a:solidFill>
              </a:rPr>
              <a:t>State  the  problem  or  desired  state </a:t>
            </a:r>
            <a:endParaRPr lang="en-US" sz="3200" b="1" dirty="0">
              <a:solidFill>
                <a:srgbClr val="C00000"/>
              </a:solidFill>
              <a:latin typeface="Tahoma" pitchFamily="34" charset="0"/>
              <a:cs typeface="Tahoma" pitchFamily="34" charset="0"/>
            </a:endParaRPr>
          </a:p>
        </p:txBody>
      </p:sp>
      <p:sp>
        <p:nvSpPr>
          <p:cNvPr id="3" name="Content Placeholder 2"/>
          <p:cNvSpPr>
            <a:spLocks noGrp="1"/>
          </p:cNvSpPr>
          <p:nvPr>
            <p:ph idx="1"/>
          </p:nvPr>
        </p:nvSpPr>
        <p:spPr/>
        <p:txBody>
          <a:bodyPr/>
          <a:lstStyle/>
          <a:p>
            <a:pPr lvl="0"/>
            <a:r>
              <a:rPr lang="en-US" sz="2400" dirty="0" smtClean="0">
                <a:solidFill>
                  <a:schemeClr val="accent4">
                    <a:lumMod val="50000"/>
                  </a:schemeClr>
                </a:solidFill>
                <a:latin typeface="Tahoma" pitchFamily="34" charset="0"/>
                <a:cs typeface="Tahoma" pitchFamily="34" charset="0"/>
              </a:rPr>
              <a:t>The house keeping staff is quite well versed with the knowledge of biomedical waste management but does not strictly practice it.</a:t>
            </a:r>
          </a:p>
          <a:p>
            <a:pPr lvl="0"/>
            <a:r>
              <a:rPr lang="en-US" sz="2400" dirty="0" smtClean="0">
                <a:solidFill>
                  <a:schemeClr val="accent4">
                    <a:lumMod val="50000"/>
                  </a:schemeClr>
                </a:solidFill>
                <a:latin typeface="Tahoma" pitchFamily="34" charset="0"/>
                <a:cs typeface="Tahoma" pitchFamily="34" charset="0"/>
              </a:rPr>
              <a:t>The  technicians  in  some  departments  have  `I  know  everything’  attitude  and are not very receptive to learning.</a:t>
            </a:r>
          </a:p>
          <a:p>
            <a:pPr lvl="0"/>
            <a:r>
              <a:rPr lang="en-US" sz="2400" dirty="0" smtClean="0">
                <a:solidFill>
                  <a:schemeClr val="accent4">
                    <a:lumMod val="50000"/>
                  </a:schemeClr>
                </a:solidFill>
                <a:latin typeface="Tahoma" pitchFamily="34" charset="0"/>
                <a:cs typeface="Tahoma" pitchFamily="34" charset="0"/>
              </a:rPr>
              <a:t>The  staff  performs  well  in  front  of  supervisors  but  in  their  absence they  have casual approach to their job.</a:t>
            </a:r>
          </a:p>
          <a:p>
            <a:pPr lvl="0"/>
            <a:r>
              <a:rPr lang="en-US" sz="2400" dirty="0" smtClean="0">
                <a:solidFill>
                  <a:schemeClr val="accent4">
                    <a:lumMod val="50000"/>
                  </a:schemeClr>
                </a:solidFill>
                <a:latin typeface="Tahoma" pitchFamily="34" charset="0"/>
                <a:cs typeface="Tahoma" pitchFamily="34" charset="0"/>
              </a:rPr>
              <a:t>The housekeeping has  a  free  hand  in  the  night  shift.  They are very casual about their job in the night. </a:t>
            </a:r>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305800" cy="685800"/>
          </a:xfrm>
        </p:spPr>
        <p:txBody>
          <a:bodyPr/>
          <a:lstStyle/>
          <a:p>
            <a:r>
              <a:rPr lang="en-US" sz="3200" b="1" dirty="0" smtClean="0">
                <a:solidFill>
                  <a:srgbClr val="C00000"/>
                </a:solidFill>
                <a:latin typeface="Tahoma" pitchFamily="34" charset="0"/>
                <a:cs typeface="Tahoma" pitchFamily="34" charset="0"/>
              </a:rPr>
              <a:t/>
            </a:r>
            <a:br>
              <a:rPr lang="en-US" sz="3200" b="1" dirty="0" smtClean="0">
                <a:solidFill>
                  <a:srgbClr val="C00000"/>
                </a:solidFill>
                <a:latin typeface="Tahoma" pitchFamily="34" charset="0"/>
                <a:cs typeface="Tahoma" pitchFamily="34" charset="0"/>
              </a:rPr>
            </a:br>
            <a:r>
              <a:rPr lang="en-US" sz="2800" b="1" dirty="0" smtClean="0">
                <a:solidFill>
                  <a:srgbClr val="C00000"/>
                </a:solidFill>
                <a:latin typeface="Tahoma" pitchFamily="34" charset="0"/>
                <a:cs typeface="Tahoma" pitchFamily="34" charset="0"/>
              </a:rPr>
              <a:t>Step 2:</a:t>
            </a:r>
            <a:r>
              <a:rPr lang="en-US" sz="2800" dirty="0" smtClean="0">
                <a:solidFill>
                  <a:srgbClr val="C00000"/>
                </a:solidFill>
                <a:latin typeface="Tahoma" pitchFamily="34" charset="0"/>
                <a:cs typeface="Tahoma" pitchFamily="34" charset="0"/>
              </a:rPr>
              <a:t> Brainstorm the positive and negative forces. </a:t>
            </a:r>
            <a:r>
              <a:rPr lang="en-US" dirty="0" smtClean="0">
                <a:latin typeface="Tahoma" pitchFamily="34" charset="0"/>
                <a:cs typeface="Tahoma" pitchFamily="34" charset="0"/>
              </a:rPr>
              <a:t/>
            </a:r>
            <a:br>
              <a:rPr lang="en-US" dirty="0" smtClean="0">
                <a:latin typeface="Tahoma" pitchFamily="34" charset="0"/>
                <a:cs typeface="Tahoma" pitchFamily="34" charset="0"/>
              </a:rPr>
            </a:br>
            <a:endParaRPr lang="en-US" dirty="0">
              <a:latin typeface="Tahoma" pitchFamily="34" charset="0"/>
              <a:cs typeface="Tahoma" pitchFamily="34" charset="0"/>
            </a:endParaRPr>
          </a:p>
        </p:txBody>
      </p:sp>
      <p:sp>
        <p:nvSpPr>
          <p:cNvPr id="3" name="Content Placeholder 2"/>
          <p:cNvSpPr>
            <a:spLocks noGrp="1"/>
          </p:cNvSpPr>
          <p:nvPr>
            <p:ph idx="1"/>
          </p:nvPr>
        </p:nvSpPr>
        <p:spPr>
          <a:xfrm>
            <a:off x="457200" y="1295400"/>
            <a:ext cx="8153400" cy="5181600"/>
          </a:xfrm>
        </p:spPr>
        <p:txBody>
          <a:bodyPr/>
          <a:lstStyle/>
          <a:p>
            <a:pPr>
              <a:buNone/>
            </a:pPr>
            <a:r>
              <a:rPr lang="en-US" sz="2000" b="1" dirty="0" smtClean="0">
                <a:solidFill>
                  <a:schemeClr val="accent4">
                    <a:lumMod val="50000"/>
                  </a:schemeClr>
                </a:solidFill>
                <a:latin typeface="Tahoma" pitchFamily="34" charset="0"/>
                <a:cs typeface="Tahoma" pitchFamily="34" charset="0"/>
              </a:rPr>
              <a:t>Positive forces </a:t>
            </a:r>
            <a:endParaRPr lang="en-US" sz="2000" dirty="0" smtClean="0">
              <a:solidFill>
                <a:schemeClr val="accent4">
                  <a:lumMod val="50000"/>
                </a:schemeClr>
              </a:solidFill>
              <a:latin typeface="Tahoma" pitchFamily="34" charset="0"/>
              <a:cs typeface="Tahoma" pitchFamily="34" charset="0"/>
            </a:endParaRPr>
          </a:p>
          <a:p>
            <a:pPr lvl="0"/>
            <a:r>
              <a:rPr lang="en-US" sz="2000" dirty="0" smtClean="0">
                <a:solidFill>
                  <a:schemeClr val="accent4">
                    <a:lumMod val="50000"/>
                  </a:schemeClr>
                </a:solidFill>
                <a:latin typeface="Tahoma" pitchFamily="34" charset="0"/>
                <a:cs typeface="Tahoma" pitchFamily="34" charset="0"/>
              </a:rPr>
              <a:t>The house keeping staff is very soft spoken and behaves well with the patients.</a:t>
            </a:r>
          </a:p>
          <a:p>
            <a:pPr lvl="0"/>
            <a:r>
              <a:rPr lang="en-US" sz="2000" dirty="0" smtClean="0">
                <a:solidFill>
                  <a:schemeClr val="accent4">
                    <a:lumMod val="50000"/>
                  </a:schemeClr>
                </a:solidFill>
                <a:latin typeface="Tahoma" pitchFamily="34" charset="0"/>
                <a:cs typeface="Tahoma" pitchFamily="34" charset="0"/>
              </a:rPr>
              <a:t>The housekeeping staff is very receptive and ready to learn.</a:t>
            </a:r>
          </a:p>
          <a:p>
            <a:pPr lvl="0"/>
            <a:r>
              <a:rPr lang="en-US" sz="2000" dirty="0" smtClean="0">
                <a:solidFill>
                  <a:schemeClr val="accent4">
                    <a:lumMod val="50000"/>
                  </a:schemeClr>
                </a:solidFill>
                <a:latin typeface="Tahoma" pitchFamily="34" charset="0"/>
                <a:cs typeface="Tahoma" pitchFamily="34" charset="0"/>
              </a:rPr>
              <a:t>Regular  debriefing  sessions  by  the  supervisors  are  very  helpful  for  the housekeeping boys.</a:t>
            </a:r>
          </a:p>
          <a:p>
            <a:pPr lvl="0">
              <a:buNone/>
            </a:pPr>
            <a:r>
              <a:rPr lang="en-US" sz="2000" dirty="0" smtClean="0">
                <a:solidFill>
                  <a:schemeClr val="accent4">
                    <a:lumMod val="50000"/>
                  </a:schemeClr>
                </a:solidFill>
                <a:latin typeface="Tahoma" pitchFamily="34" charset="0"/>
                <a:cs typeface="Tahoma" pitchFamily="34" charset="0"/>
              </a:rPr>
              <a:t>  </a:t>
            </a:r>
          </a:p>
          <a:p>
            <a:pPr>
              <a:buNone/>
            </a:pPr>
            <a:r>
              <a:rPr lang="en-US" sz="2000" b="1" dirty="0" smtClean="0">
                <a:solidFill>
                  <a:schemeClr val="accent4">
                    <a:lumMod val="50000"/>
                  </a:schemeClr>
                </a:solidFill>
                <a:latin typeface="Tahoma" pitchFamily="34" charset="0"/>
                <a:cs typeface="Tahoma" pitchFamily="34" charset="0"/>
              </a:rPr>
              <a:t>Negative forces </a:t>
            </a:r>
            <a:endParaRPr lang="en-US" sz="2000" dirty="0" smtClean="0">
              <a:solidFill>
                <a:schemeClr val="accent4">
                  <a:lumMod val="50000"/>
                </a:schemeClr>
              </a:solidFill>
              <a:latin typeface="Tahoma" pitchFamily="34" charset="0"/>
              <a:cs typeface="Tahoma" pitchFamily="34" charset="0"/>
            </a:endParaRPr>
          </a:p>
          <a:p>
            <a:pPr lvl="0"/>
            <a:r>
              <a:rPr lang="en-US" sz="2000" dirty="0" smtClean="0">
                <a:solidFill>
                  <a:schemeClr val="accent4">
                    <a:lumMod val="50000"/>
                  </a:schemeClr>
                </a:solidFill>
                <a:latin typeface="Tahoma" pitchFamily="34" charset="0"/>
                <a:cs typeface="Tahoma" pitchFamily="34" charset="0"/>
              </a:rPr>
              <a:t>Some of the housekeeping boys still have confusion regarding the segregation of waste.</a:t>
            </a:r>
          </a:p>
          <a:p>
            <a:pPr lvl="0"/>
            <a:r>
              <a:rPr lang="en-US" sz="2000" dirty="0" smtClean="0">
                <a:solidFill>
                  <a:schemeClr val="accent4">
                    <a:lumMod val="50000"/>
                  </a:schemeClr>
                </a:solidFill>
                <a:latin typeface="Tahoma" pitchFamily="34" charset="0"/>
                <a:cs typeface="Tahoma" pitchFamily="34" charset="0"/>
              </a:rPr>
              <a:t>Absence of constant supervision.</a:t>
            </a:r>
          </a:p>
          <a:p>
            <a:pPr lvl="0"/>
            <a:r>
              <a:rPr lang="en-US" sz="2000" dirty="0" smtClean="0">
                <a:solidFill>
                  <a:schemeClr val="accent4">
                    <a:lumMod val="50000"/>
                  </a:schemeClr>
                </a:solidFill>
                <a:latin typeface="Tahoma" pitchFamily="34" charset="0"/>
                <a:cs typeface="Tahoma" pitchFamily="34" charset="0"/>
              </a:rPr>
              <a:t>Some of the boys do  not  perform  their  duty  well.   They even leave  bags unknotted.  </a:t>
            </a:r>
          </a:p>
          <a:p>
            <a:pPr lvl="0"/>
            <a:r>
              <a:rPr lang="en-US" sz="2000" dirty="0" smtClean="0">
                <a:solidFill>
                  <a:schemeClr val="accent4">
                    <a:lumMod val="50000"/>
                  </a:schemeClr>
                </a:solidFill>
                <a:latin typeface="Tahoma" pitchFamily="34" charset="0"/>
                <a:cs typeface="Tahoma" pitchFamily="34" charset="0"/>
              </a:rPr>
              <a:t>The boys cannot freely interact with their superiors. </a:t>
            </a:r>
            <a:endParaRPr lang="en-US" sz="3600" dirty="0" smtClean="0">
              <a:solidFill>
                <a:schemeClr val="accent4">
                  <a:lumMod val="50000"/>
                </a:schemeClr>
              </a:solidFill>
            </a:endParaRPr>
          </a:p>
          <a:p>
            <a:endParaRPr lang="en-US" sz="36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382000" cy="715962"/>
          </a:xfrm>
        </p:spPr>
        <p:txBody>
          <a:bodyPr/>
          <a:lstStyle/>
          <a:p>
            <a:r>
              <a:rPr lang="en-US" sz="3200" b="1" dirty="0" smtClean="0">
                <a:solidFill>
                  <a:srgbClr val="C00000"/>
                </a:solidFill>
                <a:latin typeface="Tahoma" pitchFamily="34" charset="0"/>
                <a:cs typeface="Tahoma" pitchFamily="34" charset="0"/>
              </a:rPr>
              <a:t/>
            </a:r>
            <a:br>
              <a:rPr lang="en-US" sz="3200" b="1" dirty="0" smtClean="0">
                <a:solidFill>
                  <a:srgbClr val="C00000"/>
                </a:solidFill>
                <a:latin typeface="Tahoma" pitchFamily="34" charset="0"/>
                <a:cs typeface="Tahoma" pitchFamily="34" charset="0"/>
              </a:rPr>
            </a:br>
            <a:r>
              <a:rPr lang="en-US" sz="2800" b="1" dirty="0" smtClean="0">
                <a:solidFill>
                  <a:srgbClr val="C00000"/>
                </a:solidFill>
                <a:latin typeface="Tahoma" pitchFamily="34" charset="0"/>
                <a:cs typeface="Tahoma" pitchFamily="34" charset="0"/>
              </a:rPr>
              <a:t>Step 3: </a:t>
            </a:r>
            <a:r>
              <a:rPr lang="en-US" sz="2800" dirty="0" smtClean="0">
                <a:solidFill>
                  <a:srgbClr val="C00000"/>
                </a:solidFill>
                <a:latin typeface="Tahoma" pitchFamily="34" charset="0"/>
                <a:cs typeface="Tahoma" pitchFamily="34" charset="0"/>
              </a:rPr>
              <a:t>Review and clarify each force or factor.</a:t>
            </a:r>
            <a:r>
              <a:rPr lang="en-US" sz="4000" dirty="0" smtClean="0"/>
              <a:t/>
            </a:r>
            <a:br>
              <a:rPr lang="en-US" sz="4000" dirty="0" smtClean="0"/>
            </a:br>
            <a:endParaRPr lang="en-US" dirty="0"/>
          </a:p>
        </p:txBody>
      </p:sp>
      <p:sp>
        <p:nvSpPr>
          <p:cNvPr id="3" name="Content Placeholder 2"/>
          <p:cNvSpPr>
            <a:spLocks noGrp="1"/>
          </p:cNvSpPr>
          <p:nvPr>
            <p:ph idx="1"/>
          </p:nvPr>
        </p:nvSpPr>
        <p:spPr>
          <a:xfrm>
            <a:off x="457200" y="1447800"/>
            <a:ext cx="7315200" cy="4419600"/>
          </a:xfrm>
        </p:spPr>
        <p:txBody>
          <a:bodyPr/>
          <a:lstStyle/>
          <a:p>
            <a:pPr>
              <a:lnSpc>
                <a:spcPct val="150000"/>
              </a:lnSpc>
            </a:pPr>
            <a:r>
              <a:rPr lang="en-US" sz="2400" dirty="0" smtClean="0">
                <a:solidFill>
                  <a:schemeClr val="accent4">
                    <a:lumMod val="50000"/>
                  </a:schemeClr>
                </a:solidFill>
                <a:latin typeface="Tahoma" pitchFamily="34" charset="0"/>
                <a:cs typeface="Tahoma" pitchFamily="34" charset="0"/>
              </a:rPr>
              <a:t>Good knowledge but lack of implementation</a:t>
            </a:r>
          </a:p>
          <a:p>
            <a:pPr>
              <a:lnSpc>
                <a:spcPct val="150000"/>
              </a:lnSpc>
            </a:pPr>
            <a:r>
              <a:rPr lang="en-US" sz="2400" dirty="0" smtClean="0">
                <a:solidFill>
                  <a:schemeClr val="accent4">
                    <a:lumMod val="50000"/>
                  </a:schemeClr>
                </a:solidFill>
                <a:latin typeface="Tahoma" pitchFamily="34" charset="0"/>
                <a:cs typeface="Tahoma" pitchFamily="34" charset="0"/>
              </a:rPr>
              <a:t>Receptive staff</a:t>
            </a:r>
          </a:p>
          <a:p>
            <a:pPr>
              <a:lnSpc>
                <a:spcPct val="150000"/>
              </a:lnSpc>
            </a:pPr>
            <a:r>
              <a:rPr lang="en-US" sz="2400" dirty="0" smtClean="0">
                <a:solidFill>
                  <a:schemeClr val="accent4">
                    <a:lumMod val="50000"/>
                  </a:schemeClr>
                </a:solidFill>
                <a:latin typeface="Tahoma" pitchFamily="34" charset="0"/>
                <a:cs typeface="Tahoma" pitchFamily="34" charset="0"/>
              </a:rPr>
              <a:t>Regular debriefing sessions</a:t>
            </a:r>
          </a:p>
          <a:p>
            <a:pPr>
              <a:lnSpc>
                <a:spcPct val="150000"/>
              </a:lnSpc>
            </a:pPr>
            <a:r>
              <a:rPr lang="en-US" sz="2400" dirty="0" smtClean="0">
                <a:solidFill>
                  <a:schemeClr val="accent4">
                    <a:lumMod val="50000"/>
                  </a:schemeClr>
                </a:solidFill>
                <a:latin typeface="Tahoma" pitchFamily="34" charset="0"/>
                <a:cs typeface="Tahoma" pitchFamily="34" charset="0"/>
              </a:rPr>
              <a:t>Confusion regarding the segregation</a:t>
            </a:r>
          </a:p>
          <a:p>
            <a:pPr>
              <a:lnSpc>
                <a:spcPct val="150000"/>
              </a:lnSpc>
            </a:pPr>
            <a:r>
              <a:rPr lang="en-US" sz="2400" dirty="0" smtClean="0">
                <a:solidFill>
                  <a:schemeClr val="accent4">
                    <a:lumMod val="50000"/>
                  </a:schemeClr>
                </a:solidFill>
                <a:latin typeface="Tahoma" pitchFamily="34" charset="0"/>
                <a:cs typeface="Tahoma" pitchFamily="34" charset="0"/>
              </a:rPr>
              <a:t>Absence of constant supervision</a:t>
            </a:r>
          </a:p>
          <a:p>
            <a:pPr>
              <a:lnSpc>
                <a:spcPct val="150000"/>
              </a:lnSpc>
            </a:pPr>
            <a:r>
              <a:rPr lang="en-US" sz="2400" dirty="0" smtClean="0">
                <a:solidFill>
                  <a:schemeClr val="accent4">
                    <a:lumMod val="50000"/>
                  </a:schemeClr>
                </a:solidFill>
                <a:latin typeface="Tahoma" pitchFamily="34" charset="0"/>
                <a:cs typeface="Tahoma" pitchFamily="34" charset="0"/>
              </a:rPr>
              <a:t>Lack of free and frank interaction with superiors</a:t>
            </a:r>
            <a:endParaRPr lang="en-US" sz="2400" dirty="0">
              <a:solidFill>
                <a:schemeClr val="accent4">
                  <a:lumMod val="50000"/>
                </a:schemeClr>
              </a:solidFill>
              <a:latin typeface="Tahoma" pitchFamily="34" charset="0"/>
              <a:cs typeface="Tahoma"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7315200" cy="4343400"/>
          </a:xfrm>
        </p:spPr>
        <p:txBody>
          <a:bodyPr/>
          <a:lstStyle/>
          <a:p>
            <a:r>
              <a:rPr lang="en-US" sz="2800" b="1" dirty="0" smtClean="0">
                <a:solidFill>
                  <a:srgbClr val="C00000"/>
                </a:solidFill>
              </a:rPr>
              <a:t>Step 4:- </a:t>
            </a:r>
            <a:r>
              <a:rPr lang="en-US" sz="2800" dirty="0" smtClean="0">
                <a:solidFill>
                  <a:srgbClr val="C00000"/>
                </a:solidFill>
              </a:rPr>
              <a:t>Determine how strong the hindering forces are (high, medium, low)</a:t>
            </a:r>
          </a:p>
          <a:p>
            <a:endParaRPr lang="en-US" sz="2800" dirty="0" smtClean="0">
              <a:solidFill>
                <a:srgbClr val="C00000"/>
              </a:solidFill>
            </a:endParaRPr>
          </a:p>
          <a:p>
            <a:r>
              <a:rPr lang="en-US" sz="2800" b="1" dirty="0" smtClean="0">
                <a:solidFill>
                  <a:srgbClr val="C00000"/>
                </a:solidFill>
              </a:rPr>
              <a:t>Step 5:- </a:t>
            </a:r>
            <a:r>
              <a:rPr lang="en-US" sz="2800" dirty="0" smtClean="0">
                <a:solidFill>
                  <a:srgbClr val="C00000"/>
                </a:solidFill>
              </a:rPr>
              <a:t>Develop an action plan to address the largest hindering forces.</a:t>
            </a:r>
            <a:endParaRPr lang="en-US" sz="2800" dirty="0">
              <a:solidFill>
                <a:srgbClr val="C000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715962"/>
          </a:xfrm>
        </p:spPr>
        <p:txBody>
          <a:bodyPr/>
          <a:lstStyle/>
          <a:p>
            <a:pPr algn="ctr"/>
            <a:r>
              <a:rPr lang="en-US" sz="3600" b="1" dirty="0" smtClean="0">
                <a:latin typeface="Tahoma" pitchFamily="34" charset="0"/>
                <a:cs typeface="Tahoma" pitchFamily="34" charset="0"/>
              </a:rPr>
              <a:t>Recommendations:</a:t>
            </a:r>
            <a:endParaRPr lang="en-US" sz="3600" b="1" dirty="0">
              <a:latin typeface="Tahoma" pitchFamily="34" charset="0"/>
              <a:cs typeface="Tahoma" pitchFamily="34" charset="0"/>
            </a:endParaRPr>
          </a:p>
        </p:txBody>
      </p:sp>
      <p:sp>
        <p:nvSpPr>
          <p:cNvPr id="3" name="Content Placeholder 2"/>
          <p:cNvSpPr>
            <a:spLocks noGrp="1"/>
          </p:cNvSpPr>
          <p:nvPr>
            <p:ph idx="1"/>
          </p:nvPr>
        </p:nvSpPr>
        <p:spPr>
          <a:xfrm>
            <a:off x="457200" y="1143000"/>
            <a:ext cx="8153400" cy="4724400"/>
          </a:xfrm>
        </p:spPr>
        <p:txBody>
          <a:bodyPr/>
          <a:lstStyle/>
          <a:p>
            <a:pPr>
              <a:buNone/>
            </a:pPr>
            <a:r>
              <a:rPr lang="en-US" sz="2400" b="1" dirty="0" smtClean="0">
                <a:solidFill>
                  <a:srgbClr val="C00000"/>
                </a:solidFill>
                <a:latin typeface="Tahoma" pitchFamily="34" charset="0"/>
                <a:cs typeface="Tahoma" pitchFamily="34" charset="0"/>
              </a:rPr>
              <a:t>Regarding staff – </a:t>
            </a:r>
          </a:p>
          <a:p>
            <a:pPr lvl="1"/>
            <a:r>
              <a:rPr lang="en-US" sz="2000" dirty="0" smtClean="0">
                <a:solidFill>
                  <a:schemeClr val="accent4">
                    <a:lumMod val="50000"/>
                  </a:schemeClr>
                </a:solidFill>
                <a:latin typeface="Tahoma" pitchFamily="34" charset="0"/>
                <a:cs typeface="Tahoma" pitchFamily="34" charset="0"/>
              </a:rPr>
              <a:t>Duty Rotations</a:t>
            </a:r>
          </a:p>
          <a:p>
            <a:pPr lvl="1"/>
            <a:r>
              <a:rPr lang="en-US" sz="2000" dirty="0" smtClean="0">
                <a:solidFill>
                  <a:schemeClr val="accent4">
                    <a:lumMod val="50000"/>
                  </a:schemeClr>
                </a:solidFill>
                <a:latin typeface="Tahoma" pitchFamily="34" charset="0"/>
                <a:cs typeface="Tahoma" pitchFamily="34" charset="0"/>
              </a:rPr>
              <a:t>Regular Small tests along with debriefing sessions</a:t>
            </a:r>
          </a:p>
          <a:p>
            <a:pPr lvl="1"/>
            <a:r>
              <a:rPr lang="en-US" sz="2000" dirty="0" smtClean="0">
                <a:solidFill>
                  <a:schemeClr val="accent4">
                    <a:lumMod val="50000"/>
                  </a:schemeClr>
                </a:solidFill>
                <a:latin typeface="Tahoma" pitchFamily="34" charset="0"/>
                <a:cs typeface="Tahoma" pitchFamily="34" charset="0"/>
              </a:rPr>
              <a:t>Good interpersonal relations between the Supervisor and Staff.</a:t>
            </a:r>
          </a:p>
          <a:p>
            <a:pPr lvl="1"/>
            <a:r>
              <a:rPr lang="en-US" sz="2000" dirty="0" smtClean="0">
                <a:solidFill>
                  <a:schemeClr val="accent4">
                    <a:lumMod val="50000"/>
                  </a:schemeClr>
                </a:solidFill>
                <a:latin typeface="Tahoma" pitchFamily="34" charset="0"/>
                <a:cs typeface="Tahoma" pitchFamily="34" charset="0"/>
              </a:rPr>
              <a:t>Weekly lecture by one of the staff showing quality of leadership and responsibility </a:t>
            </a:r>
          </a:p>
          <a:p>
            <a:pPr>
              <a:buNone/>
            </a:pPr>
            <a:r>
              <a:rPr lang="en-US" sz="2400" b="1" dirty="0" smtClean="0">
                <a:solidFill>
                  <a:srgbClr val="C00000"/>
                </a:solidFill>
                <a:latin typeface="Tahoma" pitchFamily="34" charset="0"/>
                <a:cs typeface="Tahoma" pitchFamily="34" charset="0"/>
              </a:rPr>
              <a:t>Regarding waste bins and polythene bags-  </a:t>
            </a:r>
          </a:p>
          <a:p>
            <a:r>
              <a:rPr lang="en-US" sz="2000" dirty="0" smtClean="0">
                <a:solidFill>
                  <a:schemeClr val="accent4">
                    <a:lumMod val="50000"/>
                  </a:schemeClr>
                </a:solidFill>
                <a:latin typeface="Tahoma" pitchFamily="34" charset="0"/>
                <a:cs typeface="Tahoma" pitchFamily="34" charset="0"/>
              </a:rPr>
              <a:t>regular check of the inventory of bags for shortage</a:t>
            </a:r>
          </a:p>
          <a:p>
            <a:r>
              <a:rPr lang="en-US" sz="2000" dirty="0" smtClean="0">
                <a:solidFill>
                  <a:schemeClr val="accent4">
                    <a:lumMod val="50000"/>
                  </a:schemeClr>
                </a:solidFill>
                <a:latin typeface="Tahoma" pitchFamily="34" charset="0"/>
                <a:cs typeface="Tahoma" pitchFamily="34" charset="0"/>
              </a:rPr>
              <a:t>Stickers should be put on each bag bearing the name of the house keeping boy, shift number and the ward number. </a:t>
            </a:r>
          </a:p>
          <a:p>
            <a:r>
              <a:rPr lang="en-US" sz="2000" dirty="0" smtClean="0">
                <a:solidFill>
                  <a:schemeClr val="accent4">
                    <a:lumMod val="50000"/>
                  </a:schemeClr>
                </a:solidFill>
                <a:latin typeface="Tahoma" pitchFamily="34" charset="0"/>
                <a:cs typeface="Tahoma" pitchFamily="34" charset="0"/>
              </a:rPr>
              <a:t>Using colored dustbins to avoid confusion.</a:t>
            </a:r>
          </a:p>
          <a:p>
            <a:r>
              <a:rPr lang="en-US" sz="2000" dirty="0" smtClean="0">
                <a:solidFill>
                  <a:schemeClr val="accent4">
                    <a:lumMod val="50000"/>
                  </a:schemeClr>
                </a:solidFill>
                <a:latin typeface="Tahoma" pitchFamily="34" charset="0"/>
                <a:cs typeface="Tahoma" pitchFamily="34" charset="0"/>
              </a:rPr>
              <a:t>The sharp containers must contain sodium hypochlorite which should be changed every 8 hours. </a:t>
            </a:r>
          </a:p>
          <a:p>
            <a:r>
              <a:rPr lang="en-US" sz="2000" dirty="0" smtClean="0">
                <a:solidFill>
                  <a:schemeClr val="accent4">
                    <a:lumMod val="50000"/>
                  </a:schemeClr>
                </a:solidFill>
                <a:latin typeface="Tahoma" pitchFamily="34" charset="0"/>
                <a:cs typeface="Tahoma" pitchFamily="34" charset="0"/>
              </a:rPr>
              <a:t>Yellow bags should never be kept on the floor.</a:t>
            </a:r>
          </a:p>
          <a:p>
            <a:endParaRPr lang="en-US" sz="2000" dirty="0" smtClean="0">
              <a:solidFill>
                <a:schemeClr val="accent4">
                  <a:lumMod val="50000"/>
                </a:schemeClr>
              </a:solidFill>
              <a:latin typeface="Tahoma" pitchFamily="34" charset="0"/>
              <a:cs typeface="Tahoma" pitchFamily="34" charset="0"/>
            </a:endParaRPr>
          </a:p>
          <a:p>
            <a:pPr>
              <a:buNone/>
            </a:pPr>
            <a:endParaRPr lang="en-US" sz="2400" b="1" dirty="0" smtClean="0">
              <a:solidFill>
                <a:srgbClr val="C00000"/>
              </a:solidFill>
              <a:latin typeface="Tahoma" pitchFamily="34" charset="0"/>
              <a:cs typeface="Tahoma" pitchFamily="34" charset="0"/>
            </a:endParaRPr>
          </a:p>
          <a:p>
            <a:r>
              <a:rPr lang="en-US" dirty="0" smtClean="0"/>
              <a:t> </a:t>
            </a:r>
          </a:p>
          <a:p>
            <a:endParaRPr lang="en-US" dirty="0">
              <a:solidFill>
                <a:srgbClr val="C00000"/>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153400" cy="5410200"/>
          </a:xfrm>
        </p:spPr>
        <p:txBody>
          <a:bodyPr/>
          <a:lstStyle/>
          <a:p>
            <a:r>
              <a:rPr lang="en-US" sz="2800" b="1" dirty="0" smtClean="0">
                <a:solidFill>
                  <a:srgbClr val="C00000"/>
                </a:solidFill>
                <a:latin typeface="Tahoma" pitchFamily="34" charset="0"/>
                <a:cs typeface="Tahoma" pitchFamily="34" charset="0"/>
              </a:rPr>
              <a:t>Regarding the garbage area</a:t>
            </a:r>
          </a:p>
          <a:p>
            <a:r>
              <a:rPr lang="en-US" sz="2400" dirty="0" smtClean="0">
                <a:solidFill>
                  <a:schemeClr val="accent4">
                    <a:lumMod val="50000"/>
                  </a:schemeClr>
                </a:solidFill>
                <a:latin typeface="Tahoma" pitchFamily="34" charset="0"/>
                <a:cs typeface="Tahoma" pitchFamily="34" charset="0"/>
              </a:rPr>
              <a:t>Room fresheners </a:t>
            </a:r>
          </a:p>
          <a:p>
            <a:r>
              <a:rPr lang="en-US" sz="2400" dirty="0" smtClean="0">
                <a:solidFill>
                  <a:schemeClr val="accent4">
                    <a:lumMod val="50000"/>
                  </a:schemeClr>
                </a:solidFill>
                <a:latin typeface="Tahoma" pitchFamily="34" charset="0"/>
                <a:cs typeface="Tahoma" pitchFamily="34" charset="0"/>
              </a:rPr>
              <a:t>Record Maintenance</a:t>
            </a:r>
          </a:p>
          <a:p>
            <a:r>
              <a:rPr lang="en-US" sz="2400" dirty="0" smtClean="0">
                <a:solidFill>
                  <a:schemeClr val="accent4">
                    <a:lumMod val="50000"/>
                  </a:schemeClr>
                </a:solidFill>
                <a:latin typeface="Tahoma" pitchFamily="34" charset="0"/>
                <a:cs typeface="Tahoma" pitchFamily="34" charset="0"/>
              </a:rPr>
              <a:t>Providing plastic aprons to those entering in garbage area</a:t>
            </a:r>
          </a:p>
          <a:p>
            <a:r>
              <a:rPr lang="en-US" sz="2400" dirty="0" smtClean="0">
                <a:solidFill>
                  <a:schemeClr val="accent4">
                    <a:lumMod val="50000"/>
                  </a:schemeClr>
                </a:solidFill>
                <a:latin typeface="Tahoma" pitchFamily="34" charset="0"/>
                <a:cs typeface="Tahoma" pitchFamily="34" charset="0"/>
              </a:rPr>
              <a:t>Fire gloves must be provided as the high tension gloves are no t 100% puncture proof. </a:t>
            </a:r>
          </a:p>
          <a:p>
            <a:r>
              <a:rPr lang="en-US" sz="2400" dirty="0" smtClean="0">
                <a:solidFill>
                  <a:schemeClr val="accent4">
                    <a:lumMod val="50000"/>
                  </a:schemeClr>
                </a:solidFill>
                <a:latin typeface="Tahoma" pitchFamily="34" charset="0"/>
                <a:cs typeface="Tahoma" pitchFamily="34" charset="0"/>
              </a:rPr>
              <a:t>Garbage bags must be put into the containers in the garbage </a:t>
            </a:r>
          </a:p>
          <a:p>
            <a:r>
              <a:rPr lang="en-US" sz="2400" dirty="0" smtClean="0">
                <a:solidFill>
                  <a:schemeClr val="accent4">
                    <a:lumMod val="50000"/>
                  </a:schemeClr>
                </a:solidFill>
                <a:latin typeface="Tahoma" pitchFamily="34" charset="0"/>
                <a:cs typeface="Tahoma" pitchFamily="34" charset="0"/>
              </a:rPr>
              <a:t>It must be ensure that the containers are dry from inside. </a:t>
            </a:r>
          </a:p>
          <a:p>
            <a:pPr>
              <a:buNone/>
            </a:pPr>
            <a:r>
              <a:rPr lang="en-US" sz="2800" b="1" dirty="0" smtClean="0">
                <a:solidFill>
                  <a:srgbClr val="C00000"/>
                </a:solidFill>
                <a:latin typeface="Tahoma" pitchFamily="34" charset="0"/>
                <a:cs typeface="Tahoma" pitchFamily="34" charset="0"/>
              </a:rPr>
              <a:t> </a:t>
            </a:r>
          </a:p>
          <a:p>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001000" cy="715962"/>
          </a:xfrm>
        </p:spPr>
        <p:txBody>
          <a:bodyPr/>
          <a:lstStyle/>
          <a:p>
            <a:r>
              <a:rPr lang="en-US" sz="2800" b="1" dirty="0" smtClean="0">
                <a:solidFill>
                  <a:srgbClr val="C00000"/>
                </a:solidFill>
                <a:latin typeface="Tahoma" pitchFamily="34" charset="0"/>
                <a:cs typeface="Tahoma" pitchFamily="34" charset="0"/>
              </a:rPr>
              <a:t/>
            </a:r>
            <a:br>
              <a:rPr lang="en-US" sz="2800" b="1" dirty="0" smtClean="0">
                <a:solidFill>
                  <a:srgbClr val="C00000"/>
                </a:solidFill>
                <a:latin typeface="Tahoma" pitchFamily="34" charset="0"/>
                <a:cs typeface="Tahoma" pitchFamily="34" charset="0"/>
              </a:rPr>
            </a:br>
            <a:r>
              <a:rPr lang="en-US" sz="2800" b="1" dirty="0" smtClean="0">
                <a:solidFill>
                  <a:srgbClr val="C00000"/>
                </a:solidFill>
                <a:latin typeface="Tahoma" pitchFamily="34" charset="0"/>
                <a:cs typeface="Tahoma" pitchFamily="34" charset="0"/>
              </a:rPr>
              <a:t>Regarding segregation and collection of the waste:</a:t>
            </a:r>
            <a:r>
              <a:rPr lang="en-US" dirty="0" smtClean="0"/>
              <a:t/>
            </a:r>
            <a:br>
              <a:rPr lang="en-US" dirty="0" smtClean="0"/>
            </a:br>
            <a:endParaRPr lang="en-US" dirty="0"/>
          </a:p>
        </p:txBody>
      </p:sp>
      <p:sp>
        <p:nvSpPr>
          <p:cNvPr id="3" name="Content Placeholder 2"/>
          <p:cNvSpPr>
            <a:spLocks noGrp="1"/>
          </p:cNvSpPr>
          <p:nvPr>
            <p:ph idx="1"/>
          </p:nvPr>
        </p:nvSpPr>
        <p:spPr>
          <a:xfrm>
            <a:off x="457200" y="1143000"/>
            <a:ext cx="8229600" cy="4724400"/>
          </a:xfrm>
        </p:spPr>
        <p:txBody>
          <a:bodyPr/>
          <a:lstStyle/>
          <a:p>
            <a:r>
              <a:rPr lang="en-US" sz="2000" dirty="0" smtClean="0">
                <a:solidFill>
                  <a:schemeClr val="accent4">
                    <a:lumMod val="50000"/>
                  </a:schemeClr>
                </a:solidFill>
                <a:latin typeface="Tahoma" pitchFamily="34" charset="0"/>
                <a:cs typeface="Tahoma" pitchFamily="34" charset="0"/>
              </a:rPr>
              <a:t>General waste like garbage, garden refuse etc. should join the stream of domestic refuse. </a:t>
            </a:r>
          </a:p>
          <a:p>
            <a:r>
              <a:rPr lang="en-US" sz="2000" dirty="0" smtClean="0">
                <a:solidFill>
                  <a:schemeClr val="accent4">
                    <a:lumMod val="50000"/>
                  </a:schemeClr>
                </a:solidFill>
                <a:latin typeface="Tahoma" pitchFamily="34" charset="0"/>
                <a:cs typeface="Tahoma" pitchFamily="34" charset="0"/>
              </a:rPr>
              <a:t>Sharps should be collected in puncture proof containers.  </a:t>
            </a:r>
          </a:p>
          <a:p>
            <a:r>
              <a:rPr lang="en-US" sz="2000" dirty="0" smtClean="0">
                <a:solidFill>
                  <a:schemeClr val="accent4">
                    <a:lumMod val="50000"/>
                  </a:schemeClr>
                </a:solidFill>
                <a:latin typeface="Tahoma" pitchFamily="34" charset="0"/>
                <a:cs typeface="Tahoma" pitchFamily="34" charset="0"/>
              </a:rPr>
              <a:t>Frequency of collection and transportation should be increased </a:t>
            </a:r>
          </a:p>
          <a:p>
            <a:r>
              <a:rPr lang="en-US" sz="2000" dirty="0" smtClean="0">
                <a:solidFill>
                  <a:schemeClr val="accent4">
                    <a:lumMod val="50000"/>
                  </a:schemeClr>
                </a:solidFill>
                <a:latin typeface="Tahoma" pitchFamily="34" charset="0"/>
                <a:cs typeface="Tahoma" pitchFamily="34" charset="0"/>
              </a:rPr>
              <a:t>Bags and containers for infectious waste should be marked with Biohazard symbol.</a:t>
            </a:r>
          </a:p>
          <a:p>
            <a:r>
              <a:rPr lang="en-US" sz="2000" dirty="0" smtClean="0">
                <a:solidFill>
                  <a:schemeClr val="accent4">
                    <a:lumMod val="50000"/>
                  </a:schemeClr>
                </a:solidFill>
                <a:latin typeface="Tahoma" pitchFamily="34" charset="0"/>
                <a:cs typeface="Tahoma" pitchFamily="34" charset="0"/>
              </a:rPr>
              <a:t>Highly infectious waste should be sterilized by autoclaving. </a:t>
            </a:r>
          </a:p>
          <a:p>
            <a:r>
              <a:rPr lang="en-US" sz="2000" dirty="0" err="1" smtClean="0">
                <a:solidFill>
                  <a:schemeClr val="accent4">
                    <a:lumMod val="50000"/>
                  </a:schemeClr>
                </a:solidFill>
                <a:latin typeface="Tahoma" pitchFamily="34" charset="0"/>
                <a:cs typeface="Tahoma" pitchFamily="34" charset="0"/>
              </a:rPr>
              <a:t>Cytotoxic</a:t>
            </a:r>
            <a:r>
              <a:rPr lang="en-US" sz="2000" dirty="0" smtClean="0">
                <a:solidFill>
                  <a:schemeClr val="accent4">
                    <a:lumMod val="50000"/>
                  </a:schemeClr>
                </a:solidFill>
                <a:latin typeface="Tahoma" pitchFamily="34" charset="0"/>
                <a:cs typeface="Tahoma" pitchFamily="34" charset="0"/>
              </a:rPr>
              <a:t> wastes are to be collected in leak proof containers </a:t>
            </a:r>
          </a:p>
          <a:p>
            <a:r>
              <a:rPr lang="en-US" sz="2000" dirty="0" smtClean="0">
                <a:solidFill>
                  <a:schemeClr val="accent4">
                    <a:lumMod val="50000"/>
                  </a:schemeClr>
                </a:solidFill>
                <a:latin typeface="Tahoma" pitchFamily="34" charset="0"/>
                <a:cs typeface="Tahoma" pitchFamily="34" charset="0"/>
              </a:rPr>
              <a:t>Needles and syringes should be destroyed with the help of needle destroyer</a:t>
            </a:r>
          </a:p>
          <a:p>
            <a:r>
              <a:rPr lang="en-US" sz="2000" dirty="0" smtClean="0">
                <a:solidFill>
                  <a:schemeClr val="accent4">
                    <a:lumMod val="50000"/>
                  </a:schemeClr>
                </a:solidFill>
              </a:rPr>
              <a:t>Infusion sets, bottles and gloves should be cut with curved scissors. </a:t>
            </a:r>
            <a:endParaRPr lang="en-US" sz="2000" dirty="0">
              <a:solidFill>
                <a:schemeClr val="accent4">
                  <a:lumMod val="50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C00000"/>
                </a:solidFill>
                <a:latin typeface="Tahoma" pitchFamily="34" charset="0"/>
                <a:cs typeface="Tahoma" pitchFamily="34" charset="0"/>
              </a:rPr>
              <a:t>Regarding storage of the waste:</a:t>
            </a:r>
            <a:endParaRPr lang="en-US" sz="2800" dirty="0"/>
          </a:p>
        </p:txBody>
      </p:sp>
      <p:sp>
        <p:nvSpPr>
          <p:cNvPr id="3" name="Content Placeholder 2"/>
          <p:cNvSpPr>
            <a:spLocks noGrp="1"/>
          </p:cNvSpPr>
          <p:nvPr>
            <p:ph idx="1"/>
          </p:nvPr>
        </p:nvSpPr>
        <p:spPr>
          <a:xfrm>
            <a:off x="457200" y="1295400"/>
            <a:ext cx="8153400" cy="4572000"/>
          </a:xfrm>
        </p:spPr>
        <p:txBody>
          <a:bodyPr/>
          <a:lstStyle/>
          <a:p>
            <a:r>
              <a:rPr lang="en-US" sz="2400" dirty="0" smtClean="0">
                <a:solidFill>
                  <a:schemeClr val="accent4">
                    <a:lumMod val="50000"/>
                  </a:schemeClr>
                </a:solidFill>
                <a:latin typeface="Tahoma" pitchFamily="34" charset="0"/>
                <a:cs typeface="Tahoma" pitchFamily="34" charset="0"/>
              </a:rPr>
              <a:t>This hospital requires cold storage for the biodegradable waste like blood bags to store in a bulk for 48 hours when the hospital has already outsourced the BMW department. </a:t>
            </a:r>
          </a:p>
          <a:p>
            <a:r>
              <a:rPr lang="en-US" sz="2400" dirty="0" smtClean="0">
                <a:solidFill>
                  <a:schemeClr val="accent4">
                    <a:lumMod val="50000"/>
                  </a:schemeClr>
                </a:solidFill>
                <a:latin typeface="Tahoma" pitchFamily="34" charset="0"/>
                <a:cs typeface="Tahoma" pitchFamily="34" charset="0"/>
              </a:rPr>
              <a:t>Storage area should be sited on a well drained hard floor area and there should be special drain to discharge the washing which should go to the foul sewer. </a:t>
            </a:r>
          </a:p>
          <a:p>
            <a:r>
              <a:rPr lang="en-US" sz="2400" dirty="0" smtClean="0">
                <a:solidFill>
                  <a:schemeClr val="accent4">
                    <a:lumMod val="50000"/>
                  </a:schemeClr>
                </a:solidFill>
                <a:latin typeface="Tahoma" pitchFamily="34" charset="0"/>
                <a:cs typeface="Tahoma" pitchFamily="34" charset="0"/>
              </a:rPr>
              <a:t>Bio medical waste management room should be well lighted and well ventilated to keep secure from the entry of rodents, animal and insects. </a:t>
            </a:r>
          </a:p>
          <a:p>
            <a:r>
              <a:rPr lang="en-US" sz="2400" dirty="0" smtClean="0">
                <a:solidFill>
                  <a:schemeClr val="accent4">
                    <a:lumMod val="50000"/>
                  </a:schemeClr>
                </a:solidFill>
                <a:latin typeface="Tahoma" pitchFamily="34" charset="0"/>
                <a:cs typeface="Tahoma" pitchFamily="34" charset="0"/>
              </a:rPr>
              <a:t>This storage area should be spacious enough to store waste at least two days at a time.</a:t>
            </a:r>
          </a:p>
          <a:p>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715962"/>
          </a:xfrm>
        </p:spPr>
        <p:txBody>
          <a:bodyPr/>
          <a:lstStyle/>
          <a:p>
            <a:r>
              <a:rPr lang="en-US" sz="3200" b="1" dirty="0" smtClean="0">
                <a:solidFill>
                  <a:srgbClr val="C00000"/>
                </a:solidFill>
                <a:latin typeface="Tahoma" pitchFamily="34" charset="0"/>
                <a:cs typeface="Tahoma" pitchFamily="34" charset="0"/>
              </a:rPr>
              <a:t>Regarding transportation of the waste:</a:t>
            </a:r>
            <a:endParaRPr lang="en-US" sz="3200" dirty="0"/>
          </a:p>
        </p:txBody>
      </p:sp>
      <p:sp>
        <p:nvSpPr>
          <p:cNvPr id="3" name="Content Placeholder 2"/>
          <p:cNvSpPr>
            <a:spLocks noGrp="1"/>
          </p:cNvSpPr>
          <p:nvPr>
            <p:ph idx="1"/>
          </p:nvPr>
        </p:nvSpPr>
        <p:spPr/>
        <p:txBody>
          <a:bodyPr/>
          <a:lstStyle/>
          <a:p>
            <a:r>
              <a:rPr lang="en-US" sz="2400" dirty="0" smtClean="0">
                <a:solidFill>
                  <a:schemeClr val="accent4">
                    <a:lumMod val="50000"/>
                  </a:schemeClr>
                </a:solidFill>
                <a:latin typeface="Tahoma" pitchFamily="34" charset="0"/>
                <a:cs typeface="Tahoma" pitchFamily="34" charset="0"/>
              </a:rPr>
              <a:t>Transportation trolley should not be overloaded </a:t>
            </a:r>
          </a:p>
          <a:p>
            <a:r>
              <a:rPr lang="en-US" sz="2400" dirty="0" smtClean="0">
                <a:solidFill>
                  <a:schemeClr val="accent4">
                    <a:lumMod val="50000"/>
                  </a:schemeClr>
                </a:solidFill>
                <a:latin typeface="Tahoma" pitchFamily="34" charset="0"/>
                <a:cs typeface="Tahoma" pitchFamily="34" charset="0"/>
              </a:rPr>
              <a:t>Transportation trolley should be properly covered</a:t>
            </a:r>
            <a:r>
              <a:rPr lang="en-US" sz="2400" b="1" dirty="0" smtClean="0">
                <a:solidFill>
                  <a:schemeClr val="accent4">
                    <a:lumMod val="50000"/>
                  </a:schemeClr>
                </a:solidFill>
                <a:latin typeface="Tahoma" pitchFamily="34" charset="0"/>
                <a:cs typeface="Tahoma" pitchFamily="34" charset="0"/>
              </a:rPr>
              <a:t>      </a:t>
            </a:r>
            <a:endParaRPr lang="en-US" sz="2400" dirty="0" smtClean="0">
              <a:solidFill>
                <a:schemeClr val="accent4">
                  <a:lumMod val="50000"/>
                </a:schemeClr>
              </a:solidFill>
              <a:latin typeface="Tahoma" pitchFamily="34" charset="0"/>
              <a:cs typeface="Tahoma" pitchFamily="34" charset="0"/>
            </a:endParaRPr>
          </a:p>
          <a:p>
            <a:r>
              <a:rPr lang="en-US" sz="2400" dirty="0" smtClean="0">
                <a:solidFill>
                  <a:schemeClr val="accent4">
                    <a:lumMod val="50000"/>
                  </a:schemeClr>
                </a:solidFill>
                <a:latin typeface="Tahoma" pitchFamily="34" charset="0"/>
                <a:cs typeface="Tahoma" pitchFamily="34" charset="0"/>
              </a:rPr>
              <a:t>The trolleys have to be cleaned daily.  </a:t>
            </a:r>
          </a:p>
          <a:p>
            <a:r>
              <a:rPr lang="en-US" sz="2400" dirty="0" smtClean="0">
                <a:solidFill>
                  <a:schemeClr val="accent4">
                    <a:lumMod val="50000"/>
                  </a:schemeClr>
                </a:solidFill>
                <a:latin typeface="Tahoma" pitchFamily="34" charset="0"/>
                <a:cs typeface="Tahoma" pitchFamily="34" charset="0"/>
              </a:rPr>
              <a:t>Off site transportation vehicle should be marked with the name and address of carrier. </a:t>
            </a:r>
          </a:p>
          <a:p>
            <a:r>
              <a:rPr lang="en-US" sz="2400" dirty="0" smtClean="0">
                <a:solidFill>
                  <a:schemeClr val="accent4">
                    <a:lumMod val="50000"/>
                  </a:schemeClr>
                </a:solidFill>
                <a:latin typeface="Tahoma" pitchFamily="34" charset="0"/>
                <a:cs typeface="Tahoma" pitchFamily="34" charset="0"/>
              </a:rPr>
              <a:t>Biohazard symbol should be painted. Suitable system for securing the load during transport should be ensured. </a:t>
            </a:r>
          </a:p>
          <a:p>
            <a:r>
              <a:rPr lang="en-US" sz="2400" dirty="0" smtClean="0">
                <a:solidFill>
                  <a:schemeClr val="accent4">
                    <a:lumMod val="50000"/>
                  </a:schemeClr>
                </a:solidFill>
                <a:latin typeface="Tahoma" pitchFamily="34" charset="0"/>
                <a:cs typeface="Tahoma" pitchFamily="34" charset="0"/>
              </a:rPr>
              <a:t>All disposable plastic should be subjected to shredding before disposing off to vendor. </a:t>
            </a:r>
          </a:p>
          <a:p>
            <a:endParaRPr lang="en-US" dirty="0" smtClean="0">
              <a:solidFill>
                <a:schemeClr val="accent4">
                  <a:lumMod val="50000"/>
                </a:schemeClr>
              </a:solidFill>
              <a:latin typeface="Tahoma" pitchFamily="34" charset="0"/>
              <a:cs typeface="Tahoma" pitchFamily="34" charset="0"/>
            </a:endParaRPr>
          </a:p>
          <a:p>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7848600" cy="715962"/>
          </a:xfrm>
        </p:spPr>
        <p:txBody>
          <a:bodyPr/>
          <a:lstStyle/>
          <a:p>
            <a:pPr algn="ctr"/>
            <a:r>
              <a:rPr lang="en-US" sz="3600" b="1" dirty="0" smtClean="0"/>
              <a:t>IMPLEMENTATION</a:t>
            </a:r>
            <a:endParaRPr lang="en-US" sz="3600" b="1" dirty="0"/>
          </a:p>
        </p:txBody>
      </p:sp>
      <p:sp>
        <p:nvSpPr>
          <p:cNvPr id="3" name="Content Placeholder 2"/>
          <p:cNvSpPr>
            <a:spLocks noGrp="1"/>
          </p:cNvSpPr>
          <p:nvPr>
            <p:ph idx="1"/>
          </p:nvPr>
        </p:nvSpPr>
        <p:spPr>
          <a:xfrm>
            <a:off x="457200" y="1295400"/>
            <a:ext cx="7924800" cy="4572000"/>
          </a:xfrm>
        </p:spPr>
        <p:txBody>
          <a:bodyPr/>
          <a:lstStyle/>
          <a:p>
            <a:pPr lvl="0"/>
            <a:r>
              <a:rPr lang="en-US" sz="2400" dirty="0" smtClean="0">
                <a:solidFill>
                  <a:schemeClr val="accent4">
                    <a:lumMod val="50000"/>
                  </a:schemeClr>
                </a:solidFill>
                <a:latin typeface="Tahoma" pitchFamily="34" charset="0"/>
                <a:cs typeface="Tahoma" pitchFamily="34" charset="0"/>
              </a:rPr>
              <a:t>A supervisor will be present</a:t>
            </a:r>
            <a:r>
              <a:rPr lang="en-US" sz="2400" b="1" dirty="0" smtClean="0">
                <a:solidFill>
                  <a:schemeClr val="accent4">
                    <a:lumMod val="50000"/>
                  </a:schemeClr>
                </a:solidFill>
                <a:latin typeface="Tahoma" pitchFamily="34" charset="0"/>
                <a:cs typeface="Tahoma" pitchFamily="34" charset="0"/>
              </a:rPr>
              <a:t> </a:t>
            </a:r>
            <a:r>
              <a:rPr lang="en-US" sz="2400" dirty="0" smtClean="0">
                <a:solidFill>
                  <a:schemeClr val="accent4">
                    <a:lumMod val="50000"/>
                  </a:schemeClr>
                </a:solidFill>
                <a:latin typeface="Tahoma" pitchFamily="34" charset="0"/>
                <a:cs typeface="Tahoma" pitchFamily="34" charset="0"/>
              </a:rPr>
              <a:t>during the garbage transfer from trolleys to drums and from drums to the biotech van. The duty will be on rotation basis and every day three supervisors will be on duty at different timings of the day.  </a:t>
            </a:r>
          </a:p>
          <a:p>
            <a:pPr lvl="0"/>
            <a:r>
              <a:rPr lang="en-US" sz="2400" dirty="0" smtClean="0">
                <a:solidFill>
                  <a:schemeClr val="accent4">
                    <a:lumMod val="50000"/>
                  </a:schemeClr>
                </a:solidFill>
                <a:latin typeface="Tahoma" pitchFamily="34" charset="0"/>
                <a:cs typeface="Tahoma" pitchFamily="34" charset="0"/>
              </a:rPr>
              <a:t>A sticker bearing the name of the housekeeping boy, shift and the ward number will be mandatory to be put on each bag collected from various departments.</a:t>
            </a:r>
          </a:p>
          <a:p>
            <a:pPr lvl="0"/>
            <a:r>
              <a:rPr lang="en-US" sz="2400" dirty="0" smtClean="0">
                <a:solidFill>
                  <a:schemeClr val="accent4">
                    <a:lumMod val="50000"/>
                  </a:schemeClr>
                </a:solidFill>
                <a:latin typeface="Tahoma" pitchFamily="34" charset="0"/>
                <a:cs typeface="Tahoma" pitchFamily="34" charset="0"/>
              </a:rPr>
              <a:t>The stickers will be checked by either the supervisor or the security guard at the exit gate of the hospital.</a:t>
            </a:r>
          </a:p>
          <a:p>
            <a:pPr lvl="0"/>
            <a:r>
              <a:rPr lang="en-US" sz="2400" dirty="0" smtClean="0">
                <a:solidFill>
                  <a:schemeClr val="accent4">
                    <a:lumMod val="50000"/>
                  </a:schemeClr>
                </a:solidFill>
                <a:latin typeface="Tahoma" pitchFamily="34" charset="0"/>
                <a:cs typeface="Tahoma" pitchFamily="34" charset="0"/>
              </a:rPr>
              <a:t>The briefing sessions would now be more frequently held and will be more vigorous.</a:t>
            </a:r>
          </a:p>
          <a:p>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z="2400" dirty="0" smtClean="0">
                <a:solidFill>
                  <a:schemeClr val="accent4">
                    <a:lumMod val="50000"/>
                  </a:schemeClr>
                </a:solidFill>
                <a:latin typeface="Tahoma" pitchFamily="34" charset="0"/>
                <a:cs typeface="Tahoma" pitchFamily="34" charset="0"/>
              </a:rPr>
              <a:t>The garbage drums will be washed in presence of one of the supervisors.</a:t>
            </a:r>
          </a:p>
          <a:p>
            <a:pPr lvl="0"/>
            <a:r>
              <a:rPr lang="en-US" sz="2400" dirty="0" smtClean="0">
                <a:solidFill>
                  <a:schemeClr val="accent4">
                    <a:lumMod val="50000"/>
                  </a:schemeClr>
                </a:solidFill>
                <a:latin typeface="Tahoma" pitchFamily="34" charset="0"/>
                <a:cs typeface="Tahoma" pitchFamily="34" charset="0"/>
              </a:rPr>
              <a:t>More sets of gloves, masks and gumboots will be issued to the housekeeping staff.</a:t>
            </a:r>
          </a:p>
          <a:p>
            <a:pPr lvl="0"/>
            <a:r>
              <a:rPr lang="en-US" sz="2400" dirty="0" smtClean="0">
                <a:solidFill>
                  <a:schemeClr val="accent4">
                    <a:lumMod val="50000"/>
                  </a:schemeClr>
                </a:solidFill>
                <a:latin typeface="Tahoma" pitchFamily="34" charset="0"/>
                <a:cs typeface="Tahoma" pitchFamily="34" charset="0"/>
              </a:rPr>
              <a:t>The housekeeping staff has been encouraged to openly come up with any issues regarding their work to the Executive Housekeeper.</a:t>
            </a:r>
            <a:r>
              <a:rPr lang="en-US" sz="2400" b="1" dirty="0" smtClean="0">
                <a:solidFill>
                  <a:schemeClr val="accent4">
                    <a:lumMod val="50000"/>
                  </a:schemeClr>
                </a:solidFill>
                <a:latin typeface="Tahoma" pitchFamily="34" charset="0"/>
                <a:cs typeface="Tahoma" pitchFamily="34" charset="0"/>
              </a:rPr>
              <a:t>     </a:t>
            </a:r>
            <a:endParaRPr lang="en-US" sz="2400" dirty="0" smtClean="0">
              <a:solidFill>
                <a:schemeClr val="accent4">
                  <a:lumMod val="50000"/>
                </a:schemeClr>
              </a:solidFill>
              <a:latin typeface="Tahoma" pitchFamily="34" charset="0"/>
              <a:cs typeface="Tahoma" pitchFamily="34" charset="0"/>
            </a:endParaRPr>
          </a:p>
          <a:p>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001000" cy="5257800"/>
          </a:xfrm>
        </p:spPr>
        <p:txBody>
          <a:bodyPr/>
          <a:lstStyle/>
          <a:p>
            <a:pPr algn="ctr">
              <a:buNone/>
            </a:pPr>
            <a:r>
              <a:rPr lang="en-US" b="1" dirty="0" smtClean="0">
                <a:latin typeface="Tahoma" pitchFamily="34" charset="0"/>
                <a:cs typeface="Tahoma" pitchFamily="34" charset="0"/>
              </a:rPr>
              <a:t>CONCLUSION </a:t>
            </a:r>
            <a:endParaRPr lang="en-US" dirty="0" smtClean="0">
              <a:latin typeface="Tahoma" pitchFamily="34" charset="0"/>
              <a:cs typeface="Tahoma" pitchFamily="34" charset="0"/>
            </a:endParaRPr>
          </a:p>
          <a:p>
            <a:pPr>
              <a:buNone/>
            </a:pPr>
            <a:r>
              <a:rPr lang="en-US" dirty="0" smtClean="0"/>
              <a:t>   </a:t>
            </a:r>
            <a:r>
              <a:rPr lang="en-US" sz="2400" dirty="0" smtClean="0">
                <a:solidFill>
                  <a:schemeClr val="accent4">
                    <a:lumMod val="50000"/>
                  </a:schemeClr>
                </a:solidFill>
                <a:latin typeface="Tahoma" pitchFamily="34" charset="0"/>
                <a:cs typeface="Tahoma" pitchFamily="34" charset="0"/>
              </a:rPr>
              <a:t>By summarizing the whole thing, it can be said that even though the facilities are provided and the infrastructure is intact, it’s the human resource that uses it which results in some or the other fallacy.</a:t>
            </a:r>
            <a:r>
              <a:rPr lang="en-US" sz="2400" b="1" dirty="0" smtClean="0">
                <a:solidFill>
                  <a:schemeClr val="accent4">
                    <a:lumMod val="50000"/>
                  </a:schemeClr>
                </a:solidFill>
                <a:latin typeface="Tahoma" pitchFamily="34" charset="0"/>
                <a:cs typeface="Tahoma" pitchFamily="34" charset="0"/>
              </a:rPr>
              <a:t>  </a:t>
            </a:r>
            <a:endParaRPr lang="en-US" sz="2400" dirty="0" smtClean="0">
              <a:solidFill>
                <a:schemeClr val="accent4">
                  <a:lumMod val="50000"/>
                </a:schemeClr>
              </a:solidFill>
              <a:latin typeface="Tahoma" pitchFamily="34" charset="0"/>
              <a:cs typeface="Tahoma" pitchFamily="34" charset="0"/>
            </a:endParaRPr>
          </a:p>
          <a:p>
            <a:pPr>
              <a:buNone/>
            </a:pPr>
            <a:r>
              <a:rPr lang="en-US" sz="2400" dirty="0" smtClean="0">
                <a:solidFill>
                  <a:schemeClr val="accent4">
                    <a:lumMod val="50000"/>
                  </a:schemeClr>
                </a:solidFill>
                <a:latin typeface="Tahoma" pitchFamily="34" charset="0"/>
                <a:cs typeface="Tahoma" pitchFamily="34" charset="0"/>
              </a:rPr>
              <a:t>    </a:t>
            </a:r>
            <a:r>
              <a:rPr lang="en-US" sz="2400" dirty="0" smtClean="0">
                <a:solidFill>
                  <a:schemeClr val="accent4">
                    <a:lumMod val="50000"/>
                  </a:schemeClr>
                </a:solidFill>
              </a:rPr>
              <a:t>For ensuring the proper waste management practices in the hospital it is not only difficult to enforce the statutory guidelines but also,</a:t>
            </a:r>
          </a:p>
          <a:p>
            <a:pPr>
              <a:buNone/>
            </a:pPr>
            <a:r>
              <a:rPr lang="en-US" sz="2400" dirty="0" smtClean="0">
                <a:solidFill>
                  <a:schemeClr val="accent4">
                    <a:lumMod val="50000"/>
                  </a:schemeClr>
                </a:solidFill>
              </a:rPr>
              <a:t>    there should be a change in the knowledge, attitude and practice at each level involved in the medical care. </a:t>
            </a:r>
          </a:p>
          <a:p>
            <a:pPr>
              <a:buNone/>
            </a:pPr>
            <a:r>
              <a:rPr lang="en-US" sz="2400" dirty="0" smtClean="0">
                <a:solidFill>
                  <a:schemeClr val="accent4">
                    <a:lumMod val="50000"/>
                  </a:schemeClr>
                </a:solidFill>
              </a:rPr>
              <a:t>     Along with it there should be continuous logistic support and user -friendly approach should be provided by the organization. </a:t>
            </a:r>
            <a:endParaRPr lang="en-US" sz="2400" dirty="0" smtClean="0">
              <a:solidFill>
                <a:schemeClr val="accent4">
                  <a:lumMod val="50000"/>
                </a:schemeClr>
              </a:solidFill>
              <a:latin typeface="Tahoma" pitchFamily="34" charset="0"/>
              <a:cs typeface="Tahoma" pitchFamily="34" charset="0"/>
            </a:endParaRPr>
          </a:p>
          <a:p>
            <a:r>
              <a:rPr lang="en-US" dirty="0" smtClean="0"/>
              <a:t> </a:t>
            </a:r>
          </a:p>
          <a:p>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33600"/>
            <a:ext cx="4191000" cy="4038600"/>
          </a:xfrm>
        </p:spPr>
        <p:txBody>
          <a:bodyPr>
            <a:normAutofit fontScale="90000"/>
          </a:bodyPr>
          <a:lstStyle/>
          <a:p>
            <a:r>
              <a:rPr lang="en-US" sz="8000" b="1" dirty="0" smtClean="0">
                <a:solidFill>
                  <a:srgbClr val="C00000"/>
                </a:solidFill>
                <a:latin typeface="Tahoma" pitchFamily="34" charset="0"/>
                <a:cs typeface="Tahoma" pitchFamily="34" charset="0"/>
              </a:rPr>
              <a:t/>
            </a:r>
            <a:br>
              <a:rPr lang="en-US" sz="8000" b="1" dirty="0" smtClean="0">
                <a:solidFill>
                  <a:srgbClr val="C00000"/>
                </a:solidFill>
                <a:latin typeface="Tahoma" pitchFamily="34" charset="0"/>
                <a:cs typeface="Tahoma" pitchFamily="34" charset="0"/>
              </a:rPr>
            </a:br>
            <a:r>
              <a:rPr lang="en-US" sz="8000" b="1" dirty="0" smtClean="0">
                <a:solidFill>
                  <a:srgbClr val="C00000"/>
                </a:solidFill>
                <a:latin typeface="Tahoma" pitchFamily="34" charset="0"/>
                <a:cs typeface="Tahoma" pitchFamily="34" charset="0"/>
              </a:rPr>
              <a:t/>
            </a:r>
            <a:br>
              <a:rPr lang="en-US" sz="8000" b="1" dirty="0" smtClean="0">
                <a:solidFill>
                  <a:srgbClr val="C00000"/>
                </a:solidFill>
                <a:latin typeface="Tahoma" pitchFamily="34" charset="0"/>
                <a:cs typeface="Tahoma" pitchFamily="34" charset="0"/>
              </a:rPr>
            </a:br>
            <a:r>
              <a:rPr lang="en-US" sz="8900" b="1" dirty="0" smtClean="0">
                <a:solidFill>
                  <a:srgbClr val="C00000"/>
                </a:solidFill>
                <a:latin typeface="Tahoma" pitchFamily="34" charset="0"/>
                <a:cs typeface="Tahoma" pitchFamily="34" charset="0"/>
              </a:rPr>
              <a:t>THANK </a:t>
            </a:r>
            <a:br>
              <a:rPr lang="en-US" sz="8900" b="1" dirty="0" smtClean="0">
                <a:solidFill>
                  <a:srgbClr val="C00000"/>
                </a:solidFill>
                <a:latin typeface="Tahoma" pitchFamily="34" charset="0"/>
                <a:cs typeface="Tahoma" pitchFamily="34" charset="0"/>
              </a:rPr>
            </a:br>
            <a:r>
              <a:rPr lang="en-US" sz="8900" b="1" dirty="0" smtClean="0">
                <a:solidFill>
                  <a:srgbClr val="C00000"/>
                </a:solidFill>
                <a:latin typeface="Tahoma" pitchFamily="34" charset="0"/>
                <a:cs typeface="Tahoma" pitchFamily="34" charset="0"/>
              </a:rPr>
              <a:t>YOU</a:t>
            </a:r>
            <a:endParaRPr lang="en-US" sz="7200" b="1" dirty="0">
              <a:solidFill>
                <a:srgbClr val="C0000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powerpoint-template-24 12">
      <a:dk1>
        <a:srgbClr val="4D4D4D"/>
      </a:dk1>
      <a:lt1>
        <a:srgbClr val="FFFFFF"/>
      </a:lt1>
      <a:dk2>
        <a:srgbClr val="4D4D4D"/>
      </a:dk2>
      <a:lt2>
        <a:srgbClr val="015802"/>
      </a:lt2>
      <a:accent1>
        <a:srgbClr val="016E01"/>
      </a:accent1>
      <a:accent2>
        <a:srgbClr val="019003"/>
      </a:accent2>
      <a:accent3>
        <a:srgbClr val="FFFFFF"/>
      </a:accent3>
      <a:accent4>
        <a:srgbClr val="404040"/>
      </a:accent4>
      <a:accent5>
        <a:srgbClr val="AABAAA"/>
      </a:accent5>
      <a:accent6>
        <a:srgbClr val="018202"/>
      </a:accent6>
      <a:hlink>
        <a:srgbClr val="01A604"/>
      </a:hlink>
      <a:folHlink>
        <a:srgbClr val="DDDDDD"/>
      </a:folHlink>
    </a:clrScheme>
    <a:fontScheme name="powerpoint-template-24">
      <a:majorFont>
        <a:latin typeface="Microsoft Sans Serif"/>
        <a:ea typeface=""/>
        <a:cs typeface=""/>
      </a:majorFont>
      <a:minorFont>
        <a:latin typeface="Microsoft Sans Serif"/>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0C209B"/>
        </a:lt2>
        <a:accent1>
          <a:srgbClr val="2167BF"/>
        </a:accent1>
        <a:accent2>
          <a:srgbClr val="C60C0D"/>
        </a:accent2>
        <a:accent3>
          <a:srgbClr val="FFFFFF"/>
        </a:accent3>
        <a:accent4>
          <a:srgbClr val="404040"/>
        </a:accent4>
        <a:accent5>
          <a:srgbClr val="ABB8DC"/>
        </a:accent5>
        <a:accent6>
          <a:srgbClr val="B30A0B"/>
        </a:accent6>
        <a:hlink>
          <a:srgbClr val="4793C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93CB6A"/>
        </a:lt2>
        <a:accent1>
          <a:srgbClr val="71BE5E"/>
        </a:accent1>
        <a:accent2>
          <a:srgbClr val="A0CD6E"/>
        </a:accent2>
        <a:accent3>
          <a:srgbClr val="FFFFFF"/>
        </a:accent3>
        <a:accent4>
          <a:srgbClr val="404040"/>
        </a:accent4>
        <a:accent5>
          <a:srgbClr val="BBDBB6"/>
        </a:accent5>
        <a:accent6>
          <a:srgbClr val="91BA63"/>
        </a:accent6>
        <a:hlink>
          <a:srgbClr val="6BAB4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189C25"/>
        </a:lt2>
        <a:accent1>
          <a:srgbClr val="33B642"/>
        </a:accent1>
        <a:accent2>
          <a:srgbClr val="5ED05F"/>
        </a:accent2>
        <a:accent3>
          <a:srgbClr val="FFFFFF"/>
        </a:accent3>
        <a:accent4>
          <a:srgbClr val="404040"/>
        </a:accent4>
        <a:accent5>
          <a:srgbClr val="ADD7B0"/>
        </a:accent5>
        <a:accent6>
          <a:srgbClr val="54BC55"/>
        </a:accent6>
        <a:hlink>
          <a:srgbClr val="66D15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1E14F"/>
        </a:lt2>
        <a:accent1>
          <a:srgbClr val="33B642"/>
        </a:accent1>
        <a:accent2>
          <a:srgbClr val="5ED05F"/>
        </a:accent2>
        <a:accent3>
          <a:srgbClr val="FFFFFF"/>
        </a:accent3>
        <a:accent4>
          <a:srgbClr val="404040"/>
        </a:accent4>
        <a:accent5>
          <a:srgbClr val="ADD7B0"/>
        </a:accent5>
        <a:accent6>
          <a:srgbClr val="54BC55"/>
        </a:accent6>
        <a:hlink>
          <a:srgbClr val="66D15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4C8E3D"/>
        </a:lt2>
        <a:accent1>
          <a:srgbClr val="66A050"/>
        </a:accent1>
        <a:accent2>
          <a:srgbClr val="6EA552"/>
        </a:accent2>
        <a:accent3>
          <a:srgbClr val="FFFFFF"/>
        </a:accent3>
        <a:accent4>
          <a:srgbClr val="404040"/>
        </a:accent4>
        <a:accent5>
          <a:srgbClr val="B8CDB3"/>
        </a:accent5>
        <a:accent6>
          <a:srgbClr val="639549"/>
        </a:accent6>
        <a:hlink>
          <a:srgbClr val="89B96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4D7C48"/>
        </a:lt2>
        <a:accent1>
          <a:srgbClr val="599148"/>
        </a:accent1>
        <a:accent2>
          <a:srgbClr val="69A253"/>
        </a:accent2>
        <a:accent3>
          <a:srgbClr val="FFFFFF"/>
        </a:accent3>
        <a:accent4>
          <a:srgbClr val="404040"/>
        </a:accent4>
        <a:accent5>
          <a:srgbClr val="B5C7B1"/>
        </a:accent5>
        <a:accent6>
          <a:srgbClr val="5E924A"/>
        </a:accent6>
        <a:hlink>
          <a:srgbClr val="80C15D"/>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467F20"/>
        </a:lt2>
        <a:accent1>
          <a:srgbClr val="5CA822"/>
        </a:accent1>
        <a:accent2>
          <a:srgbClr val="66C022"/>
        </a:accent2>
        <a:accent3>
          <a:srgbClr val="FFFFFF"/>
        </a:accent3>
        <a:accent4>
          <a:srgbClr val="404040"/>
        </a:accent4>
        <a:accent5>
          <a:srgbClr val="B5D1AB"/>
        </a:accent5>
        <a:accent6>
          <a:srgbClr val="5CAE1E"/>
        </a:accent6>
        <a:hlink>
          <a:srgbClr val="71CF2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8A9BA5"/>
        </a:lt2>
        <a:accent1>
          <a:srgbClr val="5CA822"/>
        </a:accent1>
        <a:accent2>
          <a:srgbClr val="66C022"/>
        </a:accent2>
        <a:accent3>
          <a:srgbClr val="FFFFFF"/>
        </a:accent3>
        <a:accent4>
          <a:srgbClr val="404040"/>
        </a:accent4>
        <a:accent5>
          <a:srgbClr val="B5D1AB"/>
        </a:accent5>
        <a:accent6>
          <a:srgbClr val="5CAE1E"/>
        </a:accent6>
        <a:hlink>
          <a:srgbClr val="71CF2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51873B"/>
        </a:lt2>
        <a:accent1>
          <a:srgbClr val="669E4B"/>
        </a:accent1>
        <a:accent2>
          <a:srgbClr val="79B25C"/>
        </a:accent2>
        <a:accent3>
          <a:srgbClr val="FFFFFF"/>
        </a:accent3>
        <a:accent4>
          <a:srgbClr val="404040"/>
        </a:accent4>
        <a:accent5>
          <a:srgbClr val="B8CCB1"/>
        </a:accent5>
        <a:accent6>
          <a:srgbClr val="6DA153"/>
        </a:accent6>
        <a:hlink>
          <a:srgbClr val="92CB6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0E7E24"/>
        </a:lt2>
        <a:accent1>
          <a:srgbClr val="369026"/>
        </a:accent1>
        <a:accent2>
          <a:srgbClr val="57A025"/>
        </a:accent2>
        <a:accent3>
          <a:srgbClr val="FFFFFF"/>
        </a:accent3>
        <a:accent4>
          <a:srgbClr val="404040"/>
        </a:accent4>
        <a:accent5>
          <a:srgbClr val="AEC6AC"/>
        </a:accent5>
        <a:accent6>
          <a:srgbClr val="4E9120"/>
        </a:accent6>
        <a:hlink>
          <a:srgbClr val="73B02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015802"/>
        </a:lt2>
        <a:accent1>
          <a:srgbClr val="016E01"/>
        </a:accent1>
        <a:accent2>
          <a:srgbClr val="019003"/>
        </a:accent2>
        <a:accent3>
          <a:srgbClr val="FFFFFF"/>
        </a:accent3>
        <a:accent4>
          <a:srgbClr val="404040"/>
        </a:accent4>
        <a:accent5>
          <a:srgbClr val="AABAAA"/>
        </a:accent5>
        <a:accent6>
          <a:srgbClr val="018202"/>
        </a:accent6>
        <a:hlink>
          <a:srgbClr val="01A60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E1E600"/>
        </a:lt2>
        <a:accent1>
          <a:srgbClr val="016E01"/>
        </a:accent1>
        <a:accent2>
          <a:srgbClr val="019003"/>
        </a:accent2>
        <a:accent3>
          <a:srgbClr val="FFFFFF"/>
        </a:accent3>
        <a:accent4>
          <a:srgbClr val="404040"/>
        </a:accent4>
        <a:accent5>
          <a:srgbClr val="AABAAA"/>
        </a:accent5>
        <a:accent6>
          <a:srgbClr val="018202"/>
        </a:accent6>
        <a:hlink>
          <a:srgbClr val="01A604"/>
        </a:hlink>
        <a:folHlink>
          <a:srgbClr val="DDDDDD"/>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Theme2</Template>
  <TotalTime>500</TotalTime>
  <Words>2907</Words>
  <Application>Microsoft Office PowerPoint</Application>
  <PresentationFormat>On-screen Show (4:3)</PresentationFormat>
  <Paragraphs>367</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Theme2</vt:lpstr>
      <vt:lpstr>DISSERTATION REPORT </vt:lpstr>
      <vt:lpstr>Slide 2</vt:lpstr>
      <vt:lpstr>ABOUT THE ORGANISATION</vt:lpstr>
      <vt:lpstr>Slide 4</vt:lpstr>
      <vt:lpstr>TASKS DONE DURING INTERNSHIP</vt:lpstr>
      <vt:lpstr>Slide 6</vt:lpstr>
      <vt:lpstr>PROJECT TITLE</vt:lpstr>
      <vt:lpstr>INTRODUCTION</vt:lpstr>
      <vt:lpstr> Biomedical Waste (Management and Handling) Rules, 1998  </vt:lpstr>
      <vt:lpstr>Slide 10</vt:lpstr>
      <vt:lpstr>Slide 11</vt:lpstr>
      <vt:lpstr>Slide 12</vt:lpstr>
      <vt:lpstr>Various aspects of BMW management</vt:lpstr>
      <vt:lpstr> AIM OF THE STUDY:</vt:lpstr>
      <vt:lpstr>  OB JECTIVES:   </vt:lpstr>
      <vt:lpstr>RATIONALE OF THE STUDY:</vt:lpstr>
      <vt:lpstr>SCOPE OF THE STUDY:</vt:lpstr>
      <vt:lpstr> METHODOLOGY   </vt:lpstr>
      <vt:lpstr>Slide 19</vt:lpstr>
      <vt:lpstr>  Department wise observations were made  based on the following points:  </vt:lpstr>
      <vt:lpstr>Blood Bank</vt:lpstr>
      <vt:lpstr>Slide 22</vt:lpstr>
      <vt:lpstr>Observations made were:</vt:lpstr>
      <vt:lpstr> Laboratory (Pathology, Microbiology)   </vt:lpstr>
      <vt:lpstr>Slide 25</vt:lpstr>
      <vt:lpstr>Observations made were:</vt:lpstr>
      <vt:lpstr> OPD and Dressing Room  </vt:lpstr>
      <vt:lpstr>Observations made were:</vt:lpstr>
      <vt:lpstr> INPATIENT WARDS   </vt:lpstr>
      <vt:lpstr>Slide 30</vt:lpstr>
      <vt:lpstr> DIALYSIS   </vt:lpstr>
      <vt:lpstr> OBSERVATIONS  </vt:lpstr>
      <vt:lpstr> OPERATION THEATRE    </vt:lpstr>
      <vt:lpstr> OBSERVATIONS  </vt:lpstr>
      <vt:lpstr>Chart 1: Process flow from generating site till dirty utility</vt:lpstr>
      <vt:lpstr>  Chart 2: pathway of bio medical waste from the dirty utility till the final disposal. </vt:lpstr>
      <vt:lpstr> QUANTITY OF BMW  </vt:lpstr>
      <vt:lpstr> Percentage of waste generated </vt:lpstr>
      <vt:lpstr> AWARENESS LEVEL AMONGST STAFF </vt:lpstr>
      <vt:lpstr> FORCE-FIELD ANALYSIS </vt:lpstr>
      <vt:lpstr>STEP 1: State  the  problem  or  desired  state </vt:lpstr>
      <vt:lpstr> Step 2: Brainstorm the positive and negative forces.  </vt:lpstr>
      <vt:lpstr> Step 3: Review and clarify each force or factor. </vt:lpstr>
      <vt:lpstr>Slide 44</vt:lpstr>
      <vt:lpstr>Recommendations:</vt:lpstr>
      <vt:lpstr>Slide 46</vt:lpstr>
      <vt:lpstr> Regarding segregation and collection of the waste: </vt:lpstr>
      <vt:lpstr>Regarding storage of the waste:</vt:lpstr>
      <vt:lpstr>Regarding transportation of the waste:</vt:lpstr>
      <vt:lpstr>IMPLEMENTATION</vt:lpstr>
      <vt:lpstr>Slide 51</vt:lpstr>
      <vt:lpstr>Slide 52</vt:lpstr>
      <vt:lpstr>  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iihmr</dc:creator>
  <cp:lastModifiedBy>iihmr</cp:lastModifiedBy>
  <cp:revision>98</cp:revision>
  <dcterms:created xsi:type="dcterms:W3CDTF">2012-05-02T20:13:51Z</dcterms:created>
  <dcterms:modified xsi:type="dcterms:W3CDTF">2012-05-10T19:55:14Z</dcterms:modified>
</cp:coreProperties>
</file>