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2" r:id="rId1"/>
  </p:sldMasterIdLst>
  <p:sldIdLst>
    <p:sldId id="256" r:id="rId2"/>
    <p:sldId id="279" r:id="rId3"/>
    <p:sldId id="258" r:id="rId4"/>
    <p:sldId id="260"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7" r:id="rId21"/>
    <p:sldId id="278" r:id="rId22"/>
    <p:sldId id="276" r:id="rId23"/>
    <p:sldId id="275"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6" d="100"/>
          <a:sy n="76" d="100"/>
        </p:scale>
        <p:origin x="54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22659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5/12/2014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1649578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42788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5/12/2014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230248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28928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9510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34310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36518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39899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7630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89011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55341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647876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76555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006772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5/12/2014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84377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5/12/2014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6614876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hispindia.org/" TargetMode="External"/><Relationship Id="rId2" Type="http://schemas.openxmlformats.org/officeDocument/2006/relationships/hyperlink" Target="https://wiki.openmrs.org/"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5500" y="2311400"/>
            <a:ext cx="9347200" cy="2387599"/>
          </a:xfrm>
        </p:spPr>
        <p:txBody>
          <a:bodyPr>
            <a:normAutofit fontScale="90000"/>
          </a:bodyPr>
          <a:lstStyle/>
          <a:p>
            <a:pPr algn="ctr"/>
            <a:r>
              <a:rPr lang="en-US" sz="3200" b="1" dirty="0" smtClean="0">
                <a:latin typeface="Colonna MT" panose="04020805060202030203" pitchFamily="82" charset="0"/>
              </a:rPr>
              <a:t/>
            </a:r>
            <a:br>
              <a:rPr lang="en-US" sz="3200" b="1" dirty="0" smtClean="0">
                <a:latin typeface="Colonna MT" panose="04020805060202030203" pitchFamily="82" charset="0"/>
              </a:rPr>
            </a:br>
            <a:r>
              <a:rPr lang="en-US" sz="3200" b="1" dirty="0">
                <a:latin typeface="Colonna MT" panose="04020805060202030203" pitchFamily="82" charset="0"/>
              </a:rPr>
              <a:t/>
            </a:r>
            <a:br>
              <a:rPr lang="en-US" sz="3200" b="1" dirty="0">
                <a:latin typeface="Colonna MT" panose="04020805060202030203" pitchFamily="82" charset="0"/>
              </a:rPr>
            </a:br>
            <a:r>
              <a:rPr lang="en-US" sz="3200" b="1" dirty="0" smtClean="0">
                <a:latin typeface="Colonna MT" panose="04020805060202030203" pitchFamily="82" charset="0"/>
              </a:rPr>
              <a:t/>
            </a:r>
            <a:br>
              <a:rPr lang="en-US" sz="3200" b="1" dirty="0" smtClean="0">
                <a:latin typeface="Colonna MT" panose="04020805060202030203" pitchFamily="82" charset="0"/>
              </a:rPr>
            </a:br>
            <a:r>
              <a:rPr lang="en-US" sz="4000" b="1" dirty="0" smtClean="0">
                <a:solidFill>
                  <a:schemeClr val="tx1"/>
                </a:solidFill>
                <a:latin typeface="Colonna MT" panose="04020805060202030203" pitchFamily="82" charset="0"/>
              </a:rPr>
              <a:t>Customization </a:t>
            </a:r>
            <a:r>
              <a:rPr lang="en-US" sz="4000" b="1" dirty="0">
                <a:solidFill>
                  <a:schemeClr val="tx1"/>
                </a:solidFill>
                <a:latin typeface="Colonna MT" panose="04020805060202030203" pitchFamily="82" charset="0"/>
              </a:rPr>
              <a:t>of Open Source Hospital Information System from India to Kenya National EHR System</a:t>
            </a:r>
            <a:br>
              <a:rPr lang="en-US" sz="4000" b="1" dirty="0">
                <a:solidFill>
                  <a:schemeClr val="tx1"/>
                </a:solidFill>
                <a:latin typeface="Colonna MT" panose="04020805060202030203" pitchFamily="82" charset="0"/>
              </a:rPr>
            </a:br>
            <a:endParaRPr lang="en-US" sz="4000" b="1" dirty="0">
              <a:solidFill>
                <a:schemeClr val="tx1"/>
              </a:solidFill>
              <a:latin typeface="Colonna MT" panose="04020805060202030203" pitchFamily="82" charset="0"/>
            </a:endParaRPr>
          </a:p>
        </p:txBody>
      </p:sp>
      <p:sp>
        <p:nvSpPr>
          <p:cNvPr id="3" name="Subtitle 2"/>
          <p:cNvSpPr>
            <a:spLocks noGrp="1"/>
          </p:cNvSpPr>
          <p:nvPr>
            <p:ph type="subTitle" idx="1"/>
          </p:nvPr>
        </p:nvSpPr>
        <p:spPr>
          <a:xfrm>
            <a:off x="4110565" y="4241800"/>
            <a:ext cx="6815669" cy="1206499"/>
          </a:xfrm>
        </p:spPr>
        <p:txBody>
          <a:bodyPr>
            <a:noAutofit/>
          </a:bodyPr>
          <a:lstStyle/>
          <a:p>
            <a:pPr algn="r"/>
            <a:r>
              <a:rPr lang="en-US" sz="2400" b="1" dirty="0" smtClean="0">
                <a:solidFill>
                  <a:schemeClr val="tx1"/>
                </a:solidFill>
                <a:latin typeface="Footlight MT Light" panose="0204060206030A020304" pitchFamily="18" charset="0"/>
              </a:rPr>
              <a:t>Presented By-</a:t>
            </a:r>
          </a:p>
          <a:p>
            <a:pPr algn="r"/>
            <a:r>
              <a:rPr lang="en-US" sz="2400" b="1" dirty="0" smtClean="0">
                <a:solidFill>
                  <a:schemeClr val="tx1"/>
                </a:solidFill>
                <a:latin typeface="Footlight MT Light" panose="0204060206030A020304" pitchFamily="18" charset="0"/>
              </a:rPr>
              <a:t>Aditi Singh</a:t>
            </a:r>
          </a:p>
          <a:p>
            <a:pPr algn="r"/>
            <a:r>
              <a:rPr lang="en-US" sz="2400" b="1" dirty="0" smtClean="0">
                <a:solidFill>
                  <a:schemeClr val="tx1"/>
                </a:solidFill>
                <a:latin typeface="Footlight MT Light" panose="0204060206030A020304" pitchFamily="18" charset="0"/>
              </a:rPr>
              <a:t>PG/12/03</a:t>
            </a:r>
            <a:endParaRPr lang="en-US" sz="2400" b="1" dirty="0">
              <a:solidFill>
                <a:schemeClr val="tx1"/>
              </a:solidFill>
              <a:latin typeface="Footlight MT Light" panose="0204060206030A020304" pitchFamily="18" charset="0"/>
            </a:endParaRPr>
          </a:p>
        </p:txBody>
      </p:sp>
      <p:pic>
        <p:nvPicPr>
          <p:cNvPr id="4" name="Picture 3"/>
          <p:cNvPicPr/>
          <p:nvPr/>
        </p:nvPicPr>
        <p:blipFill>
          <a:blip r:embed="rId2" cstate="print"/>
          <a:srcRect/>
          <a:stretch>
            <a:fillRect/>
          </a:stretch>
        </p:blipFill>
        <p:spPr bwMode="auto">
          <a:xfrm>
            <a:off x="2527300" y="876300"/>
            <a:ext cx="8709025" cy="1041399"/>
          </a:xfrm>
          <a:prstGeom prst="rect">
            <a:avLst/>
          </a:prstGeom>
          <a:noFill/>
          <a:ln w="19050">
            <a:solidFill>
              <a:sysClr val="windowText" lastClr="000000"/>
            </a:solidFill>
            <a:miter lim="800000"/>
            <a:headEnd/>
            <a:tailEnd/>
          </a:ln>
        </p:spPr>
      </p:pic>
    </p:spTree>
    <p:extLst>
      <p:ext uri="{BB962C8B-B14F-4D97-AF65-F5344CB8AC3E}">
        <p14:creationId xmlns:p14="http://schemas.microsoft.com/office/powerpoint/2010/main" val="6444028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738410"/>
            <a:ext cx="8911687" cy="1280890"/>
          </a:xfrm>
        </p:spPr>
        <p:txBody>
          <a:bodyPr/>
          <a:lstStyle/>
          <a:p>
            <a:pPr algn="ctr"/>
            <a:r>
              <a:rPr lang="en-US" dirty="0" smtClean="0">
                <a:solidFill>
                  <a:srgbClr val="0070C0"/>
                </a:solidFill>
                <a:latin typeface="Footlight MT Light" panose="0204060206030A020304" pitchFamily="18" charset="0"/>
              </a:rPr>
              <a:t>INTRODUCTION</a:t>
            </a:r>
            <a:endParaRPr lang="en-US" dirty="0">
              <a:solidFill>
                <a:srgbClr val="0070C0"/>
              </a:solidFill>
              <a:latin typeface="Footlight MT Light" panose="0204060206030A020304" pitchFamily="18" charset="0"/>
            </a:endParaRPr>
          </a:p>
        </p:txBody>
      </p:sp>
      <p:sp>
        <p:nvSpPr>
          <p:cNvPr id="3" name="Content Placeholder 2"/>
          <p:cNvSpPr>
            <a:spLocks noGrp="1"/>
          </p:cNvSpPr>
          <p:nvPr>
            <p:ph idx="1"/>
          </p:nvPr>
        </p:nvSpPr>
        <p:spPr>
          <a:xfrm>
            <a:off x="1905000" y="2133600"/>
            <a:ext cx="10082212" cy="4006222"/>
          </a:xfrm>
        </p:spPr>
        <p:txBody>
          <a:bodyPr>
            <a:normAutofit/>
          </a:bodyPr>
          <a:lstStyle/>
          <a:p>
            <a:pPr marL="0" indent="0" algn="just">
              <a:buNone/>
            </a:pPr>
            <a:r>
              <a:rPr lang="en-US" sz="2000" b="1" dirty="0">
                <a:solidFill>
                  <a:schemeClr val="tx1"/>
                </a:solidFill>
                <a:latin typeface="Times New Roman" panose="02020603050405020304" pitchFamily="18" charset="0"/>
                <a:cs typeface="Times New Roman" panose="02020603050405020304" pitchFamily="18" charset="0"/>
              </a:rPr>
              <a:t>Health Information System (HIS) </a:t>
            </a:r>
            <a:r>
              <a:rPr lang="en-US" sz="2000" dirty="0">
                <a:solidFill>
                  <a:schemeClr val="tx1"/>
                </a:solidFill>
                <a:latin typeface="Times New Roman" panose="02020603050405020304" pitchFamily="18" charset="0"/>
                <a:cs typeface="Times New Roman" panose="02020603050405020304" pitchFamily="18" charset="0"/>
              </a:rPr>
              <a:t>is one of the most promising applications of Information Technology (IT) in the Health Care Sector. The aim of HIS is to use a network of computers to collect, process and retrieve patient care and administrative information from various departments for all hospital activities. It also helps in decision-making for developing comprehensive health care policies.</a:t>
            </a:r>
          </a:p>
          <a:p>
            <a:pPr marL="0" indent="0" algn="just">
              <a:buNone/>
            </a:pPr>
            <a:r>
              <a:rPr lang="en-US" sz="2000" dirty="0">
                <a:solidFill>
                  <a:schemeClr val="tx1"/>
                </a:solidFill>
                <a:latin typeface="Times New Roman" panose="02020603050405020304" pitchFamily="18" charset="0"/>
                <a:cs typeface="Times New Roman" panose="02020603050405020304" pitchFamily="18" charset="0"/>
              </a:rPr>
              <a:t>The management of Kenya </a:t>
            </a:r>
            <a:r>
              <a:rPr lang="en-US" sz="2000" dirty="0" err="1">
                <a:solidFill>
                  <a:schemeClr val="tx1"/>
                </a:solidFill>
                <a:latin typeface="Times New Roman" panose="02020603050405020304" pitchFamily="18" charset="0"/>
                <a:cs typeface="Times New Roman" panose="02020603050405020304" pitchFamily="18" charset="0"/>
              </a:rPr>
              <a:t>MoH</a:t>
            </a:r>
            <a:r>
              <a:rPr lang="en-US" sz="2000" dirty="0">
                <a:solidFill>
                  <a:schemeClr val="tx1"/>
                </a:solidFill>
                <a:latin typeface="Times New Roman" panose="02020603050405020304" pitchFamily="18" charset="0"/>
                <a:cs typeface="Times New Roman" panose="02020603050405020304" pitchFamily="18" charset="0"/>
              </a:rPr>
              <a:t> feels HIS assists in decision making, and medical audit. It is also felt that the existing manual process flow resulted in longer time for OPD consultation and delay in investigation results. </a:t>
            </a:r>
          </a:p>
        </p:txBody>
      </p:sp>
    </p:spTree>
    <p:extLst>
      <p:ext uri="{BB962C8B-B14F-4D97-AF65-F5344CB8AC3E}">
        <p14:creationId xmlns:p14="http://schemas.microsoft.com/office/powerpoint/2010/main" val="175257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solidFill>
                  <a:srgbClr val="0070C0"/>
                </a:solidFill>
                <a:latin typeface="Footlight MT Light" panose="0204060206030A020304" pitchFamily="18" charset="0"/>
              </a:rPr>
              <a:t>OBJECTIVES &amp; DUTIES</a:t>
            </a:r>
            <a:endParaRPr lang="en-US" b="1" dirty="0">
              <a:solidFill>
                <a:srgbClr val="0070C0"/>
              </a:solidFill>
              <a:latin typeface="Footlight MT Light" panose="0204060206030A020304" pitchFamily="18" charset="0"/>
            </a:endParaRPr>
          </a:p>
        </p:txBody>
      </p:sp>
      <p:sp>
        <p:nvSpPr>
          <p:cNvPr id="3" name="Content Placeholder 2"/>
          <p:cNvSpPr>
            <a:spLocks noGrp="1"/>
          </p:cNvSpPr>
          <p:nvPr>
            <p:ph idx="1"/>
          </p:nvPr>
        </p:nvSpPr>
        <p:spPr>
          <a:xfrm>
            <a:off x="2589212" y="1320800"/>
            <a:ext cx="9259888" cy="5219700"/>
          </a:xfrm>
        </p:spPr>
        <p:txBody>
          <a:bodyPr>
            <a:normAutofit/>
          </a:bodyPr>
          <a:lstStyle/>
          <a:p>
            <a:pPr lvl="0"/>
            <a:endParaRPr lang="en-US" sz="2400" dirty="0" smtClean="0">
              <a:solidFill>
                <a:schemeClr val="tx1"/>
              </a:solidFill>
              <a:latin typeface="Times New Roman" panose="02020603050405020304" pitchFamily="18" charset="0"/>
              <a:cs typeface="Times New Roman" panose="02020603050405020304" pitchFamily="18" charset="0"/>
            </a:endParaRPr>
          </a:p>
          <a:p>
            <a:pPr lvl="0"/>
            <a:r>
              <a:rPr lang="en-US" sz="2400" dirty="0" smtClean="0">
                <a:solidFill>
                  <a:schemeClr val="tx1"/>
                </a:solidFill>
                <a:latin typeface="Times New Roman" panose="02020603050405020304" pitchFamily="18" charset="0"/>
                <a:cs typeface="Times New Roman" panose="02020603050405020304" pitchFamily="18" charset="0"/>
              </a:rPr>
              <a:t>Formulating </a:t>
            </a:r>
            <a:r>
              <a:rPr lang="en-US" sz="2400" dirty="0">
                <a:solidFill>
                  <a:schemeClr val="tx1"/>
                </a:solidFill>
                <a:latin typeface="Times New Roman" panose="02020603050405020304" pitchFamily="18" charset="0"/>
                <a:cs typeface="Times New Roman" panose="02020603050405020304" pitchFamily="18" charset="0"/>
              </a:rPr>
              <a:t>the database for the </a:t>
            </a:r>
            <a:r>
              <a:rPr lang="en-US" sz="2400" dirty="0" smtClean="0">
                <a:solidFill>
                  <a:schemeClr val="tx1"/>
                </a:solidFill>
                <a:latin typeface="Times New Roman" panose="02020603050405020304" pitchFamily="18" charset="0"/>
                <a:cs typeface="Times New Roman" panose="02020603050405020304" pitchFamily="18" charset="0"/>
              </a:rPr>
              <a:t>HIS based </a:t>
            </a:r>
            <a:r>
              <a:rPr lang="en-US" sz="2400" dirty="0">
                <a:solidFill>
                  <a:schemeClr val="tx1"/>
                </a:solidFill>
                <a:latin typeface="Times New Roman" panose="02020603050405020304" pitchFamily="18" charset="0"/>
                <a:cs typeface="Times New Roman" panose="02020603050405020304" pitchFamily="18" charset="0"/>
              </a:rPr>
              <a:t>on the respective </a:t>
            </a:r>
            <a:r>
              <a:rPr lang="en-US" sz="2400" dirty="0" smtClean="0">
                <a:solidFill>
                  <a:schemeClr val="tx1"/>
                </a:solidFill>
                <a:latin typeface="Times New Roman" panose="02020603050405020304" pitchFamily="18" charset="0"/>
                <a:cs typeface="Times New Roman" panose="02020603050405020304" pitchFamily="18" charset="0"/>
              </a:rPr>
              <a:t>requirements.</a:t>
            </a:r>
          </a:p>
          <a:p>
            <a:pPr lvl="0"/>
            <a:r>
              <a:rPr lang="en-US" sz="2400" dirty="0" smtClean="0">
                <a:solidFill>
                  <a:schemeClr val="tx1"/>
                </a:solidFill>
                <a:latin typeface="Times New Roman" panose="02020603050405020304" pitchFamily="18" charset="0"/>
                <a:cs typeface="Times New Roman" panose="02020603050405020304" pitchFamily="18" charset="0"/>
              </a:rPr>
              <a:t>Customization </a:t>
            </a:r>
            <a:r>
              <a:rPr lang="en-US" sz="2400" dirty="0">
                <a:solidFill>
                  <a:schemeClr val="tx1"/>
                </a:solidFill>
                <a:latin typeface="Times New Roman" panose="02020603050405020304" pitchFamily="18" charset="0"/>
                <a:cs typeface="Times New Roman" panose="02020603050405020304" pitchFamily="18" charset="0"/>
              </a:rPr>
              <a:t>of HIS according to the hospital requirements i.e</a:t>
            </a:r>
            <a:r>
              <a:rPr lang="en-US" sz="2400" dirty="0" smtClean="0">
                <a:solidFill>
                  <a:schemeClr val="tx1"/>
                </a:solidFill>
                <a:latin typeface="Times New Roman" panose="02020603050405020304" pitchFamily="18" charset="0"/>
                <a:cs typeface="Times New Roman" panose="02020603050405020304" pitchFamily="18" charset="0"/>
              </a:rPr>
              <a:t>.</a:t>
            </a:r>
          </a:p>
          <a:p>
            <a:pPr lvl="1">
              <a:buFont typeface="Wingdings" panose="05000000000000000000" pitchFamily="2" charset="2"/>
              <a:buChar char="Ø"/>
            </a:pPr>
            <a:r>
              <a:rPr lang="en-US" sz="2200" dirty="0" smtClean="0">
                <a:solidFill>
                  <a:schemeClr val="tx1"/>
                </a:solidFill>
                <a:latin typeface="Times New Roman" panose="02020603050405020304" pitchFamily="18" charset="0"/>
                <a:cs typeface="Times New Roman" panose="02020603050405020304" pitchFamily="18" charset="0"/>
              </a:rPr>
              <a:t>Role </a:t>
            </a:r>
            <a:r>
              <a:rPr lang="en-US" sz="2200" dirty="0">
                <a:solidFill>
                  <a:schemeClr val="tx1"/>
                </a:solidFill>
                <a:latin typeface="Times New Roman" panose="02020603050405020304" pitchFamily="18" charset="0"/>
                <a:cs typeface="Times New Roman" panose="02020603050405020304" pitchFamily="18" charset="0"/>
              </a:rPr>
              <a:t>based access </a:t>
            </a:r>
            <a:r>
              <a:rPr lang="en-US" sz="2200" dirty="0" smtClean="0">
                <a:solidFill>
                  <a:schemeClr val="tx1"/>
                </a:solidFill>
                <a:latin typeface="Times New Roman" panose="02020603050405020304" pitchFamily="18" charset="0"/>
                <a:cs typeface="Times New Roman" panose="02020603050405020304" pitchFamily="18" charset="0"/>
              </a:rPr>
              <a:t>control</a:t>
            </a:r>
          </a:p>
          <a:p>
            <a:pPr lvl="1">
              <a:buFont typeface="Wingdings" panose="05000000000000000000" pitchFamily="2" charset="2"/>
              <a:buChar char="Ø"/>
            </a:pPr>
            <a:r>
              <a:rPr lang="en-US" sz="2200" dirty="0" smtClean="0">
                <a:solidFill>
                  <a:schemeClr val="tx1"/>
                </a:solidFill>
                <a:latin typeface="Times New Roman" panose="02020603050405020304" pitchFamily="18" charset="0"/>
                <a:cs typeface="Times New Roman" panose="02020603050405020304" pitchFamily="18" charset="0"/>
              </a:rPr>
              <a:t>Customizing </a:t>
            </a:r>
            <a:r>
              <a:rPr lang="en-US" sz="2200" dirty="0">
                <a:solidFill>
                  <a:schemeClr val="tx1"/>
                </a:solidFill>
                <a:latin typeface="Times New Roman" panose="02020603050405020304" pitchFamily="18" charset="0"/>
                <a:cs typeface="Times New Roman" panose="02020603050405020304" pitchFamily="18" charset="0"/>
              </a:rPr>
              <a:t>the </a:t>
            </a:r>
            <a:r>
              <a:rPr lang="en-US" sz="2200" dirty="0" smtClean="0">
                <a:solidFill>
                  <a:schemeClr val="tx1"/>
                </a:solidFill>
                <a:latin typeface="Times New Roman" panose="02020603050405020304" pitchFamily="18" charset="0"/>
                <a:cs typeface="Times New Roman" panose="02020603050405020304" pitchFamily="18" charset="0"/>
              </a:rPr>
              <a:t>modules– </a:t>
            </a:r>
            <a:r>
              <a:rPr lang="en-US" sz="2200" dirty="0">
                <a:solidFill>
                  <a:schemeClr val="tx1"/>
                </a:solidFill>
                <a:latin typeface="Times New Roman" panose="02020603050405020304" pitchFamily="18" charset="0"/>
                <a:cs typeface="Times New Roman" panose="02020603050405020304" pitchFamily="18" charset="0"/>
              </a:rPr>
              <a:t>Registration, Triage &amp; OPD, IPD, Laboratory, Radiology, and </a:t>
            </a:r>
            <a:r>
              <a:rPr lang="en-US" sz="2200" dirty="0" smtClean="0">
                <a:solidFill>
                  <a:schemeClr val="tx1"/>
                </a:solidFill>
                <a:latin typeface="Times New Roman" panose="02020603050405020304" pitchFamily="18" charset="0"/>
                <a:cs typeface="Times New Roman" panose="02020603050405020304" pitchFamily="18" charset="0"/>
              </a:rPr>
              <a:t>Billing.</a:t>
            </a:r>
          </a:p>
          <a:p>
            <a:r>
              <a:rPr lang="en-US" sz="2400" dirty="0" smtClean="0">
                <a:solidFill>
                  <a:schemeClr val="tx1"/>
                </a:solidFill>
                <a:latin typeface="Times New Roman" panose="02020603050405020304" pitchFamily="18" charset="0"/>
                <a:cs typeface="Times New Roman" panose="02020603050405020304" pitchFamily="18" charset="0"/>
              </a:rPr>
              <a:t>Analyzing </a:t>
            </a:r>
            <a:r>
              <a:rPr lang="en-US" sz="2400" dirty="0">
                <a:solidFill>
                  <a:schemeClr val="tx1"/>
                </a:solidFill>
                <a:latin typeface="Times New Roman" panose="02020603050405020304" pitchFamily="18" charset="0"/>
                <a:cs typeface="Times New Roman" panose="02020603050405020304" pitchFamily="18" charset="0"/>
              </a:rPr>
              <a:t>the gaps in the customization during the testing. Thus, enlisting the shortcomings and difficulties experienced during the process</a:t>
            </a:r>
            <a:r>
              <a:rPr lang="en-US" sz="2400" dirty="0" smtClean="0">
                <a:solidFill>
                  <a:schemeClr val="tx1"/>
                </a:solidFill>
                <a:latin typeface="Times New Roman" panose="02020603050405020304" pitchFamily="18" charset="0"/>
                <a:cs typeface="Times New Roman" panose="02020603050405020304" pitchFamily="18" charset="0"/>
              </a:rPr>
              <a:t>.</a:t>
            </a:r>
          </a:p>
          <a:p>
            <a:r>
              <a:rPr lang="en-US" sz="2400" dirty="0">
                <a:solidFill>
                  <a:schemeClr val="tx1"/>
                </a:solidFill>
                <a:latin typeface="Times New Roman" panose="02020603050405020304" pitchFamily="18" charset="0"/>
                <a:cs typeface="Times New Roman" panose="02020603050405020304" pitchFamily="18" charset="0"/>
              </a:rPr>
              <a:t>Resource material for training &amp; SOPs for the use of each module</a:t>
            </a:r>
          </a:p>
          <a:p>
            <a:endParaRPr lang="en-US" sz="2400" dirty="0">
              <a:solidFill>
                <a:schemeClr val="tx1"/>
              </a:solidFill>
              <a:latin typeface="Times New Roman" panose="02020603050405020304" pitchFamily="18" charset="0"/>
              <a:cs typeface="Times New Roman" panose="02020603050405020304" pitchFamily="18" charset="0"/>
            </a:endParaRPr>
          </a:p>
          <a:p>
            <a:endParaRPr lang="en-US" sz="2400"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810553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763810"/>
            <a:ext cx="8911687" cy="1280890"/>
          </a:xfrm>
        </p:spPr>
        <p:txBody>
          <a:bodyPr/>
          <a:lstStyle/>
          <a:p>
            <a:pPr algn="ctr"/>
            <a:r>
              <a:rPr lang="en-US" b="1" dirty="0" smtClean="0">
                <a:solidFill>
                  <a:srgbClr val="0070C0"/>
                </a:solidFill>
                <a:latin typeface="Footlight MT Light" panose="0204060206030A020304" pitchFamily="18" charset="0"/>
              </a:rPr>
              <a:t>METHODOLOGY</a:t>
            </a:r>
            <a:endParaRPr lang="en-US" b="1" dirty="0">
              <a:solidFill>
                <a:srgbClr val="0070C0"/>
              </a:solidFill>
              <a:latin typeface="Footlight MT Light" panose="0204060206030A020304" pitchFamily="18" charset="0"/>
            </a:endParaRPr>
          </a:p>
        </p:txBody>
      </p:sp>
      <p:sp>
        <p:nvSpPr>
          <p:cNvPr id="3" name="Content Placeholder 2"/>
          <p:cNvSpPr>
            <a:spLocks noGrp="1"/>
          </p:cNvSpPr>
          <p:nvPr>
            <p:ph idx="1"/>
          </p:nvPr>
        </p:nvSpPr>
        <p:spPr>
          <a:xfrm>
            <a:off x="2082800" y="1625600"/>
            <a:ext cx="9906000" cy="4876800"/>
          </a:xfrm>
        </p:spPr>
        <p:txBody>
          <a:bodyPr/>
          <a:lstStyle/>
          <a:p>
            <a:endParaRPr lang="en-US" sz="2000" dirty="0" smtClean="0">
              <a:solidFill>
                <a:schemeClr val="tx1"/>
              </a:solidFill>
              <a:latin typeface="Times New Roman" panose="02020603050405020304" pitchFamily="18" charset="0"/>
              <a:cs typeface="Times New Roman" panose="02020603050405020304" pitchFamily="18" charset="0"/>
            </a:endParaRPr>
          </a:p>
          <a:p>
            <a:r>
              <a:rPr lang="en-US" sz="2000" dirty="0" smtClean="0">
                <a:solidFill>
                  <a:schemeClr val="tx1"/>
                </a:solidFill>
                <a:latin typeface="Times New Roman" panose="02020603050405020304" pitchFamily="18" charset="0"/>
                <a:cs typeface="Times New Roman" panose="02020603050405020304" pitchFamily="18" charset="0"/>
              </a:rPr>
              <a:t>A </a:t>
            </a:r>
            <a:r>
              <a:rPr lang="en-US" sz="2000" dirty="0">
                <a:solidFill>
                  <a:schemeClr val="tx1"/>
                </a:solidFill>
                <a:latin typeface="Times New Roman" panose="02020603050405020304" pitchFamily="18" charset="0"/>
                <a:cs typeface="Times New Roman" panose="02020603050405020304" pitchFamily="18" charset="0"/>
              </a:rPr>
              <a:t>qualitative study for which the data was collected by reviewing various papers and manuals and also by hands on experience on customization &amp; testing</a:t>
            </a:r>
            <a:r>
              <a:rPr lang="en-US" sz="2000" dirty="0" smtClean="0">
                <a:solidFill>
                  <a:schemeClr val="tx1"/>
                </a:solidFill>
                <a:latin typeface="Times New Roman" panose="02020603050405020304" pitchFamily="18" charset="0"/>
                <a:cs typeface="Times New Roman" panose="02020603050405020304" pitchFamily="18" charset="0"/>
              </a:rPr>
              <a:t>.</a:t>
            </a:r>
          </a:p>
          <a:p>
            <a:r>
              <a:rPr lang="en-US" sz="2000" dirty="0" smtClean="0">
                <a:solidFill>
                  <a:schemeClr val="tx1"/>
                </a:solidFill>
                <a:latin typeface="Times New Roman" panose="02020603050405020304" pitchFamily="18" charset="0"/>
                <a:cs typeface="Times New Roman" panose="02020603050405020304" pitchFamily="18" charset="0"/>
              </a:rPr>
              <a:t>Stakeholders-</a:t>
            </a:r>
          </a:p>
          <a:p>
            <a:pPr lvl="1">
              <a:buFont typeface="Wingdings" panose="05000000000000000000" pitchFamily="2" charset="2"/>
              <a:buChar char="Ø"/>
            </a:pPr>
            <a:r>
              <a:rPr lang="en-US" sz="2000" dirty="0" smtClean="0">
                <a:solidFill>
                  <a:schemeClr val="tx1"/>
                </a:solidFill>
                <a:latin typeface="Times New Roman" panose="02020603050405020304" pitchFamily="18" charset="0"/>
                <a:cs typeface="Times New Roman" panose="02020603050405020304" pitchFamily="18" charset="0"/>
              </a:rPr>
              <a:t>Doctors </a:t>
            </a:r>
          </a:p>
          <a:p>
            <a:pPr lvl="1">
              <a:buFont typeface="Wingdings" panose="05000000000000000000" pitchFamily="2" charset="2"/>
              <a:buChar char="Ø"/>
            </a:pPr>
            <a:r>
              <a:rPr lang="en-US" sz="2000" dirty="0" smtClean="0">
                <a:solidFill>
                  <a:schemeClr val="tx1"/>
                </a:solidFill>
                <a:latin typeface="Times New Roman" panose="02020603050405020304" pitchFamily="18" charset="0"/>
                <a:cs typeface="Times New Roman" panose="02020603050405020304" pitchFamily="18" charset="0"/>
              </a:rPr>
              <a:t>Nurses</a:t>
            </a:r>
          </a:p>
          <a:p>
            <a:pPr lvl="1">
              <a:buFont typeface="Wingdings" panose="05000000000000000000" pitchFamily="2" charset="2"/>
              <a:buChar char="Ø"/>
            </a:pPr>
            <a:r>
              <a:rPr lang="en-US" sz="2000" dirty="0" smtClean="0">
                <a:solidFill>
                  <a:schemeClr val="tx1"/>
                </a:solidFill>
                <a:latin typeface="Times New Roman" panose="02020603050405020304" pitchFamily="18" charset="0"/>
                <a:cs typeface="Times New Roman" panose="02020603050405020304" pitchFamily="18" charset="0"/>
              </a:rPr>
              <a:t>Other clerical staff</a:t>
            </a:r>
          </a:p>
          <a:p>
            <a:pPr marL="400050"/>
            <a:r>
              <a:rPr lang="en-US" sz="2000" dirty="0" smtClean="0">
                <a:solidFill>
                  <a:schemeClr val="tx1"/>
                </a:solidFill>
                <a:latin typeface="Times New Roman" panose="02020603050405020304" pitchFamily="18" charset="0"/>
                <a:cs typeface="Times New Roman" panose="02020603050405020304" pitchFamily="18" charset="0"/>
              </a:rPr>
              <a:t>For training purposes, </a:t>
            </a:r>
            <a:r>
              <a:rPr lang="en-US" sz="2000" dirty="0" err="1" smtClean="0">
                <a:solidFill>
                  <a:schemeClr val="tx1"/>
                </a:solidFill>
                <a:latin typeface="Times New Roman" panose="02020603050405020304" pitchFamily="18" charset="0"/>
                <a:cs typeface="Times New Roman" panose="02020603050405020304" pitchFamily="18" charset="0"/>
              </a:rPr>
              <a:t>CoP</a:t>
            </a:r>
            <a:r>
              <a:rPr lang="en-US" sz="2000" dirty="0" smtClean="0">
                <a:solidFill>
                  <a:schemeClr val="tx1"/>
                </a:solidFill>
                <a:latin typeface="Times New Roman" panose="02020603050405020304" pitchFamily="18" charset="0"/>
                <a:cs typeface="Times New Roman" panose="02020603050405020304" pitchFamily="18" charset="0"/>
              </a:rPr>
              <a:t> (Communities of Practice) have been formed and discussions are held through MOODLE (</a:t>
            </a:r>
            <a:r>
              <a:rPr lang="en-US" sz="2000" dirty="0">
                <a:solidFill>
                  <a:schemeClr val="tx1"/>
                </a:solidFill>
                <a:latin typeface="Times New Roman" panose="02020603050405020304" pitchFamily="18" charset="0"/>
                <a:ea typeface="Times New Roman" panose="02020603050405020304" pitchFamily="18" charset="0"/>
              </a:rPr>
              <a:t>Modular Object-Oriented Dynamic Learning </a:t>
            </a:r>
            <a:r>
              <a:rPr lang="en-US" sz="2000" dirty="0" smtClean="0">
                <a:solidFill>
                  <a:schemeClr val="tx1"/>
                </a:solidFill>
                <a:latin typeface="Times New Roman" panose="02020603050405020304" pitchFamily="18" charset="0"/>
                <a:ea typeface="Times New Roman" panose="02020603050405020304" pitchFamily="18" charset="0"/>
              </a:rPr>
              <a:t>Environment)</a:t>
            </a:r>
            <a:endParaRPr lang="en-US" sz="2000" dirty="0">
              <a:solidFill>
                <a:schemeClr val="tx1"/>
              </a:solidFill>
              <a:latin typeface="Times New Roman" panose="02020603050405020304" pitchFamily="18" charset="0"/>
              <a:cs typeface="Times New Roman" panose="02020603050405020304" pitchFamily="18" charset="0"/>
            </a:endParaRPr>
          </a:p>
          <a:p>
            <a:pPr algn="just"/>
            <a:r>
              <a:rPr lang="en-US" sz="2000" dirty="0" smtClean="0">
                <a:solidFill>
                  <a:schemeClr val="tx1"/>
                </a:solidFill>
                <a:latin typeface="Times New Roman" panose="02020603050405020304" pitchFamily="18" charset="0"/>
                <a:cs typeface="Times New Roman" panose="02020603050405020304" pitchFamily="18" charset="0"/>
              </a:rPr>
              <a:t>During testing, the bugs encountered were all reported on Redmine, </a:t>
            </a:r>
            <a:r>
              <a:rPr lang="en-US" sz="2000" dirty="0">
                <a:solidFill>
                  <a:schemeClr val="tx1"/>
                </a:solidFill>
                <a:latin typeface="Times New Roman" panose="02020603050405020304" pitchFamily="18" charset="0"/>
                <a:ea typeface="Calibri" panose="020F0502020204030204" pitchFamily="34" charset="0"/>
              </a:rPr>
              <a:t>a free and open source, web-based project management and bug-tracking tool</a:t>
            </a:r>
            <a:endParaRPr lang="en-US" sz="2000"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821456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4625" y="446309"/>
            <a:ext cx="8911687" cy="1280890"/>
          </a:xfrm>
        </p:spPr>
        <p:txBody>
          <a:bodyPr/>
          <a:lstStyle/>
          <a:p>
            <a:pPr algn="ctr"/>
            <a:r>
              <a:rPr lang="en-US" b="1" dirty="0" smtClean="0">
                <a:solidFill>
                  <a:srgbClr val="0070C0"/>
                </a:solidFill>
                <a:latin typeface="Footlight MT Light" panose="0204060206030A020304" pitchFamily="18" charset="0"/>
              </a:rPr>
              <a:t> PARTS OF CUSTOMIZATION</a:t>
            </a:r>
            <a:endParaRPr lang="en-US" b="1" dirty="0">
              <a:solidFill>
                <a:srgbClr val="0070C0"/>
              </a:solidFill>
              <a:latin typeface="Footlight MT Light" panose="0204060206030A020304" pitchFamily="18" charset="0"/>
            </a:endParaRPr>
          </a:p>
        </p:txBody>
      </p:sp>
      <p:pic>
        <p:nvPicPr>
          <p:cNvPr id="4" name="Content Placeholder 3"/>
          <p:cNvPicPr>
            <a:picLocks noGrp="1" noChangeAspect="1"/>
          </p:cNvPicPr>
          <p:nvPr>
            <p:ph idx="1"/>
          </p:nvPr>
        </p:nvPicPr>
        <p:blipFill>
          <a:blip r:embed="rId2"/>
          <a:stretch>
            <a:fillRect/>
          </a:stretch>
        </p:blipFill>
        <p:spPr>
          <a:xfrm>
            <a:off x="2769078" y="1511299"/>
            <a:ext cx="7124222" cy="5016501"/>
          </a:xfrm>
          <a:prstGeom prst="rect">
            <a:avLst/>
          </a:prstGeom>
        </p:spPr>
      </p:pic>
    </p:spTree>
    <p:extLst>
      <p:ext uri="{BB962C8B-B14F-4D97-AF65-F5344CB8AC3E}">
        <p14:creationId xmlns:p14="http://schemas.microsoft.com/office/powerpoint/2010/main" val="3423956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0070C0"/>
                </a:solidFill>
                <a:latin typeface="Footlight MT Light" panose="0204060206030A020304" pitchFamily="18" charset="0"/>
              </a:rPr>
              <a:t>INTEGRATED HOSPITAL INFORMATION SYSTEM</a:t>
            </a:r>
            <a:endParaRPr lang="en-US" b="1" dirty="0">
              <a:solidFill>
                <a:srgbClr val="0070C0"/>
              </a:solidFill>
              <a:latin typeface="Footlight MT Light" panose="0204060206030A020304" pitchFamily="18" charset="0"/>
            </a:endParaRPr>
          </a:p>
        </p:txBody>
      </p:sp>
      <p:sp>
        <p:nvSpPr>
          <p:cNvPr id="3" name="Content Placeholder 2"/>
          <p:cNvSpPr>
            <a:spLocks noGrp="1"/>
          </p:cNvSpPr>
          <p:nvPr>
            <p:ph idx="1"/>
          </p:nvPr>
        </p:nvSpPr>
        <p:spPr>
          <a:xfrm>
            <a:off x="2589212" y="1905000"/>
            <a:ext cx="8915400" cy="1358900"/>
          </a:xfrm>
        </p:spPr>
        <p:txBody>
          <a:bodyPr>
            <a:normAutofit/>
          </a:bodyPr>
          <a:lstStyle/>
          <a:p>
            <a:r>
              <a:rPr lang="en-US" sz="2400" dirty="0">
                <a:solidFill>
                  <a:schemeClr val="tx1"/>
                </a:solidFill>
                <a:latin typeface="Times New Roman" panose="02020603050405020304" pitchFamily="18" charset="0"/>
                <a:cs typeface="Times New Roman" pitchFamily="18" charset="0"/>
              </a:rPr>
              <a:t>HIS is a comprehensive, integrated information system designed to manage the medical, administrative, financial and legal aspects of a hospital and its service processing</a:t>
            </a:r>
            <a:r>
              <a:rPr lang="en-US" sz="2400" dirty="0" smtClean="0">
                <a:solidFill>
                  <a:schemeClr val="tx1"/>
                </a:solidFill>
                <a:latin typeface="Times New Roman" panose="02020603050405020304" pitchFamily="18" charset="0"/>
                <a:cs typeface="Times New Roman"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000" dirty="0">
              <a:solidFill>
                <a:schemeClr val="tx1"/>
              </a:solidFill>
              <a:latin typeface="Times New Roman" panose="02020603050405020304" pitchFamily="18" charset="0"/>
              <a:cs typeface="Times New Roman" pitchFamily="18" charset="0"/>
            </a:endParaRPr>
          </a:p>
        </p:txBody>
      </p:sp>
      <p:sp>
        <p:nvSpPr>
          <p:cNvPr id="5" name="TextBox 4"/>
          <p:cNvSpPr txBox="1"/>
          <p:nvPr/>
        </p:nvSpPr>
        <p:spPr>
          <a:xfrm>
            <a:off x="4775200" y="3497818"/>
            <a:ext cx="3657600" cy="523220"/>
          </a:xfrm>
          <a:prstGeom prst="rect">
            <a:avLst/>
          </a:prstGeom>
          <a:noFill/>
        </p:spPr>
        <p:txBody>
          <a:bodyPr wrap="square" rtlCol="0">
            <a:spAutoFit/>
          </a:bodyPr>
          <a:lstStyle/>
          <a:p>
            <a:pPr lvl="0" algn="ctr" defTabSz="914400">
              <a:spcBef>
                <a:spcPct val="0"/>
              </a:spcBef>
              <a:defRPr/>
            </a:pPr>
            <a:r>
              <a:rPr lang="en-US" sz="2800" dirty="0">
                <a:solidFill>
                  <a:srgbClr val="FF0000"/>
                </a:solidFill>
                <a:latin typeface="Times New Roman" panose="02020603050405020304" pitchFamily="18" charset="0"/>
                <a:cs typeface="Times New Roman" panose="02020603050405020304" pitchFamily="18" charset="0"/>
              </a:rPr>
              <a:t>Solution</a:t>
            </a:r>
            <a:r>
              <a:rPr lang="en-US" sz="2800" b="1" dirty="0">
                <a:solidFill>
                  <a:srgbClr val="FF0000"/>
                </a:solidFill>
                <a:latin typeface="Times New Roman" panose="02020603050405020304" pitchFamily="18" charset="0"/>
                <a:cs typeface="Times New Roman" panose="02020603050405020304" pitchFamily="18" charset="0"/>
              </a:rPr>
              <a:t> – </a:t>
            </a:r>
            <a:r>
              <a:rPr lang="en-US" sz="2800" i="1" dirty="0" err="1">
                <a:solidFill>
                  <a:srgbClr val="FF0000"/>
                </a:solidFill>
                <a:latin typeface="Times New Roman" panose="02020603050405020304" pitchFamily="18" charset="0"/>
                <a:cs typeface="Times New Roman" panose="02020603050405020304" pitchFamily="18" charset="0"/>
              </a:rPr>
              <a:t>iHOSP</a:t>
            </a:r>
            <a:endParaRPr lang="en-US" sz="2800" i="1" dirty="0">
              <a:solidFill>
                <a:srgbClr val="FF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2462212" y="4178756"/>
            <a:ext cx="9169400" cy="2215991"/>
          </a:xfrm>
          <a:prstGeom prst="rect">
            <a:avLst/>
          </a:prstGeom>
          <a:noFill/>
        </p:spPr>
        <p:txBody>
          <a:bodyPr wrap="square" rtlCol="0">
            <a:spAutoFit/>
          </a:bodyPr>
          <a:lstStyle/>
          <a:p>
            <a:r>
              <a:rPr lang="en-US" sz="2400" b="1" i="1" dirty="0" err="1" smtClean="0">
                <a:latin typeface="Times New Roman" pitchFamily="18" charset="0"/>
                <a:cs typeface="Times New Roman" pitchFamily="18" charset="0"/>
              </a:rPr>
              <a:t>iHOSP</a:t>
            </a:r>
            <a:r>
              <a:rPr lang="en-US" sz="2400" dirty="0" smtClean="0">
                <a:latin typeface="Times New Roman" pitchFamily="18" charset="0"/>
                <a:cs typeface="Times New Roman" pitchFamily="18" charset="0"/>
              </a:rPr>
              <a:t> </a:t>
            </a:r>
            <a:r>
              <a:rPr lang="en-US" sz="2400" b="1" i="1" dirty="0">
                <a:latin typeface="Times New Roman" pitchFamily="18" charset="0"/>
                <a:cs typeface="Times New Roman" pitchFamily="18" charset="0"/>
              </a:rPr>
              <a:t>or Integrated Hospital Open Systems Programmes</a:t>
            </a:r>
            <a:r>
              <a:rPr lang="en-US" sz="2400" dirty="0">
                <a:latin typeface="Times New Roman" pitchFamily="18" charset="0"/>
                <a:cs typeface="Times New Roman" pitchFamily="18" charset="0"/>
              </a:rPr>
              <a:t>, is a unique hospital information system based on OpenMRS Platform, customized for the workflow within a district hospital, which seeks to strengthen clinical care, hospital management and administration to ensure continuity of care to the patients. </a:t>
            </a:r>
          </a:p>
          <a:p>
            <a:endParaRPr lang="en-US" dirty="0"/>
          </a:p>
        </p:txBody>
      </p:sp>
      <p:pic>
        <p:nvPicPr>
          <p:cNvPr id="7" name="Picture 2"/>
          <p:cNvPicPr>
            <a:picLocks noChangeAspect="1" noChangeArrowheads="1"/>
          </p:cNvPicPr>
          <p:nvPr/>
        </p:nvPicPr>
        <p:blipFill>
          <a:blip r:embed="rId2" cstate="print"/>
          <a:srcRect/>
          <a:stretch>
            <a:fillRect/>
          </a:stretch>
        </p:blipFill>
        <p:spPr bwMode="auto">
          <a:xfrm>
            <a:off x="10629900" y="5409465"/>
            <a:ext cx="1143000" cy="1143000"/>
          </a:xfrm>
          <a:prstGeom prst="rect">
            <a:avLst/>
          </a:prstGeom>
          <a:noFill/>
          <a:ln w="9525">
            <a:noFill/>
            <a:miter lim="800000"/>
            <a:headEnd/>
            <a:tailEnd/>
          </a:ln>
        </p:spPr>
      </p:pic>
    </p:spTree>
    <p:extLst>
      <p:ext uri="{BB962C8B-B14F-4D97-AF65-F5344CB8AC3E}">
        <p14:creationId xmlns:p14="http://schemas.microsoft.com/office/powerpoint/2010/main" val="9927189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0070C0"/>
                </a:solidFill>
                <a:latin typeface="Footlight MT Light" panose="0204060206030A020304" pitchFamily="18" charset="0"/>
              </a:rPr>
              <a:t>KEY FEATURES OF </a:t>
            </a:r>
            <a:r>
              <a:rPr lang="en-US" b="1" dirty="0" err="1" smtClean="0">
                <a:solidFill>
                  <a:srgbClr val="0070C0"/>
                </a:solidFill>
                <a:latin typeface="Footlight MT Light" panose="0204060206030A020304" pitchFamily="18" charset="0"/>
              </a:rPr>
              <a:t>iHOSP</a:t>
            </a:r>
            <a:endParaRPr lang="en-US" b="1" dirty="0">
              <a:solidFill>
                <a:srgbClr val="0070C0"/>
              </a:solidFill>
              <a:latin typeface="Footlight MT Light" panose="0204060206030A020304" pitchFamily="18" charset="0"/>
            </a:endParaRPr>
          </a:p>
        </p:txBody>
      </p:sp>
      <p:sp>
        <p:nvSpPr>
          <p:cNvPr id="3" name="Content Placeholder 2"/>
          <p:cNvSpPr>
            <a:spLocks noGrp="1"/>
          </p:cNvSpPr>
          <p:nvPr>
            <p:ph idx="1"/>
          </p:nvPr>
        </p:nvSpPr>
        <p:spPr>
          <a:xfrm>
            <a:off x="2589212" y="1714500"/>
            <a:ext cx="9272588" cy="4622800"/>
          </a:xfrm>
        </p:spPr>
        <p:txBody>
          <a:bodyPr>
            <a:normAutofit/>
          </a:bodyPr>
          <a:lstStyle/>
          <a:p>
            <a:r>
              <a:rPr lang="en-US" sz="2000" dirty="0">
                <a:solidFill>
                  <a:schemeClr val="tx1"/>
                </a:solidFill>
                <a:latin typeface="Times New Roman" pitchFamily="18" charset="0"/>
                <a:cs typeface="Times New Roman" pitchFamily="18" charset="0"/>
              </a:rPr>
              <a:t>Based on </a:t>
            </a:r>
            <a:r>
              <a:rPr lang="en-US" sz="2000" b="1" dirty="0">
                <a:solidFill>
                  <a:schemeClr val="tx1"/>
                </a:solidFill>
                <a:latin typeface="Times New Roman" pitchFamily="18" charset="0"/>
                <a:cs typeface="Times New Roman" pitchFamily="18" charset="0"/>
              </a:rPr>
              <a:t>Open Source Platform - </a:t>
            </a:r>
            <a:r>
              <a:rPr lang="en-US" sz="2000" dirty="0">
                <a:solidFill>
                  <a:schemeClr val="tx1"/>
                </a:solidFill>
                <a:latin typeface="Times New Roman" pitchFamily="18" charset="0"/>
                <a:cs typeface="Times New Roman" pitchFamily="18" charset="0"/>
              </a:rPr>
              <a:t>which is scalable &amp; sustainable. </a:t>
            </a:r>
            <a:endParaRPr lang="en-US" sz="2000" dirty="0" smtClean="0">
              <a:solidFill>
                <a:schemeClr val="tx1"/>
              </a:solidFill>
              <a:latin typeface="Times New Roman" pitchFamily="18" charset="0"/>
              <a:cs typeface="Times New Roman" pitchFamily="18" charset="0"/>
            </a:endParaRPr>
          </a:p>
          <a:p>
            <a:pPr marL="0" indent="0">
              <a:buNone/>
            </a:pPr>
            <a:endParaRPr lang="en-US" sz="2000" dirty="0">
              <a:solidFill>
                <a:schemeClr val="tx1"/>
              </a:solidFill>
              <a:latin typeface="Times New Roman" pitchFamily="18" charset="0"/>
              <a:cs typeface="Times New Roman" pitchFamily="18" charset="0"/>
            </a:endParaRPr>
          </a:p>
          <a:p>
            <a:r>
              <a:rPr lang="en-US" sz="2000" dirty="0">
                <a:solidFill>
                  <a:schemeClr val="tx1"/>
                </a:solidFill>
                <a:latin typeface="Times New Roman" pitchFamily="18" charset="0"/>
                <a:cs typeface="Times New Roman" pitchFamily="18" charset="0"/>
              </a:rPr>
              <a:t>It is an integrated suite of </a:t>
            </a:r>
            <a:r>
              <a:rPr lang="en-US" sz="2000" dirty="0" smtClean="0">
                <a:solidFill>
                  <a:schemeClr val="tx1"/>
                </a:solidFill>
                <a:latin typeface="Times New Roman" pitchFamily="18" charset="0"/>
                <a:cs typeface="Times New Roman" pitchFamily="18" charset="0"/>
              </a:rPr>
              <a:t>modules</a:t>
            </a:r>
          </a:p>
          <a:p>
            <a:endParaRPr lang="en-US" sz="2000" dirty="0" smtClean="0">
              <a:solidFill>
                <a:schemeClr val="tx1"/>
              </a:solidFill>
              <a:latin typeface="Times New Roman" pitchFamily="18" charset="0"/>
              <a:cs typeface="Times New Roman" pitchFamily="18" charset="0"/>
            </a:endParaRPr>
          </a:p>
          <a:p>
            <a:r>
              <a:rPr lang="en-US" sz="2000" dirty="0">
                <a:solidFill>
                  <a:schemeClr val="tx1"/>
                </a:solidFill>
                <a:latin typeface="Times New Roman" pitchFamily="18" charset="0"/>
                <a:cs typeface="Times New Roman" pitchFamily="18" charset="0"/>
              </a:rPr>
              <a:t>Adheres to </a:t>
            </a:r>
            <a:r>
              <a:rPr lang="en-US" sz="2000" b="1" dirty="0">
                <a:solidFill>
                  <a:schemeClr val="tx1"/>
                </a:solidFill>
                <a:latin typeface="Times New Roman" pitchFamily="18" charset="0"/>
                <a:cs typeface="Times New Roman" pitchFamily="18" charset="0"/>
              </a:rPr>
              <a:t>Clinical Vocabulary Standards - ICD-10 &amp; </a:t>
            </a:r>
            <a:r>
              <a:rPr lang="en-US" sz="2000" b="1" dirty="0" err="1">
                <a:solidFill>
                  <a:schemeClr val="tx1"/>
                </a:solidFill>
                <a:latin typeface="Times New Roman" pitchFamily="18" charset="0"/>
                <a:cs typeface="Times New Roman" pitchFamily="18" charset="0"/>
              </a:rPr>
              <a:t>Snomed</a:t>
            </a:r>
            <a:r>
              <a:rPr lang="en-US" sz="2000" b="1" dirty="0">
                <a:solidFill>
                  <a:schemeClr val="tx1"/>
                </a:solidFill>
                <a:latin typeface="Times New Roman" pitchFamily="18" charset="0"/>
                <a:cs typeface="Times New Roman" pitchFamily="18" charset="0"/>
              </a:rPr>
              <a:t>-CT </a:t>
            </a:r>
            <a:r>
              <a:rPr lang="en-US" sz="2000" dirty="0">
                <a:solidFill>
                  <a:schemeClr val="tx1"/>
                </a:solidFill>
                <a:latin typeface="Times New Roman" pitchFamily="18" charset="0"/>
                <a:cs typeface="Times New Roman" pitchFamily="18" charset="0"/>
              </a:rPr>
              <a:t>making the system interoperable and other global </a:t>
            </a:r>
            <a:r>
              <a:rPr lang="en-US" sz="2000" dirty="0" smtClean="0">
                <a:solidFill>
                  <a:schemeClr val="tx1"/>
                </a:solidFill>
                <a:latin typeface="Times New Roman" pitchFamily="18" charset="0"/>
                <a:cs typeface="Times New Roman" pitchFamily="18" charset="0"/>
              </a:rPr>
              <a:t>standards</a:t>
            </a:r>
          </a:p>
          <a:p>
            <a:endParaRPr lang="en-US" sz="2000" dirty="0" smtClean="0">
              <a:solidFill>
                <a:schemeClr val="tx1"/>
              </a:solidFill>
              <a:latin typeface="Times New Roman" pitchFamily="18" charset="0"/>
              <a:cs typeface="Times New Roman" pitchFamily="18" charset="0"/>
            </a:endParaRPr>
          </a:p>
          <a:p>
            <a:r>
              <a:rPr lang="en-US" sz="2000" dirty="0">
                <a:solidFill>
                  <a:schemeClr val="tx1"/>
                </a:solidFill>
                <a:latin typeface="Times New Roman" pitchFamily="18" charset="0"/>
                <a:cs typeface="Times New Roman" pitchFamily="18" charset="0"/>
              </a:rPr>
              <a:t>It can be integrated with DHIS using the </a:t>
            </a:r>
            <a:r>
              <a:rPr lang="en-US" sz="2000" b="1" dirty="0">
                <a:solidFill>
                  <a:schemeClr val="tx1"/>
                </a:solidFill>
                <a:latin typeface="Times New Roman" pitchFamily="18" charset="0"/>
                <a:cs typeface="Times New Roman" pitchFamily="18" charset="0"/>
              </a:rPr>
              <a:t>WHO SDMX.HD </a:t>
            </a:r>
            <a:r>
              <a:rPr lang="en-US" sz="2000" dirty="0">
                <a:solidFill>
                  <a:schemeClr val="tx1"/>
                </a:solidFill>
                <a:latin typeface="Times New Roman" pitchFamily="18" charset="0"/>
                <a:cs typeface="Times New Roman" pitchFamily="18" charset="0"/>
              </a:rPr>
              <a:t>standard</a:t>
            </a:r>
            <a:r>
              <a:rPr lang="en-US" sz="2000" dirty="0" smtClean="0">
                <a:solidFill>
                  <a:schemeClr val="tx1"/>
                </a:solidFill>
                <a:latin typeface="Times New Roman" pitchFamily="18" charset="0"/>
                <a:cs typeface="Times New Roman" pitchFamily="18" charset="0"/>
              </a:rPr>
              <a:t>,</a:t>
            </a:r>
            <a:r>
              <a:rPr lang="en-US" sz="2000" dirty="0">
                <a:solidFill>
                  <a:schemeClr val="tx1"/>
                </a:solidFill>
                <a:latin typeface="Times New Roman" pitchFamily="18" charset="0"/>
                <a:cs typeface="Times New Roman" pitchFamily="18" charset="0"/>
              </a:rPr>
              <a:t> </a:t>
            </a:r>
            <a:r>
              <a:rPr lang="en-US" sz="2000" dirty="0" smtClean="0">
                <a:solidFill>
                  <a:schemeClr val="tx1"/>
                </a:solidFill>
                <a:latin typeface="Times New Roman" pitchFamily="18" charset="0"/>
                <a:cs typeface="Times New Roman" pitchFamily="18" charset="0"/>
              </a:rPr>
              <a:t>enabling </a:t>
            </a:r>
            <a:r>
              <a:rPr lang="en-US" sz="2000" dirty="0">
                <a:solidFill>
                  <a:schemeClr val="tx1"/>
                </a:solidFill>
                <a:latin typeface="Times New Roman" pitchFamily="18" charset="0"/>
                <a:cs typeface="Times New Roman" pitchFamily="18" charset="0"/>
              </a:rPr>
              <a:t>the generation of aggregate hospital reports and management indicators</a:t>
            </a:r>
            <a:r>
              <a:rPr lang="en-US" sz="2000" dirty="0" smtClean="0">
                <a:solidFill>
                  <a:schemeClr val="tx1"/>
                </a:solidFill>
                <a:latin typeface="Times New Roman" pitchFamily="18" charset="0"/>
                <a:cs typeface="Times New Roman" pitchFamily="18" charset="0"/>
              </a:rPr>
              <a:t>.</a:t>
            </a:r>
          </a:p>
          <a:p>
            <a:endParaRPr lang="en-US" sz="2000" dirty="0" smtClean="0">
              <a:solidFill>
                <a:schemeClr val="tx1"/>
              </a:solidFill>
              <a:latin typeface="Times New Roman" pitchFamily="18" charset="0"/>
              <a:cs typeface="Times New Roman" pitchFamily="18" charset="0"/>
            </a:endParaRPr>
          </a:p>
          <a:p>
            <a:r>
              <a:rPr lang="en-US" sz="2000" dirty="0">
                <a:solidFill>
                  <a:schemeClr val="tx1"/>
                </a:solidFill>
                <a:latin typeface="Times New Roman" pitchFamily="18" charset="0"/>
                <a:cs typeface="Times New Roman" pitchFamily="18" charset="0"/>
              </a:rPr>
              <a:t>It includes a suite of reports which has been developed using BIRT</a:t>
            </a:r>
          </a:p>
          <a:p>
            <a:endParaRPr lang="en-US" sz="2000" dirty="0">
              <a:solidFill>
                <a:schemeClr val="tx1"/>
              </a:solidFill>
            </a:endParaRPr>
          </a:p>
        </p:txBody>
      </p:sp>
    </p:spTree>
    <p:extLst>
      <p:ext uri="{BB962C8B-B14F-4D97-AF65-F5344CB8AC3E}">
        <p14:creationId xmlns:p14="http://schemas.microsoft.com/office/powerpoint/2010/main" val="33650691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en-US" b="1" dirty="0" smtClean="0">
                <a:solidFill>
                  <a:srgbClr val="0070C0"/>
                </a:solidFill>
                <a:latin typeface="Footlight MT Light" panose="0204060206030A020304" pitchFamily="18" charset="0"/>
              </a:rPr>
              <a:t>PATIENT WORKFLOW</a:t>
            </a:r>
            <a:endParaRPr lang="en-US" b="1" dirty="0">
              <a:solidFill>
                <a:srgbClr val="0070C0"/>
              </a:solidFill>
              <a:latin typeface="Footlight MT Light" panose="0204060206030A020304" pitchFamily="18" charset="0"/>
            </a:endParaRPr>
          </a:p>
        </p:txBody>
      </p:sp>
      <p:pic>
        <p:nvPicPr>
          <p:cNvPr id="4" name="Picture 3"/>
          <p:cNvPicPr>
            <a:picLocks noChangeAspect="1" noChangeArrowheads="1"/>
          </p:cNvPicPr>
          <p:nvPr/>
        </p:nvPicPr>
        <p:blipFill>
          <a:blip r:embed="rId2" cstate="print"/>
          <a:srcRect/>
          <a:stretch>
            <a:fillRect/>
          </a:stretch>
        </p:blipFill>
        <p:spPr bwMode="auto">
          <a:xfrm>
            <a:off x="2768600" y="1905000"/>
            <a:ext cx="8229600" cy="4876800"/>
          </a:xfrm>
          <a:prstGeom prst="rect">
            <a:avLst/>
          </a:prstGeom>
          <a:noFill/>
          <a:ln w="9525">
            <a:noFill/>
            <a:miter lim="800000"/>
            <a:headEnd/>
            <a:tailEnd/>
          </a:ln>
        </p:spPr>
      </p:pic>
      <p:sp>
        <p:nvSpPr>
          <p:cNvPr id="5" name="Content Placeholder 4"/>
          <p:cNvSpPr>
            <a:spLocks noGrp="1"/>
          </p:cNvSpPr>
          <p:nvPr>
            <p:ph idx="1"/>
          </p:nvPr>
        </p:nvSpPr>
        <p:spPr/>
        <p:txBody>
          <a:bodyPr/>
          <a:lstStyle/>
          <a:p>
            <a:pPr marL="0" indent="0">
              <a:buNone/>
            </a:pPr>
            <a:r>
              <a:rPr lang="en-US" dirty="0" smtClean="0"/>
              <a:t>  </a:t>
            </a:r>
            <a:endParaRPr lang="en-US" dirty="0"/>
          </a:p>
        </p:txBody>
      </p:sp>
    </p:spTree>
    <p:extLst>
      <p:ext uri="{BB962C8B-B14F-4D97-AF65-F5344CB8AC3E}">
        <p14:creationId xmlns:p14="http://schemas.microsoft.com/office/powerpoint/2010/main" val="25750649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en-US" b="1" dirty="0" smtClean="0">
                <a:solidFill>
                  <a:srgbClr val="0070C0"/>
                </a:solidFill>
                <a:latin typeface="Footlight MT Light" panose="0204060206030A020304" pitchFamily="18" charset="0"/>
              </a:rPr>
              <a:t>HOSPITAL SYSTEM OVERVIEW: MODULE CONNECTIVITY</a:t>
            </a:r>
            <a:endParaRPr lang="en-US" b="1" dirty="0">
              <a:solidFill>
                <a:srgbClr val="0070C0"/>
              </a:solidFill>
              <a:latin typeface="Footlight MT Light" panose="0204060206030A020304" pitchFamily="18" charset="0"/>
            </a:endParaRPr>
          </a:p>
        </p:txBody>
      </p:sp>
      <p:sp>
        <p:nvSpPr>
          <p:cNvPr id="4" name="Content Placeholder 3"/>
          <p:cNvSpPr>
            <a:spLocks noGrp="1"/>
          </p:cNvSpPr>
          <p:nvPr>
            <p:ph idx="1"/>
          </p:nvPr>
        </p:nvSpPr>
        <p:spPr/>
        <p:txBody>
          <a:bodyPr/>
          <a:lstStyle/>
          <a:p>
            <a:pPr marL="0" indent="0">
              <a:buNone/>
            </a:pPr>
            <a:r>
              <a:rPr lang="en-US" dirty="0" smtClean="0"/>
              <a:t> </a:t>
            </a:r>
            <a:endParaRPr lang="en-US" dirty="0"/>
          </a:p>
        </p:txBody>
      </p:sp>
      <p:pic>
        <p:nvPicPr>
          <p:cNvPr id="5" name="Content Placeholder 3"/>
          <p:cNvPicPr>
            <a:picLocks noChangeAspect="1" noChangeArrowheads="1"/>
          </p:cNvPicPr>
          <p:nvPr/>
        </p:nvPicPr>
        <p:blipFill>
          <a:blip r:embed="rId2" cstate="print"/>
          <a:srcRect t="2167" r="-1852"/>
          <a:stretch>
            <a:fillRect/>
          </a:stretch>
        </p:blipFill>
        <p:spPr bwMode="auto">
          <a:xfrm>
            <a:off x="2589212" y="1812611"/>
            <a:ext cx="8229600" cy="4800600"/>
          </a:xfrm>
          <a:prstGeom prst="rect">
            <a:avLst/>
          </a:prstGeom>
          <a:noFill/>
          <a:ln w="9525">
            <a:noFill/>
            <a:miter lim="800000"/>
            <a:headEnd/>
            <a:tailEnd/>
          </a:ln>
        </p:spPr>
      </p:pic>
    </p:spTree>
    <p:extLst>
      <p:ext uri="{BB962C8B-B14F-4D97-AF65-F5344CB8AC3E}">
        <p14:creationId xmlns:p14="http://schemas.microsoft.com/office/powerpoint/2010/main" val="26212400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0956" y="722289"/>
            <a:ext cx="8911687" cy="1280890"/>
          </a:xfrm>
        </p:spPr>
        <p:txBody>
          <a:bodyPr/>
          <a:lstStyle/>
          <a:p>
            <a:pPr algn="ctr"/>
            <a:r>
              <a:rPr lang="en-US" b="1" dirty="0" smtClean="0">
                <a:solidFill>
                  <a:srgbClr val="0070C0"/>
                </a:solidFill>
                <a:latin typeface="Footlight MT Light" panose="0204060206030A020304" pitchFamily="18" charset="0"/>
              </a:rPr>
              <a:t>THE SYSTEM </a:t>
            </a:r>
            <a:endParaRPr lang="en-US" b="1" dirty="0">
              <a:solidFill>
                <a:srgbClr val="0070C0"/>
              </a:solidFill>
              <a:latin typeface="Footlight MT Light" panose="0204060206030A020304" pitchFamily="18" charset="0"/>
            </a:endParaRPr>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pic>
        <p:nvPicPr>
          <p:cNvPr id="4" name="Picture 2"/>
          <p:cNvPicPr>
            <a:picLocks noChangeAspect="1" noChangeArrowheads="1"/>
          </p:cNvPicPr>
          <p:nvPr/>
        </p:nvPicPr>
        <p:blipFill>
          <a:blip r:embed="rId2" cstate="print"/>
          <a:srcRect/>
          <a:stretch>
            <a:fillRect/>
          </a:stretch>
        </p:blipFill>
        <p:spPr bwMode="auto">
          <a:xfrm>
            <a:off x="3619500" y="2287988"/>
            <a:ext cx="7061200" cy="4085622"/>
          </a:xfrm>
          <a:prstGeom prst="rect">
            <a:avLst/>
          </a:prstGeom>
          <a:noFill/>
          <a:ln w="9525">
            <a:noFill/>
            <a:miter lim="800000"/>
            <a:headEnd/>
            <a:tailEnd/>
          </a:ln>
        </p:spPr>
      </p:pic>
      <p:sp>
        <p:nvSpPr>
          <p:cNvPr id="5" name="TextBox 4"/>
          <p:cNvSpPr txBox="1"/>
          <p:nvPr/>
        </p:nvSpPr>
        <p:spPr>
          <a:xfrm>
            <a:off x="2570956" y="2287988"/>
            <a:ext cx="1524000" cy="738664"/>
          </a:xfrm>
          <a:prstGeom prst="rect">
            <a:avLst/>
          </a:prstGeom>
          <a:noFill/>
        </p:spPr>
        <p:txBody>
          <a:bodyPr wrap="square" rtlCol="0">
            <a:spAutoFit/>
          </a:bodyPr>
          <a:lstStyle/>
          <a:p>
            <a:pPr algn="ctr"/>
            <a:r>
              <a:rPr lang="en-US" sz="1400" b="1" dirty="0" smtClean="0">
                <a:latin typeface="Times New Roman" panose="02020603050405020304" pitchFamily="18" charset="0"/>
                <a:cs typeface="Times New Roman" panose="02020603050405020304" pitchFamily="18" charset="0"/>
              </a:rPr>
              <a:t>Name-based EMR (at the hospital level)</a:t>
            </a:r>
            <a:endParaRPr lang="en-US" sz="1400" b="1" dirty="0">
              <a:latin typeface="Times New Roman" panose="02020603050405020304" pitchFamily="18" charset="0"/>
              <a:cs typeface="Times New Roman" panose="02020603050405020304" pitchFamily="18" charset="0"/>
            </a:endParaRPr>
          </a:p>
        </p:txBody>
      </p:sp>
      <p:cxnSp>
        <p:nvCxnSpPr>
          <p:cNvPr id="6" name="Straight Arrow Connector 5"/>
          <p:cNvCxnSpPr/>
          <p:nvPr/>
        </p:nvCxnSpPr>
        <p:spPr>
          <a:xfrm>
            <a:off x="3848100" y="2657320"/>
            <a:ext cx="914400" cy="0"/>
          </a:xfrm>
          <a:prstGeom prst="straightConnector1">
            <a:avLst/>
          </a:prstGeom>
          <a:ln w="28575">
            <a:tailEnd type="arrow"/>
          </a:ln>
        </p:spPr>
        <p:style>
          <a:lnRef idx="3">
            <a:schemeClr val="accent2"/>
          </a:lnRef>
          <a:fillRef idx="0">
            <a:schemeClr val="accent2"/>
          </a:fillRef>
          <a:effectRef idx="2">
            <a:schemeClr val="accent2"/>
          </a:effectRef>
          <a:fontRef idx="minor">
            <a:schemeClr val="tx1"/>
          </a:fontRef>
        </p:style>
      </p:cxnSp>
      <p:sp>
        <p:nvSpPr>
          <p:cNvPr id="7" name="TextBox 6"/>
          <p:cNvSpPr txBox="1"/>
          <p:nvPr/>
        </p:nvSpPr>
        <p:spPr>
          <a:xfrm>
            <a:off x="6284912" y="5804000"/>
            <a:ext cx="1524000" cy="307777"/>
          </a:xfrm>
          <a:prstGeom prst="rect">
            <a:avLst/>
          </a:prstGeom>
          <a:noFill/>
        </p:spPr>
        <p:txBody>
          <a:bodyPr wrap="square" rtlCol="0">
            <a:spAutoFit/>
          </a:bodyPr>
          <a:lstStyle/>
          <a:p>
            <a:pPr algn="ctr"/>
            <a:r>
              <a:rPr lang="en-US" sz="1400" b="1" dirty="0" smtClean="0">
                <a:latin typeface="Times New Roman" panose="02020603050405020304" pitchFamily="18" charset="0"/>
                <a:cs typeface="Times New Roman" panose="02020603050405020304" pitchFamily="18" charset="0"/>
              </a:rPr>
              <a:t>Aggregate Data</a:t>
            </a:r>
            <a:endParaRPr lang="en-US" sz="1400" b="1" dirty="0">
              <a:latin typeface="Times New Roman" panose="02020603050405020304" pitchFamily="18" charset="0"/>
              <a:cs typeface="Times New Roman" panose="02020603050405020304" pitchFamily="18" charset="0"/>
            </a:endParaRPr>
          </a:p>
        </p:txBody>
      </p:sp>
      <p:cxnSp>
        <p:nvCxnSpPr>
          <p:cNvPr id="8" name="Straight Arrow Connector 7"/>
          <p:cNvCxnSpPr/>
          <p:nvPr/>
        </p:nvCxnSpPr>
        <p:spPr>
          <a:xfrm flipV="1">
            <a:off x="7046912" y="4508600"/>
            <a:ext cx="0" cy="1295400"/>
          </a:xfrm>
          <a:prstGeom prst="straightConnector1">
            <a:avLst/>
          </a:prstGeom>
          <a:ln w="28575">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8253586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0070C0"/>
                </a:solidFill>
                <a:latin typeface="Footlight MT Light" panose="0204060206030A020304" pitchFamily="18" charset="0"/>
              </a:rPr>
              <a:t>SDMX-HD </a:t>
            </a:r>
            <a:endParaRPr lang="en-US" b="1" dirty="0">
              <a:solidFill>
                <a:srgbClr val="0070C0"/>
              </a:solidFill>
              <a:latin typeface="Footlight MT Light" panose="0204060206030A020304" pitchFamily="18" charset="0"/>
            </a:endParaRPr>
          </a:p>
        </p:txBody>
      </p:sp>
      <p:sp>
        <p:nvSpPr>
          <p:cNvPr id="3" name="Content Placeholder 2"/>
          <p:cNvSpPr>
            <a:spLocks noGrp="1"/>
          </p:cNvSpPr>
          <p:nvPr>
            <p:ph idx="1"/>
          </p:nvPr>
        </p:nvSpPr>
        <p:spPr/>
        <p:txBody>
          <a:bodyPr>
            <a:normAutofit/>
          </a:bodyPr>
          <a:lstStyle/>
          <a:p>
            <a:r>
              <a:rPr lang="en-US" sz="2000" dirty="0">
                <a:solidFill>
                  <a:schemeClr val="tx1"/>
                </a:solidFill>
                <a:latin typeface="Times New Roman" panose="02020603050405020304" pitchFamily="18" charset="0"/>
                <a:cs typeface="Times New Roman" panose="02020603050405020304" pitchFamily="18" charset="0"/>
              </a:rPr>
              <a:t>Abbreviated for </a:t>
            </a:r>
            <a:r>
              <a:rPr lang="en-US" sz="2000" b="1" dirty="0">
                <a:solidFill>
                  <a:schemeClr val="tx1"/>
                </a:solidFill>
                <a:latin typeface="Times New Roman" panose="02020603050405020304" pitchFamily="18" charset="0"/>
                <a:cs typeface="Times New Roman" panose="02020603050405020304" pitchFamily="18" charset="0"/>
              </a:rPr>
              <a:t>Standard Data and Metadata </a:t>
            </a:r>
            <a:r>
              <a:rPr lang="en-US" sz="2000" b="1" dirty="0" err="1" smtClean="0">
                <a:solidFill>
                  <a:schemeClr val="tx1"/>
                </a:solidFill>
                <a:latin typeface="Times New Roman" panose="02020603050405020304" pitchFamily="18" charset="0"/>
                <a:cs typeface="Times New Roman" panose="02020603050405020304" pitchFamily="18" charset="0"/>
              </a:rPr>
              <a:t>eXchange</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dirty="0" smtClean="0">
                <a:solidFill>
                  <a:schemeClr val="tx1"/>
                </a:solidFill>
                <a:latin typeface="Times New Roman" panose="02020603050405020304" pitchFamily="18" charset="0"/>
                <a:cs typeface="Times New Roman" panose="02020603050405020304" pitchFamily="18" charset="0"/>
              </a:rPr>
              <a:t>It’s </a:t>
            </a:r>
            <a:r>
              <a:rPr lang="en-US" sz="2000" dirty="0">
                <a:solidFill>
                  <a:schemeClr val="tx1"/>
                </a:solidFill>
                <a:latin typeface="Times New Roman" panose="02020603050405020304" pitchFamily="18" charset="0"/>
                <a:cs typeface="Times New Roman" panose="02020603050405020304" pitchFamily="18" charset="0"/>
              </a:rPr>
              <a:t>an initiative to foster standards </a:t>
            </a:r>
            <a:r>
              <a:rPr lang="en-US" sz="2000" dirty="0" smtClean="0">
                <a:solidFill>
                  <a:schemeClr val="tx1"/>
                </a:solidFill>
                <a:latin typeface="Times New Roman" panose="02020603050405020304" pitchFamily="18" charset="0"/>
                <a:cs typeface="Times New Roman" panose="02020603050405020304" pitchFamily="18" charset="0"/>
              </a:rPr>
              <a:t>for the exchange of statistical information</a:t>
            </a:r>
          </a:p>
          <a:p>
            <a:pPr marL="0" indent="0">
              <a:buNone/>
            </a:pPr>
            <a:endParaRPr lang="en-US" sz="2000" dirty="0" smtClean="0">
              <a:solidFill>
                <a:schemeClr val="tx1"/>
              </a:solidFill>
              <a:latin typeface="Times New Roman" panose="02020603050405020304" pitchFamily="18" charset="0"/>
              <a:cs typeface="Times New Roman" panose="02020603050405020304" pitchFamily="18" charset="0"/>
            </a:endParaRPr>
          </a:p>
          <a:p>
            <a:r>
              <a:rPr lang="en-US" sz="2000" b="1" dirty="0">
                <a:solidFill>
                  <a:schemeClr val="tx1"/>
                </a:solidFill>
                <a:latin typeface="Times New Roman" panose="02020603050405020304" pitchFamily="18" charset="0"/>
                <a:cs typeface="Times New Roman" panose="02020603050405020304" pitchFamily="18" charset="0"/>
              </a:rPr>
              <a:t>SDMX-HD</a:t>
            </a:r>
            <a:r>
              <a:rPr lang="en-US" sz="2000" dirty="0">
                <a:solidFill>
                  <a:schemeClr val="tx1"/>
                </a:solidFill>
                <a:latin typeface="Times New Roman" panose="02020603050405020304" pitchFamily="18" charset="0"/>
                <a:cs typeface="Times New Roman" panose="02020603050405020304" pitchFamily="18" charset="0"/>
              </a:rPr>
              <a:t> (Health Domain) is a WHO implementation of the SDMX standard to allow medical facilities to share and exchange medical indicators and metadata between medical organizations.</a:t>
            </a:r>
          </a:p>
          <a:p>
            <a:endParaRPr lang="en-US"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4436" y="4781390"/>
            <a:ext cx="5597797" cy="135843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5737" y="4221384"/>
            <a:ext cx="2428875" cy="2478444"/>
          </a:xfrm>
          <a:prstGeom prst="rect">
            <a:avLst/>
          </a:prstGeom>
        </p:spPr>
      </p:pic>
    </p:spTree>
    <p:extLst>
      <p:ext uri="{BB962C8B-B14F-4D97-AF65-F5344CB8AC3E}">
        <p14:creationId xmlns:p14="http://schemas.microsoft.com/office/powerpoint/2010/main" val="9869377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2589212" y="1155700"/>
            <a:ext cx="8915400" cy="4755522"/>
          </a:xfrm>
        </p:spPr>
        <p:txBody>
          <a:bodyPr>
            <a:normAutofit/>
          </a:bodyPr>
          <a:lstStyle/>
          <a:p>
            <a:pPr marL="0" indent="0">
              <a:buNone/>
            </a:pPr>
            <a:endParaRPr lang="en-US" sz="2000" dirty="0">
              <a:solidFill>
                <a:schemeClr val="tx1"/>
              </a:solidFill>
              <a:latin typeface="Times New Roman" panose="02020603050405020304" pitchFamily="18" charset="0"/>
              <a:cs typeface="Times New Roman" panose="02020603050405020304" pitchFamily="18" charset="0"/>
            </a:endParaRPr>
          </a:p>
          <a:p>
            <a:r>
              <a:rPr lang="en-US" sz="2000" dirty="0">
                <a:solidFill>
                  <a:schemeClr val="tx1"/>
                </a:solidFill>
                <a:latin typeface="Times New Roman" panose="02020603050405020304" pitchFamily="18" charset="0"/>
                <a:cs typeface="Times New Roman" panose="02020603050405020304" pitchFamily="18" charset="0"/>
              </a:rPr>
              <a:t>It incorporates public health requirements into an instance of the SDMX standard.</a:t>
            </a:r>
          </a:p>
          <a:p>
            <a:endParaRPr lang="en-US"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7900" y="3229373"/>
            <a:ext cx="6515101" cy="3454739"/>
          </a:xfrm>
          <a:prstGeom prst="rect">
            <a:avLst/>
          </a:prstGeom>
        </p:spPr>
      </p:pic>
    </p:spTree>
    <p:extLst>
      <p:ext uri="{BB962C8B-B14F-4D97-AF65-F5344CB8AC3E}">
        <p14:creationId xmlns:p14="http://schemas.microsoft.com/office/powerpoint/2010/main" val="24162851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0070C0"/>
                </a:solidFill>
                <a:latin typeface="Footlight MT Light" panose="0204060206030A020304" pitchFamily="18" charset="0"/>
              </a:rPr>
              <a:t>HISP &amp; SDMX</a:t>
            </a:r>
            <a:endParaRPr lang="en-US" b="1" dirty="0">
              <a:solidFill>
                <a:srgbClr val="0070C0"/>
              </a:solidFill>
              <a:latin typeface="Footlight MT Light" panose="0204060206030A020304" pitchFamily="18" charset="0"/>
            </a:endParaRPr>
          </a:p>
        </p:txBody>
      </p:sp>
      <p:sp>
        <p:nvSpPr>
          <p:cNvPr id="3" name="Content Placeholder 2"/>
          <p:cNvSpPr>
            <a:spLocks noGrp="1"/>
          </p:cNvSpPr>
          <p:nvPr>
            <p:ph idx="1"/>
          </p:nvPr>
        </p:nvSpPr>
        <p:spPr>
          <a:xfrm>
            <a:off x="2589212" y="1905000"/>
            <a:ext cx="9463088" cy="4711700"/>
          </a:xfrm>
        </p:spPr>
        <p:txBody>
          <a:bodyP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r>
              <a:rPr lang="en-US" sz="2000" b="1" dirty="0" smtClean="0">
                <a:solidFill>
                  <a:schemeClr val="tx1"/>
                </a:solidFill>
                <a:latin typeface="Times New Roman" panose="02020603050405020304" pitchFamily="18" charset="0"/>
                <a:cs typeface="Times New Roman" panose="02020603050405020304" pitchFamily="18" charset="0"/>
              </a:rPr>
              <a:t>DHIS </a:t>
            </a:r>
            <a:r>
              <a:rPr lang="en-US" sz="2000" b="1" dirty="0">
                <a:solidFill>
                  <a:schemeClr val="tx1"/>
                </a:solidFill>
                <a:latin typeface="Times New Roman" panose="02020603050405020304" pitchFamily="18" charset="0"/>
                <a:cs typeface="Times New Roman" panose="02020603050405020304" pitchFamily="18" charset="0"/>
              </a:rPr>
              <a:t>Hospital- </a:t>
            </a:r>
            <a:r>
              <a:rPr lang="en-US" sz="2000" dirty="0">
                <a:solidFill>
                  <a:schemeClr val="tx1"/>
                </a:solidFill>
                <a:latin typeface="Times New Roman" panose="02020603050405020304" pitchFamily="18" charset="0"/>
                <a:cs typeface="Times New Roman" panose="02020603050405020304" pitchFamily="18" charset="0"/>
              </a:rPr>
              <a:t>At HISP India, SDMX is being used integrated with OpenMRS, which is a unique integrated hospital management system for clinical, management and administrative systems, customized specifically for workflow process within a district hospital system</a:t>
            </a:r>
            <a:r>
              <a:rPr lang="en-US" sz="2000" dirty="0" smtClean="0"/>
              <a:t>.</a:t>
            </a:r>
            <a:endParaRPr lang="en-US" sz="2000" dirty="0"/>
          </a:p>
          <a:p>
            <a:r>
              <a:rPr lang="en-US" sz="2000" dirty="0">
                <a:solidFill>
                  <a:schemeClr val="tx1"/>
                </a:solidFill>
                <a:latin typeface="Times New Roman" panose="02020603050405020304" pitchFamily="18" charset="0"/>
                <a:cs typeface="Times New Roman" panose="02020603050405020304" pitchFamily="18" charset="0"/>
              </a:rPr>
              <a:t>Integrated with DHIS2 using WHO SDMX-HD standard</a:t>
            </a:r>
            <a:r>
              <a:rPr lang="en-US" sz="2000" dirty="0" smtClean="0">
                <a:solidFill>
                  <a:schemeClr val="tx1"/>
                </a:solidFill>
                <a:latin typeface="Times New Roman" panose="02020603050405020304" pitchFamily="18" charset="0"/>
                <a:cs typeface="Times New Roman" panose="02020603050405020304" pitchFamily="18" charset="0"/>
              </a:rPr>
              <a:t>.</a:t>
            </a:r>
          </a:p>
          <a:p>
            <a:r>
              <a:rPr lang="en-US" sz="2000" dirty="0">
                <a:solidFill>
                  <a:schemeClr val="tx1"/>
                </a:solidFill>
                <a:latin typeface="Times New Roman" panose="02020603050405020304" pitchFamily="18" charset="0"/>
                <a:cs typeface="Times New Roman" panose="02020603050405020304" pitchFamily="18" charset="0"/>
              </a:rPr>
              <a:t>Semi-permanent data for the hospital will be stored </a:t>
            </a:r>
            <a:r>
              <a:rPr lang="en-US" sz="2000" dirty="0" smtClean="0">
                <a:solidFill>
                  <a:schemeClr val="tx1"/>
                </a:solidFill>
                <a:latin typeface="Times New Roman" panose="02020603050405020304" pitchFamily="18" charset="0"/>
                <a:cs typeface="Times New Roman" panose="02020603050405020304" pitchFamily="18" charset="0"/>
              </a:rPr>
              <a:t>in </a:t>
            </a:r>
            <a:r>
              <a:rPr lang="en-US" sz="2000" dirty="0">
                <a:solidFill>
                  <a:schemeClr val="tx1"/>
                </a:solidFill>
                <a:latin typeface="Times New Roman" panose="02020603050405020304" pitchFamily="18" charset="0"/>
                <a:cs typeface="Times New Roman" panose="02020603050405020304" pitchFamily="18" charset="0"/>
              </a:rPr>
              <a:t>DHIS2. Patient level data from DHIS Hospital will be aggregated and exported into the DHIS2, enabling the generation of management indicators, such as bed utilization rates, average length of stay, and presented as tables, graphs and charts</a:t>
            </a:r>
            <a:r>
              <a:rPr lang="en-US" sz="2000" dirty="0" smtClean="0">
                <a:solidFill>
                  <a:schemeClr val="tx1"/>
                </a:solidFill>
                <a:latin typeface="Times New Roman" panose="02020603050405020304" pitchFamily="18" charset="0"/>
                <a:cs typeface="Times New Roman" panose="02020603050405020304" pitchFamily="18" charset="0"/>
              </a:rPr>
              <a:t>.</a:t>
            </a:r>
            <a:endParaRPr lang="en-US" sz="2000" dirty="0">
              <a:solidFill>
                <a:schemeClr val="tx1"/>
              </a:solidFill>
              <a:latin typeface="Times New Roman" panose="02020603050405020304" pitchFamily="18" charset="0"/>
              <a:cs typeface="Times New Roman" panose="02020603050405020304" pitchFamily="18" charset="0"/>
            </a:endParaRPr>
          </a:p>
          <a:p>
            <a:r>
              <a:rPr lang="en-US" sz="2000" dirty="0">
                <a:solidFill>
                  <a:schemeClr val="tx1"/>
                </a:solidFill>
                <a:latin typeface="Times New Roman" panose="02020603050405020304" pitchFamily="18" charset="0"/>
                <a:cs typeface="Times New Roman" panose="02020603050405020304" pitchFamily="18" charset="0"/>
              </a:rPr>
              <a:t> Inter-hospital comparison can also be done to support management analysis.</a:t>
            </a:r>
          </a:p>
          <a:p>
            <a:endParaRPr lang="en-US" sz="2000" dirty="0">
              <a:solidFill>
                <a:schemeClr val="tx1"/>
              </a:solidFill>
              <a:latin typeface="Times New Roman" panose="02020603050405020304" pitchFamily="18" charset="0"/>
              <a:cs typeface="Times New Roman" panose="02020603050405020304" pitchFamily="18" charset="0"/>
            </a:endParaRP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84674" y="88900"/>
            <a:ext cx="2336800" cy="2044700"/>
          </a:xfrm>
          <a:prstGeom prst="rect">
            <a:avLst/>
          </a:prstGeom>
        </p:spPr>
      </p:pic>
    </p:spTree>
    <p:extLst>
      <p:ext uri="{BB962C8B-B14F-4D97-AF65-F5344CB8AC3E}">
        <p14:creationId xmlns:p14="http://schemas.microsoft.com/office/powerpoint/2010/main" val="2666263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74910"/>
            <a:ext cx="8911687" cy="1280890"/>
          </a:xfrm>
        </p:spPr>
        <p:txBody>
          <a:bodyPr/>
          <a:lstStyle/>
          <a:p>
            <a:pPr algn="ctr"/>
            <a:r>
              <a:rPr lang="en-US" b="1" dirty="0" smtClean="0">
                <a:solidFill>
                  <a:srgbClr val="0070C0"/>
                </a:solidFill>
                <a:latin typeface="Footlight MT Light" panose="0204060206030A020304" pitchFamily="18" charset="0"/>
              </a:rPr>
              <a:t>RESULTS</a:t>
            </a:r>
            <a:endParaRPr lang="en-US" b="1" dirty="0">
              <a:solidFill>
                <a:srgbClr val="0070C0"/>
              </a:solidFill>
              <a:latin typeface="Footlight MT Light" panose="0204060206030A020304" pitchFamily="18" charset="0"/>
            </a:endParaRPr>
          </a:p>
        </p:txBody>
      </p:sp>
      <p:sp>
        <p:nvSpPr>
          <p:cNvPr id="3" name="Content Placeholder 2"/>
          <p:cNvSpPr>
            <a:spLocks noGrp="1"/>
          </p:cNvSpPr>
          <p:nvPr>
            <p:ph idx="1"/>
          </p:nvPr>
        </p:nvSpPr>
        <p:spPr>
          <a:xfrm>
            <a:off x="2589212" y="2133600"/>
            <a:ext cx="8915400" cy="4559300"/>
          </a:xfrm>
        </p:spPr>
        <p:txBody>
          <a:bodyPr>
            <a:normAutofit/>
          </a:bodyPr>
          <a:lstStyle/>
          <a:p>
            <a:r>
              <a:rPr lang="en-US" sz="2000" dirty="0" smtClean="0">
                <a:solidFill>
                  <a:schemeClr val="tx1"/>
                </a:solidFill>
                <a:latin typeface="Times New Roman" panose="02020603050405020304" pitchFamily="18" charset="0"/>
                <a:cs typeface="Times New Roman" panose="02020603050405020304" pitchFamily="18" charset="0"/>
              </a:rPr>
              <a:t>Customization and testing of the modules was done according to the desired requirements. </a:t>
            </a:r>
          </a:p>
          <a:p>
            <a:pPr marL="0" indent="0">
              <a:buNone/>
            </a:pPr>
            <a:endParaRPr lang="en-US" sz="2000" dirty="0" smtClean="0">
              <a:solidFill>
                <a:schemeClr val="tx1"/>
              </a:solidFill>
              <a:latin typeface="Times New Roman" panose="02020603050405020304" pitchFamily="18" charset="0"/>
              <a:cs typeface="Times New Roman" panose="02020603050405020304" pitchFamily="18" charset="0"/>
            </a:endParaRPr>
          </a:p>
          <a:p>
            <a:r>
              <a:rPr lang="en-US" sz="2000" dirty="0" smtClean="0">
                <a:solidFill>
                  <a:schemeClr val="tx1"/>
                </a:solidFill>
                <a:latin typeface="Times New Roman" panose="02020603050405020304" pitchFamily="18" charset="0"/>
                <a:cs typeface="Times New Roman" panose="02020603050405020304" pitchFamily="18" charset="0"/>
              </a:rPr>
              <a:t>Documentation and SOPs of modules were made for training purposes.</a:t>
            </a:r>
          </a:p>
        </p:txBody>
      </p:sp>
    </p:spTree>
    <p:extLst>
      <p:ext uri="{BB962C8B-B14F-4D97-AF65-F5344CB8AC3E}">
        <p14:creationId xmlns:p14="http://schemas.microsoft.com/office/powerpoint/2010/main" val="18684506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70C0"/>
                </a:solidFill>
                <a:latin typeface="Footlight MT Light" panose="0204060206030A020304" pitchFamily="18" charset="0"/>
              </a:rPr>
              <a:t>CONCLUSION</a:t>
            </a:r>
            <a:endParaRPr lang="en-US" dirty="0"/>
          </a:p>
        </p:txBody>
      </p:sp>
      <p:sp>
        <p:nvSpPr>
          <p:cNvPr id="3" name="Content Placeholder 2"/>
          <p:cNvSpPr>
            <a:spLocks noGrp="1"/>
          </p:cNvSpPr>
          <p:nvPr>
            <p:ph idx="1"/>
          </p:nvPr>
        </p:nvSpPr>
        <p:spPr>
          <a:xfrm>
            <a:off x="2589212" y="1384300"/>
            <a:ext cx="9488488" cy="5181600"/>
          </a:xfrm>
        </p:spPr>
        <p:txBody>
          <a:bodyPr/>
          <a:lstStyle/>
          <a:p>
            <a:r>
              <a:rPr lang="en-US" sz="2000" dirty="0">
                <a:solidFill>
                  <a:schemeClr val="tx1"/>
                </a:solidFill>
                <a:latin typeface="Times New Roman" panose="02020603050405020304" pitchFamily="18" charset="0"/>
                <a:cs typeface="Times New Roman" panose="02020603050405020304" pitchFamily="18" charset="0"/>
              </a:rPr>
              <a:t>For customization of software it is necessary to understand the various processes as well as have a good requirement study prior to it. The pre-implementation study helped in understanding the processes, which indicated it would be essential for the hospital to implement a HIS which would help in reducing the waiting time by streamlining the processes. </a:t>
            </a:r>
          </a:p>
          <a:p>
            <a:r>
              <a:rPr lang="en-US" sz="2000" dirty="0">
                <a:solidFill>
                  <a:schemeClr val="tx1"/>
                </a:solidFill>
                <a:latin typeface="Times New Roman" panose="02020603050405020304" pitchFamily="18" charset="0"/>
                <a:cs typeface="Times New Roman" panose="02020603050405020304" pitchFamily="18" charset="0"/>
              </a:rPr>
              <a:t>Observations during the study are as follows-</a:t>
            </a:r>
          </a:p>
          <a:p>
            <a:pPr lvl="1">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It was observed during that if the requirements are not gathered properly then there would be problems during the customization process</a:t>
            </a:r>
            <a:r>
              <a:rPr lang="en-US" sz="2000" dirty="0" smtClean="0">
                <a:solidFill>
                  <a:schemeClr val="tx1"/>
                </a:solidFill>
                <a:latin typeface="Times New Roman" panose="02020603050405020304" pitchFamily="18" charset="0"/>
                <a:cs typeface="Times New Roman" panose="02020603050405020304" pitchFamily="18" charset="0"/>
              </a:rPr>
              <a:t>.</a:t>
            </a:r>
          </a:p>
          <a:p>
            <a:pPr lvl="1">
              <a:buFont typeface="Wingdings" panose="05000000000000000000" pitchFamily="2" charset="2"/>
              <a:buChar char="Ø"/>
            </a:pPr>
            <a:r>
              <a:rPr lang="en-US" sz="2000" dirty="0" smtClean="0">
                <a:solidFill>
                  <a:schemeClr val="tx1"/>
                </a:solidFill>
                <a:latin typeface="Times New Roman" panose="02020603050405020304" pitchFamily="18" charset="0"/>
                <a:cs typeface="Times New Roman" panose="02020603050405020304" pitchFamily="18" charset="0"/>
              </a:rPr>
              <a:t>If any step missed out in customization, it would interfere in the functioning of the  modules. </a:t>
            </a:r>
          </a:p>
          <a:p>
            <a:pPr lvl="1">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Testing of any software is started after the customization of the HIS is </a:t>
            </a:r>
            <a:r>
              <a:rPr lang="en-US" sz="2000" dirty="0" smtClean="0">
                <a:solidFill>
                  <a:schemeClr val="tx1"/>
                </a:solidFill>
                <a:latin typeface="Times New Roman" panose="02020603050405020304" pitchFamily="18" charset="0"/>
                <a:cs typeface="Times New Roman" panose="02020603050405020304" pitchFamily="18" charset="0"/>
              </a:rPr>
              <a:t>complete.</a:t>
            </a:r>
          </a:p>
          <a:p>
            <a:pPr lvl="1">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Various bugs and issues were found during the testing phases which were reported on the Redmine.  </a:t>
            </a:r>
          </a:p>
          <a:p>
            <a:pPr lvl="1">
              <a:buFont typeface="Wingdings" panose="05000000000000000000" pitchFamily="2" charset="2"/>
              <a:buChar char="Ø"/>
            </a:pPr>
            <a:endParaRPr lang="en-US" sz="2000"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123294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b="1" dirty="0">
                <a:solidFill>
                  <a:srgbClr val="0070C0"/>
                </a:solidFill>
                <a:latin typeface="Footlight MT Light" panose="0204060206030A020304" pitchFamily="18" charset="0"/>
              </a:rPr>
              <a:t>RECOMMENDATIONS &amp; LIMITATIONS</a:t>
            </a:r>
            <a:r>
              <a:rPr lang="en-US" dirty="0">
                <a:solidFill>
                  <a:srgbClr val="0070C0"/>
                </a:solidFill>
                <a:latin typeface="Footlight MT Light" panose="0204060206030A020304" pitchFamily="18" charset="0"/>
              </a:rPr>
              <a:t/>
            </a:r>
            <a:br>
              <a:rPr lang="en-US" dirty="0">
                <a:solidFill>
                  <a:srgbClr val="0070C0"/>
                </a:solidFill>
                <a:latin typeface="Footlight MT Light" panose="0204060206030A020304" pitchFamily="18" charset="0"/>
              </a:rPr>
            </a:br>
            <a:endParaRPr lang="en-US" dirty="0">
              <a:solidFill>
                <a:srgbClr val="0070C0"/>
              </a:solidFill>
              <a:latin typeface="Footlight MT Light" panose="0204060206030A020304" pitchFamily="18" charset="0"/>
            </a:endParaRPr>
          </a:p>
        </p:txBody>
      </p:sp>
      <p:sp>
        <p:nvSpPr>
          <p:cNvPr id="3" name="Content Placeholder 2"/>
          <p:cNvSpPr>
            <a:spLocks noGrp="1"/>
          </p:cNvSpPr>
          <p:nvPr>
            <p:ph idx="1"/>
          </p:nvPr>
        </p:nvSpPr>
        <p:spPr>
          <a:xfrm>
            <a:off x="2589212" y="1384300"/>
            <a:ext cx="8915400" cy="5257800"/>
          </a:xfrm>
        </p:spPr>
        <p:txBody>
          <a:bodyPr>
            <a:normAutofit lnSpcReduction="10000"/>
          </a:bodyPr>
          <a:lstStyle/>
          <a:p>
            <a:pPr>
              <a:lnSpc>
                <a:spcPct val="150000"/>
              </a:lnSpc>
              <a:spcBef>
                <a:spcPts val="0"/>
              </a:spcBef>
            </a:pPr>
            <a:r>
              <a:rPr lang="en-US" sz="2000" b="1" dirty="0">
                <a:solidFill>
                  <a:schemeClr val="tx1"/>
                </a:solidFill>
                <a:latin typeface="Times New Roman" panose="02020603050405020304" pitchFamily="18" charset="0"/>
                <a:ea typeface="Calibri" panose="020F0502020204030204" pitchFamily="34" charset="0"/>
              </a:rPr>
              <a:t>Recommendations</a:t>
            </a:r>
            <a:endParaRPr lang="en-US" sz="2000" dirty="0">
              <a:solidFill>
                <a:schemeClr val="tx1"/>
              </a:solidFill>
            </a:endParaRPr>
          </a:p>
          <a:p>
            <a:pPr lvl="1">
              <a:lnSpc>
                <a:spcPct val="150000"/>
              </a:lnSpc>
              <a:spcBef>
                <a:spcPts val="0"/>
              </a:spcBef>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Re-processing of the requirement template should be done on regular bases so that the requirements are complete.</a:t>
            </a:r>
          </a:p>
          <a:p>
            <a:pPr lvl="1">
              <a:lnSpc>
                <a:spcPct val="150000"/>
              </a:lnSpc>
              <a:spcBef>
                <a:spcPts val="0"/>
              </a:spcBef>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Implementation of HIS is a practice to improve the efficiency and effectiveness of the hospital. This fact should be well delivered and conceived by the users</a:t>
            </a:r>
            <a:r>
              <a:rPr lang="en-US" sz="2000" dirty="0" smtClean="0">
                <a:solidFill>
                  <a:schemeClr val="tx1"/>
                </a:solidFill>
                <a:latin typeface="Times New Roman" panose="02020603050405020304" pitchFamily="18" charset="0"/>
                <a:cs typeface="Times New Roman" panose="02020603050405020304" pitchFamily="18" charset="0"/>
              </a:rPr>
              <a:t>.</a:t>
            </a:r>
            <a:endParaRPr lang="en-US" b="1" dirty="0" smtClean="0">
              <a:solidFill>
                <a:schemeClr val="tx1"/>
              </a:solidFill>
              <a:latin typeface="Times New Roman" panose="02020603050405020304" pitchFamily="18" charset="0"/>
              <a:ea typeface="Calibri" panose="020F0502020204030204" pitchFamily="34" charset="0"/>
            </a:endParaRPr>
          </a:p>
          <a:p>
            <a:endParaRPr lang="en-US" b="1" dirty="0">
              <a:solidFill>
                <a:schemeClr val="tx1"/>
              </a:solidFill>
              <a:latin typeface="Times New Roman" panose="02020603050405020304" pitchFamily="18" charset="0"/>
              <a:ea typeface="Calibri" panose="020F0502020204030204" pitchFamily="34" charset="0"/>
            </a:endParaRPr>
          </a:p>
          <a:p>
            <a:r>
              <a:rPr lang="en-US" b="1" dirty="0" smtClean="0">
                <a:solidFill>
                  <a:schemeClr val="tx1"/>
                </a:solidFill>
                <a:latin typeface="Times New Roman" panose="02020603050405020304" pitchFamily="18" charset="0"/>
                <a:ea typeface="Calibri" panose="020F0502020204030204" pitchFamily="34" charset="0"/>
              </a:rPr>
              <a:t>Limitations</a:t>
            </a:r>
          </a:p>
          <a:p>
            <a:pPr lvl="1">
              <a:lnSpc>
                <a:spcPct val="150000"/>
              </a:lnSpc>
              <a:spcBef>
                <a:spcPts val="0"/>
              </a:spcBef>
              <a:buFont typeface="Wingdings" panose="05000000000000000000" pitchFamily="2" charset="2"/>
              <a:buChar char="Ø"/>
            </a:pP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Software design limitation- Unmodifiable data fields (hard coded), absence of source code, lack of ownership of source </a:t>
            </a:r>
            <a:r>
              <a:rPr lang="en-US" sz="20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code.</a:t>
            </a:r>
          </a:p>
          <a:p>
            <a:pPr lvl="1">
              <a:lnSpc>
                <a:spcPct val="150000"/>
              </a:lnSpc>
              <a:spcBef>
                <a:spcPts val="0"/>
              </a:spcBef>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End-users always keep on changing the requirements.</a:t>
            </a:r>
          </a:p>
          <a:p>
            <a:pPr lvl="1">
              <a:lnSpc>
                <a:spcPct val="150000"/>
              </a:lnSpc>
              <a:spcBef>
                <a:spcPts val="0"/>
              </a:spcBef>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Communication with the </a:t>
            </a:r>
            <a:r>
              <a:rPr lang="en-US" sz="2000" dirty="0" smtClean="0">
                <a:solidFill>
                  <a:schemeClr val="tx1"/>
                </a:solidFill>
                <a:latin typeface="Times New Roman" panose="02020603050405020304" pitchFamily="18" charset="0"/>
                <a:cs typeface="Times New Roman" panose="02020603050405020304" pitchFamily="18" charset="0"/>
              </a:rPr>
              <a:t>client </a:t>
            </a:r>
            <a:r>
              <a:rPr lang="en-US" sz="2000" dirty="0">
                <a:solidFill>
                  <a:schemeClr val="tx1"/>
                </a:solidFill>
                <a:latin typeface="Times New Roman" panose="02020603050405020304" pitchFamily="18" charset="0"/>
                <a:cs typeface="Times New Roman" panose="02020603050405020304" pitchFamily="18" charset="0"/>
              </a:rPr>
              <a:t>was difficult </a:t>
            </a:r>
            <a:r>
              <a:rPr lang="en-US" sz="2000" dirty="0" smtClean="0">
                <a:solidFill>
                  <a:schemeClr val="tx1"/>
                </a:solidFill>
                <a:latin typeface="Times New Roman" panose="02020603050405020304" pitchFamily="18" charset="0"/>
                <a:cs typeface="Times New Roman" panose="02020603050405020304" pitchFamily="18" charset="0"/>
              </a:rPr>
              <a:t>as they were in Kenya</a:t>
            </a:r>
          </a:p>
          <a:p>
            <a:pPr lvl="1" algn="just">
              <a:lnSpc>
                <a:spcPct val="150000"/>
              </a:lnSpc>
              <a:spcBef>
                <a:spcPts val="0"/>
              </a:spcBef>
              <a:buFont typeface="Wingdings" panose="05000000000000000000" pitchFamily="2" charset="2"/>
              <a:buChar char="Ø"/>
            </a:pPr>
            <a:endParaRPr lang="en-US" sz="2000" dirty="0">
              <a:solidFill>
                <a:schemeClr val="tx1"/>
              </a:solidFill>
              <a:latin typeface="Times New Roman" panose="02020603050405020304" pitchFamily="18" charset="0"/>
              <a:cs typeface="Times New Roman" panose="02020603050405020304" pitchFamily="18" charset="0"/>
            </a:endParaRPr>
          </a:p>
          <a:p>
            <a:pPr lvl="1" algn="just">
              <a:lnSpc>
                <a:spcPct val="150000"/>
              </a:lnSpc>
              <a:spcBef>
                <a:spcPts val="0"/>
              </a:spcBef>
              <a:buFont typeface="Wingdings" panose="05000000000000000000" pitchFamily="2" charset="2"/>
              <a:buChar char="Ø"/>
            </a:pPr>
            <a:endPar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lvl="1">
              <a:buFont typeface="Wingdings" panose="05000000000000000000" pitchFamily="2" charset="2"/>
              <a:buChar char="Ø"/>
            </a:pPr>
            <a:endParaRPr lang="en-US"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96716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0070C0"/>
                </a:solidFill>
                <a:latin typeface="Footlight MT Light" panose="0204060206030A020304" pitchFamily="18" charset="0"/>
              </a:rPr>
              <a:t>SCREENSHOTS</a:t>
            </a:r>
            <a:br>
              <a:rPr lang="en-US" dirty="0" smtClean="0">
                <a:solidFill>
                  <a:srgbClr val="0070C0"/>
                </a:solidFill>
                <a:latin typeface="Footlight MT Light" panose="0204060206030A020304" pitchFamily="18" charset="0"/>
              </a:rPr>
            </a:br>
            <a:r>
              <a:rPr lang="en-US" dirty="0" smtClean="0">
                <a:solidFill>
                  <a:schemeClr val="tx1"/>
                </a:solidFill>
                <a:latin typeface="Footlight MT Light" panose="0204060206030A020304" pitchFamily="18" charset="0"/>
              </a:rPr>
              <a:t>Registration</a:t>
            </a:r>
            <a:endParaRPr lang="en-US" dirty="0">
              <a:solidFill>
                <a:schemeClr val="tx1"/>
              </a:solidFill>
              <a:latin typeface="Footlight MT Light" panose="0204060206030A020304" pitchFamily="18"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33313" y="1905000"/>
            <a:ext cx="8630910" cy="4713694"/>
          </a:xfrm>
        </p:spPr>
      </p:pic>
    </p:spTree>
    <p:extLst>
      <p:ext uri="{BB962C8B-B14F-4D97-AF65-F5344CB8AC3E}">
        <p14:creationId xmlns:p14="http://schemas.microsoft.com/office/powerpoint/2010/main" val="745452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tx1"/>
                </a:solidFill>
                <a:latin typeface="Footlight MT Light" panose="0204060206030A020304" pitchFamily="18" charset="0"/>
              </a:rPr>
              <a:t>OPD</a:t>
            </a:r>
            <a:endParaRPr lang="en-US" dirty="0">
              <a:solidFill>
                <a:schemeClr val="tx1"/>
              </a:solidFill>
              <a:latin typeface="Footlight MT Light" panose="0204060206030A020304" pitchFamily="18" charset="0"/>
            </a:endParaRPr>
          </a:p>
        </p:txBody>
      </p:sp>
      <p:pic>
        <p:nvPicPr>
          <p:cNvPr id="4" name="Content Placeholder 3"/>
          <p:cNvPicPr>
            <a:picLocks noGrp="1" noChangeAspect="1"/>
          </p:cNvPicPr>
          <p:nvPr>
            <p:ph idx="1"/>
          </p:nvPr>
        </p:nvPicPr>
        <p:blipFill>
          <a:blip r:embed="rId2"/>
          <a:stretch>
            <a:fillRect/>
          </a:stretch>
        </p:blipFill>
        <p:spPr>
          <a:xfrm>
            <a:off x="2002488" y="1501884"/>
            <a:ext cx="10092560" cy="5178316"/>
          </a:xfrm>
          <a:prstGeom prst="rect">
            <a:avLst/>
          </a:prstGeom>
        </p:spPr>
      </p:pic>
    </p:spTree>
    <p:extLst>
      <p:ext uri="{BB962C8B-B14F-4D97-AF65-F5344CB8AC3E}">
        <p14:creationId xmlns:p14="http://schemas.microsoft.com/office/powerpoint/2010/main" val="3210834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tx1"/>
                </a:solidFill>
                <a:latin typeface="Footlight MT Light" panose="0204060206030A020304" pitchFamily="18" charset="0"/>
              </a:rPr>
              <a:t>I</a:t>
            </a:r>
            <a:r>
              <a:rPr lang="en-US" dirty="0" smtClean="0">
                <a:solidFill>
                  <a:schemeClr val="tx1"/>
                </a:solidFill>
                <a:latin typeface="Footlight MT Light" panose="0204060206030A020304" pitchFamily="18" charset="0"/>
              </a:rPr>
              <a:t>PD</a:t>
            </a:r>
            <a:endParaRPr lang="en-US" dirty="0"/>
          </a:p>
        </p:txBody>
      </p:sp>
      <p:pic>
        <p:nvPicPr>
          <p:cNvPr id="4" name="Content Placeholder 3"/>
          <p:cNvPicPr>
            <a:picLocks noGrp="1" noChangeAspect="1"/>
          </p:cNvPicPr>
          <p:nvPr>
            <p:ph idx="1"/>
          </p:nvPr>
        </p:nvPicPr>
        <p:blipFill>
          <a:blip r:embed="rId2"/>
          <a:stretch>
            <a:fillRect/>
          </a:stretch>
        </p:blipFill>
        <p:spPr>
          <a:xfrm>
            <a:off x="1075297" y="2603500"/>
            <a:ext cx="11015103" cy="2578099"/>
          </a:xfrm>
          <a:prstGeom prst="rect">
            <a:avLst/>
          </a:prstGeom>
        </p:spPr>
      </p:pic>
    </p:spTree>
    <p:extLst>
      <p:ext uri="{BB962C8B-B14F-4D97-AF65-F5344CB8AC3E}">
        <p14:creationId xmlns:p14="http://schemas.microsoft.com/office/powerpoint/2010/main" val="17293704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Footlight MT Light" panose="0204060206030A020304" pitchFamily="18" charset="0"/>
              </a:rPr>
              <a:t>Moodle (</a:t>
            </a:r>
            <a:r>
              <a:rPr lang="en-US" dirty="0" err="1" smtClean="0">
                <a:latin typeface="Footlight MT Light" panose="0204060206030A020304" pitchFamily="18" charset="0"/>
              </a:rPr>
              <a:t>CoP</a:t>
            </a:r>
            <a:r>
              <a:rPr lang="en-US" dirty="0" smtClean="0">
                <a:latin typeface="Footlight MT Light" panose="0204060206030A020304" pitchFamily="18" charset="0"/>
              </a:rPr>
              <a:t>)</a:t>
            </a:r>
            <a:endParaRPr lang="en-US" dirty="0">
              <a:latin typeface="Footlight MT Light" panose="0204060206030A020304" pitchFamily="18" charset="0"/>
            </a:endParaRPr>
          </a:p>
        </p:txBody>
      </p:sp>
      <p:pic>
        <p:nvPicPr>
          <p:cNvPr id="4" name="Content Placeholder 3" descr="C:\Users\Aditi\Pictures\Picasa\Screen Captures\Moodle\Fullscreen capture 512014 31558 PM.bmp.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71701" y="1752600"/>
            <a:ext cx="9421812" cy="4724400"/>
          </a:xfrm>
          <a:prstGeom prst="rect">
            <a:avLst/>
          </a:prstGeom>
          <a:noFill/>
          <a:ln w="19050">
            <a:solidFill>
              <a:sysClr val="windowText" lastClr="000000"/>
            </a:solidFill>
          </a:ln>
        </p:spPr>
      </p:pic>
    </p:spTree>
    <p:extLst>
      <p:ext uri="{BB962C8B-B14F-4D97-AF65-F5344CB8AC3E}">
        <p14:creationId xmlns:p14="http://schemas.microsoft.com/office/powerpoint/2010/main" val="3485098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Footlight MT Light" panose="0204060206030A020304" pitchFamily="18" charset="0"/>
              </a:rPr>
              <a:t>Redmine</a:t>
            </a:r>
            <a:endParaRPr lang="en-US" dirty="0">
              <a:latin typeface="Footlight MT Light" panose="0204060206030A020304" pitchFamily="18" charset="0"/>
            </a:endParaRPr>
          </a:p>
        </p:txBody>
      </p:sp>
      <p:pic>
        <p:nvPicPr>
          <p:cNvPr id="4" name="Content Placeholder 3"/>
          <p:cNvPicPr>
            <a:picLocks noGrp="1"/>
          </p:cNvPicPr>
          <p:nvPr>
            <p:ph idx="1"/>
          </p:nvPr>
        </p:nvPicPr>
        <p:blipFill>
          <a:blip r:embed="rId2"/>
          <a:stretch>
            <a:fillRect/>
          </a:stretch>
        </p:blipFill>
        <p:spPr>
          <a:xfrm>
            <a:off x="2592925" y="1816100"/>
            <a:ext cx="8955470" cy="4616450"/>
          </a:xfrm>
          <a:prstGeom prst="rect">
            <a:avLst/>
          </a:prstGeom>
          <a:ln w="19050">
            <a:solidFill>
              <a:sysClr val="windowText" lastClr="000000"/>
            </a:solidFill>
          </a:ln>
        </p:spPr>
      </p:pic>
    </p:spTree>
    <p:extLst>
      <p:ext uri="{BB962C8B-B14F-4D97-AF65-F5344CB8AC3E}">
        <p14:creationId xmlns:p14="http://schemas.microsoft.com/office/powerpoint/2010/main" val="911533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212" y="687610"/>
            <a:ext cx="8911687" cy="1280890"/>
          </a:xfrm>
        </p:spPr>
        <p:txBody>
          <a:bodyPr/>
          <a:lstStyle/>
          <a:p>
            <a:pPr algn="ctr"/>
            <a:r>
              <a:rPr lang="en-US" dirty="0" smtClean="0">
                <a:solidFill>
                  <a:srgbClr val="0070C0"/>
                </a:solidFill>
                <a:latin typeface="Footlight MT Light" panose="0204060206030A020304" pitchFamily="18" charset="0"/>
              </a:rPr>
              <a:t>REFERENCES</a:t>
            </a:r>
            <a:endParaRPr lang="en-US" dirty="0">
              <a:solidFill>
                <a:srgbClr val="0070C0"/>
              </a:solidFill>
              <a:latin typeface="Footlight MT Light" panose="0204060206030A020304" pitchFamily="18" charset="0"/>
            </a:endParaRPr>
          </a:p>
        </p:txBody>
      </p:sp>
      <p:sp>
        <p:nvSpPr>
          <p:cNvPr id="3" name="Content Placeholder 2"/>
          <p:cNvSpPr>
            <a:spLocks noGrp="1"/>
          </p:cNvSpPr>
          <p:nvPr>
            <p:ph idx="1"/>
          </p:nvPr>
        </p:nvSpPr>
        <p:spPr/>
        <p:txBody>
          <a:bodyPr/>
          <a:lstStyle/>
          <a:p>
            <a:pPr lvl="0"/>
            <a:r>
              <a:rPr lang="en-US" dirty="0">
                <a:solidFill>
                  <a:schemeClr val="tx1"/>
                </a:solidFill>
                <a:latin typeface="Times New Roman" panose="02020603050405020304" pitchFamily="18" charset="0"/>
                <a:cs typeface="Times New Roman" panose="02020603050405020304" pitchFamily="18" charset="0"/>
              </a:rPr>
              <a:t>Health Research for Action: Review of the Health Management Information System HMIS/MTUHA. 2000, 136.</a:t>
            </a:r>
          </a:p>
          <a:p>
            <a:r>
              <a:rPr lang="en-US" dirty="0">
                <a:solidFill>
                  <a:schemeClr val="tx1"/>
                </a:solidFill>
                <a:latin typeface="Times New Roman" panose="02020603050405020304" pitchFamily="18" charset="0"/>
                <a:cs typeface="Times New Roman" panose="02020603050405020304" pitchFamily="18" charset="0"/>
                <a:hlinkClick r:id="rId2"/>
              </a:rPr>
              <a:t>Https://</a:t>
            </a:r>
            <a:r>
              <a:rPr lang="en-US" dirty="0" smtClean="0">
                <a:solidFill>
                  <a:schemeClr val="tx1"/>
                </a:solidFill>
                <a:latin typeface="Times New Roman" panose="02020603050405020304" pitchFamily="18" charset="0"/>
                <a:cs typeface="Times New Roman" panose="02020603050405020304" pitchFamily="18" charset="0"/>
                <a:hlinkClick r:id="rId2"/>
              </a:rPr>
              <a:t>wiki.openmrs.org</a:t>
            </a:r>
            <a:endParaRPr lang="en-US" dirty="0" smtClean="0">
              <a:solidFill>
                <a:schemeClr val="tx1"/>
              </a:solidFill>
              <a:latin typeface="Times New Roman" panose="02020603050405020304" pitchFamily="18" charset="0"/>
              <a:cs typeface="Times New Roman" panose="02020603050405020304" pitchFamily="18" charset="0"/>
            </a:endParaRPr>
          </a:p>
          <a:p>
            <a:r>
              <a:rPr lang="en-US" dirty="0" smtClean="0">
                <a:solidFill>
                  <a:schemeClr val="tx1"/>
                </a:solidFill>
                <a:latin typeface="Times New Roman" panose="02020603050405020304" pitchFamily="18" charset="0"/>
                <a:cs typeface="Times New Roman" panose="02020603050405020304" pitchFamily="18" charset="0"/>
                <a:hlinkClick r:id="rId3"/>
              </a:rPr>
              <a:t>www.hispindia.org</a:t>
            </a:r>
            <a:endParaRPr lang="en-US" dirty="0" smtClean="0">
              <a:solidFill>
                <a:schemeClr val="tx1"/>
              </a:solidFill>
              <a:latin typeface="Times New Roman" panose="02020603050405020304" pitchFamily="18" charset="0"/>
              <a:cs typeface="Times New Roman" panose="02020603050405020304" pitchFamily="18" charset="0"/>
            </a:endParaRPr>
          </a:p>
          <a:p>
            <a:pPr lvl="0"/>
            <a:r>
              <a:rPr lang="en-US" dirty="0">
                <a:solidFill>
                  <a:schemeClr val="tx1"/>
                </a:solidFill>
                <a:latin typeface="Times New Roman" panose="02020603050405020304" pitchFamily="18" charset="0"/>
                <a:cs typeface="Times New Roman" panose="02020603050405020304" pitchFamily="18" charset="0"/>
              </a:rPr>
              <a:t>Dillon, A., and Morris, M., G., (1996). User acceptance of information technology: Theories and models. Annual Review of Information Science and Technology 31:3-32</a:t>
            </a:r>
            <a:r>
              <a:rPr lang="en-US" dirty="0" smtClean="0">
                <a:solidFill>
                  <a:schemeClr val="tx1"/>
                </a:solidFill>
                <a:latin typeface="Times New Roman" panose="02020603050405020304" pitchFamily="18" charset="0"/>
                <a:cs typeface="Times New Roman" panose="02020603050405020304" pitchFamily="18" charset="0"/>
              </a:rPr>
              <a:t>.</a:t>
            </a:r>
            <a:endParaRPr lang="en-US" dirty="0">
              <a:solidFill>
                <a:schemeClr val="tx1"/>
              </a:solidFill>
              <a:latin typeface="Times New Roman" panose="02020603050405020304" pitchFamily="18" charset="0"/>
              <a:cs typeface="Times New Roman" panose="02020603050405020304" pitchFamily="18" charset="0"/>
            </a:endParaRPr>
          </a:p>
          <a:p>
            <a:pPr lvl="0"/>
            <a:r>
              <a:rPr lang="en-US" dirty="0">
                <a:solidFill>
                  <a:schemeClr val="tx1"/>
                </a:solidFill>
                <a:latin typeface="Times New Roman" panose="02020603050405020304" pitchFamily="18" charset="0"/>
                <a:cs typeface="Times New Roman" panose="02020603050405020304" pitchFamily="18" charset="0"/>
              </a:rPr>
              <a:t>Gap Analysis Document (GAD) version – 10.0.0.1, Post Graduate Institute of Medical     Education &amp; Research (PGIMER).</a:t>
            </a:r>
          </a:p>
          <a:p>
            <a:endParaRPr lang="en-US" dirty="0"/>
          </a:p>
        </p:txBody>
      </p:sp>
    </p:spTree>
    <p:extLst>
      <p:ext uri="{BB962C8B-B14F-4D97-AF65-F5344CB8AC3E}">
        <p14:creationId xmlns:p14="http://schemas.microsoft.com/office/powerpoint/2010/main" val="31015678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0085"/>
          </a:xfrm>
        </p:spPr>
      </p:pic>
    </p:spTree>
    <p:extLst>
      <p:ext uri="{BB962C8B-B14F-4D97-AF65-F5344CB8AC3E}">
        <p14:creationId xmlns:p14="http://schemas.microsoft.com/office/powerpoint/2010/main" val="1776654083"/>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739</TotalTime>
  <Words>986</Words>
  <Application>Microsoft Office PowerPoint</Application>
  <PresentationFormat>Widescreen</PresentationFormat>
  <Paragraphs>94</Paragraphs>
  <Slides>23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Arial</vt:lpstr>
      <vt:lpstr>Calibri</vt:lpstr>
      <vt:lpstr>Century Gothic</vt:lpstr>
      <vt:lpstr>Colonna MT</vt:lpstr>
      <vt:lpstr>Footlight MT Light</vt:lpstr>
      <vt:lpstr>Times New Roman</vt:lpstr>
      <vt:lpstr>Wingdings</vt:lpstr>
      <vt:lpstr>Wingdings 3</vt:lpstr>
      <vt:lpstr>Wisp</vt:lpstr>
      <vt:lpstr>   Customization of Open Source Hospital Information System from India to Kenya National EHR System </vt:lpstr>
      <vt:lpstr>INTRODUCTION</vt:lpstr>
      <vt:lpstr>OBJECTIVES &amp; DUTIES</vt:lpstr>
      <vt:lpstr>METHODOLOGY</vt:lpstr>
      <vt:lpstr> PARTS OF CUSTOMIZATION</vt:lpstr>
      <vt:lpstr>INTEGRATED HOSPITAL INFORMATION SYSTEM</vt:lpstr>
      <vt:lpstr>KEY FEATURES OF iHOSP</vt:lpstr>
      <vt:lpstr>PATIENT WORKFLOW</vt:lpstr>
      <vt:lpstr>HOSPITAL SYSTEM OVERVIEW: MODULE CONNECTIVITY</vt:lpstr>
      <vt:lpstr>THE SYSTEM </vt:lpstr>
      <vt:lpstr>SDMX-HD </vt:lpstr>
      <vt:lpstr>  </vt:lpstr>
      <vt:lpstr>HISP &amp; SDMX</vt:lpstr>
      <vt:lpstr>RESULTS</vt:lpstr>
      <vt:lpstr>CONCLUSION</vt:lpstr>
      <vt:lpstr>RECOMMENDATIONS &amp; LIMITATIONS </vt:lpstr>
      <vt:lpstr>SCREENSHOTS Registration</vt:lpstr>
      <vt:lpstr>OPD</vt:lpstr>
      <vt:lpstr>IPD</vt:lpstr>
      <vt:lpstr>Moodle (CoP)</vt:lpstr>
      <vt:lpstr>Redmine</vt:lpstr>
      <vt:lpstr>REFERENCES</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Customization of Open Source Hospital Information System from India to Kenya National EHR System</dc:title>
  <dc:creator>Aditi</dc:creator>
  <cp:lastModifiedBy>Aditi</cp:lastModifiedBy>
  <cp:revision>29</cp:revision>
  <dcterms:created xsi:type="dcterms:W3CDTF">2014-05-11T07:25:55Z</dcterms:created>
  <dcterms:modified xsi:type="dcterms:W3CDTF">2014-05-12T07:08:09Z</dcterms:modified>
</cp:coreProperties>
</file>