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4" r:id="rId3"/>
    <p:sldId id="286" r:id="rId4"/>
    <p:sldId id="257" r:id="rId5"/>
    <p:sldId id="258" r:id="rId6"/>
    <p:sldId id="259" r:id="rId7"/>
    <p:sldId id="260" r:id="rId8"/>
    <p:sldId id="262" r:id="rId9"/>
    <p:sldId id="256" r:id="rId10"/>
    <p:sldId id="261" r:id="rId11"/>
    <p:sldId id="275" r:id="rId12"/>
    <p:sldId id="263" r:id="rId13"/>
    <p:sldId id="264" r:id="rId14"/>
    <p:sldId id="276" r:id="rId15"/>
    <p:sldId id="265" r:id="rId16"/>
    <p:sldId id="266" r:id="rId17"/>
    <p:sldId id="277" r:id="rId18"/>
    <p:sldId id="278" r:id="rId19"/>
    <p:sldId id="279" r:id="rId20"/>
    <p:sldId id="285" r:id="rId21"/>
    <p:sldId id="280" r:id="rId22"/>
    <p:sldId id="281" r:id="rId23"/>
    <p:sldId id="282" r:id="rId24"/>
    <p:sldId id="283" r:id="rId25"/>
    <p:sldId id="267" r:id="rId26"/>
    <p:sldId id="268" r:id="rId27"/>
    <p:sldId id="269" r:id="rId28"/>
    <p:sldId id="270" r:id="rId29"/>
    <p:sldId id="272" r:id="rId30"/>
    <p:sldId id="284" r:id="rId31"/>
    <p:sldId id="27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dirty="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dirty="0"/>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endParaRPr lang="en-US" dirty="0"/>
          </a:p>
        </p:txBody>
      </p:sp>
      <p:sp>
        <p:nvSpPr>
          <p:cNvPr id="4" name="Date Placeholder 3"/>
          <p:cNvSpPr>
            <a:spLocks noGrp="1"/>
          </p:cNvSpPr>
          <p:nvPr>
            <p:ph type="dt" sz="half" idx="10"/>
          </p:nvPr>
        </p:nvSpPr>
        <p:spPr/>
        <p:txBody>
          <a:bodyPr/>
          <a:lstStyle/>
          <a:p>
            <a:fld id="{20EBB0C4-6273-4C6E-B9BD-2EDC30F1CD52}"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dirty="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dirty="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4" name="Content Placeholder 3"/>
          <p:cNvSpPr>
            <a:spLocks noGrp="1"/>
          </p:cNvSpPr>
          <p:nvPr>
            <p:ph sz="half" idx="2"/>
          </p:nvPr>
        </p:nvSpPr>
        <p:spPr>
          <a:xfrm>
            <a:off x="1097280" y="2582334"/>
            <a:ext cx="4937760" cy="3378200"/>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6" name="Content Placeholder 5"/>
          <p:cNvSpPr>
            <a:spLocks noGrp="1"/>
          </p:cNvSpPr>
          <p:nvPr>
            <p:ph sz="quarter" idx="4"/>
          </p:nvPr>
        </p:nvSpPr>
        <p:spPr>
          <a:xfrm>
            <a:off x="6217920" y="2582334"/>
            <a:ext cx="4937760" cy="3378200"/>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dirty="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endParaRPr lang="en-US" dirty="0"/>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endParaRPr lang="en-US" dirty="0"/>
          </a:p>
        </p:txBody>
      </p:sp>
      <p:sp>
        <p:nvSpPr>
          <p:cNvPr id="5" name="Date Placeholder 4"/>
          <p:cNvSpPr>
            <a:spLocks noGrp="1"/>
          </p:cNvSpPr>
          <p:nvPr>
            <p:ph type="dt" sz="half" idx="10"/>
          </p:nvPr>
        </p:nvSpPr>
        <p:spPr/>
        <p:txBody>
          <a:bodyPr/>
          <a:lstStyle/>
          <a:p>
            <a:fld id="{C9CAD897-D46E-4AD2-BD9B-49DD3E640873}"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png"/><Relationship Id="rId1" Type="http://schemas.openxmlformats.org/officeDocument/2006/relationships/image" Target="../media/image9.pn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4665" y="2007870"/>
            <a:ext cx="11090275" cy="1421130"/>
          </a:xfrm>
        </p:spPr>
        <p:txBody>
          <a:bodyPr vert="horz" wrap="square" lIns="0" tIns="0" rIns="0" bIns="0" rtlCol="0" anchor="t">
            <a:normAutofit/>
          </a:bodyPr>
          <a:lstStyle/>
          <a:p>
            <a:pPr marL="0" indent="0">
              <a:buNone/>
            </a:pPr>
            <a:r>
              <a:rPr lang="en-IN" sz="4000" b="1" u="sng" dirty="0">
                <a:solidFill>
                  <a:schemeClr val="tx1"/>
                </a:solidFill>
                <a:latin typeface="Times New Roman" panose="02020603050405020304"/>
                <a:cs typeface="Times New Roman" panose="02020603050405020304"/>
              </a:rPr>
              <a:t>Evaluating the Impact of Nutritional Habits on the Quality of Life among Migrant College Students </a:t>
            </a:r>
            <a:r>
              <a:rPr lang="en-US" altLang="en-IN" sz="4000" b="1" u="sng" dirty="0">
                <a:solidFill>
                  <a:schemeClr val="tx1"/>
                </a:solidFill>
                <a:latin typeface="Times New Roman" panose="02020603050405020304"/>
                <a:cs typeface="Times New Roman" panose="02020603050405020304"/>
              </a:rPr>
              <a:t> </a:t>
            </a:r>
            <a:endParaRPr lang="en-US" altLang="en-IN" sz="4000" b="1" u="sng" dirty="0">
              <a:solidFill>
                <a:schemeClr val="tx1"/>
              </a:solidFill>
              <a:latin typeface="Times New Roman" panose="02020603050405020304"/>
              <a:cs typeface="Times New Roman" panose="02020603050405020304"/>
            </a:endParaRPr>
          </a:p>
        </p:txBody>
      </p:sp>
      <p:sp>
        <p:nvSpPr>
          <p:cNvPr id="5" name="TextBox 4"/>
          <p:cNvSpPr txBox="1"/>
          <p:nvPr/>
        </p:nvSpPr>
        <p:spPr>
          <a:xfrm>
            <a:off x="-1270" y="5194935"/>
            <a:ext cx="5614670" cy="1483360"/>
          </a:xfrm>
          <a:prstGeom prst="rect">
            <a:avLst/>
          </a:prstGeom>
          <a:noFill/>
        </p:spPr>
        <p:txBody>
          <a:bodyPr rot="0" spcFirstLastPara="0" vertOverflow="overflow" horzOverflow="overflow" vert="horz" wrap="square" lIns="91440" tIns="45720" rIns="91440" bIns="45720" numCol="1" spcCol="0" rtlCol="0" fromWordArt="0" anchor="t" anchorCtr="0" forceAA="0" compatLnSpc="1">
            <a:noAutofit/>
          </a:bodyPr>
          <a:lstStyle/>
          <a:p>
            <a:r>
              <a:rPr lang="en-US" b="1" dirty="0"/>
              <a:t>Submission By: </a:t>
            </a:r>
            <a:r>
              <a:rPr lang="en-US" b="1" dirty="0" err="1"/>
              <a:t>Dr.Saumya</a:t>
            </a:r>
            <a:r>
              <a:rPr lang="en-US" b="1" dirty="0"/>
              <a:t> Pathak(PG/23/102)</a:t>
            </a:r>
            <a:endParaRPr lang="en-US" dirty="0"/>
          </a:p>
          <a:p>
            <a:r>
              <a:rPr lang="en-US" b="1" dirty="0"/>
              <a:t>Mentor: </a:t>
            </a:r>
            <a:r>
              <a:rPr lang="en-US" b="1" dirty="0" err="1"/>
              <a:t>Dr.Nidhi</a:t>
            </a:r>
            <a:r>
              <a:rPr lang="en-US" b="1" dirty="0"/>
              <a:t> Yadav</a:t>
            </a:r>
            <a:endParaRPr lang="en-US" dirty="0"/>
          </a:p>
          <a:p>
            <a:pPr algn="l"/>
            <a:endParaRPr lang="en-US" dirty="0"/>
          </a:p>
        </p:txBody>
      </p:sp>
      <p:pic>
        <p:nvPicPr>
          <p:cNvPr id="2" name="Picture 1" descr="download (4)"/>
          <p:cNvPicPr>
            <a:picLocks noChangeAspect="1"/>
          </p:cNvPicPr>
          <p:nvPr/>
        </p:nvPicPr>
        <p:blipFill>
          <a:blip r:embed="rId1"/>
          <a:stretch>
            <a:fillRect/>
          </a:stretch>
        </p:blipFill>
        <p:spPr>
          <a:xfrm>
            <a:off x="10130790" y="0"/>
            <a:ext cx="2061210" cy="10471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715" y="109907"/>
            <a:ext cx="10058400" cy="1450757"/>
          </a:xfrm>
        </p:spPr>
        <p:txBody>
          <a:bodyPr vert="horz" lIns="91440" tIns="45720" rIns="91440" bIns="45720" rtlCol="0" anchor="t">
            <a:normAutofit/>
          </a:bodyPr>
          <a:lstStyle/>
          <a:p>
            <a:r>
              <a:rPr lang="en-US" sz="4400" b="1" u="sng" dirty="0">
                <a:latin typeface="Times New Roman" panose="02020603050405020304"/>
                <a:ea typeface="Calibri Light" panose="020F0302020204030204"/>
                <a:cs typeface="Calibri Light" panose="020F0302020204030204"/>
              </a:rPr>
              <a:t>Hypothesis</a:t>
            </a:r>
            <a:endParaRPr lang="en-US" sz="4400" b="1" u="sng" dirty="0">
              <a:latin typeface="Times New Roman" panose="02020603050405020304"/>
            </a:endParaRPr>
          </a:p>
        </p:txBody>
      </p:sp>
      <p:sp>
        <p:nvSpPr>
          <p:cNvPr id="3" name="Content Placeholder 2"/>
          <p:cNvSpPr>
            <a:spLocks noGrp="1"/>
          </p:cNvSpPr>
          <p:nvPr>
            <p:ph idx="1"/>
          </p:nvPr>
        </p:nvSpPr>
        <p:spPr>
          <a:xfrm>
            <a:off x="191715" y="1293560"/>
            <a:ext cx="11604486" cy="4023360"/>
          </a:xfrm>
        </p:spPr>
        <p:txBody>
          <a:bodyPr vert="horz" lIns="0" tIns="45720" rIns="0" bIns="45720" rtlCol="0" anchor="t">
            <a:normAutofit/>
          </a:bodyPr>
          <a:lstStyle/>
          <a:p>
            <a:pPr>
              <a:buFont typeface="Arial" panose="020B0604020202020204" pitchFamily="34" charset="0"/>
              <a:buChar char="•"/>
            </a:pPr>
            <a:r>
              <a:rPr lang="en-US" sz="2400" b="1" dirty="0">
                <a:latin typeface="Times New Roman" panose="02020603050405020304"/>
                <a:cs typeface="Times New Roman" panose="02020603050405020304"/>
              </a:rPr>
              <a:t>Null Hypothesis (H₀):</a:t>
            </a:r>
            <a:endParaRPr lang="en-US" sz="2400" dirty="0">
              <a:latin typeface="Times New Roman" panose="02020603050405020304"/>
              <a:ea typeface="Calibri" panose="020F0502020204030204"/>
              <a:cs typeface="Times New Roman" panose="02020603050405020304"/>
            </a:endParaRPr>
          </a:p>
          <a:p>
            <a:pPr marL="0" indent="0">
              <a:buNone/>
            </a:pPr>
            <a:r>
              <a:rPr lang="en-US" sz="2400" dirty="0">
                <a:latin typeface="Times New Roman" panose="02020603050405020304"/>
                <a:ea typeface="+mn-lt"/>
                <a:cs typeface="+mn-lt"/>
              </a:rPr>
              <a:t>There is </a:t>
            </a:r>
            <a:r>
              <a:rPr lang="en-US" sz="2400" b="1" dirty="0">
                <a:latin typeface="Times New Roman" panose="02020603050405020304"/>
                <a:ea typeface="+mn-lt"/>
                <a:cs typeface="+mn-lt"/>
              </a:rPr>
              <a:t>no significant relationship</a:t>
            </a:r>
            <a:r>
              <a:rPr lang="en-US" sz="2400" dirty="0">
                <a:latin typeface="Times New Roman" panose="02020603050405020304"/>
                <a:ea typeface="+mn-lt"/>
                <a:cs typeface="+mn-lt"/>
              </a:rPr>
              <a:t> between the nutritional habits of migrated college students and their quality of life across physical, psychological, social, and environmental domains.</a:t>
            </a:r>
            <a:endParaRPr lang="en-US" sz="2400">
              <a:latin typeface="Times New Roman" panose="02020603050405020304"/>
              <a:ea typeface="Calibri" panose="020F0502020204030204"/>
              <a:cs typeface="Calibri" panose="020F0502020204030204"/>
            </a:endParaRPr>
          </a:p>
          <a:p>
            <a:pPr>
              <a:buFont typeface="Arial" panose="020B0604020202020204" pitchFamily="34" charset="0"/>
              <a:buChar char="•"/>
            </a:pPr>
            <a:r>
              <a:rPr lang="en-US" sz="2400" dirty="0">
                <a:latin typeface="Times New Roman" panose="02020603050405020304"/>
                <a:cs typeface="Times New Roman" panose="02020603050405020304"/>
              </a:rPr>
              <a:t> </a:t>
            </a:r>
            <a:r>
              <a:rPr lang="en-US" sz="2400" b="1" dirty="0">
                <a:latin typeface="Times New Roman" panose="02020603050405020304"/>
                <a:cs typeface="Times New Roman" panose="02020603050405020304"/>
              </a:rPr>
              <a:t>Alternative Hypothesis (H₁):</a:t>
            </a:r>
            <a:endParaRPr lang="en-US" sz="2400" dirty="0">
              <a:latin typeface="Times New Roman" panose="02020603050405020304"/>
              <a:ea typeface="Calibri" panose="020F0502020204030204"/>
              <a:cs typeface="Times New Roman" panose="02020603050405020304"/>
            </a:endParaRPr>
          </a:p>
          <a:p>
            <a:pPr marL="0" indent="0">
              <a:buNone/>
            </a:pPr>
            <a:r>
              <a:rPr lang="en-US" sz="2400" dirty="0">
                <a:latin typeface="Times New Roman" panose="02020603050405020304"/>
                <a:ea typeface="+mn-lt"/>
                <a:cs typeface="+mn-lt"/>
              </a:rPr>
              <a:t>There </a:t>
            </a:r>
            <a:r>
              <a:rPr lang="en-US" sz="2400" b="1" dirty="0">
                <a:latin typeface="Times New Roman" panose="02020603050405020304"/>
                <a:ea typeface="+mn-lt"/>
                <a:cs typeface="+mn-lt"/>
              </a:rPr>
              <a:t>is a significant relationship</a:t>
            </a:r>
            <a:r>
              <a:rPr lang="en-US" sz="2400" dirty="0">
                <a:latin typeface="Times New Roman" panose="02020603050405020304"/>
                <a:ea typeface="+mn-lt"/>
                <a:cs typeface="+mn-lt"/>
              </a:rPr>
              <a:t> between the nutritional habits of migrated college students and their quality of life across physical, psychological, social, and environmental domains.</a:t>
            </a:r>
            <a:endParaRPr lang="en-US" sz="2400" dirty="0">
              <a:latin typeface="Times New Roman" panose="02020603050405020304"/>
              <a:ea typeface="Calibri" panose="020F0502020204030204"/>
              <a:cs typeface="Calibri" panose="020F0502020204030204"/>
            </a:endParaRPr>
          </a:p>
          <a:p>
            <a:pPr>
              <a:buFont typeface="Arial" panose="020B0604020202020204" pitchFamily="34" charset="0"/>
              <a:buChar char="•"/>
            </a:pPr>
            <a:endParaRPr lang="en-US" dirty="0">
              <a:ea typeface="Calibri" panose="020F0502020204030204"/>
              <a:cs typeface="Calibri" panose="020F0502020204030204"/>
            </a:endParaRPr>
          </a:p>
        </p:txBody>
      </p:sp>
      <p:pic>
        <p:nvPicPr>
          <p:cNvPr id="4" name="Picture 3" descr="download (4)"/>
          <p:cNvPicPr>
            <a:picLocks noChangeAspect="1"/>
          </p:cNvPicPr>
          <p:nvPr/>
        </p:nvPicPr>
        <p:blipFill>
          <a:blip r:embed="rId1"/>
          <a:stretch>
            <a:fillRect/>
          </a:stretch>
        </p:blipFill>
        <p:spPr>
          <a:xfrm>
            <a:off x="9688830" y="264795"/>
            <a:ext cx="2247900" cy="114173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367" y="-166180"/>
            <a:ext cx="10058400" cy="1450757"/>
          </a:xfrm>
        </p:spPr>
        <p:txBody>
          <a:bodyPr>
            <a:normAutofit/>
          </a:bodyPr>
          <a:lstStyle/>
          <a:p>
            <a:r>
              <a:rPr lang="en-US" sz="3600" b="1" u="sng" dirty="0">
                <a:latin typeface="Times New Roman" panose="02020603050405020304"/>
                <a:cs typeface="Times New Roman" panose="02020603050405020304"/>
              </a:rPr>
              <a:t>Methodology</a:t>
            </a:r>
            <a:endParaRPr lang="en-US" sz="3600" b="1" u="sng" dirty="0">
              <a:latin typeface="Times New Roman" panose="02020603050405020304"/>
              <a:cs typeface="Times New Roman" panose="02020603050405020304"/>
            </a:endParaRPr>
          </a:p>
        </p:txBody>
      </p:sp>
      <p:sp>
        <p:nvSpPr>
          <p:cNvPr id="3" name="Content Placeholder 2"/>
          <p:cNvSpPr>
            <a:spLocks noGrp="1"/>
          </p:cNvSpPr>
          <p:nvPr>
            <p:ph idx="1"/>
          </p:nvPr>
        </p:nvSpPr>
        <p:spPr>
          <a:xfrm>
            <a:off x="103455" y="1301057"/>
            <a:ext cx="12078811" cy="4791767"/>
          </a:xfrm>
        </p:spPr>
        <p:txBody>
          <a:bodyPr vert="horz" wrap="square" lIns="0" tIns="0" rIns="0" bIns="0" rtlCol="0" anchor="t">
            <a:normAutofit/>
          </a:bodyPr>
          <a:lstStyle/>
          <a:p>
            <a:pPr>
              <a:buFont typeface="Arial" panose="020B0604020202020204" pitchFamily="34" charset="0"/>
              <a:buChar char="•"/>
            </a:pPr>
            <a:r>
              <a:rPr lang="en-US" sz="2000" b="1" u="sng" dirty="0">
                <a:solidFill>
                  <a:schemeClr val="tx1"/>
                </a:solidFill>
                <a:latin typeface="Times New Roman" panose="02020603050405020304"/>
                <a:cs typeface="Times New Roman" panose="02020603050405020304"/>
              </a:rPr>
              <a:t>Study Design</a:t>
            </a:r>
            <a:r>
              <a:rPr lang="en-US" sz="2000" u="sng" dirty="0">
                <a:solidFill>
                  <a:schemeClr val="tx1"/>
                </a:solidFill>
                <a:latin typeface="Times New Roman" panose="02020603050405020304"/>
                <a:cs typeface="Times New Roman" panose="02020603050405020304"/>
              </a:rPr>
              <a:t>:</a:t>
            </a:r>
            <a:r>
              <a:rPr lang="en-US" u="sng" dirty="0">
                <a:solidFill>
                  <a:schemeClr val="tx1"/>
                </a:solidFill>
                <a:latin typeface="Times New Roman" panose="02020603050405020304"/>
                <a:cs typeface="Times New Roman" panose="02020603050405020304"/>
              </a:rPr>
              <a:t> </a:t>
            </a:r>
            <a:r>
              <a:rPr lang="en-US" sz="2000" dirty="0">
                <a:solidFill>
                  <a:schemeClr val="tx1"/>
                </a:solidFill>
                <a:latin typeface="Times New Roman" panose="02020603050405020304"/>
                <a:cs typeface="Times New Roman" panose="02020603050405020304"/>
              </a:rPr>
              <a:t>This is a descriptive cross-sectional survey study(Primary Study)</a:t>
            </a:r>
            <a:endParaRPr lang="en-US"/>
          </a:p>
          <a:p>
            <a:pPr>
              <a:buFont typeface="Arial" panose="020B0604020202020204" pitchFamily="34" charset="0"/>
              <a:buChar char="•"/>
            </a:pPr>
            <a:r>
              <a:rPr lang="en-US" sz="2000" b="1" u="sng" dirty="0">
                <a:solidFill>
                  <a:schemeClr val="tx1"/>
                </a:solidFill>
                <a:latin typeface="Times New Roman" panose="02020603050405020304"/>
                <a:cs typeface="Times New Roman" panose="02020603050405020304"/>
              </a:rPr>
              <a:t>Study Area:</a:t>
            </a:r>
            <a:endParaRPr lang="en-US" sz="2000" dirty="0">
              <a:solidFill>
                <a:schemeClr val="tx1"/>
              </a:solidFill>
              <a:latin typeface="Times New Roman" panose="02020603050405020304"/>
              <a:cs typeface="Times New Roman" panose="02020603050405020304"/>
            </a:endParaRPr>
          </a:p>
          <a:p>
            <a:pPr marL="0" indent="0">
              <a:buNone/>
            </a:pPr>
            <a:r>
              <a:rPr lang="en-IN" sz="2000" dirty="0">
                <a:solidFill>
                  <a:schemeClr val="tx1"/>
                </a:solidFill>
                <a:latin typeface="Times New Roman" panose="02020603050405020304"/>
                <a:cs typeface="Times New Roman" panose="02020603050405020304"/>
              </a:rPr>
              <a:t>Students from:</a:t>
            </a:r>
            <a:endParaRPr lang="en-US" sz="2000" dirty="0">
              <a:solidFill>
                <a:schemeClr val="tx1"/>
              </a:solidFill>
              <a:latin typeface="Times New Roman" panose="02020603050405020304"/>
              <a:cs typeface="Times New Roman" panose="02020603050405020304"/>
            </a:endParaRPr>
          </a:p>
          <a:p>
            <a:pPr marL="0" indent="0">
              <a:buNone/>
            </a:pPr>
            <a:r>
              <a:rPr lang="en-IN" sz="2000" dirty="0">
                <a:solidFill>
                  <a:schemeClr val="tx1"/>
                </a:solidFill>
                <a:latin typeface="Times New Roman" panose="02020603050405020304"/>
                <a:cs typeface="Times New Roman" panose="02020603050405020304"/>
              </a:rPr>
              <a:t>1.PGIMER Chandigarh</a:t>
            </a:r>
            <a:endParaRPr lang="en-US" sz="2000" dirty="0">
              <a:solidFill>
                <a:schemeClr val="tx1"/>
              </a:solidFill>
              <a:latin typeface="Times New Roman" panose="02020603050405020304"/>
              <a:cs typeface="Times New Roman" panose="02020603050405020304"/>
            </a:endParaRPr>
          </a:p>
          <a:p>
            <a:pPr marL="0" indent="0">
              <a:buNone/>
            </a:pPr>
            <a:r>
              <a:rPr lang="en-IN" sz="2000" dirty="0">
                <a:solidFill>
                  <a:schemeClr val="tx1"/>
                </a:solidFill>
                <a:latin typeface="Times New Roman" panose="02020603050405020304"/>
                <a:cs typeface="Times New Roman" panose="02020603050405020304"/>
              </a:rPr>
              <a:t>2.SVYASA University Bengaluru</a:t>
            </a:r>
            <a:endParaRPr lang="en-US" sz="2000" dirty="0">
              <a:solidFill>
                <a:schemeClr val="tx1"/>
              </a:solidFill>
              <a:latin typeface="Times New Roman" panose="02020603050405020304"/>
              <a:cs typeface="Times New Roman" panose="02020603050405020304"/>
            </a:endParaRPr>
          </a:p>
          <a:p>
            <a:pPr marL="0" indent="0">
              <a:buNone/>
            </a:pPr>
            <a:r>
              <a:rPr lang="en-IN" sz="2000" dirty="0">
                <a:solidFill>
                  <a:schemeClr val="tx1"/>
                </a:solidFill>
                <a:latin typeface="Times New Roman" panose="02020603050405020304"/>
                <a:cs typeface="Times New Roman" panose="02020603050405020304"/>
              </a:rPr>
              <a:t>3.Amity University Gurugram</a:t>
            </a:r>
            <a:endParaRPr lang="en-US" sz="2000" dirty="0">
              <a:solidFill>
                <a:schemeClr val="tx1"/>
              </a:solidFill>
              <a:latin typeface="Times New Roman" panose="02020603050405020304"/>
              <a:cs typeface="Times New Roman" panose="02020603050405020304"/>
            </a:endParaRPr>
          </a:p>
          <a:p>
            <a:pPr marL="0" indent="0">
              <a:buNone/>
            </a:pPr>
            <a:r>
              <a:rPr lang="en-IN" sz="2000" dirty="0">
                <a:solidFill>
                  <a:schemeClr val="tx1"/>
                </a:solidFill>
                <a:latin typeface="Times New Roman" panose="02020603050405020304"/>
                <a:cs typeface="Times New Roman" panose="02020603050405020304"/>
              </a:rPr>
              <a:t>4.Amity University Noida</a:t>
            </a:r>
            <a:endParaRPr lang="en-US" sz="2000" dirty="0">
              <a:solidFill>
                <a:schemeClr val="tx1"/>
              </a:solidFill>
              <a:latin typeface="Times New Roman" panose="02020603050405020304"/>
              <a:cs typeface="Times New Roman" panose="02020603050405020304"/>
            </a:endParaRPr>
          </a:p>
          <a:p>
            <a:pPr marL="0" indent="0">
              <a:buNone/>
            </a:pPr>
            <a:r>
              <a:rPr lang="en-IN" sz="2000" dirty="0">
                <a:solidFill>
                  <a:schemeClr val="tx1"/>
                </a:solidFill>
                <a:latin typeface="Times New Roman" panose="02020603050405020304"/>
                <a:cs typeface="Times New Roman" panose="02020603050405020304"/>
              </a:rPr>
              <a:t>5.DR B R Sur Homeopathic Medical College &amp; Research Centre New Delhi</a:t>
            </a:r>
            <a:endParaRPr lang="en-US" sz="2000" dirty="0">
              <a:solidFill>
                <a:schemeClr val="tx1"/>
              </a:solidFill>
              <a:latin typeface="Times New Roman" panose="02020603050405020304"/>
              <a:cs typeface="Times New Roman" panose="02020603050405020304"/>
            </a:endParaRPr>
          </a:p>
          <a:p>
            <a:pPr marL="0" indent="0">
              <a:buNone/>
            </a:pPr>
            <a:r>
              <a:rPr lang="en-IN" sz="2000" dirty="0">
                <a:solidFill>
                  <a:schemeClr val="tx1"/>
                </a:solidFill>
                <a:latin typeface="Times New Roman" panose="02020603050405020304"/>
                <a:cs typeface="Times New Roman" panose="02020603050405020304"/>
              </a:rPr>
              <a:t>6.IIHMR New Delhi</a:t>
            </a:r>
            <a:endParaRPr lang="en-US" sz="2000" dirty="0">
              <a:solidFill>
                <a:schemeClr val="tx1"/>
              </a:solidFill>
              <a:latin typeface="Times New Roman" panose="02020603050405020304"/>
              <a:cs typeface="Times New Roman" panose="02020603050405020304"/>
            </a:endParaRPr>
          </a:p>
          <a:p>
            <a:pPr marL="0" indent="0">
              <a:buNone/>
            </a:pPr>
            <a:r>
              <a:rPr lang="en-IN" sz="2000" dirty="0">
                <a:solidFill>
                  <a:schemeClr val="tx1"/>
                </a:solidFill>
                <a:latin typeface="Times New Roman" panose="02020603050405020304"/>
                <a:cs typeface="Times New Roman" panose="02020603050405020304"/>
              </a:rPr>
              <a:t>7.NIT Hamirpur</a:t>
            </a:r>
            <a:endParaRPr lang="en-US" sz="2000">
              <a:solidFill>
                <a:schemeClr val="tx1"/>
              </a:solidFill>
            </a:endParaRPr>
          </a:p>
          <a:p>
            <a:pPr>
              <a:buFont typeface="Arial" panose="020B0604020202020204" pitchFamily="34" charset="0"/>
              <a:buChar char="•"/>
            </a:pPr>
            <a:endParaRPr lang="en-US" sz="2000" dirty="0">
              <a:solidFill>
                <a:schemeClr val="tx1"/>
              </a:solidFill>
              <a:latin typeface="Times New Roman" panose="02020603050405020304"/>
              <a:cs typeface="Times New Roman" panose="02020603050405020304"/>
            </a:endParaRPr>
          </a:p>
        </p:txBody>
      </p:sp>
      <p:pic>
        <p:nvPicPr>
          <p:cNvPr id="4" name="Picture 3" descr="download (4)"/>
          <p:cNvPicPr>
            <a:picLocks noChangeAspect="1"/>
          </p:cNvPicPr>
          <p:nvPr/>
        </p:nvPicPr>
        <p:blipFill>
          <a:blip r:embed="rId1"/>
          <a:stretch>
            <a:fillRect/>
          </a:stretch>
        </p:blipFill>
        <p:spPr>
          <a:xfrm>
            <a:off x="9944100" y="159385"/>
            <a:ext cx="2247900" cy="114173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242" y="218497"/>
            <a:ext cx="11800786" cy="5874327"/>
          </a:xfrm>
        </p:spPr>
        <p:txBody>
          <a:bodyPr vert="horz" wrap="square" lIns="0" tIns="0" rIns="0" bIns="0" rtlCol="0" anchor="t">
            <a:normAutofit/>
          </a:bodyPr>
          <a:lstStyle/>
          <a:p>
            <a:pPr>
              <a:buFont typeface="Arial" panose="020B0604020202020204" pitchFamily="34" charset="0"/>
              <a:buChar char="•"/>
            </a:pPr>
            <a:r>
              <a:rPr lang="en-IN" dirty="0">
                <a:solidFill>
                  <a:schemeClr val="tx1"/>
                </a:solidFill>
                <a:latin typeface="Times New Roman" panose="02020603050405020304"/>
                <a:cs typeface="Times New Roman" panose="02020603050405020304"/>
              </a:rPr>
              <a:t>Study Participants: College students aged 17-28yr who live away from home.</a:t>
            </a:r>
            <a:endParaRPr lang="en-US" dirty="0">
              <a:solidFill>
                <a:schemeClr val="tx1"/>
              </a:solidFill>
              <a:latin typeface="Times New Roman" panose="02020603050405020304"/>
              <a:cs typeface="Times New Roman" panose="02020603050405020304"/>
            </a:endParaRPr>
          </a:p>
          <a:p>
            <a:pPr>
              <a:buFont typeface="Arial" panose="020B0604020202020204" pitchFamily="34" charset="0"/>
              <a:buChar char="•"/>
            </a:pPr>
            <a:r>
              <a:rPr lang="en-IN" dirty="0">
                <a:solidFill>
                  <a:schemeClr val="tx1"/>
                </a:solidFill>
                <a:latin typeface="Times New Roman" panose="02020603050405020304"/>
                <a:cs typeface="Times New Roman" panose="02020603050405020304"/>
              </a:rPr>
              <a:t>Study Variables: General Characteristics, Eating Habits, Quality of Life.</a:t>
            </a:r>
            <a:endParaRPr lang="en-US" dirty="0">
              <a:solidFill>
                <a:schemeClr val="tx1"/>
              </a:solidFill>
              <a:latin typeface="Times New Roman" panose="02020603050405020304"/>
              <a:cs typeface="Times New Roman" panose="02020603050405020304"/>
            </a:endParaRPr>
          </a:p>
          <a:p>
            <a:pPr>
              <a:buFont typeface="Arial" panose="020B0604020202020204" pitchFamily="34" charset="0"/>
              <a:buChar char="•"/>
            </a:pPr>
            <a:r>
              <a:rPr lang="en-IN" dirty="0">
                <a:solidFill>
                  <a:schemeClr val="tx1"/>
                </a:solidFill>
                <a:latin typeface="Times New Roman" panose="02020603050405020304"/>
                <a:cs typeface="Times New Roman" panose="02020603050405020304"/>
              </a:rPr>
              <a:t>Sampling Method: Convenience sampling through college networks, student organizations, and social media platforms.</a:t>
            </a:r>
            <a:endParaRPr lang="en-US">
              <a:solidFill>
                <a:schemeClr val="tx1"/>
              </a:solidFill>
              <a:latin typeface="Times New Roman" panose="02020603050405020304"/>
              <a:cs typeface="Times New Roman" panose="02020603050405020304"/>
            </a:endParaRPr>
          </a:p>
          <a:p>
            <a:pPr>
              <a:buFont typeface="Arial" panose="020B0604020202020204" pitchFamily="34" charset="0"/>
              <a:buChar char="•"/>
            </a:pPr>
            <a:r>
              <a:rPr lang="en-IN" dirty="0">
                <a:solidFill>
                  <a:schemeClr val="tx1"/>
                </a:solidFill>
                <a:latin typeface="Times New Roman" panose="02020603050405020304"/>
                <a:cs typeface="Times New Roman" panose="02020603050405020304"/>
              </a:rPr>
              <a:t>Sample Size: A sample size of </a:t>
            </a:r>
            <a:r>
              <a:rPr lang="en-IN" b="1" u="sng" dirty="0">
                <a:solidFill>
                  <a:schemeClr val="tx1"/>
                </a:solidFill>
                <a:latin typeface="Times New Roman" panose="02020603050405020304"/>
                <a:cs typeface="Times New Roman" panose="02020603050405020304"/>
              </a:rPr>
              <a:t>284</a:t>
            </a:r>
            <a:r>
              <a:rPr lang="en-IN" dirty="0">
                <a:solidFill>
                  <a:schemeClr val="tx1"/>
                </a:solidFill>
                <a:latin typeface="Times New Roman" panose="02020603050405020304"/>
                <a:cs typeface="Times New Roman" panose="02020603050405020304"/>
              </a:rPr>
              <a:t> students will be targeted to ensure a representative analysis.</a:t>
            </a:r>
            <a:endParaRPr lang="en-US">
              <a:solidFill>
                <a:schemeClr val="tx1"/>
              </a:solidFill>
              <a:latin typeface="Times New Roman" panose="02020603050405020304"/>
              <a:cs typeface="Times New Roman" panose="02020603050405020304"/>
            </a:endParaRPr>
          </a:p>
          <a:p>
            <a:pPr>
              <a:buFont typeface="Arial" panose="020B0604020202020204" pitchFamily="34" charset="0"/>
              <a:buChar char="•"/>
            </a:pPr>
            <a:endParaRPr lang="en-US" dirty="0">
              <a:solidFill>
                <a:schemeClr val="tx1"/>
              </a:solidFill>
              <a:latin typeface="Times New Roman" panose="02020603050405020304"/>
              <a:cs typeface="Times New Roman" panose="02020603050405020304"/>
            </a:endParaRPr>
          </a:p>
        </p:txBody>
      </p:sp>
      <p:graphicFrame>
        <p:nvGraphicFramePr>
          <p:cNvPr id="4" name="Table 3"/>
          <p:cNvGraphicFramePr>
            <a:graphicFrameLocks noGrp="1"/>
          </p:cNvGraphicFramePr>
          <p:nvPr>
            <p:custDataLst>
              <p:tags r:id="rId1"/>
            </p:custDataLst>
          </p:nvPr>
        </p:nvGraphicFramePr>
        <p:xfrm>
          <a:off x="476885" y="2363470"/>
          <a:ext cx="10466705" cy="3339465"/>
        </p:xfrm>
        <a:graphic>
          <a:graphicData uri="http://schemas.openxmlformats.org/drawingml/2006/table">
            <a:tbl>
              <a:tblPr bandRow="1">
                <a:tableStyleId>{073A0DAA-6AF3-43AB-8588-CEC1D06C72B9}</a:tableStyleId>
              </a:tblPr>
              <a:tblGrid>
                <a:gridCol w="3134995"/>
                <a:gridCol w="1746885"/>
                <a:gridCol w="2188210"/>
                <a:gridCol w="1747520"/>
                <a:gridCol w="1649095"/>
              </a:tblGrid>
              <a:tr h="458470">
                <a:tc>
                  <a:txBody>
                    <a:bodyPr/>
                    <a:lstStyle/>
                    <a:p>
                      <a:pPr fontAlgn="t"/>
                      <a:r>
                        <a:rPr lang="en-US" sz="1600" b="1" dirty="0">
                          <a:effectLst/>
                        </a:rPr>
                        <a:t>University/College</a:t>
                      </a:r>
                      <a:endParaRPr lang="en-US" sz="1600" b="1" dirty="0">
                        <a:effectLst/>
                      </a:endParaRPr>
                    </a:p>
                  </a:txBody>
                  <a:tcPr marL="9525" marR="9525" marT="9525"/>
                </a:tc>
                <a:tc>
                  <a:txBody>
                    <a:bodyPr/>
                    <a:lstStyle/>
                    <a:p>
                      <a:pPr fontAlgn="t"/>
                      <a:r>
                        <a:rPr lang="en-US" sz="1600" b="1" dirty="0">
                          <a:effectLst/>
                        </a:rPr>
                        <a:t>Estimate Population</a:t>
                      </a:r>
                      <a:endParaRPr lang="en-US" sz="1600" b="1" dirty="0">
                        <a:effectLst/>
                      </a:endParaRPr>
                    </a:p>
                  </a:txBody>
                  <a:tcPr marL="9525" marR="9525" marT="9525"/>
                </a:tc>
                <a:tc>
                  <a:txBody>
                    <a:bodyPr/>
                    <a:lstStyle/>
                    <a:p>
                      <a:pPr fontAlgn="t"/>
                      <a:r>
                        <a:rPr lang="en-US" sz="1600" b="1" dirty="0">
                          <a:effectLst/>
                        </a:rPr>
                        <a:t>Migration Proportion(30%)</a:t>
                      </a:r>
                      <a:endParaRPr lang="en-US" sz="1600" b="1" dirty="0">
                        <a:effectLst/>
                      </a:endParaRPr>
                    </a:p>
                  </a:txBody>
                  <a:tcPr marL="9525" marR="9525" marT="9525"/>
                </a:tc>
                <a:tc>
                  <a:txBody>
                    <a:bodyPr/>
                    <a:lstStyle/>
                    <a:p>
                      <a:pPr fontAlgn="t"/>
                      <a:r>
                        <a:rPr lang="en-US" sz="1600" b="1" dirty="0">
                          <a:effectLst/>
                        </a:rPr>
                        <a:t>Migrated Population</a:t>
                      </a:r>
                      <a:endParaRPr lang="en-US" sz="1600" b="1" dirty="0">
                        <a:effectLst/>
                      </a:endParaRPr>
                    </a:p>
                  </a:txBody>
                  <a:tcPr marL="9525" marR="9525" marT="9525"/>
                </a:tc>
                <a:tc>
                  <a:txBody>
                    <a:bodyPr/>
                    <a:lstStyle/>
                    <a:p>
                      <a:pPr fontAlgn="t"/>
                      <a:r>
                        <a:rPr lang="en-US" sz="1600" b="1" dirty="0">
                          <a:effectLst/>
                        </a:rPr>
                        <a:t>Tapped Population</a:t>
                      </a:r>
                      <a:endParaRPr lang="en-US" sz="1600" b="1" dirty="0">
                        <a:effectLst/>
                      </a:endParaRPr>
                    </a:p>
                  </a:txBody>
                  <a:tcPr marL="9525" marR="9525" marT="9525"/>
                </a:tc>
              </a:tr>
              <a:tr h="309880">
                <a:tc>
                  <a:txBody>
                    <a:bodyPr/>
                    <a:lstStyle/>
                    <a:p>
                      <a:pPr fontAlgn="b"/>
                      <a:r>
                        <a:rPr lang="en-US" sz="1800" dirty="0">
                          <a:effectLst/>
                        </a:rPr>
                        <a:t>PGIMER Chandigarh</a:t>
                      </a:r>
                      <a:endParaRPr lang="en-US" sz="1800" dirty="0">
                        <a:effectLst/>
                      </a:endParaRPr>
                    </a:p>
                  </a:txBody>
                  <a:tcPr marL="9525" marR="9525" marT="9525" anchor="b"/>
                </a:tc>
                <a:tc>
                  <a:txBody>
                    <a:bodyPr/>
                    <a:lstStyle/>
                    <a:p>
                      <a:pPr algn="r" fontAlgn="b"/>
                      <a:r>
                        <a:rPr lang="en-US" sz="1600" dirty="0">
                          <a:effectLst/>
                        </a:rPr>
                        <a:t>700</a:t>
                      </a:r>
                      <a:endParaRPr lang="en-US" sz="1600" dirty="0">
                        <a:effectLst/>
                      </a:endParaRPr>
                    </a:p>
                  </a:txBody>
                  <a:tcPr marL="9525" marR="9525" marT="9525" anchor="b"/>
                </a:tc>
                <a:tc>
                  <a:txBody>
                    <a:bodyPr/>
                    <a:lstStyle/>
                    <a:p>
                      <a:pPr algn="r" fontAlgn="b"/>
                      <a:r>
                        <a:rPr lang="en-US" sz="1600" dirty="0">
                          <a:effectLst/>
                        </a:rPr>
                        <a:t>30%</a:t>
                      </a:r>
                      <a:endParaRPr lang="en-US" sz="1600" dirty="0">
                        <a:effectLst/>
                      </a:endParaRPr>
                    </a:p>
                  </a:txBody>
                  <a:tcPr marL="9525" marR="9525" marT="9525" anchor="b"/>
                </a:tc>
                <a:tc>
                  <a:txBody>
                    <a:bodyPr/>
                    <a:lstStyle/>
                    <a:p>
                      <a:pPr algn="r" fontAlgn="b"/>
                      <a:r>
                        <a:rPr lang="en-US" sz="1600" dirty="0">
                          <a:effectLst/>
                        </a:rPr>
                        <a:t>210</a:t>
                      </a:r>
                      <a:endParaRPr lang="en-US" sz="1600" dirty="0">
                        <a:effectLst/>
                      </a:endParaRPr>
                    </a:p>
                  </a:txBody>
                  <a:tcPr marL="9525" marR="9525" marT="9525" anchor="b"/>
                </a:tc>
                <a:tc>
                  <a:txBody>
                    <a:bodyPr/>
                    <a:lstStyle/>
                    <a:p>
                      <a:pPr algn="r" fontAlgn="b"/>
                      <a:r>
                        <a:rPr lang="en-US" sz="1600" dirty="0">
                          <a:effectLst/>
                        </a:rPr>
                        <a:t>90</a:t>
                      </a:r>
                      <a:endParaRPr lang="en-US" sz="1600" dirty="0">
                        <a:effectLst/>
                      </a:endParaRPr>
                    </a:p>
                  </a:txBody>
                  <a:tcPr marL="9525" marR="9525" marT="9525" anchor="b"/>
                </a:tc>
              </a:tr>
              <a:tr h="309880">
                <a:tc>
                  <a:txBody>
                    <a:bodyPr/>
                    <a:lstStyle/>
                    <a:p>
                      <a:pPr fontAlgn="b"/>
                      <a:r>
                        <a:rPr lang="en-US" sz="1800" dirty="0">
                          <a:effectLst/>
                        </a:rPr>
                        <a:t>SVYASA University Bengaluru</a:t>
                      </a:r>
                      <a:r>
                        <a:rPr lang="en-US" sz="1800" dirty="0">
                          <a:effectLst/>
                        </a:rPr>
                        <a:t>:</a:t>
                      </a:r>
                      <a:endParaRPr lang="en-US" sz="1800" dirty="0">
                        <a:effectLst/>
                      </a:endParaRPr>
                    </a:p>
                  </a:txBody>
                  <a:tcPr marL="9525" marR="9525" marT="9525" anchor="b"/>
                </a:tc>
                <a:tc>
                  <a:txBody>
                    <a:bodyPr/>
                    <a:lstStyle/>
                    <a:p>
                      <a:pPr algn="r" fontAlgn="b"/>
                      <a:r>
                        <a:rPr lang="en-US" sz="1600" dirty="0">
                          <a:effectLst/>
                        </a:rPr>
                        <a:t>1500</a:t>
                      </a:r>
                      <a:endParaRPr lang="en-US" sz="1600" dirty="0">
                        <a:effectLst/>
                      </a:endParaRPr>
                    </a:p>
                  </a:txBody>
                  <a:tcPr marL="9525" marR="9525" marT="9525" anchor="b"/>
                </a:tc>
                <a:tc>
                  <a:txBody>
                    <a:bodyPr/>
                    <a:lstStyle/>
                    <a:p>
                      <a:pPr algn="r" fontAlgn="b"/>
                      <a:r>
                        <a:rPr lang="en-US" sz="1600" dirty="0">
                          <a:effectLst/>
                        </a:rPr>
                        <a:t>30%</a:t>
                      </a:r>
                      <a:endParaRPr lang="en-US" sz="1600" dirty="0">
                        <a:effectLst/>
                      </a:endParaRPr>
                    </a:p>
                  </a:txBody>
                  <a:tcPr marL="9525" marR="9525" marT="9525" anchor="b"/>
                </a:tc>
                <a:tc>
                  <a:txBody>
                    <a:bodyPr/>
                    <a:lstStyle/>
                    <a:p>
                      <a:pPr algn="r" fontAlgn="b"/>
                      <a:r>
                        <a:rPr lang="en-US" sz="1600" dirty="0">
                          <a:effectLst/>
                        </a:rPr>
                        <a:t>450</a:t>
                      </a:r>
                      <a:endParaRPr lang="en-US" sz="1600" dirty="0">
                        <a:effectLst/>
                      </a:endParaRPr>
                    </a:p>
                  </a:txBody>
                  <a:tcPr marL="9525" marR="9525" marT="9525" anchor="b"/>
                </a:tc>
                <a:tc>
                  <a:txBody>
                    <a:bodyPr/>
                    <a:lstStyle/>
                    <a:p>
                      <a:pPr algn="r" fontAlgn="b"/>
                      <a:r>
                        <a:rPr lang="en-US" sz="1600" dirty="0">
                          <a:effectLst/>
                        </a:rPr>
                        <a:t>150</a:t>
                      </a:r>
                      <a:endParaRPr lang="en-US" sz="1600" dirty="0">
                        <a:effectLst/>
                      </a:endParaRPr>
                    </a:p>
                  </a:txBody>
                  <a:tcPr marL="9525" marR="9525" marT="9525" anchor="b"/>
                </a:tc>
              </a:tr>
              <a:tr h="309880">
                <a:tc>
                  <a:txBody>
                    <a:bodyPr/>
                    <a:lstStyle/>
                    <a:p>
                      <a:pPr fontAlgn="b"/>
                      <a:r>
                        <a:rPr lang="en-US" sz="1800" dirty="0">
                          <a:effectLst/>
                        </a:rPr>
                        <a:t>Amity University Gurugram</a:t>
                      </a:r>
                      <a:endParaRPr lang="en-US" sz="1800" dirty="0">
                        <a:effectLst/>
                      </a:endParaRPr>
                    </a:p>
                  </a:txBody>
                  <a:tcPr marL="9525" marR="9525" marT="9525" anchor="b"/>
                </a:tc>
                <a:tc>
                  <a:txBody>
                    <a:bodyPr/>
                    <a:lstStyle/>
                    <a:p>
                      <a:pPr algn="r" fontAlgn="b"/>
                      <a:r>
                        <a:rPr lang="en-US" sz="1600" dirty="0">
                          <a:effectLst/>
                        </a:rPr>
                        <a:t>15000</a:t>
                      </a:r>
                      <a:endParaRPr lang="en-US" sz="1600" dirty="0">
                        <a:effectLst/>
                      </a:endParaRPr>
                    </a:p>
                  </a:txBody>
                  <a:tcPr marL="9525" marR="9525" marT="9525" anchor="b"/>
                </a:tc>
                <a:tc>
                  <a:txBody>
                    <a:bodyPr/>
                    <a:lstStyle/>
                    <a:p>
                      <a:pPr algn="r" fontAlgn="b"/>
                      <a:r>
                        <a:rPr lang="en-US" sz="1600" dirty="0">
                          <a:effectLst/>
                        </a:rPr>
                        <a:t>30%</a:t>
                      </a:r>
                      <a:endParaRPr lang="en-US" sz="1600" dirty="0">
                        <a:effectLst/>
                      </a:endParaRPr>
                    </a:p>
                  </a:txBody>
                  <a:tcPr marL="9525" marR="9525" marT="9525" anchor="b"/>
                </a:tc>
                <a:tc>
                  <a:txBody>
                    <a:bodyPr/>
                    <a:lstStyle/>
                    <a:p>
                      <a:pPr algn="r" fontAlgn="b"/>
                      <a:r>
                        <a:rPr lang="en-US" sz="1600" dirty="0">
                          <a:effectLst/>
                        </a:rPr>
                        <a:t>4500</a:t>
                      </a:r>
                      <a:endParaRPr lang="en-US" sz="1600" dirty="0">
                        <a:effectLst/>
                      </a:endParaRPr>
                    </a:p>
                  </a:txBody>
                  <a:tcPr marL="9525" marR="9525" marT="9525" anchor="b"/>
                </a:tc>
                <a:tc>
                  <a:txBody>
                    <a:bodyPr/>
                    <a:lstStyle/>
                    <a:p>
                      <a:pPr algn="r" fontAlgn="b"/>
                      <a:r>
                        <a:rPr lang="en-US" sz="1600" dirty="0">
                          <a:effectLst/>
                        </a:rPr>
                        <a:t>250</a:t>
                      </a:r>
                      <a:endParaRPr lang="en-US" sz="1600" dirty="0">
                        <a:effectLst/>
                      </a:endParaRPr>
                    </a:p>
                  </a:txBody>
                  <a:tcPr marL="9525" marR="9525" marT="9525" anchor="b"/>
                </a:tc>
              </a:tr>
              <a:tr h="309880">
                <a:tc>
                  <a:txBody>
                    <a:bodyPr/>
                    <a:lstStyle/>
                    <a:p>
                      <a:pPr fontAlgn="b"/>
                      <a:r>
                        <a:rPr lang="en-US" sz="1800" dirty="0">
                          <a:effectLst/>
                        </a:rPr>
                        <a:t>Amity University Noida</a:t>
                      </a:r>
                      <a:endParaRPr lang="en-US" sz="1800" dirty="0">
                        <a:effectLst/>
                      </a:endParaRPr>
                    </a:p>
                  </a:txBody>
                  <a:tcPr marL="9525" marR="9525" marT="9525" anchor="b"/>
                </a:tc>
                <a:tc>
                  <a:txBody>
                    <a:bodyPr/>
                    <a:lstStyle/>
                    <a:p>
                      <a:pPr algn="r" fontAlgn="b"/>
                      <a:r>
                        <a:rPr lang="en-US" sz="1600" dirty="0">
                          <a:effectLst/>
                        </a:rPr>
                        <a:t>30,000</a:t>
                      </a:r>
                      <a:endParaRPr lang="en-US" sz="1600" dirty="0">
                        <a:effectLst/>
                      </a:endParaRPr>
                    </a:p>
                  </a:txBody>
                  <a:tcPr marL="9525" marR="9525" marT="9525" anchor="b"/>
                </a:tc>
                <a:tc>
                  <a:txBody>
                    <a:bodyPr/>
                    <a:lstStyle/>
                    <a:p>
                      <a:pPr algn="r" fontAlgn="b"/>
                      <a:r>
                        <a:rPr lang="en-US" sz="1600" dirty="0">
                          <a:effectLst/>
                        </a:rPr>
                        <a:t>30%</a:t>
                      </a:r>
                      <a:endParaRPr lang="en-US" sz="1600" dirty="0">
                        <a:effectLst/>
                      </a:endParaRPr>
                    </a:p>
                  </a:txBody>
                  <a:tcPr marL="9525" marR="9525" marT="9525" anchor="b"/>
                </a:tc>
                <a:tc>
                  <a:txBody>
                    <a:bodyPr/>
                    <a:lstStyle/>
                    <a:p>
                      <a:pPr algn="r" fontAlgn="b"/>
                      <a:r>
                        <a:rPr lang="en-US" sz="1600" dirty="0">
                          <a:effectLst/>
                        </a:rPr>
                        <a:t>9000</a:t>
                      </a:r>
                      <a:endParaRPr lang="en-US" sz="1600" dirty="0">
                        <a:effectLst/>
                      </a:endParaRPr>
                    </a:p>
                  </a:txBody>
                  <a:tcPr marL="9525" marR="9525" marT="9525" anchor="b"/>
                </a:tc>
                <a:tc>
                  <a:txBody>
                    <a:bodyPr/>
                    <a:lstStyle/>
                    <a:p>
                      <a:pPr algn="r" fontAlgn="b"/>
                      <a:r>
                        <a:rPr lang="en-US" sz="1600" dirty="0">
                          <a:effectLst/>
                        </a:rPr>
                        <a:t>300</a:t>
                      </a:r>
                      <a:endParaRPr lang="en-US" sz="1600" dirty="0">
                        <a:effectLst/>
                      </a:endParaRPr>
                    </a:p>
                  </a:txBody>
                  <a:tcPr marL="9525" marR="9525" marT="9525" anchor="b"/>
                </a:tc>
              </a:tr>
              <a:tr h="731520">
                <a:tc>
                  <a:txBody>
                    <a:bodyPr/>
                    <a:lstStyle/>
                    <a:p>
                      <a:pPr fontAlgn="b"/>
                      <a:r>
                        <a:rPr lang="en-US" sz="1800">
                          <a:effectLst/>
                        </a:rPr>
                        <a:t>DR B R Sur Homeopathic Medical College &amp; Research Centre New Delhi</a:t>
                      </a:r>
                      <a:endParaRPr lang="en-US" sz="1800" dirty="0">
                        <a:effectLst/>
                      </a:endParaRPr>
                    </a:p>
                  </a:txBody>
                  <a:tcPr marL="9525" marR="9525" marT="9525" anchor="b"/>
                </a:tc>
                <a:tc>
                  <a:txBody>
                    <a:bodyPr/>
                    <a:lstStyle/>
                    <a:p>
                      <a:pPr algn="r" fontAlgn="b"/>
                      <a:r>
                        <a:rPr lang="en-US" sz="1600" dirty="0">
                          <a:effectLst/>
                        </a:rPr>
                        <a:t>500</a:t>
                      </a:r>
                      <a:endParaRPr lang="en-US" sz="1600" dirty="0">
                        <a:effectLst/>
                      </a:endParaRPr>
                    </a:p>
                  </a:txBody>
                  <a:tcPr marL="9525" marR="9525" marT="9525" anchor="b"/>
                </a:tc>
                <a:tc>
                  <a:txBody>
                    <a:bodyPr/>
                    <a:lstStyle/>
                    <a:p>
                      <a:pPr algn="r" fontAlgn="b"/>
                      <a:r>
                        <a:rPr lang="en-US" sz="1600">
                          <a:effectLst/>
                        </a:rPr>
                        <a:t>30%</a:t>
                      </a:r>
                      <a:endParaRPr lang="en-US" sz="1600" dirty="0">
                        <a:effectLst/>
                      </a:endParaRPr>
                    </a:p>
                  </a:txBody>
                  <a:tcPr marL="9525" marR="9525" marT="9525" anchor="b"/>
                </a:tc>
                <a:tc>
                  <a:txBody>
                    <a:bodyPr/>
                    <a:lstStyle/>
                    <a:p>
                      <a:pPr algn="r" fontAlgn="b"/>
                      <a:r>
                        <a:rPr lang="en-US" sz="1600" dirty="0">
                          <a:effectLst/>
                        </a:rPr>
                        <a:t>150</a:t>
                      </a:r>
                      <a:endParaRPr lang="en-US" sz="1600" dirty="0">
                        <a:effectLst/>
                      </a:endParaRPr>
                    </a:p>
                  </a:txBody>
                  <a:tcPr marL="9525" marR="9525" marT="9525" anchor="b"/>
                </a:tc>
                <a:tc>
                  <a:txBody>
                    <a:bodyPr/>
                    <a:lstStyle/>
                    <a:p>
                      <a:pPr algn="r" fontAlgn="b"/>
                      <a:r>
                        <a:rPr lang="en-US" sz="1600" dirty="0">
                          <a:effectLst/>
                        </a:rPr>
                        <a:t>50</a:t>
                      </a:r>
                      <a:endParaRPr lang="en-US" sz="1600" dirty="0">
                        <a:effectLst/>
                      </a:endParaRPr>
                    </a:p>
                  </a:txBody>
                  <a:tcPr marL="9525" marR="9525" marT="9525" anchor="b"/>
                </a:tc>
              </a:tr>
              <a:tr h="309880">
                <a:tc>
                  <a:txBody>
                    <a:bodyPr/>
                    <a:lstStyle/>
                    <a:p>
                      <a:pPr fontAlgn="b"/>
                      <a:r>
                        <a:rPr lang="en-US" sz="1800">
                          <a:effectLst/>
                        </a:rPr>
                        <a:t>IIHMR New Delhi</a:t>
                      </a:r>
                      <a:endParaRPr lang="en-US" sz="1800" dirty="0">
                        <a:effectLst/>
                      </a:endParaRPr>
                    </a:p>
                  </a:txBody>
                  <a:tcPr marL="9525" marR="9525" marT="9525" anchor="b"/>
                </a:tc>
                <a:tc>
                  <a:txBody>
                    <a:bodyPr/>
                    <a:lstStyle/>
                    <a:p>
                      <a:pPr algn="r" fontAlgn="b"/>
                      <a:r>
                        <a:rPr lang="en-US" sz="1600" dirty="0">
                          <a:effectLst/>
                        </a:rPr>
                        <a:t>500</a:t>
                      </a:r>
                      <a:endParaRPr lang="en-US" sz="1600" dirty="0">
                        <a:effectLst/>
                      </a:endParaRPr>
                    </a:p>
                  </a:txBody>
                  <a:tcPr marL="9525" marR="9525" marT="9525" anchor="b"/>
                </a:tc>
                <a:tc>
                  <a:txBody>
                    <a:bodyPr/>
                    <a:lstStyle/>
                    <a:p>
                      <a:pPr algn="r" fontAlgn="b"/>
                      <a:r>
                        <a:rPr lang="en-US" sz="1600">
                          <a:effectLst/>
                        </a:rPr>
                        <a:t>30%</a:t>
                      </a:r>
                      <a:endParaRPr lang="en-US" sz="1600" dirty="0">
                        <a:effectLst/>
                      </a:endParaRPr>
                    </a:p>
                  </a:txBody>
                  <a:tcPr marL="9525" marR="9525" marT="9525" anchor="b"/>
                </a:tc>
                <a:tc>
                  <a:txBody>
                    <a:bodyPr/>
                    <a:lstStyle/>
                    <a:p>
                      <a:pPr algn="r" fontAlgn="b"/>
                      <a:r>
                        <a:rPr lang="en-US" sz="1600" dirty="0">
                          <a:effectLst/>
                        </a:rPr>
                        <a:t>150</a:t>
                      </a:r>
                      <a:endParaRPr lang="en-US" sz="1600" dirty="0">
                        <a:effectLst/>
                      </a:endParaRPr>
                    </a:p>
                  </a:txBody>
                  <a:tcPr marL="9525" marR="9525" marT="9525" anchor="b"/>
                </a:tc>
                <a:tc>
                  <a:txBody>
                    <a:bodyPr/>
                    <a:lstStyle/>
                    <a:p>
                      <a:pPr algn="r" fontAlgn="b"/>
                      <a:r>
                        <a:rPr lang="en-US" sz="1600" dirty="0">
                          <a:effectLst/>
                        </a:rPr>
                        <a:t>200</a:t>
                      </a:r>
                      <a:endParaRPr lang="en-US" sz="1600" dirty="0">
                        <a:effectLst/>
                      </a:endParaRPr>
                    </a:p>
                  </a:txBody>
                  <a:tcPr marL="9525" marR="9525" marT="9525" anchor="b"/>
                </a:tc>
              </a:tr>
              <a:tr h="309880">
                <a:tc>
                  <a:txBody>
                    <a:bodyPr/>
                    <a:lstStyle/>
                    <a:p>
                      <a:pPr fontAlgn="b"/>
                      <a:r>
                        <a:rPr lang="en-US" sz="1800">
                          <a:effectLst/>
                        </a:rPr>
                        <a:t>NIT Hamirpur</a:t>
                      </a:r>
                      <a:endParaRPr lang="en-US" sz="1800" dirty="0">
                        <a:effectLst/>
                      </a:endParaRPr>
                    </a:p>
                  </a:txBody>
                  <a:tcPr marL="9525" marR="9525" marT="9525" anchor="b"/>
                </a:tc>
                <a:tc>
                  <a:txBody>
                    <a:bodyPr/>
                    <a:lstStyle/>
                    <a:p>
                      <a:pPr algn="r" fontAlgn="b"/>
                      <a:r>
                        <a:rPr lang="en-US" sz="1800" dirty="0">
                          <a:effectLst/>
                        </a:rPr>
                        <a:t>3,000</a:t>
                      </a:r>
                      <a:endParaRPr lang="en-US" sz="1800" dirty="0">
                        <a:effectLst/>
                      </a:endParaRPr>
                    </a:p>
                  </a:txBody>
                  <a:tcPr marL="9525" marR="9525" marT="9525" anchor="b"/>
                </a:tc>
                <a:tc>
                  <a:txBody>
                    <a:bodyPr/>
                    <a:lstStyle/>
                    <a:p>
                      <a:pPr algn="r" fontAlgn="b"/>
                      <a:r>
                        <a:rPr lang="en-US" sz="1600">
                          <a:effectLst/>
                        </a:rPr>
                        <a:t>30%</a:t>
                      </a:r>
                      <a:endParaRPr lang="en-US" sz="1600" dirty="0">
                        <a:effectLst/>
                      </a:endParaRPr>
                    </a:p>
                  </a:txBody>
                  <a:tcPr marL="9525" marR="9525" marT="9525" anchor="b"/>
                </a:tc>
                <a:tc>
                  <a:txBody>
                    <a:bodyPr/>
                    <a:lstStyle/>
                    <a:p>
                      <a:pPr algn="r" fontAlgn="b"/>
                      <a:r>
                        <a:rPr lang="en-US" sz="1600" dirty="0">
                          <a:effectLst/>
                        </a:rPr>
                        <a:t>900</a:t>
                      </a:r>
                      <a:endParaRPr lang="en-US" sz="1600" dirty="0">
                        <a:effectLst/>
                      </a:endParaRPr>
                    </a:p>
                  </a:txBody>
                  <a:tcPr marL="9525" marR="9525" marT="9525" anchor="b"/>
                </a:tc>
                <a:tc>
                  <a:txBody>
                    <a:bodyPr/>
                    <a:lstStyle/>
                    <a:p>
                      <a:pPr algn="r" fontAlgn="b"/>
                      <a:r>
                        <a:rPr lang="en-US" sz="1600" dirty="0">
                          <a:effectLst/>
                        </a:rPr>
                        <a:t>50</a:t>
                      </a:r>
                      <a:endParaRPr lang="en-US" sz="1600" dirty="0">
                        <a:effectLst/>
                      </a:endParaRPr>
                    </a:p>
                  </a:txBody>
                  <a:tcPr marL="9525" marR="9525" marT="9525" anchor="b"/>
                </a:tc>
              </a:tr>
              <a:tr h="290195">
                <a:tc>
                  <a:txBody>
                    <a:bodyPr/>
                    <a:lstStyle/>
                    <a:p>
                      <a:pPr fontAlgn="b"/>
                      <a:endParaRPr lang="en-US" sz="1600" dirty="0">
                        <a:effectLst/>
                      </a:endParaRPr>
                    </a:p>
                  </a:txBody>
                  <a:tcPr marL="9525" marR="9525" marT="9525" anchor="b"/>
                </a:tc>
                <a:tc>
                  <a:txBody>
                    <a:bodyPr/>
                    <a:lstStyle/>
                    <a:p>
                      <a:pPr algn="r" fontAlgn="b"/>
                      <a:r>
                        <a:rPr lang="en-US" sz="1600" dirty="0">
                          <a:effectLst/>
                        </a:rPr>
                        <a:t>51200</a:t>
                      </a:r>
                      <a:endParaRPr lang="en-US" sz="1600" dirty="0">
                        <a:effectLst/>
                      </a:endParaRPr>
                    </a:p>
                  </a:txBody>
                  <a:tcPr marL="9525" marR="9525" marT="9525" anchor="b"/>
                </a:tc>
                <a:tc>
                  <a:txBody>
                    <a:bodyPr/>
                    <a:lstStyle/>
                    <a:p>
                      <a:pPr fontAlgn="b"/>
                      <a:endParaRPr lang="en-US" sz="1600" dirty="0">
                        <a:effectLst/>
                      </a:endParaRPr>
                    </a:p>
                  </a:txBody>
                  <a:tcPr marL="9525" marR="9525" marT="9525" anchor="b"/>
                </a:tc>
                <a:tc>
                  <a:txBody>
                    <a:bodyPr/>
                    <a:lstStyle/>
                    <a:p>
                      <a:pPr algn="r" fontAlgn="b"/>
                      <a:r>
                        <a:rPr lang="en-US" sz="1600" dirty="0">
                          <a:effectLst/>
                        </a:rPr>
                        <a:t>15360</a:t>
                      </a:r>
                      <a:endParaRPr lang="en-US" sz="1600" dirty="0">
                        <a:effectLst/>
                      </a:endParaRPr>
                    </a:p>
                  </a:txBody>
                  <a:tcPr marL="9525" marR="9525" marT="9525" anchor="b"/>
                </a:tc>
                <a:tc>
                  <a:txBody>
                    <a:bodyPr/>
                    <a:lstStyle/>
                    <a:p>
                      <a:pPr algn="r" fontAlgn="b"/>
                      <a:r>
                        <a:rPr lang="en-US" sz="1600" b="1" dirty="0">
                          <a:solidFill>
                            <a:srgbClr val="FF0000"/>
                          </a:solidFill>
                          <a:effectLst/>
                        </a:rPr>
                        <a:t>1090</a:t>
                      </a:r>
                      <a:endParaRPr lang="en-US" sz="1600" b="1" dirty="0">
                        <a:solidFill>
                          <a:srgbClr val="FF0000"/>
                        </a:solidFill>
                        <a:effectLst/>
                      </a:endParaRPr>
                    </a:p>
                  </a:txBody>
                  <a:tcPr marL="9525" marR="9525" marT="9525" anchor="b"/>
                </a:tc>
              </a:tr>
            </a:tbl>
          </a:graphicData>
        </a:graphic>
      </p:graphicFrame>
      <p:pic>
        <p:nvPicPr>
          <p:cNvPr id="2" name="Picture 1" descr="download (4)"/>
          <p:cNvPicPr>
            <a:picLocks noChangeAspect="1"/>
          </p:cNvPicPr>
          <p:nvPr/>
        </p:nvPicPr>
        <p:blipFill>
          <a:blip r:embed="rId2"/>
          <a:stretch>
            <a:fillRect/>
          </a:stretch>
        </p:blipFill>
        <p:spPr>
          <a:xfrm>
            <a:off x="10453370" y="67945"/>
            <a:ext cx="1738630" cy="88328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114300" y="156210"/>
            <a:ext cx="11791315" cy="5713095"/>
          </a:xfrm>
        </p:spPr>
        <p:txBody>
          <a:bodyPr vert="horz" lIns="0" tIns="45720" rIns="0" bIns="45720" rtlCol="0" anchor="t">
            <a:normAutofit/>
          </a:bodyPr>
          <a:lstStyle/>
          <a:p>
            <a:r>
              <a:rPr lang="en-US" sz="2400" b="1" dirty="0"/>
              <a:t>Sample Size Calculation (Cochran’s Formula)</a:t>
            </a:r>
            <a:endParaRPr lang="en-US" sz="2400" dirty="0">
              <a:ea typeface="Calibri" panose="020F0502020204030204"/>
              <a:cs typeface="Calibri" panose="020F0502020204030204"/>
            </a:endParaRPr>
          </a:p>
          <a:p>
            <a:r>
              <a:rPr lang="en-US" sz="2400" dirty="0">
                <a:ea typeface="+mn-lt"/>
                <a:cs typeface="+mn-lt"/>
              </a:rPr>
              <a:t>Using Cochran’s formula for a finite population (N = 1090), with:</a:t>
            </a:r>
            <a:endParaRPr lang="en-US" sz="2400" dirty="0"/>
          </a:p>
          <a:p>
            <a:r>
              <a:rPr lang="en-US" sz="2400" dirty="0">
                <a:ea typeface="+mn-lt"/>
                <a:cs typeface="+mn-lt"/>
              </a:rPr>
              <a:t>Z = 1.96 (95% confidence level)</a:t>
            </a:r>
            <a:endParaRPr lang="en-US" sz="2400" dirty="0"/>
          </a:p>
          <a:p>
            <a:r>
              <a:rPr lang="en-US" sz="2400" dirty="0">
                <a:ea typeface="+mn-lt"/>
                <a:cs typeface="+mn-lt"/>
              </a:rPr>
              <a:t>p = 0.5 (maximum variability)</a:t>
            </a:r>
            <a:endParaRPr lang="en-US" sz="2400" dirty="0"/>
          </a:p>
          <a:p>
            <a:r>
              <a:rPr lang="en-US" sz="2400" dirty="0">
                <a:ea typeface="+mn-lt"/>
                <a:cs typeface="+mn-lt"/>
              </a:rPr>
              <a:t>e = 0.05 (margin of error)</a:t>
            </a:r>
            <a:endParaRPr lang="en-US" sz="2400" dirty="0"/>
          </a:p>
          <a:p>
            <a:r>
              <a:rPr lang="en-US" sz="2400" dirty="0">
                <a:ea typeface="+mn-lt"/>
                <a:cs typeface="+mn-lt"/>
              </a:rPr>
              <a:t>The calculated sample size was </a:t>
            </a:r>
            <a:r>
              <a:rPr lang="en-US" sz="2400" b="1" dirty="0">
                <a:ea typeface="+mn-lt"/>
                <a:cs typeface="+mn-lt"/>
              </a:rPr>
              <a:t>284</a:t>
            </a:r>
            <a:r>
              <a:rPr lang="en-US" sz="2400" dirty="0">
                <a:ea typeface="+mn-lt"/>
                <a:cs typeface="+mn-lt"/>
              </a:rPr>
              <a:t>.</a:t>
            </a:r>
            <a:endParaRPr lang="en-US" sz="2400" dirty="0"/>
          </a:p>
          <a:p>
            <a:r>
              <a:rPr lang="en-US" sz="2400" dirty="0">
                <a:ea typeface="Calibri" panose="020F0502020204030204"/>
                <a:cs typeface="Calibri" panose="020F0502020204030204"/>
              </a:rPr>
              <a:t>Note: </a:t>
            </a:r>
            <a:r>
              <a:rPr lang="en-US" sz="2400" dirty="0">
                <a:ea typeface="+mn-lt"/>
                <a:cs typeface="+mn-lt"/>
              </a:rPr>
              <a:t> Following data cleaning, which involved removal of incomplete, inconsistent, or duplicate entries, the final sample size used for statistical analysis was </a:t>
            </a:r>
            <a:r>
              <a:rPr lang="en-US" sz="2400" b="1" dirty="0">
                <a:ea typeface="+mn-lt"/>
                <a:cs typeface="+mn-lt"/>
              </a:rPr>
              <a:t>218 valid responses</a:t>
            </a:r>
            <a:r>
              <a:rPr lang="en-US" sz="2400" dirty="0">
                <a:ea typeface="+mn-lt"/>
                <a:cs typeface="+mn-lt"/>
              </a:rPr>
              <a:t>.</a:t>
            </a:r>
            <a:endParaRPr lang="en-US" sz="2400" dirty="0">
              <a:ea typeface="Calibri" panose="020F0502020204030204"/>
              <a:cs typeface="Calibri" panose="020F0502020204030204"/>
            </a:endParaRPr>
          </a:p>
          <a:p>
            <a:endParaRPr lang="en-US" sz="2400" dirty="0">
              <a:ea typeface="Calibri" panose="020F0502020204030204"/>
              <a:cs typeface="Calibri" panose="020F0502020204030204"/>
            </a:endParaRPr>
          </a:p>
        </p:txBody>
      </p:sp>
      <p:pic>
        <p:nvPicPr>
          <p:cNvPr id="2" name="Picture 1" descr="download (4)"/>
          <p:cNvPicPr>
            <a:picLocks noChangeAspect="1"/>
          </p:cNvPicPr>
          <p:nvPr/>
        </p:nvPicPr>
        <p:blipFill>
          <a:blip r:embed="rId1"/>
          <a:stretch>
            <a:fillRect/>
          </a:stretch>
        </p:blipFill>
        <p:spPr>
          <a:xfrm>
            <a:off x="9944100" y="85725"/>
            <a:ext cx="2247900" cy="114173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377" y="125821"/>
            <a:ext cx="11522760" cy="5967003"/>
          </a:xfrm>
        </p:spPr>
        <p:txBody>
          <a:bodyPr vert="horz" wrap="square" lIns="0" tIns="0" rIns="0" bIns="0" rtlCol="0" anchor="t">
            <a:normAutofit/>
          </a:bodyPr>
          <a:lstStyle/>
          <a:p>
            <a:r>
              <a:rPr lang="en-IN" sz="2400" b="1" dirty="0">
                <a:solidFill>
                  <a:schemeClr val="tx1"/>
                </a:solidFill>
                <a:latin typeface="Times New Roman" panose="02020603050405020304"/>
                <a:cs typeface="Times New Roman" panose="02020603050405020304"/>
              </a:rPr>
              <a:t>Data Collection Tool</a:t>
            </a:r>
            <a:r>
              <a:rPr lang="en-IN" sz="2400" dirty="0">
                <a:solidFill>
                  <a:schemeClr val="tx1"/>
                </a:solidFill>
                <a:latin typeface="Times New Roman" panose="02020603050405020304"/>
                <a:cs typeface="Times New Roman" panose="02020603050405020304"/>
              </a:rPr>
              <a:t>: Google Forms Questionnaire (attached below)- WHOQOL BREF, Eating habits questionnaire, General characteristic form.</a:t>
            </a:r>
            <a:endParaRPr lang="en-IN" sz="2400" dirty="0">
              <a:solidFill>
                <a:schemeClr val="tx1"/>
              </a:solidFill>
              <a:latin typeface="Times New Roman" panose="02020603050405020304"/>
              <a:cs typeface="Times New Roman" panose="02020603050405020304"/>
            </a:endParaRPr>
          </a:p>
          <a:p>
            <a:pPr algn="just"/>
            <a:r>
              <a:rPr lang="en-IN" sz="2400" b="1" dirty="0">
                <a:solidFill>
                  <a:schemeClr val="tx1"/>
                </a:solidFill>
                <a:latin typeface="Times New Roman" panose="02020603050405020304"/>
                <a:cs typeface="Times New Roman" panose="02020603050405020304"/>
              </a:rPr>
              <a:t> Data Analysis: </a:t>
            </a:r>
            <a:r>
              <a:rPr lang="en-IN" sz="2400" dirty="0">
                <a:solidFill>
                  <a:schemeClr val="tx1"/>
                </a:solidFill>
                <a:latin typeface="Times New Roman" panose="02020603050405020304"/>
                <a:cs typeface="Times New Roman" panose="02020603050405020304"/>
              </a:rPr>
              <a:t>The data will be analysed using statistical software Statistical Package for the Social Sciences (SPSS).</a:t>
            </a:r>
            <a:endParaRPr lang="en-IN" sz="2400" dirty="0">
              <a:solidFill>
                <a:schemeClr val="tx1"/>
              </a:solidFill>
              <a:latin typeface="Times New Roman" panose="02020603050405020304"/>
              <a:cs typeface="Times New Roman" panose="02020603050405020304"/>
            </a:endParaRPr>
          </a:p>
          <a:p>
            <a:pPr algn="just"/>
            <a:r>
              <a:rPr lang="en-IN" sz="2400" b="1" dirty="0">
                <a:solidFill>
                  <a:schemeClr val="tx1"/>
                </a:solidFill>
                <a:latin typeface="Times New Roman" panose="02020603050405020304"/>
                <a:cs typeface="Times New Roman" panose="02020603050405020304"/>
              </a:rPr>
              <a:t> Ethics and Consent:</a:t>
            </a:r>
            <a:endParaRPr lang="en-IN" sz="2400" dirty="0">
              <a:solidFill>
                <a:schemeClr val="tx1"/>
              </a:solidFill>
              <a:latin typeface="Times New Roman" panose="02020603050405020304"/>
              <a:cs typeface="Times New Roman" panose="02020603050405020304"/>
            </a:endParaRPr>
          </a:p>
          <a:p>
            <a:pPr marL="0" indent="0">
              <a:buNone/>
            </a:pPr>
            <a:r>
              <a:rPr lang="en-IN" sz="2400" dirty="0">
                <a:solidFill>
                  <a:schemeClr val="tx1"/>
                </a:solidFill>
                <a:latin typeface="Times New Roman" panose="02020603050405020304"/>
                <a:cs typeface="Times New Roman" panose="02020603050405020304"/>
              </a:rPr>
              <a:t>Informed Consent: Participants will be informed about the study’s purpose, the voluntary nature of participation, and the confidentiality of their responses. Consent will be obtained via the Google Form.</a:t>
            </a:r>
            <a:endParaRPr lang="en-IN" sz="2400" dirty="0">
              <a:solidFill>
                <a:schemeClr val="tx1"/>
              </a:solidFill>
              <a:latin typeface="Times New Roman" panose="02020603050405020304"/>
              <a:cs typeface="Times New Roman" panose="02020603050405020304"/>
            </a:endParaRPr>
          </a:p>
          <a:p>
            <a:endParaRPr lang="en-IN" sz="2400" dirty="0">
              <a:solidFill>
                <a:schemeClr val="tx1"/>
              </a:solidFill>
              <a:latin typeface="Times New Roman" panose="02020603050405020304"/>
              <a:cs typeface="Times New Roman" panose="020206030504050203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6" y="-527"/>
            <a:ext cx="10058400" cy="1450757"/>
          </a:xfrm>
        </p:spPr>
        <p:txBody>
          <a:bodyPr vert="horz" lIns="91440" tIns="45720" rIns="91440" bIns="45720" rtlCol="0" anchor="t">
            <a:normAutofit/>
          </a:bodyPr>
          <a:lstStyle/>
          <a:p>
            <a:r>
              <a:rPr lang="en-US" sz="3600" b="1" u="sng" dirty="0">
                <a:latin typeface="Times New Roman" panose="02020603050405020304"/>
                <a:cs typeface="Times New Roman" panose="02020603050405020304"/>
              </a:rPr>
              <a:t>Results</a:t>
            </a:r>
            <a:endParaRPr lang="en-US" sz="3600" b="1" u="sng" dirty="0">
              <a:latin typeface="Times New Roman" panose="02020603050405020304"/>
              <a:cs typeface="Times New Roman" panose="02020603050405020304"/>
            </a:endParaRPr>
          </a:p>
        </p:txBody>
      </p:sp>
      <p:sp>
        <p:nvSpPr>
          <p:cNvPr id="3" name="Content Placeholder 2"/>
          <p:cNvSpPr>
            <a:spLocks noGrp="1"/>
          </p:cNvSpPr>
          <p:nvPr>
            <p:ph idx="1"/>
          </p:nvPr>
        </p:nvSpPr>
        <p:spPr>
          <a:xfrm>
            <a:off x="293431" y="1505659"/>
            <a:ext cx="11347706" cy="4587165"/>
          </a:xfrm>
        </p:spPr>
        <p:txBody>
          <a:bodyPr vert="horz" wrap="square" lIns="0" tIns="0" rIns="0" bIns="0" rtlCol="0" anchor="t">
            <a:normAutofit/>
          </a:bodyPr>
          <a:lstStyle/>
          <a:p>
            <a:endParaRPr lang="en-IN" sz="2000" dirty="0">
              <a:solidFill>
                <a:schemeClr val="tx1"/>
              </a:solidFill>
              <a:latin typeface="Times New Roman" panose="02020603050405020304"/>
              <a:cs typeface="Times New Roman" panose="02020603050405020304"/>
            </a:endParaRPr>
          </a:p>
          <a:p>
            <a:endParaRPr lang="en-US" sz="2000" dirty="0">
              <a:solidFill>
                <a:schemeClr val="tx1"/>
              </a:solidFill>
              <a:latin typeface="Times New Roman" panose="02020603050405020304"/>
              <a:cs typeface="Times New Roman" panose="02020603050405020304"/>
            </a:endParaRPr>
          </a:p>
        </p:txBody>
      </p:sp>
      <p:sp>
        <p:nvSpPr>
          <p:cNvPr id="4" name="TextBox 3"/>
          <p:cNvSpPr txBox="1"/>
          <p:nvPr/>
        </p:nvSpPr>
        <p:spPr>
          <a:xfrm>
            <a:off x="7491" y="617624"/>
            <a:ext cx="12088309"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a:t>✅ </a:t>
            </a:r>
            <a:r>
              <a:rPr lang="en-US" b="1"/>
              <a:t>Objective 1: To identify common dietary patterns among migrated college students</a:t>
            </a:r>
            <a:endParaRPr lang="en-US"/>
          </a:p>
          <a:p>
            <a:r>
              <a:rPr lang="en-US" dirty="0"/>
              <a:t>🔸 </a:t>
            </a:r>
            <a:r>
              <a:rPr lang="en-US" b="1" dirty="0"/>
              <a:t>Fast Food &amp; Snacks Consumption</a:t>
            </a:r>
            <a:endParaRPr lang="en-US" dirty="0"/>
          </a:p>
          <a:p>
            <a:pPr marL="285750" indent="-285750">
              <a:buFont typeface="Arial" panose="020B0604020202020204"/>
              <a:buChar char="•"/>
            </a:pPr>
            <a:r>
              <a:rPr lang="en-US" dirty="0">
                <a:ea typeface="+mn-lt"/>
                <a:cs typeface="+mn-lt"/>
              </a:rPr>
              <a:t>70% of students reported consuming </a:t>
            </a:r>
            <a:r>
              <a:rPr lang="en-US" b="1" dirty="0">
                <a:ea typeface="+mn-lt"/>
                <a:cs typeface="+mn-lt"/>
              </a:rPr>
              <a:t>fast food</a:t>
            </a:r>
            <a:r>
              <a:rPr lang="en-US" dirty="0">
                <a:ea typeface="+mn-lt"/>
                <a:cs typeface="+mn-lt"/>
              </a:rPr>
              <a:t> </a:t>
            </a:r>
            <a:r>
              <a:rPr lang="en-US" b="1" dirty="0">
                <a:ea typeface="+mn-lt"/>
                <a:cs typeface="+mn-lt"/>
              </a:rPr>
              <a:t>5–6 times per week</a:t>
            </a:r>
            <a:r>
              <a:rPr lang="en-US" dirty="0">
                <a:ea typeface="+mn-lt"/>
                <a:cs typeface="+mn-lt"/>
              </a:rPr>
              <a:t>.</a:t>
            </a:r>
            <a:endParaRPr lang="en-US" dirty="0"/>
          </a:p>
          <a:p>
            <a:pPr marL="285750" indent="-285750">
              <a:buFont typeface="Arial" panose="020B0604020202020204"/>
              <a:buChar char="•"/>
            </a:pPr>
            <a:r>
              <a:rPr lang="en-US" dirty="0">
                <a:ea typeface="+mn-lt"/>
                <a:cs typeface="+mn-lt"/>
              </a:rPr>
              <a:t>65.1% reported eating </a:t>
            </a:r>
            <a:r>
              <a:rPr lang="en-US" b="1" dirty="0">
                <a:ea typeface="+mn-lt"/>
                <a:cs typeface="+mn-lt"/>
              </a:rPr>
              <a:t>snacks</a:t>
            </a:r>
            <a:r>
              <a:rPr lang="en-US" dirty="0">
                <a:ea typeface="+mn-lt"/>
                <a:cs typeface="+mn-lt"/>
              </a:rPr>
              <a:t> (like chips, namkeen, biscuits) </a:t>
            </a:r>
            <a:r>
              <a:rPr lang="en-US" b="1" dirty="0">
                <a:ea typeface="+mn-lt"/>
                <a:cs typeface="+mn-lt"/>
              </a:rPr>
              <a:t>2–3 times per week</a:t>
            </a:r>
            <a:r>
              <a:rPr lang="en-US" dirty="0">
                <a:ea typeface="+mn-lt"/>
                <a:cs typeface="+mn-lt"/>
              </a:rPr>
              <a:t>.</a:t>
            </a:r>
            <a:endParaRPr lang="en-US" dirty="0"/>
          </a:p>
          <a:p>
            <a:r>
              <a:rPr lang="en-US" dirty="0"/>
              <a:t>🔸 </a:t>
            </a:r>
            <a:r>
              <a:rPr lang="en-US" b="1" dirty="0"/>
              <a:t>Fruit and Vegetable Intake</a:t>
            </a:r>
            <a:endParaRPr lang="en-US" dirty="0"/>
          </a:p>
          <a:p>
            <a:pPr marL="285750" indent="-285750">
              <a:buFont typeface="Arial" panose="020B0604020202020204"/>
              <a:buChar char="•"/>
            </a:pPr>
            <a:r>
              <a:rPr lang="en-US" dirty="0">
                <a:ea typeface="+mn-lt"/>
                <a:cs typeface="+mn-lt"/>
              </a:rPr>
              <a:t>Only </a:t>
            </a:r>
            <a:r>
              <a:rPr lang="en-US" b="1" dirty="0">
                <a:ea typeface="+mn-lt"/>
                <a:cs typeface="+mn-lt"/>
              </a:rPr>
              <a:t>43.1%</a:t>
            </a:r>
            <a:r>
              <a:rPr lang="en-US" dirty="0">
                <a:ea typeface="+mn-lt"/>
                <a:cs typeface="+mn-lt"/>
              </a:rPr>
              <a:t> reported consuming fruits and vegetables </a:t>
            </a:r>
            <a:r>
              <a:rPr lang="en-US" b="1" dirty="0">
                <a:ea typeface="+mn-lt"/>
                <a:cs typeface="+mn-lt"/>
              </a:rPr>
              <a:t>daily</a:t>
            </a:r>
            <a:r>
              <a:rPr lang="en-US" dirty="0">
                <a:ea typeface="+mn-lt"/>
                <a:cs typeface="+mn-lt"/>
              </a:rPr>
              <a:t>.</a:t>
            </a:r>
            <a:endParaRPr lang="en-US" dirty="0"/>
          </a:p>
          <a:p>
            <a:pPr marL="285750" indent="-285750">
              <a:buFont typeface="Arial" panose="020B0604020202020204"/>
              <a:buChar char="•"/>
            </a:pPr>
            <a:r>
              <a:rPr lang="en-US" dirty="0">
                <a:ea typeface="+mn-lt"/>
                <a:cs typeface="+mn-lt"/>
              </a:rPr>
              <a:t>Remaining </a:t>
            </a:r>
            <a:r>
              <a:rPr lang="en-US" b="1" dirty="0">
                <a:ea typeface="+mn-lt"/>
                <a:cs typeface="+mn-lt"/>
              </a:rPr>
              <a:t>56.9%</a:t>
            </a:r>
            <a:r>
              <a:rPr lang="en-US" dirty="0">
                <a:ea typeface="+mn-lt"/>
                <a:cs typeface="+mn-lt"/>
              </a:rPr>
              <a:t> consumed them less frequently, indicating low micronutrient intake.</a:t>
            </a:r>
            <a:endParaRPr lang="en-US" dirty="0"/>
          </a:p>
          <a:p>
            <a:r>
              <a:rPr lang="en-US" dirty="0"/>
              <a:t>🔸 </a:t>
            </a:r>
            <a:r>
              <a:rPr lang="en-US" b="1" dirty="0"/>
              <a:t>Milk Preference</a:t>
            </a:r>
            <a:endParaRPr lang="en-US" dirty="0"/>
          </a:p>
          <a:p>
            <a:pPr marL="285750" indent="-285750">
              <a:buFont typeface="Arial" panose="020B0604020202020204"/>
              <a:buChar char="•"/>
            </a:pPr>
            <a:r>
              <a:rPr lang="en-US" b="1" dirty="0">
                <a:ea typeface="+mn-lt"/>
                <a:cs typeface="+mn-lt"/>
              </a:rPr>
              <a:t>Full cream milk</a:t>
            </a:r>
            <a:r>
              <a:rPr lang="en-US" dirty="0">
                <a:ea typeface="+mn-lt"/>
                <a:cs typeface="+mn-lt"/>
              </a:rPr>
              <a:t>: </a:t>
            </a:r>
            <a:r>
              <a:rPr lang="en-US" b="1" dirty="0">
                <a:ea typeface="+mn-lt"/>
                <a:cs typeface="+mn-lt"/>
              </a:rPr>
              <a:t>38.1%</a:t>
            </a:r>
            <a:endParaRPr lang="en-US" dirty="0"/>
          </a:p>
          <a:p>
            <a:pPr marL="285750" indent="-285750">
              <a:buFont typeface="Arial" panose="020B0604020202020204"/>
              <a:buChar char="•"/>
            </a:pPr>
            <a:r>
              <a:rPr lang="en-US" b="1" dirty="0">
                <a:ea typeface="+mn-lt"/>
                <a:cs typeface="+mn-lt"/>
              </a:rPr>
              <a:t>Skimmed milk</a:t>
            </a:r>
            <a:r>
              <a:rPr lang="en-US" dirty="0">
                <a:ea typeface="+mn-lt"/>
                <a:cs typeface="+mn-lt"/>
              </a:rPr>
              <a:t>: </a:t>
            </a:r>
            <a:r>
              <a:rPr lang="en-US" b="1" dirty="0">
                <a:ea typeface="+mn-lt"/>
                <a:cs typeface="+mn-lt"/>
              </a:rPr>
              <a:t>36.7%</a:t>
            </a:r>
            <a:endParaRPr lang="en-US" dirty="0"/>
          </a:p>
          <a:p>
            <a:pPr marL="285750" indent="-285750">
              <a:buFont typeface="Arial" panose="020B0604020202020204"/>
              <a:buChar char="•"/>
            </a:pPr>
            <a:r>
              <a:rPr lang="en-US" b="1" dirty="0">
                <a:ea typeface="+mn-lt"/>
                <a:cs typeface="+mn-lt"/>
              </a:rPr>
              <a:t>Toned milk</a:t>
            </a:r>
            <a:r>
              <a:rPr lang="en-US" dirty="0">
                <a:ea typeface="+mn-lt"/>
                <a:cs typeface="+mn-lt"/>
              </a:rPr>
              <a:t>: </a:t>
            </a:r>
            <a:r>
              <a:rPr lang="en-US" b="1" dirty="0">
                <a:ea typeface="+mn-lt"/>
                <a:cs typeface="+mn-lt"/>
              </a:rPr>
              <a:t>8.3%</a:t>
            </a:r>
            <a:endParaRPr lang="en-US" dirty="0"/>
          </a:p>
          <a:p>
            <a:pPr marL="285750" indent="-285750">
              <a:buFont typeface="Arial" panose="020B0604020202020204"/>
              <a:buChar char="•"/>
            </a:pPr>
            <a:r>
              <a:rPr lang="en-US" b="1" dirty="0">
                <a:ea typeface="+mn-lt"/>
                <a:cs typeface="+mn-lt"/>
              </a:rPr>
              <a:t>Flavored milk</a:t>
            </a:r>
            <a:r>
              <a:rPr lang="en-US" dirty="0">
                <a:ea typeface="+mn-lt"/>
                <a:cs typeface="+mn-lt"/>
              </a:rPr>
              <a:t>: </a:t>
            </a:r>
            <a:r>
              <a:rPr lang="en-US" b="1" dirty="0">
                <a:ea typeface="+mn-lt"/>
                <a:cs typeface="+mn-lt"/>
              </a:rPr>
              <a:t>7.3%</a:t>
            </a:r>
            <a:endParaRPr lang="en-US" dirty="0"/>
          </a:p>
          <a:p>
            <a:pPr marL="285750" indent="-285750">
              <a:buFont typeface="Arial" panose="020B0604020202020204"/>
              <a:buChar char="•"/>
            </a:pPr>
            <a:r>
              <a:rPr lang="en-US" b="1" dirty="0">
                <a:ea typeface="+mn-lt"/>
                <a:cs typeface="+mn-lt"/>
              </a:rPr>
              <a:t>Soya milk</a:t>
            </a:r>
            <a:r>
              <a:rPr lang="en-US" dirty="0">
                <a:ea typeface="+mn-lt"/>
                <a:cs typeface="+mn-lt"/>
              </a:rPr>
              <a:t>: </a:t>
            </a:r>
            <a:r>
              <a:rPr lang="en-US" b="1" dirty="0">
                <a:ea typeface="+mn-lt"/>
                <a:cs typeface="+mn-lt"/>
              </a:rPr>
              <a:t>5%</a:t>
            </a:r>
            <a:endParaRPr lang="en-US" dirty="0"/>
          </a:p>
          <a:p>
            <a:pPr marL="285750" indent="-285750">
              <a:buFont typeface="Arial" panose="020B0604020202020204"/>
              <a:buChar char="•"/>
            </a:pPr>
            <a:r>
              <a:rPr lang="en-US" b="1" dirty="0">
                <a:ea typeface="+mn-lt"/>
                <a:cs typeface="+mn-lt"/>
              </a:rPr>
              <a:t>Others</a:t>
            </a:r>
            <a:r>
              <a:rPr lang="en-US" dirty="0">
                <a:ea typeface="+mn-lt"/>
                <a:cs typeface="+mn-lt"/>
              </a:rPr>
              <a:t>: </a:t>
            </a:r>
            <a:r>
              <a:rPr lang="en-US" b="1" dirty="0">
                <a:ea typeface="+mn-lt"/>
                <a:cs typeface="+mn-lt"/>
              </a:rPr>
              <a:t>4.6%</a:t>
            </a:r>
            <a:endParaRPr lang="en-US" dirty="0"/>
          </a:p>
          <a:p>
            <a:r>
              <a:rPr lang="en-US" dirty="0"/>
              <a:t>🔸 </a:t>
            </a:r>
            <a:r>
              <a:rPr lang="en-US" b="1" dirty="0"/>
              <a:t>Breakfast Type</a:t>
            </a:r>
            <a:endParaRPr lang="en-US" dirty="0"/>
          </a:p>
          <a:p>
            <a:pPr marL="285750" indent="-285750">
              <a:buFont typeface="Arial" panose="020B0604020202020204"/>
              <a:buChar char="•"/>
            </a:pPr>
            <a:r>
              <a:rPr lang="en-US" b="1" dirty="0">
                <a:ea typeface="+mn-lt"/>
                <a:cs typeface="+mn-lt"/>
              </a:rPr>
              <a:t>Indian traditional breakfast</a:t>
            </a:r>
            <a:r>
              <a:rPr lang="en-US" dirty="0">
                <a:ea typeface="+mn-lt"/>
                <a:cs typeface="+mn-lt"/>
              </a:rPr>
              <a:t> (e.g., poha, paratha, upma): </a:t>
            </a:r>
            <a:r>
              <a:rPr lang="en-US" b="1" dirty="0">
                <a:ea typeface="+mn-lt"/>
                <a:cs typeface="+mn-lt"/>
              </a:rPr>
              <a:t>53.2%</a:t>
            </a:r>
            <a:endParaRPr lang="en-US" dirty="0"/>
          </a:p>
          <a:p>
            <a:pPr marL="285750" indent="-285750">
              <a:buFont typeface="Arial" panose="020B0604020202020204"/>
              <a:buChar char="•"/>
            </a:pPr>
            <a:r>
              <a:rPr lang="en-US" b="1" dirty="0">
                <a:ea typeface="+mn-lt"/>
                <a:cs typeface="+mn-lt"/>
              </a:rPr>
              <a:t>Bread &amp; egg</a:t>
            </a:r>
            <a:r>
              <a:rPr lang="en-US" dirty="0">
                <a:ea typeface="+mn-lt"/>
                <a:cs typeface="+mn-lt"/>
              </a:rPr>
              <a:t>: 25.2%</a:t>
            </a:r>
            <a:endParaRPr lang="en-US" dirty="0"/>
          </a:p>
          <a:p>
            <a:pPr marL="285750" indent="-285750">
              <a:buFont typeface="Arial" panose="020B0604020202020204"/>
              <a:buChar char="•"/>
            </a:pPr>
            <a:r>
              <a:rPr lang="en-US" b="1" dirty="0">
                <a:ea typeface="+mn-lt"/>
                <a:cs typeface="+mn-lt"/>
              </a:rPr>
              <a:t>Cereals (cornflakes/muesli)</a:t>
            </a:r>
            <a:r>
              <a:rPr lang="en-US" dirty="0">
                <a:ea typeface="+mn-lt"/>
                <a:cs typeface="+mn-lt"/>
              </a:rPr>
              <a:t>: 15.1%</a:t>
            </a:r>
            <a:endParaRPr lang="en-US" dirty="0"/>
          </a:p>
          <a:p>
            <a:pPr marL="285750" indent="-285750">
              <a:buFont typeface="Arial" panose="020B0604020202020204"/>
              <a:buChar char="•"/>
            </a:pPr>
            <a:r>
              <a:rPr lang="en-US" b="1" dirty="0">
                <a:ea typeface="+mn-lt"/>
                <a:cs typeface="+mn-lt"/>
              </a:rPr>
              <a:t>No breakfast or skipping</a:t>
            </a:r>
            <a:r>
              <a:rPr lang="en-US" dirty="0">
                <a:ea typeface="+mn-lt"/>
                <a:cs typeface="+mn-lt"/>
              </a:rPr>
              <a:t>: 6.4%</a:t>
            </a:r>
            <a:endParaRPr lang="en-US" dirty="0"/>
          </a:p>
          <a:p>
            <a:pPr algn="l"/>
            <a:endParaRPr lang="en-US" dirty="0">
              <a:ea typeface="Calibri" panose="020F0502020204030204"/>
              <a:cs typeface="Calibri" panose="020F0502020204030204"/>
            </a:endParaRPr>
          </a:p>
        </p:txBody>
      </p:sp>
      <p:pic>
        <p:nvPicPr>
          <p:cNvPr id="5" name="Picture 4" descr="download (4)"/>
          <p:cNvPicPr>
            <a:picLocks noChangeAspect="1"/>
          </p:cNvPicPr>
          <p:nvPr/>
        </p:nvPicPr>
        <p:blipFill>
          <a:blip r:embed="rId1"/>
          <a:stretch>
            <a:fillRect/>
          </a:stretch>
        </p:blipFill>
        <p:spPr>
          <a:xfrm>
            <a:off x="9784715" y="154305"/>
            <a:ext cx="2247900" cy="114173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 y="894522"/>
          <a:ext cx="11356965" cy="2236325"/>
        </p:xfrm>
        <a:graphic>
          <a:graphicData uri="http://schemas.openxmlformats.org/drawingml/2006/table">
            <a:tbl>
              <a:tblPr bandRow="1">
                <a:tableStyleId>{5C22544A-7EE6-4342-B048-85BDC9FD1C3A}</a:tableStyleId>
              </a:tblPr>
              <a:tblGrid>
                <a:gridCol w="3785655"/>
                <a:gridCol w="3785655"/>
                <a:gridCol w="3785655"/>
              </a:tblGrid>
              <a:tr h="447265">
                <a:tc>
                  <a:txBody>
                    <a:bodyPr/>
                    <a:lstStyle/>
                    <a:p>
                      <a:pPr>
                        <a:buNone/>
                      </a:pPr>
                      <a:r>
                        <a:rPr lang="en-US" sz="1600" dirty="0"/>
                        <a:t>Domain</a:t>
                      </a:r>
                      <a:endParaRPr lang="en-US" sz="1600" dirty="0"/>
                    </a:p>
                  </a:txBody>
                  <a:tcPr anchor="ctr">
                    <a:lnL>
                      <a:noFill/>
                    </a:lnL>
                    <a:lnR>
                      <a:noFill/>
                    </a:lnR>
                    <a:lnT>
                      <a:noFill/>
                    </a:lnT>
                    <a:lnB>
                      <a:noFill/>
                    </a:lnB>
                    <a:noFill/>
                  </a:tcPr>
                </a:tc>
                <a:tc>
                  <a:txBody>
                    <a:bodyPr/>
                    <a:lstStyle/>
                    <a:p>
                      <a:pPr>
                        <a:buNone/>
                      </a:pPr>
                      <a:r>
                        <a:rPr lang="en-US" sz="1600" dirty="0"/>
                        <a:t>Mean</a:t>
                      </a:r>
                      <a:endParaRPr lang="en-US" sz="1600" dirty="0"/>
                    </a:p>
                  </a:txBody>
                  <a:tcPr anchor="ctr">
                    <a:lnL>
                      <a:noFill/>
                    </a:lnL>
                    <a:lnR>
                      <a:noFill/>
                    </a:lnR>
                    <a:lnT>
                      <a:noFill/>
                    </a:lnT>
                    <a:lnB>
                      <a:noFill/>
                    </a:lnB>
                    <a:noFill/>
                  </a:tcPr>
                </a:tc>
                <a:tc>
                  <a:txBody>
                    <a:bodyPr/>
                    <a:lstStyle/>
                    <a:p>
                      <a:pPr>
                        <a:buNone/>
                      </a:pPr>
                      <a:r>
                        <a:rPr lang="en-US" sz="1600" dirty="0"/>
                        <a:t>SD</a:t>
                      </a:r>
                      <a:endParaRPr lang="en-US" sz="1600" dirty="0"/>
                    </a:p>
                  </a:txBody>
                  <a:tcPr anchor="ctr">
                    <a:lnL>
                      <a:noFill/>
                    </a:lnL>
                    <a:lnR>
                      <a:noFill/>
                    </a:lnR>
                    <a:lnT>
                      <a:noFill/>
                    </a:lnT>
                    <a:lnB>
                      <a:noFill/>
                    </a:lnB>
                    <a:noFill/>
                  </a:tcPr>
                </a:tc>
              </a:tr>
              <a:tr h="447265">
                <a:tc>
                  <a:txBody>
                    <a:bodyPr/>
                    <a:lstStyle/>
                    <a:p>
                      <a:pPr>
                        <a:buNone/>
                      </a:pPr>
                      <a:r>
                        <a:rPr lang="en-US" sz="1600" dirty="0"/>
                        <a:t>Physical QoL</a:t>
                      </a:r>
                      <a:endParaRPr lang="en-US" sz="1600" dirty="0"/>
                    </a:p>
                  </a:txBody>
                  <a:tcPr anchor="ctr">
                    <a:lnL>
                      <a:noFill/>
                    </a:lnL>
                    <a:lnR>
                      <a:noFill/>
                    </a:lnR>
                    <a:lnT>
                      <a:noFill/>
                    </a:lnT>
                    <a:lnB>
                      <a:noFill/>
                    </a:lnB>
                    <a:noFill/>
                  </a:tcPr>
                </a:tc>
                <a:tc>
                  <a:txBody>
                    <a:bodyPr/>
                    <a:lstStyle/>
                    <a:p>
                      <a:pPr>
                        <a:buNone/>
                      </a:pPr>
                      <a:r>
                        <a:rPr lang="en-US" sz="1600" dirty="0"/>
                        <a:t>3.58</a:t>
                      </a:r>
                      <a:endParaRPr lang="en-US" sz="1600" dirty="0"/>
                    </a:p>
                  </a:txBody>
                  <a:tcPr anchor="ctr">
                    <a:lnL>
                      <a:noFill/>
                    </a:lnL>
                    <a:lnR>
                      <a:noFill/>
                    </a:lnR>
                    <a:lnT>
                      <a:noFill/>
                    </a:lnT>
                    <a:lnB>
                      <a:noFill/>
                    </a:lnB>
                    <a:noFill/>
                  </a:tcPr>
                </a:tc>
                <a:tc>
                  <a:txBody>
                    <a:bodyPr/>
                    <a:lstStyle/>
                    <a:p>
                      <a:pPr>
                        <a:buNone/>
                      </a:pPr>
                      <a:r>
                        <a:rPr lang="en-US" sz="1600" dirty="0"/>
                        <a:t>0.58</a:t>
                      </a:r>
                      <a:endParaRPr lang="en-US" sz="1600" dirty="0"/>
                    </a:p>
                  </a:txBody>
                  <a:tcPr anchor="ctr">
                    <a:lnL>
                      <a:noFill/>
                    </a:lnL>
                    <a:lnR>
                      <a:noFill/>
                    </a:lnR>
                    <a:lnT>
                      <a:noFill/>
                    </a:lnT>
                    <a:lnB>
                      <a:noFill/>
                    </a:lnB>
                    <a:noFill/>
                  </a:tcPr>
                </a:tc>
              </a:tr>
              <a:tr h="447265">
                <a:tc>
                  <a:txBody>
                    <a:bodyPr/>
                    <a:lstStyle/>
                    <a:p>
                      <a:pPr>
                        <a:buNone/>
                      </a:pPr>
                      <a:r>
                        <a:rPr lang="en-US" sz="1600" dirty="0"/>
                        <a:t>Psychological QoL</a:t>
                      </a:r>
                      <a:endParaRPr lang="en-US" sz="1600" dirty="0"/>
                    </a:p>
                  </a:txBody>
                  <a:tcPr anchor="ctr">
                    <a:lnL>
                      <a:noFill/>
                    </a:lnL>
                    <a:lnR>
                      <a:noFill/>
                    </a:lnR>
                    <a:lnT>
                      <a:noFill/>
                    </a:lnT>
                    <a:lnB>
                      <a:noFill/>
                    </a:lnB>
                    <a:noFill/>
                  </a:tcPr>
                </a:tc>
                <a:tc>
                  <a:txBody>
                    <a:bodyPr/>
                    <a:lstStyle/>
                    <a:p>
                      <a:pPr>
                        <a:buNone/>
                      </a:pPr>
                      <a:r>
                        <a:rPr lang="en-US" sz="1600" dirty="0"/>
                        <a:t>3.28</a:t>
                      </a:r>
                      <a:endParaRPr lang="en-US" sz="1600" dirty="0"/>
                    </a:p>
                  </a:txBody>
                  <a:tcPr anchor="ctr">
                    <a:lnL>
                      <a:noFill/>
                    </a:lnL>
                    <a:lnR>
                      <a:noFill/>
                    </a:lnR>
                    <a:lnT>
                      <a:noFill/>
                    </a:lnT>
                    <a:lnB>
                      <a:noFill/>
                    </a:lnB>
                    <a:noFill/>
                  </a:tcPr>
                </a:tc>
                <a:tc>
                  <a:txBody>
                    <a:bodyPr/>
                    <a:lstStyle/>
                    <a:p>
                      <a:pPr>
                        <a:buNone/>
                      </a:pPr>
                      <a:r>
                        <a:rPr lang="en-US" sz="1600" dirty="0"/>
                        <a:t>0.61</a:t>
                      </a:r>
                      <a:endParaRPr lang="en-US" sz="1600" dirty="0"/>
                    </a:p>
                  </a:txBody>
                  <a:tcPr anchor="ctr">
                    <a:lnL>
                      <a:noFill/>
                    </a:lnL>
                    <a:lnR>
                      <a:noFill/>
                    </a:lnR>
                    <a:lnT>
                      <a:noFill/>
                    </a:lnT>
                    <a:lnB>
                      <a:noFill/>
                    </a:lnB>
                    <a:noFill/>
                  </a:tcPr>
                </a:tc>
              </a:tr>
              <a:tr h="447265">
                <a:tc>
                  <a:txBody>
                    <a:bodyPr/>
                    <a:lstStyle/>
                    <a:p>
                      <a:pPr>
                        <a:buNone/>
                      </a:pPr>
                      <a:r>
                        <a:rPr lang="en-US" sz="1600" dirty="0"/>
                        <a:t>Social QoL</a:t>
                      </a:r>
                      <a:endParaRPr lang="en-US" sz="1600" dirty="0"/>
                    </a:p>
                  </a:txBody>
                  <a:tcPr anchor="ctr">
                    <a:lnL>
                      <a:noFill/>
                    </a:lnL>
                    <a:lnR>
                      <a:noFill/>
                    </a:lnR>
                    <a:lnT>
                      <a:noFill/>
                    </a:lnT>
                    <a:lnB>
                      <a:noFill/>
                    </a:lnB>
                    <a:noFill/>
                  </a:tcPr>
                </a:tc>
                <a:tc>
                  <a:txBody>
                    <a:bodyPr/>
                    <a:lstStyle/>
                    <a:p>
                      <a:pPr>
                        <a:buNone/>
                      </a:pPr>
                      <a:r>
                        <a:rPr lang="en-US" sz="1600" dirty="0"/>
                        <a:t>~3.3</a:t>
                      </a:r>
                      <a:endParaRPr lang="en-US" sz="1600" dirty="0"/>
                    </a:p>
                  </a:txBody>
                  <a:tcPr anchor="ctr">
                    <a:lnL>
                      <a:noFill/>
                    </a:lnL>
                    <a:lnR>
                      <a:noFill/>
                    </a:lnR>
                    <a:lnT>
                      <a:noFill/>
                    </a:lnT>
                    <a:lnB>
                      <a:noFill/>
                    </a:lnB>
                    <a:noFill/>
                  </a:tcPr>
                </a:tc>
                <a:tc>
                  <a:txBody>
                    <a:bodyPr/>
                    <a:lstStyle/>
                    <a:p>
                      <a:pPr>
                        <a:buNone/>
                      </a:pPr>
                      <a:r>
                        <a:rPr lang="en-US" sz="1600" dirty="0"/>
                        <a:t>—</a:t>
                      </a:r>
                      <a:endParaRPr lang="en-US" sz="1600" dirty="0"/>
                    </a:p>
                  </a:txBody>
                  <a:tcPr anchor="ctr">
                    <a:lnL>
                      <a:noFill/>
                    </a:lnL>
                    <a:lnR>
                      <a:noFill/>
                    </a:lnR>
                    <a:lnT>
                      <a:noFill/>
                    </a:lnT>
                    <a:lnB>
                      <a:noFill/>
                    </a:lnB>
                    <a:noFill/>
                  </a:tcPr>
                </a:tc>
              </a:tr>
              <a:tr h="447265">
                <a:tc>
                  <a:txBody>
                    <a:bodyPr/>
                    <a:lstStyle/>
                    <a:p>
                      <a:pPr>
                        <a:buNone/>
                      </a:pPr>
                      <a:r>
                        <a:rPr lang="en-US" sz="1600" dirty="0"/>
                        <a:t>Environmental QoL</a:t>
                      </a:r>
                      <a:endParaRPr lang="en-US" sz="1600" dirty="0"/>
                    </a:p>
                  </a:txBody>
                  <a:tcPr anchor="ctr">
                    <a:lnL>
                      <a:noFill/>
                    </a:lnL>
                    <a:lnR>
                      <a:noFill/>
                    </a:lnR>
                    <a:lnT>
                      <a:noFill/>
                    </a:lnT>
                    <a:lnB>
                      <a:noFill/>
                    </a:lnB>
                    <a:noFill/>
                  </a:tcPr>
                </a:tc>
                <a:tc>
                  <a:txBody>
                    <a:bodyPr/>
                    <a:lstStyle/>
                    <a:p>
                      <a:pPr>
                        <a:buNone/>
                      </a:pPr>
                      <a:r>
                        <a:rPr lang="en-US" sz="1600" dirty="0"/>
                        <a:t>~3.5</a:t>
                      </a:r>
                      <a:endParaRPr lang="en-US" sz="1600" dirty="0"/>
                    </a:p>
                  </a:txBody>
                  <a:tcPr anchor="ctr">
                    <a:lnL>
                      <a:noFill/>
                    </a:lnL>
                    <a:lnR>
                      <a:noFill/>
                    </a:lnR>
                    <a:lnT>
                      <a:noFill/>
                    </a:lnT>
                    <a:lnB>
                      <a:noFill/>
                    </a:lnB>
                    <a:noFill/>
                  </a:tcPr>
                </a:tc>
                <a:tc>
                  <a:txBody>
                    <a:bodyPr/>
                    <a:lstStyle/>
                    <a:p>
                      <a:pPr>
                        <a:buNone/>
                      </a:pPr>
                      <a:r>
                        <a:rPr lang="en-US" sz="1600" dirty="0"/>
                        <a:t>—</a:t>
                      </a:r>
                      <a:endParaRPr lang="en-US" sz="1600" dirty="0"/>
                    </a:p>
                  </a:txBody>
                  <a:tcPr anchor="ctr">
                    <a:lnL>
                      <a:noFill/>
                    </a:lnL>
                    <a:lnR>
                      <a:noFill/>
                    </a:lnR>
                    <a:lnT>
                      <a:noFill/>
                    </a:lnT>
                    <a:lnB>
                      <a:noFill/>
                    </a:lnB>
                    <a:noFill/>
                  </a:tcPr>
                </a:tc>
              </a:tr>
            </a:tbl>
          </a:graphicData>
        </a:graphic>
      </p:graphicFrame>
      <p:sp>
        <p:nvSpPr>
          <p:cNvPr id="6" name="TextBox 5"/>
          <p:cNvSpPr txBox="1"/>
          <p:nvPr/>
        </p:nvSpPr>
        <p:spPr>
          <a:xfrm>
            <a:off x="-2208" y="185531"/>
            <a:ext cx="12085982"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2000" b="1" dirty="0"/>
              <a:t>Objective 2: To assess the Quality of Life status of students</a:t>
            </a:r>
            <a:endParaRPr lang="en-US" sz="2000" b="1" dirty="0">
              <a:ea typeface="Calibri" panose="020F0502020204030204"/>
              <a:cs typeface="Calibri" panose="020F0502020204030204"/>
            </a:endParaRPr>
          </a:p>
          <a:p>
            <a:r>
              <a:rPr lang="en-US" sz="2000" b="1" dirty="0"/>
              <a:t>🔸 WHOQOL-BREF Domain Mean Scores</a:t>
            </a:r>
            <a:endParaRPr lang="en-US" sz="2000" b="1">
              <a:ea typeface="Calibri" panose="020F0502020204030204"/>
              <a:cs typeface="Calibri" panose="020F0502020204030204"/>
            </a:endParaRPr>
          </a:p>
          <a:p>
            <a:endParaRPr lang="en-US" i="1"/>
          </a:p>
        </p:txBody>
      </p:sp>
      <p:sp>
        <p:nvSpPr>
          <p:cNvPr id="7" name="TextBox 6"/>
          <p:cNvSpPr txBox="1"/>
          <p:nvPr/>
        </p:nvSpPr>
        <p:spPr>
          <a:xfrm>
            <a:off x="132440" y="3185844"/>
            <a:ext cx="12055019" cy="369252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pPr marL="285750" indent="-285750">
              <a:buFont typeface="Arial" panose="020B0604020202020204"/>
              <a:buChar char="•"/>
            </a:pPr>
            <a:r>
              <a:rPr lang="en-US" dirty="0">
                <a:ea typeface="+mn-lt"/>
                <a:cs typeface="+mn-lt"/>
              </a:rPr>
              <a:t>The </a:t>
            </a:r>
            <a:r>
              <a:rPr lang="en-US" b="1" dirty="0">
                <a:ea typeface="+mn-lt"/>
                <a:cs typeface="+mn-lt"/>
              </a:rPr>
              <a:t>physical QoL</a:t>
            </a:r>
            <a:r>
              <a:rPr lang="en-US" dirty="0">
                <a:ea typeface="+mn-lt"/>
                <a:cs typeface="+mn-lt"/>
              </a:rPr>
              <a:t> domain had the highest mean score (3.58), followed by environmental (~3.5).</a:t>
            </a:r>
            <a:endParaRPr lang="en-US" dirty="0"/>
          </a:p>
          <a:p>
            <a:pPr marL="285750" indent="-285750">
              <a:buFont typeface="Arial" panose="020B0604020202020204"/>
              <a:buChar char="•"/>
            </a:pPr>
            <a:r>
              <a:rPr lang="en-US" dirty="0">
                <a:ea typeface="+mn-lt"/>
                <a:cs typeface="+mn-lt"/>
              </a:rPr>
              <a:t>The </a:t>
            </a:r>
            <a:r>
              <a:rPr lang="en-US" b="1" dirty="0">
                <a:ea typeface="+mn-lt"/>
                <a:cs typeface="+mn-lt"/>
              </a:rPr>
              <a:t>psychological QoL</a:t>
            </a:r>
            <a:r>
              <a:rPr lang="en-US" dirty="0">
                <a:ea typeface="+mn-lt"/>
                <a:cs typeface="+mn-lt"/>
              </a:rPr>
              <a:t> domain was the lowest (3.28).</a:t>
            </a:r>
            <a:endParaRPr lang="en-US" dirty="0"/>
          </a:p>
          <a:p>
            <a:r>
              <a:rPr lang="en-US" dirty="0"/>
              <a:t>🔸 </a:t>
            </a:r>
            <a:r>
              <a:rPr lang="en-US" b="1" dirty="0"/>
              <a:t>Gender-Based Differences in QoL Domains</a:t>
            </a:r>
            <a:r>
              <a:rPr lang="en-US" dirty="0"/>
              <a:t> (from Correlation Table)</a:t>
            </a:r>
            <a:endParaRPr lang="en-US" dirty="0">
              <a:ea typeface="Calibri" panose="020F0502020204030204"/>
              <a:cs typeface="Calibri" panose="020F0502020204030204"/>
            </a:endParaRPr>
          </a:p>
          <a:p>
            <a:pPr>
              <a:buFont typeface="Arial" panose="020B0604020202020204"/>
              <a:buChar char="•"/>
            </a:pPr>
            <a:r>
              <a:rPr lang="en-US" b="1" dirty="0">
                <a:ea typeface="+mn-lt"/>
                <a:cs typeface="+mn-lt"/>
              </a:rPr>
              <a:t>Gender vs Psychological QoL</a:t>
            </a:r>
            <a:r>
              <a:rPr lang="en-US" dirty="0">
                <a:ea typeface="+mn-lt"/>
                <a:cs typeface="+mn-lt"/>
              </a:rPr>
              <a:t>:</a:t>
            </a:r>
            <a:br>
              <a:rPr lang="en-US" dirty="0">
                <a:ea typeface="+mn-lt"/>
                <a:cs typeface="+mn-lt"/>
              </a:rPr>
            </a:br>
            <a:r>
              <a:rPr lang="en-US" dirty="0">
                <a:ea typeface="+mn-lt"/>
                <a:cs typeface="+mn-lt"/>
              </a:rPr>
              <a:t> r = –0.145, p = 0.032</a:t>
            </a:r>
            <a:br>
              <a:rPr lang="en-US" dirty="0">
                <a:ea typeface="+mn-lt"/>
                <a:cs typeface="+mn-lt"/>
              </a:rPr>
            </a:br>
            <a:r>
              <a:rPr lang="en-US" dirty="0">
                <a:ea typeface="+mn-lt"/>
                <a:cs typeface="+mn-lt"/>
              </a:rPr>
              <a:t> → Indicates significant difference based on gender</a:t>
            </a:r>
            <a:r>
              <a:rPr lang="en-US" b="1" dirty="0">
                <a:ea typeface="+mn-lt"/>
                <a:cs typeface="+mn-lt"/>
              </a:rPr>
              <a:t>( Weak but negative correlation)</a:t>
            </a:r>
            <a:endParaRPr lang="en-US" b="1" dirty="0"/>
          </a:p>
          <a:p>
            <a:pPr>
              <a:buFont typeface="Arial" panose="020B0604020202020204"/>
              <a:buChar char="•"/>
            </a:pPr>
            <a:r>
              <a:rPr lang="en-US" b="1" dirty="0">
                <a:ea typeface="+mn-lt"/>
                <a:cs typeface="+mn-lt"/>
              </a:rPr>
              <a:t>Gender vs Physical QoL</a:t>
            </a:r>
            <a:r>
              <a:rPr lang="en-US" dirty="0">
                <a:ea typeface="+mn-lt"/>
                <a:cs typeface="+mn-lt"/>
              </a:rPr>
              <a:t>:</a:t>
            </a:r>
            <a:br>
              <a:rPr lang="en-US" dirty="0">
                <a:ea typeface="+mn-lt"/>
                <a:cs typeface="+mn-lt"/>
              </a:rPr>
            </a:br>
            <a:r>
              <a:rPr lang="en-US" dirty="0">
                <a:ea typeface="+mn-lt"/>
                <a:cs typeface="+mn-lt"/>
              </a:rPr>
              <a:t> r = –0.140, p = 0.039</a:t>
            </a:r>
            <a:endParaRPr lang="en-US" dirty="0"/>
          </a:p>
          <a:p>
            <a:pPr>
              <a:buFont typeface="Arial" panose="020B0604020202020204"/>
              <a:buChar char="•"/>
            </a:pPr>
            <a:r>
              <a:rPr lang="en-US" b="1" dirty="0">
                <a:ea typeface="+mn-lt"/>
                <a:cs typeface="+mn-lt"/>
              </a:rPr>
              <a:t>Gender vs Environmental QoL</a:t>
            </a:r>
            <a:r>
              <a:rPr lang="en-US" dirty="0">
                <a:ea typeface="+mn-lt"/>
                <a:cs typeface="+mn-lt"/>
              </a:rPr>
              <a:t>:</a:t>
            </a:r>
            <a:br>
              <a:rPr lang="en-US" dirty="0">
                <a:ea typeface="+mn-lt"/>
                <a:cs typeface="+mn-lt"/>
              </a:rPr>
            </a:br>
            <a:r>
              <a:rPr lang="en-US" dirty="0">
                <a:ea typeface="+mn-lt"/>
                <a:cs typeface="+mn-lt"/>
              </a:rPr>
              <a:t> r = –0.136, p = 0.044</a:t>
            </a:r>
            <a:endParaRPr lang="en-US" dirty="0"/>
          </a:p>
          <a:p>
            <a:pPr>
              <a:buFont typeface="Arial" panose="020B0604020202020204"/>
              <a:buChar char="•"/>
            </a:pPr>
            <a:r>
              <a:rPr lang="en-US" b="1" i="1" u="sng" dirty="0">
                <a:solidFill>
                  <a:srgbClr val="FF0000"/>
                </a:solidFill>
                <a:ea typeface="+mn-lt"/>
                <a:cs typeface="+mn-lt"/>
              </a:rPr>
              <a:t>Female students reported statistically lower scores across domains.</a:t>
            </a:r>
            <a:endParaRPr lang="en-US" b="1" u="sng" dirty="0">
              <a:solidFill>
                <a:srgbClr val="FF0000"/>
              </a:solidFill>
            </a:endParaRPr>
          </a:p>
          <a:p>
            <a:pPr marL="285750" indent="-285750" algn="l">
              <a:buFont typeface="Arial" panose="020B0604020202020204"/>
              <a:buChar char="•"/>
            </a:pPr>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pic>
        <p:nvPicPr>
          <p:cNvPr id="2" name="Picture 1" descr="download (4)"/>
          <p:cNvPicPr>
            <a:picLocks noChangeAspect="1"/>
          </p:cNvPicPr>
          <p:nvPr/>
        </p:nvPicPr>
        <p:blipFill>
          <a:blip r:embed="rId1"/>
          <a:stretch>
            <a:fillRect/>
          </a:stretch>
        </p:blipFill>
        <p:spPr>
          <a:xfrm>
            <a:off x="9944100" y="28575"/>
            <a:ext cx="2247900" cy="114173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85" y="1270"/>
            <a:ext cx="12068175" cy="6530340"/>
          </a:xfrm>
        </p:spPr>
        <p:txBody>
          <a:bodyPr vert="horz" lIns="0" tIns="45720" rIns="0" bIns="45720" rtlCol="0" anchor="t">
            <a:noAutofit/>
          </a:bodyPr>
          <a:lstStyle/>
          <a:p>
            <a:r>
              <a:rPr lang="en-US" sz="2100" dirty="0"/>
              <a:t>✅ </a:t>
            </a:r>
            <a:r>
              <a:rPr lang="en-US" sz="2100" b="1" dirty="0"/>
              <a:t>Objective 3: To explore factors influencing nutritional choices</a:t>
            </a:r>
            <a:endParaRPr lang="en-US" sz="2100" dirty="0">
              <a:ea typeface="Calibri" panose="020F0502020204030204"/>
              <a:cs typeface="Calibri" panose="020F0502020204030204"/>
            </a:endParaRPr>
          </a:p>
          <a:p>
            <a:r>
              <a:rPr lang="en-US" sz="2100" dirty="0"/>
              <a:t>🔸 </a:t>
            </a:r>
            <a:r>
              <a:rPr lang="en-US" sz="2100" b="1" dirty="0"/>
              <a:t>Gender-Based Food Choice Crosstabs</a:t>
            </a:r>
            <a:endParaRPr lang="en-US" sz="2100" dirty="0"/>
          </a:p>
          <a:p>
            <a:r>
              <a:rPr lang="en-US" sz="2100" b="1" dirty="0">
                <a:ea typeface="+mn-lt"/>
                <a:cs typeface="+mn-lt"/>
              </a:rPr>
              <a:t>Milk Preference</a:t>
            </a:r>
            <a:r>
              <a:rPr lang="en-US" sz="2100" dirty="0">
                <a:ea typeface="+mn-lt"/>
                <a:cs typeface="+mn-lt"/>
              </a:rPr>
              <a:t> by Gender:</a:t>
            </a:r>
            <a:endParaRPr lang="en-US" sz="2100" dirty="0"/>
          </a:p>
          <a:p>
            <a:pPr marL="383540" lvl="1"/>
            <a:r>
              <a:rPr lang="en-US" sz="2100" dirty="0">
                <a:ea typeface="+mn-lt"/>
                <a:cs typeface="+mn-lt"/>
              </a:rPr>
              <a:t>Males: More inclined to choose </a:t>
            </a:r>
            <a:r>
              <a:rPr lang="en-US" sz="2100" b="1" dirty="0">
                <a:ea typeface="+mn-lt"/>
                <a:cs typeface="+mn-lt"/>
              </a:rPr>
              <a:t>full cream milk</a:t>
            </a:r>
            <a:r>
              <a:rPr lang="en-US" sz="2100" dirty="0">
                <a:ea typeface="+mn-lt"/>
                <a:cs typeface="+mn-lt"/>
              </a:rPr>
              <a:t> (dominant)</a:t>
            </a:r>
            <a:endParaRPr lang="en-US" sz="2100" dirty="0"/>
          </a:p>
          <a:p>
            <a:pPr marL="383540" lvl="1"/>
            <a:r>
              <a:rPr lang="en-US" sz="2100" dirty="0">
                <a:ea typeface="+mn-lt"/>
                <a:cs typeface="+mn-lt"/>
              </a:rPr>
              <a:t>Females: Skewed towards </a:t>
            </a:r>
            <a:r>
              <a:rPr lang="en-US" sz="2100" b="1" dirty="0">
                <a:ea typeface="+mn-lt"/>
                <a:cs typeface="+mn-lt"/>
              </a:rPr>
              <a:t>skimmed milk</a:t>
            </a:r>
            <a:r>
              <a:rPr lang="en-US" sz="2100" dirty="0">
                <a:ea typeface="+mn-lt"/>
                <a:cs typeface="+mn-lt"/>
              </a:rPr>
              <a:t> (36.7%) and flavored options</a:t>
            </a:r>
            <a:endParaRPr lang="en-US" sz="2100" dirty="0"/>
          </a:p>
          <a:p>
            <a:r>
              <a:rPr lang="en-US" sz="2100" b="1" dirty="0">
                <a:ea typeface="+mn-lt"/>
                <a:cs typeface="+mn-lt"/>
              </a:rPr>
              <a:t>Snack Frequency</a:t>
            </a:r>
            <a:r>
              <a:rPr lang="en-US" sz="2100" dirty="0">
                <a:ea typeface="+mn-lt"/>
                <a:cs typeface="+mn-lt"/>
              </a:rPr>
              <a:t> by Gender:</a:t>
            </a:r>
            <a:endParaRPr lang="en-US" sz="2100" dirty="0"/>
          </a:p>
          <a:p>
            <a:pPr marL="383540" lvl="1"/>
            <a:r>
              <a:rPr lang="en-US" sz="2100" dirty="0">
                <a:ea typeface="+mn-lt"/>
                <a:cs typeface="+mn-lt"/>
              </a:rPr>
              <a:t>Females had a higher response rate in the </a:t>
            </a:r>
            <a:r>
              <a:rPr lang="en-US" sz="2100" b="1" dirty="0">
                <a:ea typeface="+mn-lt"/>
                <a:cs typeface="+mn-lt"/>
              </a:rPr>
              <a:t>2–3 times/week</a:t>
            </a:r>
            <a:r>
              <a:rPr lang="en-US" sz="2100" dirty="0">
                <a:ea typeface="+mn-lt"/>
                <a:cs typeface="+mn-lt"/>
              </a:rPr>
              <a:t> category (not quantified in %, but evident in Crosstab counts)</a:t>
            </a:r>
            <a:endParaRPr lang="en-US" sz="2100" dirty="0">
              <a:ea typeface="+mn-lt"/>
              <a:cs typeface="+mn-lt"/>
            </a:endParaRPr>
          </a:p>
          <a:p>
            <a:pPr marL="200660" lvl="1" indent="0">
              <a:buNone/>
            </a:pPr>
            <a:r>
              <a:rPr lang="en-US" sz="2100" dirty="0"/>
              <a:t>🔸 </a:t>
            </a:r>
            <a:r>
              <a:rPr lang="en-US" sz="2100" b="1" dirty="0"/>
              <a:t>Socioeconomic Status (SES) Influences</a:t>
            </a:r>
            <a:endParaRPr lang="en-US" sz="2100" dirty="0"/>
          </a:p>
          <a:p>
            <a:r>
              <a:rPr lang="en-US" sz="2100" b="1" dirty="0">
                <a:ea typeface="+mn-lt"/>
                <a:cs typeface="+mn-lt"/>
              </a:rPr>
              <a:t>Fast Food Frequency</a:t>
            </a:r>
            <a:r>
              <a:rPr lang="en-US" sz="2100" dirty="0">
                <a:ea typeface="+mn-lt"/>
                <a:cs typeface="+mn-lt"/>
              </a:rPr>
              <a:t>:</a:t>
            </a:r>
            <a:endParaRPr lang="en-US" sz="2100" dirty="0"/>
          </a:p>
          <a:p>
            <a:pPr marL="383540" lvl="1"/>
            <a:r>
              <a:rPr lang="en-US" sz="2100" b="1" dirty="0">
                <a:ea typeface="+mn-lt"/>
                <a:cs typeface="+mn-lt"/>
              </a:rPr>
              <a:t>Middle SES</a:t>
            </a:r>
            <a:r>
              <a:rPr lang="en-US" sz="2100" dirty="0">
                <a:ea typeface="+mn-lt"/>
                <a:cs typeface="+mn-lt"/>
              </a:rPr>
              <a:t> students reported the </a:t>
            </a:r>
            <a:r>
              <a:rPr lang="en-US" sz="2100" b="1" dirty="0">
                <a:ea typeface="+mn-lt"/>
                <a:cs typeface="+mn-lt"/>
              </a:rPr>
              <a:t>highest</a:t>
            </a:r>
            <a:r>
              <a:rPr lang="en-US" sz="2100" dirty="0">
                <a:ea typeface="+mn-lt"/>
                <a:cs typeface="+mn-lt"/>
              </a:rPr>
              <a:t> frequency (5–6 times/week)</a:t>
            </a:r>
            <a:endParaRPr lang="en-US" sz="2100" dirty="0"/>
          </a:p>
          <a:p>
            <a:r>
              <a:rPr lang="en-US" sz="2100" b="1" dirty="0">
                <a:ea typeface="+mn-lt"/>
                <a:cs typeface="+mn-lt"/>
              </a:rPr>
              <a:t>Extra Salt Use</a:t>
            </a:r>
            <a:r>
              <a:rPr lang="en-US" sz="2100" dirty="0">
                <a:ea typeface="+mn-lt"/>
                <a:cs typeface="+mn-lt"/>
              </a:rPr>
              <a:t>:</a:t>
            </a:r>
            <a:endParaRPr lang="en-US" sz="2100" dirty="0"/>
          </a:p>
          <a:p>
            <a:pPr marL="383540" lvl="1"/>
            <a:r>
              <a:rPr lang="en-US" sz="2100" dirty="0">
                <a:ea typeface="+mn-lt"/>
                <a:cs typeface="+mn-lt"/>
              </a:rPr>
              <a:t>More common among </a:t>
            </a:r>
            <a:r>
              <a:rPr lang="en-US" sz="2100" b="1" dirty="0">
                <a:ea typeface="+mn-lt"/>
                <a:cs typeface="+mn-lt"/>
              </a:rPr>
              <a:t>lower SES and PG/hostel-based students</a:t>
            </a:r>
            <a:endParaRPr lang="en-US" sz="2100" dirty="0"/>
          </a:p>
          <a:p>
            <a:r>
              <a:rPr lang="en-US" sz="2100" b="1" dirty="0">
                <a:ea typeface="+mn-lt"/>
                <a:cs typeface="+mn-lt"/>
              </a:rPr>
              <a:t>Type of Milk Consumed</a:t>
            </a:r>
            <a:r>
              <a:rPr lang="en-US" sz="2100" dirty="0">
                <a:ea typeface="+mn-lt"/>
                <a:cs typeface="+mn-lt"/>
              </a:rPr>
              <a:t>:</a:t>
            </a:r>
            <a:endParaRPr lang="en-US" sz="2100" dirty="0"/>
          </a:p>
          <a:p>
            <a:pPr marL="383540" lvl="1"/>
            <a:r>
              <a:rPr lang="en-US" sz="2100" b="1" dirty="0">
                <a:ea typeface="+mn-lt"/>
                <a:cs typeface="+mn-lt"/>
              </a:rPr>
              <a:t>Higher SES</a:t>
            </a:r>
            <a:r>
              <a:rPr lang="en-US" sz="2100" dirty="0">
                <a:ea typeface="+mn-lt"/>
                <a:cs typeface="+mn-lt"/>
              </a:rPr>
              <a:t>: Skimmed or flavored milk</a:t>
            </a:r>
            <a:endParaRPr lang="en-US" sz="2100" dirty="0"/>
          </a:p>
          <a:p>
            <a:pPr marL="383540" lvl="1"/>
            <a:r>
              <a:rPr lang="en-US" sz="2100" b="1" dirty="0">
                <a:ea typeface="+mn-lt"/>
                <a:cs typeface="+mn-lt"/>
              </a:rPr>
              <a:t>Lower SES</a:t>
            </a:r>
            <a:r>
              <a:rPr lang="en-US" sz="2100" dirty="0">
                <a:ea typeface="+mn-lt"/>
                <a:cs typeface="+mn-lt"/>
              </a:rPr>
              <a:t>: Full cream and toned milk</a:t>
            </a:r>
            <a:endParaRPr lang="en-US" sz="2100" dirty="0"/>
          </a:p>
          <a:p>
            <a:endParaRPr lang="en-US" sz="2100" dirty="0">
              <a:ea typeface="Calibri" panose="020F0502020204030204"/>
              <a:cs typeface="Calibri" panose="020F0502020204030204"/>
            </a:endParaRPr>
          </a:p>
        </p:txBody>
      </p:sp>
      <p:pic>
        <p:nvPicPr>
          <p:cNvPr id="2" name="Picture 1" descr="download (4)"/>
          <p:cNvPicPr>
            <a:picLocks noChangeAspect="1"/>
          </p:cNvPicPr>
          <p:nvPr/>
        </p:nvPicPr>
        <p:blipFill>
          <a:blip r:embed="rId1"/>
          <a:stretch>
            <a:fillRect/>
          </a:stretch>
        </p:blipFill>
        <p:spPr>
          <a:xfrm>
            <a:off x="9944100" y="1270"/>
            <a:ext cx="2247900" cy="114173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68" y="1473"/>
            <a:ext cx="12189790" cy="6673794"/>
          </a:xfrm>
        </p:spPr>
        <p:txBody>
          <a:bodyPr vert="horz" lIns="0" tIns="45720" rIns="0" bIns="45720" rtlCol="0" anchor="t">
            <a:noAutofit/>
          </a:bodyPr>
          <a:lstStyle/>
          <a:p>
            <a:r>
              <a:rPr lang="en-US" dirty="0">
                <a:solidFill>
                  <a:srgbClr val="404040"/>
                </a:solidFill>
                <a:ea typeface="Calibri" panose="020F0502020204030204"/>
                <a:cs typeface="Calibri" panose="020F0502020204030204"/>
              </a:rPr>
              <a:t>✅ </a:t>
            </a:r>
            <a:r>
              <a:rPr lang="en-US" b="1" dirty="0">
                <a:solidFill>
                  <a:srgbClr val="404040"/>
                </a:solidFill>
                <a:ea typeface="Calibri" panose="020F0502020204030204"/>
                <a:cs typeface="Calibri" panose="020F0502020204030204"/>
              </a:rPr>
              <a:t>Objective 4: To explore the relationship between migration and changes in nutritional habits</a:t>
            </a:r>
            <a:endParaRPr lang="en-US" dirty="0">
              <a:solidFill>
                <a:srgbClr val="404040"/>
              </a:solidFill>
              <a:ea typeface="Calibri" panose="020F0502020204030204"/>
              <a:cs typeface="Calibri" panose="020F0502020204030204"/>
            </a:endParaRPr>
          </a:p>
          <a:p>
            <a:r>
              <a:rPr lang="en-US" dirty="0">
                <a:solidFill>
                  <a:srgbClr val="404040"/>
                </a:solidFill>
                <a:ea typeface="Calibri" panose="020F0502020204030204"/>
                <a:cs typeface="Calibri" panose="020F0502020204030204"/>
              </a:rPr>
              <a:t>🔸 </a:t>
            </a:r>
            <a:r>
              <a:rPr lang="en-US" b="1" dirty="0">
                <a:solidFill>
                  <a:srgbClr val="404040"/>
                </a:solidFill>
                <a:ea typeface="Calibri" panose="020F0502020204030204"/>
                <a:cs typeface="Calibri" panose="020F0502020204030204"/>
              </a:rPr>
              <a:t>Breakfast Type by Migration Region (Cross-tab)</a:t>
            </a:r>
            <a:endParaRPr lang="en-US">
              <a:solidFill>
                <a:srgbClr val="404040"/>
              </a:solidFill>
              <a:ea typeface="Calibri" panose="020F0502020204030204"/>
              <a:cs typeface="Calibri" panose="020F0502020204030204"/>
            </a:endParaRPr>
          </a:p>
          <a:p>
            <a:r>
              <a:rPr lang="en-US" b="1" dirty="0">
                <a:solidFill>
                  <a:srgbClr val="404040"/>
                </a:solidFill>
                <a:ea typeface="Calibri" panose="020F0502020204030204"/>
                <a:cs typeface="Calibri" panose="020F0502020204030204"/>
              </a:rPr>
              <a:t>Metro Migrants (Delhi, Mumbai, Bengaluru)</a:t>
            </a:r>
            <a:r>
              <a:rPr lang="en-US" dirty="0">
                <a:solidFill>
                  <a:srgbClr val="404040"/>
                </a:solidFill>
                <a:ea typeface="Calibri" panose="020F0502020204030204"/>
                <a:cs typeface="Calibri" panose="020F0502020204030204"/>
              </a:rPr>
              <a:t>:</a:t>
            </a:r>
            <a:endParaRPr lang="en-US">
              <a:solidFill>
                <a:srgbClr val="404040"/>
              </a:solidFill>
              <a:ea typeface="Calibri" panose="020F0502020204030204"/>
              <a:cs typeface="Calibri" panose="020F0502020204030204"/>
            </a:endParaRPr>
          </a:p>
          <a:p>
            <a:pPr marL="383540" lvl="1"/>
            <a:r>
              <a:rPr lang="en-US" sz="2000" dirty="0">
                <a:solidFill>
                  <a:srgbClr val="404040"/>
                </a:solidFill>
                <a:ea typeface="Calibri" panose="020F0502020204030204"/>
                <a:cs typeface="Calibri" panose="020F0502020204030204"/>
              </a:rPr>
              <a:t>More frequently consumed </a:t>
            </a:r>
            <a:r>
              <a:rPr lang="en-US" sz="2000" b="1" dirty="0">
                <a:solidFill>
                  <a:srgbClr val="404040"/>
                </a:solidFill>
                <a:ea typeface="Calibri" panose="020F0502020204030204"/>
                <a:cs typeface="Calibri" panose="020F0502020204030204"/>
              </a:rPr>
              <a:t>bread, eggs, cereals</a:t>
            </a:r>
            <a:endParaRPr lang="en-US" sz="2000">
              <a:solidFill>
                <a:srgbClr val="404040"/>
              </a:solidFill>
              <a:ea typeface="Calibri" panose="020F0502020204030204"/>
              <a:cs typeface="Calibri" panose="020F0502020204030204"/>
            </a:endParaRPr>
          </a:p>
          <a:p>
            <a:r>
              <a:rPr lang="en-US" b="1" dirty="0">
                <a:solidFill>
                  <a:srgbClr val="404040"/>
                </a:solidFill>
                <a:ea typeface="Calibri" panose="020F0502020204030204"/>
                <a:cs typeface="Calibri" panose="020F0502020204030204"/>
              </a:rPr>
              <a:t>Semi-Urban/Rural Migrants (e.g., Bihar, UP, Odisha)</a:t>
            </a:r>
            <a:r>
              <a:rPr lang="en-US" dirty="0">
                <a:solidFill>
                  <a:srgbClr val="404040"/>
                </a:solidFill>
                <a:ea typeface="Calibri" panose="020F0502020204030204"/>
                <a:cs typeface="Calibri" panose="020F0502020204030204"/>
              </a:rPr>
              <a:t>:</a:t>
            </a:r>
            <a:endParaRPr lang="en-US">
              <a:solidFill>
                <a:srgbClr val="404040"/>
              </a:solidFill>
              <a:ea typeface="Calibri" panose="020F0502020204030204"/>
              <a:cs typeface="Calibri" panose="020F0502020204030204"/>
            </a:endParaRPr>
          </a:p>
          <a:p>
            <a:pPr marL="383540" lvl="1"/>
            <a:r>
              <a:rPr lang="en-US" sz="2000" dirty="0">
                <a:solidFill>
                  <a:srgbClr val="404040"/>
                </a:solidFill>
                <a:ea typeface="Calibri" panose="020F0502020204030204"/>
                <a:cs typeface="Calibri" panose="020F0502020204030204"/>
              </a:rPr>
              <a:t>Preferred </a:t>
            </a:r>
            <a:r>
              <a:rPr lang="en-US" sz="2000" b="1" dirty="0">
                <a:solidFill>
                  <a:srgbClr val="404040"/>
                </a:solidFill>
                <a:ea typeface="Calibri" panose="020F0502020204030204"/>
                <a:cs typeface="Calibri" panose="020F0502020204030204"/>
              </a:rPr>
              <a:t>traditional Indian breakfast</a:t>
            </a:r>
            <a:endParaRPr lang="en-US" sz="2000" dirty="0">
              <a:solidFill>
                <a:srgbClr val="404040"/>
              </a:solidFill>
              <a:ea typeface="Calibri" panose="020F0502020204030204"/>
              <a:cs typeface="Calibri" panose="020F0502020204030204"/>
            </a:endParaRPr>
          </a:p>
          <a:p>
            <a:pPr marL="200660" lvl="1" indent="0">
              <a:buNone/>
            </a:pPr>
            <a:r>
              <a:rPr lang="en-US" sz="2000" dirty="0">
                <a:solidFill>
                  <a:srgbClr val="404040"/>
                </a:solidFill>
                <a:ea typeface="Calibri" panose="020F0502020204030204"/>
                <a:cs typeface="Calibri" panose="020F0502020204030204"/>
              </a:rPr>
              <a:t>🔸 </a:t>
            </a:r>
            <a:r>
              <a:rPr lang="en-US" sz="2000" b="1" dirty="0">
                <a:solidFill>
                  <a:srgbClr val="404040"/>
                </a:solidFill>
                <a:ea typeface="Calibri" panose="020F0502020204030204"/>
                <a:cs typeface="Calibri" panose="020F0502020204030204"/>
              </a:rPr>
              <a:t>Milk Type by Migration Region</a:t>
            </a:r>
            <a:endParaRPr lang="en-US" sz="2000" dirty="0">
              <a:solidFill>
                <a:srgbClr val="404040"/>
              </a:solidFill>
              <a:ea typeface="Calibri" panose="020F0502020204030204"/>
              <a:cs typeface="Calibri" panose="020F0502020204030204"/>
            </a:endParaRPr>
          </a:p>
          <a:p>
            <a:r>
              <a:rPr lang="en-US" b="1" dirty="0">
                <a:solidFill>
                  <a:srgbClr val="404040"/>
                </a:solidFill>
                <a:ea typeface="Calibri" panose="020F0502020204030204"/>
                <a:cs typeface="Calibri" panose="020F0502020204030204"/>
              </a:rPr>
              <a:t>Metro regions</a:t>
            </a:r>
            <a:r>
              <a:rPr lang="en-US" dirty="0">
                <a:solidFill>
                  <a:srgbClr val="404040"/>
                </a:solidFill>
                <a:ea typeface="Calibri" panose="020F0502020204030204"/>
                <a:cs typeface="Calibri" panose="020F0502020204030204"/>
              </a:rPr>
              <a:t>: Higher use of </a:t>
            </a:r>
            <a:r>
              <a:rPr lang="en-US" b="1" dirty="0">
                <a:solidFill>
                  <a:srgbClr val="404040"/>
                </a:solidFill>
                <a:ea typeface="Calibri" panose="020F0502020204030204"/>
                <a:cs typeface="Calibri" panose="020F0502020204030204"/>
              </a:rPr>
              <a:t>skimmed and flavored milk</a:t>
            </a:r>
            <a:endParaRPr lang="en-US">
              <a:solidFill>
                <a:srgbClr val="404040"/>
              </a:solidFill>
              <a:ea typeface="Calibri" panose="020F0502020204030204"/>
              <a:cs typeface="Calibri" panose="020F0502020204030204"/>
            </a:endParaRPr>
          </a:p>
          <a:p>
            <a:r>
              <a:rPr lang="en-US" b="1" dirty="0">
                <a:solidFill>
                  <a:srgbClr val="404040"/>
                </a:solidFill>
                <a:ea typeface="Calibri" panose="020F0502020204030204"/>
                <a:cs typeface="Calibri" panose="020F0502020204030204"/>
              </a:rPr>
              <a:t>Non-metro regions</a:t>
            </a:r>
            <a:r>
              <a:rPr lang="en-US" dirty="0">
                <a:solidFill>
                  <a:srgbClr val="404040"/>
                </a:solidFill>
                <a:ea typeface="Calibri" panose="020F0502020204030204"/>
                <a:cs typeface="Calibri" panose="020F0502020204030204"/>
              </a:rPr>
              <a:t>: More full cream and toned milk consumption</a:t>
            </a:r>
            <a:endParaRPr lang="en-US">
              <a:solidFill>
                <a:srgbClr val="404040"/>
              </a:solidFill>
              <a:ea typeface="Calibri" panose="020F0502020204030204"/>
              <a:cs typeface="Calibri" panose="020F0502020204030204"/>
            </a:endParaRPr>
          </a:p>
          <a:p>
            <a:r>
              <a:rPr lang="en-US" dirty="0">
                <a:solidFill>
                  <a:srgbClr val="404040"/>
                </a:solidFill>
                <a:ea typeface="Calibri" panose="020F0502020204030204"/>
                <a:cs typeface="Calibri" panose="020F0502020204030204"/>
              </a:rPr>
              <a:t>🔸 </a:t>
            </a:r>
            <a:r>
              <a:rPr lang="en-US" b="1" dirty="0">
                <a:solidFill>
                  <a:srgbClr val="404040"/>
                </a:solidFill>
                <a:ea typeface="Calibri" panose="020F0502020204030204"/>
                <a:cs typeface="Calibri" panose="020F0502020204030204"/>
              </a:rPr>
              <a:t>Fruit &amp; Vegetable Intake by Migration Region</a:t>
            </a:r>
            <a:endParaRPr lang="en-US">
              <a:solidFill>
                <a:srgbClr val="404040"/>
              </a:solidFill>
              <a:ea typeface="Calibri" panose="020F0502020204030204"/>
              <a:cs typeface="Calibri" panose="020F0502020204030204"/>
            </a:endParaRPr>
          </a:p>
          <a:p>
            <a:r>
              <a:rPr lang="en-US" b="1" dirty="0">
                <a:solidFill>
                  <a:srgbClr val="404040"/>
                </a:solidFill>
                <a:ea typeface="Calibri" panose="020F0502020204030204"/>
                <a:cs typeface="Calibri" panose="020F0502020204030204"/>
              </a:rPr>
              <a:t>Metro migrants</a:t>
            </a:r>
            <a:r>
              <a:rPr lang="en-US" dirty="0">
                <a:solidFill>
                  <a:srgbClr val="404040"/>
                </a:solidFill>
                <a:ea typeface="Calibri" panose="020F0502020204030204"/>
                <a:cs typeface="Calibri" panose="020F0502020204030204"/>
              </a:rPr>
              <a:t>: Lower frequency of daily fruit/veg intake</a:t>
            </a:r>
            <a:endParaRPr lang="en-US">
              <a:solidFill>
                <a:srgbClr val="404040"/>
              </a:solidFill>
              <a:ea typeface="Calibri" panose="020F0502020204030204"/>
              <a:cs typeface="Calibri" panose="020F0502020204030204"/>
            </a:endParaRPr>
          </a:p>
          <a:p>
            <a:r>
              <a:rPr lang="en-US" b="1" dirty="0">
                <a:solidFill>
                  <a:srgbClr val="404040"/>
                </a:solidFill>
                <a:ea typeface="Calibri" panose="020F0502020204030204"/>
                <a:cs typeface="Calibri" panose="020F0502020204030204"/>
              </a:rPr>
              <a:t>Semi-urban/rural migrants</a:t>
            </a:r>
            <a:r>
              <a:rPr lang="en-US" dirty="0">
                <a:solidFill>
                  <a:srgbClr val="404040"/>
                </a:solidFill>
                <a:ea typeface="Calibri" panose="020F0502020204030204"/>
                <a:cs typeface="Calibri" panose="020F0502020204030204"/>
              </a:rPr>
              <a:t>: Higher daily intake reported</a:t>
            </a:r>
            <a:endParaRPr lang="en-US">
              <a:solidFill>
                <a:srgbClr val="404040"/>
              </a:solidFill>
              <a:ea typeface="Calibri" panose="020F0502020204030204"/>
              <a:cs typeface="Calibri" panose="020F0502020204030204"/>
            </a:endParaRPr>
          </a:p>
          <a:p>
            <a:endParaRPr lang="en-US" dirty="0">
              <a:solidFill>
                <a:srgbClr val="404040"/>
              </a:solidFill>
              <a:ea typeface="Calibri" panose="020F0502020204030204"/>
              <a:cs typeface="Calibri" panose="020F050202020403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77495" y="218440"/>
            <a:ext cx="11224260" cy="5038725"/>
          </a:xfrm>
        </p:spPr>
        <p:txBody>
          <a:bodyPr/>
          <a:p>
            <a:r>
              <a:rPr lang="en-US" dirty="0">
                <a:solidFill>
                  <a:srgbClr val="404040"/>
                </a:solidFill>
                <a:ea typeface="Calibri" panose="020F0502020204030204"/>
                <a:cs typeface="Calibri" panose="020F0502020204030204"/>
                <a:sym typeface="+mn-ea"/>
              </a:rPr>
              <a:t>🔸 </a:t>
            </a:r>
            <a:r>
              <a:rPr lang="en-US" b="1" dirty="0">
                <a:solidFill>
                  <a:srgbClr val="404040"/>
                </a:solidFill>
                <a:ea typeface="Calibri" panose="020F0502020204030204"/>
                <a:cs typeface="Calibri" panose="020F0502020204030204"/>
                <a:sym typeface="+mn-ea"/>
              </a:rPr>
              <a:t>Multiple Response Data:</a:t>
            </a:r>
            <a:endParaRPr lang="en-US">
              <a:solidFill>
                <a:srgbClr val="404040"/>
              </a:solidFill>
              <a:ea typeface="Calibri" panose="020F0502020204030204"/>
              <a:cs typeface="Calibri" panose="020F0502020204030204"/>
            </a:endParaRPr>
          </a:p>
          <a:p>
            <a:r>
              <a:rPr lang="en-US" dirty="0">
                <a:solidFill>
                  <a:srgbClr val="404040"/>
                </a:solidFill>
                <a:ea typeface="Calibri" panose="020F0502020204030204"/>
                <a:cs typeface="Calibri" panose="020F0502020204030204"/>
                <a:sym typeface="+mn-ea"/>
              </a:rPr>
              <a:t>Fried food, sugary drinks, and sweet snacks were </a:t>
            </a:r>
            <a:r>
              <a:rPr lang="en-US" b="1" dirty="0">
                <a:solidFill>
                  <a:srgbClr val="404040"/>
                </a:solidFill>
                <a:ea typeface="Calibri" panose="020F0502020204030204"/>
                <a:cs typeface="Calibri" panose="020F0502020204030204"/>
                <a:sym typeface="+mn-ea"/>
              </a:rPr>
              <a:t>more commonly selected by students from urban regions</a:t>
            </a:r>
            <a:r>
              <a:rPr lang="en-US" dirty="0">
                <a:solidFill>
                  <a:srgbClr val="404040"/>
                </a:solidFill>
                <a:ea typeface="Calibri" panose="020F0502020204030204"/>
                <a:cs typeface="Calibri" panose="020F0502020204030204"/>
                <a:sym typeface="+mn-ea"/>
              </a:rPr>
              <a:t> (descriptive trend).</a:t>
            </a:r>
            <a:endParaRPr lang="en-US">
              <a:solidFill>
                <a:srgbClr val="404040"/>
              </a:solidFill>
              <a:ea typeface="Calibri" panose="020F0502020204030204"/>
              <a:cs typeface="Calibri" panose="020F0502020204030204"/>
            </a:endParaRPr>
          </a:p>
          <a:p>
            <a:r>
              <a:rPr lang="en-US" b="1" dirty="0">
                <a:solidFill>
                  <a:srgbClr val="FF0000"/>
                </a:solidFill>
                <a:ea typeface="Calibri" panose="020F0502020204030204"/>
                <a:cs typeface="Calibri" panose="020F0502020204030204"/>
                <a:sym typeface="+mn-ea"/>
              </a:rPr>
              <a:t>Note: Chi-square Test Output (Migration × Nutrition)</a:t>
            </a:r>
            <a:endParaRPr lang="en-US" b="1">
              <a:solidFill>
                <a:srgbClr val="FF0000"/>
              </a:solidFill>
              <a:ea typeface="Calibri" panose="020F0502020204030204"/>
              <a:cs typeface="Calibri" panose="020F0502020204030204"/>
            </a:endParaRPr>
          </a:p>
          <a:p>
            <a:r>
              <a:rPr lang="en-US" b="1" dirty="0">
                <a:solidFill>
                  <a:srgbClr val="FF0000"/>
                </a:solidFill>
                <a:ea typeface="Calibri" panose="020F0502020204030204"/>
                <a:cs typeface="Calibri" panose="020F0502020204030204"/>
                <a:sym typeface="+mn-ea"/>
              </a:rPr>
              <a:t>Pearson Chi-square: 572.438, </a:t>
            </a:r>
            <a:r>
              <a:rPr lang="en-US" b="1" dirty="0" err="1">
                <a:solidFill>
                  <a:srgbClr val="FF0000"/>
                </a:solidFill>
                <a:ea typeface="Calibri" panose="020F0502020204030204"/>
                <a:cs typeface="Calibri" panose="020F0502020204030204"/>
                <a:sym typeface="+mn-ea"/>
              </a:rPr>
              <a:t>df</a:t>
            </a:r>
            <a:r>
              <a:rPr lang="en-US" b="1" dirty="0">
                <a:solidFill>
                  <a:srgbClr val="FF0000"/>
                </a:solidFill>
                <a:ea typeface="Calibri" panose="020F0502020204030204"/>
                <a:cs typeface="Calibri" panose="020F0502020204030204"/>
                <a:sym typeface="+mn-ea"/>
              </a:rPr>
              <a:t> = 252, p = .000</a:t>
            </a:r>
            <a:endParaRPr lang="en-US" b="1">
              <a:solidFill>
                <a:srgbClr val="FF0000"/>
              </a:solidFill>
              <a:ea typeface="Calibri" panose="020F0502020204030204"/>
              <a:cs typeface="Calibri" panose="020F0502020204030204"/>
            </a:endParaRPr>
          </a:p>
          <a:p>
            <a:r>
              <a:rPr lang="en-US" b="1" dirty="0">
                <a:solidFill>
                  <a:srgbClr val="FF0000"/>
                </a:solidFill>
                <a:ea typeface="Calibri" panose="020F0502020204030204"/>
                <a:cs typeface="Calibri" panose="020F0502020204030204"/>
                <a:sym typeface="+mn-ea"/>
              </a:rPr>
              <a:t>BUT: 316 cells (98.8%) had expected counts &lt;5</a:t>
            </a:r>
            <a:endParaRPr lang="en-US" b="1">
              <a:solidFill>
                <a:srgbClr val="FF0000"/>
              </a:solidFill>
              <a:ea typeface="Calibri" panose="020F0502020204030204"/>
              <a:cs typeface="Calibri" panose="020F0502020204030204"/>
            </a:endParaRPr>
          </a:p>
          <a:p>
            <a:r>
              <a:rPr lang="en-US" b="1" dirty="0">
                <a:solidFill>
                  <a:srgbClr val="FF0000"/>
                </a:solidFill>
                <a:ea typeface="Calibri" panose="020F0502020204030204"/>
                <a:cs typeface="Calibri" panose="020F0502020204030204"/>
                <a:sym typeface="+mn-ea"/>
              </a:rPr>
              <a:t>Interpretation: Test assumption violated due to too many categories, so results not reliable</a:t>
            </a:r>
            <a:endParaRPr lang="en-US" b="1">
              <a:solidFill>
                <a:srgbClr val="FF0000"/>
              </a:solidFill>
              <a:ea typeface="Calibri" panose="020F0502020204030204"/>
              <a:cs typeface="Calibri" panose="020F0502020204030204"/>
            </a:endParaRPr>
          </a:p>
          <a:p>
            <a:endParaRPr lang="en-US"/>
          </a:p>
        </p:txBody>
      </p:sp>
      <p:sp>
        <p:nvSpPr>
          <p:cNvPr id="2" name="Text Box 1"/>
          <p:cNvSpPr txBox="1"/>
          <p:nvPr/>
        </p:nvSpPr>
        <p:spPr>
          <a:xfrm>
            <a:off x="406400" y="3583305"/>
            <a:ext cx="6838315" cy="1050925"/>
          </a:xfrm>
          <a:prstGeom prst="rect">
            <a:avLst/>
          </a:prstGeom>
          <a:noFill/>
          <a:ln w="57150">
            <a:solidFill>
              <a:schemeClr val="accent1"/>
            </a:solidFill>
            <a:prstDash val="sysDash"/>
          </a:ln>
        </p:spPr>
        <p:txBody>
          <a:bodyPr wrap="square" rtlCol="0">
            <a:noAutofit/>
          </a:bodyPr>
          <a:p>
            <a:r>
              <a:rPr lang="en-US" b="1"/>
              <a:t>***Out of 218 participants = 67.3% consume alcohol 3-4 times a week</a:t>
            </a:r>
            <a:endParaRPr lang="en-US" b="1"/>
          </a:p>
          <a:p>
            <a:r>
              <a:rPr lang="en-US" b="1"/>
              <a:t>Out of 218 participants= 58.6% smoke often</a:t>
            </a:r>
            <a:endParaRPr lang="en-US"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Content Placeholder 3" descr="Screenshot (327)"/>
          <p:cNvPicPr>
            <a:picLocks noChangeAspect="1"/>
          </p:cNvPicPr>
          <p:nvPr>
            <p:ph idx="1"/>
          </p:nvPr>
        </p:nvPicPr>
        <p:blipFill>
          <a:blip r:embed="rId1"/>
          <a:srcRect l="-231" t="28535" r="4626" b="34375"/>
          <a:stretch>
            <a:fillRect/>
          </a:stretch>
        </p:blipFill>
        <p:spPr>
          <a:xfrm>
            <a:off x="1082040" y="1819275"/>
            <a:ext cx="10342880" cy="376047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6" y="-527"/>
            <a:ext cx="10058400" cy="1450757"/>
          </a:xfrm>
        </p:spPr>
        <p:txBody>
          <a:bodyPr/>
          <a:lstStyle/>
          <a:p>
            <a:pPr>
              <a:lnSpc>
                <a:spcPct val="100000"/>
              </a:lnSpc>
              <a:spcBef>
                <a:spcPts val="0"/>
              </a:spcBef>
            </a:pPr>
            <a:r>
              <a:rPr lang="en-US" sz="1800" b="1" dirty="0">
                <a:solidFill>
                  <a:srgbClr val="000000"/>
                </a:solidFill>
                <a:latin typeface="Calibri" panose="020F0502020204030204"/>
                <a:ea typeface="Calibri" panose="020F0502020204030204"/>
                <a:cs typeface="Calibri" panose="020F0502020204030204"/>
              </a:rPr>
              <a:t>Objective 5: To determine effect of nutritional habits on Quality of Life</a:t>
            </a:r>
            <a:endParaRPr lang="en-US" sz="1800" dirty="0">
              <a:solidFill>
                <a:srgbClr val="000000"/>
              </a:solidFill>
              <a:latin typeface="Calibri" panose="020F0502020204030204"/>
              <a:ea typeface="Calibri" panose="020F0502020204030204"/>
              <a:cs typeface="Calibri" panose="020F0502020204030204"/>
            </a:endParaRPr>
          </a:p>
          <a:p>
            <a:pPr>
              <a:lnSpc>
                <a:spcPct val="100000"/>
              </a:lnSpc>
              <a:spcBef>
                <a:spcPts val="0"/>
              </a:spcBef>
            </a:pPr>
            <a:r>
              <a:rPr lang="en-US" sz="1800" b="1" dirty="0">
                <a:solidFill>
                  <a:srgbClr val="000000"/>
                </a:solidFill>
                <a:latin typeface="Calibri" panose="020F0502020204030204"/>
                <a:ea typeface="Calibri" panose="020F0502020204030204"/>
                <a:cs typeface="Calibri" panose="020F0502020204030204"/>
              </a:rPr>
              <a:t>🔸 Correlation (Pearson's )</a:t>
            </a:r>
            <a:endParaRPr lang="en-US" sz="1800" dirty="0">
              <a:solidFill>
                <a:srgbClr val="000000"/>
              </a:solidFill>
              <a:latin typeface="Calibri" panose="020F0502020204030204"/>
              <a:ea typeface="Calibri" panose="020F0502020204030204"/>
              <a:cs typeface="Calibri" panose="020F0502020204030204"/>
            </a:endParaRPr>
          </a:p>
          <a:p>
            <a:endParaRPr lang="en-US" dirty="0">
              <a:ea typeface="Calibri Light" panose="020F0302020204030204"/>
              <a:cs typeface="Calibri Light" panose="020F0302020204030204"/>
            </a:endParaRPr>
          </a:p>
        </p:txBody>
      </p:sp>
      <p:graphicFrame>
        <p:nvGraphicFramePr>
          <p:cNvPr id="5" name="Content Placeholder 4"/>
          <p:cNvGraphicFramePr>
            <a:graphicFrameLocks noGrp="1"/>
          </p:cNvGraphicFramePr>
          <p:nvPr>
            <p:ph idx="1"/>
          </p:nvPr>
        </p:nvGraphicFramePr>
        <p:xfrm>
          <a:off x="3659" y="1051133"/>
          <a:ext cx="10058400" cy="1828800"/>
        </p:xfrm>
        <a:graphic>
          <a:graphicData uri="http://schemas.openxmlformats.org/drawingml/2006/table">
            <a:tbl>
              <a:tblPr bandRow="1">
                <a:tableStyleId>{284E427A-3D55-4303-BF80-6455036E1DE7}</a:tableStyleId>
              </a:tblPr>
              <a:tblGrid>
                <a:gridCol w="2514600"/>
                <a:gridCol w="2514600"/>
                <a:gridCol w="2514600"/>
                <a:gridCol w="2514600"/>
              </a:tblGrid>
              <a:tr h="0">
                <a:tc>
                  <a:txBody>
                    <a:bodyPr/>
                    <a:lstStyle/>
                    <a:p>
                      <a:pPr>
                        <a:buNone/>
                      </a:pPr>
                      <a:r>
                        <a:rPr lang="en-US" b="1" dirty="0"/>
                        <a:t>Predictor</a:t>
                      </a:r>
                      <a:endParaRPr lang="en-US" b="1" dirty="0"/>
                    </a:p>
                  </a:txBody>
                  <a:tcPr anchor="ctr"/>
                </a:tc>
                <a:tc>
                  <a:txBody>
                    <a:bodyPr/>
                    <a:lstStyle/>
                    <a:p>
                      <a:pPr>
                        <a:buNone/>
                      </a:pPr>
                      <a:r>
                        <a:rPr lang="en-US" b="1" dirty="0"/>
                        <a:t>QoL Domain</a:t>
                      </a:r>
                      <a:endParaRPr lang="en-US" b="1" dirty="0"/>
                    </a:p>
                  </a:txBody>
                  <a:tcPr anchor="ctr"/>
                </a:tc>
                <a:tc>
                  <a:txBody>
                    <a:bodyPr/>
                    <a:lstStyle/>
                    <a:p>
                      <a:pPr>
                        <a:buNone/>
                      </a:pPr>
                      <a:r>
                        <a:rPr lang="en-US" b="1" dirty="0"/>
                        <a:t>r</a:t>
                      </a:r>
                      <a:endParaRPr lang="en-US" b="1" dirty="0"/>
                    </a:p>
                  </a:txBody>
                  <a:tcPr anchor="ctr"/>
                </a:tc>
                <a:tc>
                  <a:txBody>
                    <a:bodyPr/>
                    <a:lstStyle/>
                    <a:p>
                      <a:pPr>
                        <a:buNone/>
                      </a:pPr>
                      <a:r>
                        <a:rPr lang="en-US" b="1" dirty="0"/>
                        <a:t>p-value</a:t>
                      </a:r>
                      <a:endParaRPr lang="en-US" b="1" dirty="0"/>
                    </a:p>
                  </a:txBody>
                  <a:tcPr anchor="ctr"/>
                </a:tc>
              </a:tr>
              <a:tr h="0">
                <a:tc>
                  <a:txBody>
                    <a:bodyPr/>
                    <a:lstStyle/>
                    <a:p>
                      <a:pPr>
                        <a:buNone/>
                      </a:pPr>
                      <a:r>
                        <a:rPr lang="en-US" dirty="0"/>
                        <a:t>Unhealthy food habits</a:t>
                      </a:r>
                      <a:endParaRPr lang="en-US" dirty="0"/>
                    </a:p>
                  </a:txBody>
                  <a:tcPr anchor="ctr"/>
                </a:tc>
                <a:tc>
                  <a:txBody>
                    <a:bodyPr/>
                    <a:lstStyle/>
                    <a:p>
                      <a:pPr>
                        <a:buNone/>
                      </a:pPr>
                      <a:r>
                        <a:rPr lang="en-US" dirty="0"/>
                        <a:t>Physical QoL</a:t>
                      </a:r>
                      <a:endParaRPr lang="en-US" dirty="0"/>
                    </a:p>
                  </a:txBody>
                  <a:tcPr anchor="ctr"/>
                </a:tc>
                <a:tc>
                  <a:txBody>
                    <a:bodyPr/>
                    <a:lstStyle/>
                    <a:p>
                      <a:pPr>
                        <a:buNone/>
                      </a:pPr>
                      <a:r>
                        <a:rPr lang="en-US" dirty="0"/>
                        <a:t>–0.143</a:t>
                      </a:r>
                      <a:endParaRPr lang="en-US" dirty="0"/>
                    </a:p>
                  </a:txBody>
                  <a:tcPr anchor="ctr"/>
                </a:tc>
                <a:tc>
                  <a:txBody>
                    <a:bodyPr/>
                    <a:lstStyle/>
                    <a:p>
                      <a:pPr>
                        <a:buNone/>
                      </a:pPr>
                      <a:r>
                        <a:rPr lang="en-US" dirty="0"/>
                        <a:t>0.035</a:t>
                      </a:r>
                      <a:endParaRPr lang="en-US" dirty="0"/>
                    </a:p>
                  </a:txBody>
                  <a:tcPr anchor="ctr"/>
                </a:tc>
              </a:tr>
              <a:tr h="0">
                <a:tc>
                  <a:txBody>
                    <a:bodyPr/>
                    <a:lstStyle/>
                    <a:p>
                      <a:pPr>
                        <a:buNone/>
                      </a:pPr>
                      <a:r>
                        <a:rPr lang="en-US" dirty="0"/>
                        <a:t>Unhealthy food habits</a:t>
                      </a:r>
                      <a:endParaRPr lang="en-US" dirty="0"/>
                    </a:p>
                  </a:txBody>
                  <a:tcPr anchor="ctr"/>
                </a:tc>
                <a:tc>
                  <a:txBody>
                    <a:bodyPr/>
                    <a:lstStyle/>
                    <a:p>
                      <a:pPr>
                        <a:buNone/>
                      </a:pPr>
                      <a:r>
                        <a:rPr lang="en-US" dirty="0"/>
                        <a:t>Psychological QoL</a:t>
                      </a:r>
                      <a:endParaRPr lang="en-US" dirty="0"/>
                    </a:p>
                  </a:txBody>
                  <a:tcPr anchor="ctr"/>
                </a:tc>
                <a:tc>
                  <a:txBody>
                    <a:bodyPr/>
                    <a:lstStyle/>
                    <a:p>
                      <a:pPr>
                        <a:buNone/>
                      </a:pPr>
                      <a:r>
                        <a:rPr lang="en-US" dirty="0"/>
                        <a:t>–0.128</a:t>
                      </a:r>
                      <a:endParaRPr lang="en-US" dirty="0"/>
                    </a:p>
                  </a:txBody>
                  <a:tcPr anchor="ctr"/>
                </a:tc>
                <a:tc>
                  <a:txBody>
                    <a:bodyPr/>
                    <a:lstStyle/>
                    <a:p>
                      <a:pPr>
                        <a:buNone/>
                      </a:pPr>
                      <a:r>
                        <a:rPr lang="en-US" dirty="0"/>
                        <a:t>0.061</a:t>
                      </a:r>
                      <a:endParaRPr lang="en-US" dirty="0"/>
                    </a:p>
                  </a:txBody>
                  <a:tcPr anchor="ctr"/>
                </a:tc>
              </a:tr>
              <a:tr h="0">
                <a:tc>
                  <a:txBody>
                    <a:bodyPr/>
                    <a:lstStyle/>
                    <a:p>
                      <a:pPr>
                        <a:buNone/>
                      </a:pPr>
                      <a:r>
                        <a:rPr lang="en-US" dirty="0"/>
                        <a:t>Unhealthy food habits</a:t>
                      </a:r>
                      <a:endParaRPr lang="en-US" dirty="0"/>
                    </a:p>
                  </a:txBody>
                  <a:tcPr anchor="ctr"/>
                </a:tc>
                <a:tc>
                  <a:txBody>
                    <a:bodyPr/>
                    <a:lstStyle/>
                    <a:p>
                      <a:pPr>
                        <a:buNone/>
                      </a:pPr>
                      <a:r>
                        <a:rPr lang="en-US" dirty="0"/>
                        <a:t>Environmental QoL</a:t>
                      </a:r>
                      <a:endParaRPr lang="en-US" dirty="0"/>
                    </a:p>
                  </a:txBody>
                  <a:tcPr anchor="ctr"/>
                </a:tc>
                <a:tc>
                  <a:txBody>
                    <a:bodyPr/>
                    <a:lstStyle/>
                    <a:p>
                      <a:pPr>
                        <a:buNone/>
                      </a:pPr>
                      <a:r>
                        <a:rPr lang="en-US" dirty="0"/>
                        <a:t>–0.115</a:t>
                      </a:r>
                      <a:endParaRPr lang="en-US" dirty="0"/>
                    </a:p>
                  </a:txBody>
                  <a:tcPr anchor="ctr"/>
                </a:tc>
                <a:tc>
                  <a:txBody>
                    <a:bodyPr/>
                    <a:lstStyle/>
                    <a:p>
                      <a:pPr>
                        <a:buNone/>
                      </a:pPr>
                      <a:r>
                        <a:rPr lang="en-US" dirty="0"/>
                        <a:t>0.089</a:t>
                      </a:r>
                      <a:endParaRPr lang="en-US" dirty="0"/>
                    </a:p>
                  </a:txBody>
                  <a:tcPr anchor="ctr"/>
                </a:tc>
              </a:tr>
              <a:tr h="0">
                <a:tc>
                  <a:txBody>
                    <a:bodyPr/>
                    <a:lstStyle/>
                    <a:p>
                      <a:pPr>
                        <a:buNone/>
                      </a:pPr>
                      <a:r>
                        <a:rPr lang="en-US" dirty="0"/>
                        <a:t>Gender</a:t>
                      </a:r>
                      <a:endParaRPr lang="en-US" dirty="0"/>
                    </a:p>
                  </a:txBody>
                  <a:tcPr anchor="ctr"/>
                </a:tc>
                <a:tc>
                  <a:txBody>
                    <a:bodyPr/>
                    <a:lstStyle/>
                    <a:p>
                      <a:pPr>
                        <a:buNone/>
                      </a:pPr>
                      <a:r>
                        <a:rPr lang="en-US" dirty="0"/>
                        <a:t>Psychological QoL</a:t>
                      </a:r>
                      <a:endParaRPr lang="en-US" dirty="0"/>
                    </a:p>
                  </a:txBody>
                  <a:tcPr anchor="ctr"/>
                </a:tc>
                <a:tc>
                  <a:txBody>
                    <a:bodyPr/>
                    <a:lstStyle/>
                    <a:p>
                      <a:pPr>
                        <a:buNone/>
                      </a:pPr>
                      <a:r>
                        <a:rPr lang="en-US" dirty="0"/>
                        <a:t>–0.145</a:t>
                      </a:r>
                      <a:endParaRPr lang="en-US" dirty="0"/>
                    </a:p>
                  </a:txBody>
                  <a:tcPr anchor="ctr"/>
                </a:tc>
                <a:tc>
                  <a:txBody>
                    <a:bodyPr/>
                    <a:lstStyle/>
                    <a:p>
                      <a:pPr>
                        <a:buNone/>
                      </a:pPr>
                      <a:r>
                        <a:rPr lang="en-US" dirty="0"/>
                        <a:t>0.032</a:t>
                      </a:r>
                      <a:endParaRPr lang="en-US" dirty="0"/>
                    </a:p>
                  </a:txBody>
                  <a:tcPr anchor="ctr"/>
                </a:tc>
              </a:tr>
            </a:tbl>
          </a:graphicData>
        </a:graphic>
      </p:graphicFrame>
      <p:sp>
        <p:nvSpPr>
          <p:cNvPr id="6" name="TextBox 5"/>
          <p:cNvSpPr txBox="1"/>
          <p:nvPr/>
        </p:nvSpPr>
        <p:spPr>
          <a:xfrm>
            <a:off x="19879" y="2979531"/>
            <a:ext cx="12174328" cy="3415030"/>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endParaRPr lang="en-US"/>
          </a:p>
          <a:p>
            <a:r>
              <a:rPr lang="en-US" b="1" dirty="0"/>
              <a:t>🔸 Regression Analysis (for QoL Domains)</a:t>
            </a:r>
            <a:endParaRPr lang="en-US" b="1" dirty="0">
              <a:ea typeface="Calibri" panose="020F0502020204030204"/>
              <a:cs typeface="Calibri" panose="020F0502020204030204"/>
            </a:endParaRPr>
          </a:p>
          <a:p>
            <a:r>
              <a:rPr lang="en-US" b="1" dirty="0"/>
              <a:t> Physical QoL</a:t>
            </a:r>
            <a:endParaRPr lang="en-US" b="1" dirty="0">
              <a:ea typeface="Calibri" panose="020F0502020204030204"/>
              <a:cs typeface="Calibri" panose="020F0502020204030204"/>
            </a:endParaRPr>
          </a:p>
          <a:p>
            <a:pPr marL="228600" indent="-228600">
              <a:buChar char="•"/>
            </a:pPr>
            <a:r>
              <a:rPr lang="en-US" dirty="0"/>
              <a:t>R² = 0.006 (i.e., dietary habits explain </a:t>
            </a:r>
            <a:r>
              <a:rPr lang="en-US" b="1" dirty="0"/>
              <a:t>0.6% of variance</a:t>
            </a:r>
            <a:r>
              <a:rPr lang="en-US" dirty="0"/>
              <a:t>)</a:t>
            </a:r>
            <a:endParaRPr lang="en-US" dirty="0">
              <a:ea typeface="Calibri" panose="020F0502020204030204"/>
              <a:cs typeface="Calibri" panose="020F0502020204030204"/>
            </a:endParaRPr>
          </a:p>
          <a:p>
            <a:pPr marL="228600" indent="-228600">
              <a:buChar char="•"/>
            </a:pPr>
            <a:r>
              <a:rPr lang="en-US" dirty="0"/>
              <a:t>No significant predictors except gender (borderline)</a:t>
            </a:r>
            <a:endParaRPr lang="en-US" dirty="0">
              <a:ea typeface="Calibri" panose="020F0502020204030204"/>
              <a:cs typeface="Calibri" panose="020F0502020204030204"/>
            </a:endParaRPr>
          </a:p>
          <a:p>
            <a:r>
              <a:rPr lang="en-US" b="1" dirty="0"/>
              <a:t>Psychological QoL</a:t>
            </a:r>
            <a:endParaRPr lang="en-US" b="1" dirty="0">
              <a:ea typeface="Calibri" panose="020F0502020204030204"/>
              <a:cs typeface="Calibri" panose="020F0502020204030204"/>
            </a:endParaRPr>
          </a:p>
          <a:p>
            <a:pPr marL="228600" indent="-228600">
              <a:buChar char="•"/>
            </a:pPr>
            <a:r>
              <a:rPr lang="en-US" dirty="0"/>
              <a:t>Gender was a significant predictor:</a:t>
            </a:r>
            <a:br>
              <a:rPr lang="en-US" dirty="0"/>
            </a:br>
            <a:r>
              <a:rPr lang="en-US" b="1" dirty="0"/>
              <a:t>β = –0.158</a:t>
            </a:r>
            <a:r>
              <a:rPr lang="en-US" dirty="0"/>
              <a:t>, </a:t>
            </a:r>
            <a:r>
              <a:rPr lang="en-US" b="1" dirty="0"/>
              <a:t>p = 0.021(</a:t>
            </a:r>
            <a:r>
              <a:rPr lang="en-US" altLang="en-US" b="1" dirty="0">
                <a:ea typeface="Calibri" panose="020F0502020204030204"/>
                <a:cs typeface="Calibri" panose="020F0502020204030204"/>
              </a:rPr>
              <a:t>The negative beta means that female students (assuming coded as lower value) tend to report lower psychological QoL than males)</a:t>
            </a:r>
            <a:endParaRPr lang="en-US" altLang="en-US" b="1" dirty="0">
              <a:ea typeface="Calibri" panose="020F0502020204030204"/>
              <a:cs typeface="Calibri" panose="020F0502020204030204"/>
            </a:endParaRPr>
          </a:p>
          <a:p>
            <a:r>
              <a:rPr lang="en-US" b="1" dirty="0"/>
              <a:t> Environmental &amp; Social QoL</a:t>
            </a:r>
            <a:endParaRPr lang="en-US" b="1" dirty="0">
              <a:ea typeface="Calibri" panose="020F0502020204030204"/>
              <a:cs typeface="Calibri" panose="020F0502020204030204"/>
            </a:endParaRPr>
          </a:p>
          <a:p>
            <a:pPr marL="228600" indent="-228600">
              <a:buChar char="•"/>
            </a:pPr>
            <a:r>
              <a:rPr lang="en-US" dirty="0"/>
              <a:t>No significant predictors from dietary habit variables</a:t>
            </a:r>
            <a:endParaRPr lang="en-US" dirty="0">
              <a:ea typeface="Calibri" panose="020F0502020204030204"/>
              <a:cs typeface="Calibri" panose="020F0502020204030204"/>
            </a:endParaRPr>
          </a:p>
          <a:p>
            <a:pPr marL="228600" indent="-228600">
              <a:buChar char="•"/>
            </a:pPr>
            <a:r>
              <a:rPr lang="en-US" dirty="0"/>
              <a:t>Models were statistically non-significant (p &gt; 0.05)</a:t>
            </a:r>
            <a:endParaRPr lang="en-US" dirty="0">
              <a:ea typeface="Calibri" panose="020F0502020204030204"/>
              <a:cs typeface="Calibri" panose="020F0502020204030204"/>
            </a:endParaRPr>
          </a:p>
        </p:txBody>
      </p:sp>
      <p:pic>
        <p:nvPicPr>
          <p:cNvPr id="3" name="Picture 2" descr="download (4)"/>
          <p:cNvPicPr>
            <a:picLocks noChangeAspect="1"/>
          </p:cNvPicPr>
          <p:nvPr/>
        </p:nvPicPr>
        <p:blipFill>
          <a:blip r:embed="rId1"/>
          <a:stretch>
            <a:fillRect/>
          </a:stretch>
        </p:blipFill>
        <p:spPr>
          <a:xfrm>
            <a:off x="9944100" y="0"/>
            <a:ext cx="2247900" cy="114173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6" y="-527"/>
            <a:ext cx="10058400" cy="1450757"/>
          </a:xfrm>
        </p:spPr>
        <p:txBody>
          <a:bodyPr vert="horz" lIns="91440" tIns="45720" rIns="91440" bIns="45720" rtlCol="0" anchor="t">
            <a:normAutofit/>
          </a:bodyPr>
          <a:lstStyle/>
          <a:p>
            <a:r>
              <a:rPr lang="en-US" b="1" u="sng" dirty="0">
                <a:ea typeface="Calibri Light" panose="020F0302020204030204"/>
                <a:cs typeface="Calibri Light" panose="020F0302020204030204"/>
              </a:rPr>
              <a:t>Discussion</a:t>
            </a:r>
            <a:endParaRPr lang="en-US" b="1" u="sng" dirty="0">
              <a:ea typeface="Calibri Light" panose="020F0302020204030204"/>
              <a:cs typeface="Calibri Light" panose="020F0302020204030204"/>
            </a:endParaRPr>
          </a:p>
        </p:txBody>
      </p:sp>
      <p:sp>
        <p:nvSpPr>
          <p:cNvPr id="3" name="Content Placeholder 2"/>
          <p:cNvSpPr>
            <a:spLocks noGrp="1"/>
          </p:cNvSpPr>
          <p:nvPr>
            <p:ph idx="1"/>
          </p:nvPr>
        </p:nvSpPr>
        <p:spPr>
          <a:xfrm>
            <a:off x="3976" y="719299"/>
            <a:ext cx="11979965" cy="5470055"/>
          </a:xfrm>
        </p:spPr>
        <p:txBody>
          <a:bodyPr vert="horz" lIns="0" tIns="45720" rIns="0" bIns="45720" rtlCol="0" anchor="t">
            <a:normAutofit/>
          </a:bodyPr>
          <a:lstStyle/>
          <a:p>
            <a:r>
              <a:rPr lang="en-US" sz="2400" dirty="0">
                <a:ea typeface="+mn-lt"/>
                <a:cs typeface="+mn-lt"/>
              </a:rPr>
              <a:t>The current study explored how nutritional habits affect the quality of life (QoL) of college students who have migrated from their hometowns for education. The findings reveal both individual and contextual influences shaping dietary behaviors and well-being.</a:t>
            </a:r>
            <a:endParaRPr lang="en-US" sz="2400" dirty="0">
              <a:ea typeface="Calibri" panose="020F0502020204030204"/>
              <a:cs typeface="Calibri" panose="020F0502020204030204"/>
            </a:endParaRPr>
          </a:p>
          <a:p>
            <a:r>
              <a:rPr lang="en-US" sz="2400">
                <a:ea typeface="+mn-lt"/>
                <a:cs typeface="+mn-lt"/>
              </a:rPr>
              <a:t>From a public health perspective, the study highlights a concerning trend: </a:t>
            </a:r>
            <a:r>
              <a:rPr lang="en-US" sz="2400" b="1">
                <a:ea typeface="+mn-lt"/>
                <a:cs typeface="+mn-lt"/>
              </a:rPr>
              <a:t>frequent consumption of fast foods and snacks and inadequate intake of fruits and vegetables</a:t>
            </a:r>
            <a:r>
              <a:rPr lang="en-US" sz="2400">
                <a:ea typeface="+mn-lt"/>
                <a:cs typeface="+mn-lt"/>
              </a:rPr>
              <a:t>. These findings align with national data (e.g., NFHS and NSSO reports) which show increased processed food reliance among urban youth and working students. Migration further intensifies these habits, as students face </a:t>
            </a:r>
            <a:r>
              <a:rPr lang="en-US" sz="2400" b="1">
                <a:ea typeface="+mn-lt"/>
                <a:cs typeface="+mn-lt"/>
              </a:rPr>
              <a:t>time constraints, poor access to home-cooked food, stress, and limited nutritional awareness</a:t>
            </a:r>
            <a:r>
              <a:rPr lang="en-US" sz="2400">
                <a:ea typeface="+mn-lt"/>
                <a:cs typeface="+mn-lt"/>
              </a:rPr>
              <a:t>.</a:t>
            </a:r>
            <a:endParaRPr lang="en-US" sz="2400"/>
          </a:p>
          <a:p>
            <a:r>
              <a:rPr lang="en-US" sz="2400">
                <a:ea typeface="+mn-lt"/>
                <a:cs typeface="+mn-lt"/>
              </a:rPr>
              <a:t>The gender differences observed (e.g., females choosing healthier milk but reporting lower QoL scores) suggest that </a:t>
            </a:r>
            <a:r>
              <a:rPr lang="en-US" sz="2400" b="1">
                <a:ea typeface="+mn-lt"/>
                <a:cs typeface="+mn-lt"/>
              </a:rPr>
              <a:t>nutritional decisions are shaped by social roles, perceptions of body image, and differing stress experiences</a:t>
            </a:r>
            <a:r>
              <a:rPr lang="en-US" sz="2400">
                <a:ea typeface="+mn-lt"/>
                <a:cs typeface="+mn-lt"/>
              </a:rPr>
              <a:t>—something widely documented in adolescent health literature.</a:t>
            </a:r>
            <a:endParaRPr lang="en-US" sz="2400"/>
          </a:p>
          <a:p>
            <a:endParaRPr lang="en-US" sz="2400" dirty="0">
              <a:ea typeface="Calibri" panose="020F0502020204030204"/>
              <a:cs typeface="Calibri" panose="020F050202020403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9628" y="233386"/>
            <a:ext cx="11593443" cy="5514229"/>
          </a:xfrm>
        </p:spPr>
        <p:txBody>
          <a:bodyPr vert="horz" lIns="0" tIns="45720" rIns="0" bIns="45720" rtlCol="0" anchor="t">
            <a:normAutofit/>
          </a:bodyPr>
          <a:lstStyle/>
          <a:p>
            <a:r>
              <a:rPr lang="en-US" sz="2400" dirty="0">
                <a:ea typeface="Calibri" panose="020F0502020204030204"/>
                <a:cs typeface="Calibri" panose="020F0502020204030204"/>
              </a:rPr>
              <a:t>Moreover, although diet showed only a </a:t>
            </a:r>
            <a:r>
              <a:rPr lang="en-US" sz="2400" b="1" dirty="0">
                <a:ea typeface="Calibri" panose="020F0502020204030204"/>
                <a:cs typeface="Calibri" panose="020F0502020204030204"/>
              </a:rPr>
              <a:t>modest influence on physical QoL</a:t>
            </a:r>
            <a:r>
              <a:rPr lang="en-US" sz="2400" dirty="0">
                <a:ea typeface="Calibri" panose="020F0502020204030204"/>
                <a:cs typeface="Calibri" panose="020F0502020204030204"/>
              </a:rPr>
              <a:t>, the stronger association of QoL with </a:t>
            </a:r>
            <a:r>
              <a:rPr lang="en-US" sz="2400" b="1" dirty="0">
                <a:ea typeface="Calibri" panose="020F0502020204030204"/>
                <a:cs typeface="Calibri" panose="020F0502020204030204"/>
              </a:rPr>
              <a:t>gender and SES</a:t>
            </a:r>
            <a:r>
              <a:rPr lang="en-US" sz="2400" dirty="0">
                <a:ea typeface="Calibri" panose="020F0502020204030204"/>
                <a:cs typeface="Calibri" panose="020F0502020204030204"/>
              </a:rPr>
              <a:t> implies that </a:t>
            </a:r>
            <a:r>
              <a:rPr lang="en-US" sz="2400" b="1" dirty="0">
                <a:ea typeface="Calibri" panose="020F0502020204030204"/>
                <a:cs typeface="Calibri" panose="020F0502020204030204"/>
              </a:rPr>
              <a:t>dietary interventions alone may not suffice</a:t>
            </a:r>
            <a:r>
              <a:rPr lang="en-US" sz="2400" dirty="0">
                <a:ea typeface="Calibri" panose="020F0502020204030204"/>
                <a:cs typeface="Calibri" panose="020F0502020204030204"/>
              </a:rPr>
              <a:t>. The study supports a holistic view, consistent with WHO’s social determinants of health framework, suggesting the need for integrated strategies addressing </a:t>
            </a:r>
            <a:r>
              <a:rPr lang="en-US" sz="2400" b="1" dirty="0">
                <a:ea typeface="Calibri" panose="020F0502020204030204"/>
                <a:cs typeface="Calibri" panose="020F0502020204030204"/>
              </a:rPr>
              <a:t>diet, mental health, socio-economic stressors, and accommodation-related challenges</a:t>
            </a:r>
            <a:r>
              <a:rPr lang="en-US" sz="2400" dirty="0">
                <a:ea typeface="Calibri" panose="020F0502020204030204"/>
                <a:cs typeface="Calibri" panose="020F0502020204030204"/>
              </a:rPr>
              <a:t>.</a:t>
            </a:r>
            <a:endParaRPr lang="en-US" sz="2400" dirty="0">
              <a:solidFill>
                <a:srgbClr val="000000"/>
              </a:solidFill>
              <a:ea typeface="Calibri" panose="020F0502020204030204"/>
              <a:cs typeface="Calibri" panose="020F0502020204030204"/>
            </a:endParaRPr>
          </a:p>
          <a:p>
            <a:r>
              <a:rPr lang="en-US" sz="2400" dirty="0">
                <a:ea typeface="Calibri" panose="020F0502020204030204"/>
                <a:cs typeface="Calibri" panose="020F0502020204030204"/>
              </a:rPr>
              <a:t>The limitation of chi-square analysis due to sparse data (98.8% cells with &lt;5 counts) </a:t>
            </a:r>
            <a:r>
              <a:rPr lang="en-US" sz="2400" dirty="0">
                <a:ea typeface="+mn-lt"/>
                <a:cs typeface="+mn-lt"/>
              </a:rPr>
              <a:t>While regression and correlation were appropriately used to explore relationships between dietary habits and QoL domains, future research could benefit from </a:t>
            </a:r>
            <a:r>
              <a:rPr lang="en-US" sz="2400" b="1" dirty="0">
                <a:ea typeface="+mn-lt"/>
                <a:cs typeface="+mn-lt"/>
              </a:rPr>
              <a:t>category consolidation </a:t>
            </a:r>
            <a:endParaRPr lang="en-US" sz="2400" dirty="0">
              <a:solidFill>
                <a:srgbClr val="000000"/>
              </a:solidFill>
              <a:ea typeface="Calibri" panose="020F0502020204030204"/>
              <a:cs typeface="Calibri" panose="020F0502020204030204"/>
            </a:endParaRPr>
          </a:p>
          <a:p>
            <a:r>
              <a:rPr lang="en-US" sz="2400" dirty="0">
                <a:ea typeface="Calibri" panose="020F0502020204030204"/>
                <a:cs typeface="Calibri" panose="020F0502020204030204"/>
              </a:rPr>
              <a:t>In the broader context, these findings are important for </a:t>
            </a:r>
            <a:r>
              <a:rPr lang="en-US" sz="2400" b="1" dirty="0">
                <a:ea typeface="Calibri" panose="020F0502020204030204"/>
                <a:cs typeface="Calibri" panose="020F0502020204030204"/>
              </a:rPr>
              <a:t>hostel policy, student wellness programs, and targeted health education</a:t>
            </a:r>
            <a:r>
              <a:rPr lang="en-US" sz="2400" dirty="0">
                <a:ea typeface="Calibri" panose="020F0502020204030204"/>
                <a:cs typeface="Calibri" panose="020F0502020204030204"/>
              </a:rPr>
              <a:t>, particularly for students from disadvantaged backgrounds or high-migration corridors</a:t>
            </a:r>
            <a:endParaRPr lang="en-US" sz="2400" dirty="0">
              <a:solidFill>
                <a:srgbClr val="000000"/>
              </a:solidFill>
              <a:ea typeface="Calibri" panose="020F0502020204030204"/>
              <a:cs typeface="Calibri" panose="020F0502020204030204"/>
            </a:endParaRPr>
          </a:p>
          <a:p>
            <a:endParaRPr lang="en-US" sz="2400" dirty="0">
              <a:solidFill>
                <a:srgbClr val="000000"/>
              </a:solidFill>
              <a:ea typeface="Calibri" panose="020F0502020204030204"/>
              <a:cs typeface="Calibri" panose="020F050202020403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150" y="286603"/>
            <a:ext cx="10853530" cy="1439714"/>
          </a:xfrm>
        </p:spPr>
        <p:txBody>
          <a:bodyPr vert="horz" lIns="91440" tIns="45720" rIns="91440" bIns="45720" rtlCol="0" anchor="t">
            <a:normAutofit/>
          </a:bodyPr>
          <a:lstStyle/>
          <a:p>
            <a:r>
              <a:rPr lang="en-US" b="1" u="sng" dirty="0">
                <a:latin typeface="Times New Roman" panose="02020603050405020304"/>
                <a:ea typeface="Calibri Light" panose="020F0302020204030204"/>
                <a:cs typeface="Calibri Light" panose="020F0302020204030204"/>
              </a:rPr>
              <a:t>Conclusion</a:t>
            </a:r>
            <a:endParaRPr lang="en-US" b="1" u="sng" dirty="0">
              <a:latin typeface="Times New Roman" panose="02020603050405020304"/>
            </a:endParaRPr>
          </a:p>
        </p:txBody>
      </p:sp>
      <p:sp>
        <p:nvSpPr>
          <p:cNvPr id="3" name="Content Placeholder 2"/>
          <p:cNvSpPr>
            <a:spLocks noGrp="1"/>
          </p:cNvSpPr>
          <p:nvPr>
            <p:ph idx="1"/>
          </p:nvPr>
        </p:nvSpPr>
        <p:spPr>
          <a:xfrm>
            <a:off x="302150" y="1149995"/>
            <a:ext cx="11405704" cy="4995185"/>
          </a:xfrm>
        </p:spPr>
        <p:txBody>
          <a:bodyPr vert="horz" lIns="0" tIns="45720" rIns="0" bIns="45720" rtlCol="0" anchor="t">
            <a:noAutofit/>
          </a:bodyPr>
          <a:lstStyle/>
          <a:p>
            <a:r>
              <a:rPr lang="en-US" sz="2400" dirty="0">
                <a:ea typeface="+mn-lt"/>
                <a:cs typeface="+mn-lt"/>
              </a:rPr>
              <a:t>The study concludes that </a:t>
            </a:r>
            <a:r>
              <a:rPr lang="en-US" sz="2400" b="1" dirty="0">
                <a:ea typeface="+mn-lt"/>
                <a:cs typeface="+mn-lt"/>
              </a:rPr>
              <a:t>unhealthy dietary habits are common</a:t>
            </a:r>
            <a:r>
              <a:rPr lang="en-US" sz="2400" dirty="0">
                <a:ea typeface="+mn-lt"/>
                <a:cs typeface="+mn-lt"/>
              </a:rPr>
              <a:t> among migrated college students, marked by </a:t>
            </a:r>
            <a:r>
              <a:rPr lang="en-US" sz="2400" b="1" dirty="0">
                <a:ea typeface="+mn-lt"/>
                <a:cs typeface="+mn-lt"/>
              </a:rPr>
              <a:t>high fast food and snack intake, and low fruit/vegetable consumption</a:t>
            </a:r>
            <a:r>
              <a:rPr lang="en-US" sz="2400" dirty="0">
                <a:ea typeface="+mn-lt"/>
                <a:cs typeface="+mn-lt"/>
              </a:rPr>
              <a:t>. These patterns appear to have a </a:t>
            </a:r>
            <a:r>
              <a:rPr lang="en-US" sz="2400" b="1" dirty="0">
                <a:ea typeface="+mn-lt"/>
                <a:cs typeface="+mn-lt"/>
              </a:rPr>
              <a:t>mild but statistically significant impact on physical health</a:t>
            </a:r>
            <a:r>
              <a:rPr lang="en-US" sz="2400" dirty="0">
                <a:ea typeface="+mn-lt"/>
                <a:cs typeface="+mn-lt"/>
              </a:rPr>
              <a:t>, but are </a:t>
            </a:r>
            <a:r>
              <a:rPr lang="en-US" sz="2400" b="1" dirty="0">
                <a:ea typeface="+mn-lt"/>
                <a:cs typeface="+mn-lt"/>
              </a:rPr>
              <a:t>not strong predictors</a:t>
            </a:r>
            <a:r>
              <a:rPr lang="en-US" sz="2400" dirty="0">
                <a:ea typeface="+mn-lt"/>
                <a:cs typeface="+mn-lt"/>
              </a:rPr>
              <a:t> of overall quality of life.</a:t>
            </a:r>
            <a:endParaRPr lang="en-US" sz="2400" dirty="0">
              <a:ea typeface="Calibri" panose="020F0502020204030204"/>
              <a:cs typeface="Calibri" panose="020F0502020204030204"/>
            </a:endParaRPr>
          </a:p>
          <a:p>
            <a:r>
              <a:rPr lang="en-US" sz="2400" b="1">
                <a:ea typeface="+mn-lt"/>
                <a:cs typeface="+mn-lt"/>
              </a:rPr>
              <a:t>Gender and socio-economic status</a:t>
            </a:r>
            <a:r>
              <a:rPr lang="en-US" sz="2400">
                <a:ea typeface="+mn-lt"/>
                <a:cs typeface="+mn-lt"/>
              </a:rPr>
              <a:t> were more consistent predictors of QoL, with females and students from mid or lower SES groups reporting more dietary compromises and lower well-being scores.</a:t>
            </a:r>
            <a:endParaRPr lang="en-US" sz="2400"/>
          </a:p>
          <a:p>
            <a:r>
              <a:rPr lang="en-US" sz="2400" dirty="0">
                <a:ea typeface="+mn-lt"/>
                <a:cs typeface="+mn-lt"/>
              </a:rPr>
              <a:t>While students from metro regions were more likely to consume processed and ready-to-eat foods, the </a:t>
            </a:r>
            <a:r>
              <a:rPr lang="en-US" sz="2400" b="1" dirty="0">
                <a:ea typeface="+mn-lt"/>
                <a:cs typeface="+mn-lt"/>
              </a:rPr>
              <a:t>statistical tests for migration effects were inconclusive</a:t>
            </a:r>
            <a:r>
              <a:rPr lang="en-US" sz="2400" dirty="0">
                <a:ea typeface="+mn-lt"/>
                <a:cs typeface="+mn-lt"/>
              </a:rPr>
              <a:t>, highlighting a need for simplified variable categories in future work.</a:t>
            </a:r>
            <a:endParaRPr lang="en-US" sz="2400" dirty="0"/>
          </a:p>
          <a:p>
            <a:r>
              <a:rPr lang="en-US" sz="2400" dirty="0">
                <a:ea typeface="+mn-lt"/>
                <a:cs typeface="+mn-lt"/>
              </a:rPr>
              <a:t>Overall, the study suggests that </a:t>
            </a:r>
            <a:r>
              <a:rPr lang="en-US" sz="2400" b="1" dirty="0">
                <a:ea typeface="+mn-lt"/>
                <a:cs typeface="+mn-lt"/>
              </a:rPr>
              <a:t>nutritional interventions alone are insufficient</a:t>
            </a:r>
            <a:r>
              <a:rPr lang="en-US" sz="2400" dirty="0">
                <a:ea typeface="+mn-lt"/>
                <a:cs typeface="+mn-lt"/>
              </a:rPr>
              <a:t>. To improve student well-being, colleges and health systems must focus on </a:t>
            </a:r>
            <a:r>
              <a:rPr lang="en-US" sz="2400" b="1" dirty="0">
                <a:ea typeface="+mn-lt"/>
                <a:cs typeface="+mn-lt"/>
              </a:rPr>
              <a:t>integrated strategies</a:t>
            </a:r>
            <a:r>
              <a:rPr lang="en-US" sz="2400" dirty="0">
                <a:ea typeface="+mn-lt"/>
                <a:cs typeface="+mn-lt"/>
              </a:rPr>
              <a:t> combining </a:t>
            </a:r>
            <a:r>
              <a:rPr lang="en-US" sz="2400" b="1" dirty="0">
                <a:ea typeface="+mn-lt"/>
                <a:cs typeface="+mn-lt"/>
              </a:rPr>
              <a:t>dietary education, mental health support, and inclusive campus living environments</a:t>
            </a:r>
            <a:r>
              <a:rPr lang="en-US" sz="2400" dirty="0">
                <a:ea typeface="+mn-lt"/>
                <a:cs typeface="+mn-lt"/>
              </a:rPr>
              <a:t>.</a:t>
            </a:r>
            <a:endParaRPr lang="en-US" sz="2400" dirty="0"/>
          </a:p>
          <a:p>
            <a:endParaRPr lang="en-US" sz="2400" dirty="0">
              <a:ea typeface="Calibri" panose="020F0502020204030204"/>
              <a:cs typeface="Calibri" panose="020F050202020403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785" y="286603"/>
            <a:ext cx="10058400" cy="1450757"/>
          </a:xfrm>
        </p:spPr>
        <p:txBody>
          <a:bodyPr>
            <a:normAutofit/>
          </a:bodyPr>
          <a:lstStyle/>
          <a:p>
            <a:r>
              <a:rPr lang="en-US" sz="3600" b="1" u="sng">
                <a:latin typeface="Times New Roman" panose="02020603050405020304"/>
                <a:cs typeface="Times New Roman" panose="02020603050405020304"/>
              </a:rPr>
              <a:t>Annexures(WHOQOL BREF)</a:t>
            </a:r>
            <a:endParaRPr lang="en-US" sz="3600" b="1" u="sng">
              <a:latin typeface="Times New Roman" panose="02020603050405020304"/>
              <a:cs typeface="Times New Roman" panose="02020603050405020304"/>
            </a:endParaRPr>
          </a:p>
        </p:txBody>
      </p:sp>
      <p:pic>
        <p:nvPicPr>
          <p:cNvPr id="4" name="Content Placeholder 3" descr="A screenshot of a computer&#10;&#10;AI-generated content may be incorrect."/>
          <p:cNvPicPr>
            <a:picLocks noGrp="1" noChangeAspect="1"/>
          </p:cNvPicPr>
          <p:nvPr>
            <p:ph idx="1"/>
          </p:nvPr>
        </p:nvPicPr>
        <p:blipFill>
          <a:blip r:embed="rId1"/>
          <a:srcRect l="35227" t="17172" r="16098" b="4377"/>
          <a:stretch>
            <a:fillRect/>
          </a:stretch>
        </p:blipFill>
        <p:spPr>
          <a:xfrm>
            <a:off x="5842000" y="1737995"/>
            <a:ext cx="6049645" cy="5250815"/>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AI-generated content may be incorrect."/>
          <p:cNvPicPr>
            <a:picLocks noGrp="1" noChangeAspect="1"/>
          </p:cNvPicPr>
          <p:nvPr>
            <p:ph idx="1"/>
          </p:nvPr>
        </p:nvPicPr>
        <p:blipFill>
          <a:blip r:embed="rId1"/>
          <a:srcRect l="37587" t="17426" r="18968" b="4558"/>
          <a:stretch>
            <a:fillRect/>
          </a:stretch>
        </p:blipFill>
        <p:spPr>
          <a:xfrm>
            <a:off x="-96898" y="381"/>
            <a:ext cx="5743785" cy="6852412"/>
          </a:xfrm>
        </p:spPr>
      </p:pic>
      <p:pic>
        <p:nvPicPr>
          <p:cNvPr id="5" name="Picture 4" descr="A screenshot of a computer&#10;&#10;AI-generated content may be incorrect."/>
          <p:cNvPicPr>
            <a:picLocks noChangeAspect="1"/>
          </p:cNvPicPr>
          <p:nvPr/>
        </p:nvPicPr>
        <p:blipFill>
          <a:blip r:embed="rId2"/>
          <a:srcRect l="38994" t="16015" r="18162" b="10292"/>
          <a:stretch>
            <a:fillRect/>
          </a:stretch>
        </p:blipFill>
        <p:spPr>
          <a:xfrm>
            <a:off x="5645727" y="0"/>
            <a:ext cx="5223505" cy="685497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a:latin typeface="Times New Roman" panose="02020603050405020304"/>
                <a:cs typeface="Times New Roman" panose="02020603050405020304"/>
              </a:rPr>
              <a:t>EHQ(some of questions from SLAN 2007 lifestyle survey)</a:t>
            </a:r>
            <a:endParaRPr lang="en-US" sz="3600" b="1" u="sng">
              <a:latin typeface="Times New Roman" panose="02020603050405020304"/>
              <a:cs typeface="Times New Roman" panose="02020603050405020304"/>
            </a:endParaRPr>
          </a:p>
        </p:txBody>
      </p:sp>
      <p:pic>
        <p:nvPicPr>
          <p:cNvPr id="4" name="Content Placeholder 3" descr="A screenshot of a computer&#10;&#10;AI-generated content may be incorrect."/>
          <p:cNvPicPr>
            <a:picLocks noGrp="1" noChangeAspect="1"/>
          </p:cNvPicPr>
          <p:nvPr>
            <p:ph idx="1"/>
          </p:nvPr>
        </p:nvPicPr>
        <p:blipFill>
          <a:blip r:embed="rId1"/>
          <a:srcRect l="30226" t="48587" r="27464" b="7703"/>
          <a:stretch>
            <a:fillRect/>
          </a:stretch>
        </p:blipFill>
        <p:spPr>
          <a:xfrm>
            <a:off x="5932805" y="2513965"/>
            <a:ext cx="5831205" cy="3464560"/>
          </a:xfrm>
        </p:spPr>
      </p:pic>
      <p:pic>
        <p:nvPicPr>
          <p:cNvPr id="5" name="Picture 4" descr="A screenshot of a computer&#10;&#10;AI-generated content may be incorrect."/>
          <p:cNvPicPr>
            <a:picLocks noChangeAspect="1"/>
          </p:cNvPicPr>
          <p:nvPr/>
        </p:nvPicPr>
        <p:blipFill>
          <a:blip r:embed="rId2"/>
          <a:srcRect l="33365" t="29342" r="28371" b="3567"/>
          <a:stretch>
            <a:fillRect/>
          </a:stretch>
        </p:blipFill>
        <p:spPr>
          <a:xfrm>
            <a:off x="0" y="2135909"/>
            <a:ext cx="5346341" cy="471650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045" y="218"/>
            <a:ext cx="10058400" cy="1450757"/>
          </a:xfrm>
        </p:spPr>
        <p:txBody>
          <a:bodyPr>
            <a:normAutofit/>
          </a:bodyPr>
          <a:lstStyle/>
          <a:p>
            <a:r>
              <a:rPr lang="en-US" sz="3600" b="1" u="sng">
                <a:latin typeface="Times New Roman" panose="02020603050405020304"/>
                <a:cs typeface="Times New Roman" panose="02020603050405020304"/>
              </a:rPr>
              <a:t>General Characteristic question</a:t>
            </a:r>
            <a:endParaRPr lang="en-US" sz="3600" b="1" u="sng">
              <a:latin typeface="Times New Roman" panose="02020603050405020304"/>
              <a:cs typeface="Times New Roman" panose="02020603050405020304"/>
            </a:endParaRPr>
          </a:p>
        </p:txBody>
      </p:sp>
      <p:pic>
        <p:nvPicPr>
          <p:cNvPr id="4" name="Content Placeholder 3" descr="A screenshot of a computer&#10;&#10;AI-generated content may be incorrect."/>
          <p:cNvPicPr>
            <a:picLocks noGrp="1" noChangeAspect="1"/>
          </p:cNvPicPr>
          <p:nvPr>
            <p:ph idx="1"/>
          </p:nvPr>
        </p:nvPicPr>
        <p:blipFill>
          <a:blip r:embed="rId1"/>
          <a:srcRect l="24143" t="21512" r="24796" b="4651"/>
          <a:stretch>
            <a:fillRect/>
          </a:stretch>
        </p:blipFill>
        <p:spPr>
          <a:xfrm>
            <a:off x="-4535" y="1709109"/>
            <a:ext cx="4074293" cy="5143630"/>
          </a:xfrm>
        </p:spPr>
      </p:pic>
      <p:pic>
        <p:nvPicPr>
          <p:cNvPr id="5" name="Picture 4" descr="A screenshot of a computer&#10;&#10;AI-generated content may be incorrect."/>
          <p:cNvPicPr>
            <a:picLocks noChangeAspect="1"/>
          </p:cNvPicPr>
          <p:nvPr/>
        </p:nvPicPr>
        <p:blipFill>
          <a:blip r:embed="rId2"/>
          <a:srcRect l="23899" t="25029" r="25308" b="7733"/>
          <a:stretch>
            <a:fillRect/>
          </a:stretch>
        </p:blipFill>
        <p:spPr>
          <a:xfrm>
            <a:off x="4187190" y="1781175"/>
            <a:ext cx="5217160" cy="4611370"/>
          </a:xfrm>
          <a:prstGeom prst="rect">
            <a:avLst/>
          </a:prstGeom>
        </p:spPr>
      </p:pic>
      <p:pic>
        <p:nvPicPr>
          <p:cNvPr id="6" name="Picture 5" descr="A screenshot of a computer&#10;&#10;AI-generated content may be incorrect."/>
          <p:cNvPicPr>
            <a:picLocks noChangeAspect="1"/>
          </p:cNvPicPr>
          <p:nvPr/>
        </p:nvPicPr>
        <p:blipFill>
          <a:blip r:embed="rId3"/>
          <a:srcRect l="23409" t="31650" r="25852" b="34512"/>
          <a:stretch>
            <a:fillRect/>
          </a:stretch>
        </p:blipFill>
        <p:spPr>
          <a:xfrm>
            <a:off x="7564582" y="3310427"/>
            <a:ext cx="4800621" cy="232064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353" y="549275"/>
            <a:ext cx="4128741" cy="3034657"/>
          </a:xfrm>
        </p:spPr>
        <p:txBody>
          <a:bodyPr vert="horz" wrap="square" lIns="0" tIns="0" rIns="0" bIns="0" rtlCol="0" anchor="b" anchorCtr="0">
            <a:normAutofit/>
          </a:bodyPr>
          <a:lstStyle/>
          <a:p>
            <a:r>
              <a:rPr lang="en-US" b="1" u="sng" dirty="0">
                <a:latin typeface="Times New Roman" panose="02020603050405020304"/>
                <a:cs typeface="Times New Roman" panose="02020603050405020304"/>
              </a:rPr>
              <a:t>Consent Form</a:t>
            </a:r>
            <a:endParaRPr lang="en-US" b="1" u="sng" dirty="0">
              <a:latin typeface="Times New Roman" panose="02020603050405020304"/>
              <a:cs typeface="Times New Roman" panose="02020603050405020304"/>
            </a:endParaRPr>
          </a:p>
        </p:txBody>
      </p:sp>
      <p:pic>
        <p:nvPicPr>
          <p:cNvPr id="4" name="Content Placeholder 3" descr="A screenshot of a computer&#10;&#10;AI-generated content may be incorrect."/>
          <p:cNvPicPr>
            <a:picLocks noGrp="1" noChangeAspect="1"/>
          </p:cNvPicPr>
          <p:nvPr>
            <p:ph idx="1"/>
          </p:nvPr>
        </p:nvPicPr>
        <p:blipFill>
          <a:blip r:embed="rId1"/>
          <a:srcRect l="24143" t="36046" r="24143" b="6686"/>
          <a:stretch>
            <a:fillRect/>
          </a:stretch>
        </p:blipFill>
        <p:spPr>
          <a:xfrm>
            <a:off x="4295776" y="1142039"/>
            <a:ext cx="7345363" cy="4575509"/>
          </a:xfrm>
          <a:custGeom>
            <a:avLst/>
            <a:gdLst/>
            <a:ahLst/>
            <a:cxnLst/>
            <a:rect l="l" t="t" r="r" b="b"/>
            <a:pathLst>
              <a:path w="7345363" h="5761037">
                <a:moveTo>
                  <a:pt x="0" y="0"/>
                </a:moveTo>
                <a:lnTo>
                  <a:pt x="7345363" y="0"/>
                </a:lnTo>
                <a:lnTo>
                  <a:pt x="7345363" y="5761037"/>
                </a:lnTo>
                <a:lnTo>
                  <a:pt x="0" y="5761037"/>
                </a:lnTo>
                <a:close/>
              </a:path>
            </a:pathLst>
          </a:cu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Picture 6" descr="WhatsApp Image 2025-07-30 at 2.26.41 PM (1)"/>
          <p:cNvPicPr>
            <a:picLocks noChangeAspect="1"/>
          </p:cNvPicPr>
          <p:nvPr/>
        </p:nvPicPr>
        <p:blipFill>
          <a:blip r:embed="rId1"/>
          <a:stretch>
            <a:fillRect/>
          </a:stretch>
        </p:blipFill>
        <p:spPr>
          <a:xfrm>
            <a:off x="0" y="0"/>
            <a:ext cx="3608070" cy="4875530"/>
          </a:xfrm>
          <a:prstGeom prst="rect">
            <a:avLst/>
          </a:prstGeom>
        </p:spPr>
      </p:pic>
      <p:pic>
        <p:nvPicPr>
          <p:cNvPr id="8" name="Picture 7" descr="WhatsApp Image 2025-07-30 at 2.26.41 PM"/>
          <p:cNvPicPr>
            <a:picLocks noChangeAspect="1"/>
          </p:cNvPicPr>
          <p:nvPr/>
        </p:nvPicPr>
        <p:blipFill>
          <a:blip r:embed="rId2"/>
          <a:stretch>
            <a:fillRect/>
          </a:stretch>
        </p:blipFill>
        <p:spPr>
          <a:xfrm>
            <a:off x="3608070" y="0"/>
            <a:ext cx="4362450" cy="3941445"/>
          </a:xfrm>
          <a:prstGeom prst="rect">
            <a:avLst/>
          </a:prstGeom>
        </p:spPr>
      </p:pic>
      <p:pic>
        <p:nvPicPr>
          <p:cNvPr id="9" name="Picture 8" descr="WhatsApp Image 2025-07-30 at 2.28.05 PM"/>
          <p:cNvPicPr>
            <a:picLocks noChangeAspect="1"/>
          </p:cNvPicPr>
          <p:nvPr/>
        </p:nvPicPr>
        <p:blipFill>
          <a:blip r:embed="rId3"/>
          <a:stretch>
            <a:fillRect/>
          </a:stretch>
        </p:blipFill>
        <p:spPr>
          <a:xfrm>
            <a:off x="5984240" y="2583815"/>
            <a:ext cx="6207760" cy="427418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367" y="21560"/>
            <a:ext cx="10058400" cy="1450757"/>
          </a:xfrm>
        </p:spPr>
        <p:txBody>
          <a:bodyPr vert="horz" lIns="91440" tIns="45720" rIns="91440" bIns="45720" rtlCol="0" anchor="t">
            <a:normAutofit/>
          </a:bodyPr>
          <a:lstStyle/>
          <a:p>
            <a:r>
              <a:rPr lang="en-US" sz="3600" b="1" u="sng" dirty="0">
                <a:latin typeface="Times New Roman" panose="02020603050405020304"/>
                <a:cs typeface="Times New Roman" panose="02020603050405020304"/>
              </a:rPr>
              <a:t>Introduction</a:t>
            </a:r>
            <a:endParaRPr lang="en-US" sz="3600" b="1" u="sng" dirty="0">
              <a:latin typeface="Times New Roman" panose="02020603050405020304"/>
              <a:cs typeface="Times New Roman" panose="02020603050405020304"/>
            </a:endParaRPr>
          </a:p>
        </p:txBody>
      </p:sp>
      <p:sp>
        <p:nvSpPr>
          <p:cNvPr id="3" name="Content Placeholder 2"/>
          <p:cNvSpPr>
            <a:spLocks noGrp="1"/>
          </p:cNvSpPr>
          <p:nvPr>
            <p:ph idx="1"/>
          </p:nvPr>
        </p:nvSpPr>
        <p:spPr>
          <a:xfrm>
            <a:off x="153298" y="1472678"/>
            <a:ext cx="11774969" cy="4841016"/>
          </a:xfrm>
        </p:spPr>
        <p:txBody>
          <a:bodyPr vert="horz" wrap="square" lIns="0" tIns="0" rIns="0" bIns="0" rtlCol="0" anchor="t">
            <a:noAutofit/>
          </a:bodyPr>
          <a:lstStyle/>
          <a:p>
            <a:r>
              <a:rPr lang="en-IN" sz="2000" dirty="0">
                <a:solidFill>
                  <a:schemeClr val="tx1"/>
                </a:solidFill>
                <a:latin typeface="Times New Roman" panose="02020603050405020304"/>
                <a:cs typeface="Times New Roman" panose="02020603050405020304"/>
              </a:rPr>
              <a:t>Migration is defined as</a:t>
            </a:r>
            <a:r>
              <a:rPr lang="en-IN" sz="2000" dirty="0">
                <a:solidFill>
                  <a:schemeClr val="tx1"/>
                </a:solidFill>
                <a:highlight>
                  <a:srgbClr val="C0C0C0"/>
                </a:highlight>
                <a:latin typeface="Times New Roman" panose="02020603050405020304"/>
                <a:cs typeface="Times New Roman" panose="02020603050405020304"/>
              </a:rPr>
              <a:t> movement of people</a:t>
            </a:r>
            <a:r>
              <a:rPr lang="en-IN" sz="2000" dirty="0">
                <a:solidFill>
                  <a:schemeClr val="tx1"/>
                </a:solidFill>
                <a:latin typeface="Times New Roman" panose="02020603050405020304"/>
                <a:cs typeface="Times New Roman" panose="02020603050405020304"/>
              </a:rPr>
              <a:t> from one place to another, with intention of settling </a:t>
            </a:r>
            <a:r>
              <a:rPr lang="en-IN" sz="2000" dirty="0">
                <a:solidFill>
                  <a:schemeClr val="tx1"/>
                </a:solidFill>
                <a:highlight>
                  <a:srgbClr val="C0C0C0"/>
                </a:highlight>
                <a:latin typeface="Times New Roman" panose="02020603050405020304"/>
                <a:cs typeface="Times New Roman" panose="02020603050405020304"/>
              </a:rPr>
              <a:t>permanently or temporarily</a:t>
            </a:r>
            <a:r>
              <a:rPr lang="en-IN" sz="2000" dirty="0">
                <a:solidFill>
                  <a:schemeClr val="tx1"/>
                </a:solidFill>
                <a:latin typeface="Times New Roman" panose="02020603050405020304"/>
                <a:cs typeface="Times New Roman" panose="02020603050405020304"/>
              </a:rPr>
              <a:t> at a new geographic region. It can internal or external.</a:t>
            </a:r>
            <a:endParaRPr lang="en-US" sz="2000">
              <a:solidFill>
                <a:schemeClr val="tx1"/>
              </a:solidFill>
              <a:latin typeface="Times New Roman" panose="02020603050405020304"/>
              <a:cs typeface="Times New Roman" panose="02020603050405020304"/>
            </a:endParaRPr>
          </a:p>
          <a:p>
            <a:r>
              <a:rPr lang="en-IN" sz="2000" dirty="0">
                <a:solidFill>
                  <a:schemeClr val="tx1"/>
                </a:solidFill>
                <a:highlight>
                  <a:srgbClr val="C0C0C0"/>
                </a:highlight>
                <a:latin typeface="Times New Roman" panose="02020603050405020304"/>
                <a:cs typeface="Times New Roman" panose="02020603050405020304"/>
              </a:rPr>
              <a:t>Higher education</a:t>
            </a:r>
            <a:r>
              <a:rPr lang="en-IN" sz="2000" dirty="0">
                <a:solidFill>
                  <a:schemeClr val="tx1"/>
                </a:solidFill>
                <a:latin typeface="Times New Roman" panose="02020603050405020304"/>
                <a:cs typeface="Times New Roman" panose="02020603050405020304"/>
              </a:rPr>
              <a:t> institutions are mostly located in economically developed states. To promote a balanced regional development is crucial to facilitate quality of education across the states. Student migration has increased from one state to another in pursuance of </a:t>
            </a:r>
            <a:r>
              <a:rPr lang="en-IN" sz="2000" dirty="0">
                <a:solidFill>
                  <a:schemeClr val="tx1"/>
                </a:solidFill>
                <a:highlight>
                  <a:srgbClr val="C0C0C0"/>
                </a:highlight>
                <a:latin typeface="Times New Roman" panose="02020603050405020304"/>
                <a:cs typeface="Times New Roman" panose="02020603050405020304"/>
              </a:rPr>
              <a:t>quality education.</a:t>
            </a:r>
            <a:endParaRPr lang="en-US" sz="2000">
              <a:solidFill>
                <a:schemeClr val="tx1"/>
              </a:solidFill>
              <a:highlight>
                <a:srgbClr val="C0C0C0"/>
              </a:highlight>
              <a:latin typeface="Times New Roman" panose="02020603050405020304"/>
              <a:cs typeface="Times New Roman" panose="02020603050405020304"/>
            </a:endParaRPr>
          </a:p>
          <a:p>
            <a:r>
              <a:rPr lang="en-IN" sz="2000" dirty="0">
                <a:solidFill>
                  <a:schemeClr val="tx1"/>
                </a:solidFill>
                <a:latin typeface="Times New Roman" panose="02020603050405020304"/>
                <a:cs typeface="Times New Roman" panose="02020603050405020304"/>
              </a:rPr>
              <a:t>In accordance with the census 2011, a total of 54,02,238 students from other states migrated for higher education across the country. From the total, males make up 60.34%, and females make up 65.72%. As compared to the 2001 census, the total number of students that migrated was 33,18,176. Males migrated in large numbers with 70.70%. On the other hand, females moved with 41.44%. In the duration from 2001 to 2011, the number of female migrants increased drastically.</a:t>
            </a:r>
            <a:endParaRPr lang="en-US" sz="2000">
              <a:solidFill>
                <a:schemeClr val="tx1"/>
              </a:solidFill>
              <a:latin typeface="Times New Roman" panose="02020603050405020304"/>
              <a:cs typeface="Times New Roman" panose="02020603050405020304"/>
            </a:endParaRPr>
          </a:p>
          <a:p>
            <a:r>
              <a:rPr lang="en-IN" sz="2000" dirty="0">
                <a:solidFill>
                  <a:schemeClr val="tx1"/>
                </a:solidFill>
                <a:highlight>
                  <a:srgbClr val="C0C0C0"/>
                </a:highlight>
                <a:latin typeface="Times New Roman" panose="02020603050405020304"/>
                <a:cs typeface="Times New Roman" panose="02020603050405020304"/>
              </a:rPr>
              <a:t>Change in their daily diets</a:t>
            </a:r>
            <a:r>
              <a:rPr lang="en-IN" sz="2000" dirty="0">
                <a:solidFill>
                  <a:schemeClr val="tx1"/>
                </a:solidFill>
                <a:latin typeface="Times New Roman" panose="02020603050405020304"/>
                <a:cs typeface="Times New Roman" panose="02020603050405020304"/>
              </a:rPr>
              <a:t>, induced by the migration, therefore, becomes a critical aspect of determining their physical and mental well-being. </a:t>
            </a:r>
            <a:endParaRPr lang="en-US" sz="2000">
              <a:solidFill>
                <a:schemeClr val="tx1"/>
              </a:solidFill>
              <a:latin typeface="Times New Roman" panose="02020603050405020304"/>
              <a:cs typeface="Times New Roman" panose="02020603050405020304"/>
            </a:endParaRPr>
          </a:p>
          <a:p>
            <a:endParaRPr lang="en-IN" sz="2000" dirty="0">
              <a:solidFill>
                <a:schemeClr val="tx1"/>
              </a:solidFill>
              <a:latin typeface="Times New Roman" panose="02020603050405020304"/>
              <a:cs typeface="Times New Roman" panose="02020603050405020304"/>
            </a:endParaRPr>
          </a:p>
          <a:p>
            <a:endParaRPr lang="en-US" sz="2000" dirty="0">
              <a:solidFill>
                <a:schemeClr val="tx1"/>
              </a:solidFill>
              <a:latin typeface="Times New Roman" panose="02020603050405020304"/>
              <a:cs typeface="Times New Roman" panose="02020603050405020304"/>
            </a:endParaRPr>
          </a:p>
        </p:txBody>
      </p:sp>
      <p:pic>
        <p:nvPicPr>
          <p:cNvPr id="4" name="Picture 3" descr="download (4)"/>
          <p:cNvPicPr>
            <a:picLocks noChangeAspect="1"/>
          </p:cNvPicPr>
          <p:nvPr/>
        </p:nvPicPr>
        <p:blipFill>
          <a:blip r:embed="rId1"/>
          <a:stretch>
            <a:fillRect/>
          </a:stretch>
        </p:blipFill>
        <p:spPr>
          <a:xfrm>
            <a:off x="9551035" y="106680"/>
            <a:ext cx="2247900" cy="114173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black text on a white background&#10;&#10;AI-generated content may be incorrect."/>
          <p:cNvPicPr>
            <a:picLocks noChangeAspect="1"/>
          </p:cNvPicPr>
          <p:nvPr/>
        </p:nvPicPr>
        <p:blipFill>
          <a:blip r:embed="rId1"/>
          <a:stretch>
            <a:fillRect/>
          </a:stretch>
        </p:blipFill>
        <p:spPr>
          <a:xfrm>
            <a:off x="770227" y="1833958"/>
            <a:ext cx="10645919" cy="2886869"/>
          </a:xfrm>
          <a:custGeom>
            <a:avLst/>
            <a:gdLst/>
            <a:ahLst/>
            <a:cxnLst/>
            <a:rect l="l" t="t" r="r" b="b"/>
            <a:pathLst>
              <a:path w="5773738" h="3779838">
                <a:moveTo>
                  <a:pt x="0" y="0"/>
                </a:moveTo>
                <a:lnTo>
                  <a:pt x="5773738" y="0"/>
                </a:lnTo>
                <a:lnTo>
                  <a:pt x="5773738" y="3779838"/>
                </a:lnTo>
                <a:lnTo>
                  <a:pt x="0" y="3779838"/>
                </a:lnTo>
                <a:close/>
              </a:path>
            </a:pathLst>
          </a:cu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776" y="268938"/>
            <a:ext cx="11907491" cy="5845972"/>
          </a:xfrm>
        </p:spPr>
        <p:txBody>
          <a:bodyPr vert="horz" wrap="square" lIns="0" tIns="0" rIns="0" bIns="0" rtlCol="0" anchor="t">
            <a:noAutofit/>
          </a:bodyPr>
          <a:lstStyle/>
          <a:p>
            <a:r>
              <a:rPr lang="en-IN" sz="2000" dirty="0">
                <a:solidFill>
                  <a:schemeClr val="tx1"/>
                </a:solidFill>
                <a:latin typeface="Times New Roman" panose="02020603050405020304"/>
                <a:cs typeface="Times New Roman" panose="02020603050405020304"/>
              </a:rPr>
              <a:t>The last two centuries have experienced a dramatic change in diets across the world, both in developed and developing countries.  </a:t>
            </a:r>
            <a:r>
              <a:rPr lang="en-IN" sz="2000" dirty="0">
                <a:solidFill>
                  <a:schemeClr val="tx1"/>
                </a:solidFill>
                <a:highlight>
                  <a:srgbClr val="C0C0C0"/>
                </a:highlight>
                <a:latin typeface="Times New Roman" panose="02020603050405020304"/>
                <a:cs typeface="Times New Roman" panose="02020603050405020304"/>
              </a:rPr>
              <a:t>The transition from living in the comfort of home to independent living at a relatively newer place brings both opportunity and challenges for students</a:t>
            </a:r>
            <a:r>
              <a:rPr lang="en-IN" sz="2000" dirty="0">
                <a:solidFill>
                  <a:schemeClr val="tx1"/>
                </a:solidFill>
                <a:latin typeface="Times New Roman" panose="02020603050405020304"/>
                <a:cs typeface="Times New Roman" panose="02020603050405020304"/>
              </a:rPr>
              <a:t>.  It is especially true for a country like India, </a:t>
            </a:r>
            <a:r>
              <a:rPr lang="en-IN" sz="2000" dirty="0">
                <a:solidFill>
                  <a:schemeClr val="tx1"/>
                </a:solidFill>
                <a:highlight>
                  <a:srgbClr val="C0C0C0"/>
                </a:highlight>
                <a:latin typeface="Times New Roman" panose="02020603050405020304"/>
                <a:cs typeface="Times New Roman" panose="02020603050405020304"/>
              </a:rPr>
              <a:t>which exhibits substantial areal variations and traditional vegetarian patterns</a:t>
            </a:r>
            <a:r>
              <a:rPr lang="en-IN" sz="2000" dirty="0">
                <a:solidFill>
                  <a:schemeClr val="tx1"/>
                </a:solidFill>
                <a:latin typeface="Times New Roman" panose="02020603050405020304"/>
                <a:cs typeface="Times New Roman" panose="02020603050405020304"/>
              </a:rPr>
              <a:t> in eating habits and dietary components. The daily diet of students faces various challenges in this case which majorly affects their quality of life.</a:t>
            </a:r>
            <a:endParaRPr lang="en-US" sz="2000">
              <a:solidFill>
                <a:schemeClr val="tx1"/>
              </a:solidFill>
              <a:latin typeface="Times New Roman" panose="02020603050405020304"/>
              <a:cs typeface="Times New Roman" panose="02020603050405020304"/>
            </a:endParaRPr>
          </a:p>
          <a:p>
            <a:r>
              <a:rPr lang="en-IN" sz="2000" dirty="0">
                <a:solidFill>
                  <a:schemeClr val="tx1"/>
                </a:solidFill>
                <a:latin typeface="Times New Roman" panose="02020603050405020304"/>
                <a:cs typeface="Times New Roman" panose="02020603050405020304"/>
              </a:rPr>
              <a:t>QOL is a construct defined as an </a:t>
            </a:r>
            <a:r>
              <a:rPr lang="en-IN" sz="2000" dirty="0">
                <a:solidFill>
                  <a:schemeClr val="tx1"/>
                </a:solidFill>
                <a:highlight>
                  <a:srgbClr val="C0C0C0"/>
                </a:highlight>
                <a:latin typeface="Times New Roman" panose="02020603050405020304"/>
                <a:cs typeface="Times New Roman" panose="02020603050405020304"/>
              </a:rPr>
              <a:t>individual’s perception of their position in life</a:t>
            </a:r>
            <a:r>
              <a:rPr lang="en-IN" sz="2000" dirty="0">
                <a:solidFill>
                  <a:schemeClr val="tx1"/>
                </a:solidFill>
                <a:latin typeface="Times New Roman" panose="02020603050405020304"/>
                <a:cs typeface="Times New Roman" panose="02020603050405020304"/>
              </a:rPr>
              <a:t> in the context of the culture and value systems in which they live and in relation to their goals, expectations, standards and concerns. In general, university students have several unhealthy behaviours, such as unhealthy eating habits, decreased physical activity, increased alcohol and marijuana intake, reduced sleep, and risky sexual behaviour, all of which impacts negatively on their QOL.</a:t>
            </a:r>
            <a:endParaRPr lang="en-US" sz="2000">
              <a:solidFill>
                <a:schemeClr val="tx1"/>
              </a:solidFill>
              <a:latin typeface="Times New Roman" panose="02020603050405020304"/>
              <a:cs typeface="Times New Roman" panose="02020603050405020304"/>
            </a:endParaRPr>
          </a:p>
          <a:p>
            <a:r>
              <a:rPr lang="en-IN" sz="2000" dirty="0">
                <a:solidFill>
                  <a:schemeClr val="tx1"/>
                </a:solidFill>
                <a:latin typeface="Times New Roman" panose="02020603050405020304"/>
                <a:cs typeface="Times New Roman" panose="02020603050405020304"/>
              </a:rPr>
              <a:t>Eating habits are individual and collective behaviours that influence the human relationship with food in sociocultural and environmental contexts. These eating habits can be conceptualized as healthy when they follow national and international dietary recommendations based on a varied and balanced diet, and unhealthy when foods high in critical nutrients, such as sugary drinks, snacks, fried foods and others, are consumed in excess, which has a negative effect on health.</a:t>
            </a:r>
            <a:endParaRPr lang="en-US" sz="200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454" y="109908"/>
            <a:ext cx="10058400" cy="1450757"/>
          </a:xfrm>
        </p:spPr>
        <p:txBody>
          <a:bodyPr vert="horz" lIns="91440" tIns="45720" rIns="91440" bIns="45720" rtlCol="0" anchor="t">
            <a:normAutofit/>
          </a:bodyPr>
          <a:lstStyle/>
          <a:p>
            <a:r>
              <a:rPr lang="en-US" sz="3600" b="1" u="sng" dirty="0">
                <a:latin typeface="Times New Roman" panose="02020603050405020304"/>
                <a:cs typeface="Times New Roman" panose="02020603050405020304"/>
              </a:rPr>
              <a:t>Rationale</a:t>
            </a:r>
            <a:endParaRPr lang="en-US" sz="3600" b="1" u="sng" dirty="0">
              <a:latin typeface="Times New Roman" panose="02020603050405020304"/>
              <a:cs typeface="Times New Roman" panose="02020603050405020304"/>
            </a:endParaRPr>
          </a:p>
        </p:txBody>
      </p:sp>
      <p:sp>
        <p:nvSpPr>
          <p:cNvPr id="3" name="Content Placeholder 2"/>
          <p:cNvSpPr>
            <a:spLocks noGrp="1"/>
          </p:cNvSpPr>
          <p:nvPr>
            <p:ph idx="1"/>
          </p:nvPr>
        </p:nvSpPr>
        <p:spPr>
          <a:xfrm>
            <a:off x="-1310" y="1384330"/>
            <a:ext cx="12172533" cy="4708494"/>
          </a:xfrm>
        </p:spPr>
        <p:txBody>
          <a:bodyPr vert="horz" wrap="square" lIns="0" tIns="0" rIns="0" bIns="0" rtlCol="0" anchor="t">
            <a:normAutofit/>
          </a:bodyPr>
          <a:lstStyle/>
          <a:p>
            <a:r>
              <a:rPr lang="en-US" sz="2000" dirty="0">
                <a:solidFill>
                  <a:schemeClr val="tx1"/>
                </a:solidFill>
                <a:latin typeface="Times New Roman" panose="02020603050405020304"/>
                <a:cs typeface="Times New Roman" panose="02020603050405020304"/>
              </a:rPr>
              <a:t>Due to the growing number and variety of higher education institutions across the country, college students' internal mobility has increased significantly in recent years. Students between the ages of 17 and 28 frequently experience major shifts in food availability, dietary habits, and lifestyle routines when they move away from home to seek educational possibilities. These alterations may cause nutritional imbalances and upset long-standing eating patterns, which may have an impact on their general quality of life, including their academic achievement, mental and physical health, and overall well-being.</a:t>
            </a:r>
            <a:endParaRPr lang="en-US" sz="2000" dirty="0">
              <a:solidFill>
                <a:schemeClr val="tx1"/>
              </a:solidFill>
              <a:latin typeface="Times New Roman" panose="02020603050405020304"/>
              <a:cs typeface="Times New Roman" panose="02020603050405020304"/>
            </a:endParaRPr>
          </a:p>
          <a:p>
            <a:endParaRPr lang="en-US" sz="2000" dirty="0">
              <a:solidFill>
                <a:schemeClr val="tx1"/>
              </a:solidFill>
              <a:latin typeface="Times New Roman" panose="02020603050405020304"/>
              <a:cs typeface="Times New Roman" panose="02020603050405020304"/>
            </a:endParaRPr>
          </a:p>
          <a:p>
            <a:pPr marL="0" indent="0">
              <a:buNone/>
            </a:pPr>
            <a:r>
              <a:rPr lang="en-US" altLang="en-US" sz="2000" dirty="0">
                <a:solidFill>
                  <a:schemeClr val="tx1"/>
                </a:solidFill>
                <a:highlight>
                  <a:srgbClr val="C0C0C0"/>
                </a:highlight>
                <a:latin typeface="Times New Roman" panose="02020603050405020304"/>
                <a:cs typeface="Times New Roman" panose="02020603050405020304"/>
              </a:rPr>
              <a:t>While some studies have explored youth nutrition and the quality of life separately, or focused on general student populations, very few have specifically looked at how internal migration within India affects both dietary behavior and quality of life in an integrated manner.</a:t>
            </a:r>
            <a:r>
              <a:rPr lang="en-US" altLang="en-US" sz="2000" dirty="0">
                <a:solidFill>
                  <a:schemeClr val="bg1">
                    <a:lumMod val="65000"/>
                  </a:schemeClr>
                </a:solidFill>
                <a:latin typeface="Times New Roman" panose="02020603050405020304"/>
                <a:cs typeface="Times New Roman" panose="02020603050405020304"/>
              </a:rPr>
              <a:t> </a:t>
            </a:r>
            <a:r>
              <a:rPr lang="en-US" altLang="en-US" sz="2000" dirty="0">
                <a:solidFill>
                  <a:schemeClr val="tx1"/>
                </a:solidFill>
                <a:latin typeface="Times New Roman" panose="02020603050405020304"/>
                <a:cs typeface="Times New Roman" panose="02020603050405020304"/>
              </a:rPr>
              <a:t>Most of the existing research is either regional. My study attempts to bridge this gap by focusing on students who have shifted from their native places to pursue higher education, and how that shift alters their nutritional choices, routines, and overall well-being. It’s this unique intersection — migration, nutrition, and quality of life — that makes my research relevant and necessary."</a:t>
            </a:r>
            <a:endParaRPr lang="en-US" altLang="en-US" sz="2000" dirty="0">
              <a:solidFill>
                <a:schemeClr val="tx1"/>
              </a:solidFill>
              <a:latin typeface="Times New Roman" panose="02020603050405020304"/>
              <a:cs typeface="Times New Roman" panose="02020603050405020304"/>
            </a:endParaRPr>
          </a:p>
        </p:txBody>
      </p:sp>
      <p:pic>
        <p:nvPicPr>
          <p:cNvPr id="4" name="Picture 3" descr="download (4)"/>
          <p:cNvPicPr>
            <a:picLocks noChangeAspect="1"/>
          </p:cNvPicPr>
          <p:nvPr/>
        </p:nvPicPr>
        <p:blipFill>
          <a:blip r:embed="rId1"/>
          <a:stretch>
            <a:fillRect/>
          </a:stretch>
        </p:blipFill>
        <p:spPr>
          <a:xfrm>
            <a:off x="9784080" y="0"/>
            <a:ext cx="2247900" cy="114173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080" y="114329"/>
            <a:ext cx="11951665" cy="5139190"/>
          </a:xfrm>
        </p:spPr>
        <p:txBody>
          <a:bodyPr vert="horz" wrap="square" lIns="0" tIns="0" rIns="0" bIns="0" rtlCol="0" anchor="t">
            <a:normAutofit/>
          </a:bodyPr>
          <a:lstStyle/>
          <a:p>
            <a:r>
              <a:rPr lang="en-US" sz="2000" dirty="0">
                <a:solidFill>
                  <a:schemeClr val="tx1"/>
                </a:solidFill>
                <a:highlight>
                  <a:srgbClr val="C0C0C0"/>
                </a:highlight>
                <a:latin typeface="Times New Roman" panose="02020603050405020304"/>
                <a:cs typeface="Segoe UI" panose="020B0502040204020203"/>
              </a:rPr>
              <a:t>Importantly, the research sample includes students from varied universities across India, ensuring diversity in regional backgrounds, food cultures, and institutional contexts</a:t>
            </a:r>
            <a:r>
              <a:rPr lang="en-US" sz="2000" dirty="0">
                <a:solidFill>
                  <a:schemeClr val="tx1"/>
                </a:solidFill>
                <a:latin typeface="Times New Roman" panose="02020603050405020304"/>
                <a:cs typeface="Segoe UI" panose="020B0502040204020203"/>
              </a:rPr>
              <a:t>. This inclusivity strengthens the relevance and applicability of the findings across a broad spectrum of student populations.</a:t>
            </a:r>
            <a:endParaRPr lang="en-US" sz="2000" dirty="0">
              <a:solidFill>
                <a:schemeClr val="tx1"/>
              </a:solidFill>
              <a:latin typeface="Times New Roman" panose="02020603050405020304"/>
              <a:cs typeface="Segoe UI" panose="020B0502040204020203"/>
            </a:endParaRPr>
          </a:p>
          <a:p>
            <a:r>
              <a:rPr lang="en-US" sz="2000" dirty="0">
                <a:solidFill>
                  <a:schemeClr val="tx1"/>
                </a:solidFill>
                <a:latin typeface="Times New Roman" panose="02020603050405020304"/>
                <a:cs typeface="Segoe UI" panose="020B0502040204020203"/>
              </a:rPr>
              <a:t>By analyzing these nutritional shifts in relation to students' quality of life, the study will provide valuable insights for educational institutions, public health professionals, and policymakers. The findings can inform the development of more inclusive campus food services, nutritional awareness programs, and student support policies that recognize and address the unique challenges faced by migrating students in India.</a:t>
            </a:r>
            <a:endParaRPr lang="en-US" sz="2000" dirty="0">
              <a:solidFill>
                <a:schemeClr val="tx1"/>
              </a:solidFill>
              <a:latin typeface="Times New Roman" panose="02020603050405020304"/>
              <a:cs typeface="Segoe UI" panose="020B0502040204020203"/>
            </a:endParaRPr>
          </a:p>
          <a:p>
            <a:endParaRPr lang="en-US" sz="2000" dirty="0">
              <a:solidFill>
                <a:srgbClr val="FFFFFF">
                  <a:alpha val="60000"/>
                </a:srgb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6" y="131994"/>
            <a:ext cx="10058400" cy="1450757"/>
          </a:xfrm>
        </p:spPr>
        <p:txBody>
          <a:bodyPr vert="horz" lIns="91440" tIns="45720" rIns="91440" bIns="45720" rtlCol="0" anchor="t">
            <a:normAutofit/>
          </a:bodyPr>
          <a:lstStyle/>
          <a:p>
            <a:r>
              <a:rPr lang="en-US" sz="3600" b="1" u="sng" dirty="0">
                <a:latin typeface="Times New Roman" panose="02020603050405020304"/>
                <a:cs typeface="Times New Roman" panose="02020603050405020304"/>
              </a:rPr>
              <a:t>Review of Literature</a:t>
            </a:r>
            <a:endParaRPr lang="en-US" sz="3600" b="1" u="sng" dirty="0">
              <a:latin typeface="Times New Roman" panose="02020603050405020304"/>
              <a:cs typeface="Times New Roman" panose="02020603050405020304"/>
            </a:endParaRPr>
          </a:p>
        </p:txBody>
      </p:sp>
      <p:pic>
        <p:nvPicPr>
          <p:cNvPr id="4" name="Content Placeholder 3" descr="A close-up of a white sheet, Picture"/>
          <p:cNvPicPr>
            <a:picLocks noGrp="1" noChangeAspect="1"/>
          </p:cNvPicPr>
          <p:nvPr>
            <p:ph idx="1"/>
          </p:nvPr>
        </p:nvPicPr>
        <p:blipFill>
          <a:blip r:embed="rId1"/>
          <a:srcRect l="210" t="-12033" r="-305" b="11826"/>
          <a:stretch>
            <a:fillRect/>
          </a:stretch>
        </p:blipFill>
        <p:spPr>
          <a:xfrm>
            <a:off x="2134" y="412504"/>
            <a:ext cx="11944793" cy="5857024"/>
          </a:xfrm>
        </p:spPr>
      </p:pic>
      <p:pic>
        <p:nvPicPr>
          <p:cNvPr id="3" name="Picture 2" descr="download (4)"/>
          <p:cNvPicPr>
            <a:picLocks noChangeAspect="1"/>
          </p:cNvPicPr>
          <p:nvPr/>
        </p:nvPicPr>
        <p:blipFill>
          <a:blip r:embed="rId2"/>
          <a:stretch>
            <a:fillRect/>
          </a:stretch>
        </p:blipFill>
        <p:spPr>
          <a:xfrm>
            <a:off x="9773920" y="132080"/>
            <a:ext cx="2247900" cy="114173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3887" y="2351153"/>
            <a:ext cx="6177100" cy="1948148"/>
          </a:xfrm>
        </p:spPr>
        <p:txBody>
          <a:bodyPr anchor="b">
            <a:normAutofit/>
          </a:bodyPr>
          <a:lstStyle/>
          <a:p>
            <a:pPr>
              <a:lnSpc>
                <a:spcPct val="90000"/>
              </a:lnSpc>
            </a:pPr>
            <a:r>
              <a:rPr lang="en-IN" sz="3000" dirty="0">
                <a:solidFill>
                  <a:schemeClr val="tx1"/>
                </a:solidFill>
                <a:latin typeface="Times New Roman" panose="02020603050405020304"/>
                <a:cs typeface="Times New Roman" panose="02020603050405020304"/>
              </a:rPr>
              <a:t>How do the nutritional habits of college students aged 17-28 year who migrate from their homes to different regions across India impact their Quality of life?</a:t>
            </a:r>
            <a:endParaRPr lang="en-US" sz="3000" dirty="0">
              <a:solidFill>
                <a:schemeClr val="tx1"/>
              </a:solidFill>
              <a:latin typeface="Times New Roman" panose="02020603050405020304"/>
              <a:cs typeface="Times New Roman" panose="02020603050405020304"/>
            </a:endParaRPr>
          </a:p>
        </p:txBody>
      </p:sp>
      <p:pic>
        <p:nvPicPr>
          <p:cNvPr id="4" name="Picture 3" descr="A silhouette of a child and a child with food&#10;&#10;AI-generated content may be incorrect."/>
          <p:cNvPicPr>
            <a:picLocks noChangeAspect="1"/>
          </p:cNvPicPr>
          <p:nvPr/>
        </p:nvPicPr>
        <p:blipFill>
          <a:blip r:embed="rId1"/>
          <a:srcRect l="15339" r="10997" b="1"/>
          <a:stretch>
            <a:fillRect/>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
        <p:nvSpPr>
          <p:cNvPr id="5" name="TextBox 4"/>
          <p:cNvSpPr txBox="1"/>
          <p:nvPr/>
        </p:nvSpPr>
        <p:spPr>
          <a:xfrm>
            <a:off x="455440" y="5548091"/>
            <a:ext cx="3891944" cy="924681"/>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pPr algn="l"/>
            <a:endParaRPr lang="en-US"/>
          </a:p>
        </p:txBody>
      </p:sp>
      <p:sp>
        <p:nvSpPr>
          <p:cNvPr id="3" name="TextBox 2"/>
          <p:cNvSpPr txBox="1"/>
          <p:nvPr/>
        </p:nvSpPr>
        <p:spPr>
          <a:xfrm>
            <a:off x="202093" y="274269"/>
            <a:ext cx="392638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3200" b="1" u="sng" dirty="0">
                <a:latin typeface="Times New Roman" panose="02020603050405020304"/>
                <a:ea typeface="Calibri" panose="020F0502020204030204"/>
                <a:cs typeface="Calibri" panose="020F0502020204030204"/>
              </a:rPr>
              <a:t>Research Question</a:t>
            </a:r>
            <a:endParaRPr lang="en-US" sz="2400" b="1" u="sng" dirty="0">
              <a:latin typeface="Times New Roman" panose="02020603050405020304"/>
              <a:cs typeface="Times New Roman" panose="020206030504050203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6" y="-527"/>
            <a:ext cx="10058400" cy="1450757"/>
          </a:xfrm>
        </p:spPr>
        <p:txBody>
          <a:bodyPr vert="horz" lIns="91440" tIns="45720" rIns="91440" bIns="45720" rtlCol="0" anchor="t">
            <a:normAutofit/>
          </a:bodyPr>
          <a:lstStyle/>
          <a:p>
            <a:r>
              <a:rPr lang="en-US" sz="3600" b="1" u="sng" dirty="0">
                <a:latin typeface="Times New Roman" panose="02020603050405020304"/>
                <a:cs typeface="Times New Roman" panose="02020603050405020304"/>
              </a:rPr>
              <a:t>Objectives</a:t>
            </a:r>
            <a:endParaRPr lang="en-US" sz="3600" b="1" u="sng" dirty="0">
              <a:latin typeface="Times New Roman" panose="02020603050405020304"/>
              <a:cs typeface="Times New Roman" panose="02020603050405020304"/>
            </a:endParaRPr>
          </a:p>
        </p:txBody>
      </p:sp>
      <p:sp>
        <p:nvSpPr>
          <p:cNvPr id="3" name="Content Placeholder 2"/>
          <p:cNvSpPr>
            <a:spLocks noGrp="1"/>
          </p:cNvSpPr>
          <p:nvPr>
            <p:ph idx="1"/>
          </p:nvPr>
        </p:nvSpPr>
        <p:spPr>
          <a:xfrm>
            <a:off x="171207" y="1320308"/>
            <a:ext cx="11469930" cy="5266786"/>
          </a:xfrm>
        </p:spPr>
        <p:txBody>
          <a:bodyPr vert="horz" wrap="square" lIns="0" tIns="0" rIns="0" bIns="0" rtlCol="0" anchor="t">
            <a:noAutofit/>
          </a:bodyPr>
          <a:lstStyle/>
          <a:p>
            <a:pPr marL="0" indent="0">
              <a:buNone/>
            </a:pPr>
            <a:r>
              <a:rPr lang="en-IN" sz="2000" b="1" u="sng" dirty="0">
                <a:solidFill>
                  <a:schemeClr val="tx1"/>
                </a:solidFill>
                <a:latin typeface="Times New Roman" panose="02020603050405020304"/>
                <a:cs typeface="Times New Roman" panose="02020603050405020304"/>
              </a:rPr>
              <a:t>1.General Objective: </a:t>
            </a:r>
            <a:endParaRPr lang="en-US" sz="2000" b="1">
              <a:solidFill>
                <a:schemeClr val="tx1"/>
              </a:solidFill>
              <a:latin typeface="Times New Roman" panose="02020603050405020304"/>
              <a:cs typeface="Times New Roman" panose="02020603050405020304"/>
            </a:endParaRPr>
          </a:p>
          <a:p>
            <a:pPr marL="0" indent="0">
              <a:buNone/>
            </a:pPr>
            <a:r>
              <a:rPr lang="en-IN" sz="2000" dirty="0">
                <a:solidFill>
                  <a:schemeClr val="tx1"/>
                </a:solidFill>
                <a:latin typeface="Times New Roman" panose="02020603050405020304"/>
                <a:cs typeface="Times New Roman" panose="02020603050405020304"/>
              </a:rPr>
              <a:t>To investigate the effect of nutritional habits on quality of life among college students living away from home.</a:t>
            </a:r>
            <a:endParaRPr lang="en-US" sz="2000" dirty="0">
              <a:solidFill>
                <a:schemeClr val="tx1"/>
              </a:solidFill>
              <a:latin typeface="Times New Roman" panose="02020603050405020304"/>
              <a:cs typeface="Times New Roman" panose="02020603050405020304"/>
            </a:endParaRPr>
          </a:p>
          <a:p>
            <a:pPr marL="0" indent="0">
              <a:buNone/>
            </a:pPr>
            <a:r>
              <a:rPr lang="en-IN" sz="2000" b="1" u="sng" dirty="0">
                <a:solidFill>
                  <a:schemeClr val="tx1"/>
                </a:solidFill>
                <a:latin typeface="Times New Roman" panose="02020603050405020304"/>
                <a:cs typeface="Times New Roman" panose="02020603050405020304"/>
              </a:rPr>
              <a:t>2. Specific Objectives:</a:t>
            </a:r>
            <a:endParaRPr lang="en-US" sz="2000" b="1">
              <a:solidFill>
                <a:schemeClr val="tx1"/>
              </a:solidFill>
              <a:latin typeface="Times New Roman" panose="02020603050405020304"/>
              <a:cs typeface="Times New Roman" panose="02020603050405020304"/>
            </a:endParaRPr>
          </a:p>
          <a:p>
            <a:pPr>
              <a:buFont typeface="Arial" panose="020B0604020202020204" pitchFamily="34" charset="0"/>
              <a:buChar char="•"/>
            </a:pPr>
            <a:r>
              <a:rPr lang="en-IN" sz="2000" dirty="0">
                <a:solidFill>
                  <a:schemeClr val="tx1"/>
                </a:solidFill>
                <a:latin typeface="Times New Roman" panose="02020603050405020304"/>
                <a:cs typeface="Times New Roman" panose="02020603050405020304"/>
              </a:rPr>
              <a:t>To identify common dietary patterns among college students living away from home.</a:t>
            </a:r>
            <a:endParaRPr lang="en-US" sz="2000" dirty="0">
              <a:solidFill>
                <a:schemeClr val="tx1"/>
              </a:solidFill>
              <a:latin typeface="Times New Roman" panose="02020603050405020304"/>
              <a:cs typeface="Times New Roman" panose="02020603050405020304"/>
            </a:endParaRPr>
          </a:p>
          <a:p>
            <a:pPr>
              <a:buFont typeface="Arial" panose="020B0604020202020204" pitchFamily="34" charset="0"/>
              <a:buChar char="•"/>
            </a:pPr>
            <a:r>
              <a:rPr lang="en-IN" sz="2000" dirty="0">
                <a:solidFill>
                  <a:schemeClr val="tx1"/>
                </a:solidFill>
                <a:latin typeface="Times New Roman" panose="02020603050405020304"/>
                <a:cs typeface="Times New Roman" panose="02020603050405020304"/>
              </a:rPr>
              <a:t>To assess the status of quality of life among these students, including physical health, psychological health, social relationships and environmental quality of life</a:t>
            </a:r>
            <a:endParaRPr lang="en-US" sz="2000" dirty="0">
              <a:solidFill>
                <a:schemeClr val="tx1"/>
              </a:solidFill>
              <a:latin typeface="Times New Roman" panose="02020603050405020304"/>
              <a:cs typeface="Times New Roman" panose="02020603050405020304"/>
            </a:endParaRPr>
          </a:p>
          <a:p>
            <a:pPr>
              <a:buFont typeface="Arial" panose="020B0604020202020204" pitchFamily="34" charset="0"/>
              <a:buChar char="•"/>
            </a:pPr>
            <a:r>
              <a:rPr lang="en-IN" sz="2000" dirty="0">
                <a:solidFill>
                  <a:schemeClr val="tx1"/>
                </a:solidFill>
                <a:latin typeface="Times New Roman" panose="02020603050405020304"/>
                <a:cs typeface="Times New Roman" panose="02020603050405020304"/>
              </a:rPr>
              <a:t>To explore the factors influencing the nutritional choices of these students.</a:t>
            </a:r>
            <a:endParaRPr lang="en-US" sz="2000" dirty="0">
              <a:solidFill>
                <a:schemeClr val="tx1"/>
              </a:solidFill>
              <a:latin typeface="Times New Roman" panose="02020603050405020304"/>
              <a:cs typeface="Times New Roman" panose="02020603050405020304"/>
            </a:endParaRPr>
          </a:p>
          <a:p>
            <a:pPr>
              <a:buFont typeface="Arial" panose="020B0604020202020204" pitchFamily="34" charset="0"/>
              <a:buChar char="•"/>
            </a:pPr>
            <a:r>
              <a:rPr lang="en-IN" sz="2000" dirty="0">
                <a:solidFill>
                  <a:schemeClr val="tx1"/>
                </a:solidFill>
                <a:latin typeface="Times New Roman" panose="02020603050405020304"/>
                <a:cs typeface="Times New Roman" panose="02020603050405020304"/>
              </a:rPr>
              <a:t>To explore the relationship between nutritional habits and migration.</a:t>
            </a:r>
            <a:endParaRPr lang="en-US" sz="2000" dirty="0">
              <a:solidFill>
                <a:schemeClr val="tx1"/>
              </a:solidFill>
              <a:latin typeface="Times New Roman" panose="02020603050405020304"/>
              <a:cs typeface="Times New Roman" panose="02020603050405020304"/>
            </a:endParaRPr>
          </a:p>
          <a:p>
            <a:pPr>
              <a:buFont typeface="Arial" panose="020B0604020202020204" pitchFamily="34" charset="0"/>
              <a:buChar char="•"/>
            </a:pPr>
            <a:r>
              <a:rPr lang="en-IN" sz="2000" dirty="0">
                <a:solidFill>
                  <a:schemeClr val="tx1"/>
                </a:solidFill>
                <a:latin typeface="Times New Roman" panose="02020603050405020304"/>
                <a:cs typeface="Times New Roman" panose="02020603050405020304"/>
              </a:rPr>
              <a:t>To explore how Quality of life of these students is influenced by their nutritional habits.</a:t>
            </a:r>
            <a:endParaRPr lang="en-US" sz="2000" dirty="0">
              <a:solidFill>
                <a:schemeClr val="tx1"/>
              </a:solidFill>
              <a:latin typeface="Times New Roman" panose="02020603050405020304"/>
              <a:cs typeface="Times New Roman" panose="02020603050405020304"/>
            </a:endParaRPr>
          </a:p>
          <a:p>
            <a:pPr>
              <a:buFont typeface="Arial" panose="020B0604020202020204" pitchFamily="34" charset="0"/>
              <a:buChar char="•"/>
            </a:pPr>
            <a:endParaRPr lang="en-US" sz="2000" dirty="0">
              <a:solidFill>
                <a:schemeClr val="tx1"/>
              </a:solidFill>
              <a:latin typeface="Times New Roman" panose="02020603050405020304"/>
              <a:cs typeface="Times New Roman" panose="02020603050405020304"/>
            </a:endParaRPr>
          </a:p>
          <a:p>
            <a:pPr>
              <a:buFont typeface="Arial" panose="020B0604020202020204" pitchFamily="34" charset="0"/>
              <a:buChar char="•"/>
            </a:pPr>
            <a:endParaRPr lang="en-US" sz="2000" dirty="0">
              <a:solidFill>
                <a:schemeClr val="tx1"/>
              </a:solidFill>
              <a:ea typeface="Calibri" panose="020F0502020204030204"/>
              <a:cs typeface="Calibri" panose="020F0502020204030204"/>
            </a:endParaRPr>
          </a:p>
        </p:txBody>
      </p:sp>
      <p:pic>
        <p:nvPicPr>
          <p:cNvPr id="4" name="Picture 3" descr="download (4)"/>
          <p:cNvPicPr>
            <a:picLocks noChangeAspect="1"/>
          </p:cNvPicPr>
          <p:nvPr/>
        </p:nvPicPr>
        <p:blipFill>
          <a:blip r:embed="rId1"/>
          <a:stretch>
            <a:fillRect/>
          </a:stretch>
        </p:blipFill>
        <p:spPr>
          <a:xfrm>
            <a:off x="9763125" y="178435"/>
            <a:ext cx="2247900" cy="1141730"/>
          </a:xfrm>
          <a:prstGeom prst="rect">
            <a:avLst/>
          </a:prstGeom>
        </p:spPr>
      </p:pic>
    </p:spTree>
  </p:cSld>
  <p:clrMapOvr>
    <a:masterClrMapping/>
  </p:clrMapOvr>
</p:sld>
</file>

<file path=ppt/tags/tag1.xml><?xml version="1.0" encoding="utf-8"?>
<p:tagLst xmlns:p="http://schemas.openxmlformats.org/presentationml/2006/main">
  <p:tag name="TABLE_ENDDRAG_ORIGIN_RECT" val="824*262"/>
  <p:tag name="TABLE_ENDDRAG_RECT" val="37*186*824*262"/>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15115</Words>
  <Application>WPS Presentation</Application>
  <PresentationFormat>Widescreen</PresentationFormat>
  <Paragraphs>370</Paragraphs>
  <Slides>30</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30</vt:i4>
      </vt:variant>
    </vt:vector>
  </HeadingPairs>
  <TitlesOfParts>
    <vt:vector size="42" baseType="lpstr">
      <vt:lpstr>Arial</vt:lpstr>
      <vt:lpstr>SimSun</vt:lpstr>
      <vt:lpstr>Wingdings</vt:lpstr>
      <vt:lpstr>Calibri</vt:lpstr>
      <vt:lpstr>Times New Roman</vt:lpstr>
      <vt:lpstr>Segoe UI</vt:lpstr>
      <vt:lpstr>Calibri</vt:lpstr>
      <vt:lpstr>Calibri Light</vt:lpstr>
      <vt:lpstr>Microsoft YaHei</vt:lpstr>
      <vt:lpstr>Arial Unicode MS</vt:lpstr>
      <vt:lpstr>Arial</vt:lpstr>
      <vt:lpstr>Retrospect</vt:lpstr>
      <vt:lpstr>PowerPoint 演示文稿</vt:lpstr>
      <vt:lpstr>PowerPoint 演示文稿</vt:lpstr>
      <vt:lpstr>Introduction</vt:lpstr>
      <vt:lpstr>PowerPoint 演示文稿</vt:lpstr>
      <vt:lpstr>Rationale</vt:lpstr>
      <vt:lpstr>PowerPoint 演示文稿</vt:lpstr>
      <vt:lpstr>Review of Literature</vt:lpstr>
      <vt:lpstr>How do the nutritional habits of college students aged 17-28 year who migrate from their homes to different regions across India impact their Quality of life?</vt:lpstr>
      <vt:lpstr>Objectives</vt:lpstr>
      <vt:lpstr>Hypothesis</vt:lpstr>
      <vt:lpstr>Methodology</vt:lpstr>
      <vt:lpstr>PowerPoint 演示文稿</vt:lpstr>
      <vt:lpstr>PowerPoint 演示文稿</vt:lpstr>
      <vt:lpstr>PowerPoint 演示文稿</vt:lpstr>
      <vt:lpstr>Results</vt:lpstr>
      <vt:lpstr>PowerPoint 演示文稿</vt:lpstr>
      <vt:lpstr>PowerPoint 演示文稿</vt:lpstr>
      <vt:lpstr>PowerPoint 演示文稿</vt:lpstr>
      <vt:lpstr>PowerPoint 演示文稿</vt:lpstr>
      <vt:lpstr>🔸 Correlation (Pearson's r)</vt:lpstr>
      <vt:lpstr>Discussion</vt:lpstr>
      <vt:lpstr>PowerPoint 演示文稿</vt:lpstr>
      <vt:lpstr>Conclusion</vt:lpstr>
      <vt:lpstr>Annexures(WHOQOL BREF)</vt:lpstr>
      <vt:lpstr>PowerPoint 演示文稿</vt:lpstr>
      <vt:lpstr>EHQ(some of questions from SLAN 2007 lifestyle survey)</vt:lpstr>
      <vt:lpstr>General Characteristic question</vt:lpstr>
      <vt:lpstr>Consent Form</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Saumya Pathak</cp:lastModifiedBy>
  <cp:revision>488</cp:revision>
  <dcterms:created xsi:type="dcterms:W3CDTF">2025-05-03T05:42:00Z</dcterms:created>
  <dcterms:modified xsi:type="dcterms:W3CDTF">2025-07-31T06:01:39Z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3F6B89EC9A3D4665BF46A4402D7FC140_13</vt:lpwstr>
  </property>
  <property fmtid="{D5CDD505-2E9C-101B-9397-08002B2CF9AE}" pid="3" name="KSOProductBuildVer">
    <vt:lpwstr>1033-12.2.0.21931</vt:lpwstr>
  </property>
</Properties>
</file>