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harts/chart9.xml" ContentType="application/vnd.openxmlformats-officedocument.drawingml.chart+xml"/>
  <Override PartName="/ppt/slideLayouts/slideLayout10.xml" ContentType="application/vnd.openxmlformats-officedocument.presentationml.slideLayout+xml"/>
  <Override PartName="/ppt/charts/chart6.xml" ContentType="application/vnd.openxmlformats-officedocument.drawingml.chart+xml"/>
  <Override PartName="/ppt/charts/chart7.xml" ContentType="application/vnd.openxmlformats-officedocument.drawingml.chart+xml"/>
  <Override PartName="/ppt/charts/chart10.xml" ContentType="application/vnd.openxmlformats-officedocument.drawingml.chart+xml"/>
  <Default Extension="gif" ContentType="image/gif"/>
  <Override PartName="/ppt/diagrams/layout1.xml" ContentType="application/vnd.openxmlformats-officedocument.drawingml.diagramLayout+xml"/>
  <Default Extension="xlsx" ContentType="application/vnd.openxmlformats-officedocument.spreadsheetml.sheet"/>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diagrams/data1.xml" ContentType="application/vnd.openxmlformats-officedocument.drawingml.diagramData+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tags/tag1.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charts/chart8.xml" ContentType="application/vnd.openxmlformats-officedocument.drawingml.char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4" r:id="rId1"/>
  </p:sldMasterIdLst>
  <p:notesMasterIdLst>
    <p:notesMasterId r:id="rId30"/>
  </p:notesMasterIdLst>
  <p:sldIdLst>
    <p:sldId id="256" r:id="rId2"/>
    <p:sldId id="257" r:id="rId3"/>
    <p:sldId id="260" r:id="rId4"/>
    <p:sldId id="265" r:id="rId5"/>
    <p:sldId id="261" r:id="rId6"/>
    <p:sldId id="262" r:id="rId7"/>
    <p:sldId id="263" r:id="rId8"/>
    <p:sldId id="264" r:id="rId9"/>
    <p:sldId id="259" r:id="rId10"/>
    <p:sldId id="266" r:id="rId11"/>
    <p:sldId id="267" r:id="rId12"/>
    <p:sldId id="271" r:id="rId13"/>
    <p:sldId id="268" r:id="rId14"/>
    <p:sldId id="269" r:id="rId15"/>
    <p:sldId id="270" r:id="rId16"/>
    <p:sldId id="272" r:id="rId17"/>
    <p:sldId id="273" r:id="rId18"/>
    <p:sldId id="274" r:id="rId19"/>
    <p:sldId id="275" r:id="rId20"/>
    <p:sldId id="276" r:id="rId21"/>
    <p:sldId id="284" r:id="rId22"/>
    <p:sldId id="277" r:id="rId23"/>
    <p:sldId id="278" r:id="rId24"/>
    <p:sldId id="279" r:id="rId25"/>
    <p:sldId id="280" r:id="rId26"/>
    <p:sldId id="281" r:id="rId27"/>
    <p:sldId id="282" r:id="rId28"/>
    <p:sldId id="283"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Worksheet1.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Office_Excel_Worksheet10.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Office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Office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Office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Office_Excel_Worksheet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Office_Excel_Worksheet6.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Office_Excel_Worksheet7.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Office_Excel_Worksheet8.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Office_Excel_Worksheet9.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sz="1200"/>
              <a:t>Organization conduct employee engagement activities time to time to keep me engaged</a:t>
            </a:r>
          </a:p>
        </c:rich>
      </c:tx>
      <c:layout/>
    </c:title>
    <c:view3D>
      <c:rotX val="30"/>
      <c:perspective val="30"/>
    </c:view3D>
    <c:plotArea>
      <c:layout>
        <c:manualLayout>
          <c:layoutTarget val="inner"/>
          <c:xMode val="edge"/>
          <c:yMode val="edge"/>
          <c:x val="8.7336533345090922E-2"/>
          <c:y val="0.29327795072941537"/>
          <c:w val="0.72275923172667078"/>
          <c:h val="0.61806507347629691"/>
        </c:manualLayout>
      </c:layout>
      <c:pie3DChart>
        <c:varyColors val="1"/>
        <c:ser>
          <c:idx val="0"/>
          <c:order val="0"/>
          <c:tx>
            <c:strRef>
              <c:f>Sheet1!$B$1</c:f>
              <c:strCache>
                <c:ptCount val="1"/>
                <c:pt idx="0">
                  <c:v>Organization conduct employee engagement activities time to time to keep me engaged</c:v>
                </c:pt>
              </c:strCache>
            </c:strRef>
          </c:tx>
          <c:dLbls>
            <c:dLbl>
              <c:idx val="2"/>
              <c:layout>
                <c:manualLayout>
                  <c:x val="6.2562227371560475E-2"/>
                  <c:y val="7.6868623690687823E-2"/>
                </c:manualLayout>
              </c:layout>
              <c:showCatName val="1"/>
              <c:showPercent val="1"/>
            </c:dLbl>
            <c:dLbl>
              <c:idx val="3"/>
              <c:layout>
                <c:manualLayout>
                  <c:x val="0.21869482630408968"/>
                  <c:y val="4.3093960847898722E-3"/>
                </c:manualLayout>
              </c:layout>
              <c:showCatName val="1"/>
              <c:showPercent val="1"/>
            </c:dLbl>
            <c:dLbl>
              <c:idx val="4"/>
              <c:layout>
                <c:manualLayout>
                  <c:x val="9.0432037144267743E-2"/>
                  <c:y val="1.8600749773548298E-2"/>
                </c:manualLayout>
              </c:layout>
              <c:showCatName val="1"/>
              <c:showPercent val="1"/>
            </c:dLbl>
            <c:showCatName val="1"/>
            <c:showPercent val="1"/>
          </c:dLbls>
          <c:cat>
            <c:strRef>
              <c:f>Sheet1!$A$2:$A$6</c:f>
              <c:strCache>
                <c:ptCount val="5"/>
                <c:pt idx="0">
                  <c:v>Strongly agree</c:v>
                </c:pt>
                <c:pt idx="1">
                  <c:v>Agree</c:v>
                </c:pt>
                <c:pt idx="2">
                  <c:v>Neutral</c:v>
                </c:pt>
                <c:pt idx="3">
                  <c:v>Disagree</c:v>
                </c:pt>
                <c:pt idx="4">
                  <c:v>Strongly disagree</c:v>
                </c:pt>
              </c:strCache>
            </c:strRef>
          </c:cat>
          <c:val>
            <c:numRef>
              <c:f>Sheet1!$B$2:$B$6</c:f>
              <c:numCache>
                <c:formatCode>General</c:formatCode>
                <c:ptCount val="5"/>
                <c:pt idx="0">
                  <c:v>72</c:v>
                </c:pt>
                <c:pt idx="1">
                  <c:v>21</c:v>
                </c:pt>
                <c:pt idx="2">
                  <c:v>7</c:v>
                </c:pt>
                <c:pt idx="3">
                  <c:v>0</c:v>
                </c:pt>
                <c:pt idx="4">
                  <c:v>0</c:v>
                </c:pt>
              </c:numCache>
            </c:numRef>
          </c:val>
        </c:ser>
        <c:dLbls>
          <c:showCatName val="1"/>
          <c:showPercent val="1"/>
        </c:dLbls>
      </c:pie3DChart>
    </c:plotArea>
    <c:plotVisOnly val="1"/>
  </c:chart>
  <c:externalData r:id="rId1"/>
</c:chartSpace>
</file>

<file path=ppt/charts/chart10.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sz="1200"/>
              <a:t>Such kind of activities should happen in future as it keeps us engaged &amp; interested  </a:t>
            </a:r>
          </a:p>
        </c:rich>
      </c:tx>
      <c:layout/>
    </c:title>
    <c:view3D>
      <c:rotX val="30"/>
      <c:perspective val="30"/>
    </c:view3D>
    <c:plotArea>
      <c:layout>
        <c:manualLayout>
          <c:layoutTarget val="inner"/>
          <c:xMode val="edge"/>
          <c:yMode val="edge"/>
          <c:x val="8.796296296296309E-2"/>
          <c:y val="0.33000782503045262"/>
          <c:w val="0.8768274278215229"/>
          <c:h val="0.64840255814713232"/>
        </c:manualLayout>
      </c:layout>
      <c:pie3DChart>
        <c:varyColors val="1"/>
        <c:ser>
          <c:idx val="0"/>
          <c:order val="0"/>
          <c:tx>
            <c:strRef>
              <c:f>Sheet1!$B$1</c:f>
              <c:strCache>
                <c:ptCount val="1"/>
                <c:pt idx="0">
                  <c:v>Such kind of activities should happen in future as it keeps us engaged &amp; interested  </c:v>
                </c:pt>
              </c:strCache>
            </c:strRef>
          </c:tx>
          <c:dLbls>
            <c:dLbl>
              <c:idx val="3"/>
              <c:layout>
                <c:manualLayout>
                  <c:x val="9.0287542182227218E-2"/>
                  <c:y val="-5.4253129623262897E-2"/>
                </c:manualLayout>
              </c:layout>
              <c:showCatName val="1"/>
              <c:showPercent val="1"/>
            </c:dLbl>
            <c:dLbl>
              <c:idx val="4"/>
              <c:layout>
                <c:manualLayout>
                  <c:x val="0.32138287401574805"/>
                  <c:y val="-7.5484319603490307E-3"/>
                </c:manualLayout>
              </c:layout>
              <c:showCatName val="1"/>
              <c:showPercent val="1"/>
            </c:dLbl>
            <c:showCatName val="1"/>
            <c:showPercent val="1"/>
          </c:dLbls>
          <c:cat>
            <c:strRef>
              <c:f>Sheet1!$A$2:$A$6</c:f>
              <c:strCache>
                <c:ptCount val="5"/>
                <c:pt idx="0">
                  <c:v>Strongly agree</c:v>
                </c:pt>
                <c:pt idx="1">
                  <c:v>Agree</c:v>
                </c:pt>
                <c:pt idx="2">
                  <c:v>Neutral</c:v>
                </c:pt>
                <c:pt idx="3">
                  <c:v>Disagree</c:v>
                </c:pt>
                <c:pt idx="4">
                  <c:v>Strongly disagree</c:v>
                </c:pt>
              </c:strCache>
            </c:strRef>
          </c:cat>
          <c:val>
            <c:numRef>
              <c:f>Sheet1!$B$2:$B$6</c:f>
              <c:numCache>
                <c:formatCode>General</c:formatCode>
                <c:ptCount val="5"/>
                <c:pt idx="0">
                  <c:v>39</c:v>
                </c:pt>
                <c:pt idx="1">
                  <c:v>49</c:v>
                </c:pt>
                <c:pt idx="2">
                  <c:v>12</c:v>
                </c:pt>
                <c:pt idx="3">
                  <c:v>0</c:v>
                </c:pt>
                <c:pt idx="4">
                  <c:v>0</c:v>
                </c:pt>
              </c:numCache>
            </c:numRef>
          </c:val>
        </c:ser>
        <c:dLbls>
          <c:showCatName val="1"/>
          <c:showPercent val="1"/>
        </c:dLbls>
      </c:pie3DChart>
    </c:plotArea>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sz="1200"/>
              <a:t>The recreational/engagement activities makes me look forward to work</a:t>
            </a:r>
          </a:p>
        </c:rich>
      </c:tx>
      <c:layout/>
    </c:title>
    <c:view3D>
      <c:rotX val="30"/>
      <c:perspective val="30"/>
    </c:view3D>
    <c:plotArea>
      <c:layout>
        <c:manualLayout>
          <c:layoutTarget val="inner"/>
          <c:xMode val="edge"/>
          <c:yMode val="edge"/>
          <c:x val="7.0320188771266667E-2"/>
          <c:y val="0.35350711720281364"/>
          <c:w val="0.84844030998488551"/>
          <c:h val="0.64649288279718664"/>
        </c:manualLayout>
      </c:layout>
      <c:pie3DChart>
        <c:varyColors val="1"/>
        <c:ser>
          <c:idx val="0"/>
          <c:order val="0"/>
          <c:tx>
            <c:strRef>
              <c:f>Sheet1!$B$1</c:f>
              <c:strCache>
                <c:ptCount val="1"/>
                <c:pt idx="0">
                  <c:v>The recreational/engagement activities makes me look forward to work</c:v>
                </c:pt>
              </c:strCache>
            </c:strRef>
          </c:tx>
          <c:dLbls>
            <c:dLbl>
              <c:idx val="0"/>
              <c:layout>
                <c:manualLayout>
                  <c:x val="-0.12479831169449743"/>
                  <c:y val="0.12537936971568495"/>
                </c:manualLayout>
              </c:layout>
              <c:showCatName val="1"/>
              <c:showPercent val="1"/>
            </c:dLbl>
            <c:dLbl>
              <c:idx val="4"/>
              <c:layout>
                <c:manualLayout>
                  <c:x val="0.32938844845406362"/>
                  <c:y val="1.9430467245362994E-2"/>
                </c:manualLayout>
              </c:layout>
              <c:showCatName val="1"/>
              <c:showPercent val="1"/>
            </c:dLbl>
            <c:showCatName val="1"/>
            <c:showPercent val="1"/>
          </c:dLbls>
          <c:cat>
            <c:strRef>
              <c:f>Sheet1!$A$2:$A$6</c:f>
              <c:strCache>
                <c:ptCount val="5"/>
                <c:pt idx="0">
                  <c:v>Strongly agree</c:v>
                </c:pt>
                <c:pt idx="1">
                  <c:v>Agree</c:v>
                </c:pt>
                <c:pt idx="2">
                  <c:v>Neutral</c:v>
                </c:pt>
                <c:pt idx="3">
                  <c:v>Disagree</c:v>
                </c:pt>
                <c:pt idx="4">
                  <c:v>Strongly disagree</c:v>
                </c:pt>
              </c:strCache>
            </c:strRef>
          </c:cat>
          <c:val>
            <c:numRef>
              <c:f>Sheet1!$B$2:$B$6</c:f>
              <c:numCache>
                <c:formatCode>General</c:formatCode>
                <c:ptCount val="5"/>
                <c:pt idx="0">
                  <c:v>14</c:v>
                </c:pt>
                <c:pt idx="1">
                  <c:v>65</c:v>
                </c:pt>
                <c:pt idx="2">
                  <c:v>16</c:v>
                </c:pt>
                <c:pt idx="3">
                  <c:v>5</c:v>
                </c:pt>
                <c:pt idx="4">
                  <c:v>0</c:v>
                </c:pt>
              </c:numCache>
            </c:numRef>
          </c:val>
        </c:ser>
        <c:dLbls>
          <c:showCatName val="1"/>
          <c:showPercent val="1"/>
        </c:dLbls>
      </c:pie3DChart>
    </c:plotArea>
    <c:plotVisOnly val="1"/>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sz="1200"/>
              <a:t>These sessions are informative, interactive &amp; work as good platform to have an interaction between people &amp; senior management</a:t>
            </a:r>
          </a:p>
        </c:rich>
      </c:tx>
      <c:layout/>
    </c:title>
    <c:view3D>
      <c:rotX val="30"/>
      <c:perspective val="30"/>
    </c:view3D>
    <c:plotArea>
      <c:layout>
        <c:manualLayout>
          <c:layoutTarget val="inner"/>
          <c:xMode val="edge"/>
          <c:yMode val="edge"/>
          <c:x val="9.5742074879448469E-2"/>
          <c:y val="0.37863185294390067"/>
          <c:w val="0.80313602293625219"/>
          <c:h val="0.62018559564373088"/>
        </c:manualLayout>
      </c:layout>
      <c:pie3DChart>
        <c:varyColors val="1"/>
        <c:ser>
          <c:idx val="0"/>
          <c:order val="0"/>
          <c:tx>
            <c:strRef>
              <c:f>Sheet1!$B$1</c:f>
              <c:strCache>
                <c:ptCount val="1"/>
                <c:pt idx="0">
                  <c:v>These sessions are informative, interactive &amp; work as good platform to have an interaction between people &amp; senior management</c:v>
                </c:pt>
              </c:strCache>
            </c:strRef>
          </c:tx>
          <c:dLbls>
            <c:dLbl>
              <c:idx val="0"/>
              <c:layout>
                <c:manualLayout>
                  <c:x val="-9.566283791587106E-2"/>
                  <c:y val="5.3331745520351852E-2"/>
                </c:manualLayout>
              </c:layout>
              <c:showCatName val="1"/>
              <c:showPercent val="1"/>
            </c:dLbl>
            <c:dLbl>
              <c:idx val="3"/>
              <c:layout>
                <c:manualLayout>
                  <c:x val="-0.29835150863553433"/>
                  <c:y val="3.650677451486313E-2"/>
                </c:manualLayout>
              </c:layout>
              <c:showCatName val="1"/>
              <c:showPercent val="1"/>
            </c:dLbl>
            <c:dLbl>
              <c:idx val="4"/>
              <c:layout>
                <c:manualLayout>
                  <c:x val="0.40746287903622996"/>
                  <c:y val="3.8285063510980682E-2"/>
                </c:manualLayout>
              </c:layout>
              <c:showCatName val="1"/>
              <c:showPercent val="1"/>
            </c:dLbl>
            <c:showCatName val="1"/>
            <c:showPercent val="1"/>
          </c:dLbls>
          <c:cat>
            <c:strRef>
              <c:f>Sheet1!$A$2:$A$6</c:f>
              <c:strCache>
                <c:ptCount val="5"/>
                <c:pt idx="0">
                  <c:v>Strongly agree</c:v>
                </c:pt>
                <c:pt idx="1">
                  <c:v>Agree</c:v>
                </c:pt>
                <c:pt idx="2">
                  <c:v>Neutral</c:v>
                </c:pt>
                <c:pt idx="3">
                  <c:v>Disagree</c:v>
                </c:pt>
                <c:pt idx="4">
                  <c:v>strongly disagree</c:v>
                </c:pt>
              </c:strCache>
            </c:strRef>
          </c:cat>
          <c:val>
            <c:numRef>
              <c:f>Sheet1!$B$2:$B$6</c:f>
              <c:numCache>
                <c:formatCode>General</c:formatCode>
                <c:ptCount val="5"/>
                <c:pt idx="0">
                  <c:v>14</c:v>
                </c:pt>
                <c:pt idx="1">
                  <c:v>72</c:v>
                </c:pt>
                <c:pt idx="2">
                  <c:v>14</c:v>
                </c:pt>
                <c:pt idx="3">
                  <c:v>0</c:v>
                </c:pt>
                <c:pt idx="4">
                  <c:v>0</c:v>
                </c:pt>
              </c:numCache>
            </c:numRef>
          </c:val>
        </c:ser>
        <c:dLbls>
          <c:showCatName val="1"/>
          <c:showPercent val="1"/>
        </c:dLbls>
      </c:pie3DChart>
    </c:plotArea>
    <c:plotVisOnly val="1"/>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sz="1200"/>
              <a:t>The activity were well organized/prepared and gave insights on new ways of working in a team</a:t>
            </a:r>
          </a:p>
        </c:rich>
      </c:tx>
      <c:layout/>
    </c:title>
    <c:view3D>
      <c:rotX val="30"/>
      <c:perspective val="30"/>
    </c:view3D>
    <c:plotArea>
      <c:layout>
        <c:manualLayout>
          <c:layoutTarget val="inner"/>
          <c:xMode val="edge"/>
          <c:yMode val="edge"/>
          <c:x val="8.6336487363829498E-2"/>
          <c:y val="0.2073737657792776"/>
          <c:w val="0.89872428609346144"/>
          <c:h val="0.74329115110611177"/>
        </c:manualLayout>
      </c:layout>
      <c:pie3DChart>
        <c:varyColors val="1"/>
        <c:ser>
          <c:idx val="0"/>
          <c:order val="0"/>
          <c:tx>
            <c:strRef>
              <c:f>Sheet1!$B$1</c:f>
              <c:strCache>
                <c:ptCount val="1"/>
                <c:pt idx="0">
                  <c:v>The activity were well organized/prepared and gave insights on new ways of working in a team</c:v>
                </c:pt>
              </c:strCache>
            </c:strRef>
          </c:tx>
          <c:dLbls>
            <c:dLbl>
              <c:idx val="3"/>
              <c:layout>
                <c:manualLayout>
                  <c:x val="-0.36109875026724697"/>
                  <c:y val="4.7599844619199215E-2"/>
                </c:manualLayout>
              </c:layout>
              <c:showCatName val="1"/>
              <c:showPercent val="1"/>
            </c:dLbl>
            <c:dLbl>
              <c:idx val="4"/>
              <c:layout>
                <c:manualLayout>
                  <c:x val="0.38362898351964436"/>
                  <c:y val="0.10191378250592609"/>
                </c:manualLayout>
              </c:layout>
              <c:showCatName val="1"/>
              <c:showPercent val="1"/>
            </c:dLbl>
            <c:showCatName val="1"/>
            <c:showPercent val="1"/>
          </c:dLbls>
          <c:cat>
            <c:strRef>
              <c:f>Sheet1!$A$2:$A$6</c:f>
              <c:strCache>
                <c:ptCount val="5"/>
                <c:pt idx="0">
                  <c:v>Strongly agree</c:v>
                </c:pt>
                <c:pt idx="1">
                  <c:v>Agree</c:v>
                </c:pt>
                <c:pt idx="2">
                  <c:v>Neutral</c:v>
                </c:pt>
                <c:pt idx="3">
                  <c:v>Disagree</c:v>
                </c:pt>
                <c:pt idx="4">
                  <c:v>Strongly disagree</c:v>
                </c:pt>
              </c:strCache>
            </c:strRef>
          </c:cat>
          <c:val>
            <c:numRef>
              <c:f>Sheet1!$B$2:$B$6</c:f>
              <c:numCache>
                <c:formatCode>General</c:formatCode>
                <c:ptCount val="5"/>
                <c:pt idx="0">
                  <c:v>30</c:v>
                </c:pt>
                <c:pt idx="1">
                  <c:v>53</c:v>
                </c:pt>
                <c:pt idx="2">
                  <c:v>18</c:v>
                </c:pt>
                <c:pt idx="3">
                  <c:v>0</c:v>
                </c:pt>
                <c:pt idx="4">
                  <c:v>0</c:v>
                </c:pt>
              </c:numCache>
            </c:numRef>
          </c:val>
        </c:ser>
        <c:dLbls>
          <c:showCatName val="1"/>
          <c:showPercent val="1"/>
        </c:dLbls>
      </c:pie3DChart>
    </c:plotArea>
    <c:plotVisOnly val="1"/>
  </c:chart>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sz="1200"/>
              <a:t>These activities are stress busters &amp; I feel energized to go back to work</a:t>
            </a:r>
          </a:p>
        </c:rich>
      </c:tx>
      <c:layout/>
    </c:title>
    <c:view3D>
      <c:rotX val="30"/>
      <c:perspective val="30"/>
    </c:view3D>
    <c:plotArea>
      <c:layout>
        <c:manualLayout>
          <c:layoutTarget val="inner"/>
          <c:xMode val="edge"/>
          <c:yMode val="edge"/>
          <c:x val="9.4430212845629233E-2"/>
          <c:y val="0.33479613564372085"/>
          <c:w val="0.86037971421178672"/>
          <c:h val="0.66520386435627954"/>
        </c:manualLayout>
      </c:layout>
      <c:pie3DChart>
        <c:varyColors val="1"/>
        <c:ser>
          <c:idx val="0"/>
          <c:order val="0"/>
          <c:tx>
            <c:strRef>
              <c:f>Sheet1!$B$1</c:f>
              <c:strCache>
                <c:ptCount val="1"/>
                <c:pt idx="0">
                  <c:v>These activities are stress busters &amp; I feel energized to go back to work</c:v>
                </c:pt>
              </c:strCache>
            </c:strRef>
          </c:tx>
          <c:dLbls>
            <c:dLbl>
              <c:idx val="0"/>
              <c:layout>
                <c:manualLayout>
                  <c:x val="-0.15699525731253056"/>
                  <c:y val="9.6558842306873796E-2"/>
                </c:manualLayout>
              </c:layout>
              <c:showCatName val="1"/>
              <c:showPercent val="1"/>
            </c:dLbl>
            <c:dLbl>
              <c:idx val="2"/>
              <c:layout>
                <c:manualLayout>
                  <c:x val="9.2093812587851293E-2"/>
                  <c:y val="7.8458527391333813E-2"/>
                </c:manualLayout>
              </c:layout>
              <c:showCatName val="1"/>
              <c:showPercent val="1"/>
            </c:dLbl>
            <c:dLbl>
              <c:idx val="3"/>
              <c:layout>
                <c:manualLayout>
                  <c:x val="0.36395271894622105"/>
                  <c:y val="-5.2893252696486538E-4"/>
                </c:manualLayout>
              </c:layout>
              <c:showCatName val="1"/>
              <c:showPercent val="1"/>
            </c:dLbl>
            <c:dLbl>
              <c:idx val="4"/>
              <c:layout>
                <c:manualLayout>
                  <c:x val="-0.38063593453292333"/>
                  <c:y val="6.0612541705877321E-2"/>
                </c:manualLayout>
              </c:layout>
              <c:showCatName val="1"/>
              <c:showPercent val="1"/>
            </c:dLbl>
            <c:showCatName val="1"/>
            <c:showPercent val="1"/>
          </c:dLbls>
          <c:cat>
            <c:strRef>
              <c:f>Sheet1!$A$2:$A$6</c:f>
              <c:strCache>
                <c:ptCount val="5"/>
                <c:pt idx="0">
                  <c:v>Strongly agree</c:v>
                </c:pt>
                <c:pt idx="1">
                  <c:v>Agree</c:v>
                </c:pt>
                <c:pt idx="2">
                  <c:v>Neutral</c:v>
                </c:pt>
                <c:pt idx="3">
                  <c:v>Disagree</c:v>
                </c:pt>
                <c:pt idx="4">
                  <c:v>Strongly disagree</c:v>
                </c:pt>
              </c:strCache>
            </c:strRef>
          </c:cat>
          <c:val>
            <c:numRef>
              <c:f>Sheet1!$B$2:$B$6</c:f>
              <c:numCache>
                <c:formatCode>General</c:formatCode>
                <c:ptCount val="5"/>
                <c:pt idx="0">
                  <c:v>20</c:v>
                </c:pt>
                <c:pt idx="1">
                  <c:v>61</c:v>
                </c:pt>
                <c:pt idx="2">
                  <c:v>19</c:v>
                </c:pt>
                <c:pt idx="3">
                  <c:v>0</c:v>
                </c:pt>
                <c:pt idx="4">
                  <c:v>0</c:v>
                </c:pt>
              </c:numCache>
            </c:numRef>
          </c:val>
        </c:ser>
        <c:dLbls>
          <c:showCatName val="1"/>
          <c:showPercent val="1"/>
        </c:dLbls>
      </c:pie3DChart>
    </c:plotArea>
    <c:plotVisOnly val="1"/>
  </c:chart>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sz="1200"/>
              <a:t>Events such as Mashik utsav (celebration of employee's birthday) makes me feel valuable &amp; create a sense of oness which will  keep me attached to the organization</a:t>
            </a:r>
          </a:p>
        </c:rich>
      </c:tx>
      <c:layout>
        <c:manualLayout>
          <c:xMode val="edge"/>
          <c:yMode val="edge"/>
          <c:x val="0.12584599352550851"/>
          <c:y val="2.127509366186486E-2"/>
        </c:manualLayout>
      </c:layout>
    </c:title>
    <c:view3D>
      <c:rotX val="30"/>
      <c:perspective val="30"/>
    </c:view3D>
    <c:plotArea>
      <c:layout>
        <c:manualLayout>
          <c:layoutTarget val="inner"/>
          <c:xMode val="edge"/>
          <c:yMode val="edge"/>
          <c:x val="8.7942260095468253E-2"/>
          <c:y val="0.41775725487192505"/>
          <c:w val="0.83443143820544963"/>
          <c:h val="0.5807389399079097"/>
        </c:manualLayout>
      </c:layout>
      <c:pie3DChart>
        <c:varyColors val="1"/>
        <c:ser>
          <c:idx val="0"/>
          <c:order val="0"/>
          <c:tx>
            <c:strRef>
              <c:f>Sheet1!$B$1</c:f>
              <c:strCache>
                <c:ptCount val="1"/>
                <c:pt idx="0">
                  <c:v>Events such as Mashik utsav (celebration of employee's birthday) makes me feel valuable &amp; create a sense of oness which will  keep me attached to the organization</c:v>
                </c:pt>
              </c:strCache>
            </c:strRef>
          </c:tx>
          <c:dLbls>
            <c:dLbl>
              <c:idx val="0"/>
              <c:layout>
                <c:manualLayout>
                  <c:x val="-0.16655218407697878"/>
                  <c:y val="2.0310429539807575E-2"/>
                </c:manualLayout>
              </c:layout>
              <c:showCatName val="1"/>
              <c:showPercent val="1"/>
            </c:dLbl>
            <c:dLbl>
              <c:idx val="2"/>
              <c:layout>
                <c:manualLayout>
                  <c:x val="5.1952676976898905E-2"/>
                  <c:y val="7.859317621615923E-2"/>
                </c:manualLayout>
              </c:layout>
              <c:showCatName val="1"/>
              <c:showPercent val="1"/>
            </c:dLbl>
            <c:dLbl>
              <c:idx val="3"/>
              <c:layout>
                <c:manualLayout>
                  <c:x val="3.4414121331384891E-2"/>
                  <c:y val="4.6350976961213181E-2"/>
                </c:manualLayout>
              </c:layout>
              <c:showCatName val="1"/>
              <c:showPercent val="1"/>
            </c:dLbl>
            <c:dLbl>
              <c:idx val="4"/>
              <c:layout>
                <c:manualLayout>
                  <c:x val="0.39450054504303261"/>
                  <c:y val="0.10258457276173807"/>
                </c:manualLayout>
              </c:layout>
              <c:showCatName val="1"/>
              <c:showPercent val="1"/>
            </c:dLbl>
            <c:showCatName val="1"/>
            <c:showPercent val="1"/>
          </c:dLbls>
          <c:cat>
            <c:strRef>
              <c:f>Sheet1!$A$2:$A$6</c:f>
              <c:strCache>
                <c:ptCount val="5"/>
                <c:pt idx="0">
                  <c:v>Strongly agree</c:v>
                </c:pt>
                <c:pt idx="1">
                  <c:v>Agree</c:v>
                </c:pt>
                <c:pt idx="2">
                  <c:v>Neutral</c:v>
                </c:pt>
                <c:pt idx="3">
                  <c:v>Disagree</c:v>
                </c:pt>
                <c:pt idx="4">
                  <c:v>Strongly disagree</c:v>
                </c:pt>
              </c:strCache>
            </c:strRef>
          </c:cat>
          <c:val>
            <c:numRef>
              <c:f>Sheet1!$B$2:$B$6</c:f>
              <c:numCache>
                <c:formatCode>General</c:formatCode>
                <c:ptCount val="5"/>
                <c:pt idx="0">
                  <c:v>35</c:v>
                </c:pt>
                <c:pt idx="1">
                  <c:v>47</c:v>
                </c:pt>
                <c:pt idx="2">
                  <c:v>16</c:v>
                </c:pt>
                <c:pt idx="3">
                  <c:v>2</c:v>
                </c:pt>
                <c:pt idx="4">
                  <c:v>0</c:v>
                </c:pt>
              </c:numCache>
            </c:numRef>
          </c:val>
        </c:ser>
        <c:dLbls>
          <c:showCatName val="1"/>
          <c:showPercent val="1"/>
        </c:dLbls>
      </c:pie3DChart>
    </c:plotArea>
    <c:plotVisOnly val="1"/>
  </c:chart>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sz="1200"/>
              <a:t>Events like Pratistha(employee of the month) keep me motivated to perform well &amp; dedicate towards accomplishing the vision of the organization</a:t>
            </a:r>
          </a:p>
        </c:rich>
      </c:tx>
      <c:layout>
        <c:manualLayout>
          <c:xMode val="edge"/>
          <c:yMode val="edge"/>
          <c:x val="0.10121894139865922"/>
          <c:y val="0"/>
        </c:manualLayout>
      </c:layout>
    </c:title>
    <c:view3D>
      <c:rotX val="30"/>
      <c:perspective val="30"/>
    </c:view3D>
    <c:plotArea>
      <c:layout>
        <c:manualLayout>
          <c:layoutTarget val="inner"/>
          <c:xMode val="edge"/>
          <c:yMode val="edge"/>
          <c:x val="8.7942260095468253E-2"/>
          <c:y val="0.39552548577016094"/>
          <c:w val="0.8688710145578783"/>
          <c:h val="0.57783037212351573"/>
        </c:manualLayout>
      </c:layout>
      <c:pie3DChart>
        <c:varyColors val="1"/>
        <c:ser>
          <c:idx val="0"/>
          <c:order val="0"/>
          <c:tx>
            <c:strRef>
              <c:f>Sheet1!$B$1</c:f>
              <c:strCache>
                <c:ptCount val="1"/>
                <c:pt idx="0">
                  <c:v>Events like Pratistha(employee of the month) keep me motivated to perform well &amp; dedicate towards accomplishing the vision of the organization</c:v>
                </c:pt>
              </c:strCache>
            </c:strRef>
          </c:tx>
          <c:dLbls>
            <c:dLbl>
              <c:idx val="0"/>
              <c:layout>
                <c:manualLayout>
                  <c:x val="-0.13943391024808022"/>
                  <c:y val="5.9636114854622196E-2"/>
                </c:manualLayout>
              </c:layout>
              <c:showCatName val="1"/>
              <c:showPercent val="1"/>
            </c:dLbl>
            <c:dLbl>
              <c:idx val="2"/>
              <c:layout>
                <c:manualLayout>
                  <c:x val="9.3705755262004212E-2"/>
                  <c:y val="7.4291762106355921E-2"/>
                </c:manualLayout>
              </c:layout>
              <c:showCatName val="1"/>
              <c:showPercent val="1"/>
            </c:dLbl>
            <c:dLbl>
              <c:idx val="3"/>
              <c:layout>
                <c:manualLayout>
                  <c:x val="-0.36274278816083982"/>
                  <c:y val="4.5383258807039639E-2"/>
                </c:manualLayout>
              </c:layout>
              <c:showCatName val="1"/>
              <c:showPercent val="1"/>
            </c:dLbl>
            <c:dLbl>
              <c:idx val="4"/>
              <c:layout>
                <c:manualLayout>
                  <c:x val="0.33801455666301938"/>
                  <c:y val="7.4885829527650924E-2"/>
                </c:manualLayout>
              </c:layout>
              <c:showCatName val="1"/>
              <c:showPercent val="1"/>
            </c:dLbl>
            <c:showCatName val="1"/>
            <c:showPercent val="1"/>
          </c:dLbls>
          <c:cat>
            <c:strRef>
              <c:f>Sheet1!$A$2:$A$6</c:f>
              <c:strCache>
                <c:ptCount val="5"/>
                <c:pt idx="0">
                  <c:v>Strongly agree</c:v>
                </c:pt>
                <c:pt idx="1">
                  <c:v>Agree</c:v>
                </c:pt>
                <c:pt idx="2">
                  <c:v>Neutral</c:v>
                </c:pt>
                <c:pt idx="3">
                  <c:v>Disagree</c:v>
                </c:pt>
                <c:pt idx="4">
                  <c:v>Strongly disagree</c:v>
                </c:pt>
              </c:strCache>
            </c:strRef>
          </c:cat>
          <c:val>
            <c:numRef>
              <c:f>Sheet1!$B$2:$B$6</c:f>
              <c:numCache>
                <c:formatCode>General</c:formatCode>
                <c:ptCount val="5"/>
                <c:pt idx="0">
                  <c:v>38</c:v>
                </c:pt>
                <c:pt idx="1">
                  <c:v>46</c:v>
                </c:pt>
                <c:pt idx="2">
                  <c:v>16</c:v>
                </c:pt>
                <c:pt idx="3">
                  <c:v>0</c:v>
                </c:pt>
                <c:pt idx="4">
                  <c:v>0</c:v>
                </c:pt>
              </c:numCache>
            </c:numRef>
          </c:val>
        </c:ser>
        <c:dLbls>
          <c:showCatName val="1"/>
          <c:showPercent val="1"/>
        </c:dLbls>
      </c:pie3DChart>
    </c:plotArea>
    <c:plotVisOnly val="1"/>
  </c:chart>
  <c:externalData r:id="rId1"/>
</c:chartSpace>
</file>

<file path=ppt/charts/chart8.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sz="1200" dirty="0"/>
              <a:t>Events like </a:t>
            </a:r>
            <a:r>
              <a:rPr lang="en-US" sz="1200" dirty="0" err="1"/>
              <a:t>samiksha</a:t>
            </a:r>
            <a:r>
              <a:rPr lang="en-US" sz="1200" dirty="0"/>
              <a:t>( competition &amp; games) gives a good learning as well as fun &amp; interaction </a:t>
            </a:r>
            <a:r>
              <a:rPr lang="en-US" sz="1200" dirty="0" err="1"/>
              <a:t>wih</a:t>
            </a:r>
            <a:r>
              <a:rPr lang="en-US" sz="1200" dirty="0"/>
              <a:t> inter-department employees</a:t>
            </a:r>
          </a:p>
        </c:rich>
      </c:tx>
      <c:layout>
        <c:manualLayout>
          <c:xMode val="edge"/>
          <c:yMode val="edge"/>
          <c:x val="0.11823095738414428"/>
          <c:y val="2.7994790470749688E-2"/>
        </c:manualLayout>
      </c:layout>
    </c:title>
    <c:view3D>
      <c:rotX val="30"/>
      <c:perspective val="30"/>
    </c:view3D>
    <c:plotArea>
      <c:layout>
        <c:manualLayout>
          <c:layoutTarget val="inner"/>
          <c:xMode val="edge"/>
          <c:yMode val="edge"/>
          <c:x val="8.7942260095468253E-2"/>
          <c:y val="0.32606326014397874"/>
          <c:w val="0.70912725434576462"/>
          <c:h val="0.58155393130254718"/>
        </c:manualLayout>
      </c:layout>
      <c:pie3DChart>
        <c:varyColors val="1"/>
        <c:ser>
          <c:idx val="0"/>
          <c:order val="0"/>
          <c:tx>
            <c:strRef>
              <c:f>Sheet1!$B$1</c:f>
              <c:strCache>
                <c:ptCount val="1"/>
                <c:pt idx="0">
                  <c:v>Events like samiksha( competition &amp; games) gives a good learning as well as fun &amp; interaction wih inter-department employees</c:v>
                </c:pt>
              </c:strCache>
            </c:strRef>
          </c:tx>
          <c:dLbls>
            <c:dLbl>
              <c:idx val="0"/>
              <c:layout>
                <c:manualLayout>
                  <c:x val="-0.11360415175375806"/>
                  <c:y val="7.8370462838486657E-2"/>
                </c:manualLayout>
              </c:layout>
              <c:showCatName val="1"/>
              <c:showPercent val="1"/>
            </c:dLbl>
            <c:dLbl>
              <c:idx val="3"/>
              <c:layout>
                <c:manualLayout>
                  <c:x val="7.1198997852541163E-2"/>
                  <c:y val="6.4592535689136421E-2"/>
                </c:manualLayout>
              </c:layout>
              <c:showCatName val="1"/>
              <c:showPercent val="1"/>
            </c:dLbl>
            <c:dLbl>
              <c:idx val="4"/>
              <c:layout>
                <c:manualLayout>
                  <c:x val="0.42186638033882129"/>
                  <c:y val="9.745822930670256E-2"/>
                </c:manualLayout>
              </c:layout>
              <c:showCatName val="1"/>
              <c:showPercent val="1"/>
            </c:dLbl>
            <c:showCatName val="1"/>
            <c:showPercent val="1"/>
          </c:dLbls>
          <c:cat>
            <c:strRef>
              <c:f>Sheet1!$A$2:$A$6</c:f>
              <c:strCache>
                <c:ptCount val="5"/>
                <c:pt idx="0">
                  <c:v>Strongly agree</c:v>
                </c:pt>
                <c:pt idx="1">
                  <c:v>Agree</c:v>
                </c:pt>
                <c:pt idx="2">
                  <c:v>Neutral</c:v>
                </c:pt>
                <c:pt idx="3">
                  <c:v>Disagree</c:v>
                </c:pt>
                <c:pt idx="4">
                  <c:v>Strongly disagree</c:v>
                </c:pt>
              </c:strCache>
            </c:strRef>
          </c:cat>
          <c:val>
            <c:numRef>
              <c:f>Sheet1!$B$2:$B$6</c:f>
              <c:numCache>
                <c:formatCode>General</c:formatCode>
                <c:ptCount val="5"/>
                <c:pt idx="0">
                  <c:v>20</c:v>
                </c:pt>
                <c:pt idx="1">
                  <c:v>36</c:v>
                </c:pt>
                <c:pt idx="2">
                  <c:v>36</c:v>
                </c:pt>
                <c:pt idx="3">
                  <c:v>8</c:v>
                </c:pt>
                <c:pt idx="4">
                  <c:v>0</c:v>
                </c:pt>
              </c:numCache>
            </c:numRef>
          </c:val>
        </c:ser>
        <c:dLbls>
          <c:showCatName val="1"/>
          <c:showPercent val="1"/>
        </c:dLbls>
      </c:pie3DChart>
    </c:plotArea>
    <c:plotVisOnly val="1"/>
  </c:chart>
  <c:externalData r:id="rId1"/>
</c:chartSpace>
</file>

<file path=ppt/charts/chart9.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sz="1200"/>
              <a:t>I'll recommend my colleagues to participate in such engagement activities</a:t>
            </a:r>
          </a:p>
        </c:rich>
      </c:tx>
      <c:layout/>
    </c:title>
    <c:view3D>
      <c:rotX val="30"/>
      <c:perspective val="30"/>
    </c:view3D>
    <c:plotArea>
      <c:layout>
        <c:manualLayout>
          <c:layoutTarget val="inner"/>
          <c:xMode val="edge"/>
          <c:yMode val="edge"/>
          <c:x val="8.796296296296309E-2"/>
          <c:y val="0.3156324242812229"/>
          <c:w val="0.87080129601661704"/>
          <c:h val="0.63896831832472711"/>
        </c:manualLayout>
      </c:layout>
      <c:pie3DChart>
        <c:varyColors val="1"/>
        <c:ser>
          <c:idx val="0"/>
          <c:order val="0"/>
          <c:tx>
            <c:strRef>
              <c:f>Sheet1!$B$1</c:f>
              <c:strCache>
                <c:ptCount val="1"/>
                <c:pt idx="0">
                  <c:v>I'll recommend my colleagues to participate in such engagement activities</c:v>
                </c:pt>
              </c:strCache>
            </c:strRef>
          </c:tx>
          <c:dLbls>
            <c:dLbl>
              <c:idx val="0"/>
              <c:layout>
                <c:manualLayout>
                  <c:x val="-0.12211317641253804"/>
                  <c:y val="0.11385873731697638"/>
                </c:manualLayout>
              </c:layout>
              <c:showCatName val="1"/>
              <c:showPercent val="1"/>
            </c:dLbl>
            <c:dLbl>
              <c:idx val="3"/>
              <c:layout>
                <c:manualLayout>
                  <c:x val="6.887521872265967E-2"/>
                  <c:y val="0.13003437070366206"/>
                </c:manualLayout>
              </c:layout>
              <c:showCatName val="1"/>
              <c:showPercent val="1"/>
            </c:dLbl>
            <c:dLbl>
              <c:idx val="4"/>
              <c:layout>
                <c:manualLayout>
                  <c:x val="-0.39642211917415693"/>
                  <c:y val="7.0555863789187115E-2"/>
                </c:manualLayout>
              </c:layout>
              <c:showCatName val="1"/>
              <c:showPercent val="1"/>
            </c:dLbl>
            <c:showCatName val="1"/>
            <c:showPercent val="1"/>
          </c:dLbls>
          <c:cat>
            <c:strRef>
              <c:f>Sheet1!$A$2:$A$6</c:f>
              <c:strCache>
                <c:ptCount val="5"/>
                <c:pt idx="0">
                  <c:v>Strongly agree</c:v>
                </c:pt>
                <c:pt idx="1">
                  <c:v>Agree</c:v>
                </c:pt>
                <c:pt idx="2">
                  <c:v>Neutral</c:v>
                </c:pt>
                <c:pt idx="3">
                  <c:v>Disagree</c:v>
                </c:pt>
                <c:pt idx="4">
                  <c:v>Strongly disagree</c:v>
                </c:pt>
              </c:strCache>
            </c:strRef>
          </c:cat>
          <c:val>
            <c:numRef>
              <c:f>Sheet1!$B$2:$B$6</c:f>
              <c:numCache>
                <c:formatCode>General</c:formatCode>
                <c:ptCount val="5"/>
                <c:pt idx="0">
                  <c:v>18</c:v>
                </c:pt>
                <c:pt idx="1">
                  <c:v>46</c:v>
                </c:pt>
                <c:pt idx="2">
                  <c:v>29</c:v>
                </c:pt>
                <c:pt idx="3">
                  <c:v>7</c:v>
                </c:pt>
                <c:pt idx="4">
                  <c:v>0</c:v>
                </c:pt>
              </c:numCache>
            </c:numRef>
          </c:val>
        </c:ser>
        <c:dLbls>
          <c:showCatName val="1"/>
          <c:showPercent val="1"/>
        </c:dLbls>
      </c:pie3DChart>
    </c:plotArea>
    <c:plotVisOnly val="1"/>
  </c:chart>
  <c:externalData r:id="rId1"/>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9BDFDE5-F488-4103-8AAD-F93048CD5CF2}" type="doc">
      <dgm:prSet loTypeId="urn:microsoft.com/office/officeart/2005/8/layout/hierarchy2" loCatId="hierarchy" qsTypeId="urn:microsoft.com/office/officeart/2005/8/quickstyle/simple3" qsCatId="simple" csTypeId="urn:microsoft.com/office/officeart/2005/8/colors/accent1_2" csCatId="accent1" phldr="1"/>
      <dgm:spPr/>
      <dgm:t>
        <a:bodyPr/>
        <a:lstStyle/>
        <a:p>
          <a:endParaRPr lang="en-US"/>
        </a:p>
      </dgm:t>
    </dgm:pt>
    <dgm:pt modelId="{382A5BAA-1CF9-4106-8B02-EE8BC40AB6F1}">
      <dgm:prSet phldrT="[Text]"/>
      <dgm:spPr/>
      <dgm:t>
        <a:bodyPr/>
        <a:lstStyle/>
        <a:p>
          <a:r>
            <a:rPr lang="en-US" dirty="0" smtClean="0"/>
            <a:t>Data collection</a:t>
          </a:r>
          <a:endParaRPr lang="en-US" dirty="0"/>
        </a:p>
      </dgm:t>
    </dgm:pt>
    <dgm:pt modelId="{CCD1811F-3462-4F18-BC56-749466E8D0ED}" type="parTrans" cxnId="{4AB2C9EC-4731-436F-AF9A-F4F5D292BCFF}">
      <dgm:prSet/>
      <dgm:spPr/>
      <dgm:t>
        <a:bodyPr/>
        <a:lstStyle/>
        <a:p>
          <a:endParaRPr lang="en-US"/>
        </a:p>
      </dgm:t>
    </dgm:pt>
    <dgm:pt modelId="{3A434FDE-1B94-4528-AA74-FD90B605F4D9}" type="sibTrans" cxnId="{4AB2C9EC-4731-436F-AF9A-F4F5D292BCFF}">
      <dgm:prSet/>
      <dgm:spPr/>
      <dgm:t>
        <a:bodyPr/>
        <a:lstStyle/>
        <a:p>
          <a:endParaRPr lang="en-US"/>
        </a:p>
      </dgm:t>
    </dgm:pt>
    <dgm:pt modelId="{4136D4FE-0DB2-4028-BB2A-D31D489B2DC2}">
      <dgm:prSet phldrT="[Text]"/>
      <dgm:spPr/>
      <dgm:t>
        <a:bodyPr/>
        <a:lstStyle/>
        <a:p>
          <a:r>
            <a:rPr lang="en-US" dirty="0" smtClean="0"/>
            <a:t>Primary data</a:t>
          </a:r>
          <a:endParaRPr lang="en-US" dirty="0"/>
        </a:p>
      </dgm:t>
    </dgm:pt>
    <dgm:pt modelId="{3CB55C5F-5267-4357-8824-27C4DB42C30B}" type="parTrans" cxnId="{B8967C92-52CE-41C6-AED0-41591D979E92}">
      <dgm:prSet/>
      <dgm:spPr/>
      <dgm:t>
        <a:bodyPr/>
        <a:lstStyle/>
        <a:p>
          <a:endParaRPr lang="en-US"/>
        </a:p>
      </dgm:t>
    </dgm:pt>
    <dgm:pt modelId="{898DA783-59A6-462D-9B0F-C79A2C65AEB8}" type="sibTrans" cxnId="{B8967C92-52CE-41C6-AED0-41591D979E92}">
      <dgm:prSet/>
      <dgm:spPr/>
      <dgm:t>
        <a:bodyPr/>
        <a:lstStyle/>
        <a:p>
          <a:endParaRPr lang="en-US"/>
        </a:p>
      </dgm:t>
    </dgm:pt>
    <dgm:pt modelId="{2410BE39-ED62-4C5B-AB6E-6DFB120CA071}">
      <dgm:prSet phldrT="[Text]"/>
      <dgm:spPr/>
      <dgm:t>
        <a:bodyPr/>
        <a:lstStyle/>
        <a:p>
          <a:r>
            <a:rPr lang="en-US" dirty="0" smtClean="0"/>
            <a:t>Questionnaire </a:t>
          </a:r>
          <a:endParaRPr lang="en-US" dirty="0"/>
        </a:p>
      </dgm:t>
    </dgm:pt>
    <dgm:pt modelId="{5D110431-3657-4FC1-A1C1-3F0A7F358091}" type="parTrans" cxnId="{C8439B4E-FFA8-4AD7-A61E-4ACBFAB044D3}">
      <dgm:prSet/>
      <dgm:spPr/>
      <dgm:t>
        <a:bodyPr/>
        <a:lstStyle/>
        <a:p>
          <a:endParaRPr lang="en-US"/>
        </a:p>
      </dgm:t>
    </dgm:pt>
    <dgm:pt modelId="{9E927EE0-3C7E-4591-8A31-B269C7946D8C}" type="sibTrans" cxnId="{C8439B4E-FFA8-4AD7-A61E-4ACBFAB044D3}">
      <dgm:prSet/>
      <dgm:spPr/>
      <dgm:t>
        <a:bodyPr/>
        <a:lstStyle/>
        <a:p>
          <a:endParaRPr lang="en-US"/>
        </a:p>
      </dgm:t>
    </dgm:pt>
    <dgm:pt modelId="{D240AAEA-24BA-4162-BD27-9CD97E54B03A}">
      <dgm:prSet phldrT="[Text]"/>
      <dgm:spPr/>
      <dgm:t>
        <a:bodyPr/>
        <a:lstStyle/>
        <a:p>
          <a:r>
            <a:rPr lang="en-US" dirty="0" smtClean="0"/>
            <a:t>Direct observation</a:t>
          </a:r>
          <a:endParaRPr lang="en-US" dirty="0"/>
        </a:p>
      </dgm:t>
    </dgm:pt>
    <dgm:pt modelId="{62900AF1-3608-4F21-B9DC-FB949BAC89BF}" type="parTrans" cxnId="{2E9A7D7D-445E-46C8-B46B-70E0A4363586}">
      <dgm:prSet/>
      <dgm:spPr/>
      <dgm:t>
        <a:bodyPr/>
        <a:lstStyle/>
        <a:p>
          <a:endParaRPr lang="en-US"/>
        </a:p>
      </dgm:t>
    </dgm:pt>
    <dgm:pt modelId="{4E901800-0037-40EA-A251-705047656CFB}" type="sibTrans" cxnId="{2E9A7D7D-445E-46C8-B46B-70E0A4363586}">
      <dgm:prSet/>
      <dgm:spPr/>
      <dgm:t>
        <a:bodyPr/>
        <a:lstStyle/>
        <a:p>
          <a:endParaRPr lang="en-US"/>
        </a:p>
      </dgm:t>
    </dgm:pt>
    <dgm:pt modelId="{A0DE945A-C49B-4227-864A-F0753C586189}">
      <dgm:prSet phldrT="[Text]"/>
      <dgm:spPr/>
      <dgm:t>
        <a:bodyPr/>
        <a:lstStyle/>
        <a:p>
          <a:r>
            <a:rPr lang="en-US" dirty="0" smtClean="0"/>
            <a:t>Secondary data</a:t>
          </a:r>
          <a:endParaRPr lang="en-US" dirty="0"/>
        </a:p>
      </dgm:t>
    </dgm:pt>
    <dgm:pt modelId="{E95BE71F-F7ED-421B-BB9A-269ABEB13830}" type="parTrans" cxnId="{18C25D6D-CB2B-40B5-BA72-93121E786926}">
      <dgm:prSet/>
      <dgm:spPr/>
      <dgm:t>
        <a:bodyPr/>
        <a:lstStyle/>
        <a:p>
          <a:endParaRPr lang="en-US"/>
        </a:p>
      </dgm:t>
    </dgm:pt>
    <dgm:pt modelId="{586AF59B-DD2A-4A05-97D8-AD322D472F61}" type="sibTrans" cxnId="{18C25D6D-CB2B-40B5-BA72-93121E786926}">
      <dgm:prSet/>
      <dgm:spPr/>
      <dgm:t>
        <a:bodyPr/>
        <a:lstStyle/>
        <a:p>
          <a:endParaRPr lang="en-US"/>
        </a:p>
      </dgm:t>
    </dgm:pt>
    <dgm:pt modelId="{830D08B3-B517-4617-BE3E-09C8E3A404C3}">
      <dgm:prSet phldrT="[Text]"/>
      <dgm:spPr/>
      <dgm:t>
        <a:bodyPr/>
        <a:lstStyle/>
        <a:p>
          <a:r>
            <a:rPr lang="en-US" dirty="0" smtClean="0"/>
            <a:t>Internal </a:t>
          </a:r>
          <a:r>
            <a:rPr lang="en-US" dirty="0" err="1" smtClean="0"/>
            <a:t>organiz</a:t>
          </a:r>
          <a:r>
            <a:rPr lang="en-US" dirty="0" smtClean="0"/>
            <a:t>-</a:t>
          </a:r>
        </a:p>
        <a:p>
          <a:r>
            <a:rPr lang="en-US" dirty="0" err="1" smtClean="0"/>
            <a:t>ational</a:t>
          </a:r>
          <a:r>
            <a:rPr lang="en-US" dirty="0" smtClean="0"/>
            <a:t> record</a:t>
          </a:r>
          <a:endParaRPr lang="en-US" dirty="0"/>
        </a:p>
      </dgm:t>
    </dgm:pt>
    <dgm:pt modelId="{A0FFF36E-89BD-4221-A7E7-C041580DB272}" type="parTrans" cxnId="{45144CDF-3DF7-4757-BFE0-2FCA59A3257E}">
      <dgm:prSet/>
      <dgm:spPr/>
      <dgm:t>
        <a:bodyPr/>
        <a:lstStyle/>
        <a:p>
          <a:endParaRPr lang="en-US"/>
        </a:p>
      </dgm:t>
    </dgm:pt>
    <dgm:pt modelId="{4523ADD0-509E-4F41-92E0-B729CEAC47C8}" type="sibTrans" cxnId="{45144CDF-3DF7-4757-BFE0-2FCA59A3257E}">
      <dgm:prSet/>
      <dgm:spPr/>
      <dgm:t>
        <a:bodyPr/>
        <a:lstStyle/>
        <a:p>
          <a:endParaRPr lang="en-US"/>
        </a:p>
      </dgm:t>
    </dgm:pt>
    <dgm:pt modelId="{1CF58893-A099-40F2-BCFA-12D6DB21E224}">
      <dgm:prSet phldrT="[Text]"/>
      <dgm:spPr/>
      <dgm:t>
        <a:bodyPr/>
        <a:lstStyle/>
        <a:p>
          <a:r>
            <a:rPr lang="en-US" dirty="0" smtClean="0"/>
            <a:t>Internet</a:t>
          </a:r>
          <a:r>
            <a:rPr lang="en-US" baseline="0" dirty="0" smtClean="0"/>
            <a:t> </a:t>
          </a:r>
          <a:endParaRPr lang="en-US" dirty="0"/>
        </a:p>
      </dgm:t>
    </dgm:pt>
    <dgm:pt modelId="{8235A372-2249-411C-BF28-5E3D00A7865C}" type="parTrans" cxnId="{731B3070-E2FD-4707-AA28-6CC89B7A3920}">
      <dgm:prSet/>
      <dgm:spPr/>
      <dgm:t>
        <a:bodyPr/>
        <a:lstStyle/>
        <a:p>
          <a:endParaRPr lang="en-US"/>
        </a:p>
      </dgm:t>
    </dgm:pt>
    <dgm:pt modelId="{7A5B96A2-E106-45DE-BF25-968BC1F5B073}" type="sibTrans" cxnId="{731B3070-E2FD-4707-AA28-6CC89B7A3920}">
      <dgm:prSet/>
      <dgm:spPr/>
      <dgm:t>
        <a:bodyPr/>
        <a:lstStyle/>
        <a:p>
          <a:endParaRPr lang="en-US"/>
        </a:p>
      </dgm:t>
    </dgm:pt>
    <dgm:pt modelId="{33EF26E8-FFBF-45A2-96A1-B8D1C89413FC}" type="pres">
      <dgm:prSet presAssocID="{E9BDFDE5-F488-4103-8AAD-F93048CD5CF2}" presName="diagram" presStyleCnt="0">
        <dgm:presLayoutVars>
          <dgm:chPref val="1"/>
          <dgm:dir/>
          <dgm:animOne val="branch"/>
          <dgm:animLvl val="lvl"/>
          <dgm:resizeHandles val="exact"/>
        </dgm:presLayoutVars>
      </dgm:prSet>
      <dgm:spPr/>
      <dgm:t>
        <a:bodyPr/>
        <a:lstStyle/>
        <a:p>
          <a:endParaRPr lang="en-US"/>
        </a:p>
      </dgm:t>
    </dgm:pt>
    <dgm:pt modelId="{A3EB95A6-4A09-4F09-8753-A17BC57582AA}" type="pres">
      <dgm:prSet presAssocID="{382A5BAA-1CF9-4106-8B02-EE8BC40AB6F1}" presName="root1" presStyleCnt="0"/>
      <dgm:spPr/>
      <dgm:t>
        <a:bodyPr/>
        <a:lstStyle/>
        <a:p>
          <a:endParaRPr lang="en-US"/>
        </a:p>
      </dgm:t>
    </dgm:pt>
    <dgm:pt modelId="{C00460C5-EEFB-4251-BB6D-F757923C07B3}" type="pres">
      <dgm:prSet presAssocID="{382A5BAA-1CF9-4106-8B02-EE8BC40AB6F1}" presName="LevelOneTextNode" presStyleLbl="node0" presStyleIdx="0" presStyleCnt="2">
        <dgm:presLayoutVars>
          <dgm:chPref val="3"/>
        </dgm:presLayoutVars>
      </dgm:prSet>
      <dgm:spPr/>
      <dgm:t>
        <a:bodyPr/>
        <a:lstStyle/>
        <a:p>
          <a:endParaRPr lang="en-US"/>
        </a:p>
      </dgm:t>
    </dgm:pt>
    <dgm:pt modelId="{AE4893F0-BC60-4B3A-A2CE-A54CBC5D13E0}" type="pres">
      <dgm:prSet presAssocID="{382A5BAA-1CF9-4106-8B02-EE8BC40AB6F1}" presName="level2hierChild" presStyleCnt="0"/>
      <dgm:spPr/>
      <dgm:t>
        <a:bodyPr/>
        <a:lstStyle/>
        <a:p>
          <a:endParaRPr lang="en-US"/>
        </a:p>
      </dgm:t>
    </dgm:pt>
    <dgm:pt modelId="{5BAA83A0-81AF-4DAE-B675-1832673BBEDC}" type="pres">
      <dgm:prSet presAssocID="{3CB55C5F-5267-4357-8824-27C4DB42C30B}" presName="conn2-1" presStyleLbl="parChTrans1D2" presStyleIdx="0" presStyleCnt="2"/>
      <dgm:spPr/>
      <dgm:t>
        <a:bodyPr/>
        <a:lstStyle/>
        <a:p>
          <a:endParaRPr lang="en-US"/>
        </a:p>
      </dgm:t>
    </dgm:pt>
    <dgm:pt modelId="{60A7C4B3-0895-412E-975E-CFE4F4D3D794}" type="pres">
      <dgm:prSet presAssocID="{3CB55C5F-5267-4357-8824-27C4DB42C30B}" presName="connTx" presStyleLbl="parChTrans1D2" presStyleIdx="0" presStyleCnt="2"/>
      <dgm:spPr/>
      <dgm:t>
        <a:bodyPr/>
        <a:lstStyle/>
        <a:p>
          <a:endParaRPr lang="en-US"/>
        </a:p>
      </dgm:t>
    </dgm:pt>
    <dgm:pt modelId="{09B9725D-0A17-4706-9629-D9F56B17C13F}" type="pres">
      <dgm:prSet presAssocID="{4136D4FE-0DB2-4028-BB2A-D31D489B2DC2}" presName="root2" presStyleCnt="0"/>
      <dgm:spPr/>
      <dgm:t>
        <a:bodyPr/>
        <a:lstStyle/>
        <a:p>
          <a:endParaRPr lang="en-US"/>
        </a:p>
      </dgm:t>
    </dgm:pt>
    <dgm:pt modelId="{C4DC8CD3-4737-4239-8038-14BD49DA17C0}" type="pres">
      <dgm:prSet presAssocID="{4136D4FE-0DB2-4028-BB2A-D31D489B2DC2}" presName="LevelTwoTextNode" presStyleLbl="node2" presStyleIdx="0" presStyleCnt="2" custLinFactNeighborX="2475" custLinFactNeighborY="2946">
        <dgm:presLayoutVars>
          <dgm:chPref val="3"/>
        </dgm:presLayoutVars>
      </dgm:prSet>
      <dgm:spPr/>
      <dgm:t>
        <a:bodyPr/>
        <a:lstStyle/>
        <a:p>
          <a:endParaRPr lang="en-US"/>
        </a:p>
      </dgm:t>
    </dgm:pt>
    <dgm:pt modelId="{52D73BA4-0C46-40C2-9247-318EAAF56C62}" type="pres">
      <dgm:prSet presAssocID="{4136D4FE-0DB2-4028-BB2A-D31D489B2DC2}" presName="level3hierChild" presStyleCnt="0"/>
      <dgm:spPr/>
      <dgm:t>
        <a:bodyPr/>
        <a:lstStyle/>
        <a:p>
          <a:endParaRPr lang="en-US"/>
        </a:p>
      </dgm:t>
    </dgm:pt>
    <dgm:pt modelId="{F738BD27-E8EF-4B4F-AEC9-5BCC997AD95B}" type="pres">
      <dgm:prSet presAssocID="{5D110431-3657-4FC1-A1C1-3F0A7F358091}" presName="conn2-1" presStyleLbl="parChTrans1D3" presStyleIdx="0" presStyleCnt="3"/>
      <dgm:spPr/>
      <dgm:t>
        <a:bodyPr/>
        <a:lstStyle/>
        <a:p>
          <a:endParaRPr lang="en-US"/>
        </a:p>
      </dgm:t>
    </dgm:pt>
    <dgm:pt modelId="{B39E00AC-5B0A-4E59-AF32-FFD1A1189CC3}" type="pres">
      <dgm:prSet presAssocID="{5D110431-3657-4FC1-A1C1-3F0A7F358091}" presName="connTx" presStyleLbl="parChTrans1D3" presStyleIdx="0" presStyleCnt="3"/>
      <dgm:spPr/>
      <dgm:t>
        <a:bodyPr/>
        <a:lstStyle/>
        <a:p>
          <a:endParaRPr lang="en-US"/>
        </a:p>
      </dgm:t>
    </dgm:pt>
    <dgm:pt modelId="{579BB688-EAFE-41DF-ADBD-451D35BCFF98}" type="pres">
      <dgm:prSet presAssocID="{2410BE39-ED62-4C5B-AB6E-6DFB120CA071}" presName="root2" presStyleCnt="0"/>
      <dgm:spPr/>
      <dgm:t>
        <a:bodyPr/>
        <a:lstStyle/>
        <a:p>
          <a:endParaRPr lang="en-US"/>
        </a:p>
      </dgm:t>
    </dgm:pt>
    <dgm:pt modelId="{ACB273D7-C037-430D-B029-B4352D0AE0FB}" type="pres">
      <dgm:prSet presAssocID="{2410BE39-ED62-4C5B-AB6E-6DFB120CA071}" presName="LevelTwoTextNode" presStyleLbl="node3" presStyleIdx="0" presStyleCnt="3">
        <dgm:presLayoutVars>
          <dgm:chPref val="3"/>
        </dgm:presLayoutVars>
      </dgm:prSet>
      <dgm:spPr/>
      <dgm:t>
        <a:bodyPr/>
        <a:lstStyle/>
        <a:p>
          <a:endParaRPr lang="en-US"/>
        </a:p>
      </dgm:t>
    </dgm:pt>
    <dgm:pt modelId="{73247E11-1A35-4B44-A144-A3EC9AE0CB79}" type="pres">
      <dgm:prSet presAssocID="{2410BE39-ED62-4C5B-AB6E-6DFB120CA071}" presName="level3hierChild" presStyleCnt="0"/>
      <dgm:spPr/>
      <dgm:t>
        <a:bodyPr/>
        <a:lstStyle/>
        <a:p>
          <a:endParaRPr lang="en-US"/>
        </a:p>
      </dgm:t>
    </dgm:pt>
    <dgm:pt modelId="{A4A26DC3-0CF3-4638-8723-31EFE2C0E104}" type="pres">
      <dgm:prSet presAssocID="{62900AF1-3608-4F21-B9DC-FB949BAC89BF}" presName="conn2-1" presStyleLbl="parChTrans1D3" presStyleIdx="1" presStyleCnt="3"/>
      <dgm:spPr/>
      <dgm:t>
        <a:bodyPr/>
        <a:lstStyle/>
        <a:p>
          <a:endParaRPr lang="en-US"/>
        </a:p>
      </dgm:t>
    </dgm:pt>
    <dgm:pt modelId="{CBE2782B-558F-42CE-A5D8-CD2B46031A8D}" type="pres">
      <dgm:prSet presAssocID="{62900AF1-3608-4F21-B9DC-FB949BAC89BF}" presName="connTx" presStyleLbl="parChTrans1D3" presStyleIdx="1" presStyleCnt="3"/>
      <dgm:spPr/>
      <dgm:t>
        <a:bodyPr/>
        <a:lstStyle/>
        <a:p>
          <a:endParaRPr lang="en-US"/>
        </a:p>
      </dgm:t>
    </dgm:pt>
    <dgm:pt modelId="{4D7FA23E-77DF-4810-9CDF-CD84868F3D71}" type="pres">
      <dgm:prSet presAssocID="{D240AAEA-24BA-4162-BD27-9CD97E54B03A}" presName="root2" presStyleCnt="0"/>
      <dgm:spPr/>
      <dgm:t>
        <a:bodyPr/>
        <a:lstStyle/>
        <a:p>
          <a:endParaRPr lang="en-US"/>
        </a:p>
      </dgm:t>
    </dgm:pt>
    <dgm:pt modelId="{CC074740-8D9C-4DB6-BD2D-9FACA706FCF2}" type="pres">
      <dgm:prSet presAssocID="{D240AAEA-24BA-4162-BD27-9CD97E54B03A}" presName="LevelTwoTextNode" presStyleLbl="node3" presStyleIdx="1" presStyleCnt="3">
        <dgm:presLayoutVars>
          <dgm:chPref val="3"/>
        </dgm:presLayoutVars>
      </dgm:prSet>
      <dgm:spPr/>
      <dgm:t>
        <a:bodyPr/>
        <a:lstStyle/>
        <a:p>
          <a:endParaRPr lang="en-US"/>
        </a:p>
      </dgm:t>
    </dgm:pt>
    <dgm:pt modelId="{C3F8D14B-437E-457E-9469-C0A7C68E5598}" type="pres">
      <dgm:prSet presAssocID="{D240AAEA-24BA-4162-BD27-9CD97E54B03A}" presName="level3hierChild" presStyleCnt="0"/>
      <dgm:spPr/>
      <dgm:t>
        <a:bodyPr/>
        <a:lstStyle/>
        <a:p>
          <a:endParaRPr lang="en-US"/>
        </a:p>
      </dgm:t>
    </dgm:pt>
    <dgm:pt modelId="{99384DE3-841C-4190-A279-B662169937FA}" type="pres">
      <dgm:prSet presAssocID="{E95BE71F-F7ED-421B-BB9A-269ABEB13830}" presName="conn2-1" presStyleLbl="parChTrans1D2" presStyleIdx="1" presStyleCnt="2"/>
      <dgm:spPr/>
      <dgm:t>
        <a:bodyPr/>
        <a:lstStyle/>
        <a:p>
          <a:endParaRPr lang="en-US"/>
        </a:p>
      </dgm:t>
    </dgm:pt>
    <dgm:pt modelId="{892EE198-5E1B-46C7-A9C9-CBAE6298928A}" type="pres">
      <dgm:prSet presAssocID="{E95BE71F-F7ED-421B-BB9A-269ABEB13830}" presName="connTx" presStyleLbl="parChTrans1D2" presStyleIdx="1" presStyleCnt="2"/>
      <dgm:spPr/>
      <dgm:t>
        <a:bodyPr/>
        <a:lstStyle/>
        <a:p>
          <a:endParaRPr lang="en-US"/>
        </a:p>
      </dgm:t>
    </dgm:pt>
    <dgm:pt modelId="{C1AF2926-6DBE-49CE-BD52-3DBD427A08DC}" type="pres">
      <dgm:prSet presAssocID="{A0DE945A-C49B-4227-864A-F0753C586189}" presName="root2" presStyleCnt="0"/>
      <dgm:spPr/>
      <dgm:t>
        <a:bodyPr/>
        <a:lstStyle/>
        <a:p>
          <a:endParaRPr lang="en-US"/>
        </a:p>
      </dgm:t>
    </dgm:pt>
    <dgm:pt modelId="{654B3C52-808F-48FB-8899-D077D78AEA35}" type="pres">
      <dgm:prSet presAssocID="{A0DE945A-C49B-4227-864A-F0753C586189}" presName="LevelTwoTextNode" presStyleLbl="node2" presStyleIdx="1" presStyleCnt="2" custLinFactNeighborX="2632" custLinFactNeighborY="28076">
        <dgm:presLayoutVars>
          <dgm:chPref val="3"/>
        </dgm:presLayoutVars>
      </dgm:prSet>
      <dgm:spPr/>
      <dgm:t>
        <a:bodyPr/>
        <a:lstStyle/>
        <a:p>
          <a:endParaRPr lang="en-US"/>
        </a:p>
      </dgm:t>
    </dgm:pt>
    <dgm:pt modelId="{5F26ABD7-8AEC-49D2-A317-DD922CDC603E}" type="pres">
      <dgm:prSet presAssocID="{A0DE945A-C49B-4227-864A-F0753C586189}" presName="level3hierChild" presStyleCnt="0"/>
      <dgm:spPr/>
      <dgm:t>
        <a:bodyPr/>
        <a:lstStyle/>
        <a:p>
          <a:endParaRPr lang="en-US"/>
        </a:p>
      </dgm:t>
    </dgm:pt>
    <dgm:pt modelId="{F82A10C5-9BA8-4C9A-A72E-C8C1C08AC85A}" type="pres">
      <dgm:prSet presAssocID="{A0FFF36E-89BD-4221-A7E7-C041580DB272}" presName="conn2-1" presStyleLbl="parChTrans1D3" presStyleIdx="2" presStyleCnt="3"/>
      <dgm:spPr/>
      <dgm:t>
        <a:bodyPr/>
        <a:lstStyle/>
        <a:p>
          <a:endParaRPr lang="en-US"/>
        </a:p>
      </dgm:t>
    </dgm:pt>
    <dgm:pt modelId="{93EC4A29-5EC2-4385-8855-744C9A1C3AC9}" type="pres">
      <dgm:prSet presAssocID="{A0FFF36E-89BD-4221-A7E7-C041580DB272}" presName="connTx" presStyleLbl="parChTrans1D3" presStyleIdx="2" presStyleCnt="3"/>
      <dgm:spPr/>
      <dgm:t>
        <a:bodyPr/>
        <a:lstStyle/>
        <a:p>
          <a:endParaRPr lang="en-US"/>
        </a:p>
      </dgm:t>
    </dgm:pt>
    <dgm:pt modelId="{75CC2A6D-2231-4B6C-B399-5904981F4D01}" type="pres">
      <dgm:prSet presAssocID="{830D08B3-B517-4617-BE3E-09C8E3A404C3}" presName="root2" presStyleCnt="0"/>
      <dgm:spPr/>
      <dgm:t>
        <a:bodyPr/>
        <a:lstStyle/>
        <a:p>
          <a:endParaRPr lang="en-US"/>
        </a:p>
      </dgm:t>
    </dgm:pt>
    <dgm:pt modelId="{4C6F8230-D3F1-4690-B126-31E1C347ECB4}" type="pres">
      <dgm:prSet presAssocID="{830D08B3-B517-4617-BE3E-09C8E3A404C3}" presName="LevelTwoTextNode" presStyleLbl="node3" presStyleIdx="2" presStyleCnt="3">
        <dgm:presLayoutVars>
          <dgm:chPref val="3"/>
        </dgm:presLayoutVars>
      </dgm:prSet>
      <dgm:spPr/>
      <dgm:t>
        <a:bodyPr/>
        <a:lstStyle/>
        <a:p>
          <a:endParaRPr lang="en-US"/>
        </a:p>
      </dgm:t>
    </dgm:pt>
    <dgm:pt modelId="{E9BE1189-1EF9-4A1C-AF8C-53C89A3CAA2F}" type="pres">
      <dgm:prSet presAssocID="{830D08B3-B517-4617-BE3E-09C8E3A404C3}" presName="level3hierChild" presStyleCnt="0"/>
      <dgm:spPr/>
      <dgm:t>
        <a:bodyPr/>
        <a:lstStyle/>
        <a:p>
          <a:endParaRPr lang="en-US"/>
        </a:p>
      </dgm:t>
    </dgm:pt>
    <dgm:pt modelId="{327F8B31-039A-4827-8DC1-573F2C602B40}" type="pres">
      <dgm:prSet presAssocID="{1CF58893-A099-40F2-BCFA-12D6DB21E224}" presName="root1" presStyleCnt="0"/>
      <dgm:spPr/>
      <dgm:t>
        <a:bodyPr/>
        <a:lstStyle/>
        <a:p>
          <a:endParaRPr lang="en-US"/>
        </a:p>
      </dgm:t>
    </dgm:pt>
    <dgm:pt modelId="{EFFBBBD2-4303-4CAF-8E87-36CAADCF422D}" type="pres">
      <dgm:prSet presAssocID="{1CF58893-A099-40F2-BCFA-12D6DB21E224}" presName="LevelOneTextNode" presStyleLbl="node0" presStyleIdx="1" presStyleCnt="2" custLinFactX="100000" custLinFactNeighborX="185050" custLinFactNeighborY="91714">
        <dgm:presLayoutVars>
          <dgm:chPref val="3"/>
        </dgm:presLayoutVars>
      </dgm:prSet>
      <dgm:spPr/>
      <dgm:t>
        <a:bodyPr/>
        <a:lstStyle/>
        <a:p>
          <a:endParaRPr lang="en-US"/>
        </a:p>
      </dgm:t>
    </dgm:pt>
    <dgm:pt modelId="{506B64BB-B12E-4164-88C4-66EA332D743D}" type="pres">
      <dgm:prSet presAssocID="{1CF58893-A099-40F2-BCFA-12D6DB21E224}" presName="level2hierChild" presStyleCnt="0"/>
      <dgm:spPr/>
      <dgm:t>
        <a:bodyPr/>
        <a:lstStyle/>
        <a:p>
          <a:endParaRPr lang="en-US"/>
        </a:p>
      </dgm:t>
    </dgm:pt>
  </dgm:ptLst>
  <dgm:cxnLst>
    <dgm:cxn modelId="{45144CDF-3DF7-4757-BFE0-2FCA59A3257E}" srcId="{A0DE945A-C49B-4227-864A-F0753C586189}" destId="{830D08B3-B517-4617-BE3E-09C8E3A404C3}" srcOrd="0" destOrd="0" parTransId="{A0FFF36E-89BD-4221-A7E7-C041580DB272}" sibTransId="{4523ADD0-509E-4F41-92E0-B729CEAC47C8}"/>
    <dgm:cxn modelId="{5D5DE8DF-57F1-41A4-8DFC-01B15E110E5E}" type="presOf" srcId="{A0FFF36E-89BD-4221-A7E7-C041580DB272}" destId="{F82A10C5-9BA8-4C9A-A72E-C8C1C08AC85A}" srcOrd="0" destOrd="0" presId="urn:microsoft.com/office/officeart/2005/8/layout/hierarchy2"/>
    <dgm:cxn modelId="{734D1F16-53A8-4D18-9201-CBB9A67FE2D6}" type="presOf" srcId="{2410BE39-ED62-4C5B-AB6E-6DFB120CA071}" destId="{ACB273D7-C037-430D-B029-B4352D0AE0FB}" srcOrd="0" destOrd="0" presId="urn:microsoft.com/office/officeart/2005/8/layout/hierarchy2"/>
    <dgm:cxn modelId="{0A4D2DAD-8F61-4EA8-ACD9-CAAEF2E573D1}" type="presOf" srcId="{A0DE945A-C49B-4227-864A-F0753C586189}" destId="{654B3C52-808F-48FB-8899-D077D78AEA35}" srcOrd="0" destOrd="0" presId="urn:microsoft.com/office/officeart/2005/8/layout/hierarchy2"/>
    <dgm:cxn modelId="{AC786979-6572-4830-A814-7A52FA786319}" type="presOf" srcId="{3CB55C5F-5267-4357-8824-27C4DB42C30B}" destId="{60A7C4B3-0895-412E-975E-CFE4F4D3D794}" srcOrd="1" destOrd="0" presId="urn:microsoft.com/office/officeart/2005/8/layout/hierarchy2"/>
    <dgm:cxn modelId="{9C35EBA1-DBFF-44BC-8E4C-9406EBAAA199}" type="presOf" srcId="{5D110431-3657-4FC1-A1C1-3F0A7F358091}" destId="{B39E00AC-5B0A-4E59-AF32-FFD1A1189CC3}" srcOrd="1" destOrd="0" presId="urn:microsoft.com/office/officeart/2005/8/layout/hierarchy2"/>
    <dgm:cxn modelId="{AFED3059-6522-4559-B848-85691564EBB5}" type="presOf" srcId="{A0FFF36E-89BD-4221-A7E7-C041580DB272}" destId="{93EC4A29-5EC2-4385-8855-744C9A1C3AC9}" srcOrd="1" destOrd="0" presId="urn:microsoft.com/office/officeart/2005/8/layout/hierarchy2"/>
    <dgm:cxn modelId="{7499EAB2-43CC-42ED-9183-85ABBE69B625}" type="presOf" srcId="{3CB55C5F-5267-4357-8824-27C4DB42C30B}" destId="{5BAA83A0-81AF-4DAE-B675-1832673BBEDC}" srcOrd="0" destOrd="0" presId="urn:microsoft.com/office/officeart/2005/8/layout/hierarchy2"/>
    <dgm:cxn modelId="{731B3070-E2FD-4707-AA28-6CC89B7A3920}" srcId="{E9BDFDE5-F488-4103-8AAD-F93048CD5CF2}" destId="{1CF58893-A099-40F2-BCFA-12D6DB21E224}" srcOrd="1" destOrd="0" parTransId="{8235A372-2249-411C-BF28-5E3D00A7865C}" sibTransId="{7A5B96A2-E106-45DE-BF25-968BC1F5B073}"/>
    <dgm:cxn modelId="{3D9F35C8-FCAE-4165-8261-64B24039572B}" type="presOf" srcId="{1CF58893-A099-40F2-BCFA-12D6DB21E224}" destId="{EFFBBBD2-4303-4CAF-8E87-36CAADCF422D}" srcOrd="0" destOrd="0" presId="urn:microsoft.com/office/officeart/2005/8/layout/hierarchy2"/>
    <dgm:cxn modelId="{8FDD8BC5-C397-4C93-A7E8-36337C1C36E1}" type="presOf" srcId="{830D08B3-B517-4617-BE3E-09C8E3A404C3}" destId="{4C6F8230-D3F1-4690-B126-31E1C347ECB4}" srcOrd="0" destOrd="0" presId="urn:microsoft.com/office/officeart/2005/8/layout/hierarchy2"/>
    <dgm:cxn modelId="{B8967C92-52CE-41C6-AED0-41591D979E92}" srcId="{382A5BAA-1CF9-4106-8B02-EE8BC40AB6F1}" destId="{4136D4FE-0DB2-4028-BB2A-D31D489B2DC2}" srcOrd="0" destOrd="0" parTransId="{3CB55C5F-5267-4357-8824-27C4DB42C30B}" sibTransId="{898DA783-59A6-462D-9B0F-C79A2C65AEB8}"/>
    <dgm:cxn modelId="{37E8B61B-6BC4-434F-A857-6381F284D53C}" type="presOf" srcId="{E9BDFDE5-F488-4103-8AAD-F93048CD5CF2}" destId="{33EF26E8-FFBF-45A2-96A1-B8D1C89413FC}" srcOrd="0" destOrd="0" presId="urn:microsoft.com/office/officeart/2005/8/layout/hierarchy2"/>
    <dgm:cxn modelId="{C8439B4E-FFA8-4AD7-A61E-4ACBFAB044D3}" srcId="{4136D4FE-0DB2-4028-BB2A-D31D489B2DC2}" destId="{2410BE39-ED62-4C5B-AB6E-6DFB120CA071}" srcOrd="0" destOrd="0" parTransId="{5D110431-3657-4FC1-A1C1-3F0A7F358091}" sibTransId="{9E927EE0-3C7E-4591-8A31-B269C7946D8C}"/>
    <dgm:cxn modelId="{97A589B8-AC7D-41CA-878D-1C0ADEB11002}" type="presOf" srcId="{E95BE71F-F7ED-421B-BB9A-269ABEB13830}" destId="{892EE198-5E1B-46C7-A9C9-CBAE6298928A}" srcOrd="1" destOrd="0" presId="urn:microsoft.com/office/officeart/2005/8/layout/hierarchy2"/>
    <dgm:cxn modelId="{9A2BAD86-2D1A-4C29-B310-F1E16986B47E}" type="presOf" srcId="{4136D4FE-0DB2-4028-BB2A-D31D489B2DC2}" destId="{C4DC8CD3-4737-4239-8038-14BD49DA17C0}" srcOrd="0" destOrd="0" presId="urn:microsoft.com/office/officeart/2005/8/layout/hierarchy2"/>
    <dgm:cxn modelId="{3254BFE6-B21F-45BA-AF85-D19F6E40504F}" type="presOf" srcId="{E95BE71F-F7ED-421B-BB9A-269ABEB13830}" destId="{99384DE3-841C-4190-A279-B662169937FA}" srcOrd="0" destOrd="0" presId="urn:microsoft.com/office/officeart/2005/8/layout/hierarchy2"/>
    <dgm:cxn modelId="{16A9779D-A6CE-416E-9BDB-F4C6BB6CAF68}" type="presOf" srcId="{62900AF1-3608-4F21-B9DC-FB949BAC89BF}" destId="{CBE2782B-558F-42CE-A5D8-CD2B46031A8D}" srcOrd="1" destOrd="0" presId="urn:microsoft.com/office/officeart/2005/8/layout/hierarchy2"/>
    <dgm:cxn modelId="{4AB2C9EC-4731-436F-AF9A-F4F5D292BCFF}" srcId="{E9BDFDE5-F488-4103-8AAD-F93048CD5CF2}" destId="{382A5BAA-1CF9-4106-8B02-EE8BC40AB6F1}" srcOrd="0" destOrd="0" parTransId="{CCD1811F-3462-4F18-BC56-749466E8D0ED}" sibTransId="{3A434FDE-1B94-4528-AA74-FD90B605F4D9}"/>
    <dgm:cxn modelId="{B17FFEDB-4174-4784-A9DF-CC352FAAA154}" type="presOf" srcId="{62900AF1-3608-4F21-B9DC-FB949BAC89BF}" destId="{A4A26DC3-0CF3-4638-8723-31EFE2C0E104}" srcOrd="0" destOrd="0" presId="urn:microsoft.com/office/officeart/2005/8/layout/hierarchy2"/>
    <dgm:cxn modelId="{2E9A7D7D-445E-46C8-B46B-70E0A4363586}" srcId="{4136D4FE-0DB2-4028-BB2A-D31D489B2DC2}" destId="{D240AAEA-24BA-4162-BD27-9CD97E54B03A}" srcOrd="1" destOrd="0" parTransId="{62900AF1-3608-4F21-B9DC-FB949BAC89BF}" sibTransId="{4E901800-0037-40EA-A251-705047656CFB}"/>
    <dgm:cxn modelId="{18C25D6D-CB2B-40B5-BA72-93121E786926}" srcId="{382A5BAA-1CF9-4106-8B02-EE8BC40AB6F1}" destId="{A0DE945A-C49B-4227-864A-F0753C586189}" srcOrd="1" destOrd="0" parTransId="{E95BE71F-F7ED-421B-BB9A-269ABEB13830}" sibTransId="{586AF59B-DD2A-4A05-97D8-AD322D472F61}"/>
    <dgm:cxn modelId="{D43D60B3-C000-41DE-8464-7B856F65DE4F}" type="presOf" srcId="{D240AAEA-24BA-4162-BD27-9CD97E54B03A}" destId="{CC074740-8D9C-4DB6-BD2D-9FACA706FCF2}" srcOrd="0" destOrd="0" presId="urn:microsoft.com/office/officeart/2005/8/layout/hierarchy2"/>
    <dgm:cxn modelId="{4AF1B17C-5CFC-40CC-AC71-84BCE7ECD259}" type="presOf" srcId="{5D110431-3657-4FC1-A1C1-3F0A7F358091}" destId="{F738BD27-E8EF-4B4F-AEC9-5BCC997AD95B}" srcOrd="0" destOrd="0" presId="urn:microsoft.com/office/officeart/2005/8/layout/hierarchy2"/>
    <dgm:cxn modelId="{39A5740C-C967-4987-8B34-C5E9B55D8EEC}" type="presOf" srcId="{382A5BAA-1CF9-4106-8B02-EE8BC40AB6F1}" destId="{C00460C5-EEFB-4251-BB6D-F757923C07B3}" srcOrd="0" destOrd="0" presId="urn:microsoft.com/office/officeart/2005/8/layout/hierarchy2"/>
    <dgm:cxn modelId="{D5EC050B-0832-477D-B54B-CA1616980E24}" type="presParOf" srcId="{33EF26E8-FFBF-45A2-96A1-B8D1C89413FC}" destId="{A3EB95A6-4A09-4F09-8753-A17BC57582AA}" srcOrd="0" destOrd="0" presId="urn:microsoft.com/office/officeart/2005/8/layout/hierarchy2"/>
    <dgm:cxn modelId="{24A64F6C-E39B-4F12-A037-9C8A234A5DE2}" type="presParOf" srcId="{A3EB95A6-4A09-4F09-8753-A17BC57582AA}" destId="{C00460C5-EEFB-4251-BB6D-F757923C07B3}" srcOrd="0" destOrd="0" presId="urn:microsoft.com/office/officeart/2005/8/layout/hierarchy2"/>
    <dgm:cxn modelId="{88BBC1EF-0803-4717-A6E6-56553AC88FB3}" type="presParOf" srcId="{A3EB95A6-4A09-4F09-8753-A17BC57582AA}" destId="{AE4893F0-BC60-4B3A-A2CE-A54CBC5D13E0}" srcOrd="1" destOrd="0" presId="urn:microsoft.com/office/officeart/2005/8/layout/hierarchy2"/>
    <dgm:cxn modelId="{341B743D-21DF-4F81-94D5-7023562A9744}" type="presParOf" srcId="{AE4893F0-BC60-4B3A-A2CE-A54CBC5D13E0}" destId="{5BAA83A0-81AF-4DAE-B675-1832673BBEDC}" srcOrd="0" destOrd="0" presId="urn:microsoft.com/office/officeart/2005/8/layout/hierarchy2"/>
    <dgm:cxn modelId="{70A10B25-9DE3-4BF5-8BF3-F0328D59C6D3}" type="presParOf" srcId="{5BAA83A0-81AF-4DAE-B675-1832673BBEDC}" destId="{60A7C4B3-0895-412E-975E-CFE4F4D3D794}" srcOrd="0" destOrd="0" presId="urn:microsoft.com/office/officeart/2005/8/layout/hierarchy2"/>
    <dgm:cxn modelId="{0A0E2806-D6A1-40FE-8FF4-39C22808BA3E}" type="presParOf" srcId="{AE4893F0-BC60-4B3A-A2CE-A54CBC5D13E0}" destId="{09B9725D-0A17-4706-9629-D9F56B17C13F}" srcOrd="1" destOrd="0" presId="urn:microsoft.com/office/officeart/2005/8/layout/hierarchy2"/>
    <dgm:cxn modelId="{A8479A01-FBAC-430A-AC97-F671C440FBC1}" type="presParOf" srcId="{09B9725D-0A17-4706-9629-D9F56B17C13F}" destId="{C4DC8CD3-4737-4239-8038-14BD49DA17C0}" srcOrd="0" destOrd="0" presId="urn:microsoft.com/office/officeart/2005/8/layout/hierarchy2"/>
    <dgm:cxn modelId="{A7C58C2D-BC95-4A43-8D5D-0844FD475169}" type="presParOf" srcId="{09B9725D-0A17-4706-9629-D9F56B17C13F}" destId="{52D73BA4-0C46-40C2-9247-318EAAF56C62}" srcOrd="1" destOrd="0" presId="urn:microsoft.com/office/officeart/2005/8/layout/hierarchy2"/>
    <dgm:cxn modelId="{D2DA6899-C6D6-4DC2-A3C6-EF5560E73C60}" type="presParOf" srcId="{52D73BA4-0C46-40C2-9247-318EAAF56C62}" destId="{F738BD27-E8EF-4B4F-AEC9-5BCC997AD95B}" srcOrd="0" destOrd="0" presId="urn:microsoft.com/office/officeart/2005/8/layout/hierarchy2"/>
    <dgm:cxn modelId="{E740A240-308F-4A56-8A98-06450A3B1794}" type="presParOf" srcId="{F738BD27-E8EF-4B4F-AEC9-5BCC997AD95B}" destId="{B39E00AC-5B0A-4E59-AF32-FFD1A1189CC3}" srcOrd="0" destOrd="0" presId="urn:microsoft.com/office/officeart/2005/8/layout/hierarchy2"/>
    <dgm:cxn modelId="{35702E52-DAB3-4183-AF6F-257E113CACE2}" type="presParOf" srcId="{52D73BA4-0C46-40C2-9247-318EAAF56C62}" destId="{579BB688-EAFE-41DF-ADBD-451D35BCFF98}" srcOrd="1" destOrd="0" presId="urn:microsoft.com/office/officeart/2005/8/layout/hierarchy2"/>
    <dgm:cxn modelId="{781E94A5-711C-4E5C-9915-6090E48274F8}" type="presParOf" srcId="{579BB688-EAFE-41DF-ADBD-451D35BCFF98}" destId="{ACB273D7-C037-430D-B029-B4352D0AE0FB}" srcOrd="0" destOrd="0" presId="urn:microsoft.com/office/officeart/2005/8/layout/hierarchy2"/>
    <dgm:cxn modelId="{A39A9391-68E6-4AA9-A4A3-FB603F5D19E9}" type="presParOf" srcId="{579BB688-EAFE-41DF-ADBD-451D35BCFF98}" destId="{73247E11-1A35-4B44-A144-A3EC9AE0CB79}" srcOrd="1" destOrd="0" presId="urn:microsoft.com/office/officeart/2005/8/layout/hierarchy2"/>
    <dgm:cxn modelId="{039F3499-370E-4986-B092-20A32A0EE191}" type="presParOf" srcId="{52D73BA4-0C46-40C2-9247-318EAAF56C62}" destId="{A4A26DC3-0CF3-4638-8723-31EFE2C0E104}" srcOrd="2" destOrd="0" presId="urn:microsoft.com/office/officeart/2005/8/layout/hierarchy2"/>
    <dgm:cxn modelId="{48BF036C-8659-4B97-BB7C-087E2A5A32C9}" type="presParOf" srcId="{A4A26DC3-0CF3-4638-8723-31EFE2C0E104}" destId="{CBE2782B-558F-42CE-A5D8-CD2B46031A8D}" srcOrd="0" destOrd="0" presId="urn:microsoft.com/office/officeart/2005/8/layout/hierarchy2"/>
    <dgm:cxn modelId="{9FB1FC7C-5F24-495D-8E44-C3FB5E7F4D31}" type="presParOf" srcId="{52D73BA4-0C46-40C2-9247-318EAAF56C62}" destId="{4D7FA23E-77DF-4810-9CDF-CD84868F3D71}" srcOrd="3" destOrd="0" presId="urn:microsoft.com/office/officeart/2005/8/layout/hierarchy2"/>
    <dgm:cxn modelId="{9638965D-7AE1-413D-8F18-F3750D44FF1A}" type="presParOf" srcId="{4D7FA23E-77DF-4810-9CDF-CD84868F3D71}" destId="{CC074740-8D9C-4DB6-BD2D-9FACA706FCF2}" srcOrd="0" destOrd="0" presId="urn:microsoft.com/office/officeart/2005/8/layout/hierarchy2"/>
    <dgm:cxn modelId="{F5B67386-62D2-48EB-A235-EC4B12934E63}" type="presParOf" srcId="{4D7FA23E-77DF-4810-9CDF-CD84868F3D71}" destId="{C3F8D14B-437E-457E-9469-C0A7C68E5598}" srcOrd="1" destOrd="0" presId="urn:microsoft.com/office/officeart/2005/8/layout/hierarchy2"/>
    <dgm:cxn modelId="{E0C58EF1-FDE8-42EC-9C01-8DCC1EEAB741}" type="presParOf" srcId="{AE4893F0-BC60-4B3A-A2CE-A54CBC5D13E0}" destId="{99384DE3-841C-4190-A279-B662169937FA}" srcOrd="2" destOrd="0" presId="urn:microsoft.com/office/officeart/2005/8/layout/hierarchy2"/>
    <dgm:cxn modelId="{B5B34A4F-2F07-47EA-A869-748D675ECC9B}" type="presParOf" srcId="{99384DE3-841C-4190-A279-B662169937FA}" destId="{892EE198-5E1B-46C7-A9C9-CBAE6298928A}" srcOrd="0" destOrd="0" presId="urn:microsoft.com/office/officeart/2005/8/layout/hierarchy2"/>
    <dgm:cxn modelId="{860EE63F-3D98-486C-B0B3-87E625A0FB9A}" type="presParOf" srcId="{AE4893F0-BC60-4B3A-A2CE-A54CBC5D13E0}" destId="{C1AF2926-6DBE-49CE-BD52-3DBD427A08DC}" srcOrd="3" destOrd="0" presId="urn:microsoft.com/office/officeart/2005/8/layout/hierarchy2"/>
    <dgm:cxn modelId="{03051083-4FF3-4BAC-9FA7-0F58983A622B}" type="presParOf" srcId="{C1AF2926-6DBE-49CE-BD52-3DBD427A08DC}" destId="{654B3C52-808F-48FB-8899-D077D78AEA35}" srcOrd="0" destOrd="0" presId="urn:microsoft.com/office/officeart/2005/8/layout/hierarchy2"/>
    <dgm:cxn modelId="{00E6F6BF-7BDC-4F5A-A993-A9B9DCDA97C6}" type="presParOf" srcId="{C1AF2926-6DBE-49CE-BD52-3DBD427A08DC}" destId="{5F26ABD7-8AEC-49D2-A317-DD922CDC603E}" srcOrd="1" destOrd="0" presId="urn:microsoft.com/office/officeart/2005/8/layout/hierarchy2"/>
    <dgm:cxn modelId="{C16C111A-D0E1-4F19-B204-94EA688285E3}" type="presParOf" srcId="{5F26ABD7-8AEC-49D2-A317-DD922CDC603E}" destId="{F82A10C5-9BA8-4C9A-A72E-C8C1C08AC85A}" srcOrd="0" destOrd="0" presId="urn:microsoft.com/office/officeart/2005/8/layout/hierarchy2"/>
    <dgm:cxn modelId="{0827CDA1-6100-4ECB-9F76-29B6AF757F79}" type="presParOf" srcId="{F82A10C5-9BA8-4C9A-A72E-C8C1C08AC85A}" destId="{93EC4A29-5EC2-4385-8855-744C9A1C3AC9}" srcOrd="0" destOrd="0" presId="urn:microsoft.com/office/officeart/2005/8/layout/hierarchy2"/>
    <dgm:cxn modelId="{614EC564-77F9-41A4-847B-124ECA57CD23}" type="presParOf" srcId="{5F26ABD7-8AEC-49D2-A317-DD922CDC603E}" destId="{75CC2A6D-2231-4B6C-B399-5904981F4D01}" srcOrd="1" destOrd="0" presId="urn:microsoft.com/office/officeart/2005/8/layout/hierarchy2"/>
    <dgm:cxn modelId="{460D7570-91D3-43CC-A488-F9333605D72C}" type="presParOf" srcId="{75CC2A6D-2231-4B6C-B399-5904981F4D01}" destId="{4C6F8230-D3F1-4690-B126-31E1C347ECB4}" srcOrd="0" destOrd="0" presId="urn:microsoft.com/office/officeart/2005/8/layout/hierarchy2"/>
    <dgm:cxn modelId="{06119A67-376F-413B-9430-EEBD63C07B52}" type="presParOf" srcId="{75CC2A6D-2231-4B6C-B399-5904981F4D01}" destId="{E9BE1189-1EF9-4A1C-AF8C-53C89A3CAA2F}" srcOrd="1" destOrd="0" presId="urn:microsoft.com/office/officeart/2005/8/layout/hierarchy2"/>
    <dgm:cxn modelId="{7658C84A-E9AF-4218-A1A0-76932BC22205}" type="presParOf" srcId="{33EF26E8-FFBF-45A2-96A1-B8D1C89413FC}" destId="{327F8B31-039A-4827-8DC1-573F2C602B40}" srcOrd="1" destOrd="0" presId="urn:microsoft.com/office/officeart/2005/8/layout/hierarchy2"/>
    <dgm:cxn modelId="{C9748E15-EE6E-42D9-A28C-019B4380BE81}" type="presParOf" srcId="{327F8B31-039A-4827-8DC1-573F2C602B40}" destId="{EFFBBBD2-4303-4CAF-8E87-36CAADCF422D}" srcOrd="0" destOrd="0" presId="urn:microsoft.com/office/officeart/2005/8/layout/hierarchy2"/>
    <dgm:cxn modelId="{71388746-16A1-437A-9847-2A546CB49DA4}" type="presParOf" srcId="{327F8B31-039A-4827-8DC1-573F2C602B40}" destId="{506B64BB-B12E-4164-88C4-66EA332D743D}" srcOrd="1" destOrd="0" presId="urn:microsoft.com/office/officeart/2005/8/layout/hierarchy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00460C5-EEFB-4251-BB6D-F757923C07B3}">
      <dsp:nvSpPr>
        <dsp:cNvPr id="0" name=""/>
        <dsp:cNvSpPr/>
      </dsp:nvSpPr>
      <dsp:spPr>
        <a:xfrm>
          <a:off x="3192" y="2033886"/>
          <a:ext cx="1843161" cy="921580"/>
        </a:xfrm>
        <a:prstGeom prst="roundRect">
          <a:avLst>
            <a:gd name="adj" fmla="val 10000"/>
          </a:avLst>
        </a:prstGeom>
        <a:gradFill rotWithShape="0">
          <a:gsLst>
            <a:gs pos="0">
              <a:schemeClr val="accent1">
                <a:hueOff val="0"/>
                <a:satOff val="0"/>
                <a:lumOff val="0"/>
                <a:alphaOff val="0"/>
                <a:tint val="70000"/>
                <a:satMod val="130000"/>
              </a:schemeClr>
            </a:gs>
            <a:gs pos="43000">
              <a:schemeClr val="accent1">
                <a:hueOff val="0"/>
                <a:satOff val="0"/>
                <a:lumOff val="0"/>
                <a:alphaOff val="0"/>
                <a:tint val="44000"/>
                <a:satMod val="165000"/>
              </a:schemeClr>
            </a:gs>
            <a:gs pos="93000">
              <a:schemeClr val="accent1">
                <a:hueOff val="0"/>
                <a:satOff val="0"/>
                <a:lumOff val="0"/>
                <a:alphaOff val="0"/>
                <a:tint val="15000"/>
                <a:satMod val="165000"/>
              </a:schemeClr>
            </a:gs>
            <a:gs pos="100000">
              <a:schemeClr val="accent1">
                <a:hueOff val="0"/>
                <a:satOff val="0"/>
                <a:lumOff val="0"/>
                <a:alphaOff val="0"/>
                <a:tint val="5000"/>
                <a:satMod val="2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satMod val="105000"/>
              <a:alpha val="48000"/>
            </a:scheme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n-US" sz="1900" kern="1200" dirty="0" smtClean="0"/>
            <a:t>Data collection</a:t>
          </a:r>
          <a:endParaRPr lang="en-US" sz="1900" kern="1200" dirty="0"/>
        </a:p>
      </dsp:txBody>
      <dsp:txXfrm>
        <a:off x="3192" y="2033886"/>
        <a:ext cx="1843161" cy="921580"/>
      </dsp:txXfrm>
    </dsp:sp>
    <dsp:sp modelId="{5BAA83A0-81AF-4DAE-B675-1832673BBEDC}">
      <dsp:nvSpPr>
        <dsp:cNvPr id="0" name=""/>
        <dsp:cNvSpPr/>
      </dsp:nvSpPr>
      <dsp:spPr>
        <a:xfrm rot="18933630">
          <a:off x="1689550" y="2093264"/>
          <a:ext cx="1096489" cy="35112"/>
        </a:xfrm>
        <a:custGeom>
          <a:avLst/>
          <a:gdLst/>
          <a:ahLst/>
          <a:cxnLst/>
          <a:rect l="0" t="0" r="0" b="0"/>
          <a:pathLst>
            <a:path>
              <a:moveTo>
                <a:pt x="0" y="17556"/>
              </a:moveTo>
              <a:lnTo>
                <a:pt x="1096489" y="1755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8933630">
        <a:off x="2210383" y="2083408"/>
        <a:ext cx="54824" cy="54824"/>
      </dsp:txXfrm>
    </dsp:sp>
    <dsp:sp modelId="{C4DC8CD3-4737-4239-8038-14BD49DA17C0}">
      <dsp:nvSpPr>
        <dsp:cNvPr id="0" name=""/>
        <dsp:cNvSpPr/>
      </dsp:nvSpPr>
      <dsp:spPr>
        <a:xfrm>
          <a:off x="2629237" y="1266172"/>
          <a:ext cx="1843161" cy="921580"/>
        </a:xfrm>
        <a:prstGeom prst="roundRect">
          <a:avLst>
            <a:gd name="adj" fmla="val 10000"/>
          </a:avLst>
        </a:prstGeom>
        <a:gradFill rotWithShape="0">
          <a:gsLst>
            <a:gs pos="0">
              <a:schemeClr val="accent1">
                <a:hueOff val="0"/>
                <a:satOff val="0"/>
                <a:lumOff val="0"/>
                <a:alphaOff val="0"/>
                <a:tint val="70000"/>
                <a:satMod val="130000"/>
              </a:schemeClr>
            </a:gs>
            <a:gs pos="43000">
              <a:schemeClr val="accent1">
                <a:hueOff val="0"/>
                <a:satOff val="0"/>
                <a:lumOff val="0"/>
                <a:alphaOff val="0"/>
                <a:tint val="44000"/>
                <a:satMod val="165000"/>
              </a:schemeClr>
            </a:gs>
            <a:gs pos="93000">
              <a:schemeClr val="accent1">
                <a:hueOff val="0"/>
                <a:satOff val="0"/>
                <a:lumOff val="0"/>
                <a:alphaOff val="0"/>
                <a:tint val="15000"/>
                <a:satMod val="165000"/>
              </a:schemeClr>
            </a:gs>
            <a:gs pos="100000">
              <a:schemeClr val="accent1">
                <a:hueOff val="0"/>
                <a:satOff val="0"/>
                <a:lumOff val="0"/>
                <a:alphaOff val="0"/>
                <a:tint val="5000"/>
                <a:satMod val="2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satMod val="105000"/>
              <a:alpha val="48000"/>
            </a:scheme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n-US" sz="1900" kern="1200" dirty="0" smtClean="0"/>
            <a:t>Primary data</a:t>
          </a:r>
          <a:endParaRPr lang="en-US" sz="1900" kern="1200" dirty="0"/>
        </a:p>
      </dsp:txBody>
      <dsp:txXfrm>
        <a:off x="2629237" y="1266172"/>
        <a:ext cx="1843161" cy="921580"/>
      </dsp:txXfrm>
    </dsp:sp>
    <dsp:sp modelId="{F738BD27-E8EF-4B4F-AEC9-5BCC997AD95B}">
      <dsp:nvSpPr>
        <dsp:cNvPr id="0" name=""/>
        <dsp:cNvSpPr/>
      </dsp:nvSpPr>
      <dsp:spPr>
        <a:xfrm rot="19269102">
          <a:off x="4374181" y="1430877"/>
          <a:ext cx="888081" cy="35112"/>
        </a:xfrm>
        <a:custGeom>
          <a:avLst/>
          <a:gdLst/>
          <a:ahLst/>
          <a:cxnLst/>
          <a:rect l="0" t="0" r="0" b="0"/>
          <a:pathLst>
            <a:path>
              <a:moveTo>
                <a:pt x="0" y="17556"/>
              </a:moveTo>
              <a:lnTo>
                <a:pt x="888081" y="17556"/>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9269102">
        <a:off x="4796020" y="1426232"/>
        <a:ext cx="44404" cy="44404"/>
      </dsp:txXfrm>
    </dsp:sp>
    <dsp:sp modelId="{ACB273D7-C037-430D-B029-B4352D0AE0FB}">
      <dsp:nvSpPr>
        <dsp:cNvPr id="0" name=""/>
        <dsp:cNvSpPr/>
      </dsp:nvSpPr>
      <dsp:spPr>
        <a:xfrm>
          <a:off x="5164045" y="709114"/>
          <a:ext cx="1843161" cy="921580"/>
        </a:xfrm>
        <a:prstGeom prst="roundRect">
          <a:avLst>
            <a:gd name="adj" fmla="val 10000"/>
          </a:avLst>
        </a:prstGeom>
        <a:gradFill rotWithShape="0">
          <a:gsLst>
            <a:gs pos="0">
              <a:schemeClr val="accent1">
                <a:hueOff val="0"/>
                <a:satOff val="0"/>
                <a:lumOff val="0"/>
                <a:alphaOff val="0"/>
                <a:tint val="70000"/>
                <a:satMod val="130000"/>
              </a:schemeClr>
            </a:gs>
            <a:gs pos="43000">
              <a:schemeClr val="accent1">
                <a:hueOff val="0"/>
                <a:satOff val="0"/>
                <a:lumOff val="0"/>
                <a:alphaOff val="0"/>
                <a:tint val="44000"/>
                <a:satMod val="165000"/>
              </a:schemeClr>
            </a:gs>
            <a:gs pos="93000">
              <a:schemeClr val="accent1">
                <a:hueOff val="0"/>
                <a:satOff val="0"/>
                <a:lumOff val="0"/>
                <a:alphaOff val="0"/>
                <a:tint val="15000"/>
                <a:satMod val="165000"/>
              </a:schemeClr>
            </a:gs>
            <a:gs pos="100000">
              <a:schemeClr val="accent1">
                <a:hueOff val="0"/>
                <a:satOff val="0"/>
                <a:lumOff val="0"/>
                <a:alphaOff val="0"/>
                <a:tint val="5000"/>
                <a:satMod val="2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satMod val="105000"/>
              <a:alpha val="48000"/>
            </a:scheme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n-US" sz="1900" kern="1200" dirty="0" smtClean="0"/>
            <a:t>Questionnaire </a:t>
          </a:r>
          <a:endParaRPr lang="en-US" sz="1900" kern="1200" dirty="0"/>
        </a:p>
      </dsp:txBody>
      <dsp:txXfrm>
        <a:off x="5164045" y="709114"/>
        <a:ext cx="1843161" cy="921580"/>
      </dsp:txXfrm>
    </dsp:sp>
    <dsp:sp modelId="{A4A26DC3-0CF3-4638-8723-31EFE2C0E104}">
      <dsp:nvSpPr>
        <dsp:cNvPr id="0" name=""/>
        <dsp:cNvSpPr/>
      </dsp:nvSpPr>
      <dsp:spPr>
        <a:xfrm rot="2160809">
          <a:off x="4390688" y="1960786"/>
          <a:ext cx="855068" cy="35112"/>
        </a:xfrm>
        <a:custGeom>
          <a:avLst/>
          <a:gdLst/>
          <a:ahLst/>
          <a:cxnLst/>
          <a:rect l="0" t="0" r="0" b="0"/>
          <a:pathLst>
            <a:path>
              <a:moveTo>
                <a:pt x="0" y="17556"/>
              </a:moveTo>
              <a:lnTo>
                <a:pt x="855068" y="17556"/>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2160809">
        <a:off x="4796845" y="1956966"/>
        <a:ext cx="42753" cy="42753"/>
      </dsp:txXfrm>
    </dsp:sp>
    <dsp:sp modelId="{CC074740-8D9C-4DB6-BD2D-9FACA706FCF2}">
      <dsp:nvSpPr>
        <dsp:cNvPr id="0" name=""/>
        <dsp:cNvSpPr/>
      </dsp:nvSpPr>
      <dsp:spPr>
        <a:xfrm>
          <a:off x="5164045" y="1768932"/>
          <a:ext cx="1843161" cy="921580"/>
        </a:xfrm>
        <a:prstGeom prst="roundRect">
          <a:avLst>
            <a:gd name="adj" fmla="val 10000"/>
          </a:avLst>
        </a:prstGeom>
        <a:gradFill rotWithShape="0">
          <a:gsLst>
            <a:gs pos="0">
              <a:schemeClr val="accent1">
                <a:hueOff val="0"/>
                <a:satOff val="0"/>
                <a:lumOff val="0"/>
                <a:alphaOff val="0"/>
                <a:tint val="70000"/>
                <a:satMod val="130000"/>
              </a:schemeClr>
            </a:gs>
            <a:gs pos="43000">
              <a:schemeClr val="accent1">
                <a:hueOff val="0"/>
                <a:satOff val="0"/>
                <a:lumOff val="0"/>
                <a:alphaOff val="0"/>
                <a:tint val="44000"/>
                <a:satMod val="165000"/>
              </a:schemeClr>
            </a:gs>
            <a:gs pos="93000">
              <a:schemeClr val="accent1">
                <a:hueOff val="0"/>
                <a:satOff val="0"/>
                <a:lumOff val="0"/>
                <a:alphaOff val="0"/>
                <a:tint val="15000"/>
                <a:satMod val="165000"/>
              </a:schemeClr>
            </a:gs>
            <a:gs pos="100000">
              <a:schemeClr val="accent1">
                <a:hueOff val="0"/>
                <a:satOff val="0"/>
                <a:lumOff val="0"/>
                <a:alphaOff val="0"/>
                <a:tint val="5000"/>
                <a:satMod val="2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satMod val="105000"/>
              <a:alpha val="48000"/>
            </a:scheme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n-US" sz="1900" kern="1200" dirty="0" smtClean="0"/>
            <a:t>Direct observation</a:t>
          </a:r>
          <a:endParaRPr lang="en-US" sz="1900" kern="1200" dirty="0"/>
        </a:p>
      </dsp:txBody>
      <dsp:txXfrm>
        <a:off x="5164045" y="1768932"/>
        <a:ext cx="1843161" cy="921580"/>
      </dsp:txXfrm>
    </dsp:sp>
    <dsp:sp modelId="{99384DE3-841C-4190-A279-B662169937FA}">
      <dsp:nvSpPr>
        <dsp:cNvPr id="0" name=""/>
        <dsp:cNvSpPr/>
      </dsp:nvSpPr>
      <dsp:spPr>
        <a:xfrm rot="3197072">
          <a:off x="1582064" y="3003924"/>
          <a:ext cx="1314356" cy="35112"/>
        </a:xfrm>
        <a:custGeom>
          <a:avLst/>
          <a:gdLst/>
          <a:ahLst/>
          <a:cxnLst/>
          <a:rect l="0" t="0" r="0" b="0"/>
          <a:pathLst>
            <a:path>
              <a:moveTo>
                <a:pt x="0" y="17556"/>
              </a:moveTo>
              <a:lnTo>
                <a:pt x="1314356" y="1755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3197072">
        <a:off x="2206383" y="2988621"/>
        <a:ext cx="65717" cy="65717"/>
      </dsp:txXfrm>
    </dsp:sp>
    <dsp:sp modelId="{654B3C52-808F-48FB-8899-D077D78AEA35}">
      <dsp:nvSpPr>
        <dsp:cNvPr id="0" name=""/>
        <dsp:cNvSpPr/>
      </dsp:nvSpPr>
      <dsp:spPr>
        <a:xfrm>
          <a:off x="2632131" y="3087493"/>
          <a:ext cx="1843161" cy="921580"/>
        </a:xfrm>
        <a:prstGeom prst="roundRect">
          <a:avLst>
            <a:gd name="adj" fmla="val 10000"/>
          </a:avLst>
        </a:prstGeom>
        <a:gradFill rotWithShape="0">
          <a:gsLst>
            <a:gs pos="0">
              <a:schemeClr val="accent1">
                <a:hueOff val="0"/>
                <a:satOff val="0"/>
                <a:lumOff val="0"/>
                <a:alphaOff val="0"/>
                <a:tint val="70000"/>
                <a:satMod val="130000"/>
              </a:schemeClr>
            </a:gs>
            <a:gs pos="43000">
              <a:schemeClr val="accent1">
                <a:hueOff val="0"/>
                <a:satOff val="0"/>
                <a:lumOff val="0"/>
                <a:alphaOff val="0"/>
                <a:tint val="44000"/>
                <a:satMod val="165000"/>
              </a:schemeClr>
            </a:gs>
            <a:gs pos="93000">
              <a:schemeClr val="accent1">
                <a:hueOff val="0"/>
                <a:satOff val="0"/>
                <a:lumOff val="0"/>
                <a:alphaOff val="0"/>
                <a:tint val="15000"/>
                <a:satMod val="165000"/>
              </a:schemeClr>
            </a:gs>
            <a:gs pos="100000">
              <a:schemeClr val="accent1">
                <a:hueOff val="0"/>
                <a:satOff val="0"/>
                <a:lumOff val="0"/>
                <a:alphaOff val="0"/>
                <a:tint val="5000"/>
                <a:satMod val="2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satMod val="105000"/>
              <a:alpha val="48000"/>
            </a:scheme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n-US" sz="1900" kern="1200" dirty="0" smtClean="0"/>
            <a:t>Secondary data</a:t>
          </a:r>
          <a:endParaRPr lang="en-US" sz="1900" kern="1200" dirty="0"/>
        </a:p>
      </dsp:txBody>
      <dsp:txXfrm>
        <a:off x="2632131" y="3087493"/>
        <a:ext cx="1843161" cy="921580"/>
      </dsp:txXfrm>
    </dsp:sp>
    <dsp:sp modelId="{F82A10C5-9BA8-4C9A-A72E-C8C1C08AC85A}">
      <dsp:nvSpPr>
        <dsp:cNvPr id="0" name=""/>
        <dsp:cNvSpPr/>
      </dsp:nvSpPr>
      <dsp:spPr>
        <a:xfrm rot="20364621">
          <a:off x="4451794" y="3401356"/>
          <a:ext cx="735750" cy="35112"/>
        </a:xfrm>
        <a:custGeom>
          <a:avLst/>
          <a:gdLst/>
          <a:ahLst/>
          <a:cxnLst/>
          <a:rect l="0" t="0" r="0" b="0"/>
          <a:pathLst>
            <a:path>
              <a:moveTo>
                <a:pt x="0" y="17556"/>
              </a:moveTo>
              <a:lnTo>
                <a:pt x="735750" y="17556"/>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20364621">
        <a:off x="4801275" y="3400518"/>
        <a:ext cx="36787" cy="36787"/>
      </dsp:txXfrm>
    </dsp:sp>
    <dsp:sp modelId="{4C6F8230-D3F1-4690-B126-31E1C347ECB4}">
      <dsp:nvSpPr>
        <dsp:cNvPr id="0" name=""/>
        <dsp:cNvSpPr/>
      </dsp:nvSpPr>
      <dsp:spPr>
        <a:xfrm>
          <a:off x="5164045" y="2828750"/>
          <a:ext cx="1843161" cy="921580"/>
        </a:xfrm>
        <a:prstGeom prst="roundRect">
          <a:avLst>
            <a:gd name="adj" fmla="val 10000"/>
          </a:avLst>
        </a:prstGeom>
        <a:gradFill rotWithShape="0">
          <a:gsLst>
            <a:gs pos="0">
              <a:schemeClr val="accent1">
                <a:hueOff val="0"/>
                <a:satOff val="0"/>
                <a:lumOff val="0"/>
                <a:alphaOff val="0"/>
                <a:tint val="70000"/>
                <a:satMod val="130000"/>
              </a:schemeClr>
            </a:gs>
            <a:gs pos="43000">
              <a:schemeClr val="accent1">
                <a:hueOff val="0"/>
                <a:satOff val="0"/>
                <a:lumOff val="0"/>
                <a:alphaOff val="0"/>
                <a:tint val="44000"/>
                <a:satMod val="165000"/>
              </a:schemeClr>
            </a:gs>
            <a:gs pos="93000">
              <a:schemeClr val="accent1">
                <a:hueOff val="0"/>
                <a:satOff val="0"/>
                <a:lumOff val="0"/>
                <a:alphaOff val="0"/>
                <a:tint val="15000"/>
                <a:satMod val="165000"/>
              </a:schemeClr>
            </a:gs>
            <a:gs pos="100000">
              <a:schemeClr val="accent1">
                <a:hueOff val="0"/>
                <a:satOff val="0"/>
                <a:lumOff val="0"/>
                <a:alphaOff val="0"/>
                <a:tint val="5000"/>
                <a:satMod val="2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satMod val="105000"/>
              <a:alpha val="48000"/>
            </a:scheme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n-US" sz="1900" kern="1200" dirty="0" smtClean="0"/>
            <a:t>Internal </a:t>
          </a:r>
          <a:r>
            <a:rPr lang="en-US" sz="1900" kern="1200" dirty="0" err="1" smtClean="0"/>
            <a:t>organiz</a:t>
          </a:r>
          <a:r>
            <a:rPr lang="en-US" sz="1900" kern="1200" dirty="0" smtClean="0"/>
            <a:t>-</a:t>
          </a:r>
        </a:p>
        <a:p>
          <a:pPr lvl="0" algn="ctr" defTabSz="844550">
            <a:lnSpc>
              <a:spcPct val="90000"/>
            </a:lnSpc>
            <a:spcBef>
              <a:spcPct val="0"/>
            </a:spcBef>
            <a:spcAft>
              <a:spcPct val="35000"/>
            </a:spcAft>
          </a:pPr>
          <a:r>
            <a:rPr lang="en-US" sz="1900" kern="1200" dirty="0" err="1" smtClean="0"/>
            <a:t>ational</a:t>
          </a:r>
          <a:r>
            <a:rPr lang="en-US" sz="1900" kern="1200" dirty="0" smtClean="0"/>
            <a:t> record</a:t>
          </a:r>
          <a:endParaRPr lang="en-US" sz="1900" kern="1200" dirty="0"/>
        </a:p>
      </dsp:txBody>
      <dsp:txXfrm>
        <a:off x="5164045" y="2828750"/>
        <a:ext cx="1843161" cy="921580"/>
      </dsp:txXfrm>
    </dsp:sp>
    <dsp:sp modelId="{EFFBBBD2-4303-4CAF-8E87-36CAADCF422D}">
      <dsp:nvSpPr>
        <dsp:cNvPr id="0" name=""/>
        <dsp:cNvSpPr/>
      </dsp:nvSpPr>
      <dsp:spPr>
        <a:xfrm>
          <a:off x="5167238" y="3802819"/>
          <a:ext cx="1843161" cy="921580"/>
        </a:xfrm>
        <a:prstGeom prst="roundRect">
          <a:avLst>
            <a:gd name="adj" fmla="val 10000"/>
          </a:avLst>
        </a:prstGeom>
        <a:gradFill rotWithShape="0">
          <a:gsLst>
            <a:gs pos="0">
              <a:schemeClr val="accent1">
                <a:hueOff val="0"/>
                <a:satOff val="0"/>
                <a:lumOff val="0"/>
                <a:alphaOff val="0"/>
                <a:tint val="70000"/>
                <a:satMod val="130000"/>
              </a:schemeClr>
            </a:gs>
            <a:gs pos="43000">
              <a:schemeClr val="accent1">
                <a:hueOff val="0"/>
                <a:satOff val="0"/>
                <a:lumOff val="0"/>
                <a:alphaOff val="0"/>
                <a:tint val="44000"/>
                <a:satMod val="165000"/>
              </a:schemeClr>
            </a:gs>
            <a:gs pos="93000">
              <a:schemeClr val="accent1">
                <a:hueOff val="0"/>
                <a:satOff val="0"/>
                <a:lumOff val="0"/>
                <a:alphaOff val="0"/>
                <a:tint val="15000"/>
                <a:satMod val="165000"/>
              </a:schemeClr>
            </a:gs>
            <a:gs pos="100000">
              <a:schemeClr val="accent1">
                <a:hueOff val="0"/>
                <a:satOff val="0"/>
                <a:lumOff val="0"/>
                <a:alphaOff val="0"/>
                <a:tint val="5000"/>
                <a:satMod val="2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satMod val="105000"/>
              <a:alpha val="48000"/>
            </a:scheme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n-US" sz="1900" kern="1200" dirty="0" smtClean="0"/>
            <a:t>Internet</a:t>
          </a:r>
          <a:r>
            <a:rPr lang="en-US" sz="1900" kern="1200" baseline="0" dirty="0" smtClean="0"/>
            <a:t> </a:t>
          </a:r>
          <a:endParaRPr lang="en-US" sz="1900" kern="1200" dirty="0"/>
        </a:p>
      </dsp:txBody>
      <dsp:txXfrm>
        <a:off x="5167238" y="3802819"/>
        <a:ext cx="1843161" cy="921580"/>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398ED6B-74AE-46E8-991B-C8DA2B5FF63D}" type="datetimeFigureOut">
              <a:rPr lang="en-US" smtClean="0"/>
              <a:pPr/>
              <a:t>5/16/2015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5913FA8-5F1C-41A2-9373-1C5288D5C5C3}"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Rot="1" noChangeAspect="1" noChangeArrowheads="1" noTextEdit="1"/>
          </p:cNvSpPr>
          <p:nvPr>
            <p:ph type="sldImg"/>
          </p:nvPr>
        </p:nvSpPr>
        <p:spPr>
          <a:ln/>
        </p:spPr>
      </p:sp>
      <p:sp>
        <p:nvSpPr>
          <p:cNvPr id="54275" name="Rectangle 3"/>
          <p:cNvSpPr>
            <a:spLocks noGrp="1" noChangeArrowheads="1"/>
          </p:cNvSpPr>
          <p:nvPr>
            <p:ph type="body" idx="1"/>
          </p:nvPr>
        </p:nvSpPr>
        <p:spPr>
          <a:noFill/>
          <a:ln w="9525"/>
        </p:spPr>
        <p:txBody>
          <a:bodyPr/>
          <a:lstStyle/>
          <a:p>
            <a:r>
              <a:rPr lang="en-US" smtClean="0">
                <a:latin typeface="Arial" pitchFamily="34" charset="0"/>
              </a:rPr>
              <a:t>Raise hands  Yep we all would!</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spect="1" noChangeArrowheads="1" noTextEdit="1"/>
          </p:cNvSpPr>
          <p:nvPr>
            <p:ph type="sldImg"/>
          </p:nvPr>
        </p:nvSpPr>
        <p:spPr>
          <a:xfrm>
            <a:off x="487363" y="325438"/>
            <a:ext cx="5932487" cy="4451350"/>
          </a:xfrm>
          <a:ln/>
        </p:spPr>
      </p:sp>
      <p:sp>
        <p:nvSpPr>
          <p:cNvPr id="57347" name="Rectangle 4"/>
          <p:cNvSpPr>
            <a:spLocks noGrp="1" noChangeArrowheads="1"/>
          </p:cNvSpPr>
          <p:nvPr>
            <p:ph type="body" idx="1"/>
          </p:nvPr>
        </p:nvSpPr>
        <p:spPr>
          <a:xfrm>
            <a:off x="685800" y="5180855"/>
            <a:ext cx="5486400" cy="3277586"/>
          </a:xfrm>
          <a:noFill/>
          <a:ln w="9525"/>
        </p:spPr>
        <p:txBody>
          <a:bodyPr/>
          <a:lstStyle/>
          <a:p>
            <a:r>
              <a:rPr lang="en-US" smtClean="0">
                <a:latin typeface="Arial" pitchFamily="34" charset="0"/>
              </a:rPr>
              <a:t>Morale…</a:t>
            </a:r>
          </a:p>
          <a:p>
            <a:r>
              <a:rPr lang="en-US" smtClean="0">
                <a:latin typeface="Arial" pitchFamily="34" charset="0"/>
              </a:rPr>
              <a:t>As you can see here, even more proof that our positive coaching and feedback have a direct impact on productivity and retention!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Rot="1" noChangeAspect="1" noChangeArrowheads="1" noTextEdit="1"/>
          </p:cNvSpPr>
          <p:nvPr>
            <p:ph type="sldImg"/>
          </p:nvPr>
        </p:nvSpPr>
        <p:spPr>
          <a:xfrm>
            <a:off x="1147763" y="687388"/>
            <a:ext cx="4565650" cy="3425825"/>
          </a:xfrm>
          <a:solidFill>
            <a:srgbClr val="FFFFFF"/>
          </a:solidFill>
          <a:ln/>
        </p:spPr>
      </p:sp>
      <p:sp>
        <p:nvSpPr>
          <p:cNvPr id="62467" name="Rectangle 3"/>
          <p:cNvSpPr>
            <a:spLocks noGrp="1" noChangeArrowheads="1"/>
          </p:cNvSpPr>
          <p:nvPr>
            <p:ph type="body" idx="1"/>
          </p:nvPr>
        </p:nvSpPr>
        <p:spPr>
          <a:solidFill>
            <a:srgbClr val="FFFFFF"/>
          </a:solidFill>
          <a:ln>
            <a:solidFill>
              <a:srgbClr val="000000"/>
            </a:solidFill>
          </a:ln>
        </p:spPr>
        <p:txBody>
          <a:bodyPr lIns="91457" tIns="45729" rIns="91457" bIns="45729"/>
          <a:lstStyle/>
          <a:p>
            <a:r>
              <a:rPr lang="en-US" i="1" smtClean="0">
                <a:latin typeface="Arial" pitchFamily="34" charset="0"/>
              </a:rPr>
              <a:t>If we truly want to reach the highest levels of performance we have to create a culture that fosters internal commitment…</a:t>
            </a:r>
          </a:p>
          <a:p>
            <a:endParaRPr lang="en-US" i="1" smtClean="0">
              <a:latin typeface="Arial" pitchFamily="34" charset="0"/>
            </a:endParaRPr>
          </a:p>
          <a:p>
            <a:r>
              <a:rPr lang="en-US" i="1" smtClean="0">
                <a:latin typeface="Arial" pitchFamily="34" charset="0"/>
              </a:rPr>
              <a:t>An enabling culture leads to committed employees which leads to higher employee performance which translates to:</a:t>
            </a:r>
          </a:p>
          <a:p>
            <a:r>
              <a:rPr lang="en-US" i="1" smtClean="0">
                <a:latin typeface="Arial" pitchFamily="34" charset="0"/>
              </a:rPr>
              <a:t>Increased Profitability</a:t>
            </a:r>
          </a:p>
          <a:p>
            <a:r>
              <a:rPr lang="en-US" i="1" smtClean="0">
                <a:latin typeface="Arial" pitchFamily="34" charset="0"/>
              </a:rPr>
              <a:t>Increased Customer Satisfaction and Loyalty</a:t>
            </a:r>
          </a:p>
          <a:p>
            <a:r>
              <a:rPr lang="en-US" i="1" smtClean="0">
                <a:latin typeface="Arial" pitchFamily="34" charset="0"/>
              </a:rPr>
              <a:t>Enhanced Employee Performance</a:t>
            </a:r>
          </a:p>
          <a:p>
            <a:endParaRPr lang="en-US" i="1" smtClean="0">
              <a:latin typeface="Arial" pitchFamily="34" charset="0"/>
            </a:endParaRPr>
          </a:p>
          <a:p>
            <a:endParaRPr lang="en-US" i="1" smtClean="0">
              <a:latin typeface="Arial" pitchFamily="34" charset="0"/>
            </a:endParaRPr>
          </a:p>
          <a:p>
            <a:endParaRPr lang="en-AU" i="1" smtClean="0">
              <a:latin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Rot="1" noChangeAspect="1" noChangeArrowheads="1" noTextEdit="1"/>
          </p:cNvSpPr>
          <p:nvPr>
            <p:ph type="sldImg"/>
          </p:nvPr>
        </p:nvSpPr>
        <p:spPr>
          <a:ln/>
        </p:spPr>
      </p:sp>
      <p:sp>
        <p:nvSpPr>
          <p:cNvPr id="76803" name="Rectangle 3"/>
          <p:cNvSpPr>
            <a:spLocks noGrp="1" noChangeArrowheads="1"/>
          </p:cNvSpPr>
          <p:nvPr>
            <p:ph type="body" idx="1"/>
          </p:nvPr>
        </p:nvSpPr>
        <p:spPr>
          <a:noFill/>
          <a:ln w="9525"/>
        </p:spPr>
        <p:txBody>
          <a:bodyPr/>
          <a:lstStyle/>
          <a:p>
            <a:pPr eaLnBrk="1" hangingPunct="1">
              <a:buFontTx/>
              <a:buChar char="•"/>
            </a:pPr>
            <a:r>
              <a:rPr lang="en-US" smtClean="0">
                <a:latin typeface="Arial" pitchFamily="34" charset="0"/>
              </a:rPr>
              <a:t>This is what we see happening in centers that don’t provide immediate, effective feedback to agents when they do things right.  </a:t>
            </a:r>
          </a:p>
          <a:p>
            <a:pPr eaLnBrk="1" hangingPunct="1">
              <a:buFontTx/>
              <a:buChar char="•"/>
            </a:pPr>
            <a:r>
              <a:rPr lang="en-US" smtClean="0">
                <a:latin typeface="Arial" pitchFamily="34" charset="0"/>
              </a:rPr>
              <a:t>What is the power of praise?  </a:t>
            </a:r>
          </a:p>
          <a:p>
            <a:pPr eaLnBrk="1" hangingPunct="1">
              <a:buFontTx/>
              <a:buChar char="•"/>
            </a:pPr>
            <a:r>
              <a:rPr lang="en-US" smtClean="0">
                <a:latin typeface="Arial" pitchFamily="34" charset="0"/>
              </a:rPr>
              <a:t>Praise is a form of communication.  </a:t>
            </a:r>
          </a:p>
          <a:p>
            <a:pPr eaLnBrk="1" hangingPunct="1">
              <a:buFontTx/>
              <a:buChar char="•"/>
            </a:pPr>
            <a:r>
              <a:rPr lang="en-US" smtClean="0">
                <a:latin typeface="Arial" pitchFamily="34" charset="0"/>
              </a:rPr>
              <a:t>In order to be effective, it must be sincere.</a:t>
            </a:r>
          </a:p>
          <a:p>
            <a:pPr eaLnBrk="1" hangingPunct="1">
              <a:buFontTx/>
              <a:buChar char="•"/>
            </a:pPr>
            <a:r>
              <a:rPr lang="en-US" smtClean="0">
                <a:latin typeface="Arial" pitchFamily="34" charset="0"/>
              </a:rPr>
              <a:t>All of the effort we have put into getting agents to perform well is a waste of time if we don’t tell the agents that we recognize their improvement.</a:t>
            </a:r>
          </a:p>
          <a:p>
            <a:pPr eaLnBrk="1" hangingPunct="1">
              <a:buFontTx/>
              <a:buChar char="•"/>
            </a:pPr>
            <a:r>
              <a:rPr lang="en-US" smtClean="0">
                <a:latin typeface="Arial" pitchFamily="34" charset="0"/>
              </a:rPr>
              <a:t>The result is that agents feel that their effort wasn’t important or didn’t matter so why bother.</a:t>
            </a:r>
          </a:p>
          <a:p>
            <a:pPr eaLnBrk="1" hangingPunct="1">
              <a:buFontTx/>
              <a:buChar char="•"/>
            </a:pPr>
            <a:r>
              <a:rPr lang="en-US" smtClean="0">
                <a:latin typeface="Arial" pitchFamily="34" charset="0"/>
              </a:rPr>
              <a:t>Praise provides recognition and appreciation to our employees:  Two of the top needs employees cite as motivators.</a:t>
            </a:r>
          </a:p>
          <a:p>
            <a:pPr eaLnBrk="1" hangingPunct="1">
              <a:buFontTx/>
              <a:buChar char="•"/>
            </a:pPr>
            <a:r>
              <a:rPr lang="en-US" smtClean="0">
                <a:latin typeface="Arial" pitchFamily="34" charset="0"/>
              </a:rPr>
              <a:t>Giving appropriate, realistic, sincere praise builds trust, the cornerstone of any relationship.  And as we said earlier coaching is not an event but rather a relationship.</a:t>
            </a:r>
          </a:p>
          <a:p>
            <a:endParaRPr lang="en-US" smtClean="0">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5BB15048-E5CB-4FF4-A90F-B3C499B8F647}" type="datetimeFigureOut">
              <a:rPr lang="en-US" smtClean="0"/>
              <a:pPr/>
              <a:t>5/16/2015</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16978DE8-6217-4930-AB95-0598AFEB65AF}"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BB15048-E5CB-4FF4-A90F-B3C499B8F647}" type="datetimeFigureOut">
              <a:rPr lang="en-US" smtClean="0"/>
              <a:pPr/>
              <a:t>5/16/2015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978DE8-6217-4930-AB95-0598AFEB65A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BB15048-E5CB-4FF4-A90F-B3C499B8F647}" type="datetimeFigureOut">
              <a:rPr lang="en-US" smtClean="0"/>
              <a:pPr/>
              <a:t>5/16/2015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978DE8-6217-4930-AB95-0598AFEB65AF}"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BB15048-E5CB-4FF4-A90F-B3C499B8F647}" type="datetimeFigureOut">
              <a:rPr lang="en-US" smtClean="0"/>
              <a:pPr/>
              <a:t>5/16/2015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978DE8-6217-4930-AB95-0598AFEB65AF}"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5BB15048-E5CB-4FF4-A90F-B3C499B8F647}" type="datetimeFigureOut">
              <a:rPr lang="en-US" smtClean="0"/>
              <a:pPr/>
              <a:t>5/16/2015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978DE8-6217-4930-AB95-0598AFEB65AF}"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5BB15048-E5CB-4FF4-A90F-B3C499B8F647}" type="datetimeFigureOut">
              <a:rPr lang="en-US" smtClean="0"/>
              <a:pPr/>
              <a:t>5/16/2015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6978DE8-6217-4930-AB95-0598AFEB65AF}"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5BB15048-E5CB-4FF4-A90F-B3C499B8F647}" type="datetimeFigureOut">
              <a:rPr lang="en-US" smtClean="0"/>
              <a:pPr/>
              <a:t>5/16/2015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6978DE8-6217-4930-AB95-0598AFEB65AF}"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5BB15048-E5CB-4FF4-A90F-B3C499B8F647}" type="datetimeFigureOut">
              <a:rPr lang="en-US" smtClean="0"/>
              <a:pPr/>
              <a:t>5/16/2015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6978DE8-6217-4930-AB95-0598AFEB65AF}"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B15048-E5CB-4FF4-A90F-B3C499B8F647}" type="datetimeFigureOut">
              <a:rPr lang="en-US" smtClean="0"/>
              <a:pPr/>
              <a:t>5/16/2015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6978DE8-6217-4930-AB95-0598AFEB65A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5BB15048-E5CB-4FF4-A90F-B3C499B8F647}" type="datetimeFigureOut">
              <a:rPr lang="en-US" smtClean="0"/>
              <a:pPr/>
              <a:t>5/16/2015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6978DE8-6217-4930-AB95-0598AFEB65AF}"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5BB15048-E5CB-4FF4-A90F-B3C499B8F647}" type="datetimeFigureOut">
              <a:rPr lang="en-US" smtClean="0"/>
              <a:pPr/>
              <a:t>5/16/2015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16978DE8-6217-4930-AB95-0598AFEB65AF}"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5BB15048-E5CB-4FF4-A90F-B3C499B8F647}" type="datetimeFigureOut">
              <a:rPr lang="en-US" smtClean="0"/>
              <a:pPr/>
              <a:t>5/16/2015</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16978DE8-6217-4930-AB95-0598AFEB65AF}"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diagramLayout" Target="../diagrams/layout1.xml"/><Relationship Id="rId7" Type="http://schemas.openxmlformats.org/officeDocument/2006/relationships/image" Target="../media/image4.png"/><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chart" Target="../charts/chart4.xml"/><Relationship Id="rId4" Type="http://schemas.openxmlformats.org/officeDocument/2006/relationships/chart" Target="../charts/chart3.xml"/></Relationships>
</file>

<file path=ppt/slides/_rels/slide14.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chart" Target="../charts/chart8.xml"/><Relationship Id="rId4" Type="http://schemas.openxmlformats.org/officeDocument/2006/relationships/chart" Target="../charts/chart7.xml"/></Relationships>
</file>

<file path=ppt/slides/_rels/slide15.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19.jpe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8" Type="http://schemas.openxmlformats.org/officeDocument/2006/relationships/image" Target="../media/image28.jpeg"/><Relationship Id="rId3" Type="http://schemas.openxmlformats.org/officeDocument/2006/relationships/image" Target="../media/image23.jpeg"/><Relationship Id="rId7" Type="http://schemas.openxmlformats.org/officeDocument/2006/relationships/image" Target="../media/image27.jpeg"/><Relationship Id="rId2" Type="http://schemas.openxmlformats.org/officeDocument/2006/relationships/image" Target="../media/image22.jpeg"/><Relationship Id="rId1" Type="http://schemas.openxmlformats.org/officeDocument/2006/relationships/slideLayout" Target="../slideLayouts/slideLayout7.xml"/><Relationship Id="rId6" Type="http://schemas.openxmlformats.org/officeDocument/2006/relationships/image" Target="../media/image26.jpeg"/><Relationship Id="rId5" Type="http://schemas.openxmlformats.org/officeDocument/2006/relationships/image" Target="../media/image25.jpeg"/><Relationship Id="rId10" Type="http://schemas.openxmlformats.org/officeDocument/2006/relationships/image" Target="../media/image4.png"/><Relationship Id="rId4" Type="http://schemas.openxmlformats.org/officeDocument/2006/relationships/image" Target="../media/image24.jpeg"/><Relationship Id="rId9" Type="http://schemas.openxmlformats.org/officeDocument/2006/relationships/image" Target="../media/image29.jpeg"/></Relationships>
</file>

<file path=ppt/slides/_rels/slide2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3.jpeg"/><Relationship Id="rId4" Type="http://schemas.openxmlformats.org/officeDocument/2006/relationships/image" Target="../media/image32.gif"/></Relationships>
</file>

<file path=ppt/slides/_rels/slide2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7.jpeg"/><Relationship Id="rId4" Type="http://schemas.openxmlformats.org/officeDocument/2006/relationships/image" Target="../media/image36.jpeg"/></Relationships>
</file>

<file path=ppt/slides/_rels/slide25.xml.rels><?xml version="1.0" encoding="UTF-8" standalone="yes"?>
<Relationships xmlns="http://schemas.openxmlformats.org/package/2006/relationships"><Relationship Id="rId3" Type="http://schemas.openxmlformats.org/officeDocument/2006/relationships/image" Target="../media/image39.jpeg"/><Relationship Id="rId7" Type="http://schemas.openxmlformats.org/officeDocument/2006/relationships/image" Target="../media/image4.png"/><Relationship Id="rId2" Type="http://schemas.openxmlformats.org/officeDocument/2006/relationships/image" Target="../media/image38.jpeg"/><Relationship Id="rId1" Type="http://schemas.openxmlformats.org/officeDocument/2006/relationships/slideLayout" Target="../slideLayouts/slideLayout7.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40.jpeg"/></Relationships>
</file>

<file path=ppt/slides/_rels/slide26.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46.jpeg"/><Relationship Id="rId4" Type="http://schemas.openxmlformats.org/officeDocument/2006/relationships/image" Target="../media/image45.png"/></Relationships>
</file>

<file path=ppt/slides/_rels/slide27.xml.rels><?xml version="1.0" encoding="UTF-8" standalone="yes"?>
<Relationships xmlns="http://schemas.openxmlformats.org/package/2006/relationships"><Relationship Id="rId8" Type="http://schemas.openxmlformats.org/officeDocument/2006/relationships/image" Target="../media/image53.jpeg"/><Relationship Id="rId3" Type="http://schemas.openxmlformats.org/officeDocument/2006/relationships/image" Target="../media/image48.jpeg"/><Relationship Id="rId7" Type="http://schemas.openxmlformats.org/officeDocument/2006/relationships/image" Target="../media/image52.jpeg"/><Relationship Id="rId2" Type="http://schemas.openxmlformats.org/officeDocument/2006/relationships/image" Target="../media/image47.jpeg"/><Relationship Id="rId1" Type="http://schemas.openxmlformats.org/officeDocument/2006/relationships/slideLayout" Target="../slideLayouts/slideLayout7.xml"/><Relationship Id="rId6" Type="http://schemas.openxmlformats.org/officeDocument/2006/relationships/image" Target="../media/image51.jpeg"/><Relationship Id="rId5" Type="http://schemas.openxmlformats.org/officeDocument/2006/relationships/image" Target="../media/image50.jpeg"/><Relationship Id="rId4" Type="http://schemas.openxmlformats.org/officeDocument/2006/relationships/image" Target="../media/image49.jpeg"/><Relationship Id="rId9" Type="http://schemas.openxmlformats.org/officeDocument/2006/relationships/image" Target="../media/image4.png"/></Relationships>
</file>

<file path=ppt/slides/_rels/slide28.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tags" Target="../tags/tag1.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4.png"/><Relationship Id="rId5" Type="http://schemas.openxmlformats.org/officeDocument/2006/relationships/image" Target="../media/image10.jpeg"/><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Title 3"/>
          <p:cNvGrpSpPr>
            <a:grpSpLocks noGrp="1"/>
          </p:cNvGrpSpPr>
          <p:nvPr>
            <p:ph type="ctrTitle"/>
          </p:nvPr>
        </p:nvGrpSpPr>
        <p:grpSpPr>
          <a:xfrm>
            <a:off x="0" y="0"/>
            <a:ext cx="9144000" cy="4572000"/>
            <a:chOff x="0" y="304800"/>
            <a:chExt cx="9144000" cy="5105400"/>
          </a:xfrm>
        </p:grpSpPr>
        <p:pic>
          <p:nvPicPr>
            <p:cNvPr id="5" name="Picture 2" descr="C:\Users\Priyanka.Kaushal.JHCL\Desktop\jaypee hospital photo.jpg"/>
            <p:cNvPicPr>
              <a:picLocks noChangeAspect="1" noChangeArrowheads="1"/>
            </p:cNvPicPr>
            <p:nvPr/>
          </p:nvPicPr>
          <p:blipFill>
            <a:blip r:embed="rId2" cstate="print"/>
            <a:srcRect/>
            <a:stretch>
              <a:fillRect/>
            </a:stretch>
          </p:blipFill>
          <p:spPr bwMode="auto">
            <a:xfrm>
              <a:off x="0" y="475968"/>
              <a:ext cx="9144000" cy="4934232"/>
            </a:xfrm>
            <a:prstGeom prst="rect">
              <a:avLst/>
            </a:prstGeom>
            <a:noFill/>
          </p:spPr>
        </p:pic>
        <p:pic>
          <p:nvPicPr>
            <p:cNvPr id="6" name="Picture 2" descr="E:\Priyanka\Jaypee\Logo\Final Jaypee hospital Logo.jpg"/>
            <p:cNvPicPr>
              <a:picLocks noChangeAspect="1" noChangeArrowheads="1"/>
            </p:cNvPicPr>
            <p:nvPr/>
          </p:nvPicPr>
          <p:blipFill>
            <a:blip r:embed="rId3" cstate="print"/>
            <a:srcRect l="27500" t="32333" r="27500" b="40577"/>
            <a:stretch>
              <a:fillRect/>
            </a:stretch>
          </p:blipFill>
          <p:spPr bwMode="auto">
            <a:xfrm>
              <a:off x="5844208" y="304800"/>
              <a:ext cx="2829709" cy="1205247"/>
            </a:xfrm>
            <a:prstGeom prst="rect">
              <a:avLst/>
            </a:prstGeom>
            <a:noFill/>
          </p:spPr>
        </p:pic>
      </p:grpSp>
      <p:sp>
        <p:nvSpPr>
          <p:cNvPr id="7" name="Rectangle 6"/>
          <p:cNvSpPr/>
          <p:nvPr/>
        </p:nvSpPr>
        <p:spPr>
          <a:xfrm>
            <a:off x="1371600" y="4572000"/>
            <a:ext cx="6728445" cy="954107"/>
          </a:xfrm>
          <a:prstGeom prst="rect">
            <a:avLst/>
          </a:prstGeom>
          <a:noFill/>
        </p:spPr>
        <p:txBody>
          <a:bodyPr wrap="none" lIns="91440" tIns="45720" rIns="91440" bIns="45720">
            <a:spAutoFit/>
          </a:bodyPr>
          <a:lstStyle/>
          <a:p>
            <a:pPr algn="ctr"/>
            <a:r>
              <a:rPr lang="en-US" sz="2800" b="1" cap="all" dirty="0" smtClean="0">
                <a:ln w="9000" cmpd="sng">
                  <a:solidFill>
                    <a:schemeClr val="accent4">
                      <a:shade val="50000"/>
                      <a:satMod val="120000"/>
                    </a:schemeClr>
                  </a:solidFill>
                  <a:prstDash val="solid"/>
                </a:ln>
                <a:solidFill>
                  <a:srgbClr val="FFFF00"/>
                </a:solidFill>
                <a:effectLst>
                  <a:reflection blurRad="12700" stA="28000" endPos="45000" dist="1000" dir="5400000" sy="-100000" algn="bl" rotWithShape="0"/>
                </a:effectLst>
              </a:rPr>
              <a:t>Employee engagement practices</a:t>
            </a:r>
          </a:p>
          <a:p>
            <a:pPr algn="ctr"/>
            <a:r>
              <a:rPr lang="en-US" sz="2800" b="1" cap="all" spc="0" dirty="0" smtClean="0">
                <a:ln w="9000" cmpd="sng">
                  <a:solidFill>
                    <a:schemeClr val="accent4">
                      <a:shade val="50000"/>
                      <a:satMod val="120000"/>
                    </a:schemeClr>
                  </a:solidFill>
                  <a:prstDash val="solid"/>
                </a:ln>
                <a:solidFill>
                  <a:srgbClr val="FFFF00"/>
                </a:solidFill>
                <a:effectLst>
                  <a:reflection blurRad="12700" stA="28000" endPos="45000" dist="1000" dir="5400000" sy="-100000" algn="bl" rotWithShape="0"/>
                </a:effectLst>
              </a:rPr>
              <a:t>In </a:t>
            </a:r>
            <a:r>
              <a:rPr lang="en-US" sz="2800" b="1" cap="all" spc="0" dirty="0" err="1" smtClean="0">
                <a:ln w="9000" cmpd="sng">
                  <a:solidFill>
                    <a:schemeClr val="accent4">
                      <a:shade val="50000"/>
                      <a:satMod val="120000"/>
                    </a:schemeClr>
                  </a:solidFill>
                  <a:prstDash val="solid"/>
                </a:ln>
                <a:solidFill>
                  <a:srgbClr val="FFFF00"/>
                </a:solidFill>
                <a:effectLst>
                  <a:reflection blurRad="12700" stA="28000" endPos="45000" dist="1000" dir="5400000" sy="-100000" algn="bl" rotWithShape="0"/>
                </a:effectLst>
              </a:rPr>
              <a:t>jaypee</a:t>
            </a:r>
            <a:r>
              <a:rPr lang="en-US" sz="2800" b="1" cap="all" spc="0" dirty="0" smtClean="0">
                <a:ln w="9000" cmpd="sng">
                  <a:solidFill>
                    <a:schemeClr val="accent4">
                      <a:shade val="50000"/>
                      <a:satMod val="120000"/>
                    </a:schemeClr>
                  </a:solidFill>
                  <a:prstDash val="solid"/>
                </a:ln>
                <a:solidFill>
                  <a:srgbClr val="FFFF00"/>
                </a:solidFill>
                <a:effectLst>
                  <a:reflection blurRad="12700" stA="28000" endPos="45000" dist="1000" dir="5400000" sy="-100000" algn="bl" rotWithShape="0"/>
                </a:effectLst>
              </a:rPr>
              <a:t> hospital</a:t>
            </a:r>
            <a:endParaRPr lang="en-US" sz="2800" b="1" cap="all" spc="0" dirty="0">
              <a:ln w="9000" cmpd="sng">
                <a:solidFill>
                  <a:schemeClr val="accent4">
                    <a:shade val="50000"/>
                    <a:satMod val="120000"/>
                  </a:schemeClr>
                </a:solidFill>
                <a:prstDash val="solid"/>
              </a:ln>
              <a:solidFill>
                <a:srgbClr val="FFFF00"/>
              </a:solidFill>
              <a:effectLst>
                <a:reflection blurRad="12700" stA="28000" endPos="45000" dist="1000" dir="5400000" sy="-100000" algn="bl" rotWithShape="0"/>
              </a:effectLst>
            </a:endParaRPr>
          </a:p>
        </p:txBody>
      </p:sp>
      <p:sp>
        <p:nvSpPr>
          <p:cNvPr id="8" name="TextBox 7"/>
          <p:cNvSpPr txBox="1"/>
          <p:nvPr/>
        </p:nvSpPr>
        <p:spPr>
          <a:xfrm>
            <a:off x="5791200" y="5410200"/>
            <a:ext cx="3048000" cy="1323439"/>
          </a:xfrm>
          <a:prstGeom prst="rect">
            <a:avLst/>
          </a:prstGeom>
          <a:noFill/>
        </p:spPr>
        <p:txBody>
          <a:bodyPr wrap="square" rtlCol="0">
            <a:spAutoFit/>
          </a:bodyPr>
          <a:lstStyle/>
          <a:p>
            <a:pPr algn="ctr"/>
            <a:r>
              <a:rPr lang="en-US" sz="2000" b="1" dirty="0" smtClean="0"/>
              <a:t>Submitted by-</a:t>
            </a:r>
          </a:p>
          <a:p>
            <a:pPr algn="ctr"/>
            <a:r>
              <a:rPr lang="en-US" sz="2000" b="1" dirty="0" smtClean="0"/>
              <a:t>Dr. </a:t>
            </a:r>
            <a:r>
              <a:rPr lang="en-US" sz="2000" b="1" dirty="0" err="1" smtClean="0"/>
              <a:t>Anisha</a:t>
            </a:r>
            <a:r>
              <a:rPr lang="en-US" sz="2000" b="1" dirty="0" smtClean="0"/>
              <a:t> </a:t>
            </a:r>
            <a:r>
              <a:rPr lang="en-US" sz="2000" b="1" dirty="0" err="1" smtClean="0"/>
              <a:t>Sonal</a:t>
            </a:r>
            <a:endParaRPr lang="en-US" sz="2000" b="1" dirty="0" smtClean="0"/>
          </a:p>
          <a:p>
            <a:pPr algn="ctr"/>
            <a:r>
              <a:rPr lang="en-US" sz="2000" b="1" dirty="0" smtClean="0"/>
              <a:t>HR</a:t>
            </a:r>
          </a:p>
          <a:p>
            <a:pPr algn="ctr"/>
            <a:r>
              <a:rPr lang="en-US" sz="2000" b="1" dirty="0" err="1" smtClean="0"/>
              <a:t>Jaypee</a:t>
            </a:r>
            <a:r>
              <a:rPr lang="en-US" sz="2000" b="1" dirty="0" smtClean="0"/>
              <a:t> Hospital</a:t>
            </a:r>
            <a:endParaRPr lang="en-US" sz="2000" b="1" dirty="0"/>
          </a:p>
        </p:txBody>
      </p:sp>
    </p:spTree>
  </p:cSld>
  <p:clrMapOvr>
    <a:masterClrMapping/>
  </p:clrMapOvr>
  <p:transition spd="med">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19400" y="609600"/>
            <a:ext cx="3542765" cy="584775"/>
          </a:xfrm>
          <a:prstGeom prst="rect">
            <a:avLst/>
          </a:prstGeom>
          <a:noFill/>
        </p:spPr>
        <p:txBody>
          <a:bodyPr wrap="none" lIns="91440" tIns="45720" rIns="91440" bIns="4572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en-US" sz="32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methodology</a:t>
            </a:r>
            <a:endParaRPr lang="en-US" sz="3200" b="1" cap="all" spc="0"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graphicFrame>
        <p:nvGraphicFramePr>
          <p:cNvPr id="3" name="Diagram 2"/>
          <p:cNvGraphicFramePr/>
          <p:nvPr/>
        </p:nvGraphicFramePr>
        <p:xfrm>
          <a:off x="1371600" y="1447800"/>
          <a:ext cx="7010400" cy="4724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5" name="Straight Connector 4"/>
          <p:cNvCxnSpPr/>
          <p:nvPr/>
        </p:nvCxnSpPr>
        <p:spPr>
          <a:xfrm>
            <a:off x="5867400" y="5257800"/>
            <a:ext cx="685800" cy="762000"/>
          </a:xfrm>
          <a:prstGeom prst="line">
            <a:avLst/>
          </a:prstGeom>
        </p:spPr>
        <p:style>
          <a:lnRef idx="2">
            <a:schemeClr val="accent1"/>
          </a:lnRef>
          <a:fillRef idx="0">
            <a:schemeClr val="accent1"/>
          </a:fillRef>
          <a:effectRef idx="1">
            <a:schemeClr val="accent1"/>
          </a:effectRef>
          <a:fontRef idx="minor">
            <a:schemeClr val="tx1"/>
          </a:fontRef>
        </p:style>
      </p:cxnSp>
      <p:pic>
        <p:nvPicPr>
          <p:cNvPr id="6" name="Picture 5"/>
          <p:cNvPicPr/>
          <p:nvPr/>
        </p:nvPicPr>
        <p:blipFill>
          <a:blip r:embed="rId7" cstate="print"/>
          <a:srcRect/>
          <a:stretch>
            <a:fillRect/>
          </a:stretch>
        </p:blipFill>
        <p:spPr bwMode="auto">
          <a:xfrm>
            <a:off x="7772400" y="0"/>
            <a:ext cx="1371600" cy="762000"/>
          </a:xfrm>
          <a:prstGeom prst="rect">
            <a:avLst/>
          </a:prstGeom>
          <a:noFill/>
          <a:ln w="1">
            <a:noFill/>
            <a:miter lim="800000"/>
            <a:headEnd/>
            <a:tailEnd type="none" w="med" len="med"/>
          </a:ln>
          <a:effectLst/>
        </p:spPr>
      </p:pic>
      <p:pic>
        <p:nvPicPr>
          <p:cNvPr id="3075" name="Picture 3" descr="\\JH-CTXFILE-SVR\Folder Redirection\anisha.sonal\Desktop\research-methodology.jpg"/>
          <p:cNvPicPr>
            <a:picLocks noChangeAspect="1" noChangeArrowheads="1"/>
          </p:cNvPicPr>
          <p:nvPr/>
        </p:nvPicPr>
        <p:blipFill>
          <a:blip r:embed="rId8" cstate="print"/>
          <a:srcRect/>
          <a:stretch>
            <a:fillRect/>
          </a:stretch>
        </p:blipFill>
        <p:spPr bwMode="auto">
          <a:xfrm>
            <a:off x="0" y="0"/>
            <a:ext cx="1828800" cy="1371600"/>
          </a:xfrm>
          <a:prstGeom prst="rect">
            <a:avLst/>
          </a:prstGeom>
          <a:ln>
            <a:noFill/>
          </a:ln>
          <a:effectLst>
            <a:softEdge rad="112500"/>
          </a:effectLst>
        </p:spPr>
      </p:pic>
    </p:spTree>
  </p:cSld>
  <p:clrMapOvr>
    <a:masterClrMapping/>
  </p:clrMapOvr>
  <p:transition spd="med">
    <p:comb/>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762000"/>
            <a:ext cx="3510705" cy="584775"/>
          </a:xfrm>
          <a:prstGeom prst="rect">
            <a:avLst/>
          </a:prstGeom>
          <a:noFill/>
        </p:spPr>
        <p:txBody>
          <a:bodyPr wrap="none" lIns="91440" tIns="45720" rIns="91440" bIns="4572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en-US" sz="3200" b="1" cap="all" spc="0"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Sampling plan</a:t>
            </a:r>
            <a:endParaRPr lang="en-US" sz="3200" b="1" cap="all" spc="0"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
        <p:nvSpPr>
          <p:cNvPr id="1025" name="Rectangle 1"/>
          <p:cNvSpPr>
            <a:spLocks noChangeArrowheads="1"/>
          </p:cNvSpPr>
          <p:nvPr/>
        </p:nvSpPr>
        <p:spPr bwMode="auto">
          <a:xfrm>
            <a:off x="381000" y="2199620"/>
            <a:ext cx="8763000" cy="34778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 typeface="Wingdings" pitchFamily="2" charset="2"/>
              <a:buChar char="Ø"/>
              <a:tabLst/>
            </a:pPr>
            <a:r>
              <a:rPr kumimoji="0" lang="en-US" sz="2000" b="0" i="0" u="none" strike="noStrike" cap="none" normalizeH="0" baseline="0" dirty="0" smtClean="0">
                <a:ln>
                  <a:noFill/>
                </a:ln>
                <a:solidFill>
                  <a:srgbClr val="000000"/>
                </a:solidFill>
                <a:effectLst/>
                <a:latin typeface="+mj-lt"/>
                <a:ea typeface="Calibri" pitchFamily="34" charset="0"/>
                <a:cs typeface="Times New Roman" pitchFamily="18" charset="0"/>
              </a:rPr>
              <a:t>Sampling Units: Employees of </a:t>
            </a:r>
            <a:r>
              <a:rPr kumimoji="0" lang="en-US" sz="2000" b="0" i="0" u="none" strike="noStrike" cap="none" normalizeH="0" baseline="0" dirty="0" err="1" smtClean="0">
                <a:ln>
                  <a:noFill/>
                </a:ln>
                <a:solidFill>
                  <a:srgbClr val="000000"/>
                </a:solidFill>
                <a:effectLst/>
                <a:latin typeface="+mj-lt"/>
                <a:ea typeface="Calibri" pitchFamily="34" charset="0"/>
                <a:cs typeface="Times New Roman" pitchFamily="18" charset="0"/>
              </a:rPr>
              <a:t>Jaypee</a:t>
            </a:r>
            <a:r>
              <a:rPr kumimoji="0" lang="en-US" sz="2000" b="0" i="0" u="none" strike="noStrike" cap="none" normalizeH="0" baseline="0" dirty="0" smtClean="0">
                <a:ln>
                  <a:noFill/>
                </a:ln>
                <a:solidFill>
                  <a:srgbClr val="000000"/>
                </a:solidFill>
                <a:effectLst/>
                <a:latin typeface="+mj-lt"/>
                <a:ea typeface="Calibri" pitchFamily="34" charset="0"/>
                <a:cs typeface="Times New Roman" pitchFamily="18" charset="0"/>
              </a:rPr>
              <a:t> hospital.</a:t>
            </a:r>
          </a:p>
          <a:p>
            <a:pPr marL="0" marR="0" lvl="0" indent="0" algn="l" defTabSz="914400" rtl="0" eaLnBrk="1" fontAlgn="base" latinLnBrk="0" hangingPunct="1">
              <a:lnSpc>
                <a:spcPct val="100000"/>
              </a:lnSpc>
              <a:spcBef>
                <a:spcPct val="0"/>
              </a:spcBef>
              <a:spcAft>
                <a:spcPct val="0"/>
              </a:spcAft>
              <a:buClrTx/>
              <a:buSzTx/>
              <a:buFont typeface="Wingdings" pitchFamily="2" charset="2"/>
              <a:buChar char="Ø"/>
              <a:tabLst/>
            </a:pPr>
            <a:endParaRPr kumimoji="0" lang="en-US" sz="2000" b="0" i="0" u="none" strike="noStrike" cap="none" normalizeH="0" baseline="0" dirty="0" smtClean="0">
              <a:ln>
                <a:noFill/>
              </a:ln>
              <a:solidFill>
                <a:schemeClr val="tx1"/>
              </a:solidFill>
              <a:effectLst/>
              <a:latin typeface="+mj-lt"/>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r>
              <a:rPr kumimoji="0" lang="en-US" sz="2000" b="0" i="0" u="none" strike="noStrike" cap="none" normalizeH="0" baseline="0" dirty="0" smtClean="0">
                <a:ln>
                  <a:noFill/>
                </a:ln>
                <a:solidFill>
                  <a:srgbClr val="000000"/>
                </a:solidFill>
                <a:effectLst/>
                <a:latin typeface="+mj-lt"/>
                <a:ea typeface="Calibri" pitchFamily="34" charset="0"/>
                <a:cs typeface="Times New Roman" pitchFamily="18" charset="0"/>
              </a:rPr>
              <a:t>Sample Technique: Convenient Sampling.</a:t>
            </a: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endParaRPr kumimoji="0" lang="en-US" sz="2000" b="0" i="0" u="none" strike="noStrike" cap="none" normalizeH="0" baseline="0" dirty="0" smtClean="0">
              <a:ln>
                <a:noFill/>
              </a:ln>
              <a:solidFill>
                <a:schemeClr val="tx1"/>
              </a:solidFill>
              <a:effectLst/>
              <a:latin typeface="+mj-lt"/>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r>
              <a:rPr kumimoji="0" lang="en-US" sz="2000" b="0" i="0" u="none" strike="noStrike" cap="none" normalizeH="0" baseline="0" dirty="0" smtClean="0">
                <a:ln>
                  <a:noFill/>
                </a:ln>
                <a:solidFill>
                  <a:srgbClr val="000000"/>
                </a:solidFill>
                <a:effectLst/>
                <a:latin typeface="+mj-lt"/>
                <a:ea typeface="Calibri" pitchFamily="34" charset="0"/>
                <a:cs typeface="Times New Roman" pitchFamily="18" charset="0"/>
              </a:rPr>
              <a:t>Research Instrument: Structured Questionnaire (set of 10 close ended questions)</a:t>
            </a: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endParaRPr kumimoji="0" lang="en-US" sz="2000" b="0" i="0" u="none" strike="noStrike" cap="none" normalizeH="0" baseline="0" dirty="0" smtClean="0">
              <a:ln>
                <a:noFill/>
              </a:ln>
              <a:solidFill>
                <a:schemeClr val="tx1"/>
              </a:solidFill>
              <a:effectLst/>
              <a:latin typeface="+mj-lt"/>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r>
              <a:rPr kumimoji="0" lang="en-US" sz="2000" b="0" i="0" u="none" strike="noStrike" cap="none" normalizeH="0" baseline="0" dirty="0" smtClean="0">
                <a:ln>
                  <a:noFill/>
                </a:ln>
                <a:solidFill>
                  <a:srgbClr val="000000"/>
                </a:solidFill>
                <a:effectLst/>
                <a:latin typeface="+mj-lt"/>
                <a:ea typeface="Calibri" pitchFamily="34" charset="0"/>
                <a:cs typeface="Times New Roman" pitchFamily="18" charset="0"/>
              </a:rPr>
              <a:t>Sample Size:100</a:t>
            </a: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endParaRPr kumimoji="0" lang="en-US" sz="2000" b="0" i="0" u="none" strike="noStrike" cap="none" normalizeH="0" baseline="0" dirty="0" smtClean="0">
              <a:ln>
                <a:noFill/>
              </a:ln>
              <a:solidFill>
                <a:srgbClr val="000000"/>
              </a:solidFill>
              <a:effectLst/>
              <a:latin typeface="+mj-lt"/>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r>
              <a:rPr kumimoji="0" lang="en-US" sz="2000" b="0" i="0" u="none" strike="noStrike" cap="none" normalizeH="0" baseline="0" dirty="0" smtClean="0">
                <a:ln>
                  <a:noFill/>
                </a:ln>
                <a:solidFill>
                  <a:srgbClr val="000000"/>
                </a:solidFill>
                <a:effectLst/>
                <a:latin typeface="+mj-lt"/>
                <a:ea typeface="Calibri" pitchFamily="34" charset="0"/>
                <a:cs typeface="Times New Roman" pitchFamily="18" charset="0"/>
              </a:rPr>
              <a:t>Data analysis plan- The data collected through questionnaires has been analyzed and interpreted with the help of Microsoft Excel in order to obtain the desired information</a:t>
            </a:r>
            <a:r>
              <a:rPr kumimoji="0" lang="en-US" sz="2000" b="0" i="0" u="none" strike="noStrike" cap="none" normalizeH="0" baseline="0" dirty="0" smtClean="0">
                <a:ln>
                  <a:noFill/>
                </a:ln>
                <a:solidFill>
                  <a:schemeClr val="tx1"/>
                </a:solidFill>
                <a:effectLst/>
                <a:latin typeface="+mj-lt"/>
                <a:cs typeface="Arial" pitchFamily="34" charset="0"/>
              </a:rPr>
              <a:t> </a:t>
            </a:r>
          </a:p>
        </p:txBody>
      </p:sp>
      <p:pic>
        <p:nvPicPr>
          <p:cNvPr id="4" name="Picture 3"/>
          <p:cNvPicPr/>
          <p:nvPr/>
        </p:nvPicPr>
        <p:blipFill>
          <a:blip r:embed="rId2" cstate="print"/>
          <a:srcRect/>
          <a:stretch>
            <a:fillRect/>
          </a:stretch>
        </p:blipFill>
        <p:spPr bwMode="auto">
          <a:xfrm>
            <a:off x="7772400" y="0"/>
            <a:ext cx="1371600" cy="762000"/>
          </a:xfrm>
          <a:prstGeom prst="rect">
            <a:avLst/>
          </a:prstGeom>
          <a:noFill/>
          <a:ln w="1">
            <a:noFill/>
            <a:miter lim="800000"/>
            <a:headEnd/>
            <a:tailEnd type="none" w="med" len="med"/>
          </a:ln>
          <a:effectLst/>
        </p:spPr>
      </p:pic>
      <p:pic>
        <p:nvPicPr>
          <p:cNvPr id="1028" name="Picture 4" descr="\\JH-CTXFILE-SVR\Folder Redirection\anisha.sonal\Desktop\images.jpg"/>
          <p:cNvPicPr>
            <a:picLocks noChangeAspect="1" noChangeArrowheads="1"/>
          </p:cNvPicPr>
          <p:nvPr/>
        </p:nvPicPr>
        <p:blipFill>
          <a:blip r:embed="rId3" cstate="print"/>
          <a:srcRect/>
          <a:stretch>
            <a:fillRect/>
          </a:stretch>
        </p:blipFill>
        <p:spPr bwMode="auto">
          <a:xfrm>
            <a:off x="0" y="0"/>
            <a:ext cx="1447800" cy="1447800"/>
          </a:xfrm>
          <a:prstGeom prst="rect">
            <a:avLst/>
          </a:prstGeom>
          <a:noFill/>
        </p:spPr>
      </p:pic>
    </p:spTree>
  </p:cSld>
  <p:clrMapOvr>
    <a:masterClrMapping/>
  </p:clrMapOvr>
  <p:transition spd="med">
    <p:cover dir="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2362200" y="609600"/>
          <a:ext cx="4343400" cy="493170"/>
        </p:xfrm>
        <a:graphic>
          <a:graphicData uri="http://schemas.openxmlformats.org/drawingml/2006/table">
            <a:tbl>
              <a:tblPr/>
              <a:tblGrid>
                <a:gridCol w="2171700"/>
                <a:gridCol w="2171700"/>
              </a:tblGrid>
              <a:tr h="247806">
                <a:tc>
                  <a:txBody>
                    <a:bodyPr/>
                    <a:lstStyle/>
                    <a:p>
                      <a:pPr marL="0" marR="0">
                        <a:lnSpc>
                          <a:spcPct val="115000"/>
                        </a:lnSpc>
                        <a:spcBef>
                          <a:spcPts val="0"/>
                        </a:spcBef>
                        <a:spcAft>
                          <a:spcPts val="0"/>
                        </a:spcAft>
                      </a:pPr>
                      <a:r>
                        <a:rPr lang="en-US" sz="1400" b="1" dirty="0">
                          <a:latin typeface="Times New Roman"/>
                          <a:ea typeface="Calibri"/>
                          <a:cs typeface="Times New Roman"/>
                        </a:rPr>
                        <a:t>Name:</a:t>
                      </a:r>
                      <a:endParaRPr lang="en-US" sz="1100" dirty="0">
                        <a:latin typeface="Calibri"/>
                        <a:ea typeface="Calibri"/>
                        <a:cs typeface="Times New Roman"/>
                      </a:endParaRPr>
                    </a:p>
                  </a:txBody>
                  <a:tcPr marL="67999" marR="679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b="1" dirty="0">
                          <a:latin typeface="Times New Roman"/>
                          <a:ea typeface="Calibri"/>
                          <a:cs typeface="Times New Roman"/>
                        </a:rPr>
                        <a:t>Department:</a:t>
                      </a:r>
                      <a:endParaRPr lang="en-US" sz="1100" dirty="0">
                        <a:latin typeface="Calibri"/>
                        <a:ea typeface="Calibri"/>
                        <a:cs typeface="Times New Roman"/>
                      </a:endParaRPr>
                    </a:p>
                  </a:txBody>
                  <a:tcPr marL="67999" marR="679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9394">
                <a:tc>
                  <a:txBody>
                    <a:bodyPr/>
                    <a:lstStyle/>
                    <a:p>
                      <a:pPr marL="0" marR="0">
                        <a:lnSpc>
                          <a:spcPct val="115000"/>
                        </a:lnSpc>
                        <a:spcBef>
                          <a:spcPts val="0"/>
                        </a:spcBef>
                        <a:spcAft>
                          <a:spcPts val="0"/>
                        </a:spcAft>
                      </a:pPr>
                      <a:r>
                        <a:rPr lang="en-US" sz="1400" b="1">
                          <a:latin typeface="Times New Roman"/>
                          <a:ea typeface="Calibri"/>
                          <a:cs typeface="Times New Roman"/>
                        </a:rPr>
                        <a:t>Employee  I.D:</a:t>
                      </a:r>
                      <a:endParaRPr lang="en-US" sz="1100">
                        <a:latin typeface="Calibri"/>
                        <a:ea typeface="Calibri"/>
                        <a:cs typeface="Times New Roman"/>
                      </a:endParaRPr>
                    </a:p>
                  </a:txBody>
                  <a:tcPr marL="67999" marR="679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b="1" dirty="0">
                          <a:latin typeface="Times New Roman"/>
                          <a:ea typeface="Calibri"/>
                          <a:cs typeface="Times New Roman"/>
                        </a:rPr>
                        <a:t>Date:</a:t>
                      </a:r>
                      <a:endParaRPr lang="en-US" sz="1100" dirty="0">
                        <a:latin typeface="Calibri"/>
                        <a:ea typeface="Calibri"/>
                        <a:cs typeface="Times New Roman"/>
                      </a:endParaRPr>
                    </a:p>
                  </a:txBody>
                  <a:tcPr marL="67999" marR="679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3" name="Table 2"/>
          <p:cNvGraphicFramePr>
            <a:graphicFrameLocks noGrp="1"/>
          </p:cNvGraphicFramePr>
          <p:nvPr/>
        </p:nvGraphicFramePr>
        <p:xfrm>
          <a:off x="152400" y="1143000"/>
          <a:ext cx="8915400" cy="5678424"/>
        </p:xfrm>
        <a:graphic>
          <a:graphicData uri="http://schemas.openxmlformats.org/drawingml/2006/table">
            <a:tbl>
              <a:tblPr/>
              <a:tblGrid>
                <a:gridCol w="3885009"/>
                <a:gridCol w="1083469"/>
                <a:gridCol w="851296"/>
                <a:gridCol w="928688"/>
                <a:gridCol w="1083469"/>
                <a:gridCol w="1083469"/>
              </a:tblGrid>
              <a:tr h="417689">
                <a:tc>
                  <a:txBody>
                    <a:bodyPr/>
                    <a:lstStyle/>
                    <a:p>
                      <a:pPr marL="0" marR="0" algn="ctr">
                        <a:lnSpc>
                          <a:spcPct val="115000"/>
                        </a:lnSpc>
                        <a:spcBef>
                          <a:spcPts val="0"/>
                        </a:spcBef>
                        <a:spcAft>
                          <a:spcPts val="0"/>
                        </a:spcAft>
                      </a:pPr>
                      <a:r>
                        <a:rPr lang="en-US" sz="1200" b="1" dirty="0">
                          <a:latin typeface="Times New Roman"/>
                          <a:ea typeface="Calibri"/>
                          <a:cs typeface="Times New Roman"/>
                        </a:rPr>
                        <a:t>Questions</a:t>
                      </a:r>
                      <a:endParaRPr lang="en-US" sz="1200" dirty="0">
                        <a:latin typeface="Calibri"/>
                        <a:ea typeface="Calibri"/>
                        <a:cs typeface="Times New Roman"/>
                      </a:endParaRPr>
                    </a:p>
                  </a:txBody>
                  <a:tcPr marL="39690" marR="396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dirty="0">
                          <a:latin typeface="Times New Roman"/>
                          <a:ea typeface="Calibri"/>
                          <a:cs typeface="Times New Roman"/>
                        </a:rPr>
                        <a:t>Strongly agree</a:t>
                      </a:r>
                      <a:endParaRPr lang="en-US" sz="1200" dirty="0">
                        <a:latin typeface="Calibri"/>
                        <a:ea typeface="Calibri"/>
                        <a:cs typeface="Times New Roman"/>
                      </a:endParaRPr>
                    </a:p>
                  </a:txBody>
                  <a:tcPr marL="39690" marR="396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dirty="0">
                          <a:latin typeface="Times New Roman"/>
                          <a:ea typeface="Calibri"/>
                          <a:cs typeface="Times New Roman"/>
                        </a:rPr>
                        <a:t>Agree</a:t>
                      </a:r>
                      <a:endParaRPr lang="en-US" sz="1200" dirty="0">
                        <a:latin typeface="Calibri"/>
                        <a:ea typeface="Calibri"/>
                        <a:cs typeface="Times New Roman"/>
                      </a:endParaRPr>
                    </a:p>
                  </a:txBody>
                  <a:tcPr marL="39690" marR="396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dirty="0">
                          <a:latin typeface="Times New Roman"/>
                          <a:ea typeface="Calibri"/>
                          <a:cs typeface="Times New Roman"/>
                        </a:rPr>
                        <a:t>Neutral</a:t>
                      </a:r>
                      <a:endParaRPr lang="en-US" sz="1200" dirty="0">
                        <a:latin typeface="Calibri"/>
                        <a:ea typeface="Calibri"/>
                        <a:cs typeface="Times New Roman"/>
                      </a:endParaRPr>
                    </a:p>
                  </a:txBody>
                  <a:tcPr marL="39690" marR="396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dirty="0">
                          <a:latin typeface="Times New Roman"/>
                          <a:ea typeface="Calibri"/>
                          <a:cs typeface="Times New Roman"/>
                        </a:rPr>
                        <a:t>Disagree</a:t>
                      </a:r>
                      <a:endParaRPr lang="en-US" sz="1200" dirty="0">
                        <a:latin typeface="Calibri"/>
                        <a:ea typeface="Calibri"/>
                        <a:cs typeface="Times New Roman"/>
                      </a:endParaRPr>
                    </a:p>
                  </a:txBody>
                  <a:tcPr marL="39690" marR="396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dirty="0">
                          <a:latin typeface="Times New Roman"/>
                          <a:ea typeface="Calibri"/>
                          <a:cs typeface="Times New Roman"/>
                        </a:rPr>
                        <a:t>Strongly disagree</a:t>
                      </a:r>
                      <a:endParaRPr lang="en-US" sz="1200" dirty="0">
                        <a:latin typeface="Calibri"/>
                        <a:ea typeface="Calibri"/>
                        <a:cs typeface="Times New Roman"/>
                      </a:endParaRPr>
                    </a:p>
                  </a:txBody>
                  <a:tcPr marL="39690" marR="396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7689">
                <a:tc>
                  <a:txBody>
                    <a:bodyPr/>
                    <a:lstStyle/>
                    <a:p>
                      <a:pPr marL="0" marR="0">
                        <a:lnSpc>
                          <a:spcPct val="115000"/>
                        </a:lnSpc>
                        <a:spcBef>
                          <a:spcPts val="0"/>
                        </a:spcBef>
                        <a:spcAft>
                          <a:spcPts val="0"/>
                        </a:spcAft>
                      </a:pPr>
                      <a:r>
                        <a:rPr lang="en-US" sz="1200" dirty="0">
                          <a:latin typeface="Times New Roman"/>
                          <a:ea typeface="Calibri"/>
                          <a:cs typeface="Times New Roman"/>
                        </a:rPr>
                        <a:t>Organization conduct employee engagement activities time to time to keep me engaged.</a:t>
                      </a:r>
                      <a:endParaRPr lang="en-US" sz="1200" dirty="0">
                        <a:latin typeface="Calibri"/>
                        <a:ea typeface="Calibri"/>
                        <a:cs typeface="Times New Roman"/>
                      </a:endParaRPr>
                    </a:p>
                  </a:txBody>
                  <a:tcPr marL="39690" marR="39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700" dirty="0">
                        <a:latin typeface="Times New Roman"/>
                        <a:ea typeface="Calibri"/>
                        <a:cs typeface="Times New Roman"/>
                      </a:endParaRPr>
                    </a:p>
                  </a:txBody>
                  <a:tcPr marL="39690" marR="39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700">
                        <a:latin typeface="Times New Roman"/>
                        <a:ea typeface="Calibri"/>
                        <a:cs typeface="Times New Roman"/>
                      </a:endParaRPr>
                    </a:p>
                  </a:txBody>
                  <a:tcPr marL="39690" marR="39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700">
                        <a:latin typeface="Times New Roman"/>
                        <a:ea typeface="Calibri"/>
                        <a:cs typeface="Times New Roman"/>
                      </a:endParaRPr>
                    </a:p>
                  </a:txBody>
                  <a:tcPr marL="39690" marR="39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700">
                        <a:latin typeface="Times New Roman"/>
                        <a:ea typeface="Calibri"/>
                        <a:cs typeface="Times New Roman"/>
                      </a:endParaRPr>
                    </a:p>
                  </a:txBody>
                  <a:tcPr marL="39690" marR="39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700">
                        <a:latin typeface="Times New Roman"/>
                        <a:ea typeface="Calibri"/>
                        <a:cs typeface="Times New Roman"/>
                      </a:endParaRPr>
                    </a:p>
                  </a:txBody>
                  <a:tcPr marL="39690" marR="39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7689">
                <a:tc>
                  <a:txBody>
                    <a:bodyPr/>
                    <a:lstStyle/>
                    <a:p>
                      <a:pPr marL="0" marR="0">
                        <a:lnSpc>
                          <a:spcPct val="115000"/>
                        </a:lnSpc>
                        <a:spcBef>
                          <a:spcPts val="0"/>
                        </a:spcBef>
                        <a:spcAft>
                          <a:spcPts val="0"/>
                        </a:spcAft>
                      </a:pPr>
                      <a:r>
                        <a:rPr lang="en-US" sz="1200" dirty="0">
                          <a:latin typeface="Times New Roman"/>
                          <a:ea typeface="Calibri"/>
                          <a:cs typeface="Times New Roman"/>
                        </a:rPr>
                        <a:t>The recreational/engagement activities makes me look forward to work</a:t>
                      </a:r>
                      <a:endParaRPr lang="en-US" sz="1200" dirty="0">
                        <a:latin typeface="Calibri"/>
                        <a:ea typeface="Calibri"/>
                        <a:cs typeface="Times New Roman"/>
                      </a:endParaRPr>
                    </a:p>
                  </a:txBody>
                  <a:tcPr marL="39690" marR="39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700">
                        <a:latin typeface="Times New Roman"/>
                        <a:ea typeface="Calibri"/>
                        <a:cs typeface="Times New Roman"/>
                      </a:endParaRPr>
                    </a:p>
                  </a:txBody>
                  <a:tcPr marL="39690" marR="39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700">
                        <a:latin typeface="Times New Roman"/>
                        <a:ea typeface="Calibri"/>
                        <a:cs typeface="Times New Roman"/>
                      </a:endParaRPr>
                    </a:p>
                  </a:txBody>
                  <a:tcPr marL="39690" marR="39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700">
                        <a:latin typeface="Times New Roman"/>
                        <a:ea typeface="Calibri"/>
                        <a:cs typeface="Times New Roman"/>
                      </a:endParaRPr>
                    </a:p>
                  </a:txBody>
                  <a:tcPr marL="39690" marR="39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700">
                        <a:latin typeface="Times New Roman"/>
                        <a:ea typeface="Calibri"/>
                        <a:cs typeface="Times New Roman"/>
                      </a:endParaRPr>
                    </a:p>
                  </a:txBody>
                  <a:tcPr marL="39690" marR="39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700">
                        <a:latin typeface="Times New Roman"/>
                        <a:ea typeface="Calibri"/>
                        <a:cs typeface="Times New Roman"/>
                      </a:endParaRPr>
                    </a:p>
                  </a:txBody>
                  <a:tcPr marL="39690" marR="39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26533">
                <a:tc>
                  <a:txBody>
                    <a:bodyPr/>
                    <a:lstStyle/>
                    <a:p>
                      <a:pPr marL="0" marR="0">
                        <a:lnSpc>
                          <a:spcPct val="115000"/>
                        </a:lnSpc>
                        <a:spcBef>
                          <a:spcPts val="0"/>
                        </a:spcBef>
                        <a:spcAft>
                          <a:spcPts val="0"/>
                        </a:spcAft>
                      </a:pPr>
                      <a:r>
                        <a:rPr lang="en-US" sz="1200" dirty="0">
                          <a:latin typeface="Times New Roman"/>
                          <a:ea typeface="Calibri"/>
                          <a:cs typeface="Times New Roman"/>
                        </a:rPr>
                        <a:t>These sessions are informative, interactive &amp; work as good platform to have an interaction between people &amp; senior management</a:t>
                      </a:r>
                      <a:endParaRPr lang="en-US" sz="1200" dirty="0">
                        <a:latin typeface="Calibri"/>
                        <a:ea typeface="Calibri"/>
                        <a:cs typeface="Times New Roman"/>
                      </a:endParaRPr>
                    </a:p>
                  </a:txBody>
                  <a:tcPr marL="39690" marR="39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700">
                        <a:latin typeface="Times New Roman"/>
                        <a:ea typeface="Calibri"/>
                        <a:cs typeface="Times New Roman"/>
                      </a:endParaRPr>
                    </a:p>
                  </a:txBody>
                  <a:tcPr marL="39690" marR="39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700">
                        <a:latin typeface="Times New Roman"/>
                        <a:ea typeface="Calibri"/>
                        <a:cs typeface="Times New Roman"/>
                      </a:endParaRPr>
                    </a:p>
                  </a:txBody>
                  <a:tcPr marL="39690" marR="39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700">
                        <a:latin typeface="Times New Roman"/>
                        <a:ea typeface="Calibri"/>
                        <a:cs typeface="Times New Roman"/>
                      </a:endParaRPr>
                    </a:p>
                  </a:txBody>
                  <a:tcPr marL="39690" marR="39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700">
                        <a:latin typeface="Times New Roman"/>
                        <a:ea typeface="Calibri"/>
                        <a:cs typeface="Times New Roman"/>
                      </a:endParaRPr>
                    </a:p>
                  </a:txBody>
                  <a:tcPr marL="39690" marR="39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700">
                        <a:latin typeface="Times New Roman"/>
                        <a:ea typeface="Calibri"/>
                        <a:cs typeface="Times New Roman"/>
                      </a:endParaRPr>
                    </a:p>
                  </a:txBody>
                  <a:tcPr marL="39690" marR="39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7689">
                <a:tc>
                  <a:txBody>
                    <a:bodyPr/>
                    <a:lstStyle/>
                    <a:p>
                      <a:pPr marL="0" marR="0">
                        <a:lnSpc>
                          <a:spcPct val="115000"/>
                        </a:lnSpc>
                        <a:spcBef>
                          <a:spcPts val="0"/>
                        </a:spcBef>
                        <a:spcAft>
                          <a:spcPts val="0"/>
                        </a:spcAft>
                      </a:pPr>
                      <a:r>
                        <a:rPr lang="en-US" sz="1200" dirty="0">
                          <a:latin typeface="Times New Roman"/>
                          <a:ea typeface="Calibri"/>
                          <a:cs typeface="Times New Roman"/>
                        </a:rPr>
                        <a:t>The activity were well organized/prepared and gave insights on new ways of working in a team </a:t>
                      </a:r>
                      <a:endParaRPr lang="en-US" sz="1200" dirty="0">
                        <a:latin typeface="Calibri"/>
                        <a:ea typeface="Calibri"/>
                        <a:cs typeface="Times New Roman"/>
                      </a:endParaRPr>
                    </a:p>
                  </a:txBody>
                  <a:tcPr marL="39690" marR="39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700">
                        <a:latin typeface="Times New Roman"/>
                        <a:ea typeface="Calibri"/>
                        <a:cs typeface="Times New Roman"/>
                      </a:endParaRPr>
                    </a:p>
                  </a:txBody>
                  <a:tcPr marL="39690" marR="39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700">
                        <a:latin typeface="Times New Roman"/>
                        <a:ea typeface="Calibri"/>
                        <a:cs typeface="Times New Roman"/>
                      </a:endParaRPr>
                    </a:p>
                  </a:txBody>
                  <a:tcPr marL="39690" marR="39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700">
                        <a:latin typeface="Times New Roman"/>
                        <a:ea typeface="Calibri"/>
                        <a:cs typeface="Times New Roman"/>
                      </a:endParaRPr>
                    </a:p>
                  </a:txBody>
                  <a:tcPr marL="39690" marR="39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700">
                        <a:latin typeface="Times New Roman"/>
                        <a:ea typeface="Calibri"/>
                        <a:cs typeface="Times New Roman"/>
                      </a:endParaRPr>
                    </a:p>
                  </a:txBody>
                  <a:tcPr marL="39690" marR="39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700">
                        <a:latin typeface="Times New Roman"/>
                        <a:ea typeface="Calibri"/>
                        <a:cs typeface="Times New Roman"/>
                      </a:endParaRPr>
                    </a:p>
                  </a:txBody>
                  <a:tcPr marL="39690" marR="39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7689">
                <a:tc>
                  <a:txBody>
                    <a:bodyPr/>
                    <a:lstStyle/>
                    <a:p>
                      <a:pPr marL="0" marR="0">
                        <a:lnSpc>
                          <a:spcPct val="115000"/>
                        </a:lnSpc>
                        <a:spcBef>
                          <a:spcPts val="0"/>
                        </a:spcBef>
                        <a:spcAft>
                          <a:spcPts val="0"/>
                        </a:spcAft>
                      </a:pPr>
                      <a:r>
                        <a:rPr lang="en-US" sz="1200" dirty="0">
                          <a:latin typeface="Times New Roman"/>
                          <a:ea typeface="Calibri"/>
                          <a:cs typeface="Times New Roman"/>
                        </a:rPr>
                        <a:t>These activities are  stress busters &amp; I  feel energized to go back to work</a:t>
                      </a:r>
                      <a:endParaRPr lang="en-US" sz="1200" dirty="0">
                        <a:latin typeface="Calibri"/>
                        <a:ea typeface="Calibri"/>
                        <a:cs typeface="Times New Roman"/>
                      </a:endParaRPr>
                    </a:p>
                  </a:txBody>
                  <a:tcPr marL="39690" marR="39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700">
                        <a:latin typeface="Times New Roman"/>
                        <a:ea typeface="Calibri"/>
                        <a:cs typeface="Times New Roman"/>
                      </a:endParaRPr>
                    </a:p>
                  </a:txBody>
                  <a:tcPr marL="39690" marR="39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700">
                        <a:latin typeface="Times New Roman"/>
                        <a:ea typeface="Calibri"/>
                        <a:cs typeface="Times New Roman"/>
                      </a:endParaRPr>
                    </a:p>
                  </a:txBody>
                  <a:tcPr marL="39690" marR="39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700">
                        <a:latin typeface="Times New Roman"/>
                        <a:ea typeface="Calibri"/>
                        <a:cs typeface="Times New Roman"/>
                      </a:endParaRPr>
                    </a:p>
                  </a:txBody>
                  <a:tcPr marL="39690" marR="39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700">
                        <a:latin typeface="Times New Roman"/>
                        <a:ea typeface="Calibri"/>
                        <a:cs typeface="Times New Roman"/>
                      </a:endParaRPr>
                    </a:p>
                  </a:txBody>
                  <a:tcPr marL="39690" marR="39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700">
                        <a:latin typeface="Times New Roman"/>
                        <a:ea typeface="Calibri"/>
                        <a:cs typeface="Times New Roman"/>
                      </a:endParaRPr>
                    </a:p>
                  </a:txBody>
                  <a:tcPr marL="39690" marR="39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26533">
                <a:tc>
                  <a:txBody>
                    <a:bodyPr/>
                    <a:lstStyle/>
                    <a:p>
                      <a:pPr marL="0" marR="0">
                        <a:lnSpc>
                          <a:spcPct val="115000"/>
                        </a:lnSpc>
                        <a:spcBef>
                          <a:spcPts val="0"/>
                        </a:spcBef>
                        <a:spcAft>
                          <a:spcPts val="0"/>
                        </a:spcAft>
                      </a:pPr>
                      <a:r>
                        <a:rPr lang="en-US" sz="1200" dirty="0">
                          <a:latin typeface="Times New Roman"/>
                          <a:ea typeface="Calibri"/>
                          <a:cs typeface="Times New Roman"/>
                        </a:rPr>
                        <a:t>Events such as </a:t>
                      </a:r>
                      <a:r>
                        <a:rPr lang="en-US" sz="1200" b="1" dirty="0" err="1">
                          <a:latin typeface="Times New Roman"/>
                          <a:ea typeface="Calibri"/>
                          <a:cs typeface="Times New Roman"/>
                        </a:rPr>
                        <a:t>Mashik</a:t>
                      </a:r>
                      <a:r>
                        <a:rPr lang="en-US" sz="1200" b="1" dirty="0">
                          <a:latin typeface="Times New Roman"/>
                          <a:ea typeface="Calibri"/>
                          <a:cs typeface="Times New Roman"/>
                        </a:rPr>
                        <a:t> </a:t>
                      </a:r>
                      <a:r>
                        <a:rPr lang="en-US" sz="1200" b="1" dirty="0" err="1">
                          <a:latin typeface="Times New Roman"/>
                          <a:ea typeface="Calibri"/>
                          <a:cs typeface="Times New Roman"/>
                        </a:rPr>
                        <a:t>Utsav</a:t>
                      </a:r>
                      <a:r>
                        <a:rPr lang="en-US" sz="1200" dirty="0">
                          <a:latin typeface="Times New Roman"/>
                          <a:ea typeface="Calibri"/>
                          <a:cs typeface="Times New Roman"/>
                        </a:rPr>
                        <a:t> (celebration of employee’s birthday)  makes me feel valuable and create a sense of </a:t>
                      </a:r>
                      <a:r>
                        <a:rPr lang="en-US" sz="1200" dirty="0" err="1">
                          <a:latin typeface="Times New Roman"/>
                          <a:ea typeface="Calibri"/>
                          <a:cs typeface="Times New Roman"/>
                        </a:rPr>
                        <a:t>oness</a:t>
                      </a:r>
                      <a:r>
                        <a:rPr lang="en-US" sz="1200" dirty="0">
                          <a:latin typeface="Times New Roman"/>
                          <a:ea typeface="Calibri"/>
                          <a:cs typeface="Times New Roman"/>
                        </a:rPr>
                        <a:t> which will keep me attached to the organization</a:t>
                      </a:r>
                      <a:endParaRPr lang="en-US" sz="1200" dirty="0">
                        <a:latin typeface="Calibri"/>
                        <a:ea typeface="Calibri"/>
                        <a:cs typeface="Times New Roman"/>
                      </a:endParaRPr>
                    </a:p>
                  </a:txBody>
                  <a:tcPr marL="39690" marR="39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700">
                        <a:latin typeface="Times New Roman"/>
                        <a:ea typeface="Calibri"/>
                        <a:cs typeface="Times New Roman"/>
                      </a:endParaRPr>
                    </a:p>
                  </a:txBody>
                  <a:tcPr marL="39690" marR="39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700">
                        <a:latin typeface="Times New Roman"/>
                        <a:ea typeface="Calibri"/>
                        <a:cs typeface="Times New Roman"/>
                      </a:endParaRPr>
                    </a:p>
                  </a:txBody>
                  <a:tcPr marL="39690" marR="39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700">
                        <a:latin typeface="Times New Roman"/>
                        <a:ea typeface="Calibri"/>
                        <a:cs typeface="Times New Roman"/>
                      </a:endParaRPr>
                    </a:p>
                  </a:txBody>
                  <a:tcPr marL="39690" marR="39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700">
                        <a:latin typeface="Times New Roman"/>
                        <a:ea typeface="Calibri"/>
                        <a:cs typeface="Times New Roman"/>
                      </a:endParaRPr>
                    </a:p>
                  </a:txBody>
                  <a:tcPr marL="39690" marR="39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700">
                        <a:latin typeface="Times New Roman"/>
                        <a:ea typeface="Calibri"/>
                        <a:cs typeface="Times New Roman"/>
                      </a:endParaRPr>
                    </a:p>
                  </a:txBody>
                  <a:tcPr marL="39690" marR="39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26533">
                <a:tc>
                  <a:txBody>
                    <a:bodyPr/>
                    <a:lstStyle/>
                    <a:p>
                      <a:pPr marL="0" marR="0">
                        <a:lnSpc>
                          <a:spcPct val="115000"/>
                        </a:lnSpc>
                        <a:spcBef>
                          <a:spcPts val="0"/>
                        </a:spcBef>
                        <a:spcAft>
                          <a:spcPts val="0"/>
                        </a:spcAft>
                      </a:pPr>
                      <a:r>
                        <a:rPr lang="en-US" sz="1200" dirty="0">
                          <a:latin typeface="Times New Roman"/>
                          <a:ea typeface="Calibri"/>
                          <a:cs typeface="Times New Roman"/>
                        </a:rPr>
                        <a:t>Events like </a:t>
                      </a:r>
                      <a:r>
                        <a:rPr lang="en-US" sz="1200" b="1" dirty="0" err="1">
                          <a:latin typeface="Times New Roman"/>
                          <a:ea typeface="Calibri"/>
                          <a:cs typeface="Times New Roman"/>
                        </a:rPr>
                        <a:t>Pratistha</a:t>
                      </a:r>
                      <a:r>
                        <a:rPr lang="en-US" sz="1200" dirty="0">
                          <a:latin typeface="Times New Roman"/>
                          <a:ea typeface="Calibri"/>
                          <a:cs typeface="Times New Roman"/>
                        </a:rPr>
                        <a:t> (employee of the month) keep me motivated to perform well &amp; dedicate towards accomplishing the vision of the organization.</a:t>
                      </a:r>
                      <a:endParaRPr lang="en-US" sz="1200" dirty="0">
                        <a:latin typeface="Calibri"/>
                        <a:ea typeface="Calibri"/>
                        <a:cs typeface="Times New Roman"/>
                      </a:endParaRPr>
                    </a:p>
                  </a:txBody>
                  <a:tcPr marL="39690" marR="39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700">
                        <a:latin typeface="Times New Roman"/>
                        <a:ea typeface="Calibri"/>
                        <a:cs typeface="Times New Roman"/>
                      </a:endParaRPr>
                    </a:p>
                  </a:txBody>
                  <a:tcPr marL="39690" marR="39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700">
                        <a:latin typeface="Times New Roman"/>
                        <a:ea typeface="Calibri"/>
                        <a:cs typeface="Times New Roman"/>
                      </a:endParaRPr>
                    </a:p>
                  </a:txBody>
                  <a:tcPr marL="39690" marR="39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700">
                        <a:latin typeface="Times New Roman"/>
                        <a:ea typeface="Calibri"/>
                        <a:cs typeface="Times New Roman"/>
                      </a:endParaRPr>
                    </a:p>
                  </a:txBody>
                  <a:tcPr marL="39690" marR="39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700">
                        <a:latin typeface="Times New Roman"/>
                        <a:ea typeface="Calibri"/>
                        <a:cs typeface="Times New Roman"/>
                      </a:endParaRPr>
                    </a:p>
                  </a:txBody>
                  <a:tcPr marL="39690" marR="39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700">
                        <a:latin typeface="Times New Roman"/>
                        <a:ea typeface="Calibri"/>
                        <a:cs typeface="Times New Roman"/>
                      </a:endParaRPr>
                    </a:p>
                  </a:txBody>
                  <a:tcPr marL="39690" marR="39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26533">
                <a:tc>
                  <a:txBody>
                    <a:bodyPr/>
                    <a:lstStyle/>
                    <a:p>
                      <a:pPr marL="0" marR="0">
                        <a:lnSpc>
                          <a:spcPct val="115000"/>
                        </a:lnSpc>
                        <a:spcBef>
                          <a:spcPts val="0"/>
                        </a:spcBef>
                        <a:spcAft>
                          <a:spcPts val="0"/>
                        </a:spcAft>
                      </a:pPr>
                      <a:r>
                        <a:rPr lang="en-US" sz="1200" dirty="0">
                          <a:latin typeface="Times New Roman"/>
                          <a:ea typeface="Calibri"/>
                          <a:cs typeface="Times New Roman"/>
                        </a:rPr>
                        <a:t>Events like </a:t>
                      </a:r>
                      <a:r>
                        <a:rPr lang="en-US" sz="1200" b="1" dirty="0" err="1">
                          <a:latin typeface="Times New Roman"/>
                          <a:ea typeface="Calibri"/>
                          <a:cs typeface="Times New Roman"/>
                        </a:rPr>
                        <a:t>Samiksha</a:t>
                      </a:r>
                      <a:r>
                        <a:rPr lang="en-US" sz="1200" dirty="0">
                          <a:latin typeface="Times New Roman"/>
                          <a:ea typeface="Calibri"/>
                          <a:cs typeface="Times New Roman"/>
                        </a:rPr>
                        <a:t> (competition &amp; games) gives a good learning as well as fun &amp; interaction with inter-department employees </a:t>
                      </a:r>
                      <a:endParaRPr lang="en-US" sz="1200" dirty="0">
                        <a:latin typeface="Calibri"/>
                        <a:ea typeface="Calibri"/>
                        <a:cs typeface="Times New Roman"/>
                      </a:endParaRPr>
                    </a:p>
                  </a:txBody>
                  <a:tcPr marL="39690" marR="39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700" dirty="0">
                        <a:latin typeface="Times New Roman"/>
                        <a:ea typeface="Calibri"/>
                        <a:cs typeface="Times New Roman"/>
                      </a:endParaRPr>
                    </a:p>
                  </a:txBody>
                  <a:tcPr marL="39690" marR="39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700">
                        <a:latin typeface="Times New Roman"/>
                        <a:ea typeface="Calibri"/>
                        <a:cs typeface="Times New Roman"/>
                      </a:endParaRPr>
                    </a:p>
                  </a:txBody>
                  <a:tcPr marL="39690" marR="39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700">
                        <a:latin typeface="Times New Roman"/>
                        <a:ea typeface="Calibri"/>
                        <a:cs typeface="Times New Roman"/>
                      </a:endParaRPr>
                    </a:p>
                  </a:txBody>
                  <a:tcPr marL="39690" marR="39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700">
                        <a:latin typeface="Times New Roman"/>
                        <a:ea typeface="Calibri"/>
                        <a:cs typeface="Times New Roman"/>
                      </a:endParaRPr>
                    </a:p>
                  </a:txBody>
                  <a:tcPr marL="39690" marR="39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700">
                        <a:latin typeface="Times New Roman"/>
                        <a:ea typeface="Calibri"/>
                        <a:cs typeface="Times New Roman"/>
                      </a:endParaRPr>
                    </a:p>
                  </a:txBody>
                  <a:tcPr marL="39690" marR="39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26533">
                <a:tc>
                  <a:txBody>
                    <a:bodyPr/>
                    <a:lstStyle/>
                    <a:p>
                      <a:pPr marL="0" marR="0">
                        <a:lnSpc>
                          <a:spcPct val="115000"/>
                        </a:lnSpc>
                        <a:spcBef>
                          <a:spcPts val="0"/>
                        </a:spcBef>
                        <a:spcAft>
                          <a:spcPts val="0"/>
                        </a:spcAft>
                      </a:pPr>
                      <a:r>
                        <a:rPr lang="en-US" sz="1200" dirty="0">
                          <a:latin typeface="Times New Roman"/>
                          <a:ea typeface="Calibri"/>
                          <a:cs typeface="Times New Roman"/>
                        </a:rPr>
                        <a:t>I’ll recommend my colleagues to participate in such engagement activities.</a:t>
                      </a:r>
                      <a:endParaRPr lang="en-US" sz="1200" dirty="0">
                        <a:latin typeface="Calibri"/>
                        <a:ea typeface="Calibri"/>
                        <a:cs typeface="Times New Roman"/>
                      </a:endParaRPr>
                    </a:p>
                    <a:p>
                      <a:pPr marL="0" marR="0">
                        <a:lnSpc>
                          <a:spcPct val="115000"/>
                        </a:lnSpc>
                        <a:spcBef>
                          <a:spcPts val="0"/>
                        </a:spcBef>
                        <a:spcAft>
                          <a:spcPts val="0"/>
                        </a:spcAft>
                      </a:pPr>
                      <a:r>
                        <a:rPr lang="en-US" sz="1200" dirty="0">
                          <a:latin typeface="Times New Roman"/>
                          <a:ea typeface="Calibri"/>
                          <a:cs typeface="Times New Roman"/>
                        </a:rPr>
                        <a:t> </a:t>
                      </a:r>
                      <a:endParaRPr lang="en-US" sz="1200" dirty="0">
                        <a:latin typeface="Calibri"/>
                        <a:ea typeface="Calibri"/>
                        <a:cs typeface="Times New Roman"/>
                      </a:endParaRPr>
                    </a:p>
                  </a:txBody>
                  <a:tcPr marL="39690" marR="39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700">
                        <a:latin typeface="Times New Roman"/>
                        <a:ea typeface="Calibri"/>
                        <a:cs typeface="Times New Roman"/>
                      </a:endParaRPr>
                    </a:p>
                  </a:txBody>
                  <a:tcPr marL="39690" marR="39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700">
                        <a:latin typeface="Times New Roman"/>
                        <a:ea typeface="Calibri"/>
                        <a:cs typeface="Times New Roman"/>
                      </a:endParaRPr>
                    </a:p>
                  </a:txBody>
                  <a:tcPr marL="39690" marR="39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700">
                        <a:latin typeface="Times New Roman"/>
                        <a:ea typeface="Calibri"/>
                        <a:cs typeface="Times New Roman"/>
                      </a:endParaRPr>
                    </a:p>
                  </a:txBody>
                  <a:tcPr marL="39690" marR="39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700">
                        <a:latin typeface="Times New Roman"/>
                        <a:ea typeface="Calibri"/>
                        <a:cs typeface="Times New Roman"/>
                      </a:endParaRPr>
                    </a:p>
                  </a:txBody>
                  <a:tcPr marL="39690" marR="39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700">
                        <a:latin typeface="Times New Roman"/>
                        <a:ea typeface="Calibri"/>
                        <a:cs typeface="Times New Roman"/>
                      </a:endParaRPr>
                    </a:p>
                  </a:txBody>
                  <a:tcPr marL="39690" marR="39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7689">
                <a:tc>
                  <a:txBody>
                    <a:bodyPr/>
                    <a:lstStyle/>
                    <a:p>
                      <a:pPr marL="0" marR="0">
                        <a:lnSpc>
                          <a:spcPct val="115000"/>
                        </a:lnSpc>
                        <a:spcBef>
                          <a:spcPts val="0"/>
                        </a:spcBef>
                        <a:spcAft>
                          <a:spcPts val="0"/>
                        </a:spcAft>
                      </a:pPr>
                      <a:r>
                        <a:rPr lang="en-US" sz="1200" dirty="0">
                          <a:latin typeface="Times New Roman"/>
                          <a:ea typeface="Calibri"/>
                          <a:cs typeface="Times New Roman"/>
                        </a:rPr>
                        <a:t>Such kind of activities should happen in future as it keeps us engaged and interested</a:t>
                      </a:r>
                      <a:endParaRPr lang="en-US" sz="1200" dirty="0">
                        <a:latin typeface="Calibri"/>
                        <a:ea typeface="Calibri"/>
                        <a:cs typeface="Times New Roman"/>
                      </a:endParaRPr>
                    </a:p>
                  </a:txBody>
                  <a:tcPr marL="39690" marR="39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700">
                        <a:latin typeface="Times New Roman"/>
                        <a:ea typeface="Calibri"/>
                        <a:cs typeface="Times New Roman"/>
                      </a:endParaRPr>
                    </a:p>
                  </a:txBody>
                  <a:tcPr marL="39690" marR="39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700">
                        <a:latin typeface="Times New Roman"/>
                        <a:ea typeface="Calibri"/>
                        <a:cs typeface="Times New Roman"/>
                      </a:endParaRPr>
                    </a:p>
                  </a:txBody>
                  <a:tcPr marL="39690" marR="39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700">
                        <a:latin typeface="Times New Roman"/>
                        <a:ea typeface="Calibri"/>
                        <a:cs typeface="Times New Roman"/>
                      </a:endParaRPr>
                    </a:p>
                  </a:txBody>
                  <a:tcPr marL="39690" marR="39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700">
                        <a:latin typeface="Times New Roman"/>
                        <a:ea typeface="Calibri"/>
                        <a:cs typeface="Times New Roman"/>
                      </a:endParaRPr>
                    </a:p>
                  </a:txBody>
                  <a:tcPr marL="39690" marR="39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700" dirty="0">
                        <a:latin typeface="Times New Roman"/>
                        <a:ea typeface="Calibri"/>
                        <a:cs typeface="Times New Roman"/>
                      </a:endParaRPr>
                    </a:p>
                  </a:txBody>
                  <a:tcPr marL="39690" marR="39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29697" name="Rectangle 1"/>
          <p:cNvSpPr>
            <a:spLocks noChangeArrowheads="1"/>
          </p:cNvSpPr>
          <p:nvPr/>
        </p:nvSpPr>
        <p:spPr bwMode="auto">
          <a:xfrm>
            <a:off x="1905000" y="86380"/>
            <a:ext cx="5226110"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QUESTIONARE ON EMPLOYEE ENGAGEMENT</a:t>
            </a:r>
            <a:endParaRPr kumimoji="0" 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Please tick mark the relevant option as provided against each question</a:t>
            </a:r>
            <a:endParaRPr kumimoji="0" lang="en-US" sz="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5" name="Picture 4"/>
          <p:cNvPicPr/>
          <p:nvPr/>
        </p:nvPicPr>
        <p:blipFill>
          <a:blip r:embed="rId2" cstate="print"/>
          <a:srcRect/>
          <a:stretch>
            <a:fillRect/>
          </a:stretch>
        </p:blipFill>
        <p:spPr bwMode="auto">
          <a:xfrm>
            <a:off x="7772400" y="0"/>
            <a:ext cx="1371600" cy="762000"/>
          </a:xfrm>
          <a:prstGeom prst="rect">
            <a:avLst/>
          </a:prstGeom>
          <a:noFill/>
          <a:ln w="1">
            <a:noFill/>
            <a:miter lim="800000"/>
            <a:headEnd/>
            <a:tailEnd type="none" w="med" len="med"/>
          </a:ln>
          <a:effectLst/>
        </p:spPr>
      </p:pic>
    </p:spTree>
  </p:cSld>
  <p:clrMapOvr>
    <a:masterClrMapping/>
  </p:clrMapOvr>
  <p:transition spd="med">
    <p:checke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p:cNvGraphicFramePr/>
          <p:nvPr/>
        </p:nvGraphicFramePr>
        <p:xfrm>
          <a:off x="381000" y="685800"/>
          <a:ext cx="4031586" cy="338469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Chart 3"/>
          <p:cNvGraphicFramePr/>
          <p:nvPr/>
        </p:nvGraphicFramePr>
        <p:xfrm>
          <a:off x="5127674" y="685800"/>
          <a:ext cx="3548173" cy="301552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4"/>
          <p:cNvGraphicFramePr/>
          <p:nvPr/>
        </p:nvGraphicFramePr>
        <p:xfrm>
          <a:off x="457200" y="3608247"/>
          <a:ext cx="3861834" cy="324975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 5"/>
          <p:cNvGraphicFramePr/>
          <p:nvPr/>
        </p:nvGraphicFramePr>
        <p:xfrm>
          <a:off x="5105400" y="3657600"/>
          <a:ext cx="3564122" cy="3200400"/>
        </p:xfrm>
        <a:graphic>
          <a:graphicData uri="http://schemas.openxmlformats.org/drawingml/2006/chart">
            <c:chart xmlns:c="http://schemas.openxmlformats.org/drawingml/2006/chart" xmlns:r="http://schemas.openxmlformats.org/officeDocument/2006/relationships" r:id="rId5"/>
          </a:graphicData>
        </a:graphic>
      </p:graphicFrame>
      <p:pic>
        <p:nvPicPr>
          <p:cNvPr id="7" name="Picture 6"/>
          <p:cNvPicPr/>
          <p:nvPr/>
        </p:nvPicPr>
        <p:blipFill>
          <a:blip r:embed="rId6" cstate="print"/>
          <a:srcRect/>
          <a:stretch>
            <a:fillRect/>
          </a:stretch>
        </p:blipFill>
        <p:spPr bwMode="auto">
          <a:xfrm>
            <a:off x="7772400" y="0"/>
            <a:ext cx="1371600" cy="762000"/>
          </a:xfrm>
          <a:prstGeom prst="rect">
            <a:avLst/>
          </a:prstGeom>
          <a:noFill/>
          <a:ln w="1">
            <a:noFill/>
            <a:miter lim="800000"/>
            <a:headEnd/>
            <a:tailEnd type="none" w="med" len="med"/>
          </a:ln>
          <a:effectLst/>
        </p:spPr>
      </p:pic>
    </p:spTree>
  </p:cSld>
  <p:clrMapOvr>
    <a:masterClrMapping/>
  </p:clrMapOvr>
  <p:transition spd="med">
    <p:newsflash/>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p:nvPr/>
        </p:nvGraphicFramePr>
        <p:xfrm>
          <a:off x="304800" y="457200"/>
          <a:ext cx="3991197" cy="28194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Chart 2"/>
          <p:cNvGraphicFramePr/>
          <p:nvPr/>
        </p:nvGraphicFramePr>
        <p:xfrm>
          <a:off x="4267200" y="457200"/>
          <a:ext cx="3932717" cy="2743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Chart 3"/>
          <p:cNvGraphicFramePr/>
          <p:nvPr/>
        </p:nvGraphicFramePr>
        <p:xfrm>
          <a:off x="304800" y="3581400"/>
          <a:ext cx="4117015" cy="30480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5" name="Chart 4"/>
          <p:cNvGraphicFramePr/>
          <p:nvPr/>
        </p:nvGraphicFramePr>
        <p:xfrm>
          <a:off x="4648200" y="3505200"/>
          <a:ext cx="4191000" cy="3124200"/>
        </p:xfrm>
        <a:graphic>
          <a:graphicData uri="http://schemas.openxmlformats.org/drawingml/2006/chart">
            <c:chart xmlns:c="http://schemas.openxmlformats.org/drawingml/2006/chart" xmlns:r="http://schemas.openxmlformats.org/officeDocument/2006/relationships" r:id="rId5"/>
          </a:graphicData>
        </a:graphic>
      </p:graphicFrame>
      <p:pic>
        <p:nvPicPr>
          <p:cNvPr id="6" name="Picture 5"/>
          <p:cNvPicPr/>
          <p:nvPr/>
        </p:nvPicPr>
        <p:blipFill>
          <a:blip r:embed="rId6" cstate="print"/>
          <a:srcRect/>
          <a:stretch>
            <a:fillRect/>
          </a:stretch>
        </p:blipFill>
        <p:spPr bwMode="auto">
          <a:xfrm>
            <a:off x="7772400" y="0"/>
            <a:ext cx="1371600" cy="762000"/>
          </a:xfrm>
          <a:prstGeom prst="rect">
            <a:avLst/>
          </a:prstGeom>
          <a:noFill/>
          <a:ln w="1">
            <a:noFill/>
            <a:miter lim="800000"/>
            <a:headEnd/>
            <a:tailEnd type="none" w="med" len="med"/>
          </a:ln>
          <a:effectLst/>
        </p:spPr>
      </p:pic>
    </p:spTree>
  </p:cSld>
  <p:clrMapOvr>
    <a:masterClrMapping/>
  </p:clrMapOvr>
  <p:transition spd="med">
    <p:cover dir="u"/>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p:nvPr/>
        </p:nvGraphicFramePr>
        <p:xfrm>
          <a:off x="457200" y="685800"/>
          <a:ext cx="4191000" cy="35814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Chart 2"/>
          <p:cNvGraphicFramePr/>
          <p:nvPr/>
        </p:nvGraphicFramePr>
        <p:xfrm>
          <a:off x="4495800" y="2590800"/>
          <a:ext cx="4419600" cy="3505200"/>
        </p:xfrm>
        <a:graphic>
          <a:graphicData uri="http://schemas.openxmlformats.org/drawingml/2006/chart">
            <c:chart xmlns:c="http://schemas.openxmlformats.org/drawingml/2006/chart" xmlns:r="http://schemas.openxmlformats.org/officeDocument/2006/relationships" r:id="rId3"/>
          </a:graphicData>
        </a:graphic>
      </p:graphicFrame>
      <p:pic>
        <p:nvPicPr>
          <p:cNvPr id="4" name="Picture 3"/>
          <p:cNvPicPr/>
          <p:nvPr/>
        </p:nvPicPr>
        <p:blipFill>
          <a:blip r:embed="rId4" cstate="print"/>
          <a:srcRect/>
          <a:stretch>
            <a:fillRect/>
          </a:stretch>
        </p:blipFill>
        <p:spPr bwMode="auto">
          <a:xfrm>
            <a:off x="7772400" y="0"/>
            <a:ext cx="1371600" cy="762000"/>
          </a:xfrm>
          <a:prstGeom prst="rect">
            <a:avLst/>
          </a:prstGeom>
          <a:noFill/>
          <a:ln w="1">
            <a:noFill/>
            <a:miter lim="800000"/>
            <a:headEnd/>
            <a:tailEnd type="none" w="med" len="med"/>
          </a:ln>
          <a:effectLst/>
        </p:spPr>
      </p:pic>
    </p:spTree>
  </p:cSld>
  <p:clrMapOvr>
    <a:masterClrMapping/>
  </p:clrMapOvr>
  <p:transition spd="med">
    <p:strips dir="ld"/>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ChangeArrowheads="1"/>
          </p:cNvSpPr>
          <p:nvPr/>
        </p:nvSpPr>
        <p:spPr bwMode="auto">
          <a:xfrm>
            <a:off x="0" y="1524000"/>
            <a:ext cx="9144000" cy="4585871"/>
          </a:xfrm>
          <a:prstGeom prst="rect">
            <a:avLst/>
          </a:prstGeom>
          <a:noFill/>
          <a:ln w="9525">
            <a:noFill/>
            <a:miter lim="800000"/>
            <a:headEnd/>
            <a:tailEnd/>
          </a:ln>
          <a:effectLst/>
        </p:spPr>
        <p:txBody>
          <a:bodyPr vert="horz" wrap="square" lIns="91440" tIns="0" rIns="91440" bIns="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sz="2000" b="0" i="0" u="none" strike="noStrike" cap="none" normalizeH="0" baseline="0" dirty="0" smtClean="0">
                <a:ln>
                  <a:noFill/>
                </a:ln>
                <a:solidFill>
                  <a:srgbClr val="000000"/>
                </a:solidFill>
                <a:effectLst/>
                <a:latin typeface="+mj-lt"/>
                <a:ea typeface="Calibri" pitchFamily="34" charset="0"/>
                <a:cs typeface="Times New Roman" pitchFamily="18" charset="0"/>
              </a:rPr>
              <a:t>According to the analysis of data on employee engagement activities, </a:t>
            </a:r>
            <a:r>
              <a:rPr kumimoji="0" lang="en-US" sz="2000" b="0" i="0" u="none" strike="noStrike" cap="none" normalizeH="0" baseline="0" dirty="0" smtClean="0">
                <a:ln>
                  <a:noFill/>
                </a:ln>
                <a:solidFill>
                  <a:srgbClr val="000000"/>
                </a:solidFill>
                <a:effectLst/>
                <a:latin typeface="+mj-lt"/>
                <a:ea typeface="Calibri" pitchFamily="34" charset="0"/>
                <a:cs typeface="Times New Roman" pitchFamily="18" charset="0"/>
              </a:rPr>
              <a:t>it </a:t>
            </a:r>
            <a:r>
              <a:rPr kumimoji="0" lang="en-US" sz="2000" b="0" i="0" u="none" strike="noStrike" cap="none" normalizeH="0" baseline="0" dirty="0" smtClean="0">
                <a:ln>
                  <a:noFill/>
                </a:ln>
                <a:solidFill>
                  <a:srgbClr val="000000"/>
                </a:solidFill>
                <a:effectLst/>
                <a:latin typeface="+mj-lt"/>
                <a:ea typeface="Calibri" pitchFamily="34" charset="0"/>
                <a:cs typeface="Times New Roman" pitchFamily="18" charset="0"/>
              </a:rPr>
              <a:t>is concluded that most of the employee working in </a:t>
            </a:r>
            <a:r>
              <a:rPr kumimoji="0" lang="en-US" sz="2000" b="0" i="0" u="none" strike="noStrike" cap="none" normalizeH="0" baseline="0" dirty="0" err="1" smtClean="0">
                <a:ln>
                  <a:noFill/>
                </a:ln>
                <a:solidFill>
                  <a:srgbClr val="000000"/>
                </a:solidFill>
                <a:effectLst/>
                <a:latin typeface="+mj-lt"/>
                <a:ea typeface="Calibri" pitchFamily="34" charset="0"/>
                <a:cs typeface="Times New Roman" pitchFamily="18" charset="0"/>
              </a:rPr>
              <a:t>Jaypee</a:t>
            </a:r>
            <a:r>
              <a:rPr kumimoji="0" lang="en-US" sz="2000" b="0" i="0" u="none" strike="noStrike" cap="none" normalizeH="0" baseline="0" dirty="0" smtClean="0">
                <a:ln>
                  <a:noFill/>
                </a:ln>
                <a:solidFill>
                  <a:srgbClr val="000000"/>
                </a:solidFill>
                <a:effectLst/>
                <a:latin typeface="+mj-lt"/>
                <a:ea typeface="Calibri" pitchFamily="34" charset="0"/>
                <a:cs typeface="Times New Roman" pitchFamily="18" charset="0"/>
              </a:rPr>
              <a:t> hospital </a:t>
            </a:r>
            <a:r>
              <a:rPr kumimoji="0" lang="en-US" sz="2000" b="0" i="0" u="none" strike="noStrike" cap="none" normalizeH="0" baseline="0" dirty="0" smtClean="0">
                <a:ln>
                  <a:noFill/>
                </a:ln>
                <a:solidFill>
                  <a:srgbClr val="000000"/>
                </a:solidFill>
                <a:effectLst/>
                <a:latin typeface="+mj-lt"/>
                <a:ea typeface="Calibri" pitchFamily="34" charset="0"/>
                <a:cs typeface="Times New Roman" pitchFamily="18" charset="0"/>
              </a:rPr>
              <a:t>agree </a:t>
            </a:r>
            <a:r>
              <a:rPr kumimoji="0" lang="en-US" sz="2000" b="0" i="0" u="none" strike="noStrike" cap="none" normalizeH="0" baseline="0" dirty="0" smtClean="0">
                <a:ln>
                  <a:noFill/>
                </a:ln>
                <a:solidFill>
                  <a:srgbClr val="000000"/>
                </a:solidFill>
                <a:effectLst/>
                <a:latin typeface="+mj-lt"/>
                <a:ea typeface="Calibri" pitchFamily="34" charset="0"/>
                <a:cs typeface="Times New Roman" pitchFamily="18" charset="0"/>
              </a:rPr>
              <a:t>to the fact that employee engagement activities should be done from time to time.</a:t>
            </a:r>
          </a:p>
          <a:p>
            <a:pPr marL="0" marR="0" lvl="0" indent="0" algn="just" defTabSz="914400" rtl="0" eaLnBrk="0" fontAlgn="base" latinLnBrk="0" hangingPunct="0">
              <a:lnSpc>
                <a:spcPct val="100000"/>
              </a:lnSpc>
              <a:spcBef>
                <a:spcPct val="0"/>
              </a:spcBef>
              <a:spcAft>
                <a:spcPct val="0"/>
              </a:spcAft>
              <a:buClrTx/>
              <a:buSzTx/>
              <a:tabLst/>
            </a:pPr>
            <a:endParaRPr kumimoji="0" lang="en-US" sz="2000" b="0" i="0" u="none" strike="noStrike" cap="none" normalizeH="0" baseline="0" dirty="0" smtClean="0">
              <a:ln>
                <a:noFill/>
              </a:ln>
              <a:solidFill>
                <a:schemeClr val="tx1"/>
              </a:solidFill>
              <a:effectLst/>
              <a:latin typeface="+mj-l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sz="2000" b="0" i="0" u="none" strike="noStrike" cap="none" normalizeH="0" baseline="0" dirty="0" smtClean="0">
                <a:ln>
                  <a:noFill/>
                </a:ln>
                <a:solidFill>
                  <a:schemeClr val="tx1"/>
                </a:solidFill>
                <a:effectLst/>
                <a:latin typeface="+mj-lt"/>
                <a:ea typeface="Calibri" pitchFamily="34" charset="0"/>
                <a:cs typeface="Times New Roman" pitchFamily="18" charset="0"/>
              </a:rPr>
              <a:t>By participating in various engagement activities they are able to form </a:t>
            </a:r>
            <a:r>
              <a:rPr kumimoji="0" lang="en-US" sz="2000" b="0" i="0" u="none" strike="noStrike" cap="none" normalizeH="0" baseline="0" dirty="0" smtClean="0">
                <a:ln>
                  <a:noFill/>
                </a:ln>
                <a:solidFill>
                  <a:schemeClr val="tx1"/>
                </a:solidFill>
                <a:effectLst/>
                <a:latin typeface="+mj-lt"/>
                <a:ea typeface="Calibri" pitchFamily="34" charset="0"/>
                <a:cs typeface="Times New Roman" pitchFamily="18" charset="0"/>
              </a:rPr>
              <a:t>a</a:t>
            </a:r>
            <a:r>
              <a:rPr kumimoji="0" lang="en-US" sz="2000" b="0" i="0" u="none" strike="noStrike" cap="none" normalizeH="0" dirty="0" smtClean="0">
                <a:ln>
                  <a:noFill/>
                </a:ln>
                <a:solidFill>
                  <a:schemeClr val="tx1"/>
                </a:solidFill>
                <a:effectLst/>
                <a:latin typeface="+mj-lt"/>
                <a:ea typeface="Calibri" pitchFamily="34" charset="0"/>
                <a:cs typeface="Times New Roman" pitchFamily="18" charset="0"/>
              </a:rPr>
              <a:t> </a:t>
            </a:r>
            <a:r>
              <a:rPr kumimoji="0" lang="en-US" sz="2000" b="0" i="0" u="none" strike="noStrike" cap="none" normalizeH="0" baseline="0" dirty="0" smtClean="0">
                <a:ln>
                  <a:noFill/>
                </a:ln>
                <a:solidFill>
                  <a:schemeClr val="tx1"/>
                </a:solidFill>
                <a:effectLst/>
                <a:latin typeface="+mj-lt"/>
                <a:ea typeface="Calibri" pitchFamily="34" charset="0"/>
                <a:cs typeface="Times New Roman" pitchFamily="18" charset="0"/>
              </a:rPr>
              <a:t>connection </a:t>
            </a:r>
            <a:r>
              <a:rPr kumimoji="0" lang="en-US" sz="2000" b="0" i="0" u="none" strike="noStrike" cap="none" normalizeH="0" baseline="0" dirty="0" smtClean="0">
                <a:ln>
                  <a:noFill/>
                </a:ln>
                <a:solidFill>
                  <a:schemeClr val="tx1"/>
                </a:solidFill>
                <a:effectLst/>
                <a:latin typeface="+mj-lt"/>
                <a:ea typeface="Calibri" pitchFamily="34" charset="0"/>
                <a:cs typeface="Times New Roman" pitchFamily="18" charset="0"/>
              </a:rPr>
              <a:t>with the organization that makes them feel an important part of it.</a:t>
            </a:r>
          </a:p>
          <a:p>
            <a:pPr marL="0" marR="0" lvl="0" indent="0" algn="just" defTabSz="914400" rtl="0" eaLnBrk="0" fontAlgn="base" latinLnBrk="0" hangingPunct="0">
              <a:lnSpc>
                <a:spcPct val="100000"/>
              </a:lnSpc>
              <a:spcBef>
                <a:spcPct val="0"/>
              </a:spcBef>
              <a:spcAft>
                <a:spcPct val="0"/>
              </a:spcAft>
              <a:buClrTx/>
              <a:buSzTx/>
              <a:buFontTx/>
              <a:buChar char="•"/>
              <a:tabLst/>
            </a:pPr>
            <a:endParaRPr kumimoji="0" lang="en-US" sz="2000" b="0" i="0" u="none" strike="noStrike" cap="none" normalizeH="0" baseline="0" dirty="0" smtClean="0">
              <a:ln>
                <a:noFill/>
              </a:ln>
              <a:solidFill>
                <a:schemeClr val="tx1"/>
              </a:solidFill>
              <a:effectLst/>
              <a:latin typeface="+mj-l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sz="2000" b="0" i="0" u="none" strike="noStrike" cap="none" normalizeH="0" baseline="0" dirty="0" smtClean="0">
                <a:ln>
                  <a:noFill/>
                </a:ln>
                <a:solidFill>
                  <a:schemeClr val="tx1"/>
                </a:solidFill>
                <a:effectLst/>
                <a:latin typeface="+mj-lt"/>
                <a:ea typeface="Calibri" pitchFamily="34" charset="0"/>
                <a:cs typeface="Times New Roman" pitchFamily="18" charset="0"/>
              </a:rPr>
              <a:t>It was also seen that to the majority of the employees the activities were </a:t>
            </a:r>
            <a:r>
              <a:rPr kumimoji="0" lang="en-US" sz="2000" b="0" i="0" u="none" strike="noStrike" cap="none" normalizeH="0" baseline="0" dirty="0" smtClean="0">
                <a:ln>
                  <a:noFill/>
                </a:ln>
                <a:solidFill>
                  <a:schemeClr val="tx1"/>
                </a:solidFill>
                <a:effectLst/>
                <a:latin typeface="+mj-lt"/>
                <a:ea typeface="Calibri" pitchFamily="34" charset="0"/>
                <a:cs typeface="Times New Roman" pitchFamily="18" charset="0"/>
              </a:rPr>
              <a:t>a</a:t>
            </a:r>
            <a:r>
              <a:rPr kumimoji="0" lang="en-US" sz="2000" b="0" i="0" u="none" strike="noStrike" cap="none" normalizeH="0" dirty="0" smtClean="0">
                <a:ln>
                  <a:noFill/>
                </a:ln>
                <a:solidFill>
                  <a:schemeClr val="tx1"/>
                </a:solidFill>
                <a:effectLst/>
                <a:latin typeface="+mj-lt"/>
                <a:ea typeface="Calibri" pitchFamily="34" charset="0"/>
                <a:cs typeface="Times New Roman" pitchFamily="18" charset="0"/>
              </a:rPr>
              <a:t> </a:t>
            </a:r>
            <a:r>
              <a:rPr kumimoji="0" lang="en-US" sz="2000" b="0" i="0" u="none" strike="noStrike" cap="none" normalizeH="0" baseline="0" dirty="0" smtClean="0">
                <a:ln>
                  <a:noFill/>
                </a:ln>
                <a:solidFill>
                  <a:schemeClr val="tx1"/>
                </a:solidFill>
                <a:effectLst/>
                <a:latin typeface="+mj-lt"/>
                <a:ea typeface="Calibri" pitchFamily="34" charset="0"/>
                <a:cs typeface="Times New Roman" pitchFamily="18" charset="0"/>
              </a:rPr>
              <a:t>stress </a:t>
            </a:r>
            <a:r>
              <a:rPr kumimoji="0" lang="en-US" sz="2000" b="0" i="0" u="none" strike="noStrike" cap="none" normalizeH="0" baseline="0" dirty="0" smtClean="0">
                <a:ln>
                  <a:noFill/>
                </a:ln>
                <a:solidFill>
                  <a:schemeClr val="tx1"/>
                </a:solidFill>
                <a:effectLst/>
                <a:latin typeface="+mj-lt"/>
                <a:ea typeface="Calibri" pitchFamily="34" charset="0"/>
                <a:cs typeface="Times New Roman" pitchFamily="18" charset="0"/>
              </a:rPr>
              <a:t>buster and made them feel energized to go back to work.</a:t>
            </a:r>
          </a:p>
          <a:p>
            <a:pPr marL="0" marR="0" lvl="0" indent="0" algn="just" defTabSz="914400" rtl="0" eaLnBrk="0" fontAlgn="base" latinLnBrk="0" hangingPunct="0">
              <a:lnSpc>
                <a:spcPct val="100000"/>
              </a:lnSpc>
              <a:spcBef>
                <a:spcPct val="0"/>
              </a:spcBef>
              <a:spcAft>
                <a:spcPct val="0"/>
              </a:spcAft>
              <a:buClrTx/>
              <a:buSzTx/>
              <a:buFontTx/>
              <a:buChar char="•"/>
              <a:tabLst/>
            </a:pPr>
            <a:endParaRPr lang="en-US" sz="2000" dirty="0" smtClean="0">
              <a:latin typeface="+mj-lt"/>
              <a:cs typeface="Times New Roman" pitchFamily="18" charset="0"/>
            </a:endParaRPr>
          </a:p>
          <a:p>
            <a:pPr algn="just" eaLnBrk="0" fontAlgn="base" hangingPunct="0">
              <a:spcBef>
                <a:spcPct val="0"/>
              </a:spcBef>
              <a:spcAft>
                <a:spcPct val="0"/>
              </a:spcAft>
              <a:buFontTx/>
              <a:buChar char="•"/>
            </a:pPr>
            <a:r>
              <a:rPr kumimoji="0" lang="en-US" sz="2000" b="0" i="0" u="none" strike="noStrike" cap="none" normalizeH="0" baseline="0" dirty="0" smtClean="0">
                <a:ln>
                  <a:noFill/>
                </a:ln>
                <a:solidFill>
                  <a:schemeClr val="tx1"/>
                </a:solidFill>
                <a:effectLst/>
                <a:latin typeface="+mj-lt"/>
                <a:cs typeface="Arial" pitchFamily="34" charset="0"/>
              </a:rPr>
              <a:t> </a:t>
            </a:r>
            <a:r>
              <a:rPr lang="en-US" sz="2000" dirty="0" smtClean="0">
                <a:latin typeface="+mj-lt"/>
              </a:rPr>
              <a:t>According to the analysis, the employees felt that these sessions are </a:t>
            </a:r>
            <a:r>
              <a:rPr lang="en-US" sz="2000" dirty="0" smtClean="0">
                <a:latin typeface="+mj-lt"/>
              </a:rPr>
              <a:t>informative</a:t>
            </a:r>
            <a:r>
              <a:rPr lang="en-US" sz="2000" dirty="0" smtClean="0">
                <a:latin typeface="+mj-lt"/>
              </a:rPr>
              <a:t>, interactive &amp; it work as good platform to have an </a:t>
            </a:r>
            <a:r>
              <a:rPr lang="en-US" sz="2000" dirty="0" smtClean="0">
                <a:latin typeface="+mj-lt"/>
              </a:rPr>
              <a:t>interaction </a:t>
            </a:r>
            <a:r>
              <a:rPr lang="en-US" sz="2000" dirty="0" smtClean="0">
                <a:latin typeface="+mj-lt"/>
              </a:rPr>
              <a:t>between people &amp; senior management.</a:t>
            </a:r>
          </a:p>
          <a:p>
            <a:pPr marL="0" marR="0" lvl="0" indent="0" algn="just" defTabSz="914400" rtl="0" eaLnBrk="0" fontAlgn="base" latinLnBrk="0" hangingPunct="0">
              <a:lnSpc>
                <a:spcPct val="100000"/>
              </a:lnSpc>
              <a:spcBef>
                <a:spcPct val="0"/>
              </a:spcBef>
              <a:spcAft>
                <a:spcPct val="0"/>
              </a:spcAft>
              <a:buClrTx/>
              <a:buSzTx/>
              <a:buFontTx/>
              <a:buChar char="•"/>
              <a:tabLst/>
            </a:pPr>
            <a:endParaRPr kumimoji="0" lang="en-US" sz="2000" b="0" i="0" u="none" strike="noStrike" cap="none" normalizeH="0" baseline="0" dirty="0" smtClean="0">
              <a:ln>
                <a:noFill/>
              </a:ln>
              <a:solidFill>
                <a:schemeClr val="tx1"/>
              </a:solidFill>
              <a:effectLst/>
              <a:latin typeface="+mj-lt"/>
              <a:cs typeface="Arial" pitchFamily="34" charset="0"/>
            </a:endParaRPr>
          </a:p>
        </p:txBody>
      </p:sp>
      <p:sp>
        <p:nvSpPr>
          <p:cNvPr id="4" name="Rectangle 3"/>
          <p:cNvSpPr/>
          <p:nvPr/>
        </p:nvSpPr>
        <p:spPr>
          <a:xfrm>
            <a:off x="3200400" y="914400"/>
            <a:ext cx="2932406" cy="584775"/>
          </a:xfrm>
          <a:prstGeom prst="rect">
            <a:avLst/>
          </a:prstGeom>
          <a:noFill/>
        </p:spPr>
        <p:txBody>
          <a:bodyPr wrap="none" lIns="91440" tIns="45720" rIns="91440" bIns="4572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en-US" sz="3200" b="1" cap="all" spc="0"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conclusion</a:t>
            </a:r>
            <a:endParaRPr lang="en-US" sz="3200" b="1" cap="all" spc="0"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pic>
        <p:nvPicPr>
          <p:cNvPr id="5" name="Picture 4"/>
          <p:cNvPicPr/>
          <p:nvPr/>
        </p:nvPicPr>
        <p:blipFill>
          <a:blip r:embed="rId2" cstate="print"/>
          <a:srcRect/>
          <a:stretch>
            <a:fillRect/>
          </a:stretch>
        </p:blipFill>
        <p:spPr bwMode="auto">
          <a:xfrm>
            <a:off x="7772400" y="0"/>
            <a:ext cx="1371600" cy="762000"/>
          </a:xfrm>
          <a:prstGeom prst="rect">
            <a:avLst/>
          </a:prstGeom>
          <a:noFill/>
          <a:ln w="1">
            <a:noFill/>
            <a:miter lim="800000"/>
            <a:headEnd/>
            <a:tailEnd type="none" w="med" len="med"/>
          </a:ln>
          <a:effectLst/>
        </p:spPr>
      </p:pic>
      <p:pic>
        <p:nvPicPr>
          <p:cNvPr id="2050" name="Picture 2" descr="\\JH-CTXFILE-SVR\Folder Redirection\anisha.sonal\Desktop\Conclusion.jpg"/>
          <p:cNvPicPr>
            <a:picLocks noChangeAspect="1" noChangeArrowheads="1"/>
          </p:cNvPicPr>
          <p:nvPr/>
        </p:nvPicPr>
        <p:blipFill>
          <a:blip r:embed="rId3" cstate="print"/>
          <a:srcRect/>
          <a:stretch>
            <a:fillRect/>
          </a:stretch>
        </p:blipFill>
        <p:spPr bwMode="auto">
          <a:xfrm>
            <a:off x="7061200" y="5608320"/>
            <a:ext cx="2082800" cy="1249680"/>
          </a:xfrm>
          <a:prstGeom prst="rect">
            <a:avLst/>
          </a:prstGeom>
          <a:noFill/>
        </p:spPr>
      </p:pic>
    </p:spTree>
  </p:cSld>
  <p:clrMapOvr>
    <a:masterClrMapping/>
  </p:clrMapOvr>
  <p:transition spd="med">
    <p:blinds dir="vert"/>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1"/>
          <p:cNvSpPr>
            <a:spLocks noChangeArrowheads="1"/>
          </p:cNvSpPr>
          <p:nvPr/>
        </p:nvSpPr>
        <p:spPr bwMode="auto">
          <a:xfrm>
            <a:off x="152400" y="1373088"/>
            <a:ext cx="8884234"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Char char="•"/>
              <a:tabLst/>
            </a:pPr>
            <a:r>
              <a:rPr kumimoji="0" lang="en-US" sz="2000" b="0" i="0" u="none" strike="noStrike" cap="none" normalizeH="0" baseline="0" dirty="0" smtClean="0">
                <a:ln>
                  <a:noFill/>
                </a:ln>
                <a:solidFill>
                  <a:schemeClr val="tx1"/>
                </a:solidFill>
                <a:effectLst/>
                <a:latin typeface="+mj-lt"/>
                <a:ea typeface="Calibri" pitchFamily="34" charset="0"/>
                <a:cs typeface="Times New Roman" pitchFamily="18" charset="0"/>
              </a:rPr>
              <a:t>Events such as </a:t>
            </a:r>
            <a:r>
              <a:rPr kumimoji="0" lang="en-US" sz="2000" b="1" i="0" u="none" strike="noStrike" cap="none" normalizeH="0" baseline="0" dirty="0" err="1" smtClean="0">
                <a:ln>
                  <a:noFill/>
                </a:ln>
                <a:solidFill>
                  <a:schemeClr val="tx1"/>
                </a:solidFill>
                <a:effectLst/>
                <a:latin typeface="+mj-lt"/>
                <a:ea typeface="Calibri" pitchFamily="34" charset="0"/>
                <a:cs typeface="Times New Roman" pitchFamily="18" charset="0"/>
              </a:rPr>
              <a:t>Mashik</a:t>
            </a:r>
            <a:r>
              <a:rPr kumimoji="0" lang="en-US" sz="2000" b="1" i="0" u="none" strike="noStrike" cap="none" normalizeH="0" baseline="0" dirty="0" smtClean="0">
                <a:ln>
                  <a:noFill/>
                </a:ln>
                <a:solidFill>
                  <a:schemeClr val="tx1"/>
                </a:solidFill>
                <a:effectLst/>
                <a:latin typeface="+mj-lt"/>
                <a:ea typeface="Calibri" pitchFamily="34" charset="0"/>
                <a:cs typeface="Times New Roman" pitchFamily="18" charset="0"/>
              </a:rPr>
              <a:t> </a:t>
            </a:r>
            <a:r>
              <a:rPr kumimoji="0" lang="en-US" sz="2000" b="1" i="0" u="none" strike="noStrike" cap="none" normalizeH="0" baseline="0" dirty="0" err="1" smtClean="0">
                <a:ln>
                  <a:noFill/>
                </a:ln>
                <a:solidFill>
                  <a:schemeClr val="tx1"/>
                </a:solidFill>
                <a:effectLst/>
                <a:latin typeface="+mj-lt"/>
                <a:ea typeface="Calibri" pitchFamily="34" charset="0"/>
                <a:cs typeface="Times New Roman" pitchFamily="18" charset="0"/>
              </a:rPr>
              <a:t>Utsav</a:t>
            </a:r>
            <a:r>
              <a:rPr kumimoji="0" lang="en-US" sz="2000" b="0" i="0" u="none" strike="noStrike" cap="none" normalizeH="0" baseline="0" dirty="0" smtClean="0">
                <a:ln>
                  <a:noFill/>
                </a:ln>
                <a:solidFill>
                  <a:schemeClr val="tx1"/>
                </a:solidFill>
                <a:effectLst/>
                <a:latin typeface="+mj-lt"/>
                <a:ea typeface="Calibri" pitchFamily="34" charset="0"/>
                <a:cs typeface="Times New Roman" pitchFamily="18" charset="0"/>
              </a:rPr>
              <a:t> (celebration of employee’s birthday)  makes </a:t>
            </a:r>
            <a:r>
              <a:rPr kumimoji="0" lang="en-US" sz="2000" b="0" i="0" u="none" strike="noStrike" cap="none" normalizeH="0" baseline="0" dirty="0" smtClean="0">
                <a:ln>
                  <a:noFill/>
                </a:ln>
                <a:solidFill>
                  <a:schemeClr val="tx1"/>
                </a:solidFill>
                <a:effectLst/>
                <a:latin typeface="+mj-lt"/>
                <a:ea typeface="Calibri" pitchFamily="34" charset="0"/>
                <a:cs typeface="Times New Roman" pitchFamily="18" charset="0"/>
              </a:rPr>
              <a:t>employees</a:t>
            </a:r>
            <a:r>
              <a:rPr kumimoji="0" lang="en-US" sz="2000" b="0" i="0" u="none" strike="noStrike" cap="none" normalizeH="0" dirty="0" smtClean="0">
                <a:ln>
                  <a:noFill/>
                </a:ln>
                <a:solidFill>
                  <a:schemeClr val="tx1"/>
                </a:solidFill>
                <a:effectLst/>
                <a:latin typeface="+mj-lt"/>
                <a:ea typeface="Calibri" pitchFamily="34" charset="0"/>
                <a:cs typeface="Times New Roman" pitchFamily="18" charset="0"/>
              </a:rPr>
              <a:t> </a:t>
            </a:r>
            <a:r>
              <a:rPr kumimoji="0" lang="en-US" sz="2000" b="0" i="0" u="none" strike="noStrike" cap="none" normalizeH="0" baseline="0" dirty="0" smtClean="0">
                <a:ln>
                  <a:noFill/>
                </a:ln>
                <a:solidFill>
                  <a:schemeClr val="tx1"/>
                </a:solidFill>
                <a:effectLst/>
                <a:latin typeface="+mj-lt"/>
                <a:ea typeface="Calibri" pitchFamily="34" charset="0"/>
                <a:cs typeface="Times New Roman" pitchFamily="18" charset="0"/>
              </a:rPr>
              <a:t>feel </a:t>
            </a:r>
            <a:r>
              <a:rPr kumimoji="0" lang="en-US" sz="2000" b="0" i="0" u="none" strike="noStrike" cap="none" normalizeH="0" baseline="0" dirty="0" smtClean="0">
                <a:ln>
                  <a:noFill/>
                </a:ln>
                <a:solidFill>
                  <a:schemeClr val="tx1"/>
                </a:solidFill>
                <a:effectLst/>
                <a:latin typeface="+mj-lt"/>
                <a:ea typeface="Calibri" pitchFamily="34" charset="0"/>
                <a:cs typeface="Times New Roman" pitchFamily="18" charset="0"/>
              </a:rPr>
              <a:t>valuable and it create a sense of </a:t>
            </a:r>
            <a:r>
              <a:rPr kumimoji="0" lang="en-US" sz="2000" b="0" i="0" u="none" strike="noStrike" cap="none" normalizeH="0" baseline="0" dirty="0" err="1" smtClean="0">
                <a:ln>
                  <a:noFill/>
                </a:ln>
                <a:solidFill>
                  <a:schemeClr val="tx1"/>
                </a:solidFill>
                <a:effectLst/>
                <a:latin typeface="+mj-lt"/>
                <a:ea typeface="Calibri" pitchFamily="34" charset="0"/>
                <a:cs typeface="Times New Roman" pitchFamily="18" charset="0"/>
              </a:rPr>
              <a:t>oness</a:t>
            </a:r>
            <a:r>
              <a:rPr kumimoji="0" lang="en-US" sz="2000" b="0" i="0" u="none" strike="noStrike" cap="none" normalizeH="0" baseline="0" dirty="0" smtClean="0">
                <a:ln>
                  <a:noFill/>
                </a:ln>
                <a:solidFill>
                  <a:schemeClr val="tx1"/>
                </a:solidFill>
                <a:effectLst/>
                <a:latin typeface="+mj-lt"/>
                <a:ea typeface="Calibri" pitchFamily="34" charset="0"/>
                <a:cs typeface="Times New Roman" pitchFamily="18" charset="0"/>
              </a:rPr>
              <a:t> which will keep them attached to the </a:t>
            </a:r>
            <a:r>
              <a:rPr kumimoji="0" lang="en-US" sz="2000" b="0" i="0" u="none" strike="noStrike" cap="none" normalizeH="0" baseline="0" dirty="0" smtClean="0">
                <a:ln>
                  <a:noFill/>
                </a:ln>
                <a:solidFill>
                  <a:schemeClr val="tx1"/>
                </a:solidFill>
                <a:effectLst/>
                <a:latin typeface="+mj-lt"/>
                <a:ea typeface="Calibri" pitchFamily="34" charset="0"/>
                <a:cs typeface="Times New Roman" pitchFamily="18" charset="0"/>
              </a:rPr>
              <a:t>organization </a:t>
            </a:r>
            <a:r>
              <a:rPr kumimoji="0" lang="en-US" sz="2000" b="0" i="0" u="none" strike="noStrike" cap="none" normalizeH="0" baseline="0" dirty="0" smtClean="0">
                <a:ln>
                  <a:noFill/>
                </a:ln>
                <a:solidFill>
                  <a:schemeClr val="tx1"/>
                </a:solidFill>
                <a:effectLst/>
                <a:latin typeface="+mj-lt"/>
                <a:ea typeface="Calibri" pitchFamily="34" charset="0"/>
                <a:cs typeface="Times New Roman" pitchFamily="18" charset="0"/>
              </a:rPr>
              <a:t>&amp; meanwhile will increase the employees satisfaction</a:t>
            </a:r>
          </a:p>
          <a:p>
            <a:pPr marL="0" marR="0" lvl="0" indent="0" algn="just" defTabSz="914400" rtl="0" eaLnBrk="1" fontAlgn="base" latinLnBrk="0" hangingPunct="1">
              <a:lnSpc>
                <a:spcPct val="100000"/>
              </a:lnSpc>
              <a:spcBef>
                <a:spcPct val="0"/>
              </a:spcBef>
              <a:spcAft>
                <a:spcPct val="0"/>
              </a:spcAft>
              <a:buClrTx/>
              <a:buSzTx/>
              <a:tabLst/>
            </a:pPr>
            <a:endParaRPr kumimoji="0" lang="en-US" sz="2000" b="0" i="0" u="none" strike="noStrike" cap="none" normalizeH="0" baseline="0" dirty="0" smtClean="0">
              <a:ln>
                <a:noFill/>
              </a:ln>
              <a:solidFill>
                <a:schemeClr val="tx1"/>
              </a:solidFill>
              <a:effectLst/>
              <a:latin typeface="+mj-l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sz="2000" b="0" i="0" u="none" strike="noStrike" cap="none" normalizeH="0" baseline="0" dirty="0" smtClean="0">
                <a:ln>
                  <a:noFill/>
                </a:ln>
                <a:solidFill>
                  <a:schemeClr val="tx1"/>
                </a:solidFill>
                <a:effectLst/>
                <a:latin typeface="+mj-lt"/>
                <a:ea typeface="Calibri" pitchFamily="34" charset="0"/>
                <a:cs typeface="Times New Roman" pitchFamily="18" charset="0"/>
              </a:rPr>
              <a:t>Events like</a:t>
            </a:r>
            <a:r>
              <a:rPr kumimoji="0" lang="en-US" sz="2000" b="1" i="0" u="none" strike="noStrike" cap="none" normalizeH="0" baseline="0" dirty="0" smtClean="0">
                <a:ln>
                  <a:noFill/>
                </a:ln>
                <a:solidFill>
                  <a:schemeClr val="tx1"/>
                </a:solidFill>
                <a:effectLst/>
                <a:latin typeface="+mj-lt"/>
                <a:ea typeface="Calibri" pitchFamily="34" charset="0"/>
                <a:cs typeface="Times New Roman" pitchFamily="18" charset="0"/>
              </a:rPr>
              <a:t> </a:t>
            </a:r>
            <a:r>
              <a:rPr kumimoji="0" lang="en-US" sz="2000" b="1" i="0" u="none" strike="noStrike" cap="none" normalizeH="0" baseline="0" dirty="0" err="1" smtClean="0">
                <a:ln>
                  <a:noFill/>
                </a:ln>
                <a:solidFill>
                  <a:schemeClr val="tx1"/>
                </a:solidFill>
                <a:effectLst/>
                <a:latin typeface="+mj-lt"/>
                <a:ea typeface="Calibri" pitchFamily="34" charset="0"/>
                <a:cs typeface="Times New Roman" pitchFamily="18" charset="0"/>
              </a:rPr>
              <a:t>Pratistha</a:t>
            </a:r>
            <a:r>
              <a:rPr kumimoji="0" lang="en-US" sz="2000" b="0" i="0" u="none" strike="noStrike" cap="none" normalizeH="0" baseline="0" dirty="0" smtClean="0">
                <a:ln>
                  <a:noFill/>
                </a:ln>
                <a:solidFill>
                  <a:schemeClr val="tx1"/>
                </a:solidFill>
                <a:effectLst/>
                <a:latin typeface="+mj-lt"/>
                <a:ea typeface="Calibri" pitchFamily="34" charset="0"/>
                <a:cs typeface="Times New Roman" pitchFamily="18" charset="0"/>
              </a:rPr>
              <a:t> (employee of the month) keep them motivated </a:t>
            </a:r>
            <a:r>
              <a:rPr kumimoji="0" lang="en-US" sz="2000" b="0" i="0" u="none" strike="noStrike" cap="none" normalizeH="0" baseline="0" dirty="0" smtClean="0">
                <a:ln>
                  <a:noFill/>
                </a:ln>
                <a:solidFill>
                  <a:schemeClr val="tx1"/>
                </a:solidFill>
                <a:effectLst/>
                <a:latin typeface="+mj-lt"/>
                <a:ea typeface="Calibri" pitchFamily="34" charset="0"/>
                <a:cs typeface="Times New Roman" pitchFamily="18" charset="0"/>
              </a:rPr>
              <a:t>to</a:t>
            </a:r>
            <a:r>
              <a:rPr kumimoji="0" lang="en-US" sz="2000" b="0" i="0" u="none" strike="noStrike" cap="none" normalizeH="0" dirty="0" smtClean="0">
                <a:ln>
                  <a:noFill/>
                </a:ln>
                <a:solidFill>
                  <a:schemeClr val="tx1"/>
                </a:solidFill>
                <a:effectLst/>
                <a:latin typeface="+mj-lt"/>
                <a:ea typeface="Calibri" pitchFamily="34" charset="0"/>
                <a:cs typeface="Times New Roman" pitchFamily="18" charset="0"/>
              </a:rPr>
              <a:t> </a:t>
            </a:r>
            <a:r>
              <a:rPr kumimoji="0" lang="en-US" sz="2000" b="0" i="0" u="none" strike="noStrike" cap="none" normalizeH="0" baseline="0" dirty="0" smtClean="0">
                <a:ln>
                  <a:noFill/>
                </a:ln>
                <a:solidFill>
                  <a:schemeClr val="tx1"/>
                </a:solidFill>
                <a:effectLst/>
                <a:latin typeface="+mj-lt"/>
                <a:ea typeface="Calibri" pitchFamily="34" charset="0"/>
                <a:cs typeface="Times New Roman" pitchFamily="18" charset="0"/>
              </a:rPr>
              <a:t>perform </a:t>
            </a:r>
            <a:r>
              <a:rPr kumimoji="0" lang="en-US" sz="2000" b="0" i="0" u="none" strike="noStrike" cap="none" normalizeH="0" baseline="0" dirty="0" smtClean="0">
                <a:ln>
                  <a:noFill/>
                </a:ln>
                <a:solidFill>
                  <a:schemeClr val="tx1"/>
                </a:solidFill>
                <a:effectLst/>
                <a:latin typeface="+mj-lt"/>
                <a:ea typeface="Calibri" pitchFamily="34" charset="0"/>
                <a:cs typeface="Times New Roman" pitchFamily="18" charset="0"/>
              </a:rPr>
              <a:t>well &amp; dedicate towards accomplishing the vision of the </a:t>
            </a:r>
            <a:r>
              <a:rPr kumimoji="0" lang="en-US" sz="2000" b="0" i="0" u="none" strike="noStrike" cap="none" normalizeH="0" baseline="0" dirty="0" smtClean="0">
                <a:ln>
                  <a:noFill/>
                </a:ln>
                <a:solidFill>
                  <a:schemeClr val="tx1"/>
                </a:solidFill>
                <a:effectLst/>
                <a:latin typeface="+mj-lt"/>
                <a:ea typeface="Calibri" pitchFamily="34" charset="0"/>
                <a:cs typeface="Times New Roman" pitchFamily="18" charset="0"/>
              </a:rPr>
              <a:t>organization </a:t>
            </a:r>
            <a:r>
              <a:rPr kumimoji="0" lang="en-US" sz="2000" b="0" i="0" u="none" strike="noStrike" cap="none" normalizeH="0" baseline="0" dirty="0" smtClean="0">
                <a:ln>
                  <a:noFill/>
                </a:ln>
                <a:solidFill>
                  <a:schemeClr val="tx1"/>
                </a:solidFill>
                <a:effectLst/>
                <a:latin typeface="+mj-lt"/>
                <a:ea typeface="Calibri" pitchFamily="34" charset="0"/>
                <a:cs typeface="Times New Roman" pitchFamily="18" charset="0"/>
              </a:rPr>
              <a:t>&amp; will decrease the rate of attrition of employees</a:t>
            </a:r>
          </a:p>
          <a:p>
            <a:pPr marL="0" marR="0" lvl="0" indent="0" algn="just" defTabSz="914400" rtl="0" eaLnBrk="0" fontAlgn="base" latinLnBrk="0" hangingPunct="0">
              <a:lnSpc>
                <a:spcPct val="100000"/>
              </a:lnSpc>
              <a:spcBef>
                <a:spcPct val="0"/>
              </a:spcBef>
              <a:spcAft>
                <a:spcPct val="0"/>
              </a:spcAft>
              <a:buClrTx/>
              <a:buSzTx/>
              <a:tabLst/>
            </a:pPr>
            <a:endParaRPr kumimoji="0" lang="en-US" sz="2000" b="0" i="0" u="none" strike="noStrike" cap="none" normalizeH="0" baseline="0" dirty="0" smtClean="0">
              <a:ln>
                <a:noFill/>
              </a:ln>
              <a:solidFill>
                <a:schemeClr val="tx1"/>
              </a:solidFill>
              <a:effectLst/>
              <a:latin typeface="+mj-l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sz="2000" b="0" i="0" u="none" strike="noStrike" cap="none" normalizeH="0" baseline="0" dirty="0" smtClean="0">
                <a:ln>
                  <a:noFill/>
                </a:ln>
                <a:solidFill>
                  <a:schemeClr val="tx1"/>
                </a:solidFill>
                <a:effectLst/>
                <a:latin typeface="+mj-lt"/>
                <a:ea typeface="Calibri" pitchFamily="34" charset="0"/>
                <a:cs typeface="Times New Roman" pitchFamily="18" charset="0"/>
              </a:rPr>
              <a:t>Employees of the </a:t>
            </a:r>
            <a:r>
              <a:rPr kumimoji="0" lang="en-US" sz="2000" b="0" i="0" u="none" strike="noStrike" cap="none" normalizeH="0" baseline="0" dirty="0" err="1" smtClean="0">
                <a:ln>
                  <a:noFill/>
                </a:ln>
                <a:solidFill>
                  <a:schemeClr val="tx1"/>
                </a:solidFill>
                <a:effectLst/>
                <a:latin typeface="+mj-lt"/>
                <a:ea typeface="Calibri" pitchFamily="34" charset="0"/>
                <a:cs typeface="Times New Roman" pitchFamily="18" charset="0"/>
              </a:rPr>
              <a:t>Jaypee</a:t>
            </a:r>
            <a:r>
              <a:rPr kumimoji="0" lang="en-US" sz="2000" b="0" i="0" u="none" strike="noStrike" cap="none" normalizeH="0" baseline="0" dirty="0" smtClean="0">
                <a:ln>
                  <a:noFill/>
                </a:ln>
                <a:solidFill>
                  <a:schemeClr val="tx1"/>
                </a:solidFill>
                <a:effectLst/>
                <a:latin typeface="+mj-lt"/>
                <a:ea typeface="Calibri" pitchFamily="34" charset="0"/>
                <a:cs typeface="Times New Roman" pitchFamily="18" charset="0"/>
              </a:rPr>
              <a:t> hospital were satisfied with such kind </a:t>
            </a:r>
            <a:r>
              <a:rPr kumimoji="0" lang="en-US" sz="2000" b="0" i="0" u="none" strike="noStrike" cap="none" normalizeH="0" baseline="0" dirty="0" smtClean="0">
                <a:ln>
                  <a:noFill/>
                </a:ln>
                <a:solidFill>
                  <a:schemeClr val="tx1"/>
                </a:solidFill>
                <a:effectLst/>
                <a:latin typeface="+mj-lt"/>
                <a:ea typeface="Calibri" pitchFamily="34" charset="0"/>
                <a:cs typeface="Times New Roman" pitchFamily="18" charset="0"/>
              </a:rPr>
              <a:t>of </a:t>
            </a:r>
            <a:r>
              <a:rPr kumimoji="0" lang="en-US" sz="2000" b="0" i="0" u="none" strike="noStrike" cap="none" normalizeH="0" baseline="0" dirty="0" smtClean="0">
                <a:ln>
                  <a:noFill/>
                </a:ln>
                <a:solidFill>
                  <a:schemeClr val="tx1"/>
                </a:solidFill>
                <a:effectLst/>
                <a:latin typeface="+mj-lt"/>
                <a:ea typeface="Calibri" pitchFamily="34" charset="0"/>
                <a:cs typeface="Times New Roman" pitchFamily="18" charset="0"/>
              </a:rPr>
              <a:t>activities that they believe that these kind of activities should happen in </a:t>
            </a:r>
            <a:r>
              <a:rPr kumimoji="0" lang="en-US" sz="2000" b="0" i="0" u="none" strike="noStrike" cap="none" normalizeH="0" baseline="0" dirty="0" smtClean="0">
                <a:ln>
                  <a:noFill/>
                </a:ln>
                <a:solidFill>
                  <a:schemeClr val="tx1"/>
                </a:solidFill>
                <a:effectLst/>
                <a:latin typeface="+mj-lt"/>
                <a:ea typeface="Calibri" pitchFamily="34" charset="0"/>
                <a:cs typeface="Times New Roman" pitchFamily="18" charset="0"/>
              </a:rPr>
              <a:t>future</a:t>
            </a:r>
            <a:r>
              <a:rPr kumimoji="0" lang="en-US" sz="2000" b="0" i="0" u="none" strike="noStrike" cap="none" normalizeH="0" dirty="0" smtClean="0">
                <a:ln>
                  <a:noFill/>
                </a:ln>
                <a:solidFill>
                  <a:schemeClr val="tx1"/>
                </a:solidFill>
                <a:effectLst/>
                <a:latin typeface="+mj-lt"/>
                <a:ea typeface="Calibri" pitchFamily="34" charset="0"/>
                <a:cs typeface="Times New Roman" pitchFamily="18" charset="0"/>
              </a:rPr>
              <a:t> </a:t>
            </a:r>
            <a:r>
              <a:rPr kumimoji="0" lang="en-US" sz="2000" b="0" i="0" u="none" strike="noStrike" cap="none" normalizeH="0" baseline="0" dirty="0" smtClean="0">
                <a:ln>
                  <a:noFill/>
                </a:ln>
                <a:solidFill>
                  <a:schemeClr val="tx1"/>
                </a:solidFill>
                <a:effectLst/>
                <a:latin typeface="+mj-lt"/>
                <a:ea typeface="Calibri" pitchFamily="34" charset="0"/>
                <a:cs typeface="Times New Roman" pitchFamily="18" charset="0"/>
              </a:rPr>
              <a:t>as </a:t>
            </a:r>
            <a:r>
              <a:rPr kumimoji="0" lang="en-US" sz="2000" b="0" i="0" u="none" strike="noStrike" cap="none" normalizeH="0" baseline="0" dirty="0" smtClean="0">
                <a:ln>
                  <a:noFill/>
                </a:ln>
                <a:solidFill>
                  <a:schemeClr val="tx1"/>
                </a:solidFill>
                <a:effectLst/>
                <a:latin typeface="+mj-lt"/>
                <a:ea typeface="Calibri" pitchFamily="34" charset="0"/>
                <a:cs typeface="Times New Roman" pitchFamily="18" charset="0"/>
              </a:rPr>
              <a:t>it keeps them engaged and interested they will recommend their colleagues to </a:t>
            </a:r>
            <a:r>
              <a:rPr kumimoji="0" lang="en-US" sz="2000" b="0" i="0" u="none" strike="noStrike" cap="none" normalizeH="0" baseline="0" dirty="0" smtClean="0">
                <a:ln>
                  <a:noFill/>
                </a:ln>
                <a:solidFill>
                  <a:schemeClr val="tx1"/>
                </a:solidFill>
                <a:effectLst/>
                <a:latin typeface="+mj-lt"/>
                <a:ea typeface="Calibri" pitchFamily="34" charset="0"/>
                <a:cs typeface="Times New Roman" pitchFamily="18" charset="0"/>
              </a:rPr>
              <a:t>participate </a:t>
            </a:r>
            <a:r>
              <a:rPr kumimoji="0" lang="en-US" sz="2000" b="0" i="0" u="none" strike="noStrike" cap="none" normalizeH="0" baseline="0" dirty="0" smtClean="0">
                <a:ln>
                  <a:noFill/>
                </a:ln>
                <a:solidFill>
                  <a:schemeClr val="tx1"/>
                </a:solidFill>
                <a:effectLst/>
                <a:latin typeface="+mj-lt"/>
                <a:ea typeface="Calibri" pitchFamily="34" charset="0"/>
                <a:cs typeface="Times New Roman" pitchFamily="18" charset="0"/>
              </a:rPr>
              <a:t>in such engagement activities n future too.</a:t>
            </a:r>
            <a:endParaRPr kumimoji="0" lang="en-US" sz="2000" b="0" i="0" u="none" strike="noStrike" cap="none" normalizeH="0" baseline="0" dirty="0" smtClean="0">
              <a:ln>
                <a:noFill/>
              </a:ln>
              <a:solidFill>
                <a:schemeClr val="tx1"/>
              </a:solidFill>
              <a:effectLst/>
              <a:latin typeface="+mj-lt"/>
              <a:cs typeface="Arial" pitchFamily="34" charset="0"/>
            </a:endParaRPr>
          </a:p>
        </p:txBody>
      </p:sp>
      <p:pic>
        <p:nvPicPr>
          <p:cNvPr id="3" name="Picture 2"/>
          <p:cNvPicPr/>
          <p:nvPr/>
        </p:nvPicPr>
        <p:blipFill>
          <a:blip r:embed="rId2" cstate="print"/>
          <a:srcRect/>
          <a:stretch>
            <a:fillRect/>
          </a:stretch>
        </p:blipFill>
        <p:spPr bwMode="auto">
          <a:xfrm>
            <a:off x="7772400" y="0"/>
            <a:ext cx="1371600" cy="762000"/>
          </a:xfrm>
          <a:prstGeom prst="rect">
            <a:avLst/>
          </a:prstGeom>
          <a:noFill/>
          <a:ln w="1">
            <a:noFill/>
            <a:miter lim="800000"/>
            <a:headEnd/>
            <a:tailEnd type="none" w="med" len="med"/>
          </a:ln>
          <a:effectLst/>
        </p:spPr>
      </p:pic>
      <p:pic>
        <p:nvPicPr>
          <p:cNvPr id="13314" name="Picture 2" descr="https://changingjournalism.files.wordpress.com/2011/05/conclusion.jpg"/>
          <p:cNvPicPr>
            <a:picLocks noChangeAspect="1" noChangeArrowheads="1"/>
          </p:cNvPicPr>
          <p:nvPr/>
        </p:nvPicPr>
        <p:blipFill>
          <a:blip r:embed="rId3" cstate="print"/>
          <a:srcRect/>
          <a:stretch>
            <a:fillRect/>
          </a:stretch>
        </p:blipFill>
        <p:spPr bwMode="auto">
          <a:xfrm>
            <a:off x="3581400" y="5029200"/>
            <a:ext cx="1830532" cy="1600200"/>
          </a:xfrm>
          <a:prstGeom prst="rect">
            <a:avLst/>
          </a:prstGeom>
          <a:noFill/>
        </p:spPr>
      </p:pic>
    </p:spTree>
  </p:cSld>
  <p:clrMapOvr>
    <a:masterClrMapping/>
  </p:clrMapOvr>
  <p:transition spd="med">
    <p:wheel/>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38400" y="457200"/>
            <a:ext cx="4659994" cy="1077218"/>
          </a:xfrm>
          <a:prstGeom prst="rect">
            <a:avLst/>
          </a:prstGeom>
          <a:noFill/>
        </p:spPr>
        <p:txBody>
          <a:bodyPr wrap="none" lIns="91440" tIns="45720" rIns="91440" bIns="4572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en-US" sz="3200" b="1" cap="all" spc="0"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Recommendation &amp;</a:t>
            </a:r>
          </a:p>
          <a:p>
            <a:pPr algn="ctr"/>
            <a:r>
              <a:rPr lang="en-US" sz="32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suggestion</a:t>
            </a:r>
            <a:endParaRPr lang="en-US" sz="3200" b="1" cap="all" spc="0"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
        <p:nvSpPr>
          <p:cNvPr id="35841" name="Rectangle 1"/>
          <p:cNvSpPr>
            <a:spLocks noChangeArrowheads="1"/>
          </p:cNvSpPr>
          <p:nvPr/>
        </p:nvSpPr>
        <p:spPr bwMode="auto">
          <a:xfrm>
            <a:off x="304800" y="1752600"/>
            <a:ext cx="8692533" cy="34778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Char char="•"/>
              <a:tabLst/>
            </a:pPr>
            <a:r>
              <a:rPr kumimoji="0" lang="en-US" sz="20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rPr>
              <a:t>To bridge in the gaps between various departments, communications and </a:t>
            </a:r>
          </a:p>
          <a:p>
            <a:pPr marL="0" marR="0" lvl="0" indent="0" algn="just" defTabSz="914400" rtl="0" eaLnBrk="1" fontAlgn="base" latinLnBrk="0" hangingPunct="1">
              <a:lnSpc>
                <a:spcPct val="100000"/>
              </a:lnSpc>
              <a:spcBef>
                <a:spcPct val="0"/>
              </a:spcBef>
              <a:spcAft>
                <a:spcPct val="0"/>
              </a:spcAft>
              <a:buClrTx/>
              <a:buSzTx/>
              <a:tabLst/>
            </a:pPr>
            <a:r>
              <a:rPr kumimoji="0" lang="en-US" sz="20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rPr>
              <a:t>interactions should happen in the form of various informal gatherings on weekends.</a:t>
            </a:r>
          </a:p>
          <a:p>
            <a:pPr marL="0" marR="0" lvl="0" indent="0" algn="just" defTabSz="914400" rtl="0" eaLnBrk="1" fontAlgn="base" latinLnBrk="0" hangingPunct="1">
              <a:lnSpc>
                <a:spcPct val="100000"/>
              </a:lnSpc>
              <a:spcBef>
                <a:spcPct val="0"/>
              </a:spcBef>
              <a:spcAft>
                <a:spcPct val="0"/>
              </a:spcAft>
              <a:buClrTx/>
              <a:buSzTx/>
              <a:tabLst/>
            </a:pP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sz="20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rPr>
              <a:t>Some other activities like picnics, art and craft, outdoor games, sports events, </a:t>
            </a:r>
          </a:p>
          <a:p>
            <a:pPr marL="0" marR="0" lvl="0" indent="0" algn="just" defTabSz="914400" rtl="0" eaLnBrk="0" fontAlgn="base" latinLnBrk="0" hangingPunct="0">
              <a:lnSpc>
                <a:spcPct val="100000"/>
              </a:lnSpc>
              <a:spcBef>
                <a:spcPct val="0"/>
              </a:spcBef>
              <a:spcAft>
                <a:spcPct val="0"/>
              </a:spcAft>
              <a:buClrTx/>
              <a:buSzTx/>
              <a:tabLst/>
            </a:pPr>
            <a:r>
              <a:rPr kumimoji="0" lang="en-US" sz="20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rPr>
              <a:t>get-together, music and dance competitions should also be organized from time to time</a:t>
            </a:r>
          </a:p>
          <a:p>
            <a:pPr marL="0" marR="0" lvl="0" indent="0" algn="just" defTabSz="914400" rtl="0" eaLnBrk="0" fontAlgn="base" latinLnBrk="0" hangingPunct="0">
              <a:lnSpc>
                <a:spcPct val="100000"/>
              </a:lnSpc>
              <a:spcBef>
                <a:spcPct val="0"/>
              </a:spcBef>
              <a:spcAft>
                <a:spcPct val="0"/>
              </a:spcAft>
              <a:buClrTx/>
              <a:buSzTx/>
              <a:tabLst/>
            </a:pP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sz="20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rPr>
              <a:t>Co-ordination in terms of work management between various departments should </a:t>
            </a:r>
          </a:p>
          <a:p>
            <a:pPr marL="0" marR="0" lvl="0" indent="0" algn="just" defTabSz="914400" rtl="0" eaLnBrk="0" fontAlgn="base" latinLnBrk="0" hangingPunct="0">
              <a:lnSpc>
                <a:spcPct val="100000"/>
              </a:lnSpc>
              <a:spcBef>
                <a:spcPct val="0"/>
              </a:spcBef>
              <a:spcAft>
                <a:spcPct val="0"/>
              </a:spcAft>
              <a:buClrTx/>
              <a:buSzTx/>
              <a:tabLst/>
            </a:pPr>
            <a:r>
              <a:rPr kumimoji="0" lang="en-US" sz="20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rPr>
              <a:t>be worked upon and maintained.</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pic>
        <p:nvPicPr>
          <p:cNvPr id="4" name="Picture 3"/>
          <p:cNvPicPr/>
          <p:nvPr/>
        </p:nvPicPr>
        <p:blipFill>
          <a:blip r:embed="rId2" cstate="print"/>
          <a:srcRect/>
          <a:stretch>
            <a:fillRect/>
          </a:stretch>
        </p:blipFill>
        <p:spPr bwMode="auto">
          <a:xfrm>
            <a:off x="7772400" y="0"/>
            <a:ext cx="1371600" cy="762000"/>
          </a:xfrm>
          <a:prstGeom prst="rect">
            <a:avLst/>
          </a:prstGeom>
          <a:noFill/>
          <a:ln w="1">
            <a:noFill/>
            <a:miter lim="800000"/>
            <a:headEnd/>
            <a:tailEnd type="none" w="med" len="med"/>
          </a:ln>
          <a:effectLst/>
        </p:spPr>
      </p:pic>
      <p:sp>
        <p:nvSpPr>
          <p:cNvPr id="12290" name="AutoShape 2" descr="data:image/jpeg;base64,/9j/4AAQSkZJRgABAQAAAQABAAD/2wCEAAkGBxQQEhUUEBQQFRQUFRUUFBQWFRAUFRUUFRUXFhQUFBUYHCggGBolHRUVITEhJSkrLi4uFx8zODMsNygtLisBCgoKDg0OGhAQGywkICQsLCwsLCwtLCwsLCwsLCwsLCwsLCwsLCwsLCwsLCwsLCwsLCwsLCwsLCwsLCwsLCwsLP/AABEIANsA5gMBEQACEQEDEQH/xAAcAAABBQEBAQAAAAAAAAAAAAAAAQIDBAUGBwj/xABHEAACAQIDAwkEBwUGBQUAAAABAgADEQQSIQUGMRMiQVFhcYGRoQcyUrEUQnKSssHRI2KC4fAzU5OiwtJDY3OEwxUkNIOz/8QAGwEBAAMBAQEBAAAAAAAAAAAAAAECAwQFBgf/xAA2EQACAgEDAgMGBAUEAwAAAAAAAQIDEQQhMQUSMkFRImFxgbHRE5GhwQYUQuHwQ1Jy8SMzNP/aAAwDAQACEQMRAD8A9xgBACAEAIAQAgBACAEAIAQBGNhc8BAKeF2pSqWysAT9VuafI8fCCMlwm3GCSlS2rTeoKam5N9RwuNbA9PTGCMrJegkIAQAgBACAEAIAQAgBACAEAIAQAgBACAEAIAQAgBACAEAzd4sVyWHc9YyD+LQ+l/KEQziLM/Hmjt4nuH6+ssV4LS1WCZMz5eosT/XcNIKt5HYatkdWH1SD+ogI7OjtGk4uHS3Tc2t3g8JV7GqXc8IrV94cKnv4jDj/AOynfyvM3bBctHVDQ6mfhrk/kyhX33wKca4P2UrP+FTKPVVL+o6odF10+K382l9WbWBxtOugqUmV0bgw+XYewzWMlJZR59tU6puE1hryLEsZhACAEAIAQAgBACAEAIAQAgCXgBACAVq+0KSe/VpL9p0HzMhyS5ZrGmyXhi38mZ9bevBrxxNA/ZYP+G8zd9a5kjqj0vWS4ql+WPqUa2/2CXhUdvs06vzIEzeqqXmdMOg66X9GPi19yhW9peGHu0sS3bako9Xv6Sj11a4TOmH8N6l+KUV+f2Ewu/dSv/Y4Xm31qVKuVR3WQ5j2CXrvlZ4Y/mY6rpVOkX/nu39Esv6rBJtLazVwoYKApzD7ViL68OJnUkeFJ5e3BQzSSgmaCQzQBhqDhBZZW6KGJ2NQqfVynrTm+nA+U57NLVPyx8D1tN1vWUbd3cvR7/ryZGL3aqLrTZXHUea3rofMTjnoZrwvJ7+m/iSie1qcX+a+4zYe26+z6py3tf8AaUmPNb9Gt9YeomFds6ZYf5Ho6vR6fqNSefhJf5uvceubB25SxtPPRPDR0Ns6HqYfnwM9WuyNizE+G1mit0lnZYvg/J/A07zQ5BYAQAgBACAEAIAQAgGVvRtY4PC1a6qHNMKcpJAsWVSSewEnwlZycYto30tUbbowk8Jvk88re0fFN7q4dR9l2PmW/Ked/Oz9EfXw/hzSpbyk/ml+xn199sc3/Hy/ZSkPmpMzlqrfU6odD0Mf6M/Fv7oo1t4cU/vYnEeFRl9FtMnfY+ZM6odN0kOK4/ln6lCtiHf33d/tMzfMyjm3y2dMaq4eGKXwSRCqAcAB4CVNMsdGwJsLhXqtlpqWPT1AdbE6Ad8vCuU3iKMNRqatPDvtkkv84OiwOwEp61SKjfDrkH5t42HZPRp0MY7z3+h8jr/4jsnmGnXavXz/ALGqrlvdy6aWzIth0WBPCdywuD5uUnJ5k9xcp+JB4sfkDJI2Ey9beS3+ZEDYLDrc+IX0sYIyGnVfvLflaBkUPbgF8gfxXgZF+kN0Eju09BA3H8rZczHgCST1CQ3hZL1wc5KK5bwcDXql2ZzxYlvM8J4U5OUnI/UqKlTXGtcJJE2zdoVMNUFSixVx5MOlWHSOyRCcq3mJXU6arUQddqyvp717z1zdXeqnjltolYC7UyePWyH6y+o6e31qL42r3+h8J1HpdujlnmL4f7P0Z0N5ueWLAFgBACAEAIAQAgGTvbhOWwWKpji9CqB35Dl9bSGsovVLtmn7z572Hi+USx4rby6J490O15P0TQX/AIlfa+UaUxZ6AkqAjBAScAlweTlF5W+QkBrG2nf1cL9kvVGLmlLg5tZO2FEpU+JLY7mmiouVAFUcABYd/ae06z3YQjBYij80v1Ft8++yTb95TxdewljEg2RVzBz+9b0/nAZoXggTNBImaCBM0EiZoAXgGTvltgYXDX4moy0wOw6t6A+cyuWYNLzPR6ZKNeojZJZUd/sc3gcUtQBlNwfTsM8ftcJYZ+h1XRuh3QZNVFjImaxewUarIwZCVZTdWBsQR0gzNSaeUROEZxcZLKfKPUNz99VxFqOJIWtwV+CVf9r9nA9HVPVo1Sn7MufqfF9V6LLT5tp3h5rzX3Xv8vM7OdZ8+LeALAFgBACAEAIAjC4seBgHzNvHsltl46pR1yKc1M/FQe+Q9pGoPapnFdXnKPqOnavHbP5M0Ua4uOB1E87B9ammsoWRgsElIgV27JfOSvBXqVQBziAOsm0RWdjOc1FZbwdZu9tRa9HRgzJzGsQeA0J7xb1nsUycoLPJ+d9TphVqJKt5i918/IXaD6GanARbvNdHP/MP4VhEM1LwAvAEvAGPWA4kCMpFowlLZIq1Nq0l4uvgb/KZyuguWddfTtVZ4a3+WCs+3af1cx8LfOZS1daO+v8Ah/Vz5SXxf2yczvRROOZLsUSmDZbXJZiLnjbgB6zms1qfCPW038PTh45r5IrbO2UKJurOb8QbWPhactlzns0e1pdBHTvMZP8AY0Jk0zuCQyRbSUskHebn78lLUcaxK8ErnUr1CqekfvefXO+jVY9mf5/c+X6r0Luzbplv5x+32/L0PSFa4uLEHUEcCOuegfJNY5HCCBYAsAIAQAgBAPJvb1ggUwta2oepSJ6wyh1B7sjeZmVqPR6fPEmjzzYWKuCh6Pd7p510MPPqfY9Ov7o9j5X0NQznex6goMJ4DQ0iMDBDicKKilW4EW/nLwk4vJjdTGyDjLzMrdPEvgsWUcNybjIxAOXrp1L9HSOzMZ6tdkcZyfC63Q3KbgotteiOw2jtJCOab90mWprXmYw6PrJ/0Y+OxX2XtgUUIKsSWLaZbWIAGt+yZ/zlfkdcP4e1L8TS/NklTeJz7tNR3sT6ACZvW+iOyv8Ahtf1z/JFZ9s126VXuX9bzKWsm+Dur6BpY8pv4v7YIHxNRveqP5kfKZS1E35ndX0vSw8Na/LP1ITTvx179Zk5t8nbCmMViKwOCSuTTtHSCQkEjrS2ABMN5ABZKiMjkNpK2IayDEQ2gkzpd0t73wdqdS74fq4tT7U6x+75dvRRqXDZ8fQ8XqnRoarNle0/0fx9/v8AzPWMFi0rItSkwdGFww4H+fZPTUk1lHxFtU6puE1hryJxJMxRAFgBACAEA4P2z4bNs7P/AHVek/3iaX/klJ8HVo3izB4ZTYowI4jXvE5Zx7lg9+i51yUl5HTUqgdQw6ZwtH1Nc1JJrhjhISNBwMsQFwB2w3gjdsiImROBMsDAZYTGELlgYC0AW0EhaAEgBJAWjAHXl92iMDxSllFEORJT0FjLFHu8kVRbSslkvFjJlwXFAkpMg2d29u1sE96fORjz6RPNbtHwt2+d50VWyre3Hoeb1DQU6yGJbSXD/wA5R69sbatPF0xUpE24Mp0ZG6VYdc9OE1NZR8HqtLZprHXZ/Z/A0Jc5wgBACAEA5v2i4flNmYsfDRap/hftP9ErLhm2neLI/E+cnPCcx7iNLYmKsSh4HUd/TOa6P9R7fTb/APTfyNgGcyeGeyOJF5fKK4YwzFsuJCICSBQslRyQ2SNTA6ZbsIUmxhW0hxwSmNMqSKstEhi5ZbtGQIlXHBOciSAThRaameXkGq9UhsKPqJxGuklBvtIWrqvFh8/QScFHbFED45BwBPkBHYZvUryIztE/VCjzMuomMtS2NGLdvrHw0+UlRRjK2TPXfZJh8uEdzxqVm8lVV+YadtC9k+W6xPuvS9F/c7ibnkhACAEAIBW2lhhVpVKZ4VKbof4lK/nBMXh5PlSn7oJ6h52nKfQciqxU3HEaykkmsG9c3FqS5R1GDrCooYeI7emcTjh4Z9RVarIKS8x8o1g2CVwBbTTtGRJTACMvyAoPXLJvzI+AE9UNjAkqSOpsBxlotENMlzDjrL5KbkVasvSVHjc+kNNle+MeWVmxiDrPhaQqyktTFcELbR+FR43MuqzKWpfkRNjXPTbusJbtRjK+TIGqE8ST4ycIo5NhJKZFIgZEvALezsO9Z1p0lLu5sqi1yfGWUW+DGyyME5SeyPe9zNmthcHSpVBZwGLi4Nmd2Yi40PGd1ce2KR8lrLlbdKa48vlsbcucwQAgBACAEA+Xdv4bksViKfDJiKyjuFRsvpac8lue7U8wT9yKK09D1ypvncubFxWRsp4N85z3R80er0+/tl2PhnQVLTneD245I5mWHBvOWUiGg48YW/I4HKPGWWPIhsZUcDiVHiIayV70vMhfFoOknuH6yezJm9RFEL7QHQvmZP4Zm9V6ELY5zwsO4CWUEYvUSZC9UtxJPnLYRk5yY28kruJAGmGAvG4ygEnDKucRVuZKiUdnoiUUpOEUcpMcKQghpvk6v2WYXPtBD8C1H/ylR6uJpTvM4+pvt0z9+Ee4zsPlwgBACAEAIAGAfOvtOwvJ7TxQ+JqdQfx0kufvZphNe0ezpJZqRzlIWGsodL3IStjoZVo1hJo6TZ+KFRAWIBGhnHKGHg+j0+pU4KXn5kj4qmOknukdho70vMhbaA+qnnJUDKWpImx7nhYdwEv2mT1EiJqjNxYxhGTukyEmSV3YkkDbSAPW8khjriCucCcn2GTgq7Uh60T2fOTgo7X5IbUonttJwgpN8sjVdZBbsHA6wSojpJOCSneQVeBxaCMHoXsaw161epb3aaqP42uf/wA5vp1u2eT1ieK4x9/0/wCz1edR8+EAIAQAgBACAeHe2zC5cej9FTDp95KlQN6FJjZyepoX7DXvODpTM7iImQWJ8GePhM5nbpnyi3e0zOrkeHgjA0kSCdxrQWFB8ZOCkpJDghPR+UntZm7UPWgev+vGThFXax/IDvjYrmT8wtbhGSVDPIsjJPaiNnPUZJdRRIlXrkZKuImUHQfzk8jON2P+gtnCZGztbKpBBN+GhkqLbwUlqIRg5t7I0trbs1cPT5VmRlFs4W4KX4d4vpeaTplFZOTT9Uqun2JNPyz5l7EbEQYFKyhuVbkje5tz6iqbDhazTb8GKSPMfVLXZJeW/wDYdvzSRGooiooCsSFVV4kAcPsmU1GE0kdXR5TnGcpNvg7X2PYbLhqr/FVy94VQfm5lqFszDrEs2xj6I76bnkBACAEAIAQAgHk/t1w3/wASp21qZ/iyOPwNMrEehoHvJHlKG0xPRGcYLkuE0PhKTOnSvfBbLX4TPB2d8UCoeqO0q7V5D+S/oScIr+JJjlpjpgq1J8slW3RGR2DwYyTgW9pAwMMEjcpgnJcwuya9X+zpuR1kZV+81hLquUuEc9mror8UkW9ibCfEVHViVWmSrkWJzDTKOiXrpcnucur6jCmK7d29/kbuzN1qS1ai1L1AuQrcldGBuGsdTp68JvGiK5PLu6tbJLs9n9TUqYWlTq0EpLTVuUZiFChsopVNT02uR6TVRS4OCd1s03JtlTCUBU2hXqHhRWmg7GZAxPkZVJd7ZtZY1p4Vrzy/1whmJ2l9K2fiamXKMtdV1vcLcI3edDJb7o5IhB06iK9GjUGGHIJS6lo6fZZP0lzkzvk4vfhi+LsOC00Xu4sfxTi1HjPqujpR03xbPV/Zxh+T2fR62zv5u1vQCbUrEEeR1KfdqJe7C/Q6eanCEAIAQAgBAAwDgPbRhs2AV/7qvTb7yvT+biZ2cHZon/5MeqPEyNJiz1VyJkvBOcEYEgP3GjheA7h8plI7a17JYUayDXGEPKwCJhBdDBQ7ZUnuLeDwdSq2SkpZvAWHWSdBLxg5cGF19dS7pvBNtDZlagQKq2vwNwQe4j5SZQceSlOqpu8DybO6ewVrA1awut7IuoBtxJtrN6aU1mR5nUeoyrl+HV5cv9g3x2ItFRVojKpYKy3NgTwZb6+HdJnUk00ZaXX2WQlCfOG0zqdsbVTCqGqZjc5QFAJJtfpPZN5TUUeXp9PK+TUfIzNglvob1aABqVWr1VDW95nbKD5CRHw5Rpbh6jtseywn8FsZW7W1K1fGWqErameUQaAugC3K9B7OiZ1zcpPJ1a7S100x7d8vn3FzA8/atY/BTt/lpj9ZaPjkZ3+zpK16tsu7Pfm45xx5aqP8Okqj5S/kzmfjgn7vuZlKiaOzKVM6NWZEAP8AzalyPuXlVtFI1nL8S+c1xu/sdCMT/wC7NPqoB/OoR+UvnfByOLUFL4/scFt6vmxVY/vlfu838pw2vM2fXaGHbp4L3fU932Bh+Sw1BPhpUwe/KL+s64rCSPmb599sperZoSxkEAIAQAgBAEgHMe0nDcpszFD4UFT/AAnWp/plZ+Fm+leLYnz139E5z2vMkMMEZMElzCnQf11zGR30+Et0gSQACSdABxJ6pCTZecoxTbeEaeO2HXo0zVqKMoF2syki+mo/SaOmSWTir19FkuyL3LuL3aVMK1flGLcmHUABRrY2PEnQzSVCUcnJX1VzuVajtnBoVNm0V2eai00Dmgr5tScxAJIJ1E0lXFQ2RyU6y6eqjGUts8FjdOkuHwnLPpmBqMenKPdA8B6y1cVCBhrbZajUdq9cIp70bwUamHyrdmdQ4BsDT6edx53EWHXKWzi1hHRodLbXZ+I9kv1NDGK1HA06dI5XcUqSkErZqpAJuNRxOs1llRwjiplGd7nZxu2ZW8Oy63JrVxFYMVaiiooOUZnVCbk6nW5NpnKD2bZ11aipRlXXHGU93zwdVtHG0qIzVWReOW/EnpyjifCaykktzz6arLJYgs/55nLbh7UIP0ZlNrGqjdQaxKt2G9we+Z0yeMM7uo0xT/Ei+dn8i3sxB/6piSvRSW/2mFO/yMmPjZnqG/5WpP3/AFG7s87HYx+psvk5H+mK/FJltbtVVH3fUr7t7aSi+IWs2UPWeqrakc42Km3cJWFsVlM21Whsl2yrWdkmUtvbe5avTZBenRYMoOmdviI6B1fzmU7vayvI69P03tplGfMufcUcbterUqGqGyOUFO6XXmA3te9+Mo7ZN5OurQUwiotZxvuV9nUeVrU01OeoinpJLsBr18ZRbs65tQg5eif6I+jhPQPjB0AIAkAWAEAIA0wCjtrC8th61M/8SlUT7yFfzkPgtCXbJM+XxrY9YBnMfQPZktNtIIaGRkkuYPhMpcnbQ/ZOr3Ewoes7HXk1FvtMbX8gZvp47tnl9ZtahGC8+fkau9G2qJSvhiWFTk+NuaTYMFB67Wmlk1hxODR6WzujaltksVDm2Z/2q+iD9JaXg+RjR7OqX/IjY32V/wBr8kh+D5E17atf8v3HbR5uzVt/dUB4E07/AJyZeEzpk/xsrncm27hadLBYjkUpqDRqDmhdSVI4jjrEklF4LVWTsuj3NvcNtK74Wk1Bc7K1Cqq9eUg+UmWcbFKe3uam8LDId7ap5KgjWzVK9G4HDmsC1uy9vORN8L3l9LHKnL0i/wBdjW2lgaVUZqqq2QMRm4C4F9OHQJMop8mVNtkHiDxn0MPZW3aNHB07MHqJRW6JqwIXUNb3RfpMp+JFROp6K6duJLCb5ZjYSrisMtXFlaX7bKczm5OZrjKqnt6SNBMk5wTkejOvTaiyFKb9leX3MM4t7uQzDlCWfKSoYkk6gd5mHez1lp69spbLCICJQ3FggS8FjpNw8Nnx+HXqfP8AcUvfzUTSpZmji10+3Tzfux+Z7sJ3HyY+ALAEgCwAgBAGmAMvAPmDbOH5KvWp2tydWqnglRlHoBOZnvweYp/AqUhKmjFcWghFrBHjKTOujg6fc3aKUK7JUNhVAGY8A4PNBPRe5Hfaa0Sw8M4Oq6eVkFOK4+h1O82x1xFJmsBVRSUbpNhfIesH0m9kFJHkaPVSpnjyfKINn8/ZgygknDMABqSQpAAHhJ5h8iM9uqy/937iUqZXZeVwVIwzAg6EHKbAiQ9q/kTBqWrWP9xJsVVxWBSmxNuTFJrWuClhfXp0B8ZMcSgVt7tPe2vJ5RV3ndMNhFw9PS4VQOkIpBJPfa3iZS5qMcHT06qVt34j8t/mQbt7wkUhTalXqGmLKaaZwVHAHqI4eEiFm26LavQpWNqSSfqzF2hj6uMxKZRlZWy0l45CDclr9Nxc91pk5SnNYPRjp6tNpn3bp8+/0wdPj92OWpWerWera4ZmOTN1cn7oHcLzeVWVyeTRr3VZlRSXpj9+SruQ3KYerRcWKllPXkqA8fHOPCRTvHBbqacb+9PnDRV33rAClQXgihiPDKnoG85nqJcRO3o1WFK1+e33OTymcx7wZJBGRyjrkhj1WQVbO09lWHzYxm6EpMfFiqj0Jm9C9o83qssUJerPXlM6z5weIA6AJAFgBAEMAaYBGxgHhXtT2WaONqP9WuBVXvsFcd+YE/xCYWLDPY0k+6tL0OM6JQ6hQZBJYwJ1PhKSOig3ti7KXFVDTJKkozBrX1BXiOkWJk1QU3hmGu1MqIqSWd8Hbin9CwZDuX5NGAY8STfKo8SAJ2P2Ynz8E771hcv8jF3R2/SpURRrNkNMnKTexUm/HoIJI8pnXasYZ3a7QWuxzgspkW9O8i1U5KgSVJ572IBA1yrfXja5md1qawjp6f06cJfiWfJHO4PaNWjfknZL8bWsfA6TGM3Hg9OzSVW+NZDDYhqldDUYuWqJcsb354016OyWg8zWSmohGrTyUFjZ8HptbGLTqUqVjerny2AyjIuY5uqd2d8HySi5Rc/T9zIw2FU7SqsAObRQn7bkgnvyqPOUSXe2dVtsv5WEH6v9Mfck2Djnq4nFhmJVGRUHQts6m3VfKDJhJtsrqqlXCvHmssztz6ROJxLj3AWW3WS5YeQ/FM6Vu2dXUpLtrj54z+hm750SmIZteeqsPAZSP8vrMb1iR6fSpqVCXp/2YAeYHp4FzCSMMUtBGByiAz0b2QYewxFQ9JpoPDMzfNZ0adcs8brM/BH4s9JSdJ4ZKIA6AEAIAQBDAGNAK1VoByO/2xfpmGOUXq0runWRbnp4j1AlJrKOrS2/hz34Z4ZUFpznsjVMEk+BOp7pWRtTybOydoth6mdApNiLG5Fj3HsErCbg8otqtLG+PbItbV2vVxNhUYBRqFUWW/Wesy07HLkpptHVRvFb+pmaCZ5O3A1n7pBOBL3hE8E2zR+2pf8AUp/iE0r8SOTW/wDon8GepVsXTSpTpsRylQPyehNwoBfW2mlp35WcHx6hJxcvJY/Uydl0hSx+JW5PKU6VUXNz7zhhfqFx4ESkViTOq+TnRXLHGV9B1PDjAJiq7MDndqg6OvInfdvWPAmxmWqshBLhJfdmTQxq4LArzl5eoVqFbjNznBYkcfcEp3KEUdD089XqJNL2d0n8FsZu9O20xZTk0cZM3OawuDbSw7pjdYp8HrdO0U9Mn3tb+Rh2MxPT2FVYIbHeMFcm1svdjE4i2VCin61S6jwHE+U0jVJnFd1CivbOX7j1fdDYgwVDk8+dmYuzWtqQBYC50AUTqrh2rB4Or1L1E+7GPI6FJc5SUQBRAFgBACAIYBG8Aq1oBSYyGWieOe0jYH0avyiD9lWuw6lf66dnG47z1TCxYZ6+kt749r5RxQ0lDsLGDPO8JWXBpV4jQQWmZ3PcHJJkErCFVJVshsRljITEWWRJY2WP29L/AKtP8QmtfiRya7/55/BnpW0sZh6LB6zIHQMF6Xs1swVeOthO2U4x3Z8pTRdb7ME8focFitsVGxJxCc1uCg6jJawVh06ce2cX4z7u5H0sNDX+AqZb/cZtXbFbFWFVlsNQqgqt+uxJJPeYnY58mmm0VWn3gt/V8mbYCZnYg9JAL2A2TWr/ANlTdh8R0XzOkvGuUuDnu1dVXikdNs7cUnWvUt+6n+4/pN40LzPLt6s3tXH5s6vZmwaFD+zprf4jq3mdZqoxjwebZfbb45G1RWWyZdpfoGSUfJdQwQSiAOEAWAEAIAhgDHgFSsIBRqyGWjyZG8Gy1xlB6LWBOqN8Lj3W7ug9hMq1lYNq5uuSkjwfHYVqblXBVlYqwPEEGxE5z3ItNZQzDNzhIfBpX4jRWZHeF5BI4CMEAywExoEEjgbEEGxGoI4gy2SsknsxHfpubn1kPcKONkhwqGRgdpJh8K9U2pIzHsBPn1Syi3wUsthWszaR0Wztyaz2NVlpjq0ZvTT5zaND8zzburQjtWsnUbN3Uw9HXLnbrfX04Dym0a4xPMt1t9vnhe43UQDgAJbJyqHqPAgukSosAtUlgFqiJYwLdOATLAHCALACAEADAGNAK1UQChWEhkx5Kj6SDU869qGwb2xVMdSVgPJKnyU/wzOyPmd+hu/038jzmkbMO+Yvg9KPJpKdZmeguBxWVJQoHbJGSMsB2yBhsA5gnA+mhJsLkngALnykpNlZSUVlm7s7dXEVtSoQdbcfuj87TWNMnyedd1OmvaO79x1GzdyqNOxq3qHt0X7o/O82jVFHl29Tus2jsjpKGGWmLIqqB0AADyE144OF90nmTJrSCyihQsEjgsEkipAJkSAWUWCrexPSWWMSyggEogDxACAEAIAQBjQCCoIBTrLBKKdZZU2KmIoLURkqAMjgqwPSCLEQRlpprlHh+8ex2weIam1yAQUb4kJ5rfke0Gc0lh4PcptVkVJEamYnqx4HQWHAQQaOB2BWre5TNutuaPXj4TSNUmcl2vpq5fyR0+ztxgNazE/uroPPifSbRoXmeVd1eyW1ax9Tp8BsilRFqaKO22p7z0zVJLg86yyy15m2y+EjJVRQ8JBbA4U4JHCnBDaQ8UoCeSRacEki04IJkpwRkmVIRWXBKiyxmTqIA8QB0AIAggCwAgDTAInEArVUgFarTlTZMrPSkEnLb+bv/S6GZB+1pXZetl+sn5jtHbInHKN9Ld+HPD4Z53gti1ax/Z03bttYeLHScqhJ+R78tVXWvakdLs7cNzrXcKPhTU/eP6Gaxo9Tz7urritfNnUbP3aoUfdQE/EdT5nh4TZRjE8y3VXW+JmqlADgJbJioEi0pBbA8UYJHilAyPWhfhBVywSnDW46iSR3ZLAogajqklERCnKmuR4pwMkgSCMki04wR3EmSSish6rJKjwIA4QBYAQBogDoAQBDAGMIBE6wCM05U0XBGaEE5GHDCA9yBsEBwEnJXtGfR5BZJCihBI4UYA8UYIHrRghsnXDgSxTIqUrAwBWTmyAuR/J6WkhPcjFOQXyPSleMFXIlSnYySGxxXSAhLQGOAggWALACAEAYIA+AEAIA0wBpEAS0gshpWQWyJlgZGlIA00oAnJQMiilJwMjhTgjI5U1ghskyySoir0QAtAFywSKqwQLaALAEMAUCAEAWAEAIAQBggDhAFgBAEgCGAIYJQkgkSAEEhACCBQIAoEECyQLBAggCmAEABACAJAAQB0AIAQAgBACAf//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2292" name="AutoShape 4" descr="data:image/jpeg;base64,/9j/4AAQSkZJRgABAQAAAQABAAD/2wCEAAkGBxQQEhUUEBQQFRQUFRUUFBQWFRAUFRUUFRUXFhQUFBUYHCggGBolHRUVITEhJSkrLi4uFx8zODMsNygtLisBCgoKDg0OGhAQGywkICQsLCwsLCwtLCwsLCwsLCwsLCwsLCwsLCwsLCwsLCwsLCwsLCwsLCwsLCwsLCwsLCwsLP/AABEIANsA5gMBEQACEQEDEQH/xAAcAAABBQEBAQAAAAAAAAAAAAAAAQIDBAUGBwj/xABHEAACAQIDAwkEBwUGBQUAAAABAgADEQQSIQUGMRMiQVFhcYGRoQcyUrEUQnKSssHRI2KC4fAzU5OiwtJDY3OEwxUkNIOz/8QAGwEBAAMBAQEBAAAAAAAAAAAAAAECAwQFBgf/xAA2EQACAgEDAgMGBAUEAwAAAAAAAQIDEQQhMQUSMkFRImFxgbHRE5GhwQYUQuHwQ1Jy8SMzNP/aAAwDAQACEQMRAD8A9xgBACAEAIAQAgBACAEAIAQBGNhc8BAKeF2pSqWysAT9VuafI8fCCMlwm3GCSlS2rTeoKam5N9RwuNbA9PTGCMrJegkIAQAgBACAEAIAQAgBACAEAIAQAgBACAEAIAQAgBACAEAzd4sVyWHc9YyD+LQ+l/KEQziLM/Hmjt4nuH6+ssV4LS1WCZMz5eosT/XcNIKt5HYatkdWH1SD+ogI7OjtGk4uHS3Tc2t3g8JV7GqXc8IrV94cKnv4jDj/AOynfyvM3bBctHVDQ6mfhrk/kyhX33wKca4P2UrP+FTKPVVL+o6odF10+K382l9WbWBxtOugqUmV0bgw+XYewzWMlJZR59tU6puE1hryLEsZhACAEAIAQAgBACAEAIAQAgCXgBACAVq+0KSe/VpL9p0HzMhyS5ZrGmyXhi38mZ9bevBrxxNA/ZYP+G8zd9a5kjqj0vWS4ql+WPqUa2/2CXhUdvs06vzIEzeqqXmdMOg66X9GPi19yhW9peGHu0sS3bako9Xv6Sj11a4TOmH8N6l+KUV+f2Ewu/dSv/Y4Xm31qVKuVR3WQ5j2CXrvlZ4Y/mY6rpVOkX/nu39Esv6rBJtLazVwoYKApzD7ViL68OJnUkeFJ5e3BQzSSgmaCQzQBhqDhBZZW6KGJ2NQqfVynrTm+nA+U57NLVPyx8D1tN1vWUbd3cvR7/ryZGL3aqLrTZXHUea3rofMTjnoZrwvJ7+m/iSie1qcX+a+4zYe26+z6py3tf8AaUmPNb9Gt9YeomFds6ZYf5Ho6vR6fqNSefhJf5uvceubB25SxtPPRPDR0Ns6HqYfnwM9WuyNizE+G1mit0lnZYvg/J/A07zQ5BYAQAgBACAEAIAQAgGVvRtY4PC1a6qHNMKcpJAsWVSSewEnwlZycYto30tUbbowk8Jvk88re0fFN7q4dR9l2PmW/Ked/Oz9EfXw/hzSpbyk/ml+xn199sc3/Hy/ZSkPmpMzlqrfU6odD0Mf6M/Fv7oo1t4cU/vYnEeFRl9FtMnfY+ZM6odN0kOK4/ln6lCtiHf33d/tMzfMyjm3y2dMaq4eGKXwSRCqAcAB4CVNMsdGwJsLhXqtlpqWPT1AdbE6Ad8vCuU3iKMNRqatPDvtkkv84OiwOwEp61SKjfDrkH5t42HZPRp0MY7z3+h8jr/4jsnmGnXavXz/ALGqrlvdy6aWzIth0WBPCdywuD5uUnJ5k9xcp+JB4sfkDJI2Ey9beS3+ZEDYLDrc+IX0sYIyGnVfvLflaBkUPbgF8gfxXgZF+kN0Eju09BA3H8rZczHgCST1CQ3hZL1wc5KK5bwcDXql2ZzxYlvM8J4U5OUnI/UqKlTXGtcJJE2zdoVMNUFSixVx5MOlWHSOyRCcq3mJXU6arUQddqyvp717z1zdXeqnjltolYC7UyePWyH6y+o6e31qL42r3+h8J1HpdujlnmL4f7P0Z0N5ueWLAFgBACAEAIAQAgGTvbhOWwWKpji9CqB35Dl9bSGsovVLtmn7z572Hi+USx4rby6J490O15P0TQX/AIlfa+UaUxZ6AkqAjBAScAlweTlF5W+QkBrG2nf1cL9kvVGLmlLg5tZO2FEpU+JLY7mmiouVAFUcABYd/ae06z3YQjBYij80v1Ft8++yTb95TxdewljEg2RVzBz+9b0/nAZoXggTNBImaCBM0EiZoAXgGTvltgYXDX4moy0wOw6t6A+cyuWYNLzPR6ZKNeojZJZUd/sc3gcUtQBlNwfTsM8ftcJYZ+h1XRuh3QZNVFjImaxewUarIwZCVZTdWBsQR0gzNSaeUROEZxcZLKfKPUNz99VxFqOJIWtwV+CVf9r9nA9HVPVo1Sn7MufqfF9V6LLT5tp3h5rzX3Xv8vM7OdZ8+LeALAFgBACAEAIAjC4seBgHzNvHsltl46pR1yKc1M/FQe+Q9pGoPapnFdXnKPqOnavHbP5M0Ua4uOB1E87B9ammsoWRgsElIgV27JfOSvBXqVQBziAOsm0RWdjOc1FZbwdZu9tRa9HRgzJzGsQeA0J7xb1nsUycoLPJ+d9TphVqJKt5i918/IXaD6GanARbvNdHP/MP4VhEM1LwAvAEvAGPWA4kCMpFowlLZIq1Nq0l4uvgb/KZyuguWddfTtVZ4a3+WCs+3af1cx8LfOZS1daO+v8Ah/Vz5SXxf2yczvRROOZLsUSmDZbXJZiLnjbgB6zms1qfCPW038PTh45r5IrbO2UKJurOb8QbWPhactlzns0e1pdBHTvMZP8AY0Jk0zuCQyRbSUskHebn78lLUcaxK8ErnUr1CqekfvefXO+jVY9mf5/c+X6r0Luzbplv5x+32/L0PSFa4uLEHUEcCOuegfJNY5HCCBYAsAIAQAgBAPJvb1ggUwta2oepSJ6wyh1B7sjeZmVqPR6fPEmjzzYWKuCh6Pd7p510MPPqfY9Ov7o9j5X0NQznex6goMJ4DQ0iMDBDicKKilW4EW/nLwk4vJjdTGyDjLzMrdPEvgsWUcNybjIxAOXrp1L9HSOzMZ6tdkcZyfC63Q3KbgotteiOw2jtJCOab90mWprXmYw6PrJ/0Y+OxX2XtgUUIKsSWLaZbWIAGt+yZ/zlfkdcP4e1L8TS/NklTeJz7tNR3sT6ACZvW+iOyv8Ahtf1z/JFZ9s126VXuX9bzKWsm+Dur6BpY8pv4v7YIHxNRveqP5kfKZS1E35ndX0vSw8Na/LP1ITTvx179Zk5t8nbCmMViKwOCSuTTtHSCQkEjrS2ABMN5ABZKiMjkNpK2IayDEQ2gkzpd0t73wdqdS74fq4tT7U6x+75dvRRqXDZ8fQ8XqnRoarNle0/0fx9/v8AzPWMFi0rItSkwdGFww4H+fZPTUk1lHxFtU6puE1hryJxJMxRAFgBACAEA4P2z4bNs7P/AHVek/3iaX/klJ8HVo3izB4ZTYowI4jXvE5Zx7lg9+i51yUl5HTUqgdQw6ZwtH1Nc1JJrhjhISNBwMsQFwB2w3gjdsiImROBMsDAZYTGELlgYC0AW0EhaAEgBJAWjAHXl92iMDxSllFEORJT0FjLFHu8kVRbSslkvFjJlwXFAkpMg2d29u1sE96fORjz6RPNbtHwt2+d50VWyre3Hoeb1DQU6yGJbSXD/wA5R69sbatPF0xUpE24Mp0ZG6VYdc9OE1NZR8HqtLZprHXZ/Z/A0Jc5wgBACAEA5v2i4flNmYsfDRap/hftP9ErLhm2neLI/E+cnPCcx7iNLYmKsSh4HUd/TOa6P9R7fTb/APTfyNgGcyeGeyOJF5fKK4YwzFsuJCICSBQslRyQ2SNTA6ZbsIUmxhW0hxwSmNMqSKstEhi5ZbtGQIlXHBOciSAThRaameXkGq9UhsKPqJxGuklBvtIWrqvFh8/QScFHbFED45BwBPkBHYZvUryIztE/VCjzMuomMtS2NGLdvrHw0+UlRRjK2TPXfZJh8uEdzxqVm8lVV+YadtC9k+W6xPuvS9F/c7ibnkhACAEAIBW2lhhVpVKZ4VKbof4lK/nBMXh5PlSn7oJ6h52nKfQciqxU3HEaykkmsG9c3FqS5R1GDrCooYeI7emcTjh4Z9RVarIKS8x8o1g2CVwBbTTtGRJTACMvyAoPXLJvzI+AE9UNjAkqSOpsBxlotENMlzDjrL5KbkVasvSVHjc+kNNle+MeWVmxiDrPhaQqyktTFcELbR+FR43MuqzKWpfkRNjXPTbusJbtRjK+TIGqE8ST4ycIo5NhJKZFIgZEvALezsO9Z1p0lLu5sqi1yfGWUW+DGyyME5SeyPe9zNmthcHSpVBZwGLi4Nmd2Yi40PGd1ce2KR8lrLlbdKa48vlsbcucwQAgBACAEA+Xdv4bksViKfDJiKyjuFRsvpac8lue7U8wT9yKK09D1ypvncubFxWRsp4N85z3R80er0+/tl2PhnQVLTneD245I5mWHBvOWUiGg48YW/I4HKPGWWPIhsZUcDiVHiIayV70vMhfFoOknuH6yezJm9RFEL7QHQvmZP4Zm9V6ELY5zwsO4CWUEYvUSZC9UtxJPnLYRk5yY28kruJAGmGAvG4ygEnDKucRVuZKiUdnoiUUpOEUcpMcKQghpvk6v2WYXPtBD8C1H/ylR6uJpTvM4+pvt0z9+Ee4zsPlwgBACAEAIAGAfOvtOwvJ7TxQ+JqdQfx0kufvZphNe0ezpJZqRzlIWGsodL3IStjoZVo1hJo6TZ+KFRAWIBGhnHKGHg+j0+pU4KXn5kj4qmOknukdho70vMhbaA+qnnJUDKWpImx7nhYdwEv2mT1EiJqjNxYxhGTukyEmSV3YkkDbSAPW8khjriCucCcn2GTgq7Uh60T2fOTgo7X5IbUonttJwgpN8sjVdZBbsHA6wSojpJOCSneQVeBxaCMHoXsaw161epb3aaqP42uf/wA5vp1u2eT1ieK4x9/0/wCz1edR8+EAIAQAgBACAeHe2zC5cej9FTDp95KlQN6FJjZyepoX7DXvODpTM7iImQWJ8GePhM5nbpnyi3e0zOrkeHgjA0kSCdxrQWFB8ZOCkpJDghPR+UntZm7UPWgev+vGThFXax/IDvjYrmT8wtbhGSVDPIsjJPaiNnPUZJdRRIlXrkZKuImUHQfzk8jON2P+gtnCZGztbKpBBN+GhkqLbwUlqIRg5t7I0trbs1cPT5VmRlFs4W4KX4d4vpeaTplFZOTT9Uqun2JNPyz5l7EbEQYFKyhuVbkje5tz6iqbDhazTb8GKSPMfVLXZJeW/wDYdvzSRGooiooCsSFVV4kAcPsmU1GE0kdXR5TnGcpNvg7X2PYbLhqr/FVy94VQfm5lqFszDrEs2xj6I76bnkBACAEAIAQAgHk/t1w3/wASp21qZ/iyOPwNMrEehoHvJHlKG0xPRGcYLkuE0PhKTOnSvfBbLX4TPB2d8UCoeqO0q7V5D+S/oScIr+JJjlpjpgq1J8slW3RGR2DwYyTgW9pAwMMEjcpgnJcwuya9X+zpuR1kZV+81hLquUuEc9mror8UkW9ibCfEVHViVWmSrkWJzDTKOiXrpcnucur6jCmK7d29/kbuzN1qS1ai1L1AuQrcldGBuGsdTp68JvGiK5PLu6tbJLs9n9TUqYWlTq0EpLTVuUZiFChsopVNT02uR6TVRS4OCd1s03JtlTCUBU2hXqHhRWmg7GZAxPkZVJd7ZtZY1p4Vrzy/1whmJ2l9K2fiamXKMtdV1vcLcI3edDJb7o5IhB06iK9GjUGGHIJS6lo6fZZP0lzkzvk4vfhi+LsOC00Xu4sfxTi1HjPqujpR03xbPV/Zxh+T2fR62zv5u1vQCbUrEEeR1KfdqJe7C/Q6eanCEAIAQAgBAAwDgPbRhs2AV/7qvTb7yvT+biZ2cHZon/5MeqPEyNJiz1VyJkvBOcEYEgP3GjheA7h8plI7a17JYUayDXGEPKwCJhBdDBQ7ZUnuLeDwdSq2SkpZvAWHWSdBLxg5cGF19dS7pvBNtDZlagQKq2vwNwQe4j5SZQceSlOqpu8DybO6ewVrA1awut7IuoBtxJtrN6aU1mR5nUeoyrl+HV5cv9g3x2ItFRVojKpYKy3NgTwZb6+HdJnUk00ZaXX2WQlCfOG0zqdsbVTCqGqZjc5QFAJJtfpPZN5TUUeXp9PK+TUfIzNglvob1aABqVWr1VDW95nbKD5CRHw5Rpbh6jtseywn8FsZW7W1K1fGWqErameUQaAugC3K9B7OiZ1zcpPJ1a7S100x7d8vn3FzA8/atY/BTt/lpj9ZaPjkZ3+zpK16tsu7Pfm45xx5aqP8Okqj5S/kzmfjgn7vuZlKiaOzKVM6NWZEAP8AzalyPuXlVtFI1nL8S+c1xu/sdCMT/wC7NPqoB/OoR+UvnfByOLUFL4/scFt6vmxVY/vlfu838pw2vM2fXaGHbp4L3fU932Bh+Sw1BPhpUwe/KL+s64rCSPmb599sperZoSxkEAIAQAgBAEgHMe0nDcpszFD4UFT/AAnWp/plZ+Fm+leLYnz139E5z2vMkMMEZMElzCnQf11zGR30+Et0gSQACSdABxJ6pCTZecoxTbeEaeO2HXo0zVqKMoF2syki+mo/SaOmSWTir19FkuyL3LuL3aVMK1flGLcmHUABRrY2PEnQzSVCUcnJX1VzuVajtnBoVNm0V2eai00Dmgr5tScxAJIJ1E0lXFQ2RyU6y6eqjGUts8FjdOkuHwnLPpmBqMenKPdA8B6y1cVCBhrbZajUdq9cIp70bwUamHyrdmdQ4BsDT6edx53EWHXKWzi1hHRodLbXZ+I9kv1NDGK1HA06dI5XcUqSkErZqpAJuNRxOs1llRwjiplGd7nZxu2ZW8Oy63JrVxFYMVaiiooOUZnVCbk6nW5NpnKD2bZ11aipRlXXHGU93zwdVtHG0qIzVWReOW/EnpyjifCaykktzz6arLJYgs/55nLbh7UIP0ZlNrGqjdQaxKt2G9we+Z0yeMM7uo0xT/Ei+dn8i3sxB/6piSvRSW/2mFO/yMmPjZnqG/5WpP3/AFG7s87HYx+psvk5H+mK/FJltbtVVH3fUr7t7aSi+IWs2UPWeqrakc42Km3cJWFsVlM21Whsl2yrWdkmUtvbe5avTZBenRYMoOmdviI6B1fzmU7vayvI69P03tplGfMufcUcbterUqGqGyOUFO6XXmA3te9+Mo7ZN5OurQUwiotZxvuV9nUeVrU01OeoinpJLsBr18ZRbs65tQg5eif6I+jhPQPjB0AIAkAWAEAIA0wCjtrC8th61M/8SlUT7yFfzkPgtCXbJM+XxrY9YBnMfQPZktNtIIaGRkkuYPhMpcnbQ/ZOr3Ewoes7HXk1FvtMbX8gZvp47tnl9ZtahGC8+fkau9G2qJSvhiWFTk+NuaTYMFB67Wmlk1hxODR6WzujaltksVDm2Z/2q+iD9JaXg+RjR7OqX/IjY32V/wBr8kh+D5E17atf8v3HbR5uzVt/dUB4E07/AJyZeEzpk/xsrncm27hadLBYjkUpqDRqDmhdSVI4jjrEklF4LVWTsuj3NvcNtK74Wk1Bc7K1Cqq9eUg+UmWcbFKe3uam8LDId7ap5KgjWzVK9G4HDmsC1uy9vORN8L3l9LHKnL0i/wBdjW2lgaVUZqqq2QMRm4C4F9OHQJMop8mVNtkHiDxn0MPZW3aNHB07MHqJRW6JqwIXUNb3RfpMp+JFROp6K6duJLCb5ZjYSrisMtXFlaX7bKczm5OZrjKqnt6SNBMk5wTkejOvTaiyFKb9leX3MM4t7uQzDlCWfKSoYkk6gd5mHez1lp69spbLCICJQ3FggS8FjpNw8Nnx+HXqfP8AcUvfzUTSpZmji10+3Tzfux+Z7sJ3HyY+ALAEgCwAgBAGmAMvAPmDbOH5KvWp2tydWqnglRlHoBOZnvweYp/AqUhKmjFcWghFrBHjKTOujg6fc3aKUK7JUNhVAGY8A4PNBPRe5Hfaa0Sw8M4Oq6eVkFOK4+h1O82x1xFJmsBVRSUbpNhfIesH0m9kFJHkaPVSpnjyfKINn8/ZgygknDMABqSQpAAHhJ5h8iM9uqy/937iUqZXZeVwVIwzAg6EHKbAiQ9q/kTBqWrWP9xJsVVxWBSmxNuTFJrWuClhfXp0B8ZMcSgVt7tPe2vJ5RV3ndMNhFw9PS4VQOkIpBJPfa3iZS5qMcHT06qVt34j8t/mQbt7wkUhTalXqGmLKaaZwVHAHqI4eEiFm26LavQpWNqSSfqzF2hj6uMxKZRlZWy0l45CDclr9Nxc91pk5SnNYPRjp6tNpn3bp8+/0wdPj92OWpWerWera4ZmOTN1cn7oHcLzeVWVyeTRr3VZlRSXpj9+SruQ3KYerRcWKllPXkqA8fHOPCRTvHBbqacb+9PnDRV33rAClQXgihiPDKnoG85nqJcRO3o1WFK1+e33OTymcx7wZJBGRyjrkhj1WQVbO09lWHzYxm6EpMfFiqj0Jm9C9o83qssUJerPXlM6z5weIA6AJAFgBAEMAaYBGxgHhXtT2WaONqP9WuBVXvsFcd+YE/xCYWLDPY0k+6tL0OM6JQ6hQZBJYwJ1PhKSOig3ti7KXFVDTJKkozBrX1BXiOkWJk1QU3hmGu1MqIqSWd8Hbin9CwZDuX5NGAY8STfKo8SAJ2P2Ynz8E771hcv8jF3R2/SpURRrNkNMnKTexUm/HoIJI8pnXasYZ3a7QWuxzgspkW9O8i1U5KgSVJ572IBA1yrfXja5md1qawjp6f06cJfiWfJHO4PaNWjfknZL8bWsfA6TGM3Hg9OzSVW+NZDDYhqldDUYuWqJcsb354016OyWg8zWSmohGrTyUFjZ8HptbGLTqUqVjerny2AyjIuY5uqd2d8HySi5Rc/T9zIw2FU7SqsAObRQn7bkgnvyqPOUSXe2dVtsv5WEH6v9Mfck2Djnq4nFhmJVGRUHQts6m3VfKDJhJtsrqqlXCvHmssztz6ROJxLj3AWW3WS5YeQ/FM6Vu2dXUpLtrj54z+hm750SmIZteeqsPAZSP8vrMb1iR6fSpqVCXp/2YAeYHp4FzCSMMUtBGByiAz0b2QYewxFQ9JpoPDMzfNZ0adcs8brM/BH4s9JSdJ4ZKIA6AEAIAQBDAGNAK1VoByO/2xfpmGOUXq0runWRbnp4j1AlJrKOrS2/hz34Z4ZUFpznsjVMEk+BOp7pWRtTybOydoth6mdApNiLG5Fj3HsErCbg8otqtLG+PbItbV2vVxNhUYBRqFUWW/Wesy07HLkpptHVRvFb+pmaCZ5O3A1n7pBOBL3hE8E2zR+2pf8AUp/iE0r8SOTW/wDon8GepVsXTSpTpsRylQPyehNwoBfW2mlp35WcHx6hJxcvJY/Uydl0hSx+JW5PKU6VUXNz7zhhfqFx4ESkViTOq+TnRXLHGV9B1PDjAJiq7MDndqg6OvInfdvWPAmxmWqshBLhJfdmTQxq4LArzl5eoVqFbjNznBYkcfcEp3KEUdD089XqJNL2d0n8FsZu9O20xZTk0cZM3OawuDbSw7pjdYp8HrdO0U9Mn3tb+Rh2MxPT2FVYIbHeMFcm1svdjE4i2VCin61S6jwHE+U0jVJnFd1CivbOX7j1fdDYgwVDk8+dmYuzWtqQBYC50AUTqrh2rB4Or1L1E+7GPI6FJc5SUQBRAFgBACAIYBG8Aq1oBSYyGWieOe0jYH0avyiD9lWuw6lf66dnG47z1TCxYZ6+kt749r5RxQ0lDsLGDPO8JWXBpV4jQQWmZ3PcHJJkErCFVJVshsRljITEWWRJY2WP29L/AKtP8QmtfiRya7/55/BnpW0sZh6LB6zIHQMF6Xs1swVeOthO2U4x3Z8pTRdb7ME8focFitsVGxJxCc1uCg6jJawVh06ce2cX4z7u5H0sNDX+AqZb/cZtXbFbFWFVlsNQqgqt+uxJJPeYnY58mmm0VWn3gt/V8mbYCZnYg9JAL2A2TWr/ANlTdh8R0XzOkvGuUuDnu1dVXikdNs7cUnWvUt+6n+4/pN40LzPLt6s3tXH5s6vZmwaFD+zprf4jq3mdZqoxjwebZfbb45G1RWWyZdpfoGSUfJdQwQSiAOEAWAEAIAhgDHgFSsIBRqyGWjyZG8Gy1xlB6LWBOqN8Lj3W7ug9hMq1lYNq5uuSkjwfHYVqblXBVlYqwPEEGxE5z3ItNZQzDNzhIfBpX4jRWZHeF5BI4CMEAywExoEEjgbEEGxGoI4gy2SsknsxHfpubn1kPcKONkhwqGRgdpJh8K9U2pIzHsBPn1Syi3wUsthWszaR0Wztyaz2NVlpjq0ZvTT5zaND8zzburQjtWsnUbN3Uw9HXLnbrfX04Dym0a4xPMt1t9vnhe43UQDgAJbJyqHqPAgukSosAtUlgFqiJYwLdOATLAHCALACAEADAGNAK1UQChWEhkx5Kj6SDU869qGwb2xVMdSVgPJKnyU/wzOyPmd+hu/038jzmkbMO+Yvg9KPJpKdZmeguBxWVJQoHbJGSMsB2yBhsA5gnA+mhJsLkngALnykpNlZSUVlm7s7dXEVtSoQdbcfuj87TWNMnyedd1OmvaO79x1GzdyqNOxq3qHt0X7o/O82jVFHl29Tus2jsjpKGGWmLIqqB0AADyE144OF90nmTJrSCyihQsEjgsEkipAJkSAWUWCrexPSWWMSyggEogDxACAEAIAQBjQCCoIBTrLBKKdZZU2KmIoLURkqAMjgqwPSCLEQRlpprlHh+8ex2weIam1yAQUb4kJ5rfke0Gc0lh4PcptVkVJEamYnqx4HQWHAQQaOB2BWre5TNutuaPXj4TSNUmcl2vpq5fyR0+ztxgNazE/uroPPifSbRoXmeVd1eyW1ax9Tp8BsilRFqaKO22p7z0zVJLg86yyy15m2y+EjJVRQ8JBbA4U4JHCnBDaQ8UoCeSRacEki04IJkpwRkmVIRWXBKiyxmTqIA8QB0AIAggCwAgDTAInEArVUgFarTlTZMrPSkEnLb+bv/S6GZB+1pXZetl+sn5jtHbInHKN9Ld+HPD4Z53gti1ax/Z03bttYeLHScqhJ+R78tVXWvakdLs7cNzrXcKPhTU/eP6Gaxo9Tz7urritfNnUbP3aoUfdQE/EdT5nh4TZRjE8y3VXW+JmqlADgJbJioEi0pBbA8UYJHilAyPWhfhBVywSnDW46iSR3ZLAogajqklERCnKmuR4pwMkgSCMki04wR3EmSSish6rJKjwIA4QBYAQBogDoAQBDAGMIBE6wCM05U0XBGaEE5GHDCA9yBsEBwEnJXtGfR5BZJCihBI4UYA8UYIHrRghsnXDgSxTIqUrAwBWTmyAuR/J6WkhPcjFOQXyPSleMFXIlSnYySGxxXSAhLQGOAggWALACAEAYIA+AEAIA0wBpEAS0gshpWQWyJlgZGlIA00oAnJQMiilJwMjhTgjI5U1ghskyySoir0QAtAFywSKqwQLaALAEMAUCAEAWAEAIAQBggDhAFgBAEgCGAIYJQkgkSAEEhACCBQIAoEECyQLBAggCmAEABACAJAAQB0AIAQAgBACAf//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2293" name="Picture 5" descr="\\JH-CTXFILE-SVR\Folder Redirection\anisha.sonal\Desktop\SuggestionBox-624x594.jpg"/>
          <p:cNvPicPr>
            <a:picLocks noChangeAspect="1" noChangeArrowheads="1"/>
          </p:cNvPicPr>
          <p:nvPr/>
        </p:nvPicPr>
        <p:blipFill>
          <a:blip r:embed="rId3" cstate="print"/>
          <a:srcRect/>
          <a:stretch>
            <a:fillRect/>
          </a:stretch>
        </p:blipFill>
        <p:spPr bwMode="auto">
          <a:xfrm>
            <a:off x="6934200" y="4876800"/>
            <a:ext cx="1901825" cy="1809750"/>
          </a:xfrm>
          <a:prstGeom prst="rect">
            <a:avLst/>
          </a:prstGeom>
          <a:noFill/>
        </p:spPr>
      </p:pic>
    </p:spTree>
  </p:cSld>
  <p:clrMapOvr>
    <a:masterClrMapping/>
  </p:clrMapOvr>
  <p:transition spd="med">
    <p:push dir="d"/>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1"/>
          <p:cNvSpPr>
            <a:spLocks noChangeArrowheads="1"/>
          </p:cNvSpPr>
          <p:nvPr/>
        </p:nvSpPr>
        <p:spPr bwMode="auto">
          <a:xfrm>
            <a:off x="0" y="1219200"/>
            <a:ext cx="9052300" cy="31700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Char char="•"/>
              <a:tabLst/>
            </a:pPr>
            <a:r>
              <a:rPr kumimoji="0" lang="en-US" sz="20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rPr>
              <a:t>It is seen that though the majority of the employees find the engagement activities interesting,</a:t>
            </a:r>
            <a:r>
              <a:rPr kumimoji="0" lang="en-US" sz="2000" b="0" i="0" u="none" strike="noStrike" cap="none" normalizeH="0" dirty="0" smtClean="0">
                <a:ln>
                  <a:noFill/>
                </a:ln>
                <a:solidFill>
                  <a:srgbClr val="000000"/>
                </a:solidFill>
                <a:effectLst/>
                <a:latin typeface="Calibri" pitchFamily="34" charset="0"/>
                <a:ea typeface="Calibri" pitchFamily="34" charset="0"/>
                <a:cs typeface="Times New Roman" pitchFamily="18" charset="0"/>
              </a:rPr>
              <a:t> </a:t>
            </a:r>
            <a:r>
              <a:rPr kumimoji="0" lang="en-US" sz="20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rPr>
              <a:t>but the participation level is not </a:t>
            </a:r>
            <a:r>
              <a:rPr kumimoji="0" lang="en-US" sz="2000" b="0" i="0" u="none" strike="noStrike" cap="none" normalizeH="0" baseline="0" dirty="0" err="1" smtClean="0">
                <a:ln>
                  <a:noFill/>
                </a:ln>
                <a:solidFill>
                  <a:srgbClr val="000000"/>
                </a:solidFill>
                <a:effectLst/>
                <a:latin typeface="Calibri" pitchFamily="34" charset="0"/>
                <a:ea typeface="Calibri" pitchFamily="34" charset="0"/>
                <a:cs typeface="Times New Roman" pitchFamily="18" charset="0"/>
              </a:rPr>
              <a:t>upto</a:t>
            </a:r>
            <a:r>
              <a:rPr kumimoji="0" lang="en-US" sz="20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rPr>
              <a:t> a certain level it should be according to the number of employees working in the organization. </a:t>
            </a:r>
          </a:p>
          <a:p>
            <a:pPr marL="0" marR="0" lvl="0" indent="0" algn="just" defTabSz="914400" rtl="0" eaLnBrk="1" fontAlgn="base" latinLnBrk="0" hangingPunct="1">
              <a:lnSpc>
                <a:spcPct val="100000"/>
              </a:lnSpc>
              <a:spcBef>
                <a:spcPct val="0"/>
              </a:spcBef>
              <a:spcAft>
                <a:spcPct val="0"/>
              </a:spcAft>
              <a:buClrTx/>
              <a:buSzTx/>
              <a:tabLst/>
            </a:pPr>
            <a:r>
              <a:rPr kumimoji="0" lang="en-US" sz="20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rPr>
              <a:t>Hence in order to motivate the employees for active participation, activities of their interest should be organized on a regular basis.</a:t>
            </a:r>
          </a:p>
          <a:p>
            <a:pPr marL="0" marR="0" lvl="0" indent="0" algn="just" defTabSz="914400" rtl="0" eaLnBrk="1" fontAlgn="base" latinLnBrk="0" hangingPunct="1">
              <a:lnSpc>
                <a:spcPct val="100000"/>
              </a:lnSpc>
              <a:spcBef>
                <a:spcPct val="0"/>
              </a:spcBef>
              <a:spcAft>
                <a:spcPct val="0"/>
              </a:spcAft>
              <a:buClrTx/>
              <a:buSzTx/>
              <a:tabLst/>
            </a:pPr>
            <a:endParaRPr lang="en-US" sz="2000" dirty="0" smtClean="0">
              <a:solidFill>
                <a:srgbClr val="000000"/>
              </a:solidFill>
              <a:latin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tabLst/>
            </a:pP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sz="20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rPr>
              <a:t>Some more in house activities like, yoga classes, coffee with the leaders or music classes can be arranged</a:t>
            </a:r>
            <a:r>
              <a:rPr kumimoji="0" lang="en-US" sz="2000" b="0" i="0" u="none" strike="noStrike" cap="none" normalizeH="0" dirty="0" smtClean="0">
                <a:ln>
                  <a:noFill/>
                </a:ln>
                <a:solidFill>
                  <a:srgbClr val="000000"/>
                </a:solidFill>
                <a:effectLst/>
                <a:latin typeface="Calibri" pitchFamily="34" charset="0"/>
                <a:ea typeface="Calibri" pitchFamily="34" charset="0"/>
                <a:cs typeface="Times New Roman" pitchFamily="18" charset="0"/>
              </a:rPr>
              <a:t> </a:t>
            </a:r>
            <a:r>
              <a:rPr kumimoji="0" lang="en-US" sz="20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rPr>
              <a:t>for the employees for their active participation</a:t>
            </a:r>
          </a:p>
          <a:p>
            <a:pPr marL="0" marR="0" lvl="0" indent="0" algn="just" defTabSz="914400" rtl="0" eaLnBrk="0" fontAlgn="base" latinLnBrk="0" hangingPunct="0">
              <a:lnSpc>
                <a:spcPct val="100000"/>
              </a:lnSpc>
              <a:spcBef>
                <a:spcPct val="0"/>
              </a:spcBef>
              <a:spcAft>
                <a:spcPct val="0"/>
              </a:spcAft>
              <a:buClrTx/>
              <a:buSzTx/>
              <a:tabLst/>
            </a:pPr>
            <a:r>
              <a:rPr kumimoji="0" lang="en-US" sz="20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rPr>
              <a:t> &amp; to decrease the level of dissatisfaction among the employees.</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pic>
        <p:nvPicPr>
          <p:cNvPr id="3" name="Picture 2"/>
          <p:cNvPicPr/>
          <p:nvPr/>
        </p:nvPicPr>
        <p:blipFill>
          <a:blip r:embed="rId2" cstate="print"/>
          <a:srcRect/>
          <a:stretch>
            <a:fillRect/>
          </a:stretch>
        </p:blipFill>
        <p:spPr bwMode="auto">
          <a:xfrm>
            <a:off x="7772400" y="0"/>
            <a:ext cx="1371600" cy="762000"/>
          </a:xfrm>
          <a:prstGeom prst="rect">
            <a:avLst/>
          </a:prstGeom>
          <a:noFill/>
          <a:ln w="1">
            <a:noFill/>
            <a:miter lim="800000"/>
            <a:headEnd/>
            <a:tailEnd type="none" w="med" len="med"/>
          </a:ln>
          <a:effectLst/>
        </p:spPr>
      </p:pic>
      <p:pic>
        <p:nvPicPr>
          <p:cNvPr id="11265" name="Picture 1" descr="\\JH-CTXFILE-SVR\Folder Redirection\anisha.sonal\Desktop\suggestion.jpg"/>
          <p:cNvPicPr>
            <a:picLocks noChangeAspect="1" noChangeArrowheads="1"/>
          </p:cNvPicPr>
          <p:nvPr/>
        </p:nvPicPr>
        <p:blipFill>
          <a:blip r:embed="rId3" cstate="print"/>
          <a:srcRect/>
          <a:stretch>
            <a:fillRect/>
          </a:stretch>
        </p:blipFill>
        <p:spPr bwMode="auto">
          <a:xfrm>
            <a:off x="0" y="0"/>
            <a:ext cx="1524000" cy="1296537"/>
          </a:xfrm>
          <a:prstGeom prst="rect">
            <a:avLst/>
          </a:prstGeom>
          <a:noFill/>
        </p:spPr>
      </p:pic>
      <p:pic>
        <p:nvPicPr>
          <p:cNvPr id="11266" name="Picture 2" descr="\\JH-CTXFILE-SVR\Folder Redirection\anisha.sonal\Desktop\images (3).jpg"/>
          <p:cNvPicPr>
            <a:picLocks noChangeAspect="1" noChangeArrowheads="1"/>
          </p:cNvPicPr>
          <p:nvPr/>
        </p:nvPicPr>
        <p:blipFill>
          <a:blip r:embed="rId4" cstate="print"/>
          <a:srcRect/>
          <a:stretch>
            <a:fillRect/>
          </a:stretch>
        </p:blipFill>
        <p:spPr bwMode="auto">
          <a:xfrm>
            <a:off x="3124200" y="4724400"/>
            <a:ext cx="3254845" cy="1695450"/>
          </a:xfrm>
          <a:prstGeom prst="rect">
            <a:avLst/>
          </a:prstGeom>
          <a:noFill/>
        </p:spPr>
      </p:pic>
    </p:spTree>
  </p:cSld>
  <p:clrMapOvr>
    <a:masterClrMapping/>
  </p:clrMapOvr>
  <p:transition spd="med">
    <p:wedg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09800" y="152400"/>
            <a:ext cx="4645824" cy="52322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28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About </a:t>
            </a:r>
            <a:r>
              <a:rPr lang="en-US" sz="2800" b="1" cap="all" spc="0" dirty="0" err="1"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jaypee</a:t>
            </a:r>
            <a:r>
              <a:rPr lang="en-US" sz="28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 hospital</a:t>
            </a:r>
            <a:endParaRPr lang="en-US" sz="28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 name="Rectangle 2"/>
          <p:cNvSpPr/>
          <p:nvPr/>
        </p:nvSpPr>
        <p:spPr>
          <a:xfrm>
            <a:off x="304800" y="838201"/>
            <a:ext cx="8686800" cy="5867399"/>
          </a:xfrm>
          <a:prstGeom prst="rect">
            <a:avLst/>
          </a:prstGeom>
        </p:spPr>
        <p:txBody>
          <a:bodyPr wrap="square">
            <a:spAutoFit/>
          </a:bodyPr>
          <a:lstStyle/>
          <a:p>
            <a:r>
              <a:rPr lang="en-US" b="1" dirty="0" err="1"/>
              <a:t>Jaypee</a:t>
            </a:r>
            <a:r>
              <a:rPr lang="en-US" b="1" dirty="0"/>
              <a:t> </a:t>
            </a:r>
            <a:r>
              <a:rPr lang="en-US" b="1" dirty="0" smtClean="0"/>
              <a:t>Hospital </a:t>
            </a:r>
            <a:r>
              <a:rPr lang="en-US" dirty="0"/>
              <a:t>is the flagship hospital of the </a:t>
            </a:r>
            <a:r>
              <a:rPr lang="en-US" dirty="0" err="1"/>
              <a:t>Jaypee</a:t>
            </a:r>
            <a:r>
              <a:rPr lang="en-US" dirty="0"/>
              <a:t> </a:t>
            </a:r>
            <a:r>
              <a:rPr lang="en-US" dirty="0" smtClean="0"/>
              <a:t>Group. </a:t>
            </a:r>
            <a:r>
              <a:rPr lang="en-US" dirty="0"/>
              <a:t>This hospital has been planned and designed as a 1200 bedded tertiary care multi-</a:t>
            </a:r>
            <a:r>
              <a:rPr lang="en-US" dirty="0" err="1"/>
              <a:t>speciality</a:t>
            </a:r>
            <a:r>
              <a:rPr lang="en-US" dirty="0"/>
              <a:t> facility and has commissioned 525 beds in the first phase</a:t>
            </a:r>
            <a:r>
              <a:rPr lang="en-US" dirty="0" smtClean="0"/>
              <a:t>.</a:t>
            </a:r>
          </a:p>
          <a:p>
            <a:endParaRPr lang="en-US" dirty="0" smtClean="0"/>
          </a:p>
          <a:p>
            <a:r>
              <a:rPr lang="en-US" b="1" cap="all" dirty="0"/>
              <a:t>VISION</a:t>
            </a:r>
          </a:p>
          <a:p>
            <a:r>
              <a:rPr lang="en-US" dirty="0"/>
              <a:t>Promoting healthcare to the common masses with the growing needs of society by providing quality and affordable healthcare with commitment</a:t>
            </a:r>
            <a:r>
              <a:rPr lang="en-US" dirty="0" smtClean="0"/>
              <a:t>.</a:t>
            </a:r>
          </a:p>
          <a:p>
            <a:endParaRPr lang="en-US" dirty="0"/>
          </a:p>
          <a:p>
            <a:r>
              <a:rPr lang="en-US" b="1" cap="all" dirty="0"/>
              <a:t>MISSION</a:t>
            </a:r>
          </a:p>
          <a:p>
            <a:r>
              <a:rPr lang="en-US" dirty="0"/>
              <a:t>The </a:t>
            </a:r>
            <a:r>
              <a:rPr lang="en-US" dirty="0" err="1"/>
              <a:t>Jaypee</a:t>
            </a:r>
            <a:r>
              <a:rPr lang="en-US" dirty="0"/>
              <a:t> Group is committed to building </a:t>
            </a:r>
            <a:r>
              <a:rPr lang="en-US" dirty="0" err="1"/>
              <a:t>Jaypee</a:t>
            </a:r>
            <a:r>
              <a:rPr lang="en-US" dirty="0"/>
              <a:t> Hospital as a super-</a:t>
            </a:r>
            <a:r>
              <a:rPr lang="en-US" dirty="0" err="1"/>
              <a:t>speciality</a:t>
            </a:r>
            <a:r>
              <a:rPr lang="en-US" dirty="0"/>
              <a:t> hospital with advanced healthcare facilities, the latest diagnostic services and state-of-the-art technology focused on medical </a:t>
            </a:r>
            <a:r>
              <a:rPr lang="en-US" dirty="0" err="1"/>
              <a:t>specialities</a:t>
            </a:r>
            <a:r>
              <a:rPr lang="en-US" dirty="0"/>
              <a:t> that meet the healthcare needs of the population. The </a:t>
            </a:r>
            <a:r>
              <a:rPr lang="en-US" dirty="0" err="1"/>
              <a:t>Jaypee</a:t>
            </a:r>
            <a:r>
              <a:rPr lang="en-US" dirty="0"/>
              <a:t> Hospital will be the ultimate choice for medical care.</a:t>
            </a:r>
          </a:p>
          <a:p>
            <a:r>
              <a:rPr lang="en-US" b="1" cap="all" dirty="0"/>
              <a:t>CORE VALUES</a:t>
            </a:r>
          </a:p>
          <a:p>
            <a:pPr lvl="2"/>
            <a:r>
              <a:rPr lang="en-US" b="1" dirty="0" smtClean="0"/>
              <a:t>Quality</a:t>
            </a:r>
            <a:endParaRPr lang="en-US" dirty="0"/>
          </a:p>
          <a:p>
            <a:pPr lvl="2"/>
            <a:r>
              <a:rPr lang="en-US" b="1" dirty="0" smtClean="0"/>
              <a:t>Innovation</a:t>
            </a:r>
            <a:endParaRPr lang="en-US" dirty="0"/>
          </a:p>
          <a:p>
            <a:pPr lvl="2"/>
            <a:r>
              <a:rPr lang="en-US" b="1" dirty="0" smtClean="0"/>
              <a:t>Teamwork</a:t>
            </a:r>
            <a:endParaRPr lang="en-US" dirty="0"/>
          </a:p>
          <a:p>
            <a:pPr lvl="2"/>
            <a:r>
              <a:rPr lang="en-US" b="1" dirty="0" smtClean="0"/>
              <a:t>Service</a:t>
            </a:r>
            <a:endParaRPr lang="en-US" dirty="0"/>
          </a:p>
          <a:p>
            <a:pPr lvl="2"/>
            <a:r>
              <a:rPr lang="en-US" b="1" dirty="0" smtClean="0"/>
              <a:t>Integrity</a:t>
            </a:r>
            <a:endParaRPr lang="en-US" dirty="0"/>
          </a:p>
          <a:p>
            <a:pPr lvl="2"/>
            <a:r>
              <a:rPr lang="en-US" b="1" dirty="0" smtClean="0"/>
              <a:t>Compassion</a:t>
            </a:r>
            <a:endParaRPr lang="en-US" dirty="0"/>
          </a:p>
          <a:p>
            <a:endParaRPr lang="en-US" dirty="0"/>
          </a:p>
        </p:txBody>
      </p:sp>
      <p:pic>
        <p:nvPicPr>
          <p:cNvPr id="4" name="Picture 3"/>
          <p:cNvPicPr/>
          <p:nvPr/>
        </p:nvPicPr>
        <p:blipFill>
          <a:blip r:embed="rId2" cstate="print"/>
          <a:srcRect/>
          <a:stretch>
            <a:fillRect/>
          </a:stretch>
        </p:blipFill>
        <p:spPr bwMode="auto">
          <a:xfrm>
            <a:off x="7772400" y="0"/>
            <a:ext cx="1371600" cy="762000"/>
          </a:xfrm>
          <a:prstGeom prst="rect">
            <a:avLst/>
          </a:prstGeom>
          <a:noFill/>
          <a:ln w="1">
            <a:noFill/>
            <a:miter lim="800000"/>
            <a:headEnd/>
            <a:tailEnd type="none" w="med" len="med"/>
          </a:ln>
          <a:effectLst/>
        </p:spPr>
      </p:pic>
      <p:pic>
        <p:nvPicPr>
          <p:cNvPr id="1026" name="Picture 2" descr="\\JH-CTXFILE-SVR\Folder Redirection\anisha.sonal\Desktop\00e3457.jpg"/>
          <p:cNvPicPr>
            <a:picLocks noChangeAspect="1" noChangeArrowheads="1"/>
          </p:cNvPicPr>
          <p:nvPr/>
        </p:nvPicPr>
        <p:blipFill>
          <a:blip r:embed="rId3" cstate="print"/>
          <a:srcRect/>
          <a:stretch>
            <a:fillRect/>
          </a:stretch>
        </p:blipFill>
        <p:spPr bwMode="auto">
          <a:xfrm>
            <a:off x="5791200" y="4572000"/>
            <a:ext cx="1981200" cy="1981200"/>
          </a:xfrm>
          <a:prstGeom prst="rect">
            <a:avLst/>
          </a:prstGeom>
          <a:noFill/>
        </p:spPr>
      </p:pic>
    </p:spTree>
  </p:cSld>
  <p:clrMapOvr>
    <a:masterClrMapping/>
  </p:clrMapOvr>
  <p:transition spd="med">
    <p:wedg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24200" y="533400"/>
            <a:ext cx="3424142" cy="584775"/>
          </a:xfrm>
          <a:prstGeom prst="rect">
            <a:avLst/>
          </a:prstGeom>
          <a:noFill/>
        </p:spPr>
        <p:txBody>
          <a:bodyPr wrap="none" lIns="91440" tIns="45720" rIns="91440" bIns="4572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en-US" sz="3200" b="1" cap="all" spc="0"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Key </a:t>
            </a:r>
            <a:r>
              <a:rPr lang="en-US" sz="3200" b="1" cap="all" spc="0" dirty="0" err="1"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learnings</a:t>
            </a:r>
            <a:endParaRPr lang="en-US" sz="3200" b="1" cap="all" spc="0"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
        <p:nvSpPr>
          <p:cNvPr id="37889" name="Rectangle 1"/>
          <p:cNvSpPr>
            <a:spLocks noChangeArrowheads="1"/>
          </p:cNvSpPr>
          <p:nvPr/>
        </p:nvSpPr>
        <p:spPr bwMode="auto">
          <a:xfrm>
            <a:off x="152400" y="1295400"/>
            <a:ext cx="8852706" cy="44012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 typeface="Wingdings" pitchFamily="2" charset="2"/>
              <a:buChar char="q"/>
              <a:tabLst/>
            </a:pPr>
            <a:r>
              <a:rPr kumimoji="0" lang="en-US"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Learned how to conduct an employee engagement program in an organization.</a:t>
            </a:r>
          </a:p>
          <a:p>
            <a:pPr marL="0" marR="0" lvl="0" indent="0" algn="just" defTabSz="914400" rtl="0" eaLnBrk="1" fontAlgn="base" latinLnBrk="0" hangingPunct="1">
              <a:lnSpc>
                <a:spcPct val="100000"/>
              </a:lnSpc>
              <a:spcBef>
                <a:spcPct val="0"/>
              </a:spcBef>
              <a:spcAft>
                <a:spcPct val="0"/>
              </a:spcAft>
              <a:buClrTx/>
              <a:buSzTx/>
              <a:buFont typeface="Wingdings" pitchFamily="2" charset="2"/>
              <a:buChar char="q"/>
              <a:tabLst/>
            </a:pP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 typeface="Wingdings" pitchFamily="2" charset="2"/>
              <a:buChar char="q"/>
              <a:tabLst/>
            </a:pPr>
            <a:r>
              <a:rPr kumimoji="0" lang="en-US"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Learned being an HR representative how to build a relationship &amp; Loyalty </a:t>
            </a:r>
          </a:p>
          <a:p>
            <a:pPr marL="0" marR="0" lvl="0" indent="0" algn="just" defTabSz="914400" rtl="0" eaLnBrk="0" fontAlgn="base" latinLnBrk="0" hangingPunct="0">
              <a:lnSpc>
                <a:spcPct val="100000"/>
              </a:lnSpc>
              <a:spcBef>
                <a:spcPct val="0"/>
              </a:spcBef>
              <a:spcAft>
                <a:spcPct val="0"/>
              </a:spcAft>
              <a:buClrTx/>
              <a:buSzTx/>
              <a:tabLst/>
            </a:pPr>
            <a:r>
              <a:rPr kumimoji="0" lang="en-US"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with the employees in an organization.</a:t>
            </a:r>
          </a:p>
          <a:p>
            <a:pPr marL="0" marR="0" lvl="0" indent="0" algn="just" defTabSz="914400" rtl="0" eaLnBrk="0" fontAlgn="base" latinLnBrk="0" hangingPunct="0">
              <a:lnSpc>
                <a:spcPct val="100000"/>
              </a:lnSpc>
              <a:spcBef>
                <a:spcPct val="0"/>
              </a:spcBef>
              <a:spcAft>
                <a:spcPct val="0"/>
              </a:spcAft>
              <a:buClrTx/>
              <a:buSzTx/>
              <a:buFont typeface="Wingdings" pitchFamily="2" charset="2"/>
              <a:buChar char="q"/>
              <a:tabLst/>
            </a:pP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 typeface="Wingdings" pitchFamily="2" charset="2"/>
              <a:buChar char="q"/>
              <a:tabLst/>
            </a:pPr>
            <a:r>
              <a:rPr kumimoji="0" lang="en-US"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Learned how an organizations tuned to be the </a:t>
            </a:r>
            <a:r>
              <a:rPr kumimoji="0" lang="en-US" sz="2000" b="0" i="0" u="none" strike="noStrike" cap="none" normalizeH="0" baseline="0" dirty="0" smtClean="0">
                <a:ln>
                  <a:noFill/>
                </a:ln>
                <a:solidFill>
                  <a:srgbClr val="000000"/>
                </a:solidFill>
                <a:effectLst/>
                <a:latin typeface="Calibri"/>
                <a:ea typeface="Calibri" pitchFamily="34" charset="0"/>
                <a:cs typeface="Times New Roman" pitchFamily="18" charset="0"/>
              </a:rPr>
              <a:t>“</a:t>
            </a:r>
            <a:r>
              <a:rPr kumimoji="0" lang="en-US"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voice of the employee</a:t>
            </a:r>
            <a:r>
              <a:rPr kumimoji="0" lang="en-US" sz="2000" b="0" i="0" u="none" strike="noStrike" cap="none" normalizeH="0" baseline="0" dirty="0" smtClean="0">
                <a:ln>
                  <a:noFill/>
                </a:ln>
                <a:solidFill>
                  <a:srgbClr val="000000"/>
                </a:solidFill>
                <a:effectLst/>
                <a:latin typeface="Calibri"/>
                <a:ea typeface="Calibri" pitchFamily="34" charset="0"/>
                <a:cs typeface="Times New Roman" pitchFamily="18" charset="0"/>
              </a:rPr>
              <a:t>”</a:t>
            </a:r>
            <a:r>
              <a:rPr kumimoji="0" lang="en-US"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a:t>
            </a:r>
          </a:p>
          <a:p>
            <a:pPr marL="0" marR="0" lvl="0" indent="0" algn="just" defTabSz="914400" rtl="0" eaLnBrk="0" fontAlgn="base" latinLnBrk="0" hangingPunct="0">
              <a:lnSpc>
                <a:spcPct val="100000"/>
              </a:lnSpc>
              <a:spcBef>
                <a:spcPct val="0"/>
              </a:spcBef>
              <a:spcAft>
                <a:spcPct val="0"/>
              </a:spcAft>
              <a:buClrTx/>
              <a:buSzTx/>
              <a:tabLst/>
            </a:pPr>
            <a:r>
              <a:rPr kumimoji="0" lang="en-US"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and ensure that valued employees are engaged with the organization.</a:t>
            </a:r>
          </a:p>
          <a:p>
            <a:pPr marL="0" marR="0" lvl="0" indent="0" algn="just" defTabSz="914400" rtl="0" eaLnBrk="0" fontAlgn="base" latinLnBrk="0" hangingPunct="0">
              <a:lnSpc>
                <a:spcPct val="100000"/>
              </a:lnSpc>
              <a:spcBef>
                <a:spcPct val="0"/>
              </a:spcBef>
              <a:spcAft>
                <a:spcPct val="0"/>
              </a:spcAft>
              <a:buClrTx/>
              <a:buSzTx/>
              <a:buFont typeface="Wingdings" pitchFamily="2" charset="2"/>
              <a:buChar char="q"/>
              <a:tabLst/>
            </a:pPr>
            <a:endParaRPr lang="en-US" sz="2000" dirty="0" smtClean="0">
              <a:solidFill>
                <a:srgbClr val="000000"/>
              </a:solidFill>
              <a:latin typeface="Times New Roman" pitchFamily="18" charset="0"/>
              <a:cs typeface="Times New Roman" pitchFamily="18" charset="0"/>
            </a:endParaRPr>
          </a:p>
          <a:p>
            <a:pPr algn="just" eaLnBrk="0" fontAlgn="base" hangingPunct="0">
              <a:spcBef>
                <a:spcPct val="0"/>
              </a:spcBef>
              <a:spcAft>
                <a:spcPct val="0"/>
              </a:spcAft>
              <a:buFont typeface="Wingdings" pitchFamily="2" charset="2"/>
              <a:buChar char="q"/>
            </a:pPr>
            <a:r>
              <a:rPr lang="en-US" sz="2000" dirty="0" smtClean="0"/>
              <a:t>From this study I found that Rewarding, Engaging, and Retaining Key Talent </a:t>
            </a:r>
          </a:p>
          <a:p>
            <a:pPr algn="just" eaLnBrk="0" fontAlgn="base" hangingPunct="0">
              <a:spcBef>
                <a:spcPct val="0"/>
              </a:spcBef>
              <a:spcAft>
                <a:spcPct val="0"/>
              </a:spcAft>
            </a:pPr>
            <a:r>
              <a:rPr lang="en-US" sz="2000" dirty="0" smtClean="0"/>
              <a:t>have been correlated with high levels of quality, productivity and attendance. And secondly correlated higher levels of employee engagement with higher levels of new product innovation. And a third has observed some very positive business outcomes, in large part because of its focus on employee engagement </a:t>
            </a:r>
          </a:p>
          <a:p>
            <a:pPr marL="0" marR="0" lvl="0" indent="0" algn="just" defTabSz="914400" rtl="0" eaLnBrk="0" fontAlgn="base" latinLnBrk="0" hangingPunct="0">
              <a:lnSpc>
                <a:spcPct val="100000"/>
              </a:lnSpc>
              <a:spcBef>
                <a:spcPct val="0"/>
              </a:spcBef>
              <a:spcAft>
                <a:spcPct val="0"/>
              </a:spcAft>
              <a:buClrTx/>
              <a:buSzTx/>
              <a:buFont typeface="Wingdings" pitchFamily="2" charset="2"/>
              <a:buChar char="q"/>
              <a:tabLst/>
            </a:pP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pic>
        <p:nvPicPr>
          <p:cNvPr id="4" name="Picture 3"/>
          <p:cNvPicPr/>
          <p:nvPr/>
        </p:nvPicPr>
        <p:blipFill>
          <a:blip r:embed="rId2" cstate="print"/>
          <a:srcRect/>
          <a:stretch>
            <a:fillRect/>
          </a:stretch>
        </p:blipFill>
        <p:spPr bwMode="auto">
          <a:xfrm>
            <a:off x="7772400" y="0"/>
            <a:ext cx="1371600" cy="762000"/>
          </a:xfrm>
          <a:prstGeom prst="rect">
            <a:avLst/>
          </a:prstGeom>
          <a:noFill/>
          <a:ln w="1">
            <a:noFill/>
            <a:miter lim="800000"/>
            <a:headEnd/>
            <a:tailEnd type="none" w="med" len="med"/>
          </a:ln>
          <a:effectLst/>
        </p:spPr>
      </p:pic>
      <p:pic>
        <p:nvPicPr>
          <p:cNvPr id="10241" name="Picture 1" descr="\\JH-CTXFILE-SVR\Folder Redirection\anisha.sonal\Desktop\download.jpg"/>
          <p:cNvPicPr>
            <a:picLocks noChangeAspect="1" noChangeArrowheads="1"/>
          </p:cNvPicPr>
          <p:nvPr/>
        </p:nvPicPr>
        <p:blipFill>
          <a:blip r:embed="rId3" cstate="print"/>
          <a:srcRect/>
          <a:stretch>
            <a:fillRect/>
          </a:stretch>
        </p:blipFill>
        <p:spPr bwMode="auto">
          <a:xfrm>
            <a:off x="3581400" y="5488894"/>
            <a:ext cx="2057400" cy="1369106"/>
          </a:xfrm>
          <a:prstGeom prst="rect">
            <a:avLst/>
          </a:prstGeom>
          <a:noFill/>
        </p:spPr>
      </p:pic>
    </p:spTree>
  </p:cSld>
  <p:clrMapOvr>
    <a:masterClrMapping/>
  </p:clrMapOvr>
  <p:transition spd="med">
    <p:dissolv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2286000"/>
            <a:ext cx="7919797" cy="1569660"/>
          </a:xfrm>
          <a:prstGeom prst="rect">
            <a:avLst/>
          </a:prstGeom>
          <a:noFill/>
        </p:spPr>
        <p:txBody>
          <a:bodyPr wrap="none" lIns="91440" tIns="45720" rIns="91440" bIns="4572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en-US" sz="3200" b="1" cap="all" spc="0"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Glimpse of employee engagement</a:t>
            </a:r>
          </a:p>
          <a:p>
            <a:pPr algn="ctr"/>
            <a:r>
              <a:rPr lang="en-US" sz="32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Program in </a:t>
            </a:r>
          </a:p>
          <a:p>
            <a:pPr algn="ctr"/>
            <a:r>
              <a:rPr lang="en-US" sz="3200" b="1" cap="all" spc="0" dirty="0" err="1"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Jaypee</a:t>
            </a:r>
            <a:r>
              <a:rPr lang="en-US" sz="3200" b="1" cap="all" spc="0"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 hospital, “</a:t>
            </a:r>
            <a:r>
              <a:rPr lang="en-US" sz="3200" b="1" cap="all" spc="0" dirty="0" err="1"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sehbhagita</a:t>
            </a:r>
            <a:r>
              <a:rPr lang="en-US" sz="32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a:t>
            </a:r>
            <a:endParaRPr lang="en-US" sz="3200" b="1" cap="all" spc="0"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pic>
        <p:nvPicPr>
          <p:cNvPr id="4" name="Picture 3"/>
          <p:cNvPicPr/>
          <p:nvPr/>
        </p:nvPicPr>
        <p:blipFill>
          <a:blip r:embed="rId2" cstate="print"/>
          <a:srcRect/>
          <a:stretch>
            <a:fillRect/>
          </a:stretch>
        </p:blipFill>
        <p:spPr bwMode="auto">
          <a:xfrm>
            <a:off x="7772400" y="0"/>
            <a:ext cx="1371600" cy="762000"/>
          </a:xfrm>
          <a:prstGeom prst="rect">
            <a:avLst/>
          </a:prstGeom>
          <a:noFill/>
          <a:ln w="1">
            <a:noFill/>
            <a:miter lim="800000"/>
            <a:headEnd/>
            <a:tailEnd type="none" w="med" len="med"/>
          </a:ln>
          <a:effectLst/>
        </p:spPr>
      </p:pic>
      <p:pic>
        <p:nvPicPr>
          <p:cNvPr id="46083" name="Picture 3" descr="\\JH-CTXFILE-SVR\Folder Redirection\anisha.sonal\Desktop\employee_engagement.gif"/>
          <p:cNvPicPr>
            <a:picLocks noChangeAspect="1" noChangeArrowheads="1"/>
          </p:cNvPicPr>
          <p:nvPr/>
        </p:nvPicPr>
        <p:blipFill>
          <a:blip r:embed="rId3" cstate="print"/>
          <a:srcRect/>
          <a:stretch>
            <a:fillRect/>
          </a:stretch>
        </p:blipFill>
        <p:spPr bwMode="auto">
          <a:xfrm>
            <a:off x="1600200" y="4267200"/>
            <a:ext cx="6134100" cy="2313623"/>
          </a:xfrm>
          <a:prstGeom prst="rect">
            <a:avLst/>
          </a:prstGeom>
          <a:noFill/>
        </p:spPr>
      </p:pic>
    </p:spTree>
  </p:cSld>
  <p:clrMapOvr>
    <a:masterClrMapping/>
  </p:clrMapOvr>
  <p:transition spd="med">
    <p:pull dir="d"/>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a:spLocks noChangeArrowheads="1"/>
          </p:cNvSpPr>
          <p:nvPr/>
        </p:nvSpPr>
        <p:spPr bwMode="auto">
          <a:xfrm>
            <a:off x="0" y="120967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chemeClr val="tx1"/>
                </a:solidFill>
                <a:effectLst/>
                <a:latin typeface="Arial" pitchFamily="34" charset="0"/>
                <a:cs typeface="Arial" pitchFamily="34" charset="0"/>
              </a:rPr>
              <a:t/>
            </a:r>
            <a:br>
              <a:rPr kumimoji="0" lang="en-US" sz="800" b="0" i="0" u="none" strike="noStrike" cap="none" normalizeH="0" baseline="0" smtClean="0">
                <a:ln>
                  <a:noFill/>
                </a:ln>
                <a:solidFill>
                  <a:schemeClr val="tx1"/>
                </a:solidFill>
                <a:effectLst/>
                <a:latin typeface="Arial" pitchFamily="34" charset="0"/>
                <a:cs typeface="Arial" pitchFamily="34" charset="0"/>
              </a:rPr>
            </a:br>
            <a:endParaRPr kumimoji="0" lang="en-US" sz="1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Rectangle 10"/>
          <p:cNvSpPr>
            <a:spLocks noChangeArrowheads="1"/>
          </p:cNvSpPr>
          <p:nvPr/>
        </p:nvSpPr>
        <p:spPr bwMode="auto">
          <a:xfrm>
            <a:off x="0" y="16668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grpSp>
        <p:nvGrpSpPr>
          <p:cNvPr id="9" name="Group 22"/>
          <p:cNvGrpSpPr/>
          <p:nvPr/>
        </p:nvGrpSpPr>
        <p:grpSpPr>
          <a:xfrm>
            <a:off x="838200" y="1028700"/>
            <a:ext cx="7924800" cy="5524500"/>
            <a:chOff x="838200" y="1028700"/>
            <a:chExt cx="7924800" cy="5524500"/>
          </a:xfrm>
        </p:grpSpPr>
        <p:sp>
          <p:nvSpPr>
            <p:cNvPr id="2" name="Oval 1"/>
            <p:cNvSpPr>
              <a:spLocks noChangeAspect="1" noChangeArrowheads="1"/>
            </p:cNvSpPr>
            <p:nvPr/>
          </p:nvSpPr>
          <p:spPr bwMode="auto">
            <a:xfrm>
              <a:off x="3505200" y="2949778"/>
              <a:ext cx="2438400" cy="1393622"/>
            </a:xfrm>
            <a:prstGeom prst="ellipse">
              <a:avLst/>
            </a:prstGeom>
            <a:solidFill>
              <a:srgbClr val="7BA0CD"/>
            </a:solidFill>
            <a:ln w="76200">
              <a:solidFill>
                <a:srgbClr val="D3DFEE"/>
              </a:solidFill>
              <a:round/>
              <a:headEnd/>
              <a:tailEnd/>
            </a:ln>
          </p:spPr>
          <p:txBody>
            <a:bodyPr vert="horz" wrap="square" lIns="9144" tIns="9144" rIns="9144" bIns="9144" numCol="1" anchor="ctr"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fontAlgn="base">
                <a:spcBef>
                  <a:spcPct val="0"/>
                </a:spcBef>
                <a:spcAft>
                  <a:spcPct val="0"/>
                </a:spcAft>
              </a:pPr>
              <a:r>
                <a:rPr kumimoji="0" lang="en-US" sz="1800" b="0" i="0" u="none" strike="noStrike" cap="none" normalizeH="0" baseline="0" dirty="0" smtClean="0">
                  <a:ln>
                    <a:noFill/>
                  </a:ln>
                  <a:solidFill>
                    <a:srgbClr val="FFFFFF"/>
                  </a:solidFill>
                  <a:effectLst/>
                  <a:latin typeface="Arial Black" pitchFamily="34" charset="0"/>
                  <a:ea typeface="Calibri" pitchFamily="34" charset="0"/>
                  <a:cs typeface="Times New Roman" pitchFamily="18" charset="0"/>
                </a:rPr>
                <a:t>SEHBHAGITA</a:t>
              </a:r>
              <a:r>
                <a:rPr lang="hi-IN" dirty="0" smtClean="0">
                  <a:solidFill>
                    <a:srgbClr val="FFFFFF"/>
                  </a:solidFill>
                  <a:latin typeface="Arial Black" pitchFamily="34" charset="0"/>
                  <a:ea typeface="Calibri" pitchFamily="34" charset="0"/>
                  <a:cs typeface="Times New Roman" pitchFamily="18" charset="0"/>
                </a:rPr>
                <a:t> सह्भागिता</a:t>
              </a:r>
              <a:endParaRPr kumimoji="0" lang="en-US" sz="1800" b="0" i="0" u="none" strike="noStrike" cap="none" normalizeH="0" baseline="0" dirty="0" smtClean="0">
                <a:ln>
                  <a:noFill/>
                </a:ln>
                <a:solidFill>
                  <a:srgbClr val="FFFFFF"/>
                </a:solidFill>
                <a:effectLst/>
                <a:latin typeface="Arial Black" pitchFamily="34" charset="0"/>
                <a:ea typeface="Calibri" pitchFamily="34" charset="0"/>
                <a:cs typeface="Times New Roman" pitchFamily="18" charset="0"/>
              </a:endParaRPr>
            </a:p>
          </p:txBody>
        </p:sp>
        <p:sp>
          <p:nvSpPr>
            <p:cNvPr id="3" name="AutoShape 7"/>
            <p:cNvSpPr>
              <a:spLocks noChangeArrowheads="1"/>
            </p:cNvSpPr>
            <p:nvPr/>
          </p:nvSpPr>
          <p:spPr bwMode="auto">
            <a:xfrm>
              <a:off x="5791200" y="1295400"/>
              <a:ext cx="2438400" cy="1600200"/>
            </a:xfrm>
            <a:prstGeom prst="cloudCallout">
              <a:avLst>
                <a:gd name="adj1" fmla="val 20402"/>
                <a:gd name="adj2" fmla="val 19271"/>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fontAlgn="base">
                <a:spcBef>
                  <a:spcPct val="0"/>
                </a:spcBef>
                <a:spcAft>
                  <a:spcPct val="0"/>
                </a:spcAft>
              </a:pPr>
              <a:r>
                <a:rPr kumimoji="0" lang="en-US" sz="1600" b="1" i="0" u="sng" strike="noStrike" cap="none" normalizeH="0" baseline="0" dirty="0" smtClean="0">
                  <a:ln>
                    <a:noFill/>
                  </a:ln>
                  <a:solidFill>
                    <a:schemeClr val="tx1"/>
                  </a:solidFill>
                  <a:effectLst/>
                  <a:latin typeface="Calibri" pitchFamily="34" charset="0"/>
                  <a:ea typeface="Calibri" pitchFamily="34" charset="0"/>
                  <a:cs typeface="Times New Roman" pitchFamily="18" charset="0"/>
                </a:rPr>
                <a:t>PRATISTHA</a:t>
              </a:r>
            </a:p>
            <a:p>
              <a:pPr lvl="0" algn="ctr" fontAlgn="base">
                <a:spcBef>
                  <a:spcPct val="0"/>
                </a:spcBef>
                <a:spcAft>
                  <a:spcPct val="0"/>
                </a:spcAft>
              </a:pPr>
              <a:r>
                <a:rPr lang="hi-IN" sz="1600" b="1" u="sng" dirty="0" smtClean="0">
                  <a:latin typeface="Calibri" pitchFamily="34" charset="0"/>
                  <a:ea typeface="Calibri" pitchFamily="34" charset="0"/>
                  <a:cs typeface="Times New Roman" pitchFamily="18" charset="0"/>
                </a:rPr>
                <a:t>प्रतीष्ठा</a:t>
              </a:r>
              <a:endParaRPr kumimoji="0" 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Star employee of the month</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 name="AutoShape 3"/>
            <p:cNvSpPr>
              <a:spLocks noChangeArrowheads="1"/>
            </p:cNvSpPr>
            <p:nvPr/>
          </p:nvSpPr>
          <p:spPr bwMode="auto">
            <a:xfrm>
              <a:off x="6096000" y="2819400"/>
              <a:ext cx="2286000" cy="1524000"/>
            </a:xfrm>
            <a:prstGeom prst="cloudCallout">
              <a:avLst>
                <a:gd name="adj1" fmla="val 29095"/>
                <a:gd name="adj2" fmla="val 2748"/>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fontAlgn="base">
                <a:spcBef>
                  <a:spcPct val="0"/>
                </a:spcBef>
                <a:spcAft>
                  <a:spcPct val="0"/>
                </a:spcAft>
              </a:pPr>
              <a:r>
                <a:rPr kumimoji="0" lang="en-US" sz="1400" b="1" i="0" u="sng" strike="noStrike" cap="none" normalizeH="0" baseline="0" dirty="0" smtClean="0">
                  <a:ln>
                    <a:noFill/>
                  </a:ln>
                  <a:solidFill>
                    <a:schemeClr val="tx1"/>
                  </a:solidFill>
                  <a:effectLst/>
                  <a:latin typeface="Calibri" pitchFamily="34" charset="0"/>
                  <a:ea typeface="Calibri" pitchFamily="34" charset="0"/>
                  <a:cs typeface="Times New Roman" pitchFamily="18" charset="0"/>
                </a:rPr>
                <a:t>MASIK UTSAV</a:t>
              </a:r>
            </a:p>
            <a:p>
              <a:pPr lvl="0" algn="ctr" fontAlgn="base">
                <a:spcBef>
                  <a:spcPct val="0"/>
                </a:spcBef>
                <a:spcAft>
                  <a:spcPct val="0"/>
                </a:spcAft>
              </a:pPr>
              <a:r>
                <a:rPr lang="en-US" sz="1400" b="1" u="sng" dirty="0" smtClean="0">
                  <a:latin typeface="Calibri" pitchFamily="34" charset="0"/>
                  <a:ea typeface="Calibri" pitchFamily="34" charset="0"/>
                  <a:cs typeface="Times New Roman" pitchFamily="18" charset="0"/>
                </a:rPr>
                <a:t>   </a:t>
              </a:r>
              <a:r>
                <a:rPr lang="hi-IN" sz="1400" b="1" u="sng" dirty="0" smtClean="0">
                  <a:latin typeface="Calibri" pitchFamily="34" charset="0"/>
                  <a:ea typeface="Calibri" pitchFamily="34" charset="0"/>
                  <a:cs typeface="Times New Roman" pitchFamily="18" charset="0"/>
                </a:rPr>
                <a:t>मासिक उत्सव</a:t>
              </a:r>
              <a:endParaRPr kumimoji="0" 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Celebrating birthday’s  of the employee</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AutoShape 5"/>
            <p:cNvSpPr>
              <a:spLocks noChangeArrowheads="1"/>
            </p:cNvSpPr>
            <p:nvPr/>
          </p:nvSpPr>
          <p:spPr bwMode="auto">
            <a:xfrm>
              <a:off x="838200" y="1371601"/>
              <a:ext cx="2971800" cy="1828800"/>
            </a:xfrm>
            <a:prstGeom prst="cloudCallout">
              <a:avLst>
                <a:gd name="adj1" fmla="val -32606"/>
                <a:gd name="adj2" fmla="val 8004"/>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sng" strike="noStrike" cap="none" normalizeH="0" baseline="0" dirty="0" smtClean="0">
                  <a:ln>
                    <a:noFill/>
                  </a:ln>
                  <a:solidFill>
                    <a:schemeClr val="tx1"/>
                  </a:solidFill>
                  <a:effectLst/>
                  <a:latin typeface="Calibri" pitchFamily="34" charset="0"/>
                  <a:ea typeface="Calibri" pitchFamily="34" charset="0"/>
                  <a:cs typeface="Times New Roman" pitchFamily="18" charset="0"/>
                </a:rPr>
                <a:t>VISHISITH </a:t>
              </a:r>
              <a:r>
                <a:rPr lang="en-US" sz="1400" b="1" u="sng" dirty="0" smtClean="0">
                  <a:latin typeface="Calibri" pitchFamily="34" charset="0"/>
                  <a:ea typeface="Calibri" pitchFamily="34" charset="0"/>
                  <a:cs typeface="Times New Roman" pitchFamily="18" charset="0"/>
                </a:rPr>
                <a:t>DIWAS</a:t>
              </a:r>
              <a:endParaRPr kumimoji="0" lang="en-US" sz="1400" b="1" i="0" u="sng"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lvl="0" algn="ctr" fontAlgn="base">
                <a:spcBef>
                  <a:spcPct val="0"/>
                </a:spcBef>
                <a:spcAft>
                  <a:spcPct val="0"/>
                </a:spcAft>
              </a:pPr>
              <a:r>
                <a:rPr lang="hi-IN" sz="1400" b="1" u="sng" dirty="0" smtClean="0">
                  <a:latin typeface="Calibri" pitchFamily="34" charset="0"/>
                  <a:ea typeface="Calibri" pitchFamily="34" charset="0"/>
                  <a:cs typeface="Times New Roman" pitchFamily="18" charset="0"/>
                </a:rPr>
                <a:t>विशिष्ट दिवस</a:t>
              </a:r>
              <a:endParaRPr kumimoji="0" lang="en-US" sz="1400" b="1" i="0" u="sng"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Celebrating special days like DOCTOR’S day &amp; NURSES’S day etc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AutoShape 2"/>
            <p:cNvSpPr>
              <a:spLocks noChangeArrowheads="1"/>
            </p:cNvSpPr>
            <p:nvPr/>
          </p:nvSpPr>
          <p:spPr bwMode="auto">
            <a:xfrm>
              <a:off x="838200" y="3352800"/>
              <a:ext cx="2209800" cy="1600201"/>
            </a:xfrm>
            <a:prstGeom prst="cloudCallout">
              <a:avLst>
                <a:gd name="adj1" fmla="val -25520"/>
                <a:gd name="adj2" fmla="val -6501"/>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fontAlgn="base">
                <a:spcBef>
                  <a:spcPct val="0"/>
                </a:spcBef>
                <a:spcAft>
                  <a:spcPct val="0"/>
                </a:spcAft>
              </a:pPr>
              <a:r>
                <a:rPr kumimoji="0" lang="en-US" sz="1400" b="1" i="0" u="sng" strike="noStrike" cap="none" normalizeH="0" baseline="0" dirty="0" smtClean="0">
                  <a:ln>
                    <a:noFill/>
                  </a:ln>
                  <a:solidFill>
                    <a:schemeClr val="tx1"/>
                  </a:solidFill>
                  <a:effectLst/>
                  <a:latin typeface="Calibri" pitchFamily="34" charset="0"/>
                  <a:ea typeface="Calibri" pitchFamily="34" charset="0"/>
                  <a:cs typeface="Times New Roman" pitchFamily="18" charset="0"/>
                </a:rPr>
                <a:t>SPORTS DIVA</a:t>
              </a:r>
            </a:p>
            <a:p>
              <a:pPr lvl="0" algn="ctr" fontAlgn="base">
                <a:spcBef>
                  <a:spcPct val="0"/>
                </a:spcBef>
                <a:spcAft>
                  <a:spcPct val="0"/>
                </a:spcAft>
              </a:pPr>
              <a:r>
                <a:rPr lang="hi-IN" sz="1400" b="1" u="sng" dirty="0" smtClean="0">
                  <a:latin typeface="Calibri" pitchFamily="34" charset="0"/>
                  <a:ea typeface="Calibri" pitchFamily="34" charset="0"/>
                  <a:cs typeface="Times New Roman" pitchFamily="18" charset="0"/>
                </a:rPr>
                <a:t>दिवा</a:t>
              </a:r>
              <a:endParaRPr kumimoji="0" 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sz="12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Sports competition among employees</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 name="AutoShape 1"/>
            <p:cNvSpPr>
              <a:spLocks noChangeArrowheads="1"/>
            </p:cNvSpPr>
            <p:nvPr/>
          </p:nvSpPr>
          <p:spPr bwMode="auto">
            <a:xfrm>
              <a:off x="2514600" y="4572000"/>
              <a:ext cx="2743200" cy="1752599"/>
            </a:xfrm>
            <a:prstGeom prst="cloudCallout">
              <a:avLst>
                <a:gd name="adj1" fmla="val -18159"/>
                <a:gd name="adj2" fmla="val 29407"/>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sng" strike="noStrike" cap="none" normalizeH="0" baseline="0" dirty="0" smtClean="0">
                  <a:ln>
                    <a:noFill/>
                  </a:ln>
                  <a:solidFill>
                    <a:schemeClr val="tx1"/>
                  </a:solidFill>
                  <a:effectLst/>
                  <a:latin typeface="Calibri" pitchFamily="34" charset="0"/>
                  <a:ea typeface="Calibri" pitchFamily="34" charset="0"/>
                  <a:cs typeface="Times New Roman" pitchFamily="18" charset="0"/>
                </a:rPr>
                <a:t>SAMIKSHA</a:t>
              </a:r>
            </a:p>
            <a:p>
              <a:pPr lvl="0" algn="ctr" eaLnBrk="0" fontAlgn="base" hangingPunct="0">
                <a:spcBef>
                  <a:spcPct val="0"/>
                </a:spcBef>
                <a:spcAft>
                  <a:spcPct val="0"/>
                </a:spcAft>
              </a:pPr>
              <a:r>
                <a:rPr lang="hi-IN" sz="1200" b="1" dirty="0" smtClean="0">
                  <a:latin typeface="Calibri" pitchFamily="34" charset="0"/>
                  <a:ea typeface="Calibri" pitchFamily="34" charset="0"/>
                  <a:cs typeface="Times New Roman" pitchFamily="18" charset="0"/>
                </a:rPr>
                <a:t>समीक्षा</a:t>
              </a:r>
              <a:endParaRPr lang="en-US" sz="1200" b="1" dirty="0" smtClean="0">
                <a:latin typeface="Calibri" pitchFamily="34" charset="0"/>
                <a:ea typeface="Calibri" pitchFamily="34" charset="0"/>
                <a:cs typeface="Times New Roman" pitchFamily="18" charset="0"/>
              </a:endParaRPr>
            </a:p>
            <a:p>
              <a:pPr lvl="0" algn="ctr" eaLnBrk="0" fontAlgn="base" hangingPunct="0">
                <a:spcBef>
                  <a:spcPct val="0"/>
                </a:spcBef>
                <a:spcAft>
                  <a:spcPct val="0"/>
                </a:spcAft>
              </a:pPr>
              <a:r>
                <a:rPr kumimoji="0" lang="en-US" sz="12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Conducting various competitions &amp; games among employees</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8" name="Text Box 6"/>
            <p:cNvSpPr txBox="1">
              <a:spLocks noChangeArrowheads="1"/>
            </p:cNvSpPr>
            <p:nvPr/>
          </p:nvSpPr>
          <p:spPr bwMode="auto">
            <a:xfrm>
              <a:off x="3505200" y="1028700"/>
              <a:ext cx="2638425" cy="110490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1" i="0" u="sng" strike="noStrike" cap="none" normalizeH="0" baseline="0" dirty="0" smtClean="0">
                <a:ln>
                  <a:noFill/>
                </a:ln>
                <a:solidFill>
                  <a:srgbClr val="548DD4"/>
                </a:solidFill>
                <a:effectLst/>
                <a:latin typeface="Calibri" pitchFamily="34" charset="0"/>
                <a:ea typeface="Calibri" pitchFamily="34"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800" b="1" i="0" u="sng" strike="noStrike" cap="none" normalizeH="0" baseline="0" dirty="0" smtClean="0">
                  <a:ln>
                    <a:noFill/>
                  </a:ln>
                  <a:solidFill>
                    <a:srgbClr val="548DD4"/>
                  </a:solidFill>
                  <a:effectLst/>
                  <a:latin typeface="Calibri" pitchFamily="34" charset="0"/>
                  <a:ea typeface="Calibri" pitchFamily="34" charset="0"/>
                  <a:cs typeface="Times New Roman" pitchFamily="18" charset="0"/>
                </a:rPr>
                <a:t>JAYPEE FAMILY…</a:t>
              </a:r>
              <a:endParaRPr kumimoji="0" 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smtClean="0">
                  <a:ln>
                    <a:noFill/>
                  </a:ln>
                  <a:solidFill>
                    <a:srgbClr val="548DD4"/>
                  </a:solidFill>
                  <a:effectLst/>
                  <a:latin typeface="Calibri" pitchFamily="34" charset="0"/>
                  <a:ea typeface="Calibri" pitchFamily="34" charset="0"/>
                  <a:cs typeface="Times New Roman" pitchFamily="18" charset="0"/>
                </a:rPr>
                <a:t>                       joining hand in hand</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2" name="Picture 11" descr="\\JH-CTXFILE-SVR\Folder Redirection\anisha.sonal\Desktop\download (1).jpg"/>
            <p:cNvPicPr>
              <a:picLocks noChangeAspect="1" noChangeArrowheads="1"/>
            </p:cNvPicPr>
            <p:nvPr/>
          </p:nvPicPr>
          <p:blipFill>
            <a:blip r:embed="rId2" cstate="print"/>
            <a:srcRect/>
            <a:stretch>
              <a:fillRect/>
            </a:stretch>
          </p:blipFill>
          <p:spPr bwMode="auto">
            <a:xfrm>
              <a:off x="7696200" y="1143000"/>
              <a:ext cx="1066800" cy="1100590"/>
            </a:xfrm>
            <a:prstGeom prst="rect">
              <a:avLst/>
            </a:prstGeom>
            <a:noFill/>
          </p:spPr>
        </p:pic>
        <p:pic>
          <p:nvPicPr>
            <p:cNvPr id="13" name="Picture 12" descr="\\JH-CTXFILE-SVR\Folder Redirection\anisha.sonal\Desktop\download (2).jpg"/>
            <p:cNvPicPr>
              <a:picLocks noChangeAspect="1" noChangeArrowheads="1"/>
            </p:cNvPicPr>
            <p:nvPr/>
          </p:nvPicPr>
          <p:blipFill>
            <a:blip r:embed="rId3" cstate="print"/>
            <a:srcRect/>
            <a:stretch>
              <a:fillRect/>
            </a:stretch>
          </p:blipFill>
          <p:spPr bwMode="auto">
            <a:xfrm flipH="1">
              <a:off x="1447798" y="4724400"/>
              <a:ext cx="1143002" cy="685800"/>
            </a:xfrm>
            <a:prstGeom prst="rect">
              <a:avLst/>
            </a:prstGeom>
            <a:noFill/>
          </p:spPr>
        </p:pic>
        <p:pic>
          <p:nvPicPr>
            <p:cNvPr id="14" name="Picture 13" descr="\\JH-CTXFILE-SVR\Folder Redirection\anisha.sonal\Desktop\images.jpg"/>
            <p:cNvPicPr>
              <a:picLocks noChangeAspect="1" noChangeArrowheads="1"/>
            </p:cNvPicPr>
            <p:nvPr/>
          </p:nvPicPr>
          <p:blipFill>
            <a:blip r:embed="rId4" cstate="print"/>
            <a:srcRect/>
            <a:stretch>
              <a:fillRect/>
            </a:stretch>
          </p:blipFill>
          <p:spPr bwMode="auto">
            <a:xfrm>
              <a:off x="3810000" y="5942695"/>
              <a:ext cx="1371600" cy="610505"/>
            </a:xfrm>
            <a:prstGeom prst="rect">
              <a:avLst/>
            </a:prstGeom>
            <a:noFill/>
          </p:spPr>
        </p:pic>
        <p:pic>
          <p:nvPicPr>
            <p:cNvPr id="15" name="Picture 14" descr="\\JH-CTXFILE-SVR\Folder Redirection\anisha.sonal\Desktop\download (3).jpg"/>
            <p:cNvPicPr>
              <a:picLocks noChangeAspect="1" noChangeArrowheads="1"/>
            </p:cNvPicPr>
            <p:nvPr/>
          </p:nvPicPr>
          <p:blipFill>
            <a:blip r:embed="rId5" cstate="print"/>
            <a:srcRect/>
            <a:stretch>
              <a:fillRect/>
            </a:stretch>
          </p:blipFill>
          <p:spPr bwMode="auto">
            <a:xfrm>
              <a:off x="7391400" y="4127696"/>
              <a:ext cx="1219200" cy="82530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6" name="Picture 15" descr="\\JH-CTXFILE-SVR\Folder Redirection\anisha.sonal\Desktop\stock-vector-text-illustration-celebrating-doctor-s-day-95384638.jpg"/>
            <p:cNvPicPr>
              <a:picLocks noChangeAspect="1" noChangeArrowheads="1"/>
            </p:cNvPicPr>
            <p:nvPr/>
          </p:nvPicPr>
          <p:blipFill>
            <a:blip r:embed="rId6" cstate="print"/>
            <a:srcRect/>
            <a:stretch>
              <a:fillRect/>
            </a:stretch>
          </p:blipFill>
          <p:spPr bwMode="auto">
            <a:xfrm>
              <a:off x="3048000" y="1447800"/>
              <a:ext cx="762000" cy="866739"/>
            </a:xfrm>
            <a:prstGeom prst="rect">
              <a:avLst/>
            </a:prstGeom>
            <a:noFill/>
          </p:spPr>
        </p:pic>
        <p:pic>
          <p:nvPicPr>
            <p:cNvPr id="17" name="Picture 16" descr="\\JH-CTXFILE-SVR\Folder Redirection\anisha.sonal\Desktop\download (4).jpg"/>
            <p:cNvPicPr>
              <a:picLocks noChangeAspect="1" noChangeArrowheads="1"/>
            </p:cNvPicPr>
            <p:nvPr/>
          </p:nvPicPr>
          <p:blipFill>
            <a:blip r:embed="rId7" cstate="print"/>
            <a:srcRect/>
            <a:stretch>
              <a:fillRect/>
            </a:stretch>
          </p:blipFill>
          <p:spPr bwMode="auto">
            <a:xfrm>
              <a:off x="1143000" y="2734176"/>
              <a:ext cx="838200" cy="694824"/>
            </a:xfrm>
            <a:prstGeom prst="rect">
              <a:avLst/>
            </a:prstGeom>
            <a:noFill/>
          </p:spPr>
        </p:pic>
        <p:sp>
          <p:nvSpPr>
            <p:cNvPr id="18" name="Cloud Callout 17"/>
            <p:cNvSpPr/>
            <p:nvPr/>
          </p:nvSpPr>
          <p:spPr>
            <a:xfrm>
              <a:off x="5410200" y="4495800"/>
              <a:ext cx="2209800" cy="1524000"/>
            </a:xfrm>
            <a:prstGeom prst="cloudCallout">
              <a:avLst>
                <a:gd name="adj1" fmla="val -4158"/>
                <a:gd name="adj2" fmla="val 22201"/>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9" name="TextBox 22"/>
            <p:cNvSpPr txBox="1"/>
            <p:nvPr/>
          </p:nvSpPr>
          <p:spPr>
            <a:xfrm>
              <a:off x="5562600" y="4943475"/>
              <a:ext cx="1447800" cy="73866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u="sng" dirty="0" smtClean="0"/>
                <a:t>FREAKY </a:t>
              </a:r>
            </a:p>
            <a:p>
              <a:pPr algn="ctr"/>
              <a:r>
                <a:rPr lang="en-US" sz="1400" b="1" u="sng" dirty="0" smtClean="0"/>
                <a:t>FRIDAY</a:t>
              </a:r>
            </a:p>
            <a:p>
              <a:pPr algn="ctr"/>
              <a:endParaRPr lang="en-US" sz="1400" b="1" u="sng" dirty="0"/>
            </a:p>
          </p:txBody>
        </p:sp>
        <p:pic>
          <p:nvPicPr>
            <p:cNvPr id="20" name="Picture 19" descr="\\JH-CTXFILE-SVR\Folder Redirection\anisha.sonal\Desktop\download (5).jpg"/>
            <p:cNvPicPr>
              <a:picLocks noChangeAspect="1" noChangeArrowheads="1"/>
            </p:cNvPicPr>
            <p:nvPr/>
          </p:nvPicPr>
          <p:blipFill>
            <a:blip r:embed="rId8" cstate="print"/>
            <a:srcRect/>
            <a:stretch>
              <a:fillRect/>
            </a:stretch>
          </p:blipFill>
          <p:spPr bwMode="auto">
            <a:xfrm>
              <a:off x="6705600" y="4953000"/>
              <a:ext cx="737641" cy="899922"/>
            </a:xfrm>
            <a:prstGeom prst="rect">
              <a:avLst/>
            </a:prstGeom>
            <a:noFill/>
          </p:spPr>
        </p:pic>
        <p:pic>
          <p:nvPicPr>
            <p:cNvPr id="21" name="Picture 20" descr="\\JH-CTXFILE-SVR\Folder Redirection\anisha.sonal\Desktop\ist2_5649299-joining-hands.jpg"/>
            <p:cNvPicPr>
              <a:picLocks noChangeAspect="1" noChangeArrowheads="1"/>
            </p:cNvPicPr>
            <p:nvPr/>
          </p:nvPicPr>
          <p:blipFill>
            <a:blip r:embed="rId9" cstate="print"/>
            <a:srcRect/>
            <a:stretch>
              <a:fillRect/>
            </a:stretch>
          </p:blipFill>
          <p:spPr bwMode="auto">
            <a:xfrm>
              <a:off x="4267200" y="1845202"/>
              <a:ext cx="1295400" cy="939830"/>
            </a:xfrm>
            <a:prstGeom prst="ellipse">
              <a:avLst/>
            </a:prstGeom>
            <a:ln>
              <a:noFill/>
            </a:ln>
            <a:effectLst>
              <a:softEdge rad="112500"/>
            </a:effectLst>
          </p:spPr>
        </p:pic>
      </p:grpSp>
      <p:pic>
        <p:nvPicPr>
          <p:cNvPr id="22" name="Picture 21"/>
          <p:cNvPicPr/>
          <p:nvPr/>
        </p:nvPicPr>
        <p:blipFill>
          <a:blip r:embed="rId10" cstate="print"/>
          <a:srcRect/>
          <a:stretch>
            <a:fillRect/>
          </a:stretch>
        </p:blipFill>
        <p:spPr bwMode="auto">
          <a:xfrm>
            <a:off x="7772400" y="0"/>
            <a:ext cx="1371600" cy="762000"/>
          </a:xfrm>
          <a:prstGeom prst="rect">
            <a:avLst/>
          </a:prstGeom>
          <a:noFill/>
          <a:ln w="1">
            <a:noFill/>
            <a:miter lim="800000"/>
            <a:headEnd/>
            <a:tailEnd type="none" w="med" len="med"/>
          </a:ln>
          <a:effectLst/>
        </p:spPr>
      </p:pic>
    </p:spTree>
  </p:cSld>
  <p:clrMapOvr>
    <a:masterClrMapping/>
  </p:clrMapOvr>
  <p:transition spd="med">
    <p:split orient="vert" dir="in"/>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0"/>
          <p:cNvGrpSpPr/>
          <p:nvPr/>
        </p:nvGrpSpPr>
        <p:grpSpPr>
          <a:xfrm>
            <a:off x="2057400" y="304800"/>
            <a:ext cx="5638800" cy="6044863"/>
            <a:chOff x="2057400" y="304800"/>
            <a:chExt cx="5638800" cy="6044863"/>
          </a:xfrm>
        </p:grpSpPr>
        <p:pic>
          <p:nvPicPr>
            <p:cNvPr id="1026" name="Picture 2" descr="\\JH-CTXFILE-SVR\Folder Redirection\anisha.sonal\Desktop\employee_of_the_month_award.jpg"/>
            <p:cNvPicPr>
              <a:picLocks noChangeAspect="1" noChangeArrowheads="1"/>
            </p:cNvPicPr>
            <p:nvPr/>
          </p:nvPicPr>
          <p:blipFill>
            <a:blip r:embed="rId2" cstate="print"/>
            <a:srcRect/>
            <a:stretch>
              <a:fillRect/>
            </a:stretch>
          </p:blipFill>
          <p:spPr bwMode="auto">
            <a:xfrm>
              <a:off x="4114800" y="4178300"/>
              <a:ext cx="1198563" cy="1231900"/>
            </a:xfrm>
            <a:prstGeom prst="rect">
              <a:avLst/>
            </a:prstGeom>
            <a:noFill/>
          </p:spPr>
        </p:pic>
        <p:pic>
          <p:nvPicPr>
            <p:cNvPr id="1028" name="Picture 4" descr="\\JH-CTXFILE-SVR\Folder Redirection\anisha.sonal\Desktop\employee-of-the-month-200x265.jpg"/>
            <p:cNvPicPr>
              <a:picLocks noChangeAspect="1" noChangeArrowheads="1"/>
            </p:cNvPicPr>
            <p:nvPr/>
          </p:nvPicPr>
          <p:blipFill>
            <a:blip r:embed="rId3" cstate="print"/>
            <a:srcRect/>
            <a:stretch>
              <a:fillRect/>
            </a:stretch>
          </p:blipFill>
          <p:spPr bwMode="auto">
            <a:xfrm>
              <a:off x="5943600" y="3021330"/>
              <a:ext cx="1371600" cy="1817370"/>
            </a:xfrm>
            <a:prstGeom prst="rect">
              <a:avLst/>
            </a:prstGeom>
            <a:noFill/>
          </p:spPr>
        </p:pic>
        <p:pic>
          <p:nvPicPr>
            <p:cNvPr id="1029" name="Picture 5" descr="\\JH-CTXFILE-SVR\Folder Redirection\anisha.sonal\Desktop\Employee of the Month Graphic.gif"/>
            <p:cNvPicPr>
              <a:picLocks noChangeAspect="1" noChangeArrowheads="1"/>
            </p:cNvPicPr>
            <p:nvPr/>
          </p:nvPicPr>
          <p:blipFill>
            <a:blip r:embed="rId4" cstate="print"/>
            <a:srcRect/>
            <a:stretch>
              <a:fillRect/>
            </a:stretch>
          </p:blipFill>
          <p:spPr bwMode="auto">
            <a:xfrm>
              <a:off x="3581400" y="304800"/>
              <a:ext cx="2388648" cy="1648449"/>
            </a:xfrm>
            <a:prstGeom prst="rect">
              <a:avLst/>
            </a:prstGeom>
            <a:noFill/>
          </p:spPr>
        </p:pic>
        <p:pic>
          <p:nvPicPr>
            <p:cNvPr id="1030" name="Picture 6" descr="\\JH-CTXFILE-SVR\Folder Redirection\anisha.sonal\Desktop\gold star employee of the month.jpg"/>
            <p:cNvPicPr>
              <a:picLocks noChangeAspect="1" noChangeArrowheads="1"/>
            </p:cNvPicPr>
            <p:nvPr/>
          </p:nvPicPr>
          <p:blipFill>
            <a:blip r:embed="rId5" cstate="print"/>
            <a:srcRect/>
            <a:stretch>
              <a:fillRect/>
            </a:stretch>
          </p:blipFill>
          <p:spPr bwMode="auto">
            <a:xfrm>
              <a:off x="2057400" y="2819400"/>
              <a:ext cx="1397000" cy="2057400"/>
            </a:xfrm>
            <a:prstGeom prst="rect">
              <a:avLst/>
            </a:prstGeom>
            <a:noFill/>
          </p:spPr>
        </p:pic>
        <p:sp>
          <p:nvSpPr>
            <p:cNvPr id="8" name="TextBox 7"/>
            <p:cNvSpPr txBox="1"/>
            <p:nvPr/>
          </p:nvSpPr>
          <p:spPr>
            <a:xfrm>
              <a:off x="3352800" y="1905000"/>
              <a:ext cx="2819400" cy="1938992"/>
            </a:xfrm>
            <a:prstGeom prst="rect">
              <a:avLst/>
            </a:prstGeom>
            <a:noFill/>
          </p:spPr>
          <p:txBody>
            <a:bodyPr wrap="square" rtlCol="0">
              <a:spAutoFit/>
            </a:bodyPr>
            <a:lstStyle/>
            <a:p>
              <a:pPr algn="ctr"/>
              <a:r>
                <a:rPr lang="en-US" sz="2000" b="1" i="1" dirty="0" smtClean="0">
                  <a:solidFill>
                    <a:srgbClr val="0070C0"/>
                  </a:solidFill>
                </a:rPr>
                <a:t>This freaky Friday we are coming up with the STAR employee of the month. So vote yourself &amp; become the star of the </a:t>
              </a:r>
              <a:r>
                <a:rPr lang="en-US" sz="2000" b="1" i="1" dirty="0" err="1" smtClean="0">
                  <a:solidFill>
                    <a:srgbClr val="0070C0"/>
                  </a:solidFill>
                </a:rPr>
                <a:t>Jaypee</a:t>
              </a:r>
              <a:r>
                <a:rPr lang="en-US" sz="2000" b="1" i="1" dirty="0" smtClean="0">
                  <a:solidFill>
                    <a:srgbClr val="0070C0"/>
                  </a:solidFill>
                </a:rPr>
                <a:t> family</a:t>
              </a:r>
              <a:endParaRPr lang="en-US" sz="2000" b="1" i="1" dirty="0">
                <a:solidFill>
                  <a:srgbClr val="0070C0"/>
                </a:solidFill>
              </a:endParaRPr>
            </a:p>
          </p:txBody>
        </p:sp>
        <p:sp>
          <p:nvSpPr>
            <p:cNvPr id="10" name="TextBox 9"/>
            <p:cNvSpPr txBox="1"/>
            <p:nvPr/>
          </p:nvSpPr>
          <p:spPr>
            <a:xfrm>
              <a:off x="2209800" y="5334000"/>
              <a:ext cx="5486400" cy="1015663"/>
            </a:xfrm>
            <a:prstGeom prst="rect">
              <a:avLst/>
            </a:prstGeom>
            <a:noFill/>
          </p:spPr>
          <p:txBody>
            <a:bodyPr wrap="square" rtlCol="0">
              <a:spAutoFit/>
            </a:bodyPr>
            <a:lstStyle/>
            <a:p>
              <a:pPr algn="ctr"/>
              <a:r>
                <a:rPr lang="en-US" sz="2000" b="1" dirty="0" smtClean="0">
                  <a:solidFill>
                    <a:schemeClr val="accent6"/>
                  </a:solidFill>
                </a:rPr>
                <a:t>Below attached is the nomination form which is to be submitted on or before  23</a:t>
              </a:r>
              <a:r>
                <a:rPr lang="en-US" sz="2000" b="1" baseline="30000" dirty="0" smtClean="0">
                  <a:solidFill>
                    <a:schemeClr val="accent6"/>
                  </a:solidFill>
                </a:rPr>
                <a:t>rd</a:t>
              </a:r>
              <a:r>
                <a:rPr lang="en-US" sz="2000" b="1" dirty="0" smtClean="0">
                  <a:solidFill>
                    <a:schemeClr val="accent6"/>
                  </a:solidFill>
                </a:rPr>
                <a:t> of March..DON’T MISS IT…</a:t>
              </a:r>
              <a:endParaRPr lang="en-US" sz="2000" b="1" dirty="0">
                <a:solidFill>
                  <a:schemeClr val="accent6"/>
                </a:solidFill>
              </a:endParaRPr>
            </a:p>
          </p:txBody>
        </p:sp>
      </p:grpSp>
      <p:pic>
        <p:nvPicPr>
          <p:cNvPr id="9" name="Picture 8"/>
          <p:cNvPicPr/>
          <p:nvPr/>
        </p:nvPicPr>
        <p:blipFill>
          <a:blip r:embed="rId6" cstate="print"/>
          <a:srcRect/>
          <a:stretch>
            <a:fillRect/>
          </a:stretch>
        </p:blipFill>
        <p:spPr bwMode="auto">
          <a:xfrm>
            <a:off x="7772400" y="0"/>
            <a:ext cx="1371600" cy="762000"/>
          </a:xfrm>
          <a:prstGeom prst="rect">
            <a:avLst/>
          </a:prstGeom>
          <a:noFill/>
          <a:ln w="1">
            <a:noFill/>
            <a:miter lim="800000"/>
            <a:headEnd/>
            <a:tailEnd type="none" w="med" len="med"/>
          </a:ln>
          <a:effectLst/>
        </p:spPr>
      </p:pic>
    </p:spTree>
  </p:cSld>
  <p:clrMapOvr>
    <a:masterClrMapping/>
  </p:clrMapOvr>
  <p:transition spd="med">
    <p:strips dir="ld"/>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11"/>
          <p:cNvGrpSpPr/>
          <p:nvPr/>
        </p:nvGrpSpPr>
        <p:grpSpPr>
          <a:xfrm>
            <a:off x="1295400" y="228600"/>
            <a:ext cx="6712992" cy="6346686"/>
            <a:chOff x="1295400" y="228600"/>
            <a:chExt cx="6712992" cy="6346686"/>
          </a:xfrm>
        </p:grpSpPr>
        <p:grpSp>
          <p:nvGrpSpPr>
            <p:cNvPr id="5" name="Group 8"/>
            <p:cNvGrpSpPr/>
            <p:nvPr/>
          </p:nvGrpSpPr>
          <p:grpSpPr>
            <a:xfrm>
              <a:off x="1295400" y="1428750"/>
              <a:ext cx="6712992" cy="5146536"/>
              <a:chOff x="1981200" y="1504950"/>
              <a:chExt cx="6712992" cy="5146536"/>
            </a:xfrm>
          </p:grpSpPr>
          <p:grpSp>
            <p:nvGrpSpPr>
              <p:cNvPr id="6" name="Group 6"/>
              <p:cNvGrpSpPr/>
              <p:nvPr/>
            </p:nvGrpSpPr>
            <p:grpSpPr>
              <a:xfrm>
                <a:off x="1981200" y="1504950"/>
                <a:ext cx="6712992" cy="4591050"/>
                <a:chOff x="1981200" y="2133600"/>
                <a:chExt cx="6712992" cy="4591050"/>
              </a:xfrm>
            </p:grpSpPr>
            <p:pic>
              <p:nvPicPr>
                <p:cNvPr id="1027" name="Picture 3" descr="\\JH-CTXFILE-SVR\Folder Redirection\anisha.sonal\Desktop\hqdefault.jpg"/>
                <p:cNvPicPr>
                  <a:picLocks noChangeAspect="1" noChangeArrowheads="1"/>
                </p:cNvPicPr>
                <p:nvPr/>
              </p:nvPicPr>
              <p:blipFill>
                <a:blip r:embed="rId2" cstate="print"/>
                <a:srcRect/>
                <a:stretch>
                  <a:fillRect/>
                </a:stretch>
              </p:blipFill>
              <p:spPr bwMode="auto">
                <a:xfrm>
                  <a:off x="4114800" y="4953000"/>
                  <a:ext cx="2362200" cy="1771650"/>
                </a:xfrm>
                <a:prstGeom prst="rect">
                  <a:avLst/>
                </a:prstGeom>
                <a:ln>
                  <a:noFill/>
                </a:ln>
                <a:effectLst>
                  <a:softEdge rad="112500"/>
                </a:effectLst>
              </p:spPr>
            </p:pic>
            <p:sp>
              <p:nvSpPr>
                <p:cNvPr id="4" name="Rectangle 3"/>
                <p:cNvSpPr/>
                <p:nvPr/>
              </p:nvSpPr>
              <p:spPr>
                <a:xfrm>
                  <a:off x="1981200" y="2133600"/>
                  <a:ext cx="6712992" cy="3046988"/>
                </a:xfrm>
                <a:prstGeom prst="rect">
                  <a:avLst/>
                </a:prstGeom>
                <a:noFill/>
              </p:spPr>
              <p:txBody>
                <a:bodyPr wrap="none" lIns="91440" tIns="45720" rIns="91440" bIns="45720">
                  <a:spAutoFit/>
                </a:bodyPr>
                <a:lstStyle/>
                <a:p>
                  <a:pPr algn="ctr"/>
                  <a:r>
                    <a:rPr lang="en-US" sz="2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We are ready with another</a:t>
                  </a:r>
                </a:p>
                <a:p>
                  <a:pPr algn="ctr"/>
                  <a:r>
                    <a:rPr lang="en-US" sz="2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Event this freaky Friday</a:t>
                  </a:r>
                </a:p>
                <a:p>
                  <a:pPr algn="ctr"/>
                  <a:r>
                    <a:rPr lang="en-US" sz="2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with the </a:t>
                  </a:r>
                  <a:r>
                    <a:rPr lang="en-US" sz="2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Presentation of </a:t>
                  </a:r>
                  <a:r>
                    <a:rPr lang="en-US" sz="2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blood bank </a:t>
                  </a:r>
                  <a:r>
                    <a:rPr lang="en-US" sz="2400" b="1" cap="all" spc="0"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deptt</a:t>
                  </a:r>
                  <a:r>
                    <a:rPr lang="en-US" sz="2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t>
                  </a:r>
                </a:p>
                <a:p>
                  <a:pPr algn="ctr"/>
                  <a:r>
                    <a:rPr lang="en-US" sz="2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Along </a:t>
                  </a:r>
                  <a:r>
                    <a:rPr lang="en-US" sz="2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With the celebration of</a:t>
                  </a:r>
                </a:p>
                <a:p>
                  <a:pPr algn="ctr"/>
                  <a:r>
                    <a:rPr lang="en-US" sz="2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Employee’s birthday, employee of the </a:t>
                  </a:r>
                </a:p>
                <a:p>
                  <a:pPr algn="ctr"/>
                  <a:r>
                    <a:rPr lang="en-US" sz="2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month award And </a:t>
                  </a:r>
                </a:p>
                <a:p>
                  <a:pPr algn="ctr"/>
                  <a:r>
                    <a:rPr lang="en-US" sz="2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many more exciting</a:t>
                  </a:r>
                </a:p>
                <a:p>
                  <a:pPr algn="ctr"/>
                  <a:r>
                    <a:rPr lang="en-US" sz="2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Things…</a:t>
                  </a:r>
                  <a:endParaRPr lang="en-US" sz="2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grpSp>
          <p:sp>
            <p:nvSpPr>
              <p:cNvPr id="8" name="TextBox 7"/>
              <p:cNvSpPr txBox="1"/>
              <p:nvPr/>
            </p:nvSpPr>
            <p:spPr>
              <a:xfrm>
                <a:off x="2590800" y="5943600"/>
                <a:ext cx="5715000" cy="707886"/>
              </a:xfrm>
              <a:prstGeom prst="rect">
                <a:avLst/>
              </a:prstGeom>
              <a:noFill/>
            </p:spPr>
            <p:txBody>
              <a:bodyPr wrap="square" rtlCol="0">
                <a:spAutoFit/>
              </a:bodyPr>
              <a:lstStyle/>
              <a:p>
                <a:pPr algn="ctr"/>
                <a:r>
                  <a:rPr lang="en-US" sz="2000" b="1" dirty="0" smtClean="0">
                    <a:solidFill>
                      <a:schemeClr val="tx2"/>
                    </a:solidFill>
                  </a:rPr>
                  <a:t>So Join SEHBHAGITA on 24</a:t>
                </a:r>
                <a:r>
                  <a:rPr lang="en-US" sz="2000" b="1" baseline="30000" dirty="0" smtClean="0">
                    <a:solidFill>
                      <a:schemeClr val="tx2"/>
                    </a:solidFill>
                  </a:rPr>
                  <a:t>th</a:t>
                </a:r>
                <a:r>
                  <a:rPr lang="en-US" sz="2000" b="1" dirty="0" smtClean="0">
                    <a:solidFill>
                      <a:schemeClr val="tx2"/>
                    </a:solidFill>
                  </a:rPr>
                  <a:t> of April at 3.30pm in the Auditorium-2</a:t>
                </a:r>
                <a:endParaRPr lang="en-US" sz="2000" b="1" dirty="0">
                  <a:solidFill>
                    <a:schemeClr val="tx2"/>
                  </a:solidFill>
                </a:endParaRPr>
              </a:p>
            </p:txBody>
          </p:sp>
        </p:grpSp>
        <p:pic>
          <p:nvPicPr>
            <p:cNvPr id="2" name="Picture 2" descr="\\JH-CTXFILE-SVR\Folder Redirection\anisha.sonal\Desktop\download.jpg"/>
            <p:cNvPicPr>
              <a:picLocks noChangeAspect="1" noChangeArrowheads="1"/>
            </p:cNvPicPr>
            <p:nvPr/>
          </p:nvPicPr>
          <p:blipFill>
            <a:blip r:embed="rId3" cstate="print"/>
            <a:srcRect/>
            <a:stretch>
              <a:fillRect/>
            </a:stretch>
          </p:blipFill>
          <p:spPr bwMode="auto">
            <a:xfrm>
              <a:off x="5867400" y="3505200"/>
              <a:ext cx="2133600" cy="1989137"/>
            </a:xfrm>
            <a:prstGeom prst="ellipse">
              <a:avLst/>
            </a:prstGeom>
            <a:ln>
              <a:noFill/>
            </a:ln>
            <a:effectLst>
              <a:softEdge rad="112500"/>
            </a:effectLst>
          </p:spPr>
        </p:pic>
        <p:pic>
          <p:nvPicPr>
            <p:cNvPr id="1028" name="Picture 4" descr="\\JH-CTXFILE-SVR\Folder Redirection\anisha.sonal\Desktop\download (1).jpg"/>
            <p:cNvPicPr>
              <a:picLocks noChangeAspect="1" noChangeArrowheads="1"/>
            </p:cNvPicPr>
            <p:nvPr/>
          </p:nvPicPr>
          <p:blipFill>
            <a:blip r:embed="rId4" cstate="print"/>
            <a:srcRect/>
            <a:stretch>
              <a:fillRect/>
            </a:stretch>
          </p:blipFill>
          <p:spPr bwMode="auto">
            <a:xfrm>
              <a:off x="3124200" y="228600"/>
              <a:ext cx="3276600" cy="1277630"/>
            </a:xfrm>
            <a:prstGeom prst="rect">
              <a:avLst/>
            </a:prstGeom>
            <a:ln>
              <a:noFill/>
            </a:ln>
            <a:effectLst>
              <a:softEdge rad="112500"/>
            </a:effectLst>
          </p:spPr>
        </p:pic>
        <p:pic>
          <p:nvPicPr>
            <p:cNvPr id="11" name="Picture 6" descr="\\JH-CTXFILE-SVR\Folder Redirection\anisha.sonal\Desktop\images (1).jpg"/>
            <p:cNvPicPr>
              <a:picLocks noChangeAspect="1" noChangeArrowheads="1"/>
            </p:cNvPicPr>
            <p:nvPr/>
          </p:nvPicPr>
          <p:blipFill>
            <a:blip r:embed="rId5" cstate="print"/>
            <a:srcRect/>
            <a:stretch>
              <a:fillRect/>
            </a:stretch>
          </p:blipFill>
          <p:spPr bwMode="auto">
            <a:xfrm>
              <a:off x="1415239" y="3429000"/>
              <a:ext cx="1937561" cy="1981200"/>
            </a:xfrm>
            <a:prstGeom prst="ellipse">
              <a:avLst/>
            </a:prstGeom>
            <a:ln>
              <a:noFill/>
            </a:ln>
            <a:effectLst>
              <a:softEdge rad="112500"/>
            </a:effectLst>
          </p:spPr>
        </p:pic>
      </p:grpSp>
      <p:pic>
        <p:nvPicPr>
          <p:cNvPr id="12" name="Picture 11"/>
          <p:cNvPicPr/>
          <p:nvPr/>
        </p:nvPicPr>
        <p:blipFill>
          <a:blip r:embed="rId6" cstate="print"/>
          <a:srcRect/>
          <a:stretch>
            <a:fillRect/>
          </a:stretch>
        </p:blipFill>
        <p:spPr bwMode="auto">
          <a:xfrm>
            <a:off x="7772400" y="0"/>
            <a:ext cx="1371600" cy="762000"/>
          </a:xfrm>
          <a:prstGeom prst="rect">
            <a:avLst/>
          </a:prstGeom>
          <a:noFill/>
          <a:ln w="1">
            <a:noFill/>
            <a:miter lim="800000"/>
            <a:headEnd/>
            <a:tailEnd type="none" w="med" len="med"/>
          </a:ln>
          <a:effectLst/>
        </p:spPr>
      </p:pic>
    </p:spTree>
  </p:cSld>
  <p:clrMapOvr>
    <a:masterClrMapping/>
  </p:clrMapOvr>
  <p:transition spd="med">
    <p:newsflash/>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1"/>
          <p:cNvGrpSpPr/>
          <p:nvPr/>
        </p:nvGrpSpPr>
        <p:grpSpPr>
          <a:xfrm>
            <a:off x="0" y="0"/>
            <a:ext cx="9143999" cy="6629400"/>
            <a:chOff x="0" y="0"/>
            <a:chExt cx="9143999" cy="6629400"/>
          </a:xfrm>
        </p:grpSpPr>
        <p:pic>
          <p:nvPicPr>
            <p:cNvPr id="2050" name="Picture 2" descr="\\JH-CTXFILE-SVR\Folder Redirection\anisha.sonal\Desktop\sports-ball-stack-background-3328838.jpg"/>
            <p:cNvPicPr>
              <a:picLocks noChangeAspect="1" noChangeArrowheads="1"/>
            </p:cNvPicPr>
            <p:nvPr/>
          </p:nvPicPr>
          <p:blipFill>
            <a:blip r:embed="rId2" cstate="print"/>
            <a:srcRect b="3494"/>
            <a:stretch>
              <a:fillRect/>
            </a:stretch>
          </p:blipFill>
          <p:spPr bwMode="auto">
            <a:xfrm>
              <a:off x="0" y="0"/>
              <a:ext cx="9143999" cy="6629400"/>
            </a:xfrm>
            <a:prstGeom prst="rect">
              <a:avLst/>
            </a:prstGeom>
            <a:noFill/>
          </p:spPr>
        </p:pic>
        <p:pic>
          <p:nvPicPr>
            <p:cNvPr id="3" name="Picture 4" descr="\\JH-CTXFILE-SVR\Folder Redirection\anisha.sonal\Desktop\table-tennis-1421183232-2320490.jpg"/>
            <p:cNvPicPr>
              <a:picLocks noChangeAspect="1" noChangeArrowheads="1"/>
            </p:cNvPicPr>
            <p:nvPr/>
          </p:nvPicPr>
          <p:blipFill>
            <a:blip r:embed="rId3" cstate="print"/>
            <a:srcRect/>
            <a:stretch>
              <a:fillRect/>
            </a:stretch>
          </p:blipFill>
          <p:spPr bwMode="auto">
            <a:xfrm>
              <a:off x="1915390" y="2133600"/>
              <a:ext cx="1818410" cy="1143000"/>
            </a:xfrm>
            <a:prstGeom prst="rect">
              <a:avLst/>
            </a:prstGeom>
            <a:ln>
              <a:noFill/>
            </a:ln>
            <a:effectLst>
              <a:glow rad="101600">
                <a:schemeClr val="accent4">
                  <a:satMod val="175000"/>
                  <a:alpha val="40000"/>
                </a:schemeClr>
              </a:glow>
            </a:effectLst>
          </p:spPr>
        </p:pic>
        <p:pic>
          <p:nvPicPr>
            <p:cNvPr id="4" name="Picture 5" descr="\\JH-CTXFILE-SVR\Folder Redirection\anisha.sonal\Desktop\20130125172454-badminton.jpg"/>
            <p:cNvPicPr>
              <a:picLocks noChangeAspect="1" noChangeArrowheads="1"/>
            </p:cNvPicPr>
            <p:nvPr/>
          </p:nvPicPr>
          <p:blipFill>
            <a:blip r:embed="rId4" cstate="print"/>
            <a:srcRect/>
            <a:stretch>
              <a:fillRect/>
            </a:stretch>
          </p:blipFill>
          <p:spPr bwMode="auto">
            <a:xfrm>
              <a:off x="3496733" y="838200"/>
              <a:ext cx="1862667" cy="1197429"/>
            </a:xfrm>
            <a:prstGeom prst="rect">
              <a:avLst/>
            </a:prstGeom>
            <a:ln>
              <a:noFill/>
            </a:ln>
            <a:effectLst>
              <a:glow rad="101600">
                <a:schemeClr val="accent4">
                  <a:satMod val="175000"/>
                  <a:alpha val="40000"/>
                </a:schemeClr>
              </a:glow>
              <a:softEdge rad="12700"/>
            </a:effectLst>
          </p:spPr>
        </p:pic>
        <p:pic>
          <p:nvPicPr>
            <p:cNvPr id="5" name="Picture 4" descr="\\JH-CTXFILE-SVR\Folder Redirection\anisha.sonal\Desktop\ReadyPlay.jpg"/>
            <p:cNvPicPr>
              <a:picLocks noChangeAspect="1" noChangeArrowheads="1"/>
            </p:cNvPicPr>
            <p:nvPr/>
          </p:nvPicPr>
          <p:blipFill>
            <a:blip r:embed="rId5" cstate="print"/>
            <a:srcRect/>
            <a:stretch>
              <a:fillRect/>
            </a:stretch>
          </p:blipFill>
          <p:spPr bwMode="auto">
            <a:xfrm>
              <a:off x="5562600" y="838200"/>
              <a:ext cx="1828800" cy="1219200"/>
            </a:xfrm>
            <a:prstGeom prst="rect">
              <a:avLst/>
            </a:prstGeom>
            <a:ln>
              <a:noFill/>
            </a:ln>
            <a:effectLst>
              <a:glow rad="101600">
                <a:schemeClr val="accent4">
                  <a:satMod val="175000"/>
                  <a:alpha val="40000"/>
                </a:schemeClr>
              </a:glow>
              <a:softEdge rad="12700"/>
            </a:effectLst>
          </p:spPr>
        </p:pic>
        <p:pic>
          <p:nvPicPr>
            <p:cNvPr id="6" name="Picture 2" descr="\\JH-CTXFILE-SVR\Folder Redirection\anisha.sonal\Desktop\images.jpg"/>
            <p:cNvPicPr>
              <a:picLocks noChangeAspect="1" noChangeArrowheads="1"/>
            </p:cNvPicPr>
            <p:nvPr/>
          </p:nvPicPr>
          <p:blipFill>
            <a:blip r:embed="rId6" cstate="print"/>
            <a:srcRect/>
            <a:stretch>
              <a:fillRect/>
            </a:stretch>
          </p:blipFill>
          <p:spPr bwMode="auto">
            <a:xfrm>
              <a:off x="7162800" y="2133600"/>
              <a:ext cx="1882140" cy="1214284"/>
            </a:xfrm>
            <a:prstGeom prst="rect">
              <a:avLst/>
            </a:prstGeom>
            <a:ln>
              <a:noFill/>
            </a:ln>
            <a:effectLst>
              <a:glow rad="139700">
                <a:schemeClr val="accent4">
                  <a:satMod val="175000"/>
                  <a:alpha val="40000"/>
                </a:schemeClr>
              </a:glow>
              <a:softEdge rad="12700"/>
            </a:effectLst>
          </p:spPr>
        </p:pic>
        <p:sp>
          <p:nvSpPr>
            <p:cNvPr id="7" name="Rectangle 6"/>
            <p:cNvSpPr/>
            <p:nvPr/>
          </p:nvSpPr>
          <p:spPr>
            <a:xfrm>
              <a:off x="2590800" y="2133601"/>
              <a:ext cx="5715000" cy="3170099"/>
            </a:xfrm>
            <a:prstGeom prst="rect">
              <a:avLst/>
            </a:prstGeom>
            <a:noFill/>
          </p:spPr>
          <p:txBody>
            <a:bodyPr wrap="square" lIns="91440" tIns="45720" rIns="91440" bIns="45720">
              <a:spAutoFit/>
            </a:bodyPr>
            <a:lstStyle/>
            <a:p>
              <a:pPr algn="ctr"/>
              <a:r>
                <a:rPr lang="en-US" sz="2000" b="1" i="1" u="sng" dirty="0" smtClean="0">
                  <a:ln w="10541" cmpd="sng">
                    <a:solidFill>
                      <a:schemeClr val="accent1">
                        <a:shade val="88000"/>
                        <a:satMod val="110000"/>
                      </a:schemeClr>
                    </a:solidFill>
                    <a:prstDash val="solid"/>
                  </a:ln>
                  <a:solidFill>
                    <a:srgbClr val="FF0000"/>
                  </a:solidFill>
                  <a:latin typeface="Broadway" pitchFamily="82" charset="0"/>
                </a:rPr>
                <a:t>One spirit, one team, </a:t>
              </a:r>
            </a:p>
            <a:p>
              <a:pPr algn="ctr"/>
              <a:r>
                <a:rPr lang="en-US" sz="2000" b="1" i="1" u="sng" dirty="0" smtClean="0">
                  <a:ln w="10541" cmpd="sng">
                    <a:solidFill>
                      <a:schemeClr val="accent1">
                        <a:shade val="88000"/>
                        <a:satMod val="110000"/>
                      </a:schemeClr>
                    </a:solidFill>
                    <a:prstDash val="solid"/>
                  </a:ln>
                  <a:solidFill>
                    <a:srgbClr val="FF0000"/>
                  </a:solidFill>
                  <a:latin typeface="Broadway" pitchFamily="82" charset="0"/>
                </a:rPr>
                <a:t>Lets all win…</a:t>
              </a:r>
            </a:p>
            <a:p>
              <a:pPr algn="ctr"/>
              <a:r>
                <a:rPr lang="en-US" sz="2000" b="1" i="1" u="sng" dirty="0" smtClean="0">
                  <a:ln w="10541" cmpd="sng">
                    <a:solidFill>
                      <a:schemeClr val="accent1">
                        <a:shade val="88000"/>
                        <a:satMod val="110000"/>
                      </a:schemeClr>
                    </a:solidFill>
                    <a:prstDash val="solid"/>
                  </a:ln>
                  <a:solidFill>
                    <a:srgbClr val="FF0000"/>
                  </a:solidFill>
                  <a:latin typeface="Broadway" pitchFamily="82" charset="0"/>
                </a:rPr>
                <a:t>Get  your game on…</a:t>
              </a:r>
            </a:p>
            <a:p>
              <a:pPr algn="ctr"/>
              <a:endParaRPr lang="en-US" sz="2000" b="1" i="1" u="sng" dirty="0" smtClean="0">
                <a:ln w="10541" cmpd="sng">
                  <a:solidFill>
                    <a:schemeClr val="accent1">
                      <a:shade val="88000"/>
                      <a:satMod val="110000"/>
                    </a:schemeClr>
                  </a:solidFill>
                  <a:prstDash val="solid"/>
                </a:ln>
                <a:solidFill>
                  <a:schemeClr val="accent6">
                    <a:lumMod val="75000"/>
                  </a:schemeClr>
                </a:solidFill>
                <a:latin typeface="Broadway" pitchFamily="82" charset="0"/>
              </a:endParaRPr>
            </a:p>
            <a:p>
              <a:pPr algn="ctr"/>
              <a:r>
                <a:rPr lang="en-US" sz="2000" b="1" i="1" dirty="0" smtClean="0">
                  <a:ln w="10541" cmpd="sng">
                    <a:solidFill>
                      <a:schemeClr val="accent1">
                        <a:shade val="88000"/>
                        <a:satMod val="110000"/>
                      </a:schemeClr>
                    </a:solidFill>
                    <a:prstDash val="solid"/>
                  </a:ln>
                  <a:solidFill>
                    <a:srgbClr val="92D050"/>
                  </a:solidFill>
                  <a:latin typeface="Broadway" pitchFamily="82" charset="0"/>
                </a:rPr>
                <a:t>HR is organizing sports </a:t>
              </a:r>
            </a:p>
            <a:p>
              <a:pPr algn="ctr"/>
              <a:r>
                <a:rPr lang="en-US" sz="2000" b="1" i="1" dirty="0" smtClean="0">
                  <a:ln w="10541" cmpd="sng">
                    <a:solidFill>
                      <a:schemeClr val="accent1">
                        <a:shade val="88000"/>
                        <a:satMod val="110000"/>
                      </a:schemeClr>
                    </a:solidFill>
                    <a:prstDash val="solid"/>
                  </a:ln>
                  <a:solidFill>
                    <a:srgbClr val="92D050"/>
                  </a:solidFill>
                  <a:latin typeface="Broadway" pitchFamily="82" charset="0"/>
                </a:rPr>
                <a:t>Competition among  all employees  in the month of May ,June &amp; July .</a:t>
              </a:r>
            </a:p>
            <a:p>
              <a:pPr algn="ctr"/>
              <a:endParaRPr lang="en-US" sz="2000" b="1" i="1" dirty="0" smtClean="0">
                <a:ln w="10541" cmpd="sng">
                  <a:solidFill>
                    <a:schemeClr val="accent1">
                      <a:shade val="88000"/>
                      <a:satMod val="110000"/>
                    </a:schemeClr>
                  </a:solidFill>
                  <a:prstDash val="solid"/>
                </a:ln>
                <a:solidFill>
                  <a:srgbClr val="FF0000"/>
                </a:solidFill>
                <a:latin typeface="Broadway" pitchFamily="82" charset="0"/>
              </a:endParaRPr>
            </a:p>
            <a:p>
              <a:pPr algn="ctr"/>
              <a:r>
                <a:rPr lang="en-US" sz="2000" b="1" i="1" dirty="0" smtClean="0">
                  <a:ln w="10541" cmpd="sng">
                    <a:solidFill>
                      <a:schemeClr val="accent1">
                        <a:shade val="88000"/>
                        <a:satMod val="110000"/>
                      </a:schemeClr>
                    </a:solidFill>
                    <a:prstDash val="solid"/>
                  </a:ln>
                  <a:solidFill>
                    <a:srgbClr val="7030A0"/>
                  </a:solidFill>
                  <a:latin typeface="Broadway" pitchFamily="82" charset="0"/>
                </a:rPr>
                <a:t>Rush to our Sports coordinator  </a:t>
              </a:r>
            </a:p>
            <a:p>
              <a:pPr algn="ctr"/>
              <a:r>
                <a:rPr lang="en-US" sz="2000" b="1" i="1" dirty="0" smtClean="0">
                  <a:ln w="10541" cmpd="sng">
                    <a:solidFill>
                      <a:schemeClr val="accent1">
                        <a:shade val="88000"/>
                        <a:satMod val="110000"/>
                      </a:schemeClr>
                    </a:solidFill>
                    <a:prstDash val="solid"/>
                  </a:ln>
                  <a:solidFill>
                    <a:srgbClr val="7030A0"/>
                  </a:solidFill>
                  <a:latin typeface="Broadway" pitchFamily="82" charset="0"/>
                </a:rPr>
                <a:t>Dr. </a:t>
              </a:r>
              <a:r>
                <a:rPr lang="en-US" sz="2000" b="1" i="1" dirty="0" err="1" smtClean="0">
                  <a:ln w="10541" cmpd="sng">
                    <a:solidFill>
                      <a:schemeClr val="accent1">
                        <a:shade val="88000"/>
                        <a:satMod val="110000"/>
                      </a:schemeClr>
                    </a:solidFill>
                    <a:prstDash val="solid"/>
                  </a:ln>
                  <a:solidFill>
                    <a:srgbClr val="7030A0"/>
                  </a:solidFill>
                  <a:latin typeface="Broadway" pitchFamily="82" charset="0"/>
                </a:rPr>
                <a:t>Anisha</a:t>
              </a:r>
              <a:r>
                <a:rPr lang="en-US" sz="2000" b="1" i="1" dirty="0" smtClean="0">
                  <a:ln w="10541" cmpd="sng">
                    <a:solidFill>
                      <a:schemeClr val="accent1">
                        <a:shade val="88000"/>
                        <a:satMod val="110000"/>
                      </a:schemeClr>
                    </a:solidFill>
                    <a:prstDash val="solid"/>
                  </a:ln>
                  <a:solidFill>
                    <a:srgbClr val="7030A0"/>
                  </a:solidFill>
                  <a:latin typeface="Broadway" pitchFamily="82" charset="0"/>
                </a:rPr>
                <a:t> </a:t>
              </a:r>
              <a:r>
                <a:rPr lang="en-US" sz="2000" b="1" i="1" dirty="0" err="1" smtClean="0">
                  <a:ln w="10541" cmpd="sng">
                    <a:solidFill>
                      <a:schemeClr val="accent1">
                        <a:shade val="88000"/>
                        <a:satMod val="110000"/>
                      </a:schemeClr>
                    </a:solidFill>
                    <a:prstDash val="solid"/>
                  </a:ln>
                  <a:solidFill>
                    <a:srgbClr val="7030A0"/>
                  </a:solidFill>
                  <a:latin typeface="Broadway" pitchFamily="82" charset="0"/>
                </a:rPr>
                <a:t>Sonal</a:t>
              </a:r>
              <a:r>
                <a:rPr lang="en-US" sz="2000" b="1" i="1" dirty="0" smtClean="0">
                  <a:ln w="10541" cmpd="sng">
                    <a:solidFill>
                      <a:schemeClr val="accent1">
                        <a:shade val="88000"/>
                        <a:satMod val="110000"/>
                      </a:schemeClr>
                    </a:solidFill>
                    <a:prstDash val="solid"/>
                  </a:ln>
                  <a:solidFill>
                    <a:srgbClr val="7030A0"/>
                  </a:solidFill>
                  <a:latin typeface="Broadway" pitchFamily="82" charset="0"/>
                </a:rPr>
                <a:t>(HR)  (8642) for your registration latest by 10</a:t>
              </a:r>
              <a:r>
                <a:rPr lang="en-US" sz="2000" b="1" i="1" baseline="30000" dirty="0" smtClean="0">
                  <a:ln w="10541" cmpd="sng">
                    <a:solidFill>
                      <a:schemeClr val="accent1">
                        <a:shade val="88000"/>
                        <a:satMod val="110000"/>
                      </a:schemeClr>
                    </a:solidFill>
                    <a:prstDash val="solid"/>
                  </a:ln>
                  <a:solidFill>
                    <a:srgbClr val="7030A0"/>
                  </a:solidFill>
                  <a:latin typeface="Broadway" pitchFamily="82" charset="0"/>
                </a:rPr>
                <a:t>th</a:t>
              </a:r>
              <a:r>
                <a:rPr lang="en-US" sz="2000" b="1" i="1" dirty="0" smtClean="0">
                  <a:ln w="10541" cmpd="sng">
                    <a:solidFill>
                      <a:schemeClr val="accent1">
                        <a:shade val="88000"/>
                        <a:satMod val="110000"/>
                      </a:schemeClr>
                    </a:solidFill>
                    <a:prstDash val="solid"/>
                  </a:ln>
                  <a:solidFill>
                    <a:srgbClr val="7030A0"/>
                  </a:solidFill>
                  <a:latin typeface="Broadway" pitchFamily="82" charset="0"/>
                </a:rPr>
                <a:t> of May.</a:t>
              </a:r>
            </a:p>
            <a:p>
              <a:pPr algn="ctr"/>
              <a:r>
                <a:rPr lang="en-US" sz="2000" b="1" i="1" dirty="0" smtClean="0">
                  <a:ln w="10541" cmpd="sng">
                    <a:solidFill>
                      <a:schemeClr val="accent1">
                        <a:shade val="88000"/>
                        <a:satMod val="110000"/>
                      </a:schemeClr>
                    </a:solidFill>
                    <a:prstDash val="solid"/>
                  </a:ln>
                  <a:solidFill>
                    <a:srgbClr val="7030A0"/>
                  </a:solidFill>
                  <a:latin typeface="Broadway" pitchFamily="82" charset="0"/>
                </a:rPr>
                <a:t>Events:- Carom, Chess, T.T., badminton</a:t>
              </a:r>
            </a:p>
          </p:txBody>
        </p:sp>
      </p:grpSp>
      <p:sp>
        <p:nvSpPr>
          <p:cNvPr id="11" name="Rectangle 10"/>
          <p:cNvSpPr/>
          <p:nvPr/>
        </p:nvSpPr>
        <p:spPr>
          <a:xfrm>
            <a:off x="4648200" y="76200"/>
            <a:ext cx="1866217" cy="830997"/>
          </a:xfrm>
          <a:prstGeom prst="rect">
            <a:avLst/>
          </a:prstGeom>
          <a:noFill/>
        </p:spPr>
        <p:txBody>
          <a:bodyPr wrap="none" lIns="91440" tIns="45720" rIns="91440" bIns="45720">
            <a:spAutoFit/>
          </a:bodyPr>
          <a:lstStyle/>
          <a:p>
            <a:pPr algn="ctr"/>
            <a:r>
              <a:rPr lang="en-US" sz="2400" b="1" cap="all" spc="0" dirty="0" err="1" smtClean="0">
                <a:ln w="9000" cmpd="sng">
                  <a:solidFill>
                    <a:schemeClr val="accent4">
                      <a:shade val="50000"/>
                      <a:satMod val="120000"/>
                    </a:schemeClr>
                  </a:solidFill>
                  <a:prstDash val="solid"/>
                </a:ln>
                <a:solidFill>
                  <a:srgbClr val="002060"/>
                </a:solidFill>
                <a:effectLst>
                  <a:reflection blurRad="12700" stA="28000" endPos="45000" dist="1000" dir="5400000" sy="-100000" algn="bl" rotWithShape="0"/>
                </a:effectLst>
              </a:rPr>
              <a:t>Sehbhagita</a:t>
            </a:r>
            <a:endParaRPr lang="en-US" sz="2400" b="1" cap="all" spc="0" dirty="0" smtClean="0">
              <a:ln w="9000" cmpd="sng">
                <a:solidFill>
                  <a:schemeClr val="accent4">
                    <a:shade val="50000"/>
                    <a:satMod val="120000"/>
                  </a:schemeClr>
                </a:solidFill>
                <a:prstDash val="solid"/>
              </a:ln>
              <a:solidFill>
                <a:srgbClr val="002060"/>
              </a:solidFill>
              <a:effectLst>
                <a:reflection blurRad="12700" stA="28000" endPos="45000" dist="1000" dir="5400000" sy="-100000" algn="bl" rotWithShape="0"/>
              </a:effectLst>
            </a:endParaRPr>
          </a:p>
          <a:p>
            <a:pPr algn="ctr"/>
            <a:r>
              <a:rPr lang="en-US" sz="2400" b="1" i="1" cap="all" dirty="0" smtClean="0">
                <a:ln w="9000" cmpd="sng">
                  <a:solidFill>
                    <a:schemeClr val="accent4">
                      <a:shade val="50000"/>
                      <a:satMod val="120000"/>
                    </a:schemeClr>
                  </a:solidFill>
                  <a:prstDash val="solid"/>
                </a:ln>
                <a:solidFill>
                  <a:srgbClr val="002060"/>
                </a:solidFill>
                <a:effectLst>
                  <a:reflection blurRad="12700" stA="28000" endPos="45000" dist="1000" dir="5400000" sy="-100000" algn="bl" rotWithShape="0"/>
                </a:effectLst>
              </a:rPr>
              <a:t>Sports diva</a:t>
            </a:r>
            <a:endParaRPr lang="en-US" sz="2400" b="1" i="1" cap="all" spc="0" dirty="0">
              <a:ln w="9000" cmpd="sng">
                <a:solidFill>
                  <a:schemeClr val="accent4">
                    <a:shade val="50000"/>
                    <a:satMod val="120000"/>
                  </a:schemeClr>
                </a:solidFill>
                <a:prstDash val="solid"/>
              </a:ln>
              <a:solidFill>
                <a:srgbClr val="002060"/>
              </a:solidFill>
              <a:effectLst>
                <a:reflection blurRad="12700" stA="28000" endPos="45000" dist="1000" dir="5400000" sy="-100000" algn="bl" rotWithShape="0"/>
              </a:effectLst>
            </a:endParaRPr>
          </a:p>
        </p:txBody>
      </p:sp>
      <p:pic>
        <p:nvPicPr>
          <p:cNvPr id="10" name="Picture 9"/>
          <p:cNvPicPr/>
          <p:nvPr/>
        </p:nvPicPr>
        <p:blipFill>
          <a:blip r:embed="rId7" cstate="print"/>
          <a:srcRect/>
          <a:stretch>
            <a:fillRect/>
          </a:stretch>
        </p:blipFill>
        <p:spPr bwMode="auto">
          <a:xfrm>
            <a:off x="7772400" y="0"/>
            <a:ext cx="1371600" cy="762000"/>
          </a:xfrm>
          <a:prstGeom prst="rect">
            <a:avLst/>
          </a:prstGeom>
          <a:noFill/>
          <a:ln w="1">
            <a:noFill/>
            <a:miter lim="800000"/>
            <a:headEnd/>
            <a:tailEnd type="none" w="med" len="med"/>
          </a:ln>
          <a:effectLst/>
        </p:spPr>
      </p:pic>
    </p:spTree>
  </p:cSld>
  <p:clrMapOvr>
    <a:masterClrMapping/>
  </p:clrMapOvr>
  <p:transition spd="med">
    <p:dissolv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3"/>
          <p:cNvGrpSpPr/>
          <p:nvPr/>
        </p:nvGrpSpPr>
        <p:grpSpPr>
          <a:xfrm>
            <a:off x="228600" y="0"/>
            <a:ext cx="8915400" cy="6651724"/>
            <a:chOff x="228600" y="0"/>
            <a:chExt cx="8915400" cy="6651724"/>
          </a:xfrm>
        </p:grpSpPr>
        <p:pic>
          <p:nvPicPr>
            <p:cNvPr id="1026" name="Picture 2" descr="\\JH-CTXFILE-SVR\Folder Redirection\anisha.sonal\Desktop\images.jpg"/>
            <p:cNvPicPr>
              <a:picLocks noChangeAspect="1" noChangeArrowheads="1"/>
            </p:cNvPicPr>
            <p:nvPr/>
          </p:nvPicPr>
          <p:blipFill>
            <a:blip r:embed="rId2" cstate="print"/>
            <a:srcRect/>
            <a:stretch>
              <a:fillRect/>
            </a:stretch>
          </p:blipFill>
          <p:spPr bwMode="auto">
            <a:xfrm>
              <a:off x="3124200" y="1371600"/>
              <a:ext cx="3048000" cy="1308100"/>
            </a:xfrm>
            <a:prstGeom prst="rect">
              <a:avLst/>
            </a:prstGeom>
            <a:noFill/>
          </p:spPr>
        </p:pic>
        <p:pic>
          <p:nvPicPr>
            <p:cNvPr id="1027" name="Picture 3" descr="\\JH-CTXFILE-SVR\Folder Redirection\anisha.sonal\Desktop\poster-painting-pic1.jpg"/>
            <p:cNvPicPr>
              <a:picLocks noChangeAspect="1" noChangeArrowheads="1"/>
            </p:cNvPicPr>
            <p:nvPr/>
          </p:nvPicPr>
          <p:blipFill>
            <a:blip r:embed="rId3" cstate="print"/>
            <a:srcRect/>
            <a:stretch>
              <a:fillRect/>
            </a:stretch>
          </p:blipFill>
          <p:spPr bwMode="auto">
            <a:xfrm>
              <a:off x="3276600" y="3599464"/>
              <a:ext cx="2895600" cy="972536"/>
            </a:xfrm>
            <a:prstGeom prst="rect">
              <a:avLst/>
            </a:prstGeom>
            <a:noFill/>
          </p:spPr>
        </p:pic>
        <p:pic>
          <p:nvPicPr>
            <p:cNvPr id="1028" name="Picture 4" descr="\\JH-CTXFILE-SVR\Folder Redirection\anisha.sonal\Desktop\handhygiene.png"/>
            <p:cNvPicPr>
              <a:picLocks noChangeAspect="1" noChangeArrowheads="1"/>
            </p:cNvPicPr>
            <p:nvPr/>
          </p:nvPicPr>
          <p:blipFill>
            <a:blip r:embed="rId4" cstate="print"/>
            <a:srcRect/>
            <a:stretch>
              <a:fillRect/>
            </a:stretch>
          </p:blipFill>
          <p:spPr bwMode="auto">
            <a:xfrm>
              <a:off x="1524001" y="15766"/>
              <a:ext cx="2854570" cy="1279634"/>
            </a:xfrm>
            <a:prstGeom prst="rect">
              <a:avLst/>
            </a:prstGeom>
            <a:noFill/>
          </p:spPr>
        </p:pic>
        <p:pic>
          <p:nvPicPr>
            <p:cNvPr id="1029" name="Picture 5" descr="\\JH-CTXFILE-SVR\Folder Redirection\anisha.sonal\Desktop\world-hand-hygiene-day-2015.jpg"/>
            <p:cNvPicPr>
              <a:picLocks noChangeAspect="1" noChangeArrowheads="1"/>
            </p:cNvPicPr>
            <p:nvPr/>
          </p:nvPicPr>
          <p:blipFill>
            <a:blip r:embed="rId5" cstate="print"/>
            <a:srcRect l="40741"/>
            <a:stretch>
              <a:fillRect/>
            </a:stretch>
          </p:blipFill>
          <p:spPr bwMode="auto">
            <a:xfrm>
              <a:off x="4267200" y="0"/>
              <a:ext cx="3657600" cy="1219200"/>
            </a:xfrm>
            <a:prstGeom prst="rect">
              <a:avLst/>
            </a:prstGeom>
            <a:noFill/>
          </p:spPr>
        </p:pic>
        <p:sp>
          <p:nvSpPr>
            <p:cNvPr id="6" name="Rectangle 5"/>
            <p:cNvSpPr/>
            <p:nvPr/>
          </p:nvSpPr>
          <p:spPr>
            <a:xfrm>
              <a:off x="4323787" y="966788"/>
              <a:ext cx="1010213" cy="523220"/>
            </a:xfrm>
            <a:prstGeom prst="rect">
              <a:avLst/>
            </a:prstGeom>
            <a:noFill/>
          </p:spPr>
          <p:txBody>
            <a:bodyPr wrap="none" lIns="91440" tIns="45720" rIns="91440" bIns="45720">
              <a:spAutoFit/>
            </a:bodyPr>
            <a:lstStyle/>
            <a:p>
              <a:pPr algn="ctr"/>
              <a:r>
                <a:rPr lang="en-US" sz="28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with</a:t>
              </a:r>
              <a:endParaRPr lang="en-US" sz="28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8" name="Rectangle 7"/>
            <p:cNvSpPr/>
            <p:nvPr/>
          </p:nvSpPr>
          <p:spPr>
            <a:xfrm>
              <a:off x="1828804" y="2590800"/>
              <a:ext cx="5854167" cy="1015663"/>
            </a:xfrm>
            <a:prstGeom prst="rect">
              <a:avLst/>
            </a:prstGeom>
            <a:noFill/>
          </p:spPr>
          <p:txBody>
            <a:bodyPr wrap="none" lIns="91440" tIns="45720" rIns="91440" bIns="45720">
              <a:spAutoFit/>
            </a:bodyPr>
            <a:lstStyle/>
            <a:p>
              <a:pPr algn="ctr"/>
              <a:r>
                <a:rPr lang="en-US"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We are organizing a poster making</a:t>
              </a:r>
            </a:p>
            <a:p>
              <a:pPr algn="ctr"/>
              <a:r>
                <a:rPr lang="en-US" sz="20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Competition on 5</a:t>
              </a:r>
              <a:r>
                <a:rPr lang="en-US" sz="2000" b="1" cap="all" spc="0" baseline="3000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th</a:t>
              </a:r>
              <a:r>
                <a:rPr lang="en-US" sz="20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of May on the occasion of </a:t>
              </a:r>
            </a:p>
            <a:p>
              <a:pPr algn="ctr"/>
              <a:r>
                <a:rPr lang="en-US"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World hand hygiene day</a:t>
              </a:r>
              <a:endParaRPr lang="en-US" sz="20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3" name="TextBox 12"/>
            <p:cNvSpPr txBox="1"/>
            <p:nvPr/>
          </p:nvSpPr>
          <p:spPr>
            <a:xfrm>
              <a:off x="228600" y="4343400"/>
              <a:ext cx="8915400" cy="2308324"/>
            </a:xfrm>
            <a:prstGeom prst="rect">
              <a:avLst/>
            </a:prstGeom>
            <a:noFill/>
          </p:spPr>
          <p:txBody>
            <a:bodyPr wrap="square" rtlCol="0">
              <a:spAutoFit/>
            </a:bodyPr>
            <a:lstStyle/>
            <a:p>
              <a:r>
                <a:rPr lang="en-US" b="1" i="1" dirty="0" smtClean="0">
                  <a:solidFill>
                    <a:srgbClr val="0070C0"/>
                  </a:solidFill>
                </a:rPr>
                <a:t>Rules for participation</a:t>
              </a:r>
            </a:p>
            <a:p>
              <a:r>
                <a:rPr lang="en-US" b="1" i="1" dirty="0" smtClean="0">
                  <a:solidFill>
                    <a:srgbClr val="0070C0"/>
                  </a:solidFill>
                </a:rPr>
                <a:t>1) Theme:- Hand hygiene. Tag line should be given</a:t>
              </a:r>
            </a:p>
            <a:p>
              <a:r>
                <a:rPr lang="en-US" b="1" dirty="0" smtClean="0">
                  <a:solidFill>
                    <a:srgbClr val="0070C0"/>
                  </a:solidFill>
                </a:rPr>
                <a:t>2) Nominations can be given department wise or in a team of 2-3 members</a:t>
              </a:r>
            </a:p>
            <a:p>
              <a:r>
                <a:rPr lang="en-US" b="1" dirty="0" smtClean="0">
                  <a:solidFill>
                    <a:srgbClr val="0070C0"/>
                  </a:solidFill>
                </a:rPr>
                <a:t>3) Participants will be provided chart paper, color &amp; paint brush. They'll have to carry extra decorative items if needed</a:t>
              </a:r>
            </a:p>
            <a:p>
              <a:r>
                <a:rPr lang="en-US" b="1" dirty="0" smtClean="0">
                  <a:solidFill>
                    <a:srgbClr val="0070C0"/>
                  </a:solidFill>
                </a:rPr>
                <a:t>Venue:- Auditorium-2</a:t>
              </a:r>
            </a:p>
            <a:p>
              <a:r>
                <a:rPr lang="en-US" b="1" dirty="0" smtClean="0">
                  <a:solidFill>
                    <a:srgbClr val="0070C0"/>
                  </a:solidFill>
                </a:rPr>
                <a:t>Time:- 3pm-4.30pm</a:t>
              </a:r>
            </a:p>
            <a:p>
              <a:r>
                <a:rPr lang="en-US" b="1" i="1" dirty="0" smtClean="0"/>
                <a:t>You can give your nominations till 4</a:t>
              </a:r>
              <a:r>
                <a:rPr lang="en-US" b="1" i="1" baseline="30000" dirty="0" smtClean="0"/>
                <a:t>th</a:t>
              </a:r>
              <a:r>
                <a:rPr lang="en-US" b="1" i="1" dirty="0" smtClean="0"/>
                <a:t> of May through mail to MS. </a:t>
              </a:r>
              <a:r>
                <a:rPr lang="en-US" b="1" i="1" dirty="0" err="1" smtClean="0"/>
                <a:t>Pooja</a:t>
              </a:r>
              <a:r>
                <a:rPr lang="en-US" b="1" i="1" dirty="0" smtClean="0"/>
                <a:t> </a:t>
              </a:r>
              <a:r>
                <a:rPr lang="en-US" b="1" i="1" dirty="0" err="1" smtClean="0"/>
                <a:t>Chauhan</a:t>
              </a:r>
              <a:r>
                <a:rPr lang="en-US" b="1" i="1" dirty="0" smtClean="0"/>
                <a:t> (HR) </a:t>
              </a:r>
              <a:endParaRPr lang="en-US" dirty="0"/>
            </a:p>
          </p:txBody>
        </p:sp>
      </p:grpSp>
      <p:pic>
        <p:nvPicPr>
          <p:cNvPr id="10" name="Picture 9"/>
          <p:cNvPicPr/>
          <p:nvPr/>
        </p:nvPicPr>
        <p:blipFill>
          <a:blip r:embed="rId6" cstate="print"/>
          <a:srcRect/>
          <a:stretch>
            <a:fillRect/>
          </a:stretch>
        </p:blipFill>
        <p:spPr bwMode="auto">
          <a:xfrm>
            <a:off x="7772400" y="0"/>
            <a:ext cx="1371600" cy="762000"/>
          </a:xfrm>
          <a:prstGeom prst="rect">
            <a:avLst/>
          </a:prstGeom>
          <a:noFill/>
          <a:ln w="1">
            <a:noFill/>
            <a:miter lim="800000"/>
            <a:headEnd/>
            <a:tailEnd type="none" w="med" len="med"/>
          </a:ln>
          <a:effectLst/>
        </p:spPr>
      </p:pic>
    </p:spTree>
  </p:cSld>
  <p:clrMapOvr>
    <a:masterClrMapping/>
  </p:clrMapOvr>
  <p:transition spd="med">
    <p:newsflash/>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24"/>
          <p:cNvGrpSpPr/>
          <p:nvPr/>
        </p:nvGrpSpPr>
        <p:grpSpPr>
          <a:xfrm>
            <a:off x="914400" y="0"/>
            <a:ext cx="8001000" cy="6469798"/>
            <a:chOff x="914400" y="76200"/>
            <a:chExt cx="8001000" cy="6469798"/>
          </a:xfrm>
          <a:effectLst>
            <a:glow rad="101600">
              <a:schemeClr val="accent4">
                <a:satMod val="175000"/>
                <a:alpha val="40000"/>
              </a:schemeClr>
            </a:glow>
          </a:effectLst>
        </p:grpSpPr>
        <p:pic>
          <p:nvPicPr>
            <p:cNvPr id="2" name="Picture 2" descr="C:\Users\pooja.chauhan\Desktop\HR video\Sehbhagita-March\IMG-20150327-WA0015.jpg"/>
            <p:cNvPicPr>
              <a:picLocks noChangeAspect="1" noChangeArrowheads="1"/>
            </p:cNvPicPr>
            <p:nvPr/>
          </p:nvPicPr>
          <p:blipFill>
            <a:blip r:embed="rId2" cstate="print"/>
            <a:srcRect/>
            <a:stretch>
              <a:fillRect/>
            </a:stretch>
          </p:blipFill>
          <p:spPr bwMode="auto">
            <a:xfrm>
              <a:off x="1722981" y="4343400"/>
              <a:ext cx="2468019" cy="1851014"/>
            </a:xfrm>
            <a:prstGeom prst="rect">
              <a:avLst/>
            </a:prstGeom>
            <a:ln/>
          </p:spPr>
          <p:style>
            <a:lnRef idx="1">
              <a:schemeClr val="accent2"/>
            </a:lnRef>
            <a:fillRef idx="2">
              <a:schemeClr val="accent2"/>
            </a:fillRef>
            <a:effectRef idx="1">
              <a:schemeClr val="accent2"/>
            </a:effectRef>
            <a:fontRef idx="minor">
              <a:schemeClr val="dk1"/>
            </a:fontRef>
          </p:style>
        </p:pic>
        <p:pic>
          <p:nvPicPr>
            <p:cNvPr id="3" name="Picture 9" descr="C:\Users\pooja.chauhan\Desktop\HR video\Sehbhagita-March\IMG-20150327-WA0013.jpg"/>
            <p:cNvPicPr>
              <a:picLocks noChangeAspect="1" noChangeArrowheads="1"/>
            </p:cNvPicPr>
            <p:nvPr/>
          </p:nvPicPr>
          <p:blipFill>
            <a:blip r:embed="rId3" cstate="print"/>
            <a:srcRect/>
            <a:stretch>
              <a:fillRect/>
            </a:stretch>
          </p:blipFill>
          <p:spPr bwMode="auto">
            <a:xfrm>
              <a:off x="5943600" y="4343400"/>
              <a:ext cx="2403746" cy="1802810"/>
            </a:xfrm>
            <a:prstGeom prst="rect">
              <a:avLst/>
            </a:prstGeom>
            <a:ln/>
          </p:spPr>
          <p:style>
            <a:lnRef idx="1">
              <a:schemeClr val="accent2"/>
            </a:lnRef>
            <a:fillRef idx="2">
              <a:schemeClr val="accent2"/>
            </a:fillRef>
            <a:effectRef idx="1">
              <a:schemeClr val="accent2"/>
            </a:effectRef>
            <a:fontRef idx="minor">
              <a:schemeClr val="dk1"/>
            </a:fontRef>
          </p:style>
        </p:pic>
        <p:pic>
          <p:nvPicPr>
            <p:cNvPr id="4" name="Picture 11" descr="C:\Users\pooja.chauhan\Desktop\HR video\Sehbhagita-March\IMG-20150327-WA0006.jpg"/>
            <p:cNvPicPr>
              <a:picLocks noChangeAspect="1" noChangeArrowheads="1"/>
            </p:cNvPicPr>
            <p:nvPr/>
          </p:nvPicPr>
          <p:blipFill>
            <a:blip r:embed="rId4" cstate="print"/>
            <a:srcRect/>
            <a:stretch>
              <a:fillRect/>
            </a:stretch>
          </p:blipFill>
          <p:spPr bwMode="auto">
            <a:xfrm>
              <a:off x="6324600" y="2667000"/>
              <a:ext cx="2438400" cy="1828800"/>
            </a:xfrm>
            <a:prstGeom prst="rect">
              <a:avLst/>
            </a:prstGeom>
            <a:ln/>
          </p:spPr>
          <p:style>
            <a:lnRef idx="1">
              <a:schemeClr val="accent2"/>
            </a:lnRef>
            <a:fillRef idx="2">
              <a:schemeClr val="accent2"/>
            </a:fillRef>
            <a:effectRef idx="1">
              <a:schemeClr val="accent2"/>
            </a:effectRef>
            <a:fontRef idx="minor">
              <a:schemeClr val="dk1"/>
            </a:fontRef>
          </p:style>
        </p:pic>
        <p:pic>
          <p:nvPicPr>
            <p:cNvPr id="5" name="Picture 4" descr="C:\Users\pooja.chauhan\Desktop\HR video\Sehbhagita-March\IMG-20150327-WA0025.jpg"/>
            <p:cNvPicPr>
              <a:picLocks noChangeAspect="1" noChangeArrowheads="1"/>
            </p:cNvPicPr>
            <p:nvPr/>
          </p:nvPicPr>
          <p:blipFill>
            <a:blip r:embed="rId5" cstate="print"/>
            <a:srcRect/>
            <a:stretch>
              <a:fillRect/>
            </a:stretch>
          </p:blipFill>
          <p:spPr bwMode="auto">
            <a:xfrm>
              <a:off x="914400" y="2514600"/>
              <a:ext cx="2438400" cy="1828800"/>
            </a:xfrm>
            <a:prstGeom prst="rect">
              <a:avLst/>
            </a:prstGeom>
            <a:ln/>
          </p:spPr>
          <p:style>
            <a:lnRef idx="1">
              <a:schemeClr val="accent2"/>
            </a:lnRef>
            <a:fillRef idx="2">
              <a:schemeClr val="accent2"/>
            </a:fillRef>
            <a:effectRef idx="1">
              <a:schemeClr val="accent2"/>
            </a:effectRef>
            <a:fontRef idx="minor">
              <a:schemeClr val="dk1"/>
            </a:fontRef>
          </p:style>
        </p:pic>
        <p:sp>
          <p:nvSpPr>
            <p:cNvPr id="9" name="Rectangle 8"/>
            <p:cNvSpPr/>
            <p:nvPr/>
          </p:nvSpPr>
          <p:spPr>
            <a:xfrm>
              <a:off x="4038600" y="2895600"/>
              <a:ext cx="1884747" cy="830997"/>
            </a:xfrm>
            <a:prstGeom prst="rect">
              <a:avLst/>
            </a:prstGeom>
          </p:spPr>
          <p:style>
            <a:lnRef idx="1">
              <a:schemeClr val="accent2"/>
            </a:lnRef>
            <a:fillRef idx="2">
              <a:schemeClr val="accent2"/>
            </a:fillRef>
            <a:effectRef idx="1">
              <a:schemeClr val="accent2"/>
            </a:effectRef>
            <a:fontRef idx="minor">
              <a:schemeClr val="dk1"/>
            </a:fontRef>
          </p:style>
          <p:txBody>
            <a:bodyPr wrap="none" lIns="91440" tIns="45720" rIns="91440" bIns="45720">
              <a:spAutoFit/>
            </a:bodyPr>
            <a:lstStyle/>
            <a:p>
              <a:pPr algn="ctr"/>
              <a:r>
                <a:rPr lang="en-US" sz="2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Glimpse of</a:t>
              </a:r>
            </a:p>
            <a:p>
              <a:pPr algn="ctr"/>
              <a:r>
                <a:rPr lang="en-US" sz="2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t>
              </a:r>
              <a:r>
                <a:rPr lang="en-US" sz="2400" b="1" cap="all" spc="0"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sehbhagita</a:t>
              </a:r>
              <a:endParaRPr lang="en-US" sz="2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pic>
          <p:nvPicPr>
            <p:cNvPr id="1026" name="Picture 2" descr="C:\Users\pooja.chauhan\Desktop\HR video\Sehbhagita-March\IMG-20150327-WA0021.jpg"/>
            <p:cNvPicPr>
              <a:picLocks noChangeAspect="1" noChangeArrowheads="1"/>
            </p:cNvPicPr>
            <p:nvPr/>
          </p:nvPicPr>
          <p:blipFill>
            <a:blip r:embed="rId6" cstate="print"/>
            <a:srcRect l="16667" r="25000"/>
            <a:stretch>
              <a:fillRect/>
            </a:stretch>
          </p:blipFill>
          <p:spPr bwMode="auto">
            <a:xfrm>
              <a:off x="2590800" y="653143"/>
              <a:ext cx="1600200" cy="1861457"/>
            </a:xfrm>
            <a:prstGeom prst="rect">
              <a:avLst/>
            </a:prstGeom>
            <a:ln/>
          </p:spPr>
          <p:style>
            <a:lnRef idx="1">
              <a:schemeClr val="accent2"/>
            </a:lnRef>
            <a:fillRef idx="2">
              <a:schemeClr val="accent2"/>
            </a:fillRef>
            <a:effectRef idx="1">
              <a:schemeClr val="accent2"/>
            </a:effectRef>
            <a:fontRef idx="minor">
              <a:schemeClr val="dk1"/>
            </a:fontRef>
          </p:style>
        </p:pic>
        <p:pic>
          <p:nvPicPr>
            <p:cNvPr id="1027" name="Picture 3" descr="C:\Users\pooja.chauhan\Desktop\HR video\Sehbhagita-March\IMG-20150327-WA0024.jpg"/>
            <p:cNvPicPr>
              <a:picLocks noChangeAspect="1" noChangeArrowheads="1"/>
            </p:cNvPicPr>
            <p:nvPr/>
          </p:nvPicPr>
          <p:blipFill>
            <a:blip r:embed="rId7" cstate="print"/>
            <a:srcRect l="13921" r="9509" b="32026"/>
            <a:stretch>
              <a:fillRect/>
            </a:stretch>
          </p:blipFill>
          <p:spPr bwMode="auto">
            <a:xfrm>
              <a:off x="5867400" y="722086"/>
              <a:ext cx="1676400" cy="1792514"/>
            </a:xfrm>
            <a:prstGeom prst="rect">
              <a:avLst/>
            </a:prstGeom>
            <a:ln/>
          </p:spPr>
          <p:style>
            <a:lnRef idx="1">
              <a:schemeClr val="accent2"/>
            </a:lnRef>
            <a:fillRef idx="2">
              <a:schemeClr val="accent2"/>
            </a:fillRef>
            <a:effectRef idx="1">
              <a:schemeClr val="accent2"/>
            </a:effectRef>
            <a:fontRef idx="minor">
              <a:schemeClr val="dk1"/>
            </a:fontRef>
          </p:style>
        </p:pic>
        <p:sp>
          <p:nvSpPr>
            <p:cNvPr id="14" name="Rectangle 13"/>
            <p:cNvSpPr/>
            <p:nvPr/>
          </p:nvSpPr>
          <p:spPr>
            <a:xfrm>
              <a:off x="3200400" y="152400"/>
              <a:ext cx="3505200" cy="461665"/>
            </a:xfrm>
            <a:prstGeom prst="rect">
              <a:avLst/>
            </a:prstGeom>
          </p:spPr>
          <p:style>
            <a:lnRef idx="1">
              <a:schemeClr val="accent2"/>
            </a:lnRef>
            <a:fillRef idx="2">
              <a:schemeClr val="accent2"/>
            </a:fillRef>
            <a:effectRef idx="1">
              <a:schemeClr val="accent2"/>
            </a:effectRef>
            <a:fontRef idx="minor">
              <a:schemeClr val="dk1"/>
            </a:fontRef>
          </p:style>
          <p:txBody>
            <a:bodyPr wrap="square" lIns="91440" tIns="45720" rIns="91440" bIns="45720">
              <a:spAutoFit/>
            </a:bodyPr>
            <a:lstStyle/>
            <a:p>
              <a:pPr algn="ctr"/>
              <a:r>
                <a:rPr lang="en-US" sz="2400"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Pcs</a:t>
              </a:r>
              <a:r>
                <a:rPr lang="en-US" sz="2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presentation</a:t>
              </a:r>
              <a:endParaRPr lang="en-US" sz="2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pic>
          <p:nvPicPr>
            <p:cNvPr id="15" name="Picture 5" descr="C:\Users\pooja.chauhan\Desktop\HR video\Sehbhagita-March\IMG-20150327-WA0016.jpg"/>
            <p:cNvPicPr>
              <a:picLocks noChangeAspect="1" noChangeArrowheads="1"/>
            </p:cNvPicPr>
            <p:nvPr/>
          </p:nvPicPr>
          <p:blipFill>
            <a:blip r:embed="rId8" cstate="print"/>
            <a:srcRect/>
            <a:stretch>
              <a:fillRect/>
            </a:stretch>
          </p:blipFill>
          <p:spPr bwMode="auto">
            <a:xfrm>
              <a:off x="4343400" y="4648200"/>
              <a:ext cx="1524000" cy="1143000"/>
            </a:xfrm>
            <a:prstGeom prst="ellipse">
              <a:avLst/>
            </a:prstGeom>
            <a:ln/>
          </p:spPr>
          <p:style>
            <a:lnRef idx="1">
              <a:schemeClr val="accent2"/>
            </a:lnRef>
            <a:fillRef idx="2">
              <a:schemeClr val="accent2"/>
            </a:fillRef>
            <a:effectRef idx="1">
              <a:schemeClr val="accent2"/>
            </a:effectRef>
            <a:fontRef idx="minor">
              <a:schemeClr val="dk1"/>
            </a:fontRef>
          </p:style>
        </p:pic>
        <p:sp>
          <p:nvSpPr>
            <p:cNvPr id="17" name="Rectangle 16"/>
            <p:cNvSpPr/>
            <p:nvPr/>
          </p:nvSpPr>
          <p:spPr>
            <a:xfrm>
              <a:off x="3733800" y="5715001"/>
              <a:ext cx="2895600" cy="830997"/>
            </a:xfrm>
            <a:prstGeom prst="rect">
              <a:avLst/>
            </a:prstGeom>
          </p:spPr>
          <p:style>
            <a:lnRef idx="1">
              <a:schemeClr val="accent2"/>
            </a:lnRef>
            <a:fillRef idx="2">
              <a:schemeClr val="accent2"/>
            </a:fillRef>
            <a:effectRef idx="1">
              <a:schemeClr val="accent2"/>
            </a:effectRef>
            <a:fontRef idx="minor">
              <a:schemeClr val="dk1"/>
            </a:fontRef>
          </p:style>
          <p:txBody>
            <a:bodyPr wrap="square" lIns="91440" tIns="45720" rIns="91440" bIns="45720">
              <a:spAutoFit/>
            </a:bodyPr>
            <a:lstStyle/>
            <a:p>
              <a:pPr algn="ctr"/>
              <a:r>
                <a:rPr lang="en-US" sz="2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Celebration of</a:t>
              </a:r>
            </a:p>
            <a:p>
              <a:pPr algn="ctr"/>
              <a:r>
                <a:rPr lang="en-US" sz="2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t>
              </a:r>
              <a:r>
                <a:rPr lang="en-US" sz="2400"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mashik</a:t>
              </a:r>
              <a:r>
                <a:rPr lang="en-US" sz="2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t>
              </a:r>
              <a:r>
                <a:rPr lang="en-US" sz="2400"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utsav</a:t>
              </a:r>
              <a:endParaRPr lang="en-US" sz="2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8" name="Smiley Face 17"/>
            <p:cNvSpPr/>
            <p:nvPr/>
          </p:nvSpPr>
          <p:spPr>
            <a:xfrm>
              <a:off x="3657600" y="3657600"/>
              <a:ext cx="762000" cy="762000"/>
            </a:xfrm>
            <a:prstGeom prst="smileyFac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19" name="Smiley Face 18"/>
            <p:cNvSpPr/>
            <p:nvPr/>
          </p:nvSpPr>
          <p:spPr>
            <a:xfrm>
              <a:off x="5562600" y="3657600"/>
              <a:ext cx="762000" cy="762000"/>
            </a:xfrm>
            <a:prstGeom prst="smileyFac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sp>
          <p:nvSpPr>
            <p:cNvPr id="20" name="6-Point Star 19"/>
            <p:cNvSpPr/>
            <p:nvPr/>
          </p:nvSpPr>
          <p:spPr>
            <a:xfrm>
              <a:off x="6705600" y="76200"/>
              <a:ext cx="685800" cy="685800"/>
            </a:xfrm>
            <a:prstGeom prst="star6">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6-Point Star 20"/>
            <p:cNvSpPr/>
            <p:nvPr/>
          </p:nvSpPr>
          <p:spPr>
            <a:xfrm>
              <a:off x="2514600" y="152400"/>
              <a:ext cx="685800" cy="685800"/>
            </a:xfrm>
            <a:prstGeom prst="star6">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TextBox 21"/>
            <p:cNvSpPr txBox="1"/>
            <p:nvPr/>
          </p:nvSpPr>
          <p:spPr>
            <a:xfrm>
              <a:off x="6400800" y="1981200"/>
              <a:ext cx="2514600" cy="923330"/>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US" b="1" dirty="0" smtClean="0">
                  <a:latin typeface="Segoe Script" pitchFamily="34" charset="0"/>
                </a:rPr>
                <a:t>Popular award for women’s day celebration</a:t>
              </a:r>
              <a:endParaRPr lang="en-US" b="1" dirty="0">
                <a:latin typeface="Segoe Script" pitchFamily="34" charset="0"/>
              </a:endParaRPr>
            </a:p>
          </p:txBody>
        </p:sp>
        <p:sp>
          <p:nvSpPr>
            <p:cNvPr id="24" name="TextBox 23"/>
            <p:cNvSpPr txBox="1"/>
            <p:nvPr/>
          </p:nvSpPr>
          <p:spPr>
            <a:xfrm>
              <a:off x="914400" y="1752600"/>
              <a:ext cx="1752600" cy="923330"/>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US" b="1" dirty="0" smtClean="0">
                  <a:latin typeface="Segoe Script" pitchFamily="34" charset="0"/>
                </a:rPr>
                <a:t>Award for the winner in game</a:t>
              </a:r>
              <a:endParaRPr lang="en-US" b="1" dirty="0">
                <a:latin typeface="Segoe Script" pitchFamily="34" charset="0"/>
              </a:endParaRPr>
            </a:p>
          </p:txBody>
        </p:sp>
      </p:grpSp>
      <p:pic>
        <p:nvPicPr>
          <p:cNvPr id="23" name="Picture 22"/>
          <p:cNvPicPr/>
          <p:nvPr/>
        </p:nvPicPr>
        <p:blipFill>
          <a:blip r:embed="rId9" cstate="print"/>
          <a:srcRect/>
          <a:stretch>
            <a:fillRect/>
          </a:stretch>
        </p:blipFill>
        <p:spPr bwMode="auto">
          <a:xfrm>
            <a:off x="7772400" y="0"/>
            <a:ext cx="1371600" cy="762000"/>
          </a:xfrm>
          <a:prstGeom prst="rect">
            <a:avLst/>
          </a:prstGeom>
          <a:noFill/>
          <a:ln w="1">
            <a:noFill/>
            <a:miter lim="800000"/>
            <a:headEnd/>
            <a:tailEnd type="none" w="med" len="med"/>
          </a:ln>
          <a:effectLst/>
        </p:spPr>
      </p:pic>
    </p:spTree>
  </p:cSld>
  <p:clrMapOvr>
    <a:masterClrMapping/>
  </p:clrMapOvr>
  <p:transition spd="med">
    <p:wipe dir="u"/>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JH-CTXFILE-SVR\Folder Redirection\anisha.sonal\Desktop\thank_you_inscription_01_hd_pictures_170887.jpg"/>
          <p:cNvPicPr>
            <a:picLocks noChangeAspect="1" noChangeArrowheads="1"/>
          </p:cNvPicPr>
          <p:nvPr/>
        </p:nvPicPr>
        <p:blipFill>
          <a:blip r:embed="rId2" cstate="print"/>
          <a:srcRect/>
          <a:stretch>
            <a:fillRect/>
          </a:stretch>
        </p:blipFill>
        <p:spPr bwMode="auto">
          <a:xfrm>
            <a:off x="1676400" y="1371600"/>
            <a:ext cx="5685971" cy="3786188"/>
          </a:xfrm>
          <a:prstGeom prst="rect">
            <a:avLst/>
          </a:prstGeom>
          <a:noFill/>
        </p:spPr>
      </p:pic>
    </p:spTree>
  </p:cSld>
  <p:clrMapOvr>
    <a:masterClrMapping/>
  </p:clrMapOvr>
  <p:transition spd="med">
    <p:wedg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1034"/>
          <p:cNvSpPr>
            <a:spLocks noGrp="1" noChangeArrowheads="1"/>
          </p:cNvSpPr>
          <p:nvPr>
            <p:ph type="title"/>
          </p:nvPr>
        </p:nvSpPr>
        <p:spPr>
          <a:xfrm>
            <a:off x="457200" y="914400"/>
            <a:ext cx="8305800" cy="1143000"/>
          </a:xfrm>
        </p:spPr>
        <p:txBody>
          <a:bodyPr>
            <a:normAutofit fontScale="90000"/>
          </a:bodyPr>
          <a:lstStyle/>
          <a:p>
            <a:r>
              <a:rPr lang="en-US" dirty="0" smtClean="0"/>
              <a:t>How Many of You Would Like to…</a:t>
            </a:r>
          </a:p>
        </p:txBody>
      </p:sp>
      <p:sp>
        <p:nvSpPr>
          <p:cNvPr id="5123" name="Rectangle 1027"/>
          <p:cNvSpPr>
            <a:spLocks noGrp="1" noChangeArrowheads="1"/>
          </p:cNvSpPr>
          <p:nvPr>
            <p:ph type="body" idx="4294967295"/>
          </p:nvPr>
        </p:nvSpPr>
        <p:spPr>
          <a:xfrm>
            <a:off x="681038" y="1981200"/>
            <a:ext cx="7772400" cy="4114800"/>
          </a:xfrm>
        </p:spPr>
        <p:txBody>
          <a:bodyPr/>
          <a:lstStyle/>
          <a:p>
            <a:pPr algn="ctr" eaLnBrk="1" hangingPunct="1">
              <a:buFont typeface="Times"/>
              <a:buNone/>
            </a:pPr>
            <a:r>
              <a:rPr lang="en-US" b="1" i="1" dirty="0" smtClean="0"/>
              <a:t>Work in/with an organization where </a:t>
            </a:r>
          </a:p>
          <a:p>
            <a:pPr algn="ctr" eaLnBrk="1" hangingPunct="1">
              <a:buFont typeface="Times"/>
              <a:buNone/>
            </a:pPr>
            <a:r>
              <a:rPr lang="en-US" b="1" dirty="0" smtClean="0"/>
              <a:t>ALL EMPLOYEES say,</a:t>
            </a:r>
          </a:p>
          <a:p>
            <a:pPr algn="ctr" eaLnBrk="1" hangingPunct="1">
              <a:buFont typeface="Times"/>
              <a:buNone/>
            </a:pPr>
            <a:endParaRPr lang="en-US" b="1" dirty="0" smtClean="0"/>
          </a:p>
          <a:p>
            <a:pPr algn="ctr" eaLnBrk="1" hangingPunct="1">
              <a:buFont typeface="Times"/>
              <a:buNone/>
            </a:pPr>
            <a:r>
              <a:rPr lang="en-US" sz="3000" b="1" dirty="0" smtClean="0">
                <a:solidFill>
                  <a:srgbClr val="3366FF"/>
                </a:solidFill>
              </a:rPr>
              <a:t>“I LOVE MY JOB!”</a:t>
            </a:r>
          </a:p>
        </p:txBody>
      </p:sp>
      <p:sp>
        <p:nvSpPr>
          <p:cNvPr id="5124" name="Text Box 1028"/>
          <p:cNvSpPr txBox="1">
            <a:spLocks noChangeArrowheads="1"/>
          </p:cNvSpPr>
          <p:nvPr/>
        </p:nvSpPr>
        <p:spPr bwMode="auto">
          <a:xfrm>
            <a:off x="3668713" y="3717925"/>
            <a:ext cx="1752600" cy="3140075"/>
          </a:xfrm>
          <a:prstGeom prst="rect">
            <a:avLst/>
          </a:prstGeom>
          <a:noFill/>
          <a:ln w="9525">
            <a:noFill/>
            <a:miter lim="800000"/>
            <a:headEnd/>
            <a:tailEnd/>
          </a:ln>
        </p:spPr>
        <p:txBody>
          <a:bodyPr>
            <a:spAutoFit/>
          </a:bodyPr>
          <a:lstStyle/>
          <a:p>
            <a:pPr eaLnBrk="0" hangingPunct="0">
              <a:spcBef>
                <a:spcPct val="50000"/>
              </a:spcBef>
            </a:pPr>
            <a:r>
              <a:rPr lang="en-US" sz="20000" b="0">
                <a:solidFill>
                  <a:schemeClr val="tx1"/>
                </a:solidFill>
                <a:latin typeface="Times New Roman" pitchFamily="18" charset="0"/>
              </a:rPr>
              <a:t>?</a:t>
            </a:r>
          </a:p>
        </p:txBody>
      </p:sp>
      <p:sp>
        <p:nvSpPr>
          <p:cNvPr id="5125" name="Text Box 1029"/>
          <p:cNvSpPr txBox="1">
            <a:spLocks noChangeArrowheads="1"/>
          </p:cNvSpPr>
          <p:nvPr/>
        </p:nvSpPr>
        <p:spPr bwMode="auto">
          <a:xfrm>
            <a:off x="2089150" y="3703638"/>
            <a:ext cx="1752600" cy="3140075"/>
          </a:xfrm>
          <a:prstGeom prst="rect">
            <a:avLst/>
          </a:prstGeom>
          <a:noFill/>
          <a:ln w="9525">
            <a:noFill/>
            <a:miter lim="800000"/>
            <a:headEnd/>
            <a:tailEnd/>
          </a:ln>
        </p:spPr>
        <p:txBody>
          <a:bodyPr>
            <a:spAutoFit/>
          </a:bodyPr>
          <a:lstStyle/>
          <a:p>
            <a:pPr eaLnBrk="0" hangingPunct="0">
              <a:spcBef>
                <a:spcPct val="50000"/>
              </a:spcBef>
            </a:pPr>
            <a:r>
              <a:rPr lang="en-US" sz="20000" b="0">
                <a:solidFill>
                  <a:schemeClr val="tx1"/>
                </a:solidFill>
                <a:latin typeface="Times New Roman" pitchFamily="18" charset="0"/>
              </a:rPr>
              <a:t>?</a:t>
            </a:r>
          </a:p>
        </p:txBody>
      </p:sp>
      <p:sp>
        <p:nvSpPr>
          <p:cNvPr id="5126" name="Text Box 1032"/>
          <p:cNvSpPr txBox="1">
            <a:spLocks noChangeArrowheads="1"/>
          </p:cNvSpPr>
          <p:nvPr/>
        </p:nvSpPr>
        <p:spPr bwMode="auto">
          <a:xfrm>
            <a:off x="5229225" y="3717925"/>
            <a:ext cx="1752600" cy="3140075"/>
          </a:xfrm>
          <a:prstGeom prst="rect">
            <a:avLst/>
          </a:prstGeom>
          <a:noFill/>
          <a:ln w="9525">
            <a:noFill/>
            <a:miter lim="800000"/>
            <a:headEnd/>
            <a:tailEnd/>
          </a:ln>
        </p:spPr>
        <p:txBody>
          <a:bodyPr>
            <a:spAutoFit/>
          </a:bodyPr>
          <a:lstStyle/>
          <a:p>
            <a:pPr eaLnBrk="0" hangingPunct="0">
              <a:spcBef>
                <a:spcPct val="50000"/>
              </a:spcBef>
            </a:pPr>
            <a:r>
              <a:rPr lang="en-US" sz="20000" b="0">
                <a:solidFill>
                  <a:schemeClr val="tx1"/>
                </a:solidFill>
                <a:latin typeface="Times New Roman" pitchFamily="18" charset="0"/>
              </a:rPr>
              <a:t>?</a:t>
            </a:r>
          </a:p>
        </p:txBody>
      </p:sp>
      <p:sp>
        <p:nvSpPr>
          <p:cNvPr id="9" name="TextBox 8"/>
          <p:cNvSpPr txBox="1"/>
          <p:nvPr/>
        </p:nvSpPr>
        <p:spPr>
          <a:xfrm>
            <a:off x="1066800" y="219670"/>
            <a:ext cx="7239000" cy="923330"/>
          </a:xfrm>
          <a:prstGeom prst="rect">
            <a:avLst/>
          </a:prstGeom>
          <a:noFill/>
        </p:spPr>
        <p:txBody>
          <a:bodyPr wrap="square" rtlCol="0">
            <a:spAutoFit/>
          </a:bodyPr>
          <a:lstStyle/>
          <a:p>
            <a:pPr algn="ctr"/>
            <a:r>
              <a:rPr lang="en-US" b="1" dirty="0" smtClean="0">
                <a:solidFill>
                  <a:srgbClr val="0070C0"/>
                </a:solidFill>
              </a:rPr>
              <a:t>Now the question arrives what is need?</a:t>
            </a:r>
          </a:p>
          <a:p>
            <a:pPr algn="ctr"/>
            <a:r>
              <a:rPr lang="en-US" b="1" dirty="0" smtClean="0">
                <a:solidFill>
                  <a:srgbClr val="0070C0"/>
                </a:solidFill>
              </a:rPr>
              <a:t>why it is important?</a:t>
            </a:r>
          </a:p>
          <a:p>
            <a:pPr algn="ctr"/>
            <a:r>
              <a:rPr lang="en-US" b="1" dirty="0" smtClean="0">
                <a:solidFill>
                  <a:srgbClr val="0070C0"/>
                </a:solidFill>
              </a:rPr>
              <a:t>Before answering I would like to ask you</a:t>
            </a:r>
            <a:endParaRPr lang="en-US" b="1" dirty="0">
              <a:solidFill>
                <a:srgbClr val="0070C0"/>
              </a:solidFill>
            </a:endParaRPr>
          </a:p>
        </p:txBody>
      </p:sp>
      <p:pic>
        <p:nvPicPr>
          <p:cNvPr id="2050" name="Picture 2" descr="\\JH-CTXFILE-SVR\Folder Redirection\anisha.sonal\Desktop\I-Love-My-Job-Employee-Engagement-300x206.jpg"/>
          <p:cNvPicPr>
            <a:picLocks noChangeAspect="1" noChangeArrowheads="1"/>
          </p:cNvPicPr>
          <p:nvPr/>
        </p:nvPicPr>
        <p:blipFill>
          <a:blip r:embed="rId3" cstate="print"/>
          <a:srcRect/>
          <a:stretch>
            <a:fillRect/>
          </a:stretch>
        </p:blipFill>
        <p:spPr bwMode="auto">
          <a:xfrm>
            <a:off x="6096000" y="3048000"/>
            <a:ext cx="1664563" cy="1143000"/>
          </a:xfrm>
          <a:prstGeom prst="rect">
            <a:avLst/>
          </a:prstGeom>
          <a:noFill/>
        </p:spPr>
      </p:pic>
      <p:pic>
        <p:nvPicPr>
          <p:cNvPr id="10" name="Picture 9"/>
          <p:cNvPicPr/>
          <p:nvPr/>
        </p:nvPicPr>
        <p:blipFill>
          <a:blip r:embed="rId4" cstate="print"/>
          <a:srcRect/>
          <a:stretch>
            <a:fillRect/>
          </a:stretch>
        </p:blipFill>
        <p:spPr bwMode="auto">
          <a:xfrm>
            <a:off x="7772400" y="0"/>
            <a:ext cx="1371600" cy="762000"/>
          </a:xfrm>
          <a:prstGeom prst="rect">
            <a:avLst/>
          </a:prstGeom>
          <a:noFill/>
          <a:ln w="1">
            <a:noFill/>
            <a:miter lim="800000"/>
            <a:headEnd/>
            <a:tailEnd type="none" w="med" len="med"/>
          </a:ln>
          <a:effectLst/>
        </p:spPr>
      </p:pic>
    </p:spTree>
  </p:cSld>
  <p:clrMapOvr>
    <a:masterClrMapping/>
  </p:clrMapOvr>
  <p:transition spd="med">
    <p:circl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87726" y="909935"/>
            <a:ext cx="6637074" cy="523220"/>
          </a:xfrm>
          <a:prstGeom prst="rect">
            <a:avLst/>
          </a:prstGeom>
          <a:noFill/>
        </p:spPr>
        <p:txBody>
          <a:bodyPr wrap="none" lIns="91440" tIns="45720" rIns="91440" bIns="4572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en-US" sz="2800" b="1" cap="all" spc="0"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Employee engagement program</a:t>
            </a:r>
          </a:p>
        </p:txBody>
      </p:sp>
      <p:sp>
        <p:nvSpPr>
          <p:cNvPr id="3" name="Rectangle 2"/>
          <p:cNvSpPr/>
          <p:nvPr/>
        </p:nvSpPr>
        <p:spPr>
          <a:xfrm>
            <a:off x="457200" y="1862078"/>
            <a:ext cx="8382000" cy="2862322"/>
          </a:xfrm>
          <a:prstGeom prst="rect">
            <a:avLst/>
          </a:prstGeom>
        </p:spPr>
        <p:txBody>
          <a:bodyPr wrap="square">
            <a:spAutoFit/>
          </a:bodyPr>
          <a:lstStyle/>
          <a:p>
            <a:r>
              <a:rPr lang="en-US" dirty="0"/>
              <a:t>"Employee Engagement is a measureable degree of an employee's positive or negative emotional attachment to their job, colleagues and organization which profoundly influences their willingness to learn &amp; perform at work</a:t>
            </a:r>
            <a:r>
              <a:rPr lang="en-US" dirty="0" smtClean="0"/>
              <a:t>. </a:t>
            </a:r>
            <a:r>
              <a:rPr lang="en-US" dirty="0"/>
              <a:t>T</a:t>
            </a:r>
            <a:r>
              <a:rPr lang="en-US" dirty="0" smtClean="0"/>
              <a:t>o </a:t>
            </a:r>
            <a:r>
              <a:rPr lang="en-US" dirty="0"/>
              <a:t>foster a culture of engagement, HR leads the way to design, measure and evaluate proactive workplace policies and practices that help attract and retain talent with skills and competencies necessary for growth and sustainability</a:t>
            </a:r>
            <a:r>
              <a:rPr lang="en-US" dirty="0" smtClean="0"/>
              <a:t>.</a:t>
            </a:r>
          </a:p>
          <a:p>
            <a:r>
              <a:rPr lang="en-US" dirty="0" smtClean="0"/>
              <a:t>“Engaged employees are defined as those who are “mentally and emotionally invested in their work and in contributing to their employer’s success.” </a:t>
            </a:r>
          </a:p>
          <a:p>
            <a:endParaRPr lang="en-US" dirty="0"/>
          </a:p>
          <a:p>
            <a:endParaRPr lang="en-US" dirty="0"/>
          </a:p>
        </p:txBody>
      </p:sp>
      <p:sp>
        <p:nvSpPr>
          <p:cNvPr id="7" name="Rounded Rectangle 6"/>
          <p:cNvSpPr/>
          <p:nvPr/>
        </p:nvSpPr>
        <p:spPr>
          <a:xfrm>
            <a:off x="762000" y="4343400"/>
            <a:ext cx="7543800" cy="2297113"/>
          </a:xfrm>
          <a:prstGeom prst="roundRect">
            <a:avLst/>
          </a:prstGeom>
          <a:solidFill>
            <a:srgbClr val="1D88C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spcBef>
                <a:spcPts val="300"/>
              </a:spcBef>
              <a:spcAft>
                <a:spcPts val="300"/>
              </a:spcAft>
              <a:defRPr/>
            </a:pPr>
            <a:r>
              <a:rPr lang="en-US" sz="2800" dirty="0">
                <a:solidFill>
                  <a:schemeClr val="bg1"/>
                </a:solidFill>
              </a:rPr>
              <a:t>Employee engagement is the extent to which</a:t>
            </a:r>
          </a:p>
          <a:p>
            <a:pPr algn="ctr">
              <a:spcBef>
                <a:spcPts val="300"/>
              </a:spcBef>
              <a:spcAft>
                <a:spcPts val="300"/>
              </a:spcAft>
              <a:defRPr/>
            </a:pPr>
            <a:r>
              <a:rPr lang="en-US" sz="2800" dirty="0">
                <a:solidFill>
                  <a:schemeClr val="bg1"/>
                </a:solidFill>
              </a:rPr>
              <a:t> employees feel passionate about their jobs,</a:t>
            </a:r>
          </a:p>
          <a:p>
            <a:pPr algn="ctr">
              <a:spcBef>
                <a:spcPts val="300"/>
              </a:spcBef>
              <a:spcAft>
                <a:spcPts val="300"/>
              </a:spcAft>
              <a:defRPr/>
            </a:pPr>
            <a:r>
              <a:rPr lang="en-US" sz="2800" dirty="0">
                <a:solidFill>
                  <a:schemeClr val="bg1"/>
                </a:solidFill>
              </a:rPr>
              <a:t>are committed to the organization, </a:t>
            </a:r>
          </a:p>
          <a:p>
            <a:pPr algn="ctr">
              <a:spcBef>
                <a:spcPts val="300"/>
              </a:spcBef>
              <a:spcAft>
                <a:spcPts val="300"/>
              </a:spcAft>
              <a:defRPr/>
            </a:pPr>
            <a:r>
              <a:rPr lang="en-US" sz="2800" dirty="0">
                <a:solidFill>
                  <a:schemeClr val="bg1"/>
                </a:solidFill>
              </a:rPr>
              <a:t>and put discretionary effort into their work.</a:t>
            </a:r>
            <a:endParaRPr lang="en-US" sz="2800" dirty="0"/>
          </a:p>
        </p:txBody>
      </p:sp>
      <p:pic>
        <p:nvPicPr>
          <p:cNvPr id="6" name="Picture 5"/>
          <p:cNvPicPr/>
          <p:nvPr/>
        </p:nvPicPr>
        <p:blipFill>
          <a:blip r:embed="rId2" cstate="print"/>
          <a:srcRect/>
          <a:stretch>
            <a:fillRect/>
          </a:stretch>
        </p:blipFill>
        <p:spPr bwMode="auto">
          <a:xfrm>
            <a:off x="7772400" y="0"/>
            <a:ext cx="1371600" cy="762000"/>
          </a:xfrm>
          <a:prstGeom prst="rect">
            <a:avLst/>
          </a:prstGeom>
          <a:noFill/>
          <a:ln w="1">
            <a:noFill/>
            <a:miter lim="800000"/>
            <a:headEnd/>
            <a:tailEnd type="none" w="med" len="med"/>
          </a:ln>
          <a:effectLst/>
        </p:spPr>
      </p:pic>
    </p:spTree>
  </p:cSld>
  <p:clrMapOvr>
    <a:masterClrMapping/>
  </p:clrMapOvr>
  <p:transition spd="med">
    <p:pull dir="l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3"/>
          <p:cNvSpPr>
            <a:spLocks noGrp="1" noChangeArrowheads="1"/>
          </p:cNvSpPr>
          <p:nvPr>
            <p:ph idx="1"/>
          </p:nvPr>
        </p:nvSpPr>
        <p:spPr>
          <a:xfrm>
            <a:off x="330200" y="1511300"/>
            <a:ext cx="8129588" cy="4279900"/>
          </a:xfrm>
        </p:spPr>
        <p:txBody>
          <a:bodyPr/>
          <a:lstStyle/>
          <a:p>
            <a:pPr eaLnBrk="1" hangingPunct="1">
              <a:buFont typeface="Times"/>
              <a:buNone/>
            </a:pPr>
            <a:r>
              <a:rPr lang="en-US" b="1" dirty="0" smtClean="0"/>
              <a:t>   The Business Impact of Employee Engagement: </a:t>
            </a:r>
          </a:p>
          <a:p>
            <a:pPr eaLnBrk="1" hangingPunct="1">
              <a:buFont typeface="Times"/>
              <a:buNone/>
            </a:pPr>
            <a:r>
              <a:rPr lang="en-US" b="1" dirty="0" smtClean="0"/>
              <a:t>    </a:t>
            </a:r>
            <a:r>
              <a:rPr lang="en-US" dirty="0" smtClean="0"/>
              <a:t>The Corporate Leadership Council has completed a study of the engagement level of 50,000 employees around the world. And found that… </a:t>
            </a:r>
          </a:p>
          <a:p>
            <a:pPr lvl="1" eaLnBrk="1" hangingPunct="1">
              <a:buFont typeface="Wingdings" pitchFamily="2" charset="2"/>
              <a:buNone/>
            </a:pPr>
            <a:r>
              <a:rPr lang="en-US" dirty="0" smtClean="0">
                <a:solidFill>
                  <a:srgbClr val="FF0000"/>
                </a:solidFill>
              </a:rPr>
              <a:t>   </a:t>
            </a:r>
            <a:r>
              <a:rPr lang="en-US" sz="2800" i="1" dirty="0" smtClean="0">
                <a:solidFill>
                  <a:srgbClr val="FF0000"/>
                </a:solidFill>
              </a:rPr>
              <a:t>Those employees who are most committed (engaged) perform </a:t>
            </a:r>
            <a:r>
              <a:rPr lang="en-US" sz="2800" b="1" i="1" dirty="0" smtClean="0">
                <a:solidFill>
                  <a:srgbClr val="FF0000"/>
                </a:solidFill>
              </a:rPr>
              <a:t>20%</a:t>
            </a:r>
            <a:r>
              <a:rPr lang="en-US" sz="2800" i="1" dirty="0" smtClean="0">
                <a:solidFill>
                  <a:srgbClr val="FF0000"/>
                </a:solidFill>
              </a:rPr>
              <a:t> better and are </a:t>
            </a:r>
            <a:r>
              <a:rPr lang="en-US" sz="2800" b="1" i="1" dirty="0" smtClean="0">
                <a:solidFill>
                  <a:srgbClr val="FF0000"/>
                </a:solidFill>
              </a:rPr>
              <a:t>87%</a:t>
            </a:r>
            <a:r>
              <a:rPr lang="en-US" sz="2800" i="1" dirty="0" smtClean="0">
                <a:solidFill>
                  <a:srgbClr val="FF0000"/>
                </a:solidFill>
              </a:rPr>
              <a:t> less likely to leave the organization.</a:t>
            </a:r>
          </a:p>
        </p:txBody>
      </p:sp>
      <p:pic>
        <p:nvPicPr>
          <p:cNvPr id="4" name="Picture 3"/>
          <p:cNvPicPr/>
          <p:nvPr/>
        </p:nvPicPr>
        <p:blipFill>
          <a:blip r:embed="rId3" cstate="print"/>
          <a:srcRect/>
          <a:stretch>
            <a:fillRect/>
          </a:stretch>
        </p:blipFill>
        <p:spPr bwMode="auto">
          <a:xfrm>
            <a:off x="7772400" y="0"/>
            <a:ext cx="1371600" cy="762000"/>
          </a:xfrm>
          <a:prstGeom prst="rect">
            <a:avLst/>
          </a:prstGeom>
          <a:noFill/>
          <a:ln w="1">
            <a:noFill/>
            <a:miter lim="800000"/>
            <a:headEnd/>
            <a:tailEnd type="none" w="med" len="med"/>
          </a:ln>
          <a:effectLst/>
        </p:spPr>
      </p:pic>
      <p:pic>
        <p:nvPicPr>
          <p:cNvPr id="5" name="Picture 2" descr="\\JH-CTXFILE-SVR\Folder Redirection\anisha.sonal\Desktop\images.jpg"/>
          <p:cNvPicPr>
            <a:picLocks noChangeAspect="1" noChangeArrowheads="1"/>
          </p:cNvPicPr>
          <p:nvPr/>
        </p:nvPicPr>
        <p:blipFill>
          <a:blip r:embed="rId4" cstate="print"/>
          <a:srcRect/>
          <a:stretch>
            <a:fillRect/>
          </a:stretch>
        </p:blipFill>
        <p:spPr bwMode="auto">
          <a:xfrm>
            <a:off x="2590801" y="4648200"/>
            <a:ext cx="4425042" cy="2136228"/>
          </a:xfrm>
          <a:prstGeom prst="rect">
            <a:avLst/>
          </a:prstGeom>
          <a:noFill/>
        </p:spPr>
      </p:pic>
    </p:spTree>
  </p:cSld>
  <p:clrMapOvr>
    <a:masterClrMapping/>
  </p:clrMapOvr>
  <p:transition spd="med">
    <p:strips dir="l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3"/>
          <p:cNvGrpSpPr>
            <a:grpSpLocks/>
          </p:cNvGrpSpPr>
          <p:nvPr/>
        </p:nvGrpSpPr>
        <p:grpSpPr bwMode="auto">
          <a:xfrm>
            <a:off x="914400" y="2438400"/>
            <a:ext cx="7848600" cy="3830638"/>
            <a:chOff x="508" y="1051"/>
            <a:chExt cx="4752" cy="3024"/>
          </a:xfrm>
        </p:grpSpPr>
        <p:sp>
          <p:nvSpPr>
            <p:cNvPr id="15374" name="AutoShape 3"/>
            <p:cNvSpPr>
              <a:spLocks noChangeAspect="1" noChangeArrowheads="1" noTextEdit="1"/>
            </p:cNvSpPr>
            <p:nvPr/>
          </p:nvSpPr>
          <p:spPr bwMode="auto">
            <a:xfrm>
              <a:off x="508" y="1051"/>
              <a:ext cx="4752" cy="3024"/>
            </a:xfrm>
            <a:prstGeom prst="rect">
              <a:avLst/>
            </a:prstGeom>
            <a:noFill/>
            <a:ln w="9525">
              <a:noFill/>
              <a:miter lim="800000"/>
              <a:headEnd/>
              <a:tailEnd/>
            </a:ln>
          </p:spPr>
          <p:txBody>
            <a:bodyPr/>
            <a:lstStyle/>
            <a:p>
              <a:endParaRPr lang="en-US"/>
            </a:p>
          </p:txBody>
        </p:sp>
        <p:sp>
          <p:nvSpPr>
            <p:cNvPr id="15375" name="Freeform 4"/>
            <p:cNvSpPr>
              <a:spLocks/>
            </p:cNvSpPr>
            <p:nvPr/>
          </p:nvSpPr>
          <p:spPr bwMode="auto">
            <a:xfrm>
              <a:off x="508" y="1051"/>
              <a:ext cx="4752" cy="3024"/>
            </a:xfrm>
            <a:custGeom>
              <a:avLst/>
              <a:gdLst>
                <a:gd name="T0" fmla="*/ 0 w 19116"/>
                <a:gd name="T1" fmla="*/ 0 h 17136"/>
                <a:gd name="T2" fmla="*/ 0 w 19116"/>
                <a:gd name="T3" fmla="*/ 0 h 17136"/>
                <a:gd name="T4" fmla="*/ 0 w 19116"/>
                <a:gd name="T5" fmla="*/ 0 h 17136"/>
                <a:gd name="T6" fmla="*/ 0 w 19116"/>
                <a:gd name="T7" fmla="*/ 0 h 17136"/>
                <a:gd name="T8" fmla="*/ 0 w 19116"/>
                <a:gd name="T9" fmla="*/ 0 h 17136"/>
                <a:gd name="T10" fmla="*/ 0 w 19116"/>
                <a:gd name="T11" fmla="*/ 0 h 17136"/>
                <a:gd name="T12" fmla="*/ 0 w 19116"/>
                <a:gd name="T13" fmla="*/ 0 h 17136"/>
                <a:gd name="T14" fmla="*/ 0 w 19116"/>
                <a:gd name="T15" fmla="*/ 0 h 17136"/>
                <a:gd name="T16" fmla="*/ 0 w 19116"/>
                <a:gd name="T17" fmla="*/ 0 h 17136"/>
                <a:gd name="T18" fmla="*/ 0 w 19116"/>
                <a:gd name="T19" fmla="*/ 0 h 17136"/>
                <a:gd name="T20" fmla="*/ 0 w 19116"/>
                <a:gd name="T21" fmla="*/ 0 h 17136"/>
                <a:gd name="T22" fmla="*/ 0 w 19116"/>
                <a:gd name="T23" fmla="*/ 0 h 17136"/>
                <a:gd name="T24" fmla="*/ 0 w 19116"/>
                <a:gd name="T25" fmla="*/ 0 h 17136"/>
                <a:gd name="T26" fmla="*/ 0 w 19116"/>
                <a:gd name="T27" fmla="*/ 0 h 17136"/>
                <a:gd name="T28" fmla="*/ 0 w 19116"/>
                <a:gd name="T29" fmla="*/ 0 h 17136"/>
                <a:gd name="T30" fmla="*/ 0 w 19116"/>
                <a:gd name="T31" fmla="*/ 0 h 17136"/>
                <a:gd name="T32" fmla="*/ 0 w 19116"/>
                <a:gd name="T33" fmla="*/ 0 h 17136"/>
                <a:gd name="T34" fmla="*/ 0 w 19116"/>
                <a:gd name="T35" fmla="*/ 0 h 17136"/>
                <a:gd name="T36" fmla="*/ 0 w 19116"/>
                <a:gd name="T37" fmla="*/ 0 h 17136"/>
                <a:gd name="T38" fmla="*/ 0 w 19116"/>
                <a:gd name="T39" fmla="*/ 0 h 17136"/>
                <a:gd name="T40" fmla="*/ 0 w 19116"/>
                <a:gd name="T41" fmla="*/ 0 h 17136"/>
                <a:gd name="T42" fmla="*/ 0 w 19116"/>
                <a:gd name="T43" fmla="*/ 0 h 17136"/>
                <a:gd name="T44" fmla="*/ 0 w 19116"/>
                <a:gd name="T45" fmla="*/ 0 h 17136"/>
                <a:gd name="T46" fmla="*/ 0 w 19116"/>
                <a:gd name="T47" fmla="*/ 0 h 17136"/>
                <a:gd name="T48" fmla="*/ 0 w 19116"/>
                <a:gd name="T49" fmla="*/ 0 h 17136"/>
                <a:gd name="T50" fmla="*/ 0 w 19116"/>
                <a:gd name="T51" fmla="*/ 0 h 17136"/>
                <a:gd name="T52" fmla="*/ 0 w 19116"/>
                <a:gd name="T53" fmla="*/ 0 h 17136"/>
                <a:gd name="T54" fmla="*/ 0 w 19116"/>
                <a:gd name="T55" fmla="*/ 0 h 17136"/>
                <a:gd name="T56" fmla="*/ 0 w 19116"/>
                <a:gd name="T57" fmla="*/ 0 h 17136"/>
                <a:gd name="T58" fmla="*/ 0 w 19116"/>
                <a:gd name="T59" fmla="*/ 0 h 17136"/>
                <a:gd name="T60" fmla="*/ 0 w 19116"/>
                <a:gd name="T61" fmla="*/ 0 h 17136"/>
                <a:gd name="T62" fmla="*/ 0 w 19116"/>
                <a:gd name="T63" fmla="*/ 0 h 17136"/>
                <a:gd name="T64" fmla="*/ 0 w 19116"/>
                <a:gd name="T65" fmla="*/ 0 h 17136"/>
                <a:gd name="T66" fmla="*/ 0 w 19116"/>
                <a:gd name="T67" fmla="*/ 0 h 17136"/>
                <a:gd name="T68" fmla="*/ 0 w 19116"/>
                <a:gd name="T69" fmla="*/ 0 h 17136"/>
                <a:gd name="T70" fmla="*/ 0 w 19116"/>
                <a:gd name="T71" fmla="*/ 0 h 17136"/>
                <a:gd name="T72" fmla="*/ 0 w 19116"/>
                <a:gd name="T73" fmla="*/ 0 h 17136"/>
                <a:gd name="T74" fmla="*/ 0 w 19116"/>
                <a:gd name="T75" fmla="*/ 0 h 17136"/>
                <a:gd name="T76" fmla="*/ 0 w 19116"/>
                <a:gd name="T77" fmla="*/ 0 h 17136"/>
                <a:gd name="T78" fmla="*/ 0 w 19116"/>
                <a:gd name="T79" fmla="*/ 0 h 17136"/>
                <a:gd name="T80" fmla="*/ 0 w 19116"/>
                <a:gd name="T81" fmla="*/ 0 h 17136"/>
                <a:gd name="T82" fmla="*/ 0 w 19116"/>
                <a:gd name="T83" fmla="*/ 0 h 17136"/>
                <a:gd name="T84" fmla="*/ 0 w 19116"/>
                <a:gd name="T85" fmla="*/ 0 h 17136"/>
                <a:gd name="T86" fmla="*/ 0 w 19116"/>
                <a:gd name="T87" fmla="*/ 0 h 171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9116"/>
                <a:gd name="T133" fmla="*/ 0 h 17136"/>
                <a:gd name="T134" fmla="*/ 19116 w 19116"/>
                <a:gd name="T135" fmla="*/ 17136 h 171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9116" h="17136">
                  <a:moveTo>
                    <a:pt x="17396" y="17136"/>
                  </a:moveTo>
                  <a:lnTo>
                    <a:pt x="17484" y="17134"/>
                  </a:lnTo>
                  <a:lnTo>
                    <a:pt x="17571" y="17129"/>
                  </a:lnTo>
                  <a:lnTo>
                    <a:pt x="17657" y="17118"/>
                  </a:lnTo>
                  <a:lnTo>
                    <a:pt x="17742" y="17105"/>
                  </a:lnTo>
                  <a:lnTo>
                    <a:pt x="17826" y="17088"/>
                  </a:lnTo>
                  <a:lnTo>
                    <a:pt x="17907" y="17066"/>
                  </a:lnTo>
                  <a:lnTo>
                    <a:pt x="17987" y="17043"/>
                  </a:lnTo>
                  <a:lnTo>
                    <a:pt x="18066" y="17015"/>
                  </a:lnTo>
                  <a:lnTo>
                    <a:pt x="18141" y="16984"/>
                  </a:lnTo>
                  <a:lnTo>
                    <a:pt x="18215" y="16950"/>
                  </a:lnTo>
                  <a:lnTo>
                    <a:pt x="18288" y="16913"/>
                  </a:lnTo>
                  <a:lnTo>
                    <a:pt x="18357" y="16873"/>
                  </a:lnTo>
                  <a:lnTo>
                    <a:pt x="18425" y="16830"/>
                  </a:lnTo>
                  <a:lnTo>
                    <a:pt x="18490" y="16784"/>
                  </a:lnTo>
                  <a:lnTo>
                    <a:pt x="18552" y="16735"/>
                  </a:lnTo>
                  <a:lnTo>
                    <a:pt x="18612" y="16684"/>
                  </a:lnTo>
                  <a:lnTo>
                    <a:pt x="18669" y="16630"/>
                  </a:lnTo>
                  <a:lnTo>
                    <a:pt x="18723" y="16575"/>
                  </a:lnTo>
                  <a:lnTo>
                    <a:pt x="18774" y="16517"/>
                  </a:lnTo>
                  <a:lnTo>
                    <a:pt x="18822" y="16456"/>
                  </a:lnTo>
                  <a:lnTo>
                    <a:pt x="18866" y="16394"/>
                  </a:lnTo>
                  <a:lnTo>
                    <a:pt x="18908" y="16330"/>
                  </a:lnTo>
                  <a:lnTo>
                    <a:pt x="18946" y="16262"/>
                  </a:lnTo>
                  <a:lnTo>
                    <a:pt x="18981" y="16195"/>
                  </a:lnTo>
                  <a:lnTo>
                    <a:pt x="19012" y="16124"/>
                  </a:lnTo>
                  <a:lnTo>
                    <a:pt x="19038" y="16052"/>
                  </a:lnTo>
                  <a:lnTo>
                    <a:pt x="19062" y="15979"/>
                  </a:lnTo>
                  <a:lnTo>
                    <a:pt x="19081" y="15904"/>
                  </a:lnTo>
                  <a:lnTo>
                    <a:pt x="19096" y="15829"/>
                  </a:lnTo>
                  <a:lnTo>
                    <a:pt x="19108" y="15751"/>
                  </a:lnTo>
                  <a:lnTo>
                    <a:pt x="19114" y="15673"/>
                  </a:lnTo>
                  <a:lnTo>
                    <a:pt x="19116" y="15594"/>
                  </a:lnTo>
                  <a:lnTo>
                    <a:pt x="19116" y="1542"/>
                  </a:lnTo>
                  <a:lnTo>
                    <a:pt x="19114" y="1463"/>
                  </a:lnTo>
                  <a:lnTo>
                    <a:pt x="19108" y="1385"/>
                  </a:lnTo>
                  <a:lnTo>
                    <a:pt x="19096" y="1308"/>
                  </a:lnTo>
                  <a:lnTo>
                    <a:pt x="19081" y="1232"/>
                  </a:lnTo>
                  <a:lnTo>
                    <a:pt x="19062" y="1157"/>
                  </a:lnTo>
                  <a:lnTo>
                    <a:pt x="19038" y="1084"/>
                  </a:lnTo>
                  <a:lnTo>
                    <a:pt x="19012" y="1012"/>
                  </a:lnTo>
                  <a:lnTo>
                    <a:pt x="18981" y="941"/>
                  </a:lnTo>
                  <a:lnTo>
                    <a:pt x="18946" y="874"/>
                  </a:lnTo>
                  <a:lnTo>
                    <a:pt x="18908" y="808"/>
                  </a:lnTo>
                  <a:lnTo>
                    <a:pt x="18866" y="742"/>
                  </a:lnTo>
                  <a:lnTo>
                    <a:pt x="18822" y="680"/>
                  </a:lnTo>
                  <a:lnTo>
                    <a:pt x="18774" y="619"/>
                  </a:lnTo>
                  <a:lnTo>
                    <a:pt x="18723" y="561"/>
                  </a:lnTo>
                  <a:lnTo>
                    <a:pt x="18669" y="506"/>
                  </a:lnTo>
                  <a:lnTo>
                    <a:pt x="18612" y="452"/>
                  </a:lnTo>
                  <a:lnTo>
                    <a:pt x="18552" y="401"/>
                  </a:lnTo>
                  <a:lnTo>
                    <a:pt x="18490" y="352"/>
                  </a:lnTo>
                  <a:lnTo>
                    <a:pt x="18425" y="306"/>
                  </a:lnTo>
                  <a:lnTo>
                    <a:pt x="18357" y="263"/>
                  </a:lnTo>
                  <a:lnTo>
                    <a:pt x="18288" y="224"/>
                  </a:lnTo>
                  <a:lnTo>
                    <a:pt x="18215" y="186"/>
                  </a:lnTo>
                  <a:lnTo>
                    <a:pt x="18141" y="152"/>
                  </a:lnTo>
                  <a:lnTo>
                    <a:pt x="18066" y="121"/>
                  </a:lnTo>
                  <a:lnTo>
                    <a:pt x="17987" y="93"/>
                  </a:lnTo>
                  <a:lnTo>
                    <a:pt x="17907" y="70"/>
                  </a:lnTo>
                  <a:lnTo>
                    <a:pt x="17826" y="48"/>
                  </a:lnTo>
                  <a:lnTo>
                    <a:pt x="17742" y="31"/>
                  </a:lnTo>
                  <a:lnTo>
                    <a:pt x="17657" y="18"/>
                  </a:lnTo>
                  <a:lnTo>
                    <a:pt x="17571" y="7"/>
                  </a:lnTo>
                  <a:lnTo>
                    <a:pt x="17484" y="2"/>
                  </a:lnTo>
                  <a:lnTo>
                    <a:pt x="17396" y="0"/>
                  </a:lnTo>
                  <a:lnTo>
                    <a:pt x="1720" y="0"/>
                  </a:lnTo>
                  <a:lnTo>
                    <a:pt x="1632" y="2"/>
                  </a:lnTo>
                  <a:lnTo>
                    <a:pt x="1545" y="7"/>
                  </a:lnTo>
                  <a:lnTo>
                    <a:pt x="1458" y="18"/>
                  </a:lnTo>
                  <a:lnTo>
                    <a:pt x="1374" y="31"/>
                  </a:lnTo>
                  <a:lnTo>
                    <a:pt x="1290" y="48"/>
                  </a:lnTo>
                  <a:lnTo>
                    <a:pt x="1209" y="70"/>
                  </a:lnTo>
                  <a:lnTo>
                    <a:pt x="1129" y="93"/>
                  </a:lnTo>
                  <a:lnTo>
                    <a:pt x="1050" y="121"/>
                  </a:lnTo>
                  <a:lnTo>
                    <a:pt x="975" y="152"/>
                  </a:lnTo>
                  <a:lnTo>
                    <a:pt x="900" y="186"/>
                  </a:lnTo>
                  <a:lnTo>
                    <a:pt x="828" y="224"/>
                  </a:lnTo>
                  <a:lnTo>
                    <a:pt x="759" y="263"/>
                  </a:lnTo>
                  <a:lnTo>
                    <a:pt x="691" y="306"/>
                  </a:lnTo>
                  <a:lnTo>
                    <a:pt x="626" y="352"/>
                  </a:lnTo>
                  <a:lnTo>
                    <a:pt x="564" y="401"/>
                  </a:lnTo>
                  <a:lnTo>
                    <a:pt x="504" y="452"/>
                  </a:lnTo>
                  <a:lnTo>
                    <a:pt x="447" y="506"/>
                  </a:lnTo>
                  <a:lnTo>
                    <a:pt x="393" y="561"/>
                  </a:lnTo>
                  <a:lnTo>
                    <a:pt x="342" y="619"/>
                  </a:lnTo>
                  <a:lnTo>
                    <a:pt x="294" y="680"/>
                  </a:lnTo>
                  <a:lnTo>
                    <a:pt x="249" y="742"/>
                  </a:lnTo>
                  <a:lnTo>
                    <a:pt x="208" y="808"/>
                  </a:lnTo>
                  <a:lnTo>
                    <a:pt x="170" y="874"/>
                  </a:lnTo>
                  <a:lnTo>
                    <a:pt x="135" y="941"/>
                  </a:lnTo>
                  <a:lnTo>
                    <a:pt x="104" y="1012"/>
                  </a:lnTo>
                  <a:lnTo>
                    <a:pt x="78" y="1084"/>
                  </a:lnTo>
                  <a:lnTo>
                    <a:pt x="54" y="1157"/>
                  </a:lnTo>
                  <a:lnTo>
                    <a:pt x="35" y="1232"/>
                  </a:lnTo>
                  <a:lnTo>
                    <a:pt x="20" y="1308"/>
                  </a:lnTo>
                  <a:lnTo>
                    <a:pt x="8" y="1385"/>
                  </a:lnTo>
                  <a:lnTo>
                    <a:pt x="2" y="1463"/>
                  </a:lnTo>
                  <a:lnTo>
                    <a:pt x="0" y="1542"/>
                  </a:lnTo>
                  <a:lnTo>
                    <a:pt x="0" y="15594"/>
                  </a:lnTo>
                  <a:lnTo>
                    <a:pt x="2" y="15673"/>
                  </a:lnTo>
                  <a:lnTo>
                    <a:pt x="8" y="15751"/>
                  </a:lnTo>
                  <a:lnTo>
                    <a:pt x="20" y="15829"/>
                  </a:lnTo>
                  <a:lnTo>
                    <a:pt x="35" y="15904"/>
                  </a:lnTo>
                  <a:lnTo>
                    <a:pt x="54" y="15979"/>
                  </a:lnTo>
                  <a:lnTo>
                    <a:pt x="78" y="16052"/>
                  </a:lnTo>
                  <a:lnTo>
                    <a:pt x="104" y="16124"/>
                  </a:lnTo>
                  <a:lnTo>
                    <a:pt x="135" y="16195"/>
                  </a:lnTo>
                  <a:lnTo>
                    <a:pt x="170" y="16262"/>
                  </a:lnTo>
                  <a:lnTo>
                    <a:pt x="208" y="16330"/>
                  </a:lnTo>
                  <a:lnTo>
                    <a:pt x="249" y="16394"/>
                  </a:lnTo>
                  <a:lnTo>
                    <a:pt x="294" y="16456"/>
                  </a:lnTo>
                  <a:lnTo>
                    <a:pt x="342" y="16517"/>
                  </a:lnTo>
                  <a:lnTo>
                    <a:pt x="393" y="16575"/>
                  </a:lnTo>
                  <a:lnTo>
                    <a:pt x="447" y="16630"/>
                  </a:lnTo>
                  <a:lnTo>
                    <a:pt x="504" y="16684"/>
                  </a:lnTo>
                  <a:lnTo>
                    <a:pt x="564" y="16735"/>
                  </a:lnTo>
                  <a:lnTo>
                    <a:pt x="626" y="16784"/>
                  </a:lnTo>
                  <a:lnTo>
                    <a:pt x="691" y="16830"/>
                  </a:lnTo>
                  <a:lnTo>
                    <a:pt x="759" y="16873"/>
                  </a:lnTo>
                  <a:lnTo>
                    <a:pt x="828" y="16913"/>
                  </a:lnTo>
                  <a:lnTo>
                    <a:pt x="900" y="16950"/>
                  </a:lnTo>
                  <a:lnTo>
                    <a:pt x="975" y="16984"/>
                  </a:lnTo>
                  <a:lnTo>
                    <a:pt x="1050" y="17015"/>
                  </a:lnTo>
                  <a:lnTo>
                    <a:pt x="1129" y="17043"/>
                  </a:lnTo>
                  <a:lnTo>
                    <a:pt x="1209" y="17066"/>
                  </a:lnTo>
                  <a:lnTo>
                    <a:pt x="1290" y="17088"/>
                  </a:lnTo>
                  <a:lnTo>
                    <a:pt x="1374" y="17105"/>
                  </a:lnTo>
                  <a:lnTo>
                    <a:pt x="1458" y="17118"/>
                  </a:lnTo>
                  <a:lnTo>
                    <a:pt x="1545" y="17129"/>
                  </a:lnTo>
                  <a:lnTo>
                    <a:pt x="1632" y="17134"/>
                  </a:lnTo>
                  <a:lnTo>
                    <a:pt x="1720" y="17136"/>
                  </a:lnTo>
                  <a:lnTo>
                    <a:pt x="17396" y="17136"/>
                  </a:lnTo>
                  <a:close/>
                </a:path>
              </a:pathLst>
            </a:custGeom>
            <a:solidFill>
              <a:srgbClr val="C00000">
                <a:alpha val="38823"/>
              </a:srgbClr>
            </a:solidFill>
            <a:ln w="9525">
              <a:solidFill>
                <a:schemeClr val="tx1"/>
              </a:solidFill>
              <a:round/>
              <a:headEnd/>
              <a:tailEnd/>
            </a:ln>
          </p:spPr>
          <p:txBody>
            <a:bodyPr/>
            <a:lstStyle/>
            <a:p>
              <a:endParaRPr lang="en-US"/>
            </a:p>
          </p:txBody>
        </p:sp>
        <p:sp>
          <p:nvSpPr>
            <p:cNvPr id="15376" name="Freeform 5"/>
            <p:cNvSpPr>
              <a:spLocks/>
            </p:cNvSpPr>
            <p:nvPr/>
          </p:nvSpPr>
          <p:spPr bwMode="auto">
            <a:xfrm>
              <a:off x="994" y="2279"/>
              <a:ext cx="3835" cy="1304"/>
            </a:xfrm>
            <a:custGeom>
              <a:avLst/>
              <a:gdLst>
                <a:gd name="T0" fmla="*/ 0 w 15422"/>
                <a:gd name="T1" fmla="*/ 0 h 7393"/>
                <a:gd name="T2" fmla="*/ 0 w 15422"/>
                <a:gd name="T3" fmla="*/ 0 h 7393"/>
                <a:gd name="T4" fmla="*/ 0 w 15422"/>
                <a:gd name="T5" fmla="*/ 0 h 7393"/>
                <a:gd name="T6" fmla="*/ 0 w 15422"/>
                <a:gd name="T7" fmla="*/ 0 h 7393"/>
                <a:gd name="T8" fmla="*/ 0 w 15422"/>
                <a:gd name="T9" fmla="*/ 0 h 7393"/>
                <a:gd name="T10" fmla="*/ 0 w 15422"/>
                <a:gd name="T11" fmla="*/ 0 h 7393"/>
                <a:gd name="T12" fmla="*/ 0 w 15422"/>
                <a:gd name="T13" fmla="*/ 0 h 7393"/>
                <a:gd name="T14" fmla="*/ 0 w 15422"/>
                <a:gd name="T15" fmla="*/ 0 h 7393"/>
                <a:gd name="T16" fmla="*/ 0 w 15422"/>
                <a:gd name="T17" fmla="*/ 0 h 7393"/>
                <a:gd name="T18" fmla="*/ 0 w 15422"/>
                <a:gd name="T19" fmla="*/ 0 h 7393"/>
                <a:gd name="T20" fmla="*/ 0 w 15422"/>
                <a:gd name="T21" fmla="*/ 0 h 7393"/>
                <a:gd name="T22" fmla="*/ 0 w 15422"/>
                <a:gd name="T23" fmla="*/ 0 h 7393"/>
                <a:gd name="T24" fmla="*/ 0 w 15422"/>
                <a:gd name="T25" fmla="*/ 0 h 739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5422"/>
                <a:gd name="T40" fmla="*/ 0 h 7393"/>
                <a:gd name="T41" fmla="*/ 15422 w 15422"/>
                <a:gd name="T42" fmla="*/ 7393 h 739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5422" h="7393">
                  <a:moveTo>
                    <a:pt x="11242" y="0"/>
                  </a:moveTo>
                  <a:lnTo>
                    <a:pt x="11242" y="1243"/>
                  </a:lnTo>
                  <a:lnTo>
                    <a:pt x="8432" y="1243"/>
                  </a:lnTo>
                  <a:lnTo>
                    <a:pt x="8432" y="2489"/>
                  </a:lnTo>
                  <a:lnTo>
                    <a:pt x="5621" y="2489"/>
                  </a:lnTo>
                  <a:lnTo>
                    <a:pt x="5621" y="3736"/>
                  </a:lnTo>
                  <a:lnTo>
                    <a:pt x="2810" y="3736"/>
                  </a:lnTo>
                  <a:lnTo>
                    <a:pt x="2810" y="4983"/>
                  </a:lnTo>
                  <a:lnTo>
                    <a:pt x="0" y="4983"/>
                  </a:lnTo>
                  <a:lnTo>
                    <a:pt x="0" y="7393"/>
                  </a:lnTo>
                  <a:lnTo>
                    <a:pt x="15422" y="7393"/>
                  </a:lnTo>
                  <a:lnTo>
                    <a:pt x="15422" y="0"/>
                  </a:lnTo>
                  <a:lnTo>
                    <a:pt x="11242" y="0"/>
                  </a:lnTo>
                  <a:close/>
                </a:path>
              </a:pathLst>
            </a:custGeom>
            <a:solidFill>
              <a:srgbClr val="FFFF99"/>
            </a:solidFill>
            <a:ln w="9525">
              <a:noFill/>
              <a:round/>
              <a:headEnd/>
              <a:tailEnd/>
            </a:ln>
          </p:spPr>
          <p:txBody>
            <a:bodyPr/>
            <a:lstStyle/>
            <a:p>
              <a:endParaRPr lang="en-US"/>
            </a:p>
          </p:txBody>
        </p:sp>
        <p:sp>
          <p:nvSpPr>
            <p:cNvPr id="15377" name="Freeform 10"/>
            <p:cNvSpPr>
              <a:spLocks/>
            </p:cNvSpPr>
            <p:nvPr/>
          </p:nvSpPr>
          <p:spPr bwMode="auto">
            <a:xfrm>
              <a:off x="969" y="2280"/>
              <a:ext cx="919" cy="867"/>
            </a:xfrm>
            <a:custGeom>
              <a:avLst/>
              <a:gdLst>
                <a:gd name="T0" fmla="*/ 0 w 3700"/>
                <a:gd name="T1" fmla="*/ 0 h 4917"/>
                <a:gd name="T2" fmla="*/ 0 w 3700"/>
                <a:gd name="T3" fmla="*/ 0 h 4917"/>
                <a:gd name="T4" fmla="*/ 0 w 3700"/>
                <a:gd name="T5" fmla="*/ 0 h 4917"/>
                <a:gd name="T6" fmla="*/ 0 w 3700"/>
                <a:gd name="T7" fmla="*/ 0 h 4917"/>
                <a:gd name="T8" fmla="*/ 0 w 3700"/>
                <a:gd name="T9" fmla="*/ 0 h 4917"/>
                <a:gd name="T10" fmla="*/ 0 w 3700"/>
                <a:gd name="T11" fmla="*/ 0 h 4917"/>
                <a:gd name="T12" fmla="*/ 0 w 3700"/>
                <a:gd name="T13" fmla="*/ 0 h 4917"/>
                <a:gd name="T14" fmla="*/ 0 w 3700"/>
                <a:gd name="T15" fmla="*/ 0 h 4917"/>
                <a:gd name="T16" fmla="*/ 0 w 3700"/>
                <a:gd name="T17" fmla="*/ 0 h 4917"/>
                <a:gd name="T18" fmla="*/ 0 w 3700"/>
                <a:gd name="T19" fmla="*/ 0 h 4917"/>
                <a:gd name="T20" fmla="*/ 0 w 3700"/>
                <a:gd name="T21" fmla="*/ 0 h 4917"/>
                <a:gd name="T22" fmla="*/ 0 w 3700"/>
                <a:gd name="T23" fmla="*/ 0 h 4917"/>
                <a:gd name="T24" fmla="*/ 0 w 3700"/>
                <a:gd name="T25" fmla="*/ 0 h 4917"/>
                <a:gd name="T26" fmla="*/ 0 w 3700"/>
                <a:gd name="T27" fmla="*/ 0 h 4917"/>
                <a:gd name="T28" fmla="*/ 0 w 3700"/>
                <a:gd name="T29" fmla="*/ 0 h 4917"/>
                <a:gd name="T30" fmla="*/ 0 w 3700"/>
                <a:gd name="T31" fmla="*/ 0 h 4917"/>
                <a:gd name="T32" fmla="*/ 0 w 3700"/>
                <a:gd name="T33" fmla="*/ 0 h 4917"/>
                <a:gd name="T34" fmla="*/ 0 w 3700"/>
                <a:gd name="T35" fmla="*/ 0 h 4917"/>
                <a:gd name="T36" fmla="*/ 0 w 3700"/>
                <a:gd name="T37" fmla="*/ 0 h 4917"/>
                <a:gd name="T38" fmla="*/ 0 w 3700"/>
                <a:gd name="T39" fmla="*/ 0 h 4917"/>
                <a:gd name="T40" fmla="*/ 0 w 3700"/>
                <a:gd name="T41" fmla="*/ 0 h 4917"/>
                <a:gd name="T42" fmla="*/ 0 w 3700"/>
                <a:gd name="T43" fmla="*/ 0 h 4917"/>
                <a:gd name="T44" fmla="*/ 0 w 3700"/>
                <a:gd name="T45" fmla="*/ 0 h 4917"/>
                <a:gd name="T46" fmla="*/ 0 w 3700"/>
                <a:gd name="T47" fmla="*/ 0 h 4917"/>
                <a:gd name="T48" fmla="*/ 0 w 3700"/>
                <a:gd name="T49" fmla="*/ 0 h 4917"/>
                <a:gd name="T50" fmla="*/ 0 w 3700"/>
                <a:gd name="T51" fmla="*/ 0 h 4917"/>
                <a:gd name="T52" fmla="*/ 0 w 3700"/>
                <a:gd name="T53" fmla="*/ 0 h 4917"/>
                <a:gd name="T54" fmla="*/ 0 w 3700"/>
                <a:gd name="T55" fmla="*/ 0 h 4917"/>
                <a:gd name="T56" fmla="*/ 0 w 3700"/>
                <a:gd name="T57" fmla="*/ 0 h 4917"/>
                <a:gd name="T58" fmla="*/ 0 w 3700"/>
                <a:gd name="T59" fmla="*/ 0 h 4917"/>
                <a:gd name="T60" fmla="*/ 0 w 3700"/>
                <a:gd name="T61" fmla="*/ 0 h 4917"/>
                <a:gd name="T62" fmla="*/ 0 w 3700"/>
                <a:gd name="T63" fmla="*/ 0 h 4917"/>
                <a:gd name="T64" fmla="*/ 0 w 3700"/>
                <a:gd name="T65" fmla="*/ 0 h 4917"/>
                <a:gd name="T66" fmla="*/ 0 w 3700"/>
                <a:gd name="T67" fmla="*/ 0 h 4917"/>
                <a:gd name="T68" fmla="*/ 0 w 3700"/>
                <a:gd name="T69" fmla="*/ 0 h 4917"/>
                <a:gd name="T70" fmla="*/ 0 w 3700"/>
                <a:gd name="T71" fmla="*/ 0 h 4917"/>
                <a:gd name="T72" fmla="*/ 0 w 3700"/>
                <a:gd name="T73" fmla="*/ 0 h 4917"/>
                <a:gd name="T74" fmla="*/ 0 w 3700"/>
                <a:gd name="T75" fmla="*/ 0 h 4917"/>
                <a:gd name="T76" fmla="*/ 0 w 3700"/>
                <a:gd name="T77" fmla="*/ 0 h 4917"/>
                <a:gd name="T78" fmla="*/ 0 w 3700"/>
                <a:gd name="T79" fmla="*/ 0 h 4917"/>
                <a:gd name="T80" fmla="*/ 0 w 3700"/>
                <a:gd name="T81" fmla="*/ 0 h 4917"/>
                <a:gd name="T82" fmla="*/ 0 w 3700"/>
                <a:gd name="T83" fmla="*/ 0 h 4917"/>
                <a:gd name="T84" fmla="*/ 0 w 3700"/>
                <a:gd name="T85" fmla="*/ 0 h 4917"/>
                <a:gd name="T86" fmla="*/ 0 w 3700"/>
                <a:gd name="T87" fmla="*/ 0 h 4917"/>
                <a:gd name="T88" fmla="*/ 0 w 3700"/>
                <a:gd name="T89" fmla="*/ 0 h 4917"/>
                <a:gd name="T90" fmla="*/ 0 w 3700"/>
                <a:gd name="T91" fmla="*/ 0 h 4917"/>
                <a:gd name="T92" fmla="*/ 0 w 3700"/>
                <a:gd name="T93" fmla="*/ 0 h 4917"/>
                <a:gd name="T94" fmla="*/ 0 w 3700"/>
                <a:gd name="T95" fmla="*/ 0 h 4917"/>
                <a:gd name="T96" fmla="*/ 0 w 3700"/>
                <a:gd name="T97" fmla="*/ 0 h 4917"/>
                <a:gd name="T98" fmla="*/ 0 w 3700"/>
                <a:gd name="T99" fmla="*/ 0 h 4917"/>
                <a:gd name="T100" fmla="*/ 0 w 3700"/>
                <a:gd name="T101" fmla="*/ 0 h 4917"/>
                <a:gd name="T102" fmla="*/ 0 w 3700"/>
                <a:gd name="T103" fmla="*/ 0 h 4917"/>
                <a:gd name="T104" fmla="*/ 0 w 3700"/>
                <a:gd name="T105" fmla="*/ 0 h 4917"/>
                <a:gd name="T106" fmla="*/ 0 w 3700"/>
                <a:gd name="T107" fmla="*/ 0 h 4917"/>
                <a:gd name="T108" fmla="*/ 0 w 3700"/>
                <a:gd name="T109" fmla="*/ 0 h 4917"/>
                <a:gd name="T110" fmla="*/ 0 w 3700"/>
                <a:gd name="T111" fmla="*/ 0 h 4917"/>
                <a:gd name="T112" fmla="*/ 0 w 3700"/>
                <a:gd name="T113" fmla="*/ 0 h 4917"/>
                <a:gd name="T114" fmla="*/ 0 w 3700"/>
                <a:gd name="T115" fmla="*/ 0 h 4917"/>
                <a:gd name="T116" fmla="*/ 0 w 3700"/>
                <a:gd name="T117" fmla="*/ 0 h 4917"/>
                <a:gd name="T118" fmla="*/ 0 w 3700"/>
                <a:gd name="T119" fmla="*/ 0 h 4917"/>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3700"/>
                <a:gd name="T181" fmla="*/ 0 h 4917"/>
                <a:gd name="T182" fmla="*/ 3700 w 3700"/>
                <a:gd name="T183" fmla="*/ 4917 h 4917"/>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3700" h="4917">
                  <a:moveTo>
                    <a:pt x="3678" y="3288"/>
                  </a:moveTo>
                  <a:lnTo>
                    <a:pt x="3146" y="2112"/>
                  </a:lnTo>
                  <a:lnTo>
                    <a:pt x="3144" y="2111"/>
                  </a:lnTo>
                  <a:lnTo>
                    <a:pt x="3144" y="2109"/>
                  </a:lnTo>
                  <a:lnTo>
                    <a:pt x="3144" y="2108"/>
                  </a:lnTo>
                  <a:lnTo>
                    <a:pt x="3144" y="2107"/>
                  </a:lnTo>
                  <a:lnTo>
                    <a:pt x="3144" y="2106"/>
                  </a:lnTo>
                  <a:lnTo>
                    <a:pt x="3143" y="2106"/>
                  </a:lnTo>
                  <a:lnTo>
                    <a:pt x="3138" y="2093"/>
                  </a:lnTo>
                  <a:lnTo>
                    <a:pt x="3132" y="2082"/>
                  </a:lnTo>
                  <a:lnTo>
                    <a:pt x="3127" y="2070"/>
                  </a:lnTo>
                  <a:lnTo>
                    <a:pt x="3119" y="2058"/>
                  </a:lnTo>
                  <a:lnTo>
                    <a:pt x="3104" y="2037"/>
                  </a:lnTo>
                  <a:lnTo>
                    <a:pt x="3087" y="2017"/>
                  </a:lnTo>
                  <a:lnTo>
                    <a:pt x="3067" y="1999"/>
                  </a:lnTo>
                  <a:lnTo>
                    <a:pt x="3045" y="1983"/>
                  </a:lnTo>
                  <a:lnTo>
                    <a:pt x="3023" y="1969"/>
                  </a:lnTo>
                  <a:lnTo>
                    <a:pt x="2999" y="1957"/>
                  </a:lnTo>
                  <a:lnTo>
                    <a:pt x="2974" y="1948"/>
                  </a:lnTo>
                  <a:lnTo>
                    <a:pt x="2947" y="1940"/>
                  </a:lnTo>
                  <a:lnTo>
                    <a:pt x="2920" y="1935"/>
                  </a:lnTo>
                  <a:lnTo>
                    <a:pt x="2892" y="1932"/>
                  </a:lnTo>
                  <a:lnTo>
                    <a:pt x="2879" y="1931"/>
                  </a:lnTo>
                  <a:lnTo>
                    <a:pt x="2865" y="1931"/>
                  </a:lnTo>
                  <a:lnTo>
                    <a:pt x="2851" y="1932"/>
                  </a:lnTo>
                  <a:lnTo>
                    <a:pt x="2836" y="1933"/>
                  </a:lnTo>
                  <a:lnTo>
                    <a:pt x="2822" y="1935"/>
                  </a:lnTo>
                  <a:lnTo>
                    <a:pt x="2808" y="1937"/>
                  </a:lnTo>
                  <a:lnTo>
                    <a:pt x="2793" y="1940"/>
                  </a:lnTo>
                  <a:lnTo>
                    <a:pt x="2780" y="1945"/>
                  </a:lnTo>
                  <a:lnTo>
                    <a:pt x="2279" y="2113"/>
                  </a:lnTo>
                  <a:lnTo>
                    <a:pt x="2279" y="658"/>
                  </a:lnTo>
                  <a:lnTo>
                    <a:pt x="2279" y="656"/>
                  </a:lnTo>
                  <a:lnTo>
                    <a:pt x="2279" y="654"/>
                  </a:lnTo>
                  <a:lnTo>
                    <a:pt x="2281" y="652"/>
                  </a:lnTo>
                  <a:lnTo>
                    <a:pt x="2281" y="650"/>
                  </a:lnTo>
                  <a:lnTo>
                    <a:pt x="2281" y="648"/>
                  </a:lnTo>
                  <a:lnTo>
                    <a:pt x="2282" y="645"/>
                  </a:lnTo>
                  <a:lnTo>
                    <a:pt x="2282" y="642"/>
                  </a:lnTo>
                  <a:lnTo>
                    <a:pt x="2282" y="640"/>
                  </a:lnTo>
                  <a:lnTo>
                    <a:pt x="2281" y="608"/>
                  </a:lnTo>
                  <a:lnTo>
                    <a:pt x="2278" y="575"/>
                  </a:lnTo>
                  <a:lnTo>
                    <a:pt x="2273" y="543"/>
                  </a:lnTo>
                  <a:lnTo>
                    <a:pt x="2267" y="512"/>
                  </a:lnTo>
                  <a:lnTo>
                    <a:pt x="2259" y="480"/>
                  </a:lnTo>
                  <a:lnTo>
                    <a:pt x="2250" y="450"/>
                  </a:lnTo>
                  <a:lnTo>
                    <a:pt x="2239" y="420"/>
                  </a:lnTo>
                  <a:lnTo>
                    <a:pt x="2226" y="392"/>
                  </a:lnTo>
                  <a:lnTo>
                    <a:pt x="2211" y="363"/>
                  </a:lnTo>
                  <a:lnTo>
                    <a:pt x="2196" y="335"/>
                  </a:lnTo>
                  <a:lnTo>
                    <a:pt x="2178" y="308"/>
                  </a:lnTo>
                  <a:lnTo>
                    <a:pt x="2160" y="282"/>
                  </a:lnTo>
                  <a:lnTo>
                    <a:pt x="2140" y="258"/>
                  </a:lnTo>
                  <a:lnTo>
                    <a:pt x="2118" y="233"/>
                  </a:lnTo>
                  <a:lnTo>
                    <a:pt x="2095" y="209"/>
                  </a:lnTo>
                  <a:lnTo>
                    <a:pt x="2073" y="188"/>
                  </a:lnTo>
                  <a:lnTo>
                    <a:pt x="2048" y="167"/>
                  </a:lnTo>
                  <a:lnTo>
                    <a:pt x="2021" y="146"/>
                  </a:lnTo>
                  <a:lnTo>
                    <a:pt x="1995" y="127"/>
                  </a:lnTo>
                  <a:lnTo>
                    <a:pt x="1966" y="110"/>
                  </a:lnTo>
                  <a:lnTo>
                    <a:pt x="1938" y="93"/>
                  </a:lnTo>
                  <a:lnTo>
                    <a:pt x="1908" y="78"/>
                  </a:lnTo>
                  <a:lnTo>
                    <a:pt x="1877" y="63"/>
                  </a:lnTo>
                  <a:lnTo>
                    <a:pt x="1846" y="50"/>
                  </a:lnTo>
                  <a:lnTo>
                    <a:pt x="1812" y="39"/>
                  </a:lnTo>
                  <a:lnTo>
                    <a:pt x="1780" y="28"/>
                  </a:lnTo>
                  <a:lnTo>
                    <a:pt x="1745" y="20"/>
                  </a:lnTo>
                  <a:lnTo>
                    <a:pt x="1711" y="13"/>
                  </a:lnTo>
                  <a:lnTo>
                    <a:pt x="1676" y="7"/>
                  </a:lnTo>
                  <a:lnTo>
                    <a:pt x="1640" y="4"/>
                  </a:lnTo>
                  <a:lnTo>
                    <a:pt x="1604" y="1"/>
                  </a:lnTo>
                  <a:lnTo>
                    <a:pt x="1567" y="0"/>
                  </a:lnTo>
                  <a:lnTo>
                    <a:pt x="1530" y="1"/>
                  </a:lnTo>
                  <a:lnTo>
                    <a:pt x="1494" y="4"/>
                  </a:lnTo>
                  <a:lnTo>
                    <a:pt x="1457" y="7"/>
                  </a:lnTo>
                  <a:lnTo>
                    <a:pt x="1423" y="13"/>
                  </a:lnTo>
                  <a:lnTo>
                    <a:pt x="1388" y="20"/>
                  </a:lnTo>
                  <a:lnTo>
                    <a:pt x="1354" y="30"/>
                  </a:lnTo>
                  <a:lnTo>
                    <a:pt x="1321" y="39"/>
                  </a:lnTo>
                  <a:lnTo>
                    <a:pt x="1288" y="51"/>
                  </a:lnTo>
                  <a:lnTo>
                    <a:pt x="1257" y="64"/>
                  </a:lnTo>
                  <a:lnTo>
                    <a:pt x="1226" y="78"/>
                  </a:lnTo>
                  <a:lnTo>
                    <a:pt x="1196" y="94"/>
                  </a:lnTo>
                  <a:lnTo>
                    <a:pt x="1167" y="110"/>
                  </a:lnTo>
                  <a:lnTo>
                    <a:pt x="1138" y="128"/>
                  </a:lnTo>
                  <a:lnTo>
                    <a:pt x="1112" y="147"/>
                  </a:lnTo>
                  <a:lnTo>
                    <a:pt x="1086" y="168"/>
                  </a:lnTo>
                  <a:lnTo>
                    <a:pt x="1061" y="189"/>
                  </a:lnTo>
                  <a:lnTo>
                    <a:pt x="1060" y="190"/>
                  </a:lnTo>
                  <a:lnTo>
                    <a:pt x="1058" y="191"/>
                  </a:lnTo>
                  <a:lnTo>
                    <a:pt x="1057" y="191"/>
                  </a:lnTo>
                  <a:lnTo>
                    <a:pt x="1056" y="192"/>
                  </a:lnTo>
                  <a:lnTo>
                    <a:pt x="1055" y="193"/>
                  </a:lnTo>
                  <a:lnTo>
                    <a:pt x="1054" y="194"/>
                  </a:lnTo>
                  <a:lnTo>
                    <a:pt x="1052" y="194"/>
                  </a:lnTo>
                  <a:lnTo>
                    <a:pt x="1051" y="196"/>
                  </a:lnTo>
                  <a:lnTo>
                    <a:pt x="130" y="1182"/>
                  </a:lnTo>
                  <a:lnTo>
                    <a:pt x="116" y="1192"/>
                  </a:lnTo>
                  <a:lnTo>
                    <a:pt x="101" y="1201"/>
                  </a:lnTo>
                  <a:lnTo>
                    <a:pt x="88" y="1212"/>
                  </a:lnTo>
                  <a:lnTo>
                    <a:pt x="76" y="1223"/>
                  </a:lnTo>
                  <a:lnTo>
                    <a:pt x="64" y="1234"/>
                  </a:lnTo>
                  <a:lnTo>
                    <a:pt x="54" y="1247"/>
                  </a:lnTo>
                  <a:lnTo>
                    <a:pt x="44" y="1260"/>
                  </a:lnTo>
                  <a:lnTo>
                    <a:pt x="36" y="1274"/>
                  </a:lnTo>
                  <a:lnTo>
                    <a:pt x="27" y="1288"/>
                  </a:lnTo>
                  <a:lnTo>
                    <a:pt x="20" y="1302"/>
                  </a:lnTo>
                  <a:lnTo>
                    <a:pt x="14" y="1317"/>
                  </a:lnTo>
                  <a:lnTo>
                    <a:pt x="9" y="1333"/>
                  </a:lnTo>
                  <a:lnTo>
                    <a:pt x="5" y="1348"/>
                  </a:lnTo>
                  <a:lnTo>
                    <a:pt x="2" y="1365"/>
                  </a:lnTo>
                  <a:lnTo>
                    <a:pt x="0" y="1381"/>
                  </a:lnTo>
                  <a:lnTo>
                    <a:pt x="0" y="1397"/>
                  </a:lnTo>
                  <a:lnTo>
                    <a:pt x="0" y="2506"/>
                  </a:lnTo>
                  <a:lnTo>
                    <a:pt x="0" y="2519"/>
                  </a:lnTo>
                  <a:lnTo>
                    <a:pt x="1" y="2531"/>
                  </a:lnTo>
                  <a:lnTo>
                    <a:pt x="3" y="2545"/>
                  </a:lnTo>
                  <a:lnTo>
                    <a:pt x="6" y="2557"/>
                  </a:lnTo>
                  <a:lnTo>
                    <a:pt x="8" y="2570"/>
                  </a:lnTo>
                  <a:lnTo>
                    <a:pt x="13" y="2582"/>
                  </a:lnTo>
                  <a:lnTo>
                    <a:pt x="17" y="2595"/>
                  </a:lnTo>
                  <a:lnTo>
                    <a:pt x="23" y="2605"/>
                  </a:lnTo>
                  <a:lnTo>
                    <a:pt x="29" y="2617"/>
                  </a:lnTo>
                  <a:lnTo>
                    <a:pt x="35" y="2629"/>
                  </a:lnTo>
                  <a:lnTo>
                    <a:pt x="42" y="2640"/>
                  </a:lnTo>
                  <a:lnTo>
                    <a:pt x="49" y="2649"/>
                  </a:lnTo>
                  <a:lnTo>
                    <a:pt x="57" y="2660"/>
                  </a:lnTo>
                  <a:lnTo>
                    <a:pt x="66" y="2670"/>
                  </a:lnTo>
                  <a:lnTo>
                    <a:pt x="74" y="2679"/>
                  </a:lnTo>
                  <a:lnTo>
                    <a:pt x="83" y="2688"/>
                  </a:lnTo>
                  <a:lnTo>
                    <a:pt x="94" y="2696"/>
                  </a:lnTo>
                  <a:lnTo>
                    <a:pt x="104" y="2704"/>
                  </a:lnTo>
                  <a:lnTo>
                    <a:pt x="115" y="2712"/>
                  </a:lnTo>
                  <a:lnTo>
                    <a:pt x="127" y="2719"/>
                  </a:lnTo>
                  <a:lnTo>
                    <a:pt x="138" y="2726"/>
                  </a:lnTo>
                  <a:lnTo>
                    <a:pt x="150" y="2732"/>
                  </a:lnTo>
                  <a:lnTo>
                    <a:pt x="162" y="2738"/>
                  </a:lnTo>
                  <a:lnTo>
                    <a:pt x="175" y="2742"/>
                  </a:lnTo>
                  <a:lnTo>
                    <a:pt x="189" y="2748"/>
                  </a:lnTo>
                  <a:lnTo>
                    <a:pt x="202" y="2752"/>
                  </a:lnTo>
                  <a:lnTo>
                    <a:pt x="215" y="2755"/>
                  </a:lnTo>
                  <a:lnTo>
                    <a:pt x="229" y="2758"/>
                  </a:lnTo>
                  <a:lnTo>
                    <a:pt x="244" y="2761"/>
                  </a:lnTo>
                  <a:lnTo>
                    <a:pt x="258" y="2762"/>
                  </a:lnTo>
                  <a:lnTo>
                    <a:pt x="272" y="2763"/>
                  </a:lnTo>
                  <a:lnTo>
                    <a:pt x="287" y="2763"/>
                  </a:lnTo>
                  <a:lnTo>
                    <a:pt x="302" y="2763"/>
                  </a:lnTo>
                  <a:lnTo>
                    <a:pt x="316" y="2762"/>
                  </a:lnTo>
                  <a:lnTo>
                    <a:pt x="331" y="2761"/>
                  </a:lnTo>
                  <a:lnTo>
                    <a:pt x="345" y="2758"/>
                  </a:lnTo>
                  <a:lnTo>
                    <a:pt x="358" y="2755"/>
                  </a:lnTo>
                  <a:lnTo>
                    <a:pt x="373" y="2752"/>
                  </a:lnTo>
                  <a:lnTo>
                    <a:pt x="386" y="2748"/>
                  </a:lnTo>
                  <a:lnTo>
                    <a:pt x="399" y="2742"/>
                  </a:lnTo>
                  <a:lnTo>
                    <a:pt x="424" y="2732"/>
                  </a:lnTo>
                  <a:lnTo>
                    <a:pt x="448" y="2719"/>
                  </a:lnTo>
                  <a:lnTo>
                    <a:pt x="469" y="2704"/>
                  </a:lnTo>
                  <a:lnTo>
                    <a:pt x="491" y="2688"/>
                  </a:lnTo>
                  <a:lnTo>
                    <a:pt x="509" y="2670"/>
                  </a:lnTo>
                  <a:lnTo>
                    <a:pt x="526" y="2649"/>
                  </a:lnTo>
                  <a:lnTo>
                    <a:pt x="540" y="2629"/>
                  </a:lnTo>
                  <a:lnTo>
                    <a:pt x="552" y="2605"/>
                  </a:lnTo>
                  <a:lnTo>
                    <a:pt x="561" y="2582"/>
                  </a:lnTo>
                  <a:lnTo>
                    <a:pt x="569" y="2557"/>
                  </a:lnTo>
                  <a:lnTo>
                    <a:pt x="571" y="2545"/>
                  </a:lnTo>
                  <a:lnTo>
                    <a:pt x="573" y="2531"/>
                  </a:lnTo>
                  <a:lnTo>
                    <a:pt x="575" y="2519"/>
                  </a:lnTo>
                  <a:lnTo>
                    <a:pt x="575" y="2506"/>
                  </a:lnTo>
                  <a:lnTo>
                    <a:pt x="575" y="1509"/>
                  </a:lnTo>
                  <a:lnTo>
                    <a:pt x="849" y="1214"/>
                  </a:lnTo>
                  <a:lnTo>
                    <a:pt x="849" y="2323"/>
                  </a:lnTo>
                  <a:lnTo>
                    <a:pt x="849" y="2326"/>
                  </a:lnTo>
                  <a:lnTo>
                    <a:pt x="849" y="2329"/>
                  </a:lnTo>
                  <a:lnTo>
                    <a:pt x="848" y="2332"/>
                  </a:lnTo>
                  <a:lnTo>
                    <a:pt x="848" y="2335"/>
                  </a:lnTo>
                  <a:lnTo>
                    <a:pt x="847" y="2340"/>
                  </a:lnTo>
                  <a:lnTo>
                    <a:pt x="847" y="2343"/>
                  </a:lnTo>
                  <a:lnTo>
                    <a:pt x="847" y="2346"/>
                  </a:lnTo>
                  <a:lnTo>
                    <a:pt x="847" y="2349"/>
                  </a:lnTo>
                  <a:lnTo>
                    <a:pt x="847" y="4658"/>
                  </a:lnTo>
                  <a:lnTo>
                    <a:pt x="847" y="4672"/>
                  </a:lnTo>
                  <a:lnTo>
                    <a:pt x="848" y="4685"/>
                  </a:lnTo>
                  <a:lnTo>
                    <a:pt x="851" y="4698"/>
                  </a:lnTo>
                  <a:lnTo>
                    <a:pt x="853" y="4711"/>
                  </a:lnTo>
                  <a:lnTo>
                    <a:pt x="855" y="4724"/>
                  </a:lnTo>
                  <a:lnTo>
                    <a:pt x="860" y="4736"/>
                  </a:lnTo>
                  <a:lnTo>
                    <a:pt x="864" y="4747"/>
                  </a:lnTo>
                  <a:lnTo>
                    <a:pt x="870" y="4759"/>
                  </a:lnTo>
                  <a:lnTo>
                    <a:pt x="876" y="4771"/>
                  </a:lnTo>
                  <a:lnTo>
                    <a:pt x="882" y="4782"/>
                  </a:lnTo>
                  <a:lnTo>
                    <a:pt x="889" y="4792"/>
                  </a:lnTo>
                  <a:lnTo>
                    <a:pt x="896" y="4803"/>
                  </a:lnTo>
                  <a:lnTo>
                    <a:pt x="904" y="4813"/>
                  </a:lnTo>
                  <a:lnTo>
                    <a:pt x="913" y="4823"/>
                  </a:lnTo>
                  <a:lnTo>
                    <a:pt x="921" y="4832"/>
                  </a:lnTo>
                  <a:lnTo>
                    <a:pt x="931" y="4842"/>
                  </a:lnTo>
                  <a:lnTo>
                    <a:pt x="941" y="4850"/>
                  </a:lnTo>
                  <a:lnTo>
                    <a:pt x="951" y="4858"/>
                  </a:lnTo>
                  <a:lnTo>
                    <a:pt x="962" y="4865"/>
                  </a:lnTo>
                  <a:lnTo>
                    <a:pt x="974" y="4873"/>
                  </a:lnTo>
                  <a:lnTo>
                    <a:pt x="986" y="4879"/>
                  </a:lnTo>
                  <a:lnTo>
                    <a:pt x="997" y="4885"/>
                  </a:lnTo>
                  <a:lnTo>
                    <a:pt x="1009" y="4891"/>
                  </a:lnTo>
                  <a:lnTo>
                    <a:pt x="1023" y="4896"/>
                  </a:lnTo>
                  <a:lnTo>
                    <a:pt x="1036" y="4900"/>
                  </a:lnTo>
                  <a:lnTo>
                    <a:pt x="1049" y="4905"/>
                  </a:lnTo>
                  <a:lnTo>
                    <a:pt x="1062" y="4909"/>
                  </a:lnTo>
                  <a:lnTo>
                    <a:pt x="1076" y="4911"/>
                  </a:lnTo>
                  <a:lnTo>
                    <a:pt x="1091" y="4913"/>
                  </a:lnTo>
                  <a:lnTo>
                    <a:pt x="1105" y="4915"/>
                  </a:lnTo>
                  <a:lnTo>
                    <a:pt x="1119" y="4917"/>
                  </a:lnTo>
                  <a:lnTo>
                    <a:pt x="1134" y="4917"/>
                  </a:lnTo>
                  <a:lnTo>
                    <a:pt x="1149" y="4917"/>
                  </a:lnTo>
                  <a:lnTo>
                    <a:pt x="1164" y="4915"/>
                  </a:lnTo>
                  <a:lnTo>
                    <a:pt x="1178" y="4913"/>
                  </a:lnTo>
                  <a:lnTo>
                    <a:pt x="1192" y="4911"/>
                  </a:lnTo>
                  <a:lnTo>
                    <a:pt x="1205" y="4909"/>
                  </a:lnTo>
                  <a:lnTo>
                    <a:pt x="1220" y="4905"/>
                  </a:lnTo>
                  <a:lnTo>
                    <a:pt x="1233" y="4900"/>
                  </a:lnTo>
                  <a:lnTo>
                    <a:pt x="1246" y="4896"/>
                  </a:lnTo>
                  <a:lnTo>
                    <a:pt x="1271" y="4885"/>
                  </a:lnTo>
                  <a:lnTo>
                    <a:pt x="1295" y="4873"/>
                  </a:lnTo>
                  <a:lnTo>
                    <a:pt x="1316" y="4858"/>
                  </a:lnTo>
                  <a:lnTo>
                    <a:pt x="1338" y="4842"/>
                  </a:lnTo>
                  <a:lnTo>
                    <a:pt x="1356" y="4823"/>
                  </a:lnTo>
                  <a:lnTo>
                    <a:pt x="1373" y="4803"/>
                  </a:lnTo>
                  <a:lnTo>
                    <a:pt x="1387" y="4782"/>
                  </a:lnTo>
                  <a:lnTo>
                    <a:pt x="1399" y="4759"/>
                  </a:lnTo>
                  <a:lnTo>
                    <a:pt x="1408" y="4736"/>
                  </a:lnTo>
                  <a:lnTo>
                    <a:pt x="1416" y="4711"/>
                  </a:lnTo>
                  <a:lnTo>
                    <a:pt x="1418" y="4698"/>
                  </a:lnTo>
                  <a:lnTo>
                    <a:pt x="1420" y="4685"/>
                  </a:lnTo>
                  <a:lnTo>
                    <a:pt x="1422" y="4672"/>
                  </a:lnTo>
                  <a:lnTo>
                    <a:pt x="1422" y="4658"/>
                  </a:lnTo>
                  <a:lnTo>
                    <a:pt x="1422" y="2945"/>
                  </a:lnTo>
                  <a:lnTo>
                    <a:pt x="1429" y="2944"/>
                  </a:lnTo>
                  <a:lnTo>
                    <a:pt x="1435" y="2943"/>
                  </a:lnTo>
                  <a:lnTo>
                    <a:pt x="1442" y="2942"/>
                  </a:lnTo>
                  <a:lnTo>
                    <a:pt x="1448" y="2941"/>
                  </a:lnTo>
                  <a:lnTo>
                    <a:pt x="1455" y="2939"/>
                  </a:lnTo>
                  <a:lnTo>
                    <a:pt x="1462" y="2937"/>
                  </a:lnTo>
                  <a:lnTo>
                    <a:pt x="1468" y="2936"/>
                  </a:lnTo>
                  <a:lnTo>
                    <a:pt x="1475" y="2934"/>
                  </a:lnTo>
                  <a:lnTo>
                    <a:pt x="2710" y="2519"/>
                  </a:lnTo>
                  <a:lnTo>
                    <a:pt x="3147" y="3486"/>
                  </a:lnTo>
                  <a:lnTo>
                    <a:pt x="3153" y="3497"/>
                  </a:lnTo>
                  <a:lnTo>
                    <a:pt x="3160" y="3509"/>
                  </a:lnTo>
                  <a:lnTo>
                    <a:pt x="3167" y="3521"/>
                  </a:lnTo>
                  <a:lnTo>
                    <a:pt x="3174" y="3532"/>
                  </a:lnTo>
                  <a:lnTo>
                    <a:pt x="3183" y="3542"/>
                  </a:lnTo>
                  <a:lnTo>
                    <a:pt x="3192" y="3552"/>
                  </a:lnTo>
                  <a:lnTo>
                    <a:pt x="3202" y="3562"/>
                  </a:lnTo>
                  <a:lnTo>
                    <a:pt x="3211" y="3570"/>
                  </a:lnTo>
                  <a:lnTo>
                    <a:pt x="3221" y="3579"/>
                  </a:lnTo>
                  <a:lnTo>
                    <a:pt x="3232" y="3587"/>
                  </a:lnTo>
                  <a:lnTo>
                    <a:pt x="3242" y="3595"/>
                  </a:lnTo>
                  <a:lnTo>
                    <a:pt x="3254" y="3601"/>
                  </a:lnTo>
                  <a:lnTo>
                    <a:pt x="3278" y="3614"/>
                  </a:lnTo>
                  <a:lnTo>
                    <a:pt x="3303" y="3625"/>
                  </a:lnTo>
                  <a:lnTo>
                    <a:pt x="3328" y="3633"/>
                  </a:lnTo>
                  <a:lnTo>
                    <a:pt x="3356" y="3639"/>
                  </a:lnTo>
                  <a:lnTo>
                    <a:pt x="3369" y="3642"/>
                  </a:lnTo>
                  <a:lnTo>
                    <a:pt x="3383" y="3643"/>
                  </a:lnTo>
                  <a:lnTo>
                    <a:pt x="3397" y="3644"/>
                  </a:lnTo>
                  <a:lnTo>
                    <a:pt x="3411" y="3644"/>
                  </a:lnTo>
                  <a:lnTo>
                    <a:pt x="3425" y="3644"/>
                  </a:lnTo>
                  <a:lnTo>
                    <a:pt x="3440" y="3643"/>
                  </a:lnTo>
                  <a:lnTo>
                    <a:pt x="3453" y="3642"/>
                  </a:lnTo>
                  <a:lnTo>
                    <a:pt x="3467" y="3640"/>
                  </a:lnTo>
                  <a:lnTo>
                    <a:pt x="3481" y="3637"/>
                  </a:lnTo>
                  <a:lnTo>
                    <a:pt x="3496" y="3633"/>
                  </a:lnTo>
                  <a:lnTo>
                    <a:pt x="3509" y="3629"/>
                  </a:lnTo>
                  <a:lnTo>
                    <a:pt x="3523" y="3625"/>
                  </a:lnTo>
                  <a:lnTo>
                    <a:pt x="3536" y="3620"/>
                  </a:lnTo>
                  <a:lnTo>
                    <a:pt x="3549" y="3613"/>
                  </a:lnTo>
                  <a:lnTo>
                    <a:pt x="3563" y="3607"/>
                  </a:lnTo>
                  <a:lnTo>
                    <a:pt x="3575" y="3600"/>
                  </a:lnTo>
                  <a:lnTo>
                    <a:pt x="3585" y="3593"/>
                  </a:lnTo>
                  <a:lnTo>
                    <a:pt x="3597" y="3584"/>
                  </a:lnTo>
                  <a:lnTo>
                    <a:pt x="3608" y="3576"/>
                  </a:lnTo>
                  <a:lnTo>
                    <a:pt x="3618" y="3567"/>
                  </a:lnTo>
                  <a:lnTo>
                    <a:pt x="3637" y="3549"/>
                  </a:lnTo>
                  <a:lnTo>
                    <a:pt x="3652" y="3529"/>
                  </a:lnTo>
                  <a:lnTo>
                    <a:pt x="3667" y="3507"/>
                  </a:lnTo>
                  <a:lnTo>
                    <a:pt x="3678" y="3485"/>
                  </a:lnTo>
                  <a:lnTo>
                    <a:pt x="3688" y="3462"/>
                  </a:lnTo>
                  <a:lnTo>
                    <a:pt x="3694" y="3437"/>
                  </a:lnTo>
                  <a:lnTo>
                    <a:pt x="3696" y="3426"/>
                  </a:lnTo>
                  <a:lnTo>
                    <a:pt x="3699" y="3413"/>
                  </a:lnTo>
                  <a:lnTo>
                    <a:pt x="3700" y="3401"/>
                  </a:lnTo>
                  <a:lnTo>
                    <a:pt x="3700" y="3388"/>
                  </a:lnTo>
                  <a:lnTo>
                    <a:pt x="3700" y="3375"/>
                  </a:lnTo>
                  <a:lnTo>
                    <a:pt x="3699" y="3363"/>
                  </a:lnTo>
                  <a:lnTo>
                    <a:pt x="3698" y="3351"/>
                  </a:lnTo>
                  <a:lnTo>
                    <a:pt x="3695" y="3338"/>
                  </a:lnTo>
                  <a:lnTo>
                    <a:pt x="3692" y="3325"/>
                  </a:lnTo>
                  <a:lnTo>
                    <a:pt x="3688" y="3312"/>
                  </a:lnTo>
                  <a:lnTo>
                    <a:pt x="3683" y="3300"/>
                  </a:lnTo>
                  <a:lnTo>
                    <a:pt x="3678" y="3288"/>
                  </a:lnTo>
                  <a:close/>
                </a:path>
              </a:pathLst>
            </a:custGeom>
            <a:solidFill>
              <a:srgbClr val="000000"/>
            </a:solidFill>
            <a:ln w="9525">
              <a:noFill/>
              <a:round/>
              <a:headEnd/>
              <a:tailEnd/>
            </a:ln>
          </p:spPr>
          <p:txBody>
            <a:bodyPr/>
            <a:lstStyle/>
            <a:p>
              <a:endParaRPr lang="en-US"/>
            </a:p>
          </p:txBody>
        </p:sp>
        <p:sp>
          <p:nvSpPr>
            <p:cNvPr id="15378" name="Freeform 11"/>
            <p:cNvSpPr>
              <a:spLocks/>
            </p:cNvSpPr>
            <p:nvPr/>
          </p:nvSpPr>
          <p:spPr bwMode="auto">
            <a:xfrm>
              <a:off x="1225" y="2047"/>
              <a:ext cx="352" cy="207"/>
            </a:xfrm>
            <a:custGeom>
              <a:avLst/>
              <a:gdLst>
                <a:gd name="T0" fmla="*/ 0 w 1413"/>
                <a:gd name="T1" fmla="*/ 0 h 1176"/>
                <a:gd name="T2" fmla="*/ 0 w 1413"/>
                <a:gd name="T3" fmla="*/ 0 h 1176"/>
                <a:gd name="T4" fmla="*/ 0 w 1413"/>
                <a:gd name="T5" fmla="*/ 0 h 1176"/>
                <a:gd name="T6" fmla="*/ 0 w 1413"/>
                <a:gd name="T7" fmla="*/ 0 h 1176"/>
                <a:gd name="T8" fmla="*/ 0 w 1413"/>
                <a:gd name="T9" fmla="*/ 0 h 1176"/>
                <a:gd name="T10" fmla="*/ 0 w 1413"/>
                <a:gd name="T11" fmla="*/ 0 h 1176"/>
                <a:gd name="T12" fmla="*/ 0 w 1413"/>
                <a:gd name="T13" fmla="*/ 0 h 1176"/>
                <a:gd name="T14" fmla="*/ 0 w 1413"/>
                <a:gd name="T15" fmla="*/ 0 h 1176"/>
                <a:gd name="T16" fmla="*/ 0 w 1413"/>
                <a:gd name="T17" fmla="*/ 0 h 1176"/>
                <a:gd name="T18" fmla="*/ 0 w 1413"/>
                <a:gd name="T19" fmla="*/ 0 h 1176"/>
                <a:gd name="T20" fmla="*/ 0 w 1413"/>
                <a:gd name="T21" fmla="*/ 0 h 1176"/>
                <a:gd name="T22" fmla="*/ 0 w 1413"/>
                <a:gd name="T23" fmla="*/ 0 h 1176"/>
                <a:gd name="T24" fmla="*/ 0 w 1413"/>
                <a:gd name="T25" fmla="*/ 0 h 1176"/>
                <a:gd name="T26" fmla="*/ 0 w 1413"/>
                <a:gd name="T27" fmla="*/ 0 h 1176"/>
                <a:gd name="T28" fmla="*/ 0 w 1413"/>
                <a:gd name="T29" fmla="*/ 0 h 1176"/>
                <a:gd name="T30" fmla="*/ 0 w 1413"/>
                <a:gd name="T31" fmla="*/ 0 h 1176"/>
                <a:gd name="T32" fmla="*/ 0 w 1413"/>
                <a:gd name="T33" fmla="*/ 0 h 1176"/>
                <a:gd name="T34" fmla="*/ 0 w 1413"/>
                <a:gd name="T35" fmla="*/ 0 h 1176"/>
                <a:gd name="T36" fmla="*/ 0 w 1413"/>
                <a:gd name="T37" fmla="*/ 0 h 1176"/>
                <a:gd name="T38" fmla="*/ 0 w 1413"/>
                <a:gd name="T39" fmla="*/ 0 h 1176"/>
                <a:gd name="T40" fmla="*/ 0 w 1413"/>
                <a:gd name="T41" fmla="*/ 0 h 1176"/>
                <a:gd name="T42" fmla="*/ 0 w 1413"/>
                <a:gd name="T43" fmla="*/ 0 h 1176"/>
                <a:gd name="T44" fmla="*/ 0 w 1413"/>
                <a:gd name="T45" fmla="*/ 0 h 1176"/>
                <a:gd name="T46" fmla="*/ 0 w 1413"/>
                <a:gd name="T47" fmla="*/ 0 h 1176"/>
                <a:gd name="T48" fmla="*/ 0 w 1413"/>
                <a:gd name="T49" fmla="*/ 0 h 1176"/>
                <a:gd name="T50" fmla="*/ 0 w 1413"/>
                <a:gd name="T51" fmla="*/ 0 h 1176"/>
                <a:gd name="T52" fmla="*/ 0 w 1413"/>
                <a:gd name="T53" fmla="*/ 0 h 1176"/>
                <a:gd name="T54" fmla="*/ 0 w 1413"/>
                <a:gd name="T55" fmla="*/ 0 h 1176"/>
                <a:gd name="T56" fmla="*/ 0 w 1413"/>
                <a:gd name="T57" fmla="*/ 0 h 1176"/>
                <a:gd name="T58" fmla="*/ 0 w 1413"/>
                <a:gd name="T59" fmla="*/ 0 h 1176"/>
                <a:gd name="T60" fmla="*/ 0 w 1413"/>
                <a:gd name="T61" fmla="*/ 0 h 1176"/>
                <a:gd name="T62" fmla="*/ 0 w 1413"/>
                <a:gd name="T63" fmla="*/ 0 h 1176"/>
                <a:gd name="T64" fmla="*/ 0 w 1413"/>
                <a:gd name="T65" fmla="*/ 0 h 1176"/>
                <a:gd name="T66" fmla="*/ 0 w 1413"/>
                <a:gd name="T67" fmla="*/ 0 h 1176"/>
                <a:gd name="T68" fmla="*/ 0 w 1413"/>
                <a:gd name="T69" fmla="*/ 0 h 1176"/>
                <a:gd name="T70" fmla="*/ 0 w 1413"/>
                <a:gd name="T71" fmla="*/ 0 h 1176"/>
                <a:gd name="T72" fmla="*/ 0 w 1413"/>
                <a:gd name="T73" fmla="*/ 0 h 1176"/>
                <a:gd name="T74" fmla="*/ 0 w 1413"/>
                <a:gd name="T75" fmla="*/ 0 h 1176"/>
                <a:gd name="T76" fmla="*/ 0 w 1413"/>
                <a:gd name="T77" fmla="*/ 0 h 1176"/>
                <a:gd name="T78" fmla="*/ 0 w 1413"/>
                <a:gd name="T79" fmla="*/ 0 h 1176"/>
                <a:gd name="T80" fmla="*/ 0 w 1413"/>
                <a:gd name="T81" fmla="*/ 0 h 1176"/>
                <a:gd name="T82" fmla="*/ 0 w 1413"/>
                <a:gd name="T83" fmla="*/ 0 h 1176"/>
                <a:gd name="T84" fmla="*/ 0 w 1413"/>
                <a:gd name="T85" fmla="*/ 0 h 1176"/>
                <a:gd name="T86" fmla="*/ 0 w 1413"/>
                <a:gd name="T87" fmla="*/ 0 h 1176"/>
                <a:gd name="T88" fmla="*/ 0 w 1413"/>
                <a:gd name="T89" fmla="*/ 0 h 1176"/>
                <a:gd name="T90" fmla="*/ 0 w 1413"/>
                <a:gd name="T91" fmla="*/ 0 h 1176"/>
                <a:gd name="T92" fmla="*/ 0 w 1413"/>
                <a:gd name="T93" fmla="*/ 0 h 1176"/>
                <a:gd name="T94" fmla="*/ 0 w 1413"/>
                <a:gd name="T95" fmla="*/ 0 h 1176"/>
                <a:gd name="T96" fmla="*/ 0 w 1413"/>
                <a:gd name="T97" fmla="*/ 0 h 1176"/>
                <a:gd name="T98" fmla="*/ 0 w 1413"/>
                <a:gd name="T99" fmla="*/ 0 h 1176"/>
                <a:gd name="T100" fmla="*/ 0 w 1413"/>
                <a:gd name="T101" fmla="*/ 0 h 1176"/>
                <a:gd name="T102" fmla="*/ 0 w 1413"/>
                <a:gd name="T103" fmla="*/ 0 h 1176"/>
                <a:gd name="T104" fmla="*/ 0 w 1413"/>
                <a:gd name="T105" fmla="*/ 0 h 1176"/>
                <a:gd name="T106" fmla="*/ 0 w 1413"/>
                <a:gd name="T107" fmla="*/ 0 h 1176"/>
                <a:gd name="T108" fmla="*/ 0 w 1413"/>
                <a:gd name="T109" fmla="*/ 0 h 1176"/>
                <a:gd name="T110" fmla="*/ 0 w 1413"/>
                <a:gd name="T111" fmla="*/ 0 h 1176"/>
                <a:gd name="T112" fmla="*/ 0 w 1413"/>
                <a:gd name="T113" fmla="*/ 0 h 1176"/>
                <a:gd name="T114" fmla="*/ 0 w 1413"/>
                <a:gd name="T115" fmla="*/ 0 h 1176"/>
                <a:gd name="T116" fmla="*/ 0 w 1413"/>
                <a:gd name="T117" fmla="*/ 0 h 1176"/>
                <a:gd name="T118" fmla="*/ 0 w 1413"/>
                <a:gd name="T119" fmla="*/ 0 h 1176"/>
                <a:gd name="T120" fmla="*/ 0 w 1413"/>
                <a:gd name="T121" fmla="*/ 0 h 117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413"/>
                <a:gd name="T184" fmla="*/ 0 h 1176"/>
                <a:gd name="T185" fmla="*/ 1413 w 1413"/>
                <a:gd name="T186" fmla="*/ 1176 h 117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413" h="1176">
                  <a:moveTo>
                    <a:pt x="1413" y="209"/>
                  </a:moveTo>
                  <a:lnTo>
                    <a:pt x="1137" y="192"/>
                  </a:lnTo>
                  <a:lnTo>
                    <a:pt x="1113" y="170"/>
                  </a:lnTo>
                  <a:lnTo>
                    <a:pt x="1089" y="150"/>
                  </a:lnTo>
                  <a:lnTo>
                    <a:pt x="1064" y="131"/>
                  </a:lnTo>
                  <a:lnTo>
                    <a:pt x="1038" y="112"/>
                  </a:lnTo>
                  <a:lnTo>
                    <a:pt x="1010" y="95"/>
                  </a:lnTo>
                  <a:lnTo>
                    <a:pt x="982" y="80"/>
                  </a:lnTo>
                  <a:lnTo>
                    <a:pt x="953" y="65"/>
                  </a:lnTo>
                  <a:lnTo>
                    <a:pt x="922" y="52"/>
                  </a:lnTo>
                  <a:lnTo>
                    <a:pt x="891" y="41"/>
                  </a:lnTo>
                  <a:lnTo>
                    <a:pt x="860" y="30"/>
                  </a:lnTo>
                  <a:lnTo>
                    <a:pt x="828" y="21"/>
                  </a:lnTo>
                  <a:lnTo>
                    <a:pt x="794" y="14"/>
                  </a:lnTo>
                  <a:lnTo>
                    <a:pt x="761" y="7"/>
                  </a:lnTo>
                  <a:lnTo>
                    <a:pt x="726" y="3"/>
                  </a:lnTo>
                  <a:lnTo>
                    <a:pt x="690" y="1"/>
                  </a:lnTo>
                  <a:lnTo>
                    <a:pt x="656" y="0"/>
                  </a:lnTo>
                  <a:lnTo>
                    <a:pt x="621" y="1"/>
                  </a:lnTo>
                  <a:lnTo>
                    <a:pt x="588" y="3"/>
                  </a:lnTo>
                  <a:lnTo>
                    <a:pt x="555" y="7"/>
                  </a:lnTo>
                  <a:lnTo>
                    <a:pt x="523" y="12"/>
                  </a:lnTo>
                  <a:lnTo>
                    <a:pt x="491" y="19"/>
                  </a:lnTo>
                  <a:lnTo>
                    <a:pt x="460" y="27"/>
                  </a:lnTo>
                  <a:lnTo>
                    <a:pt x="430" y="36"/>
                  </a:lnTo>
                  <a:lnTo>
                    <a:pt x="400" y="46"/>
                  </a:lnTo>
                  <a:lnTo>
                    <a:pt x="371" y="58"/>
                  </a:lnTo>
                  <a:lnTo>
                    <a:pt x="343" y="72"/>
                  </a:lnTo>
                  <a:lnTo>
                    <a:pt x="315" y="86"/>
                  </a:lnTo>
                  <a:lnTo>
                    <a:pt x="289" y="101"/>
                  </a:lnTo>
                  <a:lnTo>
                    <a:pt x="263" y="117"/>
                  </a:lnTo>
                  <a:lnTo>
                    <a:pt x="237" y="135"/>
                  </a:lnTo>
                  <a:lnTo>
                    <a:pt x="214" y="153"/>
                  </a:lnTo>
                  <a:lnTo>
                    <a:pt x="191" y="172"/>
                  </a:lnTo>
                  <a:lnTo>
                    <a:pt x="169" y="193"/>
                  </a:lnTo>
                  <a:lnTo>
                    <a:pt x="149" y="214"/>
                  </a:lnTo>
                  <a:lnTo>
                    <a:pt x="130" y="237"/>
                  </a:lnTo>
                  <a:lnTo>
                    <a:pt x="111" y="259"/>
                  </a:lnTo>
                  <a:lnTo>
                    <a:pt x="94" y="284"/>
                  </a:lnTo>
                  <a:lnTo>
                    <a:pt x="79" y="308"/>
                  </a:lnTo>
                  <a:lnTo>
                    <a:pt x="64" y="333"/>
                  </a:lnTo>
                  <a:lnTo>
                    <a:pt x="51" y="360"/>
                  </a:lnTo>
                  <a:lnTo>
                    <a:pt x="39" y="386"/>
                  </a:lnTo>
                  <a:lnTo>
                    <a:pt x="28" y="413"/>
                  </a:lnTo>
                  <a:lnTo>
                    <a:pt x="20" y="441"/>
                  </a:lnTo>
                  <a:lnTo>
                    <a:pt x="13" y="470"/>
                  </a:lnTo>
                  <a:lnTo>
                    <a:pt x="7" y="499"/>
                  </a:lnTo>
                  <a:lnTo>
                    <a:pt x="2" y="528"/>
                  </a:lnTo>
                  <a:lnTo>
                    <a:pt x="0" y="558"/>
                  </a:lnTo>
                  <a:lnTo>
                    <a:pt x="0" y="588"/>
                  </a:lnTo>
                  <a:lnTo>
                    <a:pt x="0" y="618"/>
                  </a:lnTo>
                  <a:lnTo>
                    <a:pt x="2" y="648"/>
                  </a:lnTo>
                  <a:lnTo>
                    <a:pt x="7" y="678"/>
                  </a:lnTo>
                  <a:lnTo>
                    <a:pt x="13" y="707"/>
                  </a:lnTo>
                  <a:lnTo>
                    <a:pt x="20" y="735"/>
                  </a:lnTo>
                  <a:lnTo>
                    <a:pt x="28" y="763"/>
                  </a:lnTo>
                  <a:lnTo>
                    <a:pt x="39" y="790"/>
                  </a:lnTo>
                  <a:lnTo>
                    <a:pt x="51" y="817"/>
                  </a:lnTo>
                  <a:lnTo>
                    <a:pt x="64" y="843"/>
                  </a:lnTo>
                  <a:lnTo>
                    <a:pt x="79" y="869"/>
                  </a:lnTo>
                  <a:lnTo>
                    <a:pt x="94" y="893"/>
                  </a:lnTo>
                  <a:lnTo>
                    <a:pt x="111" y="917"/>
                  </a:lnTo>
                  <a:lnTo>
                    <a:pt x="130" y="940"/>
                  </a:lnTo>
                  <a:lnTo>
                    <a:pt x="149" y="962"/>
                  </a:lnTo>
                  <a:lnTo>
                    <a:pt x="169" y="983"/>
                  </a:lnTo>
                  <a:lnTo>
                    <a:pt x="191" y="1003"/>
                  </a:lnTo>
                  <a:lnTo>
                    <a:pt x="214" y="1024"/>
                  </a:lnTo>
                  <a:lnTo>
                    <a:pt x="237" y="1042"/>
                  </a:lnTo>
                  <a:lnTo>
                    <a:pt x="263" y="1059"/>
                  </a:lnTo>
                  <a:lnTo>
                    <a:pt x="289" y="1075"/>
                  </a:lnTo>
                  <a:lnTo>
                    <a:pt x="315" y="1091"/>
                  </a:lnTo>
                  <a:lnTo>
                    <a:pt x="343" y="1105"/>
                  </a:lnTo>
                  <a:lnTo>
                    <a:pt x="371" y="1118"/>
                  </a:lnTo>
                  <a:lnTo>
                    <a:pt x="400" y="1130"/>
                  </a:lnTo>
                  <a:lnTo>
                    <a:pt x="430" y="1141"/>
                  </a:lnTo>
                  <a:lnTo>
                    <a:pt x="460" y="1149"/>
                  </a:lnTo>
                  <a:lnTo>
                    <a:pt x="491" y="1158"/>
                  </a:lnTo>
                  <a:lnTo>
                    <a:pt x="523" y="1164"/>
                  </a:lnTo>
                  <a:lnTo>
                    <a:pt x="555" y="1169"/>
                  </a:lnTo>
                  <a:lnTo>
                    <a:pt x="588" y="1173"/>
                  </a:lnTo>
                  <a:lnTo>
                    <a:pt x="621" y="1175"/>
                  </a:lnTo>
                  <a:lnTo>
                    <a:pt x="656" y="1176"/>
                  </a:lnTo>
                  <a:lnTo>
                    <a:pt x="689" y="1175"/>
                  </a:lnTo>
                  <a:lnTo>
                    <a:pt x="723" y="1173"/>
                  </a:lnTo>
                  <a:lnTo>
                    <a:pt x="755" y="1169"/>
                  </a:lnTo>
                  <a:lnTo>
                    <a:pt x="787" y="1164"/>
                  </a:lnTo>
                  <a:lnTo>
                    <a:pt x="819" y="1158"/>
                  </a:lnTo>
                  <a:lnTo>
                    <a:pt x="850" y="1149"/>
                  </a:lnTo>
                  <a:lnTo>
                    <a:pt x="880" y="1141"/>
                  </a:lnTo>
                  <a:lnTo>
                    <a:pt x="910" y="1130"/>
                  </a:lnTo>
                  <a:lnTo>
                    <a:pt x="939" y="1118"/>
                  </a:lnTo>
                  <a:lnTo>
                    <a:pt x="967" y="1105"/>
                  </a:lnTo>
                  <a:lnTo>
                    <a:pt x="995" y="1091"/>
                  </a:lnTo>
                  <a:lnTo>
                    <a:pt x="1021" y="1075"/>
                  </a:lnTo>
                  <a:lnTo>
                    <a:pt x="1048" y="1059"/>
                  </a:lnTo>
                  <a:lnTo>
                    <a:pt x="1073" y="1042"/>
                  </a:lnTo>
                  <a:lnTo>
                    <a:pt x="1095" y="1024"/>
                  </a:lnTo>
                  <a:lnTo>
                    <a:pt x="1119" y="1003"/>
                  </a:lnTo>
                  <a:lnTo>
                    <a:pt x="1141" y="983"/>
                  </a:lnTo>
                  <a:lnTo>
                    <a:pt x="1161" y="962"/>
                  </a:lnTo>
                  <a:lnTo>
                    <a:pt x="1180" y="940"/>
                  </a:lnTo>
                  <a:lnTo>
                    <a:pt x="1199" y="917"/>
                  </a:lnTo>
                  <a:lnTo>
                    <a:pt x="1216" y="893"/>
                  </a:lnTo>
                  <a:lnTo>
                    <a:pt x="1231" y="869"/>
                  </a:lnTo>
                  <a:lnTo>
                    <a:pt x="1246" y="843"/>
                  </a:lnTo>
                  <a:lnTo>
                    <a:pt x="1259" y="817"/>
                  </a:lnTo>
                  <a:lnTo>
                    <a:pt x="1271" y="790"/>
                  </a:lnTo>
                  <a:lnTo>
                    <a:pt x="1282" y="763"/>
                  </a:lnTo>
                  <a:lnTo>
                    <a:pt x="1290" y="735"/>
                  </a:lnTo>
                  <a:lnTo>
                    <a:pt x="1297" y="707"/>
                  </a:lnTo>
                  <a:lnTo>
                    <a:pt x="1303" y="678"/>
                  </a:lnTo>
                  <a:lnTo>
                    <a:pt x="1307" y="648"/>
                  </a:lnTo>
                  <a:lnTo>
                    <a:pt x="1310" y="618"/>
                  </a:lnTo>
                  <a:lnTo>
                    <a:pt x="1310" y="588"/>
                  </a:lnTo>
                  <a:lnTo>
                    <a:pt x="1310" y="572"/>
                  </a:lnTo>
                  <a:lnTo>
                    <a:pt x="1309" y="556"/>
                  </a:lnTo>
                  <a:lnTo>
                    <a:pt x="1308" y="539"/>
                  </a:lnTo>
                  <a:lnTo>
                    <a:pt x="1307" y="523"/>
                  </a:lnTo>
                  <a:lnTo>
                    <a:pt x="1304" y="507"/>
                  </a:lnTo>
                  <a:lnTo>
                    <a:pt x="1301" y="492"/>
                  </a:lnTo>
                  <a:lnTo>
                    <a:pt x="1297" y="475"/>
                  </a:lnTo>
                  <a:lnTo>
                    <a:pt x="1294" y="459"/>
                  </a:lnTo>
                  <a:lnTo>
                    <a:pt x="1413" y="209"/>
                  </a:lnTo>
                  <a:close/>
                </a:path>
              </a:pathLst>
            </a:custGeom>
            <a:solidFill>
              <a:srgbClr val="000000"/>
            </a:solidFill>
            <a:ln w="9525">
              <a:noFill/>
              <a:round/>
              <a:headEnd/>
              <a:tailEnd/>
            </a:ln>
          </p:spPr>
          <p:txBody>
            <a:bodyPr/>
            <a:lstStyle/>
            <a:p>
              <a:endParaRPr lang="en-US"/>
            </a:p>
          </p:txBody>
        </p:sp>
      </p:grpSp>
      <p:sp>
        <p:nvSpPr>
          <p:cNvPr id="15363" name="Rectangle 25"/>
          <p:cNvSpPr>
            <a:spLocks noGrp="1" noChangeArrowheads="1"/>
          </p:cNvSpPr>
          <p:nvPr>
            <p:ph type="title"/>
          </p:nvPr>
        </p:nvSpPr>
        <p:spPr>
          <a:xfrm>
            <a:off x="2209800" y="457200"/>
            <a:ext cx="5257800" cy="780288"/>
          </a:xfrm>
        </p:spPr>
        <p:txBody>
          <a:bodyPr>
            <a:normAutofit fontScale="90000"/>
          </a:bodyPr>
          <a:lstStyle/>
          <a:p>
            <a:r>
              <a:rPr lang="en-US" dirty="0" smtClean="0"/>
              <a:t>Commitment Levels </a:t>
            </a:r>
          </a:p>
        </p:txBody>
      </p:sp>
      <p:sp>
        <p:nvSpPr>
          <p:cNvPr id="15364" name="Text Box 14"/>
          <p:cNvSpPr txBox="1">
            <a:spLocks noChangeArrowheads="1"/>
          </p:cNvSpPr>
          <p:nvPr/>
        </p:nvSpPr>
        <p:spPr bwMode="auto">
          <a:xfrm>
            <a:off x="1639888" y="4821238"/>
            <a:ext cx="2393950" cy="379412"/>
          </a:xfrm>
          <a:prstGeom prst="rect">
            <a:avLst/>
          </a:prstGeom>
          <a:gradFill rotWithShape="1">
            <a:gsLst>
              <a:gs pos="0">
                <a:srgbClr val="5E9EFF"/>
              </a:gs>
              <a:gs pos="39999">
                <a:srgbClr val="85C2FF"/>
              </a:gs>
              <a:gs pos="70000">
                <a:srgbClr val="C4D6EB"/>
              </a:gs>
              <a:gs pos="100000">
                <a:srgbClr val="FFEBFA"/>
              </a:gs>
            </a:gsLst>
            <a:lin ang="10800000" scaled="1"/>
          </a:gradFill>
          <a:ln w="12700">
            <a:solidFill>
              <a:schemeClr val="bg2"/>
            </a:solidFill>
            <a:miter lim="800000"/>
            <a:headEnd/>
            <a:tailEnd/>
          </a:ln>
        </p:spPr>
        <p:txBody>
          <a:bodyPr wrap="none">
            <a:spAutoFit/>
          </a:bodyPr>
          <a:lstStyle/>
          <a:p>
            <a:pPr eaLnBrk="0" hangingPunct="0"/>
            <a:r>
              <a:rPr lang="en-US" b="0">
                <a:solidFill>
                  <a:schemeClr val="tx1"/>
                </a:solidFill>
              </a:rPr>
              <a:t>External Commitment</a:t>
            </a:r>
          </a:p>
        </p:txBody>
      </p:sp>
      <p:sp>
        <p:nvSpPr>
          <p:cNvPr id="14341" name="Text Box 15"/>
          <p:cNvSpPr txBox="1">
            <a:spLocks noChangeArrowheads="1"/>
          </p:cNvSpPr>
          <p:nvPr/>
        </p:nvSpPr>
        <p:spPr bwMode="auto">
          <a:xfrm>
            <a:off x="4078288" y="4211638"/>
            <a:ext cx="2317750" cy="379412"/>
          </a:xfrm>
          <a:prstGeom prst="rect">
            <a:avLst/>
          </a:prstGeom>
          <a:gradFill flip="none" rotWithShape="1">
            <a:gsLst>
              <a:gs pos="0">
                <a:schemeClr val="accent1"/>
              </a:gs>
              <a:gs pos="50000">
                <a:srgbClr val="9CB86E"/>
              </a:gs>
              <a:gs pos="100000">
                <a:srgbClr val="156B13"/>
              </a:gs>
            </a:gsLst>
            <a:lin ang="0" scaled="1"/>
            <a:tileRect/>
          </a:gradFill>
          <a:ln w="12700">
            <a:solidFill>
              <a:schemeClr val="bg2"/>
            </a:solidFill>
            <a:miter lim="800000"/>
            <a:headEnd/>
            <a:tailEnd/>
          </a:ln>
        </p:spPr>
        <p:txBody>
          <a:bodyPr wrap="none">
            <a:spAutoFit/>
          </a:bodyPr>
          <a:lstStyle/>
          <a:p>
            <a:pPr eaLnBrk="0" hangingPunct="0">
              <a:defRPr/>
            </a:pPr>
            <a:r>
              <a:rPr lang="en-US" b="0" dirty="0">
                <a:solidFill>
                  <a:schemeClr val="tx1"/>
                </a:solidFill>
                <a:latin typeface="Arial" charset="0"/>
              </a:rPr>
              <a:t>Internal Commitment</a:t>
            </a:r>
          </a:p>
        </p:txBody>
      </p:sp>
      <p:grpSp>
        <p:nvGrpSpPr>
          <p:cNvPr id="3" name="Group 22"/>
          <p:cNvGrpSpPr>
            <a:grpSpLocks/>
          </p:cNvGrpSpPr>
          <p:nvPr/>
        </p:nvGrpSpPr>
        <p:grpSpPr bwMode="auto">
          <a:xfrm>
            <a:off x="6934200" y="2222500"/>
            <a:ext cx="1031875" cy="3416300"/>
            <a:chOff x="4380" y="1039"/>
            <a:chExt cx="650" cy="2439"/>
          </a:xfrm>
        </p:grpSpPr>
        <p:sp>
          <p:nvSpPr>
            <p:cNvPr id="15372" name="Text Box 17"/>
            <p:cNvSpPr txBox="1">
              <a:spLocks noChangeArrowheads="1"/>
            </p:cNvSpPr>
            <p:nvPr/>
          </p:nvSpPr>
          <p:spPr bwMode="auto">
            <a:xfrm>
              <a:off x="4380" y="1039"/>
              <a:ext cx="650" cy="442"/>
            </a:xfrm>
            <a:prstGeom prst="rect">
              <a:avLst/>
            </a:prstGeom>
            <a:noFill/>
            <a:ln w="9525">
              <a:noFill/>
              <a:miter lim="800000"/>
              <a:headEnd/>
              <a:tailEnd/>
            </a:ln>
          </p:spPr>
          <p:txBody>
            <a:bodyPr>
              <a:spAutoFit/>
            </a:bodyPr>
            <a:lstStyle/>
            <a:p>
              <a:pPr eaLnBrk="0" hangingPunct="0"/>
              <a:r>
                <a:rPr lang="en-US" sz="4000" b="0">
                  <a:solidFill>
                    <a:srgbClr val="008000"/>
                  </a:solidFill>
                </a:rPr>
                <a:t>$$$</a:t>
              </a:r>
              <a:endParaRPr lang="en-US" sz="2800" b="0">
                <a:solidFill>
                  <a:srgbClr val="008000"/>
                </a:solidFill>
              </a:endParaRPr>
            </a:p>
          </p:txBody>
        </p:sp>
        <p:sp>
          <p:nvSpPr>
            <p:cNvPr id="14349" name="AutoShape 18"/>
            <p:cNvSpPr>
              <a:spLocks noChangeArrowheads="1"/>
            </p:cNvSpPr>
            <p:nvPr/>
          </p:nvSpPr>
          <p:spPr bwMode="auto">
            <a:xfrm>
              <a:off x="4444" y="1462"/>
              <a:ext cx="528" cy="2016"/>
            </a:xfrm>
            <a:prstGeom prst="upArrow">
              <a:avLst>
                <a:gd name="adj1" fmla="val 50000"/>
                <a:gd name="adj2" fmla="val 95455"/>
              </a:avLst>
            </a:prstGeom>
            <a:gradFill flip="none" rotWithShape="1">
              <a:gsLst>
                <a:gs pos="0">
                  <a:schemeClr val="accent2">
                    <a:lumMod val="40000"/>
                    <a:lumOff val="60000"/>
                  </a:schemeClr>
                </a:gs>
                <a:gs pos="50000">
                  <a:srgbClr val="9CB86E"/>
                </a:gs>
                <a:gs pos="100000">
                  <a:srgbClr val="156B13"/>
                </a:gs>
              </a:gsLst>
              <a:lin ang="16200000" scaled="1"/>
              <a:tileRect/>
            </a:gradFill>
            <a:ln w="9525">
              <a:solidFill>
                <a:schemeClr val="tx1"/>
              </a:solidFill>
              <a:miter lim="800000"/>
              <a:headEnd/>
              <a:tailEnd/>
            </a:ln>
          </p:spPr>
          <p:txBody>
            <a:bodyPr wrap="none" anchor="ctr"/>
            <a:lstStyle/>
            <a:p>
              <a:pPr>
                <a:defRPr/>
              </a:pPr>
              <a:endParaRPr lang="en-US" dirty="0">
                <a:latin typeface="Arial" charset="0"/>
              </a:endParaRPr>
            </a:p>
          </p:txBody>
        </p:sp>
      </p:grpSp>
      <p:sp>
        <p:nvSpPr>
          <p:cNvPr id="15367" name="Text Box 19"/>
          <p:cNvSpPr txBox="1">
            <a:spLocks noChangeArrowheads="1"/>
          </p:cNvSpPr>
          <p:nvPr/>
        </p:nvSpPr>
        <p:spPr bwMode="auto">
          <a:xfrm rot="16200000" flipH="1">
            <a:off x="6469065" y="4351338"/>
            <a:ext cx="2058985" cy="366713"/>
          </a:xfrm>
          <a:prstGeom prst="rect">
            <a:avLst/>
          </a:prstGeom>
          <a:noFill/>
          <a:ln w="9525">
            <a:noFill/>
            <a:miter lim="800000"/>
            <a:headEnd/>
            <a:tailEnd/>
          </a:ln>
        </p:spPr>
        <p:txBody>
          <a:bodyPr wrap="square">
            <a:spAutoFit/>
          </a:bodyPr>
          <a:lstStyle/>
          <a:p>
            <a:pPr eaLnBrk="0" hangingPunct="0"/>
            <a:r>
              <a:rPr lang="en-US" b="0" dirty="0">
                <a:solidFill>
                  <a:schemeClr val="tx1"/>
                </a:solidFill>
              </a:rPr>
              <a:t>PERFORMANCE</a:t>
            </a:r>
          </a:p>
        </p:txBody>
      </p:sp>
      <p:sp>
        <p:nvSpPr>
          <p:cNvPr id="14344" name="AutoShape 20"/>
          <p:cNvSpPr>
            <a:spLocks noChangeArrowheads="1"/>
          </p:cNvSpPr>
          <p:nvPr/>
        </p:nvSpPr>
        <p:spPr bwMode="auto">
          <a:xfrm rot="5400000">
            <a:off x="5297488" y="3678238"/>
            <a:ext cx="685800" cy="3124200"/>
          </a:xfrm>
          <a:prstGeom prst="upArrow">
            <a:avLst>
              <a:gd name="adj1" fmla="val 50000"/>
              <a:gd name="adj2" fmla="val 113889"/>
            </a:avLst>
          </a:prstGeom>
          <a:gradFill flip="none" rotWithShape="1">
            <a:gsLst>
              <a:gs pos="0">
                <a:schemeClr val="accent2">
                  <a:lumMod val="40000"/>
                  <a:lumOff val="60000"/>
                </a:schemeClr>
              </a:gs>
              <a:gs pos="39999">
                <a:srgbClr val="85C2FF"/>
              </a:gs>
              <a:gs pos="70000">
                <a:srgbClr val="C4D6EB"/>
              </a:gs>
              <a:gs pos="100000">
                <a:srgbClr val="FFEBFA"/>
              </a:gs>
            </a:gsLst>
            <a:lin ang="5400000" scaled="1"/>
            <a:tileRect/>
          </a:gradFill>
          <a:ln w="9525">
            <a:solidFill>
              <a:schemeClr val="tx1"/>
            </a:solidFill>
            <a:miter lim="800000"/>
            <a:headEnd/>
            <a:tailEnd/>
          </a:ln>
        </p:spPr>
        <p:txBody>
          <a:bodyPr rot="10800000" vert="eaVert" wrap="none" anchor="ctr"/>
          <a:lstStyle/>
          <a:p>
            <a:pPr algn="ctr" eaLnBrk="0" hangingPunct="0">
              <a:defRPr/>
            </a:pPr>
            <a:endParaRPr lang="en-AU" sz="1200" b="0" dirty="0">
              <a:solidFill>
                <a:schemeClr val="tx1"/>
              </a:solidFill>
              <a:latin typeface="Arial" charset="0"/>
            </a:endParaRPr>
          </a:p>
        </p:txBody>
      </p:sp>
      <p:sp>
        <p:nvSpPr>
          <p:cNvPr id="15369" name="Rectangle 21"/>
          <p:cNvSpPr>
            <a:spLocks noChangeArrowheads="1"/>
          </p:cNvSpPr>
          <p:nvPr/>
        </p:nvSpPr>
        <p:spPr bwMode="auto">
          <a:xfrm>
            <a:off x="4038600" y="5029200"/>
            <a:ext cx="2209800" cy="549275"/>
          </a:xfrm>
          <a:prstGeom prst="rect">
            <a:avLst/>
          </a:prstGeom>
          <a:noFill/>
          <a:ln w="9525">
            <a:noFill/>
            <a:miter lim="800000"/>
            <a:headEnd/>
            <a:tailEnd/>
          </a:ln>
        </p:spPr>
        <p:txBody>
          <a:bodyPr>
            <a:spAutoFit/>
          </a:bodyPr>
          <a:lstStyle/>
          <a:p>
            <a:pPr eaLnBrk="0" hangingPunct="0"/>
            <a:r>
              <a:rPr lang="en-US" sz="1200" b="0" dirty="0">
                <a:solidFill>
                  <a:schemeClr val="tx1"/>
                </a:solidFill>
              </a:rPr>
              <a:t>            </a:t>
            </a:r>
            <a:r>
              <a:rPr lang="en-US" b="0" dirty="0">
                <a:solidFill>
                  <a:schemeClr val="tx1"/>
                </a:solidFill>
              </a:rPr>
              <a:t>ENGAGEMENT</a:t>
            </a:r>
          </a:p>
        </p:txBody>
      </p:sp>
      <p:sp>
        <p:nvSpPr>
          <p:cNvPr id="19" name="Rectangle 18"/>
          <p:cNvSpPr/>
          <p:nvPr/>
        </p:nvSpPr>
        <p:spPr>
          <a:xfrm>
            <a:off x="1905000" y="1295400"/>
            <a:ext cx="5562600" cy="1015663"/>
          </a:xfrm>
          <a:prstGeom prst="rect">
            <a:avLst/>
          </a:prstGeom>
        </p:spPr>
        <p:txBody>
          <a:bodyPr wrap="square">
            <a:spAutoFit/>
          </a:bodyPr>
          <a:lstStyle/>
          <a:p>
            <a:r>
              <a:rPr lang="en-US" sz="2000" b="1" i="1" dirty="0" smtClean="0"/>
              <a:t>Those employees who are most committed (engaged) perform 20% better and are 87% less likely to leave the organization</a:t>
            </a:r>
            <a:endParaRPr lang="en-US" sz="2000" b="1" dirty="0"/>
          </a:p>
        </p:txBody>
      </p:sp>
      <p:pic>
        <p:nvPicPr>
          <p:cNvPr id="18" name="Picture 17"/>
          <p:cNvPicPr/>
          <p:nvPr/>
        </p:nvPicPr>
        <p:blipFill>
          <a:blip r:embed="rId4" cstate="print"/>
          <a:srcRect/>
          <a:stretch>
            <a:fillRect/>
          </a:stretch>
        </p:blipFill>
        <p:spPr bwMode="auto">
          <a:xfrm>
            <a:off x="7772400" y="0"/>
            <a:ext cx="1371600" cy="762000"/>
          </a:xfrm>
          <a:prstGeom prst="rect">
            <a:avLst/>
          </a:prstGeom>
          <a:noFill/>
          <a:ln w="1">
            <a:noFill/>
            <a:miter lim="800000"/>
            <a:headEnd/>
            <a:tailEnd type="none" w="med" len="med"/>
          </a:ln>
          <a:effectLst/>
        </p:spPr>
      </p:pic>
    </p:spTree>
    <p:custDataLst>
      <p:tags r:id="rId1"/>
    </p:custDataLst>
  </p:cSld>
  <p:clrMapOvr>
    <a:masterClrMapping/>
  </p:clrMapOvr>
  <p:transition spd="med">
    <p:diamon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eaLnBrk="1" hangingPunct="1"/>
            <a:r>
              <a:rPr lang="en-US" altLang="en-US" smtClean="0"/>
              <a:t>What Happens in the Center…</a:t>
            </a:r>
          </a:p>
        </p:txBody>
      </p:sp>
      <p:grpSp>
        <p:nvGrpSpPr>
          <p:cNvPr id="2" name="Group 17"/>
          <p:cNvGrpSpPr>
            <a:grpSpLocks/>
          </p:cNvGrpSpPr>
          <p:nvPr/>
        </p:nvGrpSpPr>
        <p:grpSpPr bwMode="auto">
          <a:xfrm>
            <a:off x="5321300" y="2436813"/>
            <a:ext cx="3443288" cy="3213100"/>
            <a:chOff x="3352" y="1535"/>
            <a:chExt cx="2169" cy="2024"/>
          </a:xfrm>
        </p:grpSpPr>
        <p:sp>
          <p:nvSpPr>
            <p:cNvPr id="30732" name="Text Box 8"/>
            <p:cNvSpPr txBox="1">
              <a:spLocks noChangeArrowheads="1"/>
            </p:cNvSpPr>
            <p:nvPr/>
          </p:nvSpPr>
          <p:spPr bwMode="auto">
            <a:xfrm>
              <a:off x="4110" y="2803"/>
              <a:ext cx="1411" cy="756"/>
            </a:xfrm>
            <a:prstGeom prst="rect">
              <a:avLst/>
            </a:prstGeom>
            <a:noFill/>
            <a:ln w="9525">
              <a:noFill/>
              <a:miter lim="800000"/>
              <a:headEnd/>
              <a:tailEnd/>
            </a:ln>
          </p:spPr>
          <p:txBody>
            <a:bodyPr>
              <a:spAutoFit/>
            </a:bodyPr>
            <a:lstStyle/>
            <a:p>
              <a:r>
                <a:rPr lang="en-US" sz="2400">
                  <a:solidFill>
                    <a:srgbClr val="FF0000"/>
                  </a:solidFill>
                </a:rPr>
                <a:t>It doesn’t matter if I do it or not…</a:t>
              </a:r>
            </a:p>
          </p:txBody>
        </p:sp>
        <p:grpSp>
          <p:nvGrpSpPr>
            <p:cNvPr id="3" name="Group 15"/>
            <p:cNvGrpSpPr>
              <a:grpSpLocks/>
            </p:cNvGrpSpPr>
            <p:nvPr/>
          </p:nvGrpSpPr>
          <p:grpSpPr bwMode="auto">
            <a:xfrm>
              <a:off x="3352" y="1535"/>
              <a:ext cx="1919" cy="1122"/>
              <a:chOff x="3352" y="1535"/>
              <a:chExt cx="1919" cy="1122"/>
            </a:xfrm>
          </p:grpSpPr>
          <p:sp>
            <p:nvSpPr>
              <p:cNvPr id="30734" name="AutoShape 10"/>
              <p:cNvSpPr>
                <a:spLocks noChangeArrowheads="1"/>
              </p:cNvSpPr>
              <p:nvPr/>
            </p:nvSpPr>
            <p:spPr bwMode="auto">
              <a:xfrm>
                <a:off x="3352" y="1852"/>
                <a:ext cx="768" cy="576"/>
              </a:xfrm>
              <a:prstGeom prst="rightArrow">
                <a:avLst>
                  <a:gd name="adj1" fmla="val 50000"/>
                  <a:gd name="adj2" fmla="val 33333"/>
                </a:avLst>
              </a:prstGeom>
              <a:solidFill>
                <a:schemeClr val="tx1"/>
              </a:solidFill>
              <a:ln w="9525">
                <a:solidFill>
                  <a:schemeClr val="tx1"/>
                </a:solidFill>
                <a:miter lim="800000"/>
                <a:headEnd/>
                <a:tailEnd/>
              </a:ln>
            </p:spPr>
            <p:txBody>
              <a:bodyPr wrap="none" anchor="ctr"/>
              <a:lstStyle/>
              <a:p>
                <a:r>
                  <a:rPr lang="en-US" sz="1400">
                    <a:solidFill>
                      <a:srgbClr val="FFFFFF"/>
                    </a:solidFill>
                  </a:rPr>
                  <a:t>  No response</a:t>
                </a:r>
              </a:p>
            </p:txBody>
          </p:sp>
          <p:pic>
            <p:nvPicPr>
              <p:cNvPr id="30735" name="Picture 11"/>
              <p:cNvPicPr>
                <a:picLocks noChangeAspect="1" noChangeArrowheads="1"/>
              </p:cNvPicPr>
              <p:nvPr/>
            </p:nvPicPr>
            <p:blipFill>
              <a:blip r:embed="rId3" cstate="print"/>
              <a:srcRect r="75996" b="54427"/>
              <a:stretch>
                <a:fillRect/>
              </a:stretch>
            </p:blipFill>
            <p:spPr bwMode="auto">
              <a:xfrm>
                <a:off x="4175" y="1535"/>
                <a:ext cx="1096" cy="1122"/>
              </a:xfrm>
              <a:prstGeom prst="rect">
                <a:avLst/>
              </a:prstGeom>
              <a:noFill/>
              <a:ln w="9525">
                <a:noFill/>
                <a:miter lim="800000"/>
                <a:headEnd/>
                <a:tailEnd/>
              </a:ln>
            </p:spPr>
          </p:pic>
        </p:grpSp>
      </p:grpSp>
      <p:grpSp>
        <p:nvGrpSpPr>
          <p:cNvPr id="4" name="Group 16"/>
          <p:cNvGrpSpPr>
            <a:grpSpLocks/>
          </p:cNvGrpSpPr>
          <p:nvPr/>
        </p:nvGrpSpPr>
        <p:grpSpPr bwMode="auto">
          <a:xfrm>
            <a:off x="2279650" y="2432050"/>
            <a:ext cx="3546475" cy="3595688"/>
            <a:chOff x="1436" y="1532"/>
            <a:chExt cx="2234" cy="2265"/>
          </a:xfrm>
        </p:grpSpPr>
        <p:sp>
          <p:nvSpPr>
            <p:cNvPr id="30728" name="Text Box 7"/>
            <p:cNvSpPr txBox="1">
              <a:spLocks noChangeArrowheads="1"/>
            </p:cNvSpPr>
            <p:nvPr/>
          </p:nvSpPr>
          <p:spPr bwMode="auto">
            <a:xfrm>
              <a:off x="2259" y="2808"/>
              <a:ext cx="1411" cy="989"/>
            </a:xfrm>
            <a:prstGeom prst="rect">
              <a:avLst/>
            </a:prstGeom>
            <a:noFill/>
            <a:ln w="9525">
              <a:noFill/>
              <a:miter lim="800000"/>
              <a:headEnd/>
              <a:tailEnd/>
            </a:ln>
          </p:spPr>
          <p:txBody>
            <a:bodyPr>
              <a:spAutoFit/>
            </a:bodyPr>
            <a:lstStyle/>
            <a:p>
              <a:r>
                <a:rPr lang="en-US" sz="2400">
                  <a:solidFill>
                    <a:srgbClr val="3399FF"/>
                  </a:solidFill>
                </a:rPr>
                <a:t>I </a:t>
              </a:r>
              <a:r>
                <a:rPr lang="en-US" sz="2400" i="1">
                  <a:solidFill>
                    <a:srgbClr val="3399FF"/>
                  </a:solidFill>
                </a:rPr>
                <a:t>think</a:t>
              </a:r>
              <a:r>
                <a:rPr lang="en-US" sz="2400">
                  <a:solidFill>
                    <a:srgbClr val="3399FF"/>
                  </a:solidFill>
                </a:rPr>
                <a:t> that’s how I was supposed to do it?</a:t>
              </a:r>
              <a:endParaRPr lang="en-US" sz="2400">
                <a:solidFill>
                  <a:schemeClr val="tx1"/>
                </a:solidFill>
              </a:endParaRPr>
            </a:p>
          </p:txBody>
        </p:sp>
        <p:grpSp>
          <p:nvGrpSpPr>
            <p:cNvPr id="5" name="Group 14"/>
            <p:cNvGrpSpPr>
              <a:grpSpLocks/>
            </p:cNvGrpSpPr>
            <p:nvPr/>
          </p:nvGrpSpPr>
          <p:grpSpPr bwMode="auto">
            <a:xfrm>
              <a:off x="1436" y="1532"/>
              <a:ext cx="1921" cy="1128"/>
              <a:chOff x="1436" y="1532"/>
              <a:chExt cx="1921" cy="1128"/>
            </a:xfrm>
          </p:grpSpPr>
          <p:sp>
            <p:nvSpPr>
              <p:cNvPr id="30730" name="AutoShape 9"/>
              <p:cNvSpPr>
                <a:spLocks noChangeArrowheads="1"/>
              </p:cNvSpPr>
              <p:nvPr/>
            </p:nvSpPr>
            <p:spPr bwMode="auto">
              <a:xfrm>
                <a:off x="1436" y="1864"/>
                <a:ext cx="787" cy="568"/>
              </a:xfrm>
              <a:prstGeom prst="rightArrow">
                <a:avLst>
                  <a:gd name="adj1" fmla="val 50000"/>
                  <a:gd name="adj2" fmla="val 34639"/>
                </a:avLst>
              </a:prstGeom>
              <a:solidFill>
                <a:schemeClr val="tx1"/>
              </a:solidFill>
              <a:ln w="9525">
                <a:solidFill>
                  <a:schemeClr val="tx1"/>
                </a:solidFill>
                <a:miter lim="800000"/>
                <a:headEnd/>
                <a:tailEnd/>
              </a:ln>
            </p:spPr>
            <p:txBody>
              <a:bodyPr wrap="none" anchor="ctr"/>
              <a:lstStyle/>
              <a:p>
                <a:r>
                  <a:rPr lang="en-US" sz="1400">
                    <a:solidFill>
                      <a:srgbClr val="FFFFFF"/>
                    </a:solidFill>
                  </a:rPr>
                  <a:t>  No response</a:t>
                </a:r>
              </a:p>
            </p:txBody>
          </p:sp>
          <p:pic>
            <p:nvPicPr>
              <p:cNvPr id="30731" name="Picture 12"/>
              <p:cNvPicPr>
                <a:picLocks noChangeAspect="1" noChangeArrowheads="1"/>
              </p:cNvPicPr>
              <p:nvPr/>
            </p:nvPicPr>
            <p:blipFill>
              <a:blip r:embed="rId4" cstate="print"/>
              <a:srcRect l="51021" r="25000" b="54460"/>
              <a:stretch>
                <a:fillRect/>
              </a:stretch>
            </p:blipFill>
            <p:spPr bwMode="auto">
              <a:xfrm>
                <a:off x="2257" y="1532"/>
                <a:ext cx="1100" cy="1128"/>
              </a:xfrm>
              <a:prstGeom prst="rect">
                <a:avLst/>
              </a:prstGeom>
              <a:noFill/>
              <a:ln w="9525">
                <a:noFill/>
                <a:miter lim="800000"/>
                <a:headEnd/>
                <a:tailEnd/>
              </a:ln>
            </p:spPr>
          </p:pic>
        </p:grpSp>
      </p:grpSp>
      <p:grpSp>
        <p:nvGrpSpPr>
          <p:cNvPr id="6" name="Group 18"/>
          <p:cNvGrpSpPr>
            <a:grpSpLocks/>
          </p:cNvGrpSpPr>
          <p:nvPr/>
        </p:nvGrpSpPr>
        <p:grpSpPr bwMode="auto">
          <a:xfrm>
            <a:off x="284163" y="2432050"/>
            <a:ext cx="2159000" cy="2649538"/>
            <a:chOff x="179" y="1532"/>
            <a:chExt cx="1360" cy="1669"/>
          </a:xfrm>
        </p:grpSpPr>
        <p:sp>
          <p:nvSpPr>
            <p:cNvPr id="57350" name="Text Box 6"/>
            <p:cNvSpPr txBox="1">
              <a:spLocks noChangeArrowheads="1"/>
            </p:cNvSpPr>
            <p:nvPr/>
          </p:nvSpPr>
          <p:spPr bwMode="auto">
            <a:xfrm>
              <a:off x="179" y="2913"/>
              <a:ext cx="1360" cy="288"/>
            </a:xfrm>
            <a:prstGeom prst="rect">
              <a:avLst/>
            </a:prstGeom>
            <a:noFill/>
            <a:ln w="9525">
              <a:noFill/>
              <a:miter lim="800000"/>
              <a:headEnd/>
              <a:tailEnd/>
            </a:ln>
          </p:spPr>
          <p:txBody>
            <a:bodyPr wrap="none">
              <a:spAutoFit/>
            </a:bodyPr>
            <a:lstStyle/>
            <a:p>
              <a:pPr>
                <a:defRPr/>
              </a:pPr>
              <a:r>
                <a:rPr lang="en-US" sz="2400" dirty="0">
                  <a:solidFill>
                    <a:schemeClr val="accent6"/>
                  </a:solidFill>
                </a:rPr>
                <a:t>Wow! I did it! </a:t>
              </a:r>
            </a:p>
          </p:txBody>
        </p:sp>
        <p:pic>
          <p:nvPicPr>
            <p:cNvPr id="30727" name="Picture 13"/>
            <p:cNvPicPr>
              <a:picLocks noChangeAspect="1" noChangeArrowheads="1"/>
            </p:cNvPicPr>
            <p:nvPr/>
          </p:nvPicPr>
          <p:blipFill>
            <a:blip r:embed="rId5" cstate="print"/>
            <a:srcRect l="76530" b="54460"/>
            <a:stretch>
              <a:fillRect/>
            </a:stretch>
          </p:blipFill>
          <p:spPr bwMode="auto">
            <a:xfrm>
              <a:off x="287" y="1532"/>
              <a:ext cx="1077" cy="1128"/>
            </a:xfrm>
            <a:prstGeom prst="rect">
              <a:avLst/>
            </a:prstGeom>
            <a:noFill/>
            <a:ln w="9525">
              <a:noFill/>
              <a:miter lim="800000"/>
              <a:headEnd/>
              <a:tailEnd/>
            </a:ln>
          </p:spPr>
        </p:pic>
      </p:grpSp>
      <p:pic>
        <p:nvPicPr>
          <p:cNvPr id="16" name="Picture 15"/>
          <p:cNvPicPr/>
          <p:nvPr/>
        </p:nvPicPr>
        <p:blipFill>
          <a:blip r:embed="rId6" cstate="print"/>
          <a:srcRect/>
          <a:stretch>
            <a:fillRect/>
          </a:stretch>
        </p:blipFill>
        <p:spPr bwMode="auto">
          <a:xfrm>
            <a:off x="7772400" y="0"/>
            <a:ext cx="1371600" cy="762000"/>
          </a:xfrm>
          <a:prstGeom prst="rect">
            <a:avLst/>
          </a:prstGeom>
          <a:noFill/>
          <a:ln w="1">
            <a:noFill/>
            <a:miter lim="800000"/>
            <a:headEnd/>
            <a:tailEnd type="none" w="med" len="med"/>
          </a:ln>
          <a:effectLst/>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100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left)">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txBox="1">
            <a:spLocks/>
          </p:cNvSpPr>
          <p:nvPr/>
        </p:nvSpPr>
        <p:spPr bwMode="auto">
          <a:xfrm>
            <a:off x="1752600" y="457200"/>
            <a:ext cx="6400800" cy="879475"/>
          </a:xfrm>
          <a:prstGeom prst="rect">
            <a:avLst/>
          </a:prstGeom>
          <a:noFill/>
          <a:ln w="9525">
            <a:noFill/>
            <a:miter lim="800000"/>
            <a:headEnd/>
            <a:tailEnd/>
          </a:ln>
        </p:spPr>
        <p:txBody>
          <a:bodyPr anchor="ctr"/>
          <a:lstStyle/>
          <a:p>
            <a:r>
              <a:rPr lang="en-US" sz="3200" dirty="0">
                <a:solidFill>
                  <a:srgbClr val="1D88C3"/>
                </a:solidFill>
              </a:rPr>
              <a:t>Employee Engagement Framework</a:t>
            </a:r>
          </a:p>
        </p:txBody>
      </p:sp>
      <p:cxnSp>
        <p:nvCxnSpPr>
          <p:cNvPr id="17" name="Straight Connector 16"/>
          <p:cNvCxnSpPr/>
          <p:nvPr/>
        </p:nvCxnSpPr>
        <p:spPr>
          <a:xfrm>
            <a:off x="457200" y="1355725"/>
            <a:ext cx="8229600" cy="0"/>
          </a:xfrm>
          <a:prstGeom prst="line">
            <a:avLst/>
          </a:prstGeom>
          <a:ln>
            <a:solidFill>
              <a:srgbClr val="4C5F68">
                <a:alpha val="65000"/>
              </a:srgbClr>
            </a:solidFill>
          </a:ln>
          <a:effectLst/>
        </p:spPr>
        <p:style>
          <a:lnRef idx="2">
            <a:schemeClr val="accent1"/>
          </a:lnRef>
          <a:fillRef idx="0">
            <a:schemeClr val="accent1"/>
          </a:fillRef>
          <a:effectRef idx="1">
            <a:schemeClr val="accent1"/>
          </a:effectRef>
          <a:fontRef idx="minor">
            <a:schemeClr val="tx1"/>
          </a:fontRef>
        </p:style>
      </p:cxnSp>
      <p:grpSp>
        <p:nvGrpSpPr>
          <p:cNvPr id="2" name="Group 18"/>
          <p:cNvGrpSpPr>
            <a:grpSpLocks/>
          </p:cNvGrpSpPr>
          <p:nvPr/>
        </p:nvGrpSpPr>
        <p:grpSpPr bwMode="auto">
          <a:xfrm>
            <a:off x="1260474" y="2590800"/>
            <a:ext cx="6892925" cy="3519488"/>
            <a:chOff x="457200" y="2925763"/>
            <a:chExt cx="6070600" cy="3200400"/>
          </a:xfrm>
        </p:grpSpPr>
        <p:pic>
          <p:nvPicPr>
            <p:cNvPr id="16391" name="Picture 10" descr="C:\ci\creativello\ee model blank.png"/>
            <p:cNvPicPr>
              <a:picLocks noChangeAspect="1" noChangeArrowheads="1"/>
            </p:cNvPicPr>
            <p:nvPr/>
          </p:nvPicPr>
          <p:blipFill>
            <a:blip r:embed="rId2" cstate="print"/>
            <a:srcRect/>
            <a:stretch>
              <a:fillRect/>
            </a:stretch>
          </p:blipFill>
          <p:spPr bwMode="auto">
            <a:xfrm>
              <a:off x="457200" y="2925763"/>
              <a:ext cx="6070600" cy="3200400"/>
            </a:xfrm>
            <a:prstGeom prst="rect">
              <a:avLst/>
            </a:prstGeom>
            <a:noFill/>
            <a:ln w="9525">
              <a:noFill/>
              <a:miter lim="800000"/>
              <a:headEnd/>
              <a:tailEnd/>
            </a:ln>
          </p:spPr>
        </p:pic>
        <p:sp>
          <p:nvSpPr>
            <p:cNvPr id="16392" name="TextBox 2"/>
            <p:cNvSpPr txBox="1">
              <a:spLocks noChangeArrowheads="1"/>
            </p:cNvSpPr>
            <p:nvPr/>
          </p:nvSpPr>
          <p:spPr bwMode="auto">
            <a:xfrm>
              <a:off x="1750495" y="3296092"/>
              <a:ext cx="1896471" cy="738664"/>
            </a:xfrm>
            <a:prstGeom prst="rect">
              <a:avLst/>
            </a:prstGeom>
            <a:noFill/>
            <a:ln w="9525">
              <a:noFill/>
              <a:miter lim="800000"/>
              <a:headEnd/>
              <a:tailEnd/>
            </a:ln>
          </p:spPr>
          <p:txBody>
            <a:bodyPr>
              <a:spAutoFit/>
            </a:bodyPr>
            <a:lstStyle/>
            <a:p>
              <a:pPr algn="ctr">
                <a:lnSpc>
                  <a:spcPts val="2400"/>
                </a:lnSpc>
              </a:pPr>
              <a:r>
                <a:rPr lang="en-US"/>
                <a:t>Engagement with</a:t>
              </a:r>
              <a:br>
                <a:rPr lang="en-US"/>
              </a:br>
              <a:r>
                <a:rPr lang="en-US"/>
                <a:t>The Organization</a:t>
              </a:r>
              <a:endParaRPr lang="en-US" sz="2400"/>
            </a:p>
          </p:txBody>
        </p:sp>
        <p:sp>
          <p:nvSpPr>
            <p:cNvPr id="16393" name="TextBox 2"/>
            <p:cNvSpPr txBox="1">
              <a:spLocks noChangeArrowheads="1"/>
            </p:cNvSpPr>
            <p:nvPr/>
          </p:nvSpPr>
          <p:spPr bwMode="auto">
            <a:xfrm>
              <a:off x="4538332" y="3296092"/>
              <a:ext cx="1896471" cy="738664"/>
            </a:xfrm>
            <a:prstGeom prst="rect">
              <a:avLst/>
            </a:prstGeom>
            <a:noFill/>
            <a:ln w="9525">
              <a:noFill/>
              <a:miter lim="800000"/>
              <a:headEnd/>
              <a:tailEnd/>
            </a:ln>
          </p:spPr>
          <p:txBody>
            <a:bodyPr>
              <a:spAutoFit/>
            </a:bodyPr>
            <a:lstStyle/>
            <a:p>
              <a:pPr algn="ctr">
                <a:lnSpc>
                  <a:spcPts val="2400"/>
                </a:lnSpc>
              </a:pPr>
              <a:r>
                <a:rPr lang="en-US"/>
                <a:t>Engagement with</a:t>
              </a:r>
              <a:br>
                <a:rPr lang="en-US"/>
              </a:br>
              <a:r>
                <a:rPr lang="en-US"/>
                <a:t>“My Manager”</a:t>
              </a:r>
              <a:endParaRPr lang="en-US" sz="2400"/>
            </a:p>
          </p:txBody>
        </p:sp>
        <p:sp>
          <p:nvSpPr>
            <p:cNvPr id="16394" name="TextBox 2"/>
            <p:cNvSpPr txBox="1">
              <a:spLocks noChangeArrowheads="1"/>
            </p:cNvSpPr>
            <p:nvPr/>
          </p:nvSpPr>
          <p:spPr bwMode="auto">
            <a:xfrm>
              <a:off x="1835559" y="5138051"/>
              <a:ext cx="2048871" cy="461665"/>
            </a:xfrm>
            <a:prstGeom prst="rect">
              <a:avLst/>
            </a:prstGeom>
            <a:noFill/>
            <a:ln w="9525">
              <a:noFill/>
              <a:miter lim="800000"/>
              <a:headEnd/>
              <a:tailEnd/>
            </a:ln>
          </p:spPr>
          <p:txBody>
            <a:bodyPr>
              <a:spAutoFit/>
            </a:bodyPr>
            <a:lstStyle/>
            <a:p>
              <a:pPr algn="ctr"/>
              <a:r>
                <a:rPr lang="en-US"/>
                <a:t>Strategic Alignment</a:t>
              </a:r>
              <a:endParaRPr lang="en-US" sz="2400"/>
            </a:p>
          </p:txBody>
        </p:sp>
        <p:sp>
          <p:nvSpPr>
            <p:cNvPr id="16395" name="TextBox 2"/>
            <p:cNvSpPr txBox="1">
              <a:spLocks noChangeArrowheads="1"/>
            </p:cNvSpPr>
            <p:nvPr/>
          </p:nvSpPr>
          <p:spPr bwMode="auto">
            <a:xfrm>
              <a:off x="4396565" y="5138051"/>
              <a:ext cx="2048871" cy="461665"/>
            </a:xfrm>
            <a:prstGeom prst="rect">
              <a:avLst/>
            </a:prstGeom>
            <a:noFill/>
            <a:ln w="9525">
              <a:noFill/>
              <a:miter lim="800000"/>
              <a:headEnd/>
              <a:tailEnd/>
            </a:ln>
          </p:spPr>
          <p:txBody>
            <a:bodyPr>
              <a:spAutoFit/>
            </a:bodyPr>
            <a:lstStyle/>
            <a:p>
              <a:pPr algn="ctr"/>
              <a:r>
                <a:rPr lang="en-US"/>
                <a:t>Competency</a:t>
              </a:r>
              <a:endParaRPr lang="en-US" sz="2400"/>
            </a:p>
          </p:txBody>
        </p:sp>
        <p:sp>
          <p:nvSpPr>
            <p:cNvPr id="16396" name="TextBox 2"/>
            <p:cNvSpPr txBox="1">
              <a:spLocks noChangeArrowheads="1"/>
            </p:cNvSpPr>
            <p:nvPr/>
          </p:nvSpPr>
          <p:spPr bwMode="auto">
            <a:xfrm>
              <a:off x="3391455" y="4077288"/>
              <a:ext cx="1402060" cy="622414"/>
            </a:xfrm>
            <a:prstGeom prst="rect">
              <a:avLst/>
            </a:prstGeom>
            <a:noFill/>
            <a:ln w="9525">
              <a:noFill/>
              <a:miter lim="800000"/>
              <a:headEnd/>
              <a:tailEnd/>
            </a:ln>
          </p:spPr>
          <p:txBody>
            <a:bodyPr>
              <a:spAutoFit/>
            </a:bodyPr>
            <a:lstStyle/>
            <a:p>
              <a:pPr algn="ctr">
                <a:lnSpc>
                  <a:spcPts val="2000"/>
                </a:lnSpc>
              </a:pPr>
              <a:r>
                <a:rPr lang="en-US" dirty="0"/>
                <a:t>High Performance</a:t>
              </a:r>
              <a:endParaRPr lang="en-US" sz="2400" dirty="0"/>
            </a:p>
          </p:txBody>
        </p:sp>
      </p:grpSp>
      <p:sp>
        <p:nvSpPr>
          <p:cNvPr id="20" name="TextBox 2"/>
          <p:cNvSpPr txBox="1">
            <a:spLocks noChangeArrowheads="1"/>
          </p:cNvSpPr>
          <p:nvPr/>
        </p:nvSpPr>
        <p:spPr bwMode="auto">
          <a:xfrm>
            <a:off x="446088" y="1600200"/>
            <a:ext cx="8240712" cy="830263"/>
          </a:xfrm>
          <a:prstGeom prst="rect">
            <a:avLst/>
          </a:prstGeom>
          <a:noFill/>
          <a:ln w="9525">
            <a:noFill/>
            <a:miter lim="800000"/>
            <a:headEnd/>
            <a:tailEnd/>
          </a:ln>
        </p:spPr>
        <p:txBody>
          <a:bodyPr>
            <a:spAutoFit/>
          </a:bodyPr>
          <a:lstStyle/>
          <a:p>
            <a:pPr>
              <a:defRPr/>
            </a:pPr>
            <a:r>
              <a:rPr lang="en-US" sz="2400" dirty="0">
                <a:latin typeface="+mn-lt"/>
                <a:cs typeface="ＭＳ Ｐゴシック" charset="0"/>
              </a:rPr>
              <a:t>An employee engagement model based on statistical analysis and widely supported by industry research.</a:t>
            </a:r>
          </a:p>
        </p:txBody>
      </p:sp>
      <p:pic>
        <p:nvPicPr>
          <p:cNvPr id="12" name="Picture 11"/>
          <p:cNvPicPr/>
          <p:nvPr/>
        </p:nvPicPr>
        <p:blipFill>
          <a:blip r:embed="rId3" cstate="print"/>
          <a:srcRect/>
          <a:stretch>
            <a:fillRect/>
          </a:stretch>
        </p:blipFill>
        <p:spPr bwMode="auto">
          <a:xfrm>
            <a:off x="7772400" y="0"/>
            <a:ext cx="1371600" cy="762000"/>
          </a:xfrm>
          <a:prstGeom prst="rect">
            <a:avLst/>
          </a:prstGeom>
          <a:noFill/>
          <a:ln w="1">
            <a:noFill/>
            <a:miter lim="800000"/>
            <a:headEnd/>
            <a:tailEnd type="none" w="med" len="med"/>
          </a:ln>
          <a:effectLst/>
        </p:spPr>
      </p:pic>
    </p:spTree>
  </p:cSld>
  <p:clrMapOvr>
    <a:masterClrMapping/>
  </p:clrMapOvr>
  <p:transition spd="med">
    <p:pull dir="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33600" y="685800"/>
            <a:ext cx="5430461" cy="584775"/>
          </a:xfrm>
          <a:prstGeom prst="rect">
            <a:avLst/>
          </a:prstGeom>
          <a:noFill/>
        </p:spPr>
        <p:txBody>
          <a:bodyPr wrap="none" lIns="91440" tIns="45720" rIns="91440" bIns="4572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en-US" sz="3200" b="1" cap="all" spc="0"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Objective of the study</a:t>
            </a:r>
            <a:endParaRPr lang="en-US" sz="3200" b="1" cap="all" spc="0"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
        <p:nvSpPr>
          <p:cNvPr id="1025" name="Rectangle 1"/>
          <p:cNvSpPr>
            <a:spLocks noChangeArrowheads="1"/>
          </p:cNvSpPr>
          <p:nvPr/>
        </p:nvSpPr>
        <p:spPr bwMode="auto">
          <a:xfrm>
            <a:off x="304800" y="1600200"/>
            <a:ext cx="8610600" cy="40934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 typeface="Wingdings" pitchFamily="2" charset="2"/>
              <a:buChar char="q"/>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To analyze and understand the conceptual framework of  the employee engagement practices in </a:t>
            </a:r>
            <a:r>
              <a:rPr kumimoji="0" lang="en-US"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Jaypee</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Hospital</a:t>
            </a:r>
          </a:p>
          <a:p>
            <a:pPr marL="0" marR="0" lvl="0" indent="0" algn="just" defTabSz="914400" rtl="0" eaLnBrk="1" fontAlgn="base" latinLnBrk="0" hangingPunct="1">
              <a:lnSpc>
                <a:spcPct val="100000"/>
              </a:lnSpc>
              <a:spcBef>
                <a:spcPct val="0"/>
              </a:spcBef>
              <a:spcAft>
                <a:spcPct val="0"/>
              </a:spcAft>
              <a:buClrTx/>
              <a:buSzTx/>
              <a:buFont typeface="Wingdings" pitchFamily="2" charset="2"/>
              <a:buChar char="q"/>
              <a:tabLst/>
            </a:pP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 typeface="Wingdings" pitchFamily="2" charset="2"/>
              <a:buChar char="q"/>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To bring to light the relationship between employer and employee during engagement practices</a:t>
            </a:r>
          </a:p>
          <a:p>
            <a:pPr marL="0" marR="0" lvl="0" indent="0" algn="just" defTabSz="914400" rtl="0" eaLnBrk="0" fontAlgn="base" latinLnBrk="0" hangingPunct="0">
              <a:lnSpc>
                <a:spcPct val="100000"/>
              </a:lnSpc>
              <a:spcBef>
                <a:spcPct val="0"/>
              </a:spcBef>
              <a:spcAft>
                <a:spcPct val="0"/>
              </a:spcAft>
              <a:buClrTx/>
              <a:buSzTx/>
              <a:buFont typeface="Wingdings" pitchFamily="2" charset="2"/>
              <a:buChar char="q"/>
              <a:tabLst/>
            </a:pP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 typeface="Wingdings" pitchFamily="2" charset="2"/>
              <a:buChar char="q"/>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To study the various area and determine the problems and solutions provided by </a:t>
            </a:r>
            <a:r>
              <a:rPr kumimoji="0" lang="en-US"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Jaypee</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Hospital in reducing the gap between different departments by creating an alignment through fun activities (creative activities, quiz competition, fun games &amp; recognizing the employees &amp; celebrating their birthday and work anniversary).</a:t>
            </a:r>
          </a:p>
          <a:p>
            <a:pPr marL="0" marR="0" lvl="0" indent="0" algn="just" defTabSz="914400" rtl="0" eaLnBrk="0" fontAlgn="base" latinLnBrk="0" hangingPunct="0">
              <a:lnSpc>
                <a:spcPct val="100000"/>
              </a:lnSpc>
              <a:spcBef>
                <a:spcPct val="0"/>
              </a:spcBef>
              <a:spcAft>
                <a:spcPct val="0"/>
              </a:spcAft>
              <a:buClrTx/>
              <a:buSzTx/>
              <a:buFont typeface="Wingdings" pitchFamily="2" charset="2"/>
              <a:buChar char="q"/>
              <a:tabLst/>
            </a:pP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 typeface="Wingdings" pitchFamily="2" charset="2"/>
              <a:buChar char="q"/>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To explore the psychological experience towards engagement practices and work involvement</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pic>
        <p:nvPicPr>
          <p:cNvPr id="4" name="Picture 3"/>
          <p:cNvPicPr/>
          <p:nvPr/>
        </p:nvPicPr>
        <p:blipFill>
          <a:blip r:embed="rId2" cstate="print"/>
          <a:srcRect/>
          <a:stretch>
            <a:fillRect/>
          </a:stretch>
        </p:blipFill>
        <p:spPr bwMode="auto">
          <a:xfrm>
            <a:off x="7772400" y="0"/>
            <a:ext cx="1371600" cy="762000"/>
          </a:xfrm>
          <a:prstGeom prst="rect">
            <a:avLst/>
          </a:prstGeom>
          <a:noFill/>
          <a:ln w="1">
            <a:noFill/>
            <a:miter lim="800000"/>
            <a:headEnd/>
            <a:tailEnd type="none" w="med" len="med"/>
          </a:ln>
          <a:effectLst/>
        </p:spPr>
      </p:pic>
      <p:pic>
        <p:nvPicPr>
          <p:cNvPr id="2050" name="Picture 2" descr="\\JH-CTXFILE-SVR\Folder Redirection\anisha.sonal\Desktop\Research-Objectives.jpg"/>
          <p:cNvPicPr>
            <a:picLocks noChangeAspect="1" noChangeArrowheads="1"/>
          </p:cNvPicPr>
          <p:nvPr/>
        </p:nvPicPr>
        <p:blipFill>
          <a:blip r:embed="rId3" cstate="print"/>
          <a:srcRect/>
          <a:stretch>
            <a:fillRect/>
          </a:stretch>
        </p:blipFill>
        <p:spPr bwMode="auto">
          <a:xfrm>
            <a:off x="7239000" y="5334000"/>
            <a:ext cx="1905000" cy="1524000"/>
          </a:xfrm>
          <a:prstGeom prst="rect">
            <a:avLst/>
          </a:prstGeom>
          <a:noFill/>
        </p:spPr>
      </p:pic>
    </p:spTree>
  </p:cSld>
  <p:clrMapOvr>
    <a:masterClrMapping/>
  </p:clrMapOvr>
  <p:transition spd="med">
    <p:wedge/>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4.7"/>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895</TotalTime>
  <Words>2176</Words>
  <Application>Microsoft Office PowerPoint</Application>
  <PresentationFormat>On-screen Show (4:3)</PresentationFormat>
  <Paragraphs>278</Paragraphs>
  <Slides>28</Slides>
  <Notes>4</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Flow</vt:lpstr>
      <vt:lpstr>Slide 1</vt:lpstr>
      <vt:lpstr>Slide 2</vt:lpstr>
      <vt:lpstr>How Many of You Would Like to…</vt:lpstr>
      <vt:lpstr>Slide 4</vt:lpstr>
      <vt:lpstr>Slide 5</vt:lpstr>
      <vt:lpstr>Commitment Levels </vt:lpstr>
      <vt:lpstr>What Happens in the Center…</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anisha.sonal</dc:creator>
  <cp:lastModifiedBy>anisha.sonal</cp:lastModifiedBy>
  <cp:revision>85</cp:revision>
  <dcterms:created xsi:type="dcterms:W3CDTF">2015-05-14T05:58:03Z</dcterms:created>
  <dcterms:modified xsi:type="dcterms:W3CDTF">2015-05-16T05:26:43Z</dcterms:modified>
</cp:coreProperties>
</file>