
<file path=[Content_Types].xml><?xml version="1.0" encoding="utf-8"?>
<Types xmlns="http://schemas.openxmlformats.org/package/2006/content-types">
  <Override PartName="/ppt/slides/slide17.xml" ContentType="application/vnd.openxmlformats-officedocument.presentationml.slide+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7.xml" ContentType="application/vnd.openxmlformats-officedocument.presentationml.slideLayout+xml"/>
  <Override PartName="/ppt/charts/chart4.xml" ContentType="application/vnd.openxmlformats-officedocument.drawingml.chart+xml"/>
  <Override PartName="/ppt/presProps.xml" ContentType="application/vnd.openxmlformats-officedocument.presentationml.presProps+xml"/>
  <Default Extension="jpeg" ContentType="image/jpeg"/>
  <Override PartName="/ppt/charts/chart1.xml" ContentType="application/vnd.openxmlformats-officedocument.drawingml.chart+xml"/>
  <Override PartName="/ppt/slideLayouts/slideLayout3.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2.xml" ContentType="application/vnd.openxmlformats-officedocument.drawingml.chart+xml"/>
  <Override PartName="/ppt/charts/chart3.xml" ContentType="application/vnd.openxmlformats-officedocument.drawingml.chart+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s/slide15.xml" ContentType="application/vnd.openxmlformats-officedocument.presentationml.slide+xml"/>
  <Override PartName="/ppt/viewProps.xml" ContentType="application/vnd.openxmlformats-officedocument.presentationml.viewProps+xml"/>
  <Default Extension="bin" ContentType="application/vnd.openxmlformats-officedocument.presentationml.printerSettings"/>
  <Override PartName="/docProps/core.xml" ContentType="application/vnd.openxmlformats-package.core-properties+xml"/>
  <Default Extension="rels" ContentType="application/vnd.openxmlformats-package.relationships+xml"/>
  <Override PartName="/ppt/slides/slide9.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99" r:id="rId1"/>
  </p:sldMasterIdLst>
  <p:sldIdLst>
    <p:sldId id="256" r:id="rId2"/>
    <p:sldId id="257" r:id="rId3"/>
    <p:sldId id="258" r:id="rId4"/>
    <p:sldId id="259" r:id="rId5"/>
    <p:sldId id="273" r:id="rId6"/>
    <p:sldId id="260" r:id="rId7"/>
    <p:sldId id="261" r:id="rId8"/>
    <p:sldId id="262" r:id="rId9"/>
    <p:sldId id="263" r:id="rId10"/>
    <p:sldId id="264"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81" d="100"/>
          <a:sy n="81" d="100"/>
        </p:scale>
        <p:origin x="-704" y="-1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4" Type="http://schemas.openxmlformats.org/officeDocument/2006/relationships/slide" Target="slides/slide13.xml"/><Relationship Id="rId20" Type="http://schemas.openxmlformats.org/officeDocument/2006/relationships/presProps" Target="presProps.xml"/><Relationship Id="rId4" Type="http://schemas.openxmlformats.org/officeDocument/2006/relationships/slide" Target="slides/slide3.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7" Type="http://schemas.openxmlformats.org/officeDocument/2006/relationships/slide" Target="slides/slide6.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16" Type="http://schemas.openxmlformats.org/officeDocument/2006/relationships/slide" Target="slides/slide15.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5" Type="http://schemas.openxmlformats.org/officeDocument/2006/relationships/slide" Target="slides/slide4.xml"/><Relationship Id="rId15" Type="http://schemas.openxmlformats.org/officeDocument/2006/relationships/slide" Target="slides/slide14.xml"/><Relationship Id="rId12" Type="http://schemas.openxmlformats.org/officeDocument/2006/relationships/slide" Target="slides/slide11.xml"/><Relationship Id="rId17" Type="http://schemas.openxmlformats.org/officeDocument/2006/relationships/slide" Target="slides/slide16.xml"/><Relationship Id="rId19" Type="http://schemas.openxmlformats.org/officeDocument/2006/relationships/printerSettings" Target="printerSettings/printerSettings1.bin"/><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 Id="rId18" Type="http://schemas.openxmlformats.org/officeDocument/2006/relationships/slide" Target="slides/slide17.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4"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3"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96160972738126"/>
          <c:y val="0.00126316839042938"/>
          <c:w val="0.499565701880399"/>
          <c:h val="0.998736831609571"/>
        </c:manualLayout>
      </c:layout>
      <c:pieChart>
        <c:varyColors val="1"/>
        <c:ser>
          <c:idx val="0"/>
          <c:order val="0"/>
          <c:cat>
            <c:strRef>
              <c:f>Sheet1!$A$1:$A$2</c:f>
              <c:strCache>
                <c:ptCount val="2"/>
                <c:pt idx="0">
                  <c:v>Male</c:v>
                </c:pt>
                <c:pt idx="1">
                  <c:v>Female</c:v>
                </c:pt>
              </c:strCache>
            </c:strRef>
          </c:cat>
          <c:val>
            <c:numRef>
              <c:f>Sheet1!$B$1:$B$2</c:f>
              <c:numCache>
                <c:formatCode>0%</c:formatCode>
                <c:ptCount val="2"/>
                <c:pt idx="0">
                  <c:v>0.51</c:v>
                </c:pt>
                <c:pt idx="1">
                  <c:v>0.49</c:v>
                </c:pt>
              </c:numCache>
            </c:numRef>
          </c:val>
        </c:ser>
        <c:firstSliceAng val="0"/>
      </c:pie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barChart>
        <c:barDir val="col"/>
        <c:grouping val="clustered"/>
        <c:ser>
          <c:idx val="0"/>
          <c:order val="0"/>
          <c:cat>
            <c:strRef>
              <c:f>[Workbook4]Sheet1!$A$1:$A$4</c:f>
              <c:strCache>
                <c:ptCount val="4"/>
                <c:pt idx="0">
                  <c:v>A</c:v>
                </c:pt>
                <c:pt idx="1">
                  <c:v>B</c:v>
                </c:pt>
                <c:pt idx="2">
                  <c:v>C</c:v>
                </c:pt>
                <c:pt idx="3">
                  <c:v>D</c:v>
                </c:pt>
              </c:strCache>
            </c:strRef>
          </c:cat>
          <c:val>
            <c:numRef>
              <c:f>[Workbook4]Sheet1!$B$1:$B$4</c:f>
              <c:numCache>
                <c:formatCode>0%</c:formatCode>
                <c:ptCount val="4"/>
                <c:pt idx="0">
                  <c:v>0.01</c:v>
                </c:pt>
                <c:pt idx="1">
                  <c:v>0.05</c:v>
                </c:pt>
                <c:pt idx="2">
                  <c:v>0.77</c:v>
                </c:pt>
                <c:pt idx="3">
                  <c:v>0.14</c:v>
                </c:pt>
              </c:numCache>
            </c:numRef>
          </c:val>
        </c:ser>
        <c:axId val="481466840"/>
        <c:axId val="482062712"/>
      </c:barChart>
      <c:catAx>
        <c:axId val="481466840"/>
        <c:scaling>
          <c:orientation val="minMax"/>
        </c:scaling>
        <c:axPos val="b"/>
        <c:tickLblPos val="nextTo"/>
        <c:crossAx val="482062712"/>
        <c:crosses val="autoZero"/>
        <c:auto val="1"/>
        <c:lblAlgn val="ctr"/>
        <c:lblOffset val="100"/>
      </c:catAx>
      <c:valAx>
        <c:axId val="482062712"/>
        <c:scaling>
          <c:orientation val="minMax"/>
        </c:scaling>
        <c:axPos val="l"/>
        <c:majorGridlines/>
        <c:numFmt formatCode="0%" sourceLinked="1"/>
        <c:tickLblPos val="nextTo"/>
        <c:crossAx val="481466840"/>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pieChart>
        <c:varyColors val="1"/>
        <c:ser>
          <c:idx val="0"/>
          <c:order val="0"/>
          <c:cat>
            <c:strRef>
              <c:f>[Workbook3]Sheet1!$A$1:$A$2</c:f>
              <c:strCache>
                <c:ptCount val="2"/>
                <c:pt idx="0">
                  <c:v>Male</c:v>
                </c:pt>
                <c:pt idx="1">
                  <c:v>Female</c:v>
                </c:pt>
              </c:strCache>
            </c:strRef>
          </c:cat>
          <c:val>
            <c:numRef>
              <c:f>[Workbook3]Sheet1!$B$1:$B$2</c:f>
              <c:numCache>
                <c:formatCode>0%</c:formatCode>
                <c:ptCount val="2"/>
                <c:pt idx="0">
                  <c:v>0.56</c:v>
                </c:pt>
                <c:pt idx="1">
                  <c:v>0.44</c:v>
                </c:pt>
              </c:numCache>
            </c:numRef>
          </c:val>
        </c:ser>
        <c:firstSliceAng val="0"/>
      </c:pieChart>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barChart>
        <c:barDir val="col"/>
        <c:grouping val="clustered"/>
        <c:ser>
          <c:idx val="0"/>
          <c:order val="0"/>
          <c:cat>
            <c:strRef>
              <c:f>Sheet1!$A$1:$A$4</c:f>
              <c:strCache>
                <c:ptCount val="4"/>
                <c:pt idx="0">
                  <c:v>A</c:v>
                </c:pt>
                <c:pt idx="1">
                  <c:v>B</c:v>
                </c:pt>
                <c:pt idx="2">
                  <c:v>C</c:v>
                </c:pt>
                <c:pt idx="3">
                  <c:v>D</c:v>
                </c:pt>
              </c:strCache>
            </c:strRef>
          </c:cat>
          <c:val>
            <c:numRef>
              <c:f>Sheet1!$B$1:$B$4</c:f>
              <c:numCache>
                <c:formatCode>0%</c:formatCode>
                <c:ptCount val="4"/>
                <c:pt idx="0" formatCode="0.00%">
                  <c:v>0.105</c:v>
                </c:pt>
                <c:pt idx="1">
                  <c:v>0.07</c:v>
                </c:pt>
                <c:pt idx="2" formatCode="0.00%">
                  <c:v>0.754</c:v>
                </c:pt>
                <c:pt idx="3">
                  <c:v>0.07</c:v>
                </c:pt>
              </c:numCache>
            </c:numRef>
          </c:val>
        </c:ser>
        <c:axId val="482174280"/>
        <c:axId val="482177272"/>
      </c:barChart>
      <c:catAx>
        <c:axId val="482174280"/>
        <c:scaling>
          <c:orientation val="minMax"/>
        </c:scaling>
        <c:axPos val="b"/>
        <c:tickLblPos val="nextTo"/>
        <c:crossAx val="482177272"/>
        <c:crosses val="autoZero"/>
        <c:auto val="1"/>
        <c:lblAlgn val="ctr"/>
        <c:lblOffset val="100"/>
      </c:catAx>
      <c:valAx>
        <c:axId val="482177272"/>
        <c:scaling>
          <c:orientation val="minMax"/>
        </c:scaling>
        <c:axPos val="l"/>
        <c:majorGridlines/>
        <c:numFmt formatCode="0.00%" sourceLinked="1"/>
        <c:tickLblPos val="nextTo"/>
        <c:crossAx val="482174280"/>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lstStyle>
          <a:p>
            <a:fld id="{3B9B85F5-7F13-4B46-B28B-A47F2F172EFD}" type="datetimeFigureOut">
              <a:rPr lang="en-US" smtClean="0"/>
              <a:pPr/>
              <a:t>4/26/11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lstStyle>
          <a:p>
            <a:fld id="{DD455453-5FBC-CB47-BF1C-E8B46D36648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9B85F5-7F13-4B46-B28B-A47F2F172EFD}" type="datetimeFigureOut">
              <a:rPr lang="en-US" smtClean="0"/>
              <a:pPr/>
              <a:t>4/26/11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455453-5FBC-CB47-BF1C-E8B46D3664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9B85F5-7F13-4B46-B28B-A47F2F172EFD}" type="datetimeFigureOut">
              <a:rPr lang="en-US" smtClean="0"/>
              <a:pPr/>
              <a:t>4/26/11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455453-5FBC-CB47-BF1C-E8B46D36648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9B85F5-7F13-4B46-B28B-A47F2F172EFD}" type="datetimeFigureOut">
              <a:rPr lang="en-US" smtClean="0"/>
              <a:pPr/>
              <a:t>4/26/11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455453-5FBC-CB47-BF1C-E8B46D36648F}"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B9B85F5-7F13-4B46-B28B-A47F2F172EFD}" type="datetimeFigureOut">
              <a:rPr lang="en-US" smtClean="0"/>
              <a:pPr/>
              <a:t>4/26/11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455453-5FBC-CB47-BF1C-E8B46D36648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B9B85F5-7F13-4B46-B28B-A47F2F172EFD}" type="datetimeFigureOut">
              <a:rPr lang="en-US" smtClean="0"/>
              <a:pPr/>
              <a:t>4/26/11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455453-5FBC-CB47-BF1C-E8B46D36648F}"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B9B85F5-7F13-4B46-B28B-A47F2F172EFD}" type="datetimeFigureOut">
              <a:rPr lang="en-US" smtClean="0"/>
              <a:pPr/>
              <a:t>4/26/11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455453-5FBC-CB47-BF1C-E8B46D36648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B9B85F5-7F13-4B46-B28B-A47F2F172EFD}" type="datetimeFigureOut">
              <a:rPr lang="en-US" smtClean="0"/>
              <a:pPr/>
              <a:t>4/26/11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455453-5FBC-CB47-BF1C-E8B46D36648F}"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B85F5-7F13-4B46-B28B-A47F2F172EFD}" type="datetimeFigureOut">
              <a:rPr lang="en-US" smtClean="0"/>
              <a:pPr/>
              <a:t>4/26/11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455453-5FBC-CB47-BF1C-E8B46D36648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3B9B85F5-7F13-4B46-B28B-A47F2F172EFD}" type="datetimeFigureOut">
              <a:rPr lang="en-US" smtClean="0"/>
              <a:pPr/>
              <a:t>4/26/11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455453-5FBC-CB47-BF1C-E8B46D36648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B9B85F5-7F13-4B46-B28B-A47F2F172EFD}" type="datetimeFigureOut">
              <a:rPr lang="en-US" smtClean="0"/>
              <a:pPr/>
              <a:t>4/26/11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DD455453-5FBC-CB47-BF1C-E8B46D36648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lstStyle>
          <a:p>
            <a:fld id="{3B9B85F5-7F13-4B46-B28B-A47F2F172EFD}" type="datetimeFigureOut">
              <a:rPr lang="en-US" smtClean="0"/>
              <a:pPr/>
              <a:t>4/26/11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lstStyle>
          <a:p>
            <a:fld id="{DD455453-5FBC-CB47-BF1C-E8B46D3664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“To study Patient Satisfaction in General and Appointment Neurology OPD of a Large Teaching Hospital” </a:t>
            </a:r>
            <a:endParaRPr lang="en-US" dirty="0"/>
          </a:p>
        </p:txBody>
      </p:sp>
      <p:sp>
        <p:nvSpPr>
          <p:cNvPr id="3" name="Subtitle 2"/>
          <p:cNvSpPr>
            <a:spLocks noGrp="1"/>
          </p:cNvSpPr>
          <p:nvPr>
            <p:ph type="subTitle" idx="1"/>
          </p:nvPr>
        </p:nvSpPr>
        <p:spPr/>
        <p:txBody>
          <a:bodyPr>
            <a:normAutofit/>
          </a:bodyPr>
          <a:lstStyle/>
          <a:p>
            <a:r>
              <a:rPr lang="en-US" dirty="0" smtClean="0"/>
              <a:t>By </a:t>
            </a:r>
          </a:p>
          <a:p>
            <a:r>
              <a:rPr lang="en-US" dirty="0" smtClean="0"/>
              <a:t>Aarushi Gupta</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11125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a:spcBef>
                          <a:spcPts val="0"/>
                        </a:spcBef>
                        <a:spcAft>
                          <a:spcPts val="0"/>
                        </a:spcAft>
                      </a:pPr>
                      <a:r>
                        <a:rPr lang="en-US" sz="1200" dirty="0">
                          <a:latin typeface="Times New Roman"/>
                          <a:ea typeface="Cambria"/>
                          <a:cs typeface="Times New Roman"/>
                        </a:rPr>
                        <a:t>Gender</a:t>
                      </a:r>
                    </a:p>
                  </a:txBody>
                  <a:tcPr marL="64770" marR="64770" marT="0" marB="0"/>
                </a:tc>
                <a:tc>
                  <a:txBody>
                    <a:bodyPr/>
                    <a:lstStyle/>
                    <a:p>
                      <a:pPr marL="0" marR="0">
                        <a:spcBef>
                          <a:spcPts val="0"/>
                        </a:spcBef>
                        <a:spcAft>
                          <a:spcPts val="0"/>
                        </a:spcAft>
                      </a:pPr>
                      <a:r>
                        <a:rPr lang="en-US" sz="1200">
                          <a:latin typeface="Times New Roman"/>
                          <a:ea typeface="Cambria"/>
                          <a:cs typeface="Times New Roman"/>
                        </a:rPr>
                        <a:t>Percentage</a:t>
                      </a:r>
                    </a:p>
                  </a:txBody>
                  <a:tcPr marL="64770" marR="64770" marT="0" marB="0"/>
                </a:tc>
              </a:tr>
              <a:tr h="370840">
                <a:tc>
                  <a:txBody>
                    <a:bodyPr/>
                    <a:lstStyle/>
                    <a:p>
                      <a:pPr marL="0" marR="0">
                        <a:spcBef>
                          <a:spcPts val="0"/>
                        </a:spcBef>
                        <a:spcAft>
                          <a:spcPts val="0"/>
                        </a:spcAft>
                      </a:pPr>
                      <a:r>
                        <a:rPr lang="en-US" sz="1200">
                          <a:latin typeface="Times New Roman"/>
                          <a:ea typeface="Cambria"/>
                          <a:cs typeface="Times New Roman"/>
                        </a:rPr>
                        <a:t>Male</a:t>
                      </a:r>
                    </a:p>
                  </a:txBody>
                  <a:tcPr marL="64770" marR="64770" marT="0" marB="0"/>
                </a:tc>
                <a:tc>
                  <a:txBody>
                    <a:bodyPr/>
                    <a:lstStyle/>
                    <a:p>
                      <a:pPr marL="0" marR="0">
                        <a:spcBef>
                          <a:spcPts val="0"/>
                        </a:spcBef>
                        <a:spcAft>
                          <a:spcPts val="0"/>
                        </a:spcAft>
                      </a:pPr>
                      <a:r>
                        <a:rPr lang="en-US" sz="1200">
                          <a:latin typeface="Times New Roman"/>
                          <a:ea typeface="Cambria"/>
                          <a:cs typeface="Times New Roman"/>
                        </a:rPr>
                        <a:t>56%</a:t>
                      </a:r>
                    </a:p>
                  </a:txBody>
                  <a:tcPr marL="64770" marR="64770" marT="0" marB="0"/>
                </a:tc>
              </a:tr>
              <a:tr h="370840">
                <a:tc>
                  <a:txBody>
                    <a:bodyPr/>
                    <a:lstStyle/>
                    <a:p>
                      <a:pPr marL="0" marR="0">
                        <a:spcBef>
                          <a:spcPts val="0"/>
                        </a:spcBef>
                        <a:spcAft>
                          <a:spcPts val="0"/>
                        </a:spcAft>
                      </a:pPr>
                      <a:r>
                        <a:rPr lang="en-US" sz="1200">
                          <a:latin typeface="Times New Roman"/>
                          <a:ea typeface="Cambria"/>
                          <a:cs typeface="Times New Roman"/>
                        </a:rPr>
                        <a:t>Female</a:t>
                      </a:r>
                    </a:p>
                  </a:txBody>
                  <a:tcPr marL="64770" marR="64770" marT="0" marB="0"/>
                </a:tc>
                <a:tc>
                  <a:txBody>
                    <a:bodyPr/>
                    <a:lstStyle/>
                    <a:p>
                      <a:pPr marL="0" marR="0">
                        <a:spcBef>
                          <a:spcPts val="0"/>
                        </a:spcBef>
                        <a:spcAft>
                          <a:spcPts val="0"/>
                        </a:spcAft>
                      </a:pPr>
                      <a:r>
                        <a:rPr lang="en-US" sz="1200" dirty="0">
                          <a:latin typeface="Times New Roman"/>
                          <a:ea typeface="Cambria"/>
                          <a:cs typeface="Times New Roman"/>
                        </a:rPr>
                        <a:t>44%</a:t>
                      </a:r>
                    </a:p>
                  </a:txBody>
                  <a:tcPr marL="64770" marR="64770" marT="0" marB="0"/>
                </a:tc>
              </a:tr>
            </a:tbl>
          </a:graphicData>
        </a:graphic>
      </p:graphicFrame>
      <p:sp>
        <p:nvSpPr>
          <p:cNvPr id="2" name="Title 1"/>
          <p:cNvSpPr>
            <a:spLocks noGrp="1"/>
          </p:cNvSpPr>
          <p:nvPr>
            <p:ph type="title"/>
          </p:nvPr>
        </p:nvSpPr>
        <p:spPr/>
        <p:txBody>
          <a:bodyPr/>
          <a:lstStyle/>
          <a:p>
            <a:r>
              <a:rPr lang="en-US" dirty="0" smtClean="0"/>
              <a:t>Appointment OPD</a:t>
            </a:r>
            <a:endParaRPr lang="en-US" dirty="0"/>
          </a:p>
        </p:txBody>
      </p:sp>
      <p:graphicFrame>
        <p:nvGraphicFramePr>
          <p:cNvPr id="5" name="C 4"/>
          <p:cNvGraphicFramePr/>
          <p:nvPr/>
        </p:nvGraphicFramePr>
        <p:xfrm>
          <a:off x="2286000" y="2959295"/>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a:spcBef>
                          <a:spcPts val="0"/>
                        </a:spcBef>
                        <a:spcAft>
                          <a:spcPts val="0"/>
                        </a:spcAft>
                      </a:pPr>
                      <a:r>
                        <a:rPr lang="en-US" sz="1200" dirty="0">
                          <a:latin typeface="Times New Roman"/>
                          <a:ea typeface="Cambria"/>
                          <a:cs typeface="Times New Roman"/>
                        </a:rPr>
                        <a:t>Age Variable</a:t>
                      </a:r>
                    </a:p>
                  </a:txBody>
                  <a:tcPr marL="68580" marR="68580" marT="0" marB="0"/>
                </a:tc>
                <a:tc>
                  <a:txBody>
                    <a:bodyPr/>
                    <a:lstStyle/>
                    <a:p>
                      <a:pPr marL="0" marR="0">
                        <a:spcBef>
                          <a:spcPts val="0"/>
                        </a:spcBef>
                        <a:spcAft>
                          <a:spcPts val="0"/>
                        </a:spcAft>
                      </a:pPr>
                      <a:r>
                        <a:rPr lang="en-US" sz="1200">
                          <a:latin typeface="Times New Roman"/>
                          <a:ea typeface="Cambria"/>
                          <a:cs typeface="Times New Roman"/>
                        </a:rPr>
                        <a:t>Percentage</a:t>
                      </a:r>
                    </a:p>
                  </a:txBody>
                  <a:tcPr marL="68580" marR="68580" marT="0" marB="0"/>
                </a:tc>
              </a:tr>
              <a:tr h="370840">
                <a:tc>
                  <a:txBody>
                    <a:bodyPr/>
                    <a:lstStyle/>
                    <a:p>
                      <a:pPr marL="0" marR="0">
                        <a:spcBef>
                          <a:spcPts val="0"/>
                        </a:spcBef>
                        <a:spcAft>
                          <a:spcPts val="0"/>
                        </a:spcAft>
                      </a:pPr>
                      <a:r>
                        <a:rPr lang="en-US" sz="1200" dirty="0" smtClean="0">
                          <a:latin typeface="Times New Roman"/>
                          <a:ea typeface="Cambria"/>
                          <a:cs typeface="Times New Roman"/>
                        </a:rPr>
                        <a:t>A(1-12)</a:t>
                      </a:r>
                      <a:endParaRPr lang="en-US" sz="1200" dirty="0">
                        <a:latin typeface="Times New Roman"/>
                        <a:ea typeface="Cambria"/>
                        <a:cs typeface="Times New Roman"/>
                      </a:endParaRPr>
                    </a:p>
                  </a:txBody>
                  <a:tcPr marL="68580" marR="68580" marT="0" marB="0"/>
                </a:tc>
                <a:tc>
                  <a:txBody>
                    <a:bodyPr/>
                    <a:lstStyle/>
                    <a:p>
                      <a:pPr marL="0" marR="0">
                        <a:spcBef>
                          <a:spcPts val="0"/>
                        </a:spcBef>
                        <a:spcAft>
                          <a:spcPts val="0"/>
                        </a:spcAft>
                      </a:pPr>
                      <a:r>
                        <a:rPr lang="en-US" sz="1200">
                          <a:latin typeface="Times New Roman"/>
                          <a:ea typeface="Cambria"/>
                          <a:cs typeface="Times New Roman"/>
                        </a:rPr>
                        <a:t>10.5%</a:t>
                      </a:r>
                    </a:p>
                  </a:txBody>
                  <a:tcPr marL="68580" marR="68580" marT="0" marB="0"/>
                </a:tc>
              </a:tr>
              <a:tr h="370840">
                <a:tc>
                  <a:txBody>
                    <a:bodyPr/>
                    <a:lstStyle/>
                    <a:p>
                      <a:pPr marL="0" marR="0">
                        <a:spcBef>
                          <a:spcPts val="0"/>
                        </a:spcBef>
                        <a:spcAft>
                          <a:spcPts val="0"/>
                        </a:spcAft>
                      </a:pPr>
                      <a:r>
                        <a:rPr lang="en-US" sz="1200" dirty="0" smtClean="0">
                          <a:latin typeface="Times New Roman"/>
                          <a:ea typeface="Cambria"/>
                          <a:cs typeface="Times New Roman"/>
                        </a:rPr>
                        <a:t>B(13-19)</a:t>
                      </a:r>
                      <a:endParaRPr lang="en-US" sz="1200" dirty="0">
                        <a:latin typeface="Times New Roman"/>
                        <a:ea typeface="Cambria"/>
                        <a:cs typeface="Times New Roman"/>
                      </a:endParaRPr>
                    </a:p>
                  </a:txBody>
                  <a:tcPr marL="68580" marR="68580" marT="0" marB="0"/>
                </a:tc>
                <a:tc>
                  <a:txBody>
                    <a:bodyPr/>
                    <a:lstStyle/>
                    <a:p>
                      <a:pPr marL="0" marR="0">
                        <a:spcBef>
                          <a:spcPts val="0"/>
                        </a:spcBef>
                        <a:spcAft>
                          <a:spcPts val="0"/>
                        </a:spcAft>
                      </a:pPr>
                      <a:r>
                        <a:rPr lang="en-US" sz="1200">
                          <a:latin typeface="Times New Roman"/>
                          <a:ea typeface="Cambria"/>
                          <a:cs typeface="Times New Roman"/>
                        </a:rPr>
                        <a:t>7%</a:t>
                      </a:r>
                    </a:p>
                  </a:txBody>
                  <a:tcPr marL="68580" marR="68580" marT="0" marB="0"/>
                </a:tc>
              </a:tr>
              <a:tr h="370840">
                <a:tc>
                  <a:txBody>
                    <a:bodyPr/>
                    <a:lstStyle/>
                    <a:p>
                      <a:pPr marL="0" marR="0">
                        <a:spcBef>
                          <a:spcPts val="0"/>
                        </a:spcBef>
                        <a:spcAft>
                          <a:spcPts val="0"/>
                        </a:spcAft>
                      </a:pPr>
                      <a:r>
                        <a:rPr lang="en-US" sz="1200" dirty="0" smtClean="0">
                          <a:latin typeface="Times New Roman"/>
                          <a:ea typeface="Cambria"/>
                          <a:cs typeface="Times New Roman"/>
                        </a:rPr>
                        <a:t>C(20-60)</a:t>
                      </a:r>
                      <a:endParaRPr lang="en-US" sz="1200" dirty="0">
                        <a:latin typeface="Times New Roman"/>
                        <a:ea typeface="Cambria"/>
                        <a:cs typeface="Times New Roman"/>
                      </a:endParaRPr>
                    </a:p>
                  </a:txBody>
                  <a:tcPr marL="68580" marR="68580" marT="0" marB="0"/>
                </a:tc>
                <a:tc>
                  <a:txBody>
                    <a:bodyPr/>
                    <a:lstStyle/>
                    <a:p>
                      <a:pPr marL="0" marR="0">
                        <a:spcBef>
                          <a:spcPts val="0"/>
                        </a:spcBef>
                        <a:spcAft>
                          <a:spcPts val="0"/>
                        </a:spcAft>
                      </a:pPr>
                      <a:r>
                        <a:rPr lang="en-US" sz="1200">
                          <a:latin typeface="Times New Roman"/>
                          <a:ea typeface="Cambria"/>
                          <a:cs typeface="Times New Roman"/>
                        </a:rPr>
                        <a:t>75.4%</a:t>
                      </a:r>
                    </a:p>
                  </a:txBody>
                  <a:tcPr marL="68580" marR="68580" marT="0" marB="0"/>
                </a:tc>
              </a:tr>
              <a:tr h="370840">
                <a:tc>
                  <a:txBody>
                    <a:bodyPr/>
                    <a:lstStyle/>
                    <a:p>
                      <a:pPr marL="0" marR="0">
                        <a:spcBef>
                          <a:spcPts val="0"/>
                        </a:spcBef>
                        <a:spcAft>
                          <a:spcPts val="0"/>
                        </a:spcAft>
                      </a:pPr>
                      <a:r>
                        <a:rPr lang="en-US" sz="1200" dirty="0" smtClean="0">
                          <a:latin typeface="Times New Roman"/>
                          <a:ea typeface="Cambria"/>
                          <a:cs typeface="Times New Roman"/>
                        </a:rPr>
                        <a:t>D(60 +)</a:t>
                      </a:r>
                      <a:endParaRPr lang="en-US" sz="1200" dirty="0">
                        <a:latin typeface="Times New Roman"/>
                        <a:ea typeface="Cambria"/>
                        <a:cs typeface="Times New Roman"/>
                      </a:endParaRPr>
                    </a:p>
                  </a:txBody>
                  <a:tcPr marL="68580" marR="68580" marT="0" marB="0"/>
                </a:tc>
                <a:tc>
                  <a:txBody>
                    <a:bodyPr/>
                    <a:lstStyle/>
                    <a:p>
                      <a:pPr marL="0" marR="0">
                        <a:spcBef>
                          <a:spcPts val="0"/>
                        </a:spcBef>
                        <a:spcAft>
                          <a:spcPts val="0"/>
                        </a:spcAft>
                      </a:pPr>
                      <a:r>
                        <a:rPr lang="en-US" sz="1200" dirty="0">
                          <a:latin typeface="Times New Roman"/>
                          <a:ea typeface="Cambria"/>
                          <a:cs typeface="Times New Roman"/>
                        </a:rPr>
                        <a:t>7%</a:t>
                      </a:r>
                    </a:p>
                  </a:txBody>
                  <a:tcPr marL="68580" marR="68580" marT="0" marB="0"/>
                </a:tc>
              </a:tr>
            </a:tbl>
          </a:graphicData>
        </a:graphic>
      </p:graphicFrame>
      <p:sp>
        <p:nvSpPr>
          <p:cNvPr id="2" name="Title 1"/>
          <p:cNvSpPr>
            <a:spLocks noGrp="1"/>
          </p:cNvSpPr>
          <p:nvPr>
            <p:ph type="title"/>
          </p:nvPr>
        </p:nvSpPr>
        <p:spPr/>
        <p:txBody>
          <a:bodyPr/>
          <a:lstStyle/>
          <a:p>
            <a:r>
              <a:rPr lang="en-US" dirty="0" smtClean="0"/>
              <a:t>Appointment OPD</a:t>
            </a:r>
            <a:endParaRPr lang="en-US" dirty="0"/>
          </a:p>
        </p:txBody>
      </p:sp>
      <p:graphicFrame>
        <p:nvGraphicFramePr>
          <p:cNvPr id="5" name="C 3"/>
          <p:cNvGraphicFramePr/>
          <p:nvPr/>
        </p:nvGraphicFramePr>
        <p:xfrm>
          <a:off x="2286000" y="3698631"/>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It was found that the mean of general score in General Neurology OPD was 2.35 and standard deviation was 4.For Appointment Neurology OPD, the mean was 3.38 and standard deviation was 4. </a:t>
            </a:r>
          </a:p>
          <a:p>
            <a:r>
              <a:rPr lang="en-US" dirty="0" smtClean="0"/>
              <a:t>After using the two- tailed un-paired </a:t>
            </a:r>
            <a:r>
              <a:rPr lang="en-US" dirty="0" err="1" smtClean="0"/>
              <a:t>t</a:t>
            </a:r>
            <a:r>
              <a:rPr lang="en-US" dirty="0" smtClean="0"/>
              <a:t> test with degrees of freedom 340 at 95% confidence interval, the </a:t>
            </a:r>
            <a:r>
              <a:rPr lang="en-US" dirty="0" err="1" smtClean="0"/>
              <a:t>t</a:t>
            </a:r>
            <a:r>
              <a:rPr lang="en-US" dirty="0" smtClean="0"/>
              <a:t> value is 2.31, which is much more than 1.98, the table </a:t>
            </a:r>
            <a:r>
              <a:rPr lang="en-US" dirty="0" err="1" smtClean="0"/>
              <a:t>t</a:t>
            </a:r>
            <a:r>
              <a:rPr lang="en-US" dirty="0" smtClean="0"/>
              <a:t> value at 95% confidence interval for 340 degrees of freedom. Hence, we conclude that means are significantly different. It was found that the actual confidence interval is 98.22%. </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err="1" smtClean="0"/>
              <a:t>p</a:t>
            </a:r>
            <a:r>
              <a:rPr lang="en-US" dirty="0" smtClean="0"/>
              <a:t> value for two-tailed unpaired </a:t>
            </a:r>
            <a:r>
              <a:rPr lang="en-US" dirty="0" err="1" smtClean="0"/>
              <a:t>t</a:t>
            </a:r>
            <a:r>
              <a:rPr lang="en-US" dirty="0" smtClean="0"/>
              <a:t> test is .021 which is less than </a:t>
            </a:r>
            <a:r>
              <a:rPr lang="en-US" dirty="0" err="1" smtClean="0"/>
              <a:t>t</a:t>
            </a:r>
            <a:r>
              <a:rPr lang="en-US" dirty="0" smtClean="0"/>
              <a:t> value 2.31. Thus it cancels the null hypothesis and alternate hypothesis is accepted. The difference is not due to chance and the value is highly significant.  Hence, patients in Appointment OPD are satisfied and patients in General OPD are dissatisfied.</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Appointment OPD</a:t>
            </a:r>
            <a:endParaRPr lang="en-US" dirty="0"/>
          </a:p>
        </p:txBody>
      </p:sp>
      <p:sp>
        <p:nvSpPr>
          <p:cNvPr id="2" name="Title 1"/>
          <p:cNvSpPr>
            <a:spLocks noGrp="1"/>
          </p:cNvSpPr>
          <p:nvPr>
            <p:ph type="title"/>
          </p:nvPr>
        </p:nvSpPr>
        <p:spPr/>
        <p:txBody>
          <a:bodyPr/>
          <a:lstStyle/>
          <a:p>
            <a:r>
              <a:rPr lang="en-US" dirty="0" smtClean="0"/>
              <a:t>RCA</a:t>
            </a:r>
            <a:endParaRPr lang="en-US" dirty="0"/>
          </a:p>
        </p:txBody>
      </p:sp>
      <p:sp>
        <p:nvSpPr>
          <p:cNvPr id="57346" name="Line 2"/>
          <p:cNvSpPr>
            <a:spLocks noChangeShapeType="1"/>
          </p:cNvSpPr>
          <p:nvPr/>
        </p:nvSpPr>
        <p:spPr bwMode="auto">
          <a:xfrm>
            <a:off x="2524369" y="3849077"/>
            <a:ext cx="3886200" cy="0"/>
          </a:xfrm>
          <a:prstGeom prst="line">
            <a:avLst/>
          </a:prstGeom>
          <a:noFill/>
          <a:ln w="44450">
            <a:solidFill>
              <a:srgbClr val="4A7EBB"/>
            </a:solidFill>
            <a:round/>
            <a:headEnd/>
            <a:tailEnd type="triangle" w="med" len="me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7347" name="Line 3"/>
          <p:cNvSpPr>
            <a:spLocks noChangeShapeType="1"/>
          </p:cNvSpPr>
          <p:nvPr/>
        </p:nvSpPr>
        <p:spPr bwMode="auto">
          <a:xfrm>
            <a:off x="4000500" y="3163277"/>
            <a:ext cx="11430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7348" name="Line 4"/>
          <p:cNvSpPr>
            <a:spLocks noChangeShapeType="1"/>
          </p:cNvSpPr>
          <p:nvPr/>
        </p:nvSpPr>
        <p:spPr bwMode="auto">
          <a:xfrm>
            <a:off x="2524369" y="3391877"/>
            <a:ext cx="914400" cy="4572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7349" name="Line 5"/>
          <p:cNvSpPr>
            <a:spLocks noChangeShapeType="1"/>
          </p:cNvSpPr>
          <p:nvPr/>
        </p:nvSpPr>
        <p:spPr bwMode="auto">
          <a:xfrm flipH="1">
            <a:off x="4457700" y="3916485"/>
            <a:ext cx="6858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7350" name="Line 6"/>
          <p:cNvSpPr>
            <a:spLocks noChangeShapeType="1"/>
          </p:cNvSpPr>
          <p:nvPr/>
        </p:nvSpPr>
        <p:spPr bwMode="auto">
          <a:xfrm flipH="1">
            <a:off x="2524369" y="3916485"/>
            <a:ext cx="9144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7351" name="Text Box 7"/>
          <p:cNvSpPr txBox="1">
            <a:spLocks noChangeArrowheads="1"/>
          </p:cNvSpPr>
          <p:nvPr/>
        </p:nvSpPr>
        <p:spPr bwMode="auto">
          <a:xfrm>
            <a:off x="3314700" y="4602285"/>
            <a:ext cx="18288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Signs and symbols were there</a:t>
            </a:r>
          </a:p>
        </p:txBody>
      </p:sp>
      <p:sp>
        <p:nvSpPr>
          <p:cNvPr id="57352" name="Text Box 8"/>
          <p:cNvSpPr txBox="1">
            <a:spLocks noChangeArrowheads="1"/>
          </p:cNvSpPr>
          <p:nvPr/>
        </p:nvSpPr>
        <p:spPr bwMode="auto">
          <a:xfrm>
            <a:off x="1371600" y="4602285"/>
            <a:ext cx="13716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Availability of pharmacy and diagnostics</a:t>
            </a:r>
          </a:p>
        </p:txBody>
      </p:sp>
      <p:sp>
        <p:nvSpPr>
          <p:cNvPr id="57353" name="Text Box 9"/>
          <p:cNvSpPr txBox="1">
            <a:spLocks noChangeArrowheads="1"/>
          </p:cNvSpPr>
          <p:nvPr/>
        </p:nvSpPr>
        <p:spPr bwMode="auto">
          <a:xfrm>
            <a:off x="6410569" y="3573585"/>
            <a:ext cx="18288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Cambria" pitchFamily="-111" charset="0"/>
                <a:ea typeface="Times New Roman" pitchFamily="-111" charset="0"/>
              </a:rPr>
              <a:t>Patient Satisfaction</a:t>
            </a:r>
          </a:p>
        </p:txBody>
      </p:sp>
      <p:sp>
        <p:nvSpPr>
          <p:cNvPr id="57354" name="Text Box 10"/>
          <p:cNvSpPr txBox="1">
            <a:spLocks noChangeArrowheads="1"/>
          </p:cNvSpPr>
          <p:nvPr/>
        </p:nvSpPr>
        <p:spPr bwMode="auto">
          <a:xfrm>
            <a:off x="3314700" y="2477477"/>
            <a:ext cx="16002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Treatment by physician</a:t>
            </a:r>
          </a:p>
        </p:txBody>
      </p:sp>
      <p:sp>
        <p:nvSpPr>
          <p:cNvPr id="57355" name="Text Box 11"/>
          <p:cNvSpPr txBox="1">
            <a:spLocks noChangeArrowheads="1"/>
          </p:cNvSpPr>
          <p:nvPr/>
        </p:nvSpPr>
        <p:spPr bwMode="auto">
          <a:xfrm>
            <a:off x="1152769" y="2706077"/>
            <a:ext cx="13716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Cambria" pitchFamily="-111" charset="0"/>
                <a:ea typeface="Times New Roman" pitchFamily="-111" charset="0"/>
              </a:rPr>
              <a:t>Cooperation by staff and professionalism</a:t>
            </a:r>
          </a:p>
        </p:txBody>
      </p:sp>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General OPD</a:t>
            </a:r>
          </a:p>
          <a:p>
            <a:endParaRPr lang="en-US" dirty="0" smtClean="0"/>
          </a:p>
          <a:p>
            <a:pPr>
              <a:buNone/>
            </a:pPr>
            <a:endParaRPr lang="en-US" dirty="0" smtClean="0"/>
          </a:p>
          <a:p>
            <a:pPr>
              <a:buNone/>
            </a:pPr>
            <a:endParaRPr lang="en-US" dirty="0" smtClean="0"/>
          </a:p>
          <a:p>
            <a:pPr>
              <a:buNone/>
            </a:pPr>
            <a:endParaRPr lang="en-US" dirty="0"/>
          </a:p>
        </p:txBody>
      </p:sp>
      <p:sp>
        <p:nvSpPr>
          <p:cNvPr id="2" name="Title 1"/>
          <p:cNvSpPr>
            <a:spLocks noGrp="1"/>
          </p:cNvSpPr>
          <p:nvPr>
            <p:ph type="title"/>
          </p:nvPr>
        </p:nvSpPr>
        <p:spPr/>
        <p:txBody>
          <a:bodyPr/>
          <a:lstStyle/>
          <a:p>
            <a:r>
              <a:rPr lang="en-US" dirty="0" smtClean="0"/>
              <a:t>RCA</a:t>
            </a:r>
            <a:endParaRPr lang="en-US" dirty="0"/>
          </a:p>
        </p:txBody>
      </p:sp>
      <p:sp>
        <p:nvSpPr>
          <p:cNvPr id="58370" name="Line 2"/>
          <p:cNvSpPr>
            <a:spLocks noChangeShapeType="1"/>
          </p:cNvSpPr>
          <p:nvPr/>
        </p:nvSpPr>
        <p:spPr bwMode="auto">
          <a:xfrm>
            <a:off x="2323123" y="3907692"/>
            <a:ext cx="4572000" cy="0"/>
          </a:xfrm>
          <a:prstGeom prst="line">
            <a:avLst/>
          </a:prstGeom>
          <a:noFill/>
          <a:ln w="44450">
            <a:solidFill>
              <a:srgbClr val="4A7EBB"/>
            </a:solidFill>
            <a:round/>
            <a:headEnd/>
            <a:tailEnd type="triangle" w="med" len="me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8371" name="Line 3"/>
          <p:cNvSpPr>
            <a:spLocks noChangeShapeType="1"/>
          </p:cNvSpPr>
          <p:nvPr/>
        </p:nvSpPr>
        <p:spPr bwMode="auto">
          <a:xfrm>
            <a:off x="5372100" y="3221892"/>
            <a:ext cx="9144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8372" name="Line 4"/>
          <p:cNvSpPr>
            <a:spLocks noChangeShapeType="1"/>
          </p:cNvSpPr>
          <p:nvPr/>
        </p:nvSpPr>
        <p:spPr bwMode="auto">
          <a:xfrm>
            <a:off x="3200400" y="3221892"/>
            <a:ext cx="9144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8373" name="Line 5"/>
          <p:cNvSpPr>
            <a:spLocks noChangeShapeType="1"/>
          </p:cNvSpPr>
          <p:nvPr/>
        </p:nvSpPr>
        <p:spPr bwMode="auto">
          <a:xfrm flipH="1">
            <a:off x="5372100" y="3907692"/>
            <a:ext cx="914400" cy="9144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8374" name="Line 6"/>
          <p:cNvSpPr>
            <a:spLocks noChangeShapeType="1"/>
          </p:cNvSpPr>
          <p:nvPr/>
        </p:nvSpPr>
        <p:spPr bwMode="auto">
          <a:xfrm flipH="1">
            <a:off x="3200400" y="3907692"/>
            <a:ext cx="914400" cy="685800"/>
          </a:xfrm>
          <a:prstGeom prst="line">
            <a:avLst/>
          </a:prstGeom>
          <a:noFill/>
          <a:ln w="44450">
            <a:solidFill>
              <a:srgbClr val="4A7EBB"/>
            </a:solidFill>
            <a:round/>
            <a:headEnd/>
            <a:tailEnd/>
          </a:ln>
          <a:effectLst>
            <a:outerShdw blurRad="38100" dist="25400" dir="5400000" algn="ctr" rotWithShape="0">
              <a:srgbClr val="000000">
                <a:alpha val="35001"/>
              </a:srgbClr>
            </a:outerShdw>
          </a:effectLst>
        </p:spPr>
        <p:txBody>
          <a:bodyPr vert="horz" wrap="square" lIns="91440" tIns="91440" rIns="91440" bIns="91440" numCol="1" anchor="t" anchorCtr="0" compatLnSpc="1">
            <a:prstTxWarp prst="textNoShape">
              <a:avLst/>
            </a:prstTxWarp>
          </a:bodyPr>
          <a:lstStyle/>
          <a:p>
            <a:endParaRPr lang="en-US"/>
          </a:p>
        </p:txBody>
      </p:sp>
      <p:sp>
        <p:nvSpPr>
          <p:cNvPr id="58375" name="Text Box 7"/>
          <p:cNvSpPr txBox="1">
            <a:spLocks noChangeArrowheads="1"/>
          </p:cNvSpPr>
          <p:nvPr/>
        </p:nvSpPr>
        <p:spPr bwMode="auto">
          <a:xfrm>
            <a:off x="2057400" y="4593492"/>
            <a:ext cx="18288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11" charset="0"/>
              <a:ea typeface="Times New Roman" pitchFamily="-111"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Cambria" pitchFamily="-111" charset="0"/>
                <a:ea typeface="Times New Roman" pitchFamily="-111" charset="0"/>
              </a:rPr>
              <a:t>Pharmacy not available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Cambria" pitchFamily="-111" charset="0"/>
              <a:ea typeface="Times New Roman" pitchFamily="-111" charset="0"/>
            </a:endParaRPr>
          </a:p>
        </p:txBody>
      </p:sp>
      <p:sp>
        <p:nvSpPr>
          <p:cNvPr id="58376" name="Text Box 8"/>
          <p:cNvSpPr txBox="1">
            <a:spLocks noChangeArrowheads="1"/>
          </p:cNvSpPr>
          <p:nvPr/>
        </p:nvSpPr>
        <p:spPr bwMode="auto">
          <a:xfrm>
            <a:off x="4572000" y="4822092"/>
            <a:ext cx="18288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pitchFamily="-111" charset="0"/>
              <a:ea typeface="Times New Roman" pitchFamily="-111"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Hygiene and cleanliness and</a:t>
            </a:r>
            <a:r>
              <a:rPr kumimoji="0" lang="en-US" sz="1200" b="0" i="0" u="none" strike="noStrike" cap="none" normalizeH="0" baseline="0" dirty="0" smtClean="0">
                <a:ln>
                  <a:noFill/>
                </a:ln>
                <a:solidFill>
                  <a:schemeClr val="tx1"/>
                </a:solidFill>
                <a:effectLst/>
                <a:latin typeface="Cambria" pitchFamily="-111" charset="0"/>
                <a:ea typeface="Times New Roman" pitchFamily="-111" charset="0"/>
              </a:rPr>
              <a:t> </a:t>
            </a:r>
            <a:r>
              <a:rPr lang="en-US" sz="1200" dirty="0" smtClean="0">
                <a:latin typeface="Cambria" pitchFamily="-111" charset="0"/>
                <a:ea typeface="Times New Roman" pitchFamily="-111" charset="0"/>
              </a:rPr>
              <a:t>ambience</a:t>
            </a:r>
            <a:r>
              <a:rPr kumimoji="0" lang="en-US" sz="1200" b="0" i="0" u="none" strike="noStrike" cap="none" normalizeH="0" baseline="0" dirty="0" smtClean="0">
                <a:ln>
                  <a:noFill/>
                </a:ln>
                <a:solidFill>
                  <a:schemeClr val="tx1"/>
                </a:solidFill>
                <a:effectLst/>
                <a:latin typeface="Cambria" pitchFamily="-111" charset="0"/>
                <a:ea typeface="Times New Roman" pitchFamily="-111" charset="0"/>
              </a:rPr>
              <a:t> </a:t>
            </a:r>
            <a:r>
              <a:rPr kumimoji="0" lang="en-US" sz="1200" b="0" i="0" u="none" strike="noStrike" cap="none" normalizeH="0" baseline="0" dirty="0">
                <a:ln>
                  <a:noFill/>
                </a:ln>
                <a:solidFill>
                  <a:schemeClr val="tx1"/>
                </a:solidFill>
                <a:effectLst/>
                <a:latin typeface="Cambria" pitchFamily="-111" charset="0"/>
                <a:ea typeface="Times New Roman" pitchFamily="-111" charset="0"/>
              </a:rPr>
              <a:t>of hospital</a:t>
            </a:r>
          </a:p>
        </p:txBody>
      </p:sp>
      <p:sp>
        <p:nvSpPr>
          <p:cNvPr id="58377" name="Text Box 9"/>
          <p:cNvSpPr txBox="1">
            <a:spLocks noChangeArrowheads="1"/>
          </p:cNvSpPr>
          <p:nvPr/>
        </p:nvSpPr>
        <p:spPr bwMode="auto">
          <a:xfrm>
            <a:off x="6895123" y="3564792"/>
            <a:ext cx="13716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Patient dissatisfaction</a:t>
            </a:r>
          </a:p>
        </p:txBody>
      </p:sp>
      <p:sp>
        <p:nvSpPr>
          <p:cNvPr id="58378" name="Text Box 10"/>
          <p:cNvSpPr txBox="1">
            <a:spLocks noChangeArrowheads="1"/>
          </p:cNvSpPr>
          <p:nvPr/>
        </p:nvSpPr>
        <p:spPr bwMode="auto">
          <a:xfrm>
            <a:off x="4114800" y="2536092"/>
            <a:ext cx="13716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Cambria" pitchFamily="-111" charset="0"/>
                <a:ea typeface="Times New Roman" pitchFamily="-111" charset="0"/>
              </a:rPr>
              <a:t>Cooperation by staff</a:t>
            </a:r>
          </a:p>
        </p:txBody>
      </p:sp>
      <p:sp>
        <p:nvSpPr>
          <p:cNvPr id="58379" name="Text Box 11"/>
          <p:cNvSpPr txBox="1">
            <a:spLocks noChangeArrowheads="1"/>
          </p:cNvSpPr>
          <p:nvPr/>
        </p:nvSpPr>
        <p:spPr bwMode="auto">
          <a:xfrm>
            <a:off x="2057400" y="2536092"/>
            <a:ext cx="1143000" cy="685800"/>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Cambria" pitchFamily="-111" charset="0"/>
                <a:ea typeface="Times New Roman" pitchFamily="-111" charset="0"/>
              </a:rPr>
              <a:t>Waiting time in Diagnostics and OPD</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lvl="0"/>
            <a:r>
              <a:rPr lang="en-US" dirty="0" smtClean="0"/>
              <a:t>Screening and disposal of minor illness patients by general duty doctors, thus reducing load on </a:t>
            </a:r>
            <a:r>
              <a:rPr lang="en-US" smtClean="0"/>
              <a:t>specialist clinics </a:t>
            </a:r>
            <a:endParaRPr lang="en-US" dirty="0" smtClean="0"/>
          </a:p>
          <a:p>
            <a:r>
              <a:rPr lang="en-US" dirty="0" smtClean="0"/>
              <a:t>Application of queuing theory modules of operations research whereby waiting time can be estimated by noting the patient arrival rate per hour, service rate pre hour and number of servers. </a:t>
            </a:r>
          </a:p>
          <a:p>
            <a:r>
              <a:rPr lang="en-US" dirty="0" smtClean="0"/>
              <a:t>There should be synchronized functioning of ancillary facilities with OPD workload such that laboratory, radiology, and pharmacy are open and adequately staffed during peak hours when patients referred from the OPD arrive for these services. </a:t>
            </a:r>
          </a:p>
          <a:p>
            <a:pPr lvl="0"/>
            <a:r>
              <a:rPr lang="en-US" dirty="0" smtClean="0"/>
              <a:t>For improving the guidance of patients and facilitate easy understanding of hospital procedures and routines, the information graphics and signage system should be bilingual; name board, pictorial representation of services provided, directional signs, color coding of different service areas. </a:t>
            </a:r>
          </a:p>
          <a:p>
            <a:pPr lvl="0"/>
            <a:r>
              <a:rPr lang="en-US" dirty="0" smtClean="0"/>
              <a:t>The enquiry and reception service should be effective. There should be hospital volunteers and guides. </a:t>
            </a:r>
          </a:p>
          <a:p>
            <a:r>
              <a:rPr lang="en-US" dirty="0" smtClean="0"/>
              <a:t>Patient safety; sub waiting area not enough for 300 patients</a:t>
            </a:r>
          </a:p>
          <a:p>
            <a:pPr lvl="0"/>
            <a:r>
              <a:rPr lang="en-US" dirty="0" smtClean="0"/>
              <a:t>Pharmacy 24X7</a:t>
            </a:r>
          </a:p>
          <a:p>
            <a:pPr lvl="0"/>
            <a:r>
              <a:rPr lang="en-US" dirty="0" smtClean="0"/>
              <a:t>Staff 1:70 whereas 3 per 300</a:t>
            </a:r>
          </a:p>
          <a:p>
            <a:pPr lvl="0"/>
            <a:r>
              <a:rPr lang="en-US" dirty="0" smtClean="0"/>
              <a:t>General OPD hygiene</a:t>
            </a:r>
          </a:p>
          <a:p>
            <a:pPr lvl="0"/>
            <a:r>
              <a:rPr lang="en-US" dirty="0" smtClean="0"/>
              <a:t>HMIS</a:t>
            </a:r>
          </a:p>
          <a:p>
            <a:endParaRPr lang="en-US" dirty="0" smtClean="0"/>
          </a:p>
          <a:p>
            <a:endParaRPr lang="en-US" dirty="0"/>
          </a:p>
        </p:txBody>
      </p:sp>
      <p:sp>
        <p:nvSpPr>
          <p:cNvPr id="2" name="Title 1"/>
          <p:cNvSpPr>
            <a:spLocks noGrp="1"/>
          </p:cNvSpPr>
          <p:nvPr>
            <p:ph type="title"/>
          </p:nvPr>
        </p:nvSpPr>
        <p:spPr/>
        <p:txBody>
          <a:bodyPr/>
          <a:lstStyle/>
          <a:p>
            <a:r>
              <a:rPr lang="en-US" dirty="0" err="1" smtClean="0"/>
              <a:t>Reccomendations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Thank you</a:t>
            </a:r>
            <a:endParaRPr lang="en-US"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Internship</a:t>
            </a:r>
          </a:p>
          <a:p>
            <a:r>
              <a:rPr lang="en-US" dirty="0" smtClean="0"/>
              <a:t>Dissertation</a:t>
            </a:r>
            <a:endParaRPr lang="en-US" dirty="0"/>
          </a:p>
        </p:txBody>
      </p:sp>
      <p:sp>
        <p:nvSpPr>
          <p:cNvPr id="2" name="Title 1"/>
          <p:cNvSpPr>
            <a:spLocks noGrp="1"/>
          </p:cNvSpPr>
          <p:nvPr>
            <p:ph type="title"/>
          </p:nvPr>
        </p:nvSpPr>
        <p:spPr/>
        <p:txBody>
          <a:bodyPr/>
          <a:lstStyle/>
          <a:p>
            <a:r>
              <a:rPr lang="en-US" dirty="0" smtClean="0"/>
              <a:t>Content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32500" lnSpcReduction="20000"/>
          </a:bodyPr>
          <a:lstStyle/>
          <a:p>
            <a:r>
              <a:rPr lang="en-US" dirty="0" smtClean="0"/>
              <a:t>General Neurology OPD and New OT Block</a:t>
            </a:r>
          </a:p>
          <a:p>
            <a:r>
              <a:rPr lang="en-US" dirty="0" smtClean="0"/>
              <a:t>OPD-lack of manpower, no queue, overcrowded leads to prolonged waiting time</a:t>
            </a:r>
          </a:p>
          <a:p>
            <a:r>
              <a:rPr lang="en-US" dirty="0" smtClean="0"/>
              <a:t>Token system, electronic notification, queuing theory, FIFO, multichannel multiphase</a:t>
            </a:r>
          </a:p>
          <a:p>
            <a:r>
              <a:rPr lang="en-US" dirty="0" smtClean="0"/>
              <a:t>Queuing theory and </a:t>
            </a:r>
            <a:r>
              <a:rPr lang="en-US" dirty="0" err="1" smtClean="0"/>
              <a:t>poission</a:t>
            </a:r>
            <a:r>
              <a:rPr lang="en-US" dirty="0" smtClean="0"/>
              <a:t> distribution related as occurrence of length of time interval  of current event does not depend upon last event that </a:t>
            </a:r>
            <a:r>
              <a:rPr lang="en-US" dirty="0" err="1" smtClean="0"/>
              <a:t>occured</a:t>
            </a:r>
            <a:r>
              <a:rPr lang="en-US" dirty="0" smtClean="0"/>
              <a:t>, normal distribution</a:t>
            </a:r>
          </a:p>
          <a:p>
            <a:r>
              <a:rPr lang="en-US" dirty="0" smtClean="0"/>
              <a:t>Manpower- ideally should be 1:70 but it’s 1:100 so increase of a super </a:t>
            </a:r>
            <a:r>
              <a:rPr lang="en-US" smtClean="0"/>
              <a:t>specialized </a:t>
            </a:r>
            <a:r>
              <a:rPr lang="en-US" smtClean="0"/>
              <a:t>doctor</a:t>
            </a:r>
          </a:p>
          <a:p>
            <a:r>
              <a:rPr lang="en-US" dirty="0" smtClean="0"/>
              <a:t>Overcrowded</a:t>
            </a:r>
          </a:p>
          <a:p>
            <a:r>
              <a:rPr lang="en-US" dirty="0" smtClean="0"/>
              <a:t>More benches sub waiting area is full and have to wait in general OPD. Don’t know about when they will be called. </a:t>
            </a:r>
          </a:p>
          <a:p>
            <a:r>
              <a:rPr lang="en-US" dirty="0" smtClean="0"/>
              <a:t> Patient care coordinator to guide.</a:t>
            </a:r>
          </a:p>
          <a:p>
            <a:r>
              <a:rPr lang="en-US" dirty="0" smtClean="0"/>
              <a:t>Ambience, booklets</a:t>
            </a:r>
          </a:p>
          <a:p>
            <a:r>
              <a:rPr lang="en-US" dirty="0" smtClean="0"/>
              <a:t>Behavior of the staff</a:t>
            </a:r>
          </a:p>
          <a:p>
            <a:r>
              <a:rPr lang="en-US" dirty="0" smtClean="0"/>
              <a:t>Help desk</a:t>
            </a:r>
          </a:p>
          <a:p>
            <a:r>
              <a:rPr lang="en-US" dirty="0" smtClean="0"/>
              <a:t>Suggestion box</a:t>
            </a:r>
          </a:p>
          <a:p>
            <a:r>
              <a:rPr lang="en-US" dirty="0" smtClean="0"/>
              <a:t>Token fee to remove unnecessary visit</a:t>
            </a:r>
          </a:p>
          <a:p>
            <a:r>
              <a:rPr lang="en-US" dirty="0" smtClean="0"/>
              <a:t>Screening of patients to filter then to the right department</a:t>
            </a:r>
          </a:p>
          <a:p>
            <a:r>
              <a:rPr lang="en-US" dirty="0" smtClean="0"/>
              <a:t>OT-  2</a:t>
            </a:r>
            <a:r>
              <a:rPr lang="en-US" baseline="30000" dirty="0" smtClean="0"/>
              <a:t>nd</a:t>
            </a:r>
            <a:r>
              <a:rPr lang="en-US" dirty="0" smtClean="0"/>
              <a:t> floor, new building, 3 </a:t>
            </a:r>
            <a:r>
              <a:rPr lang="en-US" dirty="0" err="1" smtClean="0"/>
              <a:t>ots</a:t>
            </a:r>
            <a:r>
              <a:rPr lang="en-US" dirty="0" smtClean="0"/>
              <a:t>, GS, </a:t>
            </a:r>
            <a:r>
              <a:rPr lang="en-US" dirty="0" err="1" smtClean="0"/>
              <a:t>obs</a:t>
            </a:r>
            <a:r>
              <a:rPr lang="en-US" dirty="0" smtClean="0"/>
              <a:t> and </a:t>
            </a:r>
            <a:r>
              <a:rPr lang="en-US" dirty="0" err="1" smtClean="0"/>
              <a:t>gynae</a:t>
            </a:r>
            <a:r>
              <a:rPr lang="en-US" dirty="0" smtClean="0"/>
              <a:t>, </a:t>
            </a:r>
            <a:r>
              <a:rPr lang="en-US" dirty="0" err="1" smtClean="0"/>
              <a:t>peadiatric</a:t>
            </a:r>
            <a:r>
              <a:rPr lang="en-US" dirty="0" smtClean="0"/>
              <a:t> surgery, ENT, plastic surgery, urology</a:t>
            </a:r>
          </a:p>
          <a:p>
            <a:r>
              <a:rPr lang="en-US" dirty="0" smtClean="0"/>
              <a:t>OT list prepared day before based on severity and sent to OT</a:t>
            </a:r>
          </a:p>
          <a:p>
            <a:r>
              <a:rPr lang="en-US" dirty="0" smtClean="0"/>
              <a:t>21% postponement, 79% occurred, </a:t>
            </a:r>
          </a:p>
          <a:p>
            <a:r>
              <a:rPr lang="en-US" dirty="0" smtClean="0"/>
              <a:t>Due to late start up of surgery leads to delay in subsequent surgeries</a:t>
            </a:r>
          </a:p>
          <a:p>
            <a:r>
              <a:rPr lang="en-US" dirty="0" smtClean="0"/>
              <a:t>Challenges-  external and internal</a:t>
            </a:r>
          </a:p>
          <a:p>
            <a:pPr>
              <a:buNone/>
            </a:pPr>
            <a:r>
              <a:rPr lang="en-US" dirty="0" smtClean="0"/>
              <a:t>Strategies to meet challenges</a:t>
            </a:r>
          </a:p>
          <a:p>
            <a:r>
              <a:rPr lang="en-US" dirty="0" smtClean="0"/>
              <a:t>Techno advancement</a:t>
            </a:r>
          </a:p>
          <a:p>
            <a:r>
              <a:rPr lang="en-US" dirty="0" smtClean="0"/>
              <a:t>Improve patient services</a:t>
            </a:r>
          </a:p>
          <a:p>
            <a:r>
              <a:rPr lang="en-US" dirty="0" smtClean="0"/>
              <a:t>Relation with outside agency</a:t>
            </a:r>
          </a:p>
          <a:p>
            <a:r>
              <a:rPr lang="en-US" dirty="0" smtClean="0"/>
              <a:t>Marketing of hospital</a:t>
            </a:r>
          </a:p>
          <a:p>
            <a:r>
              <a:rPr lang="en-US" dirty="0" smtClean="0"/>
              <a:t>Leadership</a:t>
            </a:r>
          </a:p>
          <a:p>
            <a:r>
              <a:rPr lang="en-US" dirty="0" smtClean="0"/>
              <a:t>Motivation</a:t>
            </a:r>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Reflection from Internship</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0000" lnSpcReduction="20000"/>
          </a:bodyPr>
          <a:lstStyle/>
          <a:p>
            <a:r>
              <a:rPr lang="en-US" dirty="0" smtClean="0"/>
              <a:t>Hospital originated from the word ‘Hospice’ from the </a:t>
            </a:r>
            <a:r>
              <a:rPr lang="en-US" dirty="0" err="1" smtClean="0"/>
              <a:t>latin</a:t>
            </a:r>
            <a:r>
              <a:rPr lang="en-US" dirty="0" smtClean="0"/>
              <a:t> word </a:t>
            </a:r>
            <a:r>
              <a:rPr lang="en-US" dirty="0" err="1" smtClean="0"/>
              <a:t>hospes</a:t>
            </a:r>
            <a:r>
              <a:rPr lang="en-US" dirty="0" smtClean="0"/>
              <a:t> focuses on palliation of terminally ill patients.</a:t>
            </a:r>
          </a:p>
          <a:p>
            <a:r>
              <a:rPr lang="en-US" dirty="0" smtClean="0"/>
              <a:t>Used to be religious places in 11</a:t>
            </a:r>
            <a:r>
              <a:rPr lang="en-US" baseline="30000" dirty="0" smtClean="0"/>
              <a:t>th</a:t>
            </a:r>
            <a:r>
              <a:rPr lang="en-US" dirty="0" smtClean="0"/>
              <a:t> century.</a:t>
            </a:r>
          </a:p>
          <a:p>
            <a:r>
              <a:rPr lang="en-US" dirty="0" smtClean="0"/>
              <a:t>World Health Organization defines hospital as an integral part of a social and medical organization, the function of which is to provide for the population complete health care, both curative and preventive, and whose outpatient services reach out to the family and its home environment; the hospital is also a centre for the training of health workers and bio-social research. </a:t>
            </a:r>
          </a:p>
          <a:p>
            <a:r>
              <a:rPr lang="en-US" dirty="0" smtClean="0"/>
              <a:t>An outpatient is a patient who is not hospitalized overnight but who visits the hospital, clinic or associated facility for diagnosis or treatment.</a:t>
            </a:r>
          </a:p>
          <a:p>
            <a:r>
              <a:rPr lang="en-US" dirty="0" smtClean="0"/>
              <a:t> Of the many departments e.g. pharmacy, emergency, outpatient department is one of the first point of contacts between the patient and the hospital staff. </a:t>
            </a:r>
          </a:p>
          <a:p>
            <a:r>
              <a:rPr lang="en-US" dirty="0" smtClean="0"/>
              <a:t>The activities of outpatient department (OPD) are to provide preventive, curative, </a:t>
            </a:r>
            <a:r>
              <a:rPr lang="en-US" dirty="0" err="1" smtClean="0"/>
              <a:t>promotive</a:t>
            </a:r>
            <a:r>
              <a:rPr lang="en-US" dirty="0" smtClean="0"/>
              <a:t>, and rehabilitative care to the sick. </a:t>
            </a:r>
          </a:p>
          <a:p>
            <a:r>
              <a:rPr lang="en-US" dirty="0" smtClean="0"/>
              <a:t>Outpatient department provides</a:t>
            </a:r>
          </a:p>
          <a:p>
            <a:r>
              <a:rPr lang="en-US" dirty="0" smtClean="0"/>
              <a:t> medical consultations in specialized departments,</a:t>
            </a:r>
          </a:p>
          <a:p>
            <a:r>
              <a:rPr lang="en-US" dirty="0" smtClean="0"/>
              <a:t> investigations such as pathology, radiology, ECG etc.,</a:t>
            </a:r>
          </a:p>
          <a:p>
            <a:r>
              <a:rPr lang="en-US" dirty="0" smtClean="0"/>
              <a:t> pharmacy for dispensing medicines, </a:t>
            </a:r>
          </a:p>
          <a:p>
            <a:r>
              <a:rPr lang="en-US" dirty="0" smtClean="0"/>
              <a:t>minor procedures,</a:t>
            </a:r>
          </a:p>
          <a:p>
            <a:r>
              <a:rPr lang="en-US" dirty="0" smtClean="0"/>
              <a:t> counseling and health education. </a:t>
            </a:r>
          </a:p>
          <a:p>
            <a:r>
              <a:rPr lang="en-US" dirty="0" smtClean="0"/>
              <a:t>OPD refers patients for admission to the hospital of those who need it.</a:t>
            </a:r>
          </a:p>
          <a:p>
            <a:r>
              <a:rPr lang="en-US" dirty="0" smtClean="0"/>
              <a:t> About 80% of total admissions are through OPD. </a:t>
            </a:r>
          </a:p>
          <a:p>
            <a:pPr>
              <a:buNone/>
            </a:pPr>
            <a:r>
              <a:rPr lang="en-US" dirty="0" smtClean="0"/>
              <a:t>Two types</a:t>
            </a:r>
          </a:p>
          <a:p>
            <a:r>
              <a:rPr lang="en-US" dirty="0" smtClean="0"/>
              <a:t>Centralized-all the outpatient care relating to all the specialties, are provided in a compact area.</a:t>
            </a:r>
          </a:p>
          <a:p>
            <a:r>
              <a:rPr lang="en-US" dirty="0" smtClean="0"/>
              <a:t>Decentralized-the outpatient care is provided with the respected department. </a:t>
            </a:r>
          </a:p>
          <a:p>
            <a:r>
              <a:rPr lang="en-US" dirty="0" smtClean="0"/>
              <a:t>To avoid dissatisfaction</a:t>
            </a:r>
            <a:r>
              <a:rPr lang="en-US" smtClean="0"/>
              <a:t>, quality</a:t>
            </a:r>
          </a:p>
          <a:p>
            <a:pPr>
              <a:buNone/>
            </a:pPr>
            <a:endParaRPr lang="en-US" dirty="0" smtClean="0"/>
          </a:p>
          <a:p>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buNone/>
            </a:pPr>
            <a:r>
              <a:rPr lang="en-US" dirty="0" smtClean="0"/>
              <a:t>The aim of this study is to do a comparison of patient satisfaction in General and ‘Appointment’ OPD of Neurology department of Dr. Ram </a:t>
            </a:r>
            <a:r>
              <a:rPr lang="en-US" dirty="0" err="1" smtClean="0"/>
              <a:t>Manohar</a:t>
            </a:r>
            <a:r>
              <a:rPr lang="en-US" dirty="0" smtClean="0"/>
              <a:t> </a:t>
            </a:r>
            <a:r>
              <a:rPr lang="en-US" dirty="0" err="1" smtClean="0"/>
              <a:t>Lohia</a:t>
            </a:r>
            <a:r>
              <a:rPr lang="en-US" dirty="0" smtClean="0"/>
              <a:t> Hospital. </a:t>
            </a:r>
          </a:p>
          <a:p>
            <a:pPr>
              <a:buNone/>
            </a:pPr>
            <a:r>
              <a:rPr lang="en-US" dirty="0" smtClean="0"/>
              <a:t> </a:t>
            </a:r>
          </a:p>
          <a:p>
            <a:r>
              <a:rPr lang="en-US" dirty="0" smtClean="0"/>
              <a:t>Ware and his colleagues developed a questionnaire on patient satisfaction in assessing the quality of medical care. Questions were based on accessibility, technical quality, interpersonal manner, general satisfaction, communication and convenience.</a:t>
            </a:r>
          </a:p>
          <a:p>
            <a:r>
              <a:rPr lang="en-US" dirty="0" smtClean="0"/>
              <a:t> Time spent with the doctor was eliminated as it was approximately same for all patients and financial aspect was eliminated as majority of the patients were BPL, CGHS, and Sr. citizens who just have to pay a minimal fee or have free services. </a:t>
            </a:r>
          </a:p>
          <a:p>
            <a:r>
              <a:rPr lang="en-US" dirty="0" smtClean="0"/>
              <a:t>It was also analyzed how many males and females attended each OPD and which age group was prominent in both ‘Appointment’ and General OPD of Neurology department.</a:t>
            </a:r>
          </a:p>
          <a:p>
            <a:endParaRPr lang="en-US" dirty="0"/>
          </a:p>
        </p:txBody>
      </p:sp>
      <p:sp>
        <p:nvSpPr>
          <p:cNvPr id="3" name="Title 2"/>
          <p:cNvSpPr>
            <a:spLocks noGrp="1"/>
          </p:cNvSpPr>
          <p:nvPr>
            <p:ph type="title"/>
          </p:nvPr>
        </p:nvSpPr>
        <p:spPr/>
        <p:txBody>
          <a:bodyPr/>
          <a:lstStyle/>
          <a:p>
            <a:r>
              <a:rPr lang="en-US" dirty="0" smtClean="0"/>
              <a:t>Rationale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buNone/>
            </a:pPr>
            <a:r>
              <a:rPr lang="en-US" dirty="0" smtClean="0"/>
              <a:t>General</a:t>
            </a:r>
          </a:p>
          <a:p>
            <a:pPr lvl="0"/>
            <a:r>
              <a:rPr lang="en-US" dirty="0" smtClean="0"/>
              <a:t>The objective of this study is to find patient satisfaction in Neurology OPD.</a:t>
            </a:r>
          </a:p>
          <a:p>
            <a:r>
              <a:rPr lang="en-US" dirty="0" smtClean="0"/>
              <a:t>The aim was to get the questionnaire filled based on patient’s answers and then analyze them based on overall satisfaction, and quality of the hospital. </a:t>
            </a:r>
          </a:p>
          <a:p>
            <a:pPr lvl="0">
              <a:buNone/>
            </a:pPr>
            <a:r>
              <a:rPr lang="en-US" dirty="0" smtClean="0"/>
              <a:t>Specific</a:t>
            </a:r>
          </a:p>
          <a:p>
            <a:pPr lvl="0"/>
            <a:r>
              <a:rPr lang="en-US" dirty="0" smtClean="0"/>
              <a:t>The study was divided into General and ‘Appointment’ OPD. The aim is to see whether patients in General OPD are satisfied or the patients in ‘Appointment’ OPD are satisfied. </a:t>
            </a:r>
          </a:p>
          <a:p>
            <a:pPr lvl="0"/>
            <a:r>
              <a:rPr lang="en-US" dirty="0" smtClean="0"/>
              <a:t>The object is to find the percentage of males and females attending the Neurology OPD and the age group of people attending the Neurology OPD. </a:t>
            </a:r>
          </a:p>
          <a:p>
            <a:pPr>
              <a:buNone/>
            </a:pPr>
            <a:endParaRPr lang="en-US" dirty="0"/>
          </a:p>
        </p:txBody>
      </p:sp>
      <p:sp>
        <p:nvSpPr>
          <p:cNvPr id="2" name="Title 1"/>
          <p:cNvSpPr>
            <a:spLocks noGrp="1"/>
          </p:cNvSpPr>
          <p:nvPr>
            <p:ph type="title"/>
          </p:nvPr>
        </p:nvSpPr>
        <p:spPr/>
        <p:txBody>
          <a:bodyPr/>
          <a:lstStyle/>
          <a:p>
            <a:r>
              <a:rPr lang="en-US" dirty="0" smtClean="0"/>
              <a:t>Objectives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32500" lnSpcReduction="20000"/>
          </a:bodyPr>
          <a:lstStyle/>
          <a:p>
            <a:r>
              <a:rPr lang="en-US" dirty="0" smtClean="0"/>
              <a:t>Satisfaction was compared in both </a:t>
            </a:r>
            <a:r>
              <a:rPr lang="en-US" dirty="0" err="1" smtClean="0"/>
              <a:t>OPDs</a:t>
            </a:r>
            <a:r>
              <a:rPr lang="en-US" dirty="0" smtClean="0"/>
              <a:t> to find in which OPD are patients satisfied, which was done by using Ware’s patient satisfaction questionnaire. </a:t>
            </a:r>
          </a:p>
          <a:p>
            <a:r>
              <a:rPr lang="en-US" dirty="0" smtClean="0"/>
              <a:t>Then the data was analyzed based on gender and age in each OPD of Neurology Department. </a:t>
            </a:r>
          </a:p>
          <a:p>
            <a:r>
              <a:rPr lang="en-US" dirty="0" smtClean="0"/>
              <a:t>Let the null hypothesis be that General OPD patients are satisfied.</a:t>
            </a:r>
          </a:p>
          <a:p>
            <a:r>
              <a:rPr lang="en-US" dirty="0" smtClean="0"/>
              <a:t>Let the alternate hypothesis be that ‘Appointment’ OPD patients are satisfied. </a:t>
            </a:r>
          </a:p>
          <a:p>
            <a:pPr>
              <a:buNone/>
            </a:pPr>
            <a:r>
              <a:rPr lang="en-US" dirty="0" smtClean="0"/>
              <a:t> </a:t>
            </a:r>
          </a:p>
          <a:p>
            <a:r>
              <a:rPr lang="en-US" dirty="0" smtClean="0"/>
              <a:t>By using two tailed </a:t>
            </a:r>
            <a:r>
              <a:rPr lang="en-US" dirty="0" err="1" smtClean="0"/>
              <a:t>upaired</a:t>
            </a:r>
            <a:r>
              <a:rPr lang="en-US" dirty="0" smtClean="0"/>
              <a:t> </a:t>
            </a:r>
            <a:r>
              <a:rPr lang="en-US" dirty="0" err="1" smtClean="0"/>
              <a:t>t</a:t>
            </a:r>
            <a:r>
              <a:rPr lang="en-US" dirty="0" smtClean="0"/>
              <a:t> test, we can predict that if </a:t>
            </a:r>
            <a:r>
              <a:rPr lang="en-US" dirty="0" err="1" smtClean="0"/>
              <a:t>p</a:t>
            </a:r>
            <a:r>
              <a:rPr lang="en-US" dirty="0" smtClean="0"/>
              <a:t> value is greater that </a:t>
            </a:r>
            <a:r>
              <a:rPr lang="en-US" dirty="0" err="1" smtClean="0"/>
              <a:t>t</a:t>
            </a:r>
            <a:r>
              <a:rPr lang="en-US" dirty="0" smtClean="0"/>
              <a:t> value, then the null hypothesis is accepted and alternate hypothesis rejected and the value is not highly significant and difference is not due to chance. </a:t>
            </a:r>
          </a:p>
          <a:p>
            <a:pPr>
              <a:buNone/>
            </a:pPr>
            <a:r>
              <a:rPr lang="en-US" dirty="0" smtClean="0"/>
              <a:t> </a:t>
            </a:r>
          </a:p>
          <a:p>
            <a:r>
              <a:rPr lang="en-US" dirty="0" smtClean="0"/>
              <a:t>The alternate prediction is that if </a:t>
            </a:r>
            <a:r>
              <a:rPr lang="en-US" dirty="0" err="1" smtClean="0"/>
              <a:t>p</a:t>
            </a:r>
            <a:r>
              <a:rPr lang="en-US" dirty="0" smtClean="0"/>
              <a:t> value is less than </a:t>
            </a:r>
            <a:r>
              <a:rPr lang="en-US" dirty="0" err="1" smtClean="0"/>
              <a:t>t</a:t>
            </a:r>
            <a:r>
              <a:rPr lang="en-US" dirty="0" smtClean="0"/>
              <a:t> value then the null hypothesis is cancelled alternate hypothesis is accepted and value is highly significant and difference is due to chance. </a:t>
            </a:r>
          </a:p>
          <a:p>
            <a:pPr>
              <a:buNone/>
            </a:pPr>
            <a:r>
              <a:rPr lang="en-US" dirty="0" smtClean="0"/>
              <a:t> </a:t>
            </a:r>
          </a:p>
          <a:p>
            <a:r>
              <a:rPr lang="en-US" dirty="0" smtClean="0"/>
              <a:t>Expected result of the study is that patients in General Neurology OPD will be dissatisfied and patients in ‘Appointment’ Neurology OPD will be satisfied. One of the main reasons is that the average waiting time of General Neurology OPD is much more than ‘Appointment’ Neurology OPD. </a:t>
            </a:r>
          </a:p>
          <a:p>
            <a:r>
              <a:rPr lang="en-US" dirty="0" smtClean="0"/>
              <a:t>Empirical study is used to come up with the hypothesis and find the roots and causes of patient satisfaction. The research tool is questionnaire. These questionnaires were close ended. </a:t>
            </a:r>
          </a:p>
          <a:p>
            <a:r>
              <a:rPr lang="en-US" dirty="0" smtClean="0"/>
              <a:t>Neurology patients are source of data. </a:t>
            </a:r>
            <a:r>
              <a:rPr lang="en-US" dirty="0" err="1" smtClean="0"/>
              <a:t>Judgemental</a:t>
            </a:r>
            <a:r>
              <a:rPr lang="en-US" dirty="0" smtClean="0"/>
              <a:t> technique is employed to get the sample size. Sample size is calculated by the given population of 300 patients in General OPD. By taking 5% as level of significance we calculated the sample size of general OPD to be 171. Since the appointment OPD patients are from general OPD the sample size was 171 was appointment OPD as well.</a:t>
            </a:r>
          </a:p>
          <a:p>
            <a:r>
              <a:rPr lang="en-US" dirty="0" err="1" smtClean="0"/>
              <a:t>t</a:t>
            </a:r>
            <a:r>
              <a:rPr lang="en-US" dirty="0" smtClean="0"/>
              <a:t> value is compared with table </a:t>
            </a:r>
            <a:r>
              <a:rPr lang="en-US" dirty="0" err="1" smtClean="0"/>
              <a:t>t</a:t>
            </a:r>
            <a:r>
              <a:rPr lang="en-US" dirty="0" smtClean="0"/>
              <a:t> value to find the actual confidence level and see if means are significantly different. Then, </a:t>
            </a:r>
            <a:r>
              <a:rPr lang="en-US" dirty="0" err="1" smtClean="0"/>
              <a:t>t</a:t>
            </a:r>
            <a:r>
              <a:rPr lang="en-US" dirty="0" smtClean="0"/>
              <a:t> value is compared with </a:t>
            </a:r>
            <a:r>
              <a:rPr lang="en-US" dirty="0" err="1" smtClean="0"/>
              <a:t>p</a:t>
            </a:r>
            <a:r>
              <a:rPr lang="en-US" dirty="0" smtClean="0"/>
              <a:t> value table to accept or reject the null hypothesis. </a:t>
            </a:r>
          </a:p>
          <a:p>
            <a:pPr lvl="0">
              <a:buNone/>
            </a:pPr>
            <a:r>
              <a:rPr lang="en-US" dirty="0" smtClean="0"/>
              <a:t>Scoring</a:t>
            </a:r>
          </a:p>
          <a:p>
            <a:r>
              <a:rPr lang="en-US" dirty="0" smtClean="0"/>
              <a:t>Strongly agree was termed as excellent -5</a:t>
            </a:r>
          </a:p>
          <a:p>
            <a:r>
              <a:rPr lang="en-US" dirty="0" smtClean="0"/>
              <a:t>Agree was termed as very good-4</a:t>
            </a:r>
          </a:p>
          <a:p>
            <a:r>
              <a:rPr lang="en-US" dirty="0" smtClean="0"/>
              <a:t>Uncertain was termed as good-3</a:t>
            </a:r>
          </a:p>
          <a:p>
            <a:r>
              <a:rPr lang="en-US" dirty="0" smtClean="0"/>
              <a:t>Disagree was termed as fair-2</a:t>
            </a:r>
          </a:p>
          <a:p>
            <a:r>
              <a:rPr lang="en-US" dirty="0" smtClean="0"/>
              <a:t>Strongly disagree was termed as poor-1</a:t>
            </a:r>
          </a:p>
          <a:p>
            <a:endParaRPr lang="en-US" dirty="0"/>
          </a:p>
        </p:txBody>
      </p:sp>
      <p:sp>
        <p:nvSpPr>
          <p:cNvPr id="2" name="Title 1"/>
          <p:cNvSpPr>
            <a:spLocks noGrp="1"/>
          </p:cNvSpPr>
          <p:nvPr>
            <p:ph type="title"/>
          </p:nvPr>
        </p:nvSpPr>
        <p:spPr/>
        <p:txBody>
          <a:bodyPr/>
          <a:lstStyle/>
          <a:p>
            <a:r>
              <a:rPr lang="en-US" dirty="0" smtClean="0"/>
              <a:t>Methodology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t"/>
            <a:endParaRPr lang="en-US" dirty="0" smtClean="0"/>
          </a:p>
          <a:p>
            <a:endParaRPr lang="en-US" dirty="0"/>
          </a:p>
        </p:txBody>
      </p:sp>
      <p:sp>
        <p:nvSpPr>
          <p:cNvPr id="2" name="Title 1"/>
          <p:cNvSpPr>
            <a:spLocks noGrp="1"/>
          </p:cNvSpPr>
          <p:nvPr>
            <p:ph type="title"/>
          </p:nvPr>
        </p:nvSpPr>
        <p:spPr/>
        <p:txBody>
          <a:bodyPr>
            <a:normAutofit fontScale="90000"/>
          </a:bodyPr>
          <a:lstStyle/>
          <a:p>
            <a:r>
              <a:rPr lang="en-US" dirty="0" smtClean="0"/>
              <a:t>Results</a:t>
            </a:r>
            <a:br>
              <a:rPr lang="en-US" dirty="0" smtClean="0"/>
            </a:br>
            <a:r>
              <a:rPr lang="en-US" dirty="0" smtClean="0"/>
              <a:t>General OPD</a:t>
            </a:r>
            <a:endParaRPr lang="en-US" dirty="0"/>
          </a:p>
        </p:txBody>
      </p:sp>
      <p:graphicFrame>
        <p:nvGraphicFramePr>
          <p:cNvPr id="4" name="C 1"/>
          <p:cNvGraphicFramePr>
            <a:graphicFrameLocks/>
          </p:cNvGraphicFramePr>
          <p:nvPr/>
        </p:nvGraphicFramePr>
        <p:xfrm>
          <a:off x="1548846" y="2555776"/>
          <a:ext cx="7137954" cy="35703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nvGraphicFramePr>
        <p:xfrm>
          <a:off x="1524000" y="1397000"/>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a:spcBef>
                          <a:spcPts val="0"/>
                        </a:spcBef>
                        <a:spcAft>
                          <a:spcPts val="0"/>
                        </a:spcAft>
                      </a:pPr>
                      <a:r>
                        <a:rPr lang="en-US" sz="1200" dirty="0">
                          <a:latin typeface="Times New Roman"/>
                          <a:ea typeface="Cambria"/>
                          <a:cs typeface="Times New Roman"/>
                        </a:rPr>
                        <a:t>Gender</a:t>
                      </a:r>
                    </a:p>
                  </a:txBody>
                  <a:tcPr marL="64770" marR="64770" marT="0" marB="0"/>
                </a:tc>
                <a:tc>
                  <a:txBody>
                    <a:bodyPr/>
                    <a:lstStyle/>
                    <a:p>
                      <a:pPr marL="0" marR="0">
                        <a:spcBef>
                          <a:spcPts val="0"/>
                        </a:spcBef>
                        <a:spcAft>
                          <a:spcPts val="0"/>
                        </a:spcAft>
                      </a:pPr>
                      <a:r>
                        <a:rPr lang="en-US" sz="1200">
                          <a:latin typeface="Times New Roman"/>
                          <a:ea typeface="Cambria"/>
                          <a:cs typeface="Times New Roman"/>
                        </a:rPr>
                        <a:t>Percentage</a:t>
                      </a:r>
                    </a:p>
                  </a:txBody>
                  <a:tcPr marL="64770" marR="64770" marT="0" marB="0"/>
                </a:tc>
              </a:tr>
              <a:tr h="370840">
                <a:tc>
                  <a:txBody>
                    <a:bodyPr/>
                    <a:lstStyle/>
                    <a:p>
                      <a:pPr marL="0" marR="0">
                        <a:spcBef>
                          <a:spcPts val="0"/>
                        </a:spcBef>
                        <a:spcAft>
                          <a:spcPts val="0"/>
                        </a:spcAft>
                      </a:pPr>
                      <a:r>
                        <a:rPr lang="en-US" sz="1200">
                          <a:latin typeface="Times New Roman"/>
                          <a:ea typeface="Cambria"/>
                          <a:cs typeface="Times New Roman"/>
                        </a:rPr>
                        <a:t>Male</a:t>
                      </a:r>
                    </a:p>
                  </a:txBody>
                  <a:tcPr marL="64770" marR="64770" marT="0" marB="0"/>
                </a:tc>
                <a:tc>
                  <a:txBody>
                    <a:bodyPr/>
                    <a:lstStyle/>
                    <a:p>
                      <a:pPr marL="0" marR="0">
                        <a:spcBef>
                          <a:spcPts val="0"/>
                        </a:spcBef>
                        <a:spcAft>
                          <a:spcPts val="0"/>
                        </a:spcAft>
                      </a:pPr>
                      <a:r>
                        <a:rPr lang="en-US" sz="1200">
                          <a:latin typeface="Times New Roman"/>
                          <a:ea typeface="Cambria"/>
                          <a:cs typeface="Times New Roman"/>
                        </a:rPr>
                        <a:t>51%</a:t>
                      </a:r>
                    </a:p>
                  </a:txBody>
                  <a:tcPr marL="64770" marR="64770" marT="0" marB="0"/>
                </a:tc>
              </a:tr>
              <a:tr h="370840">
                <a:tc>
                  <a:txBody>
                    <a:bodyPr/>
                    <a:lstStyle/>
                    <a:p>
                      <a:pPr marL="0" marR="0">
                        <a:spcBef>
                          <a:spcPts val="0"/>
                        </a:spcBef>
                        <a:spcAft>
                          <a:spcPts val="0"/>
                        </a:spcAft>
                      </a:pPr>
                      <a:r>
                        <a:rPr lang="en-US" sz="1200" dirty="0">
                          <a:latin typeface="Times New Roman"/>
                          <a:ea typeface="Cambria"/>
                          <a:cs typeface="Times New Roman"/>
                        </a:rPr>
                        <a:t>Female</a:t>
                      </a:r>
                    </a:p>
                  </a:txBody>
                  <a:tcPr marL="64770" marR="64770" marT="0" marB="0"/>
                </a:tc>
                <a:tc>
                  <a:txBody>
                    <a:bodyPr/>
                    <a:lstStyle/>
                    <a:p>
                      <a:pPr marL="0" marR="0">
                        <a:spcBef>
                          <a:spcPts val="0"/>
                        </a:spcBef>
                        <a:spcAft>
                          <a:spcPts val="0"/>
                        </a:spcAft>
                      </a:pPr>
                      <a:r>
                        <a:rPr lang="en-US" sz="1200" dirty="0">
                          <a:latin typeface="Times New Roman"/>
                          <a:ea typeface="Cambria"/>
                          <a:cs typeface="Times New Roman"/>
                        </a:rPr>
                        <a:t>49%</a:t>
                      </a:r>
                    </a:p>
                  </a:txBody>
                  <a:tcPr marL="64770" marR="6477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a:spcBef>
                          <a:spcPts val="0"/>
                        </a:spcBef>
                        <a:spcAft>
                          <a:spcPts val="0"/>
                        </a:spcAft>
                      </a:pPr>
                      <a:r>
                        <a:rPr lang="en-US" sz="1200" dirty="0">
                          <a:latin typeface="Times New Roman"/>
                          <a:ea typeface="Cambria"/>
                          <a:cs typeface="Times New Roman"/>
                        </a:rPr>
                        <a:t>Age Variable</a:t>
                      </a:r>
                    </a:p>
                  </a:txBody>
                  <a:tcPr marL="64770" marR="64770" marT="0" marB="0"/>
                </a:tc>
                <a:tc>
                  <a:txBody>
                    <a:bodyPr/>
                    <a:lstStyle/>
                    <a:p>
                      <a:pPr marL="0" marR="0">
                        <a:spcBef>
                          <a:spcPts val="0"/>
                        </a:spcBef>
                        <a:spcAft>
                          <a:spcPts val="0"/>
                        </a:spcAft>
                      </a:pPr>
                      <a:r>
                        <a:rPr lang="en-US" sz="1200">
                          <a:latin typeface="Times New Roman"/>
                          <a:ea typeface="Cambria"/>
                          <a:cs typeface="Times New Roman"/>
                        </a:rPr>
                        <a:t>Percentage</a:t>
                      </a:r>
                    </a:p>
                  </a:txBody>
                  <a:tcPr marL="64770" marR="64770" marT="0" marB="0"/>
                </a:tc>
              </a:tr>
              <a:tr h="370840">
                <a:tc>
                  <a:txBody>
                    <a:bodyPr/>
                    <a:lstStyle/>
                    <a:p>
                      <a:pPr marL="0" marR="0">
                        <a:spcBef>
                          <a:spcPts val="0"/>
                        </a:spcBef>
                        <a:spcAft>
                          <a:spcPts val="0"/>
                        </a:spcAft>
                      </a:pPr>
                      <a:r>
                        <a:rPr lang="en-US" sz="1200" dirty="0" smtClean="0">
                          <a:latin typeface="Times New Roman"/>
                          <a:ea typeface="Cambria"/>
                          <a:cs typeface="Times New Roman"/>
                        </a:rPr>
                        <a:t>A(1-12)</a:t>
                      </a:r>
                      <a:endParaRPr lang="en-US" sz="1200" dirty="0">
                        <a:latin typeface="Times New Roman"/>
                        <a:ea typeface="Cambria"/>
                        <a:cs typeface="Times New Roman"/>
                      </a:endParaRPr>
                    </a:p>
                  </a:txBody>
                  <a:tcPr marL="64770" marR="64770" marT="0" marB="0"/>
                </a:tc>
                <a:tc>
                  <a:txBody>
                    <a:bodyPr/>
                    <a:lstStyle/>
                    <a:p>
                      <a:pPr marL="0" marR="0">
                        <a:spcBef>
                          <a:spcPts val="0"/>
                        </a:spcBef>
                        <a:spcAft>
                          <a:spcPts val="0"/>
                        </a:spcAft>
                      </a:pPr>
                      <a:r>
                        <a:rPr lang="en-US" sz="1200">
                          <a:latin typeface="Times New Roman"/>
                          <a:ea typeface="Cambria"/>
                          <a:cs typeface="Times New Roman"/>
                        </a:rPr>
                        <a:t>1%</a:t>
                      </a:r>
                    </a:p>
                  </a:txBody>
                  <a:tcPr marL="64770" marR="64770" marT="0" marB="0"/>
                </a:tc>
              </a:tr>
              <a:tr h="370840">
                <a:tc>
                  <a:txBody>
                    <a:bodyPr/>
                    <a:lstStyle/>
                    <a:p>
                      <a:pPr marL="0" marR="0">
                        <a:spcBef>
                          <a:spcPts val="0"/>
                        </a:spcBef>
                        <a:spcAft>
                          <a:spcPts val="0"/>
                        </a:spcAft>
                      </a:pPr>
                      <a:r>
                        <a:rPr lang="en-US" sz="1200" dirty="0" smtClean="0">
                          <a:latin typeface="Times New Roman"/>
                          <a:ea typeface="Cambria"/>
                          <a:cs typeface="Times New Roman"/>
                        </a:rPr>
                        <a:t>B(13-19)</a:t>
                      </a:r>
                      <a:endParaRPr lang="en-US" sz="1200" dirty="0">
                        <a:latin typeface="Times New Roman"/>
                        <a:ea typeface="Cambria"/>
                        <a:cs typeface="Times New Roman"/>
                      </a:endParaRPr>
                    </a:p>
                  </a:txBody>
                  <a:tcPr marL="64770" marR="64770" marT="0" marB="0"/>
                </a:tc>
                <a:tc>
                  <a:txBody>
                    <a:bodyPr/>
                    <a:lstStyle/>
                    <a:p>
                      <a:pPr marL="0" marR="0">
                        <a:spcBef>
                          <a:spcPts val="0"/>
                        </a:spcBef>
                        <a:spcAft>
                          <a:spcPts val="0"/>
                        </a:spcAft>
                      </a:pPr>
                      <a:r>
                        <a:rPr lang="en-US" sz="1200">
                          <a:latin typeface="Times New Roman"/>
                          <a:ea typeface="Cambria"/>
                          <a:cs typeface="Times New Roman"/>
                        </a:rPr>
                        <a:t>5%</a:t>
                      </a:r>
                    </a:p>
                  </a:txBody>
                  <a:tcPr marL="64770" marR="64770" marT="0" marB="0"/>
                </a:tc>
              </a:tr>
              <a:tr h="370840">
                <a:tc>
                  <a:txBody>
                    <a:bodyPr/>
                    <a:lstStyle/>
                    <a:p>
                      <a:pPr marL="0" marR="0">
                        <a:spcBef>
                          <a:spcPts val="0"/>
                        </a:spcBef>
                        <a:spcAft>
                          <a:spcPts val="0"/>
                        </a:spcAft>
                      </a:pPr>
                      <a:r>
                        <a:rPr lang="en-US" sz="1200" dirty="0" smtClean="0">
                          <a:latin typeface="Times New Roman"/>
                          <a:ea typeface="Cambria"/>
                          <a:cs typeface="Times New Roman"/>
                        </a:rPr>
                        <a:t>C(20-60)</a:t>
                      </a:r>
                      <a:endParaRPr lang="en-US" sz="1200" dirty="0">
                        <a:latin typeface="Times New Roman"/>
                        <a:ea typeface="Cambria"/>
                        <a:cs typeface="Times New Roman"/>
                      </a:endParaRPr>
                    </a:p>
                  </a:txBody>
                  <a:tcPr marL="64770" marR="64770" marT="0" marB="0"/>
                </a:tc>
                <a:tc>
                  <a:txBody>
                    <a:bodyPr/>
                    <a:lstStyle/>
                    <a:p>
                      <a:pPr marL="0" marR="0">
                        <a:spcBef>
                          <a:spcPts val="0"/>
                        </a:spcBef>
                        <a:spcAft>
                          <a:spcPts val="0"/>
                        </a:spcAft>
                      </a:pPr>
                      <a:r>
                        <a:rPr lang="en-US" sz="1200">
                          <a:latin typeface="Times New Roman"/>
                          <a:ea typeface="Cambria"/>
                          <a:cs typeface="Times New Roman"/>
                        </a:rPr>
                        <a:t>77%</a:t>
                      </a:r>
                    </a:p>
                  </a:txBody>
                  <a:tcPr marL="64770" marR="64770" marT="0" marB="0"/>
                </a:tc>
              </a:tr>
              <a:tr h="370840">
                <a:tc>
                  <a:txBody>
                    <a:bodyPr/>
                    <a:lstStyle/>
                    <a:p>
                      <a:pPr marL="0" marR="0">
                        <a:spcBef>
                          <a:spcPts val="0"/>
                        </a:spcBef>
                        <a:spcAft>
                          <a:spcPts val="0"/>
                        </a:spcAft>
                      </a:pPr>
                      <a:r>
                        <a:rPr lang="en-US" sz="1200" dirty="0" smtClean="0">
                          <a:latin typeface="Times New Roman"/>
                          <a:ea typeface="Cambria"/>
                          <a:cs typeface="Times New Roman"/>
                        </a:rPr>
                        <a:t>D(60 +)</a:t>
                      </a:r>
                      <a:endParaRPr lang="en-US" sz="1200" dirty="0">
                        <a:latin typeface="Times New Roman"/>
                        <a:ea typeface="Cambria"/>
                        <a:cs typeface="Times New Roman"/>
                      </a:endParaRPr>
                    </a:p>
                  </a:txBody>
                  <a:tcPr marL="64770" marR="64770" marT="0" marB="0"/>
                </a:tc>
                <a:tc>
                  <a:txBody>
                    <a:bodyPr/>
                    <a:lstStyle/>
                    <a:p>
                      <a:pPr marL="0" marR="0">
                        <a:spcBef>
                          <a:spcPts val="0"/>
                        </a:spcBef>
                        <a:spcAft>
                          <a:spcPts val="0"/>
                        </a:spcAft>
                      </a:pPr>
                      <a:r>
                        <a:rPr lang="en-US" sz="1200" dirty="0">
                          <a:latin typeface="Times New Roman"/>
                          <a:ea typeface="Cambria"/>
                          <a:cs typeface="Times New Roman"/>
                        </a:rPr>
                        <a:t>14%</a:t>
                      </a:r>
                    </a:p>
                  </a:txBody>
                  <a:tcPr marL="64770" marR="64770" marT="0" marB="0"/>
                </a:tc>
              </a:tr>
            </a:tbl>
          </a:graphicData>
        </a:graphic>
      </p:graphicFrame>
      <p:sp>
        <p:nvSpPr>
          <p:cNvPr id="2" name="Title 1"/>
          <p:cNvSpPr>
            <a:spLocks noGrp="1"/>
          </p:cNvSpPr>
          <p:nvPr>
            <p:ph type="title"/>
          </p:nvPr>
        </p:nvSpPr>
        <p:spPr/>
        <p:txBody>
          <a:bodyPr/>
          <a:lstStyle/>
          <a:p>
            <a:r>
              <a:rPr lang="en-US" dirty="0" smtClean="0"/>
              <a:t>General OPD</a:t>
            </a:r>
            <a:endParaRPr lang="en-US" dirty="0"/>
          </a:p>
        </p:txBody>
      </p:sp>
      <p:graphicFrame>
        <p:nvGraphicFramePr>
          <p:cNvPr id="5" name="C 5"/>
          <p:cNvGraphicFramePr/>
          <p:nvPr/>
        </p:nvGraphicFramePr>
        <p:xfrm>
          <a:off x="2286000" y="385493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Concourse.thmx</Template>
  <TotalTime>115</TotalTime>
  <Words>1657</Words>
  <Application>Microsoft Macintosh PowerPoint</Application>
  <PresentationFormat>On-screen Show (4:3)</PresentationFormat>
  <Paragraphs>155</Paragraphs>
  <Slides>17</Slides>
  <Notes>0</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Concourse</vt:lpstr>
      <vt:lpstr>“To study Patient Satisfaction in General and Appointment Neurology OPD of a Large Teaching Hospital” </vt:lpstr>
      <vt:lpstr>Content</vt:lpstr>
      <vt:lpstr>Reflection from Internship</vt:lpstr>
      <vt:lpstr>Introduction</vt:lpstr>
      <vt:lpstr>Rationale</vt:lpstr>
      <vt:lpstr>Objectives</vt:lpstr>
      <vt:lpstr>Methodology</vt:lpstr>
      <vt:lpstr>Results General OPD</vt:lpstr>
      <vt:lpstr>General OPD</vt:lpstr>
      <vt:lpstr>Appointment OPD</vt:lpstr>
      <vt:lpstr>Appointment OPD</vt:lpstr>
      <vt:lpstr>Slide 12</vt:lpstr>
      <vt:lpstr>Slide 13</vt:lpstr>
      <vt:lpstr>RCA</vt:lpstr>
      <vt:lpstr>RCA</vt:lpstr>
      <vt:lpstr>Reccomendations</vt:lpstr>
      <vt:lpstr>Slide 17</vt:lpstr>
    </vt:vector>
  </TitlesOfParts>
  <Company>UCSD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Patient Satisfaction in General and Appointment Neurology OPD of a Large Teaching Hospital” </dc:title>
  <dc:creator>Aarushi Gupta</dc:creator>
  <cp:lastModifiedBy>Aarushi Gupta</cp:lastModifiedBy>
  <cp:revision>13</cp:revision>
  <dcterms:created xsi:type="dcterms:W3CDTF">2011-04-26T02:54:07Z</dcterms:created>
  <dcterms:modified xsi:type="dcterms:W3CDTF">2011-04-26T02:54:33Z</dcterms:modified>
</cp:coreProperties>
</file>