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147468405" r:id="rId2"/>
    <p:sldId id="261" r:id="rId3"/>
    <p:sldId id="2147468427" r:id="rId4"/>
    <p:sldId id="2147468428" r:id="rId5"/>
    <p:sldId id="2147468429" r:id="rId6"/>
    <p:sldId id="2113691553" r:id="rId7"/>
    <p:sldId id="2147468412" r:id="rId8"/>
    <p:sldId id="2147468421" r:id="rId9"/>
    <p:sldId id="2147468415" r:id="rId10"/>
    <p:sldId id="2147468416" r:id="rId11"/>
    <p:sldId id="2147468419" r:id="rId12"/>
    <p:sldId id="2147468413" r:id="rId13"/>
    <p:sldId id="2147468402" r:id="rId14"/>
    <p:sldId id="2147468422" r:id="rId15"/>
    <p:sldId id="2147468423" r:id="rId16"/>
    <p:sldId id="2147468424" r:id="rId17"/>
    <p:sldId id="2147468425" r:id="rId18"/>
    <p:sldId id="2147468426" r:id="rId19"/>
    <p:sldId id="2147468433" r:id="rId20"/>
    <p:sldId id="2147468434" r:id="rId21"/>
    <p:sldId id="2147468432" r:id="rId22"/>
    <p:sldId id="2147468407" r:id="rId23"/>
    <p:sldId id="2147468435" r:id="rId24"/>
    <p:sldId id="2147468430" r:id="rId25"/>
    <p:sldId id="2147468436" r:id="rId26"/>
    <p:sldId id="2147468437" r:id="rId27"/>
    <p:sldId id="2147468438" r:id="rId28"/>
    <p:sldId id="2147468439" r:id="rId29"/>
    <p:sldId id="2147468440" r:id="rId30"/>
    <p:sldId id="2147468441" r:id="rId31"/>
    <p:sldId id="2147468443" r:id="rId32"/>
    <p:sldId id="2147468444" r:id="rId33"/>
    <p:sldId id="2147468409" r:id="rId34"/>
    <p:sldId id="2147468431" r:id="rId35"/>
    <p:sldId id="2147468420" r:id="rId36"/>
    <p:sldId id="214746840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A5B4B2-92FF-314D-533D-0B75FBE237E6}" name="Dr. Ekta Saroha" initials="DES" userId="S::Ekta@iihmrdelhi.edu.in::56025dae-553e-4d4f-8087-90906ac46ed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06" autoAdjust="0"/>
    <p:restoredTop sz="94690" autoAdjust="0"/>
  </p:normalViewPr>
  <p:slideViewPr>
    <p:cSldViewPr snapToGrid="0">
      <p:cViewPr varScale="1">
        <p:scale>
          <a:sx n="81" d="100"/>
          <a:sy n="81" d="100"/>
        </p:scale>
        <p:origin x="95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0A8813-E640-4384-A360-A2DF933846BA}"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656D31-45BC-409B-9EDD-A0B90FDCE947}" type="slidenum">
              <a:rPr lang="en-US" smtClean="0"/>
              <a:t>‹#›</a:t>
            </a:fld>
            <a:endParaRPr lang="en-US"/>
          </a:p>
        </p:txBody>
      </p:sp>
    </p:spTree>
    <p:extLst>
      <p:ext uri="{BB962C8B-B14F-4D97-AF65-F5344CB8AC3E}">
        <p14:creationId xmlns:p14="http://schemas.microsoft.com/office/powerpoint/2010/main" val="3040411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Facts, proof points, doctors, expertise, numbers, claims, template</a:t>
            </a:r>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CA61E296-9532-40C3-9174-581AD2B7748B}" type="slidenum">
              <a:rPr lang="en-US" smtClean="0"/>
              <a:pPr/>
              <a:t>6</a:t>
            </a:fld>
            <a:endParaRPr lang="en-US"/>
          </a:p>
        </p:txBody>
      </p:sp>
    </p:spTree>
    <p:extLst>
      <p:ext uri="{BB962C8B-B14F-4D97-AF65-F5344CB8AC3E}">
        <p14:creationId xmlns:p14="http://schemas.microsoft.com/office/powerpoint/2010/main" val="31229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(the focus is upon Indian population), hence tried finding articles, reviews studies addressing Indian context but since there’s a scarce of research hence global context was later adopted</a:t>
            </a:r>
          </a:p>
        </p:txBody>
      </p:sp>
      <p:sp>
        <p:nvSpPr>
          <p:cNvPr id="4" name="Slide Number Placeholder 3"/>
          <p:cNvSpPr>
            <a:spLocks noGrp="1"/>
          </p:cNvSpPr>
          <p:nvPr>
            <p:ph type="sldNum" sz="quarter" idx="10"/>
          </p:nvPr>
        </p:nvSpPr>
        <p:spPr/>
        <p:txBody>
          <a:bodyPr/>
          <a:lstStyle/>
          <a:p>
            <a:fld id="{EA656D31-45BC-409B-9EDD-A0B90FDCE947}" type="slidenum">
              <a:rPr lang="en-US" smtClean="0"/>
              <a:t>16</a:t>
            </a:fld>
            <a:endParaRPr lang="en-US"/>
          </a:p>
        </p:txBody>
      </p:sp>
    </p:spTree>
    <p:extLst>
      <p:ext uri="{BB962C8B-B14F-4D97-AF65-F5344CB8AC3E}">
        <p14:creationId xmlns:p14="http://schemas.microsoft.com/office/powerpoint/2010/main" val="4288681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656D31-45BC-409B-9EDD-A0B90FDCE947}" type="slidenum">
              <a:rPr lang="en-US" smtClean="0"/>
              <a:t>17</a:t>
            </a:fld>
            <a:endParaRPr lang="en-US"/>
          </a:p>
        </p:txBody>
      </p:sp>
    </p:spTree>
    <p:extLst>
      <p:ext uri="{BB962C8B-B14F-4D97-AF65-F5344CB8AC3E}">
        <p14:creationId xmlns:p14="http://schemas.microsoft.com/office/powerpoint/2010/main" val="4119504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solidFill>
                <a:schemeClr val="bg2">
                  <a:lumMod val="25000"/>
                </a:schemeClr>
              </a:solidFill>
              <a:latin typeface="Arial" panose="020B0604020202020204" pitchFamily="34" charset="0"/>
              <a:ea typeface="Calibri" panose="020F0502020204030204" pitchFamily="34" charset="0"/>
            </a:endParaRPr>
          </a:p>
          <a:p>
            <a:pPr marL="0" indent="0">
              <a:buNone/>
            </a:pPr>
            <a:r>
              <a:rPr lang="en-US" sz="1200" dirty="0">
                <a:solidFill>
                  <a:schemeClr val="bg2">
                    <a:lumMod val="25000"/>
                  </a:schemeClr>
                </a:solidFill>
                <a:effectLst/>
                <a:latin typeface="Arial" panose="020B0604020202020204" pitchFamily="34" charset="0"/>
                <a:ea typeface="Calibri" panose="020F0502020204030204" pitchFamily="34" charset="0"/>
              </a:rPr>
              <a:t>PubMed and Google Scholar were searched for articles published from 1993 to 2023 that reported the prevalence of OSA diagnosed via sleep monitoring and the prevalence of HGV at risk for OSA and their association with environmental and lifestyle factors, as assessed by symptomatology and/or sleep questionnaires. </a:t>
            </a:r>
            <a:r>
              <a:rPr lang="en-US" sz="1200" dirty="0">
                <a:solidFill>
                  <a:schemeClr val="bg2">
                    <a:lumMod val="25000"/>
                  </a:schemeClr>
                </a:solidFill>
                <a:latin typeface="Arial" panose="020B0604020202020204" pitchFamily="34" charset="0"/>
                <a:ea typeface="Calibri" panose="020F0502020204030204" pitchFamily="34" charset="0"/>
              </a:rPr>
              <a:t>D</a:t>
            </a:r>
            <a:r>
              <a:rPr lang="en-US" sz="1200" dirty="0">
                <a:solidFill>
                  <a:schemeClr val="bg2">
                    <a:lumMod val="25000"/>
                  </a:schemeClr>
                </a:solidFill>
                <a:effectLst/>
                <a:latin typeface="Arial" panose="020B0604020202020204" pitchFamily="34" charset="0"/>
                <a:ea typeface="Calibri" panose="020F0502020204030204" pitchFamily="34" charset="0"/>
              </a:rPr>
              <a:t>atabase of sleep societies and online articles for relevant abstracts were looked upon</a:t>
            </a:r>
          </a:p>
          <a:p>
            <a:endParaRPr lang="en-US" dirty="0"/>
          </a:p>
        </p:txBody>
      </p:sp>
      <p:sp>
        <p:nvSpPr>
          <p:cNvPr id="4" name="Slide Number Placeholder 3"/>
          <p:cNvSpPr>
            <a:spLocks noGrp="1"/>
          </p:cNvSpPr>
          <p:nvPr>
            <p:ph type="sldNum" sz="quarter" idx="5"/>
          </p:nvPr>
        </p:nvSpPr>
        <p:spPr/>
        <p:txBody>
          <a:bodyPr/>
          <a:lstStyle/>
          <a:p>
            <a:fld id="{EA656D31-45BC-409B-9EDD-A0B90FDCE947}" type="slidenum">
              <a:rPr lang="en-US" smtClean="0"/>
              <a:t>18</a:t>
            </a:fld>
            <a:endParaRPr lang="en-US"/>
          </a:p>
        </p:txBody>
      </p:sp>
    </p:spTree>
    <p:extLst>
      <p:ext uri="{BB962C8B-B14F-4D97-AF65-F5344CB8AC3E}">
        <p14:creationId xmlns:p14="http://schemas.microsoft.com/office/powerpoint/2010/main" val="4077327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Drivers have stated that they do so in order to match the delivery time.</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A656D31-45BC-409B-9EDD-A0B90FDCE947}" type="slidenum">
              <a:rPr lang="en-US" smtClean="0"/>
              <a:t>28</a:t>
            </a:fld>
            <a:endParaRPr lang="en-US"/>
          </a:p>
        </p:txBody>
      </p:sp>
    </p:spTree>
    <p:extLst>
      <p:ext uri="{BB962C8B-B14F-4D97-AF65-F5344CB8AC3E}">
        <p14:creationId xmlns:p14="http://schemas.microsoft.com/office/powerpoint/2010/main" val="4136775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Claim</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Fleet owners take up multiple assignments to generate more revenue, leading to drivers being overburdened with work causing over-speeding.</a:t>
            </a:r>
            <a:endParaRPr lang="en-US" dirty="0"/>
          </a:p>
        </p:txBody>
      </p:sp>
      <p:sp>
        <p:nvSpPr>
          <p:cNvPr id="4" name="Slide Number Placeholder 3"/>
          <p:cNvSpPr>
            <a:spLocks noGrp="1"/>
          </p:cNvSpPr>
          <p:nvPr>
            <p:ph type="sldNum" sz="quarter" idx="5"/>
          </p:nvPr>
        </p:nvSpPr>
        <p:spPr/>
        <p:txBody>
          <a:bodyPr/>
          <a:lstStyle/>
          <a:p>
            <a:fld id="{EA656D31-45BC-409B-9EDD-A0B90FDCE947}" type="slidenum">
              <a:rPr lang="en-US" smtClean="0"/>
              <a:t>29</a:t>
            </a:fld>
            <a:endParaRPr lang="en-US"/>
          </a:p>
        </p:txBody>
      </p:sp>
    </p:spTree>
    <p:extLst>
      <p:ext uri="{BB962C8B-B14F-4D97-AF65-F5344CB8AC3E}">
        <p14:creationId xmlns:p14="http://schemas.microsoft.com/office/powerpoint/2010/main" val="488349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00" dirty="0">
                <a:effectLst/>
                <a:latin typeface="Arial" panose="020B0604020202020204" pitchFamily="34" charset="0"/>
                <a:ea typeface="Calibri" panose="020F0502020204030204" pitchFamily="34" charset="0"/>
                <a:cs typeface="Arial" panose="020B0604020202020204" pitchFamily="34" charset="0"/>
              </a:rPr>
              <a:t>green tax, toll tax, road tax, parking tax </a:t>
            </a:r>
            <a:endParaRPr lang="en-US" dirty="0"/>
          </a:p>
        </p:txBody>
      </p:sp>
      <p:sp>
        <p:nvSpPr>
          <p:cNvPr id="4" name="Slide Number Placeholder 3"/>
          <p:cNvSpPr>
            <a:spLocks noGrp="1"/>
          </p:cNvSpPr>
          <p:nvPr>
            <p:ph type="sldNum" sz="quarter" idx="5"/>
          </p:nvPr>
        </p:nvSpPr>
        <p:spPr/>
        <p:txBody>
          <a:bodyPr/>
          <a:lstStyle/>
          <a:p>
            <a:fld id="{EA656D31-45BC-409B-9EDD-A0B90FDCE947}" type="slidenum">
              <a:rPr lang="en-US" smtClean="0"/>
              <a:t>30</a:t>
            </a:fld>
            <a:endParaRPr lang="en-US"/>
          </a:p>
        </p:txBody>
      </p:sp>
    </p:spTree>
    <p:extLst>
      <p:ext uri="{BB962C8B-B14F-4D97-AF65-F5344CB8AC3E}">
        <p14:creationId xmlns:p14="http://schemas.microsoft.com/office/powerpoint/2010/main" val="763032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Such a helpline number should be displayed prominently on highways.</a:t>
            </a:r>
          </a:p>
          <a:p>
            <a:endParaRPr lang="en-US" dirty="0"/>
          </a:p>
        </p:txBody>
      </p:sp>
      <p:sp>
        <p:nvSpPr>
          <p:cNvPr id="4" name="Slide Number Placeholder 3"/>
          <p:cNvSpPr>
            <a:spLocks noGrp="1"/>
          </p:cNvSpPr>
          <p:nvPr>
            <p:ph type="sldNum" sz="quarter" idx="5"/>
          </p:nvPr>
        </p:nvSpPr>
        <p:spPr/>
        <p:txBody>
          <a:bodyPr/>
          <a:lstStyle/>
          <a:p>
            <a:fld id="{EA656D31-45BC-409B-9EDD-A0B90FDCE947}" type="slidenum">
              <a:rPr lang="en-US" smtClean="0"/>
              <a:t>31</a:t>
            </a:fld>
            <a:endParaRPr lang="en-US"/>
          </a:p>
        </p:txBody>
      </p:sp>
    </p:spTree>
    <p:extLst>
      <p:ext uri="{BB962C8B-B14F-4D97-AF65-F5344CB8AC3E}">
        <p14:creationId xmlns:p14="http://schemas.microsoft.com/office/powerpoint/2010/main" val="4090726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Such a helpline number should be displayed prominently on highways.</a:t>
            </a:r>
          </a:p>
          <a:p>
            <a:endParaRPr lang="en-US" dirty="0"/>
          </a:p>
        </p:txBody>
      </p:sp>
      <p:sp>
        <p:nvSpPr>
          <p:cNvPr id="4" name="Slide Number Placeholder 3"/>
          <p:cNvSpPr>
            <a:spLocks noGrp="1"/>
          </p:cNvSpPr>
          <p:nvPr>
            <p:ph type="sldNum" sz="quarter" idx="5"/>
          </p:nvPr>
        </p:nvSpPr>
        <p:spPr/>
        <p:txBody>
          <a:bodyPr/>
          <a:lstStyle/>
          <a:p>
            <a:fld id="{EA656D31-45BC-409B-9EDD-A0B90FDCE947}" type="slidenum">
              <a:rPr lang="en-US" smtClean="0"/>
              <a:t>32</a:t>
            </a:fld>
            <a:endParaRPr lang="en-US"/>
          </a:p>
        </p:txBody>
      </p:sp>
    </p:spTree>
    <p:extLst>
      <p:ext uri="{BB962C8B-B14F-4D97-AF65-F5344CB8AC3E}">
        <p14:creationId xmlns:p14="http://schemas.microsoft.com/office/powerpoint/2010/main" val="1450037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1" kern="1200">
              <a:solidFill>
                <a:schemeClr val="tx1"/>
              </a:solidFill>
              <a:effectLst/>
              <a:latin typeface="+mn-lt"/>
              <a:ea typeface="+mn-ea"/>
              <a:cs typeface="+mn-cs"/>
            </a:endParaRPr>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CA61E296-9532-40C3-9174-581AD2B7748B}" type="slidenum">
              <a:rPr lang="en-US" smtClean="0"/>
              <a:pPr/>
              <a:t>36</a:t>
            </a:fld>
            <a:endParaRPr lang="en-US"/>
          </a:p>
        </p:txBody>
      </p:sp>
    </p:spTree>
    <p:extLst>
      <p:ext uri="{BB962C8B-B14F-4D97-AF65-F5344CB8AC3E}">
        <p14:creationId xmlns:p14="http://schemas.microsoft.com/office/powerpoint/2010/main" val="2148716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1" kern="1200">
              <a:solidFill>
                <a:schemeClr val="tx1"/>
              </a:solidFill>
              <a:effectLst/>
              <a:latin typeface="+mn-lt"/>
              <a:ea typeface="+mn-ea"/>
              <a:cs typeface="+mn-cs"/>
            </a:endParaRPr>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CA61E296-9532-40C3-9174-581AD2B7748B}" type="slidenum">
              <a:rPr lang="en-US" smtClean="0"/>
              <a:pPr/>
              <a:t>7</a:t>
            </a:fld>
            <a:endParaRPr lang="en-US"/>
          </a:p>
        </p:txBody>
      </p:sp>
    </p:spTree>
    <p:extLst>
      <p:ext uri="{BB962C8B-B14F-4D97-AF65-F5344CB8AC3E}">
        <p14:creationId xmlns:p14="http://schemas.microsoft.com/office/powerpoint/2010/main" val="2148716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85000"/>
                    <a:lumOff val="15000"/>
                  </a:schemeClr>
                </a:solidFill>
                <a:effectLst/>
                <a:latin typeface="Arial" panose="020B0604020202020204" pitchFamily="34" charset="0"/>
                <a:ea typeface="Times New Roman" panose="02020603050405020304" pitchFamily="18" charset="0"/>
                <a:cs typeface="Arial" panose="020B0604020202020204" pitchFamily="34" charset="0"/>
              </a:rPr>
              <a:t>HGV drivers play a significant role in the economy, yet they often go untreated in poor and crowded countries like India where access to even the most basic healthcare is scarce. Road traffic accidents are one of the biggest causes of mortality in India, and sleep apnea is a serious issue everywhere, thus it is imperative to address health issues for this population.</a:t>
            </a:r>
          </a:p>
          <a:p>
            <a:pPr marL="0" indent="0">
              <a:buNone/>
            </a:pPr>
            <a:endParaRPr lang="en-US" sz="1200" b="1" kern="1200" dirty="0">
              <a:solidFill>
                <a:schemeClr val="tx1"/>
              </a:solidFill>
              <a:effectLst/>
              <a:latin typeface="+mn-lt"/>
              <a:ea typeface="+mn-ea"/>
              <a:cs typeface="+mn-cs"/>
            </a:endParaRPr>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CA61E296-9532-40C3-9174-581AD2B7748B}" type="slidenum">
              <a:rPr lang="en-US" smtClean="0"/>
              <a:pPr/>
              <a:t>8</a:t>
            </a:fld>
            <a:endParaRPr lang="en-US"/>
          </a:p>
        </p:txBody>
      </p:sp>
    </p:spTree>
    <p:extLst>
      <p:ext uri="{BB962C8B-B14F-4D97-AF65-F5344CB8AC3E}">
        <p14:creationId xmlns:p14="http://schemas.microsoft.com/office/powerpoint/2010/main" val="677215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656D31-45BC-409B-9EDD-A0B90FDCE947}" type="slidenum">
              <a:rPr lang="en-US" smtClean="0"/>
              <a:t>9</a:t>
            </a:fld>
            <a:endParaRPr lang="en-US"/>
          </a:p>
        </p:txBody>
      </p:sp>
    </p:spTree>
    <p:extLst>
      <p:ext uri="{BB962C8B-B14F-4D97-AF65-F5344CB8AC3E}">
        <p14:creationId xmlns:p14="http://schemas.microsoft.com/office/powerpoint/2010/main" val="122044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t>
            </a:r>
            <a:r>
              <a:rPr lang="en-US" baseline="30000" dirty="0"/>
              <a:t>st</a:t>
            </a:r>
            <a:r>
              <a:rPr lang="en-US" dirty="0"/>
              <a:t> Sep, 2018, </a:t>
            </a:r>
            <a:r>
              <a:rPr lang="en-US" dirty="0" err="1"/>
              <a:t>centre</a:t>
            </a:r>
            <a:r>
              <a:rPr lang="en-US" dirty="0"/>
              <a:t> has power to implement a national transport policy in consultation with states (to address vehicle’s insurance, compensation for victims on road)</a:t>
            </a:r>
          </a:p>
        </p:txBody>
      </p:sp>
      <p:sp>
        <p:nvSpPr>
          <p:cNvPr id="4" name="Slide Number Placeholder 3"/>
          <p:cNvSpPr>
            <a:spLocks noGrp="1"/>
          </p:cNvSpPr>
          <p:nvPr>
            <p:ph type="sldNum" sz="quarter" idx="5"/>
          </p:nvPr>
        </p:nvSpPr>
        <p:spPr/>
        <p:txBody>
          <a:bodyPr/>
          <a:lstStyle/>
          <a:p>
            <a:fld id="{EA656D31-45BC-409B-9EDD-A0B90FDCE947}" type="slidenum">
              <a:rPr lang="en-US" smtClean="0"/>
              <a:t>11</a:t>
            </a:fld>
            <a:endParaRPr lang="en-US"/>
          </a:p>
        </p:txBody>
      </p:sp>
    </p:spTree>
    <p:extLst>
      <p:ext uri="{BB962C8B-B14F-4D97-AF65-F5344CB8AC3E}">
        <p14:creationId xmlns:p14="http://schemas.microsoft.com/office/powerpoint/2010/main" val="3406764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Impact in supply chain procedure will hamper economy</a:t>
            </a:r>
          </a:p>
        </p:txBody>
      </p:sp>
      <p:sp>
        <p:nvSpPr>
          <p:cNvPr id="4" name="Slide Number Placeholder 3"/>
          <p:cNvSpPr>
            <a:spLocks noGrp="1"/>
          </p:cNvSpPr>
          <p:nvPr>
            <p:ph type="sldNum" sz="quarter" idx="5"/>
          </p:nvPr>
        </p:nvSpPr>
        <p:spPr/>
        <p:txBody>
          <a:bodyPr/>
          <a:lstStyle/>
          <a:p>
            <a:fld id="{EA656D31-45BC-409B-9EDD-A0B90FDCE947}" type="slidenum">
              <a:rPr lang="en-US" smtClean="0"/>
              <a:t>12</a:t>
            </a:fld>
            <a:endParaRPr lang="en-US"/>
          </a:p>
        </p:txBody>
      </p:sp>
    </p:spTree>
    <p:extLst>
      <p:ext uri="{BB962C8B-B14F-4D97-AF65-F5344CB8AC3E}">
        <p14:creationId xmlns:p14="http://schemas.microsoft.com/office/powerpoint/2010/main" val="2413940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identify knowledge gaps, will be the first step of research, to identify topics which have not been covered, what all should we research in India based on existing literature, Short term researches, long term researches </a:t>
            </a:r>
            <a:r>
              <a:rPr lang="en-US" dirty="0" err="1"/>
              <a:t>etc</a:t>
            </a:r>
            <a:endParaRPr lang="en-US" dirty="0"/>
          </a:p>
        </p:txBody>
      </p:sp>
      <p:sp>
        <p:nvSpPr>
          <p:cNvPr id="4" name="Slide Number Placeholder 3"/>
          <p:cNvSpPr>
            <a:spLocks noGrp="1"/>
          </p:cNvSpPr>
          <p:nvPr>
            <p:ph type="sldNum" sz="quarter" idx="5"/>
          </p:nvPr>
        </p:nvSpPr>
        <p:spPr/>
        <p:txBody>
          <a:bodyPr/>
          <a:lstStyle/>
          <a:p>
            <a:fld id="{EA656D31-45BC-409B-9EDD-A0B90FDCE947}" type="slidenum">
              <a:rPr lang="en-US" smtClean="0"/>
              <a:t>13</a:t>
            </a:fld>
            <a:endParaRPr lang="en-US"/>
          </a:p>
        </p:txBody>
      </p:sp>
    </p:spTree>
    <p:extLst>
      <p:ext uri="{BB962C8B-B14F-4D97-AF65-F5344CB8AC3E}">
        <p14:creationId xmlns:p14="http://schemas.microsoft.com/office/powerpoint/2010/main" val="651792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656D31-45BC-409B-9EDD-A0B90FDCE947}" type="slidenum">
              <a:rPr lang="en-US" smtClean="0"/>
              <a:t>14</a:t>
            </a:fld>
            <a:endParaRPr lang="en-US"/>
          </a:p>
        </p:txBody>
      </p:sp>
    </p:spTree>
    <p:extLst>
      <p:ext uri="{BB962C8B-B14F-4D97-AF65-F5344CB8AC3E}">
        <p14:creationId xmlns:p14="http://schemas.microsoft.com/office/powerpoint/2010/main" val="3836688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656D31-45BC-409B-9EDD-A0B90FDCE947}" type="slidenum">
              <a:rPr lang="en-US" smtClean="0"/>
              <a:t>15</a:t>
            </a:fld>
            <a:endParaRPr lang="en-US"/>
          </a:p>
        </p:txBody>
      </p:sp>
    </p:spTree>
    <p:extLst>
      <p:ext uri="{BB962C8B-B14F-4D97-AF65-F5344CB8AC3E}">
        <p14:creationId xmlns:p14="http://schemas.microsoft.com/office/powerpoint/2010/main" val="2636453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A7A74-410F-7729-76FA-5EB9A6ED17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1B2083-0297-ECB5-E158-ABF66A5990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18A58E-D8C3-7343-322C-A77D7A91EBD9}"/>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5" name="Footer Placeholder 4">
            <a:extLst>
              <a:ext uri="{FF2B5EF4-FFF2-40B4-BE49-F238E27FC236}">
                <a16:creationId xmlns:a16="http://schemas.microsoft.com/office/drawing/2014/main" id="{ED344BA1-1DEB-3F28-4A71-CD816F7532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9FB90C-58A5-4954-7112-4C523FB49DB4}"/>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268493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DB06D-EC86-EA5D-1014-B7BAAC90D6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A8E42D-C9A4-68A1-DD0A-7B258AD3EA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A8F5E3-12EB-18B9-CC1E-DA698922ADF0}"/>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5" name="Footer Placeholder 4">
            <a:extLst>
              <a:ext uri="{FF2B5EF4-FFF2-40B4-BE49-F238E27FC236}">
                <a16:creationId xmlns:a16="http://schemas.microsoft.com/office/drawing/2014/main" id="{DDD1D0A1-EBFE-7ACA-6D38-7151BD56D7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3E2FFC-2C47-A8E3-2EF3-063E1BD9F71B}"/>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2467346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E24311-9A9B-F093-E6F2-0944518A9F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D77678-4030-0537-5DE3-5098C209F0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76B678-FC95-01E5-9AEA-B29858AD1B9A}"/>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5" name="Footer Placeholder 4">
            <a:extLst>
              <a:ext uri="{FF2B5EF4-FFF2-40B4-BE49-F238E27FC236}">
                <a16:creationId xmlns:a16="http://schemas.microsoft.com/office/drawing/2014/main" id="{98F33264-E823-F53F-4F13-859A5D869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3E8562-B99C-7454-9869-D8B22A329580}"/>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3644864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69478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834668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C2E8F-B919-9951-F2AB-40E809C9FC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77346A-5D6F-1EB1-FE9D-86D381DE63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D8A242-AEA0-6127-349E-5220516744C8}"/>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5" name="Footer Placeholder 4">
            <a:extLst>
              <a:ext uri="{FF2B5EF4-FFF2-40B4-BE49-F238E27FC236}">
                <a16:creationId xmlns:a16="http://schemas.microsoft.com/office/drawing/2014/main" id="{95519D2B-AD42-C94B-6119-6F27BDE8E0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78AD9A-58A7-1862-C3A7-B073C2DF2B1E}"/>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2276964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29C93-BA4A-EF66-00BC-7FC99EE5B9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FEAAE8-F15E-89C6-4D87-38D1C86BCB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3A5F72-D6C6-5724-0A7F-A98928E6EE73}"/>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5" name="Footer Placeholder 4">
            <a:extLst>
              <a:ext uri="{FF2B5EF4-FFF2-40B4-BE49-F238E27FC236}">
                <a16:creationId xmlns:a16="http://schemas.microsoft.com/office/drawing/2014/main" id="{C7E552F3-10C8-CD00-C03F-C9F6F08371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95C1C2-4F7C-1531-9B2F-B756AE73DF44}"/>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2553435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512B0-FB74-8241-8893-12A986DC07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302330-AA84-C026-B910-7BF65C8CB0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AA6F44-5987-B0D1-473C-4577F3B6E5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464FB8-BA61-849C-3D64-01239F416C59}"/>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6" name="Footer Placeholder 5">
            <a:extLst>
              <a:ext uri="{FF2B5EF4-FFF2-40B4-BE49-F238E27FC236}">
                <a16:creationId xmlns:a16="http://schemas.microsoft.com/office/drawing/2014/main" id="{F3AFAC63-84A6-AD1C-47F1-B5374630A7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F0EBA1-3563-F2D1-2AAC-3E1DA7E49D04}"/>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44834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C0A89-2CF6-2F42-9AAD-C377D6DA47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85BE37-78CC-B806-BD51-AF09B33F3B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B6539-C553-46FC-EEC9-0A1DA911A7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3496F8-C3B0-9E83-F9E3-FADB52AE6C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8D7DC2-2FD4-E490-F63E-88D20BC4B4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6217BD-3539-DE75-85D2-7D2D26A62EAE}"/>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8" name="Footer Placeholder 7">
            <a:extLst>
              <a:ext uri="{FF2B5EF4-FFF2-40B4-BE49-F238E27FC236}">
                <a16:creationId xmlns:a16="http://schemas.microsoft.com/office/drawing/2014/main" id="{16532BF5-0C30-9D96-2416-DF7C07A330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A4B7B1-3E0C-0E8D-4A9C-60C469C3D5C0}"/>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3536927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45C8-C326-03C6-B299-9A5EEF1FBD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B5941F-2307-DF1C-C44F-5A512263D2B8}"/>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4" name="Footer Placeholder 3">
            <a:extLst>
              <a:ext uri="{FF2B5EF4-FFF2-40B4-BE49-F238E27FC236}">
                <a16:creationId xmlns:a16="http://schemas.microsoft.com/office/drawing/2014/main" id="{AB71941F-9706-73F2-A603-C29AA2F893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14A29B-D01B-24E9-EC25-7510BA2CE28F}"/>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19845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80CE2E-142E-D555-C102-C6BA5715413F}"/>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3" name="Footer Placeholder 2">
            <a:extLst>
              <a:ext uri="{FF2B5EF4-FFF2-40B4-BE49-F238E27FC236}">
                <a16:creationId xmlns:a16="http://schemas.microsoft.com/office/drawing/2014/main" id="{6BC3A73D-35B2-F62B-EC7A-46E993A2C3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C61E38-AB79-4EFF-656D-6C2B7213FC36}"/>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2659825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CE9B-B736-4BD0-D094-4CD4CA084C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9B0C16-D6FD-76FA-2D37-1F709FC0A4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50CC11-2937-7E08-AEA3-0FBDCB7237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01371C-7090-65FE-CC14-01890488EF20}"/>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6" name="Footer Placeholder 5">
            <a:extLst>
              <a:ext uri="{FF2B5EF4-FFF2-40B4-BE49-F238E27FC236}">
                <a16:creationId xmlns:a16="http://schemas.microsoft.com/office/drawing/2014/main" id="{CDEB78F6-530F-D56C-0555-94B4492DCF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3FCBC3-92BC-15A3-A5D8-97B42764391B}"/>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1954495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8DD3F-B632-D4B3-B115-ABA65C4106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70254A-29F2-7BD1-E2EC-4B1966A28B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A23E66-AA19-1330-FA5E-F564111B75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1BE79A-3A4A-2F90-DA25-EB59CFF0D9ED}"/>
              </a:ext>
            </a:extLst>
          </p:cNvPr>
          <p:cNvSpPr>
            <a:spLocks noGrp="1"/>
          </p:cNvSpPr>
          <p:nvPr>
            <p:ph type="dt" sz="half" idx="10"/>
          </p:nvPr>
        </p:nvSpPr>
        <p:spPr/>
        <p:txBody>
          <a:bodyPr/>
          <a:lstStyle/>
          <a:p>
            <a:fld id="{8359A860-519D-4FE8-8E49-CFA51440FB71}" type="datetimeFigureOut">
              <a:rPr lang="en-US" smtClean="0"/>
              <a:t>7/18/2023</a:t>
            </a:fld>
            <a:endParaRPr lang="en-US"/>
          </a:p>
        </p:txBody>
      </p:sp>
      <p:sp>
        <p:nvSpPr>
          <p:cNvPr id="6" name="Footer Placeholder 5">
            <a:extLst>
              <a:ext uri="{FF2B5EF4-FFF2-40B4-BE49-F238E27FC236}">
                <a16:creationId xmlns:a16="http://schemas.microsoft.com/office/drawing/2014/main" id="{B0AE4979-0563-73B5-1A3A-8332F684F2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6E500F-F471-6E4E-069C-2B6FC19D8367}"/>
              </a:ext>
            </a:extLst>
          </p:cNvPr>
          <p:cNvSpPr>
            <a:spLocks noGrp="1"/>
          </p:cNvSpPr>
          <p:nvPr>
            <p:ph type="sldNum" sz="quarter" idx="12"/>
          </p:nvPr>
        </p:nvSpPr>
        <p:spPr/>
        <p:txBody>
          <a:bodyPr/>
          <a:lstStyle/>
          <a:p>
            <a:fld id="{37942994-A48E-4A54-B45C-DB1CD23A8E91}" type="slidenum">
              <a:rPr lang="en-US" smtClean="0"/>
              <a:t>‹#›</a:t>
            </a:fld>
            <a:endParaRPr lang="en-US"/>
          </a:p>
        </p:txBody>
      </p:sp>
    </p:spTree>
    <p:extLst>
      <p:ext uri="{BB962C8B-B14F-4D97-AF65-F5344CB8AC3E}">
        <p14:creationId xmlns:p14="http://schemas.microsoft.com/office/powerpoint/2010/main" val="53507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D4A26-ACB6-FA38-C9ED-6789F53D04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4A07C8-5D29-89F7-E099-502591A3CF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47CAF1-4EE8-8DA4-BAD5-5DEED94C18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9A860-519D-4FE8-8E49-CFA51440FB71}" type="datetimeFigureOut">
              <a:rPr lang="en-US" smtClean="0"/>
              <a:t>7/18/2023</a:t>
            </a:fld>
            <a:endParaRPr lang="en-US"/>
          </a:p>
        </p:txBody>
      </p:sp>
      <p:sp>
        <p:nvSpPr>
          <p:cNvPr id="5" name="Footer Placeholder 4">
            <a:extLst>
              <a:ext uri="{FF2B5EF4-FFF2-40B4-BE49-F238E27FC236}">
                <a16:creationId xmlns:a16="http://schemas.microsoft.com/office/drawing/2014/main" id="{029B9389-6987-12CA-4ABE-613771734D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E20A6D2-C35D-1496-64B1-5A534BE9F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42994-A48E-4A54-B45C-DB1CD23A8E91}" type="slidenum">
              <a:rPr lang="en-US" smtClean="0"/>
              <a:t>‹#›</a:t>
            </a:fld>
            <a:endParaRPr lang="en-US"/>
          </a:p>
        </p:txBody>
      </p:sp>
    </p:spTree>
    <p:extLst>
      <p:ext uri="{BB962C8B-B14F-4D97-AF65-F5344CB8AC3E}">
        <p14:creationId xmlns:p14="http://schemas.microsoft.com/office/powerpoint/2010/main" val="707282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www.ncbi.nlm.nih.gov/pmc/articles/PMC9319534/" TargetMode="External"/><Relationship Id="rId13" Type="http://schemas.openxmlformats.org/officeDocument/2006/relationships/hyperlink" Target="https://auto.hindustantimes.com/auto/news/sleep-testing-can-reduce-sleep-disorder-related-road-accidents-in-india-41620010214153.html" TargetMode="External"/><Relationship Id="rId3" Type="http://schemas.openxmlformats.org/officeDocument/2006/relationships/hyperlink" Target="https://onlinelibrary.wiley.com/doi/full/10.1111/resp.13838#resp13838-bib-0001" TargetMode="External"/><Relationship Id="rId7" Type="http://schemas.openxmlformats.org/officeDocument/2006/relationships/hyperlink" Target="https://pubmed.ncbi.nlm.nih.gov/11868156/" TargetMode="External"/><Relationship Id="rId12" Type="http://schemas.openxmlformats.org/officeDocument/2006/relationships/hyperlink" Target="https://journals.sagepub.com/doi/epdf/10.1177/216507991406200305" TargetMode="External"/><Relationship Id="rId2" Type="http://schemas.openxmlformats.org/officeDocument/2006/relationships/image" Target="../media/image3.png"/><Relationship Id="rId16" Type="http://schemas.openxmlformats.org/officeDocument/2006/relationships/hyperlink" Target="https://www.ncbi.nlm.nih.gov/pmc/articles/PMC5529034/#R3" TargetMode="External"/><Relationship Id="rId1" Type="http://schemas.openxmlformats.org/officeDocument/2006/relationships/slideLayout" Target="../slideLayouts/slideLayout2.xml"/><Relationship Id="rId6" Type="http://schemas.openxmlformats.org/officeDocument/2006/relationships/hyperlink" Target="https://pubmed.ncbi.nlm.nih.gov/8464434/" TargetMode="External"/><Relationship Id="rId11" Type="http://schemas.openxmlformats.org/officeDocument/2006/relationships/hyperlink" Target="https://www.ncbi.nlm.nih.gov/pmc/articles/PMC2792976/" TargetMode="External"/><Relationship Id="rId5" Type="http://schemas.openxmlformats.org/officeDocument/2006/relationships/hyperlink" Target="https://pubmed.ncbi.nlm.nih.gov/25328598/" TargetMode="External"/><Relationship Id="rId15" Type="http://schemas.openxmlformats.org/officeDocument/2006/relationships/hyperlink" Target="https://www.thelancet.com/journals/lanres/article/PIIS2213-2600(19)30226-7/fulltext#:~:text=Global%20prevalence%20of%20sleep%20apnoea%20(AHI%20%E2%89%A55%20events%20per,%E2%89%A515%20events%20per%20h)" TargetMode="External"/><Relationship Id="rId10" Type="http://schemas.openxmlformats.org/officeDocument/2006/relationships/hyperlink" Target="https://www.financialexpress.com/auto/commercial-vehicles/sleep-apnea-increases-risk-of-road-accidents-by-300-sleep-testing-how-it-can-improve-road-safety/2214767/" TargetMode="External"/><Relationship Id="rId4" Type="http://schemas.openxmlformats.org/officeDocument/2006/relationships/hyperlink" Target="https://pubmed.ncbi.nlm.nih.gov/7846460/" TargetMode="External"/><Relationship Id="rId9" Type="http://schemas.openxmlformats.org/officeDocument/2006/relationships/hyperlink" Target="https://zeenews.india.com/auto/exclusive-how-sleep-apnea-contributes-to-road-accidents-in-the-country-and-how-to-tackle-it-2432165.html" TargetMode="External"/><Relationship Id="rId14" Type="http://schemas.openxmlformats.org/officeDocument/2006/relationships/hyperlink" Target="https://timesofindia.indiatimes.com/auto/policy-and-industry/driver-fatigue-led-road-accidents-approaches-india-could-take-to-prevent-these/articleshow/97048300.cm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livemint.com/" TargetMode="External"/><Relationship Id="rId7" Type="http://schemas.openxmlformats.org/officeDocument/2006/relationships/hyperlink" Target="https://morth.nic.in/sites/default/files/circulars_document/Final%20Guidelines%20of%20IDTR%20RDTC%20scheme%20circulated%281%29%281%29.pd" TargetMode="External"/><Relationship Id="rId2" Type="http://schemas.openxmlformats.org/officeDocument/2006/relationships/hyperlink" Target="https://link.springer.com/article/10.1007/s00420-021-01675-1" TargetMode="External"/><Relationship Id="rId1" Type="http://schemas.openxmlformats.org/officeDocument/2006/relationships/slideLayout" Target="../slideLayouts/slideLayout2.xml"/><Relationship Id="rId6" Type="http://schemas.openxmlformats.org/officeDocument/2006/relationships/hyperlink" Target="https://www.journalijar.com/uploads/77_IJAR-24845.pdf" TargetMode="External"/><Relationship Id="rId5" Type="http://schemas.openxmlformats.org/officeDocument/2006/relationships/hyperlink" Target="https://timesofindia.indiatimes.com/auto/miscellaneous/over-50-indian-truck-drivers-face-health-issues-study/articleshow/64667437.cms" TargetMode="External"/><Relationship Id="rId4" Type="http://schemas.openxmlformats.org/officeDocument/2006/relationships/hyperlink" Target="https://pubmed.ncbi.nlm.nih.gov/15646234/"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link.springer.com/article/10.1007/s00420-021-01675-1"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jpg"/><Relationship Id="rId5" Type="http://schemas.openxmlformats.org/officeDocument/2006/relationships/hyperlink" Target="https://pubmed.ncbi.nlm.nih.gov/15646234/" TargetMode="External"/><Relationship Id="rId4" Type="http://schemas.openxmlformats.org/officeDocument/2006/relationships/hyperlink" Target="https://www.livemint.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timesofindia.indiatimes.com/auto/miscellaneous/over-50-indian-truck-drivers-face-health-issues-study/articleshow/64667437.cm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journalijar.com/uploads/77_IJAR-24845.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42AE6C-7334-FA08-5DB1-E9693CA88905}"/>
              </a:ext>
            </a:extLst>
          </p:cNvPr>
          <p:cNvSpPr txBox="1"/>
          <p:nvPr/>
        </p:nvSpPr>
        <p:spPr>
          <a:xfrm flipV="1">
            <a:off x="6573" y="-474"/>
            <a:ext cx="12227377" cy="406275"/>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5" name="TextBox 4">
            <a:extLst>
              <a:ext uri="{FF2B5EF4-FFF2-40B4-BE49-F238E27FC236}">
                <a16:creationId xmlns:a16="http://schemas.microsoft.com/office/drawing/2014/main" id="{999CDBAE-2133-BAFE-837B-2EE262DFBA2B}"/>
              </a:ext>
            </a:extLst>
          </p:cNvPr>
          <p:cNvSpPr txBox="1"/>
          <p:nvPr/>
        </p:nvSpPr>
        <p:spPr>
          <a:xfrm flipV="1">
            <a:off x="6572" y="6449311"/>
            <a:ext cx="12213770" cy="406275"/>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6" name="Picture 6" descr="Text&#10;&#10;Description automatically generated">
            <a:extLst>
              <a:ext uri="{FF2B5EF4-FFF2-40B4-BE49-F238E27FC236}">
                <a16:creationId xmlns:a16="http://schemas.microsoft.com/office/drawing/2014/main" id="{7E4B46D2-8E5B-3CBA-0518-7FD5678FCECB}"/>
              </a:ext>
            </a:extLst>
          </p:cNvPr>
          <p:cNvPicPr>
            <a:picLocks noChangeAspect="1"/>
          </p:cNvPicPr>
          <p:nvPr/>
        </p:nvPicPr>
        <p:blipFill>
          <a:blip r:embed="rId2"/>
          <a:stretch>
            <a:fillRect/>
          </a:stretch>
        </p:blipFill>
        <p:spPr>
          <a:xfrm>
            <a:off x="2721" y="414303"/>
            <a:ext cx="1341665" cy="627358"/>
          </a:xfrm>
          <a:prstGeom prst="rect">
            <a:avLst/>
          </a:prstGeom>
        </p:spPr>
      </p:pic>
      <p:sp>
        <p:nvSpPr>
          <p:cNvPr id="7" name="TextBox 6">
            <a:extLst>
              <a:ext uri="{FF2B5EF4-FFF2-40B4-BE49-F238E27FC236}">
                <a16:creationId xmlns:a16="http://schemas.microsoft.com/office/drawing/2014/main" id="{F2274598-961C-5F89-3B1A-FE3C45D2AEF7}"/>
              </a:ext>
            </a:extLst>
          </p:cNvPr>
          <p:cNvSpPr txBox="1"/>
          <p:nvPr/>
        </p:nvSpPr>
        <p:spPr>
          <a:xfrm>
            <a:off x="601437" y="1133980"/>
            <a:ext cx="11288485" cy="1754326"/>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t>Obstructive sleep apnea amongst heavy good vehicle drivers: A systematic review</a:t>
            </a:r>
          </a:p>
          <a:p>
            <a:pPr algn="ctr"/>
            <a:endParaRPr lang="en-US" sz="3600" b="1" dirty="0">
              <a:solidFill>
                <a:schemeClr val="accent1">
                  <a:lumMod val="50000"/>
                </a:schemeClr>
              </a:solidFill>
              <a:latin typeface="Cambria"/>
              <a:ea typeface="Cambria"/>
            </a:endParaRPr>
          </a:p>
        </p:txBody>
      </p:sp>
      <p:sp>
        <p:nvSpPr>
          <p:cNvPr id="8" name="TextBox 7">
            <a:extLst>
              <a:ext uri="{FF2B5EF4-FFF2-40B4-BE49-F238E27FC236}">
                <a16:creationId xmlns:a16="http://schemas.microsoft.com/office/drawing/2014/main" id="{C5FD37C4-78C3-6154-6345-3DE0AA10E090}"/>
              </a:ext>
            </a:extLst>
          </p:cNvPr>
          <p:cNvSpPr txBox="1"/>
          <p:nvPr/>
        </p:nvSpPr>
        <p:spPr>
          <a:xfrm>
            <a:off x="601439" y="2982686"/>
            <a:ext cx="11288483" cy="584775"/>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solidFill>
                  <a:schemeClr val="accent2">
                    <a:lumMod val="50000"/>
                  </a:schemeClr>
                </a:solidFill>
                <a:ea typeface="Calibri"/>
                <a:cs typeface="Calibri"/>
              </a:rPr>
              <a:t>IIHMR - DELHI</a:t>
            </a:r>
          </a:p>
        </p:txBody>
      </p:sp>
      <p:sp>
        <p:nvSpPr>
          <p:cNvPr id="9" name="TextBox 8">
            <a:extLst>
              <a:ext uri="{FF2B5EF4-FFF2-40B4-BE49-F238E27FC236}">
                <a16:creationId xmlns:a16="http://schemas.microsoft.com/office/drawing/2014/main" id="{4863BB8C-0359-DD60-0407-025CC82D3F02}"/>
              </a:ext>
            </a:extLst>
          </p:cNvPr>
          <p:cNvSpPr txBox="1"/>
          <p:nvPr/>
        </p:nvSpPr>
        <p:spPr>
          <a:xfrm>
            <a:off x="594633" y="4200525"/>
            <a:ext cx="11302090" cy="1200329"/>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Presented By:                                                                                                                                                            Mentored By:</a:t>
            </a:r>
          </a:p>
          <a:p>
            <a:r>
              <a:rPr lang="en-US" b="1" dirty="0">
                <a:solidFill>
                  <a:schemeClr val="accent2">
                    <a:lumMod val="50000"/>
                  </a:schemeClr>
                </a:solidFill>
              </a:rPr>
              <a:t>Priyanka Joshi</a:t>
            </a:r>
            <a:r>
              <a:rPr lang="en-US" dirty="0"/>
              <a:t>                                    </a:t>
            </a:r>
            <a:r>
              <a:rPr lang="en-US" dirty="0">
                <a:solidFill>
                  <a:srgbClr val="000000"/>
                </a:solidFill>
                <a:latin typeface="Calibri"/>
                <a:ea typeface="Cambria"/>
                <a:cs typeface="Calibri"/>
              </a:rPr>
              <a:t>                                                                                                                    </a:t>
            </a:r>
            <a:r>
              <a:rPr lang="en-US" b="1" dirty="0">
                <a:solidFill>
                  <a:srgbClr val="843C0C"/>
                </a:solidFill>
                <a:latin typeface="Cambria"/>
                <a:ea typeface="Cambria"/>
              </a:rPr>
              <a:t>Dr. Ekta Saroha</a:t>
            </a:r>
          </a:p>
          <a:p>
            <a:r>
              <a:rPr lang="en-US" dirty="0"/>
              <a:t>PG/21/075 - IIHMR, Delhi                                                                                                                     Associate Professor &amp; Dean</a:t>
            </a:r>
            <a:endParaRPr lang="en-US" dirty="0">
              <a:cs typeface="Calibri"/>
            </a:endParaRPr>
          </a:p>
          <a:p>
            <a:r>
              <a:rPr lang="en-US" dirty="0"/>
              <a:t>17th June 2023</a:t>
            </a:r>
            <a:endParaRPr lang="en-US" dirty="0">
              <a:cs typeface="Calibri"/>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BE949E-8F25-3EC5-8B9F-F9D24399FC07}"/>
              </a:ext>
            </a:extLst>
          </p:cNvPr>
          <p:cNvPicPr>
            <a:picLocks noChangeAspect="1"/>
          </p:cNvPicPr>
          <p:nvPr/>
        </p:nvPicPr>
        <p:blipFill>
          <a:blip r:embed="rId2"/>
          <a:stretch>
            <a:fillRect/>
          </a:stretch>
        </p:blipFill>
        <p:spPr>
          <a:xfrm>
            <a:off x="6421121" y="1269219"/>
            <a:ext cx="5143576" cy="5007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28CB2076-D6CD-38E9-9744-A61947736BB2}"/>
              </a:ext>
            </a:extLst>
          </p:cNvPr>
          <p:cNvSpPr txBox="1"/>
          <p:nvPr/>
        </p:nvSpPr>
        <p:spPr>
          <a:xfrm>
            <a:off x="875907" y="275537"/>
            <a:ext cx="10048875"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Demographic profile of truck drivers</a:t>
            </a:r>
          </a:p>
        </p:txBody>
      </p:sp>
      <p:sp>
        <p:nvSpPr>
          <p:cNvPr id="2" name="TextBox 1">
            <a:extLst>
              <a:ext uri="{FF2B5EF4-FFF2-40B4-BE49-F238E27FC236}">
                <a16:creationId xmlns:a16="http://schemas.microsoft.com/office/drawing/2014/main" id="{95A524A0-1F57-ED54-3B3B-4EC8E33C95D8}"/>
              </a:ext>
            </a:extLst>
          </p:cNvPr>
          <p:cNvSpPr txBox="1"/>
          <p:nvPr/>
        </p:nvSpPr>
        <p:spPr>
          <a:xfrm>
            <a:off x="2720" y="651793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5" name="TextBox 4">
            <a:extLst>
              <a:ext uri="{FF2B5EF4-FFF2-40B4-BE49-F238E27FC236}">
                <a16:creationId xmlns:a16="http://schemas.microsoft.com/office/drawing/2014/main" id="{196EE39B-2475-9601-8A49-659061C81AA7}"/>
              </a:ext>
            </a:extLst>
          </p:cNvPr>
          <p:cNvSpPr txBox="1"/>
          <p:nvPr/>
        </p:nvSpPr>
        <p:spPr>
          <a:xfrm>
            <a:off x="627304" y="1259840"/>
            <a:ext cx="5273040" cy="5016758"/>
          </a:xfrm>
          <a:prstGeom prst="rect">
            <a:avLst/>
          </a:prstGeom>
          <a:noFill/>
        </p:spPr>
        <p:txBody>
          <a:bodyPr wrap="square" rtlCol="0">
            <a:spAutoFit/>
          </a:bodyPr>
          <a:lstStyle/>
          <a:p>
            <a:pPr marL="285750" indent="-285750" algn="just">
              <a:buFont typeface="Arial" panose="020B0604020202020204" pitchFamily="34" charset="0"/>
              <a:buChar char="•"/>
            </a:pPr>
            <a:r>
              <a:rPr lang="en-US" sz="2000" dirty="0">
                <a:latin typeface="Arial" panose="020B0604020202020204" pitchFamily="34" charset="0"/>
                <a:cs typeface="Arial" panose="020B0604020202020204" pitchFamily="34" charset="0"/>
              </a:rPr>
              <a:t>A total of </a:t>
            </a:r>
            <a:r>
              <a:rPr lang="en-US" sz="2000" b="1" dirty="0">
                <a:solidFill>
                  <a:schemeClr val="accent1">
                    <a:lumMod val="75000"/>
                  </a:schemeClr>
                </a:solidFill>
                <a:latin typeface="Arial" panose="020B0604020202020204" pitchFamily="34" charset="0"/>
                <a:cs typeface="Arial" panose="020B0604020202020204" pitchFamily="34" charset="0"/>
              </a:rPr>
              <a:t>1217</a:t>
            </a:r>
            <a:r>
              <a:rPr lang="en-US" sz="2000" dirty="0">
                <a:latin typeface="Arial" panose="020B0604020202020204" pitchFamily="34" charset="0"/>
                <a:cs typeface="Arial" panose="020B0604020202020204" pitchFamily="34" charset="0"/>
              </a:rPr>
              <a:t> truck drivers were covered in the study. </a:t>
            </a:r>
          </a:p>
          <a:p>
            <a:pPr algn="just"/>
            <a:endParaRPr lang="en-US"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sz="2000" b="1" dirty="0">
                <a:latin typeface="Arial" panose="020B0604020202020204" pitchFamily="34" charset="0"/>
                <a:cs typeface="Arial" panose="020B0604020202020204" pitchFamily="34" charset="0"/>
              </a:rPr>
              <a:t>Age-group classification-</a:t>
            </a:r>
          </a:p>
          <a:p>
            <a:pPr algn="just"/>
            <a:endParaRPr lang="en-US" sz="20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 </a:t>
            </a:r>
            <a:r>
              <a:rPr lang="en-US" sz="2000" b="1" dirty="0">
                <a:solidFill>
                  <a:schemeClr val="accent1">
                    <a:lumMod val="75000"/>
                  </a:schemeClr>
                </a:solidFill>
                <a:latin typeface="Arial" panose="020B0604020202020204" pitchFamily="34" charset="0"/>
                <a:cs typeface="Arial" panose="020B0604020202020204" pitchFamily="34" charset="0"/>
              </a:rPr>
              <a:t>55.4% </a:t>
            </a:r>
            <a:r>
              <a:rPr lang="en-US" sz="2000" dirty="0">
                <a:latin typeface="Arial" panose="020B0604020202020204" pitchFamily="34" charset="0"/>
                <a:cs typeface="Arial" panose="020B0604020202020204" pitchFamily="34" charset="0"/>
              </a:rPr>
              <a:t>of drivers fall in the category of </a:t>
            </a:r>
            <a:r>
              <a:rPr lang="en-US" sz="2000" b="1" dirty="0">
                <a:solidFill>
                  <a:schemeClr val="accent1">
                    <a:lumMod val="75000"/>
                  </a:schemeClr>
                </a:solidFill>
                <a:latin typeface="Arial" panose="020B0604020202020204" pitchFamily="34" charset="0"/>
                <a:cs typeface="Arial" panose="020B0604020202020204" pitchFamily="34" charset="0"/>
              </a:rPr>
              <a:t>26-40 years</a:t>
            </a:r>
          </a:p>
          <a:p>
            <a:pPr marL="285750" indent="-285750" algn="just">
              <a:buFont typeface="Wingdings" panose="05000000000000000000" pitchFamily="2" charset="2"/>
              <a:buChar char="Ø"/>
            </a:pPr>
            <a:r>
              <a:rPr lang="en-US" sz="2000" b="1" dirty="0">
                <a:solidFill>
                  <a:schemeClr val="accent1">
                    <a:lumMod val="75000"/>
                  </a:schemeClr>
                </a:solidFill>
                <a:latin typeface="Arial" panose="020B0604020202020204" pitchFamily="34" charset="0"/>
                <a:cs typeface="Arial" panose="020B0604020202020204" pitchFamily="34" charset="0"/>
              </a:rPr>
              <a:t>30% </a:t>
            </a:r>
            <a:r>
              <a:rPr lang="en-US" sz="2000" dirty="0">
                <a:latin typeface="Arial" panose="020B0604020202020204" pitchFamily="34" charset="0"/>
                <a:cs typeface="Arial" panose="020B0604020202020204" pitchFamily="34" charset="0"/>
              </a:rPr>
              <a:t>fall in the category of </a:t>
            </a:r>
            <a:r>
              <a:rPr lang="en-US" sz="2000" b="1" dirty="0">
                <a:solidFill>
                  <a:schemeClr val="accent1">
                    <a:lumMod val="75000"/>
                  </a:schemeClr>
                </a:solidFill>
                <a:latin typeface="Arial" panose="020B0604020202020204" pitchFamily="34" charset="0"/>
                <a:cs typeface="Arial" panose="020B0604020202020204" pitchFamily="34" charset="0"/>
              </a:rPr>
              <a:t>41-60 years</a:t>
            </a:r>
          </a:p>
          <a:p>
            <a:pPr algn="just"/>
            <a:endParaRPr lang="en-US" sz="2000" b="1" dirty="0">
              <a:solidFill>
                <a:schemeClr val="accent1">
                  <a:lumMod val="75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sz="2000" b="1" dirty="0">
                <a:latin typeface="Arial" panose="020B0604020202020204" pitchFamily="34" charset="0"/>
                <a:cs typeface="Arial" panose="020B0604020202020204" pitchFamily="34" charset="0"/>
              </a:rPr>
              <a:t> Based on educational qualification-</a:t>
            </a:r>
          </a:p>
          <a:p>
            <a:pPr algn="just"/>
            <a:endParaRPr lang="en-US" sz="20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en-US" sz="2000" b="1" dirty="0">
                <a:solidFill>
                  <a:schemeClr val="accent1">
                    <a:lumMod val="75000"/>
                  </a:schemeClr>
                </a:solidFill>
                <a:latin typeface="Arial" panose="020B0604020202020204" pitchFamily="34" charset="0"/>
                <a:cs typeface="Arial" panose="020B0604020202020204" pitchFamily="34" charset="0"/>
              </a:rPr>
              <a:t>37.1% </a:t>
            </a:r>
            <a:r>
              <a:rPr lang="en-US" sz="2000" dirty="0">
                <a:latin typeface="Arial" panose="020B0604020202020204" pitchFamily="34" charset="0"/>
                <a:cs typeface="Arial" panose="020B0604020202020204" pitchFamily="34" charset="0"/>
              </a:rPr>
              <a:t>of truck drivers were educated up to primary level </a:t>
            </a:r>
            <a:r>
              <a:rPr lang="en-US" sz="2000" b="1" dirty="0">
                <a:solidFill>
                  <a:schemeClr val="accent1">
                    <a:lumMod val="75000"/>
                  </a:schemeClr>
                </a:solidFill>
                <a:latin typeface="Arial" panose="020B0604020202020204" pitchFamily="34" charset="0"/>
                <a:cs typeface="Arial" panose="020B0604020202020204" pitchFamily="34" charset="0"/>
              </a:rPr>
              <a:t>(until Class 5th)</a:t>
            </a:r>
          </a:p>
          <a:p>
            <a:pPr marL="285750" indent="-285750" algn="just">
              <a:buFont typeface="Wingdings" panose="05000000000000000000" pitchFamily="2" charset="2"/>
              <a:buChar char="Ø"/>
            </a:pPr>
            <a:r>
              <a:rPr lang="en-US" sz="2000" b="1" dirty="0">
                <a:solidFill>
                  <a:schemeClr val="accent1">
                    <a:lumMod val="75000"/>
                  </a:schemeClr>
                </a:solidFill>
                <a:latin typeface="Arial" panose="020B0604020202020204" pitchFamily="34" charset="0"/>
                <a:cs typeface="Arial" panose="020B0604020202020204" pitchFamily="34" charset="0"/>
              </a:rPr>
              <a:t>44% </a:t>
            </a:r>
            <a:r>
              <a:rPr lang="en-US" sz="2000" dirty="0">
                <a:latin typeface="Arial" panose="020B0604020202020204" pitchFamily="34" charset="0"/>
                <a:cs typeface="Arial" panose="020B0604020202020204" pitchFamily="34" charset="0"/>
              </a:rPr>
              <a:t>were educated up to high school level </a:t>
            </a:r>
            <a:r>
              <a:rPr lang="en-US" sz="2000" b="1" dirty="0">
                <a:solidFill>
                  <a:schemeClr val="accent1">
                    <a:lumMod val="75000"/>
                  </a:schemeClr>
                </a:solidFill>
                <a:latin typeface="Arial" panose="020B0604020202020204" pitchFamily="34" charset="0"/>
                <a:cs typeface="Arial" panose="020B0604020202020204" pitchFamily="34" charset="0"/>
              </a:rPr>
              <a:t>(until Class 10th)</a:t>
            </a:r>
          </a:p>
          <a:p>
            <a:pPr marL="285750" indent="-285750" algn="just">
              <a:buFont typeface="Wingdings" panose="05000000000000000000" pitchFamily="2" charset="2"/>
              <a:buChar char="Ø"/>
            </a:pPr>
            <a:r>
              <a:rPr lang="en-US" sz="2000" b="1" dirty="0">
                <a:solidFill>
                  <a:schemeClr val="accent1">
                    <a:lumMod val="75000"/>
                  </a:schemeClr>
                </a:solidFill>
                <a:latin typeface="Arial" panose="020B0604020202020204" pitchFamily="34" charset="0"/>
                <a:cs typeface="Arial" panose="020B0604020202020204" pitchFamily="34" charset="0"/>
              </a:rPr>
              <a:t>8.8% </a:t>
            </a:r>
            <a:r>
              <a:rPr lang="en-US" sz="2000" dirty="0">
                <a:latin typeface="Arial" panose="020B0604020202020204" pitchFamily="34" charset="0"/>
                <a:cs typeface="Arial" panose="020B0604020202020204" pitchFamily="34" charset="0"/>
              </a:rPr>
              <a:t>were </a:t>
            </a:r>
            <a:r>
              <a:rPr lang="en-US" sz="2000" b="1" dirty="0">
                <a:solidFill>
                  <a:schemeClr val="accent1">
                    <a:lumMod val="75000"/>
                  </a:schemeClr>
                </a:solidFill>
                <a:latin typeface="Arial" panose="020B0604020202020204" pitchFamily="34" charset="0"/>
                <a:cs typeface="Arial" panose="020B0604020202020204" pitchFamily="34" charset="0"/>
              </a:rPr>
              <a:t>illiterate</a:t>
            </a:r>
          </a:p>
        </p:txBody>
      </p:sp>
    </p:spTree>
    <p:extLst>
      <p:ext uri="{BB962C8B-B14F-4D97-AF65-F5344CB8AC3E}">
        <p14:creationId xmlns:p14="http://schemas.microsoft.com/office/powerpoint/2010/main" val="220465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1A6C23-4B6F-AE67-2C24-FC47615DD59F}"/>
              </a:ext>
            </a:extLst>
          </p:cNvPr>
          <p:cNvSpPr>
            <a:spLocks noGrp="1"/>
          </p:cNvSpPr>
          <p:nvPr>
            <p:ph idx="1"/>
          </p:nvPr>
        </p:nvSpPr>
        <p:spPr>
          <a:xfrm>
            <a:off x="970962" y="1935554"/>
            <a:ext cx="10382838" cy="4241408"/>
          </a:xfrm>
        </p:spPr>
        <p:txBody>
          <a:bodyPr>
            <a:noAutofit/>
          </a:bodyPr>
          <a:lstStyle/>
          <a:p>
            <a:pPr marL="0" indent="0">
              <a:lnSpc>
                <a:spcPct val="100000"/>
              </a:lnSpc>
              <a:buNone/>
            </a:pPr>
            <a:r>
              <a:rPr lang="en-US" sz="2000" dirty="0">
                <a:latin typeface="Arial" panose="020B0604020202020204" pitchFamily="34" charset="0"/>
                <a:cs typeface="Arial" panose="020B0604020202020204" pitchFamily="34" charset="0"/>
              </a:rPr>
              <a:t>Steps taken by Indian government for Heavy vehicle drivers-</a:t>
            </a:r>
          </a:p>
          <a:p>
            <a:pPr marL="0" indent="0">
              <a:lnSpc>
                <a:spcPct val="100000"/>
              </a:lnSpc>
              <a:buNone/>
            </a:pPr>
            <a:r>
              <a:rPr lang="en-US" sz="2000" dirty="0">
                <a:latin typeface="Arial" panose="020B0604020202020204" pitchFamily="34" charset="0"/>
                <a:cs typeface="Arial" panose="020B0604020202020204" pitchFamily="34" charset="0"/>
              </a:rPr>
              <a:t>INSTITUTES OF DRIVING TRAINING AND RESEARCH (IDTRs), REGIONAL DRIVER TRAINING CENTRE (S) - (RDTCs) DRIVING TRAINING CENTRES-(DTCs) DURING 15™ FINANCE COMMISSION CYCLE PERIOD (2021-22 to 2025-26)</a:t>
            </a:r>
          </a:p>
          <a:p>
            <a:pPr marL="0" indent="0">
              <a:lnSpc>
                <a:spcPct val="100000"/>
              </a:lnSpc>
              <a:buNone/>
            </a:pPr>
            <a:r>
              <a:rPr lang="en-US" b="1" dirty="0">
                <a:solidFill>
                  <a:schemeClr val="tx1">
                    <a:lumMod val="95000"/>
                    <a:lumOff val="5000"/>
                  </a:schemeClr>
                </a:solidFill>
                <a:latin typeface="Arial" panose="020B0604020202020204" pitchFamily="34" charset="0"/>
                <a:cs typeface="Arial" panose="020B0604020202020204" pitchFamily="34" charset="0"/>
              </a:rPr>
              <a:t>Introduced an - Induction Training Course in Heavy Motor Vehicle Driving</a:t>
            </a:r>
          </a:p>
          <a:p>
            <a:pPr marL="0" indent="0">
              <a:lnSpc>
                <a:spcPct val="100000"/>
              </a:lnSpc>
              <a:buNone/>
            </a:pPr>
            <a:r>
              <a:rPr lang="en-US" b="1" kern="100" dirty="0">
                <a:effectLst/>
                <a:highlight>
                  <a:srgbClr val="FFFF00"/>
                </a:highlight>
                <a:latin typeface="Arial" panose="020B0604020202020204" pitchFamily="34" charset="0"/>
                <a:ea typeface="Calibri" panose="020F0502020204030204" pitchFamily="34" charset="0"/>
                <a:cs typeface="Arial" panose="020B0604020202020204" pitchFamily="34" charset="0"/>
              </a:rPr>
              <a:t>The new Motor Vehicles (Amendment) Act 2019 has omitted the Minimum Education Qualification Clause.</a:t>
            </a:r>
            <a:endParaRPr lang="en-US" b="1" kern="1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endParaRPr lang="en-US" b="1" dirty="0">
              <a:solidFill>
                <a:schemeClr val="tx1">
                  <a:lumMod val="95000"/>
                  <a:lumOff val="5000"/>
                </a:schemeClr>
              </a:solidFill>
              <a:latin typeface="Arial" panose="020B0604020202020204" pitchFamily="34" charset="0"/>
              <a:cs typeface="Arial" panose="020B0604020202020204" pitchFamily="34" charset="0"/>
            </a:endParaRPr>
          </a:p>
          <a:p>
            <a:pPr marL="0" indent="0">
              <a:lnSpc>
                <a:spcPct val="100000"/>
              </a:lnSpc>
              <a:buNone/>
            </a:pPr>
            <a:endParaRPr lang="en-US"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BAB9B47-46AF-BF4E-0F0F-D5DAC7C13D5D}"/>
              </a:ext>
            </a:extLst>
          </p:cNvPr>
          <p:cNvSpPr txBox="1"/>
          <p:nvPr/>
        </p:nvSpPr>
        <p:spPr>
          <a:xfrm>
            <a:off x="2721" y="4150"/>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6" name="TextBox 5">
            <a:extLst>
              <a:ext uri="{FF2B5EF4-FFF2-40B4-BE49-F238E27FC236}">
                <a16:creationId xmlns:a16="http://schemas.microsoft.com/office/drawing/2014/main" id="{8EC00A66-D3FF-2C22-E79F-D1F62774A724}"/>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7" name="Picture 6" descr="Text&#10;&#10;Description automatically generated">
            <a:extLst>
              <a:ext uri="{FF2B5EF4-FFF2-40B4-BE49-F238E27FC236}">
                <a16:creationId xmlns:a16="http://schemas.microsoft.com/office/drawing/2014/main" id="{C6FA0F6A-B546-A28D-9B0C-202141DF6037}"/>
              </a:ext>
            </a:extLst>
          </p:cNvPr>
          <p:cNvPicPr>
            <a:picLocks noChangeAspect="1"/>
          </p:cNvPicPr>
          <p:nvPr/>
        </p:nvPicPr>
        <p:blipFill>
          <a:blip r:embed="rId3"/>
          <a:stretch>
            <a:fillRect/>
          </a:stretch>
        </p:blipFill>
        <p:spPr>
          <a:xfrm>
            <a:off x="0" y="373482"/>
            <a:ext cx="1341665" cy="627358"/>
          </a:xfrm>
          <a:prstGeom prst="rect">
            <a:avLst/>
          </a:prstGeom>
        </p:spPr>
      </p:pic>
      <p:sp>
        <p:nvSpPr>
          <p:cNvPr id="8" name="TextBox 7">
            <a:extLst>
              <a:ext uri="{FF2B5EF4-FFF2-40B4-BE49-F238E27FC236}">
                <a16:creationId xmlns:a16="http://schemas.microsoft.com/office/drawing/2014/main" id="{4284CC82-830F-695E-22F3-E30AB76EACD5}"/>
              </a:ext>
            </a:extLst>
          </p:cNvPr>
          <p:cNvSpPr txBox="1"/>
          <p:nvPr/>
        </p:nvSpPr>
        <p:spPr>
          <a:xfrm>
            <a:off x="976724" y="1025630"/>
            <a:ext cx="9554798" cy="646331"/>
          </a:xfrm>
          <a:prstGeom prst="rect">
            <a:avLst/>
          </a:prstGeom>
          <a:noFill/>
        </p:spPr>
        <p:txBody>
          <a:bodyPr wrap="square" rtlCol="0">
            <a:spAutoFit/>
          </a:bodyPr>
          <a:lstStyle/>
          <a:p>
            <a:r>
              <a:rPr lang="en-US" sz="3600" b="1" dirty="0">
                <a:solidFill>
                  <a:schemeClr val="accent1">
                    <a:lumMod val="75000"/>
                  </a:schemeClr>
                </a:solidFill>
                <a:latin typeface="Arial" panose="020B0604020202020204" pitchFamily="34" charset="0"/>
                <a:cs typeface="Arial" panose="020B0604020202020204" pitchFamily="34" charset="0"/>
              </a:rPr>
              <a:t>Health programs by Indian government</a:t>
            </a:r>
          </a:p>
        </p:txBody>
      </p:sp>
    </p:spTree>
    <p:extLst>
      <p:ext uri="{BB962C8B-B14F-4D97-AF65-F5344CB8AC3E}">
        <p14:creationId xmlns:p14="http://schemas.microsoft.com/office/powerpoint/2010/main" val="1206045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7267"/>
          </a:xfrm>
        </p:spPr>
        <p:txBody>
          <a:bodyPr>
            <a:noAutofit/>
          </a:bodyPr>
          <a:lstStyle/>
          <a:p>
            <a:r>
              <a:rPr lang="en-US" sz="3600" b="1" dirty="0">
                <a:solidFill>
                  <a:schemeClr val="tx1">
                    <a:lumMod val="95000"/>
                    <a:lumOff val="5000"/>
                  </a:schemeClr>
                </a:solidFill>
                <a:latin typeface="Arial" panose="020B0604020202020204" pitchFamily="34" charset="0"/>
                <a:cs typeface="Arial" panose="020B0604020202020204" pitchFamily="34" charset="0"/>
              </a:rPr>
              <a:t>Public relevance of OSA with HGV</a:t>
            </a:r>
          </a:p>
        </p:txBody>
      </p:sp>
      <p:sp>
        <p:nvSpPr>
          <p:cNvPr id="3" name="Content Placeholder 2"/>
          <p:cNvSpPr>
            <a:spLocks noGrp="1"/>
          </p:cNvSpPr>
          <p:nvPr>
            <p:ph idx="1"/>
          </p:nvPr>
        </p:nvSpPr>
        <p:spPr>
          <a:xfrm>
            <a:off x="904973" y="1253765"/>
            <a:ext cx="9935852" cy="4923198"/>
          </a:xfrm>
          <a:ln>
            <a:solidFill>
              <a:schemeClr val="accent1"/>
            </a:solidFill>
          </a:ln>
        </p:spPr>
        <p:txBody>
          <a:bodyPr>
            <a:normAutofit/>
          </a:bodyPr>
          <a:lstStyle/>
          <a:p>
            <a:pPr marL="0" indent="0" algn="just">
              <a:buNone/>
            </a:pPr>
            <a:r>
              <a:rPr lang="en-US" sz="2000" dirty="0">
                <a:latin typeface="Arial" panose="020B0604020202020204" pitchFamily="34" charset="0"/>
                <a:cs typeface="Arial" panose="020B0604020202020204" pitchFamily="34" charset="0"/>
              </a:rPr>
              <a:t>Heavy vehicles plays an important role in transportation, they are dealing with intra or inter state transportation :</a:t>
            </a:r>
          </a:p>
          <a:p>
            <a:pPr algn="just"/>
            <a:r>
              <a:rPr lang="en-US" sz="2000" dirty="0">
                <a:latin typeface="Arial" panose="020B0604020202020204" pitchFamily="34" charset="0"/>
                <a:cs typeface="Arial" panose="020B0604020202020204" pitchFamily="34" charset="0"/>
              </a:rPr>
              <a:t>HGV are the backbone of supply chain in India as 70% domestic transportation are done with HGV</a:t>
            </a:r>
          </a:p>
          <a:p>
            <a:pPr algn="just"/>
            <a:r>
              <a:rPr lang="en-US" sz="2000" b="1" dirty="0">
                <a:solidFill>
                  <a:schemeClr val="accent1"/>
                </a:solidFill>
                <a:latin typeface="Arial" panose="020B0604020202020204" pitchFamily="34" charset="0"/>
                <a:cs typeface="Arial" panose="020B0604020202020204" pitchFamily="34" charset="0"/>
              </a:rPr>
              <a:t>90% </a:t>
            </a:r>
            <a:r>
              <a:rPr lang="en-US" sz="2000" dirty="0">
                <a:latin typeface="Arial" panose="020B0604020202020204" pitchFamily="34" charset="0"/>
                <a:cs typeface="Arial" panose="020B0604020202020204" pitchFamily="34" charset="0"/>
              </a:rPr>
              <a:t>passenger traffic, </a:t>
            </a:r>
            <a:r>
              <a:rPr lang="en-US" sz="2000" b="1" dirty="0">
                <a:solidFill>
                  <a:schemeClr val="accent1"/>
                </a:solidFill>
                <a:latin typeface="Arial" panose="020B0604020202020204" pitchFamily="34" charset="0"/>
                <a:cs typeface="Arial" panose="020B0604020202020204" pitchFamily="34" charset="0"/>
              </a:rPr>
              <a:t>67% </a:t>
            </a:r>
            <a:r>
              <a:rPr lang="en-US" sz="2000" dirty="0">
                <a:latin typeface="Arial" panose="020B0604020202020204" pitchFamily="34" charset="0"/>
                <a:cs typeface="Arial" panose="020B0604020202020204" pitchFamily="34" charset="0"/>
              </a:rPr>
              <a:t>freight controlled by road transport</a:t>
            </a:r>
          </a:p>
          <a:p>
            <a:pPr algn="just"/>
            <a:r>
              <a:rPr lang="en-US" sz="2000" dirty="0">
                <a:latin typeface="Arial" panose="020B0604020202020204" pitchFamily="34" charset="0"/>
                <a:cs typeface="Arial" panose="020B0604020202020204" pitchFamily="34" charset="0"/>
              </a:rPr>
              <a:t>Demand for goods is rising with urbanization, population increase, the rise of e-commerce, and rising income levels </a:t>
            </a:r>
          </a:p>
          <a:p>
            <a:pPr algn="just"/>
            <a:r>
              <a:rPr lang="en-US" sz="2000" dirty="0">
                <a:latin typeface="Arial" panose="020B0604020202020204" pitchFamily="34" charset="0"/>
                <a:cs typeface="Arial" panose="020B0604020202020204" pitchFamily="34" charset="0"/>
              </a:rPr>
              <a:t>Trucks are handling most of the movement of the goods-</a:t>
            </a:r>
          </a:p>
          <a:p>
            <a:pPr algn="just">
              <a:buFont typeface="Wingdings" panose="05000000000000000000" pitchFamily="2" charset="2"/>
              <a:buChar char="q"/>
            </a:pPr>
            <a:r>
              <a:rPr lang="en-US" sz="2200" b="1" dirty="0">
                <a:solidFill>
                  <a:schemeClr val="accent1"/>
                </a:solidFill>
                <a:latin typeface="Arial" panose="020B0604020202020204" pitchFamily="34" charset="0"/>
                <a:cs typeface="Arial" panose="020B0604020202020204" pitchFamily="34" charset="0"/>
              </a:rPr>
              <a:t>22% - </a:t>
            </a:r>
            <a:r>
              <a:rPr lang="en-US" sz="2200" dirty="0">
                <a:latin typeface="Arial" panose="020B0604020202020204" pitchFamily="34" charset="0"/>
                <a:cs typeface="Arial" panose="020B0604020202020204" pitchFamily="34" charset="0"/>
              </a:rPr>
              <a:t>agricultural goods</a:t>
            </a:r>
          </a:p>
          <a:p>
            <a:pPr algn="just">
              <a:buFont typeface="Wingdings" panose="05000000000000000000" pitchFamily="2" charset="2"/>
              <a:buChar char="q"/>
            </a:pPr>
            <a:r>
              <a:rPr lang="en-US" sz="2200" b="1" dirty="0">
                <a:solidFill>
                  <a:schemeClr val="accent1"/>
                </a:solidFill>
                <a:latin typeface="Arial" panose="020B0604020202020204" pitchFamily="34" charset="0"/>
                <a:cs typeface="Arial" panose="020B0604020202020204" pitchFamily="34" charset="0"/>
              </a:rPr>
              <a:t>39% - </a:t>
            </a:r>
            <a:r>
              <a:rPr lang="en-US" sz="2200" dirty="0">
                <a:latin typeface="Arial" panose="020B0604020202020204" pitchFamily="34" charset="0"/>
                <a:cs typeface="Arial" panose="020B0604020202020204" pitchFamily="34" charset="0"/>
              </a:rPr>
              <a:t>mining products</a:t>
            </a:r>
          </a:p>
          <a:p>
            <a:pPr algn="just">
              <a:buFont typeface="Wingdings" panose="05000000000000000000" pitchFamily="2" charset="2"/>
              <a:buChar char="q"/>
            </a:pPr>
            <a:r>
              <a:rPr lang="en-US" sz="2200" b="1" dirty="0">
                <a:solidFill>
                  <a:schemeClr val="accent1"/>
                </a:solidFill>
                <a:latin typeface="Arial" panose="020B0604020202020204" pitchFamily="34" charset="0"/>
                <a:cs typeface="Arial" panose="020B0604020202020204" pitchFamily="34" charset="0"/>
              </a:rPr>
              <a:t>39% - </a:t>
            </a:r>
            <a:r>
              <a:rPr lang="en-US" sz="2200" dirty="0">
                <a:latin typeface="Arial" panose="020B0604020202020204" pitchFamily="34" charset="0"/>
                <a:cs typeface="Arial" panose="020B0604020202020204" pitchFamily="34" charset="0"/>
              </a:rPr>
              <a:t>manufacturing-related commodities</a:t>
            </a:r>
          </a:p>
          <a:p>
            <a:pPr algn="just"/>
            <a:r>
              <a:rPr lang="en-US" sz="2200" dirty="0">
                <a:latin typeface="Arial" panose="020B0604020202020204" pitchFamily="34" charset="0"/>
                <a:cs typeface="Arial" panose="020B0604020202020204" pitchFamily="34" charset="0"/>
              </a:rPr>
              <a:t>Impact in supply chain procedure – (India &amp; neighboring countries)</a:t>
            </a:r>
          </a:p>
          <a:p>
            <a:pPr marL="0" indent="0" algn="just">
              <a:buNone/>
            </a:pPr>
            <a:endParaRPr lang="en-US" sz="2200" dirty="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A059ADC-BBDA-1448-35CA-2F2E56574670}"/>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Tree>
    <p:extLst>
      <p:ext uri="{BB962C8B-B14F-4D97-AF65-F5344CB8AC3E}">
        <p14:creationId xmlns:p14="http://schemas.microsoft.com/office/powerpoint/2010/main" val="1376342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15B54A3-774D-4F2B-BA36-BF6D029787F1}"/>
              </a:ext>
            </a:extLst>
          </p:cNvPr>
          <p:cNvSpPr>
            <a:spLocks noGrp="1"/>
          </p:cNvSpPr>
          <p:nvPr>
            <p:ph type="title"/>
          </p:nvPr>
        </p:nvSpPr>
        <p:spPr>
          <a:xfrm>
            <a:off x="521642" y="132080"/>
            <a:ext cx="11243633" cy="867620"/>
          </a:xfrm>
        </p:spPr>
        <p:txBody>
          <a:bodyPr>
            <a:normAutofit/>
          </a:bodyPr>
          <a:lstStyle/>
          <a:p>
            <a:r>
              <a:rPr lang="en-US" sz="4800" dirty="0">
                <a:latin typeface="Arial" panose="020B0604020202020204" pitchFamily="34" charset="0"/>
                <a:cs typeface="Arial" panose="020B0604020202020204" pitchFamily="34" charset="0"/>
              </a:rPr>
              <a:t>Objectives</a:t>
            </a:r>
          </a:p>
        </p:txBody>
      </p:sp>
      <p:sp>
        <p:nvSpPr>
          <p:cNvPr id="9" name="Rectangle 8">
            <a:extLst>
              <a:ext uri="{FF2B5EF4-FFF2-40B4-BE49-F238E27FC236}">
                <a16:creationId xmlns:a16="http://schemas.microsoft.com/office/drawing/2014/main" id="{5FD4A637-3CC0-ED71-85DD-DADB4B416C42}"/>
              </a:ext>
            </a:extLst>
          </p:cNvPr>
          <p:cNvSpPr/>
          <p:nvPr/>
        </p:nvSpPr>
        <p:spPr>
          <a:xfrm>
            <a:off x="10363200" y="6482081"/>
            <a:ext cx="1316424" cy="24384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grpSp>
        <p:nvGrpSpPr>
          <p:cNvPr id="4" name="Group 3">
            <a:extLst>
              <a:ext uri="{FF2B5EF4-FFF2-40B4-BE49-F238E27FC236}">
                <a16:creationId xmlns:a16="http://schemas.microsoft.com/office/drawing/2014/main" id="{EA90D548-08C7-4FB5-91A3-8AF1F7544DF3}"/>
              </a:ext>
            </a:extLst>
          </p:cNvPr>
          <p:cNvGrpSpPr/>
          <p:nvPr/>
        </p:nvGrpSpPr>
        <p:grpSpPr>
          <a:xfrm>
            <a:off x="512376" y="1100856"/>
            <a:ext cx="757173" cy="5420925"/>
            <a:chOff x="487649" y="1807804"/>
            <a:chExt cx="708044" cy="3924571"/>
          </a:xfrm>
          <a:solidFill>
            <a:schemeClr val="accent1">
              <a:lumMod val="75000"/>
            </a:schemeClr>
          </a:solidFill>
        </p:grpSpPr>
        <p:sp>
          <p:nvSpPr>
            <p:cNvPr id="22" name="Oval 21">
              <a:extLst>
                <a:ext uri="{FF2B5EF4-FFF2-40B4-BE49-F238E27FC236}">
                  <a16:creationId xmlns:a16="http://schemas.microsoft.com/office/drawing/2014/main" id="{36BFA00E-49D7-4577-A2A1-720ECD3D35DF}"/>
                </a:ext>
              </a:extLst>
            </p:cNvPr>
            <p:cNvSpPr/>
            <p:nvPr/>
          </p:nvSpPr>
          <p:spPr>
            <a:xfrm>
              <a:off x="487649" y="1807804"/>
              <a:ext cx="708044" cy="561937"/>
            </a:xfrm>
            <a:prstGeom prst="ellipse">
              <a:avLst/>
            </a:prstGeom>
            <a:gr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US" sz="2000" b="1" dirty="0"/>
                <a:t>01</a:t>
              </a:r>
              <a:endParaRPr lang="en-US" sz="1600" b="1" dirty="0"/>
            </a:p>
          </p:txBody>
        </p:sp>
        <p:cxnSp>
          <p:nvCxnSpPr>
            <p:cNvPr id="23" name="Straight Connector 22">
              <a:extLst>
                <a:ext uri="{FF2B5EF4-FFF2-40B4-BE49-F238E27FC236}">
                  <a16:creationId xmlns:a16="http://schemas.microsoft.com/office/drawing/2014/main" id="{060D3B98-60D7-4C19-B02A-C8D229A00AF7}"/>
                </a:ext>
              </a:extLst>
            </p:cNvPr>
            <p:cNvCxnSpPr>
              <a:cxnSpLocks/>
              <a:endCxn id="22" idx="2"/>
            </p:cNvCxnSpPr>
            <p:nvPr/>
          </p:nvCxnSpPr>
          <p:spPr>
            <a:xfrm flipH="1" flipV="1">
              <a:off x="487649" y="2088773"/>
              <a:ext cx="9485" cy="3643602"/>
            </a:xfrm>
            <a:prstGeom prst="line">
              <a:avLst/>
            </a:prstGeom>
            <a:grpFill/>
            <a:ln w="38100" cap="rnd">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5B859E20-F6E4-4DED-DF21-14489A1E9F65}"/>
              </a:ext>
            </a:extLst>
          </p:cNvPr>
          <p:cNvGrpSpPr/>
          <p:nvPr/>
        </p:nvGrpSpPr>
        <p:grpSpPr>
          <a:xfrm>
            <a:off x="512376" y="1243700"/>
            <a:ext cx="9995276" cy="4679358"/>
            <a:chOff x="454430" y="1908834"/>
            <a:chExt cx="9995276" cy="4679358"/>
          </a:xfrm>
        </p:grpSpPr>
        <p:sp>
          <p:nvSpPr>
            <p:cNvPr id="11" name="TextBox 10">
              <a:extLst>
                <a:ext uri="{FF2B5EF4-FFF2-40B4-BE49-F238E27FC236}">
                  <a16:creationId xmlns:a16="http://schemas.microsoft.com/office/drawing/2014/main" id="{B413A245-FFC3-CAB9-E75E-5B51E1E5D38E}"/>
                </a:ext>
              </a:extLst>
            </p:cNvPr>
            <p:cNvSpPr txBox="1"/>
            <p:nvPr/>
          </p:nvSpPr>
          <p:spPr>
            <a:xfrm>
              <a:off x="1417767" y="1908834"/>
              <a:ext cx="9031939" cy="4679358"/>
            </a:xfrm>
            <a:prstGeom prst="rect">
              <a:avLst/>
            </a:prstGeom>
            <a:noFill/>
          </p:spPr>
          <p:txBody>
            <a:bodyPr wrap="square" rtlCol="0">
              <a:spAutoFit/>
            </a:bodyPr>
            <a:lstStyle/>
            <a:p>
              <a:pPr marR="0" lvl="0">
                <a:lnSpc>
                  <a:spcPct val="107000"/>
                </a:lnSpc>
                <a:spcBef>
                  <a:spcPts val="0"/>
                </a:spcBef>
                <a:spcAft>
                  <a:spcPts val="0"/>
                </a:spcAft>
              </a:pPr>
              <a:r>
                <a:rPr lang="en-US" sz="2400" dirty="0">
                  <a:solidFill>
                    <a:schemeClr val="tx1">
                      <a:lumMod val="85000"/>
                      <a:lumOff val="15000"/>
                    </a:schemeClr>
                  </a:solidFill>
                  <a:effectLst/>
                  <a:latin typeface="Arial" panose="020B0604020202020204" pitchFamily="34" charset="0"/>
                  <a:ea typeface="Arial Nova" panose="020B0604020202020204" pitchFamily="34" charset="0"/>
                  <a:cs typeface="Arial" panose="020B0604020202020204" pitchFamily="34" charset="0"/>
                </a:rPr>
                <a:t>To review the burden of obstructive sleep apnea among HGV in </a:t>
              </a:r>
              <a:r>
                <a:rPr lang="en-US" sz="2400" dirty="0">
                  <a:solidFill>
                    <a:schemeClr val="tx1">
                      <a:lumMod val="85000"/>
                      <a:lumOff val="15000"/>
                    </a:schemeClr>
                  </a:solidFill>
                  <a:latin typeface="Arial" panose="020B0604020202020204" pitchFamily="34" charset="0"/>
                  <a:ea typeface="Arial Nova" panose="020B0604020202020204" pitchFamily="34" charset="0"/>
                  <a:cs typeface="Arial" panose="020B0604020202020204" pitchFamily="34" charset="0"/>
                </a:rPr>
                <a:t>India</a:t>
              </a:r>
              <a:endParaRPr lang="en-US" sz="2400" dirty="0">
                <a:solidFill>
                  <a:schemeClr val="tx1">
                    <a:lumMod val="85000"/>
                    <a:lumOff val="15000"/>
                  </a:schemeClr>
                </a:solidFill>
                <a:effectLst/>
                <a:latin typeface="Arial" panose="020B0604020202020204" pitchFamily="34" charset="0"/>
                <a:ea typeface="Arial Nova" panose="020B0604020202020204" pitchFamily="34" charset="0"/>
                <a:cs typeface="Arial" panose="020B0604020202020204" pitchFamily="34" charset="0"/>
              </a:endParaRPr>
            </a:p>
            <a:p>
              <a:pPr marR="0" lvl="0">
                <a:lnSpc>
                  <a:spcPct val="107000"/>
                </a:lnSpc>
                <a:spcBef>
                  <a:spcPts val="0"/>
                </a:spcBef>
                <a:spcAft>
                  <a:spcPts val="0"/>
                </a:spcAft>
              </a:pPr>
              <a:endParaRPr lang="en-US" sz="2400" dirty="0">
                <a:solidFill>
                  <a:schemeClr val="tx1">
                    <a:lumMod val="85000"/>
                    <a:lumOff val="15000"/>
                  </a:schemeClr>
                </a:solidFill>
                <a:effectLst/>
                <a:latin typeface="Arial" panose="020B0604020202020204" pitchFamily="34" charset="0"/>
                <a:ea typeface="Arial Nova" panose="020B0604020202020204" pitchFamily="34" charset="0"/>
                <a:cs typeface="Arial" panose="020B0604020202020204" pitchFamily="34" charset="0"/>
              </a:endParaRPr>
            </a:p>
            <a:p>
              <a:pPr marR="0" lvl="0">
                <a:lnSpc>
                  <a:spcPct val="107000"/>
                </a:lnSpc>
                <a:spcBef>
                  <a:spcPts val="0"/>
                </a:spcBef>
                <a:spcAft>
                  <a:spcPts val="0"/>
                </a:spcAft>
              </a:pPr>
              <a:endParaRPr lang="en-US" sz="2400" dirty="0">
                <a:latin typeface="Arial" panose="020B0604020202020204" pitchFamily="34" charset="0"/>
                <a:cs typeface="Arial" panose="020B0604020202020204" pitchFamily="34" charset="0"/>
              </a:endParaRPr>
            </a:p>
            <a:p>
              <a:pPr marR="0" lvl="0">
                <a:lnSpc>
                  <a:spcPct val="107000"/>
                </a:lnSpc>
                <a:spcBef>
                  <a:spcPts val="0"/>
                </a:spcBef>
                <a:spcAft>
                  <a:spcPts val="0"/>
                </a:spcAft>
              </a:pPr>
              <a:r>
                <a:rPr lang="en-US" sz="2400" dirty="0">
                  <a:latin typeface="Arial" panose="020B0604020202020204" pitchFamily="34" charset="0"/>
                  <a:cs typeface="Arial" panose="020B0604020202020204" pitchFamily="34" charset="0"/>
                </a:rPr>
                <a:t>To highlight key points from obstructive sleep apnea, heavy good vehicles research in India</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To recommend policies at various levels to address this cause &amp; to recommend priority research topics for obstructive sleep apnea, heavy good vehicle drivers</a:t>
              </a:r>
            </a:p>
          </p:txBody>
        </p:sp>
        <p:sp>
          <p:nvSpPr>
            <p:cNvPr id="14" name="Oval 13">
              <a:extLst>
                <a:ext uri="{FF2B5EF4-FFF2-40B4-BE49-F238E27FC236}">
                  <a16:creationId xmlns:a16="http://schemas.microsoft.com/office/drawing/2014/main" id="{784FA56B-90E4-FDFD-8027-CB9E958929CC}"/>
                </a:ext>
              </a:extLst>
            </p:cNvPr>
            <p:cNvSpPr/>
            <p:nvPr/>
          </p:nvSpPr>
          <p:spPr>
            <a:xfrm>
              <a:off x="454430" y="3437145"/>
              <a:ext cx="720444" cy="695258"/>
            </a:xfrm>
            <a:prstGeom prst="ellipse">
              <a:avLst/>
            </a:prstGeom>
            <a:solidFill>
              <a:schemeClr val="accent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US" sz="2000" b="1" dirty="0"/>
                <a:t>02</a:t>
              </a:r>
              <a:endParaRPr lang="en-US" sz="1600" b="1" dirty="0"/>
            </a:p>
          </p:txBody>
        </p:sp>
      </p:grpSp>
      <p:sp>
        <p:nvSpPr>
          <p:cNvPr id="17" name="Oval 16">
            <a:extLst>
              <a:ext uri="{FF2B5EF4-FFF2-40B4-BE49-F238E27FC236}">
                <a16:creationId xmlns:a16="http://schemas.microsoft.com/office/drawing/2014/main" id="{D781366B-851C-A8F2-BDED-E2E780EC7459}"/>
              </a:ext>
            </a:extLst>
          </p:cNvPr>
          <p:cNvSpPr/>
          <p:nvPr/>
        </p:nvSpPr>
        <p:spPr>
          <a:xfrm>
            <a:off x="512376" y="4613737"/>
            <a:ext cx="720444" cy="695258"/>
          </a:xfrm>
          <a:prstGeom prst="ellipse">
            <a:avLst/>
          </a:prstGeom>
          <a:solidFill>
            <a:schemeClr val="accent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US" sz="2000" b="1" dirty="0"/>
              <a:t>03</a:t>
            </a:r>
            <a:endParaRPr lang="en-US" sz="1600" b="1" dirty="0"/>
          </a:p>
        </p:txBody>
      </p:sp>
      <p:sp>
        <p:nvSpPr>
          <p:cNvPr id="5" name="TextBox 4">
            <a:extLst>
              <a:ext uri="{FF2B5EF4-FFF2-40B4-BE49-F238E27FC236}">
                <a16:creationId xmlns:a16="http://schemas.microsoft.com/office/drawing/2014/main" id="{4FB53F4E-CCBF-5C14-9CE3-2571346228E3}"/>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Tree>
    <p:extLst>
      <p:ext uri="{BB962C8B-B14F-4D97-AF65-F5344CB8AC3E}">
        <p14:creationId xmlns:p14="http://schemas.microsoft.com/office/powerpoint/2010/main" val="1476242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22148762"/>
              </p:ext>
            </p:extLst>
          </p:nvPr>
        </p:nvGraphicFramePr>
        <p:xfrm>
          <a:off x="0" y="0"/>
          <a:ext cx="12192000" cy="6857999"/>
        </p:xfrm>
        <a:graphic>
          <a:graphicData uri="http://schemas.openxmlformats.org/drawingml/2006/table">
            <a:tbl>
              <a:tblPr firstRow="1" bandRow="1">
                <a:tableStyleId>{3B4B98B0-60AC-42C2-AFA5-B58CD77FA1E5}</a:tableStyleId>
              </a:tblPr>
              <a:tblGrid>
                <a:gridCol w="12192000">
                  <a:extLst>
                    <a:ext uri="{9D8B030D-6E8A-4147-A177-3AD203B41FA5}">
                      <a16:colId xmlns:a16="http://schemas.microsoft.com/office/drawing/2014/main" val="3192952973"/>
                    </a:ext>
                  </a:extLst>
                </a:gridCol>
              </a:tblGrid>
              <a:tr h="669851">
                <a:tc>
                  <a:txBody>
                    <a:bodyPr/>
                    <a:lstStyle/>
                    <a:p>
                      <a:pPr algn="ctr"/>
                      <a:r>
                        <a:rPr lang="en-US" sz="3600" dirty="0">
                          <a:solidFill>
                            <a:schemeClr val="tx1">
                              <a:lumMod val="95000"/>
                              <a:lumOff val="5000"/>
                            </a:schemeClr>
                          </a:solidFill>
                        </a:rPr>
                        <a:t>Methodology</a:t>
                      </a:r>
                      <a:endParaRPr lang="en-US" sz="3600" dirty="0">
                        <a:solidFill>
                          <a:schemeClr val="tx1">
                            <a:lumMod val="95000"/>
                            <a:lumOff val="5000"/>
                          </a:scheme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700194946"/>
                  </a:ext>
                </a:extLst>
              </a:tr>
              <a:tr h="3285460">
                <a:tc>
                  <a:txBody>
                    <a:bodyPr/>
                    <a:lstStyle/>
                    <a:p>
                      <a:pPr marL="457200" indent="-457200">
                        <a:buFont typeface="+mj-lt"/>
                        <a:buAutoNum type="arabicPeriod"/>
                      </a:pPr>
                      <a:r>
                        <a:rPr lang="en-US" sz="2000" dirty="0"/>
                        <a:t>Searched most recent systematic</a:t>
                      </a:r>
                      <a:r>
                        <a:rPr lang="en-US" sz="2000" baseline="0" dirty="0"/>
                        <a:t> review on Correlations of Obstructive Sleep Apnea Syndrome and Daytime Sleepiness with the Risk of Car Accidents in Adult Working Population: A Systematic Review and Meta-Analysis with a Gender-Based Approach on PubMed/Google scholar on (15.04.2023)</a:t>
                      </a:r>
                    </a:p>
                    <a:p>
                      <a:pPr marL="457200" indent="-457200">
                        <a:buFont typeface="+mj-lt"/>
                        <a:buAutoNum type="arabicPeriod"/>
                      </a:pPr>
                      <a:endParaRPr lang="en-US" sz="2000" baseline="0" dirty="0"/>
                    </a:p>
                    <a:p>
                      <a:pPr marL="457200" indent="-457200">
                        <a:buFont typeface="+mj-lt"/>
                        <a:buAutoNum type="arabicPeriod"/>
                      </a:pPr>
                      <a:r>
                        <a:rPr lang="en-US" sz="2000" baseline="0" dirty="0"/>
                        <a:t>Reviewed recent systematic review(s) to determine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a:t>Key words/MeSH terms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a:t>Databases – Pubmed, Google scholar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a:t>Filters </a:t>
                      </a:r>
                    </a:p>
                    <a:p>
                      <a:pPr marL="342900" indent="-342900">
                        <a:buFont typeface="Arial" panose="020B0604020202020204" pitchFamily="34" charset="0"/>
                        <a:buChar char="•"/>
                      </a:pPr>
                      <a:r>
                        <a:rPr lang="en-US" sz="2000" baseline="0" dirty="0"/>
                        <a:t>Article types</a:t>
                      </a:r>
                    </a:p>
                    <a:p>
                      <a:pPr marL="342900" indent="-342900">
                        <a:buFont typeface="Arial" panose="020B0604020202020204" pitchFamily="34" charset="0"/>
                        <a:buChar char="•"/>
                      </a:pPr>
                      <a:r>
                        <a:rPr lang="en-US" sz="2000" baseline="0" dirty="0"/>
                        <a:t>Inclusion/exclusion criteria </a:t>
                      </a:r>
                      <a:endParaRPr lang="en-US" sz="2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637145305"/>
                  </a:ext>
                </a:extLst>
              </a:tr>
              <a:tr h="2902688">
                <a:tc>
                  <a:txBody>
                    <a:bodyPr/>
                    <a:lstStyle/>
                    <a:p>
                      <a:pPr algn="l" fontAlgn="b"/>
                      <a:r>
                        <a:rPr lang="en-US" sz="2800" b="1" dirty="0"/>
                        <a:t>Systematic search methods</a:t>
                      </a:r>
                    </a:p>
                    <a:p>
                      <a:pPr marL="0" indent="0" algn="l" fontAlgn="b">
                        <a:buFont typeface="Arial" panose="020B0604020202020204" pitchFamily="34" charset="0"/>
                        <a:buNone/>
                      </a:pPr>
                      <a:r>
                        <a:rPr lang="en-US" sz="2800" dirty="0">
                          <a:solidFill>
                            <a:schemeClr val="accent1">
                              <a:lumMod val="75000"/>
                            </a:schemeClr>
                          </a:solidFill>
                        </a:rPr>
                        <a:t>Key</a:t>
                      </a:r>
                      <a:r>
                        <a:rPr lang="en-US" sz="2800" baseline="0" dirty="0">
                          <a:solidFill>
                            <a:schemeClr val="accent1">
                              <a:lumMod val="75000"/>
                            </a:schemeClr>
                          </a:solidFill>
                        </a:rPr>
                        <a:t> words/Mesh terms: </a:t>
                      </a:r>
                    </a:p>
                    <a:p>
                      <a:pPr marL="800100" lvl="1" indent="-342900" algn="l" fontAlgn="b">
                        <a:buFont typeface="Arial" panose="020B0604020202020204" pitchFamily="34" charset="0"/>
                        <a:buChar char="•"/>
                      </a:pPr>
                      <a:r>
                        <a:rPr lang="en-US" sz="2000" u="none" strike="noStrike" dirty="0">
                          <a:effectLst/>
                        </a:rPr>
                        <a:t>Obstructive sleep apnea syndrome) AND (Truck Drivers) </a:t>
                      </a:r>
                    </a:p>
                    <a:p>
                      <a:pPr marL="800100" lvl="1" indent="-342900" algn="l" fontAlgn="b">
                        <a:buFont typeface="Arial" panose="020B0604020202020204" pitchFamily="34" charset="0"/>
                        <a:buChar char="•"/>
                      </a:pPr>
                      <a:r>
                        <a:rPr lang="en-US" sz="2000" u="none" strike="noStrike" dirty="0">
                          <a:effectLst/>
                        </a:rPr>
                        <a:t>((Obstructive sleep apnea) AND (HGV))</a:t>
                      </a:r>
                    </a:p>
                    <a:p>
                      <a:pPr marL="800100" lvl="1" indent="-342900" algn="l" fontAlgn="b">
                        <a:buFont typeface="Arial" panose="020B0604020202020204" pitchFamily="34" charset="0"/>
                        <a:buChar char="•"/>
                      </a:pPr>
                      <a:r>
                        <a:rPr lang="en-US" sz="2000" u="none" strike="noStrike" dirty="0">
                          <a:effectLst/>
                        </a:rPr>
                        <a:t>(Sleep apnea) AND (Stop bang)</a:t>
                      </a:r>
                    </a:p>
                    <a:p>
                      <a:pPr marL="800100" lvl="1" indent="-342900" algn="l" fontAlgn="b">
                        <a:buFont typeface="Arial" panose="020B0604020202020204" pitchFamily="34" charset="0"/>
                        <a:buChar char="•"/>
                      </a:pPr>
                      <a:r>
                        <a:rPr lang="en-US" sz="2000" u="none" strike="noStrike" dirty="0">
                          <a:effectLst/>
                        </a:rPr>
                        <a:t>(OSA) AND (India)</a:t>
                      </a:r>
                    </a:p>
                    <a:p>
                      <a:pPr marL="800100" lvl="1" indent="-342900" algn="l" fontAlgn="b">
                        <a:buFont typeface="Arial" panose="020B0604020202020204" pitchFamily="34" charset="0"/>
                        <a:buChar char="•"/>
                      </a:pPr>
                      <a:r>
                        <a:rPr lang="en-US" sz="2000" b="0" u="none" strike="noStrike" dirty="0">
                          <a:solidFill>
                            <a:srgbClr val="000000"/>
                          </a:solidFill>
                          <a:effectLst/>
                        </a:rPr>
                        <a:t>(Sleepiness) AND (Truckers)</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417773259"/>
                  </a:ext>
                </a:extLst>
              </a:tr>
            </a:tbl>
          </a:graphicData>
        </a:graphic>
      </p:graphicFrame>
    </p:spTree>
    <p:extLst>
      <p:ext uri="{BB962C8B-B14F-4D97-AF65-F5344CB8AC3E}">
        <p14:creationId xmlns:p14="http://schemas.microsoft.com/office/powerpoint/2010/main" val="136982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80370693"/>
              </p:ext>
            </p:extLst>
          </p:nvPr>
        </p:nvGraphicFramePr>
        <p:xfrm>
          <a:off x="0" y="0"/>
          <a:ext cx="12192000" cy="7030766"/>
        </p:xfrm>
        <a:graphic>
          <a:graphicData uri="http://schemas.openxmlformats.org/drawingml/2006/table">
            <a:tbl>
              <a:tblPr firstRow="1" bandRow="1">
                <a:tableStyleId>{3B4B98B0-60AC-42C2-AFA5-B58CD77FA1E5}</a:tableStyleId>
              </a:tblPr>
              <a:tblGrid>
                <a:gridCol w="12192000">
                  <a:extLst>
                    <a:ext uri="{9D8B030D-6E8A-4147-A177-3AD203B41FA5}">
                      <a16:colId xmlns:a16="http://schemas.microsoft.com/office/drawing/2014/main" val="3192952973"/>
                    </a:ext>
                  </a:extLst>
                </a:gridCol>
              </a:tblGrid>
              <a:tr h="508866">
                <a:tc>
                  <a:txBody>
                    <a:bodyPr/>
                    <a:lstStyle/>
                    <a:p>
                      <a:pPr algn="l" fontAlgn="b"/>
                      <a:r>
                        <a:rPr lang="en-US" sz="2800" b="1" dirty="0">
                          <a:solidFill>
                            <a:schemeClr val="tx1"/>
                          </a:solidFill>
                        </a:rPr>
                        <a:t>Systematic search methods</a:t>
                      </a:r>
                      <a:endParaRPr lang="en-US" sz="28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00194946"/>
                  </a:ext>
                </a:extLst>
              </a:tr>
              <a:tr h="1077598">
                <a:tc>
                  <a:txBody>
                    <a:bodyPr/>
                    <a:lstStyle/>
                    <a:p>
                      <a:pPr algn="just"/>
                      <a:r>
                        <a:rPr lang="en-US" sz="2200" b="1" dirty="0">
                          <a:solidFill>
                            <a:schemeClr val="accent1">
                              <a:lumMod val="75000"/>
                            </a:schemeClr>
                          </a:solidFill>
                        </a:rPr>
                        <a:t>Databases: </a:t>
                      </a:r>
                      <a:r>
                        <a:rPr lang="en-US" sz="2000" dirty="0"/>
                        <a:t>Pubmed</a:t>
                      </a:r>
                      <a:r>
                        <a:rPr lang="en-US" sz="2000" baseline="0" dirty="0"/>
                        <a:t> and </a:t>
                      </a:r>
                      <a:r>
                        <a:rPr lang="en-US" sz="2000" dirty="0"/>
                        <a:t>Google scholar</a:t>
                      </a:r>
                      <a:r>
                        <a:rPr lang="en-US" sz="2000" baseline="0" dirty="0"/>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baseline="0" dirty="0">
                          <a:solidFill>
                            <a:schemeClr val="accent1">
                              <a:lumMod val="75000"/>
                            </a:schemeClr>
                          </a:solidFill>
                        </a:rPr>
                        <a:t>Other data sources: </a:t>
                      </a:r>
                      <a:r>
                        <a:rPr lang="en-US" sz="2000" b="0" baseline="0" dirty="0"/>
                        <a:t>B</a:t>
                      </a:r>
                      <a:r>
                        <a:rPr lang="en-US" sz="2000" baseline="0" dirty="0"/>
                        <a:t>ibliography of recent systematic review(s) and other closely relevant articles</a:t>
                      </a:r>
                      <a:endParaRPr lang="en-US" sz="2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33952573"/>
                  </a:ext>
                </a:extLst>
              </a:tr>
              <a:tr h="1736130">
                <a:tc>
                  <a:txBody>
                    <a:bodyPr/>
                    <a:lstStyle/>
                    <a:p>
                      <a:pPr algn="just"/>
                      <a:r>
                        <a:rPr lang="en-US" sz="2200" b="1" dirty="0">
                          <a:solidFill>
                            <a:schemeClr val="accent1">
                              <a:lumMod val="75000"/>
                            </a:schemeClr>
                          </a:solidFill>
                        </a:rPr>
                        <a:t>Filters: </a:t>
                      </a:r>
                    </a:p>
                    <a:p>
                      <a:pPr marL="285750" indent="-285750" algn="just">
                        <a:buFont typeface="Arial" panose="020B0604020202020204" pitchFamily="34" charset="0"/>
                        <a:buChar char="•"/>
                      </a:pPr>
                      <a:r>
                        <a:rPr lang="en-US" sz="2000" dirty="0"/>
                        <a:t>Date range: </a:t>
                      </a:r>
                      <a:r>
                        <a:rPr lang="en-US" sz="2000" b="1" dirty="0"/>
                        <a:t>(1993/01/01) to (2023/06/01) </a:t>
                      </a:r>
                      <a:r>
                        <a:rPr lang="en-US" sz="2000" dirty="0"/>
                        <a:t>30</a:t>
                      </a:r>
                      <a:r>
                        <a:rPr lang="en-US" sz="2000" baseline="0" dirty="0"/>
                        <a:t> years</a:t>
                      </a:r>
                    </a:p>
                    <a:p>
                      <a:pPr marL="285750" indent="-285750" algn="just">
                        <a:buFont typeface="Arial" panose="020B0604020202020204" pitchFamily="34" charset="0"/>
                        <a:buChar char="•"/>
                      </a:pPr>
                      <a:r>
                        <a:rPr lang="en-US" sz="2000" baseline="0" dirty="0"/>
                        <a:t>Abstract</a:t>
                      </a:r>
                    </a:p>
                    <a:p>
                      <a:pPr marL="285750" indent="-285750" algn="just">
                        <a:buFont typeface="Arial" panose="020B0604020202020204" pitchFamily="34" charset="0"/>
                        <a:buChar char="•"/>
                      </a:pPr>
                      <a:r>
                        <a:rPr lang="en-US" sz="2000" baseline="0" dirty="0"/>
                        <a:t>Full text</a:t>
                      </a:r>
                    </a:p>
                    <a:p>
                      <a:pPr marL="285750" indent="-285750" algn="just">
                        <a:buFont typeface="Arial" panose="020B0604020202020204" pitchFamily="34" charset="0"/>
                        <a:buChar char="•"/>
                      </a:pPr>
                      <a:r>
                        <a:rPr lang="en-US" sz="2000" baseline="0" dirty="0"/>
                        <a:t>Free full text</a:t>
                      </a:r>
                      <a:endParaRPr lang="en-US" sz="2000"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39454490"/>
                  </a:ext>
                </a:extLst>
              </a:tr>
              <a:tr h="1077598">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200" b="1" dirty="0">
                          <a:solidFill>
                            <a:schemeClr val="accent1">
                              <a:lumMod val="75000"/>
                            </a:schemeClr>
                          </a:solidFill>
                        </a:rPr>
                        <a:t>Language:</a:t>
                      </a:r>
                      <a:r>
                        <a:rPr lang="en-US" sz="2200" b="1" baseline="0" dirty="0">
                          <a:solidFill>
                            <a:schemeClr val="accent1">
                              <a:lumMod val="75000"/>
                            </a:schemeClr>
                          </a:solidFill>
                        </a:rPr>
                        <a: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a:t>English</a:t>
                      </a:r>
                      <a:endParaRPr lang="en-US" sz="2000" dirty="0"/>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585475947"/>
                  </a:ext>
                </a:extLst>
              </a:tr>
              <a:tr h="2274929">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200" b="1" dirty="0">
                          <a:solidFill>
                            <a:schemeClr val="accent1">
                              <a:lumMod val="75000"/>
                            </a:schemeClr>
                          </a:solidFill>
                        </a:rPr>
                        <a:t>Article type: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Systematic Review</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a:t>Rapid review</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a:t>Cross sectional study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a:t>Narrative review</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a:t>Meta-analysis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200" dirty="0"/>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328308777"/>
                  </a:ext>
                </a:extLst>
              </a:tr>
            </a:tbl>
          </a:graphicData>
        </a:graphic>
      </p:graphicFrame>
      <p:sp>
        <p:nvSpPr>
          <p:cNvPr id="5" name="TextBox 4">
            <a:extLst>
              <a:ext uri="{FF2B5EF4-FFF2-40B4-BE49-F238E27FC236}">
                <a16:creationId xmlns:a16="http://schemas.microsoft.com/office/drawing/2014/main" id="{8B2398EB-F0FF-AE02-A1F2-27AC57157A79}"/>
              </a:ext>
            </a:extLst>
          </p:cNvPr>
          <p:cNvSpPr txBox="1"/>
          <p:nvPr/>
        </p:nvSpPr>
        <p:spPr>
          <a:xfrm>
            <a:off x="1" y="6488668"/>
            <a:ext cx="12192000"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Tree>
    <p:extLst>
      <p:ext uri="{BB962C8B-B14F-4D97-AF65-F5344CB8AC3E}">
        <p14:creationId xmlns:p14="http://schemas.microsoft.com/office/powerpoint/2010/main" val="1624713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56907513"/>
              </p:ext>
            </p:extLst>
          </p:nvPr>
        </p:nvGraphicFramePr>
        <p:xfrm>
          <a:off x="0" y="0"/>
          <a:ext cx="12191999" cy="6888480"/>
        </p:xfrm>
        <a:graphic>
          <a:graphicData uri="http://schemas.openxmlformats.org/drawingml/2006/table">
            <a:tbl>
              <a:tblPr firstRow="1" bandRow="1">
                <a:tableStyleId>{3B4B98B0-60AC-42C2-AFA5-B58CD77FA1E5}</a:tableStyleId>
              </a:tblPr>
              <a:tblGrid>
                <a:gridCol w="12191999">
                  <a:extLst>
                    <a:ext uri="{9D8B030D-6E8A-4147-A177-3AD203B41FA5}">
                      <a16:colId xmlns:a16="http://schemas.microsoft.com/office/drawing/2014/main" val="3192952973"/>
                    </a:ext>
                  </a:extLst>
                </a:gridCol>
              </a:tblGrid>
              <a:tr h="515867">
                <a:tc>
                  <a:txBody>
                    <a:bodyPr/>
                    <a:lstStyle/>
                    <a:p>
                      <a:pPr algn="l" fontAlgn="b"/>
                      <a:r>
                        <a:rPr lang="en-US" sz="2800" b="1" dirty="0">
                          <a:solidFill>
                            <a:schemeClr val="tx1"/>
                          </a:solidFill>
                        </a:rPr>
                        <a:t>Systematic search methods</a:t>
                      </a:r>
                      <a:endParaRPr lang="en-US" sz="28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00194946"/>
                  </a:ext>
                </a:extLst>
              </a:tr>
              <a:tr h="109242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b="1" dirty="0">
                          <a:solidFill>
                            <a:schemeClr val="accent1">
                              <a:lumMod val="75000"/>
                            </a:schemeClr>
                          </a:solidFill>
                        </a:rPr>
                        <a:t>Date of Search: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b="1" dirty="0"/>
                        <a:t> (2023/04/11) to (2023/06/11)</a:t>
                      </a:r>
                      <a:endParaRPr lang="en-US" sz="2000" b="1" dirty="0">
                        <a:latin typeface="Arial" panose="020B0604020202020204" pitchFamily="34" charset="0"/>
                        <a:cs typeface="Arial" panose="020B0604020202020204" pitchFamily="34" charset="0"/>
                      </a:endParaRPr>
                    </a:p>
                  </a:txBody>
                  <a:tcPr marT="182880" marB="182880"/>
                </a:tc>
                <a:extLst>
                  <a:ext uri="{0D108BD9-81ED-4DB2-BD59-A6C34878D82A}">
                    <a16:rowId xmlns:a16="http://schemas.microsoft.com/office/drawing/2014/main" val="842058202"/>
                  </a:ext>
                </a:extLst>
              </a:tr>
              <a:tr h="4126938">
                <a:tc>
                  <a:txBody>
                    <a:bodyPr/>
                    <a:lstStyle/>
                    <a:p>
                      <a:pPr algn="just"/>
                      <a:r>
                        <a:rPr lang="en-US" sz="2800" b="1" dirty="0">
                          <a:solidFill>
                            <a:schemeClr val="accent1">
                              <a:lumMod val="75000"/>
                            </a:schemeClr>
                          </a:solidFill>
                        </a:rPr>
                        <a:t>Review process:</a:t>
                      </a:r>
                    </a:p>
                    <a:p>
                      <a:pPr algn="just"/>
                      <a:r>
                        <a:rPr lang="en-US" sz="2000" b="1" dirty="0">
                          <a:solidFill>
                            <a:schemeClr val="tx1"/>
                          </a:solidFill>
                        </a:rPr>
                        <a:t>Number of reviewers: </a:t>
                      </a:r>
                      <a:r>
                        <a:rPr lang="en-US" sz="2000" b="0" dirty="0"/>
                        <a:t>1</a:t>
                      </a:r>
                    </a:p>
                    <a:p>
                      <a:pPr algn="just"/>
                      <a:r>
                        <a:rPr lang="en-US" sz="2000" b="1" dirty="0">
                          <a:solidFill>
                            <a:schemeClr val="tx1"/>
                          </a:solidFill>
                        </a:rPr>
                        <a:t>Review of title-</a:t>
                      </a:r>
                      <a:r>
                        <a:rPr lang="en-US" sz="2000" b="0" dirty="0"/>
                        <a:t>---abstract----complete article </a:t>
                      </a:r>
                    </a:p>
                    <a:p>
                      <a:pPr algn="just"/>
                      <a:r>
                        <a:rPr lang="en-US" sz="2000" b="1" dirty="0"/>
                        <a:t>Publication selection criteria</a:t>
                      </a:r>
                    </a:p>
                    <a:p>
                      <a:pPr marL="285750" indent="-285750" algn="just">
                        <a:buFont typeface="Arial" panose="020B0604020202020204" pitchFamily="34" charset="0"/>
                        <a:buChar char="•"/>
                      </a:pPr>
                      <a:r>
                        <a:rPr lang="en-US" sz="2000" dirty="0">
                          <a:solidFill>
                            <a:schemeClr val="tx1"/>
                          </a:solidFill>
                          <a:effectLst/>
                        </a:rPr>
                        <a:t>HGV</a:t>
                      </a:r>
                      <a:r>
                        <a:rPr lang="en-US" sz="2000" baseline="0" dirty="0">
                          <a:solidFill>
                            <a:schemeClr val="tx1"/>
                          </a:solidFill>
                          <a:effectLst/>
                        </a:rPr>
                        <a:t> population</a:t>
                      </a:r>
                    </a:p>
                    <a:p>
                      <a:pPr marL="285750" indent="-285750" algn="just">
                        <a:buFont typeface="Arial" panose="020B0604020202020204" pitchFamily="34" charset="0"/>
                        <a:buChar char="•"/>
                      </a:pPr>
                      <a:r>
                        <a:rPr lang="en-US" sz="2000" baseline="0" dirty="0">
                          <a:solidFill>
                            <a:schemeClr val="tx1"/>
                          </a:solidFill>
                          <a:effectLst/>
                        </a:rPr>
                        <a:t>Commercial drivers </a:t>
                      </a:r>
                    </a:p>
                    <a:p>
                      <a:pPr marL="285750" indent="-285750" algn="just">
                        <a:buFont typeface="Arial" panose="020B0604020202020204" pitchFamily="34" charset="0"/>
                        <a:buChar char="•"/>
                      </a:pPr>
                      <a:r>
                        <a:rPr lang="en-US" sz="2000" baseline="0" dirty="0">
                          <a:solidFill>
                            <a:schemeClr val="tx1"/>
                          </a:solidFill>
                          <a:effectLst/>
                        </a:rPr>
                        <a:t>Heavy motor vehicle drivers </a:t>
                      </a:r>
                    </a:p>
                    <a:p>
                      <a:pPr marL="285750" indent="-285750" algn="just">
                        <a:buFont typeface="Arial" panose="020B0604020202020204" pitchFamily="34" charset="0"/>
                        <a:buChar char="•"/>
                      </a:pPr>
                      <a:r>
                        <a:rPr lang="en-US" sz="2000" baseline="0" dirty="0">
                          <a:solidFill>
                            <a:schemeClr val="tx1"/>
                          </a:solidFill>
                          <a:effectLst/>
                        </a:rPr>
                        <a:t>Truckers </a:t>
                      </a:r>
                    </a:p>
                    <a:p>
                      <a:pPr marL="285750" indent="-285750" algn="just">
                        <a:buFont typeface="Arial" panose="020B0604020202020204" pitchFamily="34" charset="0"/>
                        <a:buChar char="•"/>
                      </a:pPr>
                      <a:r>
                        <a:rPr lang="en-US" sz="2000" baseline="0" dirty="0">
                          <a:solidFill>
                            <a:schemeClr val="tx1"/>
                          </a:solidFill>
                          <a:effectLst/>
                        </a:rPr>
                        <a:t>Sleep apnea</a:t>
                      </a:r>
                    </a:p>
                    <a:p>
                      <a:pPr marL="285750" indent="-285750" algn="just">
                        <a:buFont typeface="Arial" panose="020B0604020202020204" pitchFamily="34" charset="0"/>
                        <a:buChar char="•"/>
                      </a:pPr>
                      <a:r>
                        <a:rPr lang="en-US" sz="2000" baseline="0" dirty="0">
                          <a:solidFill>
                            <a:schemeClr val="tx1"/>
                          </a:solidFill>
                          <a:effectLst/>
                        </a:rPr>
                        <a:t>Road accidents</a:t>
                      </a:r>
                    </a:p>
                    <a:p>
                      <a:pPr marL="285750" indent="-285750" algn="just">
                        <a:buFont typeface="Arial" panose="020B0604020202020204" pitchFamily="34" charset="0"/>
                        <a:buChar char="•"/>
                      </a:pPr>
                      <a:r>
                        <a:rPr lang="en-US" sz="2000" dirty="0">
                          <a:solidFill>
                            <a:schemeClr val="tx1"/>
                          </a:solidFill>
                          <a:effectLst/>
                        </a:rPr>
                        <a:t>Age ≥ 18 years</a:t>
                      </a:r>
                    </a:p>
                    <a:p>
                      <a:pPr marL="285750" indent="-285750" algn="just">
                        <a:buFont typeface="Arial" panose="020B0604020202020204" pitchFamily="34" charset="0"/>
                        <a:buChar char="•"/>
                      </a:pPr>
                      <a:r>
                        <a:rPr lang="en-US" sz="2000" b="0" dirty="0">
                          <a:solidFill>
                            <a:schemeClr val="tx1"/>
                          </a:solidFill>
                          <a:effectLst/>
                        </a:rPr>
                        <a:t>Global</a:t>
                      </a:r>
                      <a:endParaRPr lang="en-US" sz="1600" dirty="0">
                        <a:solidFill>
                          <a:schemeClr val="tx1"/>
                        </a:solidFill>
                        <a:latin typeface="Arial" panose="020B0604020202020204" pitchFamily="34" charset="0"/>
                        <a:cs typeface="Arial" panose="020B0604020202020204" pitchFamily="34" charset="0"/>
                      </a:endParaRPr>
                    </a:p>
                  </a:txBody>
                  <a:tcPr marT="182880" marB="182880"/>
                </a:tc>
                <a:extLst>
                  <a:ext uri="{0D108BD9-81ED-4DB2-BD59-A6C34878D82A}">
                    <a16:rowId xmlns:a16="http://schemas.microsoft.com/office/drawing/2014/main" val="1165584576"/>
                  </a:ext>
                </a:extLst>
              </a:tr>
              <a:tr h="11227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1">
                              <a:lumMod val="75000"/>
                            </a:schemeClr>
                          </a:solidFill>
                        </a:rPr>
                        <a:t>Exclusion Criteria: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effectLst/>
                        </a:rPr>
                        <a:t>Duplicate publications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effectLst/>
                        </a:rPr>
                        <a:t>Studies reporting the prevalence of central sleep apnea only </a:t>
                      </a:r>
                      <a:endParaRPr lang="en-US" sz="20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89672222"/>
                  </a:ext>
                </a:extLst>
              </a:tr>
            </a:tbl>
          </a:graphicData>
        </a:graphic>
      </p:graphicFrame>
    </p:spTree>
    <p:extLst>
      <p:ext uri="{BB962C8B-B14F-4D97-AF65-F5344CB8AC3E}">
        <p14:creationId xmlns:p14="http://schemas.microsoft.com/office/powerpoint/2010/main" val="838607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15961493"/>
              </p:ext>
            </p:extLst>
          </p:nvPr>
        </p:nvGraphicFramePr>
        <p:xfrm>
          <a:off x="0" y="0"/>
          <a:ext cx="12192000" cy="4718529"/>
        </p:xfrm>
        <a:graphic>
          <a:graphicData uri="http://schemas.openxmlformats.org/drawingml/2006/table">
            <a:tbl>
              <a:tblPr firstRow="1" bandRow="1">
                <a:tableStyleId>{3B4B98B0-60AC-42C2-AFA5-B58CD77FA1E5}</a:tableStyleId>
              </a:tblPr>
              <a:tblGrid>
                <a:gridCol w="12192000">
                  <a:extLst>
                    <a:ext uri="{9D8B030D-6E8A-4147-A177-3AD203B41FA5}">
                      <a16:colId xmlns:a16="http://schemas.microsoft.com/office/drawing/2014/main" val="3192952973"/>
                    </a:ext>
                  </a:extLst>
                </a:gridCol>
              </a:tblGrid>
              <a:tr h="1091409">
                <a:tc>
                  <a:txBody>
                    <a:bodyPr/>
                    <a:lstStyle/>
                    <a:p>
                      <a:pPr algn="l" fontAlgn="b"/>
                      <a:r>
                        <a:rPr lang="en-US" sz="2800" b="1" dirty="0">
                          <a:solidFill>
                            <a:schemeClr val="tx1"/>
                          </a:solidFill>
                        </a:rPr>
                        <a:t>Systematic review methods</a:t>
                      </a:r>
                      <a:endParaRPr lang="en-US" sz="28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00194946"/>
                  </a:ext>
                </a:extLst>
              </a:tr>
              <a:tr h="2128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1">
                              <a:lumMod val="75000"/>
                            </a:schemeClr>
                          </a:solidFill>
                        </a:rPr>
                        <a:t>Data compilation: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rPr>
                        <a:t>Publication year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rPr>
                        <a:t>Study population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rPr>
                        <a:t>Type of review</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rPr>
                        <a:t>Publication year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rPr>
                        <a:t>Study site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1">
                              <a:lumMod val="75000"/>
                            </a:schemeClr>
                          </a:solidFill>
                        </a:rPr>
                        <a:t>Data analysis: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highlight>
                            <a:srgbClr val="FFFF00"/>
                          </a:highlight>
                        </a:rPr>
                        <a:t>Numbers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highlight>
                            <a:srgbClr val="FFFF00"/>
                          </a:highlight>
                        </a:rPr>
                        <a:t>Counts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highlight>
                            <a:srgbClr val="FFFF00"/>
                          </a:highlight>
                        </a:rPr>
                        <a:t>Proportions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65584576"/>
                  </a:ext>
                </a:extLst>
              </a:tr>
            </a:tbl>
          </a:graphicData>
        </a:graphic>
      </p:graphicFrame>
      <p:sp>
        <p:nvSpPr>
          <p:cNvPr id="3" name="TextBox 2">
            <a:extLst>
              <a:ext uri="{FF2B5EF4-FFF2-40B4-BE49-F238E27FC236}">
                <a16:creationId xmlns:a16="http://schemas.microsoft.com/office/drawing/2014/main" id="{3232CB1E-FE63-5CEF-C6B1-66BA4EF632A3}"/>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4" name="Picture 3">
            <a:extLst>
              <a:ext uri="{FF2B5EF4-FFF2-40B4-BE49-F238E27FC236}">
                <a16:creationId xmlns:a16="http://schemas.microsoft.com/office/drawing/2014/main" id="{D79CA11C-FDA4-C02D-302C-5CA97DEAE60E}"/>
              </a:ext>
            </a:extLst>
          </p:cNvPr>
          <p:cNvPicPr>
            <a:picLocks noChangeAspect="1"/>
          </p:cNvPicPr>
          <p:nvPr/>
        </p:nvPicPr>
        <p:blipFill>
          <a:blip r:embed="rId3"/>
          <a:stretch>
            <a:fillRect/>
          </a:stretch>
        </p:blipFill>
        <p:spPr>
          <a:xfrm>
            <a:off x="6474684" y="2508249"/>
            <a:ext cx="5586842" cy="39804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a:extLst>
              <a:ext uri="{FF2B5EF4-FFF2-40B4-BE49-F238E27FC236}">
                <a16:creationId xmlns:a16="http://schemas.microsoft.com/office/drawing/2014/main" id="{23FF6AD4-C7C3-B4A3-98B4-F5EF4AEB445F}"/>
              </a:ext>
            </a:extLst>
          </p:cNvPr>
          <p:cNvPicPr>
            <a:picLocks noChangeAspect="1"/>
          </p:cNvPicPr>
          <p:nvPr/>
        </p:nvPicPr>
        <p:blipFill>
          <a:blip r:embed="rId4"/>
          <a:stretch>
            <a:fillRect/>
          </a:stretch>
        </p:blipFill>
        <p:spPr>
          <a:xfrm>
            <a:off x="2485716" y="3981866"/>
            <a:ext cx="5672763" cy="293188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Picture 5">
            <a:extLst>
              <a:ext uri="{FF2B5EF4-FFF2-40B4-BE49-F238E27FC236}">
                <a16:creationId xmlns:a16="http://schemas.microsoft.com/office/drawing/2014/main" id="{77465FA7-0059-394E-599A-2877EE7DDC16}"/>
              </a:ext>
            </a:extLst>
          </p:cNvPr>
          <p:cNvPicPr>
            <a:picLocks noChangeAspect="1"/>
          </p:cNvPicPr>
          <p:nvPr/>
        </p:nvPicPr>
        <p:blipFill>
          <a:blip r:embed="rId5"/>
          <a:stretch>
            <a:fillRect/>
          </a:stretch>
        </p:blipFill>
        <p:spPr>
          <a:xfrm>
            <a:off x="4393709" y="1410193"/>
            <a:ext cx="7529541" cy="8042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233955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69C67-E6EB-4B47-2DAF-13BA1720E82F}"/>
              </a:ext>
            </a:extLst>
          </p:cNvPr>
          <p:cNvSpPr>
            <a:spLocks noGrp="1"/>
          </p:cNvSpPr>
          <p:nvPr>
            <p:ph type="title"/>
          </p:nvPr>
        </p:nvSpPr>
        <p:spPr>
          <a:xfrm>
            <a:off x="274320" y="-355600"/>
            <a:ext cx="11079480" cy="1539557"/>
          </a:xfrm>
        </p:spPr>
        <p:txBody>
          <a:bodyPr/>
          <a:lstStyle/>
          <a:p>
            <a:r>
              <a:rPr lang="en-US" sz="3600" b="1" dirty="0">
                <a:solidFill>
                  <a:schemeClr val="accent1">
                    <a:lumMod val="75000"/>
                  </a:schemeClr>
                </a:solidFill>
                <a:latin typeface="Arial" panose="020B0604020202020204" pitchFamily="34" charset="0"/>
                <a:cs typeface="Arial" panose="020B0604020202020204" pitchFamily="34" charset="0"/>
              </a:rPr>
              <a:t>Results</a:t>
            </a:r>
            <a:r>
              <a:rPr lang="en-US" dirty="0">
                <a:solidFill>
                  <a:schemeClr val="accent1">
                    <a:lumMod val="75000"/>
                  </a:schemeClr>
                </a:solidFill>
              </a:rPr>
              <a:t> </a:t>
            </a:r>
            <a:endParaRPr lang="en-IN" dirty="0">
              <a:solidFill>
                <a:schemeClr val="accent1">
                  <a:lumMod val="75000"/>
                </a:schemeClr>
              </a:solidFill>
            </a:endParaRPr>
          </a:p>
        </p:txBody>
      </p:sp>
      <p:sp>
        <p:nvSpPr>
          <p:cNvPr id="11" name="TextBox 10">
            <a:extLst>
              <a:ext uri="{FF2B5EF4-FFF2-40B4-BE49-F238E27FC236}">
                <a16:creationId xmlns:a16="http://schemas.microsoft.com/office/drawing/2014/main" id="{E93F1517-C383-D331-C0DB-6E47979F7AA0}"/>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13" name="Content Placeholder 12">
            <a:extLst>
              <a:ext uri="{FF2B5EF4-FFF2-40B4-BE49-F238E27FC236}">
                <a16:creationId xmlns:a16="http://schemas.microsoft.com/office/drawing/2014/main" id="{42311B4A-18BF-E572-3C96-A742A0046C02}"/>
              </a:ext>
            </a:extLst>
          </p:cNvPr>
          <p:cNvSpPr>
            <a:spLocks noGrp="1"/>
          </p:cNvSpPr>
          <p:nvPr>
            <p:ph idx="1"/>
          </p:nvPr>
        </p:nvSpPr>
        <p:spPr>
          <a:xfrm>
            <a:off x="274320" y="820132"/>
            <a:ext cx="11079480" cy="5362069"/>
          </a:xfrm>
        </p:spPr>
        <p:txBody>
          <a:bodyPr>
            <a:normAutofit/>
          </a:bodyPr>
          <a:lstStyle/>
          <a:p>
            <a:r>
              <a:rPr lang="en-US" sz="2400" dirty="0"/>
              <a:t>Total number of Systematic reviews found – </a:t>
            </a:r>
            <a:r>
              <a:rPr lang="en-US" sz="2400" b="1" dirty="0">
                <a:solidFill>
                  <a:schemeClr val="accent1">
                    <a:lumMod val="75000"/>
                  </a:schemeClr>
                </a:solidFill>
              </a:rPr>
              <a:t>9</a:t>
            </a:r>
          </a:p>
          <a:p>
            <a:pPr marL="0" indent="0">
              <a:buNone/>
            </a:pPr>
            <a:endParaRPr lang="en-US" sz="2400" dirty="0">
              <a:solidFill>
                <a:schemeClr val="accent1">
                  <a:lumMod val="75000"/>
                </a:schemeClr>
              </a:solidFill>
            </a:endParaRPr>
          </a:p>
        </p:txBody>
      </p:sp>
      <p:graphicFrame>
        <p:nvGraphicFramePr>
          <p:cNvPr id="14" name="Table 14">
            <a:extLst>
              <a:ext uri="{FF2B5EF4-FFF2-40B4-BE49-F238E27FC236}">
                <a16:creationId xmlns:a16="http://schemas.microsoft.com/office/drawing/2014/main" id="{72DAEBFE-E778-58D2-35D9-BD0389C2B35B}"/>
              </a:ext>
            </a:extLst>
          </p:cNvPr>
          <p:cNvGraphicFramePr>
            <a:graphicFrameLocks noGrp="1"/>
          </p:cNvGraphicFramePr>
          <p:nvPr>
            <p:extLst>
              <p:ext uri="{D42A27DB-BD31-4B8C-83A1-F6EECF244321}">
                <p14:modId xmlns:p14="http://schemas.microsoft.com/office/powerpoint/2010/main" val="2871976039"/>
              </p:ext>
            </p:extLst>
          </p:nvPr>
        </p:nvGraphicFramePr>
        <p:xfrm>
          <a:off x="0" y="1490424"/>
          <a:ext cx="12189280" cy="4998244"/>
        </p:xfrm>
        <a:graphic>
          <a:graphicData uri="http://schemas.openxmlformats.org/drawingml/2006/table">
            <a:tbl>
              <a:tblPr firstRow="1" bandRow="1">
                <a:tableStyleId>{3B4B98B0-60AC-42C2-AFA5-B58CD77FA1E5}</a:tableStyleId>
              </a:tblPr>
              <a:tblGrid>
                <a:gridCol w="799921">
                  <a:extLst>
                    <a:ext uri="{9D8B030D-6E8A-4147-A177-3AD203B41FA5}">
                      <a16:colId xmlns:a16="http://schemas.microsoft.com/office/drawing/2014/main" val="35253042"/>
                    </a:ext>
                  </a:extLst>
                </a:gridCol>
                <a:gridCol w="5294719">
                  <a:extLst>
                    <a:ext uri="{9D8B030D-6E8A-4147-A177-3AD203B41FA5}">
                      <a16:colId xmlns:a16="http://schemas.microsoft.com/office/drawing/2014/main" val="1217022445"/>
                    </a:ext>
                  </a:extLst>
                </a:gridCol>
                <a:gridCol w="1799681">
                  <a:extLst>
                    <a:ext uri="{9D8B030D-6E8A-4147-A177-3AD203B41FA5}">
                      <a16:colId xmlns:a16="http://schemas.microsoft.com/office/drawing/2014/main" val="1919524098"/>
                    </a:ext>
                  </a:extLst>
                </a:gridCol>
                <a:gridCol w="4294959">
                  <a:extLst>
                    <a:ext uri="{9D8B030D-6E8A-4147-A177-3AD203B41FA5}">
                      <a16:colId xmlns:a16="http://schemas.microsoft.com/office/drawing/2014/main" val="1392387882"/>
                    </a:ext>
                  </a:extLst>
                </a:gridCol>
              </a:tblGrid>
              <a:tr h="798753">
                <a:tc>
                  <a:txBody>
                    <a:bodyPr/>
                    <a:lstStyle/>
                    <a:p>
                      <a:pPr algn="l"/>
                      <a:r>
                        <a:rPr lang="en-US" sz="2000" dirty="0">
                          <a:latin typeface="Arial" panose="020B0604020202020204" pitchFamily="34" charset="0"/>
                          <a:cs typeface="Arial" panose="020B0604020202020204" pitchFamily="34" charset="0"/>
                        </a:rPr>
                        <a:t>S.no</a:t>
                      </a:r>
                    </a:p>
                  </a:txBody>
                  <a:tcPr/>
                </a:tc>
                <a:tc>
                  <a:txBody>
                    <a:bodyPr/>
                    <a:lstStyle/>
                    <a:p>
                      <a:pPr algn="l"/>
                      <a:r>
                        <a:rPr lang="en-US" sz="2000" dirty="0">
                          <a:latin typeface="Arial" panose="020B0604020202020204" pitchFamily="34" charset="0"/>
                          <a:cs typeface="Arial" panose="020B0604020202020204" pitchFamily="34" charset="0"/>
                        </a:rPr>
                        <a:t>Title</a:t>
                      </a:r>
                    </a:p>
                  </a:txBody>
                  <a:tcPr/>
                </a:tc>
                <a:tc>
                  <a:txBody>
                    <a:bodyPr/>
                    <a:lstStyle/>
                    <a:p>
                      <a:pPr algn="l"/>
                      <a:r>
                        <a:rPr lang="en-US" sz="2000" dirty="0">
                          <a:latin typeface="Arial" panose="020B0604020202020204" pitchFamily="34" charset="0"/>
                          <a:cs typeface="Arial" panose="020B0604020202020204" pitchFamily="34" charset="0"/>
                        </a:rPr>
                        <a:t>Year of publication</a:t>
                      </a:r>
                    </a:p>
                  </a:txBody>
                  <a:tcPr/>
                </a:tc>
                <a:tc>
                  <a:txBody>
                    <a:bodyPr/>
                    <a:lstStyle/>
                    <a:p>
                      <a:pPr algn="l"/>
                      <a:r>
                        <a:rPr lang="en-US" sz="2000" dirty="0">
                          <a:latin typeface="Arial" panose="020B0604020202020204" pitchFamily="34" charset="0"/>
                          <a:cs typeface="Arial" panose="020B0604020202020204" pitchFamily="34" charset="0"/>
                        </a:rPr>
                        <a:t>Findings</a:t>
                      </a:r>
                    </a:p>
                  </a:txBody>
                  <a:tcPr/>
                </a:tc>
                <a:extLst>
                  <a:ext uri="{0D108BD9-81ED-4DB2-BD59-A6C34878D82A}">
                    <a16:rowId xmlns:a16="http://schemas.microsoft.com/office/drawing/2014/main" val="1390844283"/>
                  </a:ext>
                </a:extLst>
              </a:tr>
              <a:tr h="2358887">
                <a:tc>
                  <a:txBody>
                    <a:bodyPr/>
                    <a:lstStyle/>
                    <a:p>
                      <a:pPr algn="l"/>
                      <a:r>
                        <a:rPr lang="en-US" sz="2000" dirty="0"/>
                        <a:t>1.</a:t>
                      </a:r>
                      <a:endParaRPr lang="en-US" sz="2000" dirty="0">
                        <a:latin typeface="Arial" panose="020B0604020202020204" pitchFamily="34" charset="0"/>
                        <a:cs typeface="Arial" panose="020B0604020202020204" pitchFamily="34" charset="0"/>
                      </a:endParaRPr>
                    </a:p>
                  </a:txBody>
                  <a:tcPr anchor="ctr"/>
                </a:tc>
                <a:tc>
                  <a:txBody>
                    <a:bodyPr/>
                    <a:lstStyle/>
                    <a:p>
                      <a:pPr algn="l"/>
                      <a:r>
                        <a:rPr lang="en-US" sz="2000" baseline="0" dirty="0">
                          <a:latin typeface="Arial" panose="020B0604020202020204" pitchFamily="34" charset="0"/>
                          <a:cs typeface="Arial" panose="020B0604020202020204" pitchFamily="34" charset="0"/>
                        </a:rPr>
                        <a:t>Correlations of Obstructive Sleep Apnea Syndrome and Daytime Sleepiness with the Risk of Car Accidents in Adult Working Population: A Systematic Review and Meta-Analysis with a Gender-Based Approach </a:t>
                      </a:r>
                      <a:endParaRPr lang="en-US" sz="2000" dirty="0">
                        <a:latin typeface="Arial" panose="020B0604020202020204" pitchFamily="34" charset="0"/>
                        <a:cs typeface="Arial" panose="020B0604020202020204" pitchFamily="34" charset="0"/>
                      </a:endParaRPr>
                    </a:p>
                  </a:txBody>
                  <a:tcPr anchor="ctr"/>
                </a:tc>
                <a:tc>
                  <a:txBody>
                    <a:bodyPr/>
                    <a:lstStyle/>
                    <a:p>
                      <a:pPr algn="l"/>
                      <a:r>
                        <a:rPr lang="en-US" sz="2000" b="1" dirty="0"/>
                        <a:t>2023</a:t>
                      </a:r>
                      <a:endParaRPr lang="en-US" sz="2000" b="1" dirty="0">
                        <a:latin typeface="Arial" panose="020B0604020202020204" pitchFamily="34" charset="0"/>
                        <a:cs typeface="Arial" panose="020B0604020202020204" pitchFamily="34" charset="0"/>
                      </a:endParaRPr>
                    </a:p>
                  </a:txBody>
                  <a:tcPr anchor="ctr"/>
                </a:tc>
                <a:tc>
                  <a:txBody>
                    <a:bodyPr/>
                    <a:lstStyle/>
                    <a:p>
                      <a:pPr algn="just"/>
                      <a:r>
                        <a:rPr lang="en-US" sz="2000" b="0" i="0" kern="1200" dirty="0">
                          <a:solidFill>
                            <a:schemeClr val="tx1"/>
                          </a:solidFill>
                          <a:effectLst/>
                          <a:latin typeface="Arial" panose="020B0604020202020204" pitchFamily="34" charset="0"/>
                          <a:ea typeface="+mn-ea"/>
                          <a:cs typeface="Arial" panose="020B0604020202020204" pitchFamily="34" charset="0"/>
                        </a:rPr>
                        <a:t>No significant correlation was found between sleepiness and car crashes, but subjects with sleep-disordered breathing were at increased risk of car accidents </a:t>
                      </a:r>
                    </a:p>
                    <a:p>
                      <a:pPr algn="just"/>
                      <a:r>
                        <a:rPr lang="en-US" sz="2000" b="0" i="0" kern="1200" dirty="0">
                          <a:solidFill>
                            <a:schemeClr val="tx1"/>
                          </a:solidFill>
                          <a:effectLst/>
                          <a:latin typeface="Arial" panose="020B0604020202020204" pitchFamily="34" charset="0"/>
                          <a:ea typeface="+mn-ea"/>
                          <a:cs typeface="Arial" panose="020B0604020202020204" pitchFamily="34" charset="0"/>
                        </a:rPr>
                        <a:t>(OR = 1.81; 95%, p &lt; 0.001)</a:t>
                      </a:r>
                      <a:endParaRPr lang="en-US" sz="2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30317120"/>
                  </a:ext>
                </a:extLst>
              </a:tr>
              <a:tr h="1840604">
                <a:tc>
                  <a:txBody>
                    <a:bodyPr/>
                    <a:lstStyle/>
                    <a:p>
                      <a:pPr algn="l"/>
                      <a:r>
                        <a:rPr lang="en-US" sz="2000" dirty="0">
                          <a:latin typeface="Arial" panose="020B0604020202020204" pitchFamily="34" charset="0"/>
                          <a:cs typeface="Arial" panose="020B0604020202020204" pitchFamily="34" charset="0"/>
                        </a:rPr>
                        <a:t>2.</a:t>
                      </a:r>
                    </a:p>
                  </a:txBody>
                  <a:tcPr anchor="ctr"/>
                </a:tc>
                <a:tc>
                  <a:txBody>
                    <a:bodyPr/>
                    <a:lstStyle/>
                    <a:p>
                      <a:pPr algn="l"/>
                      <a:r>
                        <a:rPr lang="en-US" sz="2000" dirty="0">
                          <a:latin typeface="Arial" panose="020B0604020202020204" pitchFamily="34" charset="0"/>
                          <a:cs typeface="Arial" panose="020B0604020202020204" pitchFamily="34" charset="0"/>
                        </a:rPr>
                        <a:t>Risk assessment of road traffic accidents related to sleepiness during driving: a systematic review</a:t>
                      </a:r>
                    </a:p>
                  </a:txBody>
                  <a:tcPr anchor="ctr"/>
                </a:tc>
                <a:tc>
                  <a:txBody>
                    <a:bodyPr/>
                    <a:lstStyle/>
                    <a:p>
                      <a:pPr algn="l"/>
                      <a:r>
                        <a:rPr lang="en-US" sz="2000" b="1" dirty="0"/>
                        <a:t>2022</a:t>
                      </a:r>
                      <a:endParaRPr lang="en-US" sz="2000" b="1" dirty="0">
                        <a:latin typeface="Arial" panose="020B0604020202020204" pitchFamily="34" charset="0"/>
                        <a:cs typeface="Arial" panose="020B0604020202020204" pitchFamily="34" charset="0"/>
                      </a:endParaRPr>
                    </a:p>
                  </a:txBody>
                  <a:tcPr anchor="ctr"/>
                </a:tc>
                <a:tc>
                  <a:txBody>
                    <a:bodyPr/>
                    <a:lstStyle/>
                    <a:p>
                      <a:pPr algn="just"/>
                      <a:r>
                        <a:rPr lang="en-US" sz="2000" b="0" i="0" kern="1200" dirty="0">
                          <a:solidFill>
                            <a:schemeClr val="tx1"/>
                          </a:solidFill>
                          <a:effectLst/>
                          <a:latin typeface="Arial" panose="020B0604020202020204" pitchFamily="34" charset="0"/>
                          <a:ea typeface="+mn-ea"/>
                          <a:cs typeface="Arial" panose="020B0604020202020204" pitchFamily="34" charset="0"/>
                        </a:rPr>
                        <a:t>Sleepiness and sleep deprivation were related to road traffic accidents; and sleep deprivation was the main contributor to drowsiness while driving</a:t>
                      </a:r>
                      <a:endParaRPr lang="en-US" sz="2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71783584"/>
                  </a:ext>
                </a:extLst>
              </a:tr>
            </a:tbl>
          </a:graphicData>
        </a:graphic>
      </p:graphicFrame>
    </p:spTree>
    <p:extLst>
      <p:ext uri="{BB962C8B-B14F-4D97-AF65-F5344CB8AC3E}">
        <p14:creationId xmlns:p14="http://schemas.microsoft.com/office/powerpoint/2010/main" val="1328162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9D77783-F047-E836-BFD6-B02BACF1EE9E}"/>
              </a:ext>
            </a:extLst>
          </p:cNvPr>
          <p:cNvGraphicFramePr>
            <a:graphicFrameLocks noGrp="1"/>
          </p:cNvGraphicFramePr>
          <p:nvPr>
            <p:extLst>
              <p:ext uri="{D42A27DB-BD31-4B8C-83A1-F6EECF244321}">
                <p14:modId xmlns:p14="http://schemas.microsoft.com/office/powerpoint/2010/main" val="3895722353"/>
              </p:ext>
            </p:extLst>
          </p:nvPr>
        </p:nvGraphicFramePr>
        <p:xfrm>
          <a:off x="0" y="0"/>
          <a:ext cx="12192000" cy="6675120"/>
        </p:xfrm>
        <a:graphic>
          <a:graphicData uri="http://schemas.openxmlformats.org/drawingml/2006/table">
            <a:tbl>
              <a:tblPr firstRow="1" bandRow="1">
                <a:tableStyleId>{3B4B98B0-60AC-42C2-AFA5-B58CD77FA1E5}</a:tableStyleId>
              </a:tblPr>
              <a:tblGrid>
                <a:gridCol w="800100">
                  <a:extLst>
                    <a:ext uri="{9D8B030D-6E8A-4147-A177-3AD203B41FA5}">
                      <a16:colId xmlns:a16="http://schemas.microsoft.com/office/drawing/2014/main" val="3907450467"/>
                    </a:ext>
                  </a:extLst>
                </a:gridCol>
                <a:gridCol w="5295900">
                  <a:extLst>
                    <a:ext uri="{9D8B030D-6E8A-4147-A177-3AD203B41FA5}">
                      <a16:colId xmlns:a16="http://schemas.microsoft.com/office/drawing/2014/main" val="2754768731"/>
                    </a:ext>
                  </a:extLst>
                </a:gridCol>
                <a:gridCol w="1800083">
                  <a:extLst>
                    <a:ext uri="{9D8B030D-6E8A-4147-A177-3AD203B41FA5}">
                      <a16:colId xmlns:a16="http://schemas.microsoft.com/office/drawing/2014/main" val="1538093344"/>
                    </a:ext>
                  </a:extLst>
                </a:gridCol>
                <a:gridCol w="4295917">
                  <a:extLst>
                    <a:ext uri="{9D8B030D-6E8A-4147-A177-3AD203B41FA5}">
                      <a16:colId xmlns:a16="http://schemas.microsoft.com/office/drawing/2014/main" val="3280104306"/>
                    </a:ext>
                  </a:extLst>
                </a:gridCol>
              </a:tblGrid>
              <a:tr h="942075">
                <a:tc>
                  <a:txBody>
                    <a:bodyPr/>
                    <a:lstStyle/>
                    <a:p>
                      <a:pPr algn="l"/>
                      <a:r>
                        <a:rPr lang="en-US" sz="2000" b="0" dirty="0">
                          <a:solidFill>
                            <a:schemeClr val="tx1"/>
                          </a:solidFill>
                          <a:latin typeface="Arial" panose="020B0604020202020204" pitchFamily="34" charset="0"/>
                          <a:cs typeface="Arial" panose="020B0604020202020204" pitchFamily="34" charset="0"/>
                        </a:rPr>
                        <a:t>4.</a:t>
                      </a:r>
                    </a:p>
                  </a:txBody>
                  <a:tcPr anchor="ctr"/>
                </a:tc>
                <a:tc>
                  <a:txBody>
                    <a:bodyPr/>
                    <a:lstStyle/>
                    <a:p>
                      <a:pPr algn="l"/>
                      <a:r>
                        <a:rPr lang="en-US" sz="2000" b="0" dirty="0">
                          <a:solidFill>
                            <a:schemeClr val="tx1"/>
                          </a:solidFill>
                          <a:latin typeface="Arial" panose="020B0604020202020204" pitchFamily="34" charset="0"/>
                          <a:cs typeface="Arial" panose="020B0604020202020204" pitchFamily="34" charset="0"/>
                        </a:rPr>
                        <a:t>Detecting driver fatigue using heart rate variability: A systematic review</a:t>
                      </a:r>
                    </a:p>
                  </a:txBody>
                  <a:tcPr anchor="ctr"/>
                </a:tc>
                <a:tc>
                  <a:txBody>
                    <a:bodyPr/>
                    <a:lstStyle/>
                    <a:p>
                      <a:pPr algn="l"/>
                      <a:r>
                        <a:rPr lang="en-US" sz="2000" b="1" dirty="0">
                          <a:solidFill>
                            <a:schemeClr val="tx1"/>
                          </a:solidFill>
                          <a:latin typeface="Arial" panose="020B0604020202020204" pitchFamily="34" charset="0"/>
                          <a:cs typeface="Arial" panose="020B0604020202020204" pitchFamily="34" charset="0"/>
                        </a:rPr>
                        <a:t>2022</a:t>
                      </a:r>
                    </a:p>
                  </a:txBody>
                  <a:tcPr anchor="ctr"/>
                </a:tc>
                <a:tc>
                  <a:txBody>
                    <a:bodyPr/>
                    <a:lstStyle/>
                    <a:p>
                      <a:pPr algn="just"/>
                      <a:r>
                        <a:rPr lang="en-US" sz="2000" b="0" i="0" kern="1200" dirty="0">
                          <a:solidFill>
                            <a:schemeClr val="tx1"/>
                          </a:solidFill>
                          <a:effectLst/>
                          <a:latin typeface="Arial" panose="020B0604020202020204" pitchFamily="34" charset="0"/>
                          <a:ea typeface="+mn-ea"/>
                          <a:cs typeface="Arial" panose="020B0604020202020204" pitchFamily="34" charset="0"/>
                        </a:rPr>
                        <a:t>Progress in the field of driver fatigue detection system (technology) is needed to determine the relationship between Heart rate variability and different fatigue causal factors and its connection to driver performance.</a:t>
                      </a:r>
                      <a:endParaRPr lang="en-US" sz="2000" b="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31376136"/>
                  </a:ext>
                </a:extLst>
              </a:tr>
              <a:tr h="942075">
                <a:tc>
                  <a:txBody>
                    <a:bodyPr/>
                    <a:lstStyle/>
                    <a:p>
                      <a:pPr algn="l"/>
                      <a:r>
                        <a:rPr lang="en-US" sz="2000" b="0" dirty="0">
                          <a:latin typeface="Arial" panose="020B0604020202020204" pitchFamily="34" charset="0"/>
                          <a:cs typeface="Arial" panose="020B0604020202020204" pitchFamily="34" charset="0"/>
                        </a:rPr>
                        <a:t>5.</a:t>
                      </a:r>
                    </a:p>
                  </a:txBody>
                  <a:tcPr anchor="ctr"/>
                </a:tc>
                <a:tc>
                  <a:txBody>
                    <a:bodyPr/>
                    <a:lstStyle/>
                    <a:p>
                      <a:pPr algn="l"/>
                      <a:r>
                        <a:rPr lang="en-US" sz="2000" b="0" dirty="0">
                          <a:latin typeface="Arial" panose="020B0604020202020204" pitchFamily="34" charset="0"/>
                          <a:cs typeface="Arial" panose="020B0604020202020204" pitchFamily="34" charset="0"/>
                        </a:rPr>
                        <a:t>Sensitivity and specificity of the driver sleepiness detection methods using physiological signals: A systematic review</a:t>
                      </a:r>
                    </a:p>
                  </a:txBody>
                  <a:tcPr anchor="ctr"/>
                </a:tc>
                <a:tc>
                  <a:txBody>
                    <a:bodyPr/>
                    <a:lstStyle/>
                    <a:p>
                      <a:pPr algn="l"/>
                      <a:r>
                        <a:rPr lang="en-US" sz="2000" b="1" dirty="0">
                          <a:latin typeface="Arial" panose="020B0604020202020204" pitchFamily="34" charset="0"/>
                          <a:cs typeface="Arial" panose="020B0604020202020204" pitchFamily="34" charset="0"/>
                        </a:rPr>
                        <a:t>2021</a:t>
                      </a:r>
                    </a:p>
                  </a:txBody>
                  <a:tcPr anchor="ctr"/>
                </a:tc>
                <a:tc>
                  <a:txBody>
                    <a:bodyPr/>
                    <a:lstStyle/>
                    <a:p>
                      <a:pPr algn="l"/>
                      <a:r>
                        <a:rPr lang="en-US" sz="2000" b="0" i="0" kern="1200" dirty="0">
                          <a:solidFill>
                            <a:schemeClr val="tx1"/>
                          </a:solidFill>
                          <a:effectLst/>
                          <a:latin typeface="Arial" panose="020B0604020202020204" pitchFamily="34" charset="0"/>
                          <a:ea typeface="+mn-ea"/>
                          <a:cs typeface="Arial" panose="020B0604020202020204" pitchFamily="34" charset="0"/>
                        </a:rPr>
                        <a:t>A critical need for progressing any system is a revalidation of the system on a new sample of users. These aspects indicate considerable progress is needed with physiological-based driver sleepiness systems before they are at a sufficient standard to be deployed on-road.</a:t>
                      </a:r>
                      <a:endParaRPr lang="en-US" sz="20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991485916"/>
                  </a:ext>
                </a:extLst>
              </a:tr>
              <a:tr h="1082534">
                <a:tc>
                  <a:txBody>
                    <a:bodyPr/>
                    <a:lstStyle/>
                    <a:p>
                      <a:pPr algn="l"/>
                      <a:r>
                        <a:rPr lang="en-US" sz="2000" b="0" dirty="0">
                          <a:latin typeface="Arial" panose="020B0604020202020204" pitchFamily="34" charset="0"/>
                          <a:cs typeface="Arial" panose="020B0604020202020204" pitchFamily="34" charset="0"/>
                        </a:rPr>
                        <a:t>6.</a:t>
                      </a:r>
                    </a:p>
                  </a:txBody>
                  <a:tcPr anchor="ctr"/>
                </a:tc>
                <a:tc>
                  <a:txBody>
                    <a:bodyPr/>
                    <a:lstStyle/>
                    <a:p>
                      <a:pPr algn="l"/>
                      <a:r>
                        <a:rPr lang="en-US" sz="2000" b="0" dirty="0">
                          <a:latin typeface="Arial" panose="020B0604020202020204" pitchFamily="34" charset="0"/>
                          <a:cs typeface="Arial" panose="020B0604020202020204" pitchFamily="34" charset="0"/>
                        </a:rPr>
                        <a:t>I think I'm sleepy, therefore I am - Awareness of sleepiness while driving: A systematic review</a:t>
                      </a:r>
                    </a:p>
                  </a:txBody>
                  <a:tcPr anchor="ctr"/>
                </a:tc>
                <a:tc>
                  <a:txBody>
                    <a:bodyPr/>
                    <a:lstStyle/>
                    <a:p>
                      <a:pPr algn="l"/>
                      <a:r>
                        <a:rPr lang="en-US" sz="2000" b="1" dirty="0">
                          <a:latin typeface="Arial" panose="020B0604020202020204" pitchFamily="34" charset="0"/>
                          <a:cs typeface="Arial" panose="020B0604020202020204" pitchFamily="34" charset="0"/>
                        </a:rPr>
                        <a:t>2021</a:t>
                      </a:r>
                    </a:p>
                  </a:txBody>
                  <a:tcPr anchor="ctr"/>
                </a:tc>
                <a:tc>
                  <a:txBody>
                    <a:bodyPr/>
                    <a:lstStyle/>
                    <a:p>
                      <a:pPr algn="l"/>
                      <a:r>
                        <a:rPr lang="en-US" sz="2000" b="0" i="0" kern="1200" dirty="0">
                          <a:solidFill>
                            <a:schemeClr val="tx1"/>
                          </a:solidFill>
                          <a:effectLst/>
                          <a:latin typeface="Arial" panose="020B0604020202020204" pitchFamily="34" charset="0"/>
                          <a:ea typeface="+mn-ea"/>
                          <a:cs typeface="Arial" panose="020B0604020202020204" pitchFamily="34" charset="0"/>
                        </a:rPr>
                        <a:t>This review provides evidence that drivers are aware of drowsiness while driving, and stopping driving when feeling 'sleepy' may significantly reduce crash risk.</a:t>
                      </a:r>
                      <a:endParaRPr lang="en-US" sz="20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169256386"/>
                  </a:ext>
                </a:extLst>
              </a:tr>
            </a:tbl>
          </a:graphicData>
        </a:graphic>
      </p:graphicFrame>
    </p:spTree>
    <p:extLst>
      <p:ext uri="{BB962C8B-B14F-4D97-AF65-F5344CB8AC3E}">
        <p14:creationId xmlns:p14="http://schemas.microsoft.com/office/powerpoint/2010/main" val="1800803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1575"/>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11" name="TextBox 10">
            <a:extLst>
              <a:ext uri="{FF2B5EF4-FFF2-40B4-BE49-F238E27FC236}">
                <a16:creationId xmlns:a16="http://schemas.microsoft.com/office/drawing/2014/main" id="{7A2D2D6D-2C81-2C36-E915-D653263466B4}"/>
              </a:ext>
            </a:extLst>
          </p:cNvPr>
          <p:cNvSpPr txBox="1"/>
          <p:nvPr/>
        </p:nvSpPr>
        <p:spPr>
          <a:xfrm>
            <a:off x="1036865" y="1009650"/>
            <a:ext cx="10145485" cy="1077218"/>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accent1">
                    <a:lumMod val="50000"/>
                  </a:schemeClr>
                </a:solidFill>
                <a:latin typeface="Cambria"/>
                <a:ea typeface="Cambria"/>
              </a:rPr>
              <a:t>Screenshot of Approval</a:t>
            </a:r>
            <a:endParaRPr lang="en-US" sz="3200" b="1" dirty="0">
              <a:solidFill>
                <a:schemeClr val="accent1">
                  <a:lumMod val="50000"/>
                </a:schemeClr>
              </a:solidFill>
              <a:latin typeface="Cambria"/>
              <a:ea typeface="Calibri"/>
              <a:cs typeface="Calibri"/>
            </a:endParaRPr>
          </a:p>
          <a:p>
            <a:pPr algn="ctr"/>
            <a:endParaRPr lang="en-US" sz="3200" b="1" dirty="0">
              <a:solidFill>
                <a:schemeClr val="accent1">
                  <a:lumMod val="50000"/>
                </a:schemeClr>
              </a:solidFill>
              <a:latin typeface="Cambria"/>
              <a:ea typeface="Cambria"/>
            </a:endParaRPr>
          </a:p>
        </p:txBody>
      </p:sp>
      <p:pic>
        <p:nvPicPr>
          <p:cNvPr id="4" name="Picture 3">
            <a:extLst>
              <a:ext uri="{FF2B5EF4-FFF2-40B4-BE49-F238E27FC236}">
                <a16:creationId xmlns:a16="http://schemas.microsoft.com/office/drawing/2014/main" id="{62EC475C-DFD1-3596-D030-93BA6D92106A}"/>
              </a:ext>
            </a:extLst>
          </p:cNvPr>
          <p:cNvPicPr>
            <a:picLocks noChangeAspect="1"/>
          </p:cNvPicPr>
          <p:nvPr/>
        </p:nvPicPr>
        <p:blipFill>
          <a:blip r:embed="rId3"/>
          <a:stretch>
            <a:fillRect/>
          </a:stretch>
        </p:blipFill>
        <p:spPr>
          <a:xfrm>
            <a:off x="543185" y="2359592"/>
            <a:ext cx="11368325" cy="3532874"/>
          </a:xfrm>
          <a:prstGeom prst="rect">
            <a:avLst/>
          </a:prstGeom>
        </p:spPr>
      </p:pic>
      <p:sp>
        <p:nvSpPr>
          <p:cNvPr id="5" name="Rectangle 4">
            <a:extLst>
              <a:ext uri="{FF2B5EF4-FFF2-40B4-BE49-F238E27FC236}">
                <a16:creationId xmlns:a16="http://schemas.microsoft.com/office/drawing/2014/main" id="{6DEE2ECB-3395-7043-CEF1-2056DFEE80F0}"/>
              </a:ext>
            </a:extLst>
          </p:cNvPr>
          <p:cNvSpPr/>
          <p:nvPr/>
        </p:nvSpPr>
        <p:spPr>
          <a:xfrm>
            <a:off x="4015821" y="3429000"/>
            <a:ext cx="2080179" cy="22145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2540F82-80DA-A8ED-C3FF-B94AFB2F3BBB}"/>
              </a:ext>
            </a:extLst>
          </p:cNvPr>
          <p:cNvSpPr/>
          <p:nvPr/>
        </p:nvSpPr>
        <p:spPr>
          <a:xfrm>
            <a:off x="3867461" y="4251321"/>
            <a:ext cx="1835755" cy="31589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8542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6731E81-7A7D-C4BD-2097-D1C4FBE8FF0D}"/>
              </a:ext>
            </a:extLst>
          </p:cNvPr>
          <p:cNvGraphicFramePr>
            <a:graphicFrameLocks noGrp="1"/>
          </p:cNvGraphicFramePr>
          <p:nvPr>
            <p:extLst>
              <p:ext uri="{D42A27DB-BD31-4B8C-83A1-F6EECF244321}">
                <p14:modId xmlns:p14="http://schemas.microsoft.com/office/powerpoint/2010/main" val="184730568"/>
              </p:ext>
            </p:extLst>
          </p:nvPr>
        </p:nvGraphicFramePr>
        <p:xfrm>
          <a:off x="0" y="0"/>
          <a:ext cx="12192000" cy="2926080"/>
        </p:xfrm>
        <a:graphic>
          <a:graphicData uri="http://schemas.openxmlformats.org/drawingml/2006/table">
            <a:tbl>
              <a:tblPr firstRow="1" bandRow="1">
                <a:tableStyleId>{3B4B98B0-60AC-42C2-AFA5-B58CD77FA1E5}</a:tableStyleId>
              </a:tblPr>
              <a:tblGrid>
                <a:gridCol w="800100">
                  <a:extLst>
                    <a:ext uri="{9D8B030D-6E8A-4147-A177-3AD203B41FA5}">
                      <a16:colId xmlns:a16="http://schemas.microsoft.com/office/drawing/2014/main" val="1244353045"/>
                    </a:ext>
                  </a:extLst>
                </a:gridCol>
                <a:gridCol w="5295900">
                  <a:extLst>
                    <a:ext uri="{9D8B030D-6E8A-4147-A177-3AD203B41FA5}">
                      <a16:colId xmlns:a16="http://schemas.microsoft.com/office/drawing/2014/main" val="2502724905"/>
                    </a:ext>
                  </a:extLst>
                </a:gridCol>
                <a:gridCol w="1800083">
                  <a:extLst>
                    <a:ext uri="{9D8B030D-6E8A-4147-A177-3AD203B41FA5}">
                      <a16:colId xmlns:a16="http://schemas.microsoft.com/office/drawing/2014/main" val="2185064245"/>
                    </a:ext>
                  </a:extLst>
                </a:gridCol>
                <a:gridCol w="4295917">
                  <a:extLst>
                    <a:ext uri="{9D8B030D-6E8A-4147-A177-3AD203B41FA5}">
                      <a16:colId xmlns:a16="http://schemas.microsoft.com/office/drawing/2014/main" val="2153412314"/>
                    </a:ext>
                  </a:extLst>
                </a:gridCol>
              </a:tblGrid>
              <a:tr h="1102016">
                <a:tc>
                  <a:txBody>
                    <a:bodyPr/>
                    <a:lstStyle/>
                    <a:p>
                      <a:pPr algn="l"/>
                      <a:r>
                        <a:rPr lang="en-US" sz="2000" b="0" dirty="0">
                          <a:latin typeface="Arial" panose="020B0604020202020204" pitchFamily="34" charset="0"/>
                          <a:cs typeface="Arial" panose="020B0604020202020204" pitchFamily="34" charset="0"/>
                        </a:rPr>
                        <a:t>7.</a:t>
                      </a:r>
                    </a:p>
                  </a:txBody>
                  <a:tcPr anchor="ctr"/>
                </a:tc>
                <a:tc>
                  <a:txBody>
                    <a:bodyPr/>
                    <a:lstStyle/>
                    <a:p>
                      <a:pPr algn="l"/>
                      <a:r>
                        <a:rPr lang="en-US" sz="2000" b="0" dirty="0">
                          <a:latin typeface="Arial" panose="020B0604020202020204" pitchFamily="34" charset="0"/>
                          <a:cs typeface="Arial" panose="020B0604020202020204" pitchFamily="34" charset="0"/>
                        </a:rPr>
                        <a:t>Risk of Motor Vehicle Accidents Related to Sleepiness at the Wheel: A Systematic Review and Meta-Analysis</a:t>
                      </a:r>
                    </a:p>
                  </a:txBody>
                  <a:tcPr anchor="ctr"/>
                </a:tc>
                <a:tc>
                  <a:txBody>
                    <a:bodyPr/>
                    <a:lstStyle/>
                    <a:p>
                      <a:pPr algn="l"/>
                      <a:r>
                        <a:rPr lang="en-US" sz="2000" b="1" dirty="0">
                          <a:latin typeface="Arial" panose="020B0604020202020204" pitchFamily="34" charset="0"/>
                          <a:cs typeface="Arial" panose="020B0604020202020204" pitchFamily="34" charset="0"/>
                        </a:rPr>
                        <a:t>2017</a:t>
                      </a:r>
                    </a:p>
                  </a:txBody>
                  <a:tcPr anchor="ctr"/>
                </a:tc>
                <a:tc>
                  <a:txBody>
                    <a:bodyPr/>
                    <a:lstStyle/>
                    <a:p>
                      <a:pPr algn="l"/>
                      <a:r>
                        <a:rPr lang="en-US" sz="2000" b="0" i="0" kern="1200" dirty="0">
                          <a:solidFill>
                            <a:schemeClr val="tx1"/>
                          </a:solidFill>
                          <a:effectLst/>
                          <a:latin typeface="Arial" panose="020B0604020202020204" pitchFamily="34" charset="0"/>
                          <a:ea typeface="+mn-ea"/>
                          <a:cs typeface="Arial" panose="020B0604020202020204" pitchFamily="34" charset="0"/>
                        </a:rPr>
                        <a:t>Sleepiness at the wheel was associated with an increased risk of motor vehicle accidents (pooled OR 2.51 [95% CI]</a:t>
                      </a:r>
                      <a:endParaRPr lang="en-US" sz="20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840443330"/>
                  </a:ext>
                </a:extLst>
              </a:tr>
              <a:tr h="1329987">
                <a:tc>
                  <a:txBody>
                    <a:bodyPr/>
                    <a:lstStyle/>
                    <a:p>
                      <a:pPr algn="l"/>
                      <a:r>
                        <a:rPr lang="en-US" sz="2000" b="0" dirty="0">
                          <a:latin typeface="Arial" panose="020B0604020202020204" pitchFamily="34" charset="0"/>
                          <a:cs typeface="Arial" panose="020B0604020202020204" pitchFamily="34" charset="0"/>
                        </a:rPr>
                        <a:t>8.</a:t>
                      </a:r>
                    </a:p>
                  </a:txBody>
                  <a:tcPr anchor="ctr"/>
                </a:tc>
                <a:tc>
                  <a:txBody>
                    <a:bodyPr/>
                    <a:lstStyle/>
                    <a:p>
                      <a:pPr algn="l"/>
                      <a:r>
                        <a:rPr lang="en-US" sz="2000" b="0" dirty="0">
                          <a:latin typeface="Arial" panose="020B0604020202020204" pitchFamily="34" charset="0"/>
                          <a:cs typeface="Arial" panose="020B0604020202020204" pitchFamily="34" charset="0"/>
                        </a:rPr>
                        <a:t>Continuous positive airway pressure reduces risk of motor vehicle crash among drivers with obstructive sleep apnea: systematic review and meta-analysis</a:t>
                      </a:r>
                    </a:p>
                  </a:txBody>
                  <a:tcPr anchor="ctr"/>
                </a:tc>
                <a:tc>
                  <a:txBody>
                    <a:bodyPr/>
                    <a:lstStyle/>
                    <a:p>
                      <a:pPr algn="l"/>
                      <a:r>
                        <a:rPr lang="en-US" sz="2000" b="1" dirty="0">
                          <a:latin typeface="Arial" panose="020B0604020202020204" pitchFamily="34" charset="0"/>
                          <a:cs typeface="Arial" panose="020B0604020202020204" pitchFamily="34" charset="0"/>
                        </a:rPr>
                        <a:t>2010</a:t>
                      </a:r>
                    </a:p>
                  </a:txBody>
                  <a:tcPr anchor="ctr"/>
                </a:tc>
                <a:tc>
                  <a:txBody>
                    <a:bodyPr/>
                    <a:lstStyle/>
                    <a:p>
                      <a:pPr algn="l"/>
                      <a:r>
                        <a:rPr lang="en-US" sz="2000" b="0" i="0" kern="1200" dirty="0">
                          <a:solidFill>
                            <a:schemeClr val="tx1"/>
                          </a:solidFill>
                          <a:effectLst/>
                          <a:latin typeface="Arial" panose="020B0604020202020204" pitchFamily="34" charset="0"/>
                          <a:ea typeface="+mn-ea"/>
                          <a:cs typeface="Arial" panose="020B0604020202020204" pitchFamily="34" charset="0"/>
                        </a:rPr>
                        <a:t>Observational studies indicate that CPAP reduces motor vehicle crash risk among drivers with OSA.</a:t>
                      </a:r>
                    </a:p>
                    <a:p>
                      <a:pPr algn="l"/>
                      <a:r>
                        <a:rPr lang="en-US" sz="2000" b="0" i="0" kern="1200" dirty="0">
                          <a:solidFill>
                            <a:schemeClr val="tx1"/>
                          </a:solidFill>
                          <a:effectLst/>
                          <a:latin typeface="Arial" panose="020B0604020202020204" pitchFamily="34" charset="0"/>
                          <a:ea typeface="+mn-ea"/>
                          <a:cs typeface="Arial" panose="020B0604020202020204" pitchFamily="34" charset="0"/>
                        </a:rPr>
                        <a:t>[RR- 0.2]</a:t>
                      </a:r>
                    </a:p>
                    <a:p>
                      <a:pPr algn="l"/>
                      <a:r>
                        <a:rPr lang="en-US" sz="2000" b="0" i="0" kern="1200" dirty="0">
                          <a:solidFill>
                            <a:schemeClr val="tx1"/>
                          </a:solidFill>
                          <a:effectLst/>
                          <a:latin typeface="Arial" panose="020B0604020202020204" pitchFamily="34" charset="0"/>
                          <a:ea typeface="+mn-ea"/>
                          <a:cs typeface="Arial" panose="020B0604020202020204" pitchFamily="34" charset="0"/>
                        </a:rPr>
                        <a:t>[CI- 95%]</a:t>
                      </a:r>
                      <a:endParaRPr lang="en-US" sz="20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21389667"/>
                  </a:ext>
                </a:extLst>
              </a:tr>
            </a:tbl>
          </a:graphicData>
        </a:graphic>
      </p:graphicFrame>
      <p:sp>
        <p:nvSpPr>
          <p:cNvPr id="5" name="TextBox 4">
            <a:extLst>
              <a:ext uri="{FF2B5EF4-FFF2-40B4-BE49-F238E27FC236}">
                <a16:creationId xmlns:a16="http://schemas.microsoft.com/office/drawing/2014/main" id="{7D060420-4378-089B-70AA-8961D5DBBE13}"/>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graphicFrame>
        <p:nvGraphicFramePr>
          <p:cNvPr id="6" name="Table 5">
            <a:extLst>
              <a:ext uri="{FF2B5EF4-FFF2-40B4-BE49-F238E27FC236}">
                <a16:creationId xmlns:a16="http://schemas.microsoft.com/office/drawing/2014/main" id="{427DCA85-5828-7580-C33B-8973C406D5C7}"/>
              </a:ext>
            </a:extLst>
          </p:cNvPr>
          <p:cNvGraphicFramePr>
            <a:graphicFrameLocks noGrp="1"/>
          </p:cNvGraphicFramePr>
          <p:nvPr>
            <p:extLst>
              <p:ext uri="{D42A27DB-BD31-4B8C-83A1-F6EECF244321}">
                <p14:modId xmlns:p14="http://schemas.microsoft.com/office/powerpoint/2010/main" val="1588183936"/>
              </p:ext>
            </p:extLst>
          </p:nvPr>
        </p:nvGraphicFramePr>
        <p:xfrm>
          <a:off x="2721" y="2926080"/>
          <a:ext cx="12183839" cy="2225040"/>
        </p:xfrm>
        <a:graphic>
          <a:graphicData uri="http://schemas.openxmlformats.org/drawingml/2006/table">
            <a:tbl>
              <a:tblPr firstRow="1" bandRow="1">
                <a:tableStyleId>{3B4B98B0-60AC-42C2-AFA5-B58CD77FA1E5}</a:tableStyleId>
              </a:tblPr>
              <a:tblGrid>
                <a:gridCol w="799564">
                  <a:extLst>
                    <a:ext uri="{9D8B030D-6E8A-4147-A177-3AD203B41FA5}">
                      <a16:colId xmlns:a16="http://schemas.microsoft.com/office/drawing/2014/main" val="799307993"/>
                    </a:ext>
                  </a:extLst>
                </a:gridCol>
                <a:gridCol w="5292355">
                  <a:extLst>
                    <a:ext uri="{9D8B030D-6E8A-4147-A177-3AD203B41FA5}">
                      <a16:colId xmlns:a16="http://schemas.microsoft.com/office/drawing/2014/main" val="1149962888"/>
                    </a:ext>
                  </a:extLst>
                </a:gridCol>
                <a:gridCol w="1798878">
                  <a:extLst>
                    <a:ext uri="{9D8B030D-6E8A-4147-A177-3AD203B41FA5}">
                      <a16:colId xmlns:a16="http://schemas.microsoft.com/office/drawing/2014/main" val="674116938"/>
                    </a:ext>
                  </a:extLst>
                </a:gridCol>
                <a:gridCol w="4293042">
                  <a:extLst>
                    <a:ext uri="{9D8B030D-6E8A-4147-A177-3AD203B41FA5}">
                      <a16:colId xmlns:a16="http://schemas.microsoft.com/office/drawing/2014/main" val="1330975242"/>
                    </a:ext>
                  </a:extLst>
                </a:gridCol>
              </a:tblGrid>
              <a:tr h="1363116">
                <a:tc>
                  <a:txBody>
                    <a:bodyPr/>
                    <a:lstStyle/>
                    <a:p>
                      <a:pPr algn="l"/>
                      <a:r>
                        <a:rPr lang="en-US" sz="2000" b="0" dirty="0">
                          <a:latin typeface="Arial" panose="020B0604020202020204" pitchFamily="34" charset="0"/>
                          <a:cs typeface="Arial" panose="020B0604020202020204" pitchFamily="34" charset="0"/>
                        </a:rPr>
                        <a:t>9.</a:t>
                      </a:r>
                    </a:p>
                  </a:txBody>
                  <a:tcPr anchor="ctr"/>
                </a:tc>
                <a:tc>
                  <a:txBody>
                    <a:bodyPr/>
                    <a:lstStyle/>
                    <a:p>
                      <a:pPr algn="l"/>
                      <a:r>
                        <a:rPr lang="en-US" sz="2000" b="0" dirty="0">
                          <a:latin typeface="Arial" panose="020B0604020202020204" pitchFamily="34" charset="0"/>
                          <a:cs typeface="Arial" panose="020B0604020202020204" pitchFamily="34" charset="0"/>
                        </a:rPr>
                        <a:t>The role of driver sleepiness in car crashes: a systematic review of epidemiological studies</a:t>
                      </a:r>
                    </a:p>
                  </a:txBody>
                  <a:tcPr anchor="ctr"/>
                </a:tc>
                <a:tc>
                  <a:txBody>
                    <a:bodyPr/>
                    <a:lstStyle/>
                    <a:p>
                      <a:r>
                        <a:rPr lang="en-US" sz="2000" b="1" dirty="0">
                          <a:latin typeface="Arial" panose="020B0604020202020204" pitchFamily="34" charset="0"/>
                          <a:cs typeface="Arial" panose="020B0604020202020204" pitchFamily="34" charset="0"/>
                        </a:rPr>
                        <a:t>2001</a:t>
                      </a:r>
                    </a:p>
                  </a:txBody>
                  <a:tcPr/>
                </a:tc>
                <a:tc>
                  <a:txBody>
                    <a:bodyPr/>
                    <a:lstStyle/>
                    <a:p>
                      <a:r>
                        <a:rPr lang="en-US" sz="2000" b="0" i="0" kern="1200" dirty="0">
                          <a:solidFill>
                            <a:schemeClr val="tx1"/>
                          </a:solidFill>
                          <a:effectLst/>
                          <a:latin typeface="Arial" panose="020B0604020202020204" pitchFamily="34" charset="0"/>
                          <a:ea typeface="+mn-ea"/>
                          <a:cs typeface="Arial" panose="020B0604020202020204" pitchFamily="34" charset="0"/>
                        </a:rPr>
                        <a:t>To estimate the burden of injury due to fatigue-related crashes in the population, information is required from well-designed observational epidemiological studies about the prevalence of fatigue in the car driving population </a:t>
                      </a:r>
                      <a:endParaRPr lang="en-US" sz="20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00182284"/>
                  </a:ext>
                </a:extLst>
              </a:tr>
            </a:tbl>
          </a:graphicData>
        </a:graphic>
      </p:graphicFrame>
    </p:spTree>
    <p:extLst>
      <p:ext uri="{BB962C8B-B14F-4D97-AF65-F5344CB8AC3E}">
        <p14:creationId xmlns:p14="http://schemas.microsoft.com/office/powerpoint/2010/main" val="2125102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7CDFABC3-DAA7-428B-7B45-EB0BD10E1DEF}"/>
              </a:ext>
            </a:extLst>
          </p:cNvPr>
          <p:cNvGraphicFramePr>
            <a:graphicFrameLocks noGrp="1"/>
          </p:cNvGraphicFramePr>
          <p:nvPr>
            <p:extLst>
              <p:ext uri="{D42A27DB-BD31-4B8C-83A1-F6EECF244321}">
                <p14:modId xmlns:p14="http://schemas.microsoft.com/office/powerpoint/2010/main" val="2758450649"/>
              </p:ext>
            </p:extLst>
          </p:nvPr>
        </p:nvGraphicFramePr>
        <p:xfrm>
          <a:off x="0" y="0"/>
          <a:ext cx="12192000" cy="6429077"/>
        </p:xfrm>
        <a:graphic>
          <a:graphicData uri="http://schemas.openxmlformats.org/drawingml/2006/table">
            <a:tbl>
              <a:tblPr firstRow="1" bandRow="1">
                <a:tableStyleId>{3B4B98B0-60AC-42C2-AFA5-B58CD77FA1E5}</a:tableStyleId>
              </a:tblPr>
              <a:tblGrid>
                <a:gridCol w="6096000">
                  <a:extLst>
                    <a:ext uri="{9D8B030D-6E8A-4147-A177-3AD203B41FA5}">
                      <a16:colId xmlns:a16="http://schemas.microsoft.com/office/drawing/2014/main" val="2580986731"/>
                    </a:ext>
                  </a:extLst>
                </a:gridCol>
                <a:gridCol w="6096000">
                  <a:extLst>
                    <a:ext uri="{9D8B030D-6E8A-4147-A177-3AD203B41FA5}">
                      <a16:colId xmlns:a16="http://schemas.microsoft.com/office/drawing/2014/main" val="1400955034"/>
                    </a:ext>
                  </a:extLst>
                </a:gridCol>
              </a:tblGrid>
              <a:tr h="564716">
                <a:tc>
                  <a:txBody>
                    <a:bodyPr/>
                    <a:lstStyle/>
                    <a:p>
                      <a:r>
                        <a:rPr lang="en-US" sz="2000" dirty="0">
                          <a:latin typeface="Arial" panose="020B0604020202020204" pitchFamily="34" charset="0"/>
                          <a:cs typeface="Arial" panose="020B0604020202020204" pitchFamily="34" charset="0"/>
                        </a:rPr>
                        <a:t>Number of articles found</a:t>
                      </a:r>
                    </a:p>
                  </a:txBody>
                  <a:tcPr/>
                </a:tc>
                <a:tc>
                  <a:txBody>
                    <a:bodyPr/>
                    <a:lstStyle/>
                    <a:p>
                      <a:r>
                        <a:rPr lang="en-US" sz="2000" b="0" dirty="0">
                          <a:latin typeface="Arial" panose="020B0604020202020204" pitchFamily="34" charset="0"/>
                          <a:cs typeface="Arial" panose="020B0604020202020204" pitchFamily="34" charset="0"/>
                        </a:rPr>
                        <a:t>42</a:t>
                      </a:r>
                    </a:p>
                  </a:txBody>
                  <a:tcPr/>
                </a:tc>
                <a:extLst>
                  <a:ext uri="{0D108BD9-81ED-4DB2-BD59-A6C34878D82A}">
                    <a16:rowId xmlns:a16="http://schemas.microsoft.com/office/drawing/2014/main" val="440611260"/>
                  </a:ext>
                </a:extLst>
              </a:tr>
              <a:tr h="3605497">
                <a:tc>
                  <a:txBody>
                    <a:bodyPr/>
                    <a:lstStyle/>
                    <a:p>
                      <a:r>
                        <a:rPr lang="en-US" sz="2000" b="1" dirty="0">
                          <a:solidFill>
                            <a:schemeClr val="tx1"/>
                          </a:solidFill>
                          <a:latin typeface="Arial" panose="020B0604020202020204" pitchFamily="34" charset="0"/>
                          <a:cs typeface="Arial" panose="020B0604020202020204" pitchFamily="34" charset="0"/>
                        </a:rPr>
                        <a:t>Number of titles reviewed</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Systematic review</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Review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latin typeface="Arial" panose="020B0604020202020204" pitchFamily="34" charset="0"/>
                          <a:cs typeface="Arial" panose="020B0604020202020204" pitchFamily="34" charset="0"/>
                        </a:rPr>
                        <a:t>Literature review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latin typeface="Arial" panose="020B0604020202020204" pitchFamily="34" charset="0"/>
                          <a:cs typeface="Arial" panose="020B0604020202020204" pitchFamily="34" charset="0"/>
                        </a:rPr>
                        <a:t>Narrative review</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Rapid review</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Meta analysis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Integrated review</a:t>
                      </a:r>
                    </a:p>
                  </a:txBody>
                  <a:tcPr/>
                </a:tc>
                <a:tc>
                  <a:txBody>
                    <a:bodyPr/>
                    <a:lstStyle/>
                    <a:p>
                      <a:endParaRPr lang="en-US" sz="2000" b="0" dirty="0">
                        <a:latin typeface="Arial" panose="020B0604020202020204" pitchFamily="34" charset="0"/>
                        <a:cs typeface="Arial" panose="020B0604020202020204" pitchFamily="34" charset="0"/>
                      </a:endParaRPr>
                    </a:p>
                    <a:p>
                      <a:r>
                        <a:rPr lang="en-US" sz="2000" b="0" dirty="0">
                          <a:latin typeface="Arial" panose="020B0604020202020204" pitchFamily="34" charset="0"/>
                          <a:cs typeface="Arial" panose="020B0604020202020204" pitchFamily="34" charset="0"/>
                        </a:rPr>
                        <a:t>9</a:t>
                      </a:r>
                    </a:p>
                    <a:p>
                      <a:r>
                        <a:rPr lang="en-US" sz="2000" b="0" dirty="0">
                          <a:latin typeface="Arial" panose="020B0604020202020204" pitchFamily="34" charset="0"/>
                          <a:cs typeface="Arial" panose="020B0604020202020204" pitchFamily="34" charset="0"/>
                        </a:rPr>
                        <a:t>6</a:t>
                      </a:r>
                    </a:p>
                    <a:p>
                      <a:r>
                        <a:rPr lang="en-US" sz="2000" b="0" dirty="0">
                          <a:latin typeface="Arial" panose="020B0604020202020204" pitchFamily="34" charset="0"/>
                          <a:cs typeface="Arial" panose="020B0604020202020204" pitchFamily="34" charset="0"/>
                        </a:rPr>
                        <a:t>4</a:t>
                      </a:r>
                    </a:p>
                    <a:p>
                      <a:r>
                        <a:rPr lang="en-US" sz="2000" b="0" dirty="0">
                          <a:latin typeface="Arial" panose="020B0604020202020204" pitchFamily="34" charset="0"/>
                          <a:cs typeface="Arial" panose="020B0604020202020204" pitchFamily="34" charset="0"/>
                        </a:rPr>
                        <a:t>3</a:t>
                      </a:r>
                    </a:p>
                    <a:p>
                      <a:r>
                        <a:rPr lang="en-US" sz="2000" b="0" dirty="0">
                          <a:latin typeface="Arial" panose="020B0604020202020204" pitchFamily="34" charset="0"/>
                          <a:cs typeface="Arial" panose="020B0604020202020204" pitchFamily="34" charset="0"/>
                        </a:rPr>
                        <a:t>3</a:t>
                      </a:r>
                    </a:p>
                    <a:p>
                      <a:r>
                        <a:rPr lang="en-US" sz="2000" b="0" dirty="0">
                          <a:latin typeface="Arial" panose="020B0604020202020204" pitchFamily="34" charset="0"/>
                          <a:cs typeface="Arial" panose="020B0604020202020204" pitchFamily="34" charset="0"/>
                        </a:rPr>
                        <a:t>3</a:t>
                      </a:r>
                    </a:p>
                    <a:p>
                      <a:r>
                        <a:rPr lang="en-US" sz="2000" b="0" dirty="0">
                          <a:latin typeface="Arial" panose="020B0604020202020204" pitchFamily="34" charset="0"/>
                          <a:cs typeface="Arial" panose="020B0604020202020204" pitchFamily="34" charset="0"/>
                        </a:rPr>
                        <a:t>2</a:t>
                      </a:r>
                    </a:p>
                  </a:txBody>
                  <a:tcPr/>
                </a:tc>
                <a:extLst>
                  <a:ext uri="{0D108BD9-81ED-4DB2-BD59-A6C34878D82A}">
                    <a16:rowId xmlns:a16="http://schemas.microsoft.com/office/drawing/2014/main" val="1142254122"/>
                  </a:ext>
                </a:extLst>
              </a:tr>
              <a:tr h="564716">
                <a:tc>
                  <a:txBody>
                    <a:bodyPr/>
                    <a:lstStyle/>
                    <a:p>
                      <a:r>
                        <a:rPr lang="en-US" sz="2000" b="1" dirty="0">
                          <a:latin typeface="Arial" panose="020B0604020202020204" pitchFamily="34" charset="0"/>
                          <a:cs typeface="Arial" panose="020B0604020202020204" pitchFamily="34" charset="0"/>
                        </a:rPr>
                        <a:t>Number of abstract reviewed</a:t>
                      </a:r>
                    </a:p>
                  </a:txBody>
                  <a:tcPr/>
                </a:tc>
                <a:tc>
                  <a:txBody>
                    <a:bodyPr/>
                    <a:lstStyle/>
                    <a:p>
                      <a:r>
                        <a:rPr lang="en-US" sz="2000" b="0" dirty="0">
                          <a:latin typeface="Arial" panose="020B0604020202020204" pitchFamily="34" charset="0"/>
                          <a:cs typeface="Arial" panose="020B0604020202020204" pitchFamily="34" charset="0"/>
                        </a:rPr>
                        <a:t>35</a:t>
                      </a:r>
                    </a:p>
                  </a:txBody>
                  <a:tcPr/>
                </a:tc>
                <a:extLst>
                  <a:ext uri="{0D108BD9-81ED-4DB2-BD59-A6C34878D82A}">
                    <a16:rowId xmlns:a16="http://schemas.microsoft.com/office/drawing/2014/main" val="102011419"/>
                  </a:ext>
                </a:extLst>
              </a:tr>
              <a:tr h="564716">
                <a:tc>
                  <a:txBody>
                    <a:bodyPr/>
                    <a:lstStyle/>
                    <a:p>
                      <a:r>
                        <a:rPr lang="en-US" sz="2000" b="1" dirty="0">
                          <a:latin typeface="Arial" panose="020B0604020202020204" pitchFamily="34" charset="0"/>
                          <a:cs typeface="Arial" panose="020B0604020202020204" pitchFamily="34" charset="0"/>
                        </a:rPr>
                        <a:t>Number of OSA HGV studies from India</a:t>
                      </a:r>
                      <a:endParaRPr lang="en-US" sz="1800" b="1" dirty="0">
                        <a:latin typeface="Arial" panose="020B0604020202020204" pitchFamily="34" charset="0"/>
                        <a:cs typeface="Arial" panose="020B0604020202020204" pitchFamily="34" charset="0"/>
                      </a:endParaRPr>
                    </a:p>
                  </a:txBody>
                  <a:tcPr/>
                </a:tc>
                <a:tc>
                  <a:txBody>
                    <a:bodyPr/>
                    <a:lstStyle/>
                    <a:p>
                      <a:r>
                        <a:rPr lang="en-US" sz="2000" b="0" dirty="0">
                          <a:latin typeface="Arial" panose="020B0604020202020204" pitchFamily="34" charset="0"/>
                          <a:cs typeface="Arial" panose="020B0604020202020204" pitchFamily="34" charset="0"/>
                        </a:rPr>
                        <a:t>3-4 studies</a:t>
                      </a:r>
                    </a:p>
                  </a:txBody>
                  <a:tcPr/>
                </a:tc>
                <a:extLst>
                  <a:ext uri="{0D108BD9-81ED-4DB2-BD59-A6C34878D82A}">
                    <a16:rowId xmlns:a16="http://schemas.microsoft.com/office/drawing/2014/main" val="2144223197"/>
                  </a:ext>
                </a:extLst>
              </a:tr>
              <a:tr h="564716">
                <a:tc>
                  <a:txBody>
                    <a:bodyPr/>
                    <a:lstStyle/>
                    <a:p>
                      <a:r>
                        <a:rPr lang="en-US" sz="2000" b="1" dirty="0">
                          <a:latin typeface="Arial" panose="020B0604020202020204" pitchFamily="34" charset="0"/>
                          <a:cs typeface="Arial" panose="020B0604020202020204" pitchFamily="34" charset="0"/>
                        </a:rPr>
                        <a:t>Number of OSA HGV studies by country</a:t>
                      </a:r>
                    </a:p>
                  </a:txBody>
                  <a:tcPr/>
                </a:tc>
                <a:tc>
                  <a:txBody>
                    <a:bodyPr/>
                    <a:lstStyle/>
                    <a:p>
                      <a:r>
                        <a:rPr lang="en-US" sz="2000" b="0" dirty="0">
                          <a:latin typeface="Arial" panose="020B0604020202020204" pitchFamily="34" charset="0"/>
                          <a:cs typeface="Arial" panose="020B0604020202020204" pitchFamily="34" charset="0"/>
                        </a:rPr>
                        <a:t>(Countries are not clearly defined in all studies)</a:t>
                      </a:r>
                    </a:p>
                  </a:txBody>
                  <a:tcPr/>
                </a:tc>
                <a:extLst>
                  <a:ext uri="{0D108BD9-81ED-4DB2-BD59-A6C34878D82A}">
                    <a16:rowId xmlns:a16="http://schemas.microsoft.com/office/drawing/2014/main" val="2386318534"/>
                  </a:ext>
                </a:extLst>
              </a:tr>
              <a:tr h="564716">
                <a:tc>
                  <a:txBody>
                    <a:bodyPr/>
                    <a:lstStyle/>
                    <a:p>
                      <a:r>
                        <a:rPr lang="en-US" sz="2000" b="1" dirty="0">
                          <a:latin typeface="Arial" panose="020B0604020202020204" pitchFamily="34" charset="0"/>
                          <a:cs typeface="Arial" panose="020B0604020202020204" pitchFamily="34" charset="0"/>
                        </a:rPr>
                        <a:t>OSA HGV burden in India</a:t>
                      </a:r>
                    </a:p>
                  </a:txBody>
                  <a:tcPr/>
                </a:tc>
                <a:tc>
                  <a:txBody>
                    <a:bodyPr/>
                    <a:lstStyle/>
                    <a:p>
                      <a:r>
                        <a:rPr lang="en-US" sz="2000" b="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496070309"/>
                  </a:ext>
                </a:extLst>
              </a:tr>
            </a:tbl>
          </a:graphicData>
        </a:graphic>
      </p:graphicFrame>
      <p:sp>
        <p:nvSpPr>
          <p:cNvPr id="3" name="TextBox 2">
            <a:extLst>
              <a:ext uri="{FF2B5EF4-FFF2-40B4-BE49-F238E27FC236}">
                <a16:creationId xmlns:a16="http://schemas.microsoft.com/office/drawing/2014/main" id="{FA0101FF-7927-C87F-38A2-4E09572003D1}"/>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Tree>
    <p:extLst>
      <p:ext uri="{BB962C8B-B14F-4D97-AF65-F5344CB8AC3E}">
        <p14:creationId xmlns:p14="http://schemas.microsoft.com/office/powerpoint/2010/main" val="3946119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2" name="TextBox 1">
            <a:extLst>
              <a:ext uri="{FF2B5EF4-FFF2-40B4-BE49-F238E27FC236}">
                <a16:creationId xmlns:a16="http://schemas.microsoft.com/office/drawing/2014/main" id="{210D3D09-2E2D-5F9F-3370-F4F899E048BE}"/>
              </a:ext>
            </a:extLst>
          </p:cNvPr>
          <p:cNvSpPr txBox="1"/>
          <p:nvPr/>
        </p:nvSpPr>
        <p:spPr>
          <a:xfrm>
            <a:off x="284480" y="1357532"/>
            <a:ext cx="11722640" cy="33650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IN" sz="2800" b="1" baseline="300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buFont typeface="Arial" panose="020B0604020202020204" pitchFamily="34" charset="0"/>
              <a:buChar char="•"/>
            </a:pPr>
            <a:r>
              <a:rPr lang="en-IN" sz="2000" dirty="0">
                <a:effectLst/>
                <a:latin typeface="Arial" panose="020B0604020202020204" pitchFamily="34" charset="0"/>
                <a:ea typeface="Times New Roman" panose="02020603050405020304" pitchFamily="18" charset="0"/>
                <a:cs typeface="Arial" panose="020B0604020202020204" pitchFamily="34" charset="0"/>
              </a:rPr>
              <a:t>Restriction of search to free full text</a:t>
            </a:r>
          </a:p>
          <a:p>
            <a:pPr marL="342900" indent="-342900" algn="just">
              <a:buFont typeface="Arial" panose="020B0604020202020204" pitchFamily="34" charset="0"/>
              <a:buChar char="•"/>
            </a:pPr>
            <a:r>
              <a:rPr lang="en-IN" sz="2000" dirty="0">
                <a:latin typeface="Arial" panose="020B0604020202020204" pitchFamily="34" charset="0"/>
                <a:ea typeface="Times New Roman" panose="02020603050405020304" pitchFamily="18" charset="0"/>
                <a:cs typeface="Arial" panose="020B0604020202020204" pitchFamily="34" charset="0"/>
              </a:rPr>
              <a:t>Exclusion of Cohort, Case – control, RCT and other types of study</a:t>
            </a:r>
          </a:p>
          <a:p>
            <a:pPr marL="342900" indent="-342900" algn="just">
              <a:buFont typeface="Arial" panose="020B0604020202020204" pitchFamily="34" charset="0"/>
              <a:buChar char="•"/>
            </a:pPr>
            <a:r>
              <a:rPr lang="en-IN" sz="2000" dirty="0">
                <a:effectLst/>
                <a:latin typeface="Arial" panose="020B0604020202020204" pitchFamily="34" charset="0"/>
                <a:ea typeface="Times New Roman" panose="02020603050405020304" pitchFamily="18" charset="0"/>
                <a:cs typeface="Arial" panose="020B0604020202020204" pitchFamily="34" charset="0"/>
              </a:rPr>
              <a:t>Although important interactions between driver sleep, dietary, and exercise behaviours are probable, no peer-reviewed driver sleep study has fully examined potential relationships w</a:t>
            </a:r>
            <a:r>
              <a:rPr lang="en-IN" sz="2000" dirty="0">
                <a:effectLst/>
                <a:latin typeface="Arial" panose="020B0604020202020204" pitchFamily="34" charset="0"/>
                <a:ea typeface="Calibri" panose="020F0502020204030204" pitchFamily="34" charset="0"/>
                <a:cs typeface="Arial" panose="020B0604020202020204" pitchFamily="34" charset="0"/>
              </a:rPr>
              <a:t>ith diet and exercise</a:t>
            </a:r>
          </a:p>
          <a:p>
            <a:pPr marL="342900" indent="-342900" algn="just">
              <a:buFont typeface="Arial" panose="020B0604020202020204" pitchFamily="34" charset="0"/>
              <a:buChar char="•"/>
            </a:pPr>
            <a:r>
              <a:rPr lang="en-IN" sz="2000" dirty="0">
                <a:latin typeface="Arial" panose="020B0604020202020204" pitchFamily="34" charset="0"/>
                <a:ea typeface="Calibri" panose="020F0502020204030204" pitchFamily="34" charset="0"/>
                <a:cs typeface="Arial" panose="020B0604020202020204" pitchFamily="34" charset="0"/>
              </a:rPr>
              <a:t>No proper information regarding the site of research is found in many of the studies</a:t>
            </a:r>
            <a:endParaRPr lang="en-IN"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buFont typeface="Arial" panose="020B0604020202020204" pitchFamily="34" charset="0"/>
              <a:buChar char="•"/>
            </a:pPr>
            <a:r>
              <a:rPr lang="en-IN" sz="2000" dirty="0">
                <a:latin typeface="Arial" panose="020B0604020202020204" pitchFamily="34" charset="0"/>
                <a:ea typeface="Calibri" panose="020F0502020204030204" pitchFamily="34" charset="0"/>
                <a:cs typeface="Arial" panose="020B0604020202020204" pitchFamily="34" charset="0"/>
              </a:rPr>
              <a:t>There’s an extreme shortage of research on this literature in Indian context, HGV drivers being a major contributor to the economy needs to be majorly focused upon and , this area needs to be researched upon</a:t>
            </a:r>
            <a:endParaRPr lang="en-US" sz="2000" dirty="0">
              <a:latin typeface="Arial" panose="020B0604020202020204" pitchFamily="34" charset="0"/>
              <a:ea typeface="Cambria"/>
              <a:cs typeface="Arial" panose="020B0604020202020204" pitchFamily="34" charset="0"/>
            </a:endParaRPr>
          </a:p>
          <a:p>
            <a:pPr algn="just"/>
            <a:endParaRPr lang="en-US" sz="1400" dirty="0">
              <a:latin typeface="Arial" panose="020B0604020202020204" pitchFamily="34" charset="0"/>
              <a:ea typeface="Cambria"/>
              <a:cs typeface="Arial" panose="020B0604020202020204" pitchFamily="34" charset="0"/>
            </a:endParaRPr>
          </a:p>
        </p:txBody>
      </p:sp>
      <p:sp>
        <p:nvSpPr>
          <p:cNvPr id="5" name="TextBox 4">
            <a:extLst>
              <a:ext uri="{FF2B5EF4-FFF2-40B4-BE49-F238E27FC236}">
                <a16:creationId xmlns:a16="http://schemas.microsoft.com/office/drawing/2014/main" id="{9A8BA4D5-AF28-5188-1BF7-9D0A2D88EBE5}"/>
              </a:ext>
            </a:extLst>
          </p:cNvPr>
          <p:cNvSpPr txBox="1"/>
          <p:nvPr/>
        </p:nvSpPr>
        <p:spPr>
          <a:xfrm>
            <a:off x="467360" y="711200"/>
            <a:ext cx="9286240"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Limitations</a:t>
            </a:r>
          </a:p>
        </p:txBody>
      </p:sp>
    </p:spTree>
    <p:extLst>
      <p:ext uri="{BB962C8B-B14F-4D97-AF65-F5344CB8AC3E}">
        <p14:creationId xmlns:p14="http://schemas.microsoft.com/office/powerpoint/2010/main" val="2849204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13000">
              <a:schemeClr val="accent2">
                <a:lumMod val="75000"/>
              </a:schemeClr>
            </a:gs>
            <a:gs pos="80000">
              <a:schemeClr val="accent2">
                <a:lumMod val="60000"/>
                <a:lumOff val="40000"/>
              </a:schemeClr>
            </a:gs>
            <a:gs pos="59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AC0FD-B99D-E6F3-0581-3012617FB7DE}"/>
              </a:ext>
            </a:extLst>
          </p:cNvPr>
          <p:cNvSpPr>
            <a:spLocks noGrp="1"/>
          </p:cNvSpPr>
          <p:nvPr>
            <p:ph type="title"/>
          </p:nvPr>
        </p:nvSpPr>
        <p:spPr>
          <a:xfrm>
            <a:off x="348006" y="3362849"/>
            <a:ext cx="10515600" cy="1325563"/>
          </a:xfrm>
        </p:spPr>
        <p:txBody>
          <a:bodyPr>
            <a:normAutofit/>
          </a:bodyPr>
          <a:lstStyle/>
          <a:p>
            <a:r>
              <a:rPr lang="en-US" sz="5400" b="1" dirty="0">
                <a:latin typeface="Arial" panose="020B0604020202020204" pitchFamily="34" charset="0"/>
                <a:cs typeface="Arial" panose="020B0604020202020204" pitchFamily="34" charset="0"/>
              </a:rPr>
              <a:t>Highlights from studies </a:t>
            </a:r>
          </a:p>
        </p:txBody>
      </p:sp>
    </p:spTree>
    <p:extLst>
      <p:ext uri="{BB962C8B-B14F-4D97-AF65-F5344CB8AC3E}">
        <p14:creationId xmlns:p14="http://schemas.microsoft.com/office/powerpoint/2010/main" val="3407776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271357-67BD-3941-4964-C0747AEF4FC0}"/>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5" name="Picture 4">
            <a:extLst>
              <a:ext uri="{FF2B5EF4-FFF2-40B4-BE49-F238E27FC236}">
                <a16:creationId xmlns:a16="http://schemas.microsoft.com/office/drawing/2014/main" id="{FA1AB787-30EC-2441-E12C-DD0BA2986CE9}"/>
              </a:ext>
            </a:extLst>
          </p:cNvPr>
          <p:cNvPicPr>
            <a:picLocks noChangeAspect="1"/>
          </p:cNvPicPr>
          <p:nvPr/>
        </p:nvPicPr>
        <p:blipFill>
          <a:blip r:embed="rId2"/>
          <a:stretch>
            <a:fillRect/>
          </a:stretch>
        </p:blipFill>
        <p:spPr>
          <a:xfrm>
            <a:off x="5249998" y="1676960"/>
            <a:ext cx="6939280" cy="3829199"/>
          </a:xfrm>
          <a:prstGeom prst="rect">
            <a:avLst/>
          </a:prstGeom>
        </p:spPr>
      </p:pic>
      <p:sp>
        <p:nvSpPr>
          <p:cNvPr id="6" name="TextBox 5">
            <a:extLst>
              <a:ext uri="{FF2B5EF4-FFF2-40B4-BE49-F238E27FC236}">
                <a16:creationId xmlns:a16="http://schemas.microsoft.com/office/drawing/2014/main" id="{7A4D21BD-DC9F-A375-50F0-6C6B6F42AAE4}"/>
              </a:ext>
            </a:extLst>
          </p:cNvPr>
          <p:cNvSpPr txBox="1"/>
          <p:nvPr/>
        </p:nvSpPr>
        <p:spPr>
          <a:xfrm>
            <a:off x="284480" y="223520"/>
            <a:ext cx="11704320"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Drivers satisfaction with the driving profession</a:t>
            </a:r>
          </a:p>
        </p:txBody>
      </p:sp>
      <p:sp>
        <p:nvSpPr>
          <p:cNvPr id="7" name="TextBox 6">
            <a:extLst>
              <a:ext uri="{FF2B5EF4-FFF2-40B4-BE49-F238E27FC236}">
                <a16:creationId xmlns:a16="http://schemas.microsoft.com/office/drawing/2014/main" id="{C55804D1-3C78-07E4-7CC8-C40685731A4C}"/>
              </a:ext>
            </a:extLst>
          </p:cNvPr>
          <p:cNvSpPr txBox="1"/>
          <p:nvPr/>
        </p:nvSpPr>
        <p:spPr>
          <a:xfrm>
            <a:off x="508000" y="1046480"/>
            <a:ext cx="4622800" cy="5368649"/>
          </a:xfrm>
          <a:prstGeom prst="rect">
            <a:avLst/>
          </a:prstGeom>
          <a:noFill/>
        </p:spPr>
        <p:txBody>
          <a:bodyPr wrap="square" rtlCol="0">
            <a:spAutoFit/>
          </a:bodyPr>
          <a:lstStyle/>
          <a:p>
            <a:pPr marL="0" marR="0" algn="just">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The top three reasons listed by satisfied drivers were:</a:t>
            </a:r>
          </a:p>
          <a:p>
            <a:pPr marL="285750" marR="0" indent="-285750" algn="just">
              <a:lnSpc>
                <a:spcPct val="107000"/>
              </a:lnSpc>
              <a:spcBef>
                <a:spcPts val="0"/>
              </a:spcBef>
              <a:spcAft>
                <a:spcPts val="800"/>
              </a:spcAft>
              <a:buFont typeface="Arial" panose="020B0604020202020204" pitchFamily="34" charset="0"/>
              <a:buChar char="•"/>
            </a:pPr>
            <a:r>
              <a:rPr lang="en-US" sz="2000" kern="100" dirty="0">
                <a:latin typeface="Arial" panose="020B0604020202020204" pitchFamily="34" charset="0"/>
                <a:ea typeface="Calibri" panose="020F0502020204030204" pitchFamily="34" charset="0"/>
                <a:cs typeface="Arial" panose="020B0604020202020204" pitchFamily="34" charset="0"/>
              </a:rPr>
              <a:t>E</a:t>
            </a:r>
            <a:r>
              <a:rPr lang="en-US" sz="2000" kern="100" dirty="0">
                <a:effectLst/>
                <a:latin typeface="Arial" panose="020B0604020202020204" pitchFamily="34" charset="0"/>
                <a:ea typeface="Calibri" panose="020F0502020204030204" pitchFamily="34" charset="0"/>
                <a:cs typeface="Arial" panose="020B0604020202020204" pitchFamily="34" charset="0"/>
              </a:rPr>
              <a:t>asy money - </a:t>
            </a: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(55.7%)</a:t>
            </a:r>
          </a:p>
          <a:p>
            <a:pPr marL="285750" marR="0" indent="-285750" algn="just">
              <a:lnSpc>
                <a:spcPct val="107000"/>
              </a:lnSpc>
              <a:spcBef>
                <a:spcPts val="0"/>
              </a:spcBef>
              <a:spcAft>
                <a:spcPts val="800"/>
              </a:spcAft>
              <a:buFont typeface="Arial" panose="020B0604020202020204" pitchFamily="34" charset="0"/>
              <a:buChar char="•"/>
            </a:pPr>
            <a:r>
              <a:rPr lang="en-US" sz="2000" kern="100" dirty="0">
                <a:latin typeface="Arial" panose="020B0604020202020204" pitchFamily="34" charset="0"/>
                <a:ea typeface="Calibri" panose="020F0502020204030204" pitchFamily="34" charset="0"/>
                <a:cs typeface="Arial" panose="020B0604020202020204" pitchFamily="34" charset="0"/>
              </a:rPr>
              <a:t>R</a:t>
            </a:r>
            <a:r>
              <a:rPr lang="en-US" sz="2000" kern="100" dirty="0">
                <a:effectLst/>
                <a:latin typeface="Arial" panose="020B0604020202020204" pitchFamily="34" charset="0"/>
                <a:ea typeface="Calibri" panose="020F0502020204030204" pitchFamily="34" charset="0"/>
                <a:cs typeface="Arial" panose="020B0604020202020204" pitchFamily="34" charset="0"/>
              </a:rPr>
              <a:t>equirement of low educational qualification or technical knowledge - </a:t>
            </a: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(47.9%) </a:t>
            </a:r>
            <a:endPar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endParaRPr>
          </a:p>
          <a:p>
            <a:pPr marL="285750" marR="0" indent="-285750" algn="just">
              <a:lnSpc>
                <a:spcPct val="107000"/>
              </a:lnSpc>
              <a:spcBef>
                <a:spcPts val="0"/>
              </a:spcBef>
              <a:spcAft>
                <a:spcPts val="800"/>
              </a:spcAft>
              <a:buFont typeface="Arial" panose="020B0604020202020204" pitchFamily="34" charset="0"/>
              <a:buChar char="•"/>
            </a:pPr>
            <a:r>
              <a:rPr lang="en-US" sz="2000" kern="100" dirty="0">
                <a:latin typeface="Arial" panose="020B0604020202020204" pitchFamily="34" charset="0"/>
                <a:ea typeface="Calibri" panose="020F0502020204030204" pitchFamily="34" charset="0"/>
                <a:cs typeface="Arial" panose="020B0604020202020204" pitchFamily="34" charset="0"/>
              </a:rPr>
              <a:t>F</a:t>
            </a:r>
            <a:r>
              <a:rPr lang="en-US" sz="2000" kern="100" dirty="0">
                <a:effectLst/>
                <a:latin typeface="Arial" panose="020B0604020202020204" pitchFamily="34" charset="0"/>
                <a:ea typeface="Calibri" panose="020F0502020204030204" pitchFamily="34" charset="0"/>
                <a:cs typeface="Arial" panose="020B0604020202020204" pitchFamily="34" charset="0"/>
              </a:rPr>
              <a:t>reedom of work - </a:t>
            </a: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(44.3%)</a:t>
            </a:r>
          </a:p>
          <a:p>
            <a:pPr marL="0" marR="0" algn="just">
              <a:lnSpc>
                <a:spcPct val="107000"/>
              </a:lnSpc>
              <a:spcBef>
                <a:spcPts val="0"/>
              </a:spcBef>
              <a:spcAft>
                <a:spcPts val="800"/>
              </a:spcAft>
            </a:pP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883 </a:t>
            </a:r>
            <a:r>
              <a:rPr lang="en-US" sz="2000" kern="100" dirty="0">
                <a:effectLst/>
                <a:latin typeface="Arial" panose="020B0604020202020204" pitchFamily="34" charset="0"/>
                <a:ea typeface="Calibri" panose="020F0502020204030204" pitchFamily="34" charset="0"/>
                <a:cs typeface="Arial" panose="020B0604020202020204" pitchFamily="34" charset="0"/>
              </a:rPr>
              <a:t>truck drivers were dissatisfied    Reason for dissatisfaction:</a:t>
            </a:r>
          </a:p>
          <a:p>
            <a:pPr marL="285750" marR="0" indent="-285750" algn="just">
              <a:lnSpc>
                <a:spcPct val="107000"/>
              </a:lnSpc>
              <a:spcBef>
                <a:spcPts val="0"/>
              </a:spcBef>
              <a:spcAft>
                <a:spcPts val="800"/>
              </a:spcAft>
              <a:buFont typeface="Arial" panose="020B0604020202020204" pitchFamily="34" charset="0"/>
              <a:buChar char="•"/>
            </a:pPr>
            <a:r>
              <a:rPr lang="en-US" sz="2000" kern="100" dirty="0">
                <a:effectLst/>
                <a:latin typeface="Arial" panose="020B0604020202020204" pitchFamily="34" charset="0"/>
                <a:ea typeface="Calibri" panose="020F0502020204030204" pitchFamily="34" charset="0"/>
                <a:cs typeface="Arial" panose="020B0604020202020204" pitchFamily="34" charset="0"/>
              </a:rPr>
              <a:t>Unscheduled working hours </a:t>
            </a:r>
          </a:p>
          <a:p>
            <a:pPr marL="285750" marR="0" indent="-285750" algn="just">
              <a:lnSpc>
                <a:spcPct val="107000"/>
              </a:lnSpc>
              <a:spcBef>
                <a:spcPts val="0"/>
              </a:spcBef>
              <a:spcAft>
                <a:spcPts val="800"/>
              </a:spcAft>
              <a:buFont typeface="Arial" panose="020B0604020202020204" pitchFamily="34" charset="0"/>
              <a:buChar char="•"/>
            </a:pPr>
            <a:r>
              <a:rPr lang="en-US" sz="2000" kern="100" dirty="0">
                <a:latin typeface="Arial" panose="020B0604020202020204" pitchFamily="34" charset="0"/>
                <a:ea typeface="Calibri" panose="020F0502020204030204" pitchFamily="34" charset="0"/>
                <a:cs typeface="Arial" panose="020B0604020202020204" pitchFamily="34" charset="0"/>
              </a:rPr>
              <a:t>H</a:t>
            </a:r>
            <a:r>
              <a:rPr lang="en-US" sz="2000" kern="100" dirty="0">
                <a:effectLst/>
                <a:latin typeface="Arial" panose="020B0604020202020204" pitchFamily="34" charset="0"/>
                <a:ea typeface="Calibri" panose="020F0502020204030204" pitchFamily="34" charset="0"/>
                <a:cs typeface="Arial" panose="020B0604020202020204" pitchFamily="34" charset="0"/>
              </a:rPr>
              <a:t>igh risk of death/injury on the job owing to road crashes, lack of safety on highways.</a:t>
            </a:r>
          </a:p>
          <a:p>
            <a:endParaRPr lang="en-US" dirty="0"/>
          </a:p>
        </p:txBody>
      </p:sp>
    </p:spTree>
    <p:extLst>
      <p:ext uri="{BB962C8B-B14F-4D97-AF65-F5344CB8AC3E}">
        <p14:creationId xmlns:p14="http://schemas.microsoft.com/office/powerpoint/2010/main" val="31188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192216-A7B4-B85E-55FE-10527EB5BBAD}"/>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5" name="Picture 4">
            <a:extLst>
              <a:ext uri="{FF2B5EF4-FFF2-40B4-BE49-F238E27FC236}">
                <a16:creationId xmlns:a16="http://schemas.microsoft.com/office/drawing/2014/main" id="{D0F81315-2F63-449C-C692-D0ACB5D5A976}"/>
              </a:ext>
            </a:extLst>
          </p:cNvPr>
          <p:cNvPicPr>
            <a:picLocks noChangeAspect="1"/>
          </p:cNvPicPr>
          <p:nvPr/>
        </p:nvPicPr>
        <p:blipFill>
          <a:blip r:embed="rId2"/>
          <a:stretch>
            <a:fillRect/>
          </a:stretch>
        </p:blipFill>
        <p:spPr>
          <a:xfrm>
            <a:off x="4713403" y="1035494"/>
            <a:ext cx="7403154" cy="5346451"/>
          </a:xfrm>
          <a:prstGeom prst="rect">
            <a:avLst/>
          </a:prstGeom>
        </p:spPr>
      </p:pic>
      <p:sp>
        <p:nvSpPr>
          <p:cNvPr id="6" name="TextBox 5">
            <a:extLst>
              <a:ext uri="{FF2B5EF4-FFF2-40B4-BE49-F238E27FC236}">
                <a16:creationId xmlns:a16="http://schemas.microsoft.com/office/drawing/2014/main" id="{0F17BD0F-C2FD-C4C0-0CE1-C6D539397523}"/>
              </a:ext>
            </a:extLst>
          </p:cNvPr>
          <p:cNvSpPr txBox="1"/>
          <p:nvPr/>
        </p:nvSpPr>
        <p:spPr>
          <a:xfrm>
            <a:off x="254524" y="263951"/>
            <a:ext cx="11246177" cy="646331"/>
          </a:xfrm>
          <a:prstGeom prst="rect">
            <a:avLst/>
          </a:prstGeom>
          <a:noFill/>
        </p:spPr>
        <p:txBody>
          <a:bodyPr wrap="square" rtlCol="0">
            <a:spAutoFit/>
          </a:bodyPr>
          <a:lstStyle/>
          <a:p>
            <a:r>
              <a:rPr lang="en-US" sz="3600" b="1" dirty="0"/>
              <a:t>Methods to address fatigue/ sleepiness during trips</a:t>
            </a:r>
          </a:p>
        </p:txBody>
      </p:sp>
      <p:sp>
        <p:nvSpPr>
          <p:cNvPr id="7" name="TextBox 6">
            <a:extLst>
              <a:ext uri="{FF2B5EF4-FFF2-40B4-BE49-F238E27FC236}">
                <a16:creationId xmlns:a16="http://schemas.microsoft.com/office/drawing/2014/main" id="{B55718B4-9B1D-2520-3CFA-F73C219C689B}"/>
              </a:ext>
            </a:extLst>
          </p:cNvPr>
          <p:cNvSpPr txBox="1"/>
          <p:nvPr/>
        </p:nvSpPr>
        <p:spPr>
          <a:xfrm>
            <a:off x="0" y="1559277"/>
            <a:ext cx="4722829" cy="4783874"/>
          </a:xfrm>
          <a:prstGeom prst="rect">
            <a:avLst/>
          </a:prstGeom>
          <a:noFill/>
        </p:spPr>
        <p:txBody>
          <a:bodyPr wrap="square" rtlCol="0">
            <a:spAutoFit/>
          </a:bodyPr>
          <a:lstStyle/>
          <a:p>
            <a:pPr marL="342900" marR="0" lvl="0" indent="-342900">
              <a:lnSpc>
                <a:spcPct val="107000"/>
              </a:lnSpc>
              <a:spcBef>
                <a:spcPts val="0"/>
              </a:spcBef>
              <a:spcAft>
                <a:spcPts val="0"/>
              </a:spcAft>
              <a:buFont typeface="Symbol" panose="05050102010706020507" pitchFamily="18" charset="2"/>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Total sample – 1217</a:t>
            </a:r>
          </a:p>
          <a:p>
            <a:pPr marR="0" lvl="0">
              <a:lnSpc>
                <a:spcPct val="107000"/>
              </a:lnSpc>
              <a:spcBef>
                <a:spcPts val="0"/>
              </a:spcBef>
              <a:spcAft>
                <a:spcPts val="0"/>
              </a:spcAft>
            </a:pPr>
            <a:endPar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62% </a:t>
            </a:r>
            <a:r>
              <a:rPr lang="en-US" sz="2000" kern="100" dirty="0">
                <a:effectLst/>
                <a:latin typeface="Arial" panose="020B0604020202020204" pitchFamily="34" charset="0"/>
                <a:ea typeface="Calibri" panose="020F0502020204030204" pitchFamily="34" charset="0"/>
                <a:cs typeface="Arial" panose="020B0604020202020204" pitchFamily="34" charset="0"/>
              </a:rPr>
              <a:t>of the truck drivers generally stop on highways to take rest/sleep</a:t>
            </a:r>
          </a:p>
          <a:p>
            <a:pPr marR="0" lvl="0">
              <a:lnSpc>
                <a:spcPct val="107000"/>
              </a:lnSpc>
              <a:spcBef>
                <a:spcPts val="0"/>
              </a:spcBef>
              <a:spcAft>
                <a:spcPts val="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nSpc>
                <a:spcPct val="107000"/>
              </a:lnSpc>
              <a:spcBef>
                <a:spcPts val="0"/>
              </a:spcBef>
              <a:spcAft>
                <a:spcPts val="0"/>
              </a:spcAft>
              <a:buFont typeface="Symbol" panose="05050102010706020507" pitchFamily="18" charset="2"/>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51% </a:t>
            </a:r>
            <a:r>
              <a:rPr lang="en-US" sz="2000" kern="100" dirty="0">
                <a:effectLst/>
                <a:latin typeface="Arial" panose="020B0604020202020204" pitchFamily="34" charset="0"/>
                <a:ea typeface="Calibri" panose="020F0502020204030204" pitchFamily="34" charset="0"/>
                <a:cs typeface="Arial" panose="020B0604020202020204" pitchFamily="34" charset="0"/>
              </a:rPr>
              <a:t>take a brief stop for tea/snacks/refreshments</a:t>
            </a:r>
          </a:p>
          <a:p>
            <a:pPr marR="0" lvl="0">
              <a:lnSpc>
                <a:spcPct val="107000"/>
              </a:lnSpc>
              <a:spcBef>
                <a:spcPts val="0"/>
              </a:spcBef>
              <a:spcAft>
                <a:spcPts val="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nSpc>
                <a:spcPct val="107000"/>
              </a:lnSpc>
              <a:spcBef>
                <a:spcPts val="0"/>
              </a:spcBef>
              <a:spcAft>
                <a:spcPts val="0"/>
              </a:spcAft>
              <a:buFont typeface="Symbol" panose="05050102010706020507" pitchFamily="18" charset="2"/>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18.4% </a:t>
            </a:r>
            <a:r>
              <a:rPr lang="en-US" sz="2000" kern="100" dirty="0">
                <a:effectLst/>
                <a:latin typeface="Arial" panose="020B0604020202020204" pitchFamily="34" charset="0"/>
                <a:ea typeface="Calibri" panose="020F0502020204030204" pitchFamily="34" charset="0"/>
                <a:cs typeface="Arial" panose="020B0604020202020204" pitchFamily="34" charset="0"/>
              </a:rPr>
              <a:t>stop for washing their face/drinking water</a:t>
            </a:r>
          </a:p>
          <a:p>
            <a:pPr marR="0" lvl="0">
              <a:lnSpc>
                <a:spcPct val="107000"/>
              </a:lnSpc>
              <a:spcBef>
                <a:spcPts val="0"/>
              </a:spcBef>
              <a:spcAft>
                <a:spcPts val="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nSpc>
                <a:spcPct val="107000"/>
              </a:lnSpc>
              <a:spcBef>
                <a:spcPts val="0"/>
              </a:spcBef>
              <a:spcAft>
                <a:spcPts val="800"/>
              </a:spcAft>
              <a:buFont typeface="Symbol" panose="05050102010706020507" pitchFamily="18" charset="2"/>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17.3% </a:t>
            </a:r>
            <a:r>
              <a:rPr lang="en-US" sz="2000" kern="100" dirty="0">
                <a:effectLst/>
                <a:latin typeface="Arial" panose="020B0604020202020204" pitchFamily="34" charset="0"/>
                <a:ea typeface="Calibri" panose="020F0502020204030204" pitchFamily="34" charset="0"/>
                <a:cs typeface="Arial" panose="020B0604020202020204" pitchFamily="34" charset="0"/>
              </a:rPr>
              <a:t>halt for a smoke/tobacco/drugs</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379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192216-A7B4-B85E-55FE-10527EB5BBAD}"/>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7" name="TextBox 6">
            <a:extLst>
              <a:ext uri="{FF2B5EF4-FFF2-40B4-BE49-F238E27FC236}">
                <a16:creationId xmlns:a16="http://schemas.microsoft.com/office/drawing/2014/main" id="{B55718B4-9B1D-2520-3CFA-F73C219C689B}"/>
              </a:ext>
            </a:extLst>
          </p:cNvPr>
          <p:cNvSpPr txBox="1"/>
          <p:nvPr/>
        </p:nvSpPr>
        <p:spPr>
          <a:xfrm>
            <a:off x="245097" y="1498317"/>
            <a:ext cx="4722829" cy="4125232"/>
          </a:xfrm>
          <a:prstGeom prst="rect">
            <a:avLst/>
          </a:prstGeom>
          <a:noFill/>
        </p:spPr>
        <p:txBody>
          <a:bodyPr wrap="square" rtlCol="0">
            <a:spAutoFit/>
          </a:bodyPr>
          <a:lstStyle/>
          <a:p>
            <a:pPr marL="342900" marR="0" lvl="0" indent="-342900">
              <a:lnSpc>
                <a:spcPct val="107000"/>
              </a:lnSpc>
              <a:spcBef>
                <a:spcPts val="0"/>
              </a:spcBef>
              <a:spcAft>
                <a:spcPts val="0"/>
              </a:spcAft>
              <a:buFont typeface="Arial" panose="020B0604020202020204" pitchFamily="34" charset="0"/>
              <a:buChar char="•"/>
            </a:pP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Total sample – 1217</a:t>
            </a:r>
          </a:p>
          <a:p>
            <a:pPr marL="342900" marR="0" lvl="0" indent="-342900">
              <a:lnSpc>
                <a:spcPct val="107000"/>
              </a:lnSpc>
              <a:spcBef>
                <a:spcPts val="0"/>
              </a:spcBef>
              <a:spcAft>
                <a:spcPts val="0"/>
              </a:spcAft>
              <a:buFont typeface="Arial" panose="020B0604020202020204" pitchFamily="34" charset="0"/>
              <a:buChar char="•"/>
            </a:pPr>
            <a:endPar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5.5% - </a:t>
            </a:r>
            <a:r>
              <a:rPr lang="en-US" sz="2000" kern="100" dirty="0">
                <a:latin typeface="Arial" panose="020B0604020202020204" pitchFamily="34" charset="0"/>
                <a:ea typeface="Calibri" panose="020F0502020204030204" pitchFamily="34" charset="0"/>
                <a:cs typeface="Arial" panose="020B0604020202020204" pitchFamily="34" charset="0"/>
              </a:rPr>
              <a:t>Life insurance</a:t>
            </a:r>
          </a:p>
          <a:p>
            <a:pPr marR="0" lvl="0">
              <a:lnSpc>
                <a:spcPct val="107000"/>
              </a:lnSpc>
              <a:spcBef>
                <a:spcPts val="0"/>
              </a:spcBef>
              <a:spcAft>
                <a:spcPts val="0"/>
              </a:spcAft>
            </a:pPr>
            <a:endParaRPr lang="en-US" sz="2000" kern="100"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1.2% - </a:t>
            </a:r>
            <a:r>
              <a:rPr lang="en-US" sz="2000" b="1" kern="100" dirty="0">
                <a:latin typeface="Arial" panose="020B0604020202020204" pitchFamily="34" charset="0"/>
                <a:ea typeface="Calibri" panose="020F0502020204030204" pitchFamily="34" charset="0"/>
                <a:cs typeface="Arial" panose="020B0604020202020204" pitchFamily="34" charset="0"/>
              </a:rPr>
              <a:t>H</a:t>
            </a:r>
            <a:r>
              <a:rPr lang="en-US" sz="2000" kern="100" dirty="0">
                <a:effectLst/>
                <a:latin typeface="Arial" panose="020B0604020202020204" pitchFamily="34" charset="0"/>
                <a:ea typeface="Calibri" panose="020F0502020204030204" pitchFamily="34" charset="0"/>
                <a:cs typeface="Arial" panose="020B0604020202020204" pitchFamily="34" charset="0"/>
              </a:rPr>
              <a:t>ealth insurance</a:t>
            </a:r>
          </a:p>
          <a:p>
            <a:pPr marR="0" lvl="0">
              <a:lnSpc>
                <a:spcPct val="107000"/>
              </a:lnSpc>
              <a:spcBef>
                <a:spcPts val="0"/>
              </a:spcBef>
              <a:spcAft>
                <a:spcPts val="0"/>
              </a:spcAft>
            </a:pP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0.9</a:t>
            </a: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 -</a:t>
            </a:r>
            <a:r>
              <a:rPr lang="en-US" sz="2000" kern="100" dirty="0">
                <a:effectLst/>
                <a:latin typeface="Arial" panose="020B0604020202020204" pitchFamily="34" charset="0"/>
                <a:ea typeface="Calibri" panose="020F0502020204030204" pitchFamily="34" charset="0"/>
                <a:cs typeface="Arial" panose="020B0604020202020204" pitchFamily="34" charset="0"/>
              </a:rPr>
              <a:t> Provident fund</a:t>
            </a:r>
          </a:p>
          <a:p>
            <a:pPr marR="0" lvl="0">
              <a:lnSpc>
                <a:spcPct val="107000"/>
              </a:lnSpc>
              <a:spcBef>
                <a:spcPts val="0"/>
              </a:spcBef>
              <a:spcAft>
                <a:spcPts val="0"/>
              </a:spcAft>
            </a:pP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0.2% - </a:t>
            </a:r>
            <a:r>
              <a:rPr lang="en-US" sz="2000" kern="100" dirty="0">
                <a:latin typeface="Arial" panose="020B0604020202020204" pitchFamily="34" charset="0"/>
                <a:ea typeface="Calibri" panose="020F0502020204030204" pitchFamily="34" charset="0"/>
                <a:cs typeface="Arial" panose="020B0604020202020204" pitchFamily="34" charset="0"/>
              </a:rPr>
              <a:t>Pension</a:t>
            </a:r>
          </a:p>
          <a:p>
            <a:pPr marR="0" lvl="0">
              <a:lnSpc>
                <a:spcPct val="107000"/>
              </a:lnSpc>
              <a:spcBef>
                <a:spcPts val="0"/>
              </a:spcBef>
              <a:spcAft>
                <a:spcPts val="0"/>
              </a:spcAft>
            </a:pPr>
            <a:endParaRPr lang="en-US" sz="2000" kern="100"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Arial" panose="020B0604020202020204" pitchFamily="34" charset="0"/>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0.2% </a:t>
            </a: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a:t>
            </a:r>
            <a:r>
              <a:rPr lang="en-US" sz="2000" kern="100" dirty="0">
                <a:effectLst/>
                <a:latin typeface="Arial" panose="020B0604020202020204" pitchFamily="34" charset="0"/>
                <a:ea typeface="Calibri" panose="020F0502020204030204" pitchFamily="34" charset="0"/>
                <a:cs typeface="Arial" panose="020B0604020202020204" pitchFamily="34" charset="0"/>
              </a:rPr>
              <a:t> Bonus</a:t>
            </a:r>
          </a:p>
          <a:p>
            <a:endParaRPr lang="en-US" sz="20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FF6C622-B059-E1D6-20B1-7E13D25769C6}"/>
              </a:ext>
            </a:extLst>
          </p:cNvPr>
          <p:cNvPicPr>
            <a:picLocks noChangeAspect="1"/>
          </p:cNvPicPr>
          <p:nvPr/>
        </p:nvPicPr>
        <p:blipFill>
          <a:blip r:embed="rId2"/>
          <a:stretch>
            <a:fillRect/>
          </a:stretch>
        </p:blipFill>
        <p:spPr>
          <a:xfrm>
            <a:off x="4846321" y="1055290"/>
            <a:ext cx="7345680" cy="5326656"/>
          </a:xfrm>
          <a:prstGeom prst="rect">
            <a:avLst/>
          </a:prstGeom>
        </p:spPr>
      </p:pic>
      <p:sp>
        <p:nvSpPr>
          <p:cNvPr id="10" name="TextBox 9">
            <a:extLst>
              <a:ext uri="{FF2B5EF4-FFF2-40B4-BE49-F238E27FC236}">
                <a16:creationId xmlns:a16="http://schemas.microsoft.com/office/drawing/2014/main" id="{3569359C-D6A5-8933-8573-4CABAB2B1D65}"/>
              </a:ext>
            </a:extLst>
          </p:cNvPr>
          <p:cNvSpPr txBox="1"/>
          <p:nvPr/>
        </p:nvSpPr>
        <p:spPr>
          <a:xfrm>
            <a:off x="245097" y="235670"/>
            <a:ext cx="11397006"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Social security benefits to drivers</a:t>
            </a:r>
          </a:p>
        </p:txBody>
      </p:sp>
    </p:spTree>
    <p:extLst>
      <p:ext uri="{BB962C8B-B14F-4D97-AF65-F5344CB8AC3E}">
        <p14:creationId xmlns:p14="http://schemas.microsoft.com/office/powerpoint/2010/main" val="4227465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159579-E739-49A1-FFF5-2D660852A9CC}"/>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5" name="Picture 4">
            <a:extLst>
              <a:ext uri="{FF2B5EF4-FFF2-40B4-BE49-F238E27FC236}">
                <a16:creationId xmlns:a16="http://schemas.microsoft.com/office/drawing/2014/main" id="{15E62162-2432-272B-8C26-DA6AA52B90DE}"/>
              </a:ext>
            </a:extLst>
          </p:cNvPr>
          <p:cNvPicPr>
            <a:picLocks noChangeAspect="1"/>
          </p:cNvPicPr>
          <p:nvPr/>
        </p:nvPicPr>
        <p:blipFill>
          <a:blip r:embed="rId2"/>
          <a:stretch>
            <a:fillRect/>
          </a:stretch>
        </p:blipFill>
        <p:spPr>
          <a:xfrm>
            <a:off x="3149600" y="753239"/>
            <a:ext cx="8957605" cy="5664309"/>
          </a:xfrm>
          <a:prstGeom prst="rect">
            <a:avLst/>
          </a:prstGeom>
        </p:spPr>
      </p:pic>
      <p:sp>
        <p:nvSpPr>
          <p:cNvPr id="6" name="TextBox 5">
            <a:extLst>
              <a:ext uri="{FF2B5EF4-FFF2-40B4-BE49-F238E27FC236}">
                <a16:creationId xmlns:a16="http://schemas.microsoft.com/office/drawing/2014/main" id="{DA4861BC-7341-78ED-E891-5E2A316E3F56}"/>
              </a:ext>
            </a:extLst>
          </p:cNvPr>
          <p:cNvSpPr txBox="1"/>
          <p:nvPr/>
        </p:nvSpPr>
        <p:spPr>
          <a:xfrm>
            <a:off x="254000" y="101600"/>
            <a:ext cx="11277600" cy="646331"/>
          </a:xfrm>
          <a:prstGeom prst="rect">
            <a:avLst/>
          </a:prstGeom>
          <a:noFill/>
        </p:spPr>
        <p:txBody>
          <a:bodyPr wrap="square" rtlCol="0">
            <a:spAutoFit/>
          </a:bodyPr>
          <a:lstStyle/>
          <a:p>
            <a:r>
              <a:rPr lang="en-US" sz="3600" b="1" dirty="0"/>
              <a:t>Reasons for crashes involving truck drivers</a:t>
            </a:r>
          </a:p>
        </p:txBody>
      </p:sp>
      <p:sp>
        <p:nvSpPr>
          <p:cNvPr id="7" name="TextBox 6">
            <a:extLst>
              <a:ext uri="{FF2B5EF4-FFF2-40B4-BE49-F238E27FC236}">
                <a16:creationId xmlns:a16="http://schemas.microsoft.com/office/drawing/2014/main" id="{5F27A22A-9524-F1D7-4732-C1A9957C6ADE}"/>
              </a:ext>
            </a:extLst>
          </p:cNvPr>
          <p:cNvSpPr txBox="1"/>
          <p:nvPr/>
        </p:nvSpPr>
        <p:spPr>
          <a:xfrm>
            <a:off x="84795" y="1320800"/>
            <a:ext cx="2905760"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a:t>Fatigue &amp; sleepiness is the second most reason for road traffic accidents with – </a:t>
            </a:r>
            <a:r>
              <a:rPr lang="en-US" sz="2000" b="1" dirty="0">
                <a:solidFill>
                  <a:schemeClr val="accent1">
                    <a:lumMod val="75000"/>
                  </a:schemeClr>
                </a:solidFill>
              </a:rPr>
              <a:t>38.7%</a:t>
            </a:r>
          </a:p>
        </p:txBody>
      </p:sp>
    </p:spTree>
    <p:extLst>
      <p:ext uri="{BB962C8B-B14F-4D97-AF65-F5344CB8AC3E}">
        <p14:creationId xmlns:p14="http://schemas.microsoft.com/office/powerpoint/2010/main" val="47237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2BB04A-A38E-C8A4-1EC1-A59AF49DE8C8}"/>
              </a:ext>
            </a:extLst>
          </p:cNvPr>
          <p:cNvPicPr>
            <a:picLocks noChangeAspect="1"/>
          </p:cNvPicPr>
          <p:nvPr/>
        </p:nvPicPr>
        <p:blipFill>
          <a:blip r:embed="rId3"/>
          <a:stretch>
            <a:fillRect/>
          </a:stretch>
        </p:blipFill>
        <p:spPr>
          <a:xfrm>
            <a:off x="5262880" y="1337243"/>
            <a:ext cx="6929120" cy="4355342"/>
          </a:xfrm>
          <a:prstGeom prst="rect">
            <a:avLst/>
          </a:prstGeom>
        </p:spPr>
      </p:pic>
      <p:sp>
        <p:nvSpPr>
          <p:cNvPr id="5" name="TextBox 4">
            <a:extLst>
              <a:ext uri="{FF2B5EF4-FFF2-40B4-BE49-F238E27FC236}">
                <a16:creationId xmlns:a16="http://schemas.microsoft.com/office/drawing/2014/main" id="{B2F0FFC0-2F66-9DAE-02FC-B3183E8F74D2}"/>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6" name="TextBox 5">
            <a:extLst>
              <a:ext uri="{FF2B5EF4-FFF2-40B4-BE49-F238E27FC236}">
                <a16:creationId xmlns:a16="http://schemas.microsoft.com/office/drawing/2014/main" id="{D018A871-ED88-C40C-5825-D33B2678CC9C}"/>
              </a:ext>
            </a:extLst>
          </p:cNvPr>
          <p:cNvSpPr txBox="1"/>
          <p:nvPr/>
        </p:nvSpPr>
        <p:spPr>
          <a:xfrm>
            <a:off x="233680" y="264160"/>
            <a:ext cx="11511280"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Driving even if fatigue or sleepy</a:t>
            </a:r>
          </a:p>
        </p:txBody>
      </p:sp>
      <p:sp>
        <p:nvSpPr>
          <p:cNvPr id="7" name="TextBox 6">
            <a:extLst>
              <a:ext uri="{FF2B5EF4-FFF2-40B4-BE49-F238E27FC236}">
                <a16:creationId xmlns:a16="http://schemas.microsoft.com/office/drawing/2014/main" id="{6449FEFB-0C1D-C2B6-832C-1CCC8202E161}"/>
              </a:ext>
            </a:extLst>
          </p:cNvPr>
          <p:cNvSpPr txBox="1"/>
          <p:nvPr/>
        </p:nvSpPr>
        <p:spPr>
          <a:xfrm>
            <a:off x="396240" y="1337243"/>
            <a:ext cx="4714240" cy="2777171"/>
          </a:xfrm>
          <a:prstGeom prst="rect">
            <a:avLst/>
          </a:prstGeom>
          <a:noFill/>
        </p:spPr>
        <p:txBody>
          <a:bodyPr wrap="square" rtlCol="0">
            <a:spAutoFit/>
          </a:bodyPr>
          <a:lstStyle/>
          <a:p>
            <a:pPr marL="342900" marR="0" lvl="0" indent="-342900">
              <a:lnSpc>
                <a:spcPct val="107000"/>
              </a:lnSpc>
              <a:spcBef>
                <a:spcPts val="0"/>
              </a:spcBef>
              <a:spcAft>
                <a:spcPts val="0"/>
              </a:spcAft>
              <a:buFont typeface="Symbol" panose="05050102010706020507" pitchFamily="18" charset="2"/>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51% - </a:t>
            </a:r>
            <a:r>
              <a:rPr lang="en-US" sz="2000" kern="100" dirty="0">
                <a:latin typeface="Arial" panose="020B0604020202020204" pitchFamily="34" charset="0"/>
                <a:ea typeface="Calibri" panose="020F0502020204030204" pitchFamily="34" charset="0"/>
                <a:cs typeface="Arial" panose="020B0604020202020204" pitchFamily="34" charset="0"/>
              </a:rPr>
              <a:t>R</a:t>
            </a:r>
            <a:r>
              <a:rPr lang="en-US" sz="2000" kern="100" dirty="0">
                <a:effectLst/>
                <a:latin typeface="Arial" panose="020B0604020202020204" pitchFamily="34" charset="0"/>
                <a:ea typeface="Calibri" panose="020F0502020204030204" pitchFamily="34" charset="0"/>
                <a:cs typeface="Arial" panose="020B0604020202020204" pitchFamily="34" charset="0"/>
              </a:rPr>
              <a:t>arely drive when they feel fatigued or sleepy. </a:t>
            </a:r>
          </a:p>
          <a:p>
            <a:pPr marR="0" lvl="0">
              <a:lnSpc>
                <a:spcPct val="107000"/>
              </a:lnSpc>
              <a:spcBef>
                <a:spcPts val="0"/>
              </a:spcBef>
              <a:spcAft>
                <a:spcPts val="0"/>
              </a:spcAft>
            </a:pP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4% </a:t>
            </a:r>
            <a:r>
              <a:rPr lang="en-US" sz="2000" kern="100" dirty="0">
                <a:effectLst/>
                <a:latin typeface="Arial" panose="020B0604020202020204" pitchFamily="34" charset="0"/>
                <a:ea typeface="Calibri" panose="020F0502020204030204" pitchFamily="34" charset="0"/>
                <a:cs typeface="Arial" panose="020B0604020202020204" pitchFamily="34" charset="0"/>
              </a:rPr>
              <a:t>- </a:t>
            </a:r>
            <a:r>
              <a:rPr lang="en-US" sz="2000" kern="100" dirty="0">
                <a:latin typeface="Arial" panose="020B0604020202020204" pitchFamily="34" charset="0"/>
                <a:ea typeface="Calibri" panose="020F0502020204030204" pitchFamily="34" charset="0"/>
                <a:cs typeface="Arial" panose="020B0604020202020204" pitchFamily="34" charset="0"/>
              </a:rPr>
              <a:t>A</a:t>
            </a:r>
            <a:r>
              <a:rPr lang="en-US" sz="2000" kern="100" dirty="0">
                <a:effectLst/>
                <a:latin typeface="Arial" panose="020B0604020202020204" pitchFamily="34" charset="0"/>
                <a:ea typeface="Calibri" panose="020F0502020204030204" pitchFamily="34" charset="0"/>
                <a:cs typeface="Arial" panose="020B0604020202020204" pitchFamily="34" charset="0"/>
              </a:rPr>
              <a:t>lways</a:t>
            </a:r>
          </a:p>
          <a:p>
            <a:pPr marR="0" lvl="0">
              <a:lnSpc>
                <a:spcPct val="107000"/>
              </a:lnSpc>
              <a:spcBef>
                <a:spcPts val="0"/>
              </a:spcBef>
              <a:spcAft>
                <a:spcPts val="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nSpc>
                <a:spcPct val="107000"/>
              </a:lnSpc>
              <a:spcBef>
                <a:spcPts val="0"/>
              </a:spcBef>
              <a:spcAft>
                <a:spcPts val="800"/>
              </a:spcAft>
              <a:buFont typeface="Symbol" panose="05050102010706020507" pitchFamily="18" charset="2"/>
              <a:buChar char=""/>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45% </a:t>
            </a:r>
            <a:r>
              <a:rPr lang="en-US" sz="2000" kern="100" dirty="0">
                <a:effectLst/>
                <a:latin typeface="Arial" panose="020B0604020202020204" pitchFamily="34" charset="0"/>
                <a:ea typeface="Calibri" panose="020F0502020204030204" pitchFamily="34" charset="0"/>
                <a:cs typeface="Arial" panose="020B0604020202020204" pitchFamily="34" charset="0"/>
              </a:rPr>
              <a:t>- Sometimes drive vehicles even if feeling fatigued or sleepy. </a:t>
            </a:r>
          </a:p>
          <a:p>
            <a:endParaRPr lang="en-US" dirty="0"/>
          </a:p>
        </p:txBody>
      </p:sp>
    </p:spTree>
    <p:extLst>
      <p:ext uri="{BB962C8B-B14F-4D97-AF65-F5344CB8AC3E}">
        <p14:creationId xmlns:p14="http://schemas.microsoft.com/office/powerpoint/2010/main" val="130943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F0FFC0-2F66-9DAE-02FC-B3183E8F74D2}"/>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6" name="TextBox 5">
            <a:extLst>
              <a:ext uri="{FF2B5EF4-FFF2-40B4-BE49-F238E27FC236}">
                <a16:creationId xmlns:a16="http://schemas.microsoft.com/office/drawing/2014/main" id="{D018A871-ED88-C40C-5825-D33B2678CC9C}"/>
              </a:ext>
            </a:extLst>
          </p:cNvPr>
          <p:cNvSpPr txBox="1"/>
          <p:nvPr/>
        </p:nvSpPr>
        <p:spPr>
          <a:xfrm>
            <a:off x="233680" y="264160"/>
            <a:ext cx="11511280"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Reasons for over speeding</a:t>
            </a:r>
          </a:p>
        </p:txBody>
      </p:sp>
      <p:sp>
        <p:nvSpPr>
          <p:cNvPr id="7" name="TextBox 6">
            <a:extLst>
              <a:ext uri="{FF2B5EF4-FFF2-40B4-BE49-F238E27FC236}">
                <a16:creationId xmlns:a16="http://schemas.microsoft.com/office/drawing/2014/main" id="{6449FEFB-0C1D-C2B6-832C-1CCC8202E161}"/>
              </a:ext>
            </a:extLst>
          </p:cNvPr>
          <p:cNvSpPr txBox="1"/>
          <p:nvPr/>
        </p:nvSpPr>
        <p:spPr>
          <a:xfrm>
            <a:off x="396240" y="1337243"/>
            <a:ext cx="4714240" cy="2354491"/>
          </a:xfrm>
          <a:prstGeom prst="rect">
            <a:avLst/>
          </a:prstGeom>
          <a:noFill/>
        </p:spPr>
        <p:txBody>
          <a:bodyPr wrap="square" rtlCol="0">
            <a:spAutoFit/>
          </a:bodyPr>
          <a:lstStyle/>
          <a:p>
            <a:pPr marL="0" marR="0">
              <a:lnSpc>
                <a:spcPct val="107000"/>
              </a:lnSpc>
              <a:spcBef>
                <a:spcPts val="0"/>
              </a:spcBef>
              <a:spcAft>
                <a:spcPts val="800"/>
              </a:spcAft>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67.1% </a:t>
            </a:r>
            <a:r>
              <a:rPr lang="en-US" sz="2000" kern="100" dirty="0">
                <a:effectLst/>
                <a:latin typeface="Arial" panose="020B0604020202020204" pitchFamily="34" charset="0"/>
                <a:ea typeface="Calibri" panose="020F0502020204030204" pitchFamily="34" charset="0"/>
                <a:cs typeface="Arial" panose="020B0604020202020204" pitchFamily="34" charset="0"/>
              </a:rPr>
              <a:t> -  Overburdened with assignments </a:t>
            </a:r>
          </a:p>
          <a:p>
            <a:pPr marL="0" marR="0">
              <a:lnSpc>
                <a:spcPct val="107000"/>
              </a:lnSpc>
              <a:spcBef>
                <a:spcPts val="0"/>
              </a:spcBef>
              <a:spcAft>
                <a:spcPts val="800"/>
              </a:spcAft>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25.1% </a:t>
            </a:r>
            <a:r>
              <a:rPr lang="en-US" sz="2000" kern="100" dirty="0">
                <a:effectLst/>
                <a:latin typeface="Arial" panose="020B0604020202020204" pitchFamily="34" charset="0"/>
                <a:ea typeface="Calibri" panose="020F0502020204030204" pitchFamily="34" charset="0"/>
                <a:cs typeface="Arial" panose="020B0604020202020204" pitchFamily="34" charset="0"/>
              </a:rPr>
              <a:t>- Feel fatigued/ sleepy while driving</a:t>
            </a:r>
          </a:p>
          <a:p>
            <a:pPr marL="0" marR="0">
              <a:lnSpc>
                <a:spcPct val="107000"/>
              </a:lnSpc>
              <a:spcBef>
                <a:spcPts val="0"/>
              </a:spcBef>
              <a:spcAft>
                <a:spcPts val="800"/>
              </a:spcAft>
            </a:pPr>
            <a:r>
              <a:rPr lang="en-US" sz="20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13.4% </a:t>
            </a:r>
            <a:r>
              <a:rPr lang="en-US" sz="2000" kern="100" dirty="0">
                <a:effectLst/>
                <a:latin typeface="Arial" panose="020B0604020202020204" pitchFamily="34" charset="0"/>
                <a:ea typeface="Calibri" panose="020F0502020204030204" pitchFamily="34" charset="0"/>
                <a:cs typeface="Arial" panose="020B0604020202020204" pitchFamily="34" charset="0"/>
              </a:rPr>
              <a:t>- To avoid getting challaned</a:t>
            </a:r>
          </a:p>
          <a:p>
            <a:endParaRPr lang="en-US"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623607D-B162-5037-4E7D-2451707E8AB3}"/>
              </a:ext>
            </a:extLst>
          </p:cNvPr>
          <p:cNvPicPr>
            <a:picLocks noChangeAspect="1"/>
          </p:cNvPicPr>
          <p:nvPr/>
        </p:nvPicPr>
        <p:blipFill>
          <a:blip r:embed="rId3"/>
          <a:stretch>
            <a:fillRect/>
          </a:stretch>
        </p:blipFill>
        <p:spPr>
          <a:xfrm>
            <a:off x="6987374" y="182496"/>
            <a:ext cx="4970946" cy="4907705"/>
          </a:xfrm>
          <a:prstGeom prst="rect">
            <a:avLst/>
          </a:prstGeom>
        </p:spPr>
      </p:pic>
      <p:cxnSp>
        <p:nvCxnSpPr>
          <p:cNvPr id="9" name="Straight Connector 8">
            <a:extLst>
              <a:ext uri="{FF2B5EF4-FFF2-40B4-BE49-F238E27FC236}">
                <a16:creationId xmlns:a16="http://schemas.microsoft.com/office/drawing/2014/main" id="{015C65B0-4E51-413E-0F01-53157EBF7B39}"/>
              </a:ext>
            </a:extLst>
          </p:cNvPr>
          <p:cNvCxnSpPr>
            <a:cxnSpLocks/>
          </p:cNvCxnSpPr>
          <p:nvPr/>
        </p:nvCxnSpPr>
        <p:spPr>
          <a:xfrm>
            <a:off x="233680" y="3545840"/>
            <a:ext cx="6238240"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0F063EA-DA05-0997-C8FD-F45C7B0E4CA4}"/>
              </a:ext>
            </a:extLst>
          </p:cNvPr>
          <p:cNvCxnSpPr/>
          <p:nvPr/>
        </p:nvCxnSpPr>
        <p:spPr>
          <a:xfrm>
            <a:off x="6471920" y="3545840"/>
            <a:ext cx="0" cy="2824480"/>
          </a:xfrm>
          <a:prstGeom prst="line">
            <a:avLst/>
          </a:prstGeom>
          <a:ln w="1905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56379F4-A73E-838D-B54B-7B39ACAA9085}"/>
              </a:ext>
            </a:extLst>
          </p:cNvPr>
          <p:cNvCxnSpPr>
            <a:cxnSpLocks/>
          </p:cNvCxnSpPr>
          <p:nvPr/>
        </p:nvCxnSpPr>
        <p:spPr>
          <a:xfrm flipV="1">
            <a:off x="233680" y="3545840"/>
            <a:ext cx="0" cy="2942828"/>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DE49642-FCDE-B57F-5B94-0DE1F5C7097D}"/>
              </a:ext>
            </a:extLst>
          </p:cNvPr>
          <p:cNvSpPr txBox="1"/>
          <p:nvPr/>
        </p:nvSpPr>
        <p:spPr>
          <a:xfrm>
            <a:off x="325120" y="3810000"/>
            <a:ext cx="6045200"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Low availability of roadside amenities –</a:t>
            </a:r>
          </a:p>
          <a:p>
            <a:r>
              <a:rPr lang="en-US" sz="2000" dirty="0">
                <a:latin typeface="Arial" panose="020B0604020202020204" pitchFamily="34" charset="0"/>
                <a:cs typeface="Arial" panose="020B0604020202020204" pitchFamily="34" charset="0"/>
              </a:rPr>
              <a:t>    Eat, Halt, Rest, </a:t>
            </a:r>
            <a:r>
              <a:rPr lang="en-US" sz="2000" b="1" dirty="0">
                <a:highlight>
                  <a:srgbClr val="FFFF00"/>
                </a:highlight>
                <a:latin typeface="Arial" panose="020B0604020202020204" pitchFamily="34" charset="0"/>
                <a:cs typeface="Arial" panose="020B0604020202020204" pitchFamily="34" charset="0"/>
              </a:rPr>
              <a:t>Sleep</a:t>
            </a:r>
            <a:r>
              <a:rPr lang="en-US" sz="2000" dirty="0">
                <a:latin typeface="Arial" panose="020B0604020202020204" pitchFamily="34" charset="0"/>
                <a:cs typeface="Arial" panose="020B0604020202020204" pitchFamily="34" charset="0"/>
              </a:rPr>
              <a:t>, Medical emergency</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To finish the assignment on time, drivers compromise with their sleeping time</a:t>
            </a:r>
          </a:p>
        </p:txBody>
      </p:sp>
    </p:spTree>
    <p:extLst>
      <p:ext uri="{BB962C8B-B14F-4D97-AF65-F5344CB8AC3E}">
        <p14:creationId xmlns:p14="http://schemas.microsoft.com/office/powerpoint/2010/main" val="15062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E4D4D-1267-850F-3A22-6F58B3EE4B4B}"/>
              </a:ext>
            </a:extLst>
          </p:cNvPr>
          <p:cNvSpPr>
            <a:spLocks noGrp="1"/>
          </p:cNvSpPr>
          <p:nvPr>
            <p:ph type="title"/>
          </p:nvPr>
        </p:nvSpPr>
        <p:spPr>
          <a:xfrm>
            <a:off x="191679" y="0"/>
            <a:ext cx="11338560" cy="768263"/>
          </a:xfrm>
        </p:spPr>
        <p:txBody>
          <a:bodyPr>
            <a:normAutofit/>
          </a:bodyPr>
          <a:lstStyle/>
          <a:p>
            <a:r>
              <a:rPr lang="en-US" sz="3600" dirty="0">
                <a:latin typeface="Arial" panose="020B0604020202020204" pitchFamily="34" charset="0"/>
                <a:cs typeface="Arial" panose="020B0604020202020204" pitchFamily="34" charset="0"/>
              </a:rPr>
              <a:t>Obstructive Sleep Apnea</a:t>
            </a:r>
          </a:p>
        </p:txBody>
      </p:sp>
      <p:sp>
        <p:nvSpPr>
          <p:cNvPr id="5" name="TextBox 4">
            <a:extLst>
              <a:ext uri="{FF2B5EF4-FFF2-40B4-BE49-F238E27FC236}">
                <a16:creationId xmlns:a16="http://schemas.microsoft.com/office/drawing/2014/main" id="{3129CE03-C6BC-6662-B1BB-9FCBC6B033CA}"/>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6" name="TextBox 5">
            <a:extLst>
              <a:ext uri="{FF2B5EF4-FFF2-40B4-BE49-F238E27FC236}">
                <a16:creationId xmlns:a16="http://schemas.microsoft.com/office/drawing/2014/main" id="{B4AD739B-E42E-E129-C497-BD00AE5BF761}"/>
              </a:ext>
            </a:extLst>
          </p:cNvPr>
          <p:cNvSpPr txBox="1"/>
          <p:nvPr/>
        </p:nvSpPr>
        <p:spPr>
          <a:xfrm>
            <a:off x="191680" y="848414"/>
            <a:ext cx="11673918" cy="6800735"/>
          </a:xfrm>
          <a:prstGeom prst="rect">
            <a:avLst/>
          </a:prstGeom>
          <a:noFill/>
        </p:spPr>
        <p:txBody>
          <a:bodyPr wrap="square" rtlCol="0">
            <a:spAutoFit/>
          </a:bodyPr>
          <a:lstStyle/>
          <a:p>
            <a:pPr marL="285750" indent="-285750">
              <a:buFont typeface="Arial" panose="020B0604020202020204" pitchFamily="34" charset="0"/>
              <a:buChar char="•"/>
            </a:pPr>
            <a:r>
              <a:rPr lang="en-IN" sz="1600" kern="0" dirty="0">
                <a:latin typeface="Arial" panose="020B0604020202020204" pitchFamily="34" charset="0"/>
                <a:ea typeface="Calibri" panose="020F0502020204030204" pitchFamily="34" charset="0"/>
                <a:cs typeface="Arial" panose="020B0604020202020204" pitchFamily="34" charset="0"/>
              </a:rPr>
              <a:t>S</a:t>
            </a:r>
            <a:r>
              <a:rPr lang="en-IN" sz="1600" kern="0" dirty="0">
                <a:effectLst/>
                <a:latin typeface="Arial" panose="020B0604020202020204" pitchFamily="34" charset="0"/>
                <a:ea typeface="Calibri" panose="020F0502020204030204" pitchFamily="34" charset="0"/>
                <a:cs typeface="Arial" panose="020B0604020202020204" pitchFamily="34" charset="0"/>
              </a:rPr>
              <a:t>leep disordered breathing(SDB)</a:t>
            </a:r>
          </a:p>
          <a:p>
            <a:pPr marL="285750" indent="-285750">
              <a:buFont typeface="Arial" panose="020B0604020202020204" pitchFamily="34" charset="0"/>
              <a:buChar char="•"/>
            </a:pPr>
            <a:r>
              <a:rPr lang="en-IN" sz="1600" kern="0" dirty="0">
                <a:latin typeface="Arial" panose="020B0604020202020204" pitchFamily="34" charset="0"/>
                <a:ea typeface="Calibri" panose="020F0502020204030204" pitchFamily="34" charset="0"/>
                <a:cs typeface="Arial" panose="020B0604020202020204" pitchFamily="34" charset="0"/>
              </a:rPr>
              <a:t>R</a:t>
            </a:r>
            <a:r>
              <a:rPr lang="en-IN" sz="1600" kern="0" dirty="0">
                <a:effectLst/>
                <a:latin typeface="Arial" panose="020B0604020202020204" pitchFamily="34" charset="0"/>
                <a:ea typeface="Calibri" panose="020F0502020204030204" pitchFamily="34" charset="0"/>
                <a:cs typeface="Arial" panose="020B0604020202020204" pitchFamily="34" charset="0"/>
              </a:rPr>
              <a:t>epetitive complete and/or partial collapses (apnoea and hypopnea respectively) of the upper airways</a:t>
            </a:r>
          </a:p>
          <a:p>
            <a:endParaRPr lang="en-US" sz="1400" b="1" dirty="0">
              <a:solidFill>
                <a:srgbClr val="005587"/>
              </a:solidFill>
              <a:latin typeface="Arial" panose="020B0604020202020204" pitchFamily="34" charset="0"/>
              <a:cs typeface="Arial" panose="020B0604020202020204" pitchFamily="34" charset="0"/>
            </a:endParaRPr>
          </a:p>
          <a:p>
            <a:r>
              <a:rPr lang="en-US" sz="2800" b="1" dirty="0">
                <a:solidFill>
                  <a:srgbClr val="005587"/>
                </a:solidFill>
                <a:latin typeface="Arial" panose="020B0604020202020204" pitchFamily="34" charset="0"/>
                <a:cs typeface="Arial" panose="020B0604020202020204" pitchFamily="34" charset="0"/>
              </a:rPr>
              <a:t>Clinical Features</a:t>
            </a:r>
          </a:p>
          <a:p>
            <a:pPr marL="285750" indent="-285750">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I</a:t>
            </a:r>
            <a:r>
              <a:rPr lang="en-US" sz="2000" dirty="0">
                <a:effectLst/>
                <a:latin typeface="Arial" panose="020B0604020202020204" pitchFamily="34" charset="0"/>
                <a:ea typeface="Calibri" panose="020F0502020204030204" pitchFamily="34" charset="0"/>
                <a:cs typeface="Arial" panose="020B0604020202020204" pitchFamily="34" charset="0"/>
              </a:rPr>
              <a:t>nsomnia, Nocturia</a:t>
            </a:r>
          </a:p>
          <a:p>
            <a:pPr marL="285750" indent="-285750">
              <a:buFont typeface="Arial" panose="020B0604020202020204" pitchFamily="34" charset="0"/>
              <a:buChar char="•"/>
            </a:pPr>
            <a:r>
              <a:rPr lang="en-US" sz="2000" dirty="0">
                <a:effectLst/>
                <a:latin typeface="Arial" panose="020B0604020202020204" pitchFamily="34" charset="0"/>
                <a:ea typeface="Calibri" panose="020F0502020204030204" pitchFamily="34" charset="0"/>
                <a:cs typeface="Arial" panose="020B0604020202020204" pitchFamily="34" charset="0"/>
              </a:rPr>
              <a:t>Morning headaches</a:t>
            </a:r>
          </a:p>
          <a:p>
            <a:pPr marL="285750" indent="-285750">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At times asymptomatic</a:t>
            </a:r>
          </a:p>
          <a:p>
            <a:pPr marL="285750" indent="-285750">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Hypertension</a:t>
            </a:r>
          </a:p>
          <a:p>
            <a:pPr marL="285750" indent="-285750">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Impaired memory and concentration </a:t>
            </a:r>
          </a:p>
          <a:p>
            <a:pPr marL="285750" indent="-285750">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Reduced intellectual ability</a:t>
            </a:r>
          </a:p>
          <a:p>
            <a:pPr marL="285750" indent="-285750">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Disturbed personality and mood</a:t>
            </a: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N" sz="1400" kern="0" dirty="0">
              <a:effectLst/>
              <a:latin typeface="Arial" panose="020B0604020202020204" pitchFamily="34" charset="0"/>
              <a:ea typeface="Calibri" panose="020F0502020204030204" pitchFamily="34" charset="0"/>
              <a:cs typeface="Arial" panose="020B0604020202020204" pitchFamily="34" charset="0"/>
            </a:endParaRPr>
          </a:p>
          <a:p>
            <a:r>
              <a:rPr lang="en-US" sz="2800" b="1" dirty="0">
                <a:solidFill>
                  <a:schemeClr val="accent5">
                    <a:lumMod val="50000"/>
                  </a:schemeClr>
                </a:solidFill>
                <a:latin typeface="Arial" panose="020B0604020202020204" pitchFamily="34" charset="0"/>
                <a:cs typeface="Arial" panose="020B0604020202020204" pitchFamily="34" charset="0"/>
              </a:rPr>
              <a:t>Symptoms</a:t>
            </a:r>
            <a:r>
              <a:rPr lang="en-US" sz="2000" b="1" dirty="0">
                <a:solidFill>
                  <a:schemeClr val="accent5">
                    <a:lumMod val="50000"/>
                  </a:schemeClr>
                </a:solidFill>
                <a:latin typeface="Arial" panose="020B0604020202020204" pitchFamily="34" charset="0"/>
                <a:cs typeface="Arial" panose="020B0604020202020204" pitchFamily="34" charset="0"/>
              </a:rPr>
              <a:t>                            </a:t>
            </a:r>
          </a:p>
          <a:p>
            <a:r>
              <a:rPr lang="en-US" sz="2000" b="1" dirty="0">
                <a:latin typeface="Arial" panose="020B0604020202020204" pitchFamily="34" charset="0"/>
                <a:cs typeface="Arial" panose="020B0604020202020204" pitchFamily="34" charset="0"/>
              </a:rPr>
              <a:t>Daytime Symptoms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Excessive daytime sleepiness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Fatigue</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Non- Restorative sleep</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Cognitive impairment</a:t>
            </a:r>
          </a:p>
          <a:p>
            <a:endParaRPr lang="en-US" sz="14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en-US" sz="1400" b="1" dirty="0">
              <a:solidFill>
                <a:schemeClr val="accent5">
                  <a:lumMod val="50000"/>
                </a:schemeClr>
              </a:solidFill>
              <a:latin typeface="Arial" panose="020B0604020202020204" pitchFamily="34" charset="0"/>
              <a:cs typeface="Arial" panose="020B0604020202020204" pitchFamily="34" charset="0"/>
            </a:endParaRPr>
          </a:p>
          <a:p>
            <a:endParaRPr lang="en-US" sz="1400" dirty="0"/>
          </a:p>
        </p:txBody>
      </p:sp>
      <p:cxnSp>
        <p:nvCxnSpPr>
          <p:cNvPr id="8" name="Straight Connector 7">
            <a:extLst>
              <a:ext uri="{FF2B5EF4-FFF2-40B4-BE49-F238E27FC236}">
                <a16:creationId xmlns:a16="http://schemas.microsoft.com/office/drawing/2014/main" id="{4CC19E40-F52D-8370-001F-816BEBA332DF}"/>
              </a:ext>
            </a:extLst>
          </p:cNvPr>
          <p:cNvCxnSpPr/>
          <p:nvPr/>
        </p:nvCxnSpPr>
        <p:spPr>
          <a:xfrm>
            <a:off x="191679" y="768263"/>
            <a:ext cx="11623249"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2319BE8-7904-E6BB-99F9-C1E8DF517E60}"/>
              </a:ext>
            </a:extLst>
          </p:cNvPr>
          <p:cNvCxnSpPr/>
          <p:nvPr/>
        </p:nvCxnSpPr>
        <p:spPr>
          <a:xfrm>
            <a:off x="242349" y="1509860"/>
            <a:ext cx="11623249"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E0953B-78D1-84BE-6B41-6AC1DC344A64}"/>
              </a:ext>
            </a:extLst>
          </p:cNvPr>
          <p:cNvCxnSpPr/>
          <p:nvPr/>
        </p:nvCxnSpPr>
        <p:spPr>
          <a:xfrm>
            <a:off x="284375" y="4405460"/>
            <a:ext cx="11623249"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6B4E76B-921A-5EA8-C840-6A61B9155401}"/>
              </a:ext>
            </a:extLst>
          </p:cNvPr>
          <p:cNvCxnSpPr>
            <a:cxnSpLocks/>
          </p:cNvCxnSpPr>
          <p:nvPr/>
        </p:nvCxnSpPr>
        <p:spPr>
          <a:xfrm flipV="1">
            <a:off x="6987226" y="1509860"/>
            <a:ext cx="0" cy="4978808"/>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861DE13-235D-C211-081C-0F1387D482A3}"/>
              </a:ext>
            </a:extLst>
          </p:cNvPr>
          <p:cNvSpPr txBox="1"/>
          <p:nvPr/>
        </p:nvSpPr>
        <p:spPr>
          <a:xfrm>
            <a:off x="4101629" y="5031662"/>
            <a:ext cx="2882242"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Morning Headaches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Impotence, erectile dysfunction</a:t>
            </a:r>
          </a:p>
          <a:p>
            <a:endParaRPr lang="en-US" sz="2000" dirty="0"/>
          </a:p>
        </p:txBody>
      </p:sp>
      <p:sp>
        <p:nvSpPr>
          <p:cNvPr id="23" name="TextBox 22">
            <a:extLst>
              <a:ext uri="{FF2B5EF4-FFF2-40B4-BE49-F238E27FC236}">
                <a16:creationId xmlns:a16="http://schemas.microsoft.com/office/drawing/2014/main" id="{539AAE1C-944C-130A-94C5-A8C7A87A602E}"/>
              </a:ext>
            </a:extLst>
          </p:cNvPr>
          <p:cNvSpPr txBox="1"/>
          <p:nvPr/>
        </p:nvSpPr>
        <p:spPr>
          <a:xfrm>
            <a:off x="7078350" y="4506012"/>
            <a:ext cx="4871297" cy="2554545"/>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Night- time symptoms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Snoring, gasping or choking in sleep</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Witnessed apnea in sleep</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Insomnia</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  Night- time awakenings, dry mouth</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Nocturnal gastro- oesophageal reflux</a:t>
            </a:r>
          </a:p>
          <a:p>
            <a:endParaRPr lang="en-US" sz="2000" b="1" dirty="0">
              <a:latin typeface="Arial" panose="020B0604020202020204" pitchFamily="34" charset="0"/>
              <a:cs typeface="Arial" panose="020B0604020202020204" pitchFamily="34" charset="0"/>
            </a:endParaRPr>
          </a:p>
          <a:p>
            <a:endParaRPr lang="en-US" sz="2000" dirty="0"/>
          </a:p>
        </p:txBody>
      </p:sp>
      <p:sp>
        <p:nvSpPr>
          <p:cNvPr id="24" name="TextBox 23">
            <a:extLst>
              <a:ext uri="{FF2B5EF4-FFF2-40B4-BE49-F238E27FC236}">
                <a16:creationId xmlns:a16="http://schemas.microsoft.com/office/drawing/2014/main" id="{B06103D9-B1AD-DB16-3043-E30B694DDFDD}"/>
              </a:ext>
            </a:extLst>
          </p:cNvPr>
          <p:cNvSpPr txBox="1"/>
          <p:nvPr/>
        </p:nvSpPr>
        <p:spPr>
          <a:xfrm>
            <a:off x="7226854" y="1955157"/>
            <a:ext cx="4377542" cy="1938992"/>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rgbClr val="FF0000"/>
                </a:solidFill>
                <a:latin typeface="Arial" panose="020B0604020202020204" pitchFamily="34" charset="0"/>
                <a:cs typeface="Arial" panose="020B0604020202020204" pitchFamily="34" charset="0"/>
              </a:rPr>
              <a:t>Apnea = Cessation of airflow &gt; 10 seconds</a:t>
            </a:r>
          </a:p>
          <a:p>
            <a:endParaRPr lang="en-US" sz="2000" b="1" dirty="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rgbClr val="FF0000"/>
                </a:solidFill>
                <a:latin typeface="Arial" panose="020B0604020202020204" pitchFamily="34" charset="0"/>
                <a:cs typeface="Arial" panose="020B0604020202020204" pitchFamily="34" charset="0"/>
              </a:rPr>
              <a:t>Hypopnea = Decreased airflow &gt;_ 10 seconds</a:t>
            </a:r>
          </a:p>
          <a:p>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545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4" name="TextBox 3">
            <a:extLst>
              <a:ext uri="{FF2B5EF4-FFF2-40B4-BE49-F238E27FC236}">
                <a16:creationId xmlns:a16="http://schemas.microsoft.com/office/drawing/2014/main" id="{651D0F24-6716-5658-D853-D1CF8C68B666}"/>
              </a:ext>
            </a:extLst>
          </p:cNvPr>
          <p:cNvSpPr txBox="1"/>
          <p:nvPr/>
        </p:nvSpPr>
        <p:spPr>
          <a:xfrm>
            <a:off x="193040" y="372053"/>
            <a:ext cx="10952480"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Recommendations</a:t>
            </a:r>
          </a:p>
        </p:txBody>
      </p:sp>
      <p:sp>
        <p:nvSpPr>
          <p:cNvPr id="5" name="TextBox 4">
            <a:extLst>
              <a:ext uri="{FF2B5EF4-FFF2-40B4-BE49-F238E27FC236}">
                <a16:creationId xmlns:a16="http://schemas.microsoft.com/office/drawing/2014/main" id="{88ECD4ED-A5DC-B6FE-C8A3-8FB0C9A3B86B}"/>
              </a:ext>
            </a:extLst>
          </p:cNvPr>
          <p:cNvSpPr txBox="1"/>
          <p:nvPr/>
        </p:nvSpPr>
        <p:spPr>
          <a:xfrm>
            <a:off x="193040" y="1018384"/>
            <a:ext cx="11602720" cy="6016006"/>
          </a:xfrm>
          <a:prstGeom prst="rect">
            <a:avLst/>
          </a:prstGeom>
          <a:noFill/>
        </p:spPr>
        <p:txBody>
          <a:bodyPr wrap="square" rtlCol="0">
            <a:spAutoFit/>
          </a:bodyPr>
          <a:lstStyle/>
          <a:p>
            <a:pPr marL="0" marR="0">
              <a:lnSpc>
                <a:spcPct val="107000"/>
              </a:lnSpc>
              <a:spcBef>
                <a:spcPts val="0"/>
              </a:spcBef>
              <a:spcAft>
                <a:spcPts val="800"/>
              </a:spcAft>
            </a:pPr>
            <a:r>
              <a:rPr lang="en-US" sz="28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Government level</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1. Truck drivers should be grouped under a formal remuneration structure along with mandatory social security benefits including insurance, provident fund</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2. The norms with respect to working hours of truck drivers should be implemented as per the Motor Transport Workers Act.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3. An audit of transporters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4.Well designed rest stops can improve the health of truck drivers as well as improve road safety.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5. </a:t>
            </a:r>
            <a:r>
              <a:rPr lang="en-US" sz="2000" kern="100" dirty="0">
                <a:latin typeface="Arial" panose="020B0604020202020204" pitchFamily="34" charset="0"/>
                <a:ea typeface="Calibri" panose="020F0502020204030204" pitchFamily="34" charset="0"/>
                <a:cs typeface="Arial" panose="020B0604020202020204" pitchFamily="34" charset="0"/>
              </a:rPr>
              <a:t>Waving of taxes</a:t>
            </a:r>
            <a:r>
              <a:rPr lang="en-US" sz="2000" kern="100" dirty="0">
                <a:effectLst/>
                <a:latin typeface="Arial" panose="020B0604020202020204" pitchFamily="34" charset="0"/>
                <a:ea typeface="Calibri" panose="020F0502020204030204" pitchFamily="34" charset="0"/>
                <a:cs typeface="Arial" panose="020B0604020202020204" pitchFamily="34" charset="0"/>
              </a:rPr>
              <a:t> to make a fund for introducing welfare schemes for truck drivers</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6. Better facilities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7. Establish truck driving training schools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8. </a:t>
            </a:r>
            <a:r>
              <a:rPr lang="en-US" sz="2000" kern="100" dirty="0">
                <a:latin typeface="Arial" panose="020B0604020202020204" pitchFamily="34" charset="0"/>
                <a:ea typeface="Calibri" panose="020F0502020204030204" pitchFamily="34" charset="0"/>
                <a:cs typeface="Arial" panose="020B0604020202020204" pitchFamily="34" charset="0"/>
              </a:rPr>
              <a:t>S</a:t>
            </a:r>
            <a:r>
              <a:rPr lang="en-US" sz="2000" kern="100" dirty="0">
                <a:effectLst/>
                <a:latin typeface="Arial" panose="020B0604020202020204" pitchFamily="34" charset="0"/>
                <a:ea typeface="Calibri" panose="020F0502020204030204" pitchFamily="34" charset="0"/>
                <a:cs typeface="Arial" panose="020B0604020202020204" pitchFamily="34" charset="0"/>
              </a:rPr>
              <a:t>trict enforcement of laws related to corruption, bribery and extortion. Strict vigilance and regular patrolling on highways</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9. Create awareness and sensitize department officials against corruption and illegal practices.</a:t>
            </a:r>
          </a:p>
          <a:p>
            <a:pPr marL="0" marR="0">
              <a:lnSpc>
                <a:spcPct val="107000"/>
              </a:lnSpc>
              <a:spcBef>
                <a:spcPts val="0"/>
              </a:spcBef>
              <a:spcAft>
                <a:spcPts val="800"/>
              </a:spcAft>
            </a:pPr>
            <a:r>
              <a:rPr lang="en-US" sz="1200" b="1" kern="100" dirty="0">
                <a:effectLst/>
                <a:latin typeface="Arial" panose="020B0604020202020204" pitchFamily="34" charset="0"/>
                <a:ea typeface="Calibri" panose="020F0502020204030204" pitchFamily="34" charset="0"/>
                <a:cs typeface="Arial" panose="020B0604020202020204" pitchFamily="34" charset="0"/>
              </a:rPr>
              <a:t> </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4638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4" name="TextBox 3">
            <a:extLst>
              <a:ext uri="{FF2B5EF4-FFF2-40B4-BE49-F238E27FC236}">
                <a16:creationId xmlns:a16="http://schemas.microsoft.com/office/drawing/2014/main" id="{651D0F24-6716-5658-D853-D1CF8C68B666}"/>
              </a:ext>
            </a:extLst>
          </p:cNvPr>
          <p:cNvSpPr txBox="1"/>
          <p:nvPr/>
        </p:nvSpPr>
        <p:spPr>
          <a:xfrm>
            <a:off x="193040" y="372053"/>
            <a:ext cx="10952480"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Recommendations</a:t>
            </a:r>
          </a:p>
        </p:txBody>
      </p:sp>
      <p:sp>
        <p:nvSpPr>
          <p:cNvPr id="5" name="TextBox 4">
            <a:extLst>
              <a:ext uri="{FF2B5EF4-FFF2-40B4-BE49-F238E27FC236}">
                <a16:creationId xmlns:a16="http://schemas.microsoft.com/office/drawing/2014/main" id="{88ECD4ED-A5DC-B6FE-C8A3-8FB0C9A3B86B}"/>
              </a:ext>
            </a:extLst>
          </p:cNvPr>
          <p:cNvSpPr txBox="1"/>
          <p:nvPr/>
        </p:nvSpPr>
        <p:spPr>
          <a:xfrm>
            <a:off x="193040" y="1018384"/>
            <a:ext cx="11602720" cy="4749377"/>
          </a:xfrm>
          <a:prstGeom prst="rect">
            <a:avLst/>
          </a:prstGeom>
          <a:noFill/>
        </p:spPr>
        <p:txBody>
          <a:bodyPr wrap="square" rtlCol="0">
            <a:spAutoFit/>
          </a:bodyPr>
          <a:lstStyle/>
          <a:p>
            <a:pPr marL="0" marR="0">
              <a:lnSpc>
                <a:spcPct val="107000"/>
              </a:lnSpc>
              <a:spcBef>
                <a:spcPts val="0"/>
              </a:spcBef>
              <a:spcAft>
                <a:spcPts val="800"/>
              </a:spcAft>
            </a:pPr>
            <a:r>
              <a:rPr lang="en-US" sz="28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Authorities level</a:t>
            </a:r>
            <a:r>
              <a:rPr lang="en-US" sz="2800"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 </a:t>
            </a:r>
          </a:p>
          <a:p>
            <a:pPr marL="342900" marR="0" indent="-342900">
              <a:lnSpc>
                <a:spcPct val="107000"/>
              </a:lnSpc>
              <a:spcBef>
                <a:spcPts val="0"/>
              </a:spcBef>
              <a:spcAft>
                <a:spcPts val="800"/>
              </a:spcAft>
              <a:buAutoNum type="arabicPeriod"/>
            </a:pPr>
            <a:r>
              <a:rPr lang="en-US" sz="2000" kern="100" dirty="0">
                <a:effectLst/>
                <a:latin typeface="Arial" panose="020B0604020202020204" pitchFamily="34" charset="0"/>
                <a:ea typeface="Calibri" panose="020F0502020204030204" pitchFamily="34" charset="0"/>
                <a:cs typeface="Arial" panose="020B0604020202020204" pitchFamily="34" charset="0"/>
              </a:rPr>
              <a:t>Online Documentation (i.e. new/ renewal of driving license and permit, fitness certificate, registration of vehicle </a:t>
            </a:r>
            <a:r>
              <a:rPr lang="en-US" sz="2000" kern="100" dirty="0" err="1">
                <a:effectLst/>
                <a:latin typeface="Arial" panose="020B0604020202020204" pitchFamily="34" charset="0"/>
                <a:ea typeface="Calibri" panose="020F0502020204030204" pitchFamily="34" charset="0"/>
                <a:cs typeface="Arial" panose="020B0604020202020204" pitchFamily="34" charset="0"/>
              </a:rPr>
              <a:t>etc</a:t>
            </a:r>
            <a:r>
              <a:rPr lang="en-US" sz="2000" kern="100" dirty="0">
                <a:effectLst/>
                <a:latin typeface="Arial" panose="020B0604020202020204" pitchFamily="34" charset="0"/>
                <a:ea typeface="Calibri" panose="020F0502020204030204" pitchFamily="34" charset="0"/>
                <a:cs typeface="Arial" panose="020B0604020202020204" pitchFamily="34" charset="0"/>
              </a:rPr>
              <a:t>) </a:t>
            </a:r>
          </a:p>
          <a:p>
            <a:pPr marL="342900" marR="0" indent="-342900">
              <a:lnSpc>
                <a:spcPct val="107000"/>
              </a:lnSpc>
              <a:spcBef>
                <a:spcPts val="0"/>
              </a:spcBef>
              <a:spcAft>
                <a:spcPts val="800"/>
              </a:spcAft>
              <a:buAutoNum type="arabicPeriod"/>
            </a:pPr>
            <a:r>
              <a:rPr lang="en-US" sz="2000" kern="100" dirty="0">
                <a:effectLst/>
                <a:latin typeface="Arial" panose="020B0604020202020204" pitchFamily="34" charset="0"/>
                <a:ea typeface="Calibri" panose="020F0502020204030204" pitchFamily="34" charset="0"/>
                <a:cs typeface="Arial" panose="020B0604020202020204" pitchFamily="34" charset="0"/>
              </a:rPr>
              <a:t> </a:t>
            </a:r>
            <a:r>
              <a:rPr lang="en-US" sz="2000" kern="100" dirty="0">
                <a:latin typeface="Arial" panose="020B0604020202020204" pitchFamily="34" charset="0"/>
                <a:ea typeface="Calibri" panose="020F0502020204030204" pitchFamily="34" charset="0"/>
                <a:cs typeface="Arial" panose="020B0604020202020204" pitchFamily="34" charset="0"/>
              </a:rPr>
              <a:t>M</a:t>
            </a:r>
            <a:r>
              <a:rPr lang="en-US" sz="2000" kern="100" dirty="0">
                <a:effectLst/>
                <a:latin typeface="Arial" panose="020B0604020202020204" pitchFamily="34" charset="0"/>
                <a:ea typeface="Calibri" panose="020F0502020204030204" pitchFamily="34" charset="0"/>
                <a:cs typeface="Arial" panose="020B0604020202020204" pitchFamily="34" charset="0"/>
              </a:rPr>
              <a:t>onitor enforcement officials’ behavior and corrupt practices on highways (wear camera on check posts or while issuing challans)</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 3. At various checkpoints and toll gates, CCTV cameras should be installed to keep an eye on corrupt officials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4. Regular patrolling on highways  (to reduce corruption and theft of goods from trucks)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5. </a:t>
            </a:r>
            <a:r>
              <a:rPr lang="en-US" sz="2000" kern="100" dirty="0">
                <a:latin typeface="Arial" panose="020B0604020202020204" pitchFamily="34" charset="0"/>
                <a:ea typeface="Calibri" panose="020F0502020204030204" pitchFamily="34" charset="0"/>
                <a:cs typeface="Arial" panose="020B0604020202020204" pitchFamily="34" charset="0"/>
              </a:rPr>
              <a:t>D</a:t>
            </a:r>
            <a:r>
              <a:rPr lang="en-US" sz="2000" kern="100" dirty="0">
                <a:effectLst/>
                <a:latin typeface="Arial" panose="020B0604020202020204" pitchFamily="34" charset="0"/>
                <a:ea typeface="Calibri" panose="020F0502020204030204" pitchFamily="34" charset="0"/>
                <a:cs typeface="Arial" panose="020B0604020202020204" pitchFamily="34" charset="0"/>
              </a:rPr>
              <a:t>edicated helpline number for truck drivers</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 6. The relevant provisions of the Motor Vehicles (Amendment) Act 2019, along with important traffic rules, should be displayed on highways, checkpoints, toll plazas </a:t>
            </a:r>
            <a:r>
              <a:rPr lang="en-US" sz="2000" b="1" kern="100" dirty="0">
                <a:effectLst/>
                <a:latin typeface="Arial" panose="020B0604020202020204" pitchFamily="34" charset="0"/>
                <a:ea typeface="Calibri" panose="020F0502020204030204" pitchFamily="34" charset="0"/>
                <a:cs typeface="Arial" panose="020B0604020202020204" pitchFamily="34" charset="0"/>
              </a:rPr>
              <a:t> </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6409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4" name="TextBox 3">
            <a:extLst>
              <a:ext uri="{FF2B5EF4-FFF2-40B4-BE49-F238E27FC236}">
                <a16:creationId xmlns:a16="http://schemas.microsoft.com/office/drawing/2014/main" id="{651D0F24-6716-5658-D853-D1CF8C68B666}"/>
              </a:ext>
            </a:extLst>
          </p:cNvPr>
          <p:cNvSpPr txBox="1"/>
          <p:nvPr/>
        </p:nvSpPr>
        <p:spPr>
          <a:xfrm>
            <a:off x="193040" y="372053"/>
            <a:ext cx="10952480"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Recommendations</a:t>
            </a:r>
          </a:p>
        </p:txBody>
      </p:sp>
      <p:sp>
        <p:nvSpPr>
          <p:cNvPr id="5" name="TextBox 4">
            <a:extLst>
              <a:ext uri="{FF2B5EF4-FFF2-40B4-BE49-F238E27FC236}">
                <a16:creationId xmlns:a16="http://schemas.microsoft.com/office/drawing/2014/main" id="{88ECD4ED-A5DC-B6FE-C8A3-8FB0C9A3B86B}"/>
              </a:ext>
            </a:extLst>
          </p:cNvPr>
          <p:cNvSpPr txBox="1"/>
          <p:nvPr/>
        </p:nvSpPr>
        <p:spPr>
          <a:xfrm>
            <a:off x="193040" y="1018384"/>
            <a:ext cx="11602720" cy="4921604"/>
          </a:xfrm>
          <a:prstGeom prst="rect">
            <a:avLst/>
          </a:prstGeom>
          <a:noFill/>
        </p:spPr>
        <p:txBody>
          <a:bodyPr wrap="square" rtlCol="0">
            <a:spAutoFit/>
          </a:bodyPr>
          <a:lstStyle/>
          <a:p>
            <a:pPr marL="0" marR="0">
              <a:lnSpc>
                <a:spcPct val="107000"/>
              </a:lnSpc>
              <a:spcBef>
                <a:spcPts val="0"/>
              </a:spcBef>
              <a:spcAft>
                <a:spcPts val="800"/>
              </a:spcAft>
            </a:pPr>
            <a:r>
              <a:rPr lang="en-US" sz="2800" b="1"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Transport Associations &amp; Fleet Owners’ level</a:t>
            </a:r>
            <a:r>
              <a:rPr lang="en-US" sz="2800" kern="1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1. </a:t>
            </a:r>
            <a:r>
              <a:rPr lang="en-US" sz="2000" kern="100" dirty="0">
                <a:latin typeface="Arial" panose="020B0604020202020204" pitchFamily="34" charset="0"/>
                <a:ea typeface="Calibri" panose="020F0502020204030204" pitchFamily="34" charset="0"/>
                <a:cs typeface="Arial" panose="020B0604020202020204" pitchFamily="34" charset="0"/>
              </a:rPr>
              <a:t>C</a:t>
            </a:r>
            <a:r>
              <a:rPr lang="en-US" sz="2000" kern="100" dirty="0">
                <a:effectLst/>
                <a:latin typeface="Arial" panose="020B0604020202020204" pitchFamily="34" charset="0"/>
                <a:ea typeface="Calibri" panose="020F0502020204030204" pitchFamily="34" charset="0"/>
                <a:cs typeface="Arial" panose="020B0604020202020204" pitchFamily="34" charset="0"/>
              </a:rPr>
              <a:t>onduct regular workshops and programs</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2. Health care awareness campaigns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3. Conduct medical camps along with other stakeholders</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4. Transport associations along with Government and corporates should help in providing better amenities for truck drivers on highways</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5. Fleet owners should encourage truck drivers to participate in road safety awareness workshops to make them aware of responsible driving </a:t>
            </a:r>
            <a:r>
              <a:rPr lang="en-US" sz="2000" kern="100" dirty="0" err="1">
                <a:effectLst/>
                <a:latin typeface="Arial" panose="020B0604020202020204" pitchFamily="34" charset="0"/>
                <a:ea typeface="Calibri" panose="020F0502020204030204" pitchFamily="34" charset="0"/>
                <a:cs typeface="Arial" panose="020B0604020202020204" pitchFamily="34" charset="0"/>
              </a:rPr>
              <a:t>behaviour</a:t>
            </a:r>
            <a:r>
              <a:rPr lang="en-US" sz="2000" kern="100" dirty="0">
                <a:effectLst/>
                <a:latin typeface="Arial" panose="020B0604020202020204" pitchFamily="34" charset="0"/>
                <a:ea typeface="Calibri" panose="020F0502020204030204" pitchFamily="34" charset="0"/>
                <a:cs typeface="Arial" panose="020B0604020202020204" pitchFamily="34" charset="0"/>
              </a:rPr>
              <a:t> and other traffic rules and regulations. </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6. No pressurization with respect to quick delivery</a:t>
            </a:r>
          </a:p>
          <a:p>
            <a:pPr marL="0" marR="0">
              <a:lnSpc>
                <a:spcPct val="107000"/>
              </a:lnSpc>
              <a:spcBef>
                <a:spcPts val="0"/>
              </a:spcBef>
              <a:spcAft>
                <a:spcPts val="800"/>
              </a:spcAft>
            </a:pPr>
            <a:r>
              <a:rPr lang="en-US" sz="2000" kern="100" dirty="0">
                <a:effectLst/>
                <a:latin typeface="Arial" panose="020B0604020202020204" pitchFamily="34" charset="0"/>
                <a:ea typeface="Calibri" panose="020F0502020204030204" pitchFamily="34" charset="0"/>
                <a:cs typeface="Arial" panose="020B0604020202020204" pitchFamily="34" charset="0"/>
              </a:rPr>
              <a:t>7. Ensure sufficient rest</a:t>
            </a: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8394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0" name="Picture 6" descr="Text&#10;&#10;Description automatically generated">
            <a:extLst>
              <a:ext uri="{FF2B5EF4-FFF2-40B4-BE49-F238E27FC236}">
                <a16:creationId xmlns:a16="http://schemas.microsoft.com/office/drawing/2014/main" id="{D6A075E5-7030-46FB-47B8-B0D78AC0C8E7}"/>
              </a:ext>
            </a:extLst>
          </p:cNvPr>
          <p:cNvPicPr>
            <a:picLocks noChangeAspect="1"/>
          </p:cNvPicPr>
          <p:nvPr/>
        </p:nvPicPr>
        <p:blipFill>
          <a:blip r:embed="rId2"/>
          <a:stretch>
            <a:fillRect/>
          </a:stretch>
        </p:blipFill>
        <p:spPr>
          <a:xfrm>
            <a:off x="2721" y="373482"/>
            <a:ext cx="1341665" cy="627358"/>
          </a:xfrm>
          <a:prstGeom prst="rect">
            <a:avLst/>
          </a:prstGeom>
        </p:spPr>
      </p:pic>
      <p:sp>
        <p:nvSpPr>
          <p:cNvPr id="2" name="TextBox 1">
            <a:extLst>
              <a:ext uri="{FF2B5EF4-FFF2-40B4-BE49-F238E27FC236}">
                <a16:creationId xmlns:a16="http://schemas.microsoft.com/office/drawing/2014/main" id="{210D3D09-2E2D-5F9F-3370-F4F899E048BE}"/>
              </a:ext>
            </a:extLst>
          </p:cNvPr>
          <p:cNvSpPr txBox="1"/>
          <p:nvPr/>
        </p:nvSpPr>
        <p:spPr>
          <a:xfrm>
            <a:off x="869430" y="886459"/>
            <a:ext cx="1007523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chemeClr val="bg2">
                    <a:lumMod val="25000"/>
                  </a:schemeClr>
                </a:solidFill>
                <a:latin typeface="Arial" panose="020B0604020202020204" pitchFamily="34" charset="0"/>
                <a:ea typeface="Cambria"/>
                <a:cs typeface="Arial" panose="020B0604020202020204" pitchFamily="34" charset="0"/>
              </a:rPr>
              <a:t>References</a:t>
            </a:r>
          </a:p>
        </p:txBody>
      </p:sp>
      <p:sp>
        <p:nvSpPr>
          <p:cNvPr id="4" name="TextBox 3">
            <a:extLst>
              <a:ext uri="{FF2B5EF4-FFF2-40B4-BE49-F238E27FC236}">
                <a16:creationId xmlns:a16="http://schemas.microsoft.com/office/drawing/2014/main" id="{60FDAB7C-9A21-B10B-072C-EB93E7E77BF7}"/>
              </a:ext>
            </a:extLst>
          </p:cNvPr>
          <p:cNvSpPr txBox="1"/>
          <p:nvPr/>
        </p:nvSpPr>
        <p:spPr>
          <a:xfrm>
            <a:off x="388507" y="1740250"/>
            <a:ext cx="11706082" cy="5478423"/>
          </a:xfrm>
          <a:prstGeom prst="rect">
            <a:avLst/>
          </a:prstGeom>
          <a:noFill/>
        </p:spPr>
        <p:txBody>
          <a:bodyPr wrap="square" rtlCol="0">
            <a:spAutoFit/>
          </a:bodyPr>
          <a:lstStyle/>
          <a:p>
            <a:r>
              <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Global burden of sleep‐disordered breathing and its implications - Lyons - 2020 - Respirology - Wiley Online Library</a:t>
            </a:r>
            <a:endPar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r>
              <a:rPr lang="en-US" sz="1400" u="sng" dirty="0">
                <a:solidFill>
                  <a:schemeClr val="accent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Traffic accidents in commercial long-haul truck drivers: the influence of sleep-disordered breathing and obesity - PubMed (nih.gov)</a:t>
            </a:r>
            <a:endParaRPr lang="en-US" sz="1400" u="sng" dirty="0">
              <a:solidFill>
                <a:schemeClr val="accent1"/>
              </a:solidFill>
              <a:latin typeface="Arial" panose="020B0604020202020204" pitchFamily="34" charset="0"/>
              <a:cs typeface="Arial" panose="020B0604020202020204" pitchFamily="34" charset="0"/>
            </a:endParaRPr>
          </a:p>
          <a:p>
            <a:r>
              <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Prospective assessment of the risk of obstructive sleep apnea in patients attending a tertiary health facility in Sub-Saharan Africa - PubMed (nih.gov)</a:t>
            </a:r>
            <a:endPar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The occurrence of sleep-disordered breathing among middle-aged adults - PubMed (nih.gov)</a:t>
            </a:r>
            <a:endPar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Higher prevalence of smoking in patients diagnosed as having obstructive sleep apnea - PubMed (nih.gov)</a:t>
            </a:r>
            <a:endPar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r>
              <a:rPr lang="en-US" sz="1400" u="sng" dirty="0">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https://www.ncbi.nlm.nih.gov/pmc/articles/PMC9319534/</a:t>
            </a:r>
            <a:endParaRPr lang="en-US" sz="1400" u="sng"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r>
              <a:rPr lang="en-US" sz="1400" u="sng" dirty="0">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https://zeenews.india.com/auto/exclusive-how-sleep-apnea-contributes-to-road-accidents-in-the-country-and-how-to-tackle-it-2432165.html</a:t>
            </a:r>
            <a:endParaRPr lang="en-US" sz="1400" u="sng"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r>
              <a:rPr lang="en-US" sz="1400" u="sng" dirty="0">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https://www.financialexpress.com/auto/commercial-vehicles/sleep-apnea-increases-risk-of-road-accidents-by-300-sleep-testing-how-it-can-improve-road-safety/2214767/</a:t>
            </a:r>
            <a:endParaRPr lang="en-US" sz="1400" u="sng"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r>
              <a:rPr lang="en-US" sz="1400" u="sng"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hlinkClick r:id="rId11">
                  <a:extLst>
                    <a:ext uri="{A12FA001-AC4F-418D-AE19-62706E023703}">
                      <ahyp:hlinkClr xmlns:ahyp="http://schemas.microsoft.com/office/drawing/2018/hyperlinkcolor" val="tx"/>
                    </a:ext>
                  </a:extLst>
                </a:hlinkClick>
              </a:rPr>
              <a:t>https://www.ncbi.nlm.nih.gov/pmc/articles/PMC2792976/</a:t>
            </a:r>
            <a:endParaRPr lang="en-US" sz="1400" u="sng"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p>
            <a:r>
              <a:rPr lang="en-US" sz="1400" u="sng"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hlinkClick r:id="rId12">
                  <a:extLst>
                    <a:ext uri="{A12FA001-AC4F-418D-AE19-62706E023703}">
                      <ahyp:hlinkClr xmlns:ahyp="http://schemas.microsoft.com/office/drawing/2018/hyperlinkcolor" val="tx"/>
                    </a:ext>
                  </a:extLst>
                </a:hlinkClick>
              </a:rPr>
              <a:t>https://journals.sagepub.com/doi/epdf/10.1177/216507991406200305</a:t>
            </a:r>
            <a:r>
              <a:rPr lang="en-US" sz="1400" u="sng"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 </a:t>
            </a:r>
            <a:endParaRPr lang="en-US" sz="1400" u="sng"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r>
              <a:rPr lang="en-US" sz="1400" u="sng"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hlinkClick r:id="rId13">
                  <a:extLst>
                    <a:ext uri="{A12FA001-AC4F-418D-AE19-62706E023703}">
                      <ahyp:hlinkClr xmlns:ahyp="http://schemas.microsoft.com/office/drawing/2018/hyperlinkcolor" val="tx"/>
                    </a:ext>
                  </a:extLst>
                </a:hlinkClick>
              </a:rPr>
              <a:t>https://auto.hindustantimes.com/auto/news/sleep-testing-can-reduce-sleep-disorder-related-road-accidents-in-india-41620010214153.html</a:t>
            </a:r>
            <a:endParaRPr lang="en-US" sz="1400" u="sng"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p>
            <a:r>
              <a:rPr lang="en-US" sz="1400" u="sng" spc="-15" dirty="0">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https://timesofindia.indiatimes.com/auto/policy-and-industry/driver-fatigue-led-road-accidents-approaches-india-could-take-to-prevent-these/articleshow/97048300.cms</a:t>
            </a:r>
            <a:r>
              <a:rPr lang="en-US" sz="1400" u="sng" spc="-15" dirty="0">
                <a:solidFill>
                  <a:schemeClr val="accent1"/>
                </a:solidFill>
                <a:effectLst/>
                <a:latin typeface="Arial" panose="020B0604020202020204" pitchFamily="34" charset="0"/>
                <a:ea typeface="Calibri" panose="020F0502020204030204" pitchFamily="34" charset="0"/>
                <a:cs typeface="Arial" panose="020B0604020202020204" pitchFamily="34" charset="0"/>
              </a:rPr>
              <a:t> </a:t>
            </a:r>
          </a:p>
          <a:p>
            <a:r>
              <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Global burden of sleep‐disordered breathing and its implications - Lyons - 2020 - Respirology - Wiley Online Library</a:t>
            </a:r>
            <a:r>
              <a:rPr lang="en-US" sz="1400" u="sng"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     </a:t>
            </a:r>
          </a:p>
          <a:p>
            <a:r>
              <a:rPr lang="en-US" sz="1400" u="sng"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hlinkClick r:id="rId15">
                  <a:extLst>
                    <a:ext uri="{A12FA001-AC4F-418D-AE19-62706E023703}">
                      <ahyp:hlinkClr xmlns:ahyp="http://schemas.microsoft.com/office/drawing/2018/hyperlinkcolor" val="tx"/>
                    </a:ext>
                  </a:extLst>
                </a:hlinkClick>
              </a:rPr>
              <a:t>https://www.thelancet.com/journals/lanres/article/PIIS2213-2600(19)30226-7/fulltext#:~:text=Global%20prevalence%20of%20sleep%20apnoea%20(AHI%20%E2%89%A55%20events%20per,%E2%89%A515%20events%20per%20h)</a:t>
            </a:r>
            <a:endParaRPr lang="en-US" sz="1400" u="sng"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p>
            <a:pPr fontAlgn="base">
              <a:spcAft>
                <a:spcPct val="0"/>
              </a:spcAft>
              <a:defRPr/>
            </a:pPr>
            <a:r>
              <a:rPr lang="en-US" sz="1400" u="sng" dirty="0">
                <a:solidFill>
                  <a:schemeClr val="accent1"/>
                </a:solidFill>
                <a:latin typeface="Arial" panose="020B060402020202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Sleep, Dietary, and Exercise Behavioral Clusters among Truck Drivers with Obesity: Implications for Interventions - PMC (nih.gov)</a:t>
            </a:r>
            <a:endParaRPr lang="en-US" sz="1400" u="sng"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endParaRPr lang="en-US" sz="1400" u="sng" kern="100" dirty="0">
              <a:solidFill>
                <a:srgbClr val="0563C1"/>
              </a:solidFill>
              <a:effectLst/>
              <a:latin typeface="Arial" panose="020B0604020202020204" pitchFamily="34" charset="0"/>
              <a:ea typeface="Calibri" panose="020F0502020204030204" pitchFamily="34" charset="0"/>
              <a:cs typeface="Arial" panose="020B0604020202020204" pitchFamily="34" charset="0"/>
            </a:endParaRPr>
          </a:p>
          <a:p>
            <a:endParaRPr lang="en-US" sz="1400" u="sng" spc="-15" dirty="0">
              <a:solidFill>
                <a:srgbClr val="1A1A1A"/>
              </a:solidFill>
              <a:effectLst/>
              <a:latin typeface="Arial" panose="020B0604020202020204" pitchFamily="34" charset="0"/>
              <a:ea typeface="Calibri" panose="020F0502020204030204" pitchFamily="34" charset="0"/>
              <a:cs typeface="Arial" panose="020B0604020202020204" pitchFamily="34" charset="0"/>
            </a:endParaRPr>
          </a:p>
          <a:p>
            <a:endParaRPr lang="en-US" sz="1400" u="sng" dirty="0">
              <a:latin typeface="Arial" panose="020B0604020202020204" pitchFamily="34" charset="0"/>
              <a:cs typeface="Arial" panose="020B0604020202020204" pitchFamily="34" charset="0"/>
            </a:endParaRPr>
          </a:p>
          <a:p>
            <a:pPr marL="0" marR="0">
              <a:spcBef>
                <a:spcPts val="0"/>
              </a:spcBef>
              <a:spcAft>
                <a:spcPts val="0"/>
              </a:spcAft>
            </a:pPr>
            <a:endParaRPr lang="en-US" sz="1400" u="sng" kern="100" dirty="0">
              <a:effectLst/>
              <a:latin typeface="Arial" panose="020B0604020202020204" pitchFamily="34" charset="0"/>
              <a:ea typeface="Calibri" panose="020F0502020204030204" pitchFamily="34" charset="0"/>
              <a:cs typeface="Arial" panose="020B0604020202020204" pitchFamily="34" charset="0"/>
            </a:endParaRPr>
          </a:p>
          <a:p>
            <a:endParaRPr lang="en-US" sz="14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851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091D4B-E802-EF0A-31A9-279391F111FB}"/>
              </a:ext>
            </a:extLst>
          </p:cNvPr>
          <p:cNvSpPr txBox="1"/>
          <p:nvPr/>
        </p:nvSpPr>
        <p:spPr>
          <a:xfrm>
            <a:off x="2721" y="2721"/>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10405462-0BFE-3DD3-E7DF-244FDE5D3266}"/>
              </a:ext>
            </a:extLst>
          </p:cNvPr>
          <p:cNvSpPr txBox="1"/>
          <p:nvPr/>
        </p:nvSpPr>
        <p:spPr>
          <a:xfrm>
            <a:off x="2720" y="649332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2" name="TextBox 1">
            <a:extLst>
              <a:ext uri="{FF2B5EF4-FFF2-40B4-BE49-F238E27FC236}">
                <a16:creationId xmlns:a16="http://schemas.microsoft.com/office/drawing/2014/main" id="{210D3D09-2E2D-5F9F-3370-F4F899E048BE}"/>
              </a:ext>
            </a:extLst>
          </p:cNvPr>
          <p:cNvSpPr txBox="1"/>
          <p:nvPr/>
        </p:nvSpPr>
        <p:spPr>
          <a:xfrm>
            <a:off x="325120" y="516078"/>
            <a:ext cx="952226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chemeClr val="accent1">
                    <a:lumMod val="75000"/>
                  </a:schemeClr>
                </a:solidFill>
                <a:latin typeface="Arial" panose="020B0604020202020204" pitchFamily="34" charset="0"/>
                <a:ea typeface="Cambria"/>
                <a:cs typeface="Arial" panose="020B0604020202020204" pitchFamily="34" charset="0"/>
              </a:rPr>
              <a:t>References</a:t>
            </a:r>
          </a:p>
        </p:txBody>
      </p:sp>
      <p:sp>
        <p:nvSpPr>
          <p:cNvPr id="6" name="TextBox 5">
            <a:extLst>
              <a:ext uri="{FF2B5EF4-FFF2-40B4-BE49-F238E27FC236}">
                <a16:creationId xmlns:a16="http://schemas.microsoft.com/office/drawing/2014/main" id="{CA44E65A-D3F3-4DB0-3C95-358BB0C5271C}"/>
              </a:ext>
            </a:extLst>
          </p:cNvPr>
          <p:cNvSpPr txBox="1"/>
          <p:nvPr/>
        </p:nvSpPr>
        <p:spPr>
          <a:xfrm>
            <a:off x="325120" y="1306434"/>
            <a:ext cx="8818880" cy="3970318"/>
          </a:xfrm>
          <a:prstGeom prst="rect">
            <a:avLst/>
          </a:prstGeom>
          <a:noFill/>
        </p:spPr>
        <p:txBody>
          <a:bodyPr wrap="square">
            <a:spAutoFit/>
          </a:bodyPr>
          <a:lstStyle/>
          <a:p>
            <a:r>
              <a:rPr lang="en-US" dirty="0">
                <a:solidFill>
                  <a:schemeClr val="accent1"/>
                </a:solidFill>
                <a:hlinkClick r:id="rId2">
                  <a:extLst>
                    <a:ext uri="{A12FA001-AC4F-418D-AE19-62706E023703}">
                      <ahyp:hlinkClr xmlns:ahyp="http://schemas.microsoft.com/office/drawing/2018/hyperlinkcolor" val="tx"/>
                    </a:ext>
                  </a:extLst>
                </a:hlinkClick>
              </a:rPr>
              <a:t>https://link.springer.com/article/10.1007/s00420-021-01675-1 </a:t>
            </a:r>
          </a:p>
          <a:p>
            <a:r>
              <a:rPr lang="en-US" dirty="0">
                <a:solidFill>
                  <a:schemeClr val="accent1"/>
                </a:solidFill>
                <a:hlinkClick r:id="rId2">
                  <a:extLst>
                    <a:ext uri="{A12FA001-AC4F-418D-AE19-62706E023703}">
                      <ahyp:hlinkClr xmlns:ahyp="http://schemas.microsoft.com/office/drawing/2018/hyperlinkcolor" val="tx"/>
                    </a:ext>
                  </a:extLst>
                </a:hlinkClick>
              </a:rPr>
              <a:t>https://link.springer.com/article/10.1007/s00420-021-01675-1</a:t>
            </a:r>
            <a:endParaRPr lang="en-US" dirty="0">
              <a:solidFill>
                <a:schemeClr val="accent1"/>
              </a:solidFill>
            </a:endParaRPr>
          </a:p>
          <a:p>
            <a:r>
              <a:rPr lang="en-US" dirty="0">
                <a:solidFill>
                  <a:schemeClr val="accent1"/>
                </a:solidFill>
                <a:hlinkClick r:id="rId3">
                  <a:extLst>
                    <a:ext uri="{A12FA001-AC4F-418D-AE19-62706E023703}">
                      <ahyp:hlinkClr xmlns:ahyp="http://schemas.microsoft.com/office/drawing/2018/hyperlinkcolor" val="tx"/>
                    </a:ext>
                  </a:extLst>
                </a:hlinkClick>
              </a:rPr>
              <a:t>https://www.livemint.com/</a:t>
            </a:r>
            <a:endParaRPr lang="en-US" dirty="0">
              <a:solidFill>
                <a:schemeClr val="accent1"/>
              </a:solidFill>
            </a:endParaRPr>
          </a:p>
          <a:p>
            <a:r>
              <a:rPr lang="en-US" sz="1800" dirty="0">
                <a:solidFill>
                  <a:schemeClr val="accent1"/>
                </a:solidFill>
                <a:hlinkClick r:id="rId4">
                  <a:extLst>
                    <a:ext uri="{A12FA001-AC4F-418D-AE19-62706E023703}">
                      <ahyp:hlinkClr xmlns:ahyp="http://schemas.microsoft.com/office/drawing/2018/hyperlinkcolor" val="tx"/>
                    </a:ext>
                  </a:extLst>
                </a:hlinkClick>
              </a:rPr>
              <a:t>https://pubmed.ncbi.nlm.nih.gov/15646234/</a:t>
            </a:r>
            <a:r>
              <a:rPr lang="en-US" sz="1800" dirty="0">
                <a:solidFill>
                  <a:schemeClr val="accent1"/>
                </a:solidFill>
              </a:rPr>
              <a:t> , Road transport year book (2015 -16)</a:t>
            </a:r>
          </a:p>
          <a:p>
            <a:r>
              <a:rPr lang="en-IN" sz="1800" u="sng" spc="-15"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a:t>
            </a:r>
            <a:r>
              <a:rPr lang="en-IN" sz="1800" u="sng" spc="-15"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://timesofindia.indiatimes.com/auto/miscellaneous/over-50-indian-truck-drivers-face-health-issues-study/articleshow/64667437.cms</a:t>
            </a:r>
            <a:r>
              <a:rPr lang="en-IN" sz="1800" u="sng" spc="-15"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 </a:t>
            </a:r>
          </a:p>
          <a:p>
            <a:r>
              <a:rPr lang="en-IN" sz="1800" u="sng" kern="100" spc="-15"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https://www.journalijar.com/uploads/77_IJAR-24845.pdf</a:t>
            </a:r>
            <a:r>
              <a:rPr lang="en-IN" sz="1800" kern="100" spc="-15"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 </a:t>
            </a:r>
          </a:p>
          <a:p>
            <a:r>
              <a:rPr lang="en-US" sz="1800" dirty="0">
                <a:solidFill>
                  <a:srgbClr val="0563C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a:t>
            </a:r>
            <a:r>
              <a:rPr lang="en-US" sz="1800" dirty="0">
                <a:solidFill>
                  <a:schemeClr val="accent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://morth.nic.in/sites/default/files/circulars_document/Final%20Guidelines%20of%20IDTR%20RDTC%20scheme%20circulated%281%29%281%29.pd</a:t>
            </a:r>
            <a:endParaRPr lang="en-US" sz="1800" dirty="0">
              <a:solidFill>
                <a:schemeClr val="accent1"/>
              </a:solidFill>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p>
          <a:p>
            <a:endParaRPr lang="en-US" dirty="0"/>
          </a:p>
        </p:txBody>
      </p:sp>
    </p:spTree>
    <p:extLst>
      <p:ext uri="{BB962C8B-B14F-4D97-AF65-F5344CB8AC3E}">
        <p14:creationId xmlns:p14="http://schemas.microsoft.com/office/powerpoint/2010/main" val="2854701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8D0592-EFF9-6267-274D-C2071D9353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126" y="0"/>
            <a:ext cx="6273674" cy="31732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a:extLst>
              <a:ext uri="{FF2B5EF4-FFF2-40B4-BE49-F238E27FC236}">
                <a16:creationId xmlns:a16="http://schemas.microsoft.com/office/drawing/2014/main" id="{6C503492-813D-49F8-788B-37D91FC951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5642" y="123950"/>
            <a:ext cx="5373277" cy="290871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6">
            <a:extLst>
              <a:ext uri="{FF2B5EF4-FFF2-40B4-BE49-F238E27FC236}">
                <a16:creationId xmlns:a16="http://schemas.microsoft.com/office/drawing/2014/main" id="{153D0780-6CE0-2164-98A9-229E2DD57AC3}"/>
              </a:ext>
            </a:extLst>
          </p:cNvPr>
          <p:cNvPicPr>
            <a:picLocks noChangeAspect="1"/>
          </p:cNvPicPr>
          <p:nvPr/>
        </p:nvPicPr>
        <p:blipFill>
          <a:blip r:embed="rId4"/>
          <a:stretch>
            <a:fillRect/>
          </a:stretch>
        </p:blipFill>
        <p:spPr>
          <a:xfrm>
            <a:off x="4317477" y="3260590"/>
            <a:ext cx="7874524" cy="359741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Picture 8">
            <a:extLst>
              <a:ext uri="{FF2B5EF4-FFF2-40B4-BE49-F238E27FC236}">
                <a16:creationId xmlns:a16="http://schemas.microsoft.com/office/drawing/2014/main" id="{2FF9FB77-7EBD-16F9-7F30-B70D639C1020}"/>
              </a:ext>
            </a:extLst>
          </p:cNvPr>
          <p:cNvPicPr>
            <a:picLocks noChangeAspect="1"/>
          </p:cNvPicPr>
          <p:nvPr/>
        </p:nvPicPr>
        <p:blipFill>
          <a:blip r:embed="rId5"/>
          <a:stretch>
            <a:fillRect/>
          </a:stretch>
        </p:blipFill>
        <p:spPr>
          <a:xfrm>
            <a:off x="127126" y="3032668"/>
            <a:ext cx="4821945" cy="382533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9725317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26BBBDB-B1CF-7292-F818-67FED1D7628A}"/>
              </a:ext>
            </a:extLst>
          </p:cNvPr>
          <p:cNvPicPr>
            <a:picLocks noChangeAspect="1"/>
          </p:cNvPicPr>
          <p:nvPr/>
        </p:nvPicPr>
        <p:blipFill rotWithShape="1">
          <a:blip r:embed="rId3"/>
          <a:srcRect l="13780" r="27750" b="-1"/>
          <a:stretch/>
        </p:blipFill>
        <p:spPr>
          <a:xfrm>
            <a:off x="1" y="-6235"/>
            <a:ext cx="3255403" cy="2505456"/>
          </a:xfrm>
          <a:custGeom>
            <a:avLst/>
            <a:gdLst/>
            <a:ahLst/>
            <a:cxnLst/>
            <a:rect l="l" t="t" r="r" b="b"/>
            <a:pathLst>
              <a:path w="3255403" h="2505456">
                <a:moveTo>
                  <a:pt x="0" y="0"/>
                </a:moveTo>
                <a:lnTo>
                  <a:pt x="3255403" y="0"/>
                </a:lnTo>
                <a:lnTo>
                  <a:pt x="2094477" y="2505456"/>
                </a:lnTo>
                <a:lnTo>
                  <a:pt x="0" y="2505456"/>
                </a:lnTo>
                <a:close/>
              </a:path>
            </a:pathLst>
          </a:custGeom>
        </p:spPr>
      </p:pic>
      <p:pic>
        <p:nvPicPr>
          <p:cNvPr id="20" name="Picture 19">
            <a:extLst>
              <a:ext uri="{FF2B5EF4-FFF2-40B4-BE49-F238E27FC236}">
                <a16:creationId xmlns:a16="http://schemas.microsoft.com/office/drawing/2014/main" id="{F35DBAE3-4A01-0C01-B107-110130A4A8B5}"/>
              </a:ext>
            </a:extLst>
          </p:cNvPr>
          <p:cNvPicPr>
            <a:picLocks noChangeAspect="1"/>
          </p:cNvPicPr>
          <p:nvPr/>
        </p:nvPicPr>
        <p:blipFill rotWithShape="1">
          <a:blip r:embed="rId4"/>
          <a:srcRect t="7971" r="-3" b="7454"/>
          <a:stretch/>
        </p:blipFill>
        <p:spPr>
          <a:xfrm>
            <a:off x="7381876" y="10"/>
            <a:ext cx="4810125" cy="2501827"/>
          </a:xfrm>
          <a:custGeom>
            <a:avLst/>
            <a:gdLst/>
            <a:ahLst/>
            <a:cxnLst/>
            <a:rect l="l" t="t" r="r" b="b"/>
            <a:pathLst>
              <a:path w="4810125" h="2501837">
                <a:moveTo>
                  <a:pt x="1159248" y="0"/>
                </a:moveTo>
                <a:lnTo>
                  <a:pt x="4810125" y="0"/>
                </a:lnTo>
                <a:lnTo>
                  <a:pt x="4810125" y="2501837"/>
                </a:lnTo>
                <a:lnTo>
                  <a:pt x="0" y="2501837"/>
                </a:lnTo>
                <a:close/>
              </a:path>
            </a:pathLst>
          </a:custGeom>
        </p:spPr>
      </p:pic>
      <p:pic>
        <p:nvPicPr>
          <p:cNvPr id="6" name="Picture 5">
            <a:extLst>
              <a:ext uri="{FF2B5EF4-FFF2-40B4-BE49-F238E27FC236}">
                <a16:creationId xmlns:a16="http://schemas.microsoft.com/office/drawing/2014/main" id="{EAAA4257-82D4-BB48-18E4-248F5C4052B8}"/>
              </a:ext>
            </a:extLst>
          </p:cNvPr>
          <p:cNvPicPr>
            <a:picLocks noChangeAspect="1"/>
          </p:cNvPicPr>
          <p:nvPr/>
        </p:nvPicPr>
        <p:blipFill rotWithShape="1">
          <a:blip r:embed="rId5"/>
          <a:srcRect l="584" r="7672" b="2"/>
          <a:stretch/>
        </p:blipFill>
        <p:spPr>
          <a:xfrm>
            <a:off x="4675537" y="-6235"/>
            <a:ext cx="3677817" cy="2505456"/>
          </a:xfrm>
          <a:custGeom>
            <a:avLst/>
            <a:gdLst/>
            <a:ahLst/>
            <a:cxnLst/>
            <a:rect l="l" t="t" r="r" b="b"/>
            <a:pathLst>
              <a:path w="3677817" h="2505456">
                <a:moveTo>
                  <a:pt x="1160926" y="0"/>
                </a:moveTo>
                <a:lnTo>
                  <a:pt x="3677817" y="0"/>
                </a:lnTo>
                <a:lnTo>
                  <a:pt x="2516891" y="2505456"/>
                </a:lnTo>
                <a:lnTo>
                  <a:pt x="0" y="2505456"/>
                </a:lnTo>
                <a:close/>
              </a:path>
            </a:pathLst>
          </a:custGeom>
        </p:spPr>
      </p:pic>
      <p:pic>
        <p:nvPicPr>
          <p:cNvPr id="14" name="Picture 13">
            <a:extLst>
              <a:ext uri="{FF2B5EF4-FFF2-40B4-BE49-F238E27FC236}">
                <a16:creationId xmlns:a16="http://schemas.microsoft.com/office/drawing/2014/main" id="{A81E4AB6-B23A-38E3-F495-1B6DF86479FF}"/>
              </a:ext>
            </a:extLst>
          </p:cNvPr>
          <p:cNvPicPr>
            <a:picLocks noChangeAspect="1"/>
          </p:cNvPicPr>
          <p:nvPr/>
        </p:nvPicPr>
        <p:blipFill rotWithShape="1">
          <a:blip r:embed="rId6"/>
          <a:srcRect t="26026" r="1" b="29623"/>
          <a:stretch/>
        </p:blipFill>
        <p:spPr>
          <a:xfrm>
            <a:off x="1" y="2779359"/>
            <a:ext cx="7122523" cy="4197911"/>
          </a:xfrm>
          <a:custGeom>
            <a:avLst/>
            <a:gdLst/>
            <a:ahLst/>
            <a:cxnLst/>
            <a:rect l="l" t="t" r="r" b="b"/>
            <a:pathLst>
              <a:path w="7122523" h="4197911">
                <a:moveTo>
                  <a:pt x="0" y="0"/>
                </a:moveTo>
                <a:lnTo>
                  <a:pt x="7122523" y="0"/>
                </a:lnTo>
                <a:lnTo>
                  <a:pt x="5177382" y="4197911"/>
                </a:lnTo>
                <a:lnTo>
                  <a:pt x="5171159" y="4197911"/>
                </a:lnTo>
                <a:lnTo>
                  <a:pt x="3981368" y="4197911"/>
                </a:lnTo>
                <a:lnTo>
                  <a:pt x="2331323" y="4197911"/>
                </a:lnTo>
                <a:lnTo>
                  <a:pt x="0" y="4197911"/>
                </a:lnTo>
                <a:close/>
              </a:path>
            </a:pathLst>
          </a:custGeom>
        </p:spPr>
      </p:pic>
      <p:sp>
        <p:nvSpPr>
          <p:cNvPr id="32" name="Freeform 43">
            <a:extLst>
              <a:ext uri="{FF2B5EF4-FFF2-40B4-BE49-F238E27FC236}">
                <a16:creationId xmlns:a16="http://schemas.microsoft.com/office/drawing/2014/main" id="{AAD8F19F-4A55-467B-BED0-8837659A90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53050" y="2660089"/>
            <a:ext cx="6838950" cy="4197911"/>
          </a:xfrm>
          <a:custGeom>
            <a:avLst/>
            <a:gdLst>
              <a:gd name="connsiteX0" fmla="*/ 4893809 w 6838950"/>
              <a:gd name="connsiteY0" fmla="*/ 0 h 4197911"/>
              <a:gd name="connsiteX1" fmla="*/ 4887586 w 6838950"/>
              <a:gd name="connsiteY1" fmla="*/ 0 h 4197911"/>
              <a:gd name="connsiteX2" fmla="*/ 3697795 w 6838950"/>
              <a:gd name="connsiteY2" fmla="*/ 0 h 4197911"/>
              <a:gd name="connsiteX3" fmla="*/ 2047750 w 6838950"/>
              <a:gd name="connsiteY3" fmla="*/ 0 h 4197911"/>
              <a:gd name="connsiteX4" fmla="*/ 0 w 6838950"/>
              <a:gd name="connsiteY4" fmla="*/ 0 h 4197911"/>
              <a:gd name="connsiteX5" fmla="*/ 0 w 6838950"/>
              <a:gd name="connsiteY5" fmla="*/ 4197911 h 4197911"/>
              <a:gd name="connsiteX6" fmla="*/ 6838950 w 6838950"/>
              <a:gd name="connsiteY6" fmla="*/ 4197911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8950" h="4197911">
                <a:moveTo>
                  <a:pt x="4893809" y="0"/>
                </a:moveTo>
                <a:lnTo>
                  <a:pt x="4887586" y="0"/>
                </a:lnTo>
                <a:lnTo>
                  <a:pt x="3697795" y="0"/>
                </a:lnTo>
                <a:lnTo>
                  <a:pt x="2047750" y="0"/>
                </a:lnTo>
                <a:lnTo>
                  <a:pt x="0" y="0"/>
                </a:lnTo>
                <a:lnTo>
                  <a:pt x="0" y="4197911"/>
                </a:lnTo>
                <a:lnTo>
                  <a:pt x="6838950" y="4197911"/>
                </a:lnTo>
                <a:close/>
              </a:path>
            </a:pathLst>
          </a:custGeom>
          <a:solidFill>
            <a:srgbClr val="656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itle 1">
            <a:extLst>
              <a:ext uri="{FF2B5EF4-FFF2-40B4-BE49-F238E27FC236}">
                <a16:creationId xmlns:a16="http://schemas.microsoft.com/office/drawing/2014/main" id="{180316B3-D24E-4AD3-80CF-BBF6A5BA472F}"/>
              </a:ext>
            </a:extLst>
          </p:cNvPr>
          <p:cNvSpPr txBox="1">
            <a:spLocks/>
          </p:cNvSpPr>
          <p:nvPr/>
        </p:nvSpPr>
        <p:spPr>
          <a:xfrm>
            <a:off x="6400800" y="5472754"/>
            <a:ext cx="5461500" cy="11836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fontAlgn="auto">
              <a:spcAft>
                <a:spcPts val="600"/>
              </a:spcAft>
              <a:buClrTx/>
              <a:buSzTx/>
              <a:tabLst/>
              <a:defRPr/>
            </a:pPr>
            <a:r>
              <a:rPr kumimoji="0" lang="en-US" sz="6000" b="1" i="0" u="none" strike="noStrike" kern="1200" cap="none" spc="0" normalizeH="0" baseline="0" noProof="0" dirty="0">
                <a:ln>
                  <a:noFill/>
                </a:ln>
                <a:solidFill>
                  <a:srgbClr val="FFFFFF"/>
                </a:solidFill>
                <a:effectLst/>
                <a:uLnTx/>
                <a:uFillTx/>
                <a:latin typeface="+mj-lt"/>
                <a:ea typeface="+mj-ea"/>
                <a:cs typeface="+mj-cs"/>
              </a:rPr>
              <a:t>Pictorial Journey </a:t>
            </a:r>
          </a:p>
        </p:txBody>
      </p:sp>
      <p:pic>
        <p:nvPicPr>
          <p:cNvPr id="18" name="Picture 17">
            <a:extLst>
              <a:ext uri="{FF2B5EF4-FFF2-40B4-BE49-F238E27FC236}">
                <a16:creationId xmlns:a16="http://schemas.microsoft.com/office/drawing/2014/main" id="{9EDEE73D-9F61-E56D-2C30-A20E45BAA0B0}"/>
              </a:ext>
            </a:extLst>
          </p:cNvPr>
          <p:cNvPicPr>
            <a:picLocks noChangeAspect="1"/>
          </p:cNvPicPr>
          <p:nvPr/>
        </p:nvPicPr>
        <p:blipFill rotWithShape="1">
          <a:blip r:embed="rId7"/>
          <a:srcRect r="2" b="2003"/>
          <a:stretch/>
        </p:blipFill>
        <p:spPr>
          <a:xfrm>
            <a:off x="2261968" y="-119259"/>
            <a:ext cx="3393943" cy="2502833"/>
          </a:xfrm>
          <a:custGeom>
            <a:avLst/>
            <a:gdLst/>
            <a:ahLst/>
            <a:cxnLst/>
            <a:rect l="l" t="t" r="r" b="b"/>
            <a:pathLst>
              <a:path w="3393943" h="2502843">
                <a:moveTo>
                  <a:pt x="1159715" y="0"/>
                </a:moveTo>
                <a:lnTo>
                  <a:pt x="3393943" y="0"/>
                </a:lnTo>
                <a:lnTo>
                  <a:pt x="2234228" y="2502843"/>
                </a:lnTo>
                <a:lnTo>
                  <a:pt x="0" y="2502843"/>
                </a:lnTo>
                <a:close/>
              </a:path>
            </a:pathLst>
          </a:custGeom>
        </p:spPr>
      </p:pic>
      <p:sp>
        <p:nvSpPr>
          <p:cNvPr id="9" name="Rectangle 8">
            <a:extLst>
              <a:ext uri="{FF2B5EF4-FFF2-40B4-BE49-F238E27FC236}">
                <a16:creationId xmlns:a16="http://schemas.microsoft.com/office/drawing/2014/main" id="{D96C70BD-2D30-CADD-AB0D-5B3ABD3762E7}"/>
              </a:ext>
            </a:extLst>
          </p:cNvPr>
          <p:cNvSpPr/>
          <p:nvPr/>
        </p:nvSpPr>
        <p:spPr>
          <a:xfrm>
            <a:off x="10271760" y="6487367"/>
            <a:ext cx="1451494" cy="33808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AutoShape 6">
            <a:extLst>
              <a:ext uri="{FF2B5EF4-FFF2-40B4-BE49-F238E27FC236}">
                <a16:creationId xmlns:a16="http://schemas.microsoft.com/office/drawing/2014/main" id="{FAA9C667-FE93-4A92-26D2-9AFB31DDC7F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8">
            <a:extLst>
              <a:ext uri="{FF2B5EF4-FFF2-40B4-BE49-F238E27FC236}">
                <a16:creationId xmlns:a16="http://schemas.microsoft.com/office/drawing/2014/main" id="{67D8FFDA-1039-B31A-97A2-28E44E779A5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AutoShape 10">
            <a:extLst>
              <a:ext uri="{FF2B5EF4-FFF2-40B4-BE49-F238E27FC236}">
                <a16:creationId xmlns:a16="http://schemas.microsoft.com/office/drawing/2014/main" id="{8DB70947-9C31-DBB9-D12F-269D696CA177}"/>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AutoShape 12">
            <a:extLst>
              <a:ext uri="{FF2B5EF4-FFF2-40B4-BE49-F238E27FC236}">
                <a16:creationId xmlns:a16="http://schemas.microsoft.com/office/drawing/2014/main" id="{AEC41FB8-1839-B830-B1B8-7AD749D43893}"/>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Content Placeholder 4">
            <a:extLst>
              <a:ext uri="{FF2B5EF4-FFF2-40B4-BE49-F238E27FC236}">
                <a16:creationId xmlns:a16="http://schemas.microsoft.com/office/drawing/2014/main" id="{14940F4E-BE1D-66D6-BE6B-3BC1C3F64FAE}"/>
              </a:ext>
            </a:extLst>
          </p:cNvPr>
          <p:cNvPicPr>
            <a:picLocks noChangeAspect="1"/>
          </p:cNvPicPr>
          <p:nvPr/>
        </p:nvPicPr>
        <p:blipFill>
          <a:blip r:embed="rId8"/>
          <a:stretch>
            <a:fillRect/>
          </a:stretch>
        </p:blipFill>
        <p:spPr>
          <a:xfrm>
            <a:off x="7254037" y="2754683"/>
            <a:ext cx="4806450" cy="226303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47521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AE63CE-AD09-4A0A-20A6-DD0F4AF99EAA}"/>
              </a:ext>
            </a:extLst>
          </p:cNvPr>
          <p:cNvSpPr txBox="1"/>
          <p:nvPr/>
        </p:nvSpPr>
        <p:spPr>
          <a:xfrm>
            <a:off x="2721" y="6493327"/>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6" name="TextBox 5">
            <a:extLst>
              <a:ext uri="{FF2B5EF4-FFF2-40B4-BE49-F238E27FC236}">
                <a16:creationId xmlns:a16="http://schemas.microsoft.com/office/drawing/2014/main" id="{FE313B9B-35F9-295E-0E14-386AC397D833}"/>
              </a:ext>
            </a:extLst>
          </p:cNvPr>
          <p:cNvSpPr txBox="1"/>
          <p:nvPr/>
        </p:nvSpPr>
        <p:spPr>
          <a:xfrm>
            <a:off x="181467" y="0"/>
            <a:ext cx="6094427" cy="954107"/>
          </a:xfrm>
          <a:prstGeom prst="rect">
            <a:avLst/>
          </a:prstGeom>
          <a:noFill/>
        </p:spPr>
        <p:txBody>
          <a:bodyPr wrap="square">
            <a:spAutoFit/>
          </a:bodyPr>
          <a:lstStyle/>
          <a:p>
            <a:r>
              <a:rPr lang="en-US" sz="2800" b="1" dirty="0">
                <a:solidFill>
                  <a:srgbClr val="005587"/>
                </a:solidFill>
                <a:latin typeface="Arial" panose="020B0604020202020204" pitchFamily="34" charset="0"/>
                <a:cs typeface="Arial" panose="020B0604020202020204" pitchFamily="34" charset="0"/>
              </a:rPr>
              <a:t>Diagnosis of OSAS</a:t>
            </a:r>
          </a:p>
          <a:p>
            <a:endParaRPr lang="en-US" sz="2800" b="1" dirty="0">
              <a:solidFill>
                <a:srgbClr val="005587"/>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0E3BDBE-D7B4-AB27-E1F1-CAF2F98000FF}"/>
              </a:ext>
            </a:extLst>
          </p:cNvPr>
          <p:cNvSpPr txBox="1"/>
          <p:nvPr/>
        </p:nvSpPr>
        <p:spPr>
          <a:xfrm>
            <a:off x="181467" y="527901"/>
            <a:ext cx="11679024" cy="4216539"/>
          </a:xfrm>
          <a:prstGeom prst="rect">
            <a:avLst/>
          </a:prstGeom>
          <a:noFill/>
        </p:spPr>
        <p:txBody>
          <a:bodyPr wrap="square" rtlCol="0">
            <a:spAutoFit/>
          </a:bodyPr>
          <a:lstStyle/>
          <a:p>
            <a:pPr>
              <a:spcBef>
                <a:spcPts val="600"/>
              </a:spcBef>
            </a:pPr>
            <a:r>
              <a:rPr lang="en-US" sz="2000" dirty="0">
                <a:latin typeface="Arial" panose="020B0604020202020204" pitchFamily="34" charset="0"/>
                <a:cs typeface="Arial" panose="020B0604020202020204" pitchFamily="34" charset="0"/>
              </a:rPr>
              <a:t>Fulfillment of A or B+C criterion </a:t>
            </a:r>
          </a:p>
          <a:p>
            <a:pPr marL="228600" indent="-228600">
              <a:spcBef>
                <a:spcPts val="600"/>
              </a:spcBef>
              <a:buAutoNum type="alphaUcPeriod"/>
            </a:pPr>
            <a:r>
              <a:rPr lang="en-US" sz="2000" dirty="0">
                <a:latin typeface="Arial" panose="020B0604020202020204" pitchFamily="34" charset="0"/>
                <a:cs typeface="Arial" panose="020B0604020202020204" pitchFamily="34" charset="0"/>
              </a:rPr>
              <a:t>Excessive daytime sleepiness that is not explained by other factors</a:t>
            </a:r>
          </a:p>
          <a:p>
            <a:pPr marL="228600" indent="-228600">
              <a:spcBef>
                <a:spcPts val="600"/>
              </a:spcBef>
              <a:buAutoNum type="alphaUcPeriod"/>
            </a:pPr>
            <a:r>
              <a:rPr lang="en-US" sz="2000" dirty="0">
                <a:latin typeface="Arial" panose="020B0604020202020204" pitchFamily="34" charset="0"/>
                <a:cs typeface="Arial" panose="020B0604020202020204" pitchFamily="34" charset="0"/>
              </a:rPr>
              <a:t>Two or more of the following that are not explained by other factors:</a:t>
            </a:r>
          </a:p>
          <a:p>
            <a:pPr marL="171450" indent="-171450">
              <a:spcBef>
                <a:spcPts val="600"/>
              </a:spcBef>
              <a:buFontTx/>
              <a:buChar char="-"/>
            </a:pPr>
            <a:r>
              <a:rPr lang="en-US" sz="2000" dirty="0">
                <a:latin typeface="Arial" panose="020B0604020202020204" pitchFamily="34" charset="0"/>
                <a:cs typeface="Arial" panose="020B0604020202020204" pitchFamily="34" charset="0"/>
              </a:rPr>
              <a:t>Choking or Gasping during Sleep</a:t>
            </a:r>
          </a:p>
          <a:p>
            <a:pPr marL="171450" indent="-171450">
              <a:spcBef>
                <a:spcPts val="600"/>
              </a:spcBef>
              <a:buFontTx/>
              <a:buChar char="-"/>
            </a:pPr>
            <a:r>
              <a:rPr lang="en-US" sz="2000" dirty="0">
                <a:latin typeface="Arial" panose="020B0604020202020204" pitchFamily="34" charset="0"/>
                <a:cs typeface="Arial" panose="020B0604020202020204" pitchFamily="34" charset="0"/>
              </a:rPr>
              <a:t>Recurrent awakenings from sleep</a:t>
            </a:r>
          </a:p>
          <a:p>
            <a:pPr marL="171450" indent="-171450">
              <a:spcBef>
                <a:spcPts val="600"/>
              </a:spcBef>
              <a:buFontTx/>
              <a:buChar char="-"/>
            </a:pPr>
            <a:r>
              <a:rPr lang="en-US" sz="2000" dirty="0">
                <a:latin typeface="Arial" panose="020B0604020202020204" pitchFamily="34" charset="0"/>
                <a:cs typeface="Arial" panose="020B0604020202020204" pitchFamily="34" charset="0"/>
              </a:rPr>
              <a:t>Unrefreshing  sleep</a:t>
            </a:r>
          </a:p>
          <a:p>
            <a:pPr marL="171450" indent="-171450">
              <a:spcBef>
                <a:spcPts val="600"/>
              </a:spcBef>
              <a:buFontTx/>
              <a:buChar char="-"/>
            </a:pPr>
            <a:r>
              <a:rPr lang="en-US" sz="2000" dirty="0">
                <a:latin typeface="Arial" panose="020B0604020202020204" pitchFamily="34" charset="0"/>
                <a:cs typeface="Arial" panose="020B0604020202020204" pitchFamily="34" charset="0"/>
              </a:rPr>
              <a:t>Daytime fatigue</a:t>
            </a:r>
          </a:p>
          <a:p>
            <a:pPr marL="171450" indent="-171450">
              <a:spcBef>
                <a:spcPts val="600"/>
              </a:spcBef>
              <a:buFontTx/>
              <a:buChar char="-"/>
            </a:pPr>
            <a:r>
              <a:rPr lang="en-US" sz="2000" dirty="0">
                <a:latin typeface="Arial" panose="020B0604020202020204" pitchFamily="34" charset="0"/>
                <a:cs typeface="Arial" panose="020B0604020202020204" pitchFamily="34" charset="0"/>
              </a:rPr>
              <a:t>Impaired concentration</a:t>
            </a:r>
          </a:p>
          <a:p>
            <a:pPr>
              <a:spcBef>
                <a:spcPts val="600"/>
              </a:spcBef>
            </a:pPr>
            <a:r>
              <a:rPr lang="en-US" sz="2000" dirty="0">
                <a:latin typeface="Arial" panose="020B0604020202020204" pitchFamily="34" charset="0"/>
                <a:cs typeface="Arial" panose="020B0604020202020204" pitchFamily="34" charset="0"/>
              </a:rPr>
              <a:t>C. Overnight monitoring demonstrates 5 to 10 or more obstructed breathing events/hour during sleep</a:t>
            </a:r>
          </a:p>
          <a:p>
            <a:endParaRPr lang="en-US" sz="2800" b="1" dirty="0">
              <a:solidFill>
                <a:srgbClr val="005587"/>
              </a:solidFill>
              <a:latin typeface="Arial" panose="020B0604020202020204" pitchFamily="34" charset="0"/>
              <a:cs typeface="Arial" panose="020B0604020202020204" pitchFamily="34" charset="0"/>
            </a:endParaRPr>
          </a:p>
          <a:p>
            <a:endParaRPr lang="en-US" sz="2000" dirty="0"/>
          </a:p>
        </p:txBody>
      </p:sp>
      <p:cxnSp>
        <p:nvCxnSpPr>
          <p:cNvPr id="8" name="Straight Connector 7">
            <a:extLst>
              <a:ext uri="{FF2B5EF4-FFF2-40B4-BE49-F238E27FC236}">
                <a16:creationId xmlns:a16="http://schemas.microsoft.com/office/drawing/2014/main" id="{D4CD9B90-7B5F-0273-A409-C4B0B15F2801}"/>
              </a:ext>
            </a:extLst>
          </p:cNvPr>
          <p:cNvCxnSpPr>
            <a:cxnSpLocks/>
          </p:cNvCxnSpPr>
          <p:nvPr/>
        </p:nvCxnSpPr>
        <p:spPr>
          <a:xfrm flipV="1">
            <a:off x="254524" y="477053"/>
            <a:ext cx="11605967" cy="50848"/>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34B0F8D-F8BB-67ED-5887-E6BAE9AF89C8}"/>
              </a:ext>
            </a:extLst>
          </p:cNvPr>
          <p:cNvCxnSpPr>
            <a:cxnSpLocks/>
          </p:cNvCxnSpPr>
          <p:nvPr/>
        </p:nvCxnSpPr>
        <p:spPr>
          <a:xfrm>
            <a:off x="254524" y="4114779"/>
            <a:ext cx="11576118"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111B185-914F-0A83-0BFC-E597B84FF7DC}"/>
              </a:ext>
            </a:extLst>
          </p:cNvPr>
          <p:cNvSpPr txBox="1"/>
          <p:nvPr/>
        </p:nvSpPr>
        <p:spPr>
          <a:xfrm>
            <a:off x="361358" y="4114779"/>
            <a:ext cx="11542341" cy="4139595"/>
          </a:xfrm>
          <a:prstGeom prst="rect">
            <a:avLst/>
          </a:prstGeom>
          <a:noFill/>
        </p:spPr>
        <p:txBody>
          <a:bodyPr wrap="square" rtlCol="0">
            <a:spAutoFit/>
          </a:bodyPr>
          <a:lstStyle/>
          <a:p>
            <a:r>
              <a:rPr lang="en-US" sz="2800" b="1" dirty="0">
                <a:solidFill>
                  <a:srgbClr val="005587"/>
                </a:solidFill>
                <a:latin typeface="Arial" panose="020B0604020202020204" pitchFamily="34" charset="0"/>
                <a:cs typeface="Arial" panose="020B0604020202020204" pitchFamily="34" charset="0"/>
              </a:rPr>
              <a:t>Risk Factors</a:t>
            </a:r>
          </a:p>
          <a:p>
            <a:pPr marL="342900" indent="-342900">
              <a:buFont typeface="Arial" panose="020B0604020202020204" pitchFamily="34" charset="0"/>
              <a:buChar char="•"/>
            </a:pPr>
            <a:r>
              <a:rPr lang="en-US" sz="2000" dirty="0">
                <a:solidFill>
                  <a:schemeClr val="bg2">
                    <a:lumMod val="25000"/>
                  </a:schemeClr>
                </a:solidFill>
                <a:effectLst/>
                <a:latin typeface="Arial" panose="020B0604020202020204" pitchFamily="34" charset="0"/>
                <a:ea typeface="Calibri" panose="020F0502020204030204" pitchFamily="34" charset="0"/>
              </a:rPr>
              <a:t>Large neck size &gt;_</a:t>
            </a:r>
            <a:r>
              <a:rPr lang="en-US" sz="2000" dirty="0">
                <a:solidFill>
                  <a:schemeClr val="bg2">
                    <a:lumMod val="25000"/>
                  </a:schemeClr>
                </a:solidFill>
                <a:latin typeface="Arial" panose="020B0604020202020204" pitchFamily="34" charset="0"/>
                <a:ea typeface="Calibri" panose="020F0502020204030204" pitchFamily="34" charset="0"/>
              </a:rPr>
              <a:t> 17 inches</a:t>
            </a:r>
          </a:p>
          <a:p>
            <a:pPr marL="342900" indent="-342900">
              <a:buFont typeface="Arial" panose="020B0604020202020204" pitchFamily="34" charset="0"/>
              <a:buChar char="•"/>
            </a:pPr>
            <a:r>
              <a:rPr lang="en-US" sz="2000" dirty="0">
                <a:solidFill>
                  <a:schemeClr val="bg2">
                    <a:lumMod val="25000"/>
                  </a:schemeClr>
                </a:solidFill>
                <a:effectLst/>
                <a:latin typeface="Arial" panose="020B0604020202020204" pitchFamily="34" charset="0"/>
                <a:ea typeface="Calibri" panose="020F0502020204030204" pitchFamily="34" charset="0"/>
              </a:rPr>
              <a:t>Obesity</a:t>
            </a:r>
          </a:p>
          <a:p>
            <a:pPr marL="285750" indent="-285750">
              <a:buFont typeface="Arial" panose="020B0604020202020204" pitchFamily="34" charset="0"/>
              <a:buChar char="•"/>
            </a:pPr>
            <a:r>
              <a:rPr lang="en-US" sz="2000" dirty="0">
                <a:solidFill>
                  <a:schemeClr val="bg2">
                    <a:lumMod val="25000"/>
                  </a:schemeClr>
                </a:solidFill>
                <a:effectLst/>
                <a:latin typeface="Arial" panose="020B0604020202020204" pitchFamily="34" charset="0"/>
                <a:ea typeface="Calibri" panose="020F0502020204030204" pitchFamily="34" charset="0"/>
              </a:rPr>
              <a:t> Aging</a:t>
            </a:r>
          </a:p>
          <a:p>
            <a:pPr marL="285750" indent="-285750">
              <a:buFont typeface="Arial" panose="020B0604020202020204" pitchFamily="34" charset="0"/>
              <a:buChar char="•"/>
            </a:pPr>
            <a:r>
              <a:rPr lang="en-US" sz="2000" dirty="0">
                <a:solidFill>
                  <a:schemeClr val="bg2">
                    <a:lumMod val="25000"/>
                  </a:schemeClr>
                </a:solidFill>
                <a:effectLst/>
                <a:latin typeface="Arial" panose="020B0604020202020204" pitchFamily="34" charset="0"/>
                <a:ea typeface="Calibri" panose="020F0502020204030204" pitchFamily="34" charset="0"/>
              </a:rPr>
              <a:t> Male sex</a:t>
            </a:r>
          </a:p>
          <a:p>
            <a:pPr marL="285750" indent="-285750">
              <a:buFont typeface="Arial" panose="020B0604020202020204" pitchFamily="34" charset="0"/>
              <a:buChar char="•"/>
            </a:pPr>
            <a:r>
              <a:rPr lang="en-US" sz="2000" dirty="0">
                <a:solidFill>
                  <a:schemeClr val="bg2">
                    <a:lumMod val="25000"/>
                  </a:schemeClr>
                </a:solidFill>
                <a:effectLst/>
                <a:latin typeface="Arial" panose="020B0604020202020204" pitchFamily="34" charset="0"/>
                <a:ea typeface="Calibri" panose="020F0502020204030204" pitchFamily="34" charset="0"/>
              </a:rPr>
              <a:t> Smoking</a:t>
            </a:r>
          </a:p>
          <a:p>
            <a:pPr marL="285750" indent="-285750">
              <a:buFont typeface="Arial" panose="020B0604020202020204" pitchFamily="34" charset="0"/>
              <a:buChar char="•"/>
            </a:pPr>
            <a:r>
              <a:rPr lang="en-US" sz="2000" dirty="0">
                <a:solidFill>
                  <a:schemeClr val="bg2">
                    <a:lumMod val="25000"/>
                  </a:schemeClr>
                </a:solidFill>
                <a:effectLst/>
                <a:latin typeface="Arial" panose="020B0604020202020204" pitchFamily="34" charset="0"/>
                <a:ea typeface="Calibri" panose="020F0502020204030204" pitchFamily="34" charset="0"/>
              </a:rPr>
              <a:t>Alcohol intake</a:t>
            </a:r>
          </a:p>
          <a:p>
            <a:pPr marL="285750" indent="-285750">
              <a:buFont typeface="Arial" panose="020B0604020202020204" pitchFamily="34" charset="0"/>
              <a:buChar char="•"/>
            </a:pPr>
            <a:endParaRPr lang="en-US" sz="2000" dirty="0">
              <a:solidFill>
                <a:schemeClr val="bg2">
                  <a:lumMod val="25000"/>
                </a:schemeClr>
              </a:solidFill>
            </a:endParaRPr>
          </a:p>
          <a:p>
            <a:endParaRPr lang="en-US" sz="1800" b="1" dirty="0">
              <a:solidFill>
                <a:srgbClr val="005587"/>
              </a:solidFill>
              <a:latin typeface="Arial" panose="020B0604020202020204" pitchFamily="34" charset="0"/>
              <a:cs typeface="Arial" panose="020B0604020202020204" pitchFamily="34" charset="0"/>
            </a:endParaRPr>
          </a:p>
          <a:p>
            <a:endParaRPr lang="en-US" sz="1800" b="1" dirty="0">
              <a:solidFill>
                <a:srgbClr val="005587"/>
              </a:solidFill>
              <a:latin typeface="Arial" panose="020B0604020202020204" pitchFamily="34" charset="0"/>
              <a:cs typeface="Arial" panose="020B0604020202020204" pitchFamily="34" charset="0"/>
            </a:endParaRPr>
          </a:p>
          <a:p>
            <a:endParaRPr lang="en-US" sz="1800" b="1" dirty="0">
              <a:solidFill>
                <a:schemeClr val="accent5">
                  <a:lumMod val="50000"/>
                </a:schemeClr>
              </a:solidFill>
              <a:latin typeface="Arial" panose="020B0604020202020204" pitchFamily="34" charset="0"/>
              <a:cs typeface="Arial" panose="020B0604020202020204" pitchFamily="34" charset="0"/>
            </a:endParaRPr>
          </a:p>
          <a:p>
            <a:pPr>
              <a:spcBef>
                <a:spcPts val="600"/>
              </a:spcBef>
            </a:pPr>
            <a:endParaRPr lang="en-US" sz="1800" dirty="0">
              <a:latin typeface="Arial" panose="020B0604020202020204" pitchFamily="34" charset="0"/>
              <a:cs typeface="Arial" panose="020B0604020202020204" pitchFamily="34" charset="0"/>
            </a:endParaRPr>
          </a:p>
          <a:p>
            <a:endParaRPr lang="en-US" dirty="0"/>
          </a:p>
        </p:txBody>
      </p:sp>
      <p:cxnSp>
        <p:nvCxnSpPr>
          <p:cNvPr id="15" name="Straight Connector 14">
            <a:extLst>
              <a:ext uri="{FF2B5EF4-FFF2-40B4-BE49-F238E27FC236}">
                <a16:creationId xmlns:a16="http://schemas.microsoft.com/office/drawing/2014/main" id="{793E60A8-EB58-504E-BFB2-AED64E912AF6}"/>
              </a:ext>
            </a:extLst>
          </p:cNvPr>
          <p:cNvCxnSpPr>
            <a:cxnSpLocks/>
          </p:cNvCxnSpPr>
          <p:nvPr/>
        </p:nvCxnSpPr>
        <p:spPr>
          <a:xfrm>
            <a:off x="4260915" y="4114779"/>
            <a:ext cx="0" cy="2378547"/>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D6EDFCA-DD5F-4DFD-B471-A99528B00070}"/>
              </a:ext>
            </a:extLst>
          </p:cNvPr>
          <p:cNvSpPr txBox="1"/>
          <p:nvPr/>
        </p:nvSpPr>
        <p:spPr>
          <a:xfrm>
            <a:off x="4402320" y="4114779"/>
            <a:ext cx="6880768" cy="954107"/>
          </a:xfrm>
          <a:prstGeom prst="rect">
            <a:avLst/>
          </a:prstGeom>
          <a:noFill/>
        </p:spPr>
        <p:txBody>
          <a:bodyPr wrap="square" rtlCol="0">
            <a:spAutoFit/>
          </a:bodyPr>
          <a:lstStyle/>
          <a:p>
            <a:r>
              <a:rPr lang="en-US" sz="2800" b="1" dirty="0">
                <a:solidFill>
                  <a:schemeClr val="accent1">
                    <a:lumMod val="75000"/>
                  </a:schemeClr>
                </a:solidFill>
                <a:latin typeface="Arial" panose="020B0604020202020204" pitchFamily="34" charset="0"/>
                <a:cs typeface="Arial" panose="020B0604020202020204" pitchFamily="34" charset="0"/>
              </a:rPr>
              <a:t>Severity of OSA </a:t>
            </a:r>
            <a:r>
              <a:rPr lang="en-US" sz="2800" dirty="0">
                <a:solidFill>
                  <a:schemeClr val="accent1">
                    <a:lumMod val="75000"/>
                  </a:schemeClr>
                </a:solidFill>
                <a:latin typeface="Arial" panose="020B0604020202020204" pitchFamily="34" charset="0"/>
                <a:cs typeface="Arial" panose="020B0604020202020204" pitchFamily="34" charset="0"/>
              </a:rPr>
              <a:t>–</a:t>
            </a:r>
            <a:endParaRPr lang="en-US" sz="2800" dirty="0">
              <a:solidFill>
                <a:schemeClr val="accent1">
                  <a:lumMod val="75000"/>
                </a:schemeClr>
              </a:solidFill>
            </a:endParaRPr>
          </a:p>
          <a:p>
            <a:endParaRPr lang="en-US" sz="2800" dirty="0"/>
          </a:p>
        </p:txBody>
      </p:sp>
      <p:sp>
        <p:nvSpPr>
          <p:cNvPr id="20" name="TextBox 19">
            <a:extLst>
              <a:ext uri="{FF2B5EF4-FFF2-40B4-BE49-F238E27FC236}">
                <a16:creationId xmlns:a16="http://schemas.microsoft.com/office/drawing/2014/main" id="{5B3D354B-375D-D72C-C8D7-F85AD64016EC}"/>
              </a:ext>
            </a:extLst>
          </p:cNvPr>
          <p:cNvSpPr txBox="1"/>
          <p:nvPr/>
        </p:nvSpPr>
        <p:spPr>
          <a:xfrm>
            <a:off x="4440806" y="4698883"/>
            <a:ext cx="6240533" cy="1631216"/>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lang="en-US" sz="2000" dirty="0">
                <a:latin typeface="Arial" panose="020B0604020202020204" pitchFamily="34" charset="0"/>
                <a:cs typeface="Arial" panose="020B0604020202020204" pitchFamily="34" charset="0"/>
              </a:rPr>
              <a:t>Less than </a:t>
            </a:r>
            <a:r>
              <a:rPr lang="en-US" sz="2000" b="1" dirty="0">
                <a:solidFill>
                  <a:srgbClr val="C00000"/>
                </a:solidFill>
                <a:latin typeface="Arial" panose="020B0604020202020204" pitchFamily="34" charset="0"/>
                <a:cs typeface="Arial" panose="020B0604020202020204" pitchFamily="34" charset="0"/>
              </a:rPr>
              <a:t>5 events/ hour </a:t>
            </a:r>
            <a:r>
              <a:rPr lang="en-US" sz="2000" dirty="0">
                <a:latin typeface="Arial" panose="020B0604020202020204" pitchFamily="34" charset="0"/>
                <a:cs typeface="Arial" panose="020B0604020202020204" pitchFamily="34" charset="0"/>
              </a:rPr>
              <a:t>– Normal</a:t>
            </a:r>
          </a:p>
          <a:p>
            <a:pPr marL="0" marR="0" lvl="0" indent="0" algn="l" defTabSz="914400" rtl="0" eaLnBrk="1" fontAlgn="base" latinLnBrk="0" hangingPunct="1">
              <a:lnSpc>
                <a:spcPct val="100000"/>
              </a:lnSpc>
              <a:spcBef>
                <a:spcPts val="0"/>
              </a:spcBef>
              <a:spcAft>
                <a:spcPct val="0"/>
              </a:spcAft>
              <a:buClrTx/>
              <a:buSzTx/>
              <a:buFontTx/>
              <a:buNone/>
              <a:tabLst/>
              <a:defRPr/>
            </a:pPr>
            <a:r>
              <a:rPr lang="en-US" sz="2000" b="1" dirty="0">
                <a:solidFill>
                  <a:srgbClr val="C00000"/>
                </a:solidFill>
                <a:latin typeface="Arial" panose="020B0604020202020204" pitchFamily="34" charset="0"/>
                <a:cs typeface="Arial" panose="020B0604020202020204" pitchFamily="34" charset="0"/>
              </a:rPr>
              <a:t>5 – 15 events/ hour </a:t>
            </a:r>
            <a:r>
              <a:rPr lang="en-US" sz="2000" dirty="0">
                <a:latin typeface="Arial" panose="020B0604020202020204" pitchFamily="34" charset="0"/>
                <a:cs typeface="Arial" panose="020B0604020202020204" pitchFamily="34" charset="0"/>
              </a:rPr>
              <a:t>– Mild OSA</a:t>
            </a:r>
          </a:p>
          <a:p>
            <a:pPr marL="0" marR="0" lvl="0" indent="0" algn="l" defTabSz="914400" rtl="0" eaLnBrk="1" fontAlgn="base" latinLnBrk="0" hangingPunct="1">
              <a:lnSpc>
                <a:spcPct val="100000"/>
              </a:lnSpc>
              <a:spcBef>
                <a:spcPts val="0"/>
              </a:spcBef>
              <a:spcAft>
                <a:spcPct val="0"/>
              </a:spcAft>
              <a:buClrTx/>
              <a:buSzTx/>
              <a:buFontTx/>
              <a:buNone/>
              <a:tabLst/>
              <a:defRPr/>
            </a:pPr>
            <a:r>
              <a:rPr lang="en-US" sz="2000" b="1" dirty="0">
                <a:solidFill>
                  <a:srgbClr val="C00000"/>
                </a:solidFill>
                <a:latin typeface="Arial" panose="020B0604020202020204" pitchFamily="34" charset="0"/>
                <a:cs typeface="Arial" panose="020B0604020202020204" pitchFamily="34" charset="0"/>
              </a:rPr>
              <a:t>15 – 30 events/ hour </a:t>
            </a:r>
            <a:r>
              <a:rPr lang="en-US" sz="2000" dirty="0">
                <a:latin typeface="Arial" panose="020B0604020202020204" pitchFamily="34" charset="0"/>
                <a:cs typeface="Arial" panose="020B0604020202020204" pitchFamily="34" charset="0"/>
              </a:rPr>
              <a:t>– Moderate OSA</a:t>
            </a:r>
          </a:p>
          <a:p>
            <a:pPr marL="0" marR="0" lvl="0" indent="0" algn="l" defTabSz="914400" rtl="0" eaLnBrk="1" fontAlgn="base" latinLnBrk="0" hangingPunct="1">
              <a:lnSpc>
                <a:spcPct val="100000"/>
              </a:lnSpc>
              <a:spcBef>
                <a:spcPts val="0"/>
              </a:spcBef>
              <a:spcAft>
                <a:spcPct val="0"/>
              </a:spcAft>
              <a:buClrTx/>
              <a:buSzTx/>
              <a:buFontTx/>
              <a:buNone/>
              <a:tabLst/>
              <a:defRPr/>
            </a:pPr>
            <a:r>
              <a:rPr lang="en-US" sz="2000" dirty="0">
                <a:latin typeface="Arial" panose="020B0604020202020204" pitchFamily="34" charset="0"/>
                <a:cs typeface="Arial" panose="020B0604020202020204" pitchFamily="34" charset="0"/>
              </a:rPr>
              <a:t>Greater than </a:t>
            </a:r>
            <a:r>
              <a:rPr lang="en-US" sz="2000" b="1" dirty="0">
                <a:solidFill>
                  <a:srgbClr val="C00000"/>
                </a:solidFill>
                <a:latin typeface="Arial" panose="020B0604020202020204" pitchFamily="34" charset="0"/>
                <a:cs typeface="Arial" panose="020B0604020202020204" pitchFamily="34" charset="0"/>
              </a:rPr>
              <a:t>30 events/ hour</a:t>
            </a: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 Severe OSA</a:t>
            </a:r>
          </a:p>
          <a:p>
            <a:endParaRPr lang="en-US" sz="2000" dirty="0"/>
          </a:p>
        </p:txBody>
      </p:sp>
    </p:spTree>
    <p:extLst>
      <p:ext uri="{BB962C8B-B14F-4D97-AF65-F5344CB8AC3E}">
        <p14:creationId xmlns:p14="http://schemas.microsoft.com/office/powerpoint/2010/main" val="2101183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4B5E1-3943-4CFE-8779-99B8FC0D4620}"/>
              </a:ext>
            </a:extLst>
          </p:cNvPr>
          <p:cNvSpPr>
            <a:spLocks noGrp="1"/>
          </p:cNvSpPr>
          <p:nvPr>
            <p:ph type="title"/>
          </p:nvPr>
        </p:nvSpPr>
        <p:spPr>
          <a:xfrm>
            <a:off x="320511" y="94269"/>
            <a:ext cx="11402743" cy="791852"/>
          </a:xfrm>
        </p:spPr>
        <p:txBody>
          <a:bodyPr>
            <a:normAutofit/>
          </a:bodyPr>
          <a:lstStyle/>
          <a:p>
            <a:r>
              <a:rPr lang="en-US" sz="3600" dirty="0">
                <a:latin typeface="Arial" panose="020B0604020202020204" pitchFamily="34" charset="0"/>
                <a:cs typeface="Arial" panose="020B0604020202020204" pitchFamily="34" charset="0"/>
              </a:rPr>
              <a:t>Prevalence </a:t>
            </a:r>
          </a:p>
        </p:txBody>
      </p:sp>
      <p:sp>
        <p:nvSpPr>
          <p:cNvPr id="4" name="TextBox 3">
            <a:extLst>
              <a:ext uri="{FF2B5EF4-FFF2-40B4-BE49-F238E27FC236}">
                <a16:creationId xmlns:a16="http://schemas.microsoft.com/office/drawing/2014/main" id="{19444468-00EF-01D9-F5DC-00CD19D64A2E}"/>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5" name="Content Placeholder 3">
            <a:extLst>
              <a:ext uri="{FF2B5EF4-FFF2-40B4-BE49-F238E27FC236}">
                <a16:creationId xmlns:a16="http://schemas.microsoft.com/office/drawing/2014/main" id="{FB625B7F-9F7A-2039-E60B-ADAC727795DA}"/>
              </a:ext>
            </a:extLst>
          </p:cNvPr>
          <p:cNvPicPr>
            <a:picLocks noChangeAspect="1"/>
          </p:cNvPicPr>
          <p:nvPr/>
        </p:nvPicPr>
        <p:blipFill>
          <a:blip r:embed="rId2"/>
          <a:stretch>
            <a:fillRect/>
          </a:stretch>
        </p:blipFill>
        <p:spPr>
          <a:xfrm>
            <a:off x="4637988" y="2281687"/>
            <a:ext cx="7452417" cy="4060185"/>
          </a:xfrm>
          <a:prstGeom prst="rect">
            <a:avLst/>
          </a:prstGeom>
          <a:ln>
            <a:solidFill>
              <a:schemeClr val="bg1"/>
            </a:solidFill>
          </a:ln>
        </p:spPr>
      </p:pic>
      <p:sp>
        <p:nvSpPr>
          <p:cNvPr id="6" name="TextBox 5">
            <a:extLst>
              <a:ext uri="{FF2B5EF4-FFF2-40B4-BE49-F238E27FC236}">
                <a16:creationId xmlns:a16="http://schemas.microsoft.com/office/drawing/2014/main" id="{F46A8A6B-1C06-29E9-1DC9-96B9E27E67EF}"/>
              </a:ext>
            </a:extLst>
          </p:cNvPr>
          <p:cNvSpPr txBox="1"/>
          <p:nvPr/>
        </p:nvSpPr>
        <p:spPr>
          <a:xfrm>
            <a:off x="216816" y="2425003"/>
            <a:ext cx="4223209" cy="2862322"/>
          </a:xfrm>
          <a:prstGeom prst="rect">
            <a:avLst/>
          </a:prstGeom>
          <a:noFill/>
        </p:spPr>
        <p:txBody>
          <a:bodyPr wrap="square" rtlCol="0">
            <a:spAutoFit/>
          </a:bodyPr>
          <a:lstStyle/>
          <a:p>
            <a:pPr marL="285750" indent="-285750" algn="just">
              <a:buFont typeface="Arial" panose="020B0604020202020204" pitchFamily="34" charset="0"/>
              <a:buChar char="•"/>
            </a:pPr>
            <a:r>
              <a:rPr lang="en-US" sz="2000" dirty="0"/>
              <a:t>Men more prevalent to OSA then women</a:t>
            </a:r>
          </a:p>
          <a:p>
            <a:pPr marL="285750" indent="-285750" algn="just">
              <a:buFont typeface="Arial" panose="020B0604020202020204" pitchFamily="34" charset="0"/>
              <a:buChar char="•"/>
            </a:pPr>
            <a:r>
              <a:rPr lang="en-US" sz="2000" dirty="0"/>
              <a:t>The maximum risk of OSA lies between (45 to 65) years of age</a:t>
            </a:r>
          </a:p>
          <a:p>
            <a:pPr marL="285750" indent="-285750" algn="just">
              <a:buFont typeface="Arial" panose="020B0604020202020204" pitchFamily="34" charset="0"/>
              <a:buChar char="•"/>
            </a:pPr>
            <a:r>
              <a:rPr lang="en-US" sz="2000" dirty="0"/>
              <a:t>According to a study OSA characterized by abnormal Apnea Hypopnea index and symptoms of excessive daytime sleepiness) in western countries) </a:t>
            </a:r>
          </a:p>
        </p:txBody>
      </p:sp>
      <p:sp>
        <p:nvSpPr>
          <p:cNvPr id="8" name="TextBox 7">
            <a:extLst>
              <a:ext uri="{FF2B5EF4-FFF2-40B4-BE49-F238E27FC236}">
                <a16:creationId xmlns:a16="http://schemas.microsoft.com/office/drawing/2014/main" id="{B0595A10-63C4-622C-0EE8-01189CE465B0}"/>
              </a:ext>
            </a:extLst>
          </p:cNvPr>
          <p:cNvSpPr txBox="1"/>
          <p:nvPr/>
        </p:nvSpPr>
        <p:spPr>
          <a:xfrm>
            <a:off x="320511" y="886121"/>
            <a:ext cx="11769895" cy="1538883"/>
          </a:xfrm>
          <a:prstGeom prst="rect">
            <a:avLst/>
          </a:prstGeom>
          <a:noFill/>
        </p:spPr>
        <p:txBody>
          <a:bodyPr wrap="square" rtlCol="0">
            <a:spAutoFit/>
          </a:bodyPr>
          <a:lstStyle/>
          <a:p>
            <a:r>
              <a:rPr lang="en-US" sz="2800" b="1" kern="1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Global prevalence </a:t>
            </a:r>
          </a:p>
          <a:p>
            <a:endParaRPr lang="en-US" sz="2800" b="1" kern="100" dirty="0">
              <a:effectLst/>
              <a:latin typeface="Arial" panose="020B0604020202020204" pitchFamily="34" charset="0"/>
              <a:ea typeface="Calibri" panose="020F0502020204030204" pitchFamily="34" charset="0"/>
              <a:cs typeface="Times New Roman" panose="02020603050405020304" pitchFamily="18" charset="0"/>
            </a:endParaRPr>
          </a:p>
          <a:p>
            <a:r>
              <a:rPr lang="en-US" sz="2000" kern="100" dirty="0">
                <a:effectLst/>
                <a:latin typeface="Arial" panose="020B0604020202020204" pitchFamily="34" charset="0"/>
                <a:ea typeface="Calibri" panose="020F0502020204030204" pitchFamily="34" charset="0"/>
                <a:cs typeface="Times New Roman" panose="02020603050405020304" pitchFamily="18" charset="0"/>
              </a:rPr>
              <a:t>AHI ≥5 events per h: </a:t>
            </a:r>
            <a:r>
              <a:rPr lang="en-US" sz="2000" b="1" kern="100" dirty="0">
                <a:effectLst/>
                <a:latin typeface="Arial" panose="020B0604020202020204" pitchFamily="34" charset="0"/>
                <a:ea typeface="Calibri" panose="020F0502020204030204" pitchFamily="34" charset="0"/>
                <a:cs typeface="Times New Roman" panose="02020603050405020304" pitchFamily="18" charset="0"/>
              </a:rPr>
              <a:t>711-961</a:t>
            </a:r>
            <a:r>
              <a:rPr lang="en-US" sz="2000" kern="100" dirty="0">
                <a:effectLst/>
                <a:latin typeface="Arial" panose="020B0604020202020204" pitchFamily="34" charset="0"/>
                <a:ea typeface="Calibri" panose="020F0502020204030204" pitchFamily="34" charset="0"/>
                <a:cs typeface="Times New Roman" panose="02020603050405020304" pitchFamily="18" charset="0"/>
              </a:rPr>
              <a:t> million </a:t>
            </a:r>
            <a:r>
              <a:rPr lang="en-US" sz="2000" kern="100" dirty="0">
                <a:latin typeface="Arial" panose="020B0604020202020204" pitchFamily="34" charset="0"/>
                <a:ea typeface="Calibri" panose="020F0502020204030204" pitchFamily="34" charset="0"/>
                <a:cs typeface="Times New Roman" panose="02020603050405020304" pitchFamily="18" charset="0"/>
              </a:rPr>
              <a:t>(moderate to severe OSA: </a:t>
            </a:r>
            <a:r>
              <a:rPr lang="en-US" sz="2000" b="1" kern="100" dirty="0">
                <a:effectLst/>
                <a:latin typeface="Arial" panose="020B0604020202020204" pitchFamily="34" charset="0"/>
                <a:ea typeface="Calibri" panose="020F0502020204030204" pitchFamily="34" charset="0"/>
                <a:cs typeface="Times New Roman" panose="02020603050405020304" pitchFamily="18" charset="0"/>
              </a:rPr>
              <a:t>272-458 </a:t>
            </a:r>
            <a:r>
              <a:rPr lang="en-US" sz="2000" kern="100" dirty="0">
                <a:effectLst/>
                <a:latin typeface="Arial" panose="020B0604020202020204" pitchFamily="34" charset="0"/>
                <a:ea typeface="Calibri" panose="020F0502020204030204" pitchFamily="34" charset="0"/>
                <a:cs typeface="Times New Roman" panose="02020603050405020304" pitchFamily="18" charset="0"/>
              </a:rPr>
              <a:t>million)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95612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E4B7A2-60C9-4873-BA64-8CE552E61E56}"/>
              </a:ext>
            </a:extLst>
          </p:cNvPr>
          <p:cNvSpPr>
            <a:spLocks noGrp="1"/>
          </p:cNvSpPr>
          <p:nvPr>
            <p:ph type="title"/>
          </p:nvPr>
        </p:nvSpPr>
        <p:spPr>
          <a:xfrm>
            <a:off x="288235" y="294469"/>
            <a:ext cx="11435019" cy="802924"/>
          </a:xfrm>
        </p:spPr>
        <p:txBody>
          <a:bodyPr>
            <a:normAutofit/>
          </a:bodyPr>
          <a:lstStyle/>
          <a:p>
            <a:r>
              <a:rPr lang="en-US" sz="3600" dirty="0">
                <a:latin typeface="Arial" panose="020B0604020202020204" pitchFamily="34" charset="0"/>
                <a:cs typeface="Arial" panose="020B0604020202020204" pitchFamily="34" charset="0"/>
              </a:rPr>
              <a:t>Prevalence</a:t>
            </a:r>
          </a:p>
        </p:txBody>
      </p:sp>
      <p:grpSp>
        <p:nvGrpSpPr>
          <p:cNvPr id="4" name="Group 3">
            <a:extLst>
              <a:ext uri="{FF2B5EF4-FFF2-40B4-BE49-F238E27FC236}">
                <a16:creationId xmlns:a16="http://schemas.microsoft.com/office/drawing/2014/main" id="{40742535-A260-11A5-DA73-BBC9CC295F3D}"/>
              </a:ext>
            </a:extLst>
          </p:cNvPr>
          <p:cNvGrpSpPr/>
          <p:nvPr/>
        </p:nvGrpSpPr>
        <p:grpSpPr>
          <a:xfrm>
            <a:off x="406611" y="1291049"/>
            <a:ext cx="11355787" cy="5713903"/>
            <a:chOff x="396293" y="1354365"/>
            <a:chExt cx="11257408" cy="5713903"/>
          </a:xfrm>
        </p:grpSpPr>
        <p:grpSp>
          <p:nvGrpSpPr>
            <p:cNvPr id="99" name="Group 98">
              <a:extLst>
                <a:ext uri="{FF2B5EF4-FFF2-40B4-BE49-F238E27FC236}">
                  <a16:creationId xmlns:a16="http://schemas.microsoft.com/office/drawing/2014/main" id="{EE398E2D-D850-4C05-BA30-AACCE9D41FB5}"/>
                </a:ext>
              </a:extLst>
            </p:cNvPr>
            <p:cNvGrpSpPr/>
            <p:nvPr/>
          </p:nvGrpSpPr>
          <p:grpSpPr>
            <a:xfrm>
              <a:off x="6615012" y="1354365"/>
              <a:ext cx="5038689" cy="1005840"/>
              <a:chOff x="7086197" y="1720886"/>
              <a:chExt cx="5038689" cy="1097280"/>
            </a:xfrm>
          </p:grpSpPr>
          <p:sp>
            <p:nvSpPr>
              <p:cNvPr id="20" name="Rectangle 19">
                <a:extLst>
                  <a:ext uri="{FF2B5EF4-FFF2-40B4-BE49-F238E27FC236}">
                    <a16:creationId xmlns:a16="http://schemas.microsoft.com/office/drawing/2014/main" id="{016E72C3-0D2C-437B-A386-05F7657A6698}"/>
                  </a:ext>
                </a:extLst>
              </p:cNvPr>
              <p:cNvSpPr/>
              <p:nvPr/>
            </p:nvSpPr>
            <p:spPr>
              <a:xfrm>
                <a:off x="7229484" y="1910428"/>
                <a:ext cx="1740768" cy="880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48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1/7th</a:t>
                </a:r>
              </a:p>
            </p:txBody>
          </p:sp>
          <p:sp>
            <p:nvSpPr>
              <p:cNvPr id="21" name="Rectangle 20">
                <a:extLst>
                  <a:ext uri="{FF2B5EF4-FFF2-40B4-BE49-F238E27FC236}">
                    <a16:creationId xmlns:a16="http://schemas.microsoft.com/office/drawing/2014/main" id="{9EC78074-38EC-4ADC-9CD5-1B7A388A4501}"/>
                  </a:ext>
                </a:extLst>
              </p:cNvPr>
              <p:cNvSpPr/>
              <p:nvPr/>
            </p:nvSpPr>
            <p:spPr>
              <a:xfrm>
                <a:off x="8780342" y="2346600"/>
                <a:ext cx="3344544" cy="471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defTabSz="914400" rtl="0" eaLnBrk="1" fontAlgn="auto" latinLnBrk="0" hangingPunct="1">
                  <a:lnSpc>
                    <a:spcPct val="100000"/>
                  </a:lnSpc>
                  <a:spcBef>
                    <a:spcPts val="200"/>
                  </a:spcBef>
                  <a:spcAft>
                    <a:spcPts val="0"/>
                  </a:spcAft>
                  <a:buClrTx/>
                  <a:buSzTx/>
                  <a:buFontTx/>
                  <a:buNone/>
                  <a:tabLst/>
                  <a:defRPr/>
                </a:pPr>
                <a:r>
                  <a:rPr kumimoji="0" lang="en-US" b="1" i="0" u="none" strike="noStrike" kern="1200" cap="none" spc="0" normalizeH="0" baseline="0" noProof="0" dirty="0">
                    <a:ln>
                      <a:noFill/>
                    </a:ln>
                    <a:solidFill>
                      <a:schemeClr val="tx1">
                        <a:lumMod val="85000"/>
                        <a:lumOff val="15000"/>
                      </a:schemeClr>
                    </a:solidFill>
                    <a:effectLst/>
                    <a:uLnTx/>
                    <a:uFillTx/>
                    <a:latin typeface="Arial" panose="020B0604020202020204"/>
                  </a:rPr>
                  <a:t>Of world’s adult populati</a:t>
                </a:r>
                <a:r>
                  <a:rPr lang="en-US" b="1" dirty="0">
                    <a:solidFill>
                      <a:schemeClr val="tx1">
                        <a:lumMod val="85000"/>
                        <a:lumOff val="15000"/>
                      </a:schemeClr>
                    </a:solidFill>
                    <a:latin typeface="Arial" panose="020B0604020202020204"/>
                  </a:rPr>
                  <a:t>on are estimated to have OSA</a:t>
                </a:r>
                <a:endParaRPr kumimoji="0" lang="en-US" b="1" i="0" u="none" strike="noStrike" kern="1200" cap="none" spc="0" normalizeH="0" baseline="0" noProof="0" dirty="0">
                  <a:ln>
                    <a:noFill/>
                  </a:ln>
                  <a:solidFill>
                    <a:schemeClr val="tx1">
                      <a:lumMod val="85000"/>
                      <a:lumOff val="15000"/>
                    </a:schemeClr>
                  </a:solidFill>
                  <a:effectLst/>
                  <a:uLnTx/>
                  <a:uFillTx/>
                  <a:latin typeface="Arial" panose="020B0604020202020204"/>
                </a:endParaRPr>
              </a:p>
            </p:txBody>
          </p:sp>
          <p:sp>
            <p:nvSpPr>
              <p:cNvPr id="98" name="Rectangle 97">
                <a:extLst>
                  <a:ext uri="{FF2B5EF4-FFF2-40B4-BE49-F238E27FC236}">
                    <a16:creationId xmlns:a16="http://schemas.microsoft.com/office/drawing/2014/main" id="{C7AF3634-4BAB-46BA-9D44-79CE1920D5BC}"/>
                  </a:ext>
                </a:extLst>
              </p:cNvPr>
              <p:cNvSpPr/>
              <p:nvPr/>
            </p:nvSpPr>
            <p:spPr>
              <a:xfrm>
                <a:off x="7086197" y="1720886"/>
                <a:ext cx="4919189" cy="109728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grpSp>
        <p:sp>
          <p:nvSpPr>
            <p:cNvPr id="63" name="Rectangle 62">
              <a:extLst>
                <a:ext uri="{FF2B5EF4-FFF2-40B4-BE49-F238E27FC236}">
                  <a16:creationId xmlns:a16="http://schemas.microsoft.com/office/drawing/2014/main" id="{0B38357F-119E-42C6-A404-E8ABADCDC98F}"/>
                </a:ext>
              </a:extLst>
            </p:cNvPr>
            <p:cNvSpPr/>
            <p:nvPr/>
          </p:nvSpPr>
          <p:spPr>
            <a:xfrm>
              <a:off x="638019" y="2576806"/>
              <a:ext cx="5269586" cy="584775"/>
            </a:xfrm>
            <a:prstGeom prst="rect">
              <a:avLst/>
            </a:prstGeom>
          </p:spPr>
          <p:txBody>
            <a:bodyPr wrap="square">
              <a:spAutoFit/>
            </a:bodyPr>
            <a:lstStyle/>
            <a:p>
              <a:endParaRPr lang="en-US" sz="3200" b="1" dirty="0">
                <a:solidFill>
                  <a:schemeClr val="accent1">
                    <a:lumMod val="75000"/>
                  </a:schemeClr>
                </a:solidFill>
              </a:endParaRPr>
            </a:p>
          </p:txBody>
        </p:sp>
        <p:sp>
          <p:nvSpPr>
            <p:cNvPr id="104" name="Rectangle 103">
              <a:extLst>
                <a:ext uri="{FF2B5EF4-FFF2-40B4-BE49-F238E27FC236}">
                  <a16:creationId xmlns:a16="http://schemas.microsoft.com/office/drawing/2014/main" id="{6EA24D1E-81BC-480A-9238-34FBE42B9119}"/>
                </a:ext>
              </a:extLst>
            </p:cNvPr>
            <p:cNvSpPr/>
            <p:nvPr/>
          </p:nvSpPr>
          <p:spPr>
            <a:xfrm>
              <a:off x="538584" y="2519890"/>
              <a:ext cx="5648110" cy="113123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1" name="Rectangle 110">
              <a:extLst>
                <a:ext uri="{FF2B5EF4-FFF2-40B4-BE49-F238E27FC236}">
                  <a16:creationId xmlns:a16="http://schemas.microsoft.com/office/drawing/2014/main" id="{796A755E-A716-4881-9617-D3294C7B5F62}"/>
                </a:ext>
              </a:extLst>
            </p:cNvPr>
            <p:cNvSpPr/>
            <p:nvPr/>
          </p:nvSpPr>
          <p:spPr>
            <a:xfrm>
              <a:off x="538585" y="1442163"/>
              <a:ext cx="5648108" cy="999163"/>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cxnSp>
          <p:nvCxnSpPr>
            <p:cNvPr id="75" name="Straight Connector 74">
              <a:extLst>
                <a:ext uri="{FF2B5EF4-FFF2-40B4-BE49-F238E27FC236}">
                  <a16:creationId xmlns:a16="http://schemas.microsoft.com/office/drawing/2014/main" id="{2E5F1F91-252E-49CD-B634-D4BCDC66CDA9}"/>
                </a:ext>
              </a:extLst>
            </p:cNvPr>
            <p:cNvCxnSpPr>
              <a:cxnSpLocks/>
            </p:cNvCxnSpPr>
            <p:nvPr/>
          </p:nvCxnSpPr>
          <p:spPr>
            <a:xfrm flipV="1">
              <a:off x="396294" y="3928809"/>
              <a:ext cx="11137908" cy="66940"/>
            </a:xfrm>
            <a:prstGeom prst="line">
              <a:avLst/>
            </a:prstGeom>
            <a:ln w="38100" cap="rnd">
              <a:solidFill>
                <a:srgbClr val="CACED0"/>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6D71306C-3E6A-486D-AB61-461F3F929533}"/>
                </a:ext>
              </a:extLst>
            </p:cNvPr>
            <p:cNvSpPr/>
            <p:nvPr/>
          </p:nvSpPr>
          <p:spPr>
            <a:xfrm>
              <a:off x="396293" y="4205946"/>
              <a:ext cx="11137908" cy="2862322"/>
            </a:xfrm>
            <a:prstGeom prst="rect">
              <a:avLst/>
            </a:prstGeom>
            <a:ln w="38100">
              <a:solidFill>
                <a:schemeClr val="accent4"/>
              </a:solidFill>
            </a:ln>
          </p:spPr>
          <p:txBody>
            <a:bodyPr wrap="square">
              <a:spAutoFit/>
            </a:bodyPr>
            <a:lstStyle/>
            <a:p>
              <a:pPr algn="just" fontAlgn="base">
                <a:lnSpc>
                  <a:spcPct val="100000"/>
                </a:lnSpc>
                <a:spcAft>
                  <a:spcPct val="0"/>
                </a:spcAft>
                <a:defRPr/>
              </a:pPr>
              <a:r>
                <a:rPr lang="en-US" kern="0" dirty="0">
                  <a:solidFill>
                    <a:srgbClr val="1C1D1E"/>
                  </a:solidFill>
                  <a:effectLst/>
                  <a:latin typeface="Arial" panose="020B0604020202020204" pitchFamily="34" charset="0"/>
                  <a:ea typeface="Times New Roman" panose="02020603050405020304" pitchFamily="18" charset="0"/>
                  <a:cs typeface="Arial" panose="020B0604020202020204" pitchFamily="34" charset="0"/>
                </a:rPr>
                <a:t>A Study said that , 10 countries with the highest OSA prevalence (AHI ≥5/h)</a:t>
              </a:r>
            </a:p>
            <a:p>
              <a:pPr algn="just" fontAlgn="base">
                <a:lnSpc>
                  <a:spcPct val="100000"/>
                </a:lnSpc>
                <a:spcAft>
                  <a:spcPct val="0"/>
                </a:spcAft>
                <a:defRPr/>
              </a:pPr>
              <a:r>
                <a:rPr lang="en-US" kern="0" dirty="0">
                  <a:solidFill>
                    <a:srgbClr val="1C1D1E"/>
                  </a:solidFill>
                  <a:effectLst/>
                  <a:latin typeface="Arial" panose="020B0604020202020204" pitchFamily="34" charset="0"/>
                  <a:ea typeface="Times New Roman" panose="02020603050405020304" pitchFamily="18" charset="0"/>
                  <a:cs typeface="Arial" panose="020B0604020202020204" pitchFamily="34" charset="0"/>
                </a:rPr>
                <a:t> </a:t>
              </a:r>
              <a:r>
                <a:rPr lang="en-US" b="1" kern="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China, USA, Brazil, India, Pakistan, Russia, Nigeria, Germany, France and Japan. </a:t>
              </a:r>
            </a:p>
            <a:p>
              <a:pPr algn="just" fontAlgn="base">
                <a:lnSpc>
                  <a:spcPct val="100000"/>
                </a:lnSpc>
                <a:spcAft>
                  <a:spcPct val="0"/>
                </a:spcAft>
                <a:defRPr/>
              </a:pPr>
              <a:r>
                <a:rPr lang="en-US" kern="0" dirty="0">
                  <a:solidFill>
                    <a:srgbClr val="1C1D1E"/>
                  </a:solidFill>
                  <a:effectLst/>
                  <a:latin typeface="Arial" panose="020B0604020202020204" pitchFamily="34" charset="0"/>
                  <a:ea typeface="Times New Roman" panose="02020603050405020304" pitchFamily="18" charset="0"/>
                  <a:cs typeface="Arial" panose="020B0604020202020204" pitchFamily="34" charset="0"/>
                </a:rPr>
                <a:t>The five countries with the highest OSA prevalence  (AHI ≥15/h)</a:t>
              </a:r>
            </a:p>
            <a:p>
              <a:pPr marL="285750" indent="-285750" algn="just" fontAlgn="base">
                <a:lnSpc>
                  <a:spcPct val="100000"/>
                </a:lnSpc>
                <a:spcAft>
                  <a:spcPct val="0"/>
                </a:spcAft>
                <a:buFont typeface="Arial" panose="020B0604020202020204" pitchFamily="34" charset="0"/>
                <a:buChar char="•"/>
                <a:defRPr/>
              </a:pPr>
              <a:r>
                <a:rPr lang="en-US" kern="0" dirty="0">
                  <a:solidFill>
                    <a:srgbClr val="1C1D1E"/>
                  </a:solidFill>
                  <a:effectLst/>
                  <a:latin typeface="Arial" panose="020B0604020202020204" pitchFamily="34" charset="0"/>
                  <a:ea typeface="Times New Roman" panose="02020603050405020304" pitchFamily="18" charset="0"/>
                  <a:cs typeface="Arial" panose="020B0604020202020204" pitchFamily="34" charset="0"/>
                </a:rPr>
                <a:t>China (estimated at 66 million patients, prevalence estimate of 8.8% of population ages 30–69)</a:t>
              </a:r>
            </a:p>
            <a:p>
              <a:pPr marL="285750" indent="-285750" algn="just" fontAlgn="base">
                <a:lnSpc>
                  <a:spcPct val="100000"/>
                </a:lnSpc>
                <a:spcAft>
                  <a:spcPct val="0"/>
                </a:spcAft>
                <a:buFont typeface="Arial" panose="020B0604020202020204" pitchFamily="34" charset="0"/>
                <a:buChar char="•"/>
                <a:defRPr/>
              </a:pPr>
              <a:r>
                <a:rPr lang="en-US" b="1" kern="0" dirty="0">
                  <a:solidFill>
                    <a:srgbClr val="1C1D1E"/>
                  </a:solidFill>
                  <a:effectLst/>
                  <a:latin typeface="Arial" panose="020B0604020202020204" pitchFamily="34" charset="0"/>
                  <a:ea typeface="Times New Roman" panose="02020603050405020304" pitchFamily="18" charset="0"/>
                  <a:cs typeface="Arial" panose="020B0604020202020204" pitchFamily="34" charset="0"/>
                </a:rPr>
                <a:t>India (29 million, 5.4%)</a:t>
              </a:r>
            </a:p>
            <a:p>
              <a:pPr marL="285750" indent="-285750" algn="just" fontAlgn="base">
                <a:lnSpc>
                  <a:spcPct val="100000"/>
                </a:lnSpc>
                <a:spcAft>
                  <a:spcPct val="0"/>
                </a:spcAft>
                <a:buFont typeface="Arial" panose="020B0604020202020204" pitchFamily="34" charset="0"/>
                <a:buChar char="•"/>
                <a:defRPr/>
              </a:pPr>
              <a:r>
                <a:rPr lang="en-US" kern="0" dirty="0">
                  <a:solidFill>
                    <a:srgbClr val="1C1D1E"/>
                  </a:solidFill>
                  <a:effectLst/>
                  <a:latin typeface="Arial" panose="020B0604020202020204" pitchFamily="34" charset="0"/>
                  <a:ea typeface="Times New Roman" panose="02020603050405020304" pitchFamily="18" charset="0"/>
                  <a:cs typeface="Arial" panose="020B0604020202020204" pitchFamily="34" charset="0"/>
                </a:rPr>
                <a:t>Brazil (25 million, 26%)</a:t>
              </a:r>
            </a:p>
            <a:p>
              <a:pPr marL="285750" indent="-285750" algn="just" fontAlgn="base">
                <a:lnSpc>
                  <a:spcPct val="100000"/>
                </a:lnSpc>
                <a:spcAft>
                  <a:spcPct val="0"/>
                </a:spcAft>
                <a:buFont typeface="Arial" panose="020B0604020202020204" pitchFamily="34" charset="0"/>
                <a:buChar char="•"/>
                <a:defRPr/>
              </a:pPr>
              <a:r>
                <a:rPr lang="en-US" kern="0" dirty="0">
                  <a:solidFill>
                    <a:srgbClr val="1C1D1E"/>
                  </a:solidFill>
                  <a:effectLst/>
                  <a:latin typeface="Arial" panose="020B0604020202020204" pitchFamily="34" charset="0"/>
                  <a:ea typeface="Times New Roman" panose="02020603050405020304" pitchFamily="18" charset="0"/>
                  <a:cs typeface="Arial" panose="020B0604020202020204" pitchFamily="34" charset="0"/>
                </a:rPr>
                <a:t>USA (24 million, 14.5%)</a:t>
              </a:r>
            </a:p>
            <a:p>
              <a:pPr marL="285750" indent="-285750" algn="just" fontAlgn="base">
                <a:lnSpc>
                  <a:spcPct val="100000"/>
                </a:lnSpc>
                <a:spcAft>
                  <a:spcPct val="0"/>
                </a:spcAft>
                <a:buFont typeface="Arial" panose="020B0604020202020204" pitchFamily="34" charset="0"/>
                <a:buChar char="•"/>
                <a:defRPr/>
              </a:pPr>
              <a:r>
                <a:rPr lang="en-US" kern="0" dirty="0">
                  <a:solidFill>
                    <a:srgbClr val="1C1D1E"/>
                  </a:solidFill>
                  <a:effectLst/>
                  <a:latin typeface="Arial" panose="020B0604020202020204" pitchFamily="34" charset="0"/>
                  <a:ea typeface="Times New Roman" panose="02020603050405020304" pitchFamily="18" charset="0"/>
                  <a:cs typeface="Arial" panose="020B0604020202020204" pitchFamily="34" charset="0"/>
                </a:rPr>
                <a:t>Russia (20 million, 25.6%)</a:t>
              </a:r>
            </a:p>
            <a:p>
              <a:pPr algn="just" fontAlgn="base">
                <a:spcAft>
                  <a:spcPct val="0"/>
                </a:spcAft>
                <a:defRPr/>
              </a:pPr>
              <a:endParaRPr lang="en-US" kern="1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00000"/>
                </a:lnSpc>
                <a:spcAft>
                  <a:spcPct val="0"/>
                </a:spcAft>
                <a:defRPr/>
              </a:pPr>
              <a:endParaRPr lang="en-US" b="1" dirty="0">
                <a:solidFill>
                  <a:schemeClr val="accent1"/>
                </a:solidFill>
                <a:latin typeface="Arial" panose="020B0604020202020204" pitchFamily="34" charset="0"/>
                <a:cs typeface="Arial" panose="020B0604020202020204" pitchFamily="34" charset="0"/>
              </a:endParaRPr>
            </a:p>
          </p:txBody>
        </p:sp>
      </p:grpSp>
      <p:sp>
        <p:nvSpPr>
          <p:cNvPr id="69" name="TextBox 68">
            <a:extLst>
              <a:ext uri="{FF2B5EF4-FFF2-40B4-BE49-F238E27FC236}">
                <a16:creationId xmlns:a16="http://schemas.microsoft.com/office/drawing/2014/main" id="{5F82BA76-06EF-E374-971B-6C9C0A7A1DEB}"/>
              </a:ext>
            </a:extLst>
          </p:cNvPr>
          <p:cNvSpPr txBox="1"/>
          <p:nvPr/>
        </p:nvSpPr>
        <p:spPr>
          <a:xfrm>
            <a:off x="550144" y="1456755"/>
            <a:ext cx="5697470" cy="646331"/>
          </a:xfrm>
          <a:prstGeom prst="rect">
            <a:avLst/>
          </a:prstGeom>
          <a:noFill/>
        </p:spPr>
        <p:txBody>
          <a:bodyPr wrap="square" rtlCol="0">
            <a:spAutoFit/>
          </a:bodyPr>
          <a:lstStyle/>
          <a:p>
            <a:pPr algn="just"/>
            <a:r>
              <a:rPr lang="en-US" b="1" dirty="0">
                <a:latin typeface="Arial" panose="020B0604020202020204" pitchFamily="34" charset="0"/>
                <a:cs typeface="Arial" panose="020B0604020202020204" pitchFamily="34" charset="0"/>
              </a:rPr>
              <a:t>Average prevalence for OSA in India – </a:t>
            </a:r>
            <a:r>
              <a:rPr lang="en-US" b="1" dirty="0">
                <a:solidFill>
                  <a:schemeClr val="accent1">
                    <a:lumMod val="75000"/>
                  </a:schemeClr>
                </a:solidFill>
                <a:latin typeface="Arial" panose="020B0604020202020204" pitchFamily="34" charset="0"/>
                <a:cs typeface="Arial" panose="020B0604020202020204" pitchFamily="34" charset="0"/>
              </a:rPr>
              <a:t>(13.7%)</a:t>
            </a:r>
          </a:p>
          <a:p>
            <a:pPr algn="just"/>
            <a:r>
              <a:rPr lang="en-US" b="1" dirty="0">
                <a:latin typeface="Arial" panose="020B0604020202020204" pitchFamily="34" charset="0"/>
                <a:cs typeface="Arial" panose="020B0604020202020204" pitchFamily="34" charset="0"/>
              </a:rPr>
              <a:t>OSA with daytime symptoms – </a:t>
            </a:r>
            <a:r>
              <a:rPr lang="en-US" b="1" dirty="0">
                <a:solidFill>
                  <a:schemeClr val="accent1">
                    <a:lumMod val="75000"/>
                  </a:schemeClr>
                </a:solidFill>
                <a:latin typeface="Arial" panose="020B0604020202020204" pitchFamily="34" charset="0"/>
                <a:cs typeface="Arial" panose="020B0604020202020204" pitchFamily="34" charset="0"/>
              </a:rPr>
              <a:t>(3.57)</a:t>
            </a:r>
          </a:p>
        </p:txBody>
      </p:sp>
      <p:sp>
        <p:nvSpPr>
          <p:cNvPr id="73" name="Rectangle 72">
            <a:extLst>
              <a:ext uri="{FF2B5EF4-FFF2-40B4-BE49-F238E27FC236}">
                <a16:creationId xmlns:a16="http://schemas.microsoft.com/office/drawing/2014/main" id="{83D1305C-256F-A0BA-062E-5354D74D272E}"/>
              </a:ext>
            </a:extLst>
          </p:cNvPr>
          <p:cNvSpPr/>
          <p:nvPr/>
        </p:nvSpPr>
        <p:spPr>
          <a:xfrm>
            <a:off x="10218656" y="6429080"/>
            <a:ext cx="1636416" cy="32051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81" name="TextBox 80">
            <a:extLst>
              <a:ext uri="{FF2B5EF4-FFF2-40B4-BE49-F238E27FC236}">
                <a16:creationId xmlns:a16="http://schemas.microsoft.com/office/drawing/2014/main" id="{AEC11015-6209-0A11-CD0C-ACDD1AAE4848}"/>
              </a:ext>
            </a:extLst>
          </p:cNvPr>
          <p:cNvSpPr txBox="1"/>
          <p:nvPr/>
        </p:nvSpPr>
        <p:spPr>
          <a:xfrm>
            <a:off x="550144" y="2470826"/>
            <a:ext cx="5675772" cy="923330"/>
          </a:xfrm>
          <a:prstGeom prst="rect">
            <a:avLst/>
          </a:prstGeom>
          <a:noFill/>
        </p:spPr>
        <p:txBody>
          <a:bodyPr wrap="square">
            <a:spAutoFit/>
          </a:bodyPr>
          <a:lstStyle/>
          <a:p>
            <a:pPr algn="just"/>
            <a:r>
              <a:rPr lang="en-IN" b="1" dirty="0">
                <a:solidFill>
                  <a:srgbClr val="212121"/>
                </a:solidFill>
                <a:effectLst/>
                <a:latin typeface="Arial" panose="020B0604020202020204" pitchFamily="34" charset="0"/>
                <a:ea typeface="Calibri" panose="020F0502020204030204" pitchFamily="34" charset="0"/>
                <a:cs typeface="Arial" panose="020B0604020202020204" pitchFamily="34" charset="0"/>
              </a:rPr>
              <a:t>Obesity is more than twice as prevalent among truck drivers compared to the general population </a:t>
            </a:r>
          </a:p>
          <a:p>
            <a:pPr algn="just"/>
            <a:r>
              <a:rPr lang="en-IN" b="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(69% vs. 31%) </a:t>
            </a:r>
            <a:r>
              <a:rPr lang="en-US" b="1" dirty="0">
                <a:solidFill>
                  <a:schemeClr val="accent1">
                    <a:lumMod val="75000"/>
                  </a:schemeClr>
                </a:solidFill>
                <a:latin typeface="Arial" panose="020B06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4B036B09-E9D7-E57B-F5D5-08D167C93712}"/>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Tree>
    <p:extLst>
      <p:ext uri="{BB962C8B-B14F-4D97-AF65-F5344CB8AC3E}">
        <p14:creationId xmlns:p14="http://schemas.microsoft.com/office/powerpoint/2010/main" val="4153333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Oval 58">
            <a:extLst>
              <a:ext uri="{FF2B5EF4-FFF2-40B4-BE49-F238E27FC236}">
                <a16:creationId xmlns:a16="http://schemas.microsoft.com/office/drawing/2014/main" id="{E56C0CCC-035C-C44E-96B9-650A0C943361}"/>
              </a:ext>
            </a:extLst>
          </p:cNvPr>
          <p:cNvSpPr/>
          <p:nvPr/>
        </p:nvSpPr>
        <p:spPr>
          <a:xfrm rot="10800000" flipH="1">
            <a:off x="4449036" y="3429000"/>
            <a:ext cx="132026" cy="132026"/>
          </a:xfrm>
          <a:prstGeom prst="ellipse">
            <a:avLst/>
          </a:prstGeom>
          <a:solidFill>
            <a:srgbClr val="CACE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12" name="TextBox 11">
            <a:extLst>
              <a:ext uri="{FF2B5EF4-FFF2-40B4-BE49-F238E27FC236}">
                <a16:creationId xmlns:a16="http://schemas.microsoft.com/office/drawing/2014/main" id="{3C8B1BFC-2DB5-4453-A5B8-9BCB83421DB9}"/>
              </a:ext>
            </a:extLst>
          </p:cNvPr>
          <p:cNvSpPr txBox="1"/>
          <p:nvPr/>
        </p:nvSpPr>
        <p:spPr>
          <a:xfrm>
            <a:off x="255639" y="1140541"/>
            <a:ext cx="11184521" cy="3477031"/>
          </a:xfrm>
          <a:prstGeom prst="rect">
            <a:avLst/>
          </a:prstGeom>
          <a:ln>
            <a:solidFill>
              <a:schemeClr val="accent1"/>
            </a:solidFill>
          </a:ln>
        </p:spPr>
        <p:txBody>
          <a:bodyPr vert="horz" wrap="square" lIns="0" tIns="0" rIns="0" bIns="0" numCol="1" rtlCol="0" anchor="t" anchorCtr="0" compatLnSpc="1">
            <a:prstTxWarp prst="textNoShape">
              <a:avLst/>
            </a:prstTxWarp>
            <a:noAutofit/>
          </a:bodyPr>
          <a:lstStyle/>
          <a:p>
            <a:pPr marL="182880" marR="0" lvl="0" indent="-182880" algn="just"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r>
              <a:rPr lang="en-US" sz="2000" dirty="0">
                <a:latin typeface="Arial" panose="020B0604020202020204" pitchFamily="34" charset="0"/>
                <a:cs typeface="Arial" panose="020B0604020202020204" pitchFamily="34" charset="0"/>
              </a:rPr>
              <a:t>OSA is quite prevalent globally, studies show that Individual of more than 18-45  years of age are at risk of OSA, people who are at risk of obesity are prone to OSA</a:t>
            </a:r>
          </a:p>
          <a:p>
            <a:pPr marL="285750" marR="0" lvl="0" indent="-285750" algn="just"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endParaRPr lang="en-US" sz="2000" dirty="0">
              <a:latin typeface="Arial" panose="020B0604020202020204" pitchFamily="34" charset="0"/>
              <a:cs typeface="Arial" panose="020B0604020202020204" pitchFamily="34" charset="0"/>
            </a:endParaRPr>
          </a:p>
          <a:p>
            <a:pPr marL="285750" marR="0" lvl="0" indent="-285750" algn="just"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r>
              <a:rPr lang="en-US" sz="2000" dirty="0">
                <a:latin typeface="Arial" panose="020B0604020202020204" pitchFamily="34" charset="0"/>
                <a:cs typeface="Arial" panose="020B0604020202020204" pitchFamily="34" charset="0"/>
              </a:rPr>
              <a:t>Male are more at risk as compared to females</a:t>
            </a:r>
          </a:p>
          <a:p>
            <a:pPr marR="0" lvl="0" algn="just" defTabSz="914400" rtl="0" eaLnBrk="1" fontAlgn="base" latinLnBrk="0" hangingPunct="1">
              <a:lnSpc>
                <a:spcPct val="100000"/>
              </a:lnSpc>
              <a:spcBef>
                <a:spcPts val="0"/>
              </a:spcBef>
              <a:spcAft>
                <a:spcPct val="0"/>
              </a:spcAft>
              <a:buClrTx/>
              <a:buSzTx/>
              <a:tabLst/>
              <a:defRPr/>
            </a:pPr>
            <a:endParaRPr lang="en-US" sz="2000" dirty="0">
              <a:solidFill>
                <a:schemeClr val="accent1">
                  <a:lumMod val="75000"/>
                </a:schemeClr>
              </a:solidFill>
              <a:latin typeface="Arial" panose="020B0604020202020204" pitchFamily="34" charset="0"/>
              <a:cs typeface="Arial" panose="020B0604020202020204" pitchFamily="34" charset="0"/>
            </a:endParaRPr>
          </a:p>
          <a:p>
            <a:pPr marL="285750" marR="0" lvl="0" indent="-285750" algn="just"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r>
              <a:rPr lang="en-US" sz="2000" b="1" dirty="0">
                <a:solidFill>
                  <a:schemeClr val="accent1">
                    <a:lumMod val="75000"/>
                  </a:schemeClr>
                </a:solidFill>
                <a:latin typeface="Arial" panose="020B0604020202020204" pitchFamily="34" charset="0"/>
                <a:cs typeface="Arial" panose="020B0604020202020204" pitchFamily="34" charset="0"/>
              </a:rPr>
              <a:t>Heavy goods vehicle drivers </a:t>
            </a:r>
            <a:r>
              <a:rPr lang="en-US" sz="2000" dirty="0">
                <a:latin typeface="Arial" panose="020B0604020202020204" pitchFamily="34" charset="0"/>
                <a:cs typeface="Arial" panose="020B0604020202020204" pitchFamily="34" charset="0"/>
              </a:rPr>
              <a:t>as well as pilots and the </a:t>
            </a:r>
            <a:r>
              <a:rPr lang="en-US" sz="2000" b="1" dirty="0">
                <a:solidFill>
                  <a:schemeClr val="accent1">
                    <a:lumMod val="75000"/>
                  </a:schemeClr>
                </a:solidFill>
                <a:latin typeface="Arial" panose="020B0604020202020204" pitchFamily="34" charset="0"/>
                <a:cs typeface="Arial" panose="020B0604020202020204" pitchFamily="34" charset="0"/>
              </a:rPr>
              <a:t>population working in rotational shifts </a:t>
            </a:r>
            <a:r>
              <a:rPr lang="en-US" sz="2000" dirty="0">
                <a:latin typeface="Arial" panose="020B0604020202020204" pitchFamily="34" charset="0"/>
                <a:cs typeface="Arial" panose="020B0604020202020204" pitchFamily="34" charset="0"/>
              </a:rPr>
              <a:t>are at high risk of OSA. </a:t>
            </a:r>
          </a:p>
          <a:p>
            <a:pPr marR="0" lvl="0" algn="just" defTabSz="914400" rtl="0" eaLnBrk="1" fontAlgn="base" latinLnBrk="0" hangingPunct="1">
              <a:lnSpc>
                <a:spcPct val="100000"/>
              </a:lnSpc>
              <a:spcBef>
                <a:spcPts val="0"/>
              </a:spcBef>
              <a:spcAft>
                <a:spcPct val="0"/>
              </a:spcAft>
              <a:buClrTx/>
              <a:buSzTx/>
              <a:tabLst/>
              <a:defRPr/>
            </a:pPr>
            <a:endParaRPr lang="en-US" sz="2000" dirty="0">
              <a:latin typeface="Arial" panose="020B0604020202020204" pitchFamily="34" charset="0"/>
              <a:cs typeface="Arial" panose="020B0604020202020204" pitchFamily="34" charset="0"/>
            </a:endParaRPr>
          </a:p>
          <a:p>
            <a:pPr marL="285750" marR="0" lvl="0" indent="-285750" algn="just"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r>
              <a:rPr lang="en-US" sz="2000" dirty="0">
                <a:latin typeface="Arial" panose="020B0604020202020204" pitchFamily="34" charset="0"/>
                <a:cs typeface="Arial" panose="020B0604020202020204" pitchFamily="34" charset="0"/>
              </a:rPr>
              <a:t>Lorry driving has been identified as one of the most hazardous working professions, hence HGV drivers are exposed to a multitude of health- related risk factors associated with their occupations as result.</a:t>
            </a:r>
          </a:p>
          <a:p>
            <a:pPr marR="0" lvl="0" algn="just" defTabSz="914400" rtl="0" eaLnBrk="1" fontAlgn="base" latinLnBrk="0" hangingPunct="1">
              <a:lnSpc>
                <a:spcPct val="100000"/>
              </a:lnSpc>
              <a:spcBef>
                <a:spcPts val="0"/>
              </a:spcBef>
              <a:spcAft>
                <a:spcPct val="0"/>
              </a:spcAft>
              <a:buClrTx/>
              <a:buSzTx/>
              <a:tabLst/>
              <a:defRPr/>
            </a:pPr>
            <a:endParaRPr lang="en-US" sz="20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D96C70BD-2D30-CADD-AB0D-5B3ABD3762E7}"/>
              </a:ext>
            </a:extLst>
          </p:cNvPr>
          <p:cNvSpPr/>
          <p:nvPr/>
        </p:nvSpPr>
        <p:spPr>
          <a:xfrm>
            <a:off x="10271760" y="6487367"/>
            <a:ext cx="1451494" cy="33808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A28DA56E-7CBB-C64F-997F-9EAD4F9C58D1}"/>
              </a:ext>
            </a:extLst>
          </p:cNvPr>
          <p:cNvSpPr txBox="1"/>
          <p:nvPr/>
        </p:nvSpPr>
        <p:spPr>
          <a:xfrm>
            <a:off x="255639" y="230269"/>
            <a:ext cx="1273238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OSA at risk population</a:t>
            </a:r>
          </a:p>
        </p:txBody>
      </p:sp>
      <p:sp>
        <p:nvSpPr>
          <p:cNvPr id="2" name="TextBox 1">
            <a:extLst>
              <a:ext uri="{FF2B5EF4-FFF2-40B4-BE49-F238E27FC236}">
                <a16:creationId xmlns:a16="http://schemas.microsoft.com/office/drawing/2014/main" id="{34D82D95-2EFC-7ECB-E972-BA86A95502BE}"/>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Tree>
    <p:extLst>
      <p:ext uri="{BB962C8B-B14F-4D97-AF65-F5344CB8AC3E}">
        <p14:creationId xmlns:p14="http://schemas.microsoft.com/office/powerpoint/2010/main" val="234720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Oval 58">
            <a:extLst>
              <a:ext uri="{FF2B5EF4-FFF2-40B4-BE49-F238E27FC236}">
                <a16:creationId xmlns:a16="http://schemas.microsoft.com/office/drawing/2014/main" id="{E56C0CCC-035C-C44E-96B9-650A0C943361}"/>
              </a:ext>
            </a:extLst>
          </p:cNvPr>
          <p:cNvSpPr/>
          <p:nvPr/>
        </p:nvSpPr>
        <p:spPr>
          <a:xfrm rot="10800000" flipH="1">
            <a:off x="4449036" y="3429000"/>
            <a:ext cx="132026" cy="132026"/>
          </a:xfrm>
          <a:prstGeom prst="ellipse">
            <a:avLst/>
          </a:prstGeom>
          <a:solidFill>
            <a:srgbClr val="CACE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err="1"/>
          </a:p>
        </p:txBody>
      </p:sp>
      <p:sp>
        <p:nvSpPr>
          <p:cNvPr id="11" name="Title 1">
            <a:extLst>
              <a:ext uri="{FF2B5EF4-FFF2-40B4-BE49-F238E27FC236}">
                <a16:creationId xmlns:a16="http://schemas.microsoft.com/office/drawing/2014/main" id="{180316B3-D24E-4AD3-80CF-BBF6A5BA472F}"/>
              </a:ext>
            </a:extLst>
          </p:cNvPr>
          <p:cNvSpPr txBox="1">
            <a:spLocks/>
          </p:cNvSpPr>
          <p:nvPr/>
        </p:nvSpPr>
        <p:spPr>
          <a:xfrm>
            <a:off x="383741" y="-31945"/>
            <a:ext cx="11339513" cy="768350"/>
          </a:xfrm>
          <a:prstGeom prst="rect">
            <a:avLst/>
          </a:prstGeom>
          <a:noFill/>
        </p:spPr>
        <p:txBody>
          <a:bodyPr anchor="b"/>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latin typeface="Arial" panose="020B0604020202020204" pitchFamily="34" charset="0"/>
                <a:cs typeface="Arial" panose="020B0604020202020204" pitchFamily="34" charset="0"/>
              </a:rPr>
              <a:t>Introduction – Heavy good vehicle </a:t>
            </a:r>
            <a:r>
              <a:rPr kumimoji="0" lang="en-US" sz="3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endParaRPr kumimoji="0" lang="en-US" sz="3600" b="1" i="0" u="none" strike="noStrike" kern="1200" cap="none" spc="0" normalizeH="0" baseline="0" noProof="0" dirty="0">
              <a:ln>
                <a:noFill/>
              </a:ln>
              <a:effectLst/>
              <a:uLnTx/>
              <a:uFillTx/>
              <a:latin typeface="Arial" panose="020B0604020202020204"/>
            </a:endParaRPr>
          </a:p>
        </p:txBody>
      </p:sp>
      <p:sp>
        <p:nvSpPr>
          <p:cNvPr id="9" name="Rectangle 8">
            <a:extLst>
              <a:ext uri="{FF2B5EF4-FFF2-40B4-BE49-F238E27FC236}">
                <a16:creationId xmlns:a16="http://schemas.microsoft.com/office/drawing/2014/main" id="{D96C70BD-2D30-CADD-AB0D-5B3ABD3762E7}"/>
              </a:ext>
            </a:extLst>
          </p:cNvPr>
          <p:cNvSpPr/>
          <p:nvPr/>
        </p:nvSpPr>
        <p:spPr>
          <a:xfrm>
            <a:off x="10271760" y="6487367"/>
            <a:ext cx="1451494" cy="33808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3" name="Footer Placeholder 12">
            <a:extLst>
              <a:ext uri="{FF2B5EF4-FFF2-40B4-BE49-F238E27FC236}">
                <a16:creationId xmlns:a16="http://schemas.microsoft.com/office/drawing/2014/main" id="{C2DF18B6-B28F-5DD8-D072-FC3AF8787A44}"/>
              </a:ext>
            </a:extLst>
          </p:cNvPr>
          <p:cNvSpPr>
            <a:spLocks noGrp="1"/>
          </p:cNvSpPr>
          <p:nvPr>
            <p:ph type="ftr" sz="quarter" idx="3"/>
          </p:nvPr>
        </p:nvSpPr>
        <p:spPr>
          <a:xfrm>
            <a:off x="0" y="5592307"/>
            <a:ext cx="10873538" cy="895060"/>
          </a:xfrm>
        </p:spPr>
        <p:txBody>
          <a:bodyPr/>
          <a:lstStyle/>
          <a:p>
            <a:r>
              <a:rPr lang="en-US" dirty="0">
                <a:hlinkClick r:id="rId3">
                  <a:extLst>
                    <a:ext uri="{A12FA001-AC4F-418D-AE19-62706E023703}">
                      <ahyp:hlinkClr xmlns:ahyp="http://schemas.microsoft.com/office/drawing/2018/hyperlinkcolor" val="tx"/>
                    </a:ext>
                  </a:extLst>
                </a:hlinkClick>
              </a:rPr>
              <a:t>https://link.springer.com/article/10.1007/s00420-021-01675-1 </a:t>
            </a:r>
          </a:p>
          <a:p>
            <a:r>
              <a:rPr lang="en-US" dirty="0">
                <a:hlinkClick r:id="rId3">
                  <a:extLst>
                    <a:ext uri="{A12FA001-AC4F-418D-AE19-62706E023703}">
                      <ahyp:hlinkClr xmlns:ahyp="http://schemas.microsoft.com/office/drawing/2018/hyperlinkcolor" val="tx"/>
                    </a:ext>
                  </a:extLst>
                </a:hlinkClick>
              </a:rPr>
              <a:t>https://link.springer.com/article/10.1007/s00420-021-01675-1</a:t>
            </a:r>
            <a:endParaRPr lang="en-US" dirty="0"/>
          </a:p>
          <a:p>
            <a:r>
              <a:rPr lang="en-US" dirty="0">
                <a:hlinkClick r:id="rId4">
                  <a:extLst>
                    <a:ext uri="{A12FA001-AC4F-418D-AE19-62706E023703}">
                      <ahyp:hlinkClr xmlns:ahyp="http://schemas.microsoft.com/office/drawing/2018/hyperlinkcolor" val="tx"/>
                    </a:ext>
                  </a:extLst>
                </a:hlinkClick>
              </a:rPr>
              <a:t>https://www.livemint.com/</a:t>
            </a:r>
            <a:endParaRPr lang="en-US" dirty="0"/>
          </a:p>
          <a:p>
            <a:r>
              <a:rPr lang="en-US" sz="800" dirty="0">
                <a:hlinkClick r:id="rId5">
                  <a:extLst>
                    <a:ext uri="{A12FA001-AC4F-418D-AE19-62706E023703}">
                      <ahyp:hlinkClr xmlns:ahyp="http://schemas.microsoft.com/office/drawing/2018/hyperlinkcolor" val="tx"/>
                    </a:ext>
                  </a:extLst>
                </a:hlinkClick>
              </a:rPr>
              <a:t>https://pubmed.ncbi.nlm.nih.gov/15646234/</a:t>
            </a:r>
            <a:r>
              <a:rPr lang="en-US" sz="800" dirty="0"/>
              <a:t> , Road transport year book (2015 -16)</a:t>
            </a:r>
            <a:endParaRPr lang="en-US" dirty="0"/>
          </a:p>
        </p:txBody>
      </p:sp>
      <p:sp>
        <p:nvSpPr>
          <p:cNvPr id="3" name="TextBox 2">
            <a:extLst>
              <a:ext uri="{FF2B5EF4-FFF2-40B4-BE49-F238E27FC236}">
                <a16:creationId xmlns:a16="http://schemas.microsoft.com/office/drawing/2014/main" id="{76F5E09A-AA54-3EBF-6B73-F183044EEC76}"/>
              </a:ext>
            </a:extLst>
          </p:cNvPr>
          <p:cNvSpPr txBox="1"/>
          <p:nvPr/>
        </p:nvSpPr>
        <p:spPr>
          <a:xfrm>
            <a:off x="468745" y="4066268"/>
            <a:ext cx="5097141" cy="1631216"/>
          </a:xfrm>
          <a:prstGeom prst="rect">
            <a:avLst/>
          </a:prstGeom>
          <a:noFill/>
          <a:ln>
            <a:solidFill>
              <a:schemeClr val="bg1">
                <a:lumMod val="65000"/>
              </a:schemeClr>
            </a:solidFill>
            <a:prstDash val="dash"/>
          </a:ln>
        </p:spPr>
        <p:txBody>
          <a:bodyPr wrap="square">
            <a:spAutoFit/>
          </a:bodyPr>
          <a:lstStyle/>
          <a:p>
            <a:r>
              <a:rPr lang="en-US" sz="2000"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HGV at risk of OSA</a:t>
            </a:r>
          </a:p>
          <a:p>
            <a:pPr marL="285750" indent="-285750">
              <a:buFont typeface="Wingdings" panose="05000000000000000000" pitchFamily="2" charset="2"/>
              <a:buChar char="§"/>
            </a:pPr>
            <a:r>
              <a:rPr lang="en-US" dirty="0"/>
              <a:t>Sedentary behavior</a:t>
            </a:r>
          </a:p>
          <a:p>
            <a:pPr marL="285750" indent="-285750">
              <a:buFont typeface="Wingdings" panose="05000000000000000000" pitchFamily="2" charset="2"/>
              <a:buChar char="§"/>
            </a:pPr>
            <a:r>
              <a:rPr lang="en-US" dirty="0"/>
              <a:t>Inadequate diet</a:t>
            </a:r>
          </a:p>
          <a:p>
            <a:pPr marL="285750" indent="-285750">
              <a:buFont typeface="Wingdings" panose="05000000000000000000" pitchFamily="2" charset="2"/>
              <a:buChar char="§"/>
            </a:pPr>
            <a:r>
              <a:rPr lang="en-US" dirty="0"/>
              <a:t>Obesity</a:t>
            </a:r>
          </a:p>
          <a:p>
            <a:pPr marL="285750" indent="-285750">
              <a:buFont typeface="Wingdings" panose="05000000000000000000" pitchFamily="2" charset="2"/>
              <a:buChar char="§"/>
            </a:pPr>
            <a:r>
              <a:rPr lang="en-US" dirty="0"/>
              <a:t>Proportion of hypertension</a:t>
            </a:r>
          </a:p>
        </p:txBody>
      </p:sp>
      <p:pic>
        <p:nvPicPr>
          <p:cNvPr id="2" name="Picture 1">
            <a:extLst>
              <a:ext uri="{FF2B5EF4-FFF2-40B4-BE49-F238E27FC236}">
                <a16:creationId xmlns:a16="http://schemas.microsoft.com/office/drawing/2014/main" id="{6E67FE41-75B3-592E-A98C-6E61132545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01840" y="3622323"/>
            <a:ext cx="4886217" cy="25136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TextBox 3">
            <a:extLst>
              <a:ext uri="{FF2B5EF4-FFF2-40B4-BE49-F238E27FC236}">
                <a16:creationId xmlns:a16="http://schemas.microsoft.com/office/drawing/2014/main" id="{6736D49B-DF5B-F44A-0EE8-6076911F6483}"/>
              </a:ext>
            </a:extLst>
          </p:cNvPr>
          <p:cNvSpPr txBox="1"/>
          <p:nvPr/>
        </p:nvSpPr>
        <p:spPr>
          <a:xfrm>
            <a:off x="468745" y="798747"/>
            <a:ext cx="11254508" cy="707886"/>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Motor Vehicle Act describes heavy good vehicles as “ any goods carriage, gross vehicle weight of which or tractor or a road roller, whose weight exceeds </a:t>
            </a:r>
            <a:r>
              <a:rPr lang="en-US" sz="2000" b="1" dirty="0">
                <a:solidFill>
                  <a:schemeClr val="accent1">
                    <a:lumMod val="75000"/>
                  </a:schemeClr>
                </a:solidFill>
                <a:latin typeface="Arial" panose="020B0604020202020204" pitchFamily="34" charset="0"/>
                <a:cs typeface="Arial" panose="020B0604020202020204" pitchFamily="34" charset="0"/>
              </a:rPr>
              <a:t>12,000 Kg</a:t>
            </a:r>
          </a:p>
        </p:txBody>
      </p:sp>
      <p:sp>
        <p:nvSpPr>
          <p:cNvPr id="5" name="TextBox 4">
            <a:extLst>
              <a:ext uri="{FF2B5EF4-FFF2-40B4-BE49-F238E27FC236}">
                <a16:creationId xmlns:a16="http://schemas.microsoft.com/office/drawing/2014/main" id="{2AFB6F96-DD41-42EA-BCCD-9D6245B48B6E}"/>
              </a:ext>
            </a:extLst>
          </p:cNvPr>
          <p:cNvSpPr txBox="1"/>
          <p:nvPr/>
        </p:nvSpPr>
        <p:spPr>
          <a:xfrm>
            <a:off x="383741" y="1663066"/>
            <a:ext cx="10873539"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Total transport contribution to Gross value addition – </a:t>
            </a:r>
            <a:r>
              <a:rPr lang="en-US" sz="2000" b="1" dirty="0">
                <a:solidFill>
                  <a:schemeClr val="accent1">
                    <a:lumMod val="75000"/>
                  </a:schemeClr>
                </a:solidFill>
                <a:latin typeface="Arial" panose="020B0604020202020204" pitchFamily="34" charset="0"/>
                <a:cs typeface="Arial" panose="020B0604020202020204" pitchFamily="34" charset="0"/>
              </a:rPr>
              <a:t>5%</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Road transport contribution – </a:t>
            </a:r>
            <a:r>
              <a:rPr lang="en-US" sz="2000" b="1" dirty="0">
                <a:solidFill>
                  <a:schemeClr val="accent1">
                    <a:lumMod val="75000"/>
                  </a:schemeClr>
                </a:solidFill>
                <a:latin typeface="Arial" panose="020B0604020202020204" pitchFamily="34" charset="0"/>
                <a:cs typeface="Arial" panose="020B0604020202020204" pitchFamily="34" charset="0"/>
              </a:rPr>
              <a:t>3.3%</a:t>
            </a:r>
          </a:p>
          <a:p>
            <a:pPr marL="342900" indent="-342900">
              <a:buFont typeface="Arial" panose="020B0604020202020204" pitchFamily="34" charset="0"/>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In the category of impacting vehicles, truck/lorry has the </a:t>
            </a:r>
            <a:r>
              <a:rPr lang="en-US"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3rd</a:t>
            </a:r>
            <a:r>
              <a:rPr lang="en-US" sz="2000" dirty="0">
                <a:effectLst/>
                <a:latin typeface="Calibri" panose="020F0502020204030204" pitchFamily="34" charset="0"/>
                <a:ea typeface="Calibri" panose="020F0502020204030204" pitchFamily="34" charset="0"/>
                <a:cs typeface="Times New Roman" panose="02020603050405020304" pitchFamily="18" charset="0"/>
              </a:rPr>
              <a:t> highest share </a:t>
            </a:r>
            <a:r>
              <a:rPr lang="en-US"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(12.3%) </a:t>
            </a:r>
            <a:r>
              <a:rPr lang="en-US" sz="2000" dirty="0">
                <a:effectLst/>
                <a:latin typeface="Calibri" panose="020F0502020204030204" pitchFamily="34" charset="0"/>
                <a:ea typeface="Calibri" panose="020F0502020204030204" pitchFamily="34" charset="0"/>
                <a:cs typeface="Times New Roman" panose="02020603050405020304" pitchFamily="18" charset="0"/>
              </a:rPr>
              <a:t>of total crashes (MoRTH)</a:t>
            </a:r>
          </a:p>
          <a:p>
            <a:pPr marL="342900" indent="-342900">
              <a:buFont typeface="Arial" panose="020B0604020202020204" pitchFamily="34" charset="0"/>
              <a:buChar char="•"/>
            </a:pPr>
            <a:r>
              <a:rPr lang="en-US" sz="2000"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Road accidents claimed </a:t>
            </a: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1,53,972</a:t>
            </a:r>
            <a:r>
              <a:rPr lang="en-US" sz="2000"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 lives and harmed </a:t>
            </a: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3,84,448</a:t>
            </a:r>
            <a:r>
              <a:rPr lang="en-US" sz="2000" b="1"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 </a:t>
            </a:r>
            <a:r>
              <a:rPr lang="en-US" sz="2000"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people in </a:t>
            </a: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2021</a:t>
            </a:r>
          </a:p>
          <a:p>
            <a:pPr marL="342900" indent="-342900">
              <a:buFont typeface="Arial" panose="020B0604020202020204" pitchFamily="34" charset="0"/>
              <a:buChar char="•"/>
            </a:pPr>
            <a:r>
              <a:rPr lang="en-US" sz="2000"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Age range that is most severely hit by road accidents is </a:t>
            </a: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18 to 45 </a:t>
            </a:r>
            <a:r>
              <a:rPr lang="en-US" sz="2000"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years old, which accounting for almost </a:t>
            </a:r>
            <a:r>
              <a:rPr lang="en-US" sz="2000" b="1"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67%</a:t>
            </a:r>
            <a:r>
              <a:rPr lang="en-US" sz="2000" kern="1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 </a:t>
            </a:r>
            <a:r>
              <a:rPr lang="en-US" sz="2000"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of all accidental deaths.</a:t>
            </a:r>
            <a:endParaRPr lang="en-US" sz="2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E0919E8-23A8-F9F7-E989-87C152019B62}"/>
              </a:ext>
            </a:extLst>
          </p:cNvPr>
          <p:cNvSpPr txBox="1"/>
          <p:nvPr/>
        </p:nvSpPr>
        <p:spPr>
          <a:xfrm>
            <a:off x="2721" y="6488668"/>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sp>
        <p:nvSpPr>
          <p:cNvPr id="8" name="TextBox 7">
            <a:extLst>
              <a:ext uri="{FF2B5EF4-FFF2-40B4-BE49-F238E27FC236}">
                <a16:creationId xmlns:a16="http://schemas.microsoft.com/office/drawing/2014/main" id="{46BE4132-C41B-74AB-35F4-7EB27BE1D720}"/>
              </a:ext>
            </a:extLst>
          </p:cNvPr>
          <p:cNvSpPr txBox="1"/>
          <p:nvPr/>
        </p:nvSpPr>
        <p:spPr>
          <a:xfrm>
            <a:off x="8463280" y="6123906"/>
            <a:ext cx="3524777" cy="276999"/>
          </a:xfrm>
          <a:prstGeom prst="rect">
            <a:avLst/>
          </a:prstGeom>
          <a:noFill/>
        </p:spPr>
        <p:txBody>
          <a:bodyPr wrap="square" rtlCol="0">
            <a:spAutoFit/>
          </a:bodyPr>
          <a:lstStyle/>
          <a:p>
            <a:r>
              <a:rPr lang="en-US" sz="1200" b="1" i="1" dirty="0">
                <a:solidFill>
                  <a:schemeClr val="bg1">
                    <a:lumMod val="50000"/>
                  </a:schemeClr>
                </a:solidFill>
                <a:latin typeface="Arial" panose="020B0604020202020204" pitchFamily="34" charset="0"/>
                <a:cs typeface="Arial" panose="020B0604020202020204" pitchFamily="34" charset="0"/>
              </a:rPr>
              <a:t>Field visit to transport Nagar</a:t>
            </a:r>
          </a:p>
        </p:txBody>
      </p:sp>
    </p:spTree>
    <p:extLst>
      <p:ext uri="{BB962C8B-B14F-4D97-AF65-F5344CB8AC3E}">
        <p14:creationId xmlns:p14="http://schemas.microsoft.com/office/powerpoint/2010/main" val="915129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84D13E9-2E3C-14EB-29D4-E59A6B94E630}"/>
              </a:ext>
            </a:extLst>
          </p:cNvPr>
          <p:cNvSpPr>
            <a:spLocks noGrp="1"/>
          </p:cNvSpPr>
          <p:nvPr>
            <p:ph type="ftr" sz="quarter" idx="3"/>
          </p:nvPr>
        </p:nvSpPr>
        <p:spPr>
          <a:xfrm>
            <a:off x="0" y="5997813"/>
            <a:ext cx="9241633" cy="646330"/>
          </a:xfrm>
        </p:spPr>
        <p:txBody>
          <a:bodyPr/>
          <a:lstStyle/>
          <a:p>
            <a:r>
              <a:rPr lang="en-IN" sz="900" u="sng" spc="-15"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3"/>
              </a:rPr>
              <a:t>https://timesofindia.indiatimes.com/auto/miscellaneous/over-50-indian-truck-drivers-face-health-issues-study/articleshow/64667437.cms</a:t>
            </a:r>
            <a:r>
              <a:rPr lang="en-IN" sz="900" u="sng" spc="-15"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rPr>
              <a:t>, </a:t>
            </a:r>
          </a:p>
          <a:p>
            <a:r>
              <a:rPr lang="en-IN" sz="900" u="sng" kern="100" spc="-15"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4"/>
              </a:rPr>
              <a:t>https://www.journalijar.com/uploads/77_IJAR-24845.pdf</a:t>
            </a:r>
            <a:r>
              <a:rPr lang="en-IN" sz="900" kern="100" spc="-15" dirty="0">
                <a:solidFill>
                  <a:srgbClr val="1A1A1A"/>
                </a:solidFill>
                <a:effectLst/>
                <a:latin typeface="Arial" panose="020B0604020202020204" pitchFamily="34" charset="0"/>
                <a:ea typeface="Calibri" panose="020F0502020204030204" pitchFamily="34" charset="0"/>
                <a:cs typeface="Times New Roman" panose="02020603050405020304" pitchFamily="18" charset="0"/>
              </a:rPr>
              <a:t> </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900" dirty="0"/>
          </a:p>
        </p:txBody>
      </p:sp>
      <p:sp>
        <p:nvSpPr>
          <p:cNvPr id="4" name="TextBox 3">
            <a:extLst>
              <a:ext uri="{FF2B5EF4-FFF2-40B4-BE49-F238E27FC236}">
                <a16:creationId xmlns:a16="http://schemas.microsoft.com/office/drawing/2014/main" id="{9B1F8645-0C76-2612-1484-23BF519E5300}"/>
              </a:ext>
            </a:extLst>
          </p:cNvPr>
          <p:cNvSpPr txBox="1"/>
          <p:nvPr/>
        </p:nvSpPr>
        <p:spPr>
          <a:xfrm>
            <a:off x="333376" y="768729"/>
            <a:ext cx="6486524" cy="5970865"/>
          </a:xfrm>
          <a:prstGeom prst="rect">
            <a:avLst/>
          </a:prstGeom>
          <a:noFill/>
        </p:spPr>
        <p:txBody>
          <a:bodyPr wrap="square">
            <a:spAutoFit/>
          </a:bodyPr>
          <a:lstStyle/>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India tops the world in road crash deaths.</a:t>
            </a: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Average driving hours per day </a:t>
            </a:r>
            <a:r>
              <a:rPr lang="en-US" sz="2000" b="1" dirty="0">
                <a:latin typeface="Arial" panose="020B0604020202020204" pitchFamily="34" charset="0"/>
                <a:cs typeface="Arial" panose="020B0604020202020204" pitchFamily="34" charset="0"/>
              </a:rPr>
              <a:t>– </a:t>
            </a:r>
            <a:r>
              <a:rPr lang="en-US" sz="2000" b="1" dirty="0">
                <a:solidFill>
                  <a:schemeClr val="accent1">
                    <a:lumMod val="75000"/>
                  </a:schemeClr>
                </a:solidFill>
                <a:latin typeface="Arial" panose="020B0604020202020204" pitchFamily="34" charset="0"/>
                <a:cs typeface="Arial" panose="020B0604020202020204" pitchFamily="34" charset="0"/>
              </a:rPr>
              <a:t>(11.9 hours)</a:t>
            </a:r>
          </a:p>
          <a:p>
            <a:r>
              <a:rPr lang="en-US" sz="2000" b="1" dirty="0">
                <a:solidFill>
                  <a:schemeClr val="accent1">
                    <a:lumMod val="75000"/>
                  </a:schemeClr>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sz="2000" b="1" dirty="0">
                <a:solidFill>
                  <a:schemeClr val="accent1">
                    <a:lumMod val="75000"/>
                  </a:schemeClr>
                </a:solidFill>
                <a:highlight>
                  <a:srgbClr val="FFFF00"/>
                </a:highlight>
                <a:latin typeface="Arial" panose="020B0604020202020204" pitchFamily="34" charset="0"/>
                <a:cs typeface="Arial" panose="020B0604020202020204" pitchFamily="34" charset="0"/>
              </a:rPr>
              <a:t>49% </a:t>
            </a:r>
            <a:r>
              <a:rPr lang="en-US" sz="2000" dirty="0">
                <a:latin typeface="Arial" panose="020B0604020202020204" pitchFamily="34" charset="0"/>
                <a:cs typeface="Arial" panose="020B0604020202020204" pitchFamily="34" charset="0"/>
              </a:rPr>
              <a:t>drive vehicles even if - fatigued or sleepy. </a:t>
            </a: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Over </a:t>
            </a:r>
            <a:r>
              <a:rPr lang="en-US" sz="2000" b="1" dirty="0">
                <a:solidFill>
                  <a:schemeClr val="accent1">
                    <a:lumMod val="75000"/>
                  </a:schemeClr>
                </a:solidFill>
                <a:latin typeface="Arial" panose="020B0604020202020204" pitchFamily="34" charset="0"/>
                <a:cs typeface="Arial" panose="020B0604020202020204" pitchFamily="34" charset="0"/>
              </a:rPr>
              <a:t>9</a:t>
            </a:r>
            <a:r>
              <a:rPr lang="en-US" sz="2000" dirty="0">
                <a:latin typeface="Arial" panose="020B0604020202020204" pitchFamily="34" charset="0"/>
                <a:cs typeface="Arial" panose="020B0604020202020204" pitchFamily="34" charset="0"/>
              </a:rPr>
              <a:t> out of 10 respondents </a:t>
            </a:r>
            <a:r>
              <a:rPr lang="en-US" sz="2000" b="1" dirty="0">
                <a:solidFill>
                  <a:schemeClr val="accent1">
                    <a:lumMod val="75000"/>
                  </a:schemeClr>
                </a:solidFill>
                <a:latin typeface="Arial" panose="020B0604020202020204" pitchFamily="34" charset="0"/>
                <a:cs typeface="Arial" panose="020B0604020202020204" pitchFamily="34" charset="0"/>
              </a:rPr>
              <a:t>(93%) </a:t>
            </a:r>
            <a:r>
              <a:rPr lang="en-US" sz="2000" dirty="0">
                <a:latin typeface="Arial" panose="020B0604020202020204" pitchFamily="34" charset="0"/>
                <a:cs typeface="Arial" panose="020B0604020202020204" pitchFamily="34" charset="0"/>
              </a:rPr>
              <a:t>confirmed that other than salary/wages, they do not get any social security benefits (such as provident fund, pension, health insurance, life insurance, gratuity, </a:t>
            </a:r>
            <a:r>
              <a:rPr lang="en-US" sz="2000" dirty="0" err="1">
                <a:latin typeface="Arial" panose="020B0604020202020204" pitchFamily="34" charset="0"/>
                <a:cs typeface="Arial" panose="020B0604020202020204" pitchFamily="34" charset="0"/>
              </a:rPr>
              <a:t>etc</a:t>
            </a:r>
            <a:r>
              <a:rPr lang="en-US" sz="2000" dirty="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IN" sz="2000" spc="-15" dirty="0">
                <a:solidFill>
                  <a:srgbClr val="1A1A1A"/>
                </a:solidFill>
                <a:effectLst/>
                <a:latin typeface="Arial" panose="020B0604020202020204" pitchFamily="34" charset="0"/>
                <a:ea typeface="Calibri" panose="020F0502020204030204" pitchFamily="34" charset="0"/>
                <a:cs typeface="Arial" panose="020B0604020202020204" pitchFamily="34" charset="0"/>
              </a:rPr>
              <a:t>Over </a:t>
            </a:r>
            <a:r>
              <a:rPr lang="en-IN" sz="2000" b="1" spc="-15" dirty="0">
                <a:solidFill>
                  <a:schemeClr val="accent1">
                    <a:lumMod val="75000"/>
                  </a:schemeClr>
                </a:solidFill>
                <a:effectLst/>
                <a:highlight>
                  <a:srgbClr val="FFFF00"/>
                </a:highlight>
                <a:latin typeface="Arial" panose="020B0604020202020204" pitchFamily="34" charset="0"/>
                <a:ea typeface="Calibri" panose="020F0502020204030204" pitchFamily="34" charset="0"/>
                <a:cs typeface="Arial" panose="020B0604020202020204" pitchFamily="34" charset="0"/>
              </a:rPr>
              <a:t>50</a:t>
            </a:r>
            <a:r>
              <a:rPr lang="en-IN" sz="2000" spc="-15" dirty="0">
                <a:solidFill>
                  <a:schemeClr val="accent1">
                    <a:lumMod val="75000"/>
                  </a:schemeClr>
                </a:solidFill>
                <a:effectLst/>
                <a:highlight>
                  <a:srgbClr val="FFFF00"/>
                </a:highlight>
                <a:latin typeface="Arial" panose="020B0604020202020204" pitchFamily="34" charset="0"/>
                <a:ea typeface="Calibri" panose="020F0502020204030204" pitchFamily="34" charset="0"/>
                <a:cs typeface="Arial" panose="020B0604020202020204" pitchFamily="34" charset="0"/>
              </a:rPr>
              <a:t>% </a:t>
            </a:r>
            <a:r>
              <a:rPr lang="en-IN" sz="2000" spc="-15" dirty="0">
                <a:solidFill>
                  <a:srgbClr val="1A1A1A"/>
                </a:solidFill>
                <a:effectLst/>
                <a:highlight>
                  <a:srgbClr val="FFFF00"/>
                </a:highlight>
                <a:latin typeface="Arial" panose="020B0604020202020204" pitchFamily="34" charset="0"/>
                <a:ea typeface="Calibri" panose="020F0502020204030204" pitchFamily="34" charset="0"/>
                <a:cs typeface="Arial" panose="020B0604020202020204" pitchFamily="34" charset="0"/>
              </a:rPr>
              <a:t>of Indian truck drivers </a:t>
            </a:r>
            <a:r>
              <a:rPr lang="en-IN" sz="2000" spc="-15" dirty="0">
                <a:solidFill>
                  <a:srgbClr val="1A1A1A"/>
                </a:solidFill>
                <a:highlight>
                  <a:srgbClr val="FFFF00"/>
                </a:highlight>
                <a:latin typeface="Arial" panose="020B0604020202020204" pitchFamily="34" charset="0"/>
                <a:ea typeface="Calibri" panose="020F0502020204030204" pitchFamily="34" charset="0"/>
                <a:cs typeface="Arial" panose="020B0604020202020204" pitchFamily="34" charset="0"/>
              </a:rPr>
              <a:t> had </a:t>
            </a:r>
            <a:r>
              <a:rPr lang="en-IN" sz="2000" spc="-15" dirty="0">
                <a:solidFill>
                  <a:srgbClr val="1A1A1A"/>
                </a:solidFill>
                <a:effectLst/>
                <a:latin typeface="Arial" panose="020B0604020202020204" pitchFamily="34" charset="0"/>
                <a:ea typeface="Calibri" panose="020F0502020204030204" pitchFamily="34" charset="0"/>
                <a:cs typeface="Arial" panose="020B0604020202020204" pitchFamily="34" charset="0"/>
              </a:rPr>
              <a:t>health issues (TOI)</a:t>
            </a:r>
          </a:p>
          <a:p>
            <a:endParaRPr lang="en-IN" sz="2000" spc="-15" dirty="0">
              <a:solidFill>
                <a:srgbClr val="1A1A1A"/>
              </a:solidFill>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IN" sz="2000" dirty="0">
                <a:solidFill>
                  <a:srgbClr val="212121"/>
                </a:solidFill>
                <a:latin typeface="Arial" panose="020B0604020202020204" pitchFamily="34" charset="0"/>
                <a:ea typeface="Times New Roman" panose="02020603050405020304" pitchFamily="18" charset="0"/>
                <a:cs typeface="Arial" panose="020B0604020202020204" pitchFamily="34" charset="0"/>
              </a:rPr>
              <a:t>L</a:t>
            </a:r>
            <a:r>
              <a:rPr lang="en-IN" sz="2000" dirty="0">
                <a:solidFill>
                  <a:srgbClr val="212121"/>
                </a:solidFill>
                <a:effectLst/>
                <a:latin typeface="Arial" panose="020B0604020202020204" pitchFamily="34" charset="0"/>
                <a:ea typeface="Times New Roman" panose="02020603050405020304" pitchFamily="18" charset="0"/>
                <a:cs typeface="Arial" panose="020B0604020202020204" pitchFamily="34" charset="0"/>
              </a:rPr>
              <a:t>ifetime prevalence of - </a:t>
            </a:r>
            <a:r>
              <a:rPr lang="en-IN" sz="2000" b="1" dirty="0">
                <a:solidFill>
                  <a:schemeClr val="accent1">
                    <a:lumMod val="75000"/>
                  </a:schemeClr>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18.0% </a:t>
            </a:r>
            <a:r>
              <a:rPr lang="en-IN" sz="2000" dirty="0">
                <a:solidFill>
                  <a:srgbClr val="21212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for obstructive sleep </a:t>
            </a:r>
            <a:r>
              <a:rPr lang="en-IN" sz="2000" dirty="0" err="1">
                <a:solidFill>
                  <a:srgbClr val="21212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apnea</a:t>
            </a:r>
            <a:r>
              <a:rPr lang="en-IN" sz="2000" dirty="0">
                <a:solidFill>
                  <a:srgbClr val="212121"/>
                </a:solidFill>
                <a:highlight>
                  <a:srgbClr val="FFFF00"/>
                </a:highlight>
                <a:latin typeface="Arial" panose="020B0604020202020204" pitchFamily="34" charset="0"/>
                <a:ea typeface="Times New Roman" panose="02020603050405020304" pitchFamily="18" charset="0"/>
                <a:cs typeface="Arial" panose="020B0604020202020204" pitchFamily="34" charset="0"/>
              </a:rPr>
              <a:t> </a:t>
            </a:r>
            <a:r>
              <a:rPr lang="en-IN" sz="20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(n=372).</a:t>
            </a:r>
            <a:endParaRPr lang="en-US" sz="200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endParaRPr>
          </a:p>
          <a:p>
            <a:endParaRPr lang="en-IN" sz="1400" spc="-15" dirty="0">
              <a:solidFill>
                <a:srgbClr val="1A1A1A"/>
              </a:solidFill>
              <a:effectLst/>
              <a:latin typeface="Arial" panose="020B0604020202020204" pitchFamily="34" charset="0"/>
              <a:ea typeface="Calibri" panose="020F0502020204030204" pitchFamily="34" charset="0"/>
              <a:cs typeface="Arial" panose="020B0604020202020204" pitchFamily="34" charset="0"/>
            </a:endParaRPr>
          </a:p>
          <a:p>
            <a:endParaRPr lang="en-IN" sz="1400" spc="-15" dirty="0">
              <a:solidFill>
                <a:srgbClr val="1A1A1A"/>
              </a:solidFill>
              <a:effectLst/>
              <a:latin typeface="Arial" panose="020B0604020202020204" pitchFamily="34" charset="0"/>
              <a:ea typeface="Calibri" panose="020F0502020204030204" pitchFamily="34" charset="0"/>
              <a:cs typeface="Arial" panose="020B0604020202020204" pitchFamily="34" charset="0"/>
            </a:endParaRPr>
          </a:p>
          <a:p>
            <a:endParaRPr lang="en-IN" sz="1400" spc="-15" dirty="0">
              <a:solidFill>
                <a:srgbClr val="1A1A1A"/>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FBB0C8F8-C72F-BC2E-360F-E842291633FF}"/>
              </a:ext>
            </a:extLst>
          </p:cNvPr>
          <p:cNvSpPr txBox="1"/>
          <p:nvPr/>
        </p:nvSpPr>
        <p:spPr>
          <a:xfrm>
            <a:off x="333376" y="190500"/>
            <a:ext cx="6276974" cy="646331"/>
          </a:xfrm>
          <a:prstGeom prst="rect">
            <a:avLst/>
          </a:prstGeom>
          <a:noFill/>
          <a:ln w="19050">
            <a:solidFill>
              <a:schemeClr val="accent1"/>
            </a:solidFill>
            <a:prstDash val="solid"/>
          </a:ln>
        </p:spPr>
        <p:txBody>
          <a:bodyPr wrap="square" rtlCol="0">
            <a:spAutoFit/>
          </a:bodyPr>
          <a:lstStyle/>
          <a:p>
            <a:r>
              <a:rPr lang="en-US" sz="3600" b="1" dirty="0">
                <a:latin typeface="Arial" panose="020B0604020202020204" pitchFamily="34" charset="0"/>
                <a:cs typeface="Arial" panose="020B0604020202020204" pitchFamily="34" charset="0"/>
              </a:rPr>
              <a:t>HGV drivers in India</a:t>
            </a:r>
          </a:p>
        </p:txBody>
      </p:sp>
      <p:pic>
        <p:nvPicPr>
          <p:cNvPr id="5" name="Picture 4">
            <a:extLst>
              <a:ext uri="{FF2B5EF4-FFF2-40B4-BE49-F238E27FC236}">
                <a16:creationId xmlns:a16="http://schemas.microsoft.com/office/drawing/2014/main" id="{3E2FE649-FD60-017F-B593-42BA6F0E41DF}"/>
              </a:ext>
            </a:extLst>
          </p:cNvPr>
          <p:cNvPicPr>
            <a:picLocks noChangeAspect="1"/>
          </p:cNvPicPr>
          <p:nvPr/>
        </p:nvPicPr>
        <p:blipFill>
          <a:blip r:embed="rId5"/>
          <a:stretch>
            <a:fillRect/>
          </a:stretch>
        </p:blipFill>
        <p:spPr>
          <a:xfrm>
            <a:off x="6768204" y="213857"/>
            <a:ext cx="5068217" cy="2767490"/>
          </a:xfrm>
          <a:prstGeom prst="rect">
            <a:avLst/>
          </a:prstGeom>
        </p:spPr>
      </p:pic>
      <p:sp>
        <p:nvSpPr>
          <p:cNvPr id="11" name="TextBox 10">
            <a:extLst>
              <a:ext uri="{FF2B5EF4-FFF2-40B4-BE49-F238E27FC236}">
                <a16:creationId xmlns:a16="http://schemas.microsoft.com/office/drawing/2014/main" id="{03427455-56BE-DF04-C5F5-62C49DF9FEA1}"/>
              </a:ext>
            </a:extLst>
          </p:cNvPr>
          <p:cNvSpPr txBox="1"/>
          <p:nvPr/>
        </p:nvSpPr>
        <p:spPr>
          <a:xfrm>
            <a:off x="-2484" y="6482834"/>
            <a:ext cx="12186557" cy="369332"/>
          </a:xfrm>
          <a:prstGeom prst="rect">
            <a:avLst/>
          </a:prstGeom>
          <a:solidFill>
            <a:schemeClr val="accent1">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ea typeface="Calibri"/>
              <a:cs typeface="Calibri"/>
            </a:endParaRPr>
          </a:p>
        </p:txBody>
      </p:sp>
      <p:pic>
        <p:nvPicPr>
          <p:cNvPr id="13" name="Picture 12">
            <a:extLst>
              <a:ext uri="{FF2B5EF4-FFF2-40B4-BE49-F238E27FC236}">
                <a16:creationId xmlns:a16="http://schemas.microsoft.com/office/drawing/2014/main" id="{8DC90421-BB2E-881B-717A-C26289FBC62D}"/>
              </a:ext>
            </a:extLst>
          </p:cNvPr>
          <p:cNvPicPr>
            <a:picLocks noChangeAspect="1"/>
          </p:cNvPicPr>
          <p:nvPr/>
        </p:nvPicPr>
        <p:blipFill>
          <a:blip r:embed="rId6"/>
          <a:stretch>
            <a:fillRect/>
          </a:stretch>
        </p:blipFill>
        <p:spPr>
          <a:xfrm>
            <a:off x="6610350" y="3220720"/>
            <a:ext cx="5573723" cy="2990265"/>
          </a:xfrm>
          <a:prstGeom prst="rect">
            <a:avLst/>
          </a:prstGeom>
        </p:spPr>
      </p:pic>
    </p:spTree>
    <p:extLst>
      <p:ext uri="{BB962C8B-B14F-4D97-AF65-F5344CB8AC3E}">
        <p14:creationId xmlns:p14="http://schemas.microsoft.com/office/powerpoint/2010/main" val="1446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5989ece0-f90e-40bf-9c79-1a7beccdb861}" enabled="0" method="" siteId="{5989ece0-f90e-40bf-9c79-1a7beccdb861}" removed="1"/>
</clbl:labelList>
</file>

<file path=docProps/app.xml><?xml version="1.0" encoding="utf-8"?>
<Properties xmlns="http://schemas.openxmlformats.org/officeDocument/2006/extended-properties" xmlns:vt="http://schemas.openxmlformats.org/officeDocument/2006/docPropsVTypes">
  <TotalTime>1703</TotalTime>
  <Words>3550</Words>
  <Application>Microsoft Office PowerPoint</Application>
  <PresentationFormat>Widescreen</PresentationFormat>
  <Paragraphs>443</Paragraphs>
  <Slides>36</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Arial Narrow</vt:lpstr>
      <vt:lpstr>Calibri</vt:lpstr>
      <vt:lpstr>Calibri Light</vt:lpstr>
      <vt:lpstr>Cambria</vt:lpstr>
      <vt:lpstr>Symbol</vt:lpstr>
      <vt:lpstr>Wingdings</vt:lpstr>
      <vt:lpstr>Office Theme</vt:lpstr>
      <vt:lpstr>PowerPoint Presentation</vt:lpstr>
      <vt:lpstr>PowerPoint Presentation</vt:lpstr>
      <vt:lpstr>Obstructive Sleep Apnea</vt:lpstr>
      <vt:lpstr>PowerPoint Presentation</vt:lpstr>
      <vt:lpstr>Prevalence </vt:lpstr>
      <vt:lpstr>Prevalence</vt:lpstr>
      <vt:lpstr>PowerPoint Presentation</vt:lpstr>
      <vt:lpstr>PowerPoint Presentation</vt:lpstr>
      <vt:lpstr>PowerPoint Presentation</vt:lpstr>
      <vt:lpstr>PowerPoint Presentation</vt:lpstr>
      <vt:lpstr>PowerPoint Presentation</vt:lpstr>
      <vt:lpstr>Public relevance of OSA with HGV</vt:lpstr>
      <vt:lpstr>Objectives</vt:lpstr>
      <vt:lpstr>PowerPoint Presentation</vt:lpstr>
      <vt:lpstr>PowerPoint Presentation</vt:lpstr>
      <vt:lpstr>PowerPoint Presentation</vt:lpstr>
      <vt:lpstr>PowerPoint Presentation</vt:lpstr>
      <vt:lpstr>Results </vt:lpstr>
      <vt:lpstr>PowerPoint Presentation</vt:lpstr>
      <vt:lpstr>PowerPoint Presentation</vt:lpstr>
      <vt:lpstr>PowerPoint Presentation</vt:lpstr>
      <vt:lpstr>PowerPoint Presentation</vt:lpstr>
      <vt:lpstr>Highlights from studies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Priyanka joshi</dc:creator>
  <cp:lastModifiedBy>Priyanka joshi</cp:lastModifiedBy>
  <cp:revision>29</cp:revision>
  <dcterms:created xsi:type="dcterms:W3CDTF">2023-06-10T02:43:10Z</dcterms:created>
  <dcterms:modified xsi:type="dcterms:W3CDTF">2023-07-18T15:47:51Z</dcterms:modified>
</cp:coreProperties>
</file>