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31"/>
  </p:notesMasterIdLst>
  <p:sldIdLst>
    <p:sldId id="256" r:id="rId2"/>
    <p:sldId id="257" r:id="rId3"/>
    <p:sldId id="258" r:id="rId4"/>
    <p:sldId id="259" r:id="rId5"/>
    <p:sldId id="264" r:id="rId6"/>
    <p:sldId id="284" r:id="rId7"/>
    <p:sldId id="265" r:id="rId8"/>
    <p:sldId id="266" r:id="rId9"/>
    <p:sldId id="267" r:id="rId10"/>
    <p:sldId id="268" r:id="rId11"/>
    <p:sldId id="270" r:id="rId12"/>
    <p:sldId id="271" r:id="rId13"/>
    <p:sldId id="285" r:id="rId14"/>
    <p:sldId id="269" r:id="rId15"/>
    <p:sldId id="272" r:id="rId16"/>
    <p:sldId id="273" r:id="rId17"/>
    <p:sldId id="274" r:id="rId18"/>
    <p:sldId id="275" r:id="rId19"/>
    <p:sldId id="286" r:id="rId20"/>
    <p:sldId id="276" r:id="rId21"/>
    <p:sldId id="277" r:id="rId22"/>
    <p:sldId id="278" r:id="rId23"/>
    <p:sldId id="279" r:id="rId24"/>
    <p:sldId id="280" r:id="rId25"/>
    <p:sldId id="281" r:id="rId26"/>
    <p:sldId id="282" r:id="rId27"/>
    <p:sldId id="287" r:id="rId28"/>
    <p:sldId id="290" r:id="rId29"/>
    <p:sldId id="289" r:id="rId30"/>
  </p:sldIdLst>
  <p:sldSz cx="118872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20"/>
    <p:restoredTop sz="94660"/>
  </p:normalViewPr>
  <p:slideViewPr>
    <p:cSldViewPr>
      <p:cViewPr varScale="1">
        <p:scale>
          <a:sx n="73" d="100"/>
          <a:sy n="73" d="100"/>
        </p:scale>
        <p:origin x="-636" y="-102"/>
      </p:cViewPr>
      <p:guideLst>
        <p:guide orient="horz" pos="2160"/>
        <p:guide pos="3744"/>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4A104F-2240-4227-B721-B1D73CEFFA7A}" type="datetimeFigureOut">
              <a:rPr lang="en-US" smtClean="0"/>
              <a:pPr/>
              <a:t>19/05/2016</a:t>
            </a:fld>
            <a:endParaRPr lang="en-US"/>
          </a:p>
        </p:txBody>
      </p:sp>
      <p:sp>
        <p:nvSpPr>
          <p:cNvPr id="4" name="Slide Image Placeholder 3"/>
          <p:cNvSpPr>
            <a:spLocks noGrp="1" noRot="1" noChangeAspect="1"/>
          </p:cNvSpPr>
          <p:nvPr>
            <p:ph type="sldImg" idx="2"/>
          </p:nvPr>
        </p:nvSpPr>
        <p:spPr>
          <a:xfrm>
            <a:off x="457200" y="685800"/>
            <a:ext cx="59436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30003B-2FD5-4235-BBA4-E5CD0E47127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91540" y="2130426"/>
            <a:ext cx="1010412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783080" y="3886200"/>
            <a:ext cx="832104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4F73E0B-FEBE-4A60-8628-10F5D34700AC}" type="datetime1">
              <a:rPr lang="en-US" smtClean="0"/>
              <a:pPr/>
              <a:t>19/05/2016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39D87B-4AE8-4911-A023-BA4B8F4B0B0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523A1E-E9F6-45EB-89B7-9AC00094D89E}" type="datetime1">
              <a:rPr lang="en-US" smtClean="0"/>
              <a:pPr/>
              <a:t>19/05/2016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39D87B-4AE8-4911-A023-BA4B8F4B0B0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18220" y="274639"/>
            <a:ext cx="267462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94360" y="274639"/>
            <a:ext cx="782574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6C4820-7AA7-460D-83D0-1F1DB8B314D7}" type="datetime1">
              <a:rPr lang="en-US" smtClean="0"/>
              <a:pPr/>
              <a:t>19/05/2016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39D87B-4AE8-4911-A023-BA4B8F4B0B0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6F5917-9BBD-4779-B146-5B211D8874ED}" type="datetime1">
              <a:rPr lang="en-US" smtClean="0"/>
              <a:pPr/>
              <a:t>19/05/2016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39D87B-4AE8-4911-A023-BA4B8F4B0B0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39007" y="4406901"/>
            <a:ext cx="1010412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39007" y="2906713"/>
            <a:ext cx="1010412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23B149-C101-4E8C-A066-6FAF622A01EF}" type="datetime1">
              <a:rPr lang="en-US" smtClean="0"/>
              <a:pPr/>
              <a:t>19/05/2016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39D87B-4AE8-4911-A023-BA4B8F4B0B0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94360" y="1600201"/>
            <a:ext cx="525018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042660" y="1600201"/>
            <a:ext cx="525018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D2C22E5-0BC2-4D2B-8B08-3A18D7478AED}" type="datetime1">
              <a:rPr lang="en-US" smtClean="0"/>
              <a:pPr/>
              <a:t>19/05/2016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39D87B-4AE8-4911-A023-BA4B8F4B0B0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94360" y="1535113"/>
            <a:ext cx="525224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94360" y="2174875"/>
            <a:ext cx="525224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038533" y="1535113"/>
            <a:ext cx="525430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038533" y="2174875"/>
            <a:ext cx="525430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6A95CCD-C0F0-4A10-B9DE-596D5B78C12A}" type="datetime1">
              <a:rPr lang="en-US" smtClean="0"/>
              <a:pPr/>
              <a:t>19/05/2016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39D87B-4AE8-4911-A023-BA4B8F4B0B0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250D4B7-4583-427A-B997-4A89F61CCC78}" type="datetime1">
              <a:rPr lang="en-US" smtClean="0"/>
              <a:pPr/>
              <a:t>19/05/2016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D39D87B-4AE8-4911-A023-BA4B8F4B0B0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A8215D-9C21-450D-8089-4BD446B07FC7}" type="datetime1">
              <a:rPr lang="en-US" smtClean="0"/>
              <a:pPr/>
              <a:t>19/05/2016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D39D87B-4AE8-4911-A023-BA4B8F4B0B0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1" y="273050"/>
            <a:ext cx="3910807"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647565" y="273051"/>
            <a:ext cx="664527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94361" y="1435101"/>
            <a:ext cx="3910807"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666B5F-4B6D-4A70-BC59-361D2510B93B}" type="datetime1">
              <a:rPr lang="en-US" smtClean="0"/>
              <a:pPr/>
              <a:t>19/05/2016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39D87B-4AE8-4911-A023-BA4B8F4B0B0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29974" y="4800600"/>
            <a:ext cx="713232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29974" y="612775"/>
            <a:ext cx="713232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29974" y="5367338"/>
            <a:ext cx="713232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92C944-3B62-4896-9471-AE24883EC011}" type="datetime1">
              <a:rPr lang="en-US" smtClean="0"/>
              <a:pPr/>
              <a:t>19/05/2016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39D87B-4AE8-4911-A023-BA4B8F4B0B0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4360" y="274638"/>
            <a:ext cx="1069848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94360" y="1600201"/>
            <a:ext cx="1069848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94360" y="6356351"/>
            <a:ext cx="277368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F11F61-4936-4F31-9F42-711D1F445993}" type="datetime1">
              <a:rPr lang="en-US" smtClean="0"/>
              <a:pPr/>
              <a:t>19/05/2016</a:t>
            </a:fld>
            <a:endParaRPr lang="en-US"/>
          </a:p>
        </p:txBody>
      </p:sp>
      <p:sp>
        <p:nvSpPr>
          <p:cNvPr id="5" name="Footer Placeholder 4"/>
          <p:cNvSpPr>
            <a:spLocks noGrp="1"/>
          </p:cNvSpPr>
          <p:nvPr>
            <p:ph type="ftr" sz="quarter" idx="3"/>
          </p:nvPr>
        </p:nvSpPr>
        <p:spPr>
          <a:xfrm>
            <a:off x="4061460" y="6356351"/>
            <a:ext cx="376428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19160" y="6356351"/>
            <a:ext cx="277368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39D87B-4AE8-4911-A023-BA4B8F4B0B0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smtClean="0"/>
              <a:t>Assessment of the services at </a:t>
            </a:r>
            <a:r>
              <a:rPr lang="en-US" b="1" dirty="0" err="1" smtClean="0"/>
              <a:t>Aagan</a:t>
            </a:r>
            <a:r>
              <a:rPr lang="en-US" b="1" dirty="0" smtClean="0"/>
              <a:t> </a:t>
            </a:r>
            <a:r>
              <a:rPr lang="en-US" b="1" dirty="0" err="1" smtClean="0"/>
              <a:t>Wadi</a:t>
            </a:r>
            <a:r>
              <a:rPr lang="en-US" b="1" dirty="0"/>
              <a:t> </a:t>
            </a:r>
            <a:r>
              <a:rPr lang="en-US" b="1" dirty="0" smtClean="0"/>
              <a:t>Centers (AWCs) in a rural block of </a:t>
            </a:r>
            <a:r>
              <a:rPr lang="en-US" b="1" dirty="0" err="1" smtClean="0"/>
              <a:t>Mirzapur</a:t>
            </a:r>
            <a:r>
              <a:rPr lang="en-US" b="1" dirty="0" smtClean="0"/>
              <a:t> UP</a:t>
            </a:r>
            <a:endParaRPr lang="en-US" dirty="0"/>
          </a:p>
        </p:txBody>
      </p:sp>
      <p:sp>
        <p:nvSpPr>
          <p:cNvPr id="3" name="Subtitle 2"/>
          <p:cNvSpPr>
            <a:spLocks noGrp="1"/>
          </p:cNvSpPr>
          <p:nvPr>
            <p:ph type="subTitle" idx="1"/>
          </p:nvPr>
        </p:nvSpPr>
        <p:spPr>
          <a:xfrm>
            <a:off x="6781800" y="5562600"/>
            <a:ext cx="4343400" cy="609600"/>
          </a:xfrm>
        </p:spPr>
        <p:txBody>
          <a:bodyPr>
            <a:normAutofit fontScale="55000" lnSpcReduction="20000"/>
          </a:bodyPr>
          <a:lstStyle/>
          <a:p>
            <a:r>
              <a:rPr lang="en-US" dirty="0" smtClean="0"/>
              <a:t>Presented By</a:t>
            </a:r>
          </a:p>
          <a:p>
            <a:r>
              <a:rPr lang="en-US" dirty="0" smtClean="0"/>
              <a:t>Dr. Phaneendra Mani</a:t>
            </a:r>
          </a:p>
          <a:p>
            <a:endParaRPr lang="en-US" dirty="0"/>
          </a:p>
        </p:txBody>
      </p:sp>
      <p:sp>
        <p:nvSpPr>
          <p:cNvPr id="6" name="Slide Number Placeholder 5"/>
          <p:cNvSpPr>
            <a:spLocks noGrp="1"/>
          </p:cNvSpPr>
          <p:nvPr>
            <p:ph type="sldNum" sz="quarter" idx="12"/>
          </p:nvPr>
        </p:nvSpPr>
        <p:spPr/>
        <p:txBody>
          <a:bodyPr/>
          <a:lstStyle/>
          <a:p>
            <a:fld id="{5D39D87B-4AE8-4911-A023-BA4B8F4B0B09}" type="slidenum">
              <a:rPr lang="en-US" smtClean="0"/>
              <a:pPr/>
              <a:t>1</a:t>
            </a:fld>
            <a:endParaRPr lang="en-US"/>
          </a:p>
        </p:txBody>
      </p:sp>
      <p:sp>
        <p:nvSpPr>
          <p:cNvPr id="5" name="Rectangle 4"/>
          <p:cNvSpPr/>
          <p:nvPr/>
        </p:nvSpPr>
        <p:spPr>
          <a:xfrm>
            <a:off x="1676400" y="4724400"/>
            <a:ext cx="2819400" cy="707886"/>
          </a:xfrm>
          <a:prstGeom prst="rect">
            <a:avLst/>
          </a:prstGeom>
        </p:spPr>
        <p:txBody>
          <a:bodyPr wrap="square">
            <a:spAutoFit/>
          </a:bodyPr>
          <a:lstStyle/>
          <a:p>
            <a:r>
              <a:rPr lang="en-US" sz="2000" dirty="0" smtClean="0"/>
              <a:t>Guided By:-</a:t>
            </a:r>
          </a:p>
          <a:p>
            <a:r>
              <a:rPr lang="en-US" sz="2000" dirty="0" smtClean="0"/>
              <a:t>Dr. A. K. </a:t>
            </a:r>
            <a:r>
              <a:rPr lang="en-US" sz="2000" dirty="0" err="1" smtClean="0"/>
              <a:t>Khokhar</a:t>
            </a:r>
            <a:endParaRPr lang="en-US" sz="20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Sign Board Visible from road</a:t>
            </a:r>
            <a:r>
              <a:rPr lang="en-US" dirty="0"/>
              <a:t/>
            </a:r>
            <a:br>
              <a:rPr lang="en-US" dirty="0"/>
            </a:br>
            <a:endParaRPr lang="en-US" dirty="0"/>
          </a:p>
        </p:txBody>
      </p:sp>
      <p:graphicFrame>
        <p:nvGraphicFramePr>
          <p:cNvPr id="5" name="Content Placeholder 4"/>
          <p:cNvGraphicFramePr>
            <a:graphicFrameLocks noGrp="1"/>
          </p:cNvGraphicFramePr>
          <p:nvPr>
            <p:ph idx="1"/>
          </p:nvPr>
        </p:nvGraphicFramePr>
        <p:xfrm>
          <a:off x="7239000" y="1752600"/>
          <a:ext cx="3657600" cy="2434179"/>
        </p:xfrm>
        <a:graphic>
          <a:graphicData uri="http://schemas.openxmlformats.org/drawingml/2006/table">
            <a:tbl>
              <a:tblPr/>
              <a:tblGrid>
                <a:gridCol w="32316"/>
                <a:gridCol w="1034484"/>
                <a:gridCol w="1482654"/>
                <a:gridCol w="1108146"/>
              </a:tblGrid>
              <a:tr h="404446">
                <a:tc gridSpan="2">
                  <a:txBody>
                    <a:bodyPr/>
                    <a:lstStyle/>
                    <a:p>
                      <a:pPr marL="0" marR="0" algn="l">
                        <a:lnSpc>
                          <a:spcPct val="115000"/>
                        </a:lnSpc>
                        <a:spcBef>
                          <a:spcPts val="0"/>
                        </a:spcBef>
                        <a:spcAft>
                          <a:spcPts val="0"/>
                        </a:spcAft>
                      </a:pPr>
                      <a:endParaRPr lang="en-US" sz="3600" dirty="0">
                        <a:latin typeface="Times New Roman"/>
                        <a:ea typeface="Times New Roman"/>
                        <a:cs typeface="Mangal"/>
                      </a:endParaRPr>
                    </a:p>
                  </a:txBody>
                  <a:tcPr marL="0" marR="0" marT="0" marB="0" anchor="b">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marL="38100" marR="38100" algn="ctr">
                        <a:lnSpc>
                          <a:spcPts val="1600"/>
                        </a:lnSpc>
                        <a:spcBef>
                          <a:spcPts val="0"/>
                        </a:spcBef>
                        <a:spcAft>
                          <a:spcPts val="0"/>
                        </a:spcAft>
                      </a:pPr>
                      <a:r>
                        <a:rPr lang="en-US" sz="2000">
                          <a:solidFill>
                            <a:srgbClr val="000000"/>
                          </a:solidFill>
                          <a:latin typeface="Arial"/>
                          <a:ea typeface="Times New Roman"/>
                          <a:cs typeface="Mangal"/>
                        </a:rPr>
                        <a:t>Frequency</a:t>
                      </a:r>
                      <a:endParaRPr lang="en-US" sz="3200">
                        <a:latin typeface="Calibri"/>
                        <a:ea typeface="Times New Roman"/>
                        <a:cs typeface="Mangal"/>
                      </a:endParaRPr>
                    </a:p>
                  </a:txBody>
                  <a:tcPr marL="0" marR="0" marT="0" marB="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2000">
                          <a:solidFill>
                            <a:srgbClr val="000000"/>
                          </a:solidFill>
                          <a:latin typeface="Arial"/>
                          <a:ea typeface="Times New Roman"/>
                          <a:cs typeface="Mangal"/>
                        </a:rPr>
                        <a:t>Percent</a:t>
                      </a:r>
                      <a:endParaRPr lang="en-US" sz="3200">
                        <a:latin typeface="Calibri"/>
                        <a:ea typeface="Times New Roman"/>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404446">
                <a:tc rowSpan="4">
                  <a:txBody>
                    <a:bodyPr/>
                    <a:lstStyle/>
                    <a:p>
                      <a:pPr marL="38100" marR="38100" algn="l">
                        <a:lnSpc>
                          <a:spcPts val="1600"/>
                        </a:lnSpc>
                        <a:spcBef>
                          <a:spcPts val="0"/>
                        </a:spcBef>
                        <a:spcAft>
                          <a:spcPts val="0"/>
                        </a:spcAft>
                      </a:pPr>
                      <a:r>
                        <a:rPr lang="en-US" sz="2000">
                          <a:solidFill>
                            <a:srgbClr val="000000"/>
                          </a:solidFill>
                          <a:latin typeface="Arial"/>
                          <a:ea typeface="Times New Roman"/>
                          <a:cs typeface="Mangal"/>
                        </a:rPr>
                        <a:t>Valid</a:t>
                      </a:r>
                      <a:endParaRPr lang="en-US" sz="3200">
                        <a:latin typeface="Calibri"/>
                        <a:ea typeface="Times New Roman"/>
                        <a:cs typeface="Mangal"/>
                      </a:endParaRPr>
                    </a:p>
                  </a:txBody>
                  <a:tcPr marL="0" marR="0" marT="0" marB="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l">
                        <a:lnSpc>
                          <a:spcPct val="115000"/>
                        </a:lnSpc>
                        <a:spcBef>
                          <a:spcPts val="0"/>
                        </a:spcBef>
                        <a:spcAft>
                          <a:spcPts val="0"/>
                        </a:spcAft>
                      </a:pPr>
                      <a:endParaRPr lang="en-US" sz="3600">
                        <a:latin typeface="Times New Roman"/>
                        <a:ea typeface="Times New Roman"/>
                        <a:cs typeface="Mangal"/>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2000">
                          <a:solidFill>
                            <a:srgbClr val="000000"/>
                          </a:solidFill>
                          <a:latin typeface="Arial"/>
                          <a:ea typeface="Times New Roman"/>
                          <a:cs typeface="Mangal"/>
                        </a:rPr>
                        <a:t>17</a:t>
                      </a:r>
                      <a:endParaRPr lang="en-US" sz="3200">
                        <a:latin typeface="Calibri"/>
                        <a:ea typeface="Times New Roman"/>
                        <a:cs typeface="Mangal"/>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2000">
                          <a:solidFill>
                            <a:srgbClr val="000000"/>
                          </a:solidFill>
                          <a:latin typeface="Arial"/>
                          <a:ea typeface="Times New Roman"/>
                          <a:cs typeface="Mangal"/>
                        </a:rPr>
                        <a:t>56.7</a:t>
                      </a:r>
                      <a:endParaRPr lang="en-US" sz="320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390769">
                <a:tc vMerge="1">
                  <a:txBody>
                    <a:bodyPr/>
                    <a:lstStyle/>
                    <a:p>
                      <a:endParaRPr lang="en-US"/>
                    </a:p>
                  </a:txBody>
                  <a:tcPr/>
                </a:tc>
                <a:tc>
                  <a:txBody>
                    <a:bodyPr/>
                    <a:lstStyle/>
                    <a:p>
                      <a:pPr marL="38100" marR="38100" algn="l">
                        <a:lnSpc>
                          <a:spcPts val="1600"/>
                        </a:lnSpc>
                        <a:spcBef>
                          <a:spcPts val="0"/>
                        </a:spcBef>
                        <a:spcAft>
                          <a:spcPts val="0"/>
                        </a:spcAft>
                      </a:pPr>
                      <a:r>
                        <a:rPr lang="en-US" sz="2000">
                          <a:solidFill>
                            <a:srgbClr val="000000"/>
                          </a:solidFill>
                          <a:latin typeface="Arial"/>
                          <a:ea typeface="Times New Roman"/>
                          <a:cs typeface="Mangal"/>
                        </a:rPr>
                        <a:t>No</a:t>
                      </a:r>
                      <a:endParaRPr lang="en-US" sz="3200">
                        <a:latin typeface="Calibri"/>
                        <a:ea typeface="Times New Roman"/>
                        <a:cs typeface="Mangal"/>
                      </a:endParaRPr>
                    </a:p>
                  </a:txBody>
                  <a:tcPr marL="0" marR="0" marT="0" marB="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Bef>
                          <a:spcPts val="0"/>
                        </a:spcBef>
                        <a:spcAft>
                          <a:spcPts val="0"/>
                        </a:spcAft>
                      </a:pPr>
                      <a:r>
                        <a:rPr lang="en-US" sz="2000">
                          <a:solidFill>
                            <a:srgbClr val="000000"/>
                          </a:solidFill>
                          <a:latin typeface="Arial"/>
                          <a:ea typeface="Times New Roman"/>
                          <a:cs typeface="Mangal"/>
                        </a:rPr>
                        <a:t>6</a:t>
                      </a:r>
                      <a:endParaRPr lang="en-US" sz="3200">
                        <a:latin typeface="Calibri"/>
                        <a:ea typeface="Times New Roman"/>
                        <a:cs typeface="Mangal"/>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Bef>
                          <a:spcPts val="0"/>
                        </a:spcBef>
                        <a:spcAft>
                          <a:spcPts val="0"/>
                        </a:spcAft>
                      </a:pPr>
                      <a:r>
                        <a:rPr lang="en-US" sz="2000" dirty="0">
                          <a:solidFill>
                            <a:srgbClr val="000000"/>
                          </a:solidFill>
                          <a:latin typeface="Arial"/>
                          <a:ea typeface="Times New Roman"/>
                          <a:cs typeface="Mangal"/>
                        </a:rPr>
                        <a:t>20.0</a:t>
                      </a:r>
                      <a:endParaRPr lang="en-US" sz="3200" dirty="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390769">
                <a:tc vMerge="1">
                  <a:txBody>
                    <a:bodyPr/>
                    <a:lstStyle/>
                    <a:p>
                      <a:endParaRPr lang="en-US"/>
                    </a:p>
                  </a:txBody>
                  <a:tcPr/>
                </a:tc>
                <a:tc>
                  <a:txBody>
                    <a:bodyPr/>
                    <a:lstStyle/>
                    <a:p>
                      <a:pPr marL="38100" marR="38100" algn="l">
                        <a:lnSpc>
                          <a:spcPts val="1600"/>
                        </a:lnSpc>
                        <a:spcBef>
                          <a:spcPts val="0"/>
                        </a:spcBef>
                        <a:spcAft>
                          <a:spcPts val="0"/>
                        </a:spcAft>
                      </a:pPr>
                      <a:r>
                        <a:rPr lang="en-US" sz="2000">
                          <a:solidFill>
                            <a:srgbClr val="000000"/>
                          </a:solidFill>
                          <a:latin typeface="Arial"/>
                          <a:ea typeface="Times New Roman"/>
                          <a:cs typeface="Mangal"/>
                        </a:rPr>
                        <a:t>Yes</a:t>
                      </a:r>
                      <a:endParaRPr lang="en-US" sz="3200">
                        <a:latin typeface="Calibri"/>
                        <a:ea typeface="Times New Roman"/>
                        <a:cs typeface="Mangal"/>
                      </a:endParaRPr>
                    </a:p>
                  </a:txBody>
                  <a:tcPr marL="0" marR="0" marT="0" marB="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Bef>
                          <a:spcPts val="0"/>
                        </a:spcBef>
                        <a:spcAft>
                          <a:spcPts val="0"/>
                        </a:spcAft>
                      </a:pPr>
                      <a:r>
                        <a:rPr lang="en-US" sz="2000">
                          <a:solidFill>
                            <a:srgbClr val="000000"/>
                          </a:solidFill>
                          <a:latin typeface="Arial"/>
                          <a:ea typeface="Times New Roman"/>
                          <a:cs typeface="Mangal"/>
                        </a:rPr>
                        <a:t>7</a:t>
                      </a:r>
                      <a:endParaRPr lang="en-US" sz="3200">
                        <a:latin typeface="Calibri"/>
                        <a:ea typeface="Times New Roman"/>
                        <a:cs typeface="Mangal"/>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Bef>
                          <a:spcPts val="0"/>
                        </a:spcBef>
                        <a:spcAft>
                          <a:spcPts val="0"/>
                        </a:spcAft>
                      </a:pPr>
                      <a:r>
                        <a:rPr lang="en-US" sz="2000">
                          <a:solidFill>
                            <a:srgbClr val="000000"/>
                          </a:solidFill>
                          <a:latin typeface="Arial"/>
                          <a:ea typeface="Times New Roman"/>
                          <a:cs typeface="Mangal"/>
                        </a:rPr>
                        <a:t>23.3</a:t>
                      </a:r>
                      <a:endParaRPr lang="en-US" sz="320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390769">
                <a:tc vMerge="1">
                  <a:txBody>
                    <a:bodyPr/>
                    <a:lstStyle/>
                    <a:p>
                      <a:endParaRPr lang="en-US"/>
                    </a:p>
                  </a:txBody>
                  <a:tcPr/>
                </a:tc>
                <a:tc>
                  <a:txBody>
                    <a:bodyPr/>
                    <a:lstStyle/>
                    <a:p>
                      <a:pPr marL="38100" marR="38100" algn="l">
                        <a:lnSpc>
                          <a:spcPts val="1600"/>
                        </a:lnSpc>
                        <a:spcBef>
                          <a:spcPts val="0"/>
                        </a:spcBef>
                        <a:spcAft>
                          <a:spcPts val="0"/>
                        </a:spcAft>
                      </a:pPr>
                      <a:r>
                        <a:rPr lang="en-US" sz="2000">
                          <a:solidFill>
                            <a:srgbClr val="000000"/>
                          </a:solidFill>
                          <a:latin typeface="Arial"/>
                          <a:ea typeface="Times New Roman"/>
                          <a:cs typeface="Mangal"/>
                        </a:rPr>
                        <a:t>Total</a:t>
                      </a:r>
                      <a:endParaRPr lang="en-US" sz="3200">
                        <a:latin typeface="Calibri"/>
                        <a:ea typeface="Times New Roman"/>
                        <a:cs typeface="Mangal"/>
                      </a:endParaRPr>
                    </a:p>
                  </a:txBody>
                  <a:tcPr marL="0" marR="0" marT="0" marB="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2000">
                          <a:solidFill>
                            <a:srgbClr val="000000"/>
                          </a:solidFill>
                          <a:latin typeface="Arial"/>
                          <a:ea typeface="Times New Roman"/>
                          <a:cs typeface="Mangal"/>
                        </a:rPr>
                        <a:t>30</a:t>
                      </a:r>
                      <a:endParaRPr lang="en-US" sz="3200">
                        <a:latin typeface="Calibri"/>
                        <a:ea typeface="Times New Roman"/>
                        <a:cs typeface="Mangal"/>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2000" dirty="0">
                          <a:solidFill>
                            <a:srgbClr val="000000"/>
                          </a:solidFill>
                          <a:latin typeface="Arial"/>
                          <a:ea typeface="Times New Roman"/>
                          <a:cs typeface="Mangal"/>
                        </a:rPr>
                        <a:t>100.0</a:t>
                      </a:r>
                      <a:endParaRPr lang="en-US" sz="3200" dirty="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sp>
        <p:nvSpPr>
          <p:cNvPr id="4" name="Slide Number Placeholder 3"/>
          <p:cNvSpPr>
            <a:spLocks noGrp="1"/>
          </p:cNvSpPr>
          <p:nvPr>
            <p:ph type="sldNum" sz="quarter" idx="12"/>
          </p:nvPr>
        </p:nvSpPr>
        <p:spPr/>
        <p:txBody>
          <a:bodyPr/>
          <a:lstStyle/>
          <a:p>
            <a:fld id="{5D39D87B-4AE8-4911-A023-BA4B8F4B0B09}" type="slidenum">
              <a:rPr lang="en-US" smtClean="0"/>
              <a:pPr/>
              <a:t>10</a:t>
            </a:fld>
            <a:endParaRPr lang="en-US"/>
          </a:p>
        </p:txBody>
      </p:sp>
      <p:pic>
        <p:nvPicPr>
          <p:cNvPr id="6" name="Picture 5"/>
          <p:cNvPicPr/>
          <p:nvPr/>
        </p:nvPicPr>
        <p:blipFill>
          <a:blip r:embed="rId2"/>
          <a:srcRect/>
          <a:stretch>
            <a:fillRect/>
          </a:stretch>
        </p:blipFill>
        <p:spPr bwMode="auto">
          <a:xfrm>
            <a:off x="685800" y="1524000"/>
            <a:ext cx="4876800" cy="4876800"/>
          </a:xfrm>
          <a:prstGeom prst="rect">
            <a:avLst/>
          </a:prstGeom>
          <a:noFill/>
          <a:ln w="9525">
            <a:noFill/>
            <a:miter lim="800000"/>
            <a:headEnd/>
            <a:tailEnd/>
          </a:ln>
        </p:spPr>
      </p:pic>
      <p:sp>
        <p:nvSpPr>
          <p:cNvPr id="46081" name="Rectangle 1"/>
          <p:cNvSpPr>
            <a:spLocks noChangeArrowheads="1"/>
          </p:cNvSpPr>
          <p:nvPr/>
        </p:nvSpPr>
        <p:spPr bwMode="auto">
          <a:xfrm>
            <a:off x="5867400" y="4724400"/>
            <a:ext cx="56388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Only 23.3% sign board are visible from road side.</a:t>
            </a:r>
            <a:endPar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Rest of 20% signs at AWCs are not visible from road</a:t>
            </a:r>
            <a:r>
              <a:rPr kumimoji="0" lang="en-US" b="0" i="0" u="none" strike="noStrike" cap="none" normalizeH="0" baseline="0" dirty="0" smtClean="0">
                <a:ln>
                  <a:noFill/>
                </a:ln>
                <a:solidFill>
                  <a:schemeClr val="tx1"/>
                </a:solidFill>
                <a:effectLst/>
                <a:latin typeface="Arial" pitchFamily="34" charset="0"/>
                <a:cs typeface="Arial" pitchFamily="34" charset="0"/>
              </a:rPr>
              <a:t> </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t>Condition of sign board </a:t>
            </a:r>
            <a:r>
              <a:rPr lang="en-US" sz="3600" dirty="0"/>
              <a:t/>
            </a:r>
            <a:br>
              <a:rPr lang="en-US" sz="3600" dirty="0"/>
            </a:br>
            <a:endParaRPr lang="en-US" sz="3600" dirty="0"/>
          </a:p>
        </p:txBody>
      </p:sp>
      <p:graphicFrame>
        <p:nvGraphicFramePr>
          <p:cNvPr id="6" name="Content Placeholder 5"/>
          <p:cNvGraphicFramePr>
            <a:graphicFrameLocks noGrp="1"/>
          </p:cNvGraphicFramePr>
          <p:nvPr>
            <p:ph idx="1"/>
          </p:nvPr>
        </p:nvGraphicFramePr>
        <p:xfrm>
          <a:off x="7389026" y="1905000"/>
          <a:ext cx="3431375" cy="2577876"/>
        </p:xfrm>
        <a:graphic>
          <a:graphicData uri="http://schemas.openxmlformats.org/drawingml/2006/table">
            <a:tbl>
              <a:tblPr/>
              <a:tblGrid>
                <a:gridCol w="25400"/>
                <a:gridCol w="1272374"/>
                <a:gridCol w="1219200"/>
                <a:gridCol w="914401"/>
              </a:tblGrid>
              <a:tr h="376795">
                <a:tc gridSpan="2">
                  <a:txBody>
                    <a:bodyPr/>
                    <a:lstStyle/>
                    <a:p>
                      <a:pPr marL="0" marR="0" algn="l">
                        <a:lnSpc>
                          <a:spcPct val="115000"/>
                        </a:lnSpc>
                        <a:spcBef>
                          <a:spcPts val="0"/>
                        </a:spcBef>
                        <a:spcAft>
                          <a:spcPts val="0"/>
                        </a:spcAft>
                      </a:pPr>
                      <a:endParaRPr lang="en-US" sz="3200" dirty="0">
                        <a:latin typeface="Times New Roman"/>
                        <a:ea typeface="Times New Roman"/>
                        <a:cs typeface="Mangal"/>
                      </a:endParaRPr>
                    </a:p>
                  </a:txBody>
                  <a:tcPr marL="0" marR="0" marT="0" marB="0" anchor="b">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marL="38100" marR="38100" algn="ctr">
                        <a:lnSpc>
                          <a:spcPts val="1600"/>
                        </a:lnSpc>
                        <a:spcBef>
                          <a:spcPts val="0"/>
                        </a:spcBef>
                        <a:spcAft>
                          <a:spcPts val="0"/>
                        </a:spcAft>
                      </a:pPr>
                      <a:r>
                        <a:rPr lang="en-US" sz="1800">
                          <a:solidFill>
                            <a:srgbClr val="000000"/>
                          </a:solidFill>
                          <a:latin typeface="Arial"/>
                          <a:ea typeface="Times New Roman"/>
                          <a:cs typeface="Mangal"/>
                        </a:rPr>
                        <a:t>Frequency</a:t>
                      </a:r>
                      <a:endParaRPr lang="en-US" sz="2800">
                        <a:latin typeface="Calibri"/>
                        <a:ea typeface="Times New Roman"/>
                        <a:cs typeface="Mangal"/>
                      </a:endParaRPr>
                    </a:p>
                  </a:txBody>
                  <a:tcPr marL="0" marR="0" marT="0" marB="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800">
                          <a:solidFill>
                            <a:srgbClr val="000000"/>
                          </a:solidFill>
                          <a:latin typeface="Arial"/>
                          <a:ea typeface="Times New Roman"/>
                          <a:cs typeface="Mangal"/>
                        </a:rPr>
                        <a:t>Percent</a:t>
                      </a:r>
                      <a:endParaRPr lang="en-US" sz="2800">
                        <a:latin typeface="Calibri"/>
                        <a:ea typeface="Times New Roman"/>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376795">
                <a:tc rowSpan="5">
                  <a:txBody>
                    <a:bodyPr/>
                    <a:lstStyle/>
                    <a:p>
                      <a:pPr marL="38100" marR="38100" algn="l">
                        <a:lnSpc>
                          <a:spcPts val="1600"/>
                        </a:lnSpc>
                        <a:spcBef>
                          <a:spcPts val="0"/>
                        </a:spcBef>
                        <a:spcAft>
                          <a:spcPts val="0"/>
                        </a:spcAft>
                      </a:pPr>
                      <a:r>
                        <a:rPr lang="en-US" sz="1800" dirty="0">
                          <a:solidFill>
                            <a:srgbClr val="000000"/>
                          </a:solidFill>
                          <a:latin typeface="Arial"/>
                          <a:ea typeface="Times New Roman"/>
                          <a:cs typeface="Mangal"/>
                        </a:rPr>
                        <a:t>Valid</a:t>
                      </a:r>
                      <a:endParaRPr lang="en-US" sz="2800" dirty="0">
                        <a:latin typeface="Calibri"/>
                        <a:ea typeface="Times New Roman"/>
                        <a:cs typeface="Mangal"/>
                      </a:endParaRPr>
                    </a:p>
                  </a:txBody>
                  <a:tcPr marL="0" marR="0" marT="0" marB="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l">
                        <a:lnSpc>
                          <a:spcPct val="115000"/>
                        </a:lnSpc>
                        <a:spcBef>
                          <a:spcPts val="0"/>
                        </a:spcBef>
                        <a:spcAft>
                          <a:spcPts val="0"/>
                        </a:spcAft>
                      </a:pPr>
                      <a:endParaRPr lang="en-US" sz="3200" dirty="0">
                        <a:latin typeface="Times New Roman"/>
                        <a:ea typeface="Times New Roman"/>
                        <a:cs typeface="Mangal"/>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Times New Roman"/>
                          <a:cs typeface="Mangal"/>
                        </a:rPr>
                        <a:t>17</a:t>
                      </a:r>
                      <a:endParaRPr lang="en-US" sz="2800">
                        <a:latin typeface="Calibri"/>
                        <a:ea typeface="Times New Roman"/>
                        <a:cs typeface="Mangal"/>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Times New Roman"/>
                          <a:cs typeface="Mangal"/>
                        </a:rPr>
                        <a:t>56.7</a:t>
                      </a:r>
                      <a:endParaRPr lang="en-US" sz="280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364053">
                <a:tc vMerge="1">
                  <a:txBody>
                    <a:bodyPr/>
                    <a:lstStyle/>
                    <a:p>
                      <a:endParaRPr lang="en-US"/>
                    </a:p>
                  </a:txBody>
                  <a:tcPr/>
                </a:tc>
                <a:tc>
                  <a:txBody>
                    <a:bodyPr/>
                    <a:lstStyle/>
                    <a:p>
                      <a:pPr marL="38100" marR="38100" algn="l">
                        <a:lnSpc>
                          <a:spcPts val="1600"/>
                        </a:lnSpc>
                        <a:spcBef>
                          <a:spcPts val="0"/>
                        </a:spcBef>
                        <a:spcAft>
                          <a:spcPts val="0"/>
                        </a:spcAft>
                      </a:pPr>
                      <a:r>
                        <a:rPr lang="en-US" sz="1800" dirty="0">
                          <a:solidFill>
                            <a:srgbClr val="000000"/>
                          </a:solidFill>
                          <a:latin typeface="Arial"/>
                          <a:ea typeface="Times New Roman"/>
                          <a:cs typeface="Mangal"/>
                        </a:rPr>
                        <a:t>Good</a:t>
                      </a:r>
                      <a:endParaRPr lang="en-US" sz="2800" dirty="0">
                        <a:latin typeface="Calibri"/>
                        <a:ea typeface="Times New Roman"/>
                        <a:cs typeface="Mangal"/>
                      </a:endParaRPr>
                    </a:p>
                  </a:txBody>
                  <a:tcPr marL="0" marR="0" marT="0" marB="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Times New Roman"/>
                          <a:cs typeface="Mangal"/>
                        </a:rPr>
                        <a:t>8</a:t>
                      </a:r>
                      <a:endParaRPr lang="en-US" sz="2800">
                        <a:latin typeface="Calibri"/>
                        <a:ea typeface="Times New Roman"/>
                        <a:cs typeface="Mangal"/>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Times New Roman"/>
                          <a:cs typeface="Mangal"/>
                        </a:rPr>
                        <a:t>26.7</a:t>
                      </a:r>
                      <a:endParaRPr lang="en-US" sz="280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364053">
                <a:tc vMerge="1">
                  <a:txBody>
                    <a:bodyPr/>
                    <a:lstStyle/>
                    <a:p>
                      <a:endParaRPr lang="en-US"/>
                    </a:p>
                  </a:txBody>
                  <a:tcPr/>
                </a:tc>
                <a:tc>
                  <a:txBody>
                    <a:bodyPr/>
                    <a:lstStyle/>
                    <a:p>
                      <a:pPr marL="38100" marR="38100" algn="l">
                        <a:lnSpc>
                          <a:spcPts val="1600"/>
                        </a:lnSpc>
                        <a:spcBef>
                          <a:spcPts val="0"/>
                        </a:spcBef>
                        <a:spcAft>
                          <a:spcPts val="0"/>
                        </a:spcAft>
                      </a:pPr>
                      <a:r>
                        <a:rPr lang="en-US" sz="1800" dirty="0">
                          <a:solidFill>
                            <a:srgbClr val="000000"/>
                          </a:solidFill>
                          <a:latin typeface="Arial"/>
                          <a:ea typeface="Times New Roman"/>
                          <a:cs typeface="Mangal"/>
                        </a:rPr>
                        <a:t>Poor</a:t>
                      </a:r>
                      <a:endParaRPr lang="en-US" sz="2800" dirty="0">
                        <a:latin typeface="Calibri"/>
                        <a:ea typeface="Times New Roman"/>
                        <a:cs typeface="Mangal"/>
                      </a:endParaRPr>
                    </a:p>
                  </a:txBody>
                  <a:tcPr marL="0" marR="0" marT="0" marB="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Times New Roman"/>
                          <a:cs typeface="Mangal"/>
                        </a:rPr>
                        <a:t>1</a:t>
                      </a:r>
                      <a:endParaRPr lang="en-US" sz="2800">
                        <a:latin typeface="Calibri"/>
                        <a:ea typeface="Times New Roman"/>
                        <a:cs typeface="Mangal"/>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Times New Roman"/>
                          <a:cs typeface="Mangal"/>
                        </a:rPr>
                        <a:t>3.3</a:t>
                      </a:r>
                      <a:endParaRPr lang="en-US" sz="280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364053">
                <a:tc vMerge="1">
                  <a:txBody>
                    <a:bodyPr/>
                    <a:lstStyle/>
                    <a:p>
                      <a:endParaRPr lang="en-US"/>
                    </a:p>
                  </a:txBody>
                  <a:tcPr/>
                </a:tc>
                <a:tc>
                  <a:txBody>
                    <a:bodyPr/>
                    <a:lstStyle/>
                    <a:p>
                      <a:pPr marL="38100" marR="38100" algn="l">
                        <a:lnSpc>
                          <a:spcPts val="1600"/>
                        </a:lnSpc>
                        <a:spcBef>
                          <a:spcPts val="0"/>
                        </a:spcBef>
                        <a:spcAft>
                          <a:spcPts val="0"/>
                        </a:spcAft>
                      </a:pPr>
                      <a:r>
                        <a:rPr lang="en-US" sz="1800">
                          <a:solidFill>
                            <a:srgbClr val="000000"/>
                          </a:solidFill>
                          <a:latin typeface="Arial"/>
                          <a:ea typeface="Times New Roman"/>
                          <a:cs typeface="Mangal"/>
                        </a:rPr>
                        <a:t>Satisfactory</a:t>
                      </a:r>
                      <a:endParaRPr lang="en-US" sz="2800">
                        <a:latin typeface="Calibri"/>
                        <a:ea typeface="Times New Roman"/>
                        <a:cs typeface="Mangal"/>
                      </a:endParaRPr>
                    </a:p>
                  </a:txBody>
                  <a:tcPr marL="0" marR="0" marT="0" marB="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Times New Roman"/>
                          <a:cs typeface="Mangal"/>
                        </a:rPr>
                        <a:t>4</a:t>
                      </a:r>
                      <a:endParaRPr lang="en-US" sz="2800">
                        <a:latin typeface="Calibri"/>
                        <a:ea typeface="Times New Roman"/>
                        <a:cs typeface="Mangal"/>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Times New Roman"/>
                          <a:cs typeface="Mangal"/>
                        </a:rPr>
                        <a:t>13.3</a:t>
                      </a:r>
                      <a:endParaRPr lang="en-US" sz="280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364053">
                <a:tc vMerge="1">
                  <a:txBody>
                    <a:bodyPr/>
                    <a:lstStyle/>
                    <a:p>
                      <a:endParaRPr lang="en-US"/>
                    </a:p>
                  </a:txBody>
                  <a:tcPr/>
                </a:tc>
                <a:tc>
                  <a:txBody>
                    <a:bodyPr/>
                    <a:lstStyle/>
                    <a:p>
                      <a:pPr marL="38100" marR="38100" algn="l">
                        <a:lnSpc>
                          <a:spcPts val="1600"/>
                        </a:lnSpc>
                        <a:spcBef>
                          <a:spcPts val="0"/>
                        </a:spcBef>
                        <a:spcAft>
                          <a:spcPts val="0"/>
                        </a:spcAft>
                      </a:pPr>
                      <a:r>
                        <a:rPr lang="en-US" sz="1800">
                          <a:solidFill>
                            <a:srgbClr val="000000"/>
                          </a:solidFill>
                          <a:latin typeface="Arial"/>
                          <a:ea typeface="Times New Roman"/>
                          <a:cs typeface="Mangal"/>
                        </a:rPr>
                        <a:t>Total</a:t>
                      </a:r>
                      <a:endParaRPr lang="en-US" sz="2800">
                        <a:latin typeface="Calibri"/>
                        <a:ea typeface="Times New Roman"/>
                        <a:cs typeface="Mangal"/>
                      </a:endParaRPr>
                    </a:p>
                  </a:txBody>
                  <a:tcPr marL="0" marR="0" marT="0" marB="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Times New Roman"/>
                          <a:cs typeface="Mangal"/>
                        </a:rPr>
                        <a:t>30</a:t>
                      </a:r>
                      <a:endParaRPr lang="en-US" sz="2800">
                        <a:latin typeface="Calibri"/>
                        <a:ea typeface="Times New Roman"/>
                        <a:cs typeface="Mangal"/>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Times New Roman"/>
                          <a:cs typeface="Mangal"/>
                        </a:rPr>
                        <a:t>100.0</a:t>
                      </a:r>
                      <a:endParaRPr lang="en-US" sz="2800" dirty="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sp>
        <p:nvSpPr>
          <p:cNvPr id="4" name="Slide Number Placeholder 3"/>
          <p:cNvSpPr>
            <a:spLocks noGrp="1"/>
          </p:cNvSpPr>
          <p:nvPr>
            <p:ph type="sldNum" sz="quarter" idx="12"/>
          </p:nvPr>
        </p:nvSpPr>
        <p:spPr/>
        <p:txBody>
          <a:bodyPr/>
          <a:lstStyle/>
          <a:p>
            <a:fld id="{5D39D87B-4AE8-4911-A023-BA4B8F4B0B09}" type="slidenum">
              <a:rPr lang="en-US" smtClean="0"/>
              <a:pPr/>
              <a:t>11</a:t>
            </a:fld>
            <a:endParaRPr lang="en-US"/>
          </a:p>
        </p:txBody>
      </p:sp>
      <p:pic>
        <p:nvPicPr>
          <p:cNvPr id="5" name="Picture 4"/>
          <p:cNvPicPr/>
          <p:nvPr/>
        </p:nvPicPr>
        <p:blipFill>
          <a:blip r:embed="rId2"/>
          <a:srcRect/>
          <a:stretch>
            <a:fillRect/>
          </a:stretch>
        </p:blipFill>
        <p:spPr bwMode="auto">
          <a:xfrm>
            <a:off x="381000" y="1371600"/>
            <a:ext cx="5105400" cy="4800600"/>
          </a:xfrm>
          <a:prstGeom prst="rect">
            <a:avLst/>
          </a:prstGeom>
          <a:noFill/>
          <a:ln w="9525">
            <a:noFill/>
            <a:miter lim="800000"/>
            <a:headEnd/>
            <a:tailEnd/>
          </a:ln>
        </p:spPr>
      </p:pic>
      <p:sp>
        <p:nvSpPr>
          <p:cNvPr id="48129" name="Rectangle 1"/>
          <p:cNvSpPr>
            <a:spLocks noChangeArrowheads="1"/>
          </p:cNvSpPr>
          <p:nvPr/>
        </p:nvSpPr>
        <p:spPr bwMode="auto">
          <a:xfrm>
            <a:off x="6324600" y="5105400"/>
            <a:ext cx="55626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Only 26.7% of the AWCs have good condition</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of sign board and 13.3 % are satisfactory remaining</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3.3 % are in poor condition.</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Distance of AWCs from Village</a:t>
            </a:r>
            <a:r>
              <a:rPr lang="en-US" dirty="0"/>
              <a:t/>
            </a:r>
            <a:br>
              <a:rPr lang="en-US" dirty="0"/>
            </a:br>
            <a:endParaRPr lang="en-US" dirty="0"/>
          </a:p>
        </p:txBody>
      </p:sp>
      <p:graphicFrame>
        <p:nvGraphicFramePr>
          <p:cNvPr id="6" name="Content Placeholder 5"/>
          <p:cNvGraphicFramePr>
            <a:graphicFrameLocks noGrp="1"/>
          </p:cNvGraphicFramePr>
          <p:nvPr>
            <p:ph idx="1"/>
          </p:nvPr>
        </p:nvGraphicFramePr>
        <p:xfrm>
          <a:off x="6934200" y="1828800"/>
          <a:ext cx="4267200" cy="2328610"/>
        </p:xfrm>
        <a:graphic>
          <a:graphicData uri="http://schemas.openxmlformats.org/drawingml/2006/table">
            <a:tbl>
              <a:tblPr/>
              <a:tblGrid>
                <a:gridCol w="45980"/>
                <a:gridCol w="1809325"/>
                <a:gridCol w="1228776"/>
                <a:gridCol w="1183119"/>
              </a:tblGrid>
              <a:tr h="740428">
                <a:tc gridSpan="2">
                  <a:txBody>
                    <a:bodyPr/>
                    <a:lstStyle/>
                    <a:p>
                      <a:pPr marL="0" marR="0" algn="l">
                        <a:lnSpc>
                          <a:spcPct val="115000"/>
                        </a:lnSpc>
                        <a:spcBef>
                          <a:spcPts val="0"/>
                        </a:spcBef>
                        <a:spcAft>
                          <a:spcPts val="0"/>
                        </a:spcAft>
                      </a:pPr>
                      <a:endParaRPr lang="en-US" sz="3200" dirty="0">
                        <a:latin typeface="Times New Roman"/>
                        <a:ea typeface="Times New Roman"/>
                        <a:cs typeface="Mangal"/>
                      </a:endParaRPr>
                    </a:p>
                  </a:txBody>
                  <a:tcPr marL="0" marR="0" marT="0" marB="0" anchor="b">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marL="38100" marR="38100" algn="ctr">
                        <a:lnSpc>
                          <a:spcPts val="1600"/>
                        </a:lnSpc>
                        <a:spcBef>
                          <a:spcPts val="0"/>
                        </a:spcBef>
                        <a:spcAft>
                          <a:spcPts val="0"/>
                        </a:spcAft>
                      </a:pPr>
                      <a:r>
                        <a:rPr lang="en-US" sz="1800">
                          <a:solidFill>
                            <a:srgbClr val="000000"/>
                          </a:solidFill>
                          <a:latin typeface="Arial"/>
                          <a:ea typeface="Times New Roman"/>
                          <a:cs typeface="Mangal"/>
                        </a:rPr>
                        <a:t>Frequency</a:t>
                      </a:r>
                      <a:endParaRPr lang="en-US" sz="2800">
                        <a:latin typeface="Calibri"/>
                        <a:ea typeface="Times New Roman"/>
                        <a:cs typeface="Mangal"/>
                      </a:endParaRPr>
                    </a:p>
                  </a:txBody>
                  <a:tcPr marL="0" marR="0" marT="0" marB="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800">
                          <a:solidFill>
                            <a:srgbClr val="000000"/>
                          </a:solidFill>
                          <a:latin typeface="Arial"/>
                          <a:ea typeface="Times New Roman"/>
                          <a:cs typeface="Mangal"/>
                        </a:rPr>
                        <a:t>Percent</a:t>
                      </a:r>
                      <a:endParaRPr lang="en-US" sz="2800">
                        <a:latin typeface="Calibri"/>
                        <a:ea typeface="Times New Roman"/>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594420">
                <a:tc rowSpan="3">
                  <a:txBody>
                    <a:bodyPr/>
                    <a:lstStyle/>
                    <a:p>
                      <a:pPr marL="38100" marR="38100" algn="l">
                        <a:lnSpc>
                          <a:spcPts val="1600"/>
                        </a:lnSpc>
                        <a:spcBef>
                          <a:spcPts val="0"/>
                        </a:spcBef>
                        <a:spcAft>
                          <a:spcPts val="0"/>
                        </a:spcAft>
                      </a:pPr>
                      <a:r>
                        <a:rPr lang="en-US" sz="1800">
                          <a:solidFill>
                            <a:srgbClr val="000000"/>
                          </a:solidFill>
                          <a:latin typeface="Arial"/>
                          <a:ea typeface="Times New Roman"/>
                          <a:cs typeface="Mangal"/>
                        </a:rPr>
                        <a:t>Valid</a:t>
                      </a:r>
                      <a:endParaRPr lang="en-US" sz="2800">
                        <a:latin typeface="Calibri"/>
                        <a:ea typeface="Times New Roman"/>
                        <a:cs typeface="Mangal"/>
                      </a:endParaRPr>
                    </a:p>
                  </a:txBody>
                  <a:tcPr marL="0" marR="0" marT="0" marB="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l">
                        <a:lnSpc>
                          <a:spcPts val="1600"/>
                        </a:lnSpc>
                        <a:spcBef>
                          <a:spcPts val="0"/>
                        </a:spcBef>
                        <a:spcAft>
                          <a:spcPts val="0"/>
                        </a:spcAft>
                      </a:pPr>
                      <a:endParaRPr lang="en-US" sz="1800" dirty="0" smtClean="0">
                        <a:solidFill>
                          <a:srgbClr val="000000"/>
                        </a:solidFill>
                        <a:latin typeface="Arial"/>
                        <a:ea typeface="Times New Roman"/>
                        <a:cs typeface="Mangal"/>
                      </a:endParaRPr>
                    </a:p>
                    <a:p>
                      <a:pPr marL="38100" marR="38100" algn="l">
                        <a:lnSpc>
                          <a:spcPts val="1600"/>
                        </a:lnSpc>
                        <a:spcBef>
                          <a:spcPts val="0"/>
                        </a:spcBef>
                        <a:spcAft>
                          <a:spcPts val="0"/>
                        </a:spcAft>
                      </a:pPr>
                      <a:r>
                        <a:rPr lang="en-US" sz="1800" dirty="0" smtClean="0">
                          <a:solidFill>
                            <a:srgbClr val="000000"/>
                          </a:solidFill>
                          <a:latin typeface="Arial"/>
                          <a:ea typeface="Times New Roman"/>
                          <a:cs typeface="Mangal"/>
                        </a:rPr>
                        <a:t>Nearby </a:t>
                      </a:r>
                      <a:r>
                        <a:rPr lang="en-US" sz="1800" dirty="0">
                          <a:solidFill>
                            <a:srgbClr val="000000"/>
                          </a:solidFill>
                          <a:latin typeface="Arial"/>
                          <a:ea typeface="Times New Roman"/>
                          <a:cs typeface="Mangal"/>
                        </a:rPr>
                        <a:t>village area</a:t>
                      </a:r>
                      <a:endParaRPr lang="en-US" sz="2800" dirty="0">
                        <a:latin typeface="Calibri"/>
                        <a:ea typeface="Times New Roman"/>
                        <a:cs typeface="Mangal"/>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Times New Roman"/>
                          <a:cs typeface="Mangal"/>
                        </a:rPr>
                        <a:t>10</a:t>
                      </a:r>
                      <a:endParaRPr lang="en-US" sz="2800">
                        <a:latin typeface="Calibri"/>
                        <a:ea typeface="Times New Roman"/>
                        <a:cs typeface="Mangal"/>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Times New Roman"/>
                          <a:cs typeface="Mangal"/>
                        </a:rPr>
                        <a:t>33.3</a:t>
                      </a:r>
                      <a:endParaRPr lang="en-US" sz="280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302770">
                <a:tc vMerge="1">
                  <a:txBody>
                    <a:bodyPr/>
                    <a:lstStyle/>
                    <a:p>
                      <a:endParaRPr lang="en-US"/>
                    </a:p>
                  </a:txBody>
                  <a:tcPr/>
                </a:tc>
                <a:tc>
                  <a:txBody>
                    <a:bodyPr/>
                    <a:lstStyle/>
                    <a:p>
                      <a:pPr marL="38100" marR="38100" algn="l">
                        <a:lnSpc>
                          <a:spcPts val="1600"/>
                        </a:lnSpc>
                        <a:spcBef>
                          <a:spcPts val="0"/>
                        </a:spcBef>
                        <a:spcAft>
                          <a:spcPts val="0"/>
                        </a:spcAft>
                      </a:pPr>
                      <a:endParaRPr lang="en-US" sz="1800" dirty="0" smtClean="0">
                        <a:solidFill>
                          <a:srgbClr val="000000"/>
                        </a:solidFill>
                        <a:latin typeface="Arial"/>
                        <a:ea typeface="Times New Roman"/>
                        <a:cs typeface="Mangal"/>
                      </a:endParaRPr>
                    </a:p>
                    <a:p>
                      <a:pPr marL="38100" marR="38100" algn="l">
                        <a:lnSpc>
                          <a:spcPts val="1600"/>
                        </a:lnSpc>
                        <a:spcBef>
                          <a:spcPts val="0"/>
                        </a:spcBef>
                        <a:spcAft>
                          <a:spcPts val="0"/>
                        </a:spcAft>
                      </a:pPr>
                      <a:r>
                        <a:rPr lang="en-US" sz="1800" dirty="0" smtClean="0">
                          <a:solidFill>
                            <a:srgbClr val="000000"/>
                          </a:solidFill>
                          <a:latin typeface="Arial"/>
                          <a:ea typeface="Times New Roman"/>
                          <a:cs typeface="Mangal"/>
                        </a:rPr>
                        <a:t>Within </a:t>
                      </a:r>
                      <a:r>
                        <a:rPr lang="en-US" sz="1800" dirty="0">
                          <a:solidFill>
                            <a:srgbClr val="000000"/>
                          </a:solidFill>
                          <a:latin typeface="Arial"/>
                          <a:ea typeface="Times New Roman"/>
                          <a:cs typeface="Mangal"/>
                        </a:rPr>
                        <a:t>village</a:t>
                      </a:r>
                      <a:endParaRPr lang="en-US" sz="2800" dirty="0">
                        <a:latin typeface="Calibri"/>
                        <a:ea typeface="Times New Roman"/>
                        <a:cs typeface="Mangal"/>
                      </a:endParaRPr>
                    </a:p>
                  </a:txBody>
                  <a:tcPr marL="0" marR="0" marT="0" marB="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Times New Roman"/>
                          <a:cs typeface="Mangal"/>
                        </a:rPr>
                        <a:t>20</a:t>
                      </a:r>
                      <a:endParaRPr lang="en-US" sz="2800">
                        <a:latin typeface="Calibri"/>
                        <a:ea typeface="Times New Roman"/>
                        <a:cs typeface="Mangal"/>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Times New Roman"/>
                          <a:cs typeface="Mangal"/>
                        </a:rPr>
                        <a:t>66.7</a:t>
                      </a:r>
                      <a:endParaRPr lang="en-US" sz="2800" dirty="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572182">
                <a:tc vMerge="1">
                  <a:txBody>
                    <a:bodyPr/>
                    <a:lstStyle/>
                    <a:p>
                      <a:endParaRPr lang="en-US"/>
                    </a:p>
                  </a:txBody>
                  <a:tcPr/>
                </a:tc>
                <a:tc>
                  <a:txBody>
                    <a:bodyPr/>
                    <a:lstStyle/>
                    <a:p>
                      <a:pPr marL="38100" marR="38100" algn="l">
                        <a:lnSpc>
                          <a:spcPts val="1600"/>
                        </a:lnSpc>
                        <a:spcBef>
                          <a:spcPts val="0"/>
                        </a:spcBef>
                        <a:spcAft>
                          <a:spcPts val="0"/>
                        </a:spcAft>
                      </a:pPr>
                      <a:endParaRPr lang="en-US" sz="1800" dirty="0" smtClean="0">
                        <a:solidFill>
                          <a:srgbClr val="000000"/>
                        </a:solidFill>
                        <a:latin typeface="Arial"/>
                        <a:ea typeface="Times New Roman"/>
                        <a:cs typeface="Mangal"/>
                      </a:endParaRPr>
                    </a:p>
                    <a:p>
                      <a:pPr marL="38100" marR="38100" algn="l">
                        <a:lnSpc>
                          <a:spcPts val="1600"/>
                        </a:lnSpc>
                        <a:spcBef>
                          <a:spcPts val="0"/>
                        </a:spcBef>
                        <a:spcAft>
                          <a:spcPts val="0"/>
                        </a:spcAft>
                      </a:pPr>
                      <a:r>
                        <a:rPr lang="en-US" sz="1800" dirty="0" smtClean="0">
                          <a:solidFill>
                            <a:srgbClr val="000000"/>
                          </a:solidFill>
                          <a:latin typeface="Arial"/>
                          <a:ea typeface="Times New Roman"/>
                          <a:cs typeface="Mangal"/>
                        </a:rPr>
                        <a:t>Total</a:t>
                      </a:r>
                      <a:endParaRPr lang="en-US" sz="2800" dirty="0">
                        <a:latin typeface="Calibri"/>
                        <a:ea typeface="Times New Roman"/>
                        <a:cs typeface="Mangal"/>
                      </a:endParaRPr>
                    </a:p>
                  </a:txBody>
                  <a:tcPr marL="0" marR="0" marT="0" marB="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Times New Roman"/>
                          <a:cs typeface="Mangal"/>
                        </a:rPr>
                        <a:t>30</a:t>
                      </a:r>
                      <a:endParaRPr lang="en-US" sz="2800">
                        <a:latin typeface="Calibri"/>
                        <a:ea typeface="Times New Roman"/>
                        <a:cs typeface="Mangal"/>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Times New Roman"/>
                          <a:cs typeface="Mangal"/>
                        </a:rPr>
                        <a:t>100.0</a:t>
                      </a:r>
                      <a:endParaRPr lang="en-US" sz="2800" dirty="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sp>
        <p:nvSpPr>
          <p:cNvPr id="4" name="Slide Number Placeholder 3"/>
          <p:cNvSpPr>
            <a:spLocks noGrp="1"/>
          </p:cNvSpPr>
          <p:nvPr>
            <p:ph type="sldNum" sz="quarter" idx="12"/>
          </p:nvPr>
        </p:nvSpPr>
        <p:spPr/>
        <p:txBody>
          <a:bodyPr/>
          <a:lstStyle/>
          <a:p>
            <a:fld id="{5D39D87B-4AE8-4911-A023-BA4B8F4B0B09}" type="slidenum">
              <a:rPr lang="en-US" smtClean="0"/>
              <a:pPr/>
              <a:t>12</a:t>
            </a:fld>
            <a:endParaRPr lang="en-US"/>
          </a:p>
        </p:txBody>
      </p:sp>
      <p:pic>
        <p:nvPicPr>
          <p:cNvPr id="5" name="Picture 4"/>
          <p:cNvPicPr/>
          <p:nvPr/>
        </p:nvPicPr>
        <p:blipFill>
          <a:blip r:embed="rId2"/>
          <a:srcRect/>
          <a:stretch>
            <a:fillRect/>
          </a:stretch>
        </p:blipFill>
        <p:spPr bwMode="auto">
          <a:xfrm>
            <a:off x="381000" y="1219200"/>
            <a:ext cx="5410200" cy="5105400"/>
          </a:xfrm>
          <a:prstGeom prst="rect">
            <a:avLst/>
          </a:prstGeom>
          <a:noFill/>
          <a:ln w="9525">
            <a:noFill/>
            <a:miter lim="800000"/>
            <a:headEnd/>
            <a:tailEnd/>
          </a:ln>
        </p:spPr>
      </p:pic>
      <p:sp>
        <p:nvSpPr>
          <p:cNvPr id="49153" name="Rectangle 1"/>
          <p:cNvSpPr>
            <a:spLocks noChangeArrowheads="1"/>
          </p:cNvSpPr>
          <p:nvPr/>
        </p:nvSpPr>
        <p:spPr bwMode="auto">
          <a:xfrm>
            <a:off x="6705600" y="4724400"/>
            <a:ext cx="47244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533525"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Out of 30 AWC 66.6 % of AWCs centers are within</a:t>
            </a:r>
            <a:r>
              <a:rPr lang="en-US" sz="2000" dirty="0" smtClean="0">
                <a:latin typeface="Arial" pitchFamily="34" charset="0"/>
                <a:ea typeface="Times New Roman" pitchFamily="18" charset="0"/>
                <a:cs typeface="Arial" pitchFamily="34" charset="0"/>
              </a:rPr>
              <a:t> </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village and 30% are near to village.</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85801"/>
            <a:ext cx="10683240" cy="5867400"/>
          </a:xfrm>
        </p:spPr>
        <p:txBody>
          <a:bodyPr>
            <a:normAutofit fontScale="85000" lnSpcReduction="20000"/>
          </a:bodyPr>
          <a:lstStyle/>
          <a:p>
            <a:pPr>
              <a:buNone/>
            </a:pPr>
            <a:r>
              <a:rPr lang="en-US" b="1" dirty="0" smtClean="0"/>
              <a:t>Finding: </a:t>
            </a:r>
            <a:r>
              <a:rPr lang="en-US" dirty="0" smtClean="0"/>
              <a:t>As </a:t>
            </a:r>
            <a:r>
              <a:rPr lang="en-US" dirty="0"/>
              <a:t>per the analysis of data, even though, most of the AWCs in blocks have </a:t>
            </a:r>
            <a:r>
              <a:rPr lang="en-US" dirty="0" err="1"/>
              <a:t>pakka</a:t>
            </a:r>
            <a:r>
              <a:rPr lang="en-US" dirty="0"/>
              <a:t> buildings, they are mostly running in the school building, very few of the AWCs have their own building </a:t>
            </a:r>
            <a:r>
              <a:rPr lang="en-US" dirty="0" err="1"/>
              <a:t>i.e</a:t>
            </a:r>
            <a:r>
              <a:rPr lang="en-US" dirty="0"/>
              <a:t> Government constructed buildings. Only half of the AWCs are there where Sign boards are present and within them only half of the AWCs have sign boards that are visible from road side, AWC are within the village and few are a little bit  away from the village,  which may be the cause of less participation of population with the AWCs.</a:t>
            </a:r>
          </a:p>
          <a:p>
            <a:pPr>
              <a:buNone/>
            </a:pPr>
            <a:r>
              <a:rPr lang="en-US" b="1" dirty="0" smtClean="0"/>
              <a:t>Recommendation: </a:t>
            </a:r>
            <a:r>
              <a:rPr lang="en-US" dirty="0" smtClean="0"/>
              <a:t>Overall </a:t>
            </a:r>
            <a:r>
              <a:rPr lang="en-US" dirty="0"/>
              <a:t>the infrastructure seems to be OK for AWCs , however there are certain aspects where further improvement can be done. </a:t>
            </a:r>
            <a:r>
              <a:rPr lang="en-US" b="1" i="1" dirty="0"/>
              <a:t>More buildings should be constructed by government, dedicated purely to AWCs.</a:t>
            </a:r>
            <a:r>
              <a:rPr lang="en-US" dirty="0"/>
              <a:t> Apart from that the visibility of the AWCs should also be increased , so that the beneficiaries could come to know </a:t>
            </a:r>
            <a:r>
              <a:rPr lang="en-US" dirty="0" smtClean="0"/>
              <a:t>about the </a:t>
            </a:r>
            <a:r>
              <a:rPr lang="en-US" dirty="0"/>
              <a:t>existence of AWCs in their neighborhood. Accessibility to the AWCs can also be further improved by opening AWCs within the boundary of villages, so that people can easily commute to such centers.  </a:t>
            </a:r>
          </a:p>
          <a:p>
            <a:endParaRPr lang="en-US" dirty="0"/>
          </a:p>
        </p:txBody>
      </p:sp>
      <p:sp>
        <p:nvSpPr>
          <p:cNvPr id="4" name="Slide Number Placeholder 3"/>
          <p:cNvSpPr>
            <a:spLocks noGrp="1"/>
          </p:cNvSpPr>
          <p:nvPr>
            <p:ph type="sldNum" sz="quarter" idx="12"/>
          </p:nvPr>
        </p:nvSpPr>
        <p:spPr/>
        <p:txBody>
          <a:bodyPr/>
          <a:lstStyle/>
          <a:p>
            <a:fld id="{5D39D87B-4AE8-4911-A023-BA4B8F4B0B09}"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a:t>
            </a:r>
            <a:endParaRPr lang="en-US" dirty="0"/>
          </a:p>
        </p:txBody>
      </p:sp>
      <p:sp>
        <p:nvSpPr>
          <p:cNvPr id="3" name="Content Placeholder 2"/>
          <p:cNvSpPr>
            <a:spLocks noGrp="1"/>
          </p:cNvSpPr>
          <p:nvPr>
            <p:ph idx="1"/>
          </p:nvPr>
        </p:nvSpPr>
        <p:spPr/>
        <p:txBody>
          <a:bodyPr/>
          <a:lstStyle/>
          <a:p>
            <a:pPr>
              <a:buNone/>
            </a:pPr>
            <a:endParaRPr lang="en-US" dirty="0" smtClean="0"/>
          </a:p>
          <a:p>
            <a:pPr>
              <a:buNone/>
            </a:pPr>
            <a:endParaRPr lang="en-US" dirty="0" smtClean="0"/>
          </a:p>
          <a:p>
            <a:pPr>
              <a:buNone/>
            </a:pPr>
            <a:r>
              <a:rPr lang="en-US" dirty="0" smtClean="0"/>
              <a:t>To assess the services of AWCs in terms of </a:t>
            </a:r>
            <a:r>
              <a:rPr lang="en-US" b="1" dirty="0" smtClean="0"/>
              <a:t>‘Take Home Ration’</a:t>
            </a:r>
          </a:p>
          <a:p>
            <a:pPr>
              <a:buNone/>
            </a:pPr>
            <a:endParaRPr lang="en-US" dirty="0"/>
          </a:p>
        </p:txBody>
      </p:sp>
      <p:sp>
        <p:nvSpPr>
          <p:cNvPr id="4" name="Slide Number Placeholder 3"/>
          <p:cNvSpPr>
            <a:spLocks noGrp="1"/>
          </p:cNvSpPr>
          <p:nvPr>
            <p:ph type="sldNum" sz="quarter" idx="12"/>
          </p:nvPr>
        </p:nvSpPr>
        <p:spPr/>
        <p:txBody>
          <a:bodyPr/>
          <a:lstStyle/>
          <a:p>
            <a:fld id="{5D39D87B-4AE8-4911-A023-BA4B8F4B0B09}"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Quality of THR</a:t>
            </a:r>
            <a:r>
              <a:rPr lang="en-US" dirty="0"/>
              <a:t/>
            </a:r>
            <a:br>
              <a:rPr lang="en-US" dirty="0"/>
            </a:br>
            <a:endParaRPr lang="en-US" dirty="0"/>
          </a:p>
        </p:txBody>
      </p:sp>
      <p:sp>
        <p:nvSpPr>
          <p:cNvPr id="4" name="Slide Number Placeholder 3"/>
          <p:cNvSpPr>
            <a:spLocks noGrp="1"/>
          </p:cNvSpPr>
          <p:nvPr>
            <p:ph type="sldNum" sz="quarter" idx="12"/>
          </p:nvPr>
        </p:nvSpPr>
        <p:spPr/>
        <p:txBody>
          <a:bodyPr/>
          <a:lstStyle/>
          <a:p>
            <a:fld id="{5D39D87B-4AE8-4911-A023-BA4B8F4B0B09}" type="slidenum">
              <a:rPr lang="en-US" smtClean="0"/>
              <a:pPr/>
              <a:t>15</a:t>
            </a:fld>
            <a:endParaRPr lang="en-US"/>
          </a:p>
        </p:txBody>
      </p:sp>
      <p:pic>
        <p:nvPicPr>
          <p:cNvPr id="5" name="Content Placeholder 4"/>
          <p:cNvPicPr>
            <a:picLocks noGrp="1"/>
          </p:cNvPicPr>
          <p:nvPr>
            <p:ph idx="1"/>
          </p:nvPr>
        </p:nvPicPr>
        <p:blipFill>
          <a:blip r:embed="rId2"/>
          <a:srcRect/>
          <a:stretch>
            <a:fillRect/>
          </a:stretch>
        </p:blipFill>
        <p:spPr bwMode="auto">
          <a:xfrm>
            <a:off x="609600" y="1371600"/>
            <a:ext cx="5655195" cy="4525963"/>
          </a:xfrm>
          <a:prstGeom prst="rect">
            <a:avLst/>
          </a:prstGeom>
          <a:noFill/>
          <a:ln w="9525">
            <a:noFill/>
            <a:miter lim="800000"/>
            <a:headEnd/>
            <a:tailEnd/>
          </a:ln>
        </p:spPr>
      </p:pic>
      <p:graphicFrame>
        <p:nvGraphicFramePr>
          <p:cNvPr id="6" name="Table 5"/>
          <p:cNvGraphicFramePr>
            <a:graphicFrameLocks noGrp="1"/>
          </p:cNvGraphicFramePr>
          <p:nvPr/>
        </p:nvGraphicFramePr>
        <p:xfrm>
          <a:off x="7848600" y="1600201"/>
          <a:ext cx="3352802" cy="2147151"/>
        </p:xfrm>
        <a:graphic>
          <a:graphicData uri="http://schemas.openxmlformats.org/drawingml/2006/table">
            <a:tbl>
              <a:tblPr/>
              <a:tblGrid>
                <a:gridCol w="40042"/>
                <a:gridCol w="874358"/>
                <a:gridCol w="1425786"/>
                <a:gridCol w="1012616"/>
              </a:tblGrid>
              <a:tr h="547280">
                <a:tc gridSpan="2">
                  <a:txBody>
                    <a:bodyPr/>
                    <a:lstStyle/>
                    <a:p>
                      <a:pPr marL="0" marR="0" algn="l">
                        <a:lnSpc>
                          <a:spcPct val="115000"/>
                        </a:lnSpc>
                        <a:spcBef>
                          <a:spcPts val="0"/>
                        </a:spcBef>
                        <a:spcAft>
                          <a:spcPts val="0"/>
                        </a:spcAft>
                      </a:pPr>
                      <a:endParaRPr lang="en-US" sz="3200">
                        <a:latin typeface="Times New Roman"/>
                        <a:ea typeface="Calibri"/>
                        <a:cs typeface="Mangal"/>
                      </a:endParaRPr>
                    </a:p>
                  </a:txBody>
                  <a:tcPr marL="0" marR="0" marT="0" marB="0" anchor="b">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marL="38100" marR="38100" algn="l">
                        <a:lnSpc>
                          <a:spcPts val="1600"/>
                        </a:lnSpc>
                        <a:spcBef>
                          <a:spcPts val="0"/>
                        </a:spcBef>
                        <a:spcAft>
                          <a:spcPts val="0"/>
                        </a:spcAft>
                      </a:pPr>
                      <a:r>
                        <a:rPr lang="en-US" sz="1800">
                          <a:solidFill>
                            <a:srgbClr val="000000"/>
                          </a:solidFill>
                          <a:latin typeface="Arial"/>
                          <a:ea typeface="Calibri"/>
                          <a:cs typeface="Mangal"/>
                        </a:rPr>
                        <a:t>Frequency</a:t>
                      </a:r>
                      <a:endParaRPr lang="en-US" sz="2800">
                        <a:latin typeface="Calibri"/>
                        <a:ea typeface="Calibri"/>
                        <a:cs typeface="Mangal"/>
                      </a:endParaRPr>
                    </a:p>
                  </a:txBody>
                  <a:tcPr marL="0" marR="0" marT="0" marB="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l">
                        <a:lnSpc>
                          <a:spcPts val="1600"/>
                        </a:lnSpc>
                        <a:spcBef>
                          <a:spcPts val="0"/>
                        </a:spcBef>
                        <a:spcAft>
                          <a:spcPts val="0"/>
                        </a:spcAft>
                      </a:pPr>
                      <a:r>
                        <a:rPr lang="en-US" sz="1800">
                          <a:solidFill>
                            <a:srgbClr val="000000"/>
                          </a:solidFill>
                          <a:latin typeface="Arial"/>
                          <a:ea typeface="Calibri"/>
                          <a:cs typeface="Mangal"/>
                        </a:rPr>
                        <a:t>Percent</a:t>
                      </a:r>
                      <a:endParaRPr lang="en-US" sz="2800">
                        <a:latin typeface="Calibri"/>
                        <a:ea typeface="Calibri"/>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528773">
                <a:tc rowSpan="3">
                  <a:txBody>
                    <a:bodyPr/>
                    <a:lstStyle/>
                    <a:p>
                      <a:pPr marL="38100" marR="38100" algn="l">
                        <a:lnSpc>
                          <a:spcPts val="1600"/>
                        </a:lnSpc>
                        <a:spcBef>
                          <a:spcPts val="0"/>
                        </a:spcBef>
                        <a:spcAft>
                          <a:spcPts val="0"/>
                        </a:spcAft>
                      </a:pPr>
                      <a:r>
                        <a:rPr lang="en-US" sz="1800">
                          <a:solidFill>
                            <a:srgbClr val="000000"/>
                          </a:solidFill>
                          <a:latin typeface="Arial"/>
                          <a:ea typeface="Calibri"/>
                          <a:cs typeface="Mangal"/>
                        </a:rPr>
                        <a:t> Valid</a:t>
                      </a:r>
                      <a:endParaRPr lang="en-US" sz="2800">
                        <a:latin typeface="Calibri"/>
                        <a:ea typeface="Calibri"/>
                        <a:cs typeface="Mangal"/>
                      </a:endParaRPr>
                    </a:p>
                  </a:txBody>
                  <a:tcPr marL="0" marR="0" marT="0" marB="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l">
                        <a:lnSpc>
                          <a:spcPts val="1600"/>
                        </a:lnSpc>
                        <a:spcBef>
                          <a:spcPts val="0"/>
                        </a:spcBef>
                        <a:spcAft>
                          <a:spcPts val="0"/>
                        </a:spcAft>
                      </a:pPr>
                      <a:r>
                        <a:rPr lang="en-US" sz="1800">
                          <a:solidFill>
                            <a:srgbClr val="000000"/>
                          </a:solidFill>
                          <a:latin typeface="Arial"/>
                          <a:ea typeface="Calibri"/>
                          <a:cs typeface="Mangal"/>
                        </a:rPr>
                        <a:t>No</a:t>
                      </a:r>
                      <a:endParaRPr lang="en-US" sz="2800">
                        <a:latin typeface="Calibri"/>
                        <a:ea typeface="Calibri"/>
                        <a:cs typeface="Mangal"/>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l">
                        <a:lnSpc>
                          <a:spcPts val="1600"/>
                        </a:lnSpc>
                        <a:spcBef>
                          <a:spcPts val="0"/>
                        </a:spcBef>
                        <a:spcAft>
                          <a:spcPts val="0"/>
                        </a:spcAft>
                      </a:pPr>
                      <a:r>
                        <a:rPr lang="en-US" sz="1800">
                          <a:solidFill>
                            <a:srgbClr val="000000"/>
                          </a:solidFill>
                          <a:latin typeface="Arial"/>
                          <a:ea typeface="Calibri"/>
                          <a:cs typeface="Mangal"/>
                        </a:rPr>
                        <a:t>5</a:t>
                      </a:r>
                      <a:endParaRPr lang="en-US" sz="2800">
                        <a:latin typeface="Calibri"/>
                        <a:ea typeface="Calibri"/>
                        <a:cs typeface="Mangal"/>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l">
                        <a:lnSpc>
                          <a:spcPts val="1600"/>
                        </a:lnSpc>
                        <a:spcBef>
                          <a:spcPts val="0"/>
                        </a:spcBef>
                        <a:spcAft>
                          <a:spcPts val="0"/>
                        </a:spcAft>
                      </a:pPr>
                      <a:r>
                        <a:rPr lang="en-US" sz="1800">
                          <a:solidFill>
                            <a:srgbClr val="000000"/>
                          </a:solidFill>
                          <a:latin typeface="Arial"/>
                          <a:ea typeface="Calibri"/>
                          <a:cs typeface="Mangal"/>
                        </a:rPr>
                        <a:t>16.7</a:t>
                      </a:r>
                      <a:endParaRPr lang="en-US" sz="28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528773">
                <a:tc vMerge="1">
                  <a:txBody>
                    <a:bodyPr/>
                    <a:lstStyle/>
                    <a:p>
                      <a:endParaRPr lang="en-US"/>
                    </a:p>
                  </a:txBody>
                  <a:tcPr/>
                </a:tc>
                <a:tc>
                  <a:txBody>
                    <a:bodyPr/>
                    <a:lstStyle/>
                    <a:p>
                      <a:pPr marL="38100" marR="38100" algn="l">
                        <a:lnSpc>
                          <a:spcPts val="1600"/>
                        </a:lnSpc>
                        <a:spcBef>
                          <a:spcPts val="0"/>
                        </a:spcBef>
                        <a:spcAft>
                          <a:spcPts val="0"/>
                        </a:spcAft>
                      </a:pPr>
                      <a:r>
                        <a:rPr lang="en-US" sz="1800">
                          <a:solidFill>
                            <a:srgbClr val="000000"/>
                          </a:solidFill>
                          <a:latin typeface="Arial"/>
                          <a:ea typeface="Calibri"/>
                          <a:cs typeface="Mangal"/>
                        </a:rPr>
                        <a:t>Yes</a:t>
                      </a:r>
                      <a:endParaRPr lang="en-US" sz="2800">
                        <a:latin typeface="Calibri"/>
                        <a:ea typeface="Calibri"/>
                        <a:cs typeface="Mangal"/>
                      </a:endParaRPr>
                    </a:p>
                  </a:txBody>
                  <a:tcPr marL="0" marR="0" marT="0" marB="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l">
                        <a:lnSpc>
                          <a:spcPts val="1600"/>
                        </a:lnSpc>
                        <a:spcBef>
                          <a:spcPts val="0"/>
                        </a:spcBef>
                        <a:spcAft>
                          <a:spcPts val="0"/>
                        </a:spcAft>
                      </a:pPr>
                      <a:r>
                        <a:rPr lang="en-US" sz="1800">
                          <a:solidFill>
                            <a:srgbClr val="000000"/>
                          </a:solidFill>
                          <a:latin typeface="Arial"/>
                          <a:ea typeface="Calibri"/>
                          <a:cs typeface="Mangal"/>
                        </a:rPr>
                        <a:t>25</a:t>
                      </a:r>
                      <a:endParaRPr lang="en-US" sz="2800">
                        <a:latin typeface="Calibri"/>
                        <a:ea typeface="Calibri"/>
                        <a:cs typeface="Mangal"/>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l">
                        <a:lnSpc>
                          <a:spcPts val="1600"/>
                        </a:lnSpc>
                        <a:spcBef>
                          <a:spcPts val="0"/>
                        </a:spcBef>
                        <a:spcAft>
                          <a:spcPts val="0"/>
                        </a:spcAft>
                      </a:pPr>
                      <a:r>
                        <a:rPr lang="en-US" sz="1800">
                          <a:solidFill>
                            <a:srgbClr val="000000"/>
                          </a:solidFill>
                          <a:latin typeface="Arial"/>
                          <a:ea typeface="Calibri"/>
                          <a:cs typeface="Mangal"/>
                        </a:rPr>
                        <a:t>83.3</a:t>
                      </a:r>
                      <a:endParaRPr lang="en-US" sz="28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528773">
                <a:tc vMerge="1">
                  <a:txBody>
                    <a:bodyPr/>
                    <a:lstStyle/>
                    <a:p>
                      <a:endParaRPr lang="en-US"/>
                    </a:p>
                  </a:txBody>
                  <a:tcPr/>
                </a:tc>
                <a:tc>
                  <a:txBody>
                    <a:bodyPr/>
                    <a:lstStyle/>
                    <a:p>
                      <a:pPr marL="38100" marR="38100" algn="l">
                        <a:lnSpc>
                          <a:spcPts val="1600"/>
                        </a:lnSpc>
                        <a:spcBef>
                          <a:spcPts val="0"/>
                        </a:spcBef>
                        <a:spcAft>
                          <a:spcPts val="0"/>
                        </a:spcAft>
                      </a:pPr>
                      <a:r>
                        <a:rPr lang="en-US" sz="1800">
                          <a:solidFill>
                            <a:srgbClr val="000000"/>
                          </a:solidFill>
                          <a:latin typeface="Arial"/>
                          <a:ea typeface="Calibri"/>
                          <a:cs typeface="Mangal"/>
                        </a:rPr>
                        <a:t>Total</a:t>
                      </a:r>
                      <a:endParaRPr lang="en-US" sz="2800">
                        <a:latin typeface="Calibri"/>
                        <a:ea typeface="Calibri"/>
                        <a:cs typeface="Mangal"/>
                      </a:endParaRPr>
                    </a:p>
                  </a:txBody>
                  <a:tcPr marL="0" marR="0" marT="0" marB="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l">
                        <a:lnSpc>
                          <a:spcPts val="1600"/>
                        </a:lnSpc>
                        <a:spcBef>
                          <a:spcPts val="0"/>
                        </a:spcBef>
                        <a:spcAft>
                          <a:spcPts val="0"/>
                        </a:spcAft>
                      </a:pPr>
                      <a:r>
                        <a:rPr lang="en-US" sz="1800" dirty="0">
                          <a:solidFill>
                            <a:srgbClr val="000000"/>
                          </a:solidFill>
                          <a:latin typeface="Arial"/>
                          <a:ea typeface="Calibri"/>
                          <a:cs typeface="Mangal"/>
                        </a:rPr>
                        <a:t>30</a:t>
                      </a:r>
                      <a:endParaRPr lang="en-US" sz="2800" dirty="0">
                        <a:latin typeface="Calibri"/>
                        <a:ea typeface="Calibri"/>
                        <a:cs typeface="Mangal"/>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l">
                        <a:lnSpc>
                          <a:spcPts val="1600"/>
                        </a:lnSpc>
                        <a:spcBef>
                          <a:spcPts val="0"/>
                        </a:spcBef>
                        <a:spcAft>
                          <a:spcPts val="0"/>
                        </a:spcAft>
                      </a:pPr>
                      <a:r>
                        <a:rPr lang="en-US" sz="1800" dirty="0">
                          <a:solidFill>
                            <a:srgbClr val="000000"/>
                          </a:solidFill>
                          <a:latin typeface="Arial"/>
                          <a:ea typeface="Calibri"/>
                          <a:cs typeface="Mangal"/>
                        </a:rPr>
                        <a:t>100.0</a:t>
                      </a:r>
                      <a:endParaRPr lang="en-US" sz="2800" dirty="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sp>
        <p:nvSpPr>
          <p:cNvPr id="50177" name="Rectangle 1"/>
          <p:cNvSpPr>
            <a:spLocks noChangeArrowheads="1"/>
          </p:cNvSpPr>
          <p:nvPr/>
        </p:nvSpPr>
        <p:spPr bwMode="auto">
          <a:xfrm>
            <a:off x="6705600" y="4191000"/>
            <a:ext cx="47244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Arial" pitchFamily="34" charset="0"/>
                <a:ea typeface="Calibri" pitchFamily="34" charset="0"/>
                <a:cs typeface="Arial" pitchFamily="34" charset="0"/>
              </a:rPr>
              <a:t>Quality of take home ration is good at 83.3% of  the AWCs but 16.7% of AWCs are not receiving good quality take home ration as per the experience of </a:t>
            </a:r>
            <a:r>
              <a:rPr kumimoji="0" lang="en-US" sz="2000" b="0" i="0" u="none" strike="noStrike" cap="none" normalizeH="0" baseline="0" dirty="0" err="1" smtClean="0">
                <a:ln>
                  <a:noFill/>
                </a:ln>
                <a:solidFill>
                  <a:srgbClr val="000000"/>
                </a:solidFill>
                <a:effectLst/>
                <a:latin typeface="Arial" pitchFamily="34" charset="0"/>
                <a:ea typeface="Calibri" pitchFamily="34" charset="0"/>
                <a:cs typeface="Arial" pitchFamily="34" charset="0"/>
              </a:rPr>
              <a:t>angan</a:t>
            </a:r>
            <a:r>
              <a:rPr kumimoji="0" lang="en-US" sz="2000" b="0" i="0" u="none" strike="noStrike" cap="none" normalizeH="0" baseline="0" dirty="0" smtClean="0">
                <a:ln>
                  <a:noFill/>
                </a:ln>
                <a:solidFill>
                  <a:srgbClr val="000000"/>
                </a:solidFill>
                <a:effectLst/>
                <a:latin typeface="Arial" pitchFamily="34" charset="0"/>
                <a:ea typeface="Calibri" pitchFamily="34" charset="0"/>
                <a:cs typeface="Arial" pitchFamily="34" charset="0"/>
              </a:rPr>
              <a:t> </a:t>
            </a:r>
            <a:r>
              <a:rPr kumimoji="0" lang="en-US" sz="2000" b="0" i="0" u="none" strike="noStrike" cap="none" normalizeH="0" baseline="0" dirty="0" err="1" smtClean="0">
                <a:ln>
                  <a:noFill/>
                </a:ln>
                <a:solidFill>
                  <a:srgbClr val="000000"/>
                </a:solidFill>
                <a:effectLst/>
                <a:latin typeface="Arial" pitchFamily="34" charset="0"/>
                <a:ea typeface="Calibri" pitchFamily="34" charset="0"/>
                <a:cs typeface="Arial" pitchFamily="34" charset="0"/>
              </a:rPr>
              <a:t>wadi</a:t>
            </a:r>
            <a:r>
              <a:rPr kumimoji="0" lang="en-US" sz="2000" b="0" i="0" u="none" strike="noStrike" cap="none" normalizeH="0" baseline="0" dirty="0" smtClean="0">
                <a:ln>
                  <a:noFill/>
                </a:ln>
                <a:solidFill>
                  <a:srgbClr val="000000"/>
                </a:solidFill>
                <a:effectLst/>
                <a:latin typeface="Arial" pitchFamily="34" charset="0"/>
                <a:ea typeface="Calibri" pitchFamily="34" charset="0"/>
                <a:cs typeface="Arial" pitchFamily="34" charset="0"/>
              </a:rPr>
              <a:t> workers</a:t>
            </a:r>
            <a:r>
              <a:rPr kumimoji="0" lang="en-US" sz="2000" b="0" i="0" u="none" strike="noStrike" cap="none" normalizeH="0" baseline="0" dirty="0" smtClean="0">
                <a:ln>
                  <a:noFill/>
                </a:ln>
                <a:solidFill>
                  <a:schemeClr val="tx1"/>
                </a:solidFill>
                <a:effectLst/>
                <a:latin typeface="Arial" pitchFamily="34" charset="0"/>
                <a:cs typeface="Arial" pitchFamily="34" charset="0"/>
              </a:rPr>
              <a:t> </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Acceptability of beneficiaries</a:t>
            </a:r>
            <a:r>
              <a:rPr lang="en-US" dirty="0"/>
              <a:t/>
            </a:r>
            <a:br>
              <a:rPr lang="en-US" dirty="0"/>
            </a:br>
            <a:endParaRPr lang="en-US" dirty="0"/>
          </a:p>
        </p:txBody>
      </p:sp>
      <p:graphicFrame>
        <p:nvGraphicFramePr>
          <p:cNvPr id="6" name="Content Placeholder 5"/>
          <p:cNvGraphicFramePr>
            <a:graphicFrameLocks noGrp="1"/>
          </p:cNvGraphicFramePr>
          <p:nvPr>
            <p:ph idx="1"/>
          </p:nvPr>
        </p:nvGraphicFramePr>
        <p:xfrm>
          <a:off x="6400800" y="1752600"/>
          <a:ext cx="4495799" cy="2090496"/>
        </p:xfrm>
        <a:graphic>
          <a:graphicData uri="http://schemas.openxmlformats.org/drawingml/2006/table">
            <a:tbl>
              <a:tblPr/>
              <a:tblGrid>
                <a:gridCol w="808011"/>
                <a:gridCol w="1280268"/>
                <a:gridCol w="1280268"/>
                <a:gridCol w="1127252"/>
              </a:tblGrid>
              <a:tr h="527735">
                <a:tc gridSpan="2">
                  <a:txBody>
                    <a:bodyPr/>
                    <a:lstStyle/>
                    <a:p>
                      <a:pPr marL="0" marR="0">
                        <a:lnSpc>
                          <a:spcPct val="115000"/>
                        </a:lnSpc>
                        <a:spcBef>
                          <a:spcPts val="0"/>
                        </a:spcBef>
                        <a:spcAft>
                          <a:spcPts val="0"/>
                        </a:spcAft>
                      </a:pPr>
                      <a:endParaRPr lang="en-US" sz="3200" dirty="0">
                        <a:latin typeface="Times New Roman"/>
                        <a:ea typeface="Calibri"/>
                        <a:cs typeface="Mangal"/>
                      </a:endParaRPr>
                    </a:p>
                  </a:txBody>
                  <a:tcPr marL="0" marR="0" marT="0" marB="0" anchor="b">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marL="38100" marR="38100" algn="ctr">
                        <a:lnSpc>
                          <a:spcPts val="1600"/>
                        </a:lnSpc>
                        <a:spcBef>
                          <a:spcPts val="0"/>
                        </a:spcBef>
                        <a:spcAft>
                          <a:spcPts val="0"/>
                        </a:spcAft>
                      </a:pPr>
                      <a:r>
                        <a:rPr lang="en-US" sz="1800">
                          <a:solidFill>
                            <a:srgbClr val="000000"/>
                          </a:solidFill>
                          <a:latin typeface="Arial"/>
                          <a:ea typeface="Calibri"/>
                          <a:cs typeface="Mangal"/>
                        </a:rPr>
                        <a:t>Frequency</a:t>
                      </a:r>
                      <a:endParaRPr lang="en-US" sz="2800">
                        <a:latin typeface="Calibri"/>
                        <a:ea typeface="Calibri"/>
                        <a:cs typeface="Mangal"/>
                      </a:endParaRPr>
                    </a:p>
                  </a:txBody>
                  <a:tcPr marL="0" marR="0" marT="0" marB="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800">
                          <a:solidFill>
                            <a:srgbClr val="000000"/>
                          </a:solidFill>
                          <a:latin typeface="Arial"/>
                          <a:ea typeface="Calibri"/>
                          <a:cs typeface="Mangal"/>
                        </a:rPr>
                        <a:t>Percent</a:t>
                      </a:r>
                      <a:endParaRPr lang="en-US" sz="2800">
                        <a:latin typeface="Calibri"/>
                        <a:ea typeface="Calibri"/>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509888">
                <a:tc rowSpan="3">
                  <a:txBody>
                    <a:bodyPr/>
                    <a:lstStyle/>
                    <a:p>
                      <a:pPr marL="38100" marR="38100">
                        <a:lnSpc>
                          <a:spcPts val="1600"/>
                        </a:lnSpc>
                        <a:spcBef>
                          <a:spcPts val="0"/>
                        </a:spcBef>
                        <a:spcAft>
                          <a:spcPts val="0"/>
                        </a:spcAft>
                      </a:pPr>
                      <a:r>
                        <a:rPr lang="en-US" sz="1800">
                          <a:solidFill>
                            <a:srgbClr val="000000"/>
                          </a:solidFill>
                          <a:latin typeface="Arial"/>
                          <a:ea typeface="Calibri"/>
                          <a:cs typeface="Mangal"/>
                        </a:rPr>
                        <a:t>Valid</a:t>
                      </a:r>
                      <a:endParaRPr lang="en-US" sz="2800">
                        <a:latin typeface="Calibri"/>
                        <a:ea typeface="Calibri"/>
                        <a:cs typeface="Mangal"/>
                      </a:endParaRPr>
                    </a:p>
                  </a:txBody>
                  <a:tcPr marL="0" marR="0" marT="0" marB="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nSpc>
                          <a:spcPts val="1600"/>
                        </a:lnSpc>
                        <a:spcBef>
                          <a:spcPts val="0"/>
                        </a:spcBef>
                        <a:spcAft>
                          <a:spcPts val="0"/>
                        </a:spcAft>
                      </a:pPr>
                      <a:r>
                        <a:rPr lang="en-US" sz="1800" dirty="0" smtClean="0">
                          <a:solidFill>
                            <a:srgbClr val="000000"/>
                          </a:solidFill>
                          <a:latin typeface="Arial"/>
                          <a:ea typeface="Calibri"/>
                          <a:cs typeface="Mangal"/>
                        </a:rPr>
                        <a:t/>
                      </a:r>
                      <a:br>
                        <a:rPr lang="en-US" sz="1800" dirty="0" smtClean="0">
                          <a:solidFill>
                            <a:srgbClr val="000000"/>
                          </a:solidFill>
                          <a:latin typeface="Arial"/>
                          <a:ea typeface="Calibri"/>
                          <a:cs typeface="Mangal"/>
                        </a:rPr>
                      </a:br>
                      <a:r>
                        <a:rPr lang="en-US" sz="1800" dirty="0" smtClean="0">
                          <a:solidFill>
                            <a:srgbClr val="000000"/>
                          </a:solidFill>
                          <a:latin typeface="Arial"/>
                          <a:ea typeface="Calibri"/>
                          <a:cs typeface="Mangal"/>
                        </a:rPr>
                        <a:t>No</a:t>
                      </a:r>
                      <a:endParaRPr lang="en-US" sz="2800" dirty="0">
                        <a:latin typeface="Calibri"/>
                        <a:ea typeface="Calibri"/>
                        <a:cs typeface="Mangal"/>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Calibri"/>
                          <a:cs typeface="Mangal"/>
                        </a:rPr>
                        <a:t>8</a:t>
                      </a:r>
                      <a:endParaRPr lang="en-US" sz="2800" dirty="0">
                        <a:latin typeface="Calibri"/>
                        <a:ea typeface="Calibri"/>
                        <a:cs typeface="Mangal"/>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Calibri"/>
                          <a:cs typeface="Mangal"/>
                        </a:rPr>
                        <a:t>26.7</a:t>
                      </a:r>
                      <a:endParaRPr lang="en-US" sz="28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509888">
                <a:tc vMerge="1">
                  <a:txBody>
                    <a:bodyPr/>
                    <a:lstStyle/>
                    <a:p>
                      <a:endParaRPr lang="en-US"/>
                    </a:p>
                  </a:txBody>
                  <a:tcPr/>
                </a:tc>
                <a:tc>
                  <a:txBody>
                    <a:bodyPr/>
                    <a:lstStyle/>
                    <a:p>
                      <a:pPr marL="38100" marR="38100">
                        <a:lnSpc>
                          <a:spcPts val="1600"/>
                        </a:lnSpc>
                        <a:spcBef>
                          <a:spcPts val="0"/>
                        </a:spcBef>
                        <a:spcAft>
                          <a:spcPts val="0"/>
                        </a:spcAft>
                      </a:pPr>
                      <a:endParaRPr lang="en-US" sz="1800" dirty="0" smtClean="0">
                        <a:solidFill>
                          <a:srgbClr val="000000"/>
                        </a:solidFill>
                        <a:latin typeface="Arial"/>
                        <a:ea typeface="Calibri"/>
                        <a:cs typeface="Mangal"/>
                      </a:endParaRPr>
                    </a:p>
                    <a:p>
                      <a:pPr marL="38100" marR="38100">
                        <a:lnSpc>
                          <a:spcPts val="1600"/>
                        </a:lnSpc>
                        <a:spcBef>
                          <a:spcPts val="0"/>
                        </a:spcBef>
                        <a:spcAft>
                          <a:spcPts val="0"/>
                        </a:spcAft>
                      </a:pPr>
                      <a:r>
                        <a:rPr lang="en-US" sz="1800" dirty="0" smtClean="0">
                          <a:solidFill>
                            <a:srgbClr val="000000"/>
                          </a:solidFill>
                          <a:latin typeface="Arial"/>
                          <a:ea typeface="Calibri"/>
                          <a:cs typeface="Mangal"/>
                        </a:rPr>
                        <a:t>Yes</a:t>
                      </a:r>
                      <a:endParaRPr lang="en-US" sz="2800" dirty="0">
                        <a:latin typeface="Calibri"/>
                        <a:ea typeface="Calibri"/>
                        <a:cs typeface="Mangal"/>
                      </a:endParaRPr>
                    </a:p>
                  </a:txBody>
                  <a:tcPr marL="0" marR="0" marT="0" marB="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Calibri"/>
                          <a:cs typeface="Mangal"/>
                        </a:rPr>
                        <a:t>22</a:t>
                      </a:r>
                      <a:endParaRPr lang="en-US" sz="2800">
                        <a:latin typeface="Calibri"/>
                        <a:ea typeface="Calibri"/>
                        <a:cs typeface="Mangal"/>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Calibri"/>
                          <a:cs typeface="Mangal"/>
                        </a:rPr>
                        <a:t>73.3</a:t>
                      </a:r>
                      <a:endParaRPr lang="en-US" sz="28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509888">
                <a:tc vMerge="1">
                  <a:txBody>
                    <a:bodyPr/>
                    <a:lstStyle/>
                    <a:p>
                      <a:endParaRPr lang="en-US"/>
                    </a:p>
                  </a:txBody>
                  <a:tcPr/>
                </a:tc>
                <a:tc>
                  <a:txBody>
                    <a:bodyPr/>
                    <a:lstStyle/>
                    <a:p>
                      <a:pPr marL="38100" marR="38100">
                        <a:lnSpc>
                          <a:spcPts val="1600"/>
                        </a:lnSpc>
                        <a:spcBef>
                          <a:spcPts val="0"/>
                        </a:spcBef>
                        <a:spcAft>
                          <a:spcPts val="0"/>
                        </a:spcAft>
                      </a:pPr>
                      <a:endParaRPr lang="en-US" sz="1800" dirty="0" smtClean="0">
                        <a:solidFill>
                          <a:srgbClr val="000000"/>
                        </a:solidFill>
                        <a:latin typeface="Arial"/>
                        <a:ea typeface="Calibri"/>
                        <a:cs typeface="Mangal"/>
                      </a:endParaRPr>
                    </a:p>
                    <a:p>
                      <a:pPr marL="38100" marR="38100">
                        <a:lnSpc>
                          <a:spcPts val="1600"/>
                        </a:lnSpc>
                        <a:spcBef>
                          <a:spcPts val="0"/>
                        </a:spcBef>
                        <a:spcAft>
                          <a:spcPts val="0"/>
                        </a:spcAft>
                      </a:pPr>
                      <a:r>
                        <a:rPr lang="en-US" sz="1800" dirty="0" smtClean="0">
                          <a:solidFill>
                            <a:srgbClr val="000000"/>
                          </a:solidFill>
                          <a:latin typeface="Arial"/>
                          <a:ea typeface="Calibri"/>
                          <a:cs typeface="Mangal"/>
                        </a:rPr>
                        <a:t>Total</a:t>
                      </a:r>
                      <a:endParaRPr lang="en-US" sz="2800" dirty="0">
                        <a:latin typeface="Calibri"/>
                        <a:ea typeface="Calibri"/>
                        <a:cs typeface="Mangal"/>
                      </a:endParaRPr>
                    </a:p>
                  </a:txBody>
                  <a:tcPr marL="0" marR="0" marT="0" marB="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Calibri"/>
                          <a:cs typeface="Mangal"/>
                        </a:rPr>
                        <a:t>30</a:t>
                      </a:r>
                      <a:endParaRPr lang="en-US" sz="2800">
                        <a:latin typeface="Calibri"/>
                        <a:ea typeface="Calibri"/>
                        <a:cs typeface="Mangal"/>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Calibri"/>
                          <a:cs typeface="Mangal"/>
                        </a:rPr>
                        <a:t>100.0</a:t>
                      </a:r>
                      <a:endParaRPr lang="en-US" sz="2800" dirty="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sp>
        <p:nvSpPr>
          <p:cNvPr id="4" name="Slide Number Placeholder 3"/>
          <p:cNvSpPr>
            <a:spLocks noGrp="1"/>
          </p:cNvSpPr>
          <p:nvPr>
            <p:ph type="sldNum" sz="quarter" idx="12"/>
          </p:nvPr>
        </p:nvSpPr>
        <p:spPr/>
        <p:txBody>
          <a:bodyPr/>
          <a:lstStyle/>
          <a:p>
            <a:fld id="{5D39D87B-4AE8-4911-A023-BA4B8F4B0B09}" type="slidenum">
              <a:rPr lang="en-US" smtClean="0"/>
              <a:pPr/>
              <a:t>16</a:t>
            </a:fld>
            <a:endParaRPr lang="en-US"/>
          </a:p>
        </p:txBody>
      </p:sp>
      <p:pic>
        <p:nvPicPr>
          <p:cNvPr id="5" name="Picture 4"/>
          <p:cNvPicPr/>
          <p:nvPr/>
        </p:nvPicPr>
        <p:blipFill>
          <a:blip r:embed="rId2"/>
          <a:srcRect/>
          <a:stretch>
            <a:fillRect/>
          </a:stretch>
        </p:blipFill>
        <p:spPr bwMode="auto">
          <a:xfrm>
            <a:off x="609600" y="1447800"/>
            <a:ext cx="5715000" cy="5181600"/>
          </a:xfrm>
          <a:prstGeom prst="rect">
            <a:avLst/>
          </a:prstGeom>
          <a:noFill/>
          <a:ln w="9525">
            <a:noFill/>
            <a:miter lim="800000"/>
            <a:headEnd/>
            <a:tailEnd/>
          </a:ln>
        </p:spPr>
      </p:pic>
      <p:sp>
        <p:nvSpPr>
          <p:cNvPr id="51201" name="Rectangle 1"/>
          <p:cNvSpPr>
            <a:spLocks noChangeArrowheads="1"/>
          </p:cNvSpPr>
          <p:nvPr/>
        </p:nvSpPr>
        <p:spPr bwMode="auto">
          <a:xfrm>
            <a:off x="6324600" y="4267200"/>
            <a:ext cx="51054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73.2%  of the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Angan</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wadi</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workers were of the opinion that there is acceptability of take home ration by the beneficiaries, only 26.7 % of the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Anganwadi</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workers were of the opinion that the home ration provided by AWCs are not acceptable by beneficiaries.</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Interruption </a:t>
            </a:r>
            <a:r>
              <a:rPr lang="en-US" b="1" dirty="0"/>
              <a:t>in Supply of THR</a:t>
            </a:r>
            <a:endParaRPr lang="en-US" dirty="0"/>
          </a:p>
        </p:txBody>
      </p:sp>
      <p:graphicFrame>
        <p:nvGraphicFramePr>
          <p:cNvPr id="7" name="Content Placeholder 6"/>
          <p:cNvGraphicFramePr>
            <a:graphicFrameLocks noGrp="1"/>
          </p:cNvGraphicFramePr>
          <p:nvPr>
            <p:ph idx="1"/>
          </p:nvPr>
        </p:nvGraphicFramePr>
        <p:xfrm>
          <a:off x="6781800" y="1981200"/>
          <a:ext cx="3429001" cy="2704713"/>
        </p:xfrm>
        <a:graphic>
          <a:graphicData uri="http://schemas.openxmlformats.org/drawingml/2006/table">
            <a:tbl>
              <a:tblPr/>
              <a:tblGrid>
                <a:gridCol w="53737"/>
                <a:gridCol w="936863"/>
                <a:gridCol w="1295400"/>
                <a:gridCol w="1143001"/>
              </a:tblGrid>
              <a:tr h="497780">
                <a:tc gridSpan="2">
                  <a:txBody>
                    <a:bodyPr/>
                    <a:lstStyle/>
                    <a:p>
                      <a:pPr marL="0" marR="0" algn="l">
                        <a:lnSpc>
                          <a:spcPct val="115000"/>
                        </a:lnSpc>
                        <a:spcBef>
                          <a:spcPts val="0"/>
                        </a:spcBef>
                        <a:spcAft>
                          <a:spcPts val="0"/>
                        </a:spcAft>
                      </a:pPr>
                      <a:endParaRPr lang="en-US" sz="3600" dirty="0">
                        <a:latin typeface="Times New Roman"/>
                        <a:ea typeface="Calibri"/>
                        <a:cs typeface="Mangal"/>
                      </a:endParaRPr>
                    </a:p>
                  </a:txBody>
                  <a:tcPr marL="0" marR="0" marT="0" marB="0" anchor="b">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marL="38100" marR="38100" algn="ctr">
                        <a:lnSpc>
                          <a:spcPts val="1600"/>
                        </a:lnSpc>
                        <a:spcBef>
                          <a:spcPts val="0"/>
                        </a:spcBef>
                        <a:spcAft>
                          <a:spcPts val="0"/>
                        </a:spcAft>
                      </a:pPr>
                      <a:r>
                        <a:rPr lang="en-US" sz="2000">
                          <a:solidFill>
                            <a:srgbClr val="000000"/>
                          </a:solidFill>
                          <a:latin typeface="Arial"/>
                          <a:ea typeface="Calibri"/>
                          <a:cs typeface="Mangal"/>
                        </a:rPr>
                        <a:t>Frequency</a:t>
                      </a:r>
                      <a:endParaRPr lang="en-US" sz="3200">
                        <a:latin typeface="Calibri"/>
                        <a:ea typeface="Calibri"/>
                        <a:cs typeface="Mangal"/>
                      </a:endParaRPr>
                    </a:p>
                  </a:txBody>
                  <a:tcPr marL="0" marR="0" marT="0" marB="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2000">
                          <a:solidFill>
                            <a:srgbClr val="000000"/>
                          </a:solidFill>
                          <a:latin typeface="Arial"/>
                          <a:ea typeface="Calibri"/>
                          <a:cs typeface="Mangal"/>
                        </a:rPr>
                        <a:t>Percent</a:t>
                      </a:r>
                      <a:endParaRPr lang="en-US" sz="3200">
                        <a:latin typeface="Calibri"/>
                        <a:ea typeface="Calibri"/>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497780">
                <a:tc rowSpan="4">
                  <a:txBody>
                    <a:bodyPr/>
                    <a:lstStyle/>
                    <a:p>
                      <a:pPr marL="38100" marR="38100" algn="l">
                        <a:lnSpc>
                          <a:spcPts val="1600"/>
                        </a:lnSpc>
                        <a:spcBef>
                          <a:spcPts val="0"/>
                        </a:spcBef>
                        <a:spcAft>
                          <a:spcPts val="0"/>
                        </a:spcAft>
                      </a:pPr>
                      <a:r>
                        <a:rPr lang="en-US" sz="2000">
                          <a:solidFill>
                            <a:srgbClr val="000000"/>
                          </a:solidFill>
                          <a:latin typeface="Arial"/>
                          <a:ea typeface="Calibri"/>
                          <a:cs typeface="Mangal"/>
                        </a:rPr>
                        <a:t>Valid</a:t>
                      </a:r>
                      <a:endParaRPr lang="en-US" sz="3200">
                        <a:latin typeface="Calibri"/>
                        <a:ea typeface="Calibri"/>
                        <a:cs typeface="Mangal"/>
                      </a:endParaRPr>
                    </a:p>
                  </a:txBody>
                  <a:tcPr marL="0" marR="0" marT="0" marB="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l">
                        <a:lnSpc>
                          <a:spcPct val="115000"/>
                        </a:lnSpc>
                        <a:spcBef>
                          <a:spcPts val="0"/>
                        </a:spcBef>
                        <a:spcAft>
                          <a:spcPts val="0"/>
                        </a:spcAft>
                      </a:pPr>
                      <a:endParaRPr lang="en-US" sz="3600">
                        <a:latin typeface="Times New Roman"/>
                        <a:ea typeface="Calibri"/>
                        <a:cs typeface="Mangal"/>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2000" dirty="0">
                          <a:solidFill>
                            <a:srgbClr val="000000"/>
                          </a:solidFill>
                          <a:latin typeface="Arial"/>
                          <a:ea typeface="Calibri"/>
                          <a:cs typeface="Mangal"/>
                        </a:rPr>
                        <a:t>1</a:t>
                      </a:r>
                      <a:endParaRPr lang="en-US" sz="3200" dirty="0">
                        <a:latin typeface="Calibri"/>
                        <a:ea typeface="Calibri"/>
                        <a:cs typeface="Mangal"/>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2000">
                          <a:solidFill>
                            <a:srgbClr val="000000"/>
                          </a:solidFill>
                          <a:latin typeface="Arial"/>
                          <a:ea typeface="Calibri"/>
                          <a:cs typeface="Mangal"/>
                        </a:rPr>
                        <a:t>3.3</a:t>
                      </a:r>
                      <a:endParaRPr lang="en-US" sz="32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480947">
                <a:tc vMerge="1">
                  <a:txBody>
                    <a:bodyPr/>
                    <a:lstStyle/>
                    <a:p>
                      <a:endParaRPr lang="en-US"/>
                    </a:p>
                  </a:txBody>
                  <a:tcPr/>
                </a:tc>
                <a:tc>
                  <a:txBody>
                    <a:bodyPr/>
                    <a:lstStyle/>
                    <a:p>
                      <a:pPr marL="38100" marR="38100" algn="l">
                        <a:lnSpc>
                          <a:spcPts val="1600"/>
                        </a:lnSpc>
                        <a:spcBef>
                          <a:spcPts val="0"/>
                        </a:spcBef>
                        <a:spcAft>
                          <a:spcPts val="0"/>
                        </a:spcAft>
                      </a:pPr>
                      <a:r>
                        <a:rPr lang="en-US" sz="2000">
                          <a:solidFill>
                            <a:srgbClr val="000000"/>
                          </a:solidFill>
                          <a:latin typeface="Arial"/>
                          <a:ea typeface="Calibri"/>
                          <a:cs typeface="Mangal"/>
                        </a:rPr>
                        <a:t>No</a:t>
                      </a:r>
                      <a:endParaRPr lang="en-US" sz="3200">
                        <a:latin typeface="Calibri"/>
                        <a:ea typeface="Calibri"/>
                        <a:cs typeface="Mangal"/>
                      </a:endParaRPr>
                    </a:p>
                  </a:txBody>
                  <a:tcPr marL="0" marR="0" marT="0" marB="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Bef>
                          <a:spcPts val="0"/>
                        </a:spcBef>
                        <a:spcAft>
                          <a:spcPts val="0"/>
                        </a:spcAft>
                      </a:pPr>
                      <a:r>
                        <a:rPr lang="en-US" sz="2000" dirty="0">
                          <a:solidFill>
                            <a:srgbClr val="000000"/>
                          </a:solidFill>
                          <a:latin typeface="Arial"/>
                          <a:ea typeface="Calibri"/>
                          <a:cs typeface="Mangal"/>
                        </a:rPr>
                        <a:t>17</a:t>
                      </a:r>
                      <a:endParaRPr lang="en-US" sz="3200" dirty="0">
                        <a:latin typeface="Calibri"/>
                        <a:ea typeface="Calibri"/>
                        <a:cs typeface="Mangal"/>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Bef>
                          <a:spcPts val="0"/>
                        </a:spcBef>
                        <a:spcAft>
                          <a:spcPts val="0"/>
                        </a:spcAft>
                      </a:pPr>
                      <a:r>
                        <a:rPr lang="en-US" sz="2000">
                          <a:solidFill>
                            <a:srgbClr val="000000"/>
                          </a:solidFill>
                          <a:latin typeface="Arial"/>
                          <a:ea typeface="Calibri"/>
                          <a:cs typeface="Mangal"/>
                        </a:rPr>
                        <a:t>56.7</a:t>
                      </a:r>
                      <a:endParaRPr lang="en-US" sz="32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480947">
                <a:tc vMerge="1">
                  <a:txBody>
                    <a:bodyPr/>
                    <a:lstStyle/>
                    <a:p>
                      <a:endParaRPr lang="en-US"/>
                    </a:p>
                  </a:txBody>
                  <a:tcPr/>
                </a:tc>
                <a:tc>
                  <a:txBody>
                    <a:bodyPr/>
                    <a:lstStyle/>
                    <a:p>
                      <a:pPr marL="38100" marR="38100" algn="l">
                        <a:lnSpc>
                          <a:spcPts val="1600"/>
                        </a:lnSpc>
                        <a:spcBef>
                          <a:spcPts val="0"/>
                        </a:spcBef>
                        <a:spcAft>
                          <a:spcPts val="0"/>
                        </a:spcAft>
                      </a:pPr>
                      <a:r>
                        <a:rPr lang="en-US" sz="2000">
                          <a:solidFill>
                            <a:srgbClr val="000000"/>
                          </a:solidFill>
                          <a:latin typeface="Arial"/>
                          <a:ea typeface="Calibri"/>
                          <a:cs typeface="Mangal"/>
                        </a:rPr>
                        <a:t>Yes</a:t>
                      </a:r>
                      <a:endParaRPr lang="en-US" sz="3200">
                        <a:latin typeface="Calibri"/>
                        <a:ea typeface="Calibri"/>
                        <a:cs typeface="Mangal"/>
                      </a:endParaRPr>
                    </a:p>
                  </a:txBody>
                  <a:tcPr marL="0" marR="0" marT="0" marB="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Bef>
                          <a:spcPts val="0"/>
                        </a:spcBef>
                        <a:spcAft>
                          <a:spcPts val="0"/>
                        </a:spcAft>
                      </a:pPr>
                      <a:r>
                        <a:rPr lang="en-US" sz="2000">
                          <a:solidFill>
                            <a:srgbClr val="000000"/>
                          </a:solidFill>
                          <a:latin typeface="Arial"/>
                          <a:ea typeface="Calibri"/>
                          <a:cs typeface="Mangal"/>
                        </a:rPr>
                        <a:t>12</a:t>
                      </a:r>
                      <a:endParaRPr lang="en-US" sz="3200">
                        <a:latin typeface="Calibri"/>
                        <a:ea typeface="Calibri"/>
                        <a:cs typeface="Mangal"/>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Bef>
                          <a:spcPts val="0"/>
                        </a:spcBef>
                        <a:spcAft>
                          <a:spcPts val="0"/>
                        </a:spcAft>
                      </a:pPr>
                      <a:r>
                        <a:rPr lang="en-US" sz="2000">
                          <a:solidFill>
                            <a:srgbClr val="000000"/>
                          </a:solidFill>
                          <a:latin typeface="Arial"/>
                          <a:ea typeface="Calibri"/>
                          <a:cs typeface="Mangal"/>
                        </a:rPr>
                        <a:t>40.0</a:t>
                      </a:r>
                      <a:endParaRPr lang="en-US" sz="32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r>
              <a:tr h="480947">
                <a:tc vMerge="1">
                  <a:txBody>
                    <a:bodyPr/>
                    <a:lstStyle/>
                    <a:p>
                      <a:endParaRPr lang="en-US"/>
                    </a:p>
                  </a:txBody>
                  <a:tcPr/>
                </a:tc>
                <a:tc>
                  <a:txBody>
                    <a:bodyPr/>
                    <a:lstStyle/>
                    <a:p>
                      <a:pPr marL="38100" marR="38100" algn="l">
                        <a:lnSpc>
                          <a:spcPts val="1600"/>
                        </a:lnSpc>
                        <a:spcBef>
                          <a:spcPts val="0"/>
                        </a:spcBef>
                        <a:spcAft>
                          <a:spcPts val="0"/>
                        </a:spcAft>
                      </a:pPr>
                      <a:r>
                        <a:rPr lang="en-US" sz="2000">
                          <a:solidFill>
                            <a:srgbClr val="000000"/>
                          </a:solidFill>
                          <a:latin typeface="Arial"/>
                          <a:ea typeface="Calibri"/>
                          <a:cs typeface="Mangal"/>
                        </a:rPr>
                        <a:t>Total</a:t>
                      </a:r>
                      <a:endParaRPr lang="en-US" sz="3200">
                        <a:latin typeface="Calibri"/>
                        <a:ea typeface="Calibri"/>
                        <a:cs typeface="Mangal"/>
                      </a:endParaRPr>
                    </a:p>
                  </a:txBody>
                  <a:tcPr marL="0" marR="0" marT="0" marB="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2000">
                          <a:solidFill>
                            <a:srgbClr val="000000"/>
                          </a:solidFill>
                          <a:latin typeface="Arial"/>
                          <a:ea typeface="Calibri"/>
                          <a:cs typeface="Mangal"/>
                        </a:rPr>
                        <a:t>30</a:t>
                      </a:r>
                      <a:endParaRPr lang="en-US" sz="3200">
                        <a:latin typeface="Calibri"/>
                        <a:ea typeface="Calibri"/>
                        <a:cs typeface="Mangal"/>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2000" dirty="0">
                          <a:solidFill>
                            <a:srgbClr val="000000"/>
                          </a:solidFill>
                          <a:latin typeface="Arial"/>
                          <a:ea typeface="Calibri"/>
                          <a:cs typeface="Mangal"/>
                        </a:rPr>
                        <a:t>100.0</a:t>
                      </a:r>
                      <a:endParaRPr lang="en-US" sz="3200" dirty="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sp>
        <p:nvSpPr>
          <p:cNvPr id="4" name="Slide Number Placeholder 3"/>
          <p:cNvSpPr>
            <a:spLocks noGrp="1"/>
          </p:cNvSpPr>
          <p:nvPr>
            <p:ph type="sldNum" sz="quarter" idx="12"/>
          </p:nvPr>
        </p:nvSpPr>
        <p:spPr/>
        <p:txBody>
          <a:bodyPr/>
          <a:lstStyle/>
          <a:p>
            <a:fld id="{5D39D87B-4AE8-4911-A023-BA4B8F4B0B09}" type="slidenum">
              <a:rPr lang="en-US" smtClean="0"/>
              <a:pPr/>
              <a:t>17</a:t>
            </a:fld>
            <a:endParaRPr lang="en-US"/>
          </a:p>
        </p:txBody>
      </p:sp>
      <p:pic>
        <p:nvPicPr>
          <p:cNvPr id="6" name="Picture 5"/>
          <p:cNvPicPr/>
          <p:nvPr/>
        </p:nvPicPr>
        <p:blipFill>
          <a:blip r:embed="rId2"/>
          <a:srcRect/>
          <a:stretch>
            <a:fillRect/>
          </a:stretch>
        </p:blipFill>
        <p:spPr bwMode="auto">
          <a:xfrm>
            <a:off x="762000" y="1676400"/>
            <a:ext cx="4648200" cy="4648200"/>
          </a:xfrm>
          <a:prstGeom prst="rect">
            <a:avLst/>
          </a:prstGeom>
          <a:noFill/>
          <a:ln w="9525">
            <a:noFill/>
            <a:miter lim="800000"/>
            <a:headEnd/>
            <a:tailEnd/>
          </a:ln>
        </p:spPr>
      </p:pic>
      <p:sp>
        <p:nvSpPr>
          <p:cNvPr id="52225" name="Rectangle 1"/>
          <p:cNvSpPr>
            <a:spLocks noChangeArrowheads="1"/>
          </p:cNvSpPr>
          <p:nvPr/>
        </p:nvSpPr>
        <p:spPr bwMode="auto">
          <a:xfrm>
            <a:off x="5943600" y="5181600"/>
            <a:ext cx="52578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40% of the respondents said that there is disruption in the supply of THR whereas 56.7% of them said that the supply is regular.</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If </a:t>
            </a:r>
            <a:r>
              <a:rPr lang="en-US" b="1" dirty="0" smtClean="0"/>
              <a:t>yes   </a:t>
            </a:r>
            <a:r>
              <a:rPr lang="en-US" sz="3200" dirty="0" smtClean="0"/>
              <a:t>( Within 3 month)</a:t>
            </a:r>
            <a:endParaRPr lang="en-US" sz="2400" dirty="0"/>
          </a:p>
        </p:txBody>
      </p:sp>
      <p:graphicFrame>
        <p:nvGraphicFramePr>
          <p:cNvPr id="6" name="Content Placeholder 5"/>
          <p:cNvGraphicFramePr>
            <a:graphicFrameLocks noGrp="1"/>
          </p:cNvGraphicFramePr>
          <p:nvPr>
            <p:ph idx="1"/>
          </p:nvPr>
        </p:nvGraphicFramePr>
        <p:xfrm>
          <a:off x="6553200" y="1600200"/>
          <a:ext cx="3886200" cy="3039999"/>
        </p:xfrm>
        <a:graphic>
          <a:graphicData uri="http://schemas.openxmlformats.org/drawingml/2006/table">
            <a:tbl>
              <a:tblPr/>
              <a:tblGrid>
                <a:gridCol w="25400"/>
                <a:gridCol w="1598620"/>
                <a:gridCol w="1195380"/>
                <a:gridCol w="1066800"/>
              </a:tblGrid>
              <a:tr h="0">
                <a:tc gridSpan="2">
                  <a:txBody>
                    <a:bodyPr/>
                    <a:lstStyle/>
                    <a:p>
                      <a:pPr marL="0" marR="0" algn="l">
                        <a:lnSpc>
                          <a:spcPct val="115000"/>
                        </a:lnSpc>
                        <a:spcBef>
                          <a:spcPts val="0"/>
                        </a:spcBef>
                        <a:spcAft>
                          <a:spcPts val="0"/>
                        </a:spcAft>
                      </a:pPr>
                      <a:endParaRPr lang="en-US" sz="3200">
                        <a:latin typeface="Times New Roman"/>
                        <a:ea typeface="Calibri"/>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marL="38100" marR="38100" algn="ctr">
                        <a:lnSpc>
                          <a:spcPts val="1600"/>
                        </a:lnSpc>
                        <a:spcBef>
                          <a:spcPts val="0"/>
                        </a:spcBef>
                        <a:spcAft>
                          <a:spcPts val="0"/>
                        </a:spcAft>
                      </a:pPr>
                      <a:r>
                        <a:rPr lang="en-US" sz="1800">
                          <a:solidFill>
                            <a:srgbClr val="000000"/>
                          </a:solidFill>
                          <a:latin typeface="Arial"/>
                          <a:ea typeface="Calibri"/>
                          <a:cs typeface="Mangal"/>
                        </a:rPr>
                        <a:t>Frequency</a:t>
                      </a:r>
                      <a:endParaRPr lang="en-US" sz="2800">
                        <a:latin typeface="Calibri"/>
                        <a:ea typeface="Calibri"/>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800">
                          <a:solidFill>
                            <a:srgbClr val="000000"/>
                          </a:solidFill>
                          <a:latin typeface="Arial"/>
                          <a:ea typeface="Calibri"/>
                          <a:cs typeface="Mangal"/>
                        </a:rPr>
                        <a:t>Percent</a:t>
                      </a:r>
                      <a:endParaRPr lang="en-US" sz="2800">
                        <a:latin typeface="Calibri"/>
                        <a:ea typeface="Calibri"/>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6126">
                <a:tc rowSpan="4">
                  <a:txBody>
                    <a:bodyPr/>
                    <a:lstStyle/>
                    <a:p>
                      <a:pPr marL="38100" marR="38100" algn="l">
                        <a:lnSpc>
                          <a:spcPts val="1600"/>
                        </a:lnSpc>
                        <a:spcBef>
                          <a:spcPts val="0"/>
                        </a:spcBef>
                        <a:spcAft>
                          <a:spcPts val="0"/>
                        </a:spcAft>
                      </a:pPr>
                      <a:r>
                        <a:rPr lang="en-US" sz="1800">
                          <a:solidFill>
                            <a:srgbClr val="000000"/>
                          </a:solidFill>
                          <a:latin typeface="Arial"/>
                          <a:ea typeface="Calibri"/>
                          <a:cs typeface="Mangal"/>
                        </a:rPr>
                        <a:t>Valid</a:t>
                      </a:r>
                      <a:endParaRPr lang="en-US" sz="2800">
                        <a:latin typeface="Calibri"/>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lnSpc>
                          <a:spcPct val="115000"/>
                        </a:lnSpc>
                        <a:spcBef>
                          <a:spcPts val="0"/>
                        </a:spcBef>
                        <a:spcAft>
                          <a:spcPts val="0"/>
                        </a:spcAft>
                      </a:pPr>
                      <a:endParaRPr lang="en-US" sz="3200">
                        <a:latin typeface="Times New Roman"/>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Calibri"/>
                          <a:cs typeface="Mangal"/>
                        </a:rPr>
                        <a:t>19</a:t>
                      </a:r>
                      <a:endParaRPr lang="en-US" sz="28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Calibri"/>
                          <a:cs typeface="Mangal"/>
                        </a:rPr>
                        <a:t>63.3</a:t>
                      </a:r>
                      <a:endParaRPr lang="en-US" sz="28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683641">
                <a:tc vMerge="1">
                  <a:txBody>
                    <a:bodyPr/>
                    <a:lstStyle/>
                    <a:p>
                      <a:endParaRPr lang="en-US"/>
                    </a:p>
                  </a:txBody>
                  <a:tcPr/>
                </a:tc>
                <a:tc>
                  <a:txBody>
                    <a:bodyPr/>
                    <a:lstStyle/>
                    <a:p>
                      <a:pPr marL="38100" marR="38100" algn="l">
                        <a:lnSpc>
                          <a:spcPts val="1600"/>
                        </a:lnSpc>
                        <a:spcBef>
                          <a:spcPts val="0"/>
                        </a:spcBef>
                        <a:spcAft>
                          <a:spcPts val="0"/>
                        </a:spcAft>
                      </a:pPr>
                      <a:endParaRPr lang="en-US" sz="1800" dirty="0" smtClean="0">
                        <a:solidFill>
                          <a:srgbClr val="000000"/>
                        </a:solidFill>
                        <a:latin typeface="Arial"/>
                        <a:ea typeface="Calibri"/>
                        <a:cs typeface="Mangal"/>
                      </a:endParaRPr>
                    </a:p>
                    <a:p>
                      <a:pPr marL="38100" marR="38100" algn="l">
                        <a:lnSpc>
                          <a:spcPts val="1600"/>
                        </a:lnSpc>
                        <a:spcBef>
                          <a:spcPts val="0"/>
                        </a:spcBef>
                        <a:spcAft>
                          <a:spcPts val="0"/>
                        </a:spcAft>
                      </a:pPr>
                      <a:r>
                        <a:rPr lang="en-US" sz="1800" dirty="0" smtClean="0">
                          <a:solidFill>
                            <a:srgbClr val="000000"/>
                          </a:solidFill>
                          <a:latin typeface="Arial"/>
                          <a:ea typeface="Calibri"/>
                          <a:cs typeface="Mangal"/>
                        </a:rPr>
                        <a:t>Shortage </a:t>
                      </a:r>
                      <a:r>
                        <a:rPr lang="en-US" sz="1800" dirty="0">
                          <a:solidFill>
                            <a:srgbClr val="000000"/>
                          </a:solidFill>
                          <a:latin typeface="Arial"/>
                          <a:ea typeface="Calibri"/>
                          <a:cs typeface="Mangal"/>
                        </a:rPr>
                        <a:t>of Supply</a:t>
                      </a:r>
                      <a:endParaRPr lang="en-US" sz="2800" dirty="0">
                        <a:latin typeface="Calibri"/>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Calibri"/>
                          <a:cs typeface="Mangal"/>
                        </a:rPr>
                        <a:t>8</a:t>
                      </a:r>
                      <a:endParaRPr lang="en-US" sz="28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Calibri"/>
                          <a:cs typeface="Mangal"/>
                        </a:rPr>
                        <a:t>26.7</a:t>
                      </a:r>
                      <a:endParaRPr lang="en-US" sz="2800" dirty="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98094">
                <a:tc vMerge="1">
                  <a:txBody>
                    <a:bodyPr/>
                    <a:lstStyle/>
                    <a:p>
                      <a:endParaRPr lang="en-US"/>
                    </a:p>
                  </a:txBody>
                  <a:tcPr/>
                </a:tc>
                <a:tc>
                  <a:txBody>
                    <a:bodyPr/>
                    <a:lstStyle/>
                    <a:p>
                      <a:pPr marL="38100" marR="38100" algn="l">
                        <a:lnSpc>
                          <a:spcPts val="1600"/>
                        </a:lnSpc>
                        <a:spcBef>
                          <a:spcPts val="0"/>
                        </a:spcBef>
                        <a:spcAft>
                          <a:spcPts val="0"/>
                        </a:spcAft>
                      </a:pPr>
                      <a:endParaRPr lang="en-US" sz="1800" dirty="0" smtClean="0">
                        <a:solidFill>
                          <a:srgbClr val="000000"/>
                        </a:solidFill>
                        <a:latin typeface="Arial"/>
                        <a:ea typeface="Calibri"/>
                        <a:cs typeface="Mangal"/>
                      </a:endParaRPr>
                    </a:p>
                    <a:p>
                      <a:pPr marL="38100" marR="38100" algn="l">
                        <a:lnSpc>
                          <a:spcPts val="1600"/>
                        </a:lnSpc>
                        <a:spcBef>
                          <a:spcPts val="0"/>
                        </a:spcBef>
                        <a:spcAft>
                          <a:spcPts val="0"/>
                        </a:spcAft>
                      </a:pPr>
                      <a:r>
                        <a:rPr lang="en-US" sz="1800" dirty="0" smtClean="0">
                          <a:solidFill>
                            <a:srgbClr val="000000"/>
                          </a:solidFill>
                          <a:latin typeface="Arial"/>
                          <a:ea typeface="Calibri"/>
                          <a:cs typeface="Mangal"/>
                        </a:rPr>
                        <a:t>Transport </a:t>
                      </a:r>
                      <a:r>
                        <a:rPr lang="en-US" sz="1800" dirty="0">
                          <a:solidFill>
                            <a:srgbClr val="000000"/>
                          </a:solidFill>
                          <a:latin typeface="Arial"/>
                          <a:ea typeface="Calibri"/>
                          <a:cs typeface="Mangal"/>
                        </a:rPr>
                        <a:t>Problem </a:t>
                      </a:r>
                      <a:endParaRPr lang="en-US" sz="2800" dirty="0">
                        <a:latin typeface="Calibri"/>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Calibri"/>
                          <a:cs typeface="Mangal"/>
                        </a:rPr>
                        <a:t>3</a:t>
                      </a:r>
                      <a:endParaRPr lang="en-US" sz="28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Calibri"/>
                          <a:cs typeface="Mangal"/>
                        </a:rPr>
                        <a:t>10.0</a:t>
                      </a:r>
                      <a:endParaRPr lang="en-US" sz="2800" dirty="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625094">
                <a:tc vMerge="1">
                  <a:txBody>
                    <a:bodyPr/>
                    <a:lstStyle/>
                    <a:p>
                      <a:endParaRPr lang="en-US"/>
                    </a:p>
                  </a:txBody>
                  <a:tcPr/>
                </a:tc>
                <a:tc>
                  <a:txBody>
                    <a:bodyPr/>
                    <a:lstStyle/>
                    <a:p>
                      <a:pPr marL="38100" marR="38100" algn="l">
                        <a:lnSpc>
                          <a:spcPts val="1600"/>
                        </a:lnSpc>
                        <a:spcBef>
                          <a:spcPts val="0"/>
                        </a:spcBef>
                        <a:spcAft>
                          <a:spcPts val="0"/>
                        </a:spcAft>
                      </a:pPr>
                      <a:endParaRPr lang="en-US" sz="1800" dirty="0" smtClean="0">
                        <a:solidFill>
                          <a:srgbClr val="000000"/>
                        </a:solidFill>
                        <a:latin typeface="Arial"/>
                        <a:ea typeface="Calibri"/>
                        <a:cs typeface="Mangal"/>
                      </a:endParaRPr>
                    </a:p>
                    <a:p>
                      <a:pPr marL="38100" marR="38100" algn="l">
                        <a:lnSpc>
                          <a:spcPts val="1600"/>
                        </a:lnSpc>
                        <a:spcBef>
                          <a:spcPts val="0"/>
                        </a:spcBef>
                        <a:spcAft>
                          <a:spcPts val="0"/>
                        </a:spcAft>
                      </a:pPr>
                      <a:r>
                        <a:rPr lang="en-US" sz="1800" dirty="0" smtClean="0">
                          <a:solidFill>
                            <a:srgbClr val="000000"/>
                          </a:solidFill>
                          <a:latin typeface="Arial"/>
                          <a:ea typeface="Calibri"/>
                          <a:cs typeface="Mangal"/>
                        </a:rPr>
                        <a:t>Total</a:t>
                      </a:r>
                      <a:endParaRPr lang="en-US" sz="2800" dirty="0">
                        <a:latin typeface="Calibri"/>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Calibri"/>
                          <a:cs typeface="Mangal"/>
                        </a:rPr>
                        <a:t>30</a:t>
                      </a:r>
                      <a:endParaRPr lang="en-US" sz="28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Calibri"/>
                          <a:cs typeface="Mangal"/>
                        </a:rPr>
                        <a:t>100.0</a:t>
                      </a:r>
                      <a:endParaRPr lang="en-US" sz="2800" dirty="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4" name="Slide Number Placeholder 3"/>
          <p:cNvSpPr>
            <a:spLocks noGrp="1"/>
          </p:cNvSpPr>
          <p:nvPr>
            <p:ph type="sldNum" sz="quarter" idx="12"/>
          </p:nvPr>
        </p:nvSpPr>
        <p:spPr/>
        <p:txBody>
          <a:bodyPr/>
          <a:lstStyle/>
          <a:p>
            <a:fld id="{5D39D87B-4AE8-4911-A023-BA4B8F4B0B09}" type="slidenum">
              <a:rPr lang="en-US" smtClean="0"/>
              <a:pPr/>
              <a:t>18</a:t>
            </a:fld>
            <a:endParaRPr lang="en-US"/>
          </a:p>
        </p:txBody>
      </p:sp>
      <p:pic>
        <p:nvPicPr>
          <p:cNvPr id="5" name="Picture 4"/>
          <p:cNvPicPr/>
          <p:nvPr/>
        </p:nvPicPr>
        <p:blipFill>
          <a:blip r:embed="rId2"/>
          <a:srcRect b="6845"/>
          <a:stretch>
            <a:fillRect/>
          </a:stretch>
        </p:blipFill>
        <p:spPr bwMode="auto">
          <a:xfrm>
            <a:off x="533400" y="1295400"/>
            <a:ext cx="5257800" cy="5257800"/>
          </a:xfrm>
          <a:prstGeom prst="rect">
            <a:avLst/>
          </a:prstGeom>
          <a:noFill/>
          <a:ln w="9525">
            <a:noFill/>
            <a:miter lim="800000"/>
            <a:headEnd/>
            <a:tailEnd/>
          </a:ln>
        </p:spPr>
      </p:pic>
      <p:sp>
        <p:nvSpPr>
          <p:cNvPr id="7" name="Rectangle 6"/>
          <p:cNvSpPr/>
          <p:nvPr/>
        </p:nvSpPr>
        <p:spPr>
          <a:xfrm>
            <a:off x="5943600" y="5029200"/>
            <a:ext cx="5943600" cy="1323439"/>
          </a:xfrm>
          <a:prstGeom prst="rect">
            <a:avLst/>
          </a:prstGeom>
        </p:spPr>
        <p:txBody>
          <a:bodyPr>
            <a:spAutoFit/>
          </a:bodyPr>
          <a:lstStyle/>
          <a:p>
            <a:r>
              <a:rPr lang="en-US" sz="2000" dirty="0" smtClean="0"/>
              <a:t>The above table shows the reasons for the interruption of supply of THR. The main reason sighted was the shortage of supply (73.2% ) and transport problem (10%)</a:t>
            </a:r>
            <a:endParaRPr lang="en-US" sz="20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Finding: </a:t>
            </a:r>
            <a:r>
              <a:rPr lang="en-US" dirty="0" smtClean="0"/>
              <a:t>Take </a:t>
            </a:r>
            <a:r>
              <a:rPr lang="en-US" dirty="0"/>
              <a:t>home ration provided to the beneficiaries was found to be of the good quality according to AWWs, however it was also found that the some of the beneficiaries are not accepting the THR provided by the AWCs.  It was found that there is severe interruption in the supply of THR. The demands put by the beneficiaries is not being met by the AWCs.  There seems to be the shortage of supply, there could be varied reasons for this, one of them might be of transportation facility.</a:t>
            </a:r>
          </a:p>
          <a:p>
            <a:pPr>
              <a:buNone/>
            </a:pPr>
            <a:r>
              <a:rPr lang="en-US" b="1" dirty="0" smtClean="0"/>
              <a:t>Recommendation: </a:t>
            </a:r>
            <a:r>
              <a:rPr lang="en-US" dirty="0" smtClean="0"/>
              <a:t>To </a:t>
            </a:r>
            <a:r>
              <a:rPr lang="en-US" dirty="0"/>
              <a:t>improve the services of THR , the beneficiaries should be encouraged to get THR from the AWCS, but before that the </a:t>
            </a:r>
            <a:r>
              <a:rPr lang="en-US" b="1" i="1" dirty="0"/>
              <a:t>channel of distribution </a:t>
            </a:r>
            <a:r>
              <a:rPr lang="en-US" dirty="0"/>
              <a:t>should be strengthened. The timely delivery of the Ration should be insured by making adequate transportation facility.</a:t>
            </a:r>
          </a:p>
          <a:p>
            <a:endParaRPr lang="en-US" dirty="0"/>
          </a:p>
        </p:txBody>
      </p:sp>
      <p:sp>
        <p:nvSpPr>
          <p:cNvPr id="4" name="Slide Number Placeholder 3"/>
          <p:cNvSpPr>
            <a:spLocks noGrp="1"/>
          </p:cNvSpPr>
          <p:nvPr>
            <p:ph type="sldNum" sz="quarter" idx="12"/>
          </p:nvPr>
        </p:nvSpPr>
        <p:spPr/>
        <p:txBody>
          <a:bodyPr/>
          <a:lstStyle/>
          <a:p>
            <a:fld id="{5D39D87B-4AE8-4911-A023-BA4B8F4B0B09}" type="slidenum">
              <a:rPr lang="en-US" smtClean="0"/>
              <a:pPr/>
              <a:t>19</a:t>
            </a:fld>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683240" cy="1143000"/>
          </a:xfrm>
        </p:spPr>
        <p:txBody>
          <a:bodyPr/>
          <a:lstStyle/>
          <a:p>
            <a:r>
              <a:rPr lang="en-US" dirty="0" smtClean="0"/>
              <a:t>Introduction</a:t>
            </a:r>
            <a:endParaRPr lang="en-US" dirty="0"/>
          </a:p>
        </p:txBody>
      </p:sp>
      <p:sp>
        <p:nvSpPr>
          <p:cNvPr id="3" name="Content Placeholder 2"/>
          <p:cNvSpPr>
            <a:spLocks noGrp="1"/>
          </p:cNvSpPr>
          <p:nvPr>
            <p:ph idx="1"/>
          </p:nvPr>
        </p:nvSpPr>
        <p:spPr>
          <a:xfrm>
            <a:off x="594360" y="1600204"/>
            <a:ext cx="10698480" cy="4952996"/>
          </a:xfrm>
        </p:spPr>
        <p:txBody>
          <a:bodyPr>
            <a:normAutofit fontScale="85000" lnSpcReduction="20000"/>
          </a:bodyPr>
          <a:lstStyle/>
          <a:p>
            <a:r>
              <a:rPr lang="en-US" dirty="0" smtClean="0">
                <a:latin typeface="Times New Roman" pitchFamily="18" charset="0"/>
                <a:cs typeface="Times New Roman" pitchFamily="18" charset="0"/>
              </a:rPr>
              <a:t>The word </a:t>
            </a:r>
            <a:r>
              <a:rPr lang="en-US" dirty="0" err="1" smtClean="0">
                <a:latin typeface="Times New Roman" pitchFamily="18" charset="0"/>
                <a:cs typeface="Times New Roman" pitchFamily="18" charset="0"/>
              </a:rPr>
              <a:t>Anganwadi</a:t>
            </a:r>
            <a:r>
              <a:rPr lang="en-US" dirty="0" smtClean="0">
                <a:latin typeface="Times New Roman" pitchFamily="18" charset="0"/>
                <a:cs typeface="Times New Roman" pitchFamily="18" charset="0"/>
              </a:rPr>
              <a:t> means "courtyard shelter" in Indian languages. They were started by the Indian government in 1975 as part of the ICDS program to combat child hunger and malnutrition.</a:t>
            </a:r>
          </a:p>
          <a:p>
            <a:r>
              <a:rPr lang="en-US" dirty="0" smtClean="0">
                <a:latin typeface="Times New Roman" pitchFamily="18" charset="0"/>
                <a:cs typeface="Times New Roman" pitchFamily="18" charset="0"/>
              </a:rPr>
              <a:t>13.3 </a:t>
            </a:r>
            <a:r>
              <a:rPr lang="en-US" dirty="0" err="1" smtClean="0">
                <a:latin typeface="Times New Roman" pitchFamily="18" charset="0"/>
                <a:cs typeface="Times New Roman" pitchFamily="18" charset="0"/>
              </a:rPr>
              <a:t>lakh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Anganwadi</a:t>
            </a:r>
            <a:r>
              <a:rPr lang="en-US" dirty="0" smtClean="0">
                <a:latin typeface="Times New Roman" pitchFamily="18" charset="0"/>
                <a:cs typeface="Times New Roman" pitchFamily="18" charset="0"/>
              </a:rPr>
              <a:t> and mini-</a:t>
            </a:r>
            <a:r>
              <a:rPr lang="en-US" dirty="0" err="1" smtClean="0">
                <a:latin typeface="Times New Roman" pitchFamily="18" charset="0"/>
                <a:cs typeface="Times New Roman" pitchFamily="18" charset="0"/>
              </a:rPr>
              <a:t>Anganwadi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centres</a:t>
            </a:r>
            <a:r>
              <a:rPr lang="en-US" dirty="0" smtClean="0">
                <a:latin typeface="Times New Roman" pitchFamily="18" charset="0"/>
                <a:cs typeface="Times New Roman" pitchFamily="18" charset="0"/>
              </a:rPr>
              <a:t> are operational out of 13.7 </a:t>
            </a:r>
            <a:r>
              <a:rPr lang="en-US" dirty="0" err="1" smtClean="0">
                <a:latin typeface="Times New Roman" pitchFamily="18" charset="0"/>
                <a:cs typeface="Times New Roman" pitchFamily="18" charset="0"/>
              </a:rPr>
              <a:t>lakh</a:t>
            </a:r>
            <a:r>
              <a:rPr lang="en-US" dirty="0" smtClean="0">
                <a:latin typeface="Times New Roman" pitchFamily="18" charset="0"/>
                <a:cs typeface="Times New Roman" pitchFamily="18" charset="0"/>
              </a:rPr>
              <a:t> sanctioned AWCs. </a:t>
            </a:r>
          </a:p>
          <a:p>
            <a:r>
              <a:rPr lang="en-US" dirty="0" smtClean="0">
                <a:latin typeface="Times New Roman" pitchFamily="18" charset="0"/>
                <a:cs typeface="Times New Roman" pitchFamily="18" charset="0"/>
              </a:rPr>
              <a:t>These </a:t>
            </a:r>
            <a:r>
              <a:rPr lang="en-US" dirty="0" err="1" smtClean="0">
                <a:latin typeface="Times New Roman" pitchFamily="18" charset="0"/>
                <a:cs typeface="Times New Roman" pitchFamily="18" charset="0"/>
              </a:rPr>
              <a:t>centres</a:t>
            </a:r>
            <a:r>
              <a:rPr lang="en-US" dirty="0" smtClean="0">
                <a:latin typeface="Times New Roman" pitchFamily="18" charset="0"/>
                <a:cs typeface="Times New Roman" pitchFamily="18" charset="0"/>
              </a:rPr>
              <a:t> provide:-</a:t>
            </a:r>
          </a:p>
          <a:p>
            <a:pPr>
              <a:buNone/>
            </a:pPr>
            <a:r>
              <a:rPr lang="en-US" dirty="0" smtClean="0">
                <a:latin typeface="Times New Roman" pitchFamily="18" charset="0"/>
                <a:cs typeface="Times New Roman" pitchFamily="18" charset="0"/>
              </a:rPr>
              <a:t>1- Supplementary nutrition</a:t>
            </a:r>
          </a:p>
          <a:p>
            <a:pPr>
              <a:buNone/>
            </a:pPr>
            <a:r>
              <a:rPr lang="en-US" dirty="0" smtClean="0">
                <a:latin typeface="Times New Roman" pitchFamily="18" charset="0"/>
                <a:cs typeface="Times New Roman" pitchFamily="18" charset="0"/>
              </a:rPr>
              <a:t>2- Non-formal pre-school education</a:t>
            </a:r>
          </a:p>
          <a:p>
            <a:pPr>
              <a:buNone/>
            </a:pPr>
            <a:r>
              <a:rPr lang="en-US" dirty="0" smtClean="0">
                <a:latin typeface="Times New Roman" pitchFamily="18" charset="0"/>
                <a:cs typeface="Times New Roman" pitchFamily="18" charset="0"/>
              </a:rPr>
              <a:t>3- Nutrition and health education</a:t>
            </a:r>
          </a:p>
          <a:p>
            <a:pPr>
              <a:buNone/>
            </a:pPr>
            <a:r>
              <a:rPr lang="en-US" dirty="0" smtClean="0">
                <a:latin typeface="Times New Roman" pitchFamily="18" charset="0"/>
                <a:cs typeface="Times New Roman" pitchFamily="18" charset="0"/>
              </a:rPr>
              <a:t>4- Immunization</a:t>
            </a:r>
          </a:p>
          <a:p>
            <a:pPr>
              <a:buNone/>
            </a:pPr>
            <a:r>
              <a:rPr lang="en-US" dirty="0" smtClean="0">
                <a:latin typeface="Times New Roman" pitchFamily="18" charset="0"/>
                <a:cs typeface="Times New Roman" pitchFamily="18" charset="0"/>
              </a:rPr>
              <a:t>5- Health check-up</a:t>
            </a:r>
          </a:p>
          <a:p>
            <a:pPr>
              <a:buNone/>
            </a:pPr>
            <a:r>
              <a:rPr lang="en-US" dirty="0" smtClean="0">
                <a:latin typeface="Times New Roman" pitchFamily="18" charset="0"/>
                <a:cs typeface="Times New Roman" pitchFamily="18" charset="0"/>
              </a:rPr>
              <a:t>6- Referral services</a:t>
            </a:r>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5D39D87B-4AE8-4911-A023-BA4B8F4B0B09}"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a:t>
            </a:r>
            <a:endParaRPr lang="en-US" dirty="0"/>
          </a:p>
        </p:txBody>
      </p:sp>
      <p:sp>
        <p:nvSpPr>
          <p:cNvPr id="3" name="Content Placeholder 2"/>
          <p:cNvSpPr>
            <a:spLocks noGrp="1"/>
          </p:cNvSpPr>
          <p:nvPr>
            <p:ph idx="1"/>
          </p:nvPr>
        </p:nvSpPr>
        <p:spPr/>
        <p:txBody>
          <a:bodyPr/>
          <a:lstStyle/>
          <a:p>
            <a:pPr algn="ctr">
              <a:buNone/>
            </a:pPr>
            <a:endParaRPr lang="en-US" dirty="0" smtClean="0"/>
          </a:p>
          <a:p>
            <a:pPr algn="ctr">
              <a:buNone/>
            </a:pPr>
            <a:endParaRPr lang="en-US" dirty="0"/>
          </a:p>
          <a:p>
            <a:pPr algn="ctr">
              <a:buNone/>
            </a:pPr>
            <a:r>
              <a:rPr lang="en-US" dirty="0" smtClean="0"/>
              <a:t>To assess the availability of logistics at AWCs in terms of weight monitoring</a:t>
            </a:r>
          </a:p>
          <a:p>
            <a:endParaRPr lang="en-US" dirty="0"/>
          </a:p>
        </p:txBody>
      </p:sp>
      <p:sp>
        <p:nvSpPr>
          <p:cNvPr id="4" name="Slide Number Placeholder 3"/>
          <p:cNvSpPr>
            <a:spLocks noGrp="1"/>
          </p:cNvSpPr>
          <p:nvPr>
            <p:ph type="sldNum" sz="quarter" idx="12"/>
          </p:nvPr>
        </p:nvSpPr>
        <p:spPr/>
        <p:txBody>
          <a:bodyPr/>
          <a:lstStyle/>
          <a:p>
            <a:fld id="{5D39D87B-4AE8-4911-A023-BA4B8F4B0B09}" type="slidenum">
              <a:rPr lang="en-US" smtClean="0"/>
              <a:pPr/>
              <a:t>20</a:t>
            </a:fld>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Availability of Growth Chart in </a:t>
            </a:r>
            <a:r>
              <a:rPr lang="en-US" b="1" dirty="0" smtClean="0"/>
              <a:t>AWC</a:t>
            </a:r>
            <a:endParaRPr lang="en-US" dirty="0"/>
          </a:p>
        </p:txBody>
      </p:sp>
      <p:graphicFrame>
        <p:nvGraphicFramePr>
          <p:cNvPr id="6" name="Content Placeholder 5"/>
          <p:cNvGraphicFramePr>
            <a:graphicFrameLocks noGrp="1"/>
          </p:cNvGraphicFramePr>
          <p:nvPr>
            <p:ph idx="1"/>
          </p:nvPr>
        </p:nvGraphicFramePr>
        <p:xfrm>
          <a:off x="6934200" y="1828800"/>
          <a:ext cx="3810001" cy="2895600"/>
        </p:xfrm>
        <a:graphic>
          <a:graphicData uri="http://schemas.openxmlformats.org/drawingml/2006/table">
            <a:tbl>
              <a:tblPr/>
              <a:tblGrid>
                <a:gridCol w="59707"/>
                <a:gridCol w="1301968"/>
                <a:gridCol w="1301968"/>
                <a:gridCol w="1146358"/>
              </a:tblGrid>
              <a:tr h="591114">
                <a:tc gridSpan="2">
                  <a:txBody>
                    <a:bodyPr/>
                    <a:lstStyle/>
                    <a:p>
                      <a:pPr marL="0" marR="0" algn="l">
                        <a:lnSpc>
                          <a:spcPct val="115000"/>
                        </a:lnSpc>
                        <a:spcBef>
                          <a:spcPts val="0"/>
                        </a:spcBef>
                        <a:spcAft>
                          <a:spcPts val="0"/>
                        </a:spcAft>
                      </a:pPr>
                      <a:endParaRPr lang="en-US" sz="3200" dirty="0">
                        <a:latin typeface="Times New Roman"/>
                        <a:ea typeface="Calibri"/>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marL="38100" marR="38100" algn="ctr">
                        <a:lnSpc>
                          <a:spcPts val="1600"/>
                        </a:lnSpc>
                        <a:spcBef>
                          <a:spcPts val="0"/>
                        </a:spcBef>
                        <a:spcAft>
                          <a:spcPts val="0"/>
                        </a:spcAft>
                      </a:pPr>
                      <a:r>
                        <a:rPr lang="en-US" sz="1800" dirty="0">
                          <a:solidFill>
                            <a:srgbClr val="000000"/>
                          </a:solidFill>
                          <a:latin typeface="Arial"/>
                          <a:ea typeface="Calibri"/>
                          <a:cs typeface="Mangal"/>
                        </a:rPr>
                        <a:t>Frequency</a:t>
                      </a:r>
                      <a:endParaRPr lang="en-US" sz="2800" dirty="0">
                        <a:latin typeface="Calibri"/>
                        <a:ea typeface="Calibri"/>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800" dirty="0">
                          <a:solidFill>
                            <a:srgbClr val="000000"/>
                          </a:solidFill>
                          <a:latin typeface="Arial"/>
                          <a:ea typeface="Calibri"/>
                          <a:cs typeface="Mangal"/>
                        </a:rPr>
                        <a:t>Percent</a:t>
                      </a:r>
                      <a:endParaRPr lang="en-US" sz="2800" dirty="0">
                        <a:latin typeface="Calibri"/>
                        <a:ea typeface="Calibri"/>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591114">
                <a:tc rowSpan="4">
                  <a:txBody>
                    <a:bodyPr/>
                    <a:lstStyle/>
                    <a:p>
                      <a:pPr marL="38100" marR="38100" algn="l">
                        <a:lnSpc>
                          <a:spcPts val="1600"/>
                        </a:lnSpc>
                        <a:spcBef>
                          <a:spcPts val="0"/>
                        </a:spcBef>
                        <a:spcAft>
                          <a:spcPts val="0"/>
                        </a:spcAft>
                      </a:pPr>
                      <a:r>
                        <a:rPr lang="en-US" sz="1800" dirty="0">
                          <a:solidFill>
                            <a:srgbClr val="000000"/>
                          </a:solidFill>
                          <a:latin typeface="Arial"/>
                          <a:ea typeface="Calibri"/>
                          <a:cs typeface="Mangal"/>
                        </a:rPr>
                        <a:t>Valid</a:t>
                      </a:r>
                      <a:endParaRPr lang="en-US" sz="2800" dirty="0">
                        <a:latin typeface="Calibri"/>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lnSpc>
                          <a:spcPct val="115000"/>
                        </a:lnSpc>
                        <a:spcBef>
                          <a:spcPts val="0"/>
                        </a:spcBef>
                        <a:spcAft>
                          <a:spcPts val="0"/>
                        </a:spcAft>
                      </a:pPr>
                      <a:endParaRPr lang="en-US" sz="3200" dirty="0">
                        <a:latin typeface="Times New Roman"/>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Calibri"/>
                          <a:cs typeface="Mangal"/>
                        </a:rPr>
                        <a:t>2</a:t>
                      </a:r>
                      <a:endParaRPr lang="en-US" sz="2800" dirty="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Calibri"/>
                          <a:cs typeface="Mangal"/>
                        </a:rPr>
                        <a:t>6.7</a:t>
                      </a:r>
                      <a:endParaRPr lang="en-US" sz="2800" dirty="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571124">
                <a:tc vMerge="1">
                  <a:txBody>
                    <a:bodyPr/>
                    <a:lstStyle/>
                    <a:p>
                      <a:endParaRPr lang="en-US"/>
                    </a:p>
                  </a:txBody>
                  <a:tcPr/>
                </a:tc>
                <a:tc>
                  <a:txBody>
                    <a:bodyPr/>
                    <a:lstStyle/>
                    <a:p>
                      <a:pPr marL="38100" marR="38100" algn="l">
                        <a:lnSpc>
                          <a:spcPts val="1600"/>
                        </a:lnSpc>
                        <a:spcBef>
                          <a:spcPts val="0"/>
                        </a:spcBef>
                        <a:spcAft>
                          <a:spcPts val="0"/>
                        </a:spcAft>
                      </a:pPr>
                      <a:endParaRPr lang="en-US" sz="1800" dirty="0" smtClean="0">
                        <a:solidFill>
                          <a:srgbClr val="000000"/>
                        </a:solidFill>
                        <a:latin typeface="Arial"/>
                        <a:ea typeface="Calibri"/>
                        <a:cs typeface="Mangal"/>
                      </a:endParaRPr>
                    </a:p>
                    <a:p>
                      <a:pPr marL="38100" marR="38100" algn="l">
                        <a:lnSpc>
                          <a:spcPts val="1600"/>
                        </a:lnSpc>
                        <a:spcBef>
                          <a:spcPts val="0"/>
                        </a:spcBef>
                        <a:spcAft>
                          <a:spcPts val="0"/>
                        </a:spcAft>
                      </a:pPr>
                      <a:r>
                        <a:rPr lang="en-US" sz="1800" dirty="0" smtClean="0">
                          <a:solidFill>
                            <a:srgbClr val="000000"/>
                          </a:solidFill>
                          <a:latin typeface="Arial"/>
                          <a:ea typeface="Calibri"/>
                          <a:cs typeface="Mangal"/>
                        </a:rPr>
                        <a:t>No</a:t>
                      </a:r>
                      <a:endParaRPr lang="en-US" sz="2800" dirty="0">
                        <a:latin typeface="Calibri"/>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Calibri"/>
                          <a:cs typeface="Mangal"/>
                        </a:rPr>
                        <a:t>13</a:t>
                      </a:r>
                      <a:endParaRPr lang="en-US" sz="2800" dirty="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Calibri"/>
                          <a:cs typeface="Mangal"/>
                        </a:rPr>
                        <a:t>43.3</a:t>
                      </a:r>
                      <a:endParaRPr lang="en-US" sz="2800" dirty="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571124">
                <a:tc vMerge="1">
                  <a:txBody>
                    <a:bodyPr/>
                    <a:lstStyle/>
                    <a:p>
                      <a:endParaRPr lang="en-US"/>
                    </a:p>
                  </a:txBody>
                  <a:tcPr/>
                </a:tc>
                <a:tc>
                  <a:txBody>
                    <a:bodyPr/>
                    <a:lstStyle/>
                    <a:p>
                      <a:pPr marL="38100" marR="38100" algn="l">
                        <a:lnSpc>
                          <a:spcPts val="1600"/>
                        </a:lnSpc>
                        <a:spcBef>
                          <a:spcPts val="0"/>
                        </a:spcBef>
                        <a:spcAft>
                          <a:spcPts val="0"/>
                        </a:spcAft>
                      </a:pPr>
                      <a:endParaRPr lang="en-US" sz="1800" dirty="0" smtClean="0">
                        <a:solidFill>
                          <a:srgbClr val="000000"/>
                        </a:solidFill>
                        <a:latin typeface="Arial"/>
                        <a:ea typeface="Calibri"/>
                        <a:cs typeface="Mangal"/>
                      </a:endParaRPr>
                    </a:p>
                    <a:p>
                      <a:pPr marL="38100" marR="38100" algn="l">
                        <a:lnSpc>
                          <a:spcPts val="1600"/>
                        </a:lnSpc>
                        <a:spcBef>
                          <a:spcPts val="0"/>
                        </a:spcBef>
                        <a:spcAft>
                          <a:spcPts val="0"/>
                        </a:spcAft>
                      </a:pPr>
                      <a:r>
                        <a:rPr lang="en-US" sz="1800" dirty="0" smtClean="0">
                          <a:solidFill>
                            <a:srgbClr val="000000"/>
                          </a:solidFill>
                          <a:latin typeface="Arial"/>
                          <a:ea typeface="Calibri"/>
                          <a:cs typeface="Mangal"/>
                        </a:rPr>
                        <a:t>Yes</a:t>
                      </a:r>
                      <a:endParaRPr lang="en-US" sz="2800" dirty="0">
                        <a:latin typeface="Calibri"/>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Calibri"/>
                          <a:cs typeface="Mangal"/>
                        </a:rPr>
                        <a:t>15</a:t>
                      </a:r>
                      <a:endParaRPr lang="en-US" sz="2800" dirty="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Calibri"/>
                          <a:cs typeface="Mangal"/>
                        </a:rPr>
                        <a:t>50.0</a:t>
                      </a:r>
                      <a:endParaRPr lang="en-US" sz="2800" dirty="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571124">
                <a:tc vMerge="1">
                  <a:txBody>
                    <a:bodyPr/>
                    <a:lstStyle/>
                    <a:p>
                      <a:endParaRPr lang="en-US"/>
                    </a:p>
                  </a:txBody>
                  <a:tcPr/>
                </a:tc>
                <a:tc>
                  <a:txBody>
                    <a:bodyPr/>
                    <a:lstStyle/>
                    <a:p>
                      <a:pPr marL="38100" marR="38100" algn="l">
                        <a:lnSpc>
                          <a:spcPts val="1600"/>
                        </a:lnSpc>
                        <a:spcBef>
                          <a:spcPts val="0"/>
                        </a:spcBef>
                        <a:spcAft>
                          <a:spcPts val="0"/>
                        </a:spcAft>
                      </a:pPr>
                      <a:endParaRPr lang="en-US" sz="1800" dirty="0" smtClean="0">
                        <a:solidFill>
                          <a:srgbClr val="000000"/>
                        </a:solidFill>
                        <a:latin typeface="Arial"/>
                        <a:ea typeface="Calibri"/>
                        <a:cs typeface="Mangal"/>
                      </a:endParaRPr>
                    </a:p>
                    <a:p>
                      <a:pPr marL="38100" marR="38100" algn="l">
                        <a:lnSpc>
                          <a:spcPts val="1600"/>
                        </a:lnSpc>
                        <a:spcBef>
                          <a:spcPts val="0"/>
                        </a:spcBef>
                        <a:spcAft>
                          <a:spcPts val="0"/>
                        </a:spcAft>
                      </a:pPr>
                      <a:r>
                        <a:rPr lang="en-US" sz="1800" dirty="0" smtClean="0">
                          <a:solidFill>
                            <a:srgbClr val="000000"/>
                          </a:solidFill>
                          <a:latin typeface="Arial"/>
                          <a:ea typeface="Calibri"/>
                          <a:cs typeface="Mangal"/>
                        </a:rPr>
                        <a:t>Total</a:t>
                      </a:r>
                      <a:endParaRPr lang="en-US" sz="2800" dirty="0">
                        <a:latin typeface="Calibri"/>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Calibri"/>
                          <a:cs typeface="Mangal"/>
                        </a:rPr>
                        <a:t>30</a:t>
                      </a:r>
                      <a:endParaRPr lang="en-US" sz="2800" dirty="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Calibri"/>
                          <a:cs typeface="Mangal"/>
                        </a:rPr>
                        <a:t>100.0</a:t>
                      </a:r>
                      <a:endParaRPr lang="en-US" sz="2800" dirty="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4" name="Slide Number Placeholder 3"/>
          <p:cNvSpPr>
            <a:spLocks noGrp="1"/>
          </p:cNvSpPr>
          <p:nvPr>
            <p:ph type="sldNum" sz="quarter" idx="12"/>
          </p:nvPr>
        </p:nvSpPr>
        <p:spPr/>
        <p:txBody>
          <a:bodyPr/>
          <a:lstStyle/>
          <a:p>
            <a:fld id="{5D39D87B-4AE8-4911-A023-BA4B8F4B0B09}" type="slidenum">
              <a:rPr lang="en-US" smtClean="0"/>
              <a:pPr/>
              <a:t>21</a:t>
            </a:fld>
            <a:endParaRPr lang="en-US" dirty="0"/>
          </a:p>
        </p:txBody>
      </p:sp>
      <p:pic>
        <p:nvPicPr>
          <p:cNvPr id="5" name="Picture 4"/>
          <p:cNvPicPr/>
          <p:nvPr/>
        </p:nvPicPr>
        <p:blipFill>
          <a:blip r:embed="rId2"/>
          <a:srcRect/>
          <a:stretch>
            <a:fillRect/>
          </a:stretch>
        </p:blipFill>
        <p:spPr bwMode="auto">
          <a:xfrm>
            <a:off x="533400" y="1600200"/>
            <a:ext cx="5334000" cy="5257800"/>
          </a:xfrm>
          <a:prstGeom prst="rect">
            <a:avLst/>
          </a:prstGeom>
          <a:noFill/>
          <a:ln w="9525">
            <a:noFill/>
            <a:miter lim="800000"/>
            <a:headEnd/>
            <a:tailEnd/>
          </a:ln>
        </p:spPr>
      </p:pic>
      <p:sp>
        <p:nvSpPr>
          <p:cNvPr id="54273" name="Rectangle 1"/>
          <p:cNvSpPr>
            <a:spLocks noChangeArrowheads="1"/>
          </p:cNvSpPr>
          <p:nvPr/>
        </p:nvSpPr>
        <p:spPr bwMode="auto">
          <a:xfrm>
            <a:off x="6400800" y="4876800"/>
            <a:ext cx="49530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Availability of WHO Growth Chart was there</a:t>
            </a:r>
            <a:r>
              <a:rPr lang="en-US" sz="2000" dirty="0" smtClean="0">
                <a:latin typeface="Arial" pitchFamily="34" charset="0"/>
                <a:ea typeface="Calibri" pitchFamily="34" charset="0"/>
                <a:cs typeface="Arial" pitchFamily="34"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 50% of the AWCs. 43.3% of the AWCs  didn</a:t>
            </a:r>
            <a:r>
              <a:rPr kumimoji="0" lang="en-US" sz="20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 have Growth Chart, 6.7 % of the</a:t>
            </a:r>
            <a:r>
              <a:rPr lang="en-US" sz="2000" dirty="0" smtClean="0">
                <a:latin typeface="Arial" pitchFamily="34" charset="0"/>
                <a:ea typeface="Calibri" pitchFamily="34" charset="0"/>
                <a:cs typeface="Arial" pitchFamily="34"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angan</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wadi</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workers were not aware about growth chart.</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Availability of Weighting </a:t>
            </a:r>
            <a:r>
              <a:rPr lang="en-US" b="1" dirty="0" smtClean="0"/>
              <a:t>Machine</a:t>
            </a:r>
            <a:endParaRPr lang="en-US" dirty="0"/>
          </a:p>
        </p:txBody>
      </p:sp>
      <p:sp>
        <p:nvSpPr>
          <p:cNvPr id="4" name="Slide Number Placeholder 3"/>
          <p:cNvSpPr>
            <a:spLocks noGrp="1"/>
          </p:cNvSpPr>
          <p:nvPr>
            <p:ph type="sldNum" sz="quarter" idx="12"/>
          </p:nvPr>
        </p:nvSpPr>
        <p:spPr/>
        <p:txBody>
          <a:bodyPr/>
          <a:lstStyle/>
          <a:p>
            <a:fld id="{5D39D87B-4AE8-4911-A023-BA4B8F4B0B09}" type="slidenum">
              <a:rPr lang="en-US" smtClean="0"/>
              <a:pPr/>
              <a:t>22</a:t>
            </a:fld>
            <a:endParaRPr lang="en-US"/>
          </a:p>
        </p:txBody>
      </p:sp>
      <p:pic>
        <p:nvPicPr>
          <p:cNvPr id="5" name="Picture 4"/>
          <p:cNvPicPr/>
          <p:nvPr/>
        </p:nvPicPr>
        <p:blipFill>
          <a:blip r:embed="rId2"/>
          <a:srcRect/>
          <a:stretch>
            <a:fillRect/>
          </a:stretch>
        </p:blipFill>
        <p:spPr bwMode="auto">
          <a:xfrm>
            <a:off x="762000" y="1676400"/>
            <a:ext cx="4953000" cy="4495800"/>
          </a:xfrm>
          <a:prstGeom prst="rect">
            <a:avLst/>
          </a:prstGeom>
          <a:noFill/>
          <a:ln w="9525">
            <a:noFill/>
            <a:miter lim="800000"/>
            <a:headEnd/>
            <a:tailEnd/>
          </a:ln>
        </p:spPr>
      </p:pic>
      <p:sp>
        <p:nvSpPr>
          <p:cNvPr id="56321" name="Rectangle 1"/>
          <p:cNvSpPr>
            <a:spLocks noGrp="1" noChangeArrowheads="1"/>
          </p:cNvSpPr>
          <p:nvPr>
            <p:ph idx="1"/>
          </p:nvPr>
        </p:nvSpPr>
        <p:spPr bwMode="auto">
          <a:xfrm>
            <a:off x="6477000" y="4495800"/>
            <a:ext cx="5191614" cy="101566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Out of 30 AWCs, 80% had weighing machine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Available, 20% of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AWCc</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did not have weighing</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machine which is compulsory in AWCs.</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8" name="Table 7"/>
          <p:cNvGraphicFramePr>
            <a:graphicFrameLocks noGrp="1"/>
          </p:cNvGraphicFramePr>
          <p:nvPr/>
        </p:nvGraphicFramePr>
        <p:xfrm>
          <a:off x="7162800" y="1905000"/>
          <a:ext cx="3276600" cy="2090496"/>
        </p:xfrm>
        <a:graphic>
          <a:graphicData uri="http://schemas.openxmlformats.org/drawingml/2006/table">
            <a:tbl>
              <a:tblPr/>
              <a:tblGrid>
                <a:gridCol w="55490"/>
                <a:gridCol w="933077"/>
                <a:gridCol w="1297433"/>
                <a:gridCol w="990600"/>
              </a:tblGrid>
              <a:tr h="527735">
                <a:tc gridSpan="2">
                  <a:txBody>
                    <a:bodyPr/>
                    <a:lstStyle/>
                    <a:p>
                      <a:pPr marL="0" marR="0" algn="l">
                        <a:lnSpc>
                          <a:spcPct val="115000"/>
                        </a:lnSpc>
                        <a:spcBef>
                          <a:spcPts val="0"/>
                        </a:spcBef>
                        <a:spcAft>
                          <a:spcPts val="0"/>
                        </a:spcAft>
                      </a:pPr>
                      <a:endParaRPr lang="en-US" sz="3200" dirty="0">
                        <a:latin typeface="Times New Roman"/>
                        <a:ea typeface="Calibri"/>
                        <a:cs typeface="Mangal"/>
                      </a:endParaRPr>
                    </a:p>
                  </a:txBody>
                  <a:tcPr marL="0" marR="0" marT="0" marB="0" anchor="b">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marL="38100" marR="38100" algn="ctr">
                        <a:lnSpc>
                          <a:spcPts val="1600"/>
                        </a:lnSpc>
                        <a:spcBef>
                          <a:spcPts val="0"/>
                        </a:spcBef>
                        <a:spcAft>
                          <a:spcPts val="0"/>
                        </a:spcAft>
                      </a:pPr>
                      <a:r>
                        <a:rPr lang="en-US" sz="1800">
                          <a:solidFill>
                            <a:srgbClr val="000000"/>
                          </a:solidFill>
                          <a:latin typeface="Arial"/>
                          <a:ea typeface="Calibri"/>
                          <a:cs typeface="Mangal"/>
                        </a:rPr>
                        <a:t>Frequency</a:t>
                      </a:r>
                      <a:endParaRPr lang="en-US" sz="2800">
                        <a:latin typeface="Calibri"/>
                        <a:ea typeface="Calibri"/>
                        <a:cs typeface="Mangal"/>
                      </a:endParaRPr>
                    </a:p>
                  </a:txBody>
                  <a:tcPr marL="0" marR="0" marT="0" marB="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800" dirty="0">
                          <a:solidFill>
                            <a:srgbClr val="000000"/>
                          </a:solidFill>
                          <a:latin typeface="Arial"/>
                          <a:ea typeface="Calibri"/>
                          <a:cs typeface="Mangal"/>
                        </a:rPr>
                        <a:t>Percent</a:t>
                      </a:r>
                      <a:endParaRPr lang="en-US" sz="2800" dirty="0">
                        <a:latin typeface="Calibri"/>
                        <a:ea typeface="Calibri"/>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509888">
                <a:tc rowSpan="3">
                  <a:txBody>
                    <a:bodyPr/>
                    <a:lstStyle/>
                    <a:p>
                      <a:pPr marL="38100" marR="38100" algn="l">
                        <a:lnSpc>
                          <a:spcPts val="1600"/>
                        </a:lnSpc>
                        <a:spcBef>
                          <a:spcPts val="0"/>
                        </a:spcBef>
                        <a:spcAft>
                          <a:spcPts val="0"/>
                        </a:spcAft>
                      </a:pPr>
                      <a:r>
                        <a:rPr lang="en-US" sz="1800">
                          <a:solidFill>
                            <a:srgbClr val="000000"/>
                          </a:solidFill>
                          <a:latin typeface="Arial"/>
                          <a:ea typeface="Calibri"/>
                          <a:cs typeface="Mangal"/>
                        </a:rPr>
                        <a:t>Valid</a:t>
                      </a:r>
                      <a:endParaRPr lang="en-US" sz="2800">
                        <a:latin typeface="Calibri"/>
                        <a:ea typeface="Calibri"/>
                        <a:cs typeface="Mangal"/>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l">
                        <a:lnSpc>
                          <a:spcPts val="1600"/>
                        </a:lnSpc>
                        <a:spcBef>
                          <a:spcPts val="0"/>
                        </a:spcBef>
                        <a:spcAft>
                          <a:spcPts val="0"/>
                        </a:spcAft>
                      </a:pPr>
                      <a:endParaRPr lang="en-US" sz="1800" dirty="0" smtClean="0">
                        <a:solidFill>
                          <a:srgbClr val="000000"/>
                        </a:solidFill>
                        <a:latin typeface="Arial"/>
                        <a:ea typeface="Calibri"/>
                        <a:cs typeface="Mangal"/>
                      </a:endParaRPr>
                    </a:p>
                    <a:p>
                      <a:pPr marL="38100" marR="38100" algn="l">
                        <a:lnSpc>
                          <a:spcPts val="1600"/>
                        </a:lnSpc>
                        <a:spcBef>
                          <a:spcPts val="0"/>
                        </a:spcBef>
                        <a:spcAft>
                          <a:spcPts val="0"/>
                        </a:spcAft>
                      </a:pPr>
                      <a:r>
                        <a:rPr lang="en-US" sz="1800" dirty="0" smtClean="0">
                          <a:solidFill>
                            <a:srgbClr val="000000"/>
                          </a:solidFill>
                          <a:latin typeface="Arial"/>
                          <a:ea typeface="Calibri"/>
                          <a:cs typeface="Mangal"/>
                        </a:rPr>
                        <a:t>No</a:t>
                      </a:r>
                      <a:endParaRPr lang="en-US" sz="2800" dirty="0">
                        <a:latin typeface="Calibri"/>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Calibri"/>
                          <a:cs typeface="Mangal"/>
                        </a:rPr>
                        <a:t>6</a:t>
                      </a:r>
                      <a:endParaRPr lang="en-US" sz="28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Calibri"/>
                          <a:cs typeface="Mangal"/>
                        </a:rPr>
                        <a:t>20.0</a:t>
                      </a:r>
                      <a:endParaRPr lang="en-US" sz="28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509888">
                <a:tc vMerge="1">
                  <a:txBody>
                    <a:bodyPr/>
                    <a:lstStyle/>
                    <a:p>
                      <a:endParaRPr lang="en-US"/>
                    </a:p>
                  </a:txBody>
                  <a:tcPr/>
                </a:tc>
                <a:tc>
                  <a:txBody>
                    <a:bodyPr/>
                    <a:lstStyle/>
                    <a:p>
                      <a:pPr marL="38100" marR="38100" algn="l">
                        <a:lnSpc>
                          <a:spcPts val="1600"/>
                        </a:lnSpc>
                        <a:spcBef>
                          <a:spcPts val="0"/>
                        </a:spcBef>
                        <a:spcAft>
                          <a:spcPts val="0"/>
                        </a:spcAft>
                      </a:pPr>
                      <a:endParaRPr lang="en-US" sz="1800" dirty="0" smtClean="0">
                        <a:solidFill>
                          <a:srgbClr val="000000"/>
                        </a:solidFill>
                        <a:latin typeface="Arial"/>
                        <a:ea typeface="Calibri"/>
                        <a:cs typeface="Mangal"/>
                      </a:endParaRPr>
                    </a:p>
                    <a:p>
                      <a:pPr marL="38100" marR="38100" algn="l">
                        <a:lnSpc>
                          <a:spcPts val="1600"/>
                        </a:lnSpc>
                        <a:spcBef>
                          <a:spcPts val="0"/>
                        </a:spcBef>
                        <a:spcAft>
                          <a:spcPts val="0"/>
                        </a:spcAft>
                      </a:pPr>
                      <a:r>
                        <a:rPr lang="en-US" sz="1800" dirty="0" smtClean="0">
                          <a:solidFill>
                            <a:srgbClr val="000000"/>
                          </a:solidFill>
                          <a:latin typeface="Arial"/>
                          <a:ea typeface="Calibri"/>
                          <a:cs typeface="Mangal"/>
                        </a:rPr>
                        <a:t>Yes</a:t>
                      </a:r>
                      <a:endParaRPr lang="en-US" sz="2800" dirty="0">
                        <a:latin typeface="Calibri"/>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Calibri"/>
                          <a:cs typeface="Mangal"/>
                        </a:rPr>
                        <a:t>24</a:t>
                      </a:r>
                      <a:endParaRPr lang="en-US" sz="28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Calibri"/>
                          <a:cs typeface="Mangal"/>
                        </a:rPr>
                        <a:t>80.0</a:t>
                      </a:r>
                      <a:endParaRPr lang="en-US" sz="28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509888">
                <a:tc vMerge="1">
                  <a:txBody>
                    <a:bodyPr/>
                    <a:lstStyle/>
                    <a:p>
                      <a:endParaRPr lang="en-US"/>
                    </a:p>
                  </a:txBody>
                  <a:tcPr/>
                </a:tc>
                <a:tc>
                  <a:txBody>
                    <a:bodyPr/>
                    <a:lstStyle/>
                    <a:p>
                      <a:pPr marL="38100" marR="38100" algn="l">
                        <a:lnSpc>
                          <a:spcPts val="1600"/>
                        </a:lnSpc>
                        <a:spcBef>
                          <a:spcPts val="0"/>
                        </a:spcBef>
                        <a:spcAft>
                          <a:spcPts val="0"/>
                        </a:spcAft>
                      </a:pPr>
                      <a:endParaRPr lang="en-US" sz="1800" dirty="0" smtClean="0">
                        <a:solidFill>
                          <a:srgbClr val="000000"/>
                        </a:solidFill>
                        <a:latin typeface="Arial"/>
                        <a:ea typeface="Calibri"/>
                        <a:cs typeface="Mangal"/>
                      </a:endParaRPr>
                    </a:p>
                    <a:p>
                      <a:pPr marL="38100" marR="38100" algn="l">
                        <a:lnSpc>
                          <a:spcPts val="1600"/>
                        </a:lnSpc>
                        <a:spcBef>
                          <a:spcPts val="0"/>
                        </a:spcBef>
                        <a:spcAft>
                          <a:spcPts val="0"/>
                        </a:spcAft>
                      </a:pPr>
                      <a:r>
                        <a:rPr lang="en-US" sz="1800" dirty="0" smtClean="0">
                          <a:solidFill>
                            <a:srgbClr val="000000"/>
                          </a:solidFill>
                          <a:latin typeface="Arial"/>
                          <a:ea typeface="Calibri"/>
                          <a:cs typeface="Mangal"/>
                        </a:rPr>
                        <a:t>Total</a:t>
                      </a:r>
                      <a:endParaRPr lang="en-US" sz="2800" dirty="0">
                        <a:latin typeface="Calibri"/>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Calibri"/>
                          <a:cs typeface="Mangal"/>
                        </a:rPr>
                        <a:t>30</a:t>
                      </a:r>
                      <a:endParaRPr lang="en-US" sz="28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Calibri"/>
                          <a:cs typeface="Mangal"/>
                        </a:rPr>
                        <a:t>100.0</a:t>
                      </a:r>
                      <a:endParaRPr lang="en-US" sz="2800" dirty="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Type of machine available in </a:t>
            </a:r>
            <a:r>
              <a:rPr lang="en-US" b="1" dirty="0" smtClean="0"/>
              <a:t>AWC</a:t>
            </a:r>
            <a:endParaRPr lang="en-US" dirty="0"/>
          </a:p>
        </p:txBody>
      </p:sp>
      <p:graphicFrame>
        <p:nvGraphicFramePr>
          <p:cNvPr id="6" name="Content Placeholder 5"/>
          <p:cNvGraphicFramePr>
            <a:graphicFrameLocks noGrp="1"/>
          </p:cNvGraphicFramePr>
          <p:nvPr>
            <p:ph idx="1"/>
          </p:nvPr>
        </p:nvGraphicFramePr>
        <p:xfrm>
          <a:off x="6400800" y="1371600"/>
          <a:ext cx="4267198" cy="3612785"/>
        </p:xfrm>
        <a:graphic>
          <a:graphicData uri="http://schemas.openxmlformats.org/drawingml/2006/table">
            <a:tbl>
              <a:tblPr/>
              <a:tblGrid>
                <a:gridCol w="34653"/>
                <a:gridCol w="1870346"/>
                <a:gridCol w="1346635"/>
                <a:gridCol w="1015564"/>
              </a:tblGrid>
              <a:tr h="496713">
                <a:tc gridSpan="2">
                  <a:txBody>
                    <a:bodyPr/>
                    <a:lstStyle/>
                    <a:p>
                      <a:pPr marL="0" marR="0" algn="l">
                        <a:lnSpc>
                          <a:spcPct val="115000"/>
                        </a:lnSpc>
                        <a:spcBef>
                          <a:spcPts val="0"/>
                        </a:spcBef>
                        <a:spcAft>
                          <a:spcPts val="0"/>
                        </a:spcAft>
                      </a:pPr>
                      <a:endParaRPr lang="en-US" sz="3600" dirty="0">
                        <a:latin typeface="Times New Roman"/>
                        <a:ea typeface="Calibri"/>
                        <a:cs typeface="Mangal"/>
                      </a:endParaRPr>
                    </a:p>
                  </a:txBody>
                  <a:tcPr marL="0" marR="0" marT="0" marB="0" anchor="b">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marL="38100" marR="38100" algn="ctr">
                        <a:lnSpc>
                          <a:spcPts val="1600"/>
                        </a:lnSpc>
                        <a:spcBef>
                          <a:spcPts val="0"/>
                        </a:spcBef>
                        <a:spcAft>
                          <a:spcPts val="0"/>
                        </a:spcAft>
                      </a:pPr>
                      <a:r>
                        <a:rPr lang="en-US" sz="2000" dirty="0">
                          <a:solidFill>
                            <a:srgbClr val="000000"/>
                          </a:solidFill>
                          <a:latin typeface="Arial"/>
                          <a:ea typeface="Calibri"/>
                          <a:cs typeface="Mangal"/>
                        </a:rPr>
                        <a:t>Frequency</a:t>
                      </a:r>
                      <a:endParaRPr lang="en-US" sz="3200" dirty="0">
                        <a:latin typeface="Calibri"/>
                        <a:ea typeface="Calibri"/>
                        <a:cs typeface="Mangal"/>
                      </a:endParaRPr>
                    </a:p>
                  </a:txBody>
                  <a:tcPr marL="0" marR="0" marT="0" marB="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2000">
                          <a:solidFill>
                            <a:srgbClr val="000000"/>
                          </a:solidFill>
                          <a:latin typeface="Arial"/>
                          <a:ea typeface="Calibri"/>
                          <a:cs typeface="Mangal"/>
                        </a:rPr>
                        <a:t>Percent</a:t>
                      </a:r>
                      <a:endParaRPr lang="en-US" sz="3200">
                        <a:latin typeface="Calibri"/>
                        <a:ea typeface="Calibri"/>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375349">
                <a:tc rowSpan="5">
                  <a:txBody>
                    <a:bodyPr/>
                    <a:lstStyle/>
                    <a:p>
                      <a:pPr marL="38100" marR="38100" algn="l">
                        <a:lnSpc>
                          <a:spcPts val="1600"/>
                        </a:lnSpc>
                        <a:spcBef>
                          <a:spcPts val="0"/>
                        </a:spcBef>
                        <a:spcAft>
                          <a:spcPts val="0"/>
                        </a:spcAft>
                      </a:pPr>
                      <a:r>
                        <a:rPr lang="en-US" sz="2000">
                          <a:solidFill>
                            <a:srgbClr val="000000"/>
                          </a:solidFill>
                          <a:latin typeface="Arial"/>
                          <a:ea typeface="Calibri"/>
                          <a:cs typeface="Mangal"/>
                        </a:rPr>
                        <a:t>Valid</a:t>
                      </a:r>
                      <a:endParaRPr lang="en-US" sz="3200">
                        <a:latin typeface="Calibri"/>
                        <a:ea typeface="Calibri"/>
                        <a:cs typeface="Mangal"/>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l">
                        <a:lnSpc>
                          <a:spcPct val="115000"/>
                        </a:lnSpc>
                        <a:spcBef>
                          <a:spcPts val="0"/>
                        </a:spcBef>
                        <a:spcAft>
                          <a:spcPts val="0"/>
                        </a:spcAft>
                      </a:pPr>
                      <a:endParaRPr lang="en-US" sz="3600">
                        <a:latin typeface="Times New Roman"/>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2000">
                          <a:solidFill>
                            <a:srgbClr val="000000"/>
                          </a:solidFill>
                          <a:latin typeface="Arial"/>
                          <a:ea typeface="Calibri"/>
                          <a:cs typeface="Mangal"/>
                        </a:rPr>
                        <a:t>5</a:t>
                      </a:r>
                      <a:endParaRPr lang="en-US" sz="32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2000">
                          <a:solidFill>
                            <a:srgbClr val="000000"/>
                          </a:solidFill>
                          <a:latin typeface="Arial"/>
                          <a:ea typeface="Calibri"/>
                          <a:cs typeface="Mangal"/>
                        </a:rPr>
                        <a:t>16.7</a:t>
                      </a:r>
                      <a:endParaRPr lang="en-US" sz="32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725313">
                <a:tc vMerge="1">
                  <a:txBody>
                    <a:bodyPr/>
                    <a:lstStyle/>
                    <a:p>
                      <a:endParaRPr lang="en-US"/>
                    </a:p>
                  </a:txBody>
                  <a:tcPr/>
                </a:tc>
                <a:tc>
                  <a:txBody>
                    <a:bodyPr/>
                    <a:lstStyle/>
                    <a:p>
                      <a:pPr marL="38100" marR="38100" algn="l">
                        <a:lnSpc>
                          <a:spcPts val="1600"/>
                        </a:lnSpc>
                        <a:spcBef>
                          <a:spcPts val="0"/>
                        </a:spcBef>
                        <a:spcAft>
                          <a:spcPts val="0"/>
                        </a:spcAft>
                      </a:pPr>
                      <a:endParaRPr lang="en-US" sz="2000" dirty="0" smtClean="0">
                        <a:solidFill>
                          <a:srgbClr val="000000"/>
                        </a:solidFill>
                        <a:latin typeface="Arial"/>
                        <a:ea typeface="Calibri"/>
                        <a:cs typeface="Mangal"/>
                      </a:endParaRPr>
                    </a:p>
                    <a:p>
                      <a:pPr marL="38100" marR="38100" algn="l">
                        <a:lnSpc>
                          <a:spcPts val="1600"/>
                        </a:lnSpc>
                        <a:spcBef>
                          <a:spcPts val="0"/>
                        </a:spcBef>
                        <a:spcAft>
                          <a:spcPts val="0"/>
                        </a:spcAft>
                      </a:pPr>
                      <a:r>
                        <a:rPr lang="en-US" sz="2000" dirty="0" smtClean="0">
                          <a:solidFill>
                            <a:srgbClr val="000000"/>
                          </a:solidFill>
                          <a:latin typeface="Arial"/>
                          <a:ea typeface="Calibri"/>
                          <a:cs typeface="Mangal"/>
                        </a:rPr>
                        <a:t>Salter </a:t>
                      </a:r>
                      <a:r>
                        <a:rPr lang="en-US" sz="2000" dirty="0">
                          <a:solidFill>
                            <a:srgbClr val="000000"/>
                          </a:solidFill>
                          <a:latin typeface="Arial"/>
                          <a:ea typeface="Calibri"/>
                          <a:cs typeface="Mangal"/>
                        </a:rPr>
                        <a:t>Scale/ Spring Balance</a:t>
                      </a:r>
                      <a:endParaRPr lang="en-US" sz="3200" dirty="0">
                        <a:latin typeface="Calibri"/>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2000">
                          <a:solidFill>
                            <a:srgbClr val="000000"/>
                          </a:solidFill>
                          <a:latin typeface="Arial"/>
                          <a:ea typeface="Calibri"/>
                          <a:cs typeface="Mangal"/>
                        </a:rPr>
                        <a:t>3</a:t>
                      </a:r>
                      <a:endParaRPr lang="en-US" sz="32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2000" dirty="0">
                          <a:solidFill>
                            <a:srgbClr val="000000"/>
                          </a:solidFill>
                          <a:latin typeface="Arial"/>
                          <a:ea typeface="Calibri"/>
                          <a:cs typeface="Mangal"/>
                        </a:rPr>
                        <a:t>10.0</a:t>
                      </a:r>
                      <a:endParaRPr lang="en-US" sz="3200" dirty="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725313">
                <a:tc vMerge="1">
                  <a:txBody>
                    <a:bodyPr/>
                    <a:lstStyle/>
                    <a:p>
                      <a:endParaRPr lang="en-US"/>
                    </a:p>
                  </a:txBody>
                  <a:tcPr/>
                </a:tc>
                <a:tc>
                  <a:txBody>
                    <a:bodyPr/>
                    <a:lstStyle/>
                    <a:p>
                      <a:pPr marL="38100" marR="38100" algn="l">
                        <a:lnSpc>
                          <a:spcPts val="1600"/>
                        </a:lnSpc>
                        <a:spcBef>
                          <a:spcPts val="0"/>
                        </a:spcBef>
                        <a:spcAft>
                          <a:spcPts val="0"/>
                        </a:spcAft>
                      </a:pPr>
                      <a:endParaRPr lang="en-US" sz="2000" dirty="0" smtClean="0">
                        <a:solidFill>
                          <a:srgbClr val="000000"/>
                        </a:solidFill>
                        <a:latin typeface="Arial"/>
                        <a:ea typeface="Calibri"/>
                        <a:cs typeface="Mangal"/>
                      </a:endParaRPr>
                    </a:p>
                    <a:p>
                      <a:pPr marL="38100" marR="38100" algn="l">
                        <a:lnSpc>
                          <a:spcPts val="1600"/>
                        </a:lnSpc>
                        <a:spcBef>
                          <a:spcPts val="0"/>
                        </a:spcBef>
                        <a:spcAft>
                          <a:spcPts val="0"/>
                        </a:spcAft>
                      </a:pPr>
                      <a:r>
                        <a:rPr lang="en-US" sz="2000" dirty="0" smtClean="0">
                          <a:solidFill>
                            <a:srgbClr val="000000"/>
                          </a:solidFill>
                          <a:latin typeface="Arial"/>
                          <a:ea typeface="Calibri"/>
                          <a:cs typeface="Mangal"/>
                        </a:rPr>
                        <a:t>Weighing </a:t>
                      </a:r>
                      <a:r>
                        <a:rPr lang="en-US" sz="2000" dirty="0">
                          <a:solidFill>
                            <a:srgbClr val="000000"/>
                          </a:solidFill>
                          <a:latin typeface="Arial"/>
                          <a:ea typeface="Calibri"/>
                          <a:cs typeface="Mangal"/>
                        </a:rPr>
                        <a:t>Machine (Electronic)</a:t>
                      </a:r>
                      <a:endParaRPr lang="en-US" sz="3200" dirty="0">
                        <a:latin typeface="Calibri"/>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2000">
                          <a:solidFill>
                            <a:srgbClr val="000000"/>
                          </a:solidFill>
                          <a:latin typeface="Arial"/>
                          <a:ea typeface="Calibri"/>
                          <a:cs typeface="Mangal"/>
                        </a:rPr>
                        <a:t>18</a:t>
                      </a:r>
                      <a:endParaRPr lang="en-US" sz="32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2000">
                          <a:solidFill>
                            <a:srgbClr val="000000"/>
                          </a:solidFill>
                          <a:latin typeface="Arial"/>
                          <a:ea typeface="Calibri"/>
                          <a:cs typeface="Mangal"/>
                        </a:rPr>
                        <a:t>60.0</a:t>
                      </a:r>
                      <a:endParaRPr lang="en-US" sz="32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62656">
                <a:tc vMerge="1">
                  <a:txBody>
                    <a:bodyPr/>
                    <a:lstStyle/>
                    <a:p>
                      <a:endParaRPr lang="en-US"/>
                    </a:p>
                  </a:txBody>
                  <a:tcPr/>
                </a:tc>
                <a:tc>
                  <a:txBody>
                    <a:bodyPr/>
                    <a:lstStyle/>
                    <a:p>
                      <a:pPr marL="38100" marR="38100" algn="l">
                        <a:lnSpc>
                          <a:spcPts val="1600"/>
                        </a:lnSpc>
                        <a:spcBef>
                          <a:spcPts val="0"/>
                        </a:spcBef>
                        <a:spcAft>
                          <a:spcPts val="0"/>
                        </a:spcAft>
                      </a:pPr>
                      <a:endParaRPr lang="en-US" sz="2000" dirty="0" smtClean="0">
                        <a:solidFill>
                          <a:srgbClr val="000000"/>
                        </a:solidFill>
                        <a:latin typeface="Arial"/>
                        <a:ea typeface="Calibri"/>
                        <a:cs typeface="Mangal"/>
                      </a:endParaRPr>
                    </a:p>
                    <a:p>
                      <a:pPr marL="38100" marR="38100" algn="l">
                        <a:lnSpc>
                          <a:spcPts val="1600"/>
                        </a:lnSpc>
                        <a:spcBef>
                          <a:spcPts val="0"/>
                        </a:spcBef>
                        <a:spcAft>
                          <a:spcPts val="0"/>
                        </a:spcAft>
                      </a:pPr>
                      <a:r>
                        <a:rPr lang="en-US" sz="2000" dirty="0" smtClean="0">
                          <a:solidFill>
                            <a:srgbClr val="000000"/>
                          </a:solidFill>
                          <a:latin typeface="Arial"/>
                          <a:ea typeface="Calibri"/>
                          <a:cs typeface="Mangal"/>
                        </a:rPr>
                        <a:t>Weighing </a:t>
                      </a:r>
                      <a:r>
                        <a:rPr lang="en-US" sz="2000" dirty="0">
                          <a:solidFill>
                            <a:srgbClr val="000000"/>
                          </a:solidFill>
                          <a:latin typeface="Arial"/>
                          <a:ea typeface="Calibri"/>
                          <a:cs typeface="Mangal"/>
                        </a:rPr>
                        <a:t>Pan</a:t>
                      </a:r>
                      <a:endParaRPr lang="en-US" sz="3200" dirty="0">
                        <a:latin typeface="Calibri"/>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2000">
                          <a:solidFill>
                            <a:srgbClr val="000000"/>
                          </a:solidFill>
                          <a:latin typeface="Arial"/>
                          <a:ea typeface="Calibri"/>
                          <a:cs typeface="Mangal"/>
                        </a:rPr>
                        <a:t>4</a:t>
                      </a:r>
                      <a:endParaRPr lang="en-US" sz="32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2000">
                          <a:solidFill>
                            <a:srgbClr val="000000"/>
                          </a:solidFill>
                          <a:latin typeface="Arial"/>
                          <a:ea typeface="Calibri"/>
                          <a:cs typeface="Mangal"/>
                        </a:rPr>
                        <a:t>13.3</a:t>
                      </a:r>
                      <a:endParaRPr lang="en-US" sz="32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62656">
                <a:tc vMerge="1">
                  <a:txBody>
                    <a:bodyPr/>
                    <a:lstStyle/>
                    <a:p>
                      <a:endParaRPr lang="en-US"/>
                    </a:p>
                  </a:txBody>
                  <a:tcPr/>
                </a:tc>
                <a:tc>
                  <a:txBody>
                    <a:bodyPr/>
                    <a:lstStyle/>
                    <a:p>
                      <a:pPr marL="38100" marR="38100" algn="l">
                        <a:lnSpc>
                          <a:spcPts val="1600"/>
                        </a:lnSpc>
                        <a:spcBef>
                          <a:spcPts val="0"/>
                        </a:spcBef>
                        <a:spcAft>
                          <a:spcPts val="0"/>
                        </a:spcAft>
                      </a:pPr>
                      <a:endParaRPr lang="en-US" sz="2000" dirty="0" smtClean="0">
                        <a:solidFill>
                          <a:srgbClr val="000000"/>
                        </a:solidFill>
                        <a:latin typeface="Arial"/>
                        <a:ea typeface="Calibri"/>
                        <a:cs typeface="Mangal"/>
                      </a:endParaRPr>
                    </a:p>
                    <a:p>
                      <a:pPr marL="38100" marR="38100" algn="l">
                        <a:lnSpc>
                          <a:spcPts val="1600"/>
                        </a:lnSpc>
                        <a:spcBef>
                          <a:spcPts val="0"/>
                        </a:spcBef>
                        <a:spcAft>
                          <a:spcPts val="0"/>
                        </a:spcAft>
                      </a:pPr>
                      <a:r>
                        <a:rPr lang="en-US" sz="2000" dirty="0" smtClean="0">
                          <a:solidFill>
                            <a:srgbClr val="000000"/>
                          </a:solidFill>
                          <a:latin typeface="Arial"/>
                          <a:ea typeface="Calibri"/>
                          <a:cs typeface="Mangal"/>
                        </a:rPr>
                        <a:t>Total</a:t>
                      </a:r>
                      <a:endParaRPr lang="en-US" sz="3200" dirty="0">
                        <a:latin typeface="Calibri"/>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2000">
                          <a:solidFill>
                            <a:srgbClr val="000000"/>
                          </a:solidFill>
                          <a:latin typeface="Arial"/>
                          <a:ea typeface="Calibri"/>
                          <a:cs typeface="Mangal"/>
                        </a:rPr>
                        <a:t>30</a:t>
                      </a:r>
                      <a:endParaRPr lang="en-US" sz="32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2000" dirty="0">
                          <a:solidFill>
                            <a:srgbClr val="000000"/>
                          </a:solidFill>
                          <a:latin typeface="Arial"/>
                          <a:ea typeface="Calibri"/>
                          <a:cs typeface="Mangal"/>
                        </a:rPr>
                        <a:t>100.0</a:t>
                      </a:r>
                      <a:endParaRPr lang="en-US" sz="3200" dirty="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4" name="Slide Number Placeholder 3"/>
          <p:cNvSpPr>
            <a:spLocks noGrp="1"/>
          </p:cNvSpPr>
          <p:nvPr>
            <p:ph type="sldNum" sz="quarter" idx="12"/>
          </p:nvPr>
        </p:nvSpPr>
        <p:spPr/>
        <p:txBody>
          <a:bodyPr/>
          <a:lstStyle/>
          <a:p>
            <a:fld id="{5D39D87B-4AE8-4911-A023-BA4B8F4B0B09}" type="slidenum">
              <a:rPr lang="en-US" smtClean="0"/>
              <a:pPr/>
              <a:t>23</a:t>
            </a:fld>
            <a:endParaRPr lang="en-US"/>
          </a:p>
        </p:txBody>
      </p:sp>
      <p:pic>
        <p:nvPicPr>
          <p:cNvPr id="5" name="Picture 4"/>
          <p:cNvPicPr/>
          <p:nvPr/>
        </p:nvPicPr>
        <p:blipFill>
          <a:blip r:embed="rId2"/>
          <a:srcRect/>
          <a:stretch>
            <a:fillRect/>
          </a:stretch>
        </p:blipFill>
        <p:spPr bwMode="auto">
          <a:xfrm>
            <a:off x="762000" y="1447800"/>
            <a:ext cx="4495800" cy="4495800"/>
          </a:xfrm>
          <a:prstGeom prst="rect">
            <a:avLst/>
          </a:prstGeom>
          <a:noFill/>
          <a:ln w="9525">
            <a:noFill/>
            <a:miter lim="800000"/>
            <a:headEnd/>
            <a:tailEnd/>
          </a:ln>
        </p:spPr>
      </p:pic>
      <p:sp>
        <p:nvSpPr>
          <p:cNvPr id="57345" name="Rectangle 1"/>
          <p:cNvSpPr>
            <a:spLocks noChangeArrowheads="1"/>
          </p:cNvSpPr>
          <p:nvPr/>
        </p:nvSpPr>
        <p:spPr bwMode="auto">
          <a:xfrm>
            <a:off x="5867400" y="5257800"/>
            <a:ext cx="54864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There are various type of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wight</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machine but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Electronic machines are present at 60% of AWCs,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13.3 % had weight pan and only 10% had spring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machine available.</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If weighting machine is not available in </a:t>
            </a:r>
            <a:r>
              <a:rPr lang="en-US" b="1" dirty="0" smtClean="0"/>
              <a:t>AWC</a:t>
            </a:r>
            <a:endParaRPr lang="en-US" dirty="0"/>
          </a:p>
        </p:txBody>
      </p:sp>
      <p:graphicFrame>
        <p:nvGraphicFramePr>
          <p:cNvPr id="6" name="Content Placeholder 5"/>
          <p:cNvGraphicFramePr>
            <a:graphicFrameLocks noGrp="1"/>
          </p:cNvGraphicFramePr>
          <p:nvPr>
            <p:ph idx="1"/>
          </p:nvPr>
        </p:nvGraphicFramePr>
        <p:xfrm>
          <a:off x="6629400" y="1524000"/>
          <a:ext cx="4064000" cy="2919652"/>
        </p:xfrm>
        <a:graphic>
          <a:graphicData uri="http://schemas.openxmlformats.org/drawingml/2006/table">
            <a:tbl>
              <a:tblPr/>
              <a:tblGrid>
                <a:gridCol w="25400"/>
                <a:gridCol w="2401820"/>
                <a:gridCol w="818390"/>
                <a:gridCol w="818390"/>
              </a:tblGrid>
              <a:tr h="556635">
                <a:tc gridSpan="2">
                  <a:txBody>
                    <a:bodyPr/>
                    <a:lstStyle/>
                    <a:p>
                      <a:pPr marL="0" marR="0" algn="l">
                        <a:lnSpc>
                          <a:spcPct val="115000"/>
                        </a:lnSpc>
                        <a:spcBef>
                          <a:spcPts val="0"/>
                        </a:spcBef>
                        <a:spcAft>
                          <a:spcPts val="0"/>
                        </a:spcAft>
                      </a:pPr>
                      <a:endParaRPr lang="en-US" sz="3200" dirty="0">
                        <a:latin typeface="Times New Roman"/>
                        <a:ea typeface="Calibri"/>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marL="38100" marR="38100" algn="ctr">
                        <a:lnSpc>
                          <a:spcPts val="1600"/>
                        </a:lnSpc>
                        <a:spcBef>
                          <a:spcPts val="0"/>
                        </a:spcBef>
                        <a:spcAft>
                          <a:spcPts val="0"/>
                        </a:spcAft>
                      </a:pPr>
                      <a:r>
                        <a:rPr lang="en-US" sz="1800">
                          <a:solidFill>
                            <a:srgbClr val="000000"/>
                          </a:solidFill>
                          <a:latin typeface="Arial"/>
                          <a:ea typeface="Calibri"/>
                          <a:cs typeface="Mangal"/>
                        </a:rPr>
                        <a:t>Frequency</a:t>
                      </a:r>
                      <a:endParaRPr lang="en-US" sz="2800">
                        <a:latin typeface="Calibri"/>
                        <a:ea typeface="Calibri"/>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800">
                          <a:solidFill>
                            <a:srgbClr val="000000"/>
                          </a:solidFill>
                          <a:latin typeface="Arial"/>
                          <a:ea typeface="Calibri"/>
                          <a:cs typeface="Mangal"/>
                        </a:rPr>
                        <a:t>Percent</a:t>
                      </a:r>
                      <a:endParaRPr lang="en-US" sz="2800">
                        <a:latin typeface="Calibri"/>
                        <a:ea typeface="Calibri"/>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88059">
                <a:tc rowSpan="4">
                  <a:txBody>
                    <a:bodyPr/>
                    <a:lstStyle/>
                    <a:p>
                      <a:pPr marL="38100" marR="38100" algn="l">
                        <a:lnSpc>
                          <a:spcPts val="1600"/>
                        </a:lnSpc>
                        <a:spcBef>
                          <a:spcPts val="0"/>
                        </a:spcBef>
                        <a:spcAft>
                          <a:spcPts val="0"/>
                        </a:spcAft>
                      </a:pPr>
                      <a:r>
                        <a:rPr lang="en-US" sz="1800">
                          <a:solidFill>
                            <a:srgbClr val="000000"/>
                          </a:solidFill>
                          <a:latin typeface="Arial"/>
                          <a:ea typeface="Calibri"/>
                          <a:cs typeface="Mangal"/>
                        </a:rPr>
                        <a:t>Valid</a:t>
                      </a:r>
                      <a:endParaRPr lang="en-US" sz="2800">
                        <a:latin typeface="Calibri"/>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lnSpc>
                          <a:spcPct val="115000"/>
                        </a:lnSpc>
                        <a:spcBef>
                          <a:spcPts val="0"/>
                        </a:spcBef>
                        <a:spcAft>
                          <a:spcPts val="0"/>
                        </a:spcAft>
                      </a:pPr>
                      <a:endParaRPr lang="en-US" sz="3200">
                        <a:latin typeface="Times New Roman"/>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Calibri"/>
                          <a:cs typeface="Mangal"/>
                        </a:rPr>
                        <a:t>25</a:t>
                      </a:r>
                      <a:endParaRPr lang="en-US" sz="28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Calibri"/>
                          <a:cs typeface="Mangal"/>
                        </a:rPr>
                        <a:t>83.3</a:t>
                      </a:r>
                      <a:endParaRPr lang="en-US" sz="28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556635">
                <a:tc vMerge="1">
                  <a:txBody>
                    <a:bodyPr/>
                    <a:lstStyle/>
                    <a:p>
                      <a:endParaRPr lang="en-US"/>
                    </a:p>
                  </a:txBody>
                  <a:tcPr/>
                </a:tc>
                <a:tc>
                  <a:txBody>
                    <a:bodyPr/>
                    <a:lstStyle/>
                    <a:p>
                      <a:pPr marL="38100" marR="38100" algn="l">
                        <a:lnSpc>
                          <a:spcPts val="1600"/>
                        </a:lnSpc>
                        <a:spcBef>
                          <a:spcPts val="0"/>
                        </a:spcBef>
                        <a:spcAft>
                          <a:spcPts val="0"/>
                        </a:spcAft>
                      </a:pPr>
                      <a:endParaRPr lang="en-US" sz="1800" dirty="0" smtClean="0">
                        <a:solidFill>
                          <a:srgbClr val="000000"/>
                        </a:solidFill>
                        <a:latin typeface="Arial"/>
                        <a:ea typeface="Calibri"/>
                        <a:cs typeface="Mangal"/>
                      </a:endParaRPr>
                    </a:p>
                    <a:p>
                      <a:pPr marL="38100" marR="38100" algn="l">
                        <a:lnSpc>
                          <a:spcPts val="1600"/>
                        </a:lnSpc>
                        <a:spcBef>
                          <a:spcPts val="0"/>
                        </a:spcBef>
                        <a:spcAft>
                          <a:spcPts val="0"/>
                        </a:spcAft>
                      </a:pPr>
                      <a:r>
                        <a:rPr lang="en-US" sz="1800" dirty="0" smtClean="0">
                          <a:solidFill>
                            <a:srgbClr val="000000"/>
                          </a:solidFill>
                          <a:latin typeface="Arial"/>
                          <a:ea typeface="Calibri"/>
                          <a:cs typeface="Mangal"/>
                        </a:rPr>
                        <a:t>ANM </a:t>
                      </a:r>
                      <a:r>
                        <a:rPr lang="en-US" sz="1800" dirty="0">
                          <a:solidFill>
                            <a:srgbClr val="000000"/>
                          </a:solidFill>
                          <a:latin typeface="Arial"/>
                          <a:ea typeface="Calibri"/>
                          <a:cs typeface="Mangal"/>
                        </a:rPr>
                        <a:t>brings along</a:t>
                      </a:r>
                      <a:endParaRPr lang="en-US" sz="2800" dirty="0">
                        <a:latin typeface="Calibri"/>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Calibri"/>
                          <a:cs typeface="Mangal"/>
                        </a:rPr>
                        <a:t>1</a:t>
                      </a:r>
                      <a:endParaRPr lang="en-US" sz="28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Calibri"/>
                          <a:cs typeface="Mangal"/>
                        </a:rPr>
                        <a:t>3.3</a:t>
                      </a:r>
                      <a:endParaRPr lang="en-US" sz="28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834953">
                <a:tc vMerge="1">
                  <a:txBody>
                    <a:bodyPr/>
                    <a:lstStyle/>
                    <a:p>
                      <a:endParaRPr lang="en-US"/>
                    </a:p>
                  </a:txBody>
                  <a:tcPr/>
                </a:tc>
                <a:tc>
                  <a:txBody>
                    <a:bodyPr/>
                    <a:lstStyle/>
                    <a:p>
                      <a:pPr marL="38100" marR="38100" algn="l">
                        <a:lnSpc>
                          <a:spcPts val="1600"/>
                        </a:lnSpc>
                        <a:spcBef>
                          <a:spcPts val="0"/>
                        </a:spcBef>
                        <a:spcAft>
                          <a:spcPts val="0"/>
                        </a:spcAft>
                      </a:pPr>
                      <a:endParaRPr lang="en-US" sz="1800" dirty="0" smtClean="0">
                        <a:solidFill>
                          <a:srgbClr val="000000"/>
                        </a:solidFill>
                        <a:latin typeface="Arial"/>
                        <a:ea typeface="Calibri"/>
                        <a:cs typeface="Mangal"/>
                      </a:endParaRPr>
                    </a:p>
                    <a:p>
                      <a:pPr marL="38100" marR="38100" algn="l">
                        <a:lnSpc>
                          <a:spcPts val="1600"/>
                        </a:lnSpc>
                        <a:spcBef>
                          <a:spcPts val="0"/>
                        </a:spcBef>
                        <a:spcAft>
                          <a:spcPts val="0"/>
                        </a:spcAft>
                      </a:pPr>
                      <a:r>
                        <a:rPr lang="en-US" sz="1800" dirty="0" smtClean="0">
                          <a:solidFill>
                            <a:srgbClr val="000000"/>
                          </a:solidFill>
                          <a:latin typeface="Arial"/>
                          <a:ea typeface="Calibri"/>
                          <a:cs typeface="Mangal"/>
                        </a:rPr>
                        <a:t>Borrowing </a:t>
                      </a:r>
                      <a:r>
                        <a:rPr lang="en-US" sz="1800" dirty="0">
                          <a:solidFill>
                            <a:srgbClr val="000000"/>
                          </a:solidFill>
                          <a:latin typeface="Arial"/>
                          <a:ea typeface="Calibri"/>
                          <a:cs typeface="Mangal"/>
                        </a:rPr>
                        <a:t>from another AWCs</a:t>
                      </a:r>
                      <a:endParaRPr lang="en-US" sz="2800" dirty="0">
                        <a:latin typeface="Calibri"/>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Calibri"/>
                          <a:cs typeface="Mangal"/>
                        </a:rPr>
                        <a:t>4</a:t>
                      </a:r>
                      <a:endParaRPr lang="en-US" sz="28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Calibri"/>
                          <a:cs typeface="Mangal"/>
                        </a:rPr>
                        <a:t>13.3</a:t>
                      </a:r>
                      <a:endParaRPr lang="en-US" sz="28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78318">
                <a:tc vMerge="1">
                  <a:txBody>
                    <a:bodyPr/>
                    <a:lstStyle/>
                    <a:p>
                      <a:endParaRPr lang="en-US"/>
                    </a:p>
                  </a:txBody>
                  <a:tcPr/>
                </a:tc>
                <a:tc>
                  <a:txBody>
                    <a:bodyPr/>
                    <a:lstStyle/>
                    <a:p>
                      <a:pPr marL="38100" marR="38100" algn="l">
                        <a:lnSpc>
                          <a:spcPts val="1600"/>
                        </a:lnSpc>
                        <a:spcBef>
                          <a:spcPts val="0"/>
                        </a:spcBef>
                        <a:spcAft>
                          <a:spcPts val="0"/>
                        </a:spcAft>
                      </a:pPr>
                      <a:endParaRPr lang="en-US" sz="1800" dirty="0" smtClean="0">
                        <a:solidFill>
                          <a:srgbClr val="000000"/>
                        </a:solidFill>
                        <a:latin typeface="Arial"/>
                        <a:ea typeface="Calibri"/>
                        <a:cs typeface="Mangal"/>
                      </a:endParaRPr>
                    </a:p>
                    <a:p>
                      <a:pPr marL="38100" marR="38100" algn="l">
                        <a:lnSpc>
                          <a:spcPts val="1600"/>
                        </a:lnSpc>
                        <a:spcBef>
                          <a:spcPts val="0"/>
                        </a:spcBef>
                        <a:spcAft>
                          <a:spcPts val="0"/>
                        </a:spcAft>
                      </a:pPr>
                      <a:r>
                        <a:rPr lang="en-US" sz="1800" dirty="0" smtClean="0">
                          <a:solidFill>
                            <a:srgbClr val="000000"/>
                          </a:solidFill>
                          <a:latin typeface="Arial"/>
                          <a:ea typeface="Calibri"/>
                          <a:cs typeface="Mangal"/>
                        </a:rPr>
                        <a:t>Total</a:t>
                      </a:r>
                      <a:endParaRPr lang="en-US" sz="2800" dirty="0">
                        <a:latin typeface="Calibri"/>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Calibri"/>
                          <a:cs typeface="Mangal"/>
                        </a:rPr>
                        <a:t>30</a:t>
                      </a:r>
                      <a:endParaRPr lang="en-US" sz="28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Calibri"/>
                          <a:cs typeface="Mangal"/>
                        </a:rPr>
                        <a:t>100.0</a:t>
                      </a:r>
                      <a:endParaRPr lang="en-US" sz="2800" dirty="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4" name="Slide Number Placeholder 3"/>
          <p:cNvSpPr>
            <a:spLocks noGrp="1"/>
          </p:cNvSpPr>
          <p:nvPr>
            <p:ph type="sldNum" sz="quarter" idx="12"/>
          </p:nvPr>
        </p:nvSpPr>
        <p:spPr/>
        <p:txBody>
          <a:bodyPr/>
          <a:lstStyle/>
          <a:p>
            <a:fld id="{5D39D87B-4AE8-4911-A023-BA4B8F4B0B09}" type="slidenum">
              <a:rPr lang="en-US" smtClean="0"/>
              <a:pPr/>
              <a:t>24</a:t>
            </a:fld>
            <a:endParaRPr lang="en-US"/>
          </a:p>
        </p:txBody>
      </p:sp>
      <p:pic>
        <p:nvPicPr>
          <p:cNvPr id="5" name="Picture 4"/>
          <p:cNvPicPr/>
          <p:nvPr/>
        </p:nvPicPr>
        <p:blipFill>
          <a:blip r:embed="rId2"/>
          <a:srcRect/>
          <a:stretch>
            <a:fillRect/>
          </a:stretch>
        </p:blipFill>
        <p:spPr bwMode="auto">
          <a:xfrm>
            <a:off x="609600" y="1447800"/>
            <a:ext cx="4953000" cy="4953000"/>
          </a:xfrm>
          <a:prstGeom prst="rect">
            <a:avLst/>
          </a:prstGeom>
          <a:noFill/>
          <a:ln w="9525">
            <a:noFill/>
            <a:miter lim="800000"/>
            <a:headEnd/>
            <a:tailEnd/>
          </a:ln>
        </p:spPr>
      </p:pic>
      <p:sp>
        <p:nvSpPr>
          <p:cNvPr id="58369" name="Rectangle 1"/>
          <p:cNvSpPr>
            <a:spLocks noChangeArrowheads="1"/>
          </p:cNvSpPr>
          <p:nvPr/>
        </p:nvSpPr>
        <p:spPr bwMode="auto">
          <a:xfrm>
            <a:off x="5867400" y="4876800"/>
            <a:ext cx="51054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2000" dirty="0" smtClean="0">
                <a:latin typeface="Times New Roman" pitchFamily="18" charset="0"/>
                <a:ea typeface="Calibri" pitchFamily="34" charset="0"/>
                <a:cs typeface="Times New Roman" pitchFamily="18" charset="0"/>
              </a:rPr>
              <a:t>I</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 the weighting machine is not available in AWC,AWW arrange machine by borrowing from Other AWCs (13.3%) and borrowing from ANM is 3.3%.</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Availability of </a:t>
            </a:r>
            <a:r>
              <a:rPr lang="en-US" b="1" dirty="0" err="1"/>
              <a:t>of</a:t>
            </a:r>
            <a:r>
              <a:rPr lang="en-US" b="1" dirty="0"/>
              <a:t> MUAC tape at </a:t>
            </a:r>
            <a:r>
              <a:rPr lang="en-US" b="1" dirty="0" smtClean="0"/>
              <a:t>AWC</a:t>
            </a:r>
            <a:endParaRPr lang="en-US" dirty="0"/>
          </a:p>
        </p:txBody>
      </p:sp>
      <p:graphicFrame>
        <p:nvGraphicFramePr>
          <p:cNvPr id="6" name="Content Placeholder 5"/>
          <p:cNvGraphicFramePr>
            <a:graphicFrameLocks noGrp="1"/>
          </p:cNvGraphicFramePr>
          <p:nvPr>
            <p:ph idx="1"/>
          </p:nvPr>
        </p:nvGraphicFramePr>
        <p:xfrm>
          <a:off x="7315200" y="1905000"/>
          <a:ext cx="3124200" cy="2474328"/>
        </p:xfrm>
        <a:graphic>
          <a:graphicData uri="http://schemas.openxmlformats.org/drawingml/2006/table">
            <a:tbl>
              <a:tblPr/>
              <a:tblGrid>
                <a:gridCol w="61460"/>
                <a:gridCol w="852940"/>
                <a:gridCol w="1273608"/>
                <a:gridCol w="936192"/>
              </a:tblGrid>
              <a:tr h="466669">
                <a:tc gridSpan="2">
                  <a:txBody>
                    <a:bodyPr/>
                    <a:lstStyle/>
                    <a:p>
                      <a:pPr marL="0" marR="0" algn="l">
                        <a:lnSpc>
                          <a:spcPct val="115000"/>
                        </a:lnSpc>
                        <a:spcBef>
                          <a:spcPts val="0"/>
                        </a:spcBef>
                        <a:spcAft>
                          <a:spcPts val="0"/>
                        </a:spcAft>
                      </a:pPr>
                      <a:endParaRPr lang="en-US" sz="3200" dirty="0">
                        <a:latin typeface="Times New Roman"/>
                        <a:ea typeface="Calibri"/>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marL="38100" marR="38100" algn="ctr">
                        <a:lnSpc>
                          <a:spcPts val="1600"/>
                        </a:lnSpc>
                        <a:spcBef>
                          <a:spcPts val="0"/>
                        </a:spcBef>
                        <a:spcAft>
                          <a:spcPts val="0"/>
                        </a:spcAft>
                      </a:pPr>
                      <a:r>
                        <a:rPr lang="en-US" sz="1800">
                          <a:solidFill>
                            <a:srgbClr val="000000"/>
                          </a:solidFill>
                          <a:latin typeface="Arial"/>
                          <a:ea typeface="Calibri"/>
                          <a:cs typeface="Mangal"/>
                        </a:rPr>
                        <a:t>Frequency</a:t>
                      </a:r>
                      <a:endParaRPr lang="en-US" sz="2800">
                        <a:latin typeface="Calibri"/>
                        <a:ea typeface="Calibri"/>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800">
                          <a:solidFill>
                            <a:srgbClr val="000000"/>
                          </a:solidFill>
                          <a:latin typeface="Arial"/>
                          <a:ea typeface="Calibri"/>
                          <a:cs typeface="Mangal"/>
                        </a:rPr>
                        <a:t>Percent</a:t>
                      </a:r>
                      <a:endParaRPr lang="en-US" sz="2800">
                        <a:latin typeface="Calibri"/>
                        <a:ea typeface="Calibri"/>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66669">
                <a:tc rowSpan="4">
                  <a:txBody>
                    <a:bodyPr/>
                    <a:lstStyle/>
                    <a:p>
                      <a:pPr marL="38100" marR="38100" algn="l">
                        <a:lnSpc>
                          <a:spcPts val="1600"/>
                        </a:lnSpc>
                        <a:spcBef>
                          <a:spcPts val="0"/>
                        </a:spcBef>
                        <a:spcAft>
                          <a:spcPts val="0"/>
                        </a:spcAft>
                      </a:pPr>
                      <a:r>
                        <a:rPr lang="en-US" sz="1800">
                          <a:solidFill>
                            <a:srgbClr val="000000"/>
                          </a:solidFill>
                          <a:latin typeface="Arial"/>
                          <a:ea typeface="Calibri"/>
                          <a:cs typeface="Mangal"/>
                        </a:rPr>
                        <a:t>Valid</a:t>
                      </a:r>
                      <a:endParaRPr lang="en-US" sz="2800">
                        <a:latin typeface="Calibri"/>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lnSpc>
                          <a:spcPct val="115000"/>
                        </a:lnSpc>
                        <a:spcBef>
                          <a:spcPts val="0"/>
                        </a:spcBef>
                        <a:spcAft>
                          <a:spcPts val="0"/>
                        </a:spcAft>
                      </a:pPr>
                      <a:endParaRPr lang="en-US" sz="3200">
                        <a:latin typeface="Times New Roman"/>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Calibri"/>
                          <a:cs typeface="Mangal"/>
                        </a:rPr>
                        <a:t>2</a:t>
                      </a:r>
                      <a:endParaRPr lang="en-US" sz="2800" dirty="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Calibri"/>
                          <a:cs typeface="Mangal"/>
                        </a:rPr>
                        <a:t>6.7</a:t>
                      </a:r>
                      <a:endParaRPr lang="en-US" sz="28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50888">
                <a:tc vMerge="1">
                  <a:txBody>
                    <a:bodyPr/>
                    <a:lstStyle/>
                    <a:p>
                      <a:endParaRPr lang="en-US"/>
                    </a:p>
                  </a:txBody>
                  <a:tcPr/>
                </a:tc>
                <a:tc>
                  <a:txBody>
                    <a:bodyPr/>
                    <a:lstStyle/>
                    <a:p>
                      <a:pPr marL="38100" marR="38100" algn="l">
                        <a:lnSpc>
                          <a:spcPts val="1600"/>
                        </a:lnSpc>
                        <a:spcBef>
                          <a:spcPts val="0"/>
                        </a:spcBef>
                        <a:spcAft>
                          <a:spcPts val="0"/>
                        </a:spcAft>
                      </a:pPr>
                      <a:r>
                        <a:rPr lang="en-US" sz="1800">
                          <a:solidFill>
                            <a:srgbClr val="000000"/>
                          </a:solidFill>
                          <a:latin typeface="Arial"/>
                          <a:ea typeface="Calibri"/>
                          <a:cs typeface="Mangal"/>
                        </a:rPr>
                        <a:t>No</a:t>
                      </a:r>
                      <a:endParaRPr lang="en-US" sz="2800">
                        <a:latin typeface="Calibri"/>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Calibri"/>
                          <a:cs typeface="Mangal"/>
                        </a:rPr>
                        <a:t>18</a:t>
                      </a:r>
                      <a:endParaRPr lang="en-US" sz="28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Calibri"/>
                          <a:cs typeface="Mangal"/>
                        </a:rPr>
                        <a:t>60.0</a:t>
                      </a:r>
                      <a:endParaRPr lang="en-US" sz="2800" dirty="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50888">
                <a:tc vMerge="1">
                  <a:txBody>
                    <a:bodyPr/>
                    <a:lstStyle/>
                    <a:p>
                      <a:endParaRPr lang="en-US"/>
                    </a:p>
                  </a:txBody>
                  <a:tcPr/>
                </a:tc>
                <a:tc>
                  <a:txBody>
                    <a:bodyPr/>
                    <a:lstStyle/>
                    <a:p>
                      <a:pPr marL="38100" marR="38100" algn="l">
                        <a:lnSpc>
                          <a:spcPts val="1600"/>
                        </a:lnSpc>
                        <a:spcBef>
                          <a:spcPts val="0"/>
                        </a:spcBef>
                        <a:spcAft>
                          <a:spcPts val="0"/>
                        </a:spcAft>
                      </a:pPr>
                      <a:r>
                        <a:rPr lang="en-US" sz="1800">
                          <a:solidFill>
                            <a:srgbClr val="000000"/>
                          </a:solidFill>
                          <a:latin typeface="Arial"/>
                          <a:ea typeface="Calibri"/>
                          <a:cs typeface="Mangal"/>
                        </a:rPr>
                        <a:t>Yes</a:t>
                      </a:r>
                      <a:endParaRPr lang="en-US" sz="2800">
                        <a:latin typeface="Calibri"/>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Calibri"/>
                          <a:cs typeface="Mangal"/>
                        </a:rPr>
                        <a:t>10</a:t>
                      </a:r>
                      <a:endParaRPr lang="en-US" sz="2800" dirty="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Calibri"/>
                          <a:cs typeface="Mangal"/>
                        </a:rPr>
                        <a:t>33.3</a:t>
                      </a:r>
                      <a:endParaRPr lang="en-US" sz="28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50888">
                <a:tc vMerge="1">
                  <a:txBody>
                    <a:bodyPr/>
                    <a:lstStyle/>
                    <a:p>
                      <a:endParaRPr lang="en-US"/>
                    </a:p>
                  </a:txBody>
                  <a:tcPr/>
                </a:tc>
                <a:tc>
                  <a:txBody>
                    <a:bodyPr/>
                    <a:lstStyle/>
                    <a:p>
                      <a:pPr marL="38100" marR="38100" algn="l">
                        <a:lnSpc>
                          <a:spcPts val="1600"/>
                        </a:lnSpc>
                        <a:spcBef>
                          <a:spcPts val="0"/>
                        </a:spcBef>
                        <a:spcAft>
                          <a:spcPts val="0"/>
                        </a:spcAft>
                      </a:pPr>
                      <a:r>
                        <a:rPr lang="en-US" sz="1800">
                          <a:solidFill>
                            <a:srgbClr val="000000"/>
                          </a:solidFill>
                          <a:latin typeface="Arial"/>
                          <a:ea typeface="Calibri"/>
                          <a:cs typeface="Mangal"/>
                        </a:rPr>
                        <a:t>Total</a:t>
                      </a:r>
                      <a:endParaRPr lang="en-US" sz="2800">
                        <a:latin typeface="Calibri"/>
                        <a:ea typeface="Calibri"/>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Calibri"/>
                          <a:cs typeface="Mangal"/>
                        </a:rPr>
                        <a:t>30</a:t>
                      </a:r>
                      <a:endParaRPr lang="en-US" sz="280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Calibri"/>
                          <a:cs typeface="Mangal"/>
                        </a:rPr>
                        <a:t>100.0</a:t>
                      </a:r>
                      <a:endParaRPr lang="en-US" sz="2800" dirty="0">
                        <a:latin typeface="Calibri"/>
                        <a:ea typeface="Calibri"/>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4" name="Slide Number Placeholder 3"/>
          <p:cNvSpPr>
            <a:spLocks noGrp="1"/>
          </p:cNvSpPr>
          <p:nvPr>
            <p:ph type="sldNum" sz="quarter" idx="12"/>
          </p:nvPr>
        </p:nvSpPr>
        <p:spPr/>
        <p:txBody>
          <a:bodyPr/>
          <a:lstStyle/>
          <a:p>
            <a:fld id="{5D39D87B-4AE8-4911-A023-BA4B8F4B0B09}" type="slidenum">
              <a:rPr lang="en-US" smtClean="0"/>
              <a:pPr/>
              <a:t>25</a:t>
            </a:fld>
            <a:endParaRPr lang="en-US"/>
          </a:p>
        </p:txBody>
      </p:sp>
      <p:pic>
        <p:nvPicPr>
          <p:cNvPr id="5" name="Picture 4"/>
          <p:cNvPicPr/>
          <p:nvPr/>
        </p:nvPicPr>
        <p:blipFill>
          <a:blip r:embed="rId2"/>
          <a:srcRect/>
          <a:stretch>
            <a:fillRect/>
          </a:stretch>
        </p:blipFill>
        <p:spPr bwMode="auto">
          <a:xfrm>
            <a:off x="228600" y="1752600"/>
            <a:ext cx="5334000" cy="4876800"/>
          </a:xfrm>
          <a:prstGeom prst="rect">
            <a:avLst/>
          </a:prstGeom>
          <a:noFill/>
          <a:ln w="9525">
            <a:noFill/>
            <a:miter lim="800000"/>
            <a:headEnd/>
            <a:tailEnd/>
          </a:ln>
        </p:spPr>
      </p:pic>
      <p:sp>
        <p:nvSpPr>
          <p:cNvPr id="59393" name="Rectangle 1"/>
          <p:cNvSpPr>
            <a:spLocks noChangeArrowheads="1"/>
          </p:cNvSpPr>
          <p:nvPr/>
        </p:nvSpPr>
        <p:spPr bwMode="auto">
          <a:xfrm>
            <a:off x="6019800" y="5334000"/>
            <a:ext cx="52578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Availability of MUAC tape is very less in AWCs</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Only 33.3% had MUAC tape, 66.7% did not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have MUAC tape, 6.7% AWW were not aware of</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MUAC tape.</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Findings: </a:t>
            </a:r>
            <a:r>
              <a:rPr lang="en-US" dirty="0" smtClean="0"/>
              <a:t>The </a:t>
            </a:r>
            <a:r>
              <a:rPr lang="en-US" dirty="0"/>
              <a:t>data analysis shows that the basic instruments for weight measurement is available at most of the AWCs and even if they are not available there is proper arrangement for getting a weighing machine in case there is a need. There seems to be a shortage of growth chart and MUAC tape at the AWC centers. These are important for the monitoring of growth and nutrition states especially in case of </a:t>
            </a:r>
            <a:r>
              <a:rPr lang="en-US" dirty="0" smtClean="0"/>
              <a:t>children.</a:t>
            </a:r>
          </a:p>
          <a:p>
            <a:pPr>
              <a:buNone/>
            </a:pPr>
            <a:r>
              <a:rPr lang="en-US" b="1" dirty="0" smtClean="0"/>
              <a:t>Recommendation</a:t>
            </a:r>
            <a:r>
              <a:rPr lang="en-US" dirty="0" smtClean="0"/>
              <a:t>: All </a:t>
            </a:r>
            <a:r>
              <a:rPr lang="en-US" dirty="0"/>
              <a:t>these basic instruments are not costly and it must be provided to each and every AWCs, if it has to improve the services of AWCs.</a:t>
            </a:r>
          </a:p>
          <a:p>
            <a:endParaRPr lang="en-US" dirty="0"/>
          </a:p>
        </p:txBody>
      </p:sp>
      <p:sp>
        <p:nvSpPr>
          <p:cNvPr id="4" name="Slide Number Placeholder 3"/>
          <p:cNvSpPr>
            <a:spLocks noGrp="1"/>
          </p:cNvSpPr>
          <p:nvPr>
            <p:ph type="sldNum" sz="quarter" idx="12"/>
          </p:nvPr>
        </p:nvSpPr>
        <p:spPr/>
        <p:txBody>
          <a:bodyPr/>
          <a:lstStyle/>
          <a:p>
            <a:fld id="{5D39D87B-4AE8-4911-A023-BA4B8F4B0B09}"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pPr algn="just">
              <a:buNone/>
            </a:pPr>
            <a:r>
              <a:rPr lang="en-US" dirty="0" smtClean="0"/>
              <a:t>There are few things where improvement can be done. A better service delivery system can be ensured by making improvements in infrastructure, accessibility of AWCs, supply chain and availability of basic instruments at AWCs. This will further improve beneficiaries nutritional status and weight monitoring. Enhanced services could improve beneficiary satisfaction and they will be interested in coming to AWCs to avail the services. </a:t>
            </a:r>
            <a:endParaRPr lang="en-US" dirty="0"/>
          </a:p>
        </p:txBody>
      </p:sp>
      <p:sp>
        <p:nvSpPr>
          <p:cNvPr id="4" name="Slide Number Placeholder 3"/>
          <p:cNvSpPr>
            <a:spLocks noGrp="1"/>
          </p:cNvSpPr>
          <p:nvPr>
            <p:ph type="sldNum" sz="quarter" idx="12"/>
          </p:nvPr>
        </p:nvSpPr>
        <p:spPr/>
        <p:txBody>
          <a:bodyPr/>
          <a:lstStyle/>
          <a:p>
            <a:fld id="{5D39D87B-4AE8-4911-A023-BA4B8F4B0B09}"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dirty="0" smtClean="0"/>
              <a:t>                                           </a:t>
            </a:r>
          </a:p>
          <a:p>
            <a:pPr>
              <a:buNone/>
            </a:pPr>
            <a:endParaRPr lang="en-US" dirty="0" smtClean="0"/>
          </a:p>
          <a:p>
            <a:pPr algn="ctr">
              <a:buNone/>
            </a:pPr>
            <a:r>
              <a:rPr lang="en-US" sz="5400" b="1" dirty="0" smtClean="0"/>
              <a:t>Thank you</a:t>
            </a:r>
            <a:endParaRPr lang="en-US" sz="5400" b="1" dirty="0"/>
          </a:p>
        </p:txBody>
      </p:sp>
      <p:sp>
        <p:nvSpPr>
          <p:cNvPr id="4" name="Slide Number Placeholder 3"/>
          <p:cNvSpPr>
            <a:spLocks noGrp="1"/>
          </p:cNvSpPr>
          <p:nvPr>
            <p:ph type="sldNum" sz="quarter" idx="12"/>
          </p:nvPr>
        </p:nvSpPr>
        <p:spPr/>
        <p:txBody>
          <a:bodyPr/>
          <a:lstStyle/>
          <a:p>
            <a:fld id="{5D39D87B-4AE8-4911-A023-BA4B8F4B0B09}" type="slidenum">
              <a:rPr lang="en-US" smtClean="0"/>
              <a:pPr/>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ctr">
              <a:buNone/>
            </a:pPr>
            <a:endParaRPr lang="en-US" dirty="0" smtClean="0"/>
          </a:p>
          <a:p>
            <a:pPr algn="ctr">
              <a:buNone/>
            </a:pPr>
            <a:endParaRPr lang="en-US" dirty="0" smtClean="0"/>
          </a:p>
          <a:p>
            <a:pPr algn="ctr">
              <a:buNone/>
            </a:pPr>
            <a:r>
              <a:rPr lang="en-US" sz="5400" dirty="0" smtClean="0"/>
              <a:t>Thank You</a:t>
            </a:r>
            <a:endParaRPr lang="en-US" sz="5400" dirty="0"/>
          </a:p>
        </p:txBody>
      </p:sp>
      <p:sp>
        <p:nvSpPr>
          <p:cNvPr id="4" name="Slide Number Placeholder 3"/>
          <p:cNvSpPr>
            <a:spLocks noGrp="1"/>
          </p:cNvSpPr>
          <p:nvPr>
            <p:ph type="sldNum" sz="quarter" idx="12"/>
          </p:nvPr>
        </p:nvSpPr>
        <p:spPr/>
        <p:txBody>
          <a:bodyPr/>
          <a:lstStyle/>
          <a:p>
            <a:fld id="{5D39D87B-4AE8-4911-A023-BA4B8F4B0B09}"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OBJECTIVES OF THE STUDY</a:t>
            </a:r>
            <a:endParaRPr lang="en-US" dirty="0"/>
          </a:p>
        </p:txBody>
      </p:sp>
      <p:sp>
        <p:nvSpPr>
          <p:cNvPr id="3" name="Content Placeholder 2"/>
          <p:cNvSpPr>
            <a:spLocks noGrp="1"/>
          </p:cNvSpPr>
          <p:nvPr>
            <p:ph idx="1"/>
          </p:nvPr>
        </p:nvSpPr>
        <p:spPr>
          <a:xfrm>
            <a:off x="533400" y="1447800"/>
            <a:ext cx="10759440" cy="4678367"/>
          </a:xfrm>
        </p:spPr>
        <p:txBody>
          <a:bodyPr>
            <a:normAutofit/>
          </a:bodyPr>
          <a:lstStyle/>
          <a:p>
            <a:r>
              <a:rPr lang="en-US" dirty="0" smtClean="0"/>
              <a:t>To assess the </a:t>
            </a:r>
            <a:r>
              <a:rPr lang="en-US" b="1" dirty="0" smtClean="0"/>
              <a:t>Infrastructure</a:t>
            </a:r>
            <a:r>
              <a:rPr lang="en-US" dirty="0" smtClean="0"/>
              <a:t> of AWCs.</a:t>
            </a:r>
          </a:p>
          <a:p>
            <a:r>
              <a:rPr lang="en-US" dirty="0" smtClean="0"/>
              <a:t>To assess the availability of logistics at AWCs in terms of </a:t>
            </a:r>
            <a:r>
              <a:rPr lang="en-US" b="1" dirty="0" smtClean="0"/>
              <a:t>‘Weight monitoring’</a:t>
            </a:r>
            <a:r>
              <a:rPr lang="en-US" dirty="0" smtClean="0"/>
              <a:t>.</a:t>
            </a:r>
          </a:p>
          <a:p>
            <a:r>
              <a:rPr lang="en-US" dirty="0" smtClean="0"/>
              <a:t>To assess the services of AWCs in terms of </a:t>
            </a:r>
            <a:r>
              <a:rPr lang="en-US" b="1" dirty="0" smtClean="0"/>
              <a:t>‘Take Home Ration’. </a:t>
            </a:r>
          </a:p>
          <a:p>
            <a:endParaRPr lang="en-US" dirty="0"/>
          </a:p>
        </p:txBody>
      </p:sp>
      <p:sp>
        <p:nvSpPr>
          <p:cNvPr id="4" name="Slide Number Placeholder 3"/>
          <p:cNvSpPr>
            <a:spLocks noGrp="1"/>
          </p:cNvSpPr>
          <p:nvPr>
            <p:ph type="sldNum" sz="quarter" idx="12"/>
          </p:nvPr>
        </p:nvSpPr>
        <p:spPr/>
        <p:txBody>
          <a:bodyPr/>
          <a:lstStyle/>
          <a:p>
            <a:fld id="{5D39D87B-4AE8-4911-A023-BA4B8F4B0B09}" type="slidenum">
              <a:rPr lang="en-US" smtClean="0"/>
              <a:pPr/>
              <a:t>3</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274638"/>
            <a:ext cx="10698480" cy="792162"/>
          </a:xfrm>
        </p:spPr>
        <p:txBody>
          <a:bodyPr>
            <a:normAutofit/>
          </a:bodyPr>
          <a:lstStyle/>
          <a:p>
            <a:pPr algn="l"/>
            <a:r>
              <a:rPr lang="en-US" b="1" dirty="0" smtClean="0"/>
              <a:t>RESEARCH METHODOLOGY</a:t>
            </a:r>
            <a:endParaRPr lang="en-US" dirty="0"/>
          </a:p>
        </p:txBody>
      </p:sp>
      <p:sp>
        <p:nvSpPr>
          <p:cNvPr id="3" name="Content Placeholder 2"/>
          <p:cNvSpPr>
            <a:spLocks noGrp="1"/>
          </p:cNvSpPr>
          <p:nvPr>
            <p:ph idx="1"/>
          </p:nvPr>
        </p:nvSpPr>
        <p:spPr>
          <a:xfrm>
            <a:off x="609600" y="1219200"/>
            <a:ext cx="10698480" cy="5638800"/>
          </a:xfrm>
        </p:spPr>
        <p:txBody>
          <a:bodyPr>
            <a:normAutofit fontScale="85000" lnSpcReduction="20000"/>
          </a:bodyPr>
          <a:lstStyle/>
          <a:p>
            <a:r>
              <a:rPr lang="en-US" dirty="0" smtClean="0"/>
              <a:t>Study Type- </a:t>
            </a:r>
            <a:r>
              <a:rPr lang="en-US" b="1" dirty="0" smtClean="0"/>
              <a:t>Cross sectional study</a:t>
            </a:r>
          </a:p>
          <a:p>
            <a:r>
              <a:rPr lang="en-US" dirty="0" smtClean="0"/>
              <a:t>Study Area- The study was conducted at </a:t>
            </a:r>
            <a:r>
              <a:rPr lang="en-US" b="1" dirty="0" smtClean="0"/>
              <a:t>City block(</a:t>
            </a:r>
            <a:r>
              <a:rPr lang="en-US" b="1" dirty="0" err="1" smtClean="0"/>
              <a:t>Gramin</a:t>
            </a:r>
            <a:r>
              <a:rPr lang="en-US" b="1" dirty="0" smtClean="0"/>
              <a:t>) of </a:t>
            </a:r>
            <a:r>
              <a:rPr lang="en-US" b="1" dirty="0" err="1" smtClean="0"/>
              <a:t>Mirzapur</a:t>
            </a:r>
            <a:r>
              <a:rPr lang="en-US" b="1" dirty="0" smtClean="0"/>
              <a:t> </a:t>
            </a:r>
            <a:r>
              <a:rPr lang="en-US" dirty="0" smtClean="0"/>
              <a:t>district (Uttar Pradesh) with a sample size of 30 AWCs.</a:t>
            </a:r>
          </a:p>
          <a:p>
            <a:r>
              <a:rPr lang="en-US" dirty="0" smtClean="0"/>
              <a:t>Study Period- </a:t>
            </a:r>
            <a:r>
              <a:rPr lang="en-US" b="1" dirty="0" smtClean="0"/>
              <a:t>3 months</a:t>
            </a:r>
          </a:p>
          <a:p>
            <a:r>
              <a:rPr lang="en-US" dirty="0" smtClean="0"/>
              <a:t>Study Respondents- The respondents for the following were </a:t>
            </a:r>
            <a:r>
              <a:rPr lang="en-US" b="1" dirty="0" smtClean="0"/>
              <a:t>AWWs</a:t>
            </a:r>
            <a:r>
              <a:rPr lang="en-US" dirty="0" smtClean="0"/>
              <a:t>.</a:t>
            </a:r>
          </a:p>
          <a:p>
            <a:r>
              <a:rPr lang="en-US" dirty="0" smtClean="0"/>
              <a:t>Sample Method- The sampling method used for the study is simple </a:t>
            </a:r>
            <a:r>
              <a:rPr lang="en-US" b="1" dirty="0" smtClean="0"/>
              <a:t>convenient  sampling.</a:t>
            </a:r>
            <a:r>
              <a:rPr lang="en-US" dirty="0" smtClean="0"/>
              <a:t> </a:t>
            </a:r>
          </a:p>
          <a:p>
            <a:r>
              <a:rPr lang="en-US" dirty="0" smtClean="0"/>
              <a:t>Sample Size- </a:t>
            </a:r>
            <a:r>
              <a:rPr lang="en-US" b="1" dirty="0" smtClean="0"/>
              <a:t>30</a:t>
            </a:r>
            <a:r>
              <a:rPr lang="en-US" dirty="0" smtClean="0"/>
              <a:t> samples were taken. </a:t>
            </a:r>
          </a:p>
          <a:p>
            <a:r>
              <a:rPr lang="en-US" dirty="0" smtClean="0"/>
              <a:t>Data Collection Technique- </a:t>
            </a:r>
            <a:r>
              <a:rPr lang="en-US" b="1" dirty="0" smtClean="0"/>
              <a:t>Face to face interview </a:t>
            </a:r>
            <a:r>
              <a:rPr lang="en-US" dirty="0" smtClean="0"/>
              <a:t>and direct observation.</a:t>
            </a:r>
          </a:p>
          <a:p>
            <a:r>
              <a:rPr lang="en-US" dirty="0" smtClean="0"/>
              <a:t>Data Collection Tool- </a:t>
            </a:r>
            <a:r>
              <a:rPr lang="en-US" dirty="0"/>
              <a:t>A</a:t>
            </a:r>
            <a:r>
              <a:rPr lang="en-US" dirty="0" smtClean="0"/>
              <a:t>dopted and modified Structured questionnaire.</a:t>
            </a:r>
          </a:p>
          <a:p>
            <a:r>
              <a:rPr lang="en-US" dirty="0" smtClean="0"/>
              <a:t>Data Analysis- The data analysis was done in MS Excel </a:t>
            </a:r>
          </a:p>
          <a:p>
            <a:r>
              <a:rPr lang="en-US" dirty="0" smtClean="0"/>
              <a:t>Ethical Consideration-Data confidentiality was maintained throughout the study. The data is used for the dissertation purpose only. </a:t>
            </a:r>
          </a:p>
        </p:txBody>
      </p:sp>
      <p:sp>
        <p:nvSpPr>
          <p:cNvPr id="4" name="Slide Number Placeholder 3"/>
          <p:cNvSpPr>
            <a:spLocks noGrp="1"/>
          </p:cNvSpPr>
          <p:nvPr>
            <p:ph type="sldNum" sz="quarter" idx="12"/>
          </p:nvPr>
        </p:nvSpPr>
        <p:spPr/>
        <p:txBody>
          <a:bodyPr/>
          <a:lstStyle/>
          <a:p>
            <a:fld id="{5D39D87B-4AE8-4911-A023-BA4B8F4B0B09}" type="slidenum">
              <a:rPr lang="en-US" smtClean="0"/>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Rationale </a:t>
            </a:r>
            <a:endParaRPr lang="en-US" dirty="0"/>
          </a:p>
        </p:txBody>
      </p:sp>
      <p:sp>
        <p:nvSpPr>
          <p:cNvPr id="3" name="Content Placeholder 2"/>
          <p:cNvSpPr>
            <a:spLocks noGrp="1"/>
          </p:cNvSpPr>
          <p:nvPr>
            <p:ph idx="1"/>
          </p:nvPr>
        </p:nvSpPr>
        <p:spPr/>
        <p:txBody>
          <a:bodyPr>
            <a:normAutofit/>
          </a:bodyPr>
          <a:lstStyle/>
          <a:p>
            <a:r>
              <a:rPr lang="en-US" dirty="0" smtClean="0"/>
              <a:t>India comprises 28% of the global burden of stunting </a:t>
            </a:r>
          </a:p>
          <a:p>
            <a:r>
              <a:rPr lang="en-US" dirty="0" smtClean="0"/>
              <a:t>In India 20 per cent of children less than 5 years of age suffer from </a:t>
            </a:r>
            <a:r>
              <a:rPr lang="en-US" b="1" dirty="0" smtClean="0"/>
              <a:t>wasting</a:t>
            </a:r>
            <a:r>
              <a:rPr lang="en-US" dirty="0" smtClean="0"/>
              <a:t>. 40% of Indian children under 5 years are </a:t>
            </a:r>
            <a:r>
              <a:rPr lang="en-US" b="1" dirty="0" smtClean="0"/>
              <a:t>underweight</a:t>
            </a:r>
            <a:r>
              <a:rPr lang="en-US" dirty="0" smtClean="0"/>
              <a:t> and 48 % are </a:t>
            </a:r>
            <a:r>
              <a:rPr lang="en-US" b="1" dirty="0" smtClean="0"/>
              <a:t>stunted</a:t>
            </a:r>
            <a:r>
              <a:rPr lang="en-US" dirty="0" smtClean="0"/>
              <a:t>. </a:t>
            </a:r>
          </a:p>
          <a:p>
            <a:r>
              <a:rPr lang="en-US" dirty="0" smtClean="0"/>
              <a:t>Uttar Pradesh and Bihar contribute ~40% of stunted children in India (11% of global burden of stunting)</a:t>
            </a:r>
          </a:p>
          <a:p>
            <a:pPr>
              <a:buNone/>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5D39D87B-4AE8-4911-A023-BA4B8F4B0B09}" type="slidenum">
              <a:rPr lang="en-US" smtClean="0"/>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a:t>
            </a:r>
            <a:endParaRPr lang="en-US" dirty="0"/>
          </a:p>
        </p:txBody>
      </p:sp>
      <p:sp>
        <p:nvSpPr>
          <p:cNvPr id="3" name="Content Placeholder 2"/>
          <p:cNvSpPr>
            <a:spLocks noGrp="1"/>
          </p:cNvSpPr>
          <p:nvPr>
            <p:ph idx="1"/>
          </p:nvPr>
        </p:nvSpPr>
        <p:spPr/>
        <p:txBody>
          <a:bodyPr/>
          <a:lstStyle/>
          <a:p>
            <a:endParaRPr lang="en-US" dirty="0" smtClean="0"/>
          </a:p>
          <a:p>
            <a:endParaRPr lang="en-US" dirty="0"/>
          </a:p>
          <a:p>
            <a:pPr algn="ctr">
              <a:buNone/>
            </a:pPr>
            <a:r>
              <a:rPr lang="en-US" dirty="0" smtClean="0"/>
              <a:t>To assess the infrastructure of AWCs.</a:t>
            </a:r>
          </a:p>
          <a:p>
            <a:endParaRPr lang="en-US" dirty="0"/>
          </a:p>
        </p:txBody>
      </p:sp>
      <p:sp>
        <p:nvSpPr>
          <p:cNvPr id="4" name="Slide Number Placeholder 3"/>
          <p:cNvSpPr>
            <a:spLocks noGrp="1"/>
          </p:cNvSpPr>
          <p:nvPr>
            <p:ph type="sldNum" sz="quarter" idx="12"/>
          </p:nvPr>
        </p:nvSpPr>
        <p:spPr/>
        <p:txBody>
          <a:bodyPr/>
          <a:lstStyle/>
          <a:p>
            <a:fld id="{5D39D87B-4AE8-4911-A023-BA4B8F4B0B09}" type="slidenum">
              <a:rPr lang="en-US" smtClean="0"/>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Type of Building</a:t>
            </a:r>
            <a:r>
              <a:rPr lang="en-US" dirty="0"/>
              <a:t/>
            </a:r>
            <a:br>
              <a:rPr lang="en-US" dirty="0"/>
            </a:br>
            <a:endParaRPr lang="en-US" dirty="0"/>
          </a:p>
        </p:txBody>
      </p:sp>
      <p:graphicFrame>
        <p:nvGraphicFramePr>
          <p:cNvPr id="5" name="Content Placeholder 4"/>
          <p:cNvGraphicFramePr>
            <a:graphicFrameLocks noGrp="1"/>
          </p:cNvGraphicFramePr>
          <p:nvPr>
            <p:ph idx="1"/>
          </p:nvPr>
        </p:nvGraphicFramePr>
        <p:xfrm>
          <a:off x="6781800" y="1600200"/>
          <a:ext cx="3733800" cy="2619064"/>
        </p:xfrm>
        <a:graphic>
          <a:graphicData uri="http://schemas.openxmlformats.org/drawingml/2006/table">
            <a:tbl>
              <a:tblPr/>
              <a:tblGrid>
                <a:gridCol w="26348"/>
                <a:gridCol w="1421451"/>
                <a:gridCol w="1291651"/>
                <a:gridCol w="994350"/>
              </a:tblGrid>
              <a:tr h="532568">
                <a:tc gridSpan="2">
                  <a:txBody>
                    <a:bodyPr/>
                    <a:lstStyle/>
                    <a:p>
                      <a:pPr marL="0" marR="0" algn="l">
                        <a:lnSpc>
                          <a:spcPct val="115000"/>
                        </a:lnSpc>
                        <a:spcBef>
                          <a:spcPts val="0"/>
                        </a:spcBef>
                        <a:spcAft>
                          <a:spcPts val="0"/>
                        </a:spcAft>
                      </a:pPr>
                      <a:endParaRPr lang="en-US" sz="3200">
                        <a:latin typeface="Times New Roman"/>
                        <a:ea typeface="Times New Roman"/>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marL="38100" marR="38100" algn="l">
                        <a:lnSpc>
                          <a:spcPts val="1600"/>
                        </a:lnSpc>
                        <a:spcBef>
                          <a:spcPts val="0"/>
                        </a:spcBef>
                        <a:spcAft>
                          <a:spcPts val="0"/>
                        </a:spcAft>
                      </a:pPr>
                      <a:r>
                        <a:rPr lang="en-US" sz="1800">
                          <a:solidFill>
                            <a:srgbClr val="000000"/>
                          </a:solidFill>
                          <a:latin typeface="Arial"/>
                          <a:ea typeface="Times New Roman"/>
                          <a:cs typeface="Mangal"/>
                        </a:rPr>
                        <a:t>Frequency</a:t>
                      </a:r>
                      <a:endParaRPr lang="en-US" sz="2800">
                        <a:latin typeface="Calibri"/>
                        <a:ea typeface="Times New Roman"/>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l">
                        <a:lnSpc>
                          <a:spcPts val="1600"/>
                        </a:lnSpc>
                        <a:spcBef>
                          <a:spcPts val="0"/>
                        </a:spcBef>
                        <a:spcAft>
                          <a:spcPts val="0"/>
                        </a:spcAft>
                      </a:pPr>
                      <a:r>
                        <a:rPr lang="en-US" sz="1800">
                          <a:solidFill>
                            <a:srgbClr val="000000"/>
                          </a:solidFill>
                          <a:latin typeface="Arial"/>
                          <a:ea typeface="Times New Roman"/>
                          <a:cs typeface="Mangal"/>
                        </a:rPr>
                        <a:t>Percent</a:t>
                      </a:r>
                      <a:endParaRPr lang="en-US" sz="2800">
                        <a:latin typeface="Calibri"/>
                        <a:ea typeface="Times New Roman"/>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514558">
                <a:tc rowSpan="4">
                  <a:txBody>
                    <a:bodyPr/>
                    <a:lstStyle/>
                    <a:p>
                      <a:pPr marL="0" marR="38100" algn="l">
                        <a:lnSpc>
                          <a:spcPts val="1600"/>
                        </a:lnSpc>
                        <a:spcBef>
                          <a:spcPts val="0"/>
                        </a:spcBef>
                        <a:spcAft>
                          <a:spcPts val="0"/>
                        </a:spcAft>
                      </a:pPr>
                      <a:endParaRPr lang="en-US" sz="1800" dirty="0">
                        <a:solidFill>
                          <a:srgbClr val="000000"/>
                        </a:solidFill>
                        <a:latin typeface="Arial"/>
                        <a:ea typeface="Times New Roman"/>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l">
                        <a:lnSpc>
                          <a:spcPts val="1600"/>
                        </a:lnSpc>
                        <a:spcBef>
                          <a:spcPts val="0"/>
                        </a:spcBef>
                        <a:spcAft>
                          <a:spcPts val="0"/>
                        </a:spcAft>
                      </a:pPr>
                      <a:endParaRPr lang="en-US" sz="1800" dirty="0" smtClean="0">
                        <a:solidFill>
                          <a:srgbClr val="000000"/>
                        </a:solidFill>
                        <a:latin typeface="Arial"/>
                        <a:ea typeface="Times New Roman"/>
                        <a:cs typeface="Mangal"/>
                      </a:endParaRPr>
                    </a:p>
                    <a:p>
                      <a:pPr marL="38100" marR="38100" algn="l">
                        <a:lnSpc>
                          <a:spcPts val="1600"/>
                        </a:lnSpc>
                        <a:spcBef>
                          <a:spcPts val="0"/>
                        </a:spcBef>
                        <a:spcAft>
                          <a:spcPts val="0"/>
                        </a:spcAft>
                      </a:pPr>
                      <a:r>
                        <a:rPr lang="en-US" sz="1800" dirty="0" err="1" smtClean="0">
                          <a:solidFill>
                            <a:srgbClr val="000000"/>
                          </a:solidFill>
                          <a:latin typeface="Arial"/>
                          <a:ea typeface="Times New Roman"/>
                          <a:cs typeface="Mangal"/>
                        </a:rPr>
                        <a:t>Kuchcha</a:t>
                      </a:r>
                      <a:endParaRPr lang="en-US" sz="2800" dirty="0">
                        <a:latin typeface="Calibri"/>
                        <a:ea typeface="Times New Roman"/>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l">
                        <a:lnSpc>
                          <a:spcPts val="1600"/>
                        </a:lnSpc>
                        <a:spcBef>
                          <a:spcPts val="0"/>
                        </a:spcBef>
                        <a:spcAft>
                          <a:spcPts val="0"/>
                        </a:spcAft>
                      </a:pPr>
                      <a:r>
                        <a:rPr lang="en-US" sz="1800">
                          <a:solidFill>
                            <a:srgbClr val="000000"/>
                          </a:solidFill>
                          <a:latin typeface="Arial"/>
                          <a:ea typeface="Times New Roman"/>
                          <a:cs typeface="Mangal"/>
                        </a:rPr>
                        <a:t>6</a:t>
                      </a:r>
                      <a:endParaRPr lang="en-US" sz="280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l">
                        <a:lnSpc>
                          <a:spcPts val="1600"/>
                        </a:lnSpc>
                        <a:spcBef>
                          <a:spcPts val="0"/>
                        </a:spcBef>
                        <a:spcAft>
                          <a:spcPts val="0"/>
                        </a:spcAft>
                      </a:pPr>
                      <a:r>
                        <a:rPr lang="en-US" sz="1800">
                          <a:solidFill>
                            <a:srgbClr val="000000"/>
                          </a:solidFill>
                          <a:latin typeface="Arial"/>
                          <a:ea typeface="Times New Roman"/>
                          <a:cs typeface="Mangal"/>
                        </a:rPr>
                        <a:t>20.0</a:t>
                      </a:r>
                      <a:endParaRPr lang="en-US" sz="280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514558">
                <a:tc vMerge="1">
                  <a:txBody>
                    <a:bodyPr/>
                    <a:lstStyle/>
                    <a:p>
                      <a:endParaRPr lang="en-US"/>
                    </a:p>
                  </a:txBody>
                  <a:tcPr/>
                </a:tc>
                <a:tc>
                  <a:txBody>
                    <a:bodyPr/>
                    <a:lstStyle/>
                    <a:p>
                      <a:pPr marL="38100" marR="38100" algn="l">
                        <a:lnSpc>
                          <a:spcPts val="1600"/>
                        </a:lnSpc>
                        <a:spcBef>
                          <a:spcPts val="0"/>
                        </a:spcBef>
                        <a:spcAft>
                          <a:spcPts val="0"/>
                        </a:spcAft>
                      </a:pPr>
                      <a:endParaRPr lang="en-US" sz="1800" dirty="0" smtClean="0">
                        <a:solidFill>
                          <a:srgbClr val="000000"/>
                        </a:solidFill>
                        <a:latin typeface="Arial"/>
                        <a:ea typeface="Times New Roman"/>
                        <a:cs typeface="Mangal"/>
                      </a:endParaRPr>
                    </a:p>
                    <a:p>
                      <a:pPr marL="38100" marR="38100" algn="l">
                        <a:lnSpc>
                          <a:spcPts val="1600"/>
                        </a:lnSpc>
                        <a:spcBef>
                          <a:spcPts val="0"/>
                        </a:spcBef>
                        <a:spcAft>
                          <a:spcPts val="0"/>
                        </a:spcAft>
                      </a:pPr>
                      <a:r>
                        <a:rPr lang="en-US" sz="1800" dirty="0" err="1" smtClean="0">
                          <a:solidFill>
                            <a:srgbClr val="000000"/>
                          </a:solidFill>
                          <a:latin typeface="Arial"/>
                          <a:ea typeface="Times New Roman"/>
                          <a:cs typeface="Mangal"/>
                        </a:rPr>
                        <a:t>Pucca</a:t>
                      </a:r>
                      <a:endParaRPr lang="en-US" sz="2800" dirty="0">
                        <a:latin typeface="Calibri"/>
                        <a:ea typeface="Times New Roman"/>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l">
                        <a:lnSpc>
                          <a:spcPts val="1600"/>
                        </a:lnSpc>
                        <a:spcBef>
                          <a:spcPts val="0"/>
                        </a:spcBef>
                        <a:spcAft>
                          <a:spcPts val="0"/>
                        </a:spcAft>
                      </a:pPr>
                      <a:r>
                        <a:rPr lang="en-US" sz="1800">
                          <a:solidFill>
                            <a:srgbClr val="000000"/>
                          </a:solidFill>
                          <a:latin typeface="Arial"/>
                          <a:ea typeface="Times New Roman"/>
                          <a:cs typeface="Mangal"/>
                        </a:rPr>
                        <a:t>20</a:t>
                      </a:r>
                      <a:endParaRPr lang="en-US" sz="280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l">
                        <a:lnSpc>
                          <a:spcPts val="1600"/>
                        </a:lnSpc>
                        <a:spcBef>
                          <a:spcPts val="0"/>
                        </a:spcBef>
                        <a:spcAft>
                          <a:spcPts val="0"/>
                        </a:spcAft>
                      </a:pPr>
                      <a:r>
                        <a:rPr lang="en-US" sz="1800">
                          <a:solidFill>
                            <a:srgbClr val="000000"/>
                          </a:solidFill>
                          <a:latin typeface="Arial"/>
                          <a:ea typeface="Times New Roman"/>
                          <a:cs typeface="Mangal"/>
                        </a:rPr>
                        <a:t>66.7</a:t>
                      </a:r>
                      <a:endParaRPr lang="en-US" sz="280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514558">
                <a:tc vMerge="1">
                  <a:txBody>
                    <a:bodyPr/>
                    <a:lstStyle/>
                    <a:p>
                      <a:endParaRPr lang="en-US"/>
                    </a:p>
                  </a:txBody>
                  <a:tcPr/>
                </a:tc>
                <a:tc>
                  <a:txBody>
                    <a:bodyPr/>
                    <a:lstStyle/>
                    <a:p>
                      <a:pPr marL="38100" marR="38100" algn="l">
                        <a:lnSpc>
                          <a:spcPts val="1600"/>
                        </a:lnSpc>
                        <a:spcBef>
                          <a:spcPts val="0"/>
                        </a:spcBef>
                        <a:spcAft>
                          <a:spcPts val="0"/>
                        </a:spcAft>
                      </a:pPr>
                      <a:endParaRPr lang="en-US" sz="1800" dirty="0" smtClean="0">
                        <a:solidFill>
                          <a:srgbClr val="000000"/>
                        </a:solidFill>
                        <a:latin typeface="Arial"/>
                        <a:ea typeface="Times New Roman"/>
                        <a:cs typeface="Mangal"/>
                      </a:endParaRPr>
                    </a:p>
                    <a:p>
                      <a:pPr marL="38100" marR="38100" algn="l">
                        <a:lnSpc>
                          <a:spcPts val="1600"/>
                        </a:lnSpc>
                        <a:spcBef>
                          <a:spcPts val="0"/>
                        </a:spcBef>
                        <a:spcAft>
                          <a:spcPts val="0"/>
                        </a:spcAft>
                      </a:pPr>
                      <a:r>
                        <a:rPr lang="en-US" sz="1800" dirty="0" smtClean="0">
                          <a:solidFill>
                            <a:srgbClr val="000000"/>
                          </a:solidFill>
                          <a:latin typeface="Arial"/>
                          <a:ea typeface="Times New Roman"/>
                          <a:cs typeface="Mangal"/>
                        </a:rPr>
                        <a:t>Semi </a:t>
                      </a:r>
                      <a:r>
                        <a:rPr lang="en-US" sz="1800" dirty="0" err="1">
                          <a:solidFill>
                            <a:srgbClr val="000000"/>
                          </a:solidFill>
                          <a:latin typeface="Arial"/>
                          <a:ea typeface="Times New Roman"/>
                          <a:cs typeface="Mangal"/>
                        </a:rPr>
                        <a:t>Pucca</a:t>
                      </a:r>
                      <a:endParaRPr lang="en-US" sz="2800" dirty="0">
                        <a:latin typeface="Calibri"/>
                        <a:ea typeface="Times New Roman"/>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l">
                        <a:lnSpc>
                          <a:spcPts val="1600"/>
                        </a:lnSpc>
                        <a:spcBef>
                          <a:spcPts val="0"/>
                        </a:spcBef>
                        <a:spcAft>
                          <a:spcPts val="0"/>
                        </a:spcAft>
                      </a:pPr>
                      <a:r>
                        <a:rPr lang="en-US" sz="1800">
                          <a:solidFill>
                            <a:srgbClr val="000000"/>
                          </a:solidFill>
                          <a:latin typeface="Arial"/>
                          <a:ea typeface="Times New Roman"/>
                          <a:cs typeface="Mangal"/>
                        </a:rPr>
                        <a:t>4</a:t>
                      </a:r>
                      <a:endParaRPr lang="en-US" sz="280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l">
                        <a:lnSpc>
                          <a:spcPts val="1600"/>
                        </a:lnSpc>
                        <a:spcBef>
                          <a:spcPts val="0"/>
                        </a:spcBef>
                        <a:spcAft>
                          <a:spcPts val="0"/>
                        </a:spcAft>
                      </a:pPr>
                      <a:r>
                        <a:rPr lang="en-US" sz="1800" dirty="0">
                          <a:solidFill>
                            <a:srgbClr val="000000"/>
                          </a:solidFill>
                          <a:latin typeface="Arial"/>
                          <a:ea typeface="Times New Roman"/>
                          <a:cs typeface="Mangal"/>
                        </a:rPr>
                        <a:t>13.3</a:t>
                      </a:r>
                      <a:endParaRPr lang="en-US" sz="2800" dirty="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514558">
                <a:tc vMerge="1">
                  <a:txBody>
                    <a:bodyPr/>
                    <a:lstStyle/>
                    <a:p>
                      <a:endParaRPr lang="en-US"/>
                    </a:p>
                  </a:txBody>
                  <a:tcPr/>
                </a:tc>
                <a:tc>
                  <a:txBody>
                    <a:bodyPr/>
                    <a:lstStyle/>
                    <a:p>
                      <a:pPr marL="38100" marR="38100" algn="l">
                        <a:lnSpc>
                          <a:spcPts val="1600"/>
                        </a:lnSpc>
                        <a:spcBef>
                          <a:spcPts val="0"/>
                        </a:spcBef>
                        <a:spcAft>
                          <a:spcPts val="0"/>
                        </a:spcAft>
                      </a:pPr>
                      <a:endParaRPr lang="en-US" sz="1800" dirty="0" smtClean="0">
                        <a:solidFill>
                          <a:srgbClr val="000000"/>
                        </a:solidFill>
                        <a:latin typeface="Arial"/>
                        <a:ea typeface="Times New Roman"/>
                        <a:cs typeface="Mangal"/>
                      </a:endParaRPr>
                    </a:p>
                    <a:p>
                      <a:pPr marL="38100" marR="38100" algn="l">
                        <a:lnSpc>
                          <a:spcPts val="1600"/>
                        </a:lnSpc>
                        <a:spcBef>
                          <a:spcPts val="0"/>
                        </a:spcBef>
                        <a:spcAft>
                          <a:spcPts val="0"/>
                        </a:spcAft>
                      </a:pPr>
                      <a:r>
                        <a:rPr lang="en-US" sz="1800" dirty="0" smtClean="0">
                          <a:solidFill>
                            <a:srgbClr val="000000"/>
                          </a:solidFill>
                          <a:latin typeface="Arial"/>
                          <a:ea typeface="Times New Roman"/>
                          <a:cs typeface="Mangal"/>
                        </a:rPr>
                        <a:t>Total</a:t>
                      </a:r>
                      <a:endParaRPr lang="en-US" sz="2800" dirty="0">
                        <a:latin typeface="Calibri"/>
                        <a:ea typeface="Times New Roman"/>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l">
                        <a:lnSpc>
                          <a:spcPts val="1600"/>
                        </a:lnSpc>
                        <a:spcBef>
                          <a:spcPts val="0"/>
                        </a:spcBef>
                        <a:spcAft>
                          <a:spcPts val="0"/>
                        </a:spcAft>
                      </a:pPr>
                      <a:r>
                        <a:rPr lang="en-US" sz="1800">
                          <a:solidFill>
                            <a:srgbClr val="000000"/>
                          </a:solidFill>
                          <a:latin typeface="Arial"/>
                          <a:ea typeface="Times New Roman"/>
                          <a:cs typeface="Mangal"/>
                        </a:rPr>
                        <a:t>30</a:t>
                      </a:r>
                      <a:endParaRPr lang="en-US" sz="280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l">
                        <a:lnSpc>
                          <a:spcPts val="1600"/>
                        </a:lnSpc>
                        <a:spcBef>
                          <a:spcPts val="0"/>
                        </a:spcBef>
                        <a:spcAft>
                          <a:spcPts val="0"/>
                        </a:spcAft>
                      </a:pPr>
                      <a:r>
                        <a:rPr lang="en-US" sz="1800" dirty="0">
                          <a:solidFill>
                            <a:srgbClr val="000000"/>
                          </a:solidFill>
                          <a:latin typeface="Arial"/>
                          <a:ea typeface="Times New Roman"/>
                          <a:cs typeface="Mangal"/>
                        </a:rPr>
                        <a:t>100.0</a:t>
                      </a:r>
                      <a:endParaRPr lang="en-US" sz="2800" dirty="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4" name="Slide Number Placeholder 3"/>
          <p:cNvSpPr>
            <a:spLocks noGrp="1"/>
          </p:cNvSpPr>
          <p:nvPr>
            <p:ph type="sldNum" sz="quarter" idx="12"/>
          </p:nvPr>
        </p:nvSpPr>
        <p:spPr/>
        <p:txBody>
          <a:bodyPr/>
          <a:lstStyle/>
          <a:p>
            <a:fld id="{5D39D87B-4AE8-4911-A023-BA4B8F4B0B09}" type="slidenum">
              <a:rPr lang="en-US" smtClean="0"/>
              <a:pPr/>
              <a:t>7</a:t>
            </a:fld>
            <a:endParaRPr lang="en-US"/>
          </a:p>
        </p:txBody>
      </p:sp>
      <p:pic>
        <p:nvPicPr>
          <p:cNvPr id="6" name="Picture 5"/>
          <p:cNvPicPr/>
          <p:nvPr/>
        </p:nvPicPr>
        <p:blipFill>
          <a:blip r:embed="rId2"/>
          <a:srcRect/>
          <a:stretch>
            <a:fillRect/>
          </a:stretch>
        </p:blipFill>
        <p:spPr bwMode="auto">
          <a:xfrm>
            <a:off x="304800" y="1066800"/>
            <a:ext cx="5715000" cy="5181600"/>
          </a:xfrm>
          <a:prstGeom prst="rect">
            <a:avLst/>
          </a:prstGeom>
          <a:noFill/>
          <a:ln w="9525">
            <a:noFill/>
            <a:miter lim="800000"/>
            <a:headEnd/>
            <a:tailEnd/>
          </a:ln>
        </p:spPr>
      </p:pic>
      <p:sp>
        <p:nvSpPr>
          <p:cNvPr id="43009" name="Rectangle 1"/>
          <p:cNvSpPr>
            <a:spLocks noChangeArrowheads="1"/>
          </p:cNvSpPr>
          <p:nvPr/>
        </p:nvSpPr>
        <p:spPr bwMode="auto">
          <a:xfrm>
            <a:off x="6019800" y="4800600"/>
            <a:ext cx="58674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As per the given table only 66.7% of AWCs have</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Pakka</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building remaining 20% have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Kachcha</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and 13.3% semi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pakka</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Ownership Of Building</a:t>
            </a:r>
            <a:r>
              <a:rPr lang="en-US" dirty="0"/>
              <a:t/>
            </a:r>
            <a:br>
              <a:rPr lang="en-US" dirty="0"/>
            </a:br>
            <a:endParaRPr lang="en-US" dirty="0"/>
          </a:p>
        </p:txBody>
      </p:sp>
      <p:graphicFrame>
        <p:nvGraphicFramePr>
          <p:cNvPr id="6" name="Content Placeholder 5"/>
          <p:cNvGraphicFramePr>
            <a:graphicFrameLocks noGrp="1"/>
          </p:cNvGraphicFramePr>
          <p:nvPr>
            <p:ph idx="1"/>
          </p:nvPr>
        </p:nvGraphicFramePr>
        <p:xfrm>
          <a:off x="6400800" y="1600200"/>
          <a:ext cx="4140200" cy="3202432"/>
        </p:xfrm>
        <a:graphic>
          <a:graphicData uri="http://schemas.openxmlformats.org/drawingml/2006/table">
            <a:tbl>
              <a:tblPr/>
              <a:tblGrid>
                <a:gridCol w="25400"/>
                <a:gridCol w="1882828"/>
                <a:gridCol w="1215972"/>
                <a:gridCol w="1016000"/>
              </a:tblGrid>
              <a:tr h="498464">
                <a:tc gridSpan="2">
                  <a:txBody>
                    <a:bodyPr/>
                    <a:lstStyle/>
                    <a:p>
                      <a:pPr marL="0" marR="0" algn="l">
                        <a:lnSpc>
                          <a:spcPct val="115000"/>
                        </a:lnSpc>
                        <a:spcBef>
                          <a:spcPts val="0"/>
                        </a:spcBef>
                        <a:spcAft>
                          <a:spcPts val="0"/>
                        </a:spcAft>
                      </a:pPr>
                      <a:endParaRPr lang="en-US" sz="3200" dirty="0">
                        <a:latin typeface="Times New Roman"/>
                        <a:ea typeface="Times New Roman"/>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marL="38100" marR="38100" algn="ctr">
                        <a:lnSpc>
                          <a:spcPts val="1600"/>
                        </a:lnSpc>
                        <a:spcBef>
                          <a:spcPts val="0"/>
                        </a:spcBef>
                        <a:spcAft>
                          <a:spcPts val="0"/>
                        </a:spcAft>
                      </a:pPr>
                      <a:r>
                        <a:rPr lang="en-US" sz="1800">
                          <a:solidFill>
                            <a:srgbClr val="000000"/>
                          </a:solidFill>
                          <a:latin typeface="Arial"/>
                          <a:ea typeface="Times New Roman"/>
                          <a:cs typeface="Mangal"/>
                        </a:rPr>
                        <a:t>Frequency</a:t>
                      </a:r>
                      <a:endParaRPr lang="en-US" sz="2800">
                        <a:latin typeface="Calibri"/>
                        <a:ea typeface="Times New Roman"/>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800" dirty="0">
                          <a:solidFill>
                            <a:srgbClr val="000000"/>
                          </a:solidFill>
                          <a:latin typeface="Arial"/>
                          <a:ea typeface="Times New Roman"/>
                          <a:cs typeface="Mangal"/>
                        </a:rPr>
                        <a:t>Percent</a:t>
                      </a:r>
                      <a:endParaRPr lang="en-US" sz="2800" dirty="0">
                        <a:latin typeface="Calibri"/>
                        <a:ea typeface="Times New Roman"/>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579051">
                <a:tc rowSpan="6">
                  <a:txBody>
                    <a:bodyPr/>
                    <a:lstStyle/>
                    <a:p>
                      <a:pPr marL="38100" marR="38100" algn="l">
                        <a:lnSpc>
                          <a:spcPts val="1600"/>
                        </a:lnSpc>
                        <a:spcBef>
                          <a:spcPts val="0"/>
                        </a:spcBef>
                        <a:spcAft>
                          <a:spcPts val="0"/>
                        </a:spcAft>
                      </a:pPr>
                      <a:r>
                        <a:rPr lang="en-US" sz="1800">
                          <a:solidFill>
                            <a:srgbClr val="000000"/>
                          </a:solidFill>
                          <a:latin typeface="Arial"/>
                          <a:ea typeface="Times New Roman"/>
                          <a:cs typeface="Mangal"/>
                        </a:rPr>
                        <a:t>Valid</a:t>
                      </a:r>
                      <a:endParaRPr lang="en-US" sz="2800">
                        <a:latin typeface="Calibri"/>
                        <a:ea typeface="Times New Roman"/>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l">
                        <a:lnSpc>
                          <a:spcPts val="1600"/>
                        </a:lnSpc>
                        <a:spcBef>
                          <a:spcPts val="0"/>
                        </a:spcBef>
                        <a:spcAft>
                          <a:spcPts val="0"/>
                        </a:spcAft>
                      </a:pPr>
                      <a:endParaRPr lang="en-US" sz="1800" dirty="0" smtClean="0">
                        <a:solidFill>
                          <a:srgbClr val="000000"/>
                        </a:solidFill>
                        <a:latin typeface="Arial"/>
                        <a:ea typeface="Times New Roman"/>
                        <a:cs typeface="Mangal"/>
                      </a:endParaRPr>
                    </a:p>
                    <a:p>
                      <a:pPr marL="38100" marR="38100" algn="l">
                        <a:lnSpc>
                          <a:spcPts val="1600"/>
                        </a:lnSpc>
                        <a:spcBef>
                          <a:spcPts val="0"/>
                        </a:spcBef>
                        <a:spcAft>
                          <a:spcPts val="0"/>
                        </a:spcAft>
                      </a:pPr>
                      <a:r>
                        <a:rPr lang="en-US" sz="1800" dirty="0" smtClean="0">
                          <a:solidFill>
                            <a:srgbClr val="000000"/>
                          </a:solidFill>
                          <a:latin typeface="Arial"/>
                          <a:ea typeface="Times New Roman"/>
                          <a:cs typeface="Mangal"/>
                        </a:rPr>
                        <a:t>Constructed </a:t>
                      </a:r>
                      <a:r>
                        <a:rPr lang="en-US" sz="1800" dirty="0">
                          <a:solidFill>
                            <a:srgbClr val="000000"/>
                          </a:solidFill>
                          <a:latin typeface="Arial"/>
                          <a:ea typeface="Times New Roman"/>
                          <a:cs typeface="Mangal"/>
                        </a:rPr>
                        <a:t>by Government</a:t>
                      </a:r>
                      <a:endParaRPr lang="en-US" sz="2800" dirty="0">
                        <a:latin typeface="Calibri"/>
                        <a:ea typeface="Times New Roman"/>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Times New Roman"/>
                          <a:cs typeface="Mangal"/>
                        </a:rPr>
                        <a:t>1</a:t>
                      </a:r>
                      <a:endParaRPr lang="en-US" sz="280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Times New Roman"/>
                          <a:cs typeface="Mangal"/>
                        </a:rPr>
                        <a:t>3.3</a:t>
                      </a:r>
                      <a:endParaRPr lang="en-US" sz="2800" dirty="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86034">
                <a:tc vMerge="1">
                  <a:txBody>
                    <a:bodyPr/>
                    <a:lstStyle/>
                    <a:p>
                      <a:endParaRPr lang="en-US"/>
                    </a:p>
                  </a:txBody>
                  <a:tcPr/>
                </a:tc>
                <a:tc>
                  <a:txBody>
                    <a:bodyPr/>
                    <a:lstStyle/>
                    <a:p>
                      <a:pPr marL="38100" marR="38100" algn="l">
                        <a:lnSpc>
                          <a:spcPts val="1600"/>
                        </a:lnSpc>
                        <a:spcBef>
                          <a:spcPts val="0"/>
                        </a:spcBef>
                        <a:spcAft>
                          <a:spcPts val="0"/>
                        </a:spcAft>
                      </a:pPr>
                      <a:endParaRPr lang="en-US" sz="1800" dirty="0" smtClean="0">
                        <a:solidFill>
                          <a:srgbClr val="000000"/>
                        </a:solidFill>
                        <a:latin typeface="Arial"/>
                        <a:ea typeface="Times New Roman"/>
                        <a:cs typeface="Mangal"/>
                      </a:endParaRPr>
                    </a:p>
                    <a:p>
                      <a:pPr marL="38100" marR="38100" algn="l">
                        <a:lnSpc>
                          <a:spcPts val="1600"/>
                        </a:lnSpc>
                        <a:spcBef>
                          <a:spcPts val="0"/>
                        </a:spcBef>
                        <a:spcAft>
                          <a:spcPts val="0"/>
                        </a:spcAft>
                      </a:pPr>
                      <a:r>
                        <a:rPr lang="en-US" sz="1800" dirty="0" smtClean="0">
                          <a:solidFill>
                            <a:srgbClr val="000000"/>
                          </a:solidFill>
                          <a:latin typeface="Arial"/>
                          <a:ea typeface="Times New Roman"/>
                          <a:cs typeface="Mangal"/>
                        </a:rPr>
                        <a:t>Helper’s </a:t>
                      </a:r>
                      <a:r>
                        <a:rPr lang="en-US" sz="1800" dirty="0">
                          <a:solidFill>
                            <a:srgbClr val="000000"/>
                          </a:solidFill>
                          <a:latin typeface="Arial"/>
                          <a:ea typeface="Times New Roman"/>
                          <a:cs typeface="Mangal"/>
                        </a:rPr>
                        <a:t>House</a:t>
                      </a:r>
                      <a:endParaRPr lang="en-US" sz="2800" dirty="0">
                        <a:latin typeface="Calibri"/>
                        <a:ea typeface="Times New Roman"/>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Times New Roman"/>
                          <a:cs typeface="Mangal"/>
                        </a:rPr>
                        <a:t>4</a:t>
                      </a:r>
                      <a:endParaRPr lang="en-US" sz="280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Times New Roman"/>
                          <a:cs typeface="Mangal"/>
                        </a:rPr>
                        <a:t>13.3</a:t>
                      </a:r>
                      <a:endParaRPr lang="en-US" sz="280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68091">
                <a:tc vMerge="1">
                  <a:txBody>
                    <a:bodyPr/>
                    <a:lstStyle/>
                    <a:p>
                      <a:endParaRPr lang="en-US"/>
                    </a:p>
                  </a:txBody>
                  <a:tcPr/>
                </a:tc>
                <a:tc>
                  <a:txBody>
                    <a:bodyPr/>
                    <a:lstStyle/>
                    <a:p>
                      <a:pPr marL="38100" marR="38100" algn="l">
                        <a:lnSpc>
                          <a:spcPts val="1600"/>
                        </a:lnSpc>
                        <a:spcBef>
                          <a:spcPts val="0"/>
                        </a:spcBef>
                        <a:spcAft>
                          <a:spcPts val="0"/>
                        </a:spcAft>
                      </a:pPr>
                      <a:endParaRPr lang="en-US" sz="1800" dirty="0" smtClean="0">
                        <a:solidFill>
                          <a:srgbClr val="000000"/>
                        </a:solidFill>
                        <a:latin typeface="Arial"/>
                        <a:ea typeface="Times New Roman"/>
                        <a:cs typeface="Mangal"/>
                      </a:endParaRPr>
                    </a:p>
                    <a:p>
                      <a:pPr marL="38100" marR="38100" algn="l">
                        <a:lnSpc>
                          <a:spcPts val="1600"/>
                        </a:lnSpc>
                        <a:spcBef>
                          <a:spcPts val="0"/>
                        </a:spcBef>
                        <a:spcAft>
                          <a:spcPts val="0"/>
                        </a:spcAft>
                      </a:pPr>
                      <a:r>
                        <a:rPr lang="en-US" sz="1800" dirty="0" smtClean="0">
                          <a:solidFill>
                            <a:srgbClr val="000000"/>
                          </a:solidFill>
                          <a:latin typeface="Arial"/>
                          <a:ea typeface="Times New Roman"/>
                          <a:cs typeface="Mangal"/>
                        </a:rPr>
                        <a:t>Own </a:t>
                      </a:r>
                      <a:r>
                        <a:rPr lang="en-US" sz="1800" dirty="0">
                          <a:solidFill>
                            <a:srgbClr val="000000"/>
                          </a:solidFill>
                          <a:latin typeface="Arial"/>
                          <a:ea typeface="Times New Roman"/>
                          <a:cs typeface="Mangal"/>
                        </a:rPr>
                        <a:t>House</a:t>
                      </a:r>
                      <a:endParaRPr lang="en-US" sz="2800" dirty="0">
                        <a:latin typeface="Calibri"/>
                        <a:ea typeface="Times New Roman"/>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Times New Roman"/>
                          <a:cs typeface="Mangal"/>
                        </a:rPr>
                        <a:t>6</a:t>
                      </a:r>
                      <a:endParaRPr lang="en-US" sz="280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Times New Roman"/>
                          <a:cs typeface="Mangal"/>
                        </a:rPr>
                        <a:t>20.0</a:t>
                      </a:r>
                      <a:endParaRPr lang="en-US" sz="280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86034">
                <a:tc vMerge="1">
                  <a:txBody>
                    <a:bodyPr/>
                    <a:lstStyle/>
                    <a:p>
                      <a:endParaRPr lang="en-US"/>
                    </a:p>
                  </a:txBody>
                  <a:tcPr/>
                </a:tc>
                <a:tc>
                  <a:txBody>
                    <a:bodyPr/>
                    <a:lstStyle/>
                    <a:p>
                      <a:pPr marL="38100" marR="38100" algn="l">
                        <a:lnSpc>
                          <a:spcPts val="1600"/>
                        </a:lnSpc>
                        <a:spcBef>
                          <a:spcPts val="0"/>
                        </a:spcBef>
                        <a:spcAft>
                          <a:spcPts val="0"/>
                        </a:spcAft>
                      </a:pPr>
                      <a:endParaRPr lang="en-US" sz="1800" dirty="0" smtClean="0">
                        <a:solidFill>
                          <a:srgbClr val="000000"/>
                        </a:solidFill>
                        <a:latin typeface="Arial"/>
                        <a:ea typeface="Times New Roman"/>
                        <a:cs typeface="Mangal"/>
                      </a:endParaRPr>
                    </a:p>
                    <a:p>
                      <a:pPr marL="38100" marR="38100" algn="l">
                        <a:lnSpc>
                          <a:spcPts val="1600"/>
                        </a:lnSpc>
                        <a:spcBef>
                          <a:spcPts val="0"/>
                        </a:spcBef>
                        <a:spcAft>
                          <a:spcPts val="0"/>
                        </a:spcAft>
                      </a:pPr>
                      <a:r>
                        <a:rPr lang="en-US" sz="1800" dirty="0" smtClean="0">
                          <a:solidFill>
                            <a:srgbClr val="000000"/>
                          </a:solidFill>
                          <a:latin typeface="Arial"/>
                          <a:ea typeface="Times New Roman"/>
                          <a:cs typeface="Mangal"/>
                        </a:rPr>
                        <a:t>Rented </a:t>
                      </a:r>
                      <a:r>
                        <a:rPr lang="en-US" sz="1800" dirty="0">
                          <a:solidFill>
                            <a:srgbClr val="000000"/>
                          </a:solidFill>
                          <a:latin typeface="Arial"/>
                          <a:ea typeface="Times New Roman"/>
                          <a:cs typeface="Mangal"/>
                        </a:rPr>
                        <a:t>building</a:t>
                      </a:r>
                      <a:endParaRPr lang="en-US" sz="2800" dirty="0">
                        <a:latin typeface="Calibri"/>
                        <a:ea typeface="Times New Roman"/>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Times New Roman"/>
                          <a:cs typeface="Mangal"/>
                        </a:rPr>
                        <a:t>3</a:t>
                      </a:r>
                      <a:endParaRPr lang="en-US" sz="2800" dirty="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Times New Roman"/>
                          <a:cs typeface="Mangal"/>
                        </a:rPr>
                        <a:t>10.0</a:t>
                      </a:r>
                      <a:endParaRPr lang="en-US" sz="2800" dirty="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86034">
                <a:tc vMerge="1">
                  <a:txBody>
                    <a:bodyPr/>
                    <a:lstStyle/>
                    <a:p>
                      <a:endParaRPr lang="en-US"/>
                    </a:p>
                  </a:txBody>
                  <a:tcPr/>
                </a:tc>
                <a:tc>
                  <a:txBody>
                    <a:bodyPr/>
                    <a:lstStyle/>
                    <a:p>
                      <a:pPr marL="38100" marR="38100" algn="l">
                        <a:lnSpc>
                          <a:spcPts val="1600"/>
                        </a:lnSpc>
                        <a:spcBef>
                          <a:spcPts val="0"/>
                        </a:spcBef>
                        <a:spcAft>
                          <a:spcPts val="0"/>
                        </a:spcAft>
                      </a:pPr>
                      <a:endParaRPr lang="en-US" sz="1800" dirty="0" smtClean="0">
                        <a:solidFill>
                          <a:srgbClr val="000000"/>
                        </a:solidFill>
                        <a:latin typeface="Arial"/>
                        <a:ea typeface="Times New Roman"/>
                        <a:cs typeface="Mangal"/>
                      </a:endParaRPr>
                    </a:p>
                    <a:p>
                      <a:pPr marL="38100" marR="38100" algn="l">
                        <a:lnSpc>
                          <a:spcPts val="1600"/>
                        </a:lnSpc>
                        <a:spcBef>
                          <a:spcPts val="0"/>
                        </a:spcBef>
                        <a:spcAft>
                          <a:spcPts val="0"/>
                        </a:spcAft>
                      </a:pPr>
                      <a:r>
                        <a:rPr lang="en-US" sz="1800" dirty="0" smtClean="0">
                          <a:solidFill>
                            <a:srgbClr val="000000"/>
                          </a:solidFill>
                          <a:latin typeface="Arial"/>
                          <a:ea typeface="Times New Roman"/>
                          <a:cs typeface="Mangal"/>
                        </a:rPr>
                        <a:t>School </a:t>
                      </a:r>
                      <a:r>
                        <a:rPr lang="en-US" sz="1800" dirty="0">
                          <a:solidFill>
                            <a:srgbClr val="000000"/>
                          </a:solidFill>
                          <a:latin typeface="Arial"/>
                          <a:ea typeface="Times New Roman"/>
                          <a:cs typeface="Mangal"/>
                        </a:rPr>
                        <a:t>building</a:t>
                      </a:r>
                      <a:endParaRPr lang="en-US" sz="2800" dirty="0">
                        <a:latin typeface="Calibri"/>
                        <a:ea typeface="Times New Roman"/>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Times New Roman"/>
                          <a:cs typeface="Mangal"/>
                        </a:rPr>
                        <a:t>16</a:t>
                      </a:r>
                      <a:endParaRPr lang="en-US" sz="2800" dirty="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Times New Roman"/>
                          <a:cs typeface="Mangal"/>
                        </a:rPr>
                        <a:t>53.3</a:t>
                      </a:r>
                      <a:endParaRPr lang="en-US" sz="280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68091">
                <a:tc vMerge="1">
                  <a:txBody>
                    <a:bodyPr/>
                    <a:lstStyle/>
                    <a:p>
                      <a:endParaRPr lang="en-US"/>
                    </a:p>
                  </a:txBody>
                  <a:tcPr/>
                </a:tc>
                <a:tc>
                  <a:txBody>
                    <a:bodyPr/>
                    <a:lstStyle/>
                    <a:p>
                      <a:pPr marL="38100" marR="38100" algn="l">
                        <a:lnSpc>
                          <a:spcPts val="1600"/>
                        </a:lnSpc>
                        <a:spcBef>
                          <a:spcPts val="0"/>
                        </a:spcBef>
                        <a:spcAft>
                          <a:spcPts val="0"/>
                        </a:spcAft>
                      </a:pPr>
                      <a:endParaRPr lang="en-US" sz="1800" dirty="0" smtClean="0">
                        <a:solidFill>
                          <a:srgbClr val="000000"/>
                        </a:solidFill>
                        <a:latin typeface="Arial"/>
                        <a:ea typeface="Times New Roman"/>
                        <a:cs typeface="Mangal"/>
                      </a:endParaRPr>
                    </a:p>
                    <a:p>
                      <a:pPr marL="38100" marR="38100" algn="l">
                        <a:lnSpc>
                          <a:spcPts val="1600"/>
                        </a:lnSpc>
                        <a:spcBef>
                          <a:spcPts val="0"/>
                        </a:spcBef>
                        <a:spcAft>
                          <a:spcPts val="0"/>
                        </a:spcAft>
                      </a:pPr>
                      <a:r>
                        <a:rPr lang="en-US" sz="1800" dirty="0" smtClean="0">
                          <a:solidFill>
                            <a:srgbClr val="000000"/>
                          </a:solidFill>
                          <a:latin typeface="Arial"/>
                          <a:ea typeface="Times New Roman"/>
                          <a:cs typeface="Mangal"/>
                        </a:rPr>
                        <a:t>Total</a:t>
                      </a:r>
                      <a:endParaRPr lang="en-US" sz="2800" dirty="0">
                        <a:latin typeface="Calibri"/>
                        <a:ea typeface="Times New Roman"/>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a:solidFill>
                            <a:srgbClr val="000000"/>
                          </a:solidFill>
                          <a:latin typeface="Arial"/>
                          <a:ea typeface="Times New Roman"/>
                          <a:cs typeface="Mangal"/>
                        </a:rPr>
                        <a:t>30</a:t>
                      </a:r>
                      <a:endParaRPr lang="en-US" sz="280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800" dirty="0">
                          <a:solidFill>
                            <a:srgbClr val="000000"/>
                          </a:solidFill>
                          <a:latin typeface="Arial"/>
                          <a:ea typeface="Times New Roman"/>
                          <a:cs typeface="Mangal"/>
                        </a:rPr>
                        <a:t>100.0</a:t>
                      </a:r>
                      <a:endParaRPr lang="en-US" sz="2800" dirty="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4" name="Slide Number Placeholder 3"/>
          <p:cNvSpPr>
            <a:spLocks noGrp="1"/>
          </p:cNvSpPr>
          <p:nvPr>
            <p:ph type="sldNum" sz="quarter" idx="12"/>
          </p:nvPr>
        </p:nvSpPr>
        <p:spPr/>
        <p:txBody>
          <a:bodyPr/>
          <a:lstStyle/>
          <a:p>
            <a:fld id="{5D39D87B-4AE8-4911-A023-BA4B8F4B0B09}" type="slidenum">
              <a:rPr lang="en-US" smtClean="0"/>
              <a:pPr/>
              <a:t>8</a:t>
            </a:fld>
            <a:endParaRPr lang="en-US"/>
          </a:p>
        </p:txBody>
      </p:sp>
      <p:pic>
        <p:nvPicPr>
          <p:cNvPr id="5" name="Picture 4"/>
          <p:cNvPicPr/>
          <p:nvPr/>
        </p:nvPicPr>
        <p:blipFill>
          <a:blip r:embed="rId2"/>
          <a:srcRect/>
          <a:stretch>
            <a:fillRect/>
          </a:stretch>
        </p:blipFill>
        <p:spPr bwMode="auto">
          <a:xfrm>
            <a:off x="533400" y="1143000"/>
            <a:ext cx="5334000" cy="5181600"/>
          </a:xfrm>
          <a:prstGeom prst="rect">
            <a:avLst/>
          </a:prstGeom>
          <a:noFill/>
          <a:ln w="9525">
            <a:noFill/>
            <a:miter lim="800000"/>
            <a:headEnd/>
            <a:tailEnd/>
          </a:ln>
        </p:spPr>
      </p:pic>
      <p:sp>
        <p:nvSpPr>
          <p:cNvPr id="44033" name="Rectangle 1"/>
          <p:cNvSpPr>
            <a:spLocks noChangeArrowheads="1"/>
          </p:cNvSpPr>
          <p:nvPr/>
        </p:nvSpPr>
        <p:spPr bwMode="auto">
          <a:xfrm>
            <a:off x="6096000" y="4876800"/>
            <a:ext cx="54864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Most of the AWCs are running in the Schools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Building (53.3%) and about 10% is in rented</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building. There is only 3.3% building that is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constructed by GOI. 13.3% and 20% are running in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helpers house and AWW own house, respectively.</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Sign board </a:t>
            </a:r>
            <a:r>
              <a:rPr lang="en-US" b="1" dirty="0"/>
              <a:t>displayed</a:t>
            </a:r>
            <a:r>
              <a:rPr lang="en-US" dirty="0"/>
              <a:t/>
            </a:r>
            <a:br>
              <a:rPr lang="en-US" dirty="0"/>
            </a:br>
            <a:endParaRPr lang="en-US" dirty="0"/>
          </a:p>
        </p:txBody>
      </p:sp>
      <p:graphicFrame>
        <p:nvGraphicFramePr>
          <p:cNvPr id="6" name="Content Placeholder 5"/>
          <p:cNvGraphicFramePr>
            <a:graphicFrameLocks noGrp="1"/>
          </p:cNvGraphicFramePr>
          <p:nvPr>
            <p:ph idx="1"/>
          </p:nvPr>
        </p:nvGraphicFramePr>
        <p:xfrm>
          <a:off x="6593477" y="1752600"/>
          <a:ext cx="4150723" cy="2103948"/>
        </p:xfrm>
        <a:graphic>
          <a:graphicData uri="http://schemas.openxmlformats.org/drawingml/2006/table">
            <a:tbl>
              <a:tblPr/>
              <a:tblGrid>
                <a:gridCol w="25400"/>
                <a:gridCol w="1305923"/>
                <a:gridCol w="1558407"/>
                <a:gridCol w="1260993"/>
              </a:tblGrid>
              <a:tr h="508189">
                <a:tc gridSpan="2">
                  <a:txBody>
                    <a:bodyPr/>
                    <a:lstStyle/>
                    <a:p>
                      <a:pPr marL="0" marR="0">
                        <a:lnSpc>
                          <a:spcPct val="115000"/>
                        </a:lnSpc>
                        <a:spcBef>
                          <a:spcPts val="0"/>
                        </a:spcBef>
                        <a:spcAft>
                          <a:spcPts val="0"/>
                        </a:spcAft>
                      </a:pPr>
                      <a:endParaRPr lang="en-US" sz="3600" dirty="0" smtClean="0">
                        <a:latin typeface="Times New Roman"/>
                        <a:ea typeface="Times New Roman"/>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marL="38100" marR="38100" algn="ctr">
                        <a:lnSpc>
                          <a:spcPts val="1600"/>
                        </a:lnSpc>
                        <a:spcBef>
                          <a:spcPts val="0"/>
                        </a:spcBef>
                        <a:spcAft>
                          <a:spcPts val="0"/>
                        </a:spcAft>
                      </a:pPr>
                      <a:r>
                        <a:rPr lang="en-US" sz="2000">
                          <a:solidFill>
                            <a:srgbClr val="000000"/>
                          </a:solidFill>
                          <a:latin typeface="Arial"/>
                          <a:ea typeface="Times New Roman"/>
                          <a:cs typeface="Mangal"/>
                        </a:rPr>
                        <a:t>Frequency</a:t>
                      </a:r>
                      <a:endParaRPr lang="en-US" sz="3200">
                        <a:latin typeface="Calibri"/>
                        <a:ea typeface="Times New Roman"/>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2000">
                          <a:solidFill>
                            <a:srgbClr val="000000"/>
                          </a:solidFill>
                          <a:latin typeface="Arial"/>
                          <a:ea typeface="Times New Roman"/>
                          <a:cs typeface="Mangal"/>
                        </a:rPr>
                        <a:t>Percent</a:t>
                      </a:r>
                      <a:endParaRPr lang="en-US" sz="3200">
                        <a:latin typeface="Calibri"/>
                        <a:ea typeface="Times New Roman"/>
                        <a:cs typeface="Mangal"/>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91004">
                <a:tc rowSpan="3">
                  <a:txBody>
                    <a:bodyPr/>
                    <a:lstStyle/>
                    <a:p>
                      <a:pPr marL="38100" marR="38100">
                        <a:lnSpc>
                          <a:spcPts val="1600"/>
                        </a:lnSpc>
                        <a:spcBef>
                          <a:spcPts val="0"/>
                        </a:spcBef>
                        <a:spcAft>
                          <a:spcPts val="0"/>
                        </a:spcAft>
                      </a:pPr>
                      <a:r>
                        <a:rPr lang="en-US" sz="2000">
                          <a:solidFill>
                            <a:srgbClr val="000000"/>
                          </a:solidFill>
                          <a:latin typeface="Arial"/>
                          <a:ea typeface="Times New Roman"/>
                          <a:cs typeface="Mangal"/>
                        </a:rPr>
                        <a:t>Valid</a:t>
                      </a:r>
                      <a:endParaRPr lang="en-US" sz="3200">
                        <a:latin typeface="Calibri"/>
                        <a:ea typeface="Times New Roman"/>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nSpc>
                          <a:spcPts val="1600"/>
                        </a:lnSpc>
                        <a:spcBef>
                          <a:spcPts val="0"/>
                        </a:spcBef>
                        <a:spcAft>
                          <a:spcPts val="0"/>
                        </a:spcAft>
                      </a:pPr>
                      <a:endParaRPr lang="en-US" sz="2000" dirty="0" smtClean="0">
                        <a:solidFill>
                          <a:srgbClr val="000000"/>
                        </a:solidFill>
                        <a:latin typeface="Arial"/>
                        <a:ea typeface="Times New Roman"/>
                        <a:cs typeface="Mangal"/>
                      </a:endParaRPr>
                    </a:p>
                    <a:p>
                      <a:pPr marL="38100" marR="38100">
                        <a:lnSpc>
                          <a:spcPts val="1600"/>
                        </a:lnSpc>
                        <a:spcBef>
                          <a:spcPts val="0"/>
                        </a:spcBef>
                        <a:spcAft>
                          <a:spcPts val="0"/>
                        </a:spcAft>
                      </a:pPr>
                      <a:r>
                        <a:rPr lang="en-US" sz="2000" dirty="0" smtClean="0">
                          <a:solidFill>
                            <a:srgbClr val="000000"/>
                          </a:solidFill>
                          <a:latin typeface="Arial"/>
                          <a:ea typeface="Times New Roman"/>
                          <a:cs typeface="Mangal"/>
                        </a:rPr>
                        <a:t>Yes</a:t>
                      </a:r>
                      <a:endParaRPr lang="en-US" sz="3200" dirty="0">
                        <a:latin typeface="Calibri"/>
                        <a:ea typeface="Times New Roman"/>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2000" dirty="0">
                          <a:solidFill>
                            <a:srgbClr val="000000"/>
                          </a:solidFill>
                          <a:latin typeface="Arial"/>
                          <a:ea typeface="Times New Roman"/>
                          <a:cs typeface="Mangal"/>
                        </a:rPr>
                        <a:t>13</a:t>
                      </a:r>
                      <a:endParaRPr lang="en-US" sz="3200" dirty="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2000">
                          <a:solidFill>
                            <a:srgbClr val="000000"/>
                          </a:solidFill>
                          <a:latin typeface="Arial"/>
                          <a:ea typeface="Times New Roman"/>
                          <a:cs typeface="Mangal"/>
                        </a:rPr>
                        <a:t>43.3</a:t>
                      </a:r>
                      <a:endParaRPr lang="en-US" sz="320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91004">
                <a:tc vMerge="1">
                  <a:txBody>
                    <a:bodyPr/>
                    <a:lstStyle/>
                    <a:p>
                      <a:endParaRPr lang="en-US"/>
                    </a:p>
                  </a:txBody>
                  <a:tcPr/>
                </a:tc>
                <a:tc>
                  <a:txBody>
                    <a:bodyPr/>
                    <a:lstStyle/>
                    <a:p>
                      <a:pPr marL="38100" marR="38100">
                        <a:lnSpc>
                          <a:spcPts val="1600"/>
                        </a:lnSpc>
                        <a:spcBef>
                          <a:spcPts val="0"/>
                        </a:spcBef>
                        <a:spcAft>
                          <a:spcPts val="0"/>
                        </a:spcAft>
                      </a:pPr>
                      <a:endParaRPr lang="en-US" sz="2000" dirty="0" smtClean="0">
                        <a:solidFill>
                          <a:srgbClr val="000000"/>
                        </a:solidFill>
                        <a:latin typeface="Arial"/>
                        <a:ea typeface="Times New Roman"/>
                        <a:cs typeface="Mangal"/>
                      </a:endParaRPr>
                    </a:p>
                    <a:p>
                      <a:pPr marL="38100" marR="38100">
                        <a:lnSpc>
                          <a:spcPts val="1600"/>
                        </a:lnSpc>
                        <a:spcBef>
                          <a:spcPts val="0"/>
                        </a:spcBef>
                        <a:spcAft>
                          <a:spcPts val="0"/>
                        </a:spcAft>
                      </a:pPr>
                      <a:r>
                        <a:rPr lang="en-US" sz="2000" dirty="0" smtClean="0">
                          <a:solidFill>
                            <a:srgbClr val="000000"/>
                          </a:solidFill>
                          <a:latin typeface="Arial"/>
                          <a:ea typeface="Times New Roman"/>
                          <a:cs typeface="Mangal"/>
                        </a:rPr>
                        <a:t>No</a:t>
                      </a:r>
                      <a:endParaRPr lang="en-US" sz="3200" dirty="0">
                        <a:latin typeface="Calibri"/>
                        <a:ea typeface="Times New Roman"/>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2000" dirty="0">
                          <a:solidFill>
                            <a:srgbClr val="000000"/>
                          </a:solidFill>
                          <a:latin typeface="Arial"/>
                          <a:ea typeface="Times New Roman"/>
                          <a:cs typeface="Mangal"/>
                        </a:rPr>
                        <a:t>17</a:t>
                      </a:r>
                      <a:endParaRPr lang="en-US" sz="3200" dirty="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2000">
                          <a:solidFill>
                            <a:srgbClr val="000000"/>
                          </a:solidFill>
                          <a:latin typeface="Arial"/>
                          <a:ea typeface="Times New Roman"/>
                          <a:cs typeface="Mangal"/>
                        </a:rPr>
                        <a:t>56.7</a:t>
                      </a:r>
                      <a:endParaRPr lang="en-US" sz="320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91004">
                <a:tc vMerge="1">
                  <a:txBody>
                    <a:bodyPr/>
                    <a:lstStyle/>
                    <a:p>
                      <a:endParaRPr lang="en-US"/>
                    </a:p>
                  </a:txBody>
                  <a:tcPr/>
                </a:tc>
                <a:tc>
                  <a:txBody>
                    <a:bodyPr/>
                    <a:lstStyle/>
                    <a:p>
                      <a:pPr marL="38100" marR="38100">
                        <a:lnSpc>
                          <a:spcPts val="1600"/>
                        </a:lnSpc>
                        <a:spcBef>
                          <a:spcPts val="0"/>
                        </a:spcBef>
                        <a:spcAft>
                          <a:spcPts val="0"/>
                        </a:spcAft>
                      </a:pPr>
                      <a:endParaRPr lang="en-US" sz="2000" dirty="0" smtClean="0">
                        <a:solidFill>
                          <a:srgbClr val="000000"/>
                        </a:solidFill>
                        <a:latin typeface="Arial"/>
                        <a:ea typeface="Times New Roman"/>
                        <a:cs typeface="Mangal"/>
                      </a:endParaRPr>
                    </a:p>
                    <a:p>
                      <a:pPr marL="38100" marR="38100">
                        <a:lnSpc>
                          <a:spcPts val="1600"/>
                        </a:lnSpc>
                        <a:spcBef>
                          <a:spcPts val="0"/>
                        </a:spcBef>
                        <a:spcAft>
                          <a:spcPts val="0"/>
                        </a:spcAft>
                      </a:pPr>
                      <a:r>
                        <a:rPr lang="en-US" sz="2000" dirty="0" smtClean="0">
                          <a:solidFill>
                            <a:srgbClr val="000000"/>
                          </a:solidFill>
                          <a:latin typeface="Arial"/>
                          <a:ea typeface="Times New Roman"/>
                          <a:cs typeface="Mangal"/>
                        </a:rPr>
                        <a:t>Total</a:t>
                      </a:r>
                      <a:endParaRPr lang="en-US" sz="3200" dirty="0">
                        <a:latin typeface="Calibri"/>
                        <a:ea typeface="Times New Roman"/>
                        <a:cs typeface="Mang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2000">
                          <a:solidFill>
                            <a:srgbClr val="000000"/>
                          </a:solidFill>
                          <a:latin typeface="Arial"/>
                          <a:ea typeface="Times New Roman"/>
                          <a:cs typeface="Mangal"/>
                        </a:rPr>
                        <a:t>30</a:t>
                      </a:r>
                      <a:endParaRPr lang="en-US" sz="320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2000" dirty="0">
                          <a:solidFill>
                            <a:srgbClr val="000000"/>
                          </a:solidFill>
                          <a:latin typeface="Arial"/>
                          <a:ea typeface="Times New Roman"/>
                          <a:cs typeface="Mangal"/>
                        </a:rPr>
                        <a:t>100.0</a:t>
                      </a:r>
                      <a:endParaRPr lang="en-US" sz="3200" dirty="0">
                        <a:latin typeface="Calibri"/>
                        <a:ea typeface="Times New Roman"/>
                        <a:cs typeface="Mang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4" name="Slide Number Placeholder 3"/>
          <p:cNvSpPr>
            <a:spLocks noGrp="1"/>
          </p:cNvSpPr>
          <p:nvPr>
            <p:ph type="sldNum" sz="quarter" idx="12"/>
          </p:nvPr>
        </p:nvSpPr>
        <p:spPr/>
        <p:txBody>
          <a:bodyPr/>
          <a:lstStyle/>
          <a:p>
            <a:fld id="{5D39D87B-4AE8-4911-A023-BA4B8F4B0B09}" type="slidenum">
              <a:rPr lang="en-US" smtClean="0"/>
              <a:pPr/>
              <a:t>9</a:t>
            </a:fld>
            <a:endParaRPr lang="en-US"/>
          </a:p>
        </p:txBody>
      </p:sp>
      <p:pic>
        <p:nvPicPr>
          <p:cNvPr id="5" name="Picture 4"/>
          <p:cNvPicPr/>
          <p:nvPr/>
        </p:nvPicPr>
        <p:blipFill>
          <a:blip r:embed="rId2"/>
          <a:srcRect/>
          <a:stretch>
            <a:fillRect/>
          </a:stretch>
        </p:blipFill>
        <p:spPr bwMode="auto">
          <a:xfrm>
            <a:off x="228600" y="1219200"/>
            <a:ext cx="5410200" cy="5334000"/>
          </a:xfrm>
          <a:prstGeom prst="rect">
            <a:avLst/>
          </a:prstGeom>
          <a:noFill/>
          <a:ln w="9525">
            <a:noFill/>
            <a:miter lim="800000"/>
            <a:headEnd/>
            <a:tailEnd/>
          </a:ln>
        </p:spPr>
      </p:pic>
      <p:sp>
        <p:nvSpPr>
          <p:cNvPr id="45057" name="Rectangle 1"/>
          <p:cNvSpPr>
            <a:spLocks noChangeArrowheads="1"/>
          </p:cNvSpPr>
          <p:nvPr/>
        </p:nvSpPr>
        <p:spPr bwMode="auto">
          <a:xfrm>
            <a:off x="6934200" y="4572000"/>
            <a:ext cx="39624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Out of 30 AWC only 43.3% have sign boards and 56.7% have no sign-boards in front of their building.</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726</TotalTime>
  <Words>1702</Words>
  <Application>Microsoft Office PowerPoint</Application>
  <PresentationFormat>Custom</PresentationFormat>
  <Paragraphs>385</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Assessment of the services at Aagan Wadi Centers (AWCs) in a rural block of Mirzapur UP</vt:lpstr>
      <vt:lpstr>Introduction</vt:lpstr>
      <vt:lpstr>OBJECTIVES OF THE STUDY</vt:lpstr>
      <vt:lpstr>RESEARCH METHODOLOGY</vt:lpstr>
      <vt:lpstr>Rationale </vt:lpstr>
      <vt:lpstr>OBJECTIVE</vt:lpstr>
      <vt:lpstr>Type of Building </vt:lpstr>
      <vt:lpstr>Ownership Of Building </vt:lpstr>
      <vt:lpstr>Sign board displayed </vt:lpstr>
      <vt:lpstr>Sign Board Visible from road </vt:lpstr>
      <vt:lpstr>Condition of sign board  </vt:lpstr>
      <vt:lpstr>Distance of AWCs from Village </vt:lpstr>
      <vt:lpstr>Slide 13</vt:lpstr>
      <vt:lpstr>OBJECTIVE</vt:lpstr>
      <vt:lpstr>Quality of THR </vt:lpstr>
      <vt:lpstr>Acceptability of beneficiaries </vt:lpstr>
      <vt:lpstr>Interruption in Supply of THR</vt:lpstr>
      <vt:lpstr>If yes   ( Within 3 month)</vt:lpstr>
      <vt:lpstr>Result</vt:lpstr>
      <vt:lpstr>OBJECTIVE</vt:lpstr>
      <vt:lpstr>Availability of Growth Chart in AWC</vt:lpstr>
      <vt:lpstr>Availability of Weighting Machine</vt:lpstr>
      <vt:lpstr>Type of machine available in AWC</vt:lpstr>
      <vt:lpstr>If weighting machine is not available in AWC</vt:lpstr>
      <vt:lpstr>Availability of of MUAC tape at AWC</vt:lpstr>
      <vt:lpstr>Result</vt:lpstr>
      <vt:lpstr>Conclusion</vt:lpstr>
      <vt:lpstr>Slide 28</vt:lpstr>
      <vt:lpstr>Slide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COMPAQ</dc:creator>
  <cp:lastModifiedBy>COMPAQ</cp:lastModifiedBy>
  <cp:revision>38</cp:revision>
  <dcterms:created xsi:type="dcterms:W3CDTF">2016-05-18T08:23:19Z</dcterms:created>
  <dcterms:modified xsi:type="dcterms:W3CDTF">2016-05-19T06:18:10Z</dcterms:modified>
</cp:coreProperties>
</file>