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1" r:id="rId1"/>
  </p:sldMasterIdLst>
  <p:sldIdLst>
    <p:sldId id="256" r:id="rId2"/>
    <p:sldId id="287" r:id="rId3"/>
    <p:sldId id="291" r:id="rId4"/>
    <p:sldId id="258" r:id="rId5"/>
    <p:sldId id="273" r:id="rId6"/>
    <p:sldId id="260" r:id="rId7"/>
    <p:sldId id="261" r:id="rId8"/>
    <p:sldId id="259" r:id="rId9"/>
    <p:sldId id="271" r:id="rId10"/>
    <p:sldId id="288" r:id="rId11"/>
    <p:sldId id="262" r:id="rId12"/>
    <p:sldId id="266" r:id="rId13"/>
    <p:sldId id="274" r:id="rId14"/>
    <p:sldId id="275" r:id="rId15"/>
    <p:sldId id="276" r:id="rId16"/>
    <p:sldId id="290" r:id="rId17"/>
    <p:sldId id="269" r:id="rId18"/>
    <p:sldId id="277" r:id="rId19"/>
    <p:sldId id="280" r:id="rId20"/>
    <p:sldId id="283" r:id="rId21"/>
    <p:sldId id="265" r:id="rId22"/>
    <p:sldId id="278" r:id="rId23"/>
    <p:sldId id="281" r:id="rId24"/>
    <p:sldId id="279" r:id="rId25"/>
    <p:sldId id="289" r:id="rId26"/>
    <p:sldId id="270" r:id="rId27"/>
    <p:sldId id="282" r:id="rId28"/>
    <p:sldId id="284" r:id="rId29"/>
    <p:sldId id="285" r:id="rId30"/>
    <p:sldId id="286"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92"/>
    <p:restoredTop sz="94601"/>
  </p:normalViewPr>
  <p:slideViewPr>
    <p:cSldViewPr snapToGrid="0">
      <p:cViewPr>
        <p:scale>
          <a:sx n="102" d="100"/>
          <a:sy n="102" d="100"/>
        </p:scale>
        <p:origin x="1112" y="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Users\dr.ridhimakataria\Desktop\Quality%20\Suvey%20Analysi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dr.ridhimakataria\Desktop\Quality%20\Code%20Red-%20Mock%20drill%2016.03.2023.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ln>
              <a:solidFill>
                <a:schemeClr val="tx1"/>
              </a:solidFill>
            </a:ln>
          </c:spPr>
          <c:dPt>
            <c:idx val="0"/>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solidFill>
                  <a:schemeClr val="tx1"/>
                </a:solidFill>
              </a:ln>
              <a:effectLst/>
            </c:spPr>
            <c:extLst>
              <c:ext xmlns:c16="http://schemas.microsoft.com/office/drawing/2014/chart" uri="{C3380CC4-5D6E-409C-BE32-E72D297353CC}">
                <c16:uniqueId val="{00000001-8E35-9A4B-B2F7-93DAA48C4338}"/>
              </c:ext>
            </c:extLst>
          </c:dPt>
          <c:dPt>
            <c:idx val="1"/>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solidFill>
                  <a:schemeClr val="tx1"/>
                </a:solidFill>
              </a:ln>
              <a:effectLst/>
            </c:spPr>
            <c:extLst>
              <c:ext xmlns:c16="http://schemas.microsoft.com/office/drawing/2014/chart" uri="{C3380CC4-5D6E-409C-BE32-E72D297353CC}">
                <c16:uniqueId val="{00000003-8E35-9A4B-B2F7-93DAA48C4338}"/>
              </c:ext>
            </c:extLst>
          </c:dPt>
          <c:dLbls>
            <c:dLbl>
              <c:idx val="0"/>
              <c:spPr>
                <a:solidFill>
                  <a:schemeClr val="lt1"/>
                </a:solidFill>
                <a:ln>
                  <a:solidFill>
                    <a:schemeClr val="dk1">
                      <a:lumMod val="25000"/>
                      <a:lumOff val="75000"/>
                    </a:schemeClr>
                  </a:solidFill>
                </a:ln>
                <a:effectLst/>
              </c:spPr>
              <c:txPr>
                <a:bodyPr rot="0" spcFirstLastPara="1" vertOverflow="clip" horzOverflow="clip" vert="horz" wrap="square" lIns="38100" tIns="19050" rIns="38100" bIns="19050" anchor="ctr" anchorCtr="1">
                  <a:noAutofit/>
                </a:bodyPr>
                <a:lstStyle/>
                <a:p>
                  <a:pPr>
                    <a:defRPr sz="1400" b="0" i="0" u="none" strike="noStrike" kern="1200" baseline="0">
                      <a:ln>
                        <a:solidFill>
                          <a:schemeClr val="tx1"/>
                        </a:solidFill>
                      </a:ln>
                      <a:solidFill>
                        <a:schemeClr val="dk2">
                          <a:lumMod val="75000"/>
                        </a:schemeClr>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1-8E35-9A4B-B2F7-93DAA48C4338}"/>
                </c:ext>
              </c:extLst>
            </c:dLbl>
            <c:dLbl>
              <c:idx val="1"/>
              <c:spPr>
                <a:solidFill>
                  <a:schemeClr val="lt1"/>
                </a:solidFill>
                <a:ln>
                  <a:solidFill>
                    <a:schemeClr val="dk1">
                      <a:lumMod val="25000"/>
                      <a:lumOff val="75000"/>
                    </a:schemeClr>
                  </a:solidFill>
                </a:ln>
                <a:effectLst/>
              </c:spPr>
              <c:txPr>
                <a:bodyPr rot="0" spcFirstLastPara="1" vertOverflow="clip" horzOverflow="clip" vert="horz" wrap="square" lIns="38100" tIns="19050" rIns="38100" bIns="19050" anchor="ctr" anchorCtr="1">
                  <a:noAutofit/>
                </a:bodyPr>
                <a:lstStyle/>
                <a:p>
                  <a:pPr>
                    <a:defRPr sz="1400" b="0" i="0" u="none" strike="noStrike" kern="1200" baseline="0">
                      <a:ln>
                        <a:solidFill>
                          <a:schemeClr val="tx1"/>
                        </a:solidFill>
                      </a:ln>
                      <a:solidFill>
                        <a:schemeClr val="dk2">
                          <a:lumMod val="75000"/>
                        </a:schemeClr>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3-8E35-9A4B-B2F7-93DAA48C4338}"/>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ln>
                      <a:solidFill>
                        <a:schemeClr val="tx1"/>
                      </a:solidFill>
                    </a:ln>
                    <a:solidFill>
                      <a:schemeClr val="tx2"/>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'Survey Analysis '!$I$240:$J$240</c:f>
              <c:strCache>
                <c:ptCount val="2"/>
                <c:pt idx="0">
                  <c:v> Participants who score MORE than 80%</c:v>
                </c:pt>
                <c:pt idx="1">
                  <c:v> Participants who score LESS than 80%</c:v>
                </c:pt>
              </c:strCache>
            </c:strRef>
          </c:cat>
          <c:val>
            <c:numRef>
              <c:f>'Survey Analysis '!$I$241:$J$241</c:f>
              <c:numCache>
                <c:formatCode>General</c:formatCode>
                <c:ptCount val="2"/>
                <c:pt idx="0">
                  <c:v>69.7</c:v>
                </c:pt>
                <c:pt idx="1">
                  <c:v>30.3</c:v>
                </c:pt>
              </c:numCache>
            </c:numRef>
          </c:val>
          <c:extLst>
            <c:ext xmlns:c16="http://schemas.microsoft.com/office/drawing/2014/chart" uri="{C3380CC4-5D6E-409C-BE32-E72D297353CC}">
              <c16:uniqueId val="{00000004-8E35-9A4B-B2F7-93DAA48C4338}"/>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layout>
        <c:manualLayout>
          <c:xMode val="edge"/>
          <c:yMode val="edge"/>
          <c:x val="0.22986251716359216"/>
          <c:y val="0.83400172755034729"/>
          <c:w val="0.62455331827778482"/>
          <c:h val="8.5372504249161957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chemeClr val="accent5"/>
            </a:solidFill>
          </c:spPr>
          <c:dPt>
            <c:idx val="0"/>
            <c:bubble3D val="0"/>
            <c:spPr>
              <a:solidFill>
                <a:srgbClr val="92D050"/>
              </a:solidFill>
              <a:ln>
                <a:solidFill>
                  <a:schemeClr val="tx1"/>
                </a:solidFill>
              </a:ln>
              <a:effectLst/>
            </c:spPr>
            <c:extLst>
              <c:ext xmlns:c16="http://schemas.microsoft.com/office/drawing/2014/chart" uri="{C3380CC4-5D6E-409C-BE32-E72D297353CC}">
                <c16:uniqueId val="{00000001-548A-FF46-BF29-458A60F0B259}"/>
              </c:ext>
            </c:extLst>
          </c:dPt>
          <c:dPt>
            <c:idx val="1"/>
            <c:bubble3D val="0"/>
            <c:spPr>
              <a:solidFill>
                <a:schemeClr val="accent5"/>
              </a:solidFill>
              <a:ln>
                <a:solidFill>
                  <a:schemeClr val="tx1"/>
                </a:solidFill>
              </a:ln>
              <a:effectLst/>
            </c:spPr>
            <c:extLst>
              <c:ext xmlns:c16="http://schemas.microsoft.com/office/drawing/2014/chart" uri="{C3380CC4-5D6E-409C-BE32-E72D297353CC}">
                <c16:uniqueId val="{00000003-548A-FF46-BF29-458A60F0B259}"/>
              </c:ext>
            </c:extLst>
          </c:dPt>
          <c:dLbls>
            <c:dLbl>
              <c:idx val="1"/>
              <c:layout>
                <c:manualLayout>
                  <c:x val="6.3741982583302909E-2"/>
                  <c:y val="0.1597598425196850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48A-FF46-BF29-458A60F0B259}"/>
                </c:ext>
              </c:extLst>
            </c:dLbl>
            <c:spPr>
              <a:solidFill>
                <a:schemeClr val="bg1"/>
              </a:solidFill>
              <a:ln>
                <a:solidFill>
                  <a:schemeClr val="tx1"/>
                </a:solid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'Code Red'!$J$32:$K$32</c:f>
              <c:strCache>
                <c:ptCount val="2"/>
                <c:pt idx="0">
                  <c:v>Compliance</c:v>
                </c:pt>
                <c:pt idx="1">
                  <c:v>Non compliance</c:v>
                </c:pt>
              </c:strCache>
            </c:strRef>
          </c:cat>
          <c:val>
            <c:numRef>
              <c:f>'Code Red'!$J$33:$K$33</c:f>
              <c:numCache>
                <c:formatCode>General</c:formatCode>
                <c:ptCount val="2"/>
                <c:pt idx="0">
                  <c:v>86</c:v>
                </c:pt>
                <c:pt idx="1">
                  <c:v>14</c:v>
                </c:pt>
              </c:numCache>
            </c:numRef>
          </c:val>
          <c:extLst>
            <c:ext xmlns:c16="http://schemas.microsoft.com/office/drawing/2014/chart" uri="{C3380CC4-5D6E-409C-BE32-E72D297353CC}">
              <c16:uniqueId val="{00000004-548A-FF46-BF29-458A60F0B259}"/>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F59ECE-5C2E-B446-89D9-281209607BF3}" type="doc">
      <dgm:prSet loTypeId="urn:microsoft.com/office/officeart/2005/8/layout/default" loCatId="" qsTypeId="urn:microsoft.com/office/officeart/2005/8/quickstyle/simple3" qsCatId="simple" csTypeId="urn:microsoft.com/office/officeart/2005/8/colors/accent1_2" csCatId="accent1" phldr="1"/>
      <dgm:spPr/>
      <dgm:t>
        <a:bodyPr/>
        <a:lstStyle/>
        <a:p>
          <a:endParaRPr lang="en-GB"/>
        </a:p>
      </dgm:t>
    </dgm:pt>
    <dgm:pt modelId="{4CEE0E4E-183B-C246-A4D4-8A59E84897FF}">
      <dgm:prSet phldrT="[Text]" custT="1"/>
      <dgm:spPr/>
      <dgm:t>
        <a:bodyPr/>
        <a:lstStyle/>
        <a:p>
          <a:r>
            <a:rPr lang="en-IN" sz="2800" b="1" dirty="0">
              <a:effectLst/>
              <a:ea typeface="Times New Roman" panose="02020603050405020304" pitchFamily="18" charset="0"/>
            </a:rPr>
            <a:t>Study Duration</a:t>
          </a:r>
        </a:p>
        <a:p>
          <a:r>
            <a:rPr lang="en-IN" sz="2000" dirty="0">
              <a:effectLst/>
              <a:ea typeface="Times New Roman" panose="02020603050405020304" pitchFamily="18" charset="0"/>
            </a:rPr>
            <a:t>February to April 2023</a:t>
          </a:r>
          <a:endParaRPr lang="en-GB" sz="2000" dirty="0"/>
        </a:p>
      </dgm:t>
    </dgm:pt>
    <dgm:pt modelId="{8CF82E36-9F84-7142-A025-441CC22D2EA9}" type="parTrans" cxnId="{0E9DEF80-3BAA-B843-9DCD-936A66EA0339}">
      <dgm:prSet/>
      <dgm:spPr/>
      <dgm:t>
        <a:bodyPr/>
        <a:lstStyle/>
        <a:p>
          <a:endParaRPr lang="en-GB"/>
        </a:p>
      </dgm:t>
    </dgm:pt>
    <dgm:pt modelId="{0114146D-1E54-A944-9879-3A9E1B28A767}" type="sibTrans" cxnId="{0E9DEF80-3BAA-B843-9DCD-936A66EA0339}">
      <dgm:prSet/>
      <dgm:spPr/>
      <dgm:t>
        <a:bodyPr/>
        <a:lstStyle/>
        <a:p>
          <a:endParaRPr lang="en-GB"/>
        </a:p>
      </dgm:t>
    </dgm:pt>
    <dgm:pt modelId="{40907660-20D7-0749-A6EC-B6C2B9B081CE}">
      <dgm:prSet phldrT="[Text]" custT="1"/>
      <dgm:spPr/>
      <dgm:t>
        <a:bodyPr/>
        <a:lstStyle/>
        <a:p>
          <a:r>
            <a:rPr lang="en-US" sz="2800" b="1" dirty="0">
              <a:effectLst/>
              <a:ea typeface="Times New Roman" panose="02020603050405020304" pitchFamily="18" charset="0"/>
            </a:rPr>
            <a:t>Sample Population</a:t>
          </a:r>
        </a:p>
        <a:p>
          <a:r>
            <a:rPr lang="en-US" sz="2000" dirty="0"/>
            <a:t> Healthcare workers working at Sitaram Bhartia Institute of Science and Research</a:t>
          </a:r>
          <a:endParaRPr lang="en-GB" sz="2000" dirty="0"/>
        </a:p>
      </dgm:t>
    </dgm:pt>
    <dgm:pt modelId="{316AF804-8485-4A45-914B-B8083B002F86}" type="parTrans" cxnId="{705DCAB6-BBE7-B846-BC3B-677A05933A67}">
      <dgm:prSet/>
      <dgm:spPr/>
      <dgm:t>
        <a:bodyPr/>
        <a:lstStyle/>
        <a:p>
          <a:endParaRPr lang="en-GB"/>
        </a:p>
      </dgm:t>
    </dgm:pt>
    <dgm:pt modelId="{862A58CE-05B4-2A4A-9231-19046DDA2343}" type="sibTrans" cxnId="{705DCAB6-BBE7-B846-BC3B-677A05933A67}">
      <dgm:prSet/>
      <dgm:spPr/>
      <dgm:t>
        <a:bodyPr/>
        <a:lstStyle/>
        <a:p>
          <a:endParaRPr lang="en-GB"/>
        </a:p>
      </dgm:t>
    </dgm:pt>
    <dgm:pt modelId="{D0FB23A1-1C98-EE40-94D2-E8633D4CEC4C}">
      <dgm:prSet phldrT="[Text]" custT="1"/>
      <dgm:spPr/>
      <dgm:t>
        <a:bodyPr/>
        <a:lstStyle/>
        <a:p>
          <a:r>
            <a:rPr lang="en-IN" sz="2800" b="1" dirty="0"/>
            <a:t>Sample size</a:t>
          </a:r>
        </a:p>
        <a:p>
          <a:r>
            <a:rPr lang="en-IN" sz="2000" dirty="0"/>
            <a:t>Sample size of 195 healthcare workers</a:t>
          </a:r>
          <a:r>
            <a:rPr lang="en-IN" sz="2000" b="1" dirty="0"/>
            <a:t> </a:t>
          </a:r>
          <a:endParaRPr lang="en-GB" sz="2000" dirty="0"/>
        </a:p>
      </dgm:t>
    </dgm:pt>
    <dgm:pt modelId="{F4B51D2C-6509-FA46-A71A-9CB463947CA7}" type="parTrans" cxnId="{83FDB66C-5760-524D-BB65-EB9C182DE6A9}">
      <dgm:prSet/>
      <dgm:spPr/>
      <dgm:t>
        <a:bodyPr/>
        <a:lstStyle/>
        <a:p>
          <a:endParaRPr lang="en-GB"/>
        </a:p>
      </dgm:t>
    </dgm:pt>
    <dgm:pt modelId="{579C7A47-DBAF-5E4E-A20C-F50605914EFB}" type="sibTrans" cxnId="{83FDB66C-5760-524D-BB65-EB9C182DE6A9}">
      <dgm:prSet/>
      <dgm:spPr/>
      <dgm:t>
        <a:bodyPr/>
        <a:lstStyle/>
        <a:p>
          <a:endParaRPr lang="en-GB"/>
        </a:p>
      </dgm:t>
    </dgm:pt>
    <dgm:pt modelId="{1BB0B5DA-DEDD-B245-8855-2ECE4E691B92}">
      <dgm:prSet phldrT="[Text]" custT="1"/>
      <dgm:spPr/>
      <dgm:t>
        <a:bodyPr/>
        <a:lstStyle/>
        <a:p>
          <a:endParaRPr lang="en-IN" sz="2800" b="1" dirty="0">
            <a:effectLst/>
            <a:ea typeface="Times New Roman" panose="02020603050405020304" pitchFamily="18" charset="0"/>
          </a:endParaRPr>
        </a:p>
        <a:p>
          <a:r>
            <a:rPr lang="en-IN" sz="2800" b="1" dirty="0">
              <a:effectLst/>
              <a:ea typeface="Times New Roman" panose="02020603050405020304" pitchFamily="18" charset="0"/>
            </a:rPr>
            <a:t>Study Type</a:t>
          </a:r>
        </a:p>
        <a:p>
          <a:r>
            <a:rPr lang="en-IN" sz="2000" dirty="0">
              <a:effectLst/>
              <a:ea typeface="Times New Roman" panose="02020603050405020304" pitchFamily="18" charset="0"/>
            </a:rPr>
            <a:t>Cross Sectional Study </a:t>
          </a:r>
          <a:endParaRPr lang="en-IN" sz="2000" b="1" dirty="0">
            <a:effectLst/>
            <a:ea typeface="Times New Roman" panose="02020603050405020304" pitchFamily="18" charset="0"/>
          </a:endParaRPr>
        </a:p>
        <a:p>
          <a:endParaRPr lang="en-IN" sz="2000" b="1" dirty="0">
            <a:effectLst/>
            <a:ea typeface="Times New Roman" panose="02020603050405020304" pitchFamily="18" charset="0"/>
          </a:endParaRPr>
        </a:p>
        <a:p>
          <a:r>
            <a:rPr lang="en-IN" sz="2000" b="1" dirty="0">
              <a:effectLst/>
              <a:ea typeface="Times New Roman" panose="02020603050405020304" pitchFamily="18" charset="0"/>
            </a:rPr>
            <a:t> </a:t>
          </a:r>
          <a:endParaRPr lang="en-GB" sz="2000" dirty="0"/>
        </a:p>
      </dgm:t>
    </dgm:pt>
    <dgm:pt modelId="{2C05441D-BD77-5041-9A89-F6D011B0C10E}" type="parTrans" cxnId="{AB4A478F-FECF-314C-AF7E-9A7B16FFA83D}">
      <dgm:prSet/>
      <dgm:spPr/>
      <dgm:t>
        <a:bodyPr/>
        <a:lstStyle/>
        <a:p>
          <a:endParaRPr lang="en-GB"/>
        </a:p>
      </dgm:t>
    </dgm:pt>
    <dgm:pt modelId="{C5279287-0E11-BB43-A69A-783B3E2E81A5}" type="sibTrans" cxnId="{AB4A478F-FECF-314C-AF7E-9A7B16FFA83D}">
      <dgm:prSet/>
      <dgm:spPr/>
      <dgm:t>
        <a:bodyPr/>
        <a:lstStyle/>
        <a:p>
          <a:endParaRPr lang="en-GB"/>
        </a:p>
      </dgm:t>
    </dgm:pt>
    <dgm:pt modelId="{3B770579-8132-9841-A081-DD1A6819B2B2}">
      <dgm:prSet custT="1"/>
      <dgm:spPr/>
      <dgm:t>
        <a:bodyPr/>
        <a:lstStyle/>
        <a:p>
          <a:r>
            <a:rPr lang="en-IN" sz="2800" b="1" dirty="0">
              <a:effectLst/>
              <a:ea typeface="Times New Roman" panose="02020603050405020304" pitchFamily="18" charset="0"/>
            </a:rPr>
            <a:t>Mode</a:t>
          </a:r>
          <a:r>
            <a:rPr lang="en-IN" sz="2800" b="1" baseline="0" dirty="0">
              <a:effectLst/>
              <a:ea typeface="Times New Roman" panose="02020603050405020304" pitchFamily="18" charset="0"/>
            </a:rPr>
            <a:t> Of Data Collection</a:t>
          </a:r>
        </a:p>
        <a:p>
          <a:r>
            <a:rPr lang="en-IN" sz="2000" b="0" baseline="0" dirty="0">
              <a:effectLst/>
              <a:ea typeface="Times New Roman" panose="02020603050405020304" pitchFamily="18" charset="0"/>
            </a:rPr>
            <a:t>Primary Data</a:t>
          </a:r>
          <a:endParaRPr lang="en-GB" sz="2000" dirty="0"/>
        </a:p>
      </dgm:t>
    </dgm:pt>
    <dgm:pt modelId="{98CF25B6-101B-FA41-918D-EE997CD84245}" type="sibTrans" cxnId="{7B65A617-A9C9-3C40-946C-330248A0DD44}">
      <dgm:prSet/>
      <dgm:spPr/>
      <dgm:t>
        <a:bodyPr/>
        <a:lstStyle/>
        <a:p>
          <a:endParaRPr lang="en-GB"/>
        </a:p>
      </dgm:t>
    </dgm:pt>
    <dgm:pt modelId="{27C723D3-1878-0441-A507-0E983F3B5BBC}" type="parTrans" cxnId="{7B65A617-A9C9-3C40-946C-330248A0DD44}">
      <dgm:prSet/>
      <dgm:spPr/>
      <dgm:t>
        <a:bodyPr/>
        <a:lstStyle/>
        <a:p>
          <a:endParaRPr lang="en-GB"/>
        </a:p>
      </dgm:t>
    </dgm:pt>
    <dgm:pt modelId="{DCB32E8C-8F83-8C42-A96F-9097E112BA02}">
      <dgm:prSet custT="1"/>
      <dgm:spPr/>
      <dgm:t>
        <a:bodyPr/>
        <a:lstStyle/>
        <a:p>
          <a:r>
            <a:rPr lang="en-GB" sz="2800" b="1" dirty="0"/>
            <a:t>Sampling</a:t>
          </a:r>
        </a:p>
        <a:p>
          <a:r>
            <a:rPr lang="en-GB" sz="2400" dirty="0" err="1"/>
            <a:t>Convinince</a:t>
          </a:r>
          <a:r>
            <a:rPr lang="en-GB" sz="2400" dirty="0"/>
            <a:t> Sampling</a:t>
          </a:r>
        </a:p>
      </dgm:t>
    </dgm:pt>
    <dgm:pt modelId="{6B7E9944-63C9-6E43-99A5-5252541EDEF4}" type="parTrans" cxnId="{A6B8D6A0-6EA4-954D-A2EE-45E932D54B1B}">
      <dgm:prSet/>
      <dgm:spPr/>
    </dgm:pt>
    <dgm:pt modelId="{C077F95F-E17F-B946-B8B2-D1C83D8302EC}" type="sibTrans" cxnId="{A6B8D6A0-6EA4-954D-A2EE-45E932D54B1B}">
      <dgm:prSet/>
      <dgm:spPr/>
    </dgm:pt>
    <dgm:pt modelId="{AC895796-436A-4046-B345-92FC1051E822}" type="pres">
      <dgm:prSet presAssocID="{F9F59ECE-5C2E-B446-89D9-281209607BF3}" presName="diagram" presStyleCnt="0">
        <dgm:presLayoutVars>
          <dgm:dir/>
          <dgm:resizeHandles val="exact"/>
        </dgm:presLayoutVars>
      </dgm:prSet>
      <dgm:spPr/>
    </dgm:pt>
    <dgm:pt modelId="{6CFF3F9A-83CA-144D-AC7F-938D06851752}" type="pres">
      <dgm:prSet presAssocID="{4CEE0E4E-183B-C246-A4D4-8A59E84897FF}" presName="node" presStyleLbl="node1" presStyleIdx="0" presStyleCnt="6">
        <dgm:presLayoutVars>
          <dgm:bulletEnabled val="1"/>
        </dgm:presLayoutVars>
      </dgm:prSet>
      <dgm:spPr/>
    </dgm:pt>
    <dgm:pt modelId="{8FFBACE6-3696-4649-B677-B47CAA6D5F9F}" type="pres">
      <dgm:prSet presAssocID="{0114146D-1E54-A944-9879-3A9E1B28A767}" presName="sibTrans" presStyleCnt="0"/>
      <dgm:spPr/>
    </dgm:pt>
    <dgm:pt modelId="{0C47B1C0-1BED-2E48-A433-0CF8970F5D46}" type="pres">
      <dgm:prSet presAssocID="{1BB0B5DA-DEDD-B245-8855-2ECE4E691B92}" presName="node" presStyleLbl="node1" presStyleIdx="1" presStyleCnt="6">
        <dgm:presLayoutVars>
          <dgm:bulletEnabled val="1"/>
        </dgm:presLayoutVars>
      </dgm:prSet>
      <dgm:spPr/>
    </dgm:pt>
    <dgm:pt modelId="{EDC1F537-6E91-B04F-A79F-8F2D8AB15730}" type="pres">
      <dgm:prSet presAssocID="{C5279287-0E11-BB43-A69A-783B3E2E81A5}" presName="sibTrans" presStyleCnt="0"/>
      <dgm:spPr/>
    </dgm:pt>
    <dgm:pt modelId="{2E6013BF-B702-4544-9612-D7EDE4905A1D}" type="pres">
      <dgm:prSet presAssocID="{3B770579-8132-9841-A081-DD1A6819B2B2}" presName="node" presStyleLbl="node1" presStyleIdx="2" presStyleCnt="6">
        <dgm:presLayoutVars>
          <dgm:bulletEnabled val="1"/>
        </dgm:presLayoutVars>
      </dgm:prSet>
      <dgm:spPr/>
    </dgm:pt>
    <dgm:pt modelId="{F97DCCD8-998A-E24A-AE4B-9CB1456E7359}" type="pres">
      <dgm:prSet presAssocID="{98CF25B6-101B-FA41-918D-EE997CD84245}" presName="sibTrans" presStyleCnt="0"/>
      <dgm:spPr/>
    </dgm:pt>
    <dgm:pt modelId="{09D480CE-9BFA-524A-B772-7D36FA447E77}" type="pres">
      <dgm:prSet presAssocID="{40907660-20D7-0749-A6EC-B6C2B9B081CE}" presName="node" presStyleLbl="node1" presStyleIdx="3" presStyleCnt="6">
        <dgm:presLayoutVars>
          <dgm:bulletEnabled val="1"/>
        </dgm:presLayoutVars>
      </dgm:prSet>
      <dgm:spPr/>
    </dgm:pt>
    <dgm:pt modelId="{A79707B8-CDE1-1F4D-888D-5E93521CDE59}" type="pres">
      <dgm:prSet presAssocID="{862A58CE-05B4-2A4A-9231-19046DDA2343}" presName="sibTrans" presStyleCnt="0"/>
      <dgm:spPr/>
    </dgm:pt>
    <dgm:pt modelId="{36C92DE1-A16C-AE4A-9AF7-286F5787D67B}" type="pres">
      <dgm:prSet presAssocID="{D0FB23A1-1C98-EE40-94D2-E8633D4CEC4C}" presName="node" presStyleLbl="node1" presStyleIdx="4" presStyleCnt="6">
        <dgm:presLayoutVars>
          <dgm:bulletEnabled val="1"/>
        </dgm:presLayoutVars>
      </dgm:prSet>
      <dgm:spPr/>
    </dgm:pt>
    <dgm:pt modelId="{3FED1897-545B-D948-AD18-2E3A3623D6D7}" type="pres">
      <dgm:prSet presAssocID="{579C7A47-DBAF-5E4E-A20C-F50605914EFB}" presName="sibTrans" presStyleCnt="0"/>
      <dgm:spPr/>
    </dgm:pt>
    <dgm:pt modelId="{9177FEEF-0D46-CE48-92A7-E544D62445CC}" type="pres">
      <dgm:prSet presAssocID="{DCB32E8C-8F83-8C42-A96F-9097E112BA02}" presName="node" presStyleLbl="node1" presStyleIdx="5" presStyleCnt="6">
        <dgm:presLayoutVars>
          <dgm:bulletEnabled val="1"/>
        </dgm:presLayoutVars>
      </dgm:prSet>
      <dgm:spPr/>
    </dgm:pt>
  </dgm:ptLst>
  <dgm:cxnLst>
    <dgm:cxn modelId="{F426560E-2AFB-CE42-9A60-FA5FB7CFA94D}" type="presOf" srcId="{4CEE0E4E-183B-C246-A4D4-8A59E84897FF}" destId="{6CFF3F9A-83CA-144D-AC7F-938D06851752}" srcOrd="0" destOrd="0" presId="urn:microsoft.com/office/officeart/2005/8/layout/default"/>
    <dgm:cxn modelId="{7B65A617-A9C9-3C40-946C-330248A0DD44}" srcId="{F9F59ECE-5C2E-B446-89D9-281209607BF3}" destId="{3B770579-8132-9841-A081-DD1A6819B2B2}" srcOrd="2" destOrd="0" parTransId="{27C723D3-1878-0441-A507-0E983F3B5BBC}" sibTransId="{98CF25B6-101B-FA41-918D-EE997CD84245}"/>
    <dgm:cxn modelId="{6D06EE23-FAC7-B647-A86D-2E92EF916196}" type="presOf" srcId="{D0FB23A1-1C98-EE40-94D2-E8633D4CEC4C}" destId="{36C92DE1-A16C-AE4A-9AF7-286F5787D67B}" srcOrd="0" destOrd="0" presId="urn:microsoft.com/office/officeart/2005/8/layout/default"/>
    <dgm:cxn modelId="{FD199D5A-0A64-0340-B98F-03043158E150}" type="presOf" srcId="{3B770579-8132-9841-A081-DD1A6819B2B2}" destId="{2E6013BF-B702-4544-9612-D7EDE4905A1D}" srcOrd="0" destOrd="0" presId="urn:microsoft.com/office/officeart/2005/8/layout/default"/>
    <dgm:cxn modelId="{83FDB66C-5760-524D-BB65-EB9C182DE6A9}" srcId="{F9F59ECE-5C2E-B446-89D9-281209607BF3}" destId="{D0FB23A1-1C98-EE40-94D2-E8633D4CEC4C}" srcOrd="4" destOrd="0" parTransId="{F4B51D2C-6509-FA46-A71A-9CB463947CA7}" sibTransId="{579C7A47-DBAF-5E4E-A20C-F50605914EFB}"/>
    <dgm:cxn modelId="{8872767B-FFCE-3C41-BCF4-EEF7C9DA71D8}" type="presOf" srcId="{40907660-20D7-0749-A6EC-B6C2B9B081CE}" destId="{09D480CE-9BFA-524A-B772-7D36FA447E77}" srcOrd="0" destOrd="0" presId="urn:microsoft.com/office/officeart/2005/8/layout/default"/>
    <dgm:cxn modelId="{714A227D-2036-204B-9551-B1C74ED452E3}" type="presOf" srcId="{DCB32E8C-8F83-8C42-A96F-9097E112BA02}" destId="{9177FEEF-0D46-CE48-92A7-E544D62445CC}" srcOrd="0" destOrd="0" presId="urn:microsoft.com/office/officeart/2005/8/layout/default"/>
    <dgm:cxn modelId="{0E9DEF80-3BAA-B843-9DCD-936A66EA0339}" srcId="{F9F59ECE-5C2E-B446-89D9-281209607BF3}" destId="{4CEE0E4E-183B-C246-A4D4-8A59E84897FF}" srcOrd="0" destOrd="0" parTransId="{8CF82E36-9F84-7142-A025-441CC22D2EA9}" sibTransId="{0114146D-1E54-A944-9879-3A9E1B28A767}"/>
    <dgm:cxn modelId="{B80C6E84-798F-7043-A96A-2281D12880B6}" type="presOf" srcId="{1BB0B5DA-DEDD-B245-8855-2ECE4E691B92}" destId="{0C47B1C0-1BED-2E48-A433-0CF8970F5D46}" srcOrd="0" destOrd="0" presId="urn:microsoft.com/office/officeart/2005/8/layout/default"/>
    <dgm:cxn modelId="{AB4A478F-FECF-314C-AF7E-9A7B16FFA83D}" srcId="{F9F59ECE-5C2E-B446-89D9-281209607BF3}" destId="{1BB0B5DA-DEDD-B245-8855-2ECE4E691B92}" srcOrd="1" destOrd="0" parTransId="{2C05441D-BD77-5041-9A89-F6D011B0C10E}" sibTransId="{C5279287-0E11-BB43-A69A-783B3E2E81A5}"/>
    <dgm:cxn modelId="{A6B8D6A0-6EA4-954D-A2EE-45E932D54B1B}" srcId="{F9F59ECE-5C2E-B446-89D9-281209607BF3}" destId="{DCB32E8C-8F83-8C42-A96F-9097E112BA02}" srcOrd="5" destOrd="0" parTransId="{6B7E9944-63C9-6E43-99A5-5252541EDEF4}" sibTransId="{C077F95F-E17F-B946-B8B2-D1C83D8302EC}"/>
    <dgm:cxn modelId="{705DCAB6-BBE7-B846-BC3B-677A05933A67}" srcId="{F9F59ECE-5C2E-B446-89D9-281209607BF3}" destId="{40907660-20D7-0749-A6EC-B6C2B9B081CE}" srcOrd="3" destOrd="0" parTransId="{316AF804-8485-4A45-914B-B8083B002F86}" sibTransId="{862A58CE-05B4-2A4A-9231-19046DDA2343}"/>
    <dgm:cxn modelId="{D7F521D6-E2D6-064E-8CB6-21535DDA74F9}" type="presOf" srcId="{F9F59ECE-5C2E-B446-89D9-281209607BF3}" destId="{AC895796-436A-4046-B345-92FC1051E822}" srcOrd="0" destOrd="0" presId="urn:microsoft.com/office/officeart/2005/8/layout/default"/>
    <dgm:cxn modelId="{7EBE2112-69F7-EB4A-8300-F8E2042304A0}" type="presParOf" srcId="{AC895796-436A-4046-B345-92FC1051E822}" destId="{6CFF3F9A-83CA-144D-AC7F-938D06851752}" srcOrd="0" destOrd="0" presId="urn:microsoft.com/office/officeart/2005/8/layout/default"/>
    <dgm:cxn modelId="{21AA3A12-DE94-E846-8991-CD3D4CC57FC6}" type="presParOf" srcId="{AC895796-436A-4046-B345-92FC1051E822}" destId="{8FFBACE6-3696-4649-B677-B47CAA6D5F9F}" srcOrd="1" destOrd="0" presId="urn:microsoft.com/office/officeart/2005/8/layout/default"/>
    <dgm:cxn modelId="{4846A386-23C7-F14F-8CB1-54FC01AE1C6A}" type="presParOf" srcId="{AC895796-436A-4046-B345-92FC1051E822}" destId="{0C47B1C0-1BED-2E48-A433-0CF8970F5D46}" srcOrd="2" destOrd="0" presId="urn:microsoft.com/office/officeart/2005/8/layout/default"/>
    <dgm:cxn modelId="{A691EC40-73D4-CE4C-B603-13EC3F2663FB}" type="presParOf" srcId="{AC895796-436A-4046-B345-92FC1051E822}" destId="{EDC1F537-6E91-B04F-A79F-8F2D8AB15730}" srcOrd="3" destOrd="0" presId="urn:microsoft.com/office/officeart/2005/8/layout/default"/>
    <dgm:cxn modelId="{4711A32E-59B5-6B4F-96FA-7FAE02F41F6B}" type="presParOf" srcId="{AC895796-436A-4046-B345-92FC1051E822}" destId="{2E6013BF-B702-4544-9612-D7EDE4905A1D}" srcOrd="4" destOrd="0" presId="urn:microsoft.com/office/officeart/2005/8/layout/default"/>
    <dgm:cxn modelId="{FE85F7EE-DB8A-5D49-8A02-0D701E60F300}" type="presParOf" srcId="{AC895796-436A-4046-B345-92FC1051E822}" destId="{F97DCCD8-998A-E24A-AE4B-9CB1456E7359}" srcOrd="5" destOrd="0" presId="urn:microsoft.com/office/officeart/2005/8/layout/default"/>
    <dgm:cxn modelId="{15AEA963-7F61-E74B-BB35-DB39A9D78E90}" type="presParOf" srcId="{AC895796-436A-4046-B345-92FC1051E822}" destId="{09D480CE-9BFA-524A-B772-7D36FA447E77}" srcOrd="6" destOrd="0" presId="urn:microsoft.com/office/officeart/2005/8/layout/default"/>
    <dgm:cxn modelId="{847F0EE7-1207-8C40-A60D-77836A306411}" type="presParOf" srcId="{AC895796-436A-4046-B345-92FC1051E822}" destId="{A79707B8-CDE1-1F4D-888D-5E93521CDE59}" srcOrd="7" destOrd="0" presId="urn:microsoft.com/office/officeart/2005/8/layout/default"/>
    <dgm:cxn modelId="{1203AEC5-3218-9C4C-9D1F-F47D9DC9B1F2}" type="presParOf" srcId="{AC895796-436A-4046-B345-92FC1051E822}" destId="{36C92DE1-A16C-AE4A-9AF7-286F5787D67B}" srcOrd="8" destOrd="0" presId="urn:microsoft.com/office/officeart/2005/8/layout/default"/>
    <dgm:cxn modelId="{BCB2B937-350C-FB4B-A519-1C30D335B321}" type="presParOf" srcId="{AC895796-436A-4046-B345-92FC1051E822}" destId="{3FED1897-545B-D948-AD18-2E3A3623D6D7}" srcOrd="9" destOrd="0" presId="urn:microsoft.com/office/officeart/2005/8/layout/default"/>
    <dgm:cxn modelId="{A327E1C7-D633-3347-A9A7-EF4E1E8E1F41}" type="presParOf" srcId="{AC895796-436A-4046-B345-92FC1051E822}" destId="{9177FEEF-0D46-CE48-92A7-E544D62445CC}"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FF3F9A-83CA-144D-AC7F-938D06851752}">
      <dsp:nvSpPr>
        <dsp:cNvPr id="0" name=""/>
        <dsp:cNvSpPr/>
      </dsp:nvSpPr>
      <dsp:spPr>
        <a:xfrm>
          <a:off x="0" y="394618"/>
          <a:ext cx="3202458" cy="1921475"/>
        </a:xfrm>
        <a:prstGeom prst="rect">
          <a:avLst/>
        </a:prstGeom>
        <a:gradFill rotWithShape="0">
          <a:gsLst>
            <a:gs pos="0">
              <a:schemeClr val="accent1">
                <a:hueOff val="0"/>
                <a:satOff val="0"/>
                <a:lumOff val="0"/>
                <a:alphaOff val="0"/>
                <a:tint val="60000"/>
                <a:lumMod val="104000"/>
              </a:schemeClr>
            </a:gs>
            <a:gs pos="100000">
              <a:schemeClr val="accent1">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IN" sz="2800" b="1" kern="1200" dirty="0">
              <a:effectLst/>
              <a:ea typeface="Times New Roman" panose="02020603050405020304" pitchFamily="18" charset="0"/>
            </a:rPr>
            <a:t>Study Duration</a:t>
          </a:r>
        </a:p>
        <a:p>
          <a:pPr marL="0" lvl="0" indent="0" algn="ctr" defTabSz="1244600">
            <a:lnSpc>
              <a:spcPct val="90000"/>
            </a:lnSpc>
            <a:spcBef>
              <a:spcPct val="0"/>
            </a:spcBef>
            <a:spcAft>
              <a:spcPct val="35000"/>
            </a:spcAft>
            <a:buNone/>
          </a:pPr>
          <a:r>
            <a:rPr lang="en-IN" sz="2000" kern="1200" dirty="0">
              <a:effectLst/>
              <a:ea typeface="Times New Roman" panose="02020603050405020304" pitchFamily="18" charset="0"/>
            </a:rPr>
            <a:t>February to April 2023</a:t>
          </a:r>
          <a:endParaRPr lang="en-GB" sz="2000" kern="1200" dirty="0"/>
        </a:p>
      </dsp:txBody>
      <dsp:txXfrm>
        <a:off x="0" y="394618"/>
        <a:ext cx="3202458" cy="1921475"/>
      </dsp:txXfrm>
    </dsp:sp>
    <dsp:sp modelId="{0C47B1C0-1BED-2E48-A433-0CF8970F5D46}">
      <dsp:nvSpPr>
        <dsp:cNvPr id="0" name=""/>
        <dsp:cNvSpPr/>
      </dsp:nvSpPr>
      <dsp:spPr>
        <a:xfrm>
          <a:off x="3522704" y="394618"/>
          <a:ext cx="3202458" cy="1921475"/>
        </a:xfrm>
        <a:prstGeom prst="rect">
          <a:avLst/>
        </a:prstGeom>
        <a:gradFill rotWithShape="0">
          <a:gsLst>
            <a:gs pos="0">
              <a:schemeClr val="accent1">
                <a:hueOff val="0"/>
                <a:satOff val="0"/>
                <a:lumOff val="0"/>
                <a:alphaOff val="0"/>
                <a:tint val="60000"/>
                <a:lumMod val="104000"/>
              </a:schemeClr>
            </a:gs>
            <a:gs pos="100000">
              <a:schemeClr val="accent1">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endParaRPr lang="en-IN" sz="2800" b="1" kern="1200" dirty="0">
            <a:effectLst/>
            <a:ea typeface="Times New Roman" panose="02020603050405020304" pitchFamily="18" charset="0"/>
          </a:endParaRPr>
        </a:p>
        <a:p>
          <a:pPr marL="0" lvl="0" indent="0" algn="ctr" defTabSz="1244600">
            <a:lnSpc>
              <a:spcPct val="90000"/>
            </a:lnSpc>
            <a:spcBef>
              <a:spcPct val="0"/>
            </a:spcBef>
            <a:spcAft>
              <a:spcPct val="35000"/>
            </a:spcAft>
            <a:buNone/>
          </a:pPr>
          <a:r>
            <a:rPr lang="en-IN" sz="2800" b="1" kern="1200" dirty="0">
              <a:effectLst/>
              <a:ea typeface="Times New Roman" panose="02020603050405020304" pitchFamily="18" charset="0"/>
            </a:rPr>
            <a:t>Study Type</a:t>
          </a:r>
        </a:p>
        <a:p>
          <a:pPr marL="0" lvl="0" indent="0" algn="ctr" defTabSz="1244600">
            <a:lnSpc>
              <a:spcPct val="90000"/>
            </a:lnSpc>
            <a:spcBef>
              <a:spcPct val="0"/>
            </a:spcBef>
            <a:spcAft>
              <a:spcPct val="35000"/>
            </a:spcAft>
            <a:buNone/>
          </a:pPr>
          <a:r>
            <a:rPr lang="en-IN" sz="2000" kern="1200" dirty="0">
              <a:effectLst/>
              <a:ea typeface="Times New Roman" panose="02020603050405020304" pitchFamily="18" charset="0"/>
            </a:rPr>
            <a:t>Cross Sectional Study </a:t>
          </a:r>
          <a:endParaRPr lang="en-IN" sz="2000" b="1" kern="1200" dirty="0">
            <a:effectLst/>
            <a:ea typeface="Times New Roman" panose="02020603050405020304" pitchFamily="18" charset="0"/>
          </a:endParaRPr>
        </a:p>
        <a:p>
          <a:pPr marL="0" lvl="0" indent="0" algn="ctr" defTabSz="1244600">
            <a:lnSpc>
              <a:spcPct val="90000"/>
            </a:lnSpc>
            <a:spcBef>
              <a:spcPct val="0"/>
            </a:spcBef>
            <a:spcAft>
              <a:spcPct val="35000"/>
            </a:spcAft>
            <a:buNone/>
          </a:pPr>
          <a:endParaRPr lang="en-IN" sz="2000" b="1" kern="1200" dirty="0">
            <a:effectLst/>
            <a:ea typeface="Times New Roman" panose="02020603050405020304" pitchFamily="18" charset="0"/>
          </a:endParaRPr>
        </a:p>
        <a:p>
          <a:pPr marL="0" lvl="0" indent="0" algn="ctr" defTabSz="1244600">
            <a:lnSpc>
              <a:spcPct val="90000"/>
            </a:lnSpc>
            <a:spcBef>
              <a:spcPct val="0"/>
            </a:spcBef>
            <a:spcAft>
              <a:spcPct val="35000"/>
            </a:spcAft>
            <a:buNone/>
          </a:pPr>
          <a:r>
            <a:rPr lang="en-IN" sz="2000" b="1" kern="1200" dirty="0">
              <a:effectLst/>
              <a:ea typeface="Times New Roman" panose="02020603050405020304" pitchFamily="18" charset="0"/>
            </a:rPr>
            <a:t> </a:t>
          </a:r>
          <a:endParaRPr lang="en-GB" sz="2000" kern="1200" dirty="0"/>
        </a:p>
      </dsp:txBody>
      <dsp:txXfrm>
        <a:off x="3522704" y="394618"/>
        <a:ext cx="3202458" cy="1921475"/>
      </dsp:txXfrm>
    </dsp:sp>
    <dsp:sp modelId="{2E6013BF-B702-4544-9612-D7EDE4905A1D}">
      <dsp:nvSpPr>
        <dsp:cNvPr id="0" name=""/>
        <dsp:cNvSpPr/>
      </dsp:nvSpPr>
      <dsp:spPr>
        <a:xfrm>
          <a:off x="7045409" y="394618"/>
          <a:ext cx="3202458" cy="1921475"/>
        </a:xfrm>
        <a:prstGeom prst="rect">
          <a:avLst/>
        </a:prstGeom>
        <a:gradFill rotWithShape="0">
          <a:gsLst>
            <a:gs pos="0">
              <a:schemeClr val="accent1">
                <a:hueOff val="0"/>
                <a:satOff val="0"/>
                <a:lumOff val="0"/>
                <a:alphaOff val="0"/>
                <a:tint val="60000"/>
                <a:lumMod val="104000"/>
              </a:schemeClr>
            </a:gs>
            <a:gs pos="100000">
              <a:schemeClr val="accent1">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IN" sz="2800" b="1" kern="1200" dirty="0">
              <a:effectLst/>
              <a:ea typeface="Times New Roman" panose="02020603050405020304" pitchFamily="18" charset="0"/>
            </a:rPr>
            <a:t>Mode</a:t>
          </a:r>
          <a:r>
            <a:rPr lang="en-IN" sz="2800" b="1" kern="1200" baseline="0" dirty="0">
              <a:effectLst/>
              <a:ea typeface="Times New Roman" panose="02020603050405020304" pitchFamily="18" charset="0"/>
            </a:rPr>
            <a:t> Of Data Collection</a:t>
          </a:r>
        </a:p>
        <a:p>
          <a:pPr marL="0" lvl="0" indent="0" algn="ctr" defTabSz="1244600">
            <a:lnSpc>
              <a:spcPct val="90000"/>
            </a:lnSpc>
            <a:spcBef>
              <a:spcPct val="0"/>
            </a:spcBef>
            <a:spcAft>
              <a:spcPct val="35000"/>
            </a:spcAft>
            <a:buNone/>
          </a:pPr>
          <a:r>
            <a:rPr lang="en-IN" sz="2000" b="0" kern="1200" baseline="0" dirty="0">
              <a:effectLst/>
              <a:ea typeface="Times New Roman" panose="02020603050405020304" pitchFamily="18" charset="0"/>
            </a:rPr>
            <a:t>Primary Data</a:t>
          </a:r>
          <a:endParaRPr lang="en-GB" sz="2000" kern="1200" dirty="0"/>
        </a:p>
      </dsp:txBody>
      <dsp:txXfrm>
        <a:off x="7045409" y="394618"/>
        <a:ext cx="3202458" cy="1921475"/>
      </dsp:txXfrm>
    </dsp:sp>
    <dsp:sp modelId="{09D480CE-9BFA-524A-B772-7D36FA447E77}">
      <dsp:nvSpPr>
        <dsp:cNvPr id="0" name=""/>
        <dsp:cNvSpPr/>
      </dsp:nvSpPr>
      <dsp:spPr>
        <a:xfrm>
          <a:off x="0" y="2636339"/>
          <a:ext cx="3202458" cy="1921475"/>
        </a:xfrm>
        <a:prstGeom prst="rect">
          <a:avLst/>
        </a:prstGeom>
        <a:gradFill rotWithShape="0">
          <a:gsLst>
            <a:gs pos="0">
              <a:schemeClr val="accent1">
                <a:hueOff val="0"/>
                <a:satOff val="0"/>
                <a:lumOff val="0"/>
                <a:alphaOff val="0"/>
                <a:tint val="60000"/>
                <a:lumMod val="104000"/>
              </a:schemeClr>
            </a:gs>
            <a:gs pos="100000">
              <a:schemeClr val="accent1">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effectLst/>
              <a:ea typeface="Times New Roman" panose="02020603050405020304" pitchFamily="18" charset="0"/>
            </a:rPr>
            <a:t>Sample Population</a:t>
          </a:r>
        </a:p>
        <a:p>
          <a:pPr marL="0" lvl="0" indent="0" algn="ctr" defTabSz="1244600">
            <a:lnSpc>
              <a:spcPct val="90000"/>
            </a:lnSpc>
            <a:spcBef>
              <a:spcPct val="0"/>
            </a:spcBef>
            <a:spcAft>
              <a:spcPct val="35000"/>
            </a:spcAft>
            <a:buNone/>
          </a:pPr>
          <a:r>
            <a:rPr lang="en-US" sz="2000" kern="1200" dirty="0"/>
            <a:t> Healthcare workers working at Sitaram Bhartia Institute of Science and Research</a:t>
          </a:r>
          <a:endParaRPr lang="en-GB" sz="2000" kern="1200" dirty="0"/>
        </a:p>
      </dsp:txBody>
      <dsp:txXfrm>
        <a:off x="0" y="2636339"/>
        <a:ext cx="3202458" cy="1921475"/>
      </dsp:txXfrm>
    </dsp:sp>
    <dsp:sp modelId="{36C92DE1-A16C-AE4A-9AF7-286F5787D67B}">
      <dsp:nvSpPr>
        <dsp:cNvPr id="0" name=""/>
        <dsp:cNvSpPr/>
      </dsp:nvSpPr>
      <dsp:spPr>
        <a:xfrm>
          <a:off x="3522704" y="2636339"/>
          <a:ext cx="3202458" cy="1921475"/>
        </a:xfrm>
        <a:prstGeom prst="rect">
          <a:avLst/>
        </a:prstGeom>
        <a:gradFill rotWithShape="0">
          <a:gsLst>
            <a:gs pos="0">
              <a:schemeClr val="accent1">
                <a:hueOff val="0"/>
                <a:satOff val="0"/>
                <a:lumOff val="0"/>
                <a:alphaOff val="0"/>
                <a:tint val="60000"/>
                <a:lumMod val="104000"/>
              </a:schemeClr>
            </a:gs>
            <a:gs pos="100000">
              <a:schemeClr val="accent1">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IN" sz="2800" b="1" kern="1200" dirty="0"/>
            <a:t>Sample size</a:t>
          </a:r>
        </a:p>
        <a:p>
          <a:pPr marL="0" lvl="0" indent="0" algn="ctr" defTabSz="1244600">
            <a:lnSpc>
              <a:spcPct val="90000"/>
            </a:lnSpc>
            <a:spcBef>
              <a:spcPct val="0"/>
            </a:spcBef>
            <a:spcAft>
              <a:spcPct val="35000"/>
            </a:spcAft>
            <a:buNone/>
          </a:pPr>
          <a:r>
            <a:rPr lang="en-IN" sz="2000" kern="1200" dirty="0"/>
            <a:t>Sample size of 195 healthcare workers</a:t>
          </a:r>
          <a:r>
            <a:rPr lang="en-IN" sz="2000" b="1" kern="1200" dirty="0"/>
            <a:t> </a:t>
          </a:r>
          <a:endParaRPr lang="en-GB" sz="2000" kern="1200" dirty="0"/>
        </a:p>
      </dsp:txBody>
      <dsp:txXfrm>
        <a:off x="3522704" y="2636339"/>
        <a:ext cx="3202458" cy="1921475"/>
      </dsp:txXfrm>
    </dsp:sp>
    <dsp:sp modelId="{9177FEEF-0D46-CE48-92A7-E544D62445CC}">
      <dsp:nvSpPr>
        <dsp:cNvPr id="0" name=""/>
        <dsp:cNvSpPr/>
      </dsp:nvSpPr>
      <dsp:spPr>
        <a:xfrm>
          <a:off x="7045409" y="2636339"/>
          <a:ext cx="3202458" cy="1921475"/>
        </a:xfrm>
        <a:prstGeom prst="rect">
          <a:avLst/>
        </a:prstGeom>
        <a:gradFill rotWithShape="0">
          <a:gsLst>
            <a:gs pos="0">
              <a:schemeClr val="accent1">
                <a:hueOff val="0"/>
                <a:satOff val="0"/>
                <a:lumOff val="0"/>
                <a:alphaOff val="0"/>
                <a:tint val="60000"/>
                <a:lumMod val="104000"/>
              </a:schemeClr>
            </a:gs>
            <a:gs pos="100000">
              <a:schemeClr val="accent1">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t>Sampling</a:t>
          </a:r>
        </a:p>
        <a:p>
          <a:pPr marL="0" lvl="0" indent="0" algn="ctr" defTabSz="1244600">
            <a:lnSpc>
              <a:spcPct val="90000"/>
            </a:lnSpc>
            <a:spcBef>
              <a:spcPct val="0"/>
            </a:spcBef>
            <a:spcAft>
              <a:spcPct val="35000"/>
            </a:spcAft>
            <a:buNone/>
          </a:pPr>
          <a:r>
            <a:rPr lang="en-GB" sz="2400" kern="1200" dirty="0" err="1"/>
            <a:t>Convinince</a:t>
          </a:r>
          <a:r>
            <a:rPr lang="en-GB" sz="2400" kern="1200" dirty="0"/>
            <a:t> Sampling</a:t>
          </a:r>
        </a:p>
      </dsp:txBody>
      <dsp:txXfrm>
        <a:off x="7045409" y="2636339"/>
        <a:ext cx="3202458" cy="192147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8D659FB-A27F-C047-B1BF-F0D8599F82DD}" type="datetimeFigureOut">
              <a:rPr lang="en-US" smtClean="0"/>
              <a:t>6/16/23</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1B5C3520-B06E-1E44-B279-F73C34D57504}" type="slidenum">
              <a:rPr lang="en-US" smtClean="0"/>
              <a:t>‹#›</a:t>
            </a:fld>
            <a:endParaRPr lang="en-US"/>
          </a:p>
        </p:txBody>
      </p:sp>
    </p:spTree>
    <p:extLst>
      <p:ext uri="{BB962C8B-B14F-4D97-AF65-F5344CB8AC3E}">
        <p14:creationId xmlns:p14="http://schemas.microsoft.com/office/powerpoint/2010/main" val="2342807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D659FB-A27F-C047-B1BF-F0D8599F82DD}" type="datetimeFigureOut">
              <a:rPr lang="en-US" smtClean="0"/>
              <a:t>6/16/23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5C3520-B06E-1E44-B279-F73C34D57504}" type="slidenum">
              <a:rPr lang="en-US" smtClean="0"/>
              <a:t>‹#›</a:t>
            </a:fld>
            <a:endParaRPr lang="en-US"/>
          </a:p>
        </p:txBody>
      </p:sp>
    </p:spTree>
    <p:extLst>
      <p:ext uri="{BB962C8B-B14F-4D97-AF65-F5344CB8AC3E}">
        <p14:creationId xmlns:p14="http://schemas.microsoft.com/office/powerpoint/2010/main" val="3101004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D659FB-A27F-C047-B1BF-F0D8599F82DD}" type="datetimeFigureOut">
              <a:rPr lang="en-US" smtClean="0"/>
              <a:t>6/16/23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5C3520-B06E-1E44-B279-F73C34D57504}" type="slidenum">
              <a:rPr lang="en-US" smtClean="0"/>
              <a:t>‹#›</a:t>
            </a:fld>
            <a:endParaRPr lang="en-US"/>
          </a:p>
        </p:txBody>
      </p:sp>
    </p:spTree>
    <p:extLst>
      <p:ext uri="{BB962C8B-B14F-4D97-AF65-F5344CB8AC3E}">
        <p14:creationId xmlns:p14="http://schemas.microsoft.com/office/powerpoint/2010/main" val="36390858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D659FB-A27F-C047-B1BF-F0D8599F82DD}" type="datetimeFigureOut">
              <a:rPr lang="en-US" smtClean="0"/>
              <a:t>6/16/23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5C3520-B06E-1E44-B279-F73C34D57504}" type="slidenum">
              <a:rPr lang="en-US" smtClean="0"/>
              <a:t>‹#›</a:t>
            </a:fld>
            <a:endParaRPr lang="en-US"/>
          </a:p>
        </p:txBody>
      </p:sp>
    </p:spTree>
    <p:extLst>
      <p:ext uri="{BB962C8B-B14F-4D97-AF65-F5344CB8AC3E}">
        <p14:creationId xmlns:p14="http://schemas.microsoft.com/office/powerpoint/2010/main" val="4260641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D659FB-A27F-C047-B1BF-F0D8599F82DD}" type="datetimeFigureOut">
              <a:rPr lang="en-US" smtClean="0"/>
              <a:t>6/16/23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5C3520-B06E-1E44-B279-F73C34D57504}" type="slidenum">
              <a:rPr lang="en-US" smtClean="0"/>
              <a:t>‹#›</a:t>
            </a:fld>
            <a:endParaRPr lang="en-US"/>
          </a:p>
        </p:txBody>
      </p:sp>
    </p:spTree>
    <p:extLst>
      <p:ext uri="{BB962C8B-B14F-4D97-AF65-F5344CB8AC3E}">
        <p14:creationId xmlns:p14="http://schemas.microsoft.com/office/powerpoint/2010/main" val="1989659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D659FB-A27F-C047-B1BF-F0D8599F82DD}" type="datetimeFigureOut">
              <a:rPr lang="en-US" smtClean="0"/>
              <a:t>6/16/23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5C3520-B06E-1E44-B279-F73C34D57504}" type="slidenum">
              <a:rPr lang="en-US" smtClean="0"/>
              <a:t>‹#›</a:t>
            </a:fld>
            <a:endParaRPr lang="en-US"/>
          </a:p>
        </p:txBody>
      </p:sp>
    </p:spTree>
    <p:extLst>
      <p:ext uri="{BB962C8B-B14F-4D97-AF65-F5344CB8AC3E}">
        <p14:creationId xmlns:p14="http://schemas.microsoft.com/office/powerpoint/2010/main" val="30028895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D659FB-A27F-C047-B1BF-F0D8599F82DD}" type="datetimeFigureOut">
              <a:rPr lang="en-US" smtClean="0"/>
              <a:t>6/16/23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5C3520-B06E-1E44-B279-F73C34D57504}" type="slidenum">
              <a:rPr lang="en-US" smtClean="0"/>
              <a:t>‹#›</a:t>
            </a:fld>
            <a:endParaRPr lang="en-US"/>
          </a:p>
        </p:txBody>
      </p:sp>
    </p:spTree>
    <p:extLst>
      <p:ext uri="{BB962C8B-B14F-4D97-AF65-F5344CB8AC3E}">
        <p14:creationId xmlns:p14="http://schemas.microsoft.com/office/powerpoint/2010/main" val="35878791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8D659FB-A27F-C047-B1BF-F0D8599F82DD}" type="datetimeFigureOut">
              <a:rPr lang="en-US" smtClean="0"/>
              <a:t>6/16/23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5C3520-B06E-1E44-B279-F73C34D57504}" type="slidenum">
              <a:rPr lang="en-US" smtClean="0"/>
              <a:t>‹#›</a:t>
            </a:fld>
            <a:endParaRPr lang="en-US"/>
          </a:p>
        </p:txBody>
      </p:sp>
    </p:spTree>
    <p:extLst>
      <p:ext uri="{BB962C8B-B14F-4D97-AF65-F5344CB8AC3E}">
        <p14:creationId xmlns:p14="http://schemas.microsoft.com/office/powerpoint/2010/main" val="3008573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8D659FB-A27F-C047-B1BF-F0D8599F82DD}" type="datetimeFigureOut">
              <a:rPr lang="en-US" smtClean="0"/>
              <a:t>6/16/23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5C3520-B06E-1E44-B279-F73C34D57504}" type="slidenum">
              <a:rPr lang="en-US" smtClean="0"/>
              <a:t>‹#›</a:t>
            </a:fld>
            <a:endParaRPr lang="en-US"/>
          </a:p>
        </p:txBody>
      </p:sp>
    </p:spTree>
    <p:extLst>
      <p:ext uri="{BB962C8B-B14F-4D97-AF65-F5344CB8AC3E}">
        <p14:creationId xmlns:p14="http://schemas.microsoft.com/office/powerpoint/2010/main" val="899076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8D659FB-A27F-C047-B1BF-F0D8599F82DD}" type="datetimeFigureOut">
              <a:rPr lang="en-US" smtClean="0"/>
              <a:t>6/16/23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1B5C3520-B06E-1E44-B279-F73C34D57504}" type="slidenum">
              <a:rPr lang="en-US" smtClean="0"/>
              <a:t>‹#›</a:t>
            </a:fld>
            <a:endParaRPr lang="en-US"/>
          </a:p>
        </p:txBody>
      </p:sp>
    </p:spTree>
    <p:extLst>
      <p:ext uri="{BB962C8B-B14F-4D97-AF65-F5344CB8AC3E}">
        <p14:creationId xmlns:p14="http://schemas.microsoft.com/office/powerpoint/2010/main" val="1371269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D659FB-A27F-C047-B1BF-F0D8599F82DD}" type="datetimeFigureOut">
              <a:rPr lang="en-US" smtClean="0"/>
              <a:t>6/16/23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5C3520-B06E-1E44-B279-F73C34D57504}" type="slidenum">
              <a:rPr lang="en-US" smtClean="0"/>
              <a:t>‹#›</a:t>
            </a:fld>
            <a:endParaRPr lang="en-US"/>
          </a:p>
        </p:txBody>
      </p:sp>
    </p:spTree>
    <p:extLst>
      <p:ext uri="{BB962C8B-B14F-4D97-AF65-F5344CB8AC3E}">
        <p14:creationId xmlns:p14="http://schemas.microsoft.com/office/powerpoint/2010/main" val="3967448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8D659FB-A27F-C047-B1BF-F0D8599F82DD}" type="datetimeFigureOut">
              <a:rPr lang="en-US" smtClean="0"/>
              <a:t>6/16/23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5C3520-B06E-1E44-B279-F73C34D57504}" type="slidenum">
              <a:rPr lang="en-US" smtClean="0"/>
              <a:t>‹#›</a:t>
            </a:fld>
            <a:endParaRPr lang="en-US"/>
          </a:p>
        </p:txBody>
      </p:sp>
    </p:spTree>
    <p:extLst>
      <p:ext uri="{BB962C8B-B14F-4D97-AF65-F5344CB8AC3E}">
        <p14:creationId xmlns:p14="http://schemas.microsoft.com/office/powerpoint/2010/main" val="3647781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8D659FB-A27F-C047-B1BF-F0D8599F82DD}" type="datetimeFigureOut">
              <a:rPr lang="en-US" smtClean="0"/>
              <a:t>6/16/23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5C3520-B06E-1E44-B279-F73C34D57504}" type="slidenum">
              <a:rPr lang="en-US" smtClean="0"/>
              <a:t>‹#›</a:t>
            </a:fld>
            <a:endParaRPr lang="en-US"/>
          </a:p>
        </p:txBody>
      </p:sp>
    </p:spTree>
    <p:extLst>
      <p:ext uri="{BB962C8B-B14F-4D97-AF65-F5344CB8AC3E}">
        <p14:creationId xmlns:p14="http://schemas.microsoft.com/office/powerpoint/2010/main" val="249606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8D659FB-A27F-C047-B1BF-F0D8599F82DD}" type="datetimeFigureOut">
              <a:rPr lang="en-US" smtClean="0"/>
              <a:t>6/16/23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5C3520-B06E-1E44-B279-F73C34D57504}" type="slidenum">
              <a:rPr lang="en-US" smtClean="0"/>
              <a:t>‹#›</a:t>
            </a:fld>
            <a:endParaRPr lang="en-US"/>
          </a:p>
        </p:txBody>
      </p:sp>
    </p:spTree>
    <p:extLst>
      <p:ext uri="{BB962C8B-B14F-4D97-AF65-F5344CB8AC3E}">
        <p14:creationId xmlns:p14="http://schemas.microsoft.com/office/powerpoint/2010/main" val="2483560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D659FB-A27F-C047-B1BF-F0D8599F82DD}" type="datetimeFigureOut">
              <a:rPr lang="en-US" smtClean="0"/>
              <a:t>6/16/23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5C3520-B06E-1E44-B279-F73C34D57504}" type="slidenum">
              <a:rPr lang="en-US" smtClean="0"/>
              <a:t>‹#›</a:t>
            </a:fld>
            <a:endParaRPr lang="en-US"/>
          </a:p>
        </p:txBody>
      </p:sp>
    </p:spTree>
    <p:extLst>
      <p:ext uri="{BB962C8B-B14F-4D97-AF65-F5344CB8AC3E}">
        <p14:creationId xmlns:p14="http://schemas.microsoft.com/office/powerpoint/2010/main" val="1874095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D659FB-A27F-C047-B1BF-F0D8599F82DD}" type="datetimeFigureOut">
              <a:rPr lang="en-US" smtClean="0"/>
              <a:t>6/16/23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5C3520-B06E-1E44-B279-F73C34D57504}" type="slidenum">
              <a:rPr lang="en-US" smtClean="0"/>
              <a:t>‹#›</a:t>
            </a:fld>
            <a:endParaRPr lang="en-US"/>
          </a:p>
        </p:txBody>
      </p:sp>
    </p:spTree>
    <p:extLst>
      <p:ext uri="{BB962C8B-B14F-4D97-AF65-F5344CB8AC3E}">
        <p14:creationId xmlns:p14="http://schemas.microsoft.com/office/powerpoint/2010/main" val="1690195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D659FB-A27F-C047-B1BF-F0D8599F82DD}" type="datetimeFigureOut">
              <a:rPr lang="en-US" smtClean="0"/>
              <a:t>6/16/23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5C3520-B06E-1E44-B279-F73C34D57504}" type="slidenum">
              <a:rPr lang="en-US" smtClean="0"/>
              <a:t>‹#›</a:t>
            </a:fld>
            <a:endParaRPr lang="en-US"/>
          </a:p>
        </p:txBody>
      </p:sp>
    </p:spTree>
    <p:extLst>
      <p:ext uri="{BB962C8B-B14F-4D97-AF65-F5344CB8AC3E}">
        <p14:creationId xmlns:p14="http://schemas.microsoft.com/office/powerpoint/2010/main" val="1489751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8D659FB-A27F-C047-B1BF-F0D8599F82DD}" type="datetimeFigureOut">
              <a:rPr lang="en-US" smtClean="0"/>
              <a:t>6/16/23</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B5C3520-B06E-1E44-B279-F73C34D57504}" type="slidenum">
              <a:rPr lang="en-US" smtClean="0"/>
              <a:t>‹#›</a:t>
            </a:fld>
            <a:endParaRPr lang="en-US"/>
          </a:p>
        </p:txBody>
      </p:sp>
    </p:spTree>
    <p:extLst>
      <p:ext uri="{BB962C8B-B14F-4D97-AF65-F5344CB8AC3E}">
        <p14:creationId xmlns:p14="http://schemas.microsoft.com/office/powerpoint/2010/main" val="3360505551"/>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 id="2147483854" r:id="rId13"/>
    <p:sldLayoutId id="2147483855" r:id="rId14"/>
    <p:sldLayoutId id="2147483856" r:id="rId15"/>
    <p:sldLayoutId id="2147483857" r:id="rId16"/>
    <p:sldLayoutId id="2147483858"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s://www.researchgate.net/publication/345661050_A_study_on_reported_fire_incidents_in_major_hospitals_of_India" TargetMode="External"/><Relationship Id="rId3" Type="http://schemas.openxmlformats.org/officeDocument/2006/relationships/hyperlink" Target="http://www.hospitalinfrabiz.com/fire-safety-and-protection-in-hospital.html" TargetMode="External"/><Relationship Id="rId7" Type="http://schemas.openxmlformats.org/officeDocument/2006/relationships/hyperlink" Target="https://scholar.google.com/scholar?hl=en&amp;as_sdt=0%2C5&amp;q=Assessment+of+Knowledge+and+Attitudes+of+Fire+Safety-An+Institution+Based+Study&amp;btnG=" TargetMode="External"/><Relationship Id="rId2" Type="http://schemas.openxmlformats.org/officeDocument/2006/relationships/hyperlink" Target="https://bengaluru.citizenmatters.in/fire-safety-in-hospitals-covid-19-61472" TargetMode="External"/><Relationship Id="rId1" Type="http://schemas.openxmlformats.org/officeDocument/2006/relationships/slideLayout" Target="../slideLayouts/slideLayout2.xml"/><Relationship Id="rId6" Type="http://schemas.openxmlformats.org/officeDocument/2006/relationships/hyperlink" Target="https://www.seattletimes.com/nation-world/38-die-in-mental-hospital-fire-outside-moscow-1/" TargetMode="External"/><Relationship Id="rId5" Type="http://schemas.openxmlformats.org/officeDocument/2006/relationships/hyperlink" Target="https://ijcmph.com/index.php/ijcmph/article/view/335" TargetMode="External"/><Relationship Id="rId4" Type="http://schemas.openxmlformats.org/officeDocument/2006/relationships/hyperlink" Target="https://indianexpress.com/article/explained/kolkata-hospital-fire-accident-amri-fire-3090423/"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hindustantimes.com/delhi-news/small-hospitals-face-closure-over-stricter-fire-safety-norms/story-vbOIQPsuit5qmIehm1tTHJ.html" TargetMode="External"/><Relationship Id="rId2" Type="http://schemas.openxmlformats.org/officeDocument/2006/relationships/hyperlink" Target="https://www.researchgate.net/publication/362675358_Workplace_Fire_Safety_Knowledge_and_Preparedness_in_a_Public_Tertiary_Healthcare_Facility_in_Abia_State_South_East_Nigeria" TargetMode="External"/><Relationship Id="rId1" Type="http://schemas.openxmlformats.org/officeDocument/2006/relationships/slideLayout" Target="../slideLayouts/slideLayout2.xml"/><Relationship Id="rId5" Type="http://schemas.openxmlformats.org/officeDocument/2006/relationships/hyperlink" Target="https://qz.com/india/2154791/indias-hospital-fires-have-killed-over-120-since-august-2020" TargetMode="External"/><Relationship Id="rId4" Type="http://schemas.openxmlformats.org/officeDocument/2006/relationships/hyperlink" Target="https://www.indiatoday.in/india/story/massive-fire-hospital-madhya-pradesh-jabalpur-fire-tender-1982436-2022-08-01"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489BF-6892-CE32-928A-58704D6443F9}"/>
              </a:ext>
            </a:extLst>
          </p:cNvPr>
          <p:cNvSpPr>
            <a:spLocks noGrp="1"/>
          </p:cNvSpPr>
          <p:nvPr>
            <p:ph type="ctrTitle"/>
          </p:nvPr>
        </p:nvSpPr>
        <p:spPr>
          <a:xfrm>
            <a:off x="1482141" y="263351"/>
            <a:ext cx="10029634" cy="3534981"/>
          </a:xfrm>
        </p:spPr>
        <p:txBody>
          <a:bodyPr>
            <a:normAutofit/>
          </a:bodyPr>
          <a:lstStyle/>
          <a:p>
            <a:r>
              <a:rPr lang="en-US" sz="4400" b="1" kern="100" dirty="0">
                <a:effectLst/>
                <a:latin typeface="+mn-lt"/>
                <a:ea typeface="Calibri" panose="020F0502020204030204" pitchFamily="34" charset="0"/>
                <a:cs typeface="Times New Roman" panose="02020603050405020304" pitchFamily="18" charset="0"/>
              </a:rPr>
              <a:t>A Study to </a:t>
            </a:r>
            <a:r>
              <a:rPr lang="en-US" sz="4400" b="1" kern="100" dirty="0">
                <a:latin typeface="+mn-lt"/>
                <a:ea typeface="Calibri" panose="020F0502020204030204" pitchFamily="34" charset="0"/>
                <a:cs typeface="Times New Roman" panose="02020603050405020304" pitchFamily="18" charset="0"/>
              </a:rPr>
              <a:t>ass</a:t>
            </a:r>
            <a:r>
              <a:rPr lang="en-US" sz="4400" b="1" kern="100" dirty="0">
                <a:effectLst/>
                <a:latin typeface="+mn-lt"/>
                <a:ea typeface="Calibri" panose="020F0502020204030204" pitchFamily="34" charset="0"/>
                <a:cs typeface="Times New Roman" panose="02020603050405020304" pitchFamily="18" charset="0"/>
              </a:rPr>
              <a:t>ess the Awareness and Preparedness of Fire </a:t>
            </a:r>
            <a:r>
              <a:rPr lang="en-US" sz="4400" b="1" kern="100" dirty="0">
                <a:latin typeface="+mn-lt"/>
                <a:ea typeface="Calibri" panose="020F0502020204030204" pitchFamily="34" charset="0"/>
                <a:cs typeface="Times New Roman" panose="02020603050405020304" pitchFamily="18" charset="0"/>
              </a:rPr>
              <a:t>S</a:t>
            </a:r>
            <a:r>
              <a:rPr lang="en-US" sz="4400" b="1" kern="100" dirty="0">
                <a:effectLst/>
                <a:latin typeface="+mn-lt"/>
                <a:ea typeface="Calibri" panose="020F0502020204030204" pitchFamily="34" charset="0"/>
                <a:cs typeface="Times New Roman" panose="02020603050405020304" pitchFamily="18" charset="0"/>
              </a:rPr>
              <a:t>afety in a </a:t>
            </a:r>
            <a:r>
              <a:rPr lang="en-IN" sz="4400" b="1" kern="100" dirty="0">
                <a:effectLst/>
                <a:latin typeface="+mn-lt"/>
                <a:ea typeface="Calibri" panose="020F0502020204030204" pitchFamily="34" charset="0"/>
                <a:cs typeface="Times New Roman" panose="02020603050405020304" pitchFamily="18" charset="0"/>
              </a:rPr>
              <a:t>Multi-Speciality </a:t>
            </a:r>
            <a:r>
              <a:rPr lang="en-US" sz="4400" b="1" kern="100" dirty="0">
                <a:effectLst/>
                <a:latin typeface="+mn-lt"/>
                <a:ea typeface="Calibri" panose="020F0502020204030204" pitchFamily="34" charset="0"/>
                <a:cs typeface="Times New Roman" panose="02020603050405020304" pitchFamily="18" charset="0"/>
              </a:rPr>
              <a:t>Hospital At New Delhi</a:t>
            </a:r>
            <a:br>
              <a:rPr lang="en-IN" sz="44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sz="4400" dirty="0"/>
          </a:p>
        </p:txBody>
      </p:sp>
      <p:sp>
        <p:nvSpPr>
          <p:cNvPr id="4" name="TextBox 3">
            <a:extLst>
              <a:ext uri="{FF2B5EF4-FFF2-40B4-BE49-F238E27FC236}">
                <a16:creationId xmlns:a16="http://schemas.microsoft.com/office/drawing/2014/main" id="{57BC8D53-AFE7-BD22-3D9A-7780143D91D1}"/>
              </a:ext>
            </a:extLst>
          </p:cNvPr>
          <p:cNvSpPr txBox="1"/>
          <p:nvPr/>
        </p:nvSpPr>
        <p:spPr>
          <a:xfrm>
            <a:off x="7235772" y="4902732"/>
            <a:ext cx="4586287" cy="1569660"/>
          </a:xfrm>
          <a:prstGeom prst="rect">
            <a:avLst/>
          </a:prstGeom>
          <a:noFill/>
        </p:spPr>
        <p:txBody>
          <a:bodyPr wrap="square" rtlCol="0">
            <a:spAutoFit/>
          </a:bodyPr>
          <a:lstStyle/>
          <a:p>
            <a:pPr algn="ctr"/>
            <a:r>
              <a:rPr lang="en-US" sz="2400" dirty="0"/>
              <a:t>Project by: Dr Ridhima </a:t>
            </a:r>
            <a:r>
              <a:rPr lang="en-US" sz="2400" dirty="0" err="1"/>
              <a:t>Kataria</a:t>
            </a:r>
            <a:endParaRPr lang="en-US" sz="2400" dirty="0"/>
          </a:p>
          <a:p>
            <a:pPr algn="ctr"/>
            <a:r>
              <a:rPr lang="en-US" sz="2400" dirty="0"/>
              <a:t>PG/21/083</a:t>
            </a:r>
          </a:p>
          <a:p>
            <a:pPr algn="ctr"/>
            <a:r>
              <a:rPr lang="en-US" sz="2400" dirty="0"/>
              <a:t>Mentor : Dr </a:t>
            </a:r>
            <a:r>
              <a:rPr lang="en-US" sz="2400" dirty="0" err="1"/>
              <a:t>Pijush</a:t>
            </a:r>
            <a:r>
              <a:rPr lang="en-US" sz="2400" dirty="0"/>
              <a:t> </a:t>
            </a:r>
            <a:r>
              <a:rPr lang="en-US" sz="2400" dirty="0" err="1"/>
              <a:t>Kanti</a:t>
            </a:r>
            <a:r>
              <a:rPr lang="en-US" sz="2400" dirty="0"/>
              <a:t> Khan  </a:t>
            </a:r>
          </a:p>
          <a:p>
            <a:pPr algn="ctr"/>
            <a:endParaRPr lang="en-US" sz="2400" dirty="0"/>
          </a:p>
        </p:txBody>
      </p:sp>
      <p:sp>
        <p:nvSpPr>
          <p:cNvPr id="5" name="TextBox 4">
            <a:extLst>
              <a:ext uri="{FF2B5EF4-FFF2-40B4-BE49-F238E27FC236}">
                <a16:creationId xmlns:a16="http://schemas.microsoft.com/office/drawing/2014/main" id="{BB615FA3-AB4E-C278-0A39-04CD1816E9A6}"/>
              </a:ext>
            </a:extLst>
          </p:cNvPr>
          <p:cNvSpPr txBox="1"/>
          <p:nvPr/>
        </p:nvSpPr>
        <p:spPr>
          <a:xfrm>
            <a:off x="3904246" y="3429000"/>
            <a:ext cx="8163427" cy="1077218"/>
          </a:xfrm>
          <a:prstGeom prst="rect">
            <a:avLst/>
          </a:prstGeom>
          <a:noFill/>
        </p:spPr>
        <p:txBody>
          <a:bodyPr wrap="square">
            <a:spAutoFit/>
          </a:bodyPr>
          <a:lstStyle/>
          <a:p>
            <a:pPr algn="ctr"/>
            <a:r>
              <a:rPr lang="en-IN" sz="3200" dirty="0">
                <a:solidFill>
                  <a:schemeClr val="accent1"/>
                </a:solidFill>
                <a:latin typeface="+mn-lt"/>
              </a:rPr>
              <a:t>Institute : Sitaram </a:t>
            </a:r>
            <a:r>
              <a:rPr lang="en-IN" sz="3200" dirty="0" err="1">
                <a:solidFill>
                  <a:schemeClr val="accent1"/>
                </a:solidFill>
                <a:latin typeface="+mn-lt"/>
              </a:rPr>
              <a:t>Bhartia</a:t>
            </a:r>
            <a:r>
              <a:rPr lang="en-IN" sz="3200" dirty="0">
                <a:solidFill>
                  <a:schemeClr val="accent1"/>
                </a:solidFill>
                <a:latin typeface="+mn-lt"/>
              </a:rPr>
              <a:t> Institute Of Science And Research</a:t>
            </a:r>
            <a:endParaRPr lang="en-US" sz="3200" dirty="0"/>
          </a:p>
        </p:txBody>
      </p:sp>
    </p:spTree>
    <p:extLst>
      <p:ext uri="{BB962C8B-B14F-4D97-AF65-F5344CB8AC3E}">
        <p14:creationId xmlns:p14="http://schemas.microsoft.com/office/powerpoint/2010/main" val="256110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C8F2D9-297F-3A62-A532-06D64D6B88DD}"/>
              </a:ext>
            </a:extLst>
          </p:cNvPr>
          <p:cNvSpPr>
            <a:spLocks noGrp="1"/>
          </p:cNvSpPr>
          <p:nvPr>
            <p:ph idx="1"/>
          </p:nvPr>
        </p:nvSpPr>
        <p:spPr>
          <a:xfrm>
            <a:off x="1241947" y="1241947"/>
            <a:ext cx="10534032" cy="4694830"/>
          </a:xfrm>
        </p:spPr>
        <p:txBody>
          <a:bodyPr>
            <a:normAutofit/>
          </a:bodyPr>
          <a:lstStyle/>
          <a:p>
            <a:r>
              <a:rPr lang="en-IN" sz="2400" b="1" dirty="0">
                <a:effectLst/>
                <a:ea typeface="Times New Roman" panose="02020603050405020304" pitchFamily="18" charset="0"/>
              </a:rPr>
              <a:t>Inclusion Criteria </a:t>
            </a:r>
            <a:endParaRPr lang="en-IN" sz="2400" dirty="0">
              <a:effectLst/>
              <a:ea typeface="Times New Roman" panose="02020603050405020304" pitchFamily="18" charset="0"/>
            </a:endParaRPr>
          </a:p>
          <a:p>
            <a:pPr marL="0" indent="0" algn="just">
              <a:buNone/>
            </a:pPr>
            <a:r>
              <a:rPr lang="en-IN" sz="2400" dirty="0">
                <a:effectLst/>
                <a:ea typeface="Times New Roman" panose="02020603050405020304" pitchFamily="18" charset="0"/>
              </a:rPr>
              <a:t>All the healthcare workers working in </a:t>
            </a:r>
            <a:r>
              <a:rPr lang="en-US" sz="2400" dirty="0">
                <a:effectLst/>
                <a:ea typeface="Times New Roman" panose="02020603050405020304" pitchFamily="18" charset="0"/>
              </a:rPr>
              <a:t>Sitaram </a:t>
            </a:r>
            <a:r>
              <a:rPr lang="en-US" sz="2400" dirty="0" err="1">
                <a:effectLst/>
                <a:ea typeface="Times New Roman" panose="02020603050405020304" pitchFamily="18" charset="0"/>
              </a:rPr>
              <a:t>Bhartia</a:t>
            </a:r>
            <a:r>
              <a:rPr lang="en-US" sz="2400" dirty="0">
                <a:effectLst/>
                <a:ea typeface="Times New Roman" panose="02020603050405020304" pitchFamily="18" charset="0"/>
              </a:rPr>
              <a:t> Institute of Science and Research, including Clinical and Non Clinical staff.</a:t>
            </a:r>
            <a:endParaRPr lang="en-IN" sz="2400" dirty="0">
              <a:effectLst/>
              <a:ea typeface="Times New Roman" panose="02020603050405020304" pitchFamily="18" charset="0"/>
            </a:endParaRPr>
          </a:p>
          <a:p>
            <a:pPr algn="just"/>
            <a:r>
              <a:rPr lang="en-IN" sz="2400" b="1" dirty="0">
                <a:effectLst/>
                <a:ea typeface="Times New Roman" panose="02020603050405020304" pitchFamily="18" charset="0"/>
              </a:rPr>
              <a:t>Exclusion Criteria </a:t>
            </a:r>
            <a:endParaRPr lang="en-IN" sz="2400" dirty="0">
              <a:effectLst/>
              <a:ea typeface="Times New Roman" panose="02020603050405020304" pitchFamily="18" charset="0"/>
            </a:endParaRPr>
          </a:p>
          <a:p>
            <a:pPr marL="0" indent="0" algn="just">
              <a:buNone/>
            </a:pPr>
            <a:r>
              <a:rPr lang="en-IN" sz="2400" dirty="0">
                <a:effectLst/>
                <a:ea typeface="Times New Roman" panose="02020603050405020304" pitchFamily="18" charset="0"/>
              </a:rPr>
              <a:t>Healthcare workers who have been working in Sitaram </a:t>
            </a:r>
            <a:r>
              <a:rPr lang="en-IN" sz="2400" dirty="0" err="1">
                <a:effectLst/>
                <a:ea typeface="Times New Roman" panose="02020603050405020304" pitchFamily="18" charset="0"/>
              </a:rPr>
              <a:t>Bhartia</a:t>
            </a:r>
            <a:r>
              <a:rPr lang="en-IN" sz="2400" dirty="0">
                <a:effectLst/>
                <a:ea typeface="Times New Roman" panose="02020603050405020304" pitchFamily="18" charset="0"/>
              </a:rPr>
              <a:t> Institute of Science and Research for less than 3 months have been excluded from the study.</a:t>
            </a:r>
            <a:r>
              <a:rPr lang="en-IN" sz="2400" b="1" dirty="0">
                <a:effectLst/>
                <a:ea typeface="Times New Roman" panose="02020603050405020304" pitchFamily="18" charset="0"/>
              </a:rPr>
              <a:t> </a:t>
            </a:r>
            <a:endParaRPr lang="en-IN" sz="2400" dirty="0">
              <a:effectLst/>
              <a:ea typeface="Times New Roman" panose="02020603050405020304" pitchFamily="18" charset="0"/>
            </a:endParaRPr>
          </a:p>
          <a:p>
            <a:endParaRPr lang="en-US" dirty="0"/>
          </a:p>
        </p:txBody>
      </p:sp>
    </p:spTree>
    <p:extLst>
      <p:ext uri="{BB962C8B-B14F-4D97-AF65-F5344CB8AC3E}">
        <p14:creationId xmlns:p14="http://schemas.microsoft.com/office/powerpoint/2010/main" val="1422623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6DBCDB-615F-00E5-8F73-A0B36A5C08FB}"/>
              </a:ext>
            </a:extLst>
          </p:cNvPr>
          <p:cNvSpPr>
            <a:spLocks noGrp="1"/>
          </p:cNvSpPr>
          <p:nvPr>
            <p:ph idx="1"/>
          </p:nvPr>
        </p:nvSpPr>
        <p:spPr>
          <a:xfrm>
            <a:off x="1664430" y="100406"/>
            <a:ext cx="10000870" cy="6202156"/>
          </a:xfrm>
        </p:spPr>
        <p:txBody>
          <a:bodyPr>
            <a:normAutofit/>
          </a:bodyPr>
          <a:lstStyle/>
          <a:p>
            <a:pPr marL="0" indent="0" algn="just">
              <a:buNone/>
            </a:pPr>
            <a:r>
              <a:rPr lang="en-IN" sz="1800" dirty="0">
                <a:solidFill>
                  <a:srgbClr val="000000"/>
                </a:solidFill>
                <a:effectLst/>
                <a:ea typeface="Times New Roman" panose="02020603050405020304" pitchFamily="18" charset="0"/>
              </a:rPr>
              <a:t>The steps for assessment for Fire Safety Awareness will be proceeded as follows:</a:t>
            </a:r>
          </a:p>
          <a:p>
            <a:pPr marL="0" indent="0" algn="just">
              <a:buNone/>
            </a:pPr>
            <a:endParaRPr lang="en-IN" sz="1800" dirty="0">
              <a:effectLst/>
              <a:ea typeface="Times New Roman" panose="02020603050405020304" pitchFamily="18" charset="0"/>
            </a:endParaRPr>
          </a:p>
          <a:p>
            <a:pPr marL="342900" lvl="0" indent="-342900" algn="just">
              <a:buAutoNum type="arabicPeriod"/>
            </a:pPr>
            <a:r>
              <a:rPr lang="en-US" sz="1800" dirty="0">
                <a:solidFill>
                  <a:srgbClr val="000000"/>
                </a:solidFill>
                <a:effectLst/>
                <a:ea typeface="Times New Roman" panose="02020603050405020304" pitchFamily="18" charset="0"/>
              </a:rPr>
              <a:t>To assess the Fire Safety knowledge of the healthcare workers a survey questionnaire was devised, which consisted of 14 questions. Prior to enrollment, all participants gave their informed consent and had the option of participating in the study or not</a:t>
            </a:r>
            <a:r>
              <a:rPr lang="en-IN" sz="1400" dirty="0">
                <a:solidFill>
                  <a:srgbClr val="000000"/>
                </a:solidFill>
                <a:ea typeface="Times New Roman" panose="02020603050405020304" pitchFamily="18" charset="0"/>
              </a:rPr>
              <a:t>. </a:t>
            </a:r>
            <a:endParaRPr lang="en-IN" sz="1800" dirty="0"/>
          </a:p>
          <a:p>
            <a:pPr marL="342900" lvl="0" indent="-342900" algn="just">
              <a:buAutoNum type="arabicPeriod"/>
            </a:pPr>
            <a:r>
              <a:rPr lang="en-IN" sz="1800" dirty="0">
                <a:solidFill>
                  <a:srgbClr val="000000"/>
                </a:solidFill>
                <a:effectLst/>
                <a:ea typeface="Times New Roman" panose="02020603050405020304" pitchFamily="18" charset="0"/>
              </a:rPr>
              <a:t>The study  examined staff training and skills in emergency situations to gauge how well the hospital is prepared for fire safety. A fire safety mock drill is also carried out in the hospital in front of two members of the Disaster committee (Code Red). To record the observations, a 23-steps checklist  with a response time</a:t>
            </a:r>
            <a:r>
              <a:rPr lang="en-IN" sz="1800" dirty="0">
                <a:solidFill>
                  <a:srgbClr val="000000"/>
                </a:solidFill>
                <a:ea typeface="Times New Roman" panose="02020603050405020304" pitchFamily="18" charset="0"/>
              </a:rPr>
              <a:t> is used to record the observation. </a:t>
            </a:r>
            <a:endParaRPr lang="en-IN" sz="1800" dirty="0">
              <a:effectLst/>
              <a:ea typeface="Times New Roman" panose="02020603050405020304" pitchFamily="18" charset="0"/>
            </a:endParaRPr>
          </a:p>
          <a:p>
            <a:endParaRPr lang="en-US" sz="1600" dirty="0"/>
          </a:p>
        </p:txBody>
      </p:sp>
      <p:sp>
        <p:nvSpPr>
          <p:cNvPr id="4" name="Title 1">
            <a:extLst>
              <a:ext uri="{FF2B5EF4-FFF2-40B4-BE49-F238E27FC236}">
                <a16:creationId xmlns:a16="http://schemas.microsoft.com/office/drawing/2014/main" id="{2A8EE8B5-00D0-DB41-B88F-EB17D5431E6A}"/>
              </a:ext>
            </a:extLst>
          </p:cNvPr>
          <p:cNvSpPr>
            <a:spLocks noGrp="1"/>
          </p:cNvSpPr>
          <p:nvPr>
            <p:ph type="title"/>
          </p:nvPr>
        </p:nvSpPr>
        <p:spPr>
          <a:xfrm>
            <a:off x="0" y="100406"/>
            <a:ext cx="12192000" cy="1325563"/>
          </a:xfrm>
        </p:spPr>
        <p:txBody>
          <a:bodyPr>
            <a:noAutofit/>
          </a:bodyPr>
          <a:lstStyle/>
          <a:p>
            <a:r>
              <a:rPr lang="en-US" sz="5000" b="1" dirty="0"/>
              <a:t>METHODOLGY</a:t>
            </a:r>
          </a:p>
        </p:txBody>
      </p:sp>
    </p:spTree>
    <p:extLst>
      <p:ext uri="{BB962C8B-B14F-4D97-AF65-F5344CB8AC3E}">
        <p14:creationId xmlns:p14="http://schemas.microsoft.com/office/powerpoint/2010/main" val="3671463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54EBA81-0444-EDA0-F0FE-7090B63EA0CA}"/>
              </a:ext>
            </a:extLst>
          </p:cNvPr>
          <p:cNvPicPr>
            <a:picLocks noChangeAspect="1"/>
          </p:cNvPicPr>
          <p:nvPr/>
        </p:nvPicPr>
        <p:blipFill>
          <a:blip r:embed="rId2"/>
          <a:stretch>
            <a:fillRect/>
          </a:stretch>
        </p:blipFill>
        <p:spPr>
          <a:xfrm>
            <a:off x="3460423" y="0"/>
            <a:ext cx="6011124" cy="9833339"/>
          </a:xfrm>
          <a:prstGeom prst="rect">
            <a:avLst/>
          </a:prstGeom>
          <a:solidFill>
            <a:schemeClr val="bg1"/>
          </a:solidFill>
        </p:spPr>
      </p:pic>
    </p:spTree>
    <p:extLst>
      <p:ext uri="{BB962C8B-B14F-4D97-AF65-F5344CB8AC3E}">
        <p14:creationId xmlns:p14="http://schemas.microsoft.com/office/powerpoint/2010/main" val="3310174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3D5B10-FA1B-C923-094A-F29447010983}"/>
              </a:ext>
            </a:extLst>
          </p:cNvPr>
          <p:cNvPicPr>
            <a:picLocks noChangeAspect="1"/>
          </p:cNvPicPr>
          <p:nvPr/>
        </p:nvPicPr>
        <p:blipFill>
          <a:blip r:embed="rId2"/>
          <a:stretch>
            <a:fillRect/>
          </a:stretch>
        </p:blipFill>
        <p:spPr>
          <a:xfrm>
            <a:off x="3831328" y="288758"/>
            <a:ext cx="4819377" cy="6316579"/>
          </a:xfrm>
          <a:prstGeom prst="rect">
            <a:avLst/>
          </a:prstGeom>
          <a:solidFill>
            <a:schemeClr val="bg1"/>
          </a:solidFill>
        </p:spPr>
      </p:pic>
    </p:spTree>
    <p:extLst>
      <p:ext uri="{BB962C8B-B14F-4D97-AF65-F5344CB8AC3E}">
        <p14:creationId xmlns:p14="http://schemas.microsoft.com/office/powerpoint/2010/main" val="25635870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40364C9-8A65-CF3A-D625-3F79E80D2D45}"/>
              </a:ext>
            </a:extLst>
          </p:cNvPr>
          <p:cNvPicPr>
            <a:picLocks noChangeAspect="1"/>
          </p:cNvPicPr>
          <p:nvPr/>
        </p:nvPicPr>
        <p:blipFill>
          <a:blip r:embed="rId2"/>
          <a:stretch>
            <a:fillRect/>
          </a:stretch>
        </p:blipFill>
        <p:spPr>
          <a:xfrm>
            <a:off x="3723045" y="186489"/>
            <a:ext cx="5023914" cy="6485021"/>
          </a:xfrm>
          <a:prstGeom prst="rect">
            <a:avLst/>
          </a:prstGeom>
          <a:solidFill>
            <a:schemeClr val="bg1"/>
          </a:solidFill>
        </p:spPr>
      </p:pic>
    </p:spTree>
    <p:extLst>
      <p:ext uri="{BB962C8B-B14F-4D97-AF65-F5344CB8AC3E}">
        <p14:creationId xmlns:p14="http://schemas.microsoft.com/office/powerpoint/2010/main" val="37463895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A7310-8AEA-9BD8-9AF2-DD7E278BF545}"/>
              </a:ext>
            </a:extLst>
          </p:cNvPr>
          <p:cNvSpPr>
            <a:spLocks noGrp="1"/>
          </p:cNvSpPr>
          <p:nvPr>
            <p:ph type="title"/>
          </p:nvPr>
        </p:nvSpPr>
        <p:spPr>
          <a:xfrm>
            <a:off x="1410171" y="25293"/>
            <a:ext cx="10018713" cy="943611"/>
          </a:xfrm>
        </p:spPr>
        <p:txBody>
          <a:bodyPr>
            <a:normAutofit/>
          </a:bodyPr>
          <a:lstStyle/>
          <a:p>
            <a:r>
              <a:rPr lang="en-US" sz="5000" b="1" dirty="0"/>
              <a:t>RESULT</a:t>
            </a:r>
            <a:endParaRPr lang="en-US" sz="5000" dirty="0"/>
          </a:p>
        </p:txBody>
      </p:sp>
      <p:sp>
        <p:nvSpPr>
          <p:cNvPr id="3" name="Content Placeholder 2">
            <a:extLst>
              <a:ext uri="{FF2B5EF4-FFF2-40B4-BE49-F238E27FC236}">
                <a16:creationId xmlns:a16="http://schemas.microsoft.com/office/drawing/2014/main" id="{9755A58C-CF6E-E132-5A2E-49944A3AA64E}"/>
              </a:ext>
            </a:extLst>
          </p:cNvPr>
          <p:cNvSpPr>
            <a:spLocks noGrp="1"/>
          </p:cNvSpPr>
          <p:nvPr>
            <p:ph idx="1"/>
          </p:nvPr>
        </p:nvSpPr>
        <p:spPr>
          <a:xfrm>
            <a:off x="1558450" y="1105509"/>
            <a:ext cx="10633550" cy="2498190"/>
          </a:xfrm>
        </p:spPr>
        <p:txBody>
          <a:bodyPr>
            <a:normAutofit fontScale="92500" lnSpcReduction="20000"/>
          </a:bodyPr>
          <a:lstStyle/>
          <a:p>
            <a:pPr marL="0" indent="0">
              <a:buNone/>
            </a:pPr>
            <a:endParaRPr lang="en-US" sz="1800" dirty="0">
              <a:effectLst/>
              <a:latin typeface="Calibri" panose="020F0502020204030204" pitchFamily="34" charset="0"/>
              <a:ea typeface="Times New Roman" panose="02020603050405020304" pitchFamily="18" charset="0"/>
            </a:endParaRPr>
          </a:p>
          <a:p>
            <a:r>
              <a:rPr lang="en-US" b="1" dirty="0">
                <a:effectLst/>
                <a:latin typeface="+mj-lt"/>
                <a:ea typeface="Times New Roman" panose="02020603050405020304" pitchFamily="18" charset="0"/>
              </a:rPr>
              <a:t>Results of the Fire Awareness Assessment </a:t>
            </a:r>
          </a:p>
          <a:p>
            <a:pPr marL="0" indent="0">
              <a:buNone/>
            </a:pPr>
            <a:r>
              <a:rPr lang="en-US" sz="1800" dirty="0">
                <a:effectLst/>
                <a:latin typeface="+mj-lt"/>
                <a:ea typeface="Times New Roman" panose="02020603050405020304" pitchFamily="18" charset="0"/>
              </a:rPr>
              <a:t>The fire awareness assessment involved 195 healthcare professionals, of which 79 (42%) were clinical staff (doctors, nurses and other clinical staff) and 116 (58%) were non-clinical staff (administrative, security, housekeeping and maintenance staff).</a:t>
            </a:r>
            <a:r>
              <a:rPr lang="en-IN" dirty="0">
                <a:effectLst/>
                <a:latin typeface="+mj-lt"/>
              </a:rPr>
              <a:t> </a:t>
            </a:r>
          </a:p>
          <a:p>
            <a:pPr marL="0" indent="0">
              <a:buNone/>
            </a:pPr>
            <a:r>
              <a:rPr lang="en-US" sz="1800" dirty="0">
                <a:solidFill>
                  <a:srgbClr val="000000"/>
                </a:solidFill>
                <a:effectLst/>
                <a:latin typeface="+mj-lt"/>
                <a:ea typeface="Times New Roman" panose="02020603050405020304" pitchFamily="18" charset="0"/>
              </a:rPr>
              <a:t>The scoring of the survey was done using “All or null” principle, where </a:t>
            </a:r>
            <a:r>
              <a:rPr lang="en-IN" sz="1800" dirty="0">
                <a:effectLst/>
                <a:latin typeface="+mj-lt"/>
                <a:ea typeface="Times New Roman" panose="02020603050405020304" pitchFamily="18" charset="0"/>
              </a:rPr>
              <a:t>each right response received 1 score, while each wrong response received 0 score. Knowledge scores of &lt;11 (below 80%) were considered "Below Average” while scores of &gt;11 (above 80%) were considered “Above Average”.</a:t>
            </a:r>
            <a:r>
              <a:rPr lang="en-IN" dirty="0">
                <a:effectLst/>
                <a:latin typeface="+mj-lt"/>
              </a:rPr>
              <a:t> </a:t>
            </a:r>
          </a:p>
          <a:p>
            <a:pPr marL="0" indent="0">
              <a:buNone/>
            </a:pPr>
            <a:endParaRPr lang="en-US" dirty="0"/>
          </a:p>
          <a:p>
            <a:pPr marL="0" indent="0">
              <a:buNone/>
            </a:pPr>
            <a:endParaRPr lang="en-US" dirty="0"/>
          </a:p>
        </p:txBody>
      </p:sp>
      <p:graphicFrame>
        <p:nvGraphicFramePr>
          <p:cNvPr id="5" name="Table 4">
            <a:extLst>
              <a:ext uri="{FF2B5EF4-FFF2-40B4-BE49-F238E27FC236}">
                <a16:creationId xmlns:a16="http://schemas.microsoft.com/office/drawing/2014/main" id="{C8AAE324-7B02-72FE-30B3-AC1F2F1FC67F}"/>
              </a:ext>
            </a:extLst>
          </p:cNvPr>
          <p:cNvGraphicFramePr>
            <a:graphicFrameLocks noGrp="1"/>
          </p:cNvGraphicFramePr>
          <p:nvPr>
            <p:extLst>
              <p:ext uri="{D42A27DB-BD31-4B8C-83A1-F6EECF244321}">
                <p14:modId xmlns:p14="http://schemas.microsoft.com/office/powerpoint/2010/main" val="844080449"/>
              </p:ext>
            </p:extLst>
          </p:nvPr>
        </p:nvGraphicFramePr>
        <p:xfrm>
          <a:off x="1410171" y="3784128"/>
          <a:ext cx="5226908" cy="943610"/>
        </p:xfrm>
        <a:graphic>
          <a:graphicData uri="http://schemas.openxmlformats.org/drawingml/2006/table">
            <a:tbl>
              <a:tblPr firstRow="1" firstCol="1" bandRow="1">
                <a:tableStyleId>{9DCAF9ED-07DC-4A11-8D7F-57B35C25682E}</a:tableStyleId>
              </a:tblPr>
              <a:tblGrid>
                <a:gridCol w="4459121">
                  <a:extLst>
                    <a:ext uri="{9D8B030D-6E8A-4147-A177-3AD203B41FA5}">
                      <a16:colId xmlns:a16="http://schemas.microsoft.com/office/drawing/2014/main" val="53117183"/>
                    </a:ext>
                  </a:extLst>
                </a:gridCol>
                <a:gridCol w="767787">
                  <a:extLst>
                    <a:ext uri="{9D8B030D-6E8A-4147-A177-3AD203B41FA5}">
                      <a16:colId xmlns:a16="http://schemas.microsoft.com/office/drawing/2014/main" val="3238481930"/>
                    </a:ext>
                  </a:extLst>
                </a:gridCol>
              </a:tblGrid>
              <a:tr h="353969">
                <a:tc>
                  <a:txBody>
                    <a:bodyPr/>
                    <a:lstStyle/>
                    <a:p>
                      <a:pPr indent="228600" algn="just">
                        <a:lnSpc>
                          <a:spcPct val="200000"/>
                        </a:lnSpc>
                        <a:spcAft>
                          <a:spcPts val="1200"/>
                        </a:spcAft>
                      </a:pPr>
                      <a:r>
                        <a:rPr lang="en-IN" sz="1800" dirty="0">
                          <a:effectLst/>
                          <a:latin typeface="Calibri" panose="020F0502020204030204" pitchFamily="34" charset="0"/>
                          <a:cs typeface="Calibri" panose="020F0502020204030204" pitchFamily="34" charset="0"/>
                        </a:rPr>
                        <a:t> Participants who score MORE than 80%</a:t>
                      </a:r>
                      <a:endParaRPr lang="en-IN" sz="18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indent="228600" algn="just">
                        <a:lnSpc>
                          <a:spcPct val="200000"/>
                        </a:lnSpc>
                        <a:spcAft>
                          <a:spcPts val="1200"/>
                        </a:spcAft>
                      </a:pPr>
                      <a:r>
                        <a:rPr lang="en-IN" sz="1800" dirty="0">
                          <a:effectLst/>
                          <a:latin typeface="Calibri" panose="020F0502020204030204" pitchFamily="34" charset="0"/>
                          <a:cs typeface="Calibri" panose="020F0502020204030204" pitchFamily="34" charset="0"/>
                        </a:rPr>
                        <a:t>136</a:t>
                      </a:r>
                      <a:endParaRPr lang="en-IN" sz="18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5187817"/>
                  </a:ext>
                </a:extLst>
              </a:tr>
              <a:tr h="353969">
                <a:tc>
                  <a:txBody>
                    <a:bodyPr/>
                    <a:lstStyle/>
                    <a:p>
                      <a:pPr indent="228600" algn="just">
                        <a:lnSpc>
                          <a:spcPct val="200000"/>
                        </a:lnSpc>
                        <a:spcAft>
                          <a:spcPts val="1200"/>
                        </a:spcAft>
                      </a:pPr>
                      <a:r>
                        <a:rPr lang="en-IN" sz="1800" dirty="0">
                          <a:effectLst/>
                          <a:latin typeface="Calibri" panose="020F0502020204030204" pitchFamily="34" charset="0"/>
                          <a:cs typeface="Calibri" panose="020F0502020204030204" pitchFamily="34" charset="0"/>
                        </a:rPr>
                        <a:t> Participants who score LESS than 80%</a:t>
                      </a:r>
                      <a:endParaRPr lang="en-IN" sz="18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indent="228600" algn="just">
                        <a:lnSpc>
                          <a:spcPct val="200000"/>
                        </a:lnSpc>
                        <a:spcAft>
                          <a:spcPts val="1200"/>
                        </a:spcAft>
                      </a:pPr>
                      <a:r>
                        <a:rPr lang="en-IN" sz="1800" dirty="0">
                          <a:effectLst/>
                          <a:latin typeface="Calibri" panose="020F0502020204030204" pitchFamily="34" charset="0"/>
                          <a:cs typeface="Calibri" panose="020F0502020204030204" pitchFamily="34" charset="0"/>
                        </a:rPr>
                        <a:t>59</a:t>
                      </a:r>
                      <a:endParaRPr lang="en-IN" sz="18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0359849"/>
                  </a:ext>
                </a:extLst>
              </a:tr>
            </a:tbl>
          </a:graphicData>
        </a:graphic>
      </p:graphicFrame>
      <p:graphicFrame>
        <p:nvGraphicFramePr>
          <p:cNvPr id="7" name="Chart 6">
            <a:extLst>
              <a:ext uri="{FF2B5EF4-FFF2-40B4-BE49-F238E27FC236}">
                <a16:creationId xmlns:a16="http://schemas.microsoft.com/office/drawing/2014/main" id="{836C70C0-7BDA-2B03-1DC8-B2A65F6AB7C3}"/>
              </a:ext>
            </a:extLst>
          </p:cNvPr>
          <p:cNvGraphicFramePr/>
          <p:nvPr>
            <p:extLst>
              <p:ext uri="{D42A27DB-BD31-4B8C-83A1-F6EECF244321}">
                <p14:modId xmlns:p14="http://schemas.microsoft.com/office/powerpoint/2010/main" val="2010773603"/>
              </p:ext>
            </p:extLst>
          </p:nvPr>
        </p:nvGraphicFramePr>
        <p:xfrm>
          <a:off x="7138827" y="3054939"/>
          <a:ext cx="5226907" cy="3675725"/>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3">
            <a:extLst>
              <a:ext uri="{FF2B5EF4-FFF2-40B4-BE49-F238E27FC236}">
                <a16:creationId xmlns:a16="http://schemas.microsoft.com/office/drawing/2014/main" id="{6315857B-BDFC-86B6-8393-B6973493D350}"/>
              </a:ext>
            </a:extLst>
          </p:cNvPr>
          <p:cNvSpPr>
            <a:spLocks noChangeArrowheads="1"/>
          </p:cNvSpPr>
          <p:nvPr/>
        </p:nvSpPr>
        <p:spPr bwMode="auto">
          <a:xfrm flipV="1">
            <a:off x="8044248" y="6867269"/>
            <a:ext cx="1005162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97475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E5FD760-94F0-ACD8-9312-9084F517877F}"/>
              </a:ext>
            </a:extLst>
          </p:cNvPr>
          <p:cNvPicPr>
            <a:picLocks noChangeAspect="1"/>
          </p:cNvPicPr>
          <p:nvPr/>
        </p:nvPicPr>
        <p:blipFill>
          <a:blip r:embed="rId2"/>
          <a:stretch>
            <a:fillRect/>
          </a:stretch>
        </p:blipFill>
        <p:spPr>
          <a:xfrm>
            <a:off x="2246261" y="308920"/>
            <a:ext cx="5038313" cy="6858000"/>
          </a:xfrm>
          <a:prstGeom prst="rect">
            <a:avLst/>
          </a:prstGeom>
        </p:spPr>
      </p:pic>
      <p:pic>
        <p:nvPicPr>
          <p:cNvPr id="9" name="Picture 8">
            <a:extLst>
              <a:ext uri="{FF2B5EF4-FFF2-40B4-BE49-F238E27FC236}">
                <a16:creationId xmlns:a16="http://schemas.microsoft.com/office/drawing/2014/main" id="{C3FB96C7-8046-B76A-1D56-26B9A8DF6F74}"/>
              </a:ext>
            </a:extLst>
          </p:cNvPr>
          <p:cNvPicPr>
            <a:picLocks noChangeAspect="1"/>
          </p:cNvPicPr>
          <p:nvPr/>
        </p:nvPicPr>
        <p:blipFill>
          <a:blip r:embed="rId3"/>
          <a:stretch>
            <a:fillRect/>
          </a:stretch>
        </p:blipFill>
        <p:spPr>
          <a:xfrm>
            <a:off x="7046289" y="753762"/>
            <a:ext cx="4846211" cy="8353168"/>
          </a:xfrm>
          <a:prstGeom prst="rect">
            <a:avLst/>
          </a:prstGeom>
        </p:spPr>
      </p:pic>
      <p:sp>
        <p:nvSpPr>
          <p:cNvPr id="11" name="TextBox 10">
            <a:extLst>
              <a:ext uri="{FF2B5EF4-FFF2-40B4-BE49-F238E27FC236}">
                <a16:creationId xmlns:a16="http://schemas.microsoft.com/office/drawing/2014/main" id="{EBDC8A92-9DF9-7421-B7A0-62D387C51F0E}"/>
              </a:ext>
            </a:extLst>
          </p:cNvPr>
          <p:cNvSpPr txBox="1"/>
          <p:nvPr/>
        </p:nvSpPr>
        <p:spPr>
          <a:xfrm>
            <a:off x="2360141" y="124253"/>
            <a:ext cx="8773297" cy="369332"/>
          </a:xfrm>
          <a:prstGeom prst="rect">
            <a:avLst/>
          </a:prstGeom>
          <a:noFill/>
        </p:spPr>
        <p:txBody>
          <a:bodyPr wrap="square">
            <a:spAutoFit/>
          </a:bodyPr>
          <a:lstStyle/>
          <a:p>
            <a:r>
              <a:rPr lang="en-US" sz="1800" b="1" dirty="0">
                <a:effectLst/>
                <a:ea typeface="Times New Roman" panose="02020603050405020304" pitchFamily="18" charset="0"/>
              </a:rPr>
              <a:t>Responses given by participants to each question in the fire awareness assessment</a:t>
            </a:r>
            <a:r>
              <a:rPr lang="en-IN" b="1" dirty="0">
                <a:effectLst/>
              </a:rPr>
              <a:t> </a:t>
            </a:r>
            <a:endParaRPr lang="en-US" b="1" dirty="0"/>
          </a:p>
        </p:txBody>
      </p:sp>
    </p:spTree>
    <p:extLst>
      <p:ext uri="{BB962C8B-B14F-4D97-AF65-F5344CB8AC3E}">
        <p14:creationId xmlns:p14="http://schemas.microsoft.com/office/powerpoint/2010/main" val="3541110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descr="page13image4414784">
            <a:extLst>
              <a:ext uri="{FF2B5EF4-FFF2-40B4-BE49-F238E27FC236}">
                <a16:creationId xmlns:a16="http://schemas.microsoft.com/office/drawing/2014/main" id="{E7B2F524-2FCD-FF8E-505D-D0ACB64C21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4032" y="895350"/>
            <a:ext cx="5745883" cy="4548824"/>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a:extLst>
              <a:ext uri="{FF2B5EF4-FFF2-40B4-BE49-F238E27FC236}">
                <a16:creationId xmlns:a16="http://schemas.microsoft.com/office/drawing/2014/main" id="{78F6C4E9-BC61-650D-E68A-C7D60EC1D975}"/>
              </a:ext>
            </a:extLst>
          </p:cNvPr>
          <p:cNvCxnSpPr>
            <a:cxnSpLocks/>
          </p:cNvCxnSpPr>
          <p:nvPr/>
        </p:nvCxnSpPr>
        <p:spPr>
          <a:xfrm>
            <a:off x="6009503" y="1845876"/>
            <a:ext cx="2702011" cy="0"/>
          </a:xfrm>
          <a:prstGeom prst="line">
            <a:avLst/>
          </a:prstGeom>
          <a:ln w="1905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54A16F0-C9A8-E3CD-BFA7-49E9F25CB261}"/>
              </a:ext>
            </a:extLst>
          </p:cNvPr>
          <p:cNvCxnSpPr>
            <a:cxnSpLocks/>
          </p:cNvCxnSpPr>
          <p:nvPr/>
        </p:nvCxnSpPr>
        <p:spPr>
          <a:xfrm>
            <a:off x="6009503" y="1845876"/>
            <a:ext cx="0" cy="3269821"/>
          </a:xfrm>
          <a:prstGeom prst="line">
            <a:avLst/>
          </a:prstGeom>
          <a:ln w="1905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54EE2E5-DFA4-2BA6-BA86-916F9D60DB1F}"/>
              </a:ext>
            </a:extLst>
          </p:cNvPr>
          <p:cNvSpPr txBox="1"/>
          <p:nvPr/>
        </p:nvSpPr>
        <p:spPr>
          <a:xfrm>
            <a:off x="2126019" y="135715"/>
            <a:ext cx="9567218" cy="568745"/>
          </a:xfrm>
          <a:prstGeom prst="rect">
            <a:avLst/>
          </a:prstGeom>
          <a:noFill/>
        </p:spPr>
        <p:txBody>
          <a:bodyPr wrap="square">
            <a:spAutoFit/>
          </a:bodyPr>
          <a:lstStyle/>
          <a:p>
            <a:pPr indent="228600" algn="just">
              <a:lnSpc>
                <a:spcPct val="200000"/>
              </a:lnSpc>
              <a:spcAft>
                <a:spcPts val="1200"/>
              </a:spcAft>
            </a:pPr>
            <a:r>
              <a:rPr lang="en-US" sz="1800" b="1" dirty="0">
                <a:effectLst/>
                <a:ea typeface="Times New Roman" panose="02020603050405020304" pitchFamily="18" charset="0"/>
              </a:rPr>
              <a:t>Pareto Analysis of the Non-compliances in the fire awareness assessment question wise </a:t>
            </a:r>
            <a:endParaRPr lang="en-IN" sz="1400" b="1" dirty="0">
              <a:effectLst/>
              <a:ea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F6CB211A-0AE0-93DA-2491-4691D7BEA31D}"/>
              </a:ext>
            </a:extLst>
          </p:cNvPr>
          <p:cNvSpPr txBox="1"/>
          <p:nvPr/>
        </p:nvSpPr>
        <p:spPr>
          <a:xfrm>
            <a:off x="2624782" y="5694089"/>
            <a:ext cx="7680747" cy="923330"/>
          </a:xfrm>
          <a:prstGeom prst="rect">
            <a:avLst/>
          </a:prstGeom>
          <a:noFill/>
        </p:spPr>
        <p:txBody>
          <a:bodyPr wrap="square">
            <a:spAutoFit/>
          </a:bodyPr>
          <a:lstStyle/>
          <a:p>
            <a:pPr indent="228600" algn="just">
              <a:spcAft>
                <a:spcPts val="1200"/>
              </a:spcAft>
            </a:pPr>
            <a:r>
              <a:rPr lang="en-US" sz="1800" dirty="0">
                <a:effectLst/>
                <a:ea typeface="Times New Roman" panose="02020603050405020304" pitchFamily="18" charset="0"/>
                <a:cs typeface="Calibri" panose="020F0502020204030204" pitchFamily="34" charset="0"/>
              </a:rPr>
              <a:t>According to the Pareto Analysis, six questions—Q1, Q6, Q3, Q10, Q11, and Q13—were responsible for 80% of the non-compliance in the fire awareness assessment and are thus identified as a potential area for improvement.</a:t>
            </a:r>
            <a:endParaRPr lang="en-IN" sz="14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5201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E654D9-09B0-A1C3-815D-BFA0489D22A0}"/>
              </a:ext>
            </a:extLst>
          </p:cNvPr>
          <p:cNvSpPr>
            <a:spLocks noGrp="1"/>
          </p:cNvSpPr>
          <p:nvPr>
            <p:ph idx="1"/>
          </p:nvPr>
        </p:nvSpPr>
        <p:spPr>
          <a:xfrm>
            <a:off x="1760757" y="-182527"/>
            <a:ext cx="10018713" cy="3124201"/>
          </a:xfrm>
        </p:spPr>
        <p:txBody>
          <a:bodyPr/>
          <a:lstStyle/>
          <a:p>
            <a:r>
              <a:rPr lang="en-US" b="1" dirty="0">
                <a:effectLst/>
                <a:latin typeface="Calibri" panose="020F0502020204030204" pitchFamily="34" charset="0"/>
                <a:ea typeface="Times New Roman" panose="02020603050405020304" pitchFamily="18" charset="0"/>
              </a:rPr>
              <a:t>Results of the Fire Mock Drill (To access Preparedness of staff) </a:t>
            </a:r>
          </a:p>
          <a:p>
            <a:endParaRPr lang="en-US" dirty="0"/>
          </a:p>
        </p:txBody>
      </p:sp>
      <p:graphicFrame>
        <p:nvGraphicFramePr>
          <p:cNvPr id="4" name="Chart 3">
            <a:extLst>
              <a:ext uri="{FF2B5EF4-FFF2-40B4-BE49-F238E27FC236}">
                <a16:creationId xmlns:a16="http://schemas.microsoft.com/office/drawing/2014/main" id="{5DC470F7-A2D5-6B02-FE59-4EA1AA82BA66}"/>
              </a:ext>
            </a:extLst>
          </p:cNvPr>
          <p:cNvGraphicFramePr/>
          <p:nvPr/>
        </p:nvGraphicFramePr>
        <p:xfrm>
          <a:off x="3065145" y="1384617"/>
          <a:ext cx="6061710" cy="408876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6270854B-9281-B11A-77DB-6CE1B194940F}"/>
              </a:ext>
            </a:extLst>
          </p:cNvPr>
          <p:cNvSpPr txBox="1"/>
          <p:nvPr/>
        </p:nvSpPr>
        <p:spPr>
          <a:xfrm>
            <a:off x="2222204" y="5473382"/>
            <a:ext cx="8536540" cy="923330"/>
          </a:xfrm>
          <a:prstGeom prst="rect">
            <a:avLst/>
          </a:prstGeom>
          <a:noFill/>
        </p:spPr>
        <p:txBody>
          <a:bodyPr wrap="square">
            <a:spAutoFit/>
          </a:bodyPr>
          <a:lstStyle/>
          <a:p>
            <a:r>
              <a:rPr lang="en-IN" sz="1800" dirty="0">
                <a:effectLst/>
                <a:latin typeface="Times New Roman" panose="02020603050405020304" pitchFamily="18" charset="0"/>
                <a:ea typeface="Times New Roman" panose="02020603050405020304" pitchFamily="18" charset="0"/>
              </a:rPr>
              <a:t>From the analysis we infer that out of 23 steps observed during mock drill assessment,  21 areas(86%) were meeting compliance; whereas 2 areas (14%) were not meeting compliance, and hence needs further improvement</a:t>
            </a:r>
            <a:r>
              <a:rPr lang="en-IN" sz="1800" dirty="0">
                <a:latin typeface="Times New Roman" panose="02020603050405020304" pitchFamily="18" charset="0"/>
                <a:ea typeface="Times New Roman" panose="02020603050405020304" pitchFamily="18" charset="0"/>
              </a:rPr>
              <a:t>.</a:t>
            </a:r>
            <a:endParaRPr lang="en-US" dirty="0"/>
          </a:p>
        </p:txBody>
      </p:sp>
    </p:spTree>
    <p:extLst>
      <p:ext uri="{BB962C8B-B14F-4D97-AF65-F5344CB8AC3E}">
        <p14:creationId xmlns:p14="http://schemas.microsoft.com/office/powerpoint/2010/main" val="28276168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7D3B6D-3EFD-E7B8-5F3D-94D19E8348B0}"/>
              </a:ext>
            </a:extLst>
          </p:cNvPr>
          <p:cNvPicPr>
            <a:picLocks noChangeAspect="1"/>
          </p:cNvPicPr>
          <p:nvPr/>
        </p:nvPicPr>
        <p:blipFill>
          <a:blip r:embed="rId2"/>
          <a:stretch>
            <a:fillRect/>
          </a:stretch>
        </p:blipFill>
        <p:spPr>
          <a:xfrm>
            <a:off x="3672894" y="0"/>
            <a:ext cx="4846211" cy="6858000"/>
          </a:xfrm>
          <a:prstGeom prst="rect">
            <a:avLst/>
          </a:prstGeom>
        </p:spPr>
      </p:pic>
    </p:spTree>
    <p:extLst>
      <p:ext uri="{BB962C8B-B14F-4D97-AF65-F5344CB8AC3E}">
        <p14:creationId xmlns:p14="http://schemas.microsoft.com/office/powerpoint/2010/main" val="3184812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DE203-AEE8-5D2A-1D42-2B685E42FAF3}"/>
              </a:ext>
            </a:extLst>
          </p:cNvPr>
          <p:cNvSpPr>
            <a:spLocks noGrp="1"/>
          </p:cNvSpPr>
          <p:nvPr>
            <p:ph type="title"/>
          </p:nvPr>
        </p:nvSpPr>
        <p:spPr>
          <a:xfrm>
            <a:off x="1876839" y="210066"/>
            <a:ext cx="10080383" cy="1210962"/>
          </a:xfrm>
        </p:spPr>
        <p:txBody>
          <a:bodyPr>
            <a:normAutofit fontScale="90000"/>
          </a:bodyPr>
          <a:lstStyle/>
          <a:p>
            <a:r>
              <a:rPr lang="en-US" sz="5000" b="1" dirty="0"/>
              <a:t>APPROVAL FROM MENTOR FOR FINAL DISSERTATION PRESENTATION</a:t>
            </a:r>
          </a:p>
        </p:txBody>
      </p:sp>
      <p:sp>
        <p:nvSpPr>
          <p:cNvPr id="3" name="TextBox 2">
            <a:extLst>
              <a:ext uri="{FF2B5EF4-FFF2-40B4-BE49-F238E27FC236}">
                <a16:creationId xmlns:a16="http://schemas.microsoft.com/office/drawing/2014/main" id="{2D705C3B-0659-EF13-9A15-54A12895A6ED}"/>
              </a:ext>
            </a:extLst>
          </p:cNvPr>
          <p:cNvSpPr txBox="1"/>
          <p:nvPr/>
        </p:nvSpPr>
        <p:spPr>
          <a:xfrm>
            <a:off x="3188044" y="6278602"/>
            <a:ext cx="8513805" cy="369332"/>
          </a:xfrm>
          <a:prstGeom prst="rect">
            <a:avLst/>
          </a:prstGeom>
          <a:noFill/>
        </p:spPr>
        <p:txBody>
          <a:bodyPr wrap="square" rtlCol="0">
            <a:spAutoFit/>
          </a:bodyPr>
          <a:lstStyle/>
          <a:p>
            <a:r>
              <a:rPr lang="en-US" b="1" dirty="0"/>
              <a:t>NOTE : The Study was approved by the SRB committee of </a:t>
            </a:r>
            <a:r>
              <a:rPr lang="en-US" b="1" dirty="0" err="1"/>
              <a:t>IIHMR,Delhi</a:t>
            </a:r>
            <a:endParaRPr lang="en-US" b="1" dirty="0"/>
          </a:p>
        </p:txBody>
      </p:sp>
      <p:pic>
        <p:nvPicPr>
          <p:cNvPr id="4" name="Picture 3">
            <a:extLst>
              <a:ext uri="{FF2B5EF4-FFF2-40B4-BE49-F238E27FC236}">
                <a16:creationId xmlns:a16="http://schemas.microsoft.com/office/drawing/2014/main" id="{E159A28C-77F0-9775-0590-CD93847B3C66}"/>
              </a:ext>
            </a:extLst>
          </p:cNvPr>
          <p:cNvPicPr>
            <a:picLocks noChangeAspect="1"/>
          </p:cNvPicPr>
          <p:nvPr/>
        </p:nvPicPr>
        <p:blipFill rotWithShape="1">
          <a:blip r:embed="rId2"/>
          <a:srcRect l="16702" t="25375" r="6116" b="464"/>
          <a:stretch/>
        </p:blipFill>
        <p:spPr>
          <a:xfrm>
            <a:off x="2697091" y="1737956"/>
            <a:ext cx="8023855" cy="4131503"/>
          </a:xfrm>
          <a:prstGeom prst="rect">
            <a:avLst/>
          </a:prstGeom>
        </p:spPr>
      </p:pic>
    </p:spTree>
    <p:extLst>
      <p:ext uri="{BB962C8B-B14F-4D97-AF65-F5344CB8AC3E}">
        <p14:creationId xmlns:p14="http://schemas.microsoft.com/office/powerpoint/2010/main" val="25293702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884AD33-77AF-E95E-00C3-9B611BE3B06C}"/>
              </a:ext>
            </a:extLst>
          </p:cNvPr>
          <p:cNvPicPr>
            <a:picLocks noChangeAspect="1"/>
          </p:cNvPicPr>
          <p:nvPr/>
        </p:nvPicPr>
        <p:blipFill>
          <a:blip r:embed="rId2"/>
          <a:stretch>
            <a:fillRect/>
          </a:stretch>
        </p:blipFill>
        <p:spPr>
          <a:xfrm>
            <a:off x="3672894" y="0"/>
            <a:ext cx="4846211" cy="6858000"/>
          </a:xfrm>
          <a:prstGeom prst="rect">
            <a:avLst/>
          </a:prstGeom>
        </p:spPr>
      </p:pic>
    </p:spTree>
    <p:extLst>
      <p:ext uri="{BB962C8B-B14F-4D97-AF65-F5344CB8AC3E}">
        <p14:creationId xmlns:p14="http://schemas.microsoft.com/office/powerpoint/2010/main" val="2087080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CC3B14-2AB0-FA47-7A1B-14338B09A303}"/>
              </a:ext>
            </a:extLst>
          </p:cNvPr>
          <p:cNvSpPr>
            <a:spLocks noGrp="1"/>
          </p:cNvSpPr>
          <p:nvPr>
            <p:ph idx="1"/>
          </p:nvPr>
        </p:nvSpPr>
        <p:spPr>
          <a:xfrm>
            <a:off x="1357570" y="1274775"/>
            <a:ext cx="10334626" cy="5904501"/>
          </a:xfrm>
        </p:spPr>
        <p:txBody>
          <a:bodyPr>
            <a:normAutofit/>
          </a:bodyPr>
          <a:lstStyle/>
          <a:p>
            <a:pPr marL="0" indent="0" algn="l">
              <a:buNone/>
            </a:pPr>
            <a:r>
              <a:rPr lang="en-US" sz="2000" b="1" dirty="0">
                <a:latin typeface="+mj-lt"/>
                <a:ea typeface="Times New Roman" panose="02020603050405020304" pitchFamily="18" charset="0"/>
              </a:rPr>
              <a:t>T</a:t>
            </a:r>
            <a:r>
              <a:rPr lang="en-US" sz="2000" b="1" dirty="0">
                <a:effectLst/>
                <a:latin typeface="+mj-lt"/>
                <a:ea typeface="Times New Roman" panose="02020603050405020304" pitchFamily="18" charset="0"/>
              </a:rPr>
              <a:t>he Fire Awareness Assessment </a:t>
            </a:r>
          </a:p>
          <a:p>
            <a:pPr algn="l">
              <a:buFont typeface="Arial" panose="020B0604020202020204" pitchFamily="34" charset="0"/>
              <a:buChar char="•"/>
            </a:pPr>
            <a:r>
              <a:rPr lang="en-US" sz="1600" dirty="0">
                <a:effectLst/>
                <a:latin typeface="+mj-lt"/>
                <a:ea typeface="Times New Roman" panose="02020603050405020304" pitchFamily="18" charset="0"/>
              </a:rPr>
              <a:t>In this study, out of 195 participants, 136 individuals (approximately 70%) received scores of more than 80% on the fire awareness assessment, reflecting a thorough understanding of the hospital's fire safety policies and plan.</a:t>
            </a:r>
          </a:p>
          <a:p>
            <a:pPr algn="l">
              <a:buFont typeface="Arial" panose="020B0604020202020204" pitchFamily="34" charset="0"/>
              <a:buChar char="•"/>
            </a:pPr>
            <a:r>
              <a:rPr lang="en-US" sz="1600" dirty="0">
                <a:effectLst/>
                <a:latin typeface="+mj-lt"/>
                <a:ea typeface="Times New Roman" panose="02020603050405020304" pitchFamily="18" charset="0"/>
              </a:rPr>
              <a:t>59 participants (about 30%) received evaluations below 80%,</a:t>
            </a:r>
            <a:r>
              <a:rPr lang="en-IN" sz="1600" dirty="0">
                <a:effectLst/>
                <a:latin typeface="+mj-lt"/>
                <a:ea typeface="Times New Roman" panose="02020603050405020304" pitchFamily="18" charset="0"/>
              </a:rPr>
              <a:t> Suggesting scope of improvement in these areas</a:t>
            </a:r>
            <a:r>
              <a:rPr lang="en-US" sz="1600" dirty="0">
                <a:latin typeface="+mj-lt"/>
                <a:ea typeface="Times New Roman" panose="02020603050405020304" pitchFamily="18" charset="0"/>
              </a:rPr>
              <a:t>.</a:t>
            </a:r>
          </a:p>
          <a:p>
            <a:pPr marL="0" indent="0" algn="l">
              <a:buNone/>
            </a:pPr>
            <a:endParaRPr lang="en-US" sz="1800" b="1" dirty="0">
              <a:effectLst/>
              <a:latin typeface="+mj-lt"/>
              <a:ea typeface="Times New Roman" panose="02020603050405020304" pitchFamily="18" charset="0"/>
            </a:endParaRPr>
          </a:p>
          <a:p>
            <a:pPr marL="0" indent="0" algn="l">
              <a:buNone/>
            </a:pPr>
            <a:r>
              <a:rPr lang="en-US" sz="2000" b="1" dirty="0">
                <a:effectLst/>
                <a:latin typeface="+mj-lt"/>
                <a:ea typeface="Times New Roman" panose="02020603050405020304" pitchFamily="18" charset="0"/>
              </a:rPr>
              <a:t>Areas of Improvement Carved Out By Paetro Analysis</a:t>
            </a:r>
          </a:p>
          <a:p>
            <a:pPr>
              <a:buFont typeface="Arial" panose="020B0604020202020204" pitchFamily="34" charset="0"/>
              <a:buChar char="•"/>
            </a:pPr>
            <a:r>
              <a:rPr lang="en-US" sz="1800" dirty="0">
                <a:effectLst/>
                <a:latin typeface="+mj-lt"/>
                <a:ea typeface="Times New Roman" panose="02020603050405020304" pitchFamily="18" charset="0"/>
                <a:cs typeface="Times New Roman" panose="02020603050405020304" pitchFamily="18" charset="0"/>
              </a:rPr>
              <a:t>40% of the respondents were unsure of full form of the acronym designated for the fire assembly area</a:t>
            </a:r>
          </a:p>
          <a:p>
            <a:pPr>
              <a:buFont typeface="Arial" panose="020B0604020202020204" pitchFamily="34" charset="0"/>
              <a:buChar char="•"/>
            </a:pPr>
            <a:r>
              <a:rPr lang="en-US" sz="1800" dirty="0">
                <a:effectLst/>
                <a:latin typeface="+mj-lt"/>
                <a:ea typeface="Times New Roman" panose="02020603050405020304" pitchFamily="18" charset="0"/>
                <a:cs typeface="Times New Roman" panose="02020603050405020304" pitchFamily="18" charset="0"/>
              </a:rPr>
              <a:t>28% were unsure of the order of events they will follow in case of a fire emergency</a:t>
            </a:r>
          </a:p>
          <a:p>
            <a:pPr>
              <a:buFont typeface="Arial" panose="020B0604020202020204" pitchFamily="34" charset="0"/>
              <a:buChar char="•"/>
            </a:pPr>
            <a:r>
              <a:rPr lang="en-US" sz="1800" dirty="0">
                <a:effectLst/>
                <a:latin typeface="+mj-lt"/>
                <a:ea typeface="Times New Roman" panose="02020603050405020304" pitchFamily="18" charset="0"/>
                <a:cs typeface="Times New Roman" panose="02020603050405020304" pitchFamily="18" charset="0"/>
              </a:rPr>
              <a:t>19% were not aware of the emergency number that must be called in case of a fire emergency</a:t>
            </a:r>
          </a:p>
          <a:p>
            <a:pPr>
              <a:buFont typeface="Arial" panose="020B0604020202020204" pitchFamily="34" charset="0"/>
              <a:buChar char="•"/>
            </a:pPr>
            <a:r>
              <a:rPr lang="en-US" sz="1800" dirty="0">
                <a:effectLst/>
                <a:latin typeface="+mj-lt"/>
                <a:ea typeface="Times New Roman" panose="02020603050405020304" pitchFamily="18" charset="0"/>
                <a:cs typeface="Times New Roman" panose="02020603050405020304" pitchFamily="18" charset="0"/>
              </a:rPr>
              <a:t>18% were unaware of the location where injured or rescued patients from fire sites are transferred for medical treatment</a:t>
            </a:r>
          </a:p>
          <a:p>
            <a:pPr>
              <a:buFont typeface="Arial" panose="020B0604020202020204" pitchFamily="34" charset="0"/>
              <a:buChar char="•"/>
            </a:pPr>
            <a:r>
              <a:rPr lang="en-US" sz="1800" dirty="0">
                <a:effectLst/>
                <a:latin typeface="+mj-lt"/>
                <a:ea typeface="Times New Roman" panose="02020603050405020304" pitchFamily="18" charset="0"/>
                <a:cs typeface="Times New Roman" panose="02020603050405020304" pitchFamily="18" charset="0"/>
              </a:rPr>
              <a:t> 18% of respondents were unaware were unaware of the staff role in a fire emergency </a:t>
            </a:r>
          </a:p>
          <a:p>
            <a:pPr>
              <a:buFont typeface="Arial" panose="020B0604020202020204" pitchFamily="34" charset="0"/>
              <a:buChar char="•"/>
            </a:pPr>
            <a:r>
              <a:rPr lang="en-US" sz="1800" dirty="0">
                <a:effectLst/>
                <a:latin typeface="+mj-lt"/>
                <a:ea typeface="Times New Roman" panose="02020603050405020304" pitchFamily="18" charset="0"/>
                <a:cs typeface="Times New Roman" panose="02020603050405020304" pitchFamily="18" charset="0"/>
              </a:rPr>
              <a:t> 13% were unaware of the type of fire extinguisher to use in the event of an electric fire.</a:t>
            </a:r>
            <a:endParaRPr lang="en-IN" sz="1800" dirty="0">
              <a:effectLst/>
              <a:latin typeface="+mj-lt"/>
              <a:ea typeface="Times New Roman" panose="02020603050405020304" pitchFamily="18" charset="0"/>
              <a:cs typeface="Times New Roman" panose="02020603050405020304" pitchFamily="18" charset="0"/>
            </a:endParaRPr>
          </a:p>
          <a:p>
            <a:pPr algn="l">
              <a:buFont typeface="Arial" panose="020B0604020202020204" pitchFamily="34" charset="0"/>
              <a:buChar char="•"/>
            </a:pPr>
            <a:endParaRPr lang="en-US" b="1" dirty="0">
              <a:effectLst/>
              <a:latin typeface="+mj-lt"/>
              <a:ea typeface="Times New Roman" panose="02020603050405020304" pitchFamily="18" charset="0"/>
            </a:endParaRPr>
          </a:p>
          <a:p>
            <a:pPr algn="l">
              <a:buFont typeface="Arial" panose="020B0604020202020204" pitchFamily="34" charset="0"/>
              <a:buChar char="•"/>
            </a:pPr>
            <a:endParaRPr lang="en-US" dirty="0">
              <a:latin typeface="+mj-lt"/>
            </a:endParaRPr>
          </a:p>
        </p:txBody>
      </p:sp>
      <p:sp>
        <p:nvSpPr>
          <p:cNvPr id="4" name="Title 1">
            <a:extLst>
              <a:ext uri="{FF2B5EF4-FFF2-40B4-BE49-F238E27FC236}">
                <a16:creationId xmlns:a16="http://schemas.microsoft.com/office/drawing/2014/main" id="{1AF275F8-ABB0-624C-1BD8-2B76327FBBFA}"/>
              </a:ext>
            </a:extLst>
          </p:cNvPr>
          <p:cNvSpPr>
            <a:spLocks noGrp="1"/>
          </p:cNvSpPr>
          <p:nvPr>
            <p:ph type="title"/>
          </p:nvPr>
        </p:nvSpPr>
        <p:spPr>
          <a:xfrm>
            <a:off x="0" y="0"/>
            <a:ext cx="12192000" cy="1357215"/>
          </a:xfrm>
        </p:spPr>
        <p:txBody>
          <a:bodyPr>
            <a:noAutofit/>
          </a:bodyPr>
          <a:lstStyle/>
          <a:p>
            <a:r>
              <a:rPr lang="en-US" sz="5000" b="1" dirty="0">
                <a:latin typeface="+mn-lt"/>
              </a:rPr>
              <a:t>DISCUSSION</a:t>
            </a:r>
          </a:p>
        </p:txBody>
      </p:sp>
    </p:spTree>
    <p:extLst>
      <p:ext uri="{BB962C8B-B14F-4D97-AF65-F5344CB8AC3E}">
        <p14:creationId xmlns:p14="http://schemas.microsoft.com/office/powerpoint/2010/main" val="1413736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E9E861-53FA-9C42-B031-05B0AE09B7F5}"/>
              </a:ext>
            </a:extLst>
          </p:cNvPr>
          <p:cNvSpPr>
            <a:spLocks noGrp="1"/>
          </p:cNvSpPr>
          <p:nvPr>
            <p:ph idx="1"/>
          </p:nvPr>
        </p:nvSpPr>
        <p:spPr>
          <a:xfrm>
            <a:off x="1533737" y="418069"/>
            <a:ext cx="10018713" cy="5908590"/>
          </a:xfrm>
        </p:spPr>
        <p:txBody>
          <a:bodyPr>
            <a:normAutofit/>
          </a:bodyPr>
          <a:lstStyle/>
          <a:p>
            <a:pPr marL="0" indent="0">
              <a:buNone/>
            </a:pPr>
            <a:r>
              <a:rPr lang="en-US" b="1" dirty="0">
                <a:effectLst/>
                <a:latin typeface="+mj-lt"/>
                <a:ea typeface="Times New Roman" panose="02020603050405020304" pitchFamily="18" charset="0"/>
              </a:rPr>
              <a:t>Fire Mock Drill (To access Preparedness of staff)</a:t>
            </a:r>
          </a:p>
          <a:p>
            <a:r>
              <a:rPr lang="en-US" sz="1800" dirty="0">
                <a:solidFill>
                  <a:srgbClr val="FF0000"/>
                </a:solidFill>
                <a:latin typeface="+mj-lt"/>
                <a:ea typeface="Times New Roman" panose="02020603050405020304" pitchFamily="18" charset="0"/>
              </a:rPr>
              <a:t>The f</a:t>
            </a:r>
            <a:r>
              <a:rPr lang="en-US" sz="1800" dirty="0">
                <a:solidFill>
                  <a:srgbClr val="FF0000"/>
                </a:solidFill>
                <a:effectLst/>
                <a:latin typeface="+mj-lt"/>
                <a:ea typeface="Times New Roman" panose="02020603050405020304" pitchFamily="18" charset="0"/>
              </a:rPr>
              <a:t>irst responder was not aware of the disaster number (6006) during the mock drill also was reminded to tell the phone exchange that it was a "mock drill”</a:t>
            </a:r>
            <a:r>
              <a:rPr lang="en-IN" sz="1800" dirty="0">
                <a:solidFill>
                  <a:srgbClr val="FF0000"/>
                </a:solidFill>
                <a:latin typeface="+mj-lt"/>
                <a:ea typeface="Times New Roman" panose="02020603050405020304" pitchFamily="18" charset="0"/>
              </a:rPr>
              <a:t>. </a:t>
            </a:r>
            <a:endParaRPr lang="en-IN" dirty="0">
              <a:solidFill>
                <a:srgbClr val="FF0000"/>
              </a:solidFill>
              <a:effectLst/>
              <a:latin typeface="+mj-lt"/>
            </a:endParaRPr>
          </a:p>
          <a:p>
            <a:r>
              <a:rPr lang="en-US" sz="1800" dirty="0">
                <a:effectLst/>
                <a:latin typeface="+mj-lt"/>
                <a:ea typeface="Times New Roman" panose="02020603050405020304" pitchFamily="18" charset="0"/>
              </a:rPr>
              <a:t>After receiving the call from the first observer, the telephone exchange staff announced “code red." The security, housekeeping, and maintenance staff rushed to the fire site with a fire extinguisher and other necessary equipment after hearing the Code Red announcement over the PA system.</a:t>
            </a:r>
          </a:p>
          <a:p>
            <a:r>
              <a:rPr lang="en-US" sz="1800" dirty="0">
                <a:latin typeface="+mj-lt"/>
                <a:ea typeface="Times New Roman" panose="02020603050405020304" pitchFamily="18" charset="0"/>
              </a:rPr>
              <a:t>All the other healthcare workers in the hospital reached the assembly area on time. </a:t>
            </a:r>
            <a:endParaRPr lang="en-US" sz="1800" dirty="0">
              <a:effectLst/>
              <a:latin typeface="+mj-lt"/>
              <a:ea typeface="Times New Roman" panose="02020603050405020304" pitchFamily="18" charset="0"/>
            </a:endParaRPr>
          </a:p>
          <a:p>
            <a:r>
              <a:rPr lang="en-US" sz="1800" dirty="0">
                <a:effectLst/>
                <a:latin typeface="+mj-lt"/>
                <a:ea typeface="Times New Roman" panose="02020603050405020304" pitchFamily="18" charset="0"/>
              </a:rPr>
              <a:t>To evaluate the performance of the fire safety rescue team, dummy patients were placed at fire site to test the evacuation process.</a:t>
            </a:r>
            <a:endParaRPr lang="en-US" sz="1800" dirty="0">
              <a:latin typeface="+mj-lt"/>
              <a:ea typeface="Times New Roman" panose="02020603050405020304" pitchFamily="18" charset="0"/>
            </a:endParaRPr>
          </a:p>
          <a:p>
            <a:r>
              <a:rPr lang="en-US" sz="1800" dirty="0">
                <a:effectLst/>
                <a:latin typeface="+mj-lt"/>
                <a:ea typeface="Times New Roman" panose="02020603050405020304" pitchFamily="18" charset="0"/>
              </a:rPr>
              <a:t>It was observed that the status and rescue operation were insufficiently coordinated between the head of security and the chairperson of the ICC during this assessment.</a:t>
            </a:r>
          </a:p>
          <a:p>
            <a:r>
              <a:rPr lang="en-US" sz="1800" dirty="0">
                <a:solidFill>
                  <a:srgbClr val="FF0000"/>
                </a:solidFill>
                <a:effectLst/>
                <a:latin typeface="+mj-lt"/>
                <a:ea typeface="Times New Roman" panose="02020603050405020304" pitchFamily="18" charset="0"/>
              </a:rPr>
              <a:t>Additionally, the security personnel dialed the incorrect disaster number just as it was time to declare code green (all clear).</a:t>
            </a:r>
            <a:endParaRPr lang="en-US" b="1" dirty="0">
              <a:solidFill>
                <a:srgbClr val="FF0000"/>
              </a:solidFill>
              <a:effectLst/>
              <a:latin typeface="+mj-lt"/>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2869703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F1754-A8D8-2A21-6CD5-DC0351B76774}"/>
              </a:ext>
            </a:extLst>
          </p:cNvPr>
          <p:cNvSpPr>
            <a:spLocks noGrp="1"/>
          </p:cNvSpPr>
          <p:nvPr>
            <p:ph type="title"/>
          </p:nvPr>
        </p:nvSpPr>
        <p:spPr/>
        <p:txBody>
          <a:bodyPr/>
          <a:lstStyle/>
          <a:p>
            <a:r>
              <a:rPr lang="en-US" sz="4400" dirty="0"/>
              <a:t> </a:t>
            </a:r>
            <a:r>
              <a:rPr lang="en-US" sz="5000" b="1" dirty="0">
                <a:effectLst/>
                <a:ea typeface="Times New Roman" panose="02020603050405020304" pitchFamily="18" charset="0"/>
                <a:cs typeface="Times New Roman" panose="02020603050405020304" pitchFamily="18" charset="0"/>
              </a:rPr>
              <a:t>CONCLUSION</a:t>
            </a:r>
            <a:br>
              <a:rPr lang="en-IN"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DEA815F7-16A3-F79A-99EF-0870A18EA2A7}"/>
              </a:ext>
            </a:extLst>
          </p:cNvPr>
          <p:cNvSpPr>
            <a:spLocks noGrp="1"/>
          </p:cNvSpPr>
          <p:nvPr>
            <p:ph idx="1"/>
          </p:nvPr>
        </p:nvSpPr>
        <p:spPr>
          <a:xfrm>
            <a:off x="1644948" y="1866899"/>
            <a:ext cx="10018713" cy="3124201"/>
          </a:xfrm>
        </p:spPr>
        <p:txBody>
          <a:bodyPr>
            <a:normAutofit/>
          </a:bodyPr>
          <a:lstStyle/>
          <a:p>
            <a:pPr marL="180340" marR="243840" indent="0" algn="just">
              <a:lnSpc>
                <a:spcPct val="200000"/>
              </a:lnSpc>
              <a:spcAft>
                <a:spcPts val="1200"/>
              </a:spcAft>
              <a:buNone/>
            </a:pPr>
            <a:r>
              <a:rPr lang="en-US" sz="1800" dirty="0">
                <a:effectLst/>
                <a:ea typeface="Times New Roman" panose="02020603050405020304" pitchFamily="18" charset="0"/>
                <a:cs typeface="Times New Roman" panose="02020603050405020304" pitchFamily="18" charset="0"/>
              </a:rPr>
              <a:t>A commendable level of fire safety awareness and training was present among the majority of hospital staff. However, taking into account the severity of fire disaster which may lead to loss of life and property, it is imperative to build a robust system and empower staff to a level that they are able to handle the situation and respond efficiently without panicking.</a:t>
            </a:r>
            <a:endParaRPr lang="en-IN" sz="1800" dirty="0">
              <a:effectLst/>
              <a:ea typeface="Times New Roman" panose="02020603050405020304" pitchFamily="18" charset="0"/>
              <a:cs typeface="Times New Roman" panose="02020603050405020304" pitchFamily="18" charset="0"/>
            </a:endParaRPr>
          </a:p>
          <a:p>
            <a:pPr marL="180340" marR="243840" indent="0" algn="just">
              <a:lnSpc>
                <a:spcPct val="200000"/>
              </a:lnSpc>
              <a:spcAft>
                <a:spcPts val="1200"/>
              </a:spcAft>
              <a:buNone/>
            </a:pP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28116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2DC1F-4D7F-BB5A-19E3-25487A978056}"/>
              </a:ext>
            </a:extLst>
          </p:cNvPr>
          <p:cNvSpPr>
            <a:spLocks noGrp="1"/>
          </p:cNvSpPr>
          <p:nvPr>
            <p:ph type="title"/>
          </p:nvPr>
        </p:nvSpPr>
        <p:spPr>
          <a:xfrm>
            <a:off x="1484309" y="-126705"/>
            <a:ext cx="10018713" cy="1752599"/>
          </a:xfrm>
        </p:spPr>
        <p:txBody>
          <a:bodyPr>
            <a:normAutofit/>
          </a:bodyPr>
          <a:lstStyle/>
          <a:p>
            <a:r>
              <a:rPr lang="en-US" sz="5000" b="1" dirty="0">
                <a:effectLst/>
                <a:ea typeface="Times New Roman" panose="02020603050405020304" pitchFamily="18" charset="0"/>
              </a:rPr>
              <a:t>RECOMMENDATION</a:t>
            </a:r>
            <a:r>
              <a:rPr lang="en-IN" sz="5000" dirty="0">
                <a:effectLst/>
              </a:rPr>
              <a:t> </a:t>
            </a:r>
            <a:endParaRPr lang="en-US" sz="5000" dirty="0"/>
          </a:p>
        </p:txBody>
      </p:sp>
      <p:sp>
        <p:nvSpPr>
          <p:cNvPr id="3" name="Content Placeholder 2">
            <a:extLst>
              <a:ext uri="{FF2B5EF4-FFF2-40B4-BE49-F238E27FC236}">
                <a16:creationId xmlns:a16="http://schemas.microsoft.com/office/drawing/2014/main" id="{3B115CD3-D8A0-0851-9D28-AEDB2C2BB488}"/>
              </a:ext>
            </a:extLst>
          </p:cNvPr>
          <p:cNvSpPr>
            <a:spLocks noGrp="1"/>
          </p:cNvSpPr>
          <p:nvPr>
            <p:ph idx="1"/>
          </p:nvPr>
        </p:nvSpPr>
        <p:spPr>
          <a:xfrm>
            <a:off x="1484310" y="1332613"/>
            <a:ext cx="10707690" cy="5043474"/>
          </a:xfrm>
        </p:spPr>
        <p:txBody>
          <a:bodyPr>
            <a:normAutofit fontScale="92500" lnSpcReduction="10000"/>
          </a:bodyPr>
          <a:lstStyle/>
          <a:p>
            <a:pPr marL="342900" marR="243840" lvl="0" indent="-342900">
              <a:lnSpc>
                <a:spcPct val="120000"/>
              </a:lnSpc>
              <a:spcAft>
                <a:spcPts val="1200"/>
              </a:spcAft>
              <a:buFont typeface="+mj-lt"/>
              <a:buAutoNum type="arabicPeriod"/>
            </a:pPr>
            <a:r>
              <a:rPr lang="en-US" sz="1800" dirty="0">
                <a:effectLst/>
                <a:latin typeface="+mj-lt"/>
                <a:ea typeface="Times New Roman" panose="02020603050405020304" pitchFamily="18" charset="0"/>
                <a:cs typeface="Times New Roman" panose="02020603050405020304" pitchFamily="18" charset="0"/>
              </a:rPr>
              <a:t>The Head of the Department (HOD) may periodically hold trainings at the departmental level. To do this, </a:t>
            </a:r>
            <a:r>
              <a:rPr lang="en-IN" sz="1800" dirty="0">
                <a:effectLst/>
                <a:latin typeface="+mj-lt"/>
                <a:ea typeface="Times New Roman" panose="02020603050405020304" pitchFamily="18" charset="0"/>
                <a:cs typeface="Times New Roman" panose="02020603050405020304" pitchFamily="18" charset="0"/>
              </a:rPr>
              <a:t>department-based training (both critical and non critical areas) should reinforce role-specific sessions in which specific roles are assigned to specific staff members. Also, </a:t>
            </a:r>
            <a:r>
              <a:rPr lang="en-US" sz="1800" dirty="0">
                <a:effectLst/>
                <a:latin typeface="+mj-lt"/>
                <a:ea typeface="Times New Roman" panose="02020603050405020304" pitchFamily="18" charset="0"/>
                <a:cs typeface="Times New Roman" panose="02020603050405020304" pitchFamily="18" charset="0"/>
              </a:rPr>
              <a:t>the HOD should include code red trainings in their departmental training calendar and must provide the training division a record of the training calendar, attendance, and evaluations.</a:t>
            </a:r>
            <a:endParaRPr lang="en-IN" sz="1800" dirty="0">
              <a:effectLst/>
              <a:latin typeface="+mj-lt"/>
              <a:ea typeface="Times New Roman" panose="02020603050405020304" pitchFamily="18" charset="0"/>
              <a:cs typeface="Times New Roman" panose="02020603050405020304" pitchFamily="18" charset="0"/>
            </a:endParaRPr>
          </a:p>
          <a:p>
            <a:pPr marL="342900" marR="243840" lvl="0" indent="-342900">
              <a:lnSpc>
                <a:spcPct val="120000"/>
              </a:lnSpc>
              <a:spcAft>
                <a:spcPts val="1200"/>
              </a:spcAft>
              <a:buFont typeface="+mj-lt"/>
              <a:buAutoNum type="arabicPeriod"/>
            </a:pPr>
            <a:r>
              <a:rPr lang="en-US" sz="1800" dirty="0">
                <a:effectLst/>
                <a:latin typeface="+mj-lt"/>
                <a:ea typeface="Times New Roman" panose="02020603050405020304" pitchFamily="18" charset="0"/>
                <a:cs typeface="Times New Roman" panose="02020603050405020304" pitchFamily="18" charset="0"/>
              </a:rPr>
              <a:t>The fire safety training modules could be revised periodically and ought to adhere to the hospital's fire safety plan and fire safety SOP.</a:t>
            </a:r>
            <a:endParaRPr lang="en-IN" sz="1800" dirty="0">
              <a:effectLst/>
              <a:latin typeface="+mj-lt"/>
              <a:ea typeface="Times New Roman" panose="02020603050405020304" pitchFamily="18" charset="0"/>
              <a:cs typeface="Times New Roman" panose="02020603050405020304" pitchFamily="18" charset="0"/>
            </a:endParaRPr>
          </a:p>
          <a:p>
            <a:pPr marL="342900" marR="243840" lvl="0" indent="-342900" algn="just">
              <a:lnSpc>
                <a:spcPct val="120000"/>
              </a:lnSpc>
              <a:buFont typeface="+mj-lt"/>
              <a:buAutoNum type="arabicPeriod"/>
            </a:pPr>
            <a:r>
              <a:rPr lang="en-US" sz="1800" dirty="0">
                <a:effectLst/>
                <a:latin typeface="+mj-lt"/>
                <a:ea typeface="Times New Roman" panose="02020603050405020304" pitchFamily="18" charset="0"/>
                <a:cs typeface="Times New Roman" panose="02020603050405020304" pitchFamily="18" charset="0"/>
              </a:rPr>
              <a:t>The hospital can regularly hold mock drills to evaluate the staff's level of training, and more staff members should be encouraged to take part, including doctors who are also a part of the front-line personnel.</a:t>
            </a:r>
            <a:endParaRPr lang="en-IN" sz="1800" dirty="0">
              <a:effectLst/>
              <a:latin typeface="+mj-lt"/>
              <a:ea typeface="Times New Roman" panose="02020603050405020304" pitchFamily="18" charset="0"/>
              <a:cs typeface="Times New Roman" panose="02020603050405020304" pitchFamily="18" charset="0"/>
            </a:endParaRPr>
          </a:p>
          <a:p>
            <a:pPr marL="342900" marR="243840" lvl="0" indent="-342900" algn="just">
              <a:lnSpc>
                <a:spcPct val="120000"/>
              </a:lnSpc>
              <a:buFont typeface="+mj-lt"/>
              <a:buAutoNum type="arabicPeriod"/>
            </a:pPr>
            <a:r>
              <a:rPr lang="en-US" sz="1800" dirty="0">
                <a:effectLst/>
                <a:latin typeface="+mj-lt"/>
                <a:ea typeface="Times New Roman" panose="02020603050405020304" pitchFamily="18" charset="0"/>
                <a:cs typeface="Times New Roman" panose="02020603050405020304" pitchFamily="18" charset="0"/>
              </a:rPr>
              <a:t>To gauge the staff's knowledge of fire safety, fire safety assessments be performed every six months. In order to track development and comprehension. It is important to identify the gaps and include them in the training module's improvement scope.</a:t>
            </a:r>
            <a:endParaRPr lang="en-IN" sz="1800" dirty="0">
              <a:effectLst/>
              <a:latin typeface="+mj-lt"/>
              <a:ea typeface="Times New Roman" panose="02020603050405020304" pitchFamily="18" charset="0"/>
              <a:cs typeface="Times New Roman" panose="02020603050405020304" pitchFamily="18" charset="0"/>
            </a:endParaRPr>
          </a:p>
          <a:p>
            <a:pPr marL="342900" marR="243840" lvl="0" indent="-342900" algn="just">
              <a:lnSpc>
                <a:spcPct val="120000"/>
              </a:lnSpc>
              <a:spcAft>
                <a:spcPts val="1200"/>
              </a:spcAft>
              <a:buFont typeface="+mj-lt"/>
              <a:buAutoNum type="arabicPeriod"/>
            </a:pPr>
            <a:r>
              <a:rPr lang="en-US" sz="1800" dirty="0">
                <a:effectLst/>
                <a:latin typeface="+mj-lt"/>
                <a:ea typeface="Times New Roman" panose="02020603050405020304" pitchFamily="18" charset="0"/>
                <a:cs typeface="Times New Roman" panose="02020603050405020304" pitchFamily="18" charset="0"/>
              </a:rPr>
              <a:t>At the time of induction new employee could be assessed for fire safety and according to that the training needs can be catered</a:t>
            </a:r>
            <a:endParaRPr lang="en-IN" sz="1800" dirty="0">
              <a:effectLst/>
              <a:latin typeface="+mj-lt"/>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13176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7DDEB-A57C-FDD0-A7C4-ECEA12D873FC}"/>
              </a:ext>
            </a:extLst>
          </p:cNvPr>
          <p:cNvSpPr>
            <a:spLocks noGrp="1"/>
          </p:cNvSpPr>
          <p:nvPr>
            <p:ph type="title"/>
          </p:nvPr>
        </p:nvSpPr>
        <p:spPr/>
        <p:txBody>
          <a:bodyPr>
            <a:normAutofit/>
          </a:bodyPr>
          <a:lstStyle/>
          <a:p>
            <a:r>
              <a:rPr lang="en-US" sz="5000" b="1" dirty="0"/>
              <a:t>LIMITATION </a:t>
            </a:r>
          </a:p>
        </p:txBody>
      </p:sp>
      <p:sp>
        <p:nvSpPr>
          <p:cNvPr id="3" name="Content Placeholder 2">
            <a:extLst>
              <a:ext uri="{FF2B5EF4-FFF2-40B4-BE49-F238E27FC236}">
                <a16:creationId xmlns:a16="http://schemas.microsoft.com/office/drawing/2014/main" id="{DD9FF358-B948-055F-0D68-B4E894CFF785}"/>
              </a:ext>
            </a:extLst>
          </p:cNvPr>
          <p:cNvSpPr>
            <a:spLocks noGrp="1"/>
          </p:cNvSpPr>
          <p:nvPr>
            <p:ph idx="1"/>
          </p:nvPr>
        </p:nvSpPr>
        <p:spPr>
          <a:xfrm>
            <a:off x="1484311" y="2220686"/>
            <a:ext cx="10018713" cy="4223657"/>
          </a:xfrm>
        </p:spPr>
        <p:txBody>
          <a:bodyPr/>
          <a:lstStyle/>
          <a:p>
            <a:r>
              <a:rPr lang="en-US" sz="1800" dirty="0"/>
              <a:t>The findings and recommendations of the study cannot be </a:t>
            </a:r>
            <a:r>
              <a:rPr lang="en-US" sz="1800" dirty="0" err="1"/>
              <a:t>generalised</a:t>
            </a:r>
            <a:r>
              <a:rPr lang="en-US" sz="1800" dirty="0"/>
              <a:t> because it was only conducted at one hospital in New Delhi.</a:t>
            </a:r>
          </a:p>
          <a:p>
            <a:endParaRPr lang="en-US" sz="1800" dirty="0"/>
          </a:p>
          <a:p>
            <a:r>
              <a:rPr lang="en-US" sz="1800" dirty="0"/>
              <a:t>The sample used in the mock fire drill was dependent on its accessibility. Therefore, it's possible that a 100% sample wasn't present when the observations were taken. </a:t>
            </a:r>
          </a:p>
          <a:p>
            <a:endParaRPr lang="en-US" dirty="0"/>
          </a:p>
          <a:p>
            <a:endParaRPr lang="en-US" dirty="0"/>
          </a:p>
          <a:p>
            <a:endParaRPr lang="en-US" dirty="0"/>
          </a:p>
        </p:txBody>
      </p:sp>
    </p:spTree>
    <p:extLst>
      <p:ext uri="{BB962C8B-B14F-4D97-AF65-F5344CB8AC3E}">
        <p14:creationId xmlns:p14="http://schemas.microsoft.com/office/powerpoint/2010/main" val="10666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4FF9BB-3133-665D-FE73-0C58DF2B7F0A}"/>
              </a:ext>
            </a:extLst>
          </p:cNvPr>
          <p:cNvSpPr>
            <a:spLocks noGrp="1"/>
          </p:cNvSpPr>
          <p:nvPr>
            <p:ph idx="1"/>
          </p:nvPr>
        </p:nvSpPr>
        <p:spPr>
          <a:xfrm>
            <a:off x="1886724" y="567983"/>
            <a:ext cx="10012834" cy="6091880"/>
          </a:xfrm>
        </p:spPr>
        <p:txBody>
          <a:bodyPr>
            <a:normAutofit fontScale="32500" lnSpcReduction="20000"/>
          </a:bodyPr>
          <a:lstStyle/>
          <a:p>
            <a:pPr marR="243840" indent="0" algn="just">
              <a:lnSpc>
                <a:spcPct val="120000"/>
              </a:lnSpc>
              <a:spcAft>
                <a:spcPts val="1200"/>
              </a:spcAft>
              <a:buNone/>
            </a:pPr>
            <a:endParaRPr lang="en-IN" sz="4000" dirty="0">
              <a:effectLst/>
              <a:ea typeface="Times New Roman" panose="02020603050405020304" pitchFamily="18" charset="0"/>
              <a:cs typeface="Times New Roman" panose="02020603050405020304" pitchFamily="18" charset="0"/>
            </a:endParaRPr>
          </a:p>
          <a:p>
            <a:pPr marL="0" marR="243840" indent="0" algn="just">
              <a:lnSpc>
                <a:spcPct val="120000"/>
              </a:lnSpc>
              <a:spcAft>
                <a:spcPts val="0"/>
              </a:spcAft>
              <a:buNone/>
            </a:pPr>
            <a:r>
              <a:rPr lang="en-IN" sz="4000" dirty="0">
                <a:solidFill>
                  <a:srgbClr val="0D0D0D"/>
                </a:solidFill>
                <a:effectLst/>
                <a:ea typeface="Times New Roman" panose="02020603050405020304" pitchFamily="18" charset="0"/>
                <a:cs typeface="Times New Roman" panose="02020603050405020304" pitchFamily="18" charset="0"/>
              </a:rPr>
              <a:t>A guide to fire safety in hospitals, article published on June 10,2021, retrieved from</a:t>
            </a:r>
            <a:r>
              <a:rPr lang="en-IN" sz="4000" b="1" dirty="0">
                <a:solidFill>
                  <a:srgbClr val="0D0D0D"/>
                </a:solidFill>
                <a:effectLst/>
                <a:ea typeface="Times New Roman" panose="02020603050405020304" pitchFamily="18" charset="0"/>
                <a:cs typeface="Times New Roman" panose="02020603050405020304" pitchFamily="18" charset="0"/>
              </a:rPr>
              <a:t> </a:t>
            </a:r>
            <a:r>
              <a:rPr lang="en-IN" sz="4000" u="sng" dirty="0">
                <a:solidFill>
                  <a:srgbClr val="0D0D0D"/>
                </a:solidFill>
                <a:effectLst/>
                <a:ea typeface="Times New Roman" panose="02020603050405020304" pitchFamily="18" charset="0"/>
                <a:cs typeface="Times New Roman" panose="02020603050405020304" pitchFamily="18" charset="0"/>
                <a:hlinkClick r:id="rId2"/>
              </a:rPr>
              <a:t>https://bengaluru.citizenmatters.in/fire-safety-in-hospitals-covid-19-61472</a:t>
            </a:r>
            <a:endParaRPr lang="en-IN" sz="4000" dirty="0">
              <a:effectLst/>
              <a:ea typeface="Times New Roman" panose="02020603050405020304" pitchFamily="18" charset="0"/>
              <a:cs typeface="Times New Roman" panose="02020603050405020304" pitchFamily="18" charset="0"/>
            </a:endParaRPr>
          </a:p>
          <a:p>
            <a:pPr marL="180340" marR="243840" indent="0" algn="just">
              <a:lnSpc>
                <a:spcPct val="120000"/>
              </a:lnSpc>
              <a:spcAft>
                <a:spcPts val="0"/>
              </a:spcAft>
              <a:buNone/>
            </a:pPr>
            <a:r>
              <a:rPr lang="en-IN" sz="4000" kern="1800" dirty="0">
                <a:solidFill>
                  <a:srgbClr val="0D0D0D"/>
                </a:solidFill>
                <a:effectLst/>
                <a:ea typeface="Times New Roman" panose="02020603050405020304" pitchFamily="18" charset="0"/>
                <a:cs typeface="Times New Roman" panose="02020603050405020304" pitchFamily="18" charset="0"/>
              </a:rPr>
              <a:t> </a:t>
            </a:r>
            <a:endParaRPr lang="en-IN" sz="4000" dirty="0">
              <a:effectLst/>
              <a:ea typeface="Times New Roman" panose="02020603050405020304" pitchFamily="18" charset="0"/>
              <a:cs typeface="Times New Roman" panose="02020603050405020304" pitchFamily="18" charset="0"/>
            </a:endParaRPr>
          </a:p>
          <a:p>
            <a:pPr marL="0" marR="243840" indent="0" algn="just">
              <a:lnSpc>
                <a:spcPct val="120000"/>
              </a:lnSpc>
              <a:spcAft>
                <a:spcPts val="0"/>
              </a:spcAft>
              <a:buNone/>
            </a:pPr>
            <a:r>
              <a:rPr lang="en-IN" sz="4000" spc="0" dirty="0">
                <a:solidFill>
                  <a:srgbClr val="0D0D0D"/>
                </a:solidFill>
                <a:effectLst/>
                <a:ea typeface="Times New Roman" panose="02020603050405020304" pitchFamily="18" charset="0"/>
                <a:cs typeface="Times New Roman" panose="02020603050405020304" pitchFamily="18" charset="0"/>
              </a:rPr>
              <a:t>Fire safety and protection in hospital article retrieved from </a:t>
            </a:r>
            <a:r>
              <a:rPr lang="en-IN" sz="4000" u="sng" dirty="0">
                <a:solidFill>
                  <a:srgbClr val="0D0D0D"/>
                </a:solidFill>
                <a:effectLst/>
                <a:ea typeface="Times New Roman" panose="02020603050405020304" pitchFamily="18" charset="0"/>
                <a:cs typeface="Times New Roman" panose="02020603050405020304" pitchFamily="18" charset="0"/>
                <a:hlinkClick r:id="rId3"/>
              </a:rPr>
              <a:t>http://www.hospitalinfrabiz.com/fire-safety-and-protection-in-hospital.html</a:t>
            </a:r>
            <a:endParaRPr lang="en-IN" sz="4000" dirty="0">
              <a:effectLst/>
              <a:ea typeface="Times New Roman" panose="02020603050405020304" pitchFamily="18" charset="0"/>
              <a:cs typeface="Times New Roman" panose="02020603050405020304" pitchFamily="18" charset="0"/>
            </a:endParaRPr>
          </a:p>
          <a:p>
            <a:pPr marL="180340" marR="243840" indent="0" algn="just">
              <a:lnSpc>
                <a:spcPct val="120000"/>
              </a:lnSpc>
              <a:spcAft>
                <a:spcPts val="0"/>
              </a:spcAft>
              <a:buNone/>
            </a:pPr>
            <a:r>
              <a:rPr lang="en-IN" sz="4000" dirty="0">
                <a:solidFill>
                  <a:srgbClr val="0D0D0D"/>
                </a:solidFill>
                <a:effectLst/>
                <a:ea typeface="Times New Roman" panose="02020603050405020304" pitchFamily="18" charset="0"/>
                <a:cs typeface="Times New Roman" panose="02020603050405020304" pitchFamily="18" charset="0"/>
              </a:rPr>
              <a:t> </a:t>
            </a:r>
            <a:endParaRPr lang="en-IN" sz="4000" dirty="0">
              <a:effectLst/>
              <a:ea typeface="Times New Roman" panose="02020603050405020304" pitchFamily="18" charset="0"/>
              <a:cs typeface="Times New Roman" panose="02020603050405020304" pitchFamily="18" charset="0"/>
            </a:endParaRPr>
          </a:p>
          <a:p>
            <a:pPr marL="0" marR="243840" indent="0" algn="just">
              <a:lnSpc>
                <a:spcPct val="120000"/>
              </a:lnSpc>
              <a:spcAft>
                <a:spcPts val="0"/>
              </a:spcAft>
              <a:buNone/>
            </a:pPr>
            <a:r>
              <a:rPr lang="en-IN" sz="4000" dirty="0">
                <a:solidFill>
                  <a:srgbClr val="0D0D0D"/>
                </a:solidFill>
                <a:effectLst/>
                <a:ea typeface="Times New Roman" panose="02020603050405020304" pitchFamily="18" charset="0"/>
                <a:cs typeface="Times New Roman" panose="02020603050405020304" pitchFamily="18" charset="0"/>
              </a:rPr>
              <a:t>Indian express, October 19, 2016. Indian Express recalls the catastrophic AMRI Hospital fire in Kolkata in 2011, in which 93 people</a:t>
            </a:r>
            <a:r>
              <a:rPr lang="en-IN" sz="4000" b="1" dirty="0">
                <a:solidFill>
                  <a:srgbClr val="0D0D0D"/>
                </a:solidFill>
                <a:effectLst/>
                <a:ea typeface="Times New Roman" panose="02020603050405020304" pitchFamily="18" charset="0"/>
                <a:cs typeface="Times New Roman" panose="02020603050405020304" pitchFamily="18" charset="0"/>
              </a:rPr>
              <a:t> </a:t>
            </a:r>
            <a:r>
              <a:rPr lang="en-IN" sz="4000" dirty="0">
                <a:solidFill>
                  <a:srgbClr val="0D0D0D"/>
                </a:solidFill>
                <a:effectLst/>
                <a:ea typeface="Times New Roman" panose="02020603050405020304" pitchFamily="18" charset="0"/>
                <a:cs typeface="Times New Roman" panose="02020603050405020304" pitchFamily="18" charset="0"/>
              </a:rPr>
              <a:t>were killed</a:t>
            </a:r>
            <a:r>
              <a:rPr lang="en-IN" sz="4000" b="1" dirty="0">
                <a:solidFill>
                  <a:srgbClr val="0D0D0D"/>
                </a:solidFill>
                <a:effectLst/>
                <a:ea typeface="Times New Roman" panose="02020603050405020304" pitchFamily="18" charset="0"/>
                <a:cs typeface="Times New Roman" panose="02020603050405020304" pitchFamily="18" charset="0"/>
              </a:rPr>
              <a:t>. </a:t>
            </a:r>
            <a:r>
              <a:rPr lang="en-IN" sz="4000" dirty="0">
                <a:solidFill>
                  <a:srgbClr val="0D0D0D"/>
                </a:solidFill>
                <a:effectLst/>
                <a:ea typeface="Times New Roman" panose="02020603050405020304" pitchFamily="18" charset="0"/>
                <a:cs typeface="Times New Roman" panose="02020603050405020304" pitchFamily="18" charset="0"/>
              </a:rPr>
              <a:t>Indian Express new retrieved from </a:t>
            </a:r>
            <a:r>
              <a:rPr lang="en-IN" sz="4000" u="sng" dirty="0">
                <a:solidFill>
                  <a:srgbClr val="0D0D0D"/>
                </a:solidFill>
                <a:effectLst/>
                <a:ea typeface="Times New Roman" panose="02020603050405020304" pitchFamily="18" charset="0"/>
                <a:cs typeface="Times New Roman" panose="02020603050405020304" pitchFamily="18" charset="0"/>
                <a:hlinkClick r:id="rId4"/>
              </a:rPr>
              <a:t>https://indianexpress.com/article/explained/kolkata-hospital-fire-accident-amri-fire-3090423/</a:t>
            </a:r>
            <a:endParaRPr lang="en-IN" sz="4000" dirty="0">
              <a:effectLst/>
              <a:ea typeface="Times New Roman" panose="02020603050405020304" pitchFamily="18" charset="0"/>
              <a:cs typeface="Times New Roman" panose="02020603050405020304" pitchFamily="18" charset="0"/>
            </a:endParaRPr>
          </a:p>
          <a:p>
            <a:pPr marL="180340" marR="243840" indent="0" algn="just">
              <a:lnSpc>
                <a:spcPct val="120000"/>
              </a:lnSpc>
              <a:spcAft>
                <a:spcPts val="0"/>
              </a:spcAft>
              <a:buNone/>
            </a:pPr>
            <a:r>
              <a:rPr lang="en-IN" sz="4000" b="1" dirty="0">
                <a:solidFill>
                  <a:srgbClr val="0D0D0D"/>
                </a:solidFill>
                <a:effectLst/>
                <a:ea typeface="Times New Roman" panose="02020603050405020304" pitchFamily="18" charset="0"/>
                <a:cs typeface="Times New Roman" panose="02020603050405020304" pitchFamily="18" charset="0"/>
              </a:rPr>
              <a:t> </a:t>
            </a:r>
            <a:endParaRPr lang="en-IN" sz="4000" dirty="0">
              <a:effectLst/>
              <a:ea typeface="Times New Roman" panose="02020603050405020304" pitchFamily="18" charset="0"/>
              <a:cs typeface="Times New Roman" panose="02020603050405020304" pitchFamily="18" charset="0"/>
            </a:endParaRPr>
          </a:p>
          <a:p>
            <a:pPr marL="0" marR="243840" indent="0">
              <a:lnSpc>
                <a:spcPct val="120000"/>
              </a:lnSpc>
              <a:spcAft>
                <a:spcPts val="0"/>
              </a:spcAft>
              <a:buNone/>
            </a:pPr>
            <a:r>
              <a:rPr lang="en-IN" sz="4000" dirty="0">
                <a:solidFill>
                  <a:srgbClr val="0D0D0D"/>
                </a:solidFill>
                <a:effectLst/>
                <a:ea typeface="Times New Roman" panose="02020603050405020304" pitchFamily="18" charset="0"/>
                <a:cs typeface="Times New Roman" panose="02020603050405020304" pitchFamily="18" charset="0"/>
              </a:rPr>
              <a:t>Kulkarni, R. S., </a:t>
            </a:r>
            <a:r>
              <a:rPr lang="en-IN" sz="4000" dirty="0" err="1">
                <a:solidFill>
                  <a:srgbClr val="0D0D0D"/>
                </a:solidFill>
                <a:effectLst/>
                <a:ea typeface="Times New Roman" panose="02020603050405020304" pitchFamily="18" charset="0"/>
                <a:cs typeface="Times New Roman" panose="02020603050405020304" pitchFamily="18" charset="0"/>
              </a:rPr>
              <a:t>Giri</a:t>
            </a:r>
            <a:r>
              <a:rPr lang="en-IN" sz="4000" dirty="0">
                <a:solidFill>
                  <a:srgbClr val="0D0D0D"/>
                </a:solidFill>
                <a:effectLst/>
                <a:ea typeface="Times New Roman" panose="02020603050405020304" pitchFamily="18" charset="0"/>
                <a:cs typeface="Times New Roman" panose="02020603050405020304" pitchFamily="18" charset="0"/>
              </a:rPr>
              <a:t>, P. A., &amp; </a:t>
            </a:r>
            <a:r>
              <a:rPr lang="en-IN" sz="4000" dirty="0" err="1">
                <a:solidFill>
                  <a:srgbClr val="0D0D0D"/>
                </a:solidFill>
                <a:effectLst/>
                <a:ea typeface="Times New Roman" panose="02020603050405020304" pitchFamily="18" charset="0"/>
                <a:cs typeface="Times New Roman" panose="02020603050405020304" pitchFamily="18" charset="0"/>
              </a:rPr>
              <a:t>Gangwal</a:t>
            </a:r>
            <a:r>
              <a:rPr lang="en-IN" sz="4000" dirty="0">
                <a:solidFill>
                  <a:srgbClr val="0D0D0D"/>
                </a:solidFill>
                <a:effectLst/>
                <a:ea typeface="Times New Roman" panose="02020603050405020304" pitchFamily="18" charset="0"/>
                <a:cs typeface="Times New Roman" panose="02020603050405020304" pitchFamily="18" charset="0"/>
              </a:rPr>
              <a:t>, P. R. (2016). Knowledge and practices regarding fire safety amongst health care workers in tertiary care teaching hospital in Marathwada region of Maharashtra, India. </a:t>
            </a:r>
            <a:r>
              <a:rPr lang="en-IN" sz="4000" i="1" dirty="0">
                <a:solidFill>
                  <a:srgbClr val="0D0D0D"/>
                </a:solidFill>
                <a:effectLst/>
                <a:ea typeface="Times New Roman" panose="02020603050405020304" pitchFamily="18" charset="0"/>
                <a:cs typeface="Times New Roman" panose="02020603050405020304" pitchFamily="18" charset="0"/>
              </a:rPr>
              <a:t>International Journal of Community Medicine and Public Health</a:t>
            </a:r>
            <a:r>
              <a:rPr lang="en-IN" sz="4000" dirty="0">
                <a:solidFill>
                  <a:srgbClr val="0D0D0D"/>
                </a:solidFill>
                <a:effectLst/>
                <a:ea typeface="Times New Roman" panose="02020603050405020304" pitchFamily="18" charset="0"/>
                <a:cs typeface="Times New Roman" panose="02020603050405020304" pitchFamily="18" charset="0"/>
              </a:rPr>
              <a:t>, </a:t>
            </a:r>
            <a:r>
              <a:rPr lang="en-IN" sz="4000" i="1" dirty="0">
                <a:solidFill>
                  <a:srgbClr val="0D0D0D"/>
                </a:solidFill>
                <a:effectLst/>
                <a:ea typeface="Times New Roman" panose="02020603050405020304" pitchFamily="18" charset="0"/>
                <a:cs typeface="Times New Roman" panose="02020603050405020304" pitchFamily="18" charset="0"/>
              </a:rPr>
              <a:t>3</a:t>
            </a:r>
            <a:r>
              <a:rPr lang="en-IN" sz="4000" dirty="0">
                <a:solidFill>
                  <a:srgbClr val="0D0D0D"/>
                </a:solidFill>
                <a:effectLst/>
                <a:ea typeface="Times New Roman" panose="02020603050405020304" pitchFamily="18" charset="0"/>
                <a:cs typeface="Times New Roman" panose="02020603050405020304" pitchFamily="18" charset="0"/>
              </a:rPr>
              <a:t>(7), 1900-1904. </a:t>
            </a:r>
            <a:r>
              <a:rPr lang="en-IN" sz="4000" u="sng" dirty="0">
                <a:solidFill>
                  <a:srgbClr val="0D0D0D"/>
                </a:solidFill>
                <a:effectLst/>
                <a:ea typeface="Times New Roman" panose="02020603050405020304" pitchFamily="18" charset="0"/>
                <a:cs typeface="Times New Roman" panose="02020603050405020304" pitchFamily="18" charset="0"/>
                <a:hlinkClick r:id="rId5"/>
              </a:rPr>
              <a:t>https://ijcmph.com/index.php/ijcmph/article/view/335</a:t>
            </a:r>
            <a:endParaRPr lang="en-IN" sz="4000" dirty="0">
              <a:effectLst/>
              <a:ea typeface="Times New Roman" panose="02020603050405020304" pitchFamily="18" charset="0"/>
              <a:cs typeface="Times New Roman" panose="02020603050405020304" pitchFamily="18" charset="0"/>
            </a:endParaRPr>
          </a:p>
          <a:p>
            <a:pPr marL="180340" marR="243840" indent="0" algn="just">
              <a:lnSpc>
                <a:spcPct val="120000"/>
              </a:lnSpc>
              <a:spcAft>
                <a:spcPts val="0"/>
              </a:spcAft>
              <a:buNone/>
            </a:pPr>
            <a:r>
              <a:rPr lang="en-IN" sz="4000" dirty="0">
                <a:solidFill>
                  <a:srgbClr val="0D0D0D"/>
                </a:solidFill>
                <a:effectLst/>
                <a:ea typeface="Times New Roman" panose="02020603050405020304" pitchFamily="18" charset="0"/>
                <a:cs typeface="Times New Roman" panose="02020603050405020304" pitchFamily="18" charset="0"/>
              </a:rPr>
              <a:t> </a:t>
            </a:r>
            <a:endParaRPr lang="en-IN" sz="4000" dirty="0">
              <a:effectLst/>
              <a:ea typeface="Times New Roman" panose="02020603050405020304" pitchFamily="18" charset="0"/>
              <a:cs typeface="Times New Roman" panose="02020603050405020304" pitchFamily="18" charset="0"/>
            </a:endParaRPr>
          </a:p>
          <a:p>
            <a:pPr marL="0" marR="243840" indent="0" algn="just">
              <a:lnSpc>
                <a:spcPct val="120000"/>
              </a:lnSpc>
              <a:spcAft>
                <a:spcPts val="0"/>
              </a:spcAft>
              <a:buNone/>
            </a:pPr>
            <a:r>
              <a:rPr lang="en-IN" sz="4000" dirty="0">
                <a:solidFill>
                  <a:srgbClr val="0D0D0D"/>
                </a:solidFill>
                <a:effectLst/>
                <a:ea typeface="Times New Roman" panose="02020603050405020304" pitchFamily="18" charset="0"/>
                <a:cs typeface="Times New Roman" panose="02020603050405020304" pitchFamily="18" charset="0"/>
              </a:rPr>
              <a:t>Seattle Times, April 26, 2013. </a:t>
            </a:r>
            <a:r>
              <a:rPr lang="en-IN" sz="4000" kern="1800" spc="-75" dirty="0">
                <a:solidFill>
                  <a:srgbClr val="0D0D0D"/>
                </a:solidFill>
                <a:effectLst/>
                <a:ea typeface="Times New Roman" panose="02020603050405020304" pitchFamily="18" charset="0"/>
                <a:cs typeface="Times New Roman" panose="02020603050405020304" pitchFamily="18" charset="0"/>
              </a:rPr>
              <a:t>38 die in mental hospital fire outside Moscow. Seattle Times news retrieved from </a:t>
            </a:r>
            <a:r>
              <a:rPr lang="en-IN" sz="4000" u="sng" kern="1800" spc="-75" dirty="0">
                <a:solidFill>
                  <a:srgbClr val="0D0D0D"/>
                </a:solidFill>
                <a:effectLst/>
                <a:ea typeface="Times New Roman" panose="02020603050405020304" pitchFamily="18" charset="0"/>
                <a:cs typeface="Times New Roman" panose="02020603050405020304" pitchFamily="18" charset="0"/>
                <a:hlinkClick r:id="rId6"/>
              </a:rPr>
              <a:t>https://www.seattletimes.com/nation-world/38-die-in-mental-hospital-fire-outside-moscow-1/</a:t>
            </a:r>
            <a:endParaRPr lang="en-IN" sz="4000" dirty="0">
              <a:effectLst/>
              <a:ea typeface="Times New Roman" panose="02020603050405020304" pitchFamily="18" charset="0"/>
              <a:cs typeface="Times New Roman" panose="02020603050405020304" pitchFamily="18" charset="0"/>
            </a:endParaRPr>
          </a:p>
          <a:p>
            <a:pPr marL="180340" marR="243840" indent="0" algn="just">
              <a:lnSpc>
                <a:spcPct val="120000"/>
              </a:lnSpc>
              <a:spcAft>
                <a:spcPts val="0"/>
              </a:spcAft>
              <a:buNone/>
            </a:pPr>
            <a:r>
              <a:rPr lang="en-IN" sz="4000" dirty="0">
                <a:solidFill>
                  <a:srgbClr val="0D0D0D"/>
                </a:solidFill>
                <a:effectLst/>
                <a:ea typeface="Times New Roman" panose="02020603050405020304" pitchFamily="18" charset="0"/>
                <a:cs typeface="Times New Roman" panose="02020603050405020304" pitchFamily="18" charset="0"/>
              </a:rPr>
              <a:t> </a:t>
            </a:r>
            <a:endParaRPr lang="en-IN" sz="4000" dirty="0">
              <a:effectLst/>
              <a:ea typeface="Times New Roman" panose="02020603050405020304" pitchFamily="18" charset="0"/>
              <a:cs typeface="Times New Roman" panose="02020603050405020304" pitchFamily="18" charset="0"/>
            </a:endParaRPr>
          </a:p>
          <a:p>
            <a:pPr marL="0" marR="243840" indent="0" algn="just">
              <a:lnSpc>
                <a:spcPct val="120000"/>
              </a:lnSpc>
              <a:spcAft>
                <a:spcPts val="0"/>
              </a:spcAft>
              <a:buNone/>
            </a:pPr>
            <a:r>
              <a:rPr lang="en-IN" sz="4000" dirty="0" err="1">
                <a:solidFill>
                  <a:srgbClr val="0D0D0D"/>
                </a:solidFill>
                <a:effectLst/>
                <a:ea typeface="Times New Roman" panose="02020603050405020304" pitchFamily="18" charset="0"/>
                <a:cs typeface="Times New Roman" panose="02020603050405020304" pitchFamily="18" charset="0"/>
              </a:rPr>
              <a:t>Yeturu</a:t>
            </a:r>
            <a:r>
              <a:rPr lang="en-IN" sz="4000" dirty="0">
                <a:solidFill>
                  <a:srgbClr val="0D0D0D"/>
                </a:solidFill>
                <a:effectLst/>
                <a:ea typeface="Times New Roman" panose="02020603050405020304" pitchFamily="18" charset="0"/>
                <a:cs typeface="Times New Roman" panose="02020603050405020304" pitchFamily="18" charset="0"/>
              </a:rPr>
              <a:t>, S. K., </a:t>
            </a:r>
            <a:r>
              <a:rPr lang="en-IN" sz="4000" dirty="0" err="1">
                <a:solidFill>
                  <a:srgbClr val="0D0D0D"/>
                </a:solidFill>
                <a:effectLst/>
                <a:ea typeface="Times New Roman" panose="02020603050405020304" pitchFamily="18" charset="0"/>
                <a:cs typeface="Times New Roman" panose="02020603050405020304" pitchFamily="18" charset="0"/>
              </a:rPr>
              <a:t>Annapurani</a:t>
            </a:r>
            <a:r>
              <a:rPr lang="en-IN" sz="4000" dirty="0">
                <a:solidFill>
                  <a:srgbClr val="0D0D0D"/>
                </a:solidFill>
                <a:effectLst/>
                <a:ea typeface="Times New Roman" panose="02020603050405020304" pitchFamily="18" charset="0"/>
                <a:cs typeface="Times New Roman" panose="02020603050405020304" pitchFamily="18" charset="0"/>
              </a:rPr>
              <a:t>, R., </a:t>
            </a:r>
            <a:r>
              <a:rPr lang="en-IN" sz="4000" dirty="0" err="1">
                <a:solidFill>
                  <a:srgbClr val="0D0D0D"/>
                </a:solidFill>
                <a:effectLst/>
                <a:ea typeface="Times New Roman" panose="02020603050405020304" pitchFamily="18" charset="0"/>
                <a:cs typeface="Times New Roman" panose="02020603050405020304" pitchFamily="18" charset="0"/>
              </a:rPr>
              <a:t>Janakiram</a:t>
            </a:r>
            <a:r>
              <a:rPr lang="en-IN" sz="4000" dirty="0">
                <a:solidFill>
                  <a:srgbClr val="0D0D0D"/>
                </a:solidFill>
                <a:effectLst/>
                <a:ea typeface="Times New Roman" panose="02020603050405020304" pitchFamily="18" charset="0"/>
                <a:cs typeface="Times New Roman" panose="02020603050405020304" pitchFamily="18" charset="0"/>
              </a:rPr>
              <a:t>, C., Joseph, J., &amp; </a:t>
            </a:r>
            <a:r>
              <a:rPr lang="en-IN" sz="4000" dirty="0" err="1">
                <a:solidFill>
                  <a:srgbClr val="0D0D0D"/>
                </a:solidFill>
                <a:effectLst/>
                <a:ea typeface="Times New Roman" panose="02020603050405020304" pitchFamily="18" charset="0"/>
                <a:cs typeface="Times New Roman" panose="02020603050405020304" pitchFamily="18" charset="0"/>
              </a:rPr>
              <a:t>Pentapati</a:t>
            </a:r>
            <a:r>
              <a:rPr lang="en-IN" sz="4000" dirty="0">
                <a:solidFill>
                  <a:srgbClr val="0D0D0D"/>
                </a:solidFill>
                <a:effectLst/>
                <a:ea typeface="Times New Roman" panose="02020603050405020304" pitchFamily="18" charset="0"/>
                <a:cs typeface="Times New Roman" panose="02020603050405020304" pitchFamily="18" charset="0"/>
              </a:rPr>
              <a:t>, K. C. (2016). Assessment of Knowledge and Attitudes of Fire Safety-An Institution Based Study. </a:t>
            </a:r>
            <a:r>
              <a:rPr lang="en-IN" sz="4000" i="1" dirty="0">
                <a:solidFill>
                  <a:srgbClr val="0D0D0D"/>
                </a:solidFill>
                <a:effectLst/>
                <a:ea typeface="Times New Roman" panose="02020603050405020304" pitchFamily="18" charset="0"/>
                <a:cs typeface="Times New Roman" panose="02020603050405020304" pitchFamily="18" charset="0"/>
              </a:rPr>
              <a:t>Journal of Pharmaceutical Sciences and Research</a:t>
            </a:r>
            <a:r>
              <a:rPr lang="en-IN" sz="4000" dirty="0">
                <a:solidFill>
                  <a:srgbClr val="0D0D0D"/>
                </a:solidFill>
                <a:effectLst/>
                <a:ea typeface="Times New Roman" panose="02020603050405020304" pitchFamily="18" charset="0"/>
                <a:cs typeface="Times New Roman" panose="02020603050405020304" pitchFamily="18" charset="0"/>
              </a:rPr>
              <a:t>, </a:t>
            </a:r>
            <a:r>
              <a:rPr lang="en-IN" sz="4000" i="1" dirty="0">
                <a:solidFill>
                  <a:srgbClr val="0D0D0D"/>
                </a:solidFill>
                <a:effectLst/>
                <a:ea typeface="Times New Roman" panose="02020603050405020304" pitchFamily="18" charset="0"/>
                <a:cs typeface="Times New Roman" panose="02020603050405020304" pitchFamily="18" charset="0"/>
              </a:rPr>
              <a:t>8</a:t>
            </a:r>
            <a:r>
              <a:rPr lang="en-IN" sz="4000" dirty="0">
                <a:solidFill>
                  <a:srgbClr val="0D0D0D"/>
                </a:solidFill>
                <a:effectLst/>
                <a:ea typeface="Times New Roman" panose="02020603050405020304" pitchFamily="18" charset="0"/>
                <a:cs typeface="Times New Roman" panose="02020603050405020304" pitchFamily="18" charset="0"/>
              </a:rPr>
              <a:t>(11), 1281.</a:t>
            </a:r>
            <a:r>
              <a:rPr lang="en-IN" sz="4000" u="sng" dirty="0">
                <a:solidFill>
                  <a:srgbClr val="0D0D0D"/>
                </a:solidFill>
                <a:effectLst/>
                <a:ea typeface="Times New Roman" panose="02020603050405020304" pitchFamily="18" charset="0"/>
                <a:cs typeface="Times New Roman" panose="02020603050405020304" pitchFamily="18" charset="0"/>
              </a:rPr>
              <a:t> </a:t>
            </a:r>
            <a:r>
              <a:rPr lang="en-IN" sz="4000" u="sng" dirty="0">
                <a:solidFill>
                  <a:srgbClr val="0563C1"/>
                </a:solidFill>
                <a:effectLst/>
                <a:ea typeface="Times New Roman" panose="02020603050405020304" pitchFamily="18" charset="0"/>
                <a:cs typeface="Times New Roman" panose="02020603050405020304" pitchFamily="18" charset="0"/>
                <a:hlinkClick r:id="rId7"/>
              </a:rPr>
              <a:t>https://scholar.google.com/scholar?hl=en&amp;as_sdt=0%2C5&amp;q=Assessment+of+Knowledge+and+Attitudes+of+Fire+Safety-An+Institution+Based+Study&amp;btnG=</a:t>
            </a:r>
            <a:endParaRPr lang="en-IN" sz="4000" dirty="0">
              <a:effectLst/>
              <a:ea typeface="Times New Roman" panose="02020603050405020304" pitchFamily="18" charset="0"/>
              <a:cs typeface="Times New Roman" panose="02020603050405020304" pitchFamily="18" charset="0"/>
            </a:endParaRPr>
          </a:p>
          <a:p>
            <a:pPr marL="180340" marR="243840" indent="0" algn="just">
              <a:lnSpc>
                <a:spcPct val="120000"/>
              </a:lnSpc>
              <a:spcAft>
                <a:spcPts val="1200"/>
              </a:spcAft>
              <a:buNone/>
            </a:pPr>
            <a:r>
              <a:rPr lang="en-US" sz="4000" b="1" dirty="0">
                <a:effectLst/>
                <a:ea typeface="Times New Roman" panose="02020603050405020304" pitchFamily="18" charset="0"/>
                <a:cs typeface="Times New Roman" panose="02020603050405020304" pitchFamily="18" charset="0"/>
              </a:rPr>
              <a:t> </a:t>
            </a:r>
            <a:endParaRPr lang="en-IN" sz="4000" dirty="0">
              <a:effectLst/>
              <a:ea typeface="Times New Roman" panose="02020603050405020304" pitchFamily="18" charset="0"/>
              <a:cs typeface="Times New Roman" panose="02020603050405020304" pitchFamily="18" charset="0"/>
            </a:endParaRPr>
          </a:p>
          <a:p>
            <a:pPr marL="0" marR="243840" indent="0">
              <a:lnSpc>
                <a:spcPct val="120000"/>
              </a:lnSpc>
              <a:buNone/>
            </a:pPr>
            <a:r>
              <a:rPr lang="en-IN" sz="4000" dirty="0" err="1">
                <a:solidFill>
                  <a:srgbClr val="222222"/>
                </a:solidFill>
                <a:effectLst/>
                <a:ea typeface="Times New Roman" panose="02020603050405020304" pitchFamily="18" charset="0"/>
                <a:cs typeface="Times New Roman" panose="02020603050405020304" pitchFamily="18" charset="0"/>
              </a:rPr>
              <a:t>Patharla</a:t>
            </a:r>
            <a:r>
              <a:rPr lang="en-IN" sz="4000" dirty="0">
                <a:solidFill>
                  <a:srgbClr val="222222"/>
                </a:solidFill>
                <a:effectLst/>
                <a:ea typeface="Times New Roman" panose="02020603050405020304" pitchFamily="18" charset="0"/>
                <a:cs typeface="Times New Roman" panose="02020603050405020304" pitchFamily="18" charset="0"/>
              </a:rPr>
              <a:t> SS, </a:t>
            </a:r>
            <a:r>
              <a:rPr lang="en-IN" sz="4000" dirty="0" err="1">
                <a:solidFill>
                  <a:srgbClr val="222222"/>
                </a:solidFill>
                <a:effectLst/>
                <a:ea typeface="Times New Roman" panose="02020603050405020304" pitchFamily="18" charset="0"/>
                <a:cs typeface="Times New Roman" panose="02020603050405020304" pitchFamily="18" charset="0"/>
              </a:rPr>
              <a:t>Pyreddy</a:t>
            </a:r>
            <a:r>
              <a:rPr lang="en-IN" sz="4000" dirty="0">
                <a:solidFill>
                  <a:srgbClr val="222222"/>
                </a:solidFill>
                <a:effectLst/>
                <a:ea typeface="Times New Roman" panose="02020603050405020304" pitchFamily="18" charset="0"/>
                <a:cs typeface="Times New Roman" panose="02020603050405020304" pitchFamily="18" charset="0"/>
              </a:rPr>
              <a:t> SR, </a:t>
            </a:r>
            <a:r>
              <a:rPr lang="en-IN" sz="4000" dirty="0" err="1">
                <a:solidFill>
                  <a:srgbClr val="222222"/>
                </a:solidFill>
                <a:effectLst/>
                <a:ea typeface="Times New Roman" panose="02020603050405020304" pitchFamily="18" charset="0"/>
                <a:cs typeface="Times New Roman" panose="02020603050405020304" pitchFamily="18" charset="0"/>
              </a:rPr>
              <a:t>Panthagani</a:t>
            </a:r>
            <a:r>
              <a:rPr lang="en-IN" sz="4000" dirty="0">
                <a:solidFill>
                  <a:srgbClr val="222222"/>
                </a:solidFill>
                <a:effectLst/>
                <a:ea typeface="Times New Roman" panose="02020603050405020304" pitchFamily="18" charset="0"/>
                <a:cs typeface="Times New Roman" panose="02020603050405020304" pitchFamily="18" charset="0"/>
              </a:rPr>
              <a:t> SN. A study on reported fire incidents in major hospitals of India. International journal of community medicine and public health (Gujarat). 2020;7(10):3896-906.</a:t>
            </a:r>
            <a:r>
              <a:rPr lang="en-IN" sz="4000" dirty="0">
                <a:ea typeface="Times New Roman" panose="02020603050405020304" pitchFamily="18" charset="0"/>
                <a:cs typeface="Times New Roman" panose="02020603050405020304" pitchFamily="18" charset="0"/>
              </a:rPr>
              <a:t> </a:t>
            </a:r>
            <a:r>
              <a:rPr lang="en-US" sz="4000" u="sng" dirty="0">
                <a:solidFill>
                  <a:srgbClr val="0563C1"/>
                </a:solidFill>
                <a:effectLst/>
                <a:ea typeface="Times New Roman" panose="02020603050405020304" pitchFamily="18" charset="0"/>
                <a:cs typeface="Times New Roman" panose="02020603050405020304" pitchFamily="18" charset="0"/>
                <a:hlinkClick r:id="rId8"/>
              </a:rPr>
              <a:t>https://www.researchgate.net/publication/345661050_A_study_on_reported_fire_incidents_in_major_hospitals_of_India</a:t>
            </a:r>
            <a:endParaRPr lang="en-IN" sz="4000" dirty="0">
              <a:effectLst/>
              <a:ea typeface="Times New Roman" panose="02020603050405020304" pitchFamily="18" charset="0"/>
              <a:cs typeface="Times New Roman" panose="02020603050405020304" pitchFamily="18" charset="0"/>
            </a:endParaRPr>
          </a:p>
          <a:p>
            <a:pPr marL="180340" marR="243840" indent="0">
              <a:lnSpc>
                <a:spcPct val="120000"/>
              </a:lnSpc>
              <a:buNone/>
            </a:pPr>
            <a:endParaRPr lang="en-IN" sz="4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50000"/>
              </a:lnSpc>
              <a:buNone/>
            </a:pPr>
            <a:endParaRPr lang="en-IN" sz="38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1AF275F8-ABB0-624C-1BD8-2B76327FBBFA}"/>
              </a:ext>
            </a:extLst>
          </p:cNvPr>
          <p:cNvSpPr>
            <a:spLocks noGrp="1"/>
          </p:cNvSpPr>
          <p:nvPr>
            <p:ph type="title"/>
          </p:nvPr>
        </p:nvSpPr>
        <p:spPr>
          <a:xfrm>
            <a:off x="0" y="198137"/>
            <a:ext cx="12192000" cy="567983"/>
          </a:xfrm>
        </p:spPr>
        <p:txBody>
          <a:bodyPr>
            <a:noAutofit/>
          </a:bodyPr>
          <a:lstStyle/>
          <a:p>
            <a:r>
              <a:rPr lang="en-US" sz="5000" b="1" dirty="0">
                <a:latin typeface="+mn-lt"/>
              </a:rPr>
              <a:t>REFERENCES</a:t>
            </a:r>
          </a:p>
        </p:txBody>
      </p:sp>
    </p:spTree>
    <p:extLst>
      <p:ext uri="{BB962C8B-B14F-4D97-AF65-F5344CB8AC3E}">
        <p14:creationId xmlns:p14="http://schemas.microsoft.com/office/powerpoint/2010/main" val="6772854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7B2204-32AB-683E-C0AE-A17358FFEEFD}"/>
              </a:ext>
            </a:extLst>
          </p:cNvPr>
          <p:cNvSpPr>
            <a:spLocks noGrp="1"/>
          </p:cNvSpPr>
          <p:nvPr>
            <p:ph idx="1"/>
          </p:nvPr>
        </p:nvSpPr>
        <p:spPr>
          <a:xfrm>
            <a:off x="1484310" y="1337104"/>
            <a:ext cx="10018713" cy="4183792"/>
          </a:xfrm>
        </p:spPr>
        <p:txBody>
          <a:bodyPr>
            <a:normAutofit fontScale="32500" lnSpcReduction="20000"/>
          </a:bodyPr>
          <a:lstStyle/>
          <a:p>
            <a:pPr marL="0" marR="243840" indent="0">
              <a:lnSpc>
                <a:spcPct val="120000"/>
              </a:lnSpc>
              <a:buNone/>
            </a:pPr>
            <a:r>
              <a:rPr lang="en-IN" sz="4300" dirty="0" err="1">
                <a:solidFill>
                  <a:srgbClr val="222222"/>
                </a:solidFill>
                <a:effectLst/>
                <a:ea typeface="Times New Roman" panose="02020603050405020304" pitchFamily="18" charset="0"/>
                <a:cs typeface="Times New Roman" panose="02020603050405020304" pitchFamily="18" charset="0"/>
              </a:rPr>
              <a:t>Ukegbu</a:t>
            </a:r>
            <a:r>
              <a:rPr lang="en-IN" sz="4300" dirty="0">
                <a:solidFill>
                  <a:srgbClr val="222222"/>
                </a:solidFill>
                <a:effectLst/>
                <a:ea typeface="Times New Roman" panose="02020603050405020304" pitchFamily="18" charset="0"/>
                <a:cs typeface="Times New Roman" panose="02020603050405020304" pitchFamily="18" charset="0"/>
              </a:rPr>
              <a:t> AU, Njoku PU, Metu KC, </a:t>
            </a:r>
            <a:r>
              <a:rPr lang="en-IN" sz="4300" dirty="0" err="1">
                <a:solidFill>
                  <a:srgbClr val="222222"/>
                </a:solidFill>
                <a:effectLst/>
                <a:ea typeface="Times New Roman" panose="02020603050405020304" pitchFamily="18" charset="0"/>
                <a:cs typeface="Times New Roman" panose="02020603050405020304" pitchFamily="18" charset="0"/>
              </a:rPr>
              <a:t>Onyeonoro</a:t>
            </a:r>
            <a:r>
              <a:rPr lang="en-IN" sz="4300" dirty="0">
                <a:solidFill>
                  <a:srgbClr val="222222"/>
                </a:solidFill>
                <a:effectLst/>
                <a:ea typeface="Times New Roman" panose="02020603050405020304" pitchFamily="18" charset="0"/>
                <a:cs typeface="Times New Roman" panose="02020603050405020304" pitchFamily="18" charset="0"/>
              </a:rPr>
              <a:t> UU, </a:t>
            </a:r>
            <a:r>
              <a:rPr lang="en-IN" sz="4300" dirty="0" err="1">
                <a:solidFill>
                  <a:srgbClr val="222222"/>
                </a:solidFill>
                <a:effectLst/>
                <a:ea typeface="Times New Roman" panose="02020603050405020304" pitchFamily="18" charset="0"/>
                <a:cs typeface="Times New Roman" panose="02020603050405020304" pitchFamily="18" charset="0"/>
              </a:rPr>
              <a:t>Obiechina</a:t>
            </a:r>
            <a:r>
              <a:rPr lang="en-IN" sz="4300" dirty="0">
                <a:solidFill>
                  <a:srgbClr val="222222"/>
                </a:solidFill>
                <a:effectLst/>
                <a:ea typeface="Times New Roman" panose="02020603050405020304" pitchFamily="18" charset="0"/>
                <a:cs typeface="Times New Roman" panose="02020603050405020304" pitchFamily="18" charset="0"/>
              </a:rPr>
              <a:t> OC, </a:t>
            </a:r>
            <a:r>
              <a:rPr lang="en-IN" sz="4300" dirty="0" err="1">
                <a:solidFill>
                  <a:srgbClr val="222222"/>
                </a:solidFill>
                <a:effectLst/>
                <a:ea typeface="Times New Roman" panose="02020603050405020304" pitchFamily="18" charset="0"/>
                <a:cs typeface="Times New Roman" panose="02020603050405020304" pitchFamily="18" charset="0"/>
              </a:rPr>
              <a:t>Ozurumba</a:t>
            </a:r>
            <a:r>
              <a:rPr lang="en-IN" sz="4300" dirty="0">
                <a:solidFill>
                  <a:srgbClr val="222222"/>
                </a:solidFill>
                <a:effectLst/>
                <a:ea typeface="Times New Roman" panose="02020603050405020304" pitchFamily="18" charset="0"/>
                <a:cs typeface="Times New Roman" panose="02020603050405020304" pitchFamily="18" charset="0"/>
              </a:rPr>
              <a:t> CC, </a:t>
            </a:r>
            <a:r>
              <a:rPr lang="en-IN" sz="4300" dirty="0" err="1">
                <a:solidFill>
                  <a:srgbClr val="222222"/>
                </a:solidFill>
                <a:effectLst/>
                <a:ea typeface="Times New Roman" panose="02020603050405020304" pitchFamily="18" charset="0"/>
                <a:cs typeface="Times New Roman" panose="02020603050405020304" pitchFamily="18" charset="0"/>
              </a:rPr>
              <a:t>Ebidan</a:t>
            </a:r>
            <a:r>
              <a:rPr lang="en-IN" sz="4300" dirty="0">
                <a:solidFill>
                  <a:srgbClr val="222222"/>
                </a:solidFill>
                <a:effectLst/>
                <a:ea typeface="Times New Roman" panose="02020603050405020304" pitchFamily="18" charset="0"/>
                <a:cs typeface="Times New Roman" panose="02020603050405020304" pitchFamily="18" charset="0"/>
              </a:rPr>
              <a:t> CN. Workplace Fire Safety: Knowledge and Preparedness in a Public Tertiary Healthcare Facility in </a:t>
            </a:r>
            <a:r>
              <a:rPr lang="en-IN" sz="4300" dirty="0" err="1">
                <a:solidFill>
                  <a:srgbClr val="222222"/>
                </a:solidFill>
                <a:effectLst/>
                <a:ea typeface="Times New Roman" panose="02020603050405020304" pitchFamily="18" charset="0"/>
                <a:cs typeface="Times New Roman" panose="02020603050405020304" pitchFamily="18" charset="0"/>
              </a:rPr>
              <a:t>Abia</a:t>
            </a:r>
            <a:r>
              <a:rPr lang="en-IN" sz="4300" dirty="0">
                <a:solidFill>
                  <a:srgbClr val="222222"/>
                </a:solidFill>
                <a:effectLst/>
                <a:ea typeface="Times New Roman" panose="02020603050405020304" pitchFamily="18" charset="0"/>
                <a:cs typeface="Times New Roman" panose="02020603050405020304" pitchFamily="18" charset="0"/>
              </a:rPr>
              <a:t> State, South East Nigeria. Journal of Community Medicine and Primary Health Care. 2022 Aug 9;34(2):94-108.</a:t>
            </a:r>
            <a:r>
              <a:rPr lang="en-IN" sz="4300" dirty="0">
                <a:ea typeface="Times New Roman" panose="02020603050405020304" pitchFamily="18" charset="0"/>
                <a:cs typeface="Times New Roman" panose="02020603050405020304" pitchFamily="18" charset="0"/>
              </a:rPr>
              <a:t> </a:t>
            </a:r>
            <a:r>
              <a:rPr lang="en-US" sz="4300" u="sng" dirty="0">
                <a:solidFill>
                  <a:srgbClr val="0563C1"/>
                </a:solidFill>
                <a:effectLst/>
                <a:ea typeface="Times New Roman" panose="02020603050405020304" pitchFamily="18" charset="0"/>
                <a:cs typeface="Times New Roman" panose="02020603050405020304" pitchFamily="18" charset="0"/>
                <a:hlinkClick r:id="rId2"/>
              </a:rPr>
              <a:t>https://www.researchgate.net/publication/362675358_Workplace_Fire_Safety_Knowledge_and_Preparedness_in_a_Public_Tertiary_Healthcare_Facility_in_Abia_State_South_East_Nigeria</a:t>
            </a:r>
            <a:endParaRPr lang="en-IN" sz="4300" dirty="0">
              <a:effectLst/>
              <a:ea typeface="Times New Roman" panose="02020603050405020304" pitchFamily="18" charset="0"/>
              <a:cs typeface="Times New Roman" panose="02020603050405020304" pitchFamily="18" charset="0"/>
            </a:endParaRPr>
          </a:p>
          <a:p>
            <a:pPr marL="0" marR="243840" indent="0">
              <a:lnSpc>
                <a:spcPct val="120000"/>
              </a:lnSpc>
              <a:spcBef>
                <a:spcPts val="3000"/>
              </a:spcBef>
              <a:spcAft>
                <a:spcPts val="750"/>
              </a:spcAft>
              <a:buNone/>
            </a:pPr>
            <a:r>
              <a:rPr lang="en-IN" sz="4300" b="0" i="0" kern="0" dirty="0">
                <a:solidFill>
                  <a:srgbClr val="000000"/>
                </a:solidFill>
                <a:effectLst/>
                <a:ea typeface="Times New Roman" panose="02020603050405020304" pitchFamily="18" charset="0"/>
                <a:cs typeface="Times New Roman" panose="02020603050405020304" pitchFamily="18" charset="0"/>
              </a:rPr>
              <a:t>Hindustan Times, April 17, 2019. Small hospitals in Delhi face closure over stricter fire-safety norms. Hindustan Times retrieved from </a:t>
            </a:r>
            <a:r>
              <a:rPr lang="en-IN" sz="4300" b="0" i="0" u="sng" kern="0" dirty="0">
                <a:solidFill>
                  <a:srgbClr val="000000"/>
                </a:solidFill>
                <a:effectLst/>
                <a:ea typeface="Times New Roman" panose="02020603050405020304" pitchFamily="18" charset="0"/>
                <a:cs typeface="Times New Roman" panose="02020603050405020304" pitchFamily="18" charset="0"/>
                <a:hlinkClick r:id="rId3"/>
              </a:rPr>
              <a:t>https://www.hindustantimes.com/delhi-news/small-hospitals-face-closure-over-stricter-fire-safety-norms/story-vbOIQPsuit5qmIehm1tTHJ.html</a:t>
            </a:r>
            <a:endParaRPr lang="en-IN" sz="4300" b="1" i="1" kern="0" dirty="0">
              <a:effectLst/>
              <a:ea typeface="Times New Roman" panose="02020603050405020304" pitchFamily="18" charset="0"/>
              <a:cs typeface="Times New Roman" panose="02020603050405020304" pitchFamily="18" charset="0"/>
            </a:endParaRPr>
          </a:p>
          <a:p>
            <a:pPr marL="180340" marR="243840" indent="0">
              <a:lnSpc>
                <a:spcPct val="120000"/>
              </a:lnSpc>
              <a:spcAft>
                <a:spcPts val="1200"/>
              </a:spcAft>
              <a:buNone/>
            </a:pPr>
            <a:endParaRPr lang="en-IN" sz="4300" dirty="0">
              <a:effectLst/>
              <a:ea typeface="Times New Roman" panose="02020603050405020304" pitchFamily="18" charset="0"/>
              <a:cs typeface="Times New Roman" panose="02020603050405020304" pitchFamily="18" charset="0"/>
            </a:endParaRPr>
          </a:p>
          <a:p>
            <a:pPr marL="0" marR="243840" indent="0">
              <a:lnSpc>
                <a:spcPct val="120000"/>
              </a:lnSpc>
              <a:spcAft>
                <a:spcPts val="1200"/>
              </a:spcAft>
              <a:buNone/>
            </a:pPr>
            <a:r>
              <a:rPr lang="en-IN" sz="4300" dirty="0">
                <a:effectLst/>
                <a:ea typeface="Times New Roman" panose="02020603050405020304" pitchFamily="18" charset="0"/>
                <a:cs typeface="Times New Roman" panose="02020603050405020304" pitchFamily="18" charset="0"/>
              </a:rPr>
              <a:t>India Today, August 1, 2022. 8 Dead after fire breaks out at hospital in MP’s Jabalpur, probe panel formed. India Today retrieved from </a:t>
            </a:r>
            <a:r>
              <a:rPr lang="en-IN" sz="4300" u="sng" dirty="0">
                <a:solidFill>
                  <a:srgbClr val="0563C1"/>
                </a:solidFill>
                <a:effectLst/>
                <a:ea typeface="Times New Roman" panose="02020603050405020304" pitchFamily="18" charset="0"/>
                <a:cs typeface="Times New Roman" panose="02020603050405020304" pitchFamily="18" charset="0"/>
                <a:hlinkClick r:id="rId4"/>
              </a:rPr>
              <a:t>https://www.indiatoday.in/india/story/massive-fire-hospital-madhya-pradesh-jabalpur-fire-tender-1982436-2022-08-01</a:t>
            </a:r>
            <a:r>
              <a:rPr lang="en-IN" sz="4300" dirty="0">
                <a:effectLst/>
                <a:ea typeface="Times New Roman" panose="02020603050405020304" pitchFamily="18" charset="0"/>
                <a:cs typeface="Times New Roman" panose="02020603050405020304" pitchFamily="18" charset="0"/>
              </a:rPr>
              <a:t> </a:t>
            </a:r>
          </a:p>
          <a:p>
            <a:pPr marL="0" marR="243840" indent="0">
              <a:lnSpc>
                <a:spcPct val="120000"/>
              </a:lnSpc>
              <a:spcAft>
                <a:spcPts val="1200"/>
              </a:spcAft>
              <a:buNone/>
            </a:pPr>
            <a:r>
              <a:rPr lang="en-IN" sz="4300" dirty="0">
                <a:effectLst/>
                <a:ea typeface="Times New Roman" panose="02020603050405020304" pitchFamily="18" charset="0"/>
                <a:cs typeface="Times New Roman" panose="02020603050405020304" pitchFamily="18" charset="0"/>
              </a:rPr>
              <a:t>Quartz (Publication), April 14, 2022. More than 120 Indians have died in hospital fire since August 2020. Quartz retrieved from </a:t>
            </a:r>
            <a:r>
              <a:rPr lang="en-IN" sz="4300" u="sng" dirty="0">
                <a:solidFill>
                  <a:srgbClr val="0563C1"/>
                </a:solidFill>
                <a:effectLst/>
                <a:ea typeface="Times New Roman" panose="02020603050405020304" pitchFamily="18" charset="0"/>
                <a:cs typeface="Times New Roman" panose="02020603050405020304" pitchFamily="18" charset="0"/>
                <a:hlinkClick r:id="rId5"/>
              </a:rPr>
              <a:t>https://qz.com/india/2154791/indias-hospital-fires-have-killed-over-120-since-august-2020</a:t>
            </a:r>
            <a:endParaRPr lang="en-IN" sz="4300" dirty="0">
              <a:effectLst/>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380863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502E2-6A0C-5C40-97F4-2474FCA4212D}"/>
              </a:ext>
            </a:extLst>
          </p:cNvPr>
          <p:cNvSpPr>
            <a:spLocks noGrp="1"/>
          </p:cNvSpPr>
          <p:nvPr>
            <p:ph type="title"/>
          </p:nvPr>
        </p:nvSpPr>
        <p:spPr>
          <a:xfrm>
            <a:off x="1509024" y="2552700"/>
            <a:ext cx="10018713" cy="1752599"/>
          </a:xfrm>
        </p:spPr>
        <p:txBody>
          <a:bodyPr>
            <a:normAutofit/>
          </a:bodyPr>
          <a:lstStyle/>
          <a:p>
            <a:r>
              <a:rPr lang="en-US" sz="6000" dirty="0"/>
              <a:t>Thank You</a:t>
            </a:r>
          </a:p>
        </p:txBody>
      </p:sp>
    </p:spTree>
    <p:extLst>
      <p:ext uri="{BB962C8B-B14F-4D97-AF65-F5344CB8AC3E}">
        <p14:creationId xmlns:p14="http://schemas.microsoft.com/office/powerpoint/2010/main" val="16808187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3D71473-919E-A0C7-573E-41A5DDC2C507}"/>
              </a:ext>
            </a:extLst>
          </p:cNvPr>
          <p:cNvPicPr>
            <a:picLocks noGrp="1" noChangeAspect="1"/>
          </p:cNvPicPr>
          <p:nvPr>
            <p:ph idx="1"/>
          </p:nvPr>
        </p:nvPicPr>
        <p:blipFill>
          <a:blip r:embed="rId2"/>
          <a:stretch>
            <a:fillRect/>
          </a:stretch>
        </p:blipFill>
        <p:spPr>
          <a:xfrm>
            <a:off x="7777419" y="603422"/>
            <a:ext cx="3220093" cy="5285260"/>
          </a:xfrm>
          <a:prstGeom prst="rect">
            <a:avLst/>
          </a:prstGeom>
        </p:spPr>
      </p:pic>
      <p:pic>
        <p:nvPicPr>
          <p:cNvPr id="7" name="Picture 6">
            <a:extLst>
              <a:ext uri="{FF2B5EF4-FFF2-40B4-BE49-F238E27FC236}">
                <a16:creationId xmlns:a16="http://schemas.microsoft.com/office/drawing/2014/main" id="{591ED93F-744A-AE0B-3D48-D957CA56C37F}"/>
              </a:ext>
            </a:extLst>
          </p:cNvPr>
          <p:cNvPicPr>
            <a:picLocks noChangeAspect="1"/>
          </p:cNvPicPr>
          <p:nvPr/>
        </p:nvPicPr>
        <p:blipFill>
          <a:blip r:embed="rId3"/>
          <a:stretch>
            <a:fillRect/>
          </a:stretch>
        </p:blipFill>
        <p:spPr>
          <a:xfrm>
            <a:off x="1640584" y="1913572"/>
            <a:ext cx="5547995" cy="3030855"/>
          </a:xfrm>
          <a:prstGeom prst="rect">
            <a:avLst/>
          </a:prstGeom>
        </p:spPr>
      </p:pic>
    </p:spTree>
    <p:extLst>
      <p:ext uri="{BB962C8B-B14F-4D97-AF65-F5344CB8AC3E}">
        <p14:creationId xmlns:p14="http://schemas.microsoft.com/office/powerpoint/2010/main" val="3100311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926C8-4EFB-2BDB-E39B-767ABEEF19B2}"/>
              </a:ext>
            </a:extLst>
          </p:cNvPr>
          <p:cNvSpPr>
            <a:spLocks noGrp="1"/>
          </p:cNvSpPr>
          <p:nvPr>
            <p:ph type="title"/>
          </p:nvPr>
        </p:nvSpPr>
        <p:spPr>
          <a:xfrm>
            <a:off x="1484310" y="-191530"/>
            <a:ext cx="10018713" cy="1752599"/>
          </a:xfrm>
        </p:spPr>
        <p:txBody>
          <a:bodyPr/>
          <a:lstStyle/>
          <a:p>
            <a:r>
              <a:rPr lang="en-US" b="1" dirty="0"/>
              <a:t>APPROVAL FROM HOSPITAL TO CARRY OUT STUDY AT THEIR INSTITUTION</a:t>
            </a:r>
          </a:p>
        </p:txBody>
      </p:sp>
      <p:pic>
        <p:nvPicPr>
          <p:cNvPr id="5" name="Picture 4">
            <a:extLst>
              <a:ext uri="{FF2B5EF4-FFF2-40B4-BE49-F238E27FC236}">
                <a16:creationId xmlns:a16="http://schemas.microsoft.com/office/drawing/2014/main" id="{3538912C-4EAD-A029-8449-241D96045F54}"/>
              </a:ext>
            </a:extLst>
          </p:cNvPr>
          <p:cNvPicPr>
            <a:picLocks noChangeAspect="1"/>
          </p:cNvPicPr>
          <p:nvPr/>
        </p:nvPicPr>
        <p:blipFill>
          <a:blip r:embed="rId2"/>
          <a:stretch>
            <a:fillRect/>
          </a:stretch>
        </p:blipFill>
        <p:spPr>
          <a:xfrm>
            <a:off x="3921351" y="1383957"/>
            <a:ext cx="4349297" cy="5387546"/>
          </a:xfrm>
          <a:prstGeom prst="rect">
            <a:avLst/>
          </a:prstGeom>
        </p:spPr>
      </p:pic>
    </p:spTree>
    <p:extLst>
      <p:ext uri="{BB962C8B-B14F-4D97-AF65-F5344CB8AC3E}">
        <p14:creationId xmlns:p14="http://schemas.microsoft.com/office/powerpoint/2010/main" val="30795909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6D12D5E-A9D3-1B51-4AC7-9E4A6E9A1BBA}"/>
              </a:ext>
            </a:extLst>
          </p:cNvPr>
          <p:cNvPicPr>
            <a:picLocks noGrp="1" noChangeAspect="1"/>
          </p:cNvPicPr>
          <p:nvPr>
            <p:ph idx="1"/>
          </p:nvPr>
        </p:nvPicPr>
        <p:blipFill>
          <a:blip r:embed="rId2"/>
          <a:stretch>
            <a:fillRect/>
          </a:stretch>
        </p:blipFill>
        <p:spPr>
          <a:xfrm>
            <a:off x="7914250" y="783352"/>
            <a:ext cx="2959695" cy="5264168"/>
          </a:xfrm>
          <a:prstGeom prst="rect">
            <a:avLst/>
          </a:prstGeom>
        </p:spPr>
      </p:pic>
      <p:pic>
        <p:nvPicPr>
          <p:cNvPr id="5" name="Picture 4">
            <a:extLst>
              <a:ext uri="{FF2B5EF4-FFF2-40B4-BE49-F238E27FC236}">
                <a16:creationId xmlns:a16="http://schemas.microsoft.com/office/drawing/2014/main" id="{4DF437CD-44A8-3B55-BD05-34746D9E16E5}"/>
              </a:ext>
            </a:extLst>
          </p:cNvPr>
          <p:cNvPicPr>
            <a:picLocks noChangeAspect="1"/>
          </p:cNvPicPr>
          <p:nvPr/>
        </p:nvPicPr>
        <p:blipFill>
          <a:blip r:embed="rId3"/>
          <a:stretch>
            <a:fillRect/>
          </a:stretch>
        </p:blipFill>
        <p:spPr>
          <a:xfrm>
            <a:off x="2983007" y="783352"/>
            <a:ext cx="3112993" cy="5291295"/>
          </a:xfrm>
          <a:prstGeom prst="rect">
            <a:avLst/>
          </a:prstGeom>
        </p:spPr>
      </p:pic>
    </p:spTree>
    <p:extLst>
      <p:ext uri="{BB962C8B-B14F-4D97-AF65-F5344CB8AC3E}">
        <p14:creationId xmlns:p14="http://schemas.microsoft.com/office/powerpoint/2010/main" val="161772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E3BA86-330E-15D1-B900-A89347D31804}"/>
              </a:ext>
            </a:extLst>
          </p:cNvPr>
          <p:cNvSpPr>
            <a:spLocks noGrp="1"/>
          </p:cNvSpPr>
          <p:nvPr>
            <p:ph idx="1"/>
          </p:nvPr>
        </p:nvSpPr>
        <p:spPr>
          <a:xfrm>
            <a:off x="1419943" y="2394157"/>
            <a:ext cx="10123638" cy="3138854"/>
          </a:xfrm>
        </p:spPr>
        <p:txBody>
          <a:bodyPr>
            <a:noAutofit/>
          </a:bodyPr>
          <a:lstStyle/>
          <a:p>
            <a:pPr>
              <a:lnSpc>
                <a:spcPct val="100000"/>
              </a:lnSpc>
            </a:pPr>
            <a:r>
              <a:rPr lang="en-US" sz="1800" dirty="0">
                <a:solidFill>
                  <a:srgbClr val="000000"/>
                </a:solidFill>
                <a:ea typeface="Times New Roman" panose="02020603050405020304" pitchFamily="18" charset="0"/>
              </a:rPr>
              <a:t>I</a:t>
            </a:r>
            <a:r>
              <a:rPr lang="en-IN" sz="1800" dirty="0">
                <a:solidFill>
                  <a:srgbClr val="000000"/>
                </a:solidFill>
                <a:effectLst/>
                <a:ea typeface="Times New Roman" panose="02020603050405020304" pitchFamily="18" charset="0"/>
              </a:rPr>
              <a:t>n 2021, India sadly recorded 1.6 million fire accidents, with 27,027 innocent lives lost. </a:t>
            </a:r>
            <a:endParaRPr lang="en-US" sz="1800" kern="0" dirty="0">
              <a:effectLst/>
              <a:ea typeface="Times New Roman" panose="02020603050405020304" pitchFamily="18" charset="0"/>
            </a:endParaRPr>
          </a:p>
          <a:p>
            <a:r>
              <a:rPr lang="en-US" sz="1800" dirty="0">
                <a:effectLst/>
                <a:ea typeface="Times New Roman" panose="02020603050405020304" pitchFamily="18" charset="0"/>
              </a:rPr>
              <a:t>Fire is a normal process for our ecosystem, but it can also result in fatal accidents that result in destruction.</a:t>
            </a:r>
            <a:endParaRPr lang="en-US" sz="1800" kern="0" dirty="0">
              <a:effectLst/>
              <a:ea typeface="Times New Roman" panose="02020603050405020304" pitchFamily="18" charset="0"/>
            </a:endParaRPr>
          </a:p>
          <a:p>
            <a:pPr>
              <a:lnSpc>
                <a:spcPct val="100000"/>
              </a:lnSpc>
            </a:pPr>
            <a:r>
              <a:rPr lang="en-US" sz="1800" kern="0" dirty="0">
                <a:effectLst/>
                <a:ea typeface="Times New Roman" panose="02020603050405020304" pitchFamily="18" charset="0"/>
              </a:rPr>
              <a:t>For a fire to start, three things must interact: heat, fuel, and oxygen. </a:t>
            </a:r>
            <a:r>
              <a:rPr lang="en-IN" sz="1800" kern="0" dirty="0">
                <a:effectLst/>
                <a:ea typeface="Times New Roman" panose="02020603050405020304" pitchFamily="18" charset="0"/>
              </a:rPr>
              <a:t>Like the epidemiological triad for disease, fire also can be extinguished by removing one of the 3 components.</a:t>
            </a:r>
            <a:r>
              <a:rPr lang="en-IN" sz="1800" dirty="0">
                <a:effectLst/>
              </a:rPr>
              <a:t> </a:t>
            </a:r>
          </a:p>
          <a:p>
            <a:pPr>
              <a:lnSpc>
                <a:spcPct val="100000"/>
              </a:lnSpc>
            </a:pPr>
            <a:r>
              <a:rPr lang="en-US" sz="1800" dirty="0">
                <a:solidFill>
                  <a:srgbClr val="000000"/>
                </a:solidFill>
                <a:ea typeface="Times New Roman" panose="02020603050405020304" pitchFamily="18" charset="0"/>
              </a:rPr>
              <a:t>F</a:t>
            </a:r>
            <a:r>
              <a:rPr lang="en-US" sz="1800" dirty="0">
                <a:solidFill>
                  <a:srgbClr val="000000"/>
                </a:solidFill>
                <a:effectLst/>
                <a:ea typeface="Times New Roman" panose="02020603050405020304" pitchFamily="18" charset="0"/>
              </a:rPr>
              <a:t>ire is of the greatest safety risk, which affects not only industrial, residential and commercial structures but also hospital buildings.</a:t>
            </a:r>
          </a:p>
          <a:p>
            <a:pPr marL="0" indent="0">
              <a:lnSpc>
                <a:spcPct val="100000"/>
              </a:lnSpc>
              <a:buNone/>
            </a:pPr>
            <a:endParaRPr lang="en-IN" sz="1800" dirty="0">
              <a:effectLst/>
              <a:ea typeface="Times New Roman" panose="02020603050405020304" pitchFamily="18" charset="0"/>
            </a:endParaRPr>
          </a:p>
          <a:p>
            <a:pPr marL="0" indent="0">
              <a:buNone/>
            </a:pPr>
            <a:endParaRPr lang="en-IN" sz="1800" dirty="0">
              <a:solidFill>
                <a:srgbClr val="000000"/>
              </a:solidFill>
              <a:effectLst/>
              <a:ea typeface="Calibri" panose="020F0502020204030204" pitchFamily="34" charset="0"/>
              <a:cs typeface="Times New Roman" panose="02020603050405020304" pitchFamily="18" charset="0"/>
            </a:endParaRPr>
          </a:p>
          <a:p>
            <a:pPr>
              <a:lnSpc>
                <a:spcPct val="100000"/>
              </a:lnSpc>
            </a:pPr>
            <a:endParaRPr lang="en-US" sz="1600" dirty="0">
              <a:solidFill>
                <a:srgbClr val="000000"/>
              </a:solidFill>
              <a:effectLst/>
              <a:ea typeface="Times New Roman" panose="02020603050405020304" pitchFamily="18" charset="0"/>
            </a:endParaRPr>
          </a:p>
        </p:txBody>
      </p:sp>
      <p:sp>
        <p:nvSpPr>
          <p:cNvPr id="4" name="TextBox 3">
            <a:extLst>
              <a:ext uri="{FF2B5EF4-FFF2-40B4-BE49-F238E27FC236}">
                <a16:creationId xmlns:a16="http://schemas.microsoft.com/office/drawing/2014/main" id="{735E248D-273F-514C-821A-4210665A19DF}"/>
              </a:ext>
            </a:extLst>
          </p:cNvPr>
          <p:cNvSpPr txBox="1"/>
          <p:nvPr/>
        </p:nvSpPr>
        <p:spPr>
          <a:xfrm>
            <a:off x="0" y="463215"/>
            <a:ext cx="12192000" cy="861774"/>
          </a:xfrm>
          <a:prstGeom prst="rect">
            <a:avLst/>
          </a:prstGeom>
          <a:noFill/>
        </p:spPr>
        <p:txBody>
          <a:bodyPr wrap="square">
            <a:spAutoFit/>
          </a:bodyPr>
          <a:lstStyle/>
          <a:p>
            <a:pPr algn="ctr"/>
            <a:r>
              <a:rPr lang="en-US" sz="5000" b="1" dirty="0">
                <a:effectLst/>
                <a:latin typeface="Calibri" panose="020F0502020204030204" pitchFamily="34" charset="0"/>
                <a:ea typeface="Calibri" panose="020F0502020204030204" pitchFamily="34" charset="0"/>
                <a:cs typeface="Times New Roman" panose="02020603050405020304" pitchFamily="18" charset="0"/>
              </a:rPr>
              <a:t>BACKGROUND</a:t>
            </a:r>
            <a:r>
              <a:rPr lang="en-IN" sz="5000" dirty="0">
                <a:effectLst/>
              </a:rPr>
              <a:t> </a:t>
            </a:r>
            <a:endParaRPr lang="en-US" sz="5000" dirty="0"/>
          </a:p>
        </p:txBody>
      </p:sp>
      <p:sp>
        <p:nvSpPr>
          <p:cNvPr id="5" name="TextBox 4">
            <a:extLst>
              <a:ext uri="{FF2B5EF4-FFF2-40B4-BE49-F238E27FC236}">
                <a16:creationId xmlns:a16="http://schemas.microsoft.com/office/drawing/2014/main" id="{DE1CC01C-62FA-D165-75B4-105E2CE8EB5C}"/>
              </a:ext>
            </a:extLst>
          </p:cNvPr>
          <p:cNvSpPr txBox="1"/>
          <p:nvPr/>
        </p:nvSpPr>
        <p:spPr>
          <a:xfrm>
            <a:off x="1419943" y="1638517"/>
            <a:ext cx="6100010" cy="400110"/>
          </a:xfrm>
          <a:prstGeom prst="rect">
            <a:avLst/>
          </a:prstGeom>
          <a:noFill/>
        </p:spPr>
        <p:txBody>
          <a:bodyPr wrap="square">
            <a:spAutoFit/>
          </a:bodyPr>
          <a:lstStyle/>
          <a:p>
            <a:r>
              <a:rPr lang="en-US" sz="2000" b="1" dirty="0">
                <a:latin typeface="Calibri" panose="020F0502020204030204" pitchFamily="34" charset="0"/>
                <a:cs typeface="Times New Roman" panose="02020603050405020304" pitchFamily="18" charset="0"/>
              </a:rPr>
              <a:t>Did You Know??</a:t>
            </a:r>
            <a:endParaRPr lang="en-US" sz="2000" dirty="0"/>
          </a:p>
        </p:txBody>
      </p:sp>
    </p:spTree>
    <p:extLst>
      <p:ext uri="{BB962C8B-B14F-4D97-AF65-F5344CB8AC3E}">
        <p14:creationId xmlns:p14="http://schemas.microsoft.com/office/powerpoint/2010/main" val="100884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940CC8-B593-77EF-70CB-DC4850B51846}"/>
              </a:ext>
            </a:extLst>
          </p:cNvPr>
          <p:cNvSpPr>
            <a:spLocks noGrp="1"/>
          </p:cNvSpPr>
          <p:nvPr>
            <p:ph idx="1"/>
          </p:nvPr>
        </p:nvSpPr>
        <p:spPr>
          <a:xfrm>
            <a:off x="1369299" y="1647922"/>
            <a:ext cx="10594616" cy="4518100"/>
          </a:xfrm>
        </p:spPr>
        <p:txBody>
          <a:bodyPr>
            <a:normAutofit/>
          </a:bodyPr>
          <a:lstStyle/>
          <a:p>
            <a:r>
              <a:rPr lang="en-US" sz="1800" kern="0" dirty="0">
                <a:effectLst/>
                <a:ea typeface="Times New Roman" panose="02020603050405020304" pitchFamily="18" charset="0"/>
              </a:rPr>
              <a:t>In recent years, reports of fire outbreaks in medical facilities have been made in news both locally and internationally</a:t>
            </a:r>
            <a:r>
              <a:rPr lang="en-IN" sz="1600" kern="0" dirty="0">
                <a:ea typeface="Times New Roman" panose="02020603050405020304" pitchFamily="18" charset="0"/>
              </a:rPr>
              <a:t>:</a:t>
            </a:r>
            <a:endParaRPr lang="en-IN" sz="1600" dirty="0">
              <a:solidFill>
                <a:srgbClr val="000000"/>
              </a:solidFill>
              <a:ea typeface="Times New Roman" panose="02020603050405020304" pitchFamily="18" charset="0"/>
              <a:cs typeface="Times New Roman" panose="02020603050405020304" pitchFamily="18" charset="0"/>
            </a:endParaRPr>
          </a:p>
          <a:p>
            <a:pPr marL="800100" lvl="1" indent="-342900">
              <a:buFont typeface="+mj-lt"/>
              <a:buAutoNum type="alphaLcParenR"/>
            </a:pPr>
            <a:r>
              <a:rPr lang="en-IN" sz="1600" dirty="0">
                <a:solidFill>
                  <a:srgbClr val="000000"/>
                </a:solidFill>
                <a:effectLst/>
                <a:ea typeface="Calibri" panose="020F0502020204030204" pitchFamily="34" charset="0"/>
                <a:cs typeface="Times New Roman" panose="02020603050405020304" pitchFamily="18" charset="0"/>
              </a:rPr>
              <a:t>AMRI Hospital in Kolkata, India, experienced a fire outbreak in 2011, which resulted in the deaths of 93 people, including those who were hospital patients and those in the intensive care unit (Indian express, October 19, 2016). </a:t>
            </a:r>
          </a:p>
          <a:p>
            <a:pPr marL="800100" lvl="1" indent="-342900">
              <a:buFont typeface="+mj-lt"/>
              <a:buAutoNum type="alphaLcParenR"/>
            </a:pPr>
            <a:r>
              <a:rPr lang="en-IN" sz="1600" dirty="0">
                <a:solidFill>
                  <a:srgbClr val="000000"/>
                </a:solidFill>
                <a:ea typeface="Calibri" panose="020F0502020204030204" pitchFamily="34" charset="0"/>
                <a:cs typeface="Times New Roman" panose="02020603050405020304" pitchFamily="18" charset="0"/>
              </a:rPr>
              <a:t>F</a:t>
            </a:r>
            <a:r>
              <a:rPr lang="en-IN" sz="1600" dirty="0">
                <a:solidFill>
                  <a:srgbClr val="000000"/>
                </a:solidFill>
                <a:effectLst/>
                <a:ea typeface="Calibri" panose="020F0502020204030204" pitchFamily="34" charset="0"/>
                <a:cs typeface="Times New Roman" panose="02020603050405020304" pitchFamily="18" charset="0"/>
              </a:rPr>
              <a:t>ire accident at a psychiatric hospital outside of Moscow in 2013 resulted in the deaths of about 38 people, including members of the medical staff (Seattle Times, April 26, 2013) </a:t>
            </a:r>
          </a:p>
          <a:p>
            <a:pPr marL="800100" lvl="1" indent="-342900">
              <a:buFont typeface="+mj-lt"/>
              <a:buAutoNum type="alphaLcParenR"/>
            </a:pPr>
            <a:r>
              <a:rPr lang="en-IN" sz="1600" dirty="0">
                <a:solidFill>
                  <a:srgbClr val="000000"/>
                </a:solidFill>
                <a:effectLst/>
                <a:ea typeface="Calibri" panose="020F0502020204030204" pitchFamily="34" charset="0"/>
                <a:cs typeface="Times New Roman" panose="02020603050405020304" pitchFamily="18" charset="0"/>
              </a:rPr>
              <a:t>Ten people died in an orthopaedic hospital in Fukuoka, Japan (BBC News, October 11, 2013)</a:t>
            </a:r>
          </a:p>
          <a:p>
            <a:pPr marL="800100" lvl="1" indent="-342900">
              <a:buFont typeface="+mj-lt"/>
              <a:buAutoNum type="alphaLcParenR"/>
            </a:pPr>
            <a:r>
              <a:rPr lang="en-IN" sz="1600" dirty="0">
                <a:solidFill>
                  <a:srgbClr val="000000"/>
                </a:solidFill>
                <a:ea typeface="Calibri" panose="020F0502020204030204" pitchFamily="34" charset="0"/>
                <a:cs typeface="Times New Roman" panose="02020603050405020304" pitchFamily="18" charset="0"/>
              </a:rPr>
              <a:t> </a:t>
            </a:r>
            <a:r>
              <a:rPr lang="en-US" sz="1600" dirty="0">
                <a:effectLst/>
                <a:ea typeface="Times New Roman" panose="02020603050405020304" pitchFamily="18" charset="0"/>
              </a:rPr>
              <a:t>At New Life Multispecialty Hospital, a private hospital in the Madhya Pradesh region of India's Jabalpur district, a large fire broke out on August 1 2022, which killed eight people and three were critically injured. </a:t>
            </a:r>
            <a:r>
              <a:rPr lang="en-US" sz="1600" dirty="0">
                <a:effectLst/>
                <a:ea typeface="Times New Roman" panose="02020603050405020304" pitchFamily="18" charset="0"/>
                <a:cs typeface="Times New Roman" panose="02020603050405020304" pitchFamily="18" charset="0"/>
              </a:rPr>
              <a:t>After the fire incident was investigated, it was discovered that the hospital's fire No Objection Certificate (NOC) had expired. </a:t>
            </a:r>
            <a:endParaRPr lang="en-IN" sz="1600" dirty="0">
              <a:effectLst/>
              <a:ea typeface="Times New Roman" panose="02020603050405020304" pitchFamily="18" charset="0"/>
              <a:cs typeface="Times New Roman" panose="02020603050405020304" pitchFamily="18" charset="0"/>
            </a:endParaRPr>
          </a:p>
          <a:p>
            <a:pPr marL="800100" lvl="1" indent="-342900">
              <a:buFont typeface="+mj-lt"/>
              <a:buAutoNum type="alphaLcParenR"/>
            </a:pPr>
            <a:endParaRPr lang="en-IN" sz="1600" dirty="0">
              <a:solidFill>
                <a:srgbClr val="000000"/>
              </a:solidFill>
              <a:effectLst/>
              <a:ea typeface="Calibri" panose="020F0502020204030204" pitchFamily="34" charset="0"/>
              <a:cs typeface="Times New Roman" panose="02020603050405020304" pitchFamily="18" charset="0"/>
            </a:endParaRPr>
          </a:p>
          <a:p>
            <a:endParaRPr lang="en-US" sz="2000" dirty="0"/>
          </a:p>
        </p:txBody>
      </p:sp>
    </p:spTree>
    <p:extLst>
      <p:ext uri="{BB962C8B-B14F-4D97-AF65-F5344CB8AC3E}">
        <p14:creationId xmlns:p14="http://schemas.microsoft.com/office/powerpoint/2010/main" val="681159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D5E04B-D164-B7E5-C8ED-C8EEBD91373E}"/>
              </a:ext>
            </a:extLst>
          </p:cNvPr>
          <p:cNvSpPr>
            <a:spLocks noGrp="1"/>
          </p:cNvSpPr>
          <p:nvPr>
            <p:ph idx="1"/>
          </p:nvPr>
        </p:nvSpPr>
        <p:spPr>
          <a:xfrm>
            <a:off x="1421671" y="584004"/>
            <a:ext cx="10628846" cy="6273995"/>
          </a:xfrm>
        </p:spPr>
        <p:txBody>
          <a:bodyPr>
            <a:normAutofit/>
          </a:bodyPr>
          <a:lstStyle/>
          <a:p>
            <a:r>
              <a:rPr lang="en-US" sz="1800" kern="0" dirty="0">
                <a:effectLst/>
                <a:ea typeface="Times New Roman" panose="02020603050405020304" pitchFamily="18" charset="0"/>
              </a:rPr>
              <a:t>Regulations for fire safety and prevention are more stringent for hospitals.</a:t>
            </a:r>
          </a:p>
          <a:p>
            <a:r>
              <a:rPr lang="en-US" sz="1800" kern="0" dirty="0">
                <a:effectLst/>
                <a:ea typeface="Times New Roman" panose="02020603050405020304" pitchFamily="18" charset="0"/>
              </a:rPr>
              <a:t>Despite the SOPs and rules that each hospital has established for such emergency scenarios, these situations require an instant and effective response from all the healthcare professionals.</a:t>
            </a:r>
          </a:p>
          <a:p>
            <a:r>
              <a:rPr lang="en-IN" sz="1800" kern="0" dirty="0">
                <a:effectLst/>
                <a:ea typeface="Times New Roman" panose="02020603050405020304" pitchFamily="18" charset="0"/>
              </a:rPr>
              <a:t>Hospital fire are not easily controllable, and the consequences of fire in hospitals can be devastating </a:t>
            </a:r>
            <a:r>
              <a:rPr lang="en-IN" sz="1800" kern="0" dirty="0">
                <a:ea typeface="Times New Roman" panose="02020603050405020304" pitchFamily="18" charset="0"/>
              </a:rPr>
              <a:t>as </a:t>
            </a:r>
            <a:r>
              <a:rPr lang="en-IN" sz="1800" kern="0" dirty="0">
                <a:effectLst/>
                <a:ea typeface="Times New Roman" panose="02020603050405020304" pitchFamily="18" charset="0"/>
              </a:rPr>
              <a:t>most patients cannot move out of the building on their own. </a:t>
            </a:r>
          </a:p>
          <a:p>
            <a:r>
              <a:rPr lang="en-US" sz="1800" kern="0" dirty="0">
                <a:effectLst/>
                <a:ea typeface="Times New Roman" panose="02020603050405020304" pitchFamily="18" charset="0"/>
              </a:rPr>
              <a:t>Any healthcare facility that houses patients is required to have fire safety amenities like fire hydrant systems, emergency exits, various types of fire extinguishers, and a secure gathering area.</a:t>
            </a:r>
            <a:r>
              <a:rPr lang="en-IN" sz="1800" dirty="0">
                <a:effectLst/>
              </a:rPr>
              <a:t> </a:t>
            </a:r>
            <a:endParaRPr lang="en-IN" sz="1800" kern="0" dirty="0"/>
          </a:p>
          <a:p>
            <a:r>
              <a:rPr lang="en-US" sz="1800" kern="0" dirty="0">
                <a:ea typeface="Times New Roman" panose="02020603050405020304" pitchFamily="18" charset="0"/>
              </a:rPr>
              <a:t>I</a:t>
            </a:r>
            <a:r>
              <a:rPr lang="en-US" sz="1800" kern="0" dirty="0">
                <a:effectLst/>
                <a:ea typeface="Times New Roman" panose="02020603050405020304" pitchFamily="18" charset="0"/>
              </a:rPr>
              <a:t>nadequate fire drill training and a lack of fire-related knowledge contribute to firefighting process delays.</a:t>
            </a:r>
            <a:r>
              <a:rPr lang="en-IN" sz="1800" dirty="0">
                <a:effectLst/>
              </a:rPr>
              <a:t> </a:t>
            </a:r>
            <a:endParaRPr lang="en-IN" sz="1800" dirty="0">
              <a:solidFill>
                <a:srgbClr val="000000"/>
              </a:solidFill>
              <a:effectLst/>
              <a:ea typeface="Calibri" panose="020F0502020204030204" pitchFamily="34" charset="0"/>
              <a:cs typeface="Times New Roman" panose="02020603050405020304" pitchFamily="18" charset="0"/>
            </a:endParaRPr>
          </a:p>
          <a:p>
            <a:r>
              <a:rPr lang="en-US" sz="1800" kern="0" dirty="0">
                <a:ea typeface="Times New Roman" panose="02020603050405020304" pitchFamily="18" charset="0"/>
              </a:rPr>
              <a:t>T</a:t>
            </a:r>
            <a:r>
              <a:rPr lang="en-US" sz="1800" kern="0" dirty="0">
                <a:effectLst/>
                <a:ea typeface="Times New Roman" panose="02020603050405020304" pitchFamily="18" charset="0"/>
              </a:rPr>
              <a:t>he </a:t>
            </a:r>
            <a:r>
              <a:rPr lang="en-IN" sz="1800" kern="0" dirty="0">
                <a:solidFill>
                  <a:srgbClr val="000000"/>
                </a:solidFill>
                <a:effectLst/>
                <a:ea typeface="Times New Roman" panose="02020603050405020304" pitchFamily="18" charset="0"/>
                <a:cs typeface="Times New Roman" panose="02020603050405020304" pitchFamily="18" charset="0"/>
              </a:rPr>
              <a:t>successful use of any type of fire equipment depends upon the elements such as equipment,  maintenance and training. </a:t>
            </a:r>
          </a:p>
          <a:p>
            <a:r>
              <a:rPr lang="en-US" sz="1800" dirty="0">
                <a:effectLst/>
                <a:ea typeface="Times New Roman" panose="02020603050405020304" pitchFamily="18" charset="0"/>
              </a:rPr>
              <a:t>Keeping in mind the above factors, the purpose of this study is to ascertain the level of awareness and knowledge among healthcare professionals as well as the preparedness of a multispecialty hospital for fire safety and its management.</a:t>
            </a:r>
            <a:endParaRPr lang="en-IN" sz="1800" dirty="0">
              <a:effectLst/>
              <a:ea typeface="Times New Roman" panose="02020603050405020304" pitchFamily="18" charset="0"/>
            </a:endParaRPr>
          </a:p>
          <a:p>
            <a:endParaRPr lang="en-IN" sz="1800" kern="0" dirty="0">
              <a:solidFill>
                <a:srgbClr val="000000"/>
              </a:solidFill>
              <a:effectLst/>
              <a:ea typeface="Times New Roman" panose="02020603050405020304" pitchFamily="18" charset="0"/>
              <a:cs typeface="Times New Roman" panose="02020603050405020304" pitchFamily="18" charset="0"/>
            </a:endParaRPr>
          </a:p>
          <a:p>
            <a:endParaRPr lang="en-IN" sz="1200" dirty="0">
              <a:effectLst/>
            </a:endParaRPr>
          </a:p>
        </p:txBody>
      </p:sp>
    </p:spTree>
    <p:extLst>
      <p:ext uri="{BB962C8B-B14F-4D97-AF65-F5344CB8AC3E}">
        <p14:creationId xmlns:p14="http://schemas.microsoft.com/office/powerpoint/2010/main" val="2204918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903E2-8787-BC6F-A159-D030014CB0E3}"/>
              </a:ext>
            </a:extLst>
          </p:cNvPr>
          <p:cNvSpPr>
            <a:spLocks noGrp="1"/>
          </p:cNvSpPr>
          <p:nvPr>
            <p:ph type="title"/>
          </p:nvPr>
        </p:nvSpPr>
        <p:spPr>
          <a:xfrm>
            <a:off x="0" y="1399002"/>
            <a:ext cx="12192000" cy="1108647"/>
          </a:xfrm>
          <a:noFill/>
          <a:ln>
            <a:noFill/>
          </a:ln>
        </p:spPr>
        <p:style>
          <a:lnRef idx="2">
            <a:schemeClr val="dk1"/>
          </a:lnRef>
          <a:fillRef idx="1">
            <a:schemeClr val="lt1"/>
          </a:fillRef>
          <a:effectRef idx="0">
            <a:schemeClr val="dk1"/>
          </a:effectRef>
          <a:fontRef idx="minor">
            <a:schemeClr val="dk1"/>
          </a:fontRef>
        </p:style>
        <p:txBody>
          <a:bodyPr>
            <a:normAutofit/>
          </a:bodyPr>
          <a:lstStyle/>
          <a:p>
            <a:pPr algn="ctr"/>
            <a:r>
              <a:rPr lang="en-US" sz="5000" b="1" dirty="0">
                <a:solidFill>
                  <a:schemeClr val="accent3"/>
                </a:solidFill>
                <a:latin typeface="+mn-lt"/>
              </a:rPr>
              <a:t>OBJECTIVE</a:t>
            </a:r>
          </a:p>
        </p:txBody>
      </p:sp>
      <p:sp>
        <p:nvSpPr>
          <p:cNvPr id="3" name="Content Placeholder 2">
            <a:extLst>
              <a:ext uri="{FF2B5EF4-FFF2-40B4-BE49-F238E27FC236}">
                <a16:creationId xmlns:a16="http://schemas.microsoft.com/office/drawing/2014/main" id="{50D1CB75-F46F-A19A-739C-CF5EA5532FBF}"/>
              </a:ext>
            </a:extLst>
          </p:cNvPr>
          <p:cNvSpPr>
            <a:spLocks noGrp="1"/>
          </p:cNvSpPr>
          <p:nvPr>
            <p:ph idx="1"/>
          </p:nvPr>
        </p:nvSpPr>
        <p:spPr>
          <a:xfrm>
            <a:off x="1338262" y="3062830"/>
            <a:ext cx="10515600" cy="966343"/>
          </a:xfrm>
        </p:spPr>
        <p:txBody>
          <a:bodyPr>
            <a:noAutofit/>
          </a:bodyPr>
          <a:lstStyle/>
          <a:p>
            <a:pPr marL="0" indent="0" algn="ctr">
              <a:buNone/>
            </a:pPr>
            <a:r>
              <a:rPr lang="en-US" sz="3200" b="1" kern="100" dirty="0">
                <a:solidFill>
                  <a:srgbClr val="000000"/>
                </a:solidFill>
                <a:effectLst/>
                <a:latin typeface="+mn-lt"/>
                <a:ea typeface="Calibri" panose="020F0502020204030204" pitchFamily="34" charset="0"/>
                <a:cs typeface="Times New Roman" panose="02020603050405020304" pitchFamily="18" charset="0"/>
              </a:rPr>
              <a:t>A Study to </a:t>
            </a:r>
            <a:r>
              <a:rPr lang="en-US" sz="3200" b="1" kern="100" dirty="0">
                <a:solidFill>
                  <a:srgbClr val="000000"/>
                </a:solidFill>
                <a:effectLst/>
                <a:ea typeface="Calibri" panose="020F0502020204030204" pitchFamily="34" charset="0"/>
                <a:cs typeface="Times New Roman" panose="02020603050405020304" pitchFamily="18" charset="0"/>
              </a:rPr>
              <a:t>A</a:t>
            </a:r>
            <a:r>
              <a:rPr lang="en-US" sz="3200" b="1" kern="100" dirty="0">
                <a:solidFill>
                  <a:srgbClr val="000000"/>
                </a:solidFill>
                <a:ea typeface="Calibri" panose="020F0502020204030204" pitchFamily="34" charset="0"/>
                <a:cs typeface="Times New Roman" panose="02020603050405020304" pitchFamily="18" charset="0"/>
              </a:rPr>
              <a:t>ss</a:t>
            </a:r>
            <a:r>
              <a:rPr lang="en-US" sz="3200" b="1" kern="100" dirty="0">
                <a:solidFill>
                  <a:srgbClr val="000000"/>
                </a:solidFill>
                <a:effectLst/>
                <a:latin typeface="+mn-lt"/>
                <a:ea typeface="Calibri" panose="020F0502020204030204" pitchFamily="34" charset="0"/>
                <a:cs typeface="Times New Roman" panose="02020603050405020304" pitchFamily="18" charset="0"/>
              </a:rPr>
              <a:t>ess the Awareness and Preparedness of Fire </a:t>
            </a:r>
            <a:r>
              <a:rPr lang="en-US" sz="3200" b="1" kern="100" dirty="0">
                <a:solidFill>
                  <a:srgbClr val="000000"/>
                </a:solidFill>
                <a:latin typeface="+mn-lt"/>
                <a:ea typeface="Calibri" panose="020F0502020204030204" pitchFamily="34" charset="0"/>
                <a:cs typeface="Times New Roman" panose="02020603050405020304" pitchFamily="18" charset="0"/>
              </a:rPr>
              <a:t>S</a:t>
            </a:r>
            <a:r>
              <a:rPr lang="en-US" sz="3200" b="1" kern="100" dirty="0">
                <a:solidFill>
                  <a:srgbClr val="000000"/>
                </a:solidFill>
                <a:effectLst/>
                <a:latin typeface="+mn-lt"/>
                <a:ea typeface="Calibri" panose="020F0502020204030204" pitchFamily="34" charset="0"/>
                <a:cs typeface="Times New Roman" panose="02020603050405020304" pitchFamily="18" charset="0"/>
              </a:rPr>
              <a:t>afety in a </a:t>
            </a:r>
            <a:r>
              <a:rPr lang="en-IN" sz="3200" b="1" kern="100" dirty="0">
                <a:solidFill>
                  <a:srgbClr val="000000"/>
                </a:solidFill>
                <a:effectLst/>
                <a:latin typeface="+mn-lt"/>
                <a:ea typeface="Calibri" panose="020F0502020204030204" pitchFamily="34" charset="0"/>
                <a:cs typeface="Times New Roman" panose="02020603050405020304" pitchFamily="18" charset="0"/>
              </a:rPr>
              <a:t>Multi-Speciality </a:t>
            </a:r>
            <a:r>
              <a:rPr lang="en-US" sz="3200" b="1" kern="100" dirty="0">
                <a:solidFill>
                  <a:srgbClr val="000000"/>
                </a:solidFill>
                <a:effectLst/>
                <a:latin typeface="+mn-lt"/>
                <a:ea typeface="Calibri" panose="020F0502020204030204" pitchFamily="34" charset="0"/>
                <a:cs typeface="Times New Roman" panose="02020603050405020304" pitchFamily="18" charset="0"/>
              </a:rPr>
              <a:t>Hospital at New Delhi</a:t>
            </a:r>
            <a:endParaRPr lang="en-US" sz="3200" dirty="0"/>
          </a:p>
        </p:txBody>
      </p:sp>
    </p:spTree>
    <p:extLst>
      <p:ext uri="{BB962C8B-B14F-4D97-AF65-F5344CB8AC3E}">
        <p14:creationId xmlns:p14="http://schemas.microsoft.com/office/powerpoint/2010/main" val="1138002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2D0928-EF99-CBA3-EF60-DF249C6FB11B}"/>
              </a:ext>
            </a:extLst>
          </p:cNvPr>
          <p:cNvSpPr>
            <a:spLocks noGrp="1"/>
          </p:cNvSpPr>
          <p:nvPr>
            <p:ph idx="1"/>
          </p:nvPr>
        </p:nvSpPr>
        <p:spPr>
          <a:xfrm>
            <a:off x="1668018" y="956913"/>
            <a:ext cx="9208008" cy="4351338"/>
          </a:xfrm>
        </p:spPr>
        <p:txBody>
          <a:bodyPr>
            <a:normAutofit/>
          </a:bodyPr>
          <a:lstStyle/>
          <a:p>
            <a:pPr marL="0" indent="0">
              <a:buNone/>
            </a:pPr>
            <a:r>
              <a:rPr lang="en-IN" sz="1800" dirty="0">
                <a:effectLst/>
                <a:ea typeface="Times New Roman" panose="02020603050405020304" pitchFamily="18" charset="0"/>
              </a:rPr>
              <a:t>The  study is conducted in Sitaram </a:t>
            </a:r>
            <a:r>
              <a:rPr lang="en-IN" sz="1800" dirty="0" err="1">
                <a:effectLst/>
                <a:ea typeface="Times New Roman" panose="02020603050405020304" pitchFamily="18" charset="0"/>
              </a:rPr>
              <a:t>Bhartia</a:t>
            </a:r>
            <a:r>
              <a:rPr lang="en-IN" sz="1800" dirty="0">
                <a:effectLst/>
                <a:ea typeface="Times New Roman" panose="02020603050405020304" pitchFamily="18" charset="0"/>
              </a:rPr>
              <a:t> Institute of Science and Research, a multi-speciality hospital in New Delhi. The </a:t>
            </a:r>
            <a:r>
              <a:rPr lang="en-IN" sz="1800" dirty="0">
                <a:ea typeface="Times New Roman" panose="02020603050405020304" pitchFamily="18" charset="0"/>
              </a:rPr>
              <a:t>specific objectives are </a:t>
            </a:r>
            <a:r>
              <a:rPr lang="en-IN" sz="1800" dirty="0">
                <a:effectLst/>
                <a:ea typeface="Times New Roman" panose="02020603050405020304" pitchFamily="18" charset="0"/>
              </a:rPr>
              <a:t>:</a:t>
            </a:r>
          </a:p>
          <a:p>
            <a:pPr marL="342900" lvl="0" indent="-342900">
              <a:buFont typeface="+mj-lt"/>
              <a:buAutoNum type="arabicPeriod"/>
              <a:tabLst>
                <a:tab pos="457200" algn="l"/>
              </a:tabLst>
            </a:pPr>
            <a:r>
              <a:rPr lang="en-IN" sz="1800" dirty="0">
                <a:effectLst/>
                <a:ea typeface="Times New Roman" panose="02020603050405020304" pitchFamily="18" charset="0"/>
              </a:rPr>
              <a:t>To assess the Fire Safety Awareness amongst healthcare workers of the hospital</a:t>
            </a:r>
          </a:p>
          <a:p>
            <a:pPr marL="342900" lvl="0" indent="-342900">
              <a:buFont typeface="+mj-lt"/>
              <a:buAutoNum type="arabicPeriod"/>
              <a:tabLst>
                <a:tab pos="457200" algn="l"/>
              </a:tabLst>
            </a:pPr>
            <a:r>
              <a:rPr lang="en-IN" sz="1800" dirty="0">
                <a:effectLst/>
                <a:ea typeface="Times New Roman" panose="02020603050405020304" pitchFamily="18" charset="0"/>
              </a:rPr>
              <a:t>To assess the Fire Safety Preparedness of the hospital </a:t>
            </a:r>
          </a:p>
          <a:p>
            <a:pPr marL="342900" lvl="0" indent="-342900">
              <a:buFont typeface="+mj-lt"/>
              <a:buAutoNum type="arabicPeriod"/>
              <a:tabLst>
                <a:tab pos="457200" algn="l"/>
              </a:tabLst>
            </a:pPr>
            <a:r>
              <a:rPr lang="en-IN" sz="1800" dirty="0">
                <a:effectLst/>
                <a:ea typeface="Times New Roman" panose="02020603050405020304" pitchFamily="18" charset="0"/>
              </a:rPr>
              <a:t>To suggest improvements enhancements to the hospital's fire safety measures.</a:t>
            </a:r>
          </a:p>
          <a:p>
            <a:endParaRPr lang="en-US" sz="1800" dirty="0"/>
          </a:p>
        </p:txBody>
      </p:sp>
    </p:spTree>
    <p:extLst>
      <p:ext uri="{BB962C8B-B14F-4D97-AF65-F5344CB8AC3E}">
        <p14:creationId xmlns:p14="http://schemas.microsoft.com/office/powerpoint/2010/main" val="1600717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261F954-21E1-8E8C-8B6A-1F65FC8E3D12}"/>
              </a:ext>
            </a:extLst>
          </p:cNvPr>
          <p:cNvGraphicFramePr>
            <a:graphicFrameLocks noGrp="1"/>
          </p:cNvGraphicFramePr>
          <p:nvPr>
            <p:ph idx="1"/>
            <p:extLst>
              <p:ext uri="{D42A27DB-BD31-4B8C-83A1-F6EECF244321}">
                <p14:modId xmlns:p14="http://schemas.microsoft.com/office/powerpoint/2010/main" val="2580516768"/>
              </p:ext>
            </p:extLst>
          </p:nvPr>
        </p:nvGraphicFramePr>
        <p:xfrm>
          <a:off x="1429268" y="1384556"/>
          <a:ext cx="10247868" cy="49524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1">
            <a:extLst>
              <a:ext uri="{FF2B5EF4-FFF2-40B4-BE49-F238E27FC236}">
                <a16:creationId xmlns:a16="http://schemas.microsoft.com/office/drawing/2014/main" id="{5BA92DB8-68F4-5B86-14EC-9AF0690042E1}"/>
              </a:ext>
            </a:extLst>
          </p:cNvPr>
          <p:cNvSpPr>
            <a:spLocks noGrp="1"/>
          </p:cNvSpPr>
          <p:nvPr>
            <p:ph type="title"/>
          </p:nvPr>
        </p:nvSpPr>
        <p:spPr>
          <a:xfrm>
            <a:off x="370703" y="829929"/>
            <a:ext cx="12191999" cy="863546"/>
          </a:xfrm>
        </p:spPr>
        <p:txBody>
          <a:bodyPr>
            <a:noAutofit/>
          </a:bodyPr>
          <a:lstStyle/>
          <a:p>
            <a:pPr algn="ctr"/>
            <a:r>
              <a:rPr lang="en-IN" sz="5000" b="1" dirty="0">
                <a:effectLst/>
                <a:latin typeface="+mn-lt"/>
                <a:ea typeface="Times New Roman" panose="02020603050405020304" pitchFamily="18" charset="0"/>
              </a:rPr>
              <a:t>STUDY DESIGN</a:t>
            </a:r>
            <a:br>
              <a:rPr lang="en-IN" sz="5000" dirty="0">
                <a:effectLst/>
                <a:latin typeface="Times New Roman" panose="02020603050405020304" pitchFamily="18" charset="0"/>
                <a:ea typeface="Times New Roman" panose="02020603050405020304" pitchFamily="18" charset="0"/>
              </a:rPr>
            </a:br>
            <a:endParaRPr lang="en-US" sz="5000" dirty="0"/>
          </a:p>
        </p:txBody>
      </p:sp>
    </p:spTree>
    <p:extLst>
      <p:ext uri="{BB962C8B-B14F-4D97-AF65-F5344CB8AC3E}">
        <p14:creationId xmlns:p14="http://schemas.microsoft.com/office/powerpoint/2010/main" val="12725632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TM03457496[[fn=Parallax]]</Template>
  <TotalTime>12319</TotalTime>
  <Words>2395</Words>
  <Application>Microsoft Macintosh PowerPoint</Application>
  <PresentationFormat>Widescreen</PresentationFormat>
  <Paragraphs>128</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Corbel</vt:lpstr>
      <vt:lpstr>Times New Roman</vt:lpstr>
      <vt:lpstr>Parallax</vt:lpstr>
      <vt:lpstr>A Study to assess the Awareness and Preparedness of Fire Safety in a Multi-Speciality Hospital At New Delhi </vt:lpstr>
      <vt:lpstr>APPROVAL FROM MENTOR FOR FINAL DISSERTATION PRESENTATION</vt:lpstr>
      <vt:lpstr>APPROVAL FROM HOSPITAL TO CARRY OUT STUDY AT THEIR INSTITUTION</vt:lpstr>
      <vt:lpstr>PowerPoint Presentation</vt:lpstr>
      <vt:lpstr>PowerPoint Presentation</vt:lpstr>
      <vt:lpstr>PowerPoint Presentation</vt:lpstr>
      <vt:lpstr>OBJECTIVE</vt:lpstr>
      <vt:lpstr>PowerPoint Presentation</vt:lpstr>
      <vt:lpstr>STUDY DESIGN </vt:lpstr>
      <vt:lpstr>PowerPoint Presentation</vt:lpstr>
      <vt:lpstr>METHODOLGY</vt:lpstr>
      <vt:lpstr>PowerPoint Presentation</vt:lpstr>
      <vt:lpstr>PowerPoint Presentation</vt:lpstr>
      <vt:lpstr>PowerPoint Presentation</vt:lpstr>
      <vt:lpstr>RESULT</vt:lpstr>
      <vt:lpstr>PowerPoint Presentation</vt:lpstr>
      <vt:lpstr>PowerPoint Presentation</vt:lpstr>
      <vt:lpstr>PowerPoint Presentation</vt:lpstr>
      <vt:lpstr>PowerPoint Presentation</vt:lpstr>
      <vt:lpstr>PowerPoint Presentation</vt:lpstr>
      <vt:lpstr>DISCUSSION</vt:lpstr>
      <vt:lpstr>PowerPoint Presentation</vt:lpstr>
      <vt:lpstr> CONCLUSION </vt:lpstr>
      <vt:lpstr>RECOMMENDATION </vt:lpstr>
      <vt:lpstr>LIMITATION </vt:lpstr>
      <vt:lpstr>REFERENCES</vt:lpstr>
      <vt:lpstr>PowerPoint Presentation</vt:lpstr>
      <vt:lpstr>Thank You</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Study to access the Awareness and Preparedness of Fire Safety in a Multi-Speciality Hospital At New Delhi.</dc:title>
  <dc:creator>Microsoft Office User</dc:creator>
  <cp:lastModifiedBy>Microsoft Office User</cp:lastModifiedBy>
  <cp:revision>14</cp:revision>
  <dcterms:created xsi:type="dcterms:W3CDTF">2023-03-20T04:18:30Z</dcterms:created>
  <dcterms:modified xsi:type="dcterms:W3CDTF">2023-06-16T06:23:03Z</dcterms:modified>
</cp:coreProperties>
</file>