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256" r:id="rId2"/>
    <p:sldId id="262" r:id="rId3"/>
    <p:sldId id="269" r:id="rId4"/>
    <p:sldId id="267"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599" autoAdjust="0"/>
  </p:normalViewPr>
  <p:slideViewPr>
    <p:cSldViewPr>
      <p:cViewPr varScale="1">
        <p:scale>
          <a:sx n="74" d="100"/>
          <a:sy n="74" d="100"/>
        </p:scale>
        <p:origin x="582" y="72"/>
      </p:cViewPr>
      <p:guideLst>
        <p:guide pos="3839"/>
        <p:guide orient="horz" pos="2160"/>
      </p:guideLst>
    </p:cSldViewPr>
  </p:slideViewPr>
  <p:notesTextViewPr>
    <p:cViewPr>
      <p:scale>
        <a:sx n="1" d="1"/>
        <a:sy n="1" d="1"/>
      </p:scale>
      <p:origin x="0" y="0"/>
    </p:cViewPr>
  </p:notesTextViewPr>
  <p:notesViewPr>
    <p:cSldViewPr showGuides="1">
      <p:cViewPr varScale="1">
        <p:scale>
          <a:sx n="52" d="100"/>
          <a:sy n="52" d="100"/>
        </p:scale>
        <p:origin x="2664" y="3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oleObject" Target="file:///C:\Users\DeLL%20LaPtOp\Desktop\Raashi%20College\WASH%20Study\Abstract%20and%20Paper\paper%20final%20graphs%2016-2-18.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bg1"/>
                </a:solidFill>
                <a:latin typeface="Corbel" panose="020B0503020204020204" pitchFamily="34" charset="0"/>
                <a:ea typeface="+mn-ea"/>
                <a:cs typeface="+mn-cs"/>
              </a:defRPr>
            </a:pPr>
            <a:r>
              <a:rPr lang="en-IN">
                <a:solidFill>
                  <a:schemeClr val="bg1"/>
                </a:solidFill>
                <a:latin typeface="Corbel" panose="020B0503020204020204" pitchFamily="34" charset="0"/>
              </a:rPr>
              <a:t>Average mean Score</a:t>
            </a: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bg1"/>
              </a:solidFill>
              <a:latin typeface="Corbel" panose="020B0503020204020204" pitchFamily="34" charset="0"/>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dk1">
                <a:tint val="88500"/>
                <a:alpha val="88000"/>
              </a:schemeClr>
            </a:solidFill>
            <a:ln>
              <a:solidFill>
                <a:schemeClr val="dk1">
                  <a:tint val="88500"/>
                  <a:lumMod val="50000"/>
                </a:schemeClr>
              </a:solidFill>
            </a:ln>
            <a:effectLst/>
            <a:scene3d>
              <a:camera prst="orthographicFront"/>
              <a:lightRig rig="threePt" dir="t"/>
            </a:scene3d>
            <a:sp3d prstMaterial="flat">
              <a:contourClr>
                <a:schemeClr val="dk1">
                  <a:tint val="88500"/>
                  <a:lumMod val="50000"/>
                </a:schemeClr>
              </a:contourClr>
            </a:sp3d>
          </c:spPr>
          <c:invertIfNegative val="0"/>
          <c:dPt>
            <c:idx val="0"/>
            <c:invertIfNegative val="0"/>
            <c:bubble3D val="0"/>
            <c:spPr>
              <a:solidFill>
                <a:schemeClr val="accent5"/>
              </a:solidFill>
              <a:ln>
                <a:solidFill>
                  <a:schemeClr val="dk1">
                    <a:tint val="88500"/>
                    <a:lumMod val="50000"/>
                  </a:schemeClr>
                </a:solidFill>
              </a:ln>
              <a:effectLst/>
              <a:scene3d>
                <a:camera prst="orthographicFront"/>
                <a:lightRig rig="threePt" dir="t"/>
              </a:scene3d>
              <a:sp3d prstMaterial="flat">
                <a:contourClr>
                  <a:schemeClr val="dk1">
                    <a:tint val="88500"/>
                    <a:lumMod val="50000"/>
                  </a:schemeClr>
                </a:contourClr>
              </a:sp3d>
            </c:spPr>
          </c:dPt>
          <c:dPt>
            <c:idx val="1"/>
            <c:invertIfNegative val="0"/>
            <c:bubble3D val="0"/>
            <c:spPr>
              <a:solidFill>
                <a:srgbClr val="FFC000"/>
              </a:solidFill>
              <a:ln>
                <a:solidFill>
                  <a:schemeClr val="dk1">
                    <a:tint val="88500"/>
                    <a:lumMod val="50000"/>
                  </a:schemeClr>
                </a:solidFill>
              </a:ln>
              <a:effectLst/>
              <a:scene3d>
                <a:camera prst="orthographicFront"/>
                <a:lightRig rig="threePt" dir="t"/>
              </a:scene3d>
              <a:sp3d prstMaterial="flat">
                <a:contourClr>
                  <a:schemeClr val="dk1">
                    <a:tint val="88500"/>
                    <a:lumMod val="50000"/>
                  </a:schemeClr>
                </a:contourClr>
              </a:sp3d>
            </c:spPr>
          </c:dPt>
          <c:dPt>
            <c:idx val="2"/>
            <c:invertIfNegative val="0"/>
            <c:bubble3D val="0"/>
            <c:spPr>
              <a:solidFill>
                <a:schemeClr val="accent2"/>
              </a:solidFill>
              <a:ln>
                <a:solidFill>
                  <a:schemeClr val="dk1">
                    <a:tint val="88500"/>
                    <a:lumMod val="50000"/>
                  </a:schemeClr>
                </a:solidFill>
              </a:ln>
              <a:effectLst/>
              <a:scene3d>
                <a:camera prst="orthographicFront"/>
                <a:lightRig rig="threePt" dir="t"/>
              </a:scene3d>
              <a:sp3d prstMaterial="flat">
                <a:contourClr>
                  <a:schemeClr val="dk1">
                    <a:tint val="88500"/>
                    <a:lumMod val="50000"/>
                  </a:schemeClr>
                </a:contourClr>
              </a:sp3d>
            </c:spPr>
          </c:dPt>
          <c:dLbls>
            <c:spPr>
              <a:solidFill>
                <a:schemeClr val="dk1">
                  <a:tint val="885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Sheet1!$I$59:$I$61</c:f>
              <c:strCache>
                <c:ptCount val="3"/>
                <c:pt idx="0">
                  <c:v>Assessment Scale</c:v>
                </c:pt>
                <c:pt idx="1">
                  <c:v>Personal Hygiene</c:v>
                </c:pt>
                <c:pt idx="2">
                  <c:v>Sanitation</c:v>
                </c:pt>
              </c:strCache>
            </c:strRef>
          </c:cat>
          <c:val>
            <c:numRef>
              <c:f>Sheet1!$J$59:$J$61</c:f>
              <c:numCache>
                <c:formatCode>General</c:formatCode>
                <c:ptCount val="3"/>
                <c:pt idx="0">
                  <c:v>10</c:v>
                </c:pt>
                <c:pt idx="1">
                  <c:v>7.65</c:v>
                </c:pt>
                <c:pt idx="2">
                  <c:v>6.6</c:v>
                </c:pt>
              </c:numCache>
            </c:numRef>
          </c:val>
        </c:ser>
        <c:dLbls>
          <c:showLegendKey val="0"/>
          <c:showVal val="1"/>
          <c:showCatName val="0"/>
          <c:showSerName val="0"/>
          <c:showPercent val="0"/>
          <c:showBubbleSize val="0"/>
        </c:dLbls>
        <c:gapWidth val="84"/>
        <c:gapDepth val="53"/>
        <c:shape val="box"/>
        <c:axId val="426107336"/>
        <c:axId val="426109688"/>
        <c:axId val="0"/>
      </c:bar3DChart>
      <c:catAx>
        <c:axId val="4261073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426109688"/>
        <c:crosses val="autoZero"/>
        <c:auto val="1"/>
        <c:lblAlgn val="ctr"/>
        <c:lblOffset val="100"/>
        <c:noMultiLvlLbl val="0"/>
      </c:catAx>
      <c:valAx>
        <c:axId val="426109688"/>
        <c:scaling>
          <c:orientation val="minMax"/>
        </c:scaling>
        <c:delete val="1"/>
        <c:axPos val="l"/>
        <c:title>
          <c:tx>
            <c:rich>
              <a:bodyPr rot="-5400000" spcFirstLastPara="1" vertOverflow="ellipsis" vert="horz" wrap="square" anchor="ctr" anchorCtr="1"/>
              <a:lstStyle/>
              <a:p>
                <a:pPr>
                  <a:defRPr sz="900" b="0" i="0" u="none" strike="noStrike" kern="1200" baseline="0">
                    <a:solidFill>
                      <a:schemeClr val="bg1"/>
                    </a:solidFill>
                    <a:latin typeface="Corbel" panose="020B0503020204020204" pitchFamily="34" charset="0"/>
                    <a:ea typeface="+mn-ea"/>
                    <a:cs typeface="+mn-cs"/>
                  </a:defRPr>
                </a:pPr>
                <a:r>
                  <a:rPr lang="en-IN">
                    <a:solidFill>
                      <a:schemeClr val="bg1"/>
                    </a:solidFill>
                    <a:latin typeface="Corbel" panose="020B0503020204020204" pitchFamily="34" charset="0"/>
                  </a:rPr>
                  <a:t>Scale </a:t>
                </a:r>
              </a:p>
            </c:rich>
          </c:tx>
          <c:layout/>
          <c:overlay val="0"/>
          <c:spPr>
            <a:noFill/>
            <a:ln>
              <a:noFill/>
            </a:ln>
            <a:effectLst/>
          </c:spPr>
          <c:txPr>
            <a:bodyPr rot="-5400000" spcFirstLastPara="1" vertOverflow="ellipsis" vert="horz" wrap="square" anchor="ctr" anchorCtr="1"/>
            <a:lstStyle/>
            <a:p>
              <a:pPr>
                <a:defRPr sz="900" b="0" i="0" u="none" strike="noStrike" kern="1200" baseline="0">
                  <a:solidFill>
                    <a:schemeClr val="bg1"/>
                  </a:solidFill>
                  <a:latin typeface="Corbel" panose="020B0503020204020204" pitchFamily="34" charset="0"/>
                  <a:ea typeface="+mn-ea"/>
                  <a:cs typeface="+mn-cs"/>
                </a:defRPr>
              </a:pPr>
              <a:endParaRPr lang="en-US"/>
            </a:p>
          </c:txPr>
        </c:title>
        <c:numFmt formatCode="General" sourceLinked="1"/>
        <c:majorTickMark val="out"/>
        <c:minorTickMark val="none"/>
        <c:tickLblPos val="nextTo"/>
        <c:crossAx val="426107336"/>
        <c:crosses val="autoZero"/>
        <c:crossBetween val="between"/>
      </c:valAx>
      <c:dTable>
        <c:showHorzBorder val="1"/>
        <c:showVertBorder val="1"/>
        <c:showOutline val="1"/>
        <c:showKeys val="1"/>
        <c:spPr>
          <a:noFill/>
          <a:ln w="9525">
            <a:solidFill>
              <a:schemeClr val="dk1">
                <a:lumMod val="50000"/>
                <a:lumOff val="50000"/>
              </a:schemeClr>
            </a:solidFill>
          </a:ln>
          <a:effectLst/>
        </c:spPr>
        <c:txPr>
          <a:bodyPr rot="0" spcFirstLastPara="1" vertOverflow="ellipsis" vert="horz" wrap="square" anchor="ctr" anchorCtr="1"/>
          <a:lstStyle/>
          <a:p>
            <a:pPr rtl="0">
              <a:defRPr sz="900" b="0" i="0" u="none" strike="noStrike" kern="1200" baseline="0">
                <a:solidFill>
                  <a:schemeClr val="bg1"/>
                </a:solidFill>
                <a:latin typeface="Corbel" panose="020B0503020204020204" pitchFamily="34" charset="0"/>
                <a:ea typeface="+mn-ea"/>
                <a:cs typeface="+mn-cs"/>
              </a:defRPr>
            </a:pPr>
            <a:endParaRPr lang="en-US"/>
          </a:p>
        </c:txPr>
      </c:dTable>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bg1"/>
                </a:solidFill>
                <a:latin typeface="+mn-lt"/>
                <a:ea typeface="+mn-ea"/>
                <a:cs typeface="+mn-cs"/>
              </a:defRPr>
            </a:pPr>
            <a:r>
              <a:rPr lang="en-IN" sz="1600" b="1" dirty="0" smtClean="0">
                <a:solidFill>
                  <a:schemeClr val="bg1"/>
                </a:solidFill>
              </a:rPr>
              <a:t>ANALYSIS:</a:t>
            </a:r>
            <a:r>
              <a:rPr lang="en-IN" sz="1600" b="1" baseline="0" dirty="0" smtClean="0">
                <a:solidFill>
                  <a:schemeClr val="bg1"/>
                </a:solidFill>
              </a:rPr>
              <a:t> FOOD AND WATER STORAGE</a:t>
            </a:r>
            <a:endParaRPr lang="en-IN" sz="1600" b="1" dirty="0">
              <a:solidFill>
                <a:schemeClr val="bg1"/>
              </a:solidFill>
            </a:endParaRPr>
          </a:p>
        </c:rich>
      </c:tx>
      <c:layout>
        <c:manualLayout>
          <c:xMode val="edge"/>
          <c:yMode val="edge"/>
          <c:x val="0.28409411033375948"/>
          <c:y val="2.199528672427337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bg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1"/>
            <c:invertIfNegative val="0"/>
            <c:bubble3D val="0"/>
            <c:spPr>
              <a:solidFill>
                <a:schemeClr val="accent4"/>
              </a:solidFill>
              <a:ln>
                <a:noFill/>
              </a:ln>
              <a:effectLst/>
              <a:sp3d/>
            </c:spPr>
          </c:dPt>
          <c:dPt>
            <c:idx val="2"/>
            <c:invertIfNegative val="0"/>
            <c:bubble3D val="0"/>
            <c:spPr>
              <a:solidFill>
                <a:srgbClr val="FF0000"/>
              </a:solidFill>
              <a:ln>
                <a:noFill/>
              </a:ln>
              <a:effectLst/>
              <a:sp3d/>
            </c:spPr>
          </c:dPt>
          <c:dPt>
            <c:idx val="3"/>
            <c:invertIfNegative val="0"/>
            <c:bubble3D val="0"/>
            <c:spPr>
              <a:solidFill>
                <a:srgbClr val="FF0000"/>
              </a:solidFill>
              <a:ln>
                <a:noFill/>
              </a:ln>
              <a:effectLst/>
              <a:sp3d/>
            </c:spPr>
          </c:dPt>
          <c:dPt>
            <c:idx val="4"/>
            <c:invertIfNegative val="0"/>
            <c:bubble3D val="0"/>
            <c:spPr>
              <a:solidFill>
                <a:srgbClr val="FF0000"/>
              </a:solidFill>
              <a:ln>
                <a:noFill/>
              </a:ln>
              <a:effectLst/>
              <a:sp3d/>
            </c:spPr>
          </c:dPt>
          <c:dPt>
            <c:idx val="5"/>
            <c:invertIfNegative val="0"/>
            <c:bubble3D val="0"/>
            <c:spPr>
              <a:solidFill>
                <a:schemeClr val="accent6"/>
              </a:solidFill>
              <a:ln>
                <a:noFill/>
              </a:ln>
              <a:effectLst/>
              <a:sp3d/>
            </c:spPr>
          </c:dPt>
          <c:dPt>
            <c:idx val="6"/>
            <c:invertIfNegative val="0"/>
            <c:bubble3D val="0"/>
            <c:spPr>
              <a:solidFill>
                <a:schemeClr val="accent6"/>
              </a:solidFill>
              <a:ln>
                <a:noFill/>
              </a:ln>
              <a:effectLst/>
              <a:sp3d/>
            </c:spPr>
          </c:dPt>
          <c:cat>
            <c:strRef>
              <c:f>Sheet1!$L$124:$L$130</c:f>
              <c:strCache>
                <c:ptCount val="7"/>
                <c:pt idx="0">
                  <c:v>Overall score</c:v>
                </c:pt>
                <c:pt idx="1">
                  <c:v>Acceptable score</c:v>
                </c:pt>
                <c:pt idx="2">
                  <c:v>Handling of drinking water</c:v>
                </c:pt>
                <c:pt idx="3">
                  <c:v>Source of drinking water</c:v>
                </c:pt>
                <c:pt idx="4">
                  <c:v>Storage of water</c:v>
                </c:pt>
                <c:pt idx="5">
                  <c:v>Covering the water vessel</c:v>
                </c:pt>
                <c:pt idx="6">
                  <c:v>Storing the cooked food</c:v>
                </c:pt>
              </c:strCache>
            </c:strRef>
          </c:cat>
          <c:val>
            <c:numRef>
              <c:f>Sheet1!$M$124:$M$130</c:f>
              <c:numCache>
                <c:formatCode>General</c:formatCode>
                <c:ptCount val="7"/>
                <c:pt idx="0">
                  <c:v>6.4</c:v>
                </c:pt>
                <c:pt idx="1">
                  <c:v>5.76</c:v>
                </c:pt>
                <c:pt idx="2">
                  <c:v>3.1</c:v>
                </c:pt>
                <c:pt idx="3">
                  <c:v>4.4800000000000004</c:v>
                </c:pt>
                <c:pt idx="4">
                  <c:v>4.4000000000000004</c:v>
                </c:pt>
                <c:pt idx="5">
                  <c:v>9.31</c:v>
                </c:pt>
                <c:pt idx="6">
                  <c:v>9.36</c:v>
                </c:pt>
              </c:numCache>
            </c:numRef>
          </c:val>
        </c:ser>
        <c:dLbls>
          <c:showLegendKey val="0"/>
          <c:showVal val="0"/>
          <c:showCatName val="0"/>
          <c:showSerName val="0"/>
          <c:showPercent val="0"/>
          <c:showBubbleSize val="0"/>
        </c:dLbls>
        <c:gapWidth val="150"/>
        <c:shape val="box"/>
        <c:axId val="429090624"/>
        <c:axId val="429092976"/>
        <c:axId val="0"/>
      </c:bar3DChart>
      <c:catAx>
        <c:axId val="4290906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9092976"/>
        <c:crosses val="autoZero"/>
        <c:auto val="1"/>
        <c:lblAlgn val="ctr"/>
        <c:lblOffset val="100"/>
        <c:noMultiLvlLbl val="0"/>
      </c:catAx>
      <c:valAx>
        <c:axId val="429092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r>
                  <a:rPr lang="en-IN">
                    <a:solidFill>
                      <a:schemeClr val="bg1"/>
                    </a:solidFill>
                  </a:rPr>
                  <a:t>Scale</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290906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bg1"/>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baseline="0">
                <a:solidFill>
                  <a:schemeClr val="bg1"/>
                </a:solidFill>
                <a:latin typeface="Corbel" panose="020B0503020204020204" pitchFamily="34" charset="0"/>
                <a:ea typeface="+mn-ea"/>
                <a:cs typeface="+mn-cs"/>
              </a:defRPr>
            </a:pPr>
            <a:r>
              <a:rPr lang="en-IN" sz="1200" dirty="0" smtClean="0">
                <a:solidFill>
                  <a:schemeClr val="bg1"/>
                </a:solidFill>
                <a:latin typeface="Corbel" panose="020B0503020204020204" pitchFamily="34" charset="0"/>
              </a:rPr>
              <a:t>CLASSIFICATION: PERSONAL HYGIENE INDICATORS</a:t>
            </a:r>
            <a:endParaRPr lang="en-IN" sz="1200" dirty="0">
              <a:solidFill>
                <a:schemeClr val="bg1"/>
              </a:solidFill>
              <a:latin typeface="Corbel" panose="020B0503020204020204" pitchFamily="34" charset="0"/>
            </a:endParaRPr>
          </a:p>
        </c:rich>
      </c:tx>
      <c:layout>
        <c:manualLayout>
          <c:xMode val="edge"/>
          <c:yMode val="edge"/>
          <c:x val="0.17296908698777858"/>
          <c:y val="0"/>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orbel" panose="020B0503020204020204" pitchFamily="34" charset="0"/>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Pt>
            <c:idx val="1"/>
            <c:invertIfNegative val="0"/>
            <c:bubble3D val="0"/>
            <c:spPr>
              <a:solidFill>
                <a:srgbClr val="92D050"/>
              </a:solidFill>
              <a:ln>
                <a:noFill/>
              </a:ln>
              <a:effectLst/>
              <a:sp3d/>
            </c:spPr>
          </c:dPt>
          <c:dPt>
            <c:idx val="2"/>
            <c:invertIfNegative val="0"/>
            <c:bubble3D val="0"/>
            <c:spPr>
              <a:solidFill>
                <a:srgbClr val="92D050"/>
              </a:solidFill>
              <a:ln>
                <a:noFill/>
              </a:ln>
              <a:effectLst/>
              <a:sp3d/>
            </c:spPr>
          </c:dPt>
          <c:dPt>
            <c:idx val="3"/>
            <c:invertIfNegative val="0"/>
            <c:bubble3D val="0"/>
            <c:spPr>
              <a:solidFill>
                <a:srgbClr val="92D050"/>
              </a:solidFill>
              <a:ln>
                <a:noFill/>
              </a:ln>
              <a:effectLst/>
              <a:sp3d/>
            </c:spPr>
          </c:dPt>
          <c:dPt>
            <c:idx val="4"/>
            <c:invertIfNegative val="0"/>
            <c:bubble3D val="0"/>
            <c:spPr>
              <a:solidFill>
                <a:srgbClr val="92D050"/>
              </a:solidFill>
              <a:ln>
                <a:noFill/>
              </a:ln>
              <a:effectLst/>
              <a:sp3d/>
            </c:spPr>
          </c:dPt>
          <c:dPt>
            <c:idx val="5"/>
            <c:invertIfNegative val="0"/>
            <c:bubble3D val="0"/>
            <c:spPr>
              <a:solidFill>
                <a:srgbClr val="92D050"/>
              </a:solidFill>
              <a:ln>
                <a:noFill/>
              </a:ln>
              <a:effectLst/>
              <a:sp3d/>
            </c:spPr>
          </c:dPt>
          <c:dPt>
            <c:idx val="6"/>
            <c:invertIfNegative val="0"/>
            <c:bubble3D val="0"/>
            <c:spPr>
              <a:solidFill>
                <a:srgbClr val="92D050"/>
              </a:solidFill>
              <a:ln>
                <a:noFill/>
              </a:ln>
              <a:effectLst/>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Sheet1!$L$73:$L$79</c:f>
              <c:strCache>
                <c:ptCount val="7"/>
                <c:pt idx="0">
                  <c:v>Overall score</c:v>
                </c:pt>
                <c:pt idx="1">
                  <c:v>Nail and hair care</c:v>
                </c:pt>
                <c:pt idx="2">
                  <c:v>Brushing habits</c:v>
                </c:pt>
                <c:pt idx="3">
                  <c:v>Eating habits</c:v>
                </c:pt>
                <c:pt idx="4">
                  <c:v>Bathing habits</c:v>
                </c:pt>
                <c:pt idx="5">
                  <c:v>Handwashing haibts</c:v>
                </c:pt>
                <c:pt idx="6">
                  <c:v>Dressing habits</c:v>
                </c:pt>
              </c:strCache>
            </c:strRef>
          </c:cat>
          <c:val>
            <c:numRef>
              <c:f>Sheet1!$M$73:$M$79</c:f>
              <c:numCache>
                <c:formatCode>General</c:formatCode>
                <c:ptCount val="7"/>
                <c:pt idx="0">
                  <c:v>7.65</c:v>
                </c:pt>
                <c:pt idx="1">
                  <c:v>5.15</c:v>
                </c:pt>
                <c:pt idx="2">
                  <c:v>7.14</c:v>
                </c:pt>
                <c:pt idx="3">
                  <c:v>7.17</c:v>
                </c:pt>
                <c:pt idx="4">
                  <c:v>8.5</c:v>
                </c:pt>
                <c:pt idx="5">
                  <c:v>8.52</c:v>
                </c:pt>
                <c:pt idx="6">
                  <c:v>9.42</c:v>
                </c:pt>
              </c:numCache>
            </c:numRef>
          </c:val>
        </c:ser>
        <c:dLbls>
          <c:showLegendKey val="0"/>
          <c:showVal val="1"/>
          <c:showCatName val="0"/>
          <c:showSerName val="0"/>
          <c:showPercent val="0"/>
          <c:showBubbleSize val="0"/>
        </c:dLbls>
        <c:gapWidth val="150"/>
        <c:shape val="box"/>
        <c:axId val="426106944"/>
        <c:axId val="426109296"/>
        <c:axId val="0"/>
      </c:bar3DChart>
      <c:catAx>
        <c:axId val="42610694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26109296"/>
        <c:crosses val="autoZero"/>
        <c:auto val="1"/>
        <c:lblAlgn val="ctr"/>
        <c:lblOffset val="100"/>
        <c:noMultiLvlLbl val="0"/>
      </c:catAx>
      <c:valAx>
        <c:axId val="426109296"/>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bg1"/>
                    </a:solidFill>
                    <a:latin typeface="Corbel" panose="020B0503020204020204" pitchFamily="34" charset="0"/>
                    <a:ea typeface="+mn-ea"/>
                    <a:cs typeface="+mn-cs"/>
                  </a:defRPr>
                </a:pPr>
                <a:r>
                  <a:rPr lang="en-IN">
                    <a:solidFill>
                      <a:schemeClr val="bg1"/>
                    </a:solidFill>
                    <a:latin typeface="Corbel" panose="020B0503020204020204" pitchFamily="34" charset="0"/>
                  </a:rPr>
                  <a:t>Scale</a:t>
                </a:r>
              </a:p>
            </c:rich>
          </c:tx>
          <c:layout/>
          <c:overlay val="0"/>
          <c:spPr>
            <a:noFill/>
            <a:ln>
              <a:noFill/>
            </a:ln>
            <a:effectLst/>
          </c:spPr>
          <c:txPr>
            <a:bodyPr rot="-5400000" spcFirstLastPara="1" vertOverflow="ellipsis" vert="horz" wrap="square" anchor="ctr" anchorCtr="1"/>
            <a:lstStyle/>
            <a:p>
              <a:pPr>
                <a:defRPr sz="900" b="1" i="0" u="none" strike="noStrike" kern="1200" baseline="0">
                  <a:solidFill>
                    <a:schemeClr val="bg1"/>
                  </a:solidFill>
                  <a:latin typeface="Corbel" panose="020B0503020204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26106944"/>
        <c:crosses val="autoZero"/>
        <c:crossBetween val="between"/>
      </c:valAx>
      <c:dTable>
        <c:showHorzBorder val="1"/>
        <c:showVertBorder val="1"/>
        <c:showOutline val="1"/>
        <c:showKeys val="1"/>
        <c:spPr>
          <a:noFill/>
          <a:ln w="9525">
            <a:solidFill>
              <a:srgbClr val="FFFFFF">
                <a:alpha val="12549"/>
              </a:srgbClr>
            </a:solidFill>
            <a:prstDash val="solid"/>
          </a:ln>
          <a:effectLst/>
        </c:spPr>
        <c:txPr>
          <a:bodyPr rot="0" spcFirstLastPara="1" vertOverflow="ellipsis" vert="horz" wrap="square" anchor="ctr" anchorCtr="1"/>
          <a:lstStyle/>
          <a:p>
            <a:pPr rtl="0">
              <a:defRPr sz="800" b="0" i="0" u="none" strike="noStrike" kern="1200" baseline="0">
                <a:solidFill>
                  <a:schemeClr val="bg1"/>
                </a:solidFill>
                <a:latin typeface="Corbel" panose="020B0503020204020204" pitchFamily="34" charset="0"/>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cap="none" spc="20" baseline="0">
                <a:solidFill>
                  <a:schemeClr val="bg1"/>
                </a:solidFill>
                <a:latin typeface="Corbel" panose="020B0503020204020204" pitchFamily="34" charset="0"/>
                <a:ea typeface="+mn-ea"/>
                <a:cs typeface="+mn-cs"/>
              </a:defRPr>
            </a:pPr>
            <a:r>
              <a:rPr lang="en-IN" sz="1200" b="1" dirty="0" smtClean="0">
                <a:solidFill>
                  <a:schemeClr val="bg1"/>
                </a:solidFill>
                <a:latin typeface="Corbel" panose="020B0503020204020204" pitchFamily="34" charset="0"/>
              </a:rPr>
              <a:t>CLASSIFICATION: INDICATORS OF SANITATION</a:t>
            </a:r>
            <a:endParaRPr lang="en-IN" sz="1200" b="1" dirty="0">
              <a:solidFill>
                <a:schemeClr val="bg1"/>
              </a:solidFill>
              <a:latin typeface="Corbel" panose="020B0503020204020204" pitchFamily="34" charset="0"/>
            </a:endParaRPr>
          </a:p>
        </c:rich>
      </c:tx>
      <c:layout/>
      <c:overlay val="0"/>
      <c:spPr>
        <a:noFill/>
        <a:ln>
          <a:noFill/>
        </a:ln>
        <a:effectLst/>
      </c:spPr>
      <c:txPr>
        <a:bodyPr rot="0" spcFirstLastPara="1" vertOverflow="ellipsis" vert="horz" wrap="square" anchor="ctr" anchorCtr="1"/>
        <a:lstStyle/>
        <a:p>
          <a:pPr>
            <a:defRPr sz="1200" b="1" i="0" u="none" strike="noStrike" kern="1200" cap="none" spc="20" baseline="0">
              <a:solidFill>
                <a:schemeClr val="bg1"/>
              </a:solidFill>
              <a:latin typeface="Corbel" panose="020B0503020204020204" pitchFamily="34" charset="0"/>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a:sp3d contourW="9525">
              <a:contourClr>
                <a:schemeClr val="accent1">
                  <a:shade val="95000"/>
                </a:schemeClr>
              </a:contourClr>
            </a:sp3d>
          </c:spPr>
          <c:invertIfNegative val="0"/>
          <c:dPt>
            <c:idx val="1"/>
            <c:invertIfNegative val="0"/>
            <c:bubble3D val="0"/>
            <c:spPr>
              <a:solidFill>
                <a:srgbClr val="92D050"/>
              </a:solidFill>
              <a:ln w="9525" cap="flat" cmpd="sng" algn="ctr">
                <a:solidFill>
                  <a:schemeClr val="accent1">
                    <a:shade val="95000"/>
                  </a:schemeClr>
                </a:solidFill>
                <a:round/>
              </a:ln>
              <a:effectLst/>
              <a:sp3d contourW="9525">
                <a:contourClr>
                  <a:schemeClr val="accent1">
                    <a:shade val="95000"/>
                  </a:schemeClr>
                </a:contourClr>
              </a:sp3d>
            </c:spPr>
          </c:dPt>
          <c:dPt>
            <c:idx val="2"/>
            <c:invertIfNegative val="0"/>
            <c:bubble3D val="0"/>
            <c:spPr>
              <a:solidFill>
                <a:srgbClr val="92D050"/>
              </a:solidFill>
              <a:ln w="9525" cap="flat" cmpd="sng" algn="ctr">
                <a:solidFill>
                  <a:schemeClr val="accent1">
                    <a:shade val="95000"/>
                  </a:schemeClr>
                </a:solidFill>
                <a:round/>
              </a:ln>
              <a:effectLst/>
              <a:sp3d contourW="9525">
                <a:contourClr>
                  <a:schemeClr val="accent1">
                    <a:shade val="95000"/>
                  </a:schemeClr>
                </a:contourClr>
              </a:sp3d>
            </c:spPr>
          </c:dPt>
          <c:dPt>
            <c:idx val="3"/>
            <c:invertIfNegative val="0"/>
            <c:bubble3D val="0"/>
            <c:spPr>
              <a:solidFill>
                <a:srgbClr val="92D050"/>
              </a:solidFill>
              <a:ln w="9525" cap="flat" cmpd="sng" algn="ctr">
                <a:solidFill>
                  <a:schemeClr val="accent1">
                    <a:shade val="95000"/>
                  </a:schemeClr>
                </a:solidFill>
                <a:round/>
              </a:ln>
              <a:effectLst/>
              <a:sp3d contourW="9525">
                <a:contourClr>
                  <a:schemeClr val="accent1">
                    <a:shade val="95000"/>
                  </a:schemeClr>
                </a:contourClr>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Sheet1!$L$83:$L$86</c:f>
              <c:strCache>
                <c:ptCount val="4"/>
                <c:pt idx="0">
                  <c:v>Overall score</c:v>
                </c:pt>
                <c:pt idx="1">
                  <c:v>Cleanliness</c:v>
                </c:pt>
                <c:pt idx="2">
                  <c:v>Food and water storage</c:v>
                </c:pt>
                <c:pt idx="3">
                  <c:v>Waste management</c:v>
                </c:pt>
              </c:strCache>
            </c:strRef>
          </c:cat>
          <c:val>
            <c:numRef>
              <c:f>Sheet1!$M$83:$M$86</c:f>
              <c:numCache>
                <c:formatCode>General</c:formatCode>
                <c:ptCount val="4"/>
                <c:pt idx="0">
                  <c:v>6.6</c:v>
                </c:pt>
                <c:pt idx="1">
                  <c:v>5.0999999999999996</c:v>
                </c:pt>
                <c:pt idx="2">
                  <c:v>6.4</c:v>
                </c:pt>
                <c:pt idx="3">
                  <c:v>8.3000000000000007</c:v>
                </c:pt>
              </c:numCache>
            </c:numRef>
          </c:val>
        </c:ser>
        <c:dLbls>
          <c:showLegendKey val="0"/>
          <c:showVal val="1"/>
          <c:showCatName val="0"/>
          <c:showSerName val="0"/>
          <c:showPercent val="0"/>
          <c:showBubbleSize val="0"/>
        </c:dLbls>
        <c:gapWidth val="150"/>
        <c:shape val="box"/>
        <c:axId val="426103808"/>
        <c:axId val="426104200"/>
        <c:axId val="0"/>
      </c:bar3DChart>
      <c:catAx>
        <c:axId val="4261038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426104200"/>
        <c:crosses val="autoZero"/>
        <c:auto val="1"/>
        <c:lblAlgn val="ctr"/>
        <c:lblOffset val="100"/>
        <c:noMultiLvlLbl val="0"/>
      </c:catAx>
      <c:valAx>
        <c:axId val="4261042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cap="all" baseline="0">
                    <a:solidFill>
                      <a:schemeClr val="bg1"/>
                    </a:solidFill>
                    <a:latin typeface="Corbel" panose="020B0503020204020204" pitchFamily="34" charset="0"/>
                    <a:ea typeface="+mn-ea"/>
                    <a:cs typeface="+mn-cs"/>
                  </a:defRPr>
                </a:pPr>
                <a:r>
                  <a:rPr lang="en-IN">
                    <a:solidFill>
                      <a:schemeClr val="bg1"/>
                    </a:solidFill>
                    <a:latin typeface="Corbel" panose="020B0503020204020204" pitchFamily="34" charset="0"/>
                  </a:rPr>
                  <a:t>Scale</a:t>
                </a:r>
              </a:p>
            </c:rich>
          </c:tx>
          <c:layout/>
          <c:overlay val="0"/>
          <c:spPr>
            <a:noFill/>
            <a:ln>
              <a:noFill/>
            </a:ln>
            <a:effectLst/>
          </c:spPr>
          <c:txPr>
            <a:bodyPr rot="-5400000" spcFirstLastPara="1" vertOverflow="ellipsis" vert="horz" wrap="square" anchor="ctr" anchorCtr="1"/>
            <a:lstStyle/>
            <a:p>
              <a:pPr>
                <a:defRPr sz="900" b="0" i="0" u="none" strike="noStrike" kern="1200" cap="all" baseline="0">
                  <a:solidFill>
                    <a:schemeClr val="bg1"/>
                  </a:solidFill>
                  <a:latin typeface="Corbel" panose="020B0503020204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26103808"/>
        <c:crosses val="autoZero"/>
        <c:crossBetween val="between"/>
      </c:valAx>
      <c:dTable>
        <c:showHorzBorder val="1"/>
        <c:showVertBorder val="1"/>
        <c:showOutline val="1"/>
        <c:showKeys val="1"/>
        <c:spPr>
          <a:noFill/>
          <a:ln w="9525">
            <a:solidFill>
              <a:srgbClr val="FFFFFF">
                <a:alpha val="12549"/>
              </a:srgbClr>
            </a:solidFill>
            <a:prstDash val="solid"/>
          </a:ln>
          <a:effectLst/>
        </c:spPr>
        <c:txPr>
          <a:bodyPr rot="0" spcFirstLastPara="1" vertOverflow="ellipsis" vert="horz" wrap="square" anchor="ctr" anchorCtr="1"/>
          <a:lstStyle/>
          <a:p>
            <a:pPr rtl="0">
              <a:defRPr sz="800" b="0" i="0" u="none" strike="noStrike" kern="1200" baseline="0">
                <a:solidFill>
                  <a:schemeClr val="bg1"/>
                </a:solidFill>
                <a:latin typeface="Corbel" panose="020B0503020204020204" pitchFamily="34" charset="0"/>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bg1"/>
                </a:solidFill>
                <a:latin typeface="Corbel" panose="020B0503020204020204" pitchFamily="34" charset="0"/>
                <a:ea typeface="+mn-ea"/>
                <a:cs typeface="+mn-cs"/>
              </a:defRPr>
            </a:pPr>
            <a:r>
              <a:rPr lang="en-IN" dirty="0" smtClean="0">
                <a:solidFill>
                  <a:schemeClr val="bg1"/>
                </a:solidFill>
                <a:latin typeface="Corbel" panose="020B0503020204020204" pitchFamily="34" charset="0"/>
              </a:rPr>
              <a:t>CLASSIFICATION: PERSONAL HYGIENE INDICATORS</a:t>
            </a:r>
            <a:endParaRPr lang="en-IN" dirty="0">
              <a:solidFill>
                <a:schemeClr val="bg1"/>
              </a:solidFill>
              <a:latin typeface="Corbel" panose="020B0503020204020204" pitchFamily="34" charset="0"/>
            </a:endParaRP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Corbel" panose="020B0503020204020204" pitchFamily="34" charset="0"/>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Pt>
            <c:idx val="0"/>
            <c:invertIfNegative val="0"/>
            <c:bubble3D val="0"/>
            <c:spPr>
              <a:solidFill>
                <a:srgbClr val="FFC000"/>
              </a:solidFill>
              <a:ln>
                <a:noFill/>
              </a:ln>
              <a:effectLst/>
              <a:sp3d/>
            </c:spPr>
          </c:dPt>
          <c:dPt>
            <c:idx val="1"/>
            <c:invertIfNegative val="0"/>
            <c:bubble3D val="0"/>
            <c:spPr>
              <a:solidFill>
                <a:srgbClr val="FF0000"/>
              </a:solidFill>
              <a:ln>
                <a:noFill/>
              </a:ln>
              <a:effectLst/>
              <a:sp3d/>
            </c:spPr>
          </c:dPt>
          <c:dPt>
            <c:idx val="2"/>
            <c:invertIfNegative val="0"/>
            <c:bubble3D val="0"/>
            <c:spPr>
              <a:solidFill>
                <a:srgbClr val="FF0000"/>
              </a:solidFill>
              <a:ln>
                <a:noFill/>
              </a:ln>
              <a:effectLst/>
              <a:sp3d/>
            </c:spPr>
          </c:dPt>
          <c:dPt>
            <c:idx val="3"/>
            <c:invertIfNegative val="0"/>
            <c:bubble3D val="0"/>
            <c:spPr>
              <a:solidFill>
                <a:srgbClr val="FF0000"/>
              </a:solidFill>
              <a:ln>
                <a:noFill/>
              </a:ln>
              <a:effectLst/>
              <a:sp3d/>
            </c:spPr>
          </c:dPt>
          <c:dPt>
            <c:idx val="4"/>
            <c:invertIfNegative val="0"/>
            <c:bubble3D val="0"/>
            <c:spPr>
              <a:solidFill>
                <a:srgbClr val="92D050"/>
              </a:solidFill>
              <a:ln>
                <a:noFill/>
              </a:ln>
              <a:effectLst/>
              <a:sp3d/>
            </c:spPr>
          </c:dPt>
          <c:dPt>
            <c:idx val="5"/>
            <c:invertIfNegative val="0"/>
            <c:bubble3D val="0"/>
            <c:spPr>
              <a:solidFill>
                <a:srgbClr val="92D050"/>
              </a:solidFill>
              <a:ln>
                <a:noFill/>
              </a:ln>
              <a:effectLst/>
              <a:sp3d/>
            </c:spPr>
          </c:dPt>
          <c:dPt>
            <c:idx val="6"/>
            <c:invertIfNegative val="0"/>
            <c:bubble3D val="0"/>
            <c:spPr>
              <a:solidFill>
                <a:srgbClr val="92D050"/>
              </a:solidFill>
              <a:ln>
                <a:noFill/>
              </a:ln>
              <a:effectLst/>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Sheet1!$L$73:$L$79</c:f>
              <c:strCache>
                <c:ptCount val="7"/>
                <c:pt idx="0">
                  <c:v>Overall score</c:v>
                </c:pt>
                <c:pt idx="1">
                  <c:v>Nail and hair care</c:v>
                </c:pt>
                <c:pt idx="2">
                  <c:v>Brushing habits</c:v>
                </c:pt>
                <c:pt idx="3">
                  <c:v>Eating habits</c:v>
                </c:pt>
                <c:pt idx="4">
                  <c:v>Bathing habits</c:v>
                </c:pt>
                <c:pt idx="5">
                  <c:v>Handwashing haibts</c:v>
                </c:pt>
                <c:pt idx="6">
                  <c:v>Dressing habits</c:v>
                </c:pt>
              </c:strCache>
            </c:strRef>
          </c:cat>
          <c:val>
            <c:numRef>
              <c:f>Sheet1!$M$73:$M$79</c:f>
              <c:numCache>
                <c:formatCode>General</c:formatCode>
                <c:ptCount val="7"/>
                <c:pt idx="0">
                  <c:v>7.65</c:v>
                </c:pt>
                <c:pt idx="1">
                  <c:v>5.15</c:v>
                </c:pt>
                <c:pt idx="2">
                  <c:v>7.14</c:v>
                </c:pt>
                <c:pt idx="3">
                  <c:v>7.17</c:v>
                </c:pt>
                <c:pt idx="4">
                  <c:v>8.5</c:v>
                </c:pt>
                <c:pt idx="5">
                  <c:v>8.52</c:v>
                </c:pt>
                <c:pt idx="6">
                  <c:v>9.42</c:v>
                </c:pt>
              </c:numCache>
            </c:numRef>
          </c:val>
        </c:ser>
        <c:dLbls>
          <c:showLegendKey val="0"/>
          <c:showVal val="1"/>
          <c:showCatName val="0"/>
          <c:showSerName val="0"/>
          <c:showPercent val="0"/>
          <c:showBubbleSize val="0"/>
        </c:dLbls>
        <c:gapWidth val="150"/>
        <c:shape val="box"/>
        <c:axId val="432090416"/>
        <c:axId val="432089632"/>
        <c:axId val="0"/>
      </c:bar3DChart>
      <c:catAx>
        <c:axId val="43209041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32089632"/>
        <c:crosses val="autoZero"/>
        <c:auto val="1"/>
        <c:lblAlgn val="ctr"/>
        <c:lblOffset val="100"/>
        <c:noMultiLvlLbl val="0"/>
      </c:catAx>
      <c:valAx>
        <c:axId val="43208963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bg1"/>
                    </a:solidFill>
                    <a:latin typeface="Corbel" panose="020B0503020204020204" pitchFamily="34" charset="0"/>
                    <a:ea typeface="+mn-ea"/>
                    <a:cs typeface="+mn-cs"/>
                  </a:defRPr>
                </a:pPr>
                <a:r>
                  <a:rPr lang="en-IN">
                    <a:solidFill>
                      <a:schemeClr val="bg1"/>
                    </a:solidFill>
                    <a:latin typeface="Corbel" panose="020B0503020204020204" pitchFamily="34" charset="0"/>
                  </a:rPr>
                  <a:t>Scale</a:t>
                </a:r>
              </a:p>
            </c:rich>
          </c:tx>
          <c:layout/>
          <c:overlay val="0"/>
          <c:spPr>
            <a:noFill/>
            <a:ln>
              <a:noFill/>
            </a:ln>
            <a:effectLst/>
          </c:spPr>
          <c:txPr>
            <a:bodyPr rot="-5400000" spcFirstLastPara="1" vertOverflow="ellipsis" vert="horz" wrap="square" anchor="ctr" anchorCtr="1"/>
            <a:lstStyle/>
            <a:p>
              <a:pPr>
                <a:defRPr sz="900" b="1" i="0" u="none" strike="noStrike" kern="1200" baseline="0">
                  <a:solidFill>
                    <a:schemeClr val="bg1"/>
                  </a:solidFill>
                  <a:latin typeface="Corbel" panose="020B0503020204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32090416"/>
        <c:crosses val="autoZero"/>
        <c:crossBetween val="between"/>
      </c:valAx>
      <c:dTable>
        <c:showHorzBorder val="1"/>
        <c:showVertBorder val="1"/>
        <c:showOutline val="1"/>
        <c:showKeys val="1"/>
        <c:spPr>
          <a:noFill/>
          <a:ln w="9525">
            <a:solidFill>
              <a:srgbClr val="FFFFFF">
                <a:alpha val="12549"/>
              </a:srgbClr>
            </a:solidFill>
            <a:prstDash val="solid"/>
          </a:ln>
          <a:effectLst/>
        </c:spPr>
        <c:txPr>
          <a:bodyPr rot="0" spcFirstLastPara="1" vertOverflow="ellipsis" vert="horz" wrap="square" anchor="ctr" anchorCtr="1"/>
          <a:lstStyle/>
          <a:p>
            <a:pPr rtl="0">
              <a:defRPr sz="800" b="0" i="0" u="none" strike="noStrike" kern="1200" baseline="0">
                <a:solidFill>
                  <a:schemeClr val="bg1"/>
                </a:solidFill>
                <a:latin typeface="Corbel" panose="020B0503020204020204" pitchFamily="34" charset="0"/>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r>
              <a:rPr lang="en-IN" dirty="0" smtClean="0"/>
              <a:t>ANALYSIS: NAIL AND HAIR CARE</a:t>
            </a:r>
            <a:endParaRPr lang="en-IN" dirty="0"/>
          </a:p>
        </c:rich>
      </c:tx>
      <c:layout>
        <c:manualLayout>
          <c:xMode val="edge"/>
          <c:yMode val="edge"/>
          <c:x val="0.24605986069407412"/>
          <c:y val="0"/>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Pt>
            <c:idx val="1"/>
            <c:invertIfNegative val="0"/>
            <c:bubble3D val="0"/>
            <c:spPr>
              <a:solidFill>
                <a:srgbClr val="FFC000"/>
              </a:solidFill>
              <a:ln>
                <a:noFill/>
              </a:ln>
              <a:effectLst/>
              <a:sp3d/>
            </c:spPr>
          </c:dPt>
          <c:dPt>
            <c:idx val="2"/>
            <c:invertIfNegative val="0"/>
            <c:bubble3D val="0"/>
            <c:spPr>
              <a:solidFill>
                <a:srgbClr val="FF0000"/>
              </a:solidFill>
              <a:ln>
                <a:noFill/>
              </a:ln>
              <a:effectLst/>
              <a:sp3d/>
            </c:spPr>
          </c:dPt>
          <c:dPt>
            <c:idx val="3"/>
            <c:invertIfNegative val="0"/>
            <c:bubble3D val="0"/>
            <c:spPr>
              <a:solidFill>
                <a:srgbClr val="92D050"/>
              </a:solidFill>
              <a:ln>
                <a:noFill/>
              </a:ln>
              <a:effectLst/>
              <a:sp3d/>
            </c:spPr>
          </c:dPt>
          <c:cat>
            <c:strRef>
              <c:f>Sheet1!$L$106:$L$109</c:f>
              <c:strCache>
                <c:ptCount val="4"/>
                <c:pt idx="0">
                  <c:v>Overall score</c:v>
                </c:pt>
                <c:pt idx="1">
                  <c:v>Acceptable score</c:v>
                </c:pt>
                <c:pt idx="2">
                  <c:v>Presence of head lice</c:v>
                </c:pt>
                <c:pt idx="3">
                  <c:v>Regular trimming of nails</c:v>
                </c:pt>
              </c:strCache>
            </c:strRef>
          </c:cat>
          <c:val>
            <c:numRef>
              <c:f>Sheet1!$M$106:$M$109</c:f>
              <c:numCache>
                <c:formatCode>General</c:formatCode>
                <c:ptCount val="4"/>
                <c:pt idx="0">
                  <c:v>5.15</c:v>
                </c:pt>
                <c:pt idx="1">
                  <c:v>4.6399999999999997</c:v>
                </c:pt>
                <c:pt idx="2">
                  <c:v>2.89</c:v>
                </c:pt>
                <c:pt idx="3">
                  <c:v>7.42</c:v>
                </c:pt>
              </c:numCache>
            </c:numRef>
          </c:val>
        </c:ser>
        <c:dLbls>
          <c:showLegendKey val="0"/>
          <c:showVal val="0"/>
          <c:showCatName val="0"/>
          <c:showSerName val="0"/>
          <c:showPercent val="0"/>
          <c:showBubbleSize val="0"/>
        </c:dLbls>
        <c:gapWidth val="150"/>
        <c:shape val="box"/>
        <c:axId val="432091592"/>
        <c:axId val="432092376"/>
        <c:axId val="0"/>
      </c:bar3DChart>
      <c:catAx>
        <c:axId val="43209159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32092376"/>
        <c:crosses val="autoZero"/>
        <c:auto val="1"/>
        <c:lblAlgn val="ctr"/>
        <c:lblOffset val="100"/>
        <c:noMultiLvlLbl val="0"/>
      </c:catAx>
      <c:valAx>
        <c:axId val="432092376"/>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bg1"/>
                    </a:solidFill>
                    <a:latin typeface="+mn-lt"/>
                    <a:ea typeface="+mn-ea"/>
                    <a:cs typeface="+mn-cs"/>
                  </a:defRPr>
                </a:pPr>
                <a:r>
                  <a:rPr lang="en-IN"/>
                  <a:t>Scale</a:t>
                </a:r>
              </a:p>
            </c:rich>
          </c:tx>
          <c:layout/>
          <c:overlay val="0"/>
          <c:spPr>
            <a:noFill/>
            <a:ln>
              <a:noFill/>
            </a:ln>
            <a:effectLst/>
          </c:spPr>
          <c:txPr>
            <a:bodyPr rot="-540000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32091592"/>
        <c:crosses val="autoZero"/>
        <c:crossBetween val="between"/>
      </c:valAx>
      <c:dTable>
        <c:showHorzBorder val="1"/>
        <c:showVertBorder val="1"/>
        <c:showOutline val="1"/>
        <c:showKeys val="1"/>
        <c:spPr>
          <a:noFill/>
          <a:ln w="9525">
            <a:solidFill>
              <a:schemeClr val="tx2">
                <a:lumMod val="15000"/>
                <a:lumOff val="85000"/>
              </a:schemeClr>
            </a:solidFill>
          </a:ln>
          <a:effectLst/>
        </c:spPr>
        <c:txPr>
          <a:bodyPr rot="0" spcFirstLastPara="1" vertOverflow="ellipsis" vert="horz" wrap="square" anchor="ctr" anchorCtr="1"/>
          <a:lstStyle/>
          <a:p>
            <a:pPr rtl="0">
              <a:defRPr sz="1000" b="0" i="0" u="none" strike="noStrike" kern="1200" baseline="0">
                <a:solidFill>
                  <a:schemeClr val="bg1"/>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solidFill>
            <a:schemeClr val="bg1"/>
          </a:solidFill>
          <a:latin typeface="+mn-lt"/>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bg1"/>
                </a:solidFill>
                <a:latin typeface="+mn-lt"/>
                <a:ea typeface="+mn-ea"/>
                <a:cs typeface="+mn-cs"/>
              </a:defRPr>
            </a:pPr>
            <a:r>
              <a:rPr lang="en-IN" sz="1600" b="1" dirty="0" smtClean="0">
                <a:solidFill>
                  <a:schemeClr val="bg1"/>
                </a:solidFill>
              </a:rPr>
              <a:t>ANALYSIS:</a:t>
            </a:r>
            <a:r>
              <a:rPr lang="en-IN" sz="1600" b="1" baseline="0" dirty="0" smtClean="0">
                <a:solidFill>
                  <a:schemeClr val="bg1"/>
                </a:solidFill>
              </a:rPr>
              <a:t> BRUSHING HABITS</a:t>
            </a:r>
            <a:endParaRPr lang="en-IN" sz="1600" b="1" dirty="0">
              <a:solidFill>
                <a:schemeClr val="bg1"/>
              </a:solidFill>
            </a:endParaRPr>
          </a:p>
        </c:rich>
      </c:tx>
      <c:layout>
        <c:manualLayout>
          <c:xMode val="edge"/>
          <c:yMode val="edge"/>
          <c:x val="0.33819077669055175"/>
          <c:y val="2.2010131687191889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bg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1"/>
            <c:invertIfNegative val="0"/>
            <c:bubble3D val="0"/>
            <c:spPr>
              <a:solidFill>
                <a:srgbClr val="FFC000"/>
              </a:solidFill>
              <a:ln>
                <a:noFill/>
              </a:ln>
              <a:effectLst/>
              <a:sp3d/>
            </c:spPr>
          </c:dPt>
          <c:dPt>
            <c:idx val="2"/>
            <c:invertIfNegative val="0"/>
            <c:bubble3D val="0"/>
            <c:spPr>
              <a:solidFill>
                <a:srgbClr val="FF0000"/>
              </a:solidFill>
              <a:ln>
                <a:noFill/>
              </a:ln>
              <a:effectLst/>
              <a:sp3d/>
            </c:spPr>
          </c:dPt>
          <c:dPt>
            <c:idx val="3"/>
            <c:invertIfNegative val="0"/>
            <c:bubble3D val="0"/>
            <c:spPr>
              <a:solidFill>
                <a:schemeClr val="accent6"/>
              </a:solidFill>
              <a:ln>
                <a:noFill/>
              </a:ln>
              <a:effectLst/>
              <a:sp3d/>
            </c:spPr>
          </c:dPt>
          <c:dPt>
            <c:idx val="4"/>
            <c:invertIfNegative val="0"/>
            <c:bubble3D val="0"/>
            <c:spPr>
              <a:solidFill>
                <a:schemeClr val="accent6"/>
              </a:solidFill>
              <a:ln>
                <a:noFill/>
              </a:ln>
              <a:effectLst/>
              <a:sp3d/>
            </c:spPr>
          </c:dPt>
          <c:cat>
            <c:strRef>
              <c:f>Sheet1!$L$98:$L$102</c:f>
              <c:strCache>
                <c:ptCount val="5"/>
                <c:pt idx="0">
                  <c:v>Overall score</c:v>
                </c:pt>
                <c:pt idx="1">
                  <c:v>Acceptable Score</c:v>
                </c:pt>
                <c:pt idx="2">
                  <c:v>Brushing frequency</c:v>
                </c:pt>
                <c:pt idx="3">
                  <c:v>Tongue clenaing</c:v>
                </c:pt>
                <c:pt idx="4">
                  <c:v>Medium of brushing</c:v>
                </c:pt>
              </c:strCache>
            </c:strRef>
          </c:cat>
          <c:val>
            <c:numRef>
              <c:f>Sheet1!$M$98:$M$102</c:f>
              <c:numCache>
                <c:formatCode>General</c:formatCode>
                <c:ptCount val="5"/>
                <c:pt idx="0">
                  <c:v>7.14</c:v>
                </c:pt>
                <c:pt idx="1">
                  <c:v>6.43</c:v>
                </c:pt>
                <c:pt idx="2">
                  <c:v>4.78</c:v>
                </c:pt>
                <c:pt idx="3">
                  <c:v>7.63</c:v>
                </c:pt>
                <c:pt idx="4">
                  <c:v>9</c:v>
                </c:pt>
              </c:numCache>
            </c:numRef>
          </c:val>
        </c:ser>
        <c:dLbls>
          <c:showLegendKey val="0"/>
          <c:showVal val="0"/>
          <c:showCatName val="0"/>
          <c:showSerName val="0"/>
          <c:showPercent val="0"/>
          <c:showBubbleSize val="0"/>
        </c:dLbls>
        <c:gapWidth val="150"/>
        <c:shape val="box"/>
        <c:axId val="432090024"/>
        <c:axId val="432087672"/>
        <c:axId val="0"/>
      </c:bar3DChart>
      <c:catAx>
        <c:axId val="432090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2087672"/>
        <c:crosses val="autoZero"/>
        <c:auto val="1"/>
        <c:lblAlgn val="ctr"/>
        <c:lblOffset val="100"/>
        <c:noMultiLvlLbl val="0"/>
      </c:catAx>
      <c:valAx>
        <c:axId val="432087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r>
                  <a:rPr lang="en-IN" b="0">
                    <a:solidFill>
                      <a:schemeClr val="bg1"/>
                    </a:solidFill>
                  </a:rPr>
                  <a:t>Scale</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320900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0" i="0" u="none" strike="noStrike" kern="1200" baseline="0">
                <a:solidFill>
                  <a:schemeClr val="bg1"/>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IN" sz="1600" b="1" dirty="0" smtClean="0"/>
              <a:t>ANALYSIS:</a:t>
            </a:r>
            <a:r>
              <a:rPr lang="en-IN" sz="1600" b="1" baseline="0" dirty="0" smtClean="0"/>
              <a:t> EATING HABITS</a:t>
            </a:r>
            <a:endParaRPr lang="en-IN" sz="1600" b="1" dirty="0"/>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1"/>
            <c:invertIfNegative val="0"/>
            <c:bubble3D val="0"/>
            <c:spPr>
              <a:solidFill>
                <a:srgbClr val="FFC000"/>
              </a:solidFill>
              <a:ln>
                <a:noFill/>
              </a:ln>
              <a:effectLst/>
              <a:sp3d/>
            </c:spPr>
          </c:dPt>
          <c:dPt>
            <c:idx val="2"/>
            <c:invertIfNegative val="0"/>
            <c:bubble3D val="0"/>
            <c:spPr>
              <a:solidFill>
                <a:srgbClr val="FF0000"/>
              </a:solidFill>
              <a:ln>
                <a:noFill/>
              </a:ln>
              <a:effectLst/>
              <a:sp3d/>
            </c:spPr>
          </c:dPt>
          <c:dPt>
            <c:idx val="3"/>
            <c:invertIfNegative val="0"/>
            <c:bubble3D val="0"/>
            <c:spPr>
              <a:solidFill>
                <a:srgbClr val="92D050"/>
              </a:solidFill>
              <a:ln>
                <a:noFill/>
              </a:ln>
              <a:effectLst/>
              <a:sp3d/>
            </c:spPr>
          </c:dPt>
          <c:dPt>
            <c:idx val="4"/>
            <c:invertIfNegative val="0"/>
            <c:bubble3D val="0"/>
            <c:spPr>
              <a:solidFill>
                <a:srgbClr val="92D050"/>
              </a:solidFill>
              <a:ln>
                <a:noFill/>
              </a:ln>
              <a:effectLst/>
              <a:sp3d/>
            </c:spPr>
          </c:dPt>
          <c:cat>
            <c:strRef>
              <c:f>Sheet1!$L$92:$L$96</c:f>
              <c:strCache>
                <c:ptCount val="5"/>
                <c:pt idx="0">
                  <c:v>Overall score</c:v>
                </c:pt>
                <c:pt idx="1">
                  <c:v>Acceptable score</c:v>
                </c:pt>
                <c:pt idx="2">
                  <c:v>Tiffin material</c:v>
                </c:pt>
                <c:pt idx="3">
                  <c:v>Use of spoon for eating</c:v>
                </c:pt>
                <c:pt idx="4">
                  <c:v>Frequency of cleaning of tiffin</c:v>
                </c:pt>
              </c:strCache>
            </c:strRef>
          </c:cat>
          <c:val>
            <c:numRef>
              <c:f>Sheet1!$M$92:$M$96</c:f>
              <c:numCache>
                <c:formatCode>General</c:formatCode>
                <c:ptCount val="5"/>
                <c:pt idx="0">
                  <c:v>7.17</c:v>
                </c:pt>
                <c:pt idx="1">
                  <c:v>6.46</c:v>
                </c:pt>
                <c:pt idx="2">
                  <c:v>3.73</c:v>
                </c:pt>
                <c:pt idx="3">
                  <c:v>8.0500000000000007</c:v>
                </c:pt>
                <c:pt idx="4">
                  <c:v>9.73</c:v>
                </c:pt>
              </c:numCache>
            </c:numRef>
          </c:val>
        </c:ser>
        <c:dLbls>
          <c:showLegendKey val="0"/>
          <c:showVal val="0"/>
          <c:showCatName val="0"/>
          <c:showSerName val="0"/>
          <c:showPercent val="0"/>
          <c:showBubbleSize val="0"/>
        </c:dLbls>
        <c:gapWidth val="150"/>
        <c:shape val="box"/>
        <c:axId val="384875376"/>
        <c:axId val="224495632"/>
        <c:axId val="0"/>
      </c:bar3DChart>
      <c:catAx>
        <c:axId val="3848753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4495632"/>
        <c:crosses val="autoZero"/>
        <c:auto val="1"/>
        <c:lblAlgn val="ctr"/>
        <c:lblOffset val="100"/>
        <c:noMultiLvlLbl val="0"/>
      </c:catAx>
      <c:valAx>
        <c:axId val="2244956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Scale</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48753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none" spc="20" baseline="0">
                <a:solidFill>
                  <a:schemeClr val="bg1"/>
                </a:solidFill>
                <a:latin typeface="Corbel" panose="020B0503020204020204" pitchFamily="34" charset="0"/>
                <a:ea typeface="+mn-ea"/>
                <a:cs typeface="+mn-cs"/>
              </a:defRPr>
            </a:pPr>
            <a:r>
              <a:rPr lang="en-IN" sz="1600" b="1" dirty="0" smtClean="0">
                <a:solidFill>
                  <a:schemeClr val="bg1"/>
                </a:solidFill>
                <a:latin typeface="Corbel" panose="020B0503020204020204" pitchFamily="34" charset="0"/>
              </a:rPr>
              <a:t>CLASSIFICATION: INDICATORS OF SANITATION</a:t>
            </a:r>
            <a:endParaRPr lang="en-IN" sz="1600" b="1" dirty="0">
              <a:solidFill>
                <a:schemeClr val="bg1"/>
              </a:solidFill>
              <a:latin typeface="Corbel" panose="020B0503020204020204" pitchFamily="34" charset="0"/>
            </a:endParaRPr>
          </a:p>
        </c:rich>
      </c:tx>
      <c:layout/>
      <c:overlay val="0"/>
      <c:spPr>
        <a:noFill/>
        <a:ln>
          <a:noFill/>
        </a:ln>
        <a:effectLst/>
      </c:spPr>
      <c:txPr>
        <a:bodyPr rot="0" spcFirstLastPara="1" vertOverflow="ellipsis" vert="horz" wrap="square" anchor="ctr" anchorCtr="1"/>
        <a:lstStyle/>
        <a:p>
          <a:pPr>
            <a:defRPr sz="1600" b="1" i="0" u="none" strike="noStrike" kern="1200" cap="none" spc="20" baseline="0">
              <a:solidFill>
                <a:schemeClr val="bg1"/>
              </a:solidFill>
              <a:latin typeface="Corbel" panose="020B0503020204020204" pitchFamily="34" charset="0"/>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a:sp3d contourW="9525">
              <a:contourClr>
                <a:schemeClr val="accent1">
                  <a:shade val="95000"/>
                </a:schemeClr>
              </a:contourClr>
            </a:sp3d>
          </c:spPr>
          <c:invertIfNegative val="0"/>
          <c:dPt>
            <c:idx val="0"/>
            <c:invertIfNegative val="0"/>
            <c:bubble3D val="0"/>
            <c:spPr>
              <a:solidFill>
                <a:srgbClr val="DF9041"/>
              </a:solidFill>
              <a:ln w="9525" cap="flat" cmpd="sng" algn="ctr">
                <a:solidFill>
                  <a:schemeClr val="accent1">
                    <a:shade val="95000"/>
                  </a:schemeClr>
                </a:solidFill>
                <a:round/>
              </a:ln>
              <a:effectLst/>
              <a:sp3d contourW="9525">
                <a:contourClr>
                  <a:schemeClr val="accent1">
                    <a:shade val="95000"/>
                  </a:schemeClr>
                </a:contourClr>
              </a:sp3d>
            </c:spPr>
          </c:dPt>
          <c:dPt>
            <c:idx val="1"/>
            <c:invertIfNegative val="0"/>
            <c:bubble3D val="0"/>
            <c:spPr>
              <a:solidFill>
                <a:srgbClr val="FF0000"/>
              </a:solidFill>
              <a:ln w="9525" cap="flat" cmpd="sng" algn="ctr">
                <a:solidFill>
                  <a:schemeClr val="accent1">
                    <a:shade val="95000"/>
                  </a:schemeClr>
                </a:solidFill>
                <a:round/>
              </a:ln>
              <a:effectLst/>
              <a:sp3d contourW="9525">
                <a:contourClr>
                  <a:schemeClr val="accent1">
                    <a:shade val="95000"/>
                  </a:schemeClr>
                </a:contourClr>
              </a:sp3d>
            </c:spPr>
          </c:dPt>
          <c:dPt>
            <c:idx val="2"/>
            <c:invertIfNegative val="0"/>
            <c:bubble3D val="0"/>
            <c:spPr>
              <a:solidFill>
                <a:srgbClr val="FF0000"/>
              </a:solidFill>
              <a:ln w="9525" cap="flat" cmpd="sng" algn="ctr">
                <a:solidFill>
                  <a:schemeClr val="accent1">
                    <a:shade val="95000"/>
                  </a:schemeClr>
                </a:solidFill>
                <a:round/>
              </a:ln>
              <a:effectLst/>
              <a:sp3d contourW="9525">
                <a:contourClr>
                  <a:schemeClr val="accent1">
                    <a:shade val="95000"/>
                  </a:schemeClr>
                </a:contourClr>
              </a:sp3d>
            </c:spPr>
          </c:dPt>
          <c:dPt>
            <c:idx val="3"/>
            <c:invertIfNegative val="0"/>
            <c:bubble3D val="0"/>
            <c:spPr>
              <a:solidFill>
                <a:srgbClr val="92D050"/>
              </a:solidFill>
              <a:ln w="9525" cap="flat" cmpd="sng" algn="ctr">
                <a:solidFill>
                  <a:schemeClr val="accent1">
                    <a:shade val="95000"/>
                  </a:schemeClr>
                </a:solidFill>
                <a:round/>
              </a:ln>
              <a:effectLst/>
              <a:sp3d contourW="9525">
                <a:contourClr>
                  <a:schemeClr val="accent1">
                    <a:shade val="95000"/>
                  </a:schemeClr>
                </a:contourClr>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Sheet1!$L$83:$L$86</c:f>
              <c:strCache>
                <c:ptCount val="4"/>
                <c:pt idx="0">
                  <c:v>Overall score</c:v>
                </c:pt>
                <c:pt idx="1">
                  <c:v>Cleanliness</c:v>
                </c:pt>
                <c:pt idx="2">
                  <c:v>Food and water storage</c:v>
                </c:pt>
                <c:pt idx="3">
                  <c:v>Waste management</c:v>
                </c:pt>
              </c:strCache>
            </c:strRef>
          </c:cat>
          <c:val>
            <c:numRef>
              <c:f>Sheet1!$M$83:$M$86</c:f>
              <c:numCache>
                <c:formatCode>General</c:formatCode>
                <c:ptCount val="4"/>
                <c:pt idx="0">
                  <c:v>6.6</c:v>
                </c:pt>
                <c:pt idx="1">
                  <c:v>5.0999999999999996</c:v>
                </c:pt>
                <c:pt idx="2">
                  <c:v>6.4</c:v>
                </c:pt>
                <c:pt idx="3">
                  <c:v>8.3000000000000007</c:v>
                </c:pt>
              </c:numCache>
            </c:numRef>
          </c:val>
        </c:ser>
        <c:dLbls>
          <c:showLegendKey val="0"/>
          <c:showVal val="1"/>
          <c:showCatName val="0"/>
          <c:showSerName val="0"/>
          <c:showPercent val="0"/>
          <c:showBubbleSize val="0"/>
        </c:dLbls>
        <c:gapWidth val="150"/>
        <c:shape val="box"/>
        <c:axId val="432093552"/>
        <c:axId val="432088064"/>
        <c:axId val="0"/>
      </c:bar3DChart>
      <c:catAx>
        <c:axId val="4320935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432088064"/>
        <c:crosses val="autoZero"/>
        <c:auto val="1"/>
        <c:lblAlgn val="ctr"/>
        <c:lblOffset val="100"/>
        <c:noMultiLvlLbl val="0"/>
      </c:catAx>
      <c:valAx>
        <c:axId val="4320880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cap="all" baseline="0">
                    <a:solidFill>
                      <a:schemeClr val="bg1"/>
                    </a:solidFill>
                    <a:latin typeface="Corbel" panose="020B0503020204020204" pitchFamily="34" charset="0"/>
                    <a:ea typeface="+mn-ea"/>
                    <a:cs typeface="+mn-cs"/>
                  </a:defRPr>
                </a:pPr>
                <a:r>
                  <a:rPr lang="en-IN">
                    <a:solidFill>
                      <a:schemeClr val="bg1"/>
                    </a:solidFill>
                    <a:latin typeface="Corbel" panose="020B0503020204020204" pitchFamily="34" charset="0"/>
                  </a:rPr>
                  <a:t>Scale</a:t>
                </a:r>
              </a:p>
            </c:rich>
          </c:tx>
          <c:layout/>
          <c:overlay val="0"/>
          <c:spPr>
            <a:noFill/>
            <a:ln>
              <a:noFill/>
            </a:ln>
            <a:effectLst/>
          </c:spPr>
          <c:txPr>
            <a:bodyPr rot="-5400000" spcFirstLastPara="1" vertOverflow="ellipsis" vert="horz" wrap="square" anchor="ctr" anchorCtr="1"/>
            <a:lstStyle/>
            <a:p>
              <a:pPr>
                <a:defRPr sz="900" b="0" i="0" u="none" strike="noStrike" kern="1200" cap="all" baseline="0">
                  <a:solidFill>
                    <a:schemeClr val="bg1"/>
                  </a:solidFill>
                  <a:latin typeface="Corbel" panose="020B0503020204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32093552"/>
        <c:crosses val="autoZero"/>
        <c:crossBetween val="between"/>
      </c:valAx>
      <c:dTable>
        <c:showHorzBorder val="1"/>
        <c:showVertBorder val="1"/>
        <c:showOutline val="1"/>
        <c:showKeys val="1"/>
        <c:spPr>
          <a:noFill/>
          <a:ln w="9525">
            <a:solidFill>
              <a:srgbClr val="FFFFFF">
                <a:alpha val="12549"/>
              </a:srgbClr>
            </a:solidFill>
            <a:prstDash val="solid"/>
          </a:ln>
          <a:effectLst/>
        </c:spPr>
        <c:txPr>
          <a:bodyPr rot="0" spcFirstLastPara="1" vertOverflow="ellipsis" vert="horz" wrap="square" anchor="ctr" anchorCtr="1"/>
          <a:lstStyle/>
          <a:p>
            <a:pPr rtl="0">
              <a:defRPr sz="800" b="0" i="0" u="none" strike="noStrike" kern="1200" baseline="0">
                <a:solidFill>
                  <a:schemeClr val="bg1"/>
                </a:solidFill>
                <a:latin typeface="Corbel" panose="020B0503020204020204" pitchFamily="34" charset="0"/>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bg1"/>
                </a:solidFill>
                <a:latin typeface="+mn-lt"/>
                <a:ea typeface="+mn-ea"/>
                <a:cs typeface="+mn-cs"/>
              </a:defRPr>
            </a:pPr>
            <a:r>
              <a:rPr lang="en-IN" sz="1600" b="1" dirty="0" smtClean="0">
                <a:solidFill>
                  <a:schemeClr val="bg1"/>
                </a:solidFill>
              </a:rPr>
              <a:t>ANALYSIS:</a:t>
            </a:r>
            <a:r>
              <a:rPr lang="en-IN" sz="1600" b="1" baseline="0" dirty="0" smtClean="0">
                <a:solidFill>
                  <a:schemeClr val="bg1"/>
                </a:solidFill>
              </a:rPr>
              <a:t> CLEANLINESS</a:t>
            </a:r>
            <a:endParaRPr lang="en-IN" sz="1600" b="1" dirty="0">
              <a:solidFill>
                <a:schemeClr val="bg1"/>
              </a:solidFill>
            </a:endParaRP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bg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1"/>
            <c:invertIfNegative val="0"/>
            <c:bubble3D val="0"/>
            <c:spPr>
              <a:solidFill>
                <a:srgbClr val="FFC000"/>
              </a:solidFill>
              <a:ln>
                <a:noFill/>
              </a:ln>
              <a:effectLst/>
              <a:sp3d/>
            </c:spPr>
          </c:dPt>
          <c:dPt>
            <c:idx val="2"/>
            <c:invertIfNegative val="0"/>
            <c:bubble3D val="0"/>
            <c:spPr>
              <a:solidFill>
                <a:schemeClr val="accent6"/>
              </a:solidFill>
              <a:ln>
                <a:noFill/>
              </a:ln>
              <a:effectLst/>
              <a:sp3d/>
            </c:spPr>
          </c:dPt>
          <c:dPt>
            <c:idx val="3"/>
            <c:invertIfNegative val="0"/>
            <c:bubble3D val="0"/>
            <c:spPr>
              <a:solidFill>
                <a:schemeClr val="accent6"/>
              </a:solidFill>
              <a:ln>
                <a:noFill/>
              </a:ln>
              <a:effectLst/>
              <a:sp3d/>
            </c:spPr>
          </c:dPt>
          <c:cat>
            <c:strRef>
              <c:f>Sheet1!$L$115:$L$118</c:f>
              <c:strCache>
                <c:ptCount val="3"/>
                <c:pt idx="0">
                  <c:v>Overall score</c:v>
                </c:pt>
                <c:pt idx="1">
                  <c:v>Acceptable score</c:v>
                </c:pt>
                <c:pt idx="2">
                  <c:v>Cleanliness</c:v>
                </c:pt>
              </c:strCache>
            </c:strRef>
          </c:cat>
          <c:val>
            <c:numRef>
              <c:f>Sheet1!$M$115:$M$118</c:f>
              <c:numCache>
                <c:formatCode>General</c:formatCode>
                <c:ptCount val="4"/>
                <c:pt idx="0">
                  <c:v>5.0999999999999996</c:v>
                </c:pt>
                <c:pt idx="1">
                  <c:v>4.59</c:v>
                </c:pt>
                <c:pt idx="2">
                  <c:v>5.0999999999999996</c:v>
                </c:pt>
              </c:numCache>
            </c:numRef>
          </c:val>
        </c:ser>
        <c:dLbls>
          <c:showLegendKey val="0"/>
          <c:showVal val="0"/>
          <c:showCatName val="0"/>
          <c:showSerName val="0"/>
          <c:showPercent val="0"/>
          <c:showBubbleSize val="0"/>
        </c:dLbls>
        <c:gapWidth val="150"/>
        <c:shape val="box"/>
        <c:axId val="432088848"/>
        <c:axId val="426108904"/>
        <c:axId val="0"/>
      </c:bar3DChart>
      <c:catAx>
        <c:axId val="432088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6108904"/>
        <c:crosses val="autoZero"/>
        <c:auto val="1"/>
        <c:lblAlgn val="ctr"/>
        <c:lblOffset val="100"/>
        <c:noMultiLvlLbl val="0"/>
      </c:catAx>
      <c:valAx>
        <c:axId val="426108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r>
                  <a:rPr lang="en-IN">
                    <a:solidFill>
                      <a:schemeClr val="bg1"/>
                    </a:solidFill>
                  </a:rPr>
                  <a:t>Scale</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3208884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bg1"/>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8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5/14/2018</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5/14/2018</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smtClean="0"/>
              <a:t>Click to edit Master title style</a:t>
            </a:r>
            <a:endParaRPr/>
          </a:p>
        </p:txBody>
      </p:sp>
      <p:grpSp>
        <p:nvGrpSpPr>
          <p:cNvPr id="256" name="line" descr="Line graphic"/>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grpSp>
        <p:nvGrpSpPr>
          <p:cNvPr id="7" name="line" descr="Line graphic"/>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5/14/2018</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1612" y="274639"/>
            <a:ext cx="1371600" cy="5901747"/>
          </a:xfrm>
        </p:spPr>
        <p:txBody>
          <a:bodyPr vert="eaVert"/>
          <a:lstStyle/>
          <a:p>
            <a:r>
              <a:rPr lang="en-US" smtClean="0"/>
              <a:t>Click to edit Master title style</a:t>
            </a:r>
            <a:endParaRPr/>
          </a:p>
        </p:txBody>
      </p:sp>
      <p:grpSp>
        <p:nvGrpSpPr>
          <p:cNvPr id="7" name="line" descr="Line graphic"/>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hasCustomPrompt="1"/>
          </p:nvPr>
        </p:nvSpPr>
        <p:spPr>
          <a:xfrm>
            <a:off x="608012" y="277813"/>
            <a:ext cx="9144001"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5/14/2018</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grpSp>
        <p:nvGrpSpPr>
          <p:cNvPr id="167" name="line" descr="Line graphic"/>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AFE8FB1-0A7A-443E-AAF7-31D4FA1AA312}" type="datetimeFigureOut">
              <a:rPr lang="en-US"/>
              <a:t>5/14/2018</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smtClean="0"/>
              <a:t>Click to edit Master title style</a:t>
            </a:r>
            <a:endParaRPr/>
          </a:p>
        </p:txBody>
      </p:sp>
      <p:grpSp>
        <p:nvGrpSpPr>
          <p:cNvPr id="255" name="line" descr="Line graphic"/>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5/14/2018</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grpSp>
        <p:nvGrpSpPr>
          <p:cNvPr id="158" name="line" descr="Line graphic"/>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5/14/2018</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lvl1pPr>
              <a:defRPr/>
            </a:lvl1pPr>
          </a:lstStyle>
          <a:p>
            <a:r>
              <a:rPr lang="en-US" smtClean="0"/>
              <a:t>Click to edit Master title style</a:t>
            </a:r>
            <a:endParaRPr/>
          </a:p>
        </p:txBody>
      </p:sp>
      <p:grpSp>
        <p:nvGrpSpPr>
          <p:cNvPr id="160" name="line" descr="Line graphic"/>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AFE8FB1-0A7A-443E-AAF7-31D4FA1AA312}" type="datetimeFigureOut">
              <a:rPr lang="en-US"/>
              <a:t>5/14/2018</a:t>
            </a:fld>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grpSp>
        <p:nvGrpSpPr>
          <p:cNvPr id="156" name="line" descr="Line graphic"/>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AFE8FB1-0A7A-443E-AAF7-31D4FA1AA312}" type="datetimeFigureOut">
              <a:rPr lang="en-US"/>
              <a:t>5/14/2018</a:t>
            </a:fld>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9AFE8FB1-0A7A-443E-AAF7-31D4FA1AA312}" type="datetimeFigureOut">
              <a:rPr lang="en-US"/>
              <a:t>5/14/2018</a:t>
            </a:fld>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grpSp>
        <p:nvGrpSpPr>
          <p:cNvPr id="615" name="frame" descr="Box graphic"/>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5/14/2018</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grpSp>
        <p:nvGrpSpPr>
          <p:cNvPr id="614" name="frame" descr="Box graphic"/>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5/14/2018</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9AFE8FB1-0A7A-443E-AAF7-31D4FA1AA312}" type="datetimeFigureOut">
              <a:rPr lang="en-US" smtClean="0"/>
              <a:pPr/>
              <a:t>5/14/2018</a:t>
            </a:fld>
            <a:endParaRPr lang="en-US" dirty="0"/>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10.jpeg"/><Relationship Id="rId4" Type="http://schemas.openxmlformats.org/officeDocument/2006/relationships/image" Target="../media/image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200" b="1" dirty="0" smtClean="0"/>
              <a:t>A CROSS SECTIONAL STUDY ON PERSONAL HYGIENE HABITS AND SANITATION PRACTICES AMONG SCHOOL CHILDREN OF AN URBAN PRIMARY GOVERNMENT SCHOOL OF DELHI</a:t>
            </a:r>
            <a:endParaRPr lang="en-US" b="1" dirty="0"/>
          </a:p>
        </p:txBody>
      </p:sp>
      <p:sp>
        <p:nvSpPr>
          <p:cNvPr id="3" name="Subtitle 2"/>
          <p:cNvSpPr>
            <a:spLocks noGrp="1"/>
          </p:cNvSpPr>
          <p:nvPr>
            <p:ph type="subTitle" idx="1"/>
          </p:nvPr>
        </p:nvSpPr>
        <p:spPr/>
        <p:txBody>
          <a:bodyPr>
            <a:normAutofit/>
          </a:bodyPr>
          <a:lstStyle/>
          <a:p>
            <a:pPr algn="ctr"/>
            <a:r>
              <a:rPr lang="en-US" b="1" dirty="0" smtClean="0"/>
              <a:t>Col Pramod Dahitule</a:t>
            </a:r>
          </a:p>
          <a:p>
            <a:pPr algn="ctr"/>
            <a:r>
              <a:rPr lang="en-US" sz="2000" b="1" dirty="0" smtClean="0"/>
              <a:t>PG/16/036</a:t>
            </a:r>
          </a:p>
          <a:p>
            <a:pPr algn="ctr"/>
            <a:r>
              <a:rPr lang="en-US" sz="2000" b="1" dirty="0" smtClean="0"/>
              <a:t>IIHMR Delhi</a:t>
            </a:r>
            <a:endParaRPr lang="en-US" sz="2000" b="1" dirty="0"/>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METHODOLOGY</a:t>
            </a:r>
            <a:endParaRPr lang="en-IN" sz="4000" b="1" dirty="0"/>
          </a:p>
        </p:txBody>
      </p:sp>
      <p:sp>
        <p:nvSpPr>
          <p:cNvPr id="3" name="Content Placeholder 2"/>
          <p:cNvSpPr>
            <a:spLocks noGrp="1"/>
          </p:cNvSpPr>
          <p:nvPr>
            <p:ph idx="1"/>
          </p:nvPr>
        </p:nvSpPr>
        <p:spPr>
          <a:xfrm>
            <a:off x="1522414" y="1905000"/>
            <a:ext cx="9143998" cy="4648200"/>
          </a:xfrm>
        </p:spPr>
        <p:txBody>
          <a:bodyPr>
            <a:normAutofit fontScale="92500" lnSpcReduction="10000"/>
          </a:bodyPr>
          <a:lstStyle/>
          <a:p>
            <a:r>
              <a:rPr lang="en-US" sz="2000" b="1" dirty="0" smtClean="0"/>
              <a:t>STUDY VARIABLES:</a:t>
            </a:r>
          </a:p>
          <a:p>
            <a:endParaRPr lang="en-US" sz="2000" b="1" dirty="0"/>
          </a:p>
          <a:p>
            <a:endParaRPr lang="en-US" sz="2000" b="1" dirty="0" smtClean="0"/>
          </a:p>
          <a:p>
            <a:endParaRPr lang="en-US" sz="2000" b="1" dirty="0"/>
          </a:p>
          <a:p>
            <a:endParaRPr lang="en-US" sz="2000" b="1" dirty="0" smtClean="0"/>
          </a:p>
          <a:p>
            <a:endParaRPr lang="en-US" sz="2000" b="1" dirty="0"/>
          </a:p>
          <a:p>
            <a:pPr marL="0" indent="0">
              <a:buNone/>
            </a:pPr>
            <a:endParaRPr lang="en-US" sz="2000" b="1" dirty="0"/>
          </a:p>
          <a:p>
            <a:r>
              <a:rPr lang="en-US" sz="2000" b="1" dirty="0" smtClean="0"/>
              <a:t>TOOLS AND TECHNIQUES: </a:t>
            </a:r>
            <a:r>
              <a:rPr lang="en-US" sz="2000" dirty="0" smtClean="0"/>
              <a:t>Tri-sectional questionnaire consisting of following areas was designed:  </a:t>
            </a:r>
          </a:p>
          <a:p>
            <a:pPr lvl="1"/>
            <a:r>
              <a:rPr lang="en-US" sz="1600" dirty="0" smtClean="0"/>
              <a:t>Section 1: Demographic Profile of respondents</a:t>
            </a:r>
          </a:p>
          <a:p>
            <a:pPr lvl="1"/>
            <a:r>
              <a:rPr lang="en-US" sz="1600" dirty="0" smtClean="0"/>
              <a:t>Section2: Personal hygiene habits: Total of 20 questions distributed among above six variables.</a:t>
            </a:r>
          </a:p>
          <a:p>
            <a:pPr lvl="1"/>
            <a:r>
              <a:rPr lang="en-US" sz="1600" dirty="0" smtClean="0"/>
              <a:t> Section 3: Sanitation practices: Total of 11 questions distributed among above three variables.</a:t>
            </a:r>
          </a:p>
          <a:p>
            <a:pPr marL="0" indent="0">
              <a:buNone/>
            </a:pPr>
            <a:endParaRPr lang="en-US" sz="2000" b="1" dirty="0" smtClean="0"/>
          </a:p>
          <a:p>
            <a:pPr marL="0" indent="0">
              <a:buNone/>
            </a:pPr>
            <a:endParaRPr lang="en-IN" sz="2000" b="1" dirty="0"/>
          </a:p>
        </p:txBody>
      </p:sp>
      <p:graphicFrame>
        <p:nvGraphicFramePr>
          <p:cNvPr id="5" name="Table 4"/>
          <p:cNvGraphicFramePr>
            <a:graphicFrameLocks noGrp="1"/>
          </p:cNvGraphicFramePr>
          <p:nvPr>
            <p:extLst>
              <p:ext uri="{D42A27DB-BD31-4B8C-83A1-F6EECF244321}">
                <p14:modId xmlns:p14="http://schemas.microsoft.com/office/powerpoint/2010/main" val="1277389414"/>
              </p:ext>
            </p:extLst>
          </p:nvPr>
        </p:nvGraphicFramePr>
        <p:xfrm>
          <a:off x="2817812" y="2438400"/>
          <a:ext cx="5638800" cy="2204930"/>
        </p:xfrm>
        <a:graphic>
          <a:graphicData uri="http://schemas.openxmlformats.org/drawingml/2006/table">
            <a:tbl>
              <a:tblPr firstRow="1" bandRow="1">
                <a:tableStyleId>{616DA210-FB5B-4158-B5E0-FEB733F419BA}</a:tableStyleId>
              </a:tblPr>
              <a:tblGrid>
                <a:gridCol w="2819400"/>
                <a:gridCol w="2819400"/>
              </a:tblGrid>
              <a:tr h="267257">
                <a:tc>
                  <a:txBody>
                    <a:bodyPr/>
                    <a:lstStyle/>
                    <a:p>
                      <a:pPr algn="ctr"/>
                      <a:r>
                        <a:rPr lang="en-US" sz="1400" dirty="0" smtClean="0"/>
                        <a:t>Personal Hygiene Variables</a:t>
                      </a:r>
                      <a:endParaRPr lang="en-IN" sz="1400" b="1" dirty="0"/>
                    </a:p>
                  </a:txBody>
                  <a:tcPr/>
                </a:tc>
                <a:tc>
                  <a:txBody>
                    <a:bodyPr/>
                    <a:lstStyle/>
                    <a:p>
                      <a:pPr algn="ctr"/>
                      <a:r>
                        <a:rPr lang="en-US" sz="1400" dirty="0" smtClean="0"/>
                        <a:t>Sanitation</a:t>
                      </a:r>
                      <a:r>
                        <a:rPr lang="en-US" sz="1400" baseline="0" dirty="0" smtClean="0"/>
                        <a:t> Variables</a:t>
                      </a:r>
                      <a:endParaRPr lang="en-IN" sz="1400" b="1" dirty="0"/>
                    </a:p>
                  </a:txBody>
                  <a:tcPr/>
                </a:tc>
              </a:tr>
              <a:tr h="240531">
                <a:tc>
                  <a:txBody>
                    <a:bodyPr/>
                    <a:lstStyle/>
                    <a:p>
                      <a:pPr algn="ctr"/>
                      <a:r>
                        <a:rPr lang="en-US" sz="1200" dirty="0" smtClean="0"/>
                        <a:t>Hand Washing habits</a:t>
                      </a:r>
                      <a:endParaRPr lang="en-IN" sz="1200" dirty="0"/>
                    </a:p>
                  </a:txBody>
                  <a:tcPr/>
                </a:tc>
                <a:tc>
                  <a:txBody>
                    <a:bodyPr/>
                    <a:lstStyle/>
                    <a:p>
                      <a:pPr algn="ctr"/>
                      <a:r>
                        <a:rPr lang="en-US" sz="1200" dirty="0" smtClean="0"/>
                        <a:t>Cleanliness Practices</a:t>
                      </a:r>
                      <a:endParaRPr lang="en-IN" sz="1200" dirty="0"/>
                    </a:p>
                  </a:txBody>
                  <a:tcPr/>
                </a:tc>
              </a:tr>
              <a:tr h="325162">
                <a:tc>
                  <a:txBody>
                    <a:bodyPr/>
                    <a:lstStyle/>
                    <a:p>
                      <a:pPr algn="ctr"/>
                      <a:r>
                        <a:rPr lang="en-US" sz="1200" dirty="0" smtClean="0"/>
                        <a:t>Eating Habits</a:t>
                      </a:r>
                      <a:endParaRPr lang="en-IN" sz="1200" dirty="0"/>
                    </a:p>
                  </a:txBody>
                  <a:tcPr/>
                </a:tc>
                <a:tc>
                  <a:txBody>
                    <a:bodyPr/>
                    <a:lstStyle/>
                    <a:p>
                      <a:pPr algn="ctr"/>
                      <a:r>
                        <a:rPr lang="en-US" sz="1200" dirty="0" smtClean="0"/>
                        <a:t>Waste Management Practices</a:t>
                      </a:r>
                      <a:endParaRPr lang="en-IN" sz="1200" dirty="0"/>
                    </a:p>
                  </a:txBody>
                  <a:tcPr/>
                </a:tc>
              </a:tr>
              <a:tr h="325162">
                <a:tc>
                  <a:txBody>
                    <a:bodyPr/>
                    <a:lstStyle/>
                    <a:p>
                      <a:pPr algn="ctr"/>
                      <a:r>
                        <a:rPr lang="en-US" sz="1200" dirty="0" smtClean="0"/>
                        <a:t>Brushing</a:t>
                      </a:r>
                      <a:r>
                        <a:rPr lang="en-US" sz="1200" baseline="0" dirty="0" smtClean="0"/>
                        <a:t> Habits</a:t>
                      </a:r>
                      <a:endParaRPr lang="en-IN" sz="1200" dirty="0"/>
                    </a:p>
                  </a:txBody>
                  <a:tcPr/>
                </a:tc>
                <a:tc>
                  <a:txBody>
                    <a:bodyPr/>
                    <a:lstStyle/>
                    <a:p>
                      <a:pPr algn="ctr"/>
                      <a:r>
                        <a:rPr lang="en-US" sz="1200" dirty="0" smtClean="0"/>
                        <a:t>Food</a:t>
                      </a:r>
                      <a:r>
                        <a:rPr lang="en-US" sz="1200" baseline="0" dirty="0" smtClean="0"/>
                        <a:t> and Water Storage Practices</a:t>
                      </a:r>
                      <a:endParaRPr lang="en-IN" sz="1200" dirty="0"/>
                    </a:p>
                  </a:txBody>
                  <a:tcPr/>
                </a:tc>
              </a:tr>
              <a:tr h="325162">
                <a:tc>
                  <a:txBody>
                    <a:bodyPr/>
                    <a:lstStyle/>
                    <a:p>
                      <a:pPr algn="ctr"/>
                      <a:r>
                        <a:rPr lang="en-US" sz="1200" dirty="0" smtClean="0"/>
                        <a:t>Bathing Habits</a:t>
                      </a:r>
                      <a:endParaRPr lang="en-IN" sz="1200" dirty="0"/>
                    </a:p>
                  </a:txBody>
                  <a:tcPr/>
                </a:tc>
                <a:tc>
                  <a:txBody>
                    <a:bodyPr/>
                    <a:lstStyle/>
                    <a:p>
                      <a:pPr algn="ctr"/>
                      <a:endParaRPr lang="en-IN" sz="1200" dirty="0"/>
                    </a:p>
                  </a:txBody>
                  <a:tcPr/>
                </a:tc>
              </a:tr>
              <a:tr h="325162">
                <a:tc>
                  <a:txBody>
                    <a:bodyPr/>
                    <a:lstStyle/>
                    <a:p>
                      <a:pPr algn="ctr"/>
                      <a:r>
                        <a:rPr lang="en-US" sz="1200" dirty="0" smtClean="0"/>
                        <a:t>Dressing Habits</a:t>
                      </a:r>
                      <a:endParaRPr lang="en-IN" sz="1200" dirty="0"/>
                    </a:p>
                  </a:txBody>
                  <a:tcPr/>
                </a:tc>
                <a:tc>
                  <a:txBody>
                    <a:bodyPr/>
                    <a:lstStyle/>
                    <a:p>
                      <a:pPr algn="ctr"/>
                      <a:endParaRPr lang="en-IN" sz="1200" dirty="0"/>
                    </a:p>
                  </a:txBody>
                  <a:tcPr/>
                </a:tc>
              </a:tr>
              <a:tr h="325162">
                <a:tc>
                  <a:txBody>
                    <a:bodyPr/>
                    <a:lstStyle/>
                    <a:p>
                      <a:pPr algn="ctr"/>
                      <a:r>
                        <a:rPr lang="en-US" sz="1200" dirty="0" smtClean="0"/>
                        <a:t>Nail</a:t>
                      </a:r>
                      <a:r>
                        <a:rPr lang="en-US" sz="1200" baseline="0" dirty="0" smtClean="0"/>
                        <a:t> and Hair Care</a:t>
                      </a:r>
                      <a:endParaRPr lang="en-IN" sz="1200" dirty="0"/>
                    </a:p>
                  </a:txBody>
                  <a:tcPr/>
                </a:tc>
                <a:tc>
                  <a:txBody>
                    <a:bodyPr/>
                    <a:lstStyle/>
                    <a:p>
                      <a:pPr algn="ctr"/>
                      <a:endParaRPr lang="en-IN" sz="1200" dirty="0"/>
                    </a:p>
                  </a:txBody>
                  <a:tcPr/>
                </a:tc>
              </a:tr>
            </a:tbl>
          </a:graphicData>
        </a:graphic>
      </p:graphicFrame>
    </p:spTree>
    <p:extLst>
      <p:ext uri="{BB962C8B-B14F-4D97-AF65-F5344CB8AC3E}">
        <p14:creationId xmlns:p14="http://schemas.microsoft.com/office/powerpoint/2010/main" val="14066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METHODOLOGY</a:t>
            </a:r>
            <a:endParaRPr lang="en-IN" sz="4000" b="1" dirty="0"/>
          </a:p>
        </p:txBody>
      </p:sp>
      <p:sp>
        <p:nvSpPr>
          <p:cNvPr id="3" name="Content Placeholder 2"/>
          <p:cNvSpPr>
            <a:spLocks noGrp="1"/>
          </p:cNvSpPr>
          <p:nvPr>
            <p:ph idx="1"/>
          </p:nvPr>
        </p:nvSpPr>
        <p:spPr>
          <a:xfrm>
            <a:off x="1522414" y="1905000"/>
            <a:ext cx="9143998" cy="4648200"/>
          </a:xfrm>
        </p:spPr>
        <p:txBody>
          <a:bodyPr>
            <a:normAutofit/>
          </a:bodyPr>
          <a:lstStyle/>
          <a:p>
            <a:r>
              <a:rPr lang="en-US" sz="2000" b="1" dirty="0" smtClean="0"/>
              <a:t>PRE-TESTING: </a:t>
            </a:r>
            <a:r>
              <a:rPr lang="en-US" sz="2000" dirty="0" smtClean="0"/>
              <a:t>Questionnaire was first drawn in English, translated to Hindi and then back translated to English to test validity. One student per class and five students per grade selected for pre testing. Necessary changes incorporated after analysis of responses.</a:t>
            </a:r>
          </a:p>
          <a:p>
            <a:r>
              <a:rPr lang="en-US" sz="2000" b="1" dirty="0" smtClean="0"/>
              <a:t>PERMISSION: </a:t>
            </a:r>
            <a:r>
              <a:rPr lang="en-US" sz="2000" dirty="0"/>
              <a:t>O</a:t>
            </a:r>
            <a:r>
              <a:rPr lang="en-US" sz="2000" dirty="0" smtClean="0"/>
              <a:t>btained from Assistant Director (Education) NDMC (North Delhi Municipal Corporation).  Written permission taken from school authorities. </a:t>
            </a:r>
          </a:p>
          <a:p>
            <a:r>
              <a:rPr lang="en-US" sz="2000" b="1" dirty="0" smtClean="0"/>
              <a:t>ETHICAL CONSIDERATION: </a:t>
            </a:r>
            <a:r>
              <a:rPr lang="en-US" sz="2000" dirty="0" smtClean="0"/>
              <a:t>The teachers, parents and participants were informed about the risks and benefits of the study. </a:t>
            </a:r>
            <a:r>
              <a:rPr lang="en-IN" sz="2000" dirty="0" smtClean="0"/>
              <a:t>Consent </a:t>
            </a:r>
            <a:r>
              <a:rPr lang="en-IN" sz="2000" dirty="0"/>
              <a:t>letter was drafted to be signed by parents. Also an assent section was incorporated in the form for students. </a:t>
            </a:r>
            <a:endParaRPr lang="en-IN" sz="2000" dirty="0" smtClean="0"/>
          </a:p>
          <a:p>
            <a:endParaRPr lang="en-IN" sz="2000" dirty="0"/>
          </a:p>
        </p:txBody>
      </p:sp>
    </p:spTree>
    <p:extLst>
      <p:ext uri="{BB962C8B-B14F-4D97-AF65-F5344CB8AC3E}">
        <p14:creationId xmlns:p14="http://schemas.microsoft.com/office/powerpoint/2010/main" val="122288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DATA ANALYSIS PLAN</a:t>
            </a:r>
            <a:endParaRPr lang="en-IN" sz="40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2414" y="1828800"/>
                <a:ext cx="9143998" cy="4648200"/>
              </a:xfrm>
            </p:spPr>
            <p:txBody>
              <a:bodyPr>
                <a:normAutofit lnSpcReduction="10000"/>
              </a:bodyPr>
              <a:lstStyle/>
              <a:p>
                <a:pPr algn="just"/>
                <a:r>
                  <a:rPr lang="en-US" sz="2000" dirty="0"/>
                  <a:t>Preparation of score card:</a:t>
                </a:r>
              </a:p>
              <a:p>
                <a:pPr lvl="2" algn="just"/>
                <a:r>
                  <a:rPr lang="en-US" sz="2000" dirty="0"/>
                  <a:t>For every correct response, 1 mark was given and 0 for incorrect responses.</a:t>
                </a:r>
              </a:p>
              <a:p>
                <a:pPr lvl="2" algn="just"/>
                <a:r>
                  <a:rPr lang="en-US" sz="2000" dirty="0"/>
                  <a:t>Simple frequencies were calculated.</a:t>
                </a:r>
              </a:p>
              <a:p>
                <a:pPr lvl="2" algn="just"/>
                <a:r>
                  <a:rPr lang="en-US" sz="2000" dirty="0"/>
                  <a:t>A numerical scale of 0-10 was developed to calculate the mean score.</a:t>
                </a:r>
              </a:p>
              <a:p>
                <a:pPr algn="just"/>
                <a:r>
                  <a:rPr lang="en-US" sz="2000" dirty="0"/>
                  <a:t>For score of an individual question: </a:t>
                </a:r>
              </a:p>
              <a:p>
                <a:pPr lvl="4" algn="just"/>
                <a14:m>
                  <m:oMath xmlns:m="http://schemas.openxmlformats.org/officeDocument/2006/math">
                    <m:box>
                      <m:boxPr>
                        <m:ctrlPr>
                          <a:rPr lang="en-US" sz="2000" i="1">
                            <a:latin typeface="Cambria Math" panose="02040503050406030204" pitchFamily="18" charset="0"/>
                          </a:rPr>
                        </m:ctrlPr>
                      </m:boxPr>
                      <m:e>
                        <m:argPr>
                          <m:argSz m:val="-1"/>
                        </m:argPr>
                        <m:f>
                          <m:fPr>
                            <m:ctrlPr>
                              <a:rPr lang="en-US" sz="2000" i="1">
                                <a:latin typeface="Cambria Math" panose="02040503050406030204" pitchFamily="18" charset="0"/>
                              </a:rPr>
                            </m:ctrlPr>
                          </m:fPr>
                          <m:num>
                            <m:r>
                              <a:rPr lang="en-US" sz="2000" i="1">
                                <a:latin typeface="Cambria Math" panose="02040503050406030204" pitchFamily="18" charset="0"/>
                              </a:rPr>
                              <m:t>𝐸𝑥𝑝𝑒𝑐𝑡𝑒𝑑</m:t>
                            </m:r>
                            <m:r>
                              <a:rPr lang="en-US" sz="2000" i="1">
                                <a:latin typeface="Cambria Math" panose="02040503050406030204" pitchFamily="18" charset="0"/>
                              </a:rPr>
                              <m:t> </m:t>
                            </m:r>
                            <m:r>
                              <a:rPr lang="en-US" sz="2000" i="1">
                                <a:latin typeface="Cambria Math" panose="02040503050406030204" pitchFamily="18" charset="0"/>
                              </a:rPr>
                              <m:t>𝑟𝑒𝑠𝑝𝑜𝑛𝑠𝑒</m:t>
                            </m:r>
                          </m:num>
                          <m:den>
                            <m:r>
                              <a:rPr lang="en-US" sz="2000" i="1">
                                <a:latin typeface="Cambria Math" panose="02040503050406030204" pitchFamily="18" charset="0"/>
                              </a:rPr>
                              <m:t>𝑡𝑜𝑡𝑎𝑙</m:t>
                            </m:r>
                            <m:r>
                              <a:rPr lang="en-US" sz="2000" i="1">
                                <a:latin typeface="Cambria Math" panose="02040503050406030204" pitchFamily="18" charset="0"/>
                              </a:rPr>
                              <m:t> </m:t>
                            </m:r>
                            <m:r>
                              <a:rPr lang="en-US" sz="2000" i="1">
                                <a:latin typeface="Cambria Math" panose="02040503050406030204" pitchFamily="18" charset="0"/>
                              </a:rPr>
                              <m:t>𝑟𝑒𝑠𝑝𝑜𝑛𝑑𝑒𝑛𝑡𝑠</m:t>
                            </m:r>
                          </m:den>
                        </m:f>
                      </m:e>
                    </m:box>
                  </m:oMath>
                </a14:m>
                <a:r>
                  <a:rPr lang="en-US" sz="2000" dirty="0"/>
                  <a:t> * 10</a:t>
                </a:r>
              </a:p>
              <a:p>
                <a:pPr algn="just"/>
                <a:r>
                  <a:rPr lang="en-US" sz="2000" dirty="0"/>
                  <a:t>For cumulative score of multiple questions:</a:t>
                </a:r>
              </a:p>
              <a:p>
                <a:pPr lvl="4" algn="just"/>
                <a14:m>
                  <m:oMath xmlns:m="http://schemas.openxmlformats.org/officeDocument/2006/math">
                    <m:box>
                      <m:boxPr>
                        <m:ctrlPr>
                          <a:rPr lang="en-US" sz="2000" i="1">
                            <a:latin typeface="Cambria Math" panose="02040503050406030204" pitchFamily="18" charset="0"/>
                          </a:rPr>
                        </m:ctrlPr>
                      </m:boxPr>
                      <m:e>
                        <m:argPr>
                          <m:argSz m:val="-1"/>
                        </m:argPr>
                        <m:f>
                          <m:fPr>
                            <m:ctrlPr>
                              <a:rPr lang="en-US" sz="2000" i="1">
                                <a:latin typeface="Cambria Math" panose="02040503050406030204" pitchFamily="18" charset="0"/>
                              </a:rPr>
                            </m:ctrlPr>
                          </m:fPr>
                          <m:num>
                            <m:r>
                              <a:rPr lang="en-US" sz="2000" i="1">
                                <a:latin typeface="Cambria Math" panose="02040503050406030204" pitchFamily="18" charset="0"/>
                              </a:rPr>
                              <m:t>𝑇𝑜𝑡𝑎𝑙</m:t>
                            </m:r>
                            <m:r>
                              <a:rPr lang="en-US" sz="2000" i="1">
                                <a:latin typeface="Cambria Math" panose="02040503050406030204" pitchFamily="18" charset="0"/>
                              </a:rPr>
                              <m:t> </m:t>
                            </m:r>
                            <m:r>
                              <a:rPr lang="en-US" sz="2000" i="1">
                                <a:latin typeface="Cambria Math" panose="02040503050406030204" pitchFamily="18" charset="0"/>
                              </a:rPr>
                              <m:t>𝑜𝑓</m:t>
                            </m:r>
                            <m:r>
                              <a:rPr lang="en-US" sz="2000" i="1">
                                <a:latin typeface="Cambria Math" panose="02040503050406030204" pitchFamily="18" charset="0"/>
                              </a:rPr>
                              <m:t> </m:t>
                            </m:r>
                            <m:r>
                              <a:rPr lang="en-US" sz="2000" i="1">
                                <a:latin typeface="Cambria Math" panose="02040503050406030204" pitchFamily="18" charset="0"/>
                              </a:rPr>
                              <m:t>𝑎𝑙𝑙</m:t>
                            </m:r>
                            <m:r>
                              <a:rPr lang="en-US" sz="2000" i="1">
                                <a:latin typeface="Cambria Math" panose="02040503050406030204" pitchFamily="18" charset="0"/>
                              </a:rPr>
                              <m:t> </m:t>
                            </m:r>
                            <m:r>
                              <a:rPr lang="en-US" sz="2000" i="1">
                                <a:latin typeface="Cambria Math" panose="02040503050406030204" pitchFamily="18" charset="0"/>
                              </a:rPr>
                              <m:t>𝑒𝑥𝑝𝑒𝑐𝑡𝑒𝑑</m:t>
                            </m:r>
                            <m:r>
                              <a:rPr lang="en-US" sz="2000" i="1">
                                <a:latin typeface="Cambria Math" panose="02040503050406030204" pitchFamily="18" charset="0"/>
                              </a:rPr>
                              <m:t> </m:t>
                            </m:r>
                            <m:r>
                              <a:rPr lang="en-US" sz="2000" i="1">
                                <a:latin typeface="Cambria Math" panose="02040503050406030204" pitchFamily="18" charset="0"/>
                              </a:rPr>
                              <m:t>𝑟𝑒𝑠𝑝𝑜𝑛𝑠𝑒𝑠</m:t>
                            </m:r>
                            <m:r>
                              <a:rPr lang="en-US" sz="2000" i="1">
                                <a:latin typeface="Cambria Math" panose="02040503050406030204" pitchFamily="18" charset="0"/>
                              </a:rPr>
                              <m:t> </m:t>
                            </m:r>
                            <m:r>
                              <a:rPr lang="en-US" sz="2000" i="1">
                                <a:latin typeface="Cambria Math" panose="02040503050406030204" pitchFamily="18" charset="0"/>
                              </a:rPr>
                              <m:t>𝑜𝑓</m:t>
                            </m:r>
                            <m:r>
                              <a:rPr lang="en-US" sz="2000" i="1">
                                <a:latin typeface="Cambria Math" panose="02040503050406030204" pitchFamily="18" charset="0"/>
                              </a:rPr>
                              <m:t> </m:t>
                            </m:r>
                            <m:r>
                              <a:rPr lang="en-US" sz="2000" i="1">
                                <a:latin typeface="Cambria Math" panose="02040503050406030204" pitchFamily="18" charset="0"/>
                              </a:rPr>
                              <m:t>𝑎𝑙𝑙</m:t>
                            </m:r>
                            <m:r>
                              <a:rPr lang="en-US" sz="2000" i="1">
                                <a:latin typeface="Cambria Math" panose="02040503050406030204" pitchFamily="18" charset="0"/>
                              </a:rPr>
                              <m:t> </m:t>
                            </m:r>
                            <m:r>
                              <a:rPr lang="en-US" sz="2000" i="1">
                                <a:latin typeface="Cambria Math" panose="02040503050406030204" pitchFamily="18" charset="0"/>
                              </a:rPr>
                              <m:t>𝑞𝑢𝑒𝑠𝑡𝑖𝑜𝑛𝑠</m:t>
                            </m:r>
                          </m:num>
                          <m:den>
                            <m:r>
                              <a:rPr lang="en-US" sz="2000" i="1">
                                <a:latin typeface="Cambria Math" panose="02040503050406030204" pitchFamily="18" charset="0"/>
                              </a:rPr>
                              <m:t>𝑇𝑜𝑡𝑎𝑙</m:t>
                            </m:r>
                            <m:r>
                              <a:rPr lang="en-US" sz="2000" i="1">
                                <a:latin typeface="Cambria Math" panose="02040503050406030204" pitchFamily="18" charset="0"/>
                              </a:rPr>
                              <m:t> </m:t>
                            </m:r>
                            <m:r>
                              <a:rPr lang="en-US" sz="2000" i="1">
                                <a:latin typeface="Cambria Math" panose="02040503050406030204" pitchFamily="18" charset="0"/>
                              </a:rPr>
                              <m:t>𝑟𝑒𝑠𝑝𝑜𝑛𝑑𝑒𝑛𝑡𝑠</m:t>
                            </m:r>
                            <m:r>
                              <a:rPr lang="en-US" sz="2000" i="1">
                                <a:latin typeface="Cambria Math" panose="02040503050406030204" pitchFamily="18" charset="0"/>
                              </a:rPr>
                              <m:t> ∗</m:t>
                            </m:r>
                            <m:r>
                              <a:rPr lang="en-US" sz="2000" i="1">
                                <a:latin typeface="Cambria Math" panose="02040503050406030204" pitchFamily="18" charset="0"/>
                              </a:rPr>
                              <m:t>𝑡𝑜𝑡𝑎𝑙</m:t>
                            </m:r>
                            <m:r>
                              <a:rPr lang="en-US" sz="2000" i="1">
                                <a:latin typeface="Cambria Math" panose="02040503050406030204" pitchFamily="18" charset="0"/>
                              </a:rPr>
                              <m:t> </m:t>
                            </m:r>
                            <m:r>
                              <a:rPr lang="en-US" sz="2000" i="1">
                                <a:latin typeface="Cambria Math" panose="02040503050406030204" pitchFamily="18" charset="0"/>
                              </a:rPr>
                              <m:t>𝑛𝑢𝑚𝑏𝑒𝑟</m:t>
                            </m:r>
                            <m:r>
                              <a:rPr lang="en-US" sz="2000" i="1">
                                <a:latin typeface="Cambria Math" panose="02040503050406030204" pitchFamily="18" charset="0"/>
                              </a:rPr>
                              <m:t> </m:t>
                            </m:r>
                            <m:r>
                              <a:rPr lang="en-US" sz="2000" i="1">
                                <a:latin typeface="Cambria Math" panose="02040503050406030204" pitchFamily="18" charset="0"/>
                              </a:rPr>
                              <m:t>𝑜𝑓</m:t>
                            </m:r>
                            <m:r>
                              <a:rPr lang="en-US" sz="2000" i="1">
                                <a:latin typeface="Cambria Math" panose="02040503050406030204" pitchFamily="18" charset="0"/>
                              </a:rPr>
                              <m:t> </m:t>
                            </m:r>
                            <m:r>
                              <a:rPr lang="en-US" sz="2000" i="1">
                                <a:latin typeface="Cambria Math" panose="02040503050406030204" pitchFamily="18" charset="0"/>
                              </a:rPr>
                              <m:t>𝑞𝑢𝑒𝑠𝑡𝑖𝑜𝑛𝑠</m:t>
                            </m:r>
                          </m:den>
                        </m:f>
                      </m:e>
                    </m:box>
                  </m:oMath>
                </a14:m>
                <a:r>
                  <a:rPr lang="en-US" sz="2000" dirty="0"/>
                  <a:t> *10</a:t>
                </a:r>
              </a:p>
              <a:p>
                <a:r>
                  <a:rPr lang="en-US" sz="2000" dirty="0" smtClean="0"/>
                  <a:t>Based on the above mean scores, areas were classified in to good performing areas and poor performing areas (critical areas).</a:t>
                </a:r>
              </a:p>
              <a:p>
                <a:r>
                  <a:rPr lang="en-US" sz="2000" dirty="0" smtClean="0"/>
                  <a:t>The critical areas were then cross tabulated with demographic factors to find out the possible reasons of poor scores.</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2414" y="1828800"/>
                <a:ext cx="9143998" cy="4648200"/>
              </a:xfrm>
              <a:blipFill rotWithShape="0">
                <a:blip r:embed="rId2"/>
                <a:stretch>
                  <a:fillRect l="-600" t="-1835" r="-733"/>
                </a:stretch>
              </a:blipFill>
            </p:spPr>
            <p:txBody>
              <a:bodyPr/>
              <a:lstStyle/>
              <a:p>
                <a:r>
                  <a:rPr lang="en-IN">
                    <a:noFill/>
                  </a:rPr>
                  <a:t> </a:t>
                </a:r>
              </a:p>
            </p:txBody>
          </p:sp>
        </mc:Fallback>
      </mc:AlternateContent>
    </p:spTree>
    <p:extLst>
      <p:ext uri="{BB962C8B-B14F-4D97-AF65-F5344CB8AC3E}">
        <p14:creationId xmlns:p14="http://schemas.microsoft.com/office/powerpoint/2010/main" val="323521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RESULTS: OVERVIEW</a:t>
            </a:r>
            <a:endParaRPr lang="en-IN" sz="4000" b="1" dirty="0"/>
          </a:p>
        </p:txBody>
      </p:sp>
      <p:sp>
        <p:nvSpPr>
          <p:cNvPr id="5" name="Text Placeholder 4"/>
          <p:cNvSpPr>
            <a:spLocks noGrp="1"/>
          </p:cNvSpPr>
          <p:nvPr>
            <p:ph type="body" sz="half" idx="2"/>
          </p:nvPr>
        </p:nvSpPr>
        <p:spPr>
          <a:xfrm>
            <a:off x="1522413" y="1752600"/>
            <a:ext cx="2743200" cy="4419600"/>
          </a:xfrm>
        </p:spPr>
        <p:txBody>
          <a:bodyPr>
            <a:normAutofit/>
          </a:bodyPr>
          <a:lstStyle/>
          <a:p>
            <a:pPr marL="285750" indent="-285750">
              <a:buFont typeface="Arial" panose="020B0604020202020204" pitchFamily="34" charset="0"/>
              <a:buChar char="•"/>
            </a:pPr>
            <a:r>
              <a:rPr lang="en-US" dirty="0" smtClean="0"/>
              <a:t>Personal hygiene habits scored 7.65 on the scale of 0-10 whereas Sanitation scored 6.6.</a:t>
            </a:r>
          </a:p>
          <a:p>
            <a:pPr marL="285750" indent="-285750">
              <a:buFont typeface="Arial" panose="020B0604020202020204" pitchFamily="34" charset="0"/>
              <a:buChar char="•"/>
            </a:pPr>
            <a:r>
              <a:rPr lang="en-US" dirty="0" smtClean="0"/>
              <a:t>The</a:t>
            </a:r>
            <a:r>
              <a:rPr lang="en-IN" dirty="0"/>
              <a:t>contributing variables for personal hygiene habits were hand washing habits, brushing bathing and eating habits, dressing habits and nail and hair care.</a:t>
            </a:r>
          </a:p>
          <a:p>
            <a:pPr marL="285750" indent="-285750">
              <a:buFont typeface="Arial" panose="020B0604020202020204" pitchFamily="34" charset="0"/>
              <a:buChar char="•"/>
            </a:pPr>
            <a:r>
              <a:rPr lang="en-IN" dirty="0"/>
              <a:t>Similarly for sanitation, the cleanliness of area, food and water storage arrangement and waste management were main contributing variables</a:t>
            </a:r>
            <a:r>
              <a:rPr lang="en-IN" dirty="0" smtClean="0"/>
              <a:t>.</a:t>
            </a:r>
            <a:r>
              <a:rPr lang="en-US" dirty="0" smtClean="0"/>
              <a:t> </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1493602"/>
              </p:ext>
            </p:extLst>
          </p:nvPr>
        </p:nvGraphicFramePr>
        <p:xfrm>
          <a:off x="4710113" y="1905000"/>
          <a:ext cx="5668962"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6368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CLASSIFICATION OF INDICATORS</a:t>
            </a:r>
            <a:endParaRPr lang="en-IN" sz="4000" b="1" dirty="0"/>
          </a:p>
        </p:txBody>
      </p:sp>
      <p:sp>
        <p:nvSpPr>
          <p:cNvPr id="4" name="Text Placeholder 3"/>
          <p:cNvSpPr>
            <a:spLocks noGrp="1"/>
          </p:cNvSpPr>
          <p:nvPr>
            <p:ph type="body" idx="1"/>
          </p:nvPr>
        </p:nvSpPr>
        <p:spPr/>
        <p:txBody>
          <a:bodyPr/>
          <a:lstStyle/>
          <a:p>
            <a:pPr algn="ctr"/>
            <a:r>
              <a:rPr lang="en-US" b="1" dirty="0" smtClean="0"/>
              <a:t>PERSONAL HYGIENE HABITS INDICATORS	</a:t>
            </a:r>
            <a:endParaRPr lang="en-IN" b="1" dirty="0"/>
          </a:p>
        </p:txBody>
      </p:sp>
      <p:sp>
        <p:nvSpPr>
          <p:cNvPr id="6" name="Text Placeholder 5"/>
          <p:cNvSpPr>
            <a:spLocks noGrp="1"/>
          </p:cNvSpPr>
          <p:nvPr>
            <p:ph type="body" sz="quarter" idx="3"/>
          </p:nvPr>
        </p:nvSpPr>
        <p:spPr/>
        <p:txBody>
          <a:bodyPr/>
          <a:lstStyle/>
          <a:p>
            <a:pPr algn="ctr"/>
            <a:r>
              <a:rPr lang="en-US" b="1" dirty="0" smtClean="0"/>
              <a:t>SANITATION PRACTICES INDICATORS</a:t>
            </a:r>
            <a:endParaRPr lang="en-IN" b="1" dirty="0"/>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3983071814"/>
              </p:ext>
            </p:extLst>
          </p:nvPr>
        </p:nvGraphicFramePr>
        <p:xfrm>
          <a:off x="1522413" y="2819400"/>
          <a:ext cx="4416425" cy="3352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ontent Placeholder 12"/>
          <p:cNvGraphicFramePr>
            <a:graphicFrameLocks noGrp="1"/>
          </p:cNvGraphicFramePr>
          <p:nvPr>
            <p:ph sz="quarter" idx="4"/>
            <p:extLst>
              <p:ext uri="{D42A27DB-BD31-4B8C-83A1-F6EECF244321}">
                <p14:modId xmlns:p14="http://schemas.microsoft.com/office/powerpoint/2010/main" val="2578769082"/>
              </p:ext>
            </p:extLst>
          </p:nvPr>
        </p:nvGraphicFramePr>
        <p:xfrm>
          <a:off x="6249988" y="2819400"/>
          <a:ext cx="4416425" cy="3352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731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RESULTS: PERSONAL HYGIENE HABITS</a:t>
            </a:r>
            <a:endParaRPr lang="en-IN" sz="4000" b="1" dirty="0"/>
          </a:p>
        </p:txBody>
      </p:sp>
      <p:sp>
        <p:nvSpPr>
          <p:cNvPr id="5" name="Text Placeholder 4"/>
          <p:cNvSpPr>
            <a:spLocks noGrp="1"/>
          </p:cNvSpPr>
          <p:nvPr>
            <p:ph type="body" sz="half" idx="2"/>
          </p:nvPr>
        </p:nvSpPr>
        <p:spPr>
          <a:xfrm>
            <a:off x="7905959" y="1676401"/>
            <a:ext cx="2743200" cy="4478548"/>
          </a:xfrm>
        </p:spPr>
        <p:txBody>
          <a:bodyPr>
            <a:normAutofit/>
          </a:bodyPr>
          <a:lstStyle/>
          <a:p>
            <a:pPr marL="285750" indent="-285750">
              <a:buFont typeface="Arial" panose="020B0604020202020204" pitchFamily="34" charset="0"/>
              <a:buChar char="•"/>
            </a:pPr>
            <a:r>
              <a:rPr lang="en-US" sz="1800" dirty="0" smtClean="0"/>
              <a:t>The overall mean score of Personal hygiene habits came out to be 7.65.</a:t>
            </a:r>
          </a:p>
          <a:p>
            <a:pPr marL="285750" indent="-285750">
              <a:buFont typeface="Arial" panose="020B0604020202020204" pitchFamily="34" charset="0"/>
              <a:buChar char="•"/>
            </a:pPr>
            <a:r>
              <a:rPr lang="en-US" sz="1800" dirty="0" smtClean="0"/>
              <a:t>Any area below 7.65 was taken as critical areas.</a:t>
            </a:r>
          </a:p>
          <a:p>
            <a:pPr marL="285750" indent="-285750">
              <a:buFont typeface="Arial" panose="020B0604020202020204" pitchFamily="34" charset="0"/>
              <a:buChar char="•"/>
            </a:pPr>
            <a:r>
              <a:rPr lang="en-US" sz="1800" dirty="0" smtClean="0"/>
              <a:t>Three critical areas were defined:</a:t>
            </a:r>
          </a:p>
          <a:p>
            <a:pPr marL="742950" lvl="1" indent="-285750">
              <a:buFont typeface="Arial" panose="020B0604020202020204" pitchFamily="34" charset="0"/>
              <a:buChar char="•"/>
            </a:pPr>
            <a:r>
              <a:rPr lang="en-US" sz="1400" dirty="0" smtClean="0"/>
              <a:t>Nail and hair care: 5.15</a:t>
            </a:r>
          </a:p>
          <a:p>
            <a:pPr marL="742950" lvl="1" indent="-285750">
              <a:buFont typeface="Arial" panose="020B0604020202020204" pitchFamily="34" charset="0"/>
              <a:buChar char="•"/>
            </a:pPr>
            <a:r>
              <a:rPr lang="en-US" sz="1400" dirty="0" smtClean="0"/>
              <a:t>Brushing habits: 7.14</a:t>
            </a:r>
          </a:p>
          <a:p>
            <a:pPr marL="742950" lvl="1" indent="-285750">
              <a:buFont typeface="Arial" panose="020B0604020202020204" pitchFamily="34" charset="0"/>
              <a:buChar char="•"/>
            </a:pPr>
            <a:r>
              <a:rPr lang="en-US" sz="1400" dirty="0" smtClean="0"/>
              <a:t>Eating habits: 7.17</a:t>
            </a:r>
          </a:p>
          <a:p>
            <a:pPr marL="742950" lvl="1" indent="-285750">
              <a:buFont typeface="Arial" panose="020B0604020202020204" pitchFamily="34" charset="0"/>
              <a:buChar char="•"/>
            </a:pPr>
            <a:endParaRPr lang="en-US" sz="1400" dirty="0"/>
          </a:p>
          <a:p>
            <a:pPr lvl="1"/>
            <a:endParaRPr lang="en-US" sz="1400" dirty="0"/>
          </a:p>
          <a:p>
            <a:pPr lvl="1"/>
            <a:endParaRPr lang="en-US" sz="1400" dirty="0" smtClean="0"/>
          </a:p>
        </p:txBody>
      </p:sp>
      <p:graphicFrame>
        <p:nvGraphicFramePr>
          <p:cNvPr id="8" name="Content Placeholder 10"/>
          <p:cNvGraphicFramePr>
            <a:graphicFrameLocks noGrp="1"/>
          </p:cNvGraphicFramePr>
          <p:nvPr>
            <p:ph type="pic" idx="1"/>
            <p:extLst>
              <p:ext uri="{D42A27DB-BD31-4B8C-83A1-F6EECF244321}">
                <p14:modId xmlns:p14="http://schemas.microsoft.com/office/powerpoint/2010/main" val="2605696864"/>
              </p:ext>
            </p:extLst>
          </p:nvPr>
        </p:nvGraphicFramePr>
        <p:xfrm>
          <a:off x="1746250" y="1884363"/>
          <a:ext cx="5668963" cy="4041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345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RESULTS: ANALYSIS OF CRITICAL AREAS</a:t>
            </a:r>
            <a:endParaRPr lang="en-IN" b="1" dirty="0"/>
          </a:p>
        </p:txBody>
      </p:sp>
      <p:sp>
        <p:nvSpPr>
          <p:cNvPr id="15" name="Content Placeholder 14"/>
          <p:cNvSpPr>
            <a:spLocks noGrp="1"/>
          </p:cNvSpPr>
          <p:nvPr>
            <p:ph idx="1"/>
          </p:nvPr>
        </p:nvSpPr>
        <p:spPr/>
        <p:txBody>
          <a:bodyPr/>
          <a:lstStyle/>
          <a:p>
            <a:r>
              <a:rPr lang="en-US" dirty="0" smtClean="0"/>
              <a:t>Once critical areas were defined, further analysis was done to find out the possible reasons of the low score.</a:t>
            </a:r>
          </a:p>
          <a:p>
            <a:r>
              <a:rPr lang="en-US" dirty="0" smtClean="0"/>
              <a:t>This analysis was done after cross tabulating each area with the demographic factors.</a:t>
            </a:r>
          </a:p>
          <a:p>
            <a:r>
              <a:rPr lang="en-US" dirty="0" smtClean="0"/>
              <a:t>The demographic factors taken up for analysis included: gender, age, parent’s education, parent’s occupation and socio-economic status of the respondents.</a:t>
            </a:r>
            <a:endParaRPr lang="en-IN" dirty="0"/>
          </a:p>
        </p:txBody>
      </p:sp>
    </p:spTree>
    <p:extLst>
      <p:ext uri="{BB962C8B-B14F-4D97-AF65-F5344CB8AC3E}">
        <p14:creationId xmlns:p14="http://schemas.microsoft.com/office/powerpoint/2010/main" val="128391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5212" y="381000"/>
            <a:ext cx="10058400" cy="762000"/>
          </a:xfrm>
        </p:spPr>
        <p:txBody>
          <a:bodyPr/>
          <a:lstStyle/>
          <a:p>
            <a:pPr algn="ctr"/>
            <a:r>
              <a:rPr lang="en-US" b="1" dirty="0" smtClean="0"/>
              <a:t>CRITICAL AREA: NAIL AND HAIR CARE ANALYSIS</a:t>
            </a:r>
            <a:endParaRPr lang="en-IN" b="1" dirty="0"/>
          </a:p>
        </p:txBody>
      </p:sp>
      <p:sp>
        <p:nvSpPr>
          <p:cNvPr id="6" name="Text Placeholder 5"/>
          <p:cNvSpPr>
            <a:spLocks noGrp="1"/>
          </p:cNvSpPr>
          <p:nvPr>
            <p:ph type="body" sz="half" idx="2"/>
          </p:nvPr>
        </p:nvSpPr>
        <p:spPr>
          <a:xfrm>
            <a:off x="1522413" y="1676400"/>
            <a:ext cx="2743200" cy="4495800"/>
          </a:xfrm>
        </p:spPr>
        <p:txBody>
          <a:bodyPr>
            <a:normAutofit fontScale="92500" lnSpcReduction="10000"/>
          </a:bodyPr>
          <a:lstStyle/>
          <a:p>
            <a:pPr marL="285750" indent="-285750" algn="just">
              <a:buFont typeface="Arial" panose="020B0604020202020204" pitchFamily="34" charset="0"/>
              <a:buChar char="•"/>
            </a:pPr>
            <a:r>
              <a:rPr lang="en-US" sz="1500" dirty="0" smtClean="0"/>
              <a:t>Weakest area identified: Presence of head lice</a:t>
            </a:r>
          </a:p>
          <a:p>
            <a:pPr marL="285750" indent="-285750" algn="just">
              <a:buFont typeface="Arial" panose="020B0604020202020204" pitchFamily="34" charset="0"/>
              <a:buChar char="•"/>
            </a:pPr>
            <a:r>
              <a:rPr lang="en-US" sz="1500" dirty="0" smtClean="0"/>
              <a:t>Cross tabulation findings:</a:t>
            </a:r>
          </a:p>
          <a:p>
            <a:pPr marL="742950" lvl="1" indent="-285750" algn="just">
              <a:buFont typeface="Arial" panose="020B0604020202020204" pitchFamily="34" charset="0"/>
              <a:buChar char="•"/>
            </a:pPr>
            <a:r>
              <a:rPr lang="en-US" sz="1300" dirty="0" smtClean="0"/>
              <a:t>Head lice more common in girls</a:t>
            </a:r>
          </a:p>
          <a:p>
            <a:pPr marL="742950" lvl="1" indent="-285750" algn="just">
              <a:buFont typeface="Arial" panose="020B0604020202020204" pitchFamily="34" charset="0"/>
              <a:buChar char="•"/>
            </a:pPr>
            <a:r>
              <a:rPr lang="en-US" sz="1300" dirty="0" smtClean="0"/>
              <a:t>Frequent presence of head lice increases with age.</a:t>
            </a:r>
          </a:p>
          <a:p>
            <a:pPr marL="742950" lvl="1" indent="-285750" algn="just">
              <a:buFont typeface="Arial" panose="020B0604020202020204" pitchFamily="34" charset="0"/>
              <a:buChar char="•"/>
            </a:pPr>
            <a:r>
              <a:rPr lang="en-US" sz="1300" dirty="0" smtClean="0"/>
              <a:t>Positive association was seen with mother’s education. Illiterate mothers scored 1.3 whereas mean score of educated mothers came out to be 4.03</a:t>
            </a:r>
          </a:p>
          <a:p>
            <a:pPr marL="742950" lvl="1" indent="-285750" algn="just">
              <a:buFont typeface="Arial" panose="020B0604020202020204" pitchFamily="34" charset="0"/>
              <a:buChar char="•"/>
            </a:pPr>
            <a:r>
              <a:rPr lang="en-US" sz="1300" dirty="0" smtClean="0"/>
              <a:t>Negative association found with mother’s employment. Employed mothers scored 2.8 in comparison to unemployed who scored 3.3.</a:t>
            </a:r>
          </a:p>
          <a:p>
            <a:pPr marL="285750" indent="-285750" algn="just">
              <a:buFont typeface="Arial" panose="020B0604020202020204" pitchFamily="34" charset="0"/>
              <a:buChar char="•"/>
            </a:pPr>
            <a:r>
              <a:rPr lang="en-US" sz="1500" dirty="0" smtClean="0"/>
              <a:t>It can be said that educated mothers who are there with children are better in managing head lice .</a:t>
            </a:r>
            <a:endParaRPr lang="en-IN" sz="1500" dirty="0" smtClean="0"/>
          </a:p>
          <a:p>
            <a:pPr algn="just"/>
            <a:endParaRPr lang="en-US" sz="1500" dirty="0" smtClean="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583275952"/>
              </p:ext>
            </p:extLst>
          </p:nvPr>
        </p:nvGraphicFramePr>
        <p:xfrm>
          <a:off x="4710113" y="1905000"/>
          <a:ext cx="5668962"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2074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CRITICAL AREA: BRUSHING HABITS ANALYSIS </a:t>
            </a:r>
            <a:endParaRPr lang="en-IN" b="1" dirty="0"/>
          </a:p>
        </p:txBody>
      </p:sp>
      <p:graphicFrame>
        <p:nvGraphicFramePr>
          <p:cNvPr id="5" name="Content Placeholder 4"/>
          <p:cNvGraphicFramePr>
            <a:graphicFrameLocks noGrp="1"/>
          </p:cNvGraphicFramePr>
          <p:nvPr>
            <p:ph type="pic" idx="1"/>
            <p:extLst>
              <p:ext uri="{D42A27DB-BD31-4B8C-83A1-F6EECF244321}">
                <p14:modId xmlns:p14="http://schemas.microsoft.com/office/powerpoint/2010/main" val="1331203100"/>
              </p:ext>
            </p:extLst>
          </p:nvPr>
        </p:nvGraphicFramePr>
        <p:xfrm>
          <a:off x="1746250" y="1884363"/>
          <a:ext cx="5668963" cy="404177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Placeholder 2"/>
          <p:cNvSpPr>
            <a:spLocks noGrp="1"/>
          </p:cNvSpPr>
          <p:nvPr>
            <p:ph type="body" sz="half" idx="2"/>
          </p:nvPr>
        </p:nvSpPr>
        <p:spPr>
          <a:xfrm>
            <a:off x="7905959" y="1676401"/>
            <a:ext cx="2743200" cy="4478548"/>
          </a:xfrm>
        </p:spPr>
        <p:txBody>
          <a:bodyPr>
            <a:normAutofit fontScale="92500" lnSpcReduction="10000"/>
          </a:bodyPr>
          <a:lstStyle/>
          <a:p>
            <a:pPr marL="285750" indent="-285750">
              <a:buFont typeface="Arial" panose="020B0604020202020204" pitchFamily="34" charset="0"/>
              <a:buChar char="•"/>
            </a:pPr>
            <a:r>
              <a:rPr lang="en-IN" sz="1500" dirty="0"/>
              <a:t>Weakest area identified: </a:t>
            </a:r>
            <a:r>
              <a:rPr lang="en-IN" sz="1500" dirty="0" smtClean="0"/>
              <a:t>Brushing frequency</a:t>
            </a:r>
            <a:endParaRPr lang="en-IN" sz="1500" dirty="0"/>
          </a:p>
          <a:p>
            <a:pPr marL="285750" indent="-285750">
              <a:buFont typeface="Arial" panose="020B0604020202020204" pitchFamily="34" charset="0"/>
              <a:buChar char="•"/>
            </a:pPr>
            <a:r>
              <a:rPr lang="en-IN" sz="1500" dirty="0"/>
              <a:t>Cross tabulation findings:</a:t>
            </a:r>
          </a:p>
          <a:p>
            <a:pPr marL="628650" lvl="1" indent="-171450">
              <a:buFont typeface="Arial" panose="020B0604020202020204" pitchFamily="34" charset="0"/>
              <a:buChar char="•"/>
            </a:pPr>
            <a:r>
              <a:rPr lang="en-US" dirty="0" smtClean="0"/>
              <a:t>Frequency of brushing teeth twice a day is very low in girls (3.8).</a:t>
            </a:r>
            <a:endParaRPr lang="en-IN" dirty="0"/>
          </a:p>
          <a:p>
            <a:pPr marL="628650" lvl="1" indent="-171450">
              <a:buFont typeface="Arial" panose="020B0604020202020204" pitchFamily="34" charset="0"/>
              <a:buChar char="•"/>
            </a:pPr>
            <a:r>
              <a:rPr lang="en-IN" dirty="0" smtClean="0"/>
              <a:t>Frequency of brushing twice daily increases with age.</a:t>
            </a:r>
          </a:p>
          <a:p>
            <a:pPr marL="628650" lvl="1" indent="-171450">
              <a:buFont typeface="Arial" panose="020B0604020202020204" pitchFamily="34" charset="0"/>
              <a:buChar char="•"/>
            </a:pPr>
            <a:r>
              <a:rPr lang="en-IN" dirty="0" smtClean="0"/>
              <a:t>Positive </a:t>
            </a:r>
            <a:r>
              <a:rPr lang="en-IN" dirty="0"/>
              <a:t>association was seen with mother’s education. Illiterate mothers scored </a:t>
            </a:r>
            <a:r>
              <a:rPr lang="en-IN" dirty="0" smtClean="0"/>
              <a:t>4.2 </a:t>
            </a:r>
            <a:r>
              <a:rPr lang="en-IN" dirty="0"/>
              <a:t>whereas mean score of educated mothers came out to be </a:t>
            </a:r>
            <a:r>
              <a:rPr lang="en-IN" dirty="0" smtClean="0"/>
              <a:t>4.90.</a:t>
            </a:r>
          </a:p>
          <a:p>
            <a:pPr marL="628650" lvl="1" indent="-171450">
              <a:buFont typeface="Arial" panose="020B0604020202020204" pitchFamily="34" charset="0"/>
              <a:buChar char="•"/>
            </a:pPr>
            <a:r>
              <a:rPr lang="en-IN" dirty="0" smtClean="0"/>
              <a:t>Positive </a:t>
            </a:r>
            <a:r>
              <a:rPr lang="en-IN" dirty="0"/>
              <a:t>association found with mother’s employment. Employed mothers scored </a:t>
            </a:r>
            <a:r>
              <a:rPr lang="en-IN" dirty="0" smtClean="0"/>
              <a:t>4.9 </a:t>
            </a:r>
            <a:r>
              <a:rPr lang="en-IN" dirty="0"/>
              <a:t>in comparison to unemployed who scored </a:t>
            </a:r>
            <a:r>
              <a:rPr lang="en-IN" dirty="0" smtClean="0"/>
              <a:t>4.0</a:t>
            </a:r>
            <a:endParaRPr lang="en-IN" dirty="0"/>
          </a:p>
          <a:p>
            <a:pPr marL="285750" indent="-285750">
              <a:buFont typeface="Arial" panose="020B0604020202020204" pitchFamily="34" charset="0"/>
              <a:buChar char="•"/>
            </a:pPr>
            <a:r>
              <a:rPr lang="en-IN" sz="1500" dirty="0"/>
              <a:t>It can be said that educated </a:t>
            </a:r>
            <a:r>
              <a:rPr lang="en-IN" sz="1500" dirty="0" smtClean="0"/>
              <a:t>employed mothers are more aware of benefits of brushing twice daily and put in good habits in her children as well.</a:t>
            </a:r>
          </a:p>
          <a:p>
            <a:endParaRPr lang="en-IN" sz="1500" dirty="0" smtClean="0"/>
          </a:p>
        </p:txBody>
      </p:sp>
    </p:spTree>
    <p:extLst>
      <p:ext uri="{BB962C8B-B14F-4D97-AF65-F5344CB8AC3E}">
        <p14:creationId xmlns:p14="http://schemas.microsoft.com/office/powerpoint/2010/main" val="66014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smtClean="0"/>
              <a:t>CRITICAL AREA: EATING HABITS ANALYSIS</a:t>
            </a:r>
            <a:endParaRPr lang="en-IN" b="1" dirty="0"/>
          </a:p>
        </p:txBody>
      </p:sp>
      <p:sp>
        <p:nvSpPr>
          <p:cNvPr id="13" name="Text Placeholder 12"/>
          <p:cNvSpPr>
            <a:spLocks noGrp="1"/>
          </p:cNvSpPr>
          <p:nvPr>
            <p:ph type="body" sz="half" idx="2"/>
          </p:nvPr>
        </p:nvSpPr>
        <p:spPr>
          <a:xfrm>
            <a:off x="1522413" y="1676400"/>
            <a:ext cx="2743200" cy="4495800"/>
          </a:xfrm>
        </p:spPr>
        <p:txBody>
          <a:bodyPr>
            <a:normAutofit fontScale="92500" lnSpcReduction="20000"/>
          </a:bodyPr>
          <a:lstStyle/>
          <a:p>
            <a:pPr marL="285750" indent="-285750">
              <a:buFont typeface="Arial" panose="020B0604020202020204" pitchFamily="34" charset="0"/>
              <a:buChar char="•"/>
            </a:pPr>
            <a:r>
              <a:rPr lang="en-IN" sz="1500" dirty="0"/>
              <a:t>Weakest area identified: </a:t>
            </a:r>
            <a:r>
              <a:rPr lang="en-IN" sz="1500" dirty="0" smtClean="0"/>
              <a:t>Use of plastic tiffin or polybag for eating lunch.</a:t>
            </a:r>
            <a:endParaRPr lang="en-IN" sz="1500" dirty="0"/>
          </a:p>
          <a:p>
            <a:pPr marL="285750" indent="-285750">
              <a:buFont typeface="Arial" panose="020B0604020202020204" pitchFamily="34" charset="0"/>
              <a:buChar char="•"/>
            </a:pPr>
            <a:r>
              <a:rPr lang="en-IN" sz="1500" dirty="0"/>
              <a:t>Cross tabulation findings:</a:t>
            </a:r>
          </a:p>
          <a:p>
            <a:pPr marL="628650" lvl="1" indent="-171450">
              <a:buFont typeface="Arial" panose="020B0604020202020204" pitchFamily="34" charset="0"/>
              <a:buChar char="•"/>
            </a:pPr>
            <a:r>
              <a:rPr lang="en-US" sz="1300" dirty="0" smtClean="0"/>
              <a:t>Very few students use steel tiffin box for having lunch at school (3.73).</a:t>
            </a:r>
            <a:endParaRPr lang="en-IN" sz="1300" dirty="0"/>
          </a:p>
          <a:p>
            <a:pPr marL="628650" lvl="1" indent="-171450">
              <a:buFont typeface="Arial" panose="020B0604020202020204" pitchFamily="34" charset="0"/>
              <a:buChar char="•"/>
            </a:pPr>
            <a:r>
              <a:rPr lang="en-US" sz="1300" dirty="0" smtClean="0"/>
              <a:t>Rest of them either use poly bags or plastic tiffin boxes.</a:t>
            </a:r>
            <a:endParaRPr lang="en-IN" sz="1300" dirty="0"/>
          </a:p>
          <a:p>
            <a:pPr marL="628650" lvl="1" indent="-171450">
              <a:buFont typeface="Arial" panose="020B0604020202020204" pitchFamily="34" charset="0"/>
              <a:buChar char="•"/>
            </a:pPr>
            <a:r>
              <a:rPr lang="en-IN" sz="1300" dirty="0"/>
              <a:t>Positive association was seen with mother’s education. Illiterate mothers scored </a:t>
            </a:r>
            <a:r>
              <a:rPr lang="en-IN" sz="1300" dirty="0" smtClean="0"/>
              <a:t>2.90 </a:t>
            </a:r>
            <a:r>
              <a:rPr lang="en-IN" sz="1300" dirty="0"/>
              <a:t>whereas mean score of educated mothers came out to be </a:t>
            </a:r>
            <a:r>
              <a:rPr lang="en-IN" sz="1300" dirty="0" smtClean="0"/>
              <a:t>3.90.</a:t>
            </a:r>
            <a:endParaRPr lang="en-IN" sz="1300" dirty="0"/>
          </a:p>
          <a:p>
            <a:pPr marL="628650" lvl="1" indent="-171450">
              <a:buFont typeface="Arial" panose="020B0604020202020204" pitchFamily="34" charset="0"/>
              <a:buChar char="•"/>
            </a:pPr>
            <a:r>
              <a:rPr lang="en-IN" sz="1300" dirty="0"/>
              <a:t>Positive association found with mother’s employment. Employed mothers scored </a:t>
            </a:r>
            <a:r>
              <a:rPr lang="en-IN" sz="1300" dirty="0" smtClean="0"/>
              <a:t>3.80 </a:t>
            </a:r>
            <a:r>
              <a:rPr lang="en-IN" sz="1300" dirty="0"/>
              <a:t>in comparison to unemployed who scored </a:t>
            </a:r>
            <a:r>
              <a:rPr lang="en-IN" sz="1300" dirty="0" smtClean="0"/>
              <a:t>3.30.</a:t>
            </a:r>
            <a:endParaRPr lang="en-IN" sz="1300" dirty="0"/>
          </a:p>
          <a:p>
            <a:pPr marL="285750" indent="-285750">
              <a:buFont typeface="Arial" panose="020B0604020202020204" pitchFamily="34" charset="0"/>
              <a:buChar char="•"/>
            </a:pPr>
            <a:r>
              <a:rPr lang="en-IN" sz="1500" dirty="0"/>
              <a:t>It can be said that educated employed mothers </a:t>
            </a:r>
            <a:r>
              <a:rPr lang="en-IN" sz="1500" dirty="0" smtClean="0"/>
              <a:t>are more aware and make sure that their child carries proper steel tiffin to school. </a:t>
            </a:r>
          </a:p>
          <a:p>
            <a:endParaRPr lang="en-IN" sz="1500" dirty="0"/>
          </a:p>
        </p:txBody>
      </p:sp>
      <p:graphicFrame>
        <p:nvGraphicFramePr>
          <p:cNvPr id="12" name="Picture Placeholder 11"/>
          <p:cNvGraphicFramePr>
            <a:graphicFrameLocks noGrp="1"/>
          </p:cNvGraphicFramePr>
          <p:nvPr>
            <p:ph idx="1"/>
            <p:extLst>
              <p:ext uri="{D42A27DB-BD31-4B8C-83A1-F6EECF244321}">
                <p14:modId xmlns:p14="http://schemas.microsoft.com/office/powerpoint/2010/main" val="4290695873"/>
              </p:ext>
            </p:extLst>
          </p:nvPr>
        </p:nvGraphicFramePr>
        <p:xfrm>
          <a:off x="4710113" y="1905000"/>
          <a:ext cx="5668962"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30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4000" b="1" dirty="0" smtClean="0"/>
              <a:t>INTRODUCTION </a:t>
            </a:r>
            <a:endParaRPr lang="en-IN" sz="4000" b="1" dirty="0"/>
          </a:p>
        </p:txBody>
      </p:sp>
      <p:sp>
        <p:nvSpPr>
          <p:cNvPr id="4" name="Content Placeholder 3"/>
          <p:cNvSpPr>
            <a:spLocks noGrp="1"/>
          </p:cNvSpPr>
          <p:nvPr>
            <p:ph idx="1"/>
          </p:nvPr>
        </p:nvSpPr>
        <p:spPr>
          <a:xfrm>
            <a:off x="1522414" y="1905000"/>
            <a:ext cx="9448798" cy="4572000"/>
          </a:xfrm>
        </p:spPr>
        <p:txBody>
          <a:bodyPr>
            <a:normAutofit/>
          </a:bodyPr>
          <a:lstStyle/>
          <a:p>
            <a:pPr algn="just"/>
            <a:r>
              <a:rPr lang="en-IN" sz="2000" dirty="0"/>
              <a:t>India is one of the largest countries of the world with diverse population both in geographical and cultural terms. </a:t>
            </a:r>
            <a:endParaRPr lang="en-IN" sz="2000" dirty="0" smtClean="0"/>
          </a:p>
          <a:p>
            <a:pPr algn="just"/>
            <a:r>
              <a:rPr lang="en-IN" sz="2000" dirty="0" smtClean="0"/>
              <a:t>Open </a:t>
            </a:r>
            <a:r>
              <a:rPr lang="en-IN" sz="2000" dirty="0"/>
              <a:t>defecation remains the predominant norm and poses one of the biggest threats to the health of the people in </a:t>
            </a:r>
            <a:r>
              <a:rPr lang="en-IN" sz="2000" dirty="0" smtClean="0"/>
              <a:t>India</a:t>
            </a:r>
            <a:r>
              <a:rPr lang="en-IN" sz="2000" dirty="0"/>
              <a:t> (</a:t>
            </a:r>
            <a:r>
              <a:rPr lang="en-IN" sz="2000" dirty="0" smtClean="0"/>
              <a:t>64 </a:t>
            </a:r>
            <a:r>
              <a:rPr lang="en-IN" sz="2000" dirty="0"/>
              <a:t>percent of India's population still defecate in the </a:t>
            </a:r>
            <a:r>
              <a:rPr lang="en-IN" sz="2000" dirty="0" smtClean="0"/>
              <a:t>open).</a:t>
            </a:r>
          </a:p>
          <a:p>
            <a:pPr algn="just"/>
            <a:r>
              <a:rPr lang="en-IN" sz="2000" dirty="0"/>
              <a:t>Everyday over 800 children die globally from preventable diseases caused by poor water, lack of sanitation and hygiene. </a:t>
            </a:r>
            <a:endParaRPr lang="en-IN" sz="2000" dirty="0" smtClean="0"/>
          </a:p>
          <a:p>
            <a:pPr algn="just"/>
            <a:r>
              <a:rPr lang="en-IN" sz="2000" dirty="0"/>
              <a:t>Adequate sanitation, together with good hygiene and safe water, are fundamental to good health and to social and economic development. </a:t>
            </a:r>
            <a:endParaRPr lang="en-IN" sz="2000" dirty="0" smtClean="0"/>
          </a:p>
        </p:txBody>
      </p:sp>
    </p:spTree>
    <p:extLst>
      <p:ext uri="{BB962C8B-B14F-4D97-AF65-F5344CB8AC3E}">
        <p14:creationId xmlns:p14="http://schemas.microsoft.com/office/powerpoint/2010/main" val="46502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smtClean="0"/>
              <a:t>RESULTS: SANITATION PRACTICES</a:t>
            </a:r>
            <a:endParaRPr lang="en-IN" sz="4000" b="1" dirty="0"/>
          </a:p>
        </p:txBody>
      </p:sp>
      <p:sp>
        <p:nvSpPr>
          <p:cNvPr id="6" name="Text Placeholder 5"/>
          <p:cNvSpPr>
            <a:spLocks noGrp="1"/>
          </p:cNvSpPr>
          <p:nvPr>
            <p:ph type="body" sz="half" idx="2"/>
          </p:nvPr>
        </p:nvSpPr>
        <p:spPr>
          <a:xfrm>
            <a:off x="7905959" y="1676400"/>
            <a:ext cx="2743200" cy="4478548"/>
          </a:xfrm>
        </p:spPr>
        <p:txBody>
          <a:bodyPr>
            <a:normAutofit/>
          </a:bodyPr>
          <a:lstStyle/>
          <a:p>
            <a:pPr marL="285750" indent="-285750">
              <a:buFont typeface="Arial" panose="020B0604020202020204" pitchFamily="34" charset="0"/>
              <a:buChar char="•"/>
            </a:pPr>
            <a:r>
              <a:rPr lang="en-IN" sz="1800" dirty="0"/>
              <a:t>The overall mean score of Personal hygiene habits came out to be </a:t>
            </a:r>
            <a:r>
              <a:rPr lang="en-IN" sz="1800" dirty="0" smtClean="0"/>
              <a:t>6.60.</a:t>
            </a:r>
            <a:endParaRPr lang="en-IN" sz="1800" dirty="0"/>
          </a:p>
          <a:p>
            <a:pPr marL="285750" indent="-285750">
              <a:buFont typeface="Arial" panose="020B0604020202020204" pitchFamily="34" charset="0"/>
              <a:buChar char="•"/>
            </a:pPr>
            <a:r>
              <a:rPr lang="en-IN" sz="1800" dirty="0" smtClean="0"/>
              <a:t>Any </a:t>
            </a:r>
            <a:r>
              <a:rPr lang="en-IN" sz="1800" dirty="0"/>
              <a:t>area below </a:t>
            </a:r>
            <a:r>
              <a:rPr lang="en-IN" sz="1800" dirty="0" smtClean="0"/>
              <a:t>6.60 </a:t>
            </a:r>
            <a:r>
              <a:rPr lang="en-IN" sz="1800" dirty="0"/>
              <a:t>was taken as critical areas.</a:t>
            </a:r>
          </a:p>
          <a:p>
            <a:pPr marL="285750" indent="-285750">
              <a:buFont typeface="Arial" panose="020B0604020202020204" pitchFamily="34" charset="0"/>
              <a:buChar char="•"/>
            </a:pPr>
            <a:r>
              <a:rPr lang="en-IN" sz="1800" dirty="0" smtClean="0"/>
              <a:t>Two </a:t>
            </a:r>
            <a:r>
              <a:rPr lang="en-IN" sz="1800" dirty="0"/>
              <a:t>critical areas were </a:t>
            </a:r>
            <a:r>
              <a:rPr lang="en-IN" sz="1800" dirty="0" smtClean="0"/>
              <a:t>identified</a:t>
            </a:r>
            <a:r>
              <a:rPr lang="en-IN" sz="1800" dirty="0"/>
              <a:t>:</a:t>
            </a:r>
          </a:p>
          <a:p>
            <a:pPr marL="628650" lvl="1" indent="-171450">
              <a:buFont typeface="Arial" panose="020B0604020202020204" pitchFamily="34" charset="0"/>
              <a:buChar char="•"/>
            </a:pPr>
            <a:r>
              <a:rPr lang="en-US" sz="1600" dirty="0" smtClean="0"/>
              <a:t>Cleanliness practices: 5.10</a:t>
            </a:r>
            <a:endParaRPr lang="en-IN" sz="1600" dirty="0"/>
          </a:p>
          <a:p>
            <a:pPr marL="628650" lvl="1" indent="-171450">
              <a:buFont typeface="Arial" panose="020B0604020202020204" pitchFamily="34" charset="0"/>
              <a:buChar char="•"/>
            </a:pPr>
            <a:r>
              <a:rPr lang="en-US" sz="1600" dirty="0" smtClean="0"/>
              <a:t>Food and water storage practices: 6.40</a:t>
            </a:r>
            <a:endParaRPr lang="en-IN" sz="1600" dirty="0" smtClean="0"/>
          </a:p>
          <a:p>
            <a:pPr lvl="1"/>
            <a:endParaRPr lang="en-IN" sz="1700" dirty="0"/>
          </a:p>
        </p:txBody>
      </p:sp>
      <p:graphicFrame>
        <p:nvGraphicFramePr>
          <p:cNvPr id="7" name="Content Placeholder 12"/>
          <p:cNvGraphicFramePr>
            <a:graphicFrameLocks noGrp="1"/>
          </p:cNvGraphicFramePr>
          <p:nvPr>
            <p:ph type="pic" idx="1"/>
            <p:extLst>
              <p:ext uri="{D42A27DB-BD31-4B8C-83A1-F6EECF244321}">
                <p14:modId xmlns:p14="http://schemas.microsoft.com/office/powerpoint/2010/main" val="3916561695"/>
              </p:ext>
            </p:extLst>
          </p:nvPr>
        </p:nvGraphicFramePr>
        <p:xfrm>
          <a:off x="1746250" y="1884363"/>
          <a:ext cx="5668963" cy="4041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84122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smtClean="0"/>
              <a:t>CRITICAL AREA: CLEANLINESS</a:t>
            </a:r>
            <a:endParaRPr lang="en-IN" sz="4000" b="1" dirty="0"/>
          </a:p>
        </p:txBody>
      </p:sp>
      <p:sp>
        <p:nvSpPr>
          <p:cNvPr id="3" name="Text Placeholder 2"/>
          <p:cNvSpPr>
            <a:spLocks noGrp="1"/>
          </p:cNvSpPr>
          <p:nvPr>
            <p:ph type="body" sz="half" idx="2"/>
          </p:nvPr>
        </p:nvSpPr>
        <p:spPr>
          <a:xfrm>
            <a:off x="1522413" y="1676400"/>
            <a:ext cx="2743200" cy="4495800"/>
          </a:xfrm>
        </p:spPr>
        <p:txBody>
          <a:bodyPr>
            <a:normAutofit/>
          </a:bodyPr>
          <a:lstStyle/>
          <a:p>
            <a:pPr marL="285750" indent="-285750">
              <a:buFont typeface="Arial" panose="020B0604020202020204" pitchFamily="34" charset="0"/>
              <a:buChar char="•"/>
            </a:pPr>
            <a:r>
              <a:rPr lang="en-US" dirty="0" smtClean="0"/>
              <a:t>In this section two questions were drafted. </a:t>
            </a:r>
          </a:p>
          <a:p>
            <a:pPr marL="285750" indent="-285750">
              <a:buFont typeface="Arial" panose="020B0604020202020204" pitchFamily="34" charset="0"/>
              <a:buChar char="•"/>
            </a:pPr>
            <a:r>
              <a:rPr lang="en-US" dirty="0" smtClean="0"/>
              <a:t>The second question was about the type of waste present. So it couldn’t be scored as per the scoring criteria.</a:t>
            </a:r>
          </a:p>
          <a:p>
            <a:pPr marL="285750" indent="-285750">
              <a:buFont typeface="Arial" panose="020B0604020202020204" pitchFamily="34" charset="0"/>
              <a:buChar char="•"/>
            </a:pPr>
            <a:r>
              <a:rPr lang="en-US" dirty="0" smtClean="0"/>
              <a:t>This 5.10 scores says that almost half of the respondents have garbage around their house.</a:t>
            </a:r>
          </a:p>
          <a:p>
            <a:pPr marL="285750" indent="-285750">
              <a:buFont typeface="Arial" panose="020B0604020202020204" pitchFamily="34" charset="0"/>
              <a:buChar char="•"/>
            </a:pPr>
            <a:r>
              <a:rPr lang="en-US" dirty="0" smtClean="0"/>
              <a:t>When asked about the type of waste present, they mainly responded with HUMAN WASTE.</a:t>
            </a:r>
          </a:p>
          <a:p>
            <a:endParaRPr lang="en-IN"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83973090"/>
              </p:ext>
            </p:extLst>
          </p:nvPr>
        </p:nvGraphicFramePr>
        <p:xfrm>
          <a:off x="4710113" y="1905000"/>
          <a:ext cx="5668962"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409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CRITICAL AREA: FOOD AND WATER STORAGE PRACTICES</a:t>
            </a:r>
            <a:endParaRPr lang="en-IN" b="1" dirty="0"/>
          </a:p>
        </p:txBody>
      </p:sp>
      <p:sp>
        <p:nvSpPr>
          <p:cNvPr id="7" name="Text Placeholder 6"/>
          <p:cNvSpPr>
            <a:spLocks noGrp="1"/>
          </p:cNvSpPr>
          <p:nvPr>
            <p:ph type="body" sz="half" idx="2"/>
          </p:nvPr>
        </p:nvSpPr>
        <p:spPr>
          <a:xfrm>
            <a:off x="7905959" y="1676400"/>
            <a:ext cx="2743200" cy="4478548"/>
          </a:xfrm>
        </p:spPr>
        <p:txBody>
          <a:bodyPr>
            <a:normAutofit/>
          </a:bodyPr>
          <a:lstStyle/>
          <a:p>
            <a:pPr marL="285750" lvl="0" indent="-285750">
              <a:buFont typeface="Arial" pitchFamily="34" charset="0"/>
              <a:buChar char="•"/>
            </a:pPr>
            <a:r>
              <a:rPr lang="en-IN" sz="1800" dirty="0">
                <a:solidFill>
                  <a:prstClr val="white"/>
                </a:solidFill>
              </a:rPr>
              <a:t>Weakest area identified: </a:t>
            </a:r>
          </a:p>
          <a:p>
            <a:pPr marL="742950" lvl="1" indent="-285750">
              <a:buFont typeface="Arial" pitchFamily="34" charset="0"/>
              <a:buChar char="•"/>
            </a:pPr>
            <a:r>
              <a:rPr lang="en-US" sz="1600" dirty="0" smtClean="0">
                <a:solidFill>
                  <a:prstClr val="white"/>
                </a:solidFill>
              </a:rPr>
              <a:t>Source, storage and handling of drinking water.</a:t>
            </a:r>
            <a:endParaRPr lang="en-IN" sz="1600" dirty="0">
              <a:solidFill>
                <a:prstClr val="white"/>
              </a:solidFill>
            </a:endParaRPr>
          </a:p>
          <a:p>
            <a:pPr marL="285750" lvl="0" indent="-285750">
              <a:buFont typeface="Arial" pitchFamily="34" charset="0"/>
              <a:buChar char="•"/>
            </a:pPr>
            <a:r>
              <a:rPr lang="en-IN" sz="1800" dirty="0">
                <a:solidFill>
                  <a:prstClr val="white"/>
                </a:solidFill>
              </a:rPr>
              <a:t>Cross tabulation findings</a:t>
            </a:r>
            <a:r>
              <a:rPr lang="en-IN" sz="1800" dirty="0" smtClean="0">
                <a:solidFill>
                  <a:prstClr val="white"/>
                </a:solidFill>
              </a:rPr>
              <a:t>:</a:t>
            </a:r>
          </a:p>
          <a:p>
            <a:pPr marL="742950" lvl="1" indent="-285750">
              <a:buFont typeface="Arial" pitchFamily="34" charset="0"/>
              <a:buChar char="•"/>
            </a:pPr>
            <a:r>
              <a:rPr lang="en-US" sz="1400" dirty="0" smtClean="0">
                <a:solidFill>
                  <a:prstClr val="white"/>
                </a:solidFill>
              </a:rPr>
              <a:t>Mother’s education has positive relation with the above three areas.</a:t>
            </a:r>
          </a:p>
          <a:p>
            <a:pPr marL="742950" lvl="1" indent="-285750">
              <a:buFont typeface="Arial" pitchFamily="34" charset="0"/>
              <a:buChar char="•"/>
            </a:pPr>
            <a:r>
              <a:rPr lang="en-US" sz="1400" dirty="0" smtClean="0">
                <a:solidFill>
                  <a:prstClr val="white"/>
                </a:solidFill>
              </a:rPr>
              <a:t>Mother’s employment has comparatively lesser impact.</a:t>
            </a:r>
            <a:endParaRPr lang="en-US" sz="1500" dirty="0">
              <a:solidFill>
                <a:prstClr val="white"/>
              </a:solidFill>
            </a:endParaRPr>
          </a:p>
          <a:p>
            <a:pPr marL="285750" lvl="0" indent="-285750">
              <a:buFont typeface="Arial" pitchFamily="34" charset="0"/>
              <a:buChar char="•"/>
            </a:pPr>
            <a:endParaRPr lang="en-US" sz="1500" dirty="0" smtClean="0">
              <a:solidFill>
                <a:prstClr val="white"/>
              </a:solidFill>
            </a:endParaRPr>
          </a:p>
          <a:p>
            <a:pPr marL="285750" lvl="0" indent="-285750">
              <a:buFont typeface="Arial" pitchFamily="34" charset="0"/>
              <a:buChar char="•"/>
            </a:pPr>
            <a:endParaRPr lang="en-US" sz="1500" dirty="0">
              <a:solidFill>
                <a:prstClr val="white"/>
              </a:solidFill>
            </a:endParaRPr>
          </a:p>
          <a:p>
            <a:pPr lvl="0"/>
            <a:endParaRPr lang="en-IN" sz="1500" dirty="0">
              <a:solidFill>
                <a:prstClr val="white"/>
              </a:solidFill>
            </a:endParaRPr>
          </a:p>
        </p:txBody>
      </p:sp>
      <p:graphicFrame>
        <p:nvGraphicFramePr>
          <p:cNvPr id="8" name="Picture Placeholder 7"/>
          <p:cNvGraphicFramePr>
            <a:graphicFrameLocks noGrp="1"/>
          </p:cNvGraphicFramePr>
          <p:nvPr>
            <p:ph type="pic" idx="1"/>
            <p:extLst>
              <p:ext uri="{D42A27DB-BD31-4B8C-83A1-F6EECF244321}">
                <p14:modId xmlns:p14="http://schemas.microsoft.com/office/powerpoint/2010/main" val="2604042324"/>
              </p:ext>
            </p:extLst>
          </p:nvPr>
        </p:nvGraphicFramePr>
        <p:xfrm>
          <a:off x="1746250" y="1884363"/>
          <a:ext cx="5668963" cy="4041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12497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sz="4000" b="1" dirty="0" smtClean="0"/>
              <a:t>DISCUSSION</a:t>
            </a:r>
            <a:endParaRPr lang="en-IN" sz="4000" b="1" dirty="0"/>
          </a:p>
        </p:txBody>
      </p:sp>
      <p:sp>
        <p:nvSpPr>
          <p:cNvPr id="6" name="Content Placeholder 5"/>
          <p:cNvSpPr>
            <a:spLocks noGrp="1"/>
          </p:cNvSpPr>
          <p:nvPr>
            <p:ph idx="1"/>
          </p:nvPr>
        </p:nvSpPr>
        <p:spPr/>
        <p:txBody>
          <a:bodyPr>
            <a:normAutofit fontScale="85000" lnSpcReduction="20000"/>
          </a:bodyPr>
          <a:lstStyle/>
          <a:p>
            <a:r>
              <a:rPr lang="en-IN" dirty="0"/>
              <a:t>Assessment of personal hygiene and sanitation was main purpose of the study. Cross-sectional method was adopted. Consent from parents and accent from students duly ensured. Identification of weaker areas enabled evidence based targeted interventions.</a:t>
            </a:r>
          </a:p>
          <a:p>
            <a:r>
              <a:rPr lang="en-IN" dirty="0"/>
              <a:t>Construction of uniform numerical scale enabled scientific and impartial quantification of assessment areas. </a:t>
            </a:r>
          </a:p>
          <a:p>
            <a:r>
              <a:rPr lang="en-IN" dirty="0"/>
              <a:t>Study limitations: Assessment based on only one primary school students and peer influence may have introduced bias in the study.</a:t>
            </a:r>
          </a:p>
          <a:p>
            <a:r>
              <a:rPr lang="en-IN" dirty="0"/>
              <a:t>The comparison with other studies in Mumbai (2015) and Ethiopia (2015) concludes similar results in the area of hand wash using soap, after use of toilets and trimming of nails. Variation of almost 25 percent was noticed for hand wash before meals, the lower score in this study may be attributable to non availability of soap in school. </a:t>
            </a:r>
          </a:p>
          <a:p>
            <a:r>
              <a:rPr lang="en-IN" dirty="0"/>
              <a:t>For assessment of cleanliness of area in particular and sanitation in general, a more detailed study is recommended.</a:t>
            </a:r>
          </a:p>
          <a:p>
            <a:endParaRPr lang="en-IN" dirty="0"/>
          </a:p>
        </p:txBody>
      </p:sp>
    </p:spTree>
    <p:extLst>
      <p:ext uri="{BB962C8B-B14F-4D97-AF65-F5344CB8AC3E}">
        <p14:creationId xmlns:p14="http://schemas.microsoft.com/office/powerpoint/2010/main" val="201433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pPr algn="ctr"/>
            <a:r>
              <a:rPr lang="en-US" sz="4000" b="1" dirty="0" smtClean="0"/>
              <a:t>RECOMMENDATIONS</a:t>
            </a:r>
            <a:endParaRPr lang="en-IN" sz="4000" b="1" dirty="0"/>
          </a:p>
        </p:txBody>
      </p:sp>
      <p:sp>
        <p:nvSpPr>
          <p:cNvPr id="9" name="Content Placeholder 8"/>
          <p:cNvSpPr>
            <a:spLocks noGrp="1"/>
          </p:cNvSpPr>
          <p:nvPr>
            <p:ph idx="1"/>
          </p:nvPr>
        </p:nvSpPr>
        <p:spPr/>
        <p:txBody>
          <a:bodyPr/>
          <a:lstStyle/>
          <a:p>
            <a:r>
              <a:rPr lang="en-IN" dirty="0"/>
              <a:t>Awareness being key, mothers' involvement in awareness program is the key recommendation.</a:t>
            </a:r>
          </a:p>
          <a:p>
            <a:r>
              <a:rPr lang="en-IN" dirty="0"/>
              <a:t>Educational and recreational activities involving participation of students and supportive supervision by teachers on preceding study areas be taken up.</a:t>
            </a:r>
          </a:p>
          <a:p>
            <a:r>
              <a:rPr lang="en-IN" dirty="0"/>
              <a:t>Quarterly interaction between teachers and parents be utilized for sharing of knowledge of subject.</a:t>
            </a:r>
          </a:p>
          <a:p>
            <a:endParaRPr lang="en-IN" dirty="0"/>
          </a:p>
        </p:txBody>
      </p:sp>
    </p:spTree>
    <p:extLst>
      <p:ext uri="{BB962C8B-B14F-4D97-AF65-F5344CB8AC3E}">
        <p14:creationId xmlns:p14="http://schemas.microsoft.com/office/powerpoint/2010/main" val="16078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3212" y="270681"/>
            <a:ext cx="2895600" cy="2015319"/>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7612" y="304800"/>
            <a:ext cx="2895600" cy="19812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212" y="4572000"/>
            <a:ext cx="2895600" cy="198120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37612" y="4572000"/>
            <a:ext cx="2895600" cy="1981200"/>
          </a:xfrm>
          <a:prstGeom prst="rect">
            <a:avLst/>
          </a:prstGeom>
        </p:spPr>
      </p:pic>
      <p:sp>
        <p:nvSpPr>
          <p:cNvPr id="12" name="TextBox 11"/>
          <p:cNvSpPr txBox="1"/>
          <p:nvPr/>
        </p:nvSpPr>
        <p:spPr>
          <a:xfrm>
            <a:off x="303212" y="2590800"/>
            <a:ext cx="2895600" cy="590931"/>
          </a:xfrm>
          <a:prstGeom prst="rect">
            <a:avLst/>
          </a:prstGeom>
          <a:noFill/>
        </p:spPr>
        <p:txBody>
          <a:bodyPr wrap="square" rtlCol="0">
            <a:spAutoFit/>
          </a:bodyPr>
          <a:lstStyle/>
          <a:p>
            <a:pPr algn="ctr">
              <a:lnSpc>
                <a:spcPct val="90000"/>
              </a:lnSpc>
            </a:pPr>
            <a:r>
              <a:rPr lang="en-US" b="1" dirty="0" smtClean="0"/>
              <a:t>Central Drinking water facility at school</a:t>
            </a:r>
            <a:endParaRPr lang="en-IN" b="1" dirty="0"/>
          </a:p>
        </p:txBody>
      </p:sp>
      <p:sp>
        <p:nvSpPr>
          <p:cNvPr id="13" name="TextBox 12"/>
          <p:cNvSpPr txBox="1"/>
          <p:nvPr/>
        </p:nvSpPr>
        <p:spPr>
          <a:xfrm>
            <a:off x="493712" y="3810000"/>
            <a:ext cx="2514600" cy="590931"/>
          </a:xfrm>
          <a:prstGeom prst="rect">
            <a:avLst/>
          </a:prstGeom>
          <a:noFill/>
        </p:spPr>
        <p:txBody>
          <a:bodyPr wrap="square" rtlCol="0">
            <a:spAutoFit/>
          </a:bodyPr>
          <a:lstStyle/>
          <a:p>
            <a:pPr algn="ctr">
              <a:lnSpc>
                <a:spcPct val="90000"/>
              </a:lnSpc>
            </a:pPr>
            <a:r>
              <a:rPr lang="en-US" b="1" dirty="0" smtClean="0"/>
              <a:t>Students praying before mid-day lunch</a:t>
            </a:r>
            <a:endParaRPr lang="en-IN" b="1" dirty="0"/>
          </a:p>
        </p:txBody>
      </p:sp>
      <p:sp>
        <p:nvSpPr>
          <p:cNvPr id="14" name="TextBox 13"/>
          <p:cNvSpPr txBox="1"/>
          <p:nvPr/>
        </p:nvSpPr>
        <p:spPr>
          <a:xfrm>
            <a:off x="8870143" y="2542603"/>
            <a:ext cx="2590800" cy="341632"/>
          </a:xfrm>
          <a:prstGeom prst="rect">
            <a:avLst/>
          </a:prstGeom>
          <a:noFill/>
        </p:spPr>
        <p:txBody>
          <a:bodyPr wrap="square" rtlCol="0">
            <a:spAutoFit/>
          </a:bodyPr>
          <a:lstStyle/>
          <a:p>
            <a:pPr algn="ctr">
              <a:lnSpc>
                <a:spcPct val="90000"/>
              </a:lnSpc>
            </a:pPr>
            <a:r>
              <a:rPr lang="en-US" b="1" dirty="0" smtClean="0"/>
              <a:t>Main school entrance</a:t>
            </a:r>
            <a:endParaRPr lang="en-IN" b="1" dirty="0"/>
          </a:p>
        </p:txBody>
      </p:sp>
      <p:sp>
        <p:nvSpPr>
          <p:cNvPr id="15" name="TextBox 14"/>
          <p:cNvSpPr txBox="1"/>
          <p:nvPr/>
        </p:nvSpPr>
        <p:spPr>
          <a:xfrm>
            <a:off x="9180512" y="3679454"/>
            <a:ext cx="2209800" cy="840230"/>
          </a:xfrm>
          <a:prstGeom prst="rect">
            <a:avLst/>
          </a:prstGeom>
          <a:noFill/>
        </p:spPr>
        <p:txBody>
          <a:bodyPr wrap="square" rtlCol="0">
            <a:spAutoFit/>
          </a:bodyPr>
          <a:lstStyle/>
          <a:p>
            <a:pPr algn="ctr">
              <a:lnSpc>
                <a:spcPct val="90000"/>
              </a:lnSpc>
            </a:pPr>
            <a:r>
              <a:rPr lang="en-US" b="1" dirty="0" smtClean="0"/>
              <a:t>During class interaction with students</a:t>
            </a:r>
            <a:endParaRPr lang="en-IN" b="1" dirty="0"/>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5612" y="1295400"/>
            <a:ext cx="3657600" cy="4441454"/>
          </a:xfrm>
          <a:prstGeom prst="rect">
            <a:avLst/>
          </a:prstGeom>
        </p:spPr>
      </p:pic>
      <p:sp>
        <p:nvSpPr>
          <p:cNvPr id="17" name="TextBox 16"/>
          <p:cNvSpPr txBox="1"/>
          <p:nvPr/>
        </p:nvSpPr>
        <p:spPr>
          <a:xfrm>
            <a:off x="4418012" y="6172200"/>
            <a:ext cx="3124200" cy="341632"/>
          </a:xfrm>
          <a:prstGeom prst="rect">
            <a:avLst/>
          </a:prstGeom>
          <a:noFill/>
        </p:spPr>
        <p:txBody>
          <a:bodyPr wrap="square" rtlCol="0">
            <a:spAutoFit/>
          </a:bodyPr>
          <a:lstStyle/>
          <a:p>
            <a:pPr algn="ctr">
              <a:lnSpc>
                <a:spcPct val="90000"/>
              </a:lnSpc>
            </a:pPr>
            <a:r>
              <a:rPr lang="en-US" b="1" dirty="0" smtClean="0"/>
              <a:t>Students during interaction</a:t>
            </a:r>
            <a:endParaRPr lang="en-IN" b="1" dirty="0"/>
          </a:p>
        </p:txBody>
      </p:sp>
      <p:sp>
        <p:nvSpPr>
          <p:cNvPr id="18" name="Rectangle 17"/>
          <p:cNvSpPr/>
          <p:nvPr/>
        </p:nvSpPr>
        <p:spPr>
          <a:xfrm>
            <a:off x="3955846" y="308286"/>
            <a:ext cx="4277132" cy="769441"/>
          </a:xfrm>
          <a:prstGeom prst="rect">
            <a:avLst/>
          </a:prstGeom>
          <a:noFill/>
        </p:spPr>
        <p:txBody>
          <a:bodyPr wrap="none" lIns="91440" tIns="45720" rIns="91440" bIns="45720">
            <a:spAutoFit/>
          </a:bodyPr>
          <a:lstStyle/>
          <a:p>
            <a:pPr algn="ctr"/>
            <a:r>
              <a:rPr lang="en-US" sz="4400" b="1" dirty="0" smtClean="0">
                <a:ln w="9525">
                  <a:solidFill>
                    <a:schemeClr val="bg1"/>
                  </a:solidFill>
                  <a:prstDash val="solid"/>
                </a:ln>
                <a:effectLst>
                  <a:outerShdw blurRad="12700" dist="38100" dir="2700000" algn="tl" rotWithShape="0">
                    <a:schemeClr val="bg1">
                      <a:lumMod val="50000"/>
                    </a:schemeClr>
                  </a:outerShdw>
                </a:effectLst>
              </a:rPr>
              <a:t>Study Highlights</a:t>
            </a:r>
            <a:endParaRPr lang="en-U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60259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REFERENCES</a:t>
            </a:r>
            <a:endParaRPr lang="en-IN" sz="4000" b="1" dirty="0"/>
          </a:p>
        </p:txBody>
      </p:sp>
      <p:sp>
        <p:nvSpPr>
          <p:cNvPr id="3" name="Content Placeholder 2"/>
          <p:cNvSpPr>
            <a:spLocks noGrp="1"/>
          </p:cNvSpPr>
          <p:nvPr>
            <p:ph idx="1"/>
          </p:nvPr>
        </p:nvSpPr>
        <p:spPr/>
        <p:txBody>
          <a:bodyPr>
            <a:normAutofit fontScale="92500" lnSpcReduction="20000"/>
          </a:bodyPr>
          <a:lstStyle/>
          <a:p>
            <a:pPr algn="just"/>
            <a:r>
              <a:rPr lang="en-IN" sz="2000" dirty="0" smtClean="0"/>
              <a:t>International </a:t>
            </a:r>
            <a:r>
              <a:rPr lang="en-IN" sz="2000" dirty="0"/>
              <a:t>Institute for Population Sciences (IIPS) and Macro International. National Family Health Survey (NFHS-3), 2005-06: India. Vol 1. Mumbai: IIPS; 2007.</a:t>
            </a:r>
          </a:p>
          <a:p>
            <a:pPr algn="just"/>
            <a:r>
              <a:rPr lang="en-IN" sz="2000" dirty="0" smtClean="0"/>
              <a:t>SSHE </a:t>
            </a:r>
            <a:r>
              <a:rPr lang="en-IN" sz="2000" dirty="0"/>
              <a:t>Global Symposium “Construction is not enough” Delft, The Netherlands. 2004. Jun 8-10, School Sanitation and Hygiene Education in India: Investment in Building Children's Future; pp. 3–4. Available from http://ddws.gov.in/POPUPS/SSHE_in_India_paper_2004.pdf [last assessed on 2009 Sep 23rd] [date of citation June, 2004]</a:t>
            </a:r>
          </a:p>
          <a:p>
            <a:pPr algn="just"/>
            <a:r>
              <a:rPr lang="en-IN" sz="2000" dirty="0" smtClean="0"/>
              <a:t>School </a:t>
            </a:r>
            <a:r>
              <a:rPr lang="en-IN" sz="2000" dirty="0"/>
              <a:t>Sanitation and Hygiene Education in India: Investment in Building Children's Future. SSHE Global Symposium “Construction is not enough” Delft, The Netherlands. 2004. Jun 8-10, p. 5. Available from: http://ddws.gov.in/POPUPS/SSHE_in_India_paper_2004.pdf [last assessed on 2009 Sep 23] [date of citation June, 2004]</a:t>
            </a:r>
          </a:p>
          <a:p>
            <a:pPr algn="just"/>
            <a:r>
              <a:rPr lang="en-IN" sz="2000" dirty="0" smtClean="0"/>
              <a:t>International </a:t>
            </a:r>
            <a:r>
              <a:rPr lang="en-IN" sz="2000" dirty="0"/>
              <a:t>Institute for Population Sciences (IIPS) and Macro International. National Family Health Survey (NFHS-3), 2005-06: India. Vol 1. Mumbai: IIPS; 2007.</a:t>
            </a:r>
          </a:p>
          <a:p>
            <a:pPr algn="just"/>
            <a:r>
              <a:rPr lang="en-IN" sz="2000" dirty="0" smtClean="0"/>
              <a:t>https</a:t>
            </a:r>
            <a:r>
              <a:rPr lang="en-IN" sz="2000" dirty="0"/>
              <a:t>://www.ncbi.nlm.nih.gov/pmc/articles/PMC3902684/</a:t>
            </a:r>
          </a:p>
          <a:p>
            <a:endParaRPr lang="en-IN" sz="2000" dirty="0"/>
          </a:p>
        </p:txBody>
      </p:sp>
    </p:spTree>
    <p:extLst>
      <p:ext uri="{BB962C8B-B14F-4D97-AF65-F5344CB8AC3E}">
        <p14:creationId xmlns:p14="http://schemas.microsoft.com/office/powerpoint/2010/main" val="1276779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REFERENCES</a:t>
            </a:r>
            <a:endParaRPr lang="en-IN" sz="4000" b="1" dirty="0"/>
          </a:p>
        </p:txBody>
      </p:sp>
      <p:sp>
        <p:nvSpPr>
          <p:cNvPr id="3" name="Content Placeholder 2"/>
          <p:cNvSpPr>
            <a:spLocks noGrp="1"/>
          </p:cNvSpPr>
          <p:nvPr>
            <p:ph idx="1"/>
          </p:nvPr>
        </p:nvSpPr>
        <p:spPr>
          <a:xfrm>
            <a:off x="1522414" y="1905000"/>
            <a:ext cx="9144000" cy="4648200"/>
          </a:xfrm>
        </p:spPr>
        <p:txBody>
          <a:bodyPr>
            <a:normAutofit lnSpcReduction="10000"/>
          </a:bodyPr>
          <a:lstStyle/>
          <a:p>
            <a:pPr algn="just"/>
            <a:r>
              <a:rPr lang="en-IN" sz="2000" dirty="0" smtClean="0"/>
              <a:t>http</a:t>
            </a:r>
            <a:r>
              <a:rPr lang="en-IN" sz="2000" dirty="0"/>
              <a:t>://onlinelibrary.wiley.com/doi/10.1111/j.1936-704X.2010.00082.x/full</a:t>
            </a:r>
          </a:p>
          <a:p>
            <a:pPr algn="just"/>
            <a:r>
              <a:rPr lang="en-IN" sz="2000" dirty="0" smtClean="0"/>
              <a:t>https</a:t>
            </a:r>
            <a:r>
              <a:rPr lang="en-IN" sz="2000" dirty="0"/>
              <a:t>://www.unicef.org/wash/</a:t>
            </a:r>
          </a:p>
          <a:p>
            <a:pPr algn="just"/>
            <a:r>
              <a:rPr lang="en-IN" sz="2000" dirty="0" smtClean="0"/>
              <a:t>CWW </a:t>
            </a:r>
            <a:r>
              <a:rPr lang="en-IN" sz="2000" dirty="0"/>
              <a:t>WASH baseline study report, July 2016</a:t>
            </a:r>
          </a:p>
          <a:p>
            <a:pPr algn="just"/>
            <a:r>
              <a:rPr lang="en-IN" sz="2000" dirty="0" smtClean="0"/>
              <a:t>A </a:t>
            </a:r>
            <a:r>
              <a:rPr lang="en-IN" sz="2000" dirty="0"/>
              <a:t>study on Water Sanitation Hygiene and Hand Washing practices among Mothers of under 5 Children attending tertiary care hospital in Kolkata, India. Dr. </a:t>
            </a:r>
            <a:r>
              <a:rPr lang="en-IN" sz="2000" dirty="0" err="1"/>
              <a:t>Maumita</a:t>
            </a:r>
            <a:r>
              <a:rPr lang="en-IN" sz="2000" dirty="0"/>
              <a:t> De, Dr. </a:t>
            </a:r>
            <a:r>
              <a:rPr lang="en-IN" sz="2000" dirty="0" err="1"/>
              <a:t>Pranita</a:t>
            </a:r>
            <a:r>
              <a:rPr lang="en-IN" sz="2000" dirty="0"/>
              <a:t> </a:t>
            </a:r>
            <a:r>
              <a:rPr lang="en-IN" sz="2000" dirty="0" err="1"/>
              <a:t>Taraphdar</a:t>
            </a:r>
            <a:r>
              <a:rPr lang="en-IN" sz="2000" dirty="0"/>
              <a:t>.</a:t>
            </a:r>
          </a:p>
          <a:p>
            <a:pPr algn="just"/>
            <a:r>
              <a:rPr lang="en-IN" sz="2000" dirty="0" smtClean="0"/>
              <a:t>Guideline </a:t>
            </a:r>
            <a:r>
              <a:rPr lang="en-IN" sz="2000" dirty="0"/>
              <a:t>Series: Towards Better Programming: A Sanitation Handbook by UNICEF</a:t>
            </a:r>
            <a:r>
              <a:rPr lang="en-IN" sz="2000" dirty="0" smtClean="0"/>
              <a:t>.</a:t>
            </a:r>
          </a:p>
          <a:p>
            <a:pPr algn="just"/>
            <a:r>
              <a:rPr lang="en-IN" sz="2000" dirty="0" err="1" smtClean="0"/>
              <a:t>Swachh</a:t>
            </a:r>
            <a:r>
              <a:rPr lang="en-IN" sz="2000" dirty="0" smtClean="0"/>
              <a:t> </a:t>
            </a:r>
            <a:r>
              <a:rPr lang="en-IN" sz="2000" dirty="0"/>
              <a:t>Bharat </a:t>
            </a:r>
            <a:r>
              <a:rPr lang="en-IN" sz="2000" dirty="0" err="1"/>
              <a:t>Swachh</a:t>
            </a:r>
            <a:r>
              <a:rPr lang="en-IN" sz="2000" dirty="0"/>
              <a:t> </a:t>
            </a:r>
            <a:r>
              <a:rPr lang="en-IN" sz="2000" dirty="0" err="1"/>
              <a:t>Vidyalaya</a:t>
            </a:r>
            <a:r>
              <a:rPr lang="en-IN" sz="2000" dirty="0"/>
              <a:t>: Clean India: Clean Schools, a Handbook by Ministry of Human Resource Development.</a:t>
            </a:r>
          </a:p>
          <a:p>
            <a:pPr algn="just"/>
            <a:r>
              <a:rPr lang="en-IN" sz="2000" dirty="0" smtClean="0"/>
              <a:t>Progress </a:t>
            </a:r>
            <a:r>
              <a:rPr lang="en-IN" sz="2000" dirty="0"/>
              <a:t>on Drinking water, Sanitation and hygiene, 2017 Update and SDG baselines, World Health Organization (WHO) and the United Nations Children’s Fund (UNICEF) 2017, JMP Report.</a:t>
            </a:r>
          </a:p>
          <a:p>
            <a:pPr algn="just"/>
            <a:endParaRPr lang="en-IN" sz="2000" dirty="0"/>
          </a:p>
          <a:p>
            <a:pPr algn="just"/>
            <a:endParaRPr lang="en-IN" sz="2000" dirty="0"/>
          </a:p>
          <a:p>
            <a:pPr algn="just"/>
            <a:endParaRPr lang="en-IN" sz="2000" dirty="0"/>
          </a:p>
        </p:txBody>
      </p:sp>
    </p:spTree>
    <p:extLst>
      <p:ext uri="{BB962C8B-B14F-4D97-AF65-F5344CB8AC3E}">
        <p14:creationId xmlns:p14="http://schemas.microsoft.com/office/powerpoint/2010/main" val="316709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REFERENCES</a:t>
            </a:r>
            <a:endParaRPr lang="en-IN" sz="4000" b="1" dirty="0"/>
          </a:p>
        </p:txBody>
      </p:sp>
      <p:sp>
        <p:nvSpPr>
          <p:cNvPr id="3" name="Content Placeholder 2"/>
          <p:cNvSpPr>
            <a:spLocks noGrp="1"/>
          </p:cNvSpPr>
          <p:nvPr>
            <p:ph idx="1"/>
          </p:nvPr>
        </p:nvSpPr>
        <p:spPr/>
        <p:txBody>
          <a:bodyPr>
            <a:normAutofit fontScale="62500" lnSpcReduction="20000"/>
          </a:bodyPr>
          <a:lstStyle/>
          <a:p>
            <a:r>
              <a:rPr lang="en-IN" dirty="0" smtClean="0"/>
              <a:t>Soap </a:t>
            </a:r>
            <a:r>
              <a:rPr lang="en-IN" dirty="0"/>
              <a:t>stories and toilet tales, 10 case studies, UNICEF.</a:t>
            </a:r>
          </a:p>
          <a:p>
            <a:r>
              <a:rPr lang="en-IN" dirty="0" smtClean="0"/>
              <a:t>Water</a:t>
            </a:r>
            <a:r>
              <a:rPr lang="en-IN" dirty="0"/>
              <a:t>, Sanitation and Hygiene (WASH) in Schools. UNICEF.</a:t>
            </a:r>
          </a:p>
          <a:p>
            <a:r>
              <a:rPr lang="en-IN" dirty="0" smtClean="0"/>
              <a:t>A </a:t>
            </a:r>
            <a:r>
              <a:rPr lang="en-IN" dirty="0"/>
              <a:t>cross sectional descriptive study of hand washing knowledge and practices among primary school children in Mumbai, Maharashtra, India. Priyanka P. </a:t>
            </a:r>
            <a:r>
              <a:rPr lang="en-IN" dirty="0" err="1"/>
              <a:t>Gawai</a:t>
            </a:r>
            <a:r>
              <a:rPr lang="en-IN" dirty="0"/>
              <a:t>, Sachin A. Taware1, </a:t>
            </a:r>
            <a:r>
              <a:rPr lang="en-IN" dirty="0" err="1"/>
              <a:t>Ameeta</a:t>
            </a:r>
            <a:r>
              <a:rPr lang="en-IN" dirty="0"/>
              <a:t> S. Chatterjee, </a:t>
            </a:r>
            <a:r>
              <a:rPr lang="en-IN" dirty="0" err="1"/>
              <a:t>Harshad</a:t>
            </a:r>
            <a:r>
              <a:rPr lang="en-IN" dirty="0"/>
              <a:t> P. Thakur. International Journal of Community Medicine and Public Health. </a:t>
            </a:r>
            <a:r>
              <a:rPr lang="en-IN" dirty="0" err="1"/>
              <a:t>Gawai</a:t>
            </a:r>
            <a:r>
              <a:rPr lang="en-IN" dirty="0"/>
              <a:t> PP et al. </a:t>
            </a:r>
            <a:r>
              <a:rPr lang="en-IN" dirty="0" err="1"/>
              <a:t>Int</a:t>
            </a:r>
            <a:r>
              <a:rPr lang="en-IN" dirty="0"/>
              <a:t> J Community Med Public Health. 2016 Oct; 3(10):2958-2966. http://www.ijcmph.com.</a:t>
            </a:r>
          </a:p>
          <a:p>
            <a:r>
              <a:rPr lang="en-IN" dirty="0" smtClean="0"/>
              <a:t>Why </a:t>
            </a:r>
            <a:r>
              <a:rPr lang="en-IN" dirty="0"/>
              <a:t>water, sanitation and hygiene matter. Georgia B Savage, Alison K Macintyre, James H </a:t>
            </a:r>
            <a:r>
              <a:rPr lang="en-IN" dirty="0" err="1"/>
              <a:t>Wicken</a:t>
            </a:r>
            <a:r>
              <a:rPr lang="en-IN" dirty="0"/>
              <a:t> (</a:t>
            </a:r>
            <a:r>
              <a:rPr lang="en-IN" dirty="0" err="1"/>
              <a:t>WaterAid</a:t>
            </a:r>
            <a:r>
              <a:rPr lang="en-IN" dirty="0"/>
              <a:t> Australia, Melbourne, Australia), Yael </a:t>
            </a:r>
            <a:r>
              <a:rPr lang="en-IN" dirty="0" err="1"/>
              <a:t>Velleman</a:t>
            </a:r>
            <a:r>
              <a:rPr lang="en-IN" dirty="0"/>
              <a:t> (</a:t>
            </a:r>
            <a:r>
              <a:rPr lang="en-IN" dirty="0" err="1"/>
              <a:t>WaterAid</a:t>
            </a:r>
            <a:r>
              <a:rPr lang="en-IN" dirty="0"/>
              <a:t>, London, United Kingdom), Virginia Sarah (Fred Hollows Foundation, London, United Kingdom). </a:t>
            </a:r>
            <a:endParaRPr lang="en-IN" dirty="0" smtClean="0"/>
          </a:p>
          <a:p>
            <a:r>
              <a:rPr lang="en-IN" dirty="0" smtClean="0"/>
              <a:t>Assessment </a:t>
            </a:r>
            <a:r>
              <a:rPr lang="en-IN" dirty="0"/>
              <a:t>of Hand Washing Practice and its Associated Factors among First Cycle Primary School Children in </a:t>
            </a:r>
            <a:r>
              <a:rPr lang="en-IN" dirty="0" err="1"/>
              <a:t>Arba</a:t>
            </a:r>
            <a:r>
              <a:rPr lang="en-IN" dirty="0"/>
              <a:t> Minch Town, Ethiopia, 2015. </a:t>
            </a:r>
            <a:r>
              <a:rPr lang="en-IN" dirty="0" err="1"/>
              <a:t>Behailu</a:t>
            </a:r>
            <a:r>
              <a:rPr lang="en-IN" dirty="0"/>
              <a:t> </a:t>
            </a:r>
            <a:r>
              <a:rPr lang="en-IN" dirty="0" err="1"/>
              <a:t>Besha</a:t>
            </a:r>
            <a:r>
              <a:rPr lang="en-IN" dirty="0"/>
              <a:t>, </a:t>
            </a:r>
            <a:r>
              <a:rPr lang="en-IN" dirty="0" err="1"/>
              <a:t>Hailu</a:t>
            </a:r>
            <a:r>
              <a:rPr lang="en-IN" dirty="0"/>
              <a:t> </a:t>
            </a:r>
            <a:r>
              <a:rPr lang="en-IN" dirty="0" err="1"/>
              <a:t>Guche</a:t>
            </a:r>
            <a:r>
              <a:rPr lang="en-IN" dirty="0"/>
              <a:t>, </a:t>
            </a:r>
            <a:r>
              <a:rPr lang="en-IN" dirty="0" err="1"/>
              <a:t>Dawit</a:t>
            </a:r>
            <a:r>
              <a:rPr lang="en-IN" dirty="0"/>
              <a:t> Chare, </a:t>
            </a:r>
            <a:r>
              <a:rPr lang="en-IN" dirty="0" err="1"/>
              <a:t>Abebech</a:t>
            </a:r>
            <a:r>
              <a:rPr lang="en-IN" dirty="0"/>
              <a:t> Amare, </a:t>
            </a:r>
            <a:r>
              <a:rPr lang="en-IN" dirty="0" err="1"/>
              <a:t>Amelmal</a:t>
            </a:r>
            <a:r>
              <a:rPr lang="en-IN" dirty="0"/>
              <a:t> </a:t>
            </a:r>
            <a:r>
              <a:rPr lang="en-IN" dirty="0" err="1"/>
              <a:t>Kassahun</a:t>
            </a:r>
            <a:r>
              <a:rPr lang="en-IN" dirty="0"/>
              <a:t>, </a:t>
            </a:r>
            <a:r>
              <a:rPr lang="en-IN" dirty="0" err="1"/>
              <a:t>Engida</a:t>
            </a:r>
            <a:r>
              <a:rPr lang="en-IN" dirty="0"/>
              <a:t> </a:t>
            </a:r>
            <a:r>
              <a:rPr lang="en-IN" dirty="0" err="1"/>
              <a:t>Kebede,Yinager</a:t>
            </a:r>
            <a:r>
              <a:rPr lang="en-IN" dirty="0"/>
              <a:t> </a:t>
            </a:r>
            <a:r>
              <a:rPr lang="en-IN" dirty="0" err="1"/>
              <a:t>Workineh</a:t>
            </a:r>
            <a:r>
              <a:rPr lang="en-IN" dirty="0"/>
              <a:t>, Tomas </a:t>
            </a:r>
            <a:r>
              <a:rPr lang="en-IN" dirty="0" err="1"/>
              <a:t>Yeheyis</a:t>
            </a:r>
            <a:r>
              <a:rPr lang="en-IN" dirty="0"/>
              <a:t>, </a:t>
            </a:r>
            <a:r>
              <a:rPr lang="en-IN" dirty="0" err="1"/>
              <a:t>Mulugeta</a:t>
            </a:r>
            <a:r>
              <a:rPr lang="en-IN" dirty="0"/>
              <a:t>, </a:t>
            </a:r>
            <a:r>
              <a:rPr lang="en-IN" dirty="0" err="1"/>
              <a:t>Shegaze</a:t>
            </a:r>
            <a:r>
              <a:rPr lang="en-IN" dirty="0"/>
              <a:t>, </a:t>
            </a:r>
            <a:r>
              <a:rPr lang="en-IN" dirty="0" err="1"/>
              <a:t>Adisu</a:t>
            </a:r>
            <a:r>
              <a:rPr lang="en-IN" dirty="0"/>
              <a:t> </a:t>
            </a:r>
            <a:r>
              <a:rPr lang="en-IN" dirty="0" err="1"/>
              <a:t>Alemayehu</a:t>
            </a:r>
            <a:r>
              <a:rPr lang="en-IN" dirty="0"/>
              <a:t> and </a:t>
            </a:r>
            <a:r>
              <a:rPr lang="en-IN" dirty="0" err="1"/>
              <a:t>Aman</a:t>
            </a:r>
            <a:r>
              <a:rPr lang="en-IN" dirty="0"/>
              <a:t> </a:t>
            </a:r>
            <a:r>
              <a:rPr lang="en-IN" dirty="0" err="1"/>
              <a:t>Yesuf</a:t>
            </a:r>
            <a:r>
              <a:rPr lang="en-IN" dirty="0"/>
              <a:t>. </a:t>
            </a:r>
            <a:r>
              <a:rPr lang="en-IN" dirty="0" err="1"/>
              <a:t>Besha</a:t>
            </a:r>
            <a:r>
              <a:rPr lang="en-IN" dirty="0"/>
              <a:t> et al., Epidemiology (Sunnyvale) 2016, 6:3. http://dx.doi.org/10.4172/2161-1165.1000247.</a:t>
            </a:r>
          </a:p>
          <a:p>
            <a:r>
              <a:rPr lang="en-IN" dirty="0"/>
              <a:t>Impact of Water, Sanitation, and Hygiene Interventions on improving Health Outcomes among School </a:t>
            </a:r>
            <a:r>
              <a:rPr lang="en-IN" dirty="0" smtClean="0"/>
              <a:t>Children</a:t>
            </a:r>
            <a:r>
              <a:rPr lang="en-IN" dirty="0"/>
              <a:t>. Ashish Joshi and </a:t>
            </a:r>
            <a:r>
              <a:rPr lang="en-IN" dirty="0" err="1"/>
              <a:t>Chioma</a:t>
            </a:r>
            <a:r>
              <a:rPr lang="en-IN" dirty="0"/>
              <a:t> </a:t>
            </a:r>
            <a:r>
              <a:rPr lang="en-IN" dirty="0" err="1"/>
              <a:t>Amadi</a:t>
            </a:r>
            <a:r>
              <a:rPr lang="en-IN" dirty="0"/>
              <a:t>. </a:t>
            </a:r>
            <a:r>
              <a:rPr lang="en-IN" dirty="0" err="1"/>
              <a:t>Center</a:t>
            </a:r>
            <a:r>
              <a:rPr lang="en-IN" dirty="0"/>
              <a:t> for Global </a:t>
            </a:r>
            <a:r>
              <a:rPr lang="en-IN" dirty="0" smtClean="0"/>
              <a:t>Health.</a:t>
            </a:r>
            <a:endParaRPr lang="en-IN" dirty="0"/>
          </a:p>
        </p:txBody>
      </p:sp>
    </p:spTree>
    <p:extLst>
      <p:ext uri="{BB962C8B-B14F-4D97-AF65-F5344CB8AC3E}">
        <p14:creationId xmlns:p14="http://schemas.microsoft.com/office/powerpoint/2010/main" val="5432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9812" y="2590800"/>
            <a:ext cx="5030031" cy="1107996"/>
          </a:xfrm>
          <a:prstGeom prst="rect">
            <a:avLst/>
          </a:prstGeom>
          <a:noFill/>
        </p:spPr>
        <p:txBody>
          <a:bodyPr wrap="none" lIns="91440" tIns="45720" rIns="91440" bIns="45720">
            <a:spAutoFit/>
          </a:bodyPr>
          <a:lstStyle/>
          <a:p>
            <a:pPr algn="ctr"/>
            <a:r>
              <a:rPr lang="en-US" sz="66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THANK YOU!</a:t>
            </a:r>
            <a:endParaRPr lang="en-US" sz="6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09872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212" y="914400"/>
            <a:ext cx="10210800" cy="5486400"/>
          </a:xfrm>
          <a:prstGeom prst="rect">
            <a:avLst/>
          </a:prstGeom>
        </p:spPr>
      </p:pic>
    </p:spTree>
    <p:extLst>
      <p:ext uri="{BB962C8B-B14F-4D97-AF65-F5344CB8AC3E}">
        <p14:creationId xmlns:p14="http://schemas.microsoft.com/office/powerpoint/2010/main" val="380428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8212" y="228600"/>
            <a:ext cx="7543800" cy="6400800"/>
          </a:xfrm>
          <a:prstGeom prst="rect">
            <a:avLst/>
          </a:prstGeom>
        </p:spPr>
      </p:pic>
    </p:spTree>
    <p:extLst>
      <p:ext uri="{BB962C8B-B14F-4D97-AF65-F5344CB8AC3E}">
        <p14:creationId xmlns:p14="http://schemas.microsoft.com/office/powerpoint/2010/main" val="9585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4000" b="1" dirty="0" smtClean="0"/>
              <a:t>INTRODUCTION</a:t>
            </a:r>
            <a:endParaRPr lang="en-IN" sz="4000" b="1" dirty="0"/>
          </a:p>
        </p:txBody>
      </p:sp>
      <p:sp>
        <p:nvSpPr>
          <p:cNvPr id="5" name="Content Placeholder 4"/>
          <p:cNvSpPr>
            <a:spLocks noGrp="1"/>
          </p:cNvSpPr>
          <p:nvPr>
            <p:ph idx="1"/>
          </p:nvPr>
        </p:nvSpPr>
        <p:spPr>
          <a:xfrm>
            <a:off x="1522413" y="2133600"/>
            <a:ext cx="9143999" cy="4191000"/>
          </a:xfrm>
        </p:spPr>
        <p:txBody>
          <a:bodyPr>
            <a:normAutofit/>
          </a:bodyPr>
          <a:lstStyle/>
          <a:p>
            <a:pPr algn="just"/>
            <a:r>
              <a:rPr lang="en-IN" sz="2000" dirty="0"/>
              <a:t>Good personal hygiene habits and sanitation practices are major contributors of personal health among children.</a:t>
            </a:r>
          </a:p>
          <a:p>
            <a:pPr algn="just"/>
            <a:r>
              <a:rPr lang="en-IN" sz="2000" dirty="0"/>
              <a:t>Foundation stone of above attributes can be well laid right from primary schooling.</a:t>
            </a:r>
          </a:p>
          <a:p>
            <a:pPr algn="just"/>
            <a:r>
              <a:rPr lang="en-IN" sz="2000" dirty="0"/>
              <a:t>Knowledge, skills and habits translates into attitude and </a:t>
            </a:r>
            <a:r>
              <a:rPr lang="en-IN" sz="2000" dirty="0" smtClean="0"/>
              <a:t>behaviour </a:t>
            </a:r>
            <a:r>
              <a:rPr lang="en-IN" sz="2000" dirty="0"/>
              <a:t>in observing these twin functions.</a:t>
            </a:r>
          </a:p>
          <a:p>
            <a:pPr algn="just"/>
            <a:r>
              <a:rPr lang="en-IN" sz="2000" dirty="0"/>
              <a:t>Synergy between students, peers, teachers, parents and health educators will translate into exponential long term results.</a:t>
            </a:r>
          </a:p>
          <a:p>
            <a:pPr algn="just"/>
            <a:r>
              <a:rPr lang="en-IN" sz="2000" dirty="0"/>
              <a:t>To achieve this scientific, analytical assessment is pre-requisite for designing evidence based targeted intervention</a:t>
            </a:r>
            <a:r>
              <a:rPr lang="en-IN" sz="2000" dirty="0" smtClean="0"/>
              <a:t>. </a:t>
            </a:r>
            <a:endParaRPr lang="en-IN" sz="2000" dirty="0"/>
          </a:p>
        </p:txBody>
      </p:sp>
    </p:spTree>
    <p:extLst>
      <p:ext uri="{BB962C8B-B14F-4D97-AF65-F5344CB8AC3E}">
        <p14:creationId xmlns:p14="http://schemas.microsoft.com/office/powerpoint/2010/main" val="378050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36612" y="457200"/>
            <a:ext cx="10591800" cy="5867400"/>
          </a:xfrm>
          <a:prstGeom prst="rect">
            <a:avLst/>
          </a:prstGeom>
        </p:spPr>
      </p:pic>
    </p:spTree>
    <p:extLst>
      <p:ext uri="{BB962C8B-B14F-4D97-AF65-F5344CB8AC3E}">
        <p14:creationId xmlns:p14="http://schemas.microsoft.com/office/powerpoint/2010/main" val="332599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4000" b="1" dirty="0" smtClean="0"/>
              <a:t>PERSONAL HYGIENE AND SANITATION</a:t>
            </a:r>
            <a:endParaRPr lang="en-IN" sz="4000" b="1" dirty="0"/>
          </a:p>
        </p:txBody>
      </p:sp>
      <p:sp>
        <p:nvSpPr>
          <p:cNvPr id="5" name="Text Placeholder 4"/>
          <p:cNvSpPr>
            <a:spLocks noGrp="1"/>
          </p:cNvSpPr>
          <p:nvPr>
            <p:ph type="body" idx="1"/>
          </p:nvPr>
        </p:nvSpPr>
        <p:spPr>
          <a:xfrm>
            <a:off x="1522413" y="1905000"/>
            <a:ext cx="4416552" cy="1447800"/>
          </a:xfrm>
        </p:spPr>
        <p:txBody>
          <a:bodyPr>
            <a:normAutofit/>
          </a:bodyPr>
          <a:lstStyle/>
          <a:p>
            <a:pPr algn="just"/>
            <a:r>
              <a:rPr lang="en-IN" sz="2000" dirty="0"/>
              <a:t>Personal hygiene involves those practices performed by an individual to care for one’s bodily health and well being, through cleanliness.</a:t>
            </a:r>
          </a:p>
          <a:p>
            <a:pPr algn="just"/>
            <a:endParaRPr lang="en-IN" sz="2000" dirty="0"/>
          </a:p>
        </p:txBody>
      </p:sp>
      <p:pic>
        <p:nvPicPr>
          <p:cNvPr id="9" name="Content Placeholder 8"/>
          <p:cNvPicPr>
            <a:picLocks noGrp="1" noChangeAspect="1"/>
          </p:cNvPicPr>
          <p:nvPr>
            <p:ph sz="half" idx="2"/>
          </p:nvPr>
        </p:nvPicPr>
        <p:blipFill>
          <a:blip r:embed="rId2"/>
          <a:stretch>
            <a:fillRect/>
          </a:stretch>
        </p:blipFill>
        <p:spPr>
          <a:xfrm>
            <a:off x="1836479" y="3505200"/>
            <a:ext cx="3788292" cy="2667000"/>
          </a:xfrm>
          <a:prstGeom prst="rect">
            <a:avLst/>
          </a:prstGeom>
        </p:spPr>
      </p:pic>
      <p:sp>
        <p:nvSpPr>
          <p:cNvPr id="7" name="Text Placeholder 6"/>
          <p:cNvSpPr>
            <a:spLocks noGrp="1"/>
          </p:cNvSpPr>
          <p:nvPr>
            <p:ph type="body" sz="quarter" idx="3"/>
          </p:nvPr>
        </p:nvSpPr>
        <p:spPr>
          <a:xfrm>
            <a:off x="6249860" y="1905000"/>
            <a:ext cx="4416552" cy="914400"/>
          </a:xfrm>
        </p:spPr>
        <p:txBody>
          <a:bodyPr>
            <a:normAutofit/>
          </a:bodyPr>
          <a:lstStyle/>
          <a:p>
            <a:pPr algn="just"/>
            <a:r>
              <a:rPr lang="en-IN" sz="2000" dirty="0"/>
              <a:t>Sanitation refers to provision of facilities and services for the safe disposal of human urine and </a:t>
            </a:r>
            <a:r>
              <a:rPr lang="en-IN" sz="2000" dirty="0" smtClean="0"/>
              <a:t>faeces.</a:t>
            </a:r>
            <a:endParaRPr lang="en-IN" sz="2000" dirty="0"/>
          </a:p>
        </p:txBody>
      </p:sp>
      <p:pic>
        <p:nvPicPr>
          <p:cNvPr id="10" name="Content Placeholder 9"/>
          <p:cNvPicPr>
            <a:picLocks noGrp="1" noChangeAspect="1"/>
          </p:cNvPicPr>
          <p:nvPr>
            <p:ph sz="quarter" idx="4"/>
          </p:nvPr>
        </p:nvPicPr>
        <p:blipFill>
          <a:blip r:embed="rId3"/>
          <a:stretch>
            <a:fillRect/>
          </a:stretch>
        </p:blipFill>
        <p:spPr>
          <a:xfrm>
            <a:off x="6566674" y="3505200"/>
            <a:ext cx="3783052" cy="2667000"/>
          </a:xfrm>
          <a:prstGeom prst="rect">
            <a:avLst/>
          </a:prstGeom>
        </p:spPr>
      </p:pic>
    </p:spTree>
    <p:extLst>
      <p:ext uri="{BB962C8B-B14F-4D97-AF65-F5344CB8AC3E}">
        <p14:creationId xmlns:p14="http://schemas.microsoft.com/office/powerpoint/2010/main" val="91114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ctr"/>
            <a:r>
              <a:rPr lang="en-US" sz="4000" b="1" dirty="0" smtClean="0"/>
              <a:t>OBJECTIVES OF THE STUDY</a:t>
            </a:r>
            <a:endParaRPr lang="en-IN" sz="4000" b="1" dirty="0"/>
          </a:p>
        </p:txBody>
      </p:sp>
      <p:sp>
        <p:nvSpPr>
          <p:cNvPr id="8" name="Content Placeholder 7"/>
          <p:cNvSpPr>
            <a:spLocks noGrp="1"/>
          </p:cNvSpPr>
          <p:nvPr>
            <p:ph idx="1"/>
          </p:nvPr>
        </p:nvSpPr>
        <p:spPr>
          <a:xfrm>
            <a:off x="1522414" y="1752600"/>
            <a:ext cx="9143998" cy="4267200"/>
          </a:xfrm>
        </p:spPr>
        <p:txBody>
          <a:bodyPr/>
          <a:lstStyle/>
          <a:p>
            <a:r>
              <a:rPr lang="en-IN" b="1" dirty="0"/>
              <a:t>GENERAL OBJECTIVE</a:t>
            </a:r>
            <a:r>
              <a:rPr lang="en-IN" dirty="0"/>
              <a:t>: To assess the personal hygiene habits and sanitation practices among the students of an urban primary government school of Delhi.</a:t>
            </a:r>
          </a:p>
          <a:p>
            <a:r>
              <a:rPr lang="en-IN" b="1" dirty="0"/>
              <a:t>SPECIFIC OBJECTIVES</a:t>
            </a:r>
            <a:r>
              <a:rPr lang="en-IN" dirty="0"/>
              <a:t>: </a:t>
            </a:r>
          </a:p>
          <a:p>
            <a:pPr lvl="1"/>
            <a:r>
              <a:rPr lang="en-IN" dirty="0"/>
              <a:t>To assess the personal hygiene habits of the students of an urban primary school.</a:t>
            </a:r>
          </a:p>
          <a:p>
            <a:pPr lvl="1"/>
            <a:r>
              <a:rPr lang="en-IN" dirty="0"/>
              <a:t>To assess the sanitation practices of the students of an urban primary school.</a:t>
            </a:r>
          </a:p>
          <a:p>
            <a:endParaRPr lang="en-IN" dirty="0"/>
          </a:p>
        </p:txBody>
      </p:sp>
    </p:spTree>
    <p:extLst>
      <p:ext uri="{BB962C8B-B14F-4D97-AF65-F5344CB8AC3E}">
        <p14:creationId xmlns:p14="http://schemas.microsoft.com/office/powerpoint/2010/main" val="71207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METHODOLOGY</a:t>
            </a:r>
            <a:endParaRPr lang="en-IN" sz="4000" b="1" dirty="0"/>
          </a:p>
        </p:txBody>
      </p:sp>
      <p:sp>
        <p:nvSpPr>
          <p:cNvPr id="3" name="Content Placeholder 2"/>
          <p:cNvSpPr>
            <a:spLocks noGrp="1"/>
          </p:cNvSpPr>
          <p:nvPr>
            <p:ph idx="1"/>
          </p:nvPr>
        </p:nvSpPr>
        <p:spPr>
          <a:xfrm>
            <a:off x="1522414" y="1752600"/>
            <a:ext cx="9143998" cy="4876800"/>
          </a:xfrm>
        </p:spPr>
        <p:txBody>
          <a:bodyPr>
            <a:normAutofit fontScale="92500" lnSpcReduction="10000"/>
          </a:bodyPr>
          <a:lstStyle/>
          <a:p>
            <a:pPr algn="just"/>
            <a:r>
              <a:rPr lang="en-IN" sz="2000" b="1" dirty="0" smtClean="0"/>
              <a:t>STUDY AREA</a:t>
            </a:r>
            <a:r>
              <a:rPr lang="en-IN" sz="2000" dirty="0" smtClean="0"/>
              <a:t>: Urban MC </a:t>
            </a:r>
            <a:r>
              <a:rPr lang="en-IN" sz="2000" dirty="0"/>
              <a:t>Primary </a:t>
            </a:r>
            <a:r>
              <a:rPr lang="en-IN" sz="2000" dirty="0" smtClean="0"/>
              <a:t>School</a:t>
            </a:r>
            <a:r>
              <a:rPr lang="en-IN" sz="2000" dirty="0"/>
              <a:t> </a:t>
            </a:r>
            <a:r>
              <a:rPr lang="en-IN" sz="2000" dirty="0" smtClean="0"/>
              <a:t>situated in the North-West district of Delhi, Rohini zone. The area has slums within reach thereby giving an excellent opportunity to conduct the study.</a:t>
            </a:r>
            <a:endParaRPr lang="en-IN" sz="2000" dirty="0"/>
          </a:p>
          <a:p>
            <a:pPr algn="just"/>
            <a:r>
              <a:rPr lang="en-IN" sz="2000" b="1" dirty="0" smtClean="0"/>
              <a:t>STUDY PERIOD</a:t>
            </a:r>
            <a:r>
              <a:rPr lang="en-IN" sz="2000" dirty="0" smtClean="0"/>
              <a:t>: The study was carried out in phases between December </a:t>
            </a:r>
            <a:r>
              <a:rPr lang="en-IN" sz="2000" dirty="0"/>
              <a:t>2017- February </a:t>
            </a:r>
            <a:r>
              <a:rPr lang="en-IN" sz="2000" dirty="0" smtClean="0"/>
              <a:t>2018.</a:t>
            </a:r>
          </a:p>
          <a:p>
            <a:pPr marL="788670" lvl="2" indent="-285750" algn="just"/>
            <a:r>
              <a:rPr lang="en-IN" dirty="0" smtClean="0"/>
              <a:t>Phase 1: </a:t>
            </a:r>
            <a:r>
              <a:rPr lang="en-IN" dirty="0"/>
              <a:t>D</a:t>
            </a:r>
            <a:r>
              <a:rPr lang="en-IN" dirty="0" smtClean="0"/>
              <a:t>esigning the study and pretesting the instrument.</a:t>
            </a:r>
          </a:p>
          <a:p>
            <a:pPr marL="788670" lvl="2" indent="-285750" algn="just"/>
            <a:r>
              <a:rPr lang="en-IN" dirty="0"/>
              <a:t>P</a:t>
            </a:r>
            <a:r>
              <a:rPr lang="en-IN" dirty="0" smtClean="0"/>
              <a:t>hase 2: </a:t>
            </a:r>
            <a:r>
              <a:rPr lang="en-IN" dirty="0"/>
              <a:t>D</a:t>
            </a:r>
            <a:r>
              <a:rPr lang="en-IN" dirty="0" smtClean="0"/>
              <a:t>ata collection phase.</a:t>
            </a:r>
          </a:p>
          <a:p>
            <a:pPr marL="788670" lvl="2" indent="-285750" algn="just"/>
            <a:r>
              <a:rPr lang="en-US" dirty="0" smtClean="0"/>
              <a:t>Phase 3: Data analysis and drafting of report.</a:t>
            </a:r>
            <a:endParaRPr lang="en-IN" dirty="0"/>
          </a:p>
          <a:p>
            <a:pPr algn="just"/>
            <a:r>
              <a:rPr lang="en-IN" sz="2000" b="1" dirty="0" smtClean="0"/>
              <a:t>STUDY DESIGN</a:t>
            </a:r>
            <a:r>
              <a:rPr lang="en-IN" sz="2000" dirty="0" smtClean="0"/>
              <a:t>: </a:t>
            </a:r>
            <a:r>
              <a:rPr lang="en-IN" sz="2000" dirty="0"/>
              <a:t>Cross-sectional descriptive </a:t>
            </a:r>
            <a:r>
              <a:rPr lang="en-IN" sz="2000" dirty="0" smtClean="0"/>
              <a:t>study involving quantitative method of data collection.</a:t>
            </a:r>
            <a:endParaRPr lang="en-IN" sz="2000" dirty="0"/>
          </a:p>
          <a:p>
            <a:pPr algn="just"/>
            <a:r>
              <a:rPr lang="en-IN" sz="2000" b="1" dirty="0" smtClean="0"/>
              <a:t>STUDY POPULATION</a:t>
            </a:r>
            <a:r>
              <a:rPr lang="en-IN" sz="2000" dirty="0" smtClean="0"/>
              <a:t>: Students </a:t>
            </a:r>
            <a:r>
              <a:rPr lang="en-IN" sz="2000" dirty="0"/>
              <a:t>from grade three to grade five</a:t>
            </a:r>
            <a:r>
              <a:rPr lang="en-IN" sz="2000" dirty="0" smtClean="0"/>
              <a:t>.</a:t>
            </a:r>
          </a:p>
          <a:p>
            <a:pPr algn="just"/>
            <a:r>
              <a:rPr lang="en-US" sz="2000" b="1" dirty="0" smtClean="0"/>
              <a:t>INCLUSION AND EXCLUSION CRITERIA: </a:t>
            </a:r>
            <a:r>
              <a:rPr lang="en-US" sz="2000" dirty="0" smtClean="0"/>
              <a:t>Students present on the day of study who voluntarily gave consent were included in the study. Those absent were not included.</a:t>
            </a:r>
          </a:p>
          <a:p>
            <a:pPr algn="just"/>
            <a:r>
              <a:rPr lang="en-US" sz="2000" b="1" dirty="0" smtClean="0"/>
              <a:t>SAMPLE SIZE: </a:t>
            </a:r>
            <a:r>
              <a:rPr lang="en-US" sz="2000" dirty="0" smtClean="0"/>
              <a:t>On the day of data collection all 190 students present, consented  and voluntarily participated in the study.</a:t>
            </a:r>
            <a:endParaRPr lang="en-IN" sz="2000" b="1" dirty="0"/>
          </a:p>
        </p:txBody>
      </p:sp>
    </p:spTree>
    <p:extLst>
      <p:ext uri="{BB962C8B-B14F-4D97-AF65-F5344CB8AC3E}">
        <p14:creationId xmlns:p14="http://schemas.microsoft.com/office/powerpoint/2010/main" val="20457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0001018.potx" id="{D19C2884-2C55-4C1A-A5C2-5D03FF1F35A4}" vid="{5F7A9C6A-558C-4654-B762-2F22BC904FAE}"/>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Chalkboard education presentation (widescreen)</Template>
  <TotalTime>354</TotalTime>
  <Words>2229</Words>
  <Application>Microsoft Office PowerPoint</Application>
  <PresentationFormat>Custom</PresentationFormat>
  <Paragraphs>191</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Cambria Math</vt:lpstr>
      <vt:lpstr>Consolas</vt:lpstr>
      <vt:lpstr>Corbel</vt:lpstr>
      <vt:lpstr>Chalkboard 16x9</vt:lpstr>
      <vt:lpstr>A CROSS SECTIONAL STUDY ON PERSONAL HYGIENE HABITS AND SANITATION PRACTICES AMONG SCHOOL CHILDREN OF AN URBAN PRIMARY GOVERNMENT SCHOOL OF DELHI</vt:lpstr>
      <vt:lpstr>INTRODUCTION </vt:lpstr>
      <vt:lpstr>PowerPoint Presentation</vt:lpstr>
      <vt:lpstr>PowerPoint Presentation</vt:lpstr>
      <vt:lpstr>INTRODUCTION</vt:lpstr>
      <vt:lpstr>PowerPoint Presentation</vt:lpstr>
      <vt:lpstr>PERSONAL HYGIENE AND SANITATION</vt:lpstr>
      <vt:lpstr>OBJECTIVES OF THE STUDY</vt:lpstr>
      <vt:lpstr>METHODOLOGY</vt:lpstr>
      <vt:lpstr>METHODOLOGY</vt:lpstr>
      <vt:lpstr>METHODOLOGY</vt:lpstr>
      <vt:lpstr>DATA ANALYSIS PLAN</vt:lpstr>
      <vt:lpstr>RESULTS: OVERVIEW</vt:lpstr>
      <vt:lpstr>CLASSIFICATION OF INDICATORS</vt:lpstr>
      <vt:lpstr>RESULTS: PERSONAL HYGIENE HABITS</vt:lpstr>
      <vt:lpstr>RESULTS: ANALYSIS OF CRITICAL AREAS</vt:lpstr>
      <vt:lpstr>CRITICAL AREA: NAIL AND HAIR CARE ANALYSIS</vt:lpstr>
      <vt:lpstr>CRITICAL AREA: BRUSHING HABITS ANALYSIS </vt:lpstr>
      <vt:lpstr>CRITICAL AREA: EATING HABITS ANALYSIS</vt:lpstr>
      <vt:lpstr>RESULTS: SANITATION PRACTICES</vt:lpstr>
      <vt:lpstr>CRITICAL AREA: CLEANLINESS</vt:lpstr>
      <vt:lpstr>CRITICAL AREA: FOOD AND WATER STORAGE PRACTICES</vt:lpstr>
      <vt:lpstr>DISCUSSION</vt:lpstr>
      <vt:lpstr>RECOMMENDATIONS</vt:lpstr>
      <vt:lpstr>PowerPoint Presentation</vt:lpstr>
      <vt:lpstr>REFERENCES</vt:lpstr>
      <vt:lpstr>REFERENCES</vt:lpstr>
      <vt:lpstr>REFERENCES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Cross Sectional Study on Personal Hygiene Habits and Sanitation Practices among school children of an Urban Primary Government School of Delhi</dc:title>
  <dc:creator>DeLL LaPtOp</dc:creator>
  <cp:lastModifiedBy>DeLL LaPtOp</cp:lastModifiedBy>
  <cp:revision>31</cp:revision>
  <dcterms:created xsi:type="dcterms:W3CDTF">2018-04-14T12:42:13Z</dcterms:created>
  <dcterms:modified xsi:type="dcterms:W3CDTF">2018-05-14T17:48:44Z</dcterms:modified>
</cp:coreProperties>
</file>