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7" r:id="rId3"/>
    <p:sldId id="274" r:id="rId4"/>
    <p:sldId id="286" r:id="rId5"/>
    <p:sldId id="260" r:id="rId6"/>
    <p:sldId id="284" r:id="rId7"/>
    <p:sldId id="261" r:id="rId8"/>
    <p:sldId id="262" r:id="rId9"/>
    <p:sldId id="292" r:id="rId10"/>
    <p:sldId id="293" r:id="rId11"/>
    <p:sldId id="263" r:id="rId12"/>
    <p:sldId id="264" r:id="rId13"/>
    <p:sldId id="285" r:id="rId14"/>
    <p:sldId id="265" r:id="rId15"/>
    <p:sldId id="288" r:id="rId16"/>
    <p:sldId id="289" r:id="rId17"/>
    <p:sldId id="290" r:id="rId18"/>
    <p:sldId id="291" r:id="rId19"/>
    <p:sldId id="267" r:id="rId20"/>
    <p:sldId id="273" r:id="rId21"/>
    <p:sldId id="287" r:id="rId22"/>
    <p:sldId id="268"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26-06-2025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26-06-2025</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26-06-2025</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26-06-2025</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26-06-2025</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26-06-2025</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26-06-2025</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26-06-2025</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26-06-2025</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26-06-2025</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26-06-2025</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26-06-2025</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26-06-2025</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who.int/publications/i/item/9789240020924" TargetMode="External"/><Relationship Id="rId2" Type="http://schemas.openxmlformats.org/officeDocument/2006/relationships/hyperlink" Target="https://ndhm.gov.in/" TargetMode="Externa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hyperlink" Target="https://www.glooko.com/" TargetMode="External"/><Relationship Id="rId7" Type="http://schemas.openxmlformats.org/officeDocument/2006/relationships/image" Target="../media/image1.png"/><Relationship Id="rId2" Type="http://schemas.openxmlformats.org/officeDocument/2006/relationships/hyperlink" Target="https://www.diabetesincontrol.com/type-2-diabetes-treatment-new-guidelines-drug-updates-and-digital-tools-that-are-changing-care/" TargetMode="External"/><Relationship Id="rId1" Type="http://schemas.openxmlformats.org/officeDocument/2006/relationships/slideLayout" Target="../slideLayouts/slideLayout2.xml"/><Relationship Id="rId6" Type="http://schemas.openxmlformats.org/officeDocument/2006/relationships/hyperlink" Target="https://apps.who.int/gho/data/node.main.CDSS" TargetMode="External"/><Relationship Id="rId5" Type="http://schemas.openxmlformats.org/officeDocument/2006/relationships/hyperlink" Target="https://www.healthaffairs.org/" TargetMode="External"/><Relationship Id="rId4" Type="http://schemas.openxmlformats.org/officeDocument/2006/relationships/hyperlink" Target="https://www.fortishealthcare.com/"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681316" y="2157412"/>
            <a:ext cx="9144000" cy="2387600"/>
          </a:xfrm>
        </p:spPr>
        <p:txBody>
          <a:bodyPr>
            <a:normAutofit fontScale="90000"/>
          </a:bodyPr>
          <a:lstStyle/>
          <a:p>
            <a:r>
              <a:rPr lang="en-IN" sz="4400" b="1" dirty="0"/>
              <a:t>The Role of CDSS in Type 2 Diabetes Management:</a:t>
            </a:r>
            <a:br>
              <a:rPr lang="en-IN" sz="4400" dirty="0"/>
            </a:br>
            <a:r>
              <a:rPr lang="en-IN" sz="4400" b="1" dirty="0"/>
              <a:t>      A Scoping Review</a:t>
            </a:r>
            <a:br>
              <a:rPr lang="en-IN" dirty="0"/>
            </a:br>
            <a:endParaRPr lang="en-IN" dirty="0"/>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524000" y="4700588"/>
            <a:ext cx="9144000" cy="1655762"/>
          </a:xfrm>
        </p:spPr>
        <p:txBody>
          <a:bodyPr/>
          <a:lstStyle/>
          <a:p>
            <a:r>
              <a:rPr lang="en-IN" dirty="0"/>
              <a:t>BY Rupa kumari</a:t>
            </a:r>
          </a:p>
          <a:p>
            <a:r>
              <a:rPr lang="en-IN" dirty="0"/>
              <a:t>Faculty Mentor: Sukesh Bhardwaj</a:t>
            </a:r>
          </a:p>
          <a:p>
            <a:r>
              <a:rPr lang="en-IN" dirty="0"/>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9D948-28BF-9377-6B26-3D5FC6B7E0E7}"/>
              </a:ext>
            </a:extLst>
          </p:cNvPr>
          <p:cNvSpPr>
            <a:spLocks noGrp="1"/>
          </p:cNvSpPr>
          <p:nvPr>
            <p:ph type="title"/>
          </p:nvPr>
        </p:nvSpPr>
        <p:spPr>
          <a:xfrm>
            <a:off x="4665406" y="320675"/>
            <a:ext cx="2236839" cy="1325563"/>
          </a:xfrm>
        </p:spPr>
        <p:txBody>
          <a:bodyPr/>
          <a:lstStyle/>
          <a:p>
            <a:r>
              <a:rPr lang="en-IN" b="1" dirty="0"/>
              <a:t>Results </a:t>
            </a:r>
            <a:endParaRPr lang="en-IN" dirty="0"/>
          </a:p>
        </p:txBody>
      </p:sp>
      <p:sp>
        <p:nvSpPr>
          <p:cNvPr id="3" name="Content Placeholder 2">
            <a:extLst>
              <a:ext uri="{FF2B5EF4-FFF2-40B4-BE49-F238E27FC236}">
                <a16:creationId xmlns:a16="http://schemas.microsoft.com/office/drawing/2014/main" id="{F2664F31-E978-DADB-99C2-041B306794C2}"/>
              </a:ext>
            </a:extLst>
          </p:cNvPr>
          <p:cNvSpPr>
            <a:spLocks noGrp="1"/>
          </p:cNvSpPr>
          <p:nvPr>
            <p:ph idx="1"/>
          </p:nvPr>
        </p:nvSpPr>
        <p:spPr/>
        <p:txBody>
          <a:bodyPr>
            <a:normAutofit/>
          </a:bodyPr>
          <a:lstStyle/>
          <a:p>
            <a:pPr marL="0" indent="0">
              <a:buNone/>
            </a:pPr>
            <a:r>
              <a:rPr lang="en-IN" sz="1800" b="1" dirty="0">
                <a:latin typeface="Times New Roman" panose="02020603050405020304" pitchFamily="18" charset="0"/>
                <a:cs typeface="Times New Roman" panose="02020603050405020304" pitchFamily="18" charset="0"/>
              </a:rPr>
              <a:t>5.4 Clinical and System-Level Outcomes</a:t>
            </a:r>
            <a:endParaRPr lang="en-IN" sz="1800" dirty="0">
              <a:latin typeface="Times New Roman" panose="02020603050405020304" pitchFamily="18" charset="0"/>
              <a:cs typeface="Times New Roman" panose="02020603050405020304" pitchFamily="18" charset="0"/>
            </a:endParaRPr>
          </a:p>
          <a:p>
            <a:r>
              <a:rPr lang="en-IN" sz="1800" dirty="0">
                <a:latin typeface="Times New Roman" panose="02020603050405020304" pitchFamily="18" charset="0"/>
                <a:cs typeface="Times New Roman" panose="02020603050405020304" pitchFamily="18" charset="0"/>
              </a:rPr>
              <a:t>Most studies reported outcomes across three key domains:</a:t>
            </a:r>
          </a:p>
          <a:p>
            <a:pPr lvl="0"/>
            <a:r>
              <a:rPr lang="en-IN" sz="1800" b="1" dirty="0">
                <a:latin typeface="Times New Roman" panose="02020603050405020304" pitchFamily="18" charset="0"/>
                <a:cs typeface="Times New Roman" panose="02020603050405020304" pitchFamily="18" charset="0"/>
              </a:rPr>
              <a:t>Clinical Impact</a:t>
            </a:r>
            <a:r>
              <a:rPr lang="en-IN" sz="1800" dirty="0">
                <a:latin typeface="Times New Roman" panose="02020603050405020304" pitchFamily="18" charset="0"/>
                <a:cs typeface="Times New Roman" panose="02020603050405020304" pitchFamily="18" charset="0"/>
              </a:rPr>
              <a:t>: While several AI-based CDSS tools improved early diagnosis and risk stratification (e.g., retinopathy, </a:t>
            </a:r>
            <a:r>
              <a:rPr lang="en-IN" sz="1800" dirty="0" err="1">
                <a:latin typeface="Times New Roman" panose="02020603050405020304" pitchFamily="18" charset="0"/>
                <a:cs typeface="Times New Roman" panose="02020603050405020304" pitchFamily="18" charset="0"/>
              </a:rPr>
              <a:t>glycemic</a:t>
            </a:r>
            <a:r>
              <a:rPr lang="en-IN" sz="1800" dirty="0">
                <a:latin typeface="Times New Roman" panose="02020603050405020304" pitchFamily="18" charset="0"/>
                <a:cs typeface="Times New Roman" panose="02020603050405020304" pitchFamily="18" charset="0"/>
              </a:rPr>
              <a:t> control), </a:t>
            </a:r>
            <a:r>
              <a:rPr lang="en-IN" sz="1800" b="1" dirty="0" err="1">
                <a:latin typeface="Times New Roman" panose="02020603050405020304" pitchFamily="18" charset="0"/>
                <a:cs typeface="Times New Roman" panose="02020603050405020304" pitchFamily="18" charset="0"/>
              </a:rPr>
              <a:t>glycemic</a:t>
            </a:r>
            <a:r>
              <a:rPr lang="en-IN" sz="1800" b="1" dirty="0">
                <a:latin typeface="Times New Roman" panose="02020603050405020304" pitchFamily="18" charset="0"/>
                <a:cs typeface="Times New Roman" panose="02020603050405020304" pitchFamily="18" charset="0"/>
              </a:rPr>
              <a:t> outcomes (HbA1c)</a:t>
            </a:r>
            <a:r>
              <a:rPr lang="en-IN" sz="1800" dirty="0">
                <a:latin typeface="Times New Roman" panose="02020603050405020304" pitchFamily="18" charset="0"/>
                <a:cs typeface="Times New Roman" panose="02020603050405020304" pitchFamily="18" charset="0"/>
              </a:rPr>
              <a:t> improved only in systems with strong integration and contextual feedback. For example, CDSS combined with </a:t>
            </a:r>
            <a:r>
              <a:rPr lang="en-IN" sz="1800" b="1" dirty="0">
                <a:latin typeface="Times New Roman" panose="02020603050405020304" pitchFamily="18" charset="0"/>
                <a:cs typeface="Times New Roman" panose="02020603050405020304" pitchFamily="18" charset="0"/>
              </a:rPr>
              <a:t>performance feedback</a:t>
            </a:r>
            <a:r>
              <a:rPr lang="en-IN" sz="1800" dirty="0">
                <a:latin typeface="Times New Roman" panose="02020603050405020304" pitchFamily="18" charset="0"/>
                <a:cs typeface="Times New Roman" panose="02020603050405020304" pitchFamily="18" charset="0"/>
              </a:rPr>
              <a:t> mechanisms, such as audit reports or alerts, were consistently associated with </a:t>
            </a:r>
            <a:r>
              <a:rPr lang="en-IN" sz="1800" b="1" dirty="0">
                <a:latin typeface="Times New Roman" panose="02020603050405020304" pitchFamily="18" charset="0"/>
                <a:cs typeface="Times New Roman" panose="02020603050405020304" pitchFamily="18" charset="0"/>
              </a:rPr>
              <a:t>significant outcome improvements</a:t>
            </a:r>
            <a:r>
              <a:rPr lang="en-IN" sz="1800" dirty="0">
                <a:latin typeface="Times New Roman" panose="02020603050405020304" pitchFamily="18" charset="0"/>
                <a:cs typeface="Times New Roman" panose="02020603050405020304" pitchFamily="18" charset="0"/>
              </a:rPr>
              <a:t>.</a:t>
            </a:r>
          </a:p>
          <a:p>
            <a:pPr lvl="0"/>
            <a:r>
              <a:rPr lang="en-IN" sz="1800" b="1" dirty="0">
                <a:latin typeface="Times New Roman" panose="02020603050405020304" pitchFamily="18" charset="0"/>
                <a:cs typeface="Times New Roman" panose="02020603050405020304" pitchFamily="18" charset="0"/>
              </a:rPr>
              <a:t>Workflow Efficiency</a:t>
            </a:r>
            <a:r>
              <a:rPr lang="en-IN" sz="1800" dirty="0">
                <a:latin typeface="Times New Roman" panose="02020603050405020304" pitchFamily="18" charset="0"/>
                <a:cs typeface="Times New Roman" panose="02020603050405020304" pitchFamily="18" charset="0"/>
              </a:rPr>
              <a:t>: CDSS embedded within EHRs (e.g., at Cleveland Clinic) facilitated streamlined insulin titration and reduced clinician burden. Conversely, poorly integrated systems led to </a:t>
            </a:r>
            <a:r>
              <a:rPr lang="en-IN" sz="1800" b="1" dirty="0">
                <a:latin typeface="Times New Roman" panose="02020603050405020304" pitchFamily="18" charset="0"/>
                <a:cs typeface="Times New Roman" panose="02020603050405020304" pitchFamily="18" charset="0"/>
              </a:rPr>
              <a:t>alert fatigue and underutilization</a:t>
            </a:r>
            <a:r>
              <a:rPr lang="en-IN" sz="1800" dirty="0">
                <a:latin typeface="Times New Roman" panose="02020603050405020304" pitchFamily="18" charset="0"/>
                <a:cs typeface="Times New Roman" panose="02020603050405020304" pitchFamily="18" charset="0"/>
              </a:rPr>
              <a:t>.</a:t>
            </a:r>
          </a:p>
          <a:p>
            <a:pPr lvl="0"/>
            <a:r>
              <a:rPr lang="en-IN" sz="1800" b="1" dirty="0">
                <a:latin typeface="Times New Roman" panose="02020603050405020304" pitchFamily="18" charset="0"/>
                <a:cs typeface="Times New Roman" panose="02020603050405020304" pitchFamily="18" charset="0"/>
              </a:rPr>
              <a:t>Patient Engagement</a:t>
            </a:r>
            <a:r>
              <a:rPr lang="en-IN" sz="1800" dirty="0">
                <a:latin typeface="Times New Roman" panose="02020603050405020304" pitchFamily="18" charset="0"/>
                <a:cs typeface="Times New Roman" panose="02020603050405020304" pitchFamily="18" charset="0"/>
              </a:rPr>
              <a:t>: Mobile-based CDSS in LMIC settings empowered both providers and patients, supporting diabetes literacy and early detection at the community level.</a:t>
            </a:r>
          </a:p>
          <a:p>
            <a:endParaRPr lang="en-IN" dirty="0"/>
          </a:p>
        </p:txBody>
      </p:sp>
      <p:sp>
        <p:nvSpPr>
          <p:cNvPr id="5" name="Slide Number Placeholder 4">
            <a:extLst>
              <a:ext uri="{FF2B5EF4-FFF2-40B4-BE49-F238E27FC236}">
                <a16:creationId xmlns:a16="http://schemas.microsoft.com/office/drawing/2014/main" id="{F40E3388-3EA5-9844-89C8-029860BD534F}"/>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DB705C62-FFF8-9460-DBCC-BF2F65A3A5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1339391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a:t>
            </a:r>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7" name="Content Placeholder 6">
            <a:extLst>
              <a:ext uri="{FF2B5EF4-FFF2-40B4-BE49-F238E27FC236}">
                <a16:creationId xmlns:a16="http://schemas.microsoft.com/office/drawing/2014/main" id="{7AF65B38-8F39-6103-B01A-4D2D9F72D4BD}"/>
              </a:ext>
            </a:extLst>
          </p:cNvPr>
          <p:cNvSpPr>
            <a:spLocks noGrp="1"/>
          </p:cNvSpPr>
          <p:nvPr>
            <p:ph idx="1"/>
          </p:nvPr>
        </p:nvSpPr>
        <p:spPr>
          <a:xfrm>
            <a:off x="582560" y="1407754"/>
            <a:ext cx="11255477" cy="5450246"/>
          </a:xfrm>
        </p:spPr>
        <p:txBody>
          <a:bodyPr>
            <a:normAutofit lnSpcReduction="10000"/>
          </a:bodyPr>
          <a:lstStyle/>
          <a:p>
            <a:pPr marL="0" indent="0">
              <a:buNone/>
            </a:pPr>
            <a:r>
              <a:rPr lang="en-US" sz="1800" u="sng" dirty="0">
                <a:latin typeface="Times New Roman" panose="02020603050405020304" pitchFamily="18" charset="0"/>
                <a:cs typeface="Times New Roman" panose="02020603050405020304" pitchFamily="18" charset="0"/>
              </a:rPr>
              <a:t>CDSS in Monitoring, Prevention &amp; Early Detection</a:t>
            </a:r>
          </a:p>
          <a:p>
            <a:r>
              <a:rPr lang="en-IN" sz="1800" dirty="0">
                <a:latin typeface="Times New Roman" panose="02020603050405020304" pitchFamily="18" charset="0"/>
                <a:cs typeface="Times New Roman" panose="02020603050405020304" pitchFamily="18" charset="0"/>
              </a:rPr>
              <a:t>Clinical Decision Support Systems (CDSS) are doing </a:t>
            </a:r>
            <a:r>
              <a:rPr lang="en-IN" sz="1800" b="1" dirty="0">
                <a:latin typeface="Times New Roman" panose="02020603050405020304" pitchFamily="18" charset="0"/>
                <a:cs typeface="Times New Roman" panose="02020603050405020304" pitchFamily="18" charset="0"/>
              </a:rPr>
              <a:t>more than just controlling blood sugar</a:t>
            </a:r>
            <a:r>
              <a:rPr lang="en-IN" sz="1800" dirty="0">
                <a:latin typeface="Times New Roman" panose="02020603050405020304" pitchFamily="18" charset="0"/>
                <a:cs typeface="Times New Roman" panose="02020603050405020304" pitchFamily="18" charset="0"/>
              </a:rPr>
              <a:t>.</a:t>
            </a:r>
          </a:p>
          <a:p>
            <a:pPr marL="0" indent="0">
              <a:buNone/>
            </a:pPr>
            <a:r>
              <a:rPr lang="en-IN" sz="1800" dirty="0">
                <a:latin typeface="Times New Roman" panose="02020603050405020304" pitchFamily="18" charset="0"/>
                <a:cs typeface="Times New Roman" panose="02020603050405020304" pitchFamily="18" charset="0"/>
              </a:rPr>
              <a:t> </a:t>
            </a:r>
            <a:r>
              <a:rPr lang="en-IN" sz="1800" b="1" dirty="0">
                <a:latin typeface="Times New Roman" panose="02020603050405020304" pitchFamily="18" charset="0"/>
                <a:cs typeface="Times New Roman" panose="02020603050405020304" pitchFamily="18" charset="0"/>
              </a:rPr>
              <a:t>They help catch complications early</a:t>
            </a:r>
            <a:r>
              <a:rPr lang="en-IN" sz="1800" dirty="0">
                <a:latin typeface="Times New Roman" panose="02020603050405020304" pitchFamily="18" charset="0"/>
                <a:cs typeface="Times New Roman" panose="02020603050405020304" pitchFamily="18" charset="0"/>
              </a:rPr>
              <a:t>, like:</a:t>
            </a:r>
          </a:p>
          <a:p>
            <a:r>
              <a:rPr lang="en-IN" sz="1800" dirty="0">
                <a:latin typeface="Times New Roman" panose="02020603050405020304" pitchFamily="18" charset="0"/>
                <a:cs typeface="Times New Roman" panose="02020603050405020304" pitchFamily="18" charset="0"/>
              </a:rPr>
              <a:t> Eye disease (retinopathy)</a:t>
            </a:r>
          </a:p>
          <a:p>
            <a:r>
              <a:rPr lang="en-IN" sz="1800" dirty="0">
                <a:latin typeface="Times New Roman" panose="02020603050405020304" pitchFamily="18" charset="0"/>
                <a:cs typeface="Times New Roman" panose="02020603050405020304" pitchFamily="18" charset="0"/>
              </a:rPr>
              <a:t> Nerve damage (neuropathy)</a:t>
            </a:r>
          </a:p>
          <a:p>
            <a:r>
              <a:rPr lang="en-IN" sz="1800" dirty="0">
                <a:latin typeface="Times New Roman" panose="02020603050405020304" pitchFamily="18" charset="0"/>
                <a:cs typeface="Times New Roman" panose="02020603050405020304" pitchFamily="18" charset="0"/>
              </a:rPr>
              <a:t> Heart problems</a:t>
            </a:r>
          </a:p>
          <a:p>
            <a:pPr marL="0" indent="0">
              <a:buNone/>
            </a:pPr>
            <a:r>
              <a:rPr lang="en-US" sz="1800" b="1" dirty="0">
                <a:latin typeface="Times New Roman" panose="02020603050405020304" pitchFamily="18" charset="0"/>
                <a:cs typeface="Times New Roman" panose="02020603050405020304" pitchFamily="18" charset="0"/>
              </a:rPr>
              <a:t>Example 1</a:t>
            </a:r>
            <a:r>
              <a:rPr lang="en-US" sz="1800" dirty="0">
                <a:latin typeface="Times New Roman" panose="02020603050405020304" pitchFamily="18" charset="0"/>
                <a:cs typeface="Times New Roman" panose="02020603050405020304" pitchFamily="18" charset="0"/>
              </a:rPr>
              <a:t> – </a:t>
            </a:r>
            <a:br>
              <a:rPr lang="en-US" sz="1800" dirty="0">
                <a:latin typeface="Times New Roman" panose="02020603050405020304" pitchFamily="18" charset="0"/>
                <a:cs typeface="Times New Roman" panose="02020603050405020304" pitchFamily="18" charset="0"/>
              </a:rPr>
            </a:br>
            <a:r>
              <a:rPr lang="en-US" sz="1800" dirty="0">
                <a:latin typeface="Times New Roman" panose="02020603050405020304" pitchFamily="18" charset="0"/>
                <a:cs typeface="Times New Roman" panose="02020603050405020304" pitchFamily="18" charset="0"/>
              </a:rPr>
              <a:t>A CDSS tool used for eye screening found early signs of retinopathy with </a:t>
            </a:r>
            <a:r>
              <a:rPr lang="en-US" sz="1800" b="1" dirty="0">
                <a:latin typeface="Times New Roman" panose="02020603050405020304" pitchFamily="18" charset="0"/>
                <a:cs typeface="Times New Roman" panose="02020603050405020304" pitchFamily="18" charset="0"/>
              </a:rPr>
              <a:t>91% accuracy</a:t>
            </a:r>
            <a:r>
              <a:rPr lang="en-US" sz="1800" dirty="0">
                <a:latin typeface="Times New Roman" panose="02020603050405020304" pitchFamily="18" charset="0"/>
                <a:cs typeface="Times New Roman" panose="02020603050405020304" pitchFamily="18" charset="0"/>
              </a:rPr>
              <a:t>.</a:t>
            </a:r>
            <a:br>
              <a:rPr lang="en-US" sz="1800" dirty="0">
                <a:latin typeface="Times New Roman" panose="02020603050405020304" pitchFamily="18" charset="0"/>
                <a:cs typeface="Times New Roman" panose="02020603050405020304" pitchFamily="18" charset="0"/>
              </a:rPr>
            </a:br>
            <a:r>
              <a:rPr lang="en-US" sz="1800" dirty="0">
                <a:latin typeface="Times New Roman" panose="02020603050405020304" pitchFamily="18" charset="0"/>
                <a:cs typeface="Times New Roman" panose="02020603050405020304" pitchFamily="18" charset="0"/>
              </a:rPr>
              <a:t> This helps prevent </a:t>
            </a:r>
            <a:r>
              <a:rPr lang="en-US" sz="1800" b="1" dirty="0">
                <a:latin typeface="Times New Roman" panose="02020603050405020304" pitchFamily="18" charset="0"/>
                <a:cs typeface="Times New Roman" panose="02020603050405020304" pitchFamily="18" charset="0"/>
              </a:rPr>
              <a:t>blindness</a:t>
            </a:r>
            <a:r>
              <a:rPr lang="en-US" sz="1800" dirty="0">
                <a:latin typeface="Times New Roman" panose="02020603050405020304" pitchFamily="18" charset="0"/>
                <a:cs typeface="Times New Roman" panose="02020603050405020304" pitchFamily="18" charset="0"/>
              </a:rPr>
              <a:t> by alerting doctors earlier.</a:t>
            </a:r>
          </a:p>
          <a:p>
            <a:pPr marL="0" indent="0">
              <a:buNone/>
            </a:pPr>
            <a:r>
              <a:rPr lang="en-US" sz="1800" b="1" dirty="0">
                <a:latin typeface="Times New Roman" panose="02020603050405020304" pitchFamily="18" charset="0"/>
                <a:cs typeface="Times New Roman" panose="02020603050405020304" pitchFamily="18" charset="0"/>
              </a:rPr>
              <a:t>Example 2</a:t>
            </a:r>
            <a:r>
              <a:rPr lang="en-US" sz="1800" dirty="0">
                <a:latin typeface="Times New Roman" panose="02020603050405020304" pitchFamily="18" charset="0"/>
                <a:cs typeface="Times New Roman" panose="02020603050405020304" pitchFamily="18" charset="0"/>
              </a:rPr>
              <a:t> – </a:t>
            </a:r>
            <a:br>
              <a:rPr lang="en-US" sz="1800" dirty="0">
                <a:latin typeface="Times New Roman" panose="02020603050405020304" pitchFamily="18" charset="0"/>
                <a:cs typeface="Times New Roman" panose="02020603050405020304" pitchFamily="18" charset="0"/>
              </a:rPr>
            </a:br>
            <a:r>
              <a:rPr lang="en-US" sz="1800" dirty="0">
                <a:latin typeface="Times New Roman" panose="02020603050405020304" pitchFamily="18" charset="0"/>
                <a:cs typeface="Times New Roman" panose="02020603050405020304" pitchFamily="18" charset="0"/>
              </a:rPr>
              <a:t>An </a:t>
            </a:r>
            <a:r>
              <a:rPr lang="en-US" sz="1800" b="1" dirty="0">
                <a:latin typeface="Times New Roman" panose="02020603050405020304" pitchFamily="18" charset="0"/>
                <a:cs typeface="Times New Roman" panose="02020603050405020304" pitchFamily="18" charset="0"/>
              </a:rPr>
              <a:t>AI-powered nutrition tool</a:t>
            </a:r>
            <a:r>
              <a:rPr lang="en-US" sz="1800" dirty="0">
                <a:latin typeface="Times New Roman" panose="02020603050405020304" pitchFamily="18" charset="0"/>
                <a:cs typeface="Times New Roman" panose="02020603050405020304" pitchFamily="18" charset="0"/>
              </a:rPr>
              <a:t> in a CDSS system improved diet habits by </a:t>
            </a:r>
            <a:r>
              <a:rPr lang="en-US" sz="1800" b="1" dirty="0">
                <a:latin typeface="Times New Roman" panose="02020603050405020304" pitchFamily="18" charset="0"/>
                <a:cs typeface="Times New Roman" panose="02020603050405020304" pitchFamily="18" charset="0"/>
              </a:rPr>
              <a:t>30%</a:t>
            </a:r>
            <a:r>
              <a:rPr lang="en-US" sz="1800" dirty="0">
                <a:latin typeface="Times New Roman" panose="02020603050405020304" pitchFamily="18" charset="0"/>
                <a:cs typeface="Times New Roman" panose="02020603050405020304" pitchFamily="18" charset="0"/>
              </a:rPr>
              <a:t>,</a:t>
            </a:r>
            <a:br>
              <a:rPr lang="en-US" sz="1800" dirty="0">
                <a:latin typeface="Times New Roman" panose="02020603050405020304" pitchFamily="18" charset="0"/>
                <a:cs typeface="Times New Roman" panose="02020603050405020304" pitchFamily="18" charset="0"/>
              </a:rPr>
            </a:br>
            <a:r>
              <a:rPr lang="en-US" sz="1800" dirty="0">
                <a:latin typeface="Times New Roman" panose="02020603050405020304" pitchFamily="18" charset="0"/>
                <a:cs typeface="Times New Roman" panose="02020603050405020304" pitchFamily="18" charset="0"/>
              </a:rPr>
              <a:t>leading to:</a:t>
            </a:r>
          </a:p>
          <a:p>
            <a:r>
              <a:rPr lang="en-US" sz="1800" dirty="0">
                <a:latin typeface="Times New Roman" panose="02020603050405020304" pitchFamily="18" charset="0"/>
                <a:cs typeface="Times New Roman" panose="02020603050405020304" pitchFamily="18" charset="0"/>
              </a:rPr>
              <a:t>Lower body weight (BMI)</a:t>
            </a:r>
          </a:p>
          <a:p>
            <a:r>
              <a:rPr lang="en-US" sz="1800" dirty="0">
                <a:latin typeface="Times New Roman" panose="02020603050405020304" pitchFamily="18" charset="0"/>
                <a:cs typeface="Times New Roman" panose="02020603050405020304" pitchFamily="18" charset="0"/>
              </a:rPr>
              <a:t>Better cholesterol levels</a:t>
            </a:r>
          </a:p>
          <a:p>
            <a:pPr marL="0" indent="0">
              <a:buNone/>
            </a:pPr>
            <a:r>
              <a:rPr lang="en-US" sz="1800" dirty="0">
                <a:latin typeface="Times New Roman" panose="02020603050405020304" pitchFamily="18" charset="0"/>
                <a:cs typeface="Times New Roman" panose="02020603050405020304" pitchFamily="18" charset="0"/>
              </a:rPr>
              <a:t> </a:t>
            </a:r>
            <a:r>
              <a:rPr lang="en-US" sz="1800" b="1" dirty="0">
                <a:latin typeface="Times New Roman" panose="02020603050405020304" pitchFamily="18" charset="0"/>
                <a:cs typeface="Times New Roman" panose="02020603050405020304" pitchFamily="18" charset="0"/>
              </a:rPr>
              <a:t>Why This Matters:</a:t>
            </a:r>
            <a:br>
              <a:rPr lang="en-US" sz="1800" dirty="0">
                <a:latin typeface="Times New Roman" panose="02020603050405020304" pitchFamily="18" charset="0"/>
                <a:cs typeface="Times New Roman" panose="02020603050405020304" pitchFamily="18" charset="0"/>
              </a:rPr>
            </a:br>
            <a:r>
              <a:rPr lang="en-US" sz="1800" dirty="0">
                <a:latin typeface="Times New Roman" panose="02020603050405020304" pitchFamily="18" charset="0"/>
                <a:cs typeface="Times New Roman" panose="02020603050405020304" pitchFamily="18" charset="0"/>
              </a:rPr>
              <a:t>These systems aren’t just for treatment ,they help patients </a:t>
            </a:r>
            <a:r>
              <a:rPr lang="en-US" sz="1800" b="1" dirty="0">
                <a:latin typeface="Times New Roman" panose="02020603050405020304" pitchFamily="18" charset="0"/>
                <a:cs typeface="Times New Roman" panose="02020603050405020304" pitchFamily="18" charset="0"/>
              </a:rPr>
              <a:t>avoid problems</a:t>
            </a:r>
            <a:r>
              <a:rPr lang="en-US" sz="1800" dirty="0">
                <a:latin typeface="Times New Roman" panose="02020603050405020304" pitchFamily="18" charset="0"/>
                <a:cs typeface="Times New Roman" panose="02020603050405020304" pitchFamily="18" charset="0"/>
              </a:rPr>
              <a:t>, </a:t>
            </a:r>
            <a:r>
              <a:rPr lang="en-US" sz="1800" b="1" dirty="0">
                <a:latin typeface="Times New Roman" panose="02020603050405020304" pitchFamily="18" charset="0"/>
                <a:cs typeface="Times New Roman" panose="02020603050405020304" pitchFamily="18" charset="0"/>
              </a:rPr>
              <a:t>stay healthier</a:t>
            </a:r>
            <a:r>
              <a:rPr lang="en-US" sz="1800" dirty="0">
                <a:latin typeface="Times New Roman" panose="02020603050405020304" pitchFamily="18" charset="0"/>
                <a:cs typeface="Times New Roman" panose="02020603050405020304" pitchFamily="18" charset="0"/>
              </a:rPr>
              <a:t>, and </a:t>
            </a:r>
            <a:r>
              <a:rPr lang="en-US" sz="1800" b="1" dirty="0">
                <a:latin typeface="Times New Roman" panose="02020603050405020304" pitchFamily="18" charset="0"/>
                <a:cs typeface="Times New Roman" panose="02020603050405020304" pitchFamily="18" charset="0"/>
              </a:rPr>
              <a:t>follow care plans better</a:t>
            </a:r>
            <a:r>
              <a:rPr lang="en-US" sz="1800" dirty="0">
                <a:latin typeface="Times New Roman" panose="02020603050405020304" pitchFamily="18" charset="0"/>
                <a:cs typeface="Times New Roman" panose="02020603050405020304" pitchFamily="18" charset="0"/>
              </a:rPr>
              <a:t>.</a:t>
            </a:r>
          </a:p>
          <a:p>
            <a:endParaRPr lang="en-IN" sz="1800" dirty="0">
              <a:latin typeface="Times New Roman" panose="02020603050405020304" pitchFamily="18" charset="0"/>
              <a:cs typeface="Times New Roman" panose="02020603050405020304" pitchFamily="18" charset="0"/>
            </a:endParaRPr>
          </a:p>
          <a:p>
            <a:endParaRPr lang="en-IN" sz="1800" dirty="0"/>
          </a:p>
        </p:txBody>
      </p:sp>
    </p:spTree>
    <p:extLst>
      <p:ext uri="{BB962C8B-B14F-4D97-AF65-F5344CB8AC3E}">
        <p14:creationId xmlns:p14="http://schemas.microsoft.com/office/powerpoint/2010/main" val="19112767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283029" y="1415143"/>
            <a:ext cx="11070771" cy="4761820"/>
          </a:xfrm>
        </p:spPr>
        <p:txBody>
          <a:bodyPr/>
          <a:lstStyle/>
          <a:p>
            <a:pPr marL="0" indent="0">
              <a:buNone/>
            </a:pPr>
            <a:endParaRPr lang="en-US" dirty="0"/>
          </a:p>
          <a:p>
            <a:pPr marL="0" indent="0">
              <a:buNone/>
            </a:pPr>
            <a:endParaRPr lang="en-IN" dirty="0"/>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4100" name="Picture 4" descr="Barriers and Disparities in CDSS Adoption">
            <a:extLst>
              <a:ext uri="{FF2B5EF4-FFF2-40B4-BE49-F238E27FC236}">
                <a16:creationId xmlns:a16="http://schemas.microsoft.com/office/drawing/2014/main" id="{CEC3E668-D1CC-4E6D-B6A0-7D740C85BB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15143"/>
            <a:ext cx="6672943" cy="547347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871CB1E3-A0A7-6EDE-39FA-CE6DC6A5CEC6}"/>
              </a:ext>
            </a:extLst>
          </p:cNvPr>
          <p:cNvSpPr txBox="1"/>
          <p:nvPr/>
        </p:nvSpPr>
        <p:spPr>
          <a:xfrm>
            <a:off x="7053941" y="1760424"/>
            <a:ext cx="4484915" cy="3693319"/>
          </a:xfrm>
          <a:prstGeom prst="rect">
            <a:avLst/>
          </a:prstGeom>
          <a:noFill/>
        </p:spPr>
        <p:txBody>
          <a:bodyPr wrap="square" rtlCol="0">
            <a:spAutoFit/>
          </a:bodyPr>
          <a:lstStyle/>
          <a:p>
            <a:r>
              <a:rPr lang="en-IN" b="1" dirty="0">
                <a:latin typeface="Times New Roman" panose="02020603050405020304" pitchFamily="18" charset="0"/>
                <a:cs typeface="Times New Roman" panose="02020603050405020304" pitchFamily="18" charset="0"/>
              </a:rPr>
              <a:t>Insights from Global Literature:</a:t>
            </a:r>
          </a:p>
          <a:p>
            <a:pPr lvl="0"/>
            <a:r>
              <a:rPr lang="en-IN" dirty="0">
                <a:latin typeface="Times New Roman" panose="02020603050405020304" pitchFamily="18" charset="0"/>
                <a:cs typeface="Times New Roman" panose="02020603050405020304" pitchFamily="18" charset="0"/>
              </a:rPr>
              <a:t>In Sweden, CDSS integration into primary care reduced diabetes-related hospital admissions by 27%.</a:t>
            </a:r>
          </a:p>
          <a:p>
            <a:pPr lvl="0"/>
            <a:r>
              <a:rPr lang="en-IN" dirty="0">
                <a:latin typeface="Times New Roman" panose="02020603050405020304" pitchFamily="18" charset="0"/>
                <a:cs typeface="Times New Roman" panose="02020603050405020304" pitchFamily="18" charset="0"/>
              </a:rPr>
              <a:t>In Singapore, the </a:t>
            </a:r>
            <a:r>
              <a:rPr lang="en-IN" dirty="0" err="1">
                <a:latin typeface="Times New Roman" panose="02020603050405020304" pitchFamily="18" charset="0"/>
                <a:cs typeface="Times New Roman" panose="02020603050405020304" pitchFamily="18" charset="0"/>
              </a:rPr>
              <a:t>HealthHub</a:t>
            </a:r>
            <a:r>
              <a:rPr lang="en-IN" dirty="0">
                <a:latin typeface="Times New Roman" panose="02020603050405020304" pitchFamily="18" charset="0"/>
                <a:cs typeface="Times New Roman" panose="02020603050405020304" pitchFamily="18" charset="0"/>
              </a:rPr>
              <a:t> system integrates lab data and pharmacy records to support CDSS alerts, reducing medication errors by 35% .</a:t>
            </a:r>
          </a:p>
          <a:p>
            <a:pPr lvl="0"/>
            <a:r>
              <a:rPr lang="en-IN" dirty="0">
                <a:latin typeface="Times New Roman" panose="02020603050405020304" pitchFamily="18" charset="0"/>
                <a:cs typeface="Times New Roman" panose="02020603050405020304" pitchFamily="18" charset="0"/>
              </a:rPr>
              <a:t>Kenya’s pilot program on mobile-based CDSS for rural diabetes care showed promise but was limited by inconsistent power supply and lack of mobile network coverage in remote areas .</a:t>
            </a:r>
          </a:p>
        </p:txBody>
      </p:sp>
    </p:spTree>
    <p:extLst>
      <p:ext uri="{BB962C8B-B14F-4D97-AF65-F5344CB8AC3E}">
        <p14:creationId xmlns:p14="http://schemas.microsoft.com/office/powerpoint/2010/main" val="1498613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8E72D-E364-53B8-2F48-F15A62CACB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32E352-5D02-9253-98A3-CA55D91AABC5}"/>
              </a:ext>
            </a:extLst>
          </p:cNvPr>
          <p:cNvSpPr>
            <a:spLocks noGrp="1"/>
          </p:cNvSpPr>
          <p:nvPr>
            <p:ph type="title"/>
          </p:nvPr>
        </p:nvSpPr>
        <p:spPr/>
        <p:txBody>
          <a:bodyPr/>
          <a:lstStyle/>
          <a:p>
            <a:pPr algn="ctr"/>
            <a:r>
              <a:rPr lang="en-IN" b="1" dirty="0"/>
              <a:t>Results </a:t>
            </a:r>
          </a:p>
        </p:txBody>
      </p:sp>
      <p:sp>
        <p:nvSpPr>
          <p:cNvPr id="4" name="Slide Number Placeholder 3">
            <a:extLst>
              <a:ext uri="{FF2B5EF4-FFF2-40B4-BE49-F238E27FC236}">
                <a16:creationId xmlns:a16="http://schemas.microsoft.com/office/drawing/2014/main" id="{AD7D55ED-278C-828E-7288-305DC505F670}"/>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E31B0753-0991-CDF7-65A2-B73817C2AE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7" name="Content Placeholder 6">
            <a:extLst>
              <a:ext uri="{FF2B5EF4-FFF2-40B4-BE49-F238E27FC236}">
                <a16:creationId xmlns:a16="http://schemas.microsoft.com/office/drawing/2014/main" id="{AF6811ED-AF40-8228-8B29-AE2E6198AB63}"/>
              </a:ext>
            </a:extLst>
          </p:cNvPr>
          <p:cNvSpPr>
            <a:spLocks noGrp="1"/>
          </p:cNvSpPr>
          <p:nvPr>
            <p:ph idx="1"/>
          </p:nvPr>
        </p:nvSpPr>
        <p:spPr>
          <a:xfrm>
            <a:off x="582560" y="1407754"/>
            <a:ext cx="11255477" cy="5450246"/>
          </a:xfrm>
        </p:spPr>
        <p:txBody>
          <a:bodyPr>
            <a:normAutofit/>
          </a:bodyPr>
          <a:lstStyle/>
          <a:p>
            <a:endParaRPr lang="en-IN" sz="1800" dirty="0">
              <a:latin typeface="Times New Roman" panose="02020603050405020304" pitchFamily="18" charset="0"/>
              <a:cs typeface="Times New Roman" panose="02020603050405020304" pitchFamily="18" charset="0"/>
            </a:endParaRPr>
          </a:p>
          <a:p>
            <a:endParaRPr lang="en-IN" sz="1800" dirty="0"/>
          </a:p>
        </p:txBody>
      </p:sp>
      <p:graphicFrame>
        <p:nvGraphicFramePr>
          <p:cNvPr id="3" name="Table 2">
            <a:extLst>
              <a:ext uri="{FF2B5EF4-FFF2-40B4-BE49-F238E27FC236}">
                <a16:creationId xmlns:a16="http://schemas.microsoft.com/office/drawing/2014/main" id="{4FAFF826-6496-ED9A-F84B-22C4F9510566}"/>
              </a:ext>
            </a:extLst>
          </p:cNvPr>
          <p:cNvGraphicFramePr>
            <a:graphicFrameLocks noGrp="1"/>
          </p:cNvGraphicFramePr>
          <p:nvPr>
            <p:extLst>
              <p:ext uri="{D42A27DB-BD31-4B8C-83A1-F6EECF244321}">
                <p14:modId xmlns:p14="http://schemas.microsoft.com/office/powerpoint/2010/main" val="763958210"/>
              </p:ext>
            </p:extLst>
          </p:nvPr>
        </p:nvGraphicFramePr>
        <p:xfrm>
          <a:off x="582560" y="3284231"/>
          <a:ext cx="10515600" cy="3437244"/>
        </p:xfrm>
        <a:graphic>
          <a:graphicData uri="http://schemas.openxmlformats.org/drawingml/2006/table">
            <a:tbl>
              <a:tblPr firstRow="1" firstCol="1" bandRow="1">
                <a:tableStyleId>{5C22544A-7EE6-4342-B048-85BDC9FD1C3A}</a:tableStyleId>
              </a:tblPr>
              <a:tblGrid>
                <a:gridCol w="3505200">
                  <a:extLst>
                    <a:ext uri="{9D8B030D-6E8A-4147-A177-3AD203B41FA5}">
                      <a16:colId xmlns:a16="http://schemas.microsoft.com/office/drawing/2014/main" val="4121096570"/>
                    </a:ext>
                  </a:extLst>
                </a:gridCol>
                <a:gridCol w="3505200">
                  <a:extLst>
                    <a:ext uri="{9D8B030D-6E8A-4147-A177-3AD203B41FA5}">
                      <a16:colId xmlns:a16="http://schemas.microsoft.com/office/drawing/2014/main" val="3393795415"/>
                    </a:ext>
                  </a:extLst>
                </a:gridCol>
                <a:gridCol w="3505200">
                  <a:extLst>
                    <a:ext uri="{9D8B030D-6E8A-4147-A177-3AD203B41FA5}">
                      <a16:colId xmlns:a16="http://schemas.microsoft.com/office/drawing/2014/main" val="3402383927"/>
                    </a:ext>
                  </a:extLst>
                </a:gridCol>
              </a:tblGrid>
              <a:tr h="572874">
                <a:tc>
                  <a:txBody>
                    <a:bodyPr/>
                    <a:lstStyle/>
                    <a:p>
                      <a:pPr>
                        <a:lnSpc>
                          <a:spcPct val="200000"/>
                        </a:lnSpc>
                        <a:buNone/>
                        <a:tabLst>
                          <a:tab pos="480060" algn="l"/>
                        </a:tabLst>
                      </a:pPr>
                      <a:r>
                        <a:rPr lang="en-IN" sz="1100">
                          <a:effectLst/>
                        </a:rPr>
                        <a:t>Metric</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200000"/>
                        </a:lnSpc>
                        <a:buNone/>
                        <a:tabLst>
                          <a:tab pos="480060" algn="l"/>
                        </a:tabLst>
                      </a:pPr>
                      <a:r>
                        <a:rPr lang="en-IN" sz="1100">
                          <a:effectLst/>
                        </a:rPr>
                        <a:t>Observed Change</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200000"/>
                        </a:lnSpc>
                        <a:buNone/>
                        <a:tabLst>
                          <a:tab pos="480060" algn="l"/>
                        </a:tabLst>
                      </a:pPr>
                      <a:r>
                        <a:rPr lang="en-IN" sz="1100">
                          <a:effectLst/>
                        </a:rPr>
                        <a:t>Source/Context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957565869"/>
                  </a:ext>
                </a:extLst>
              </a:tr>
              <a:tr h="572874">
                <a:tc>
                  <a:txBody>
                    <a:bodyPr/>
                    <a:lstStyle/>
                    <a:p>
                      <a:pPr>
                        <a:lnSpc>
                          <a:spcPct val="200000"/>
                        </a:lnSpc>
                        <a:buNone/>
                        <a:tabLst>
                          <a:tab pos="480060" algn="l"/>
                        </a:tabLst>
                      </a:pPr>
                      <a:r>
                        <a:rPr lang="en-IN" sz="1100">
                          <a:effectLst/>
                        </a:rPr>
                        <a:t>Hospital Readmission Rate</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200000"/>
                        </a:lnSpc>
                        <a:buNone/>
                        <a:tabLst>
                          <a:tab pos="480060" algn="l"/>
                        </a:tabLst>
                      </a:pPr>
                      <a:r>
                        <a:rPr lang="en-IN" sz="1100">
                          <a:effectLst/>
                        </a:rPr>
                        <a:t>↓ 22%</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200000"/>
                        </a:lnSpc>
                        <a:buNone/>
                        <a:tabLst>
                          <a:tab pos="480060" algn="l"/>
                        </a:tabLst>
                      </a:pPr>
                      <a:r>
                        <a:rPr lang="en-IN" sz="1100">
                          <a:effectLst/>
                        </a:rPr>
                        <a:t>DiaTRUST Trial (AIIMS, PGIMER, KEM)</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68216574"/>
                  </a:ext>
                </a:extLst>
              </a:tr>
              <a:tr h="572874">
                <a:tc>
                  <a:txBody>
                    <a:bodyPr/>
                    <a:lstStyle/>
                    <a:p>
                      <a:pPr>
                        <a:lnSpc>
                          <a:spcPct val="200000"/>
                        </a:lnSpc>
                        <a:buNone/>
                        <a:tabLst>
                          <a:tab pos="480060" algn="l"/>
                        </a:tabLst>
                      </a:pPr>
                      <a:r>
                        <a:rPr lang="en-IN" sz="1100">
                          <a:effectLst/>
                        </a:rPr>
                        <a:t>Medication Error Rate</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200000"/>
                        </a:lnSpc>
                        <a:buNone/>
                        <a:tabLst>
                          <a:tab pos="480060" algn="l"/>
                        </a:tabLst>
                      </a:pPr>
                      <a:r>
                        <a:rPr lang="en-IN" sz="1100">
                          <a:effectLst/>
                        </a:rPr>
                        <a:t>↓ 18%</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200000"/>
                        </a:lnSpc>
                        <a:buNone/>
                        <a:tabLst>
                          <a:tab pos="480060" algn="l"/>
                        </a:tabLst>
                      </a:pPr>
                      <a:r>
                        <a:rPr lang="en-IN" sz="1100">
                          <a:effectLst/>
                        </a:rPr>
                        <a:t>AIIMS CDSS Pilot + d-Nav Trials</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95296627"/>
                  </a:ext>
                </a:extLst>
              </a:tr>
              <a:tr h="572874">
                <a:tc>
                  <a:txBody>
                    <a:bodyPr/>
                    <a:lstStyle/>
                    <a:p>
                      <a:pPr>
                        <a:lnSpc>
                          <a:spcPct val="200000"/>
                        </a:lnSpc>
                        <a:buNone/>
                        <a:tabLst>
                          <a:tab pos="480060" algn="l"/>
                        </a:tabLst>
                      </a:pPr>
                      <a:r>
                        <a:rPr lang="en-IN" sz="1100">
                          <a:effectLst/>
                        </a:rPr>
                        <a:t>Time to Return on Investment (ROI)</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200000"/>
                        </a:lnSpc>
                        <a:buNone/>
                        <a:tabLst>
                          <a:tab pos="480060" algn="l"/>
                        </a:tabLst>
                      </a:pPr>
                      <a:r>
                        <a:rPr lang="en-IN" sz="1100">
                          <a:effectLst/>
                        </a:rPr>
                        <a:t>18 months</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200000"/>
                        </a:lnSpc>
                        <a:buNone/>
                        <a:tabLst>
                          <a:tab pos="480060" algn="l"/>
                        </a:tabLst>
                      </a:pPr>
                      <a:r>
                        <a:rPr lang="en-IN" sz="1100">
                          <a:effectLst/>
                        </a:rPr>
                        <a:t>High-volume urban tertiary hospitals</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713141544"/>
                  </a:ext>
                </a:extLst>
              </a:tr>
              <a:tr h="572874">
                <a:tc>
                  <a:txBody>
                    <a:bodyPr/>
                    <a:lstStyle/>
                    <a:p>
                      <a:pPr>
                        <a:lnSpc>
                          <a:spcPct val="200000"/>
                        </a:lnSpc>
                        <a:buNone/>
                        <a:tabLst>
                          <a:tab pos="480060" algn="l"/>
                        </a:tabLst>
                      </a:pPr>
                      <a:r>
                        <a:rPr lang="en-IN" sz="1100">
                          <a:effectLst/>
                        </a:rPr>
                        <a:t>Average Implementation Cost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200000"/>
                        </a:lnSpc>
                        <a:buNone/>
                        <a:tabLst>
                          <a:tab pos="480060" algn="l"/>
                        </a:tabLst>
                      </a:pPr>
                      <a:r>
                        <a:rPr lang="en-IN" sz="1100">
                          <a:effectLst/>
                        </a:rPr>
                        <a:t>₹50–80 lakhs</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200000"/>
                        </a:lnSpc>
                        <a:buNone/>
                        <a:tabLst>
                          <a:tab pos="480060" algn="l"/>
                        </a:tabLst>
                      </a:pPr>
                      <a:r>
                        <a:rPr lang="en-IN" sz="1100">
                          <a:effectLst/>
                        </a:rPr>
                        <a:t>Across 5 hospitals under ABDM</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669571690"/>
                  </a:ext>
                </a:extLst>
              </a:tr>
              <a:tr h="572874">
                <a:tc>
                  <a:txBody>
                    <a:bodyPr/>
                    <a:lstStyle/>
                    <a:p>
                      <a:pPr>
                        <a:lnSpc>
                          <a:spcPct val="200000"/>
                        </a:lnSpc>
                        <a:buNone/>
                        <a:tabLst>
                          <a:tab pos="480060" algn="l"/>
                        </a:tabLst>
                      </a:pPr>
                      <a:r>
                        <a:rPr lang="en-IN" sz="1100">
                          <a:effectLst/>
                        </a:rPr>
                        <a:t>Net Cost Savings (1st Year)</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200000"/>
                        </a:lnSpc>
                        <a:buNone/>
                        <a:tabLst>
                          <a:tab pos="480060" algn="l"/>
                        </a:tabLst>
                      </a:pPr>
                      <a:r>
                        <a:rPr lang="en-IN" sz="1100">
                          <a:effectLst/>
                        </a:rPr>
                        <a:t>₹20–35 lakhs</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200000"/>
                        </a:lnSpc>
                        <a:buNone/>
                        <a:tabLst>
                          <a:tab pos="480060" algn="l"/>
                        </a:tabLst>
                      </a:pPr>
                      <a:r>
                        <a:rPr lang="en-IN" sz="1100" dirty="0">
                          <a:effectLst/>
                        </a:rPr>
                        <a:t>Reduced LOS, emergency care, adverse drug events</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624351813"/>
                  </a:ext>
                </a:extLst>
              </a:tr>
            </a:tbl>
          </a:graphicData>
        </a:graphic>
      </p:graphicFrame>
      <p:sp>
        <p:nvSpPr>
          <p:cNvPr id="5" name="Rectangle 1">
            <a:extLst>
              <a:ext uri="{FF2B5EF4-FFF2-40B4-BE49-F238E27FC236}">
                <a16:creationId xmlns:a16="http://schemas.microsoft.com/office/drawing/2014/main" id="{0BE492D8-3C54-015E-635D-3DC71275DF4F}"/>
              </a:ext>
            </a:extLst>
          </p:cNvPr>
          <p:cNvSpPr>
            <a:spLocks noChangeArrowheads="1"/>
          </p:cNvSpPr>
          <p:nvPr/>
        </p:nvSpPr>
        <p:spPr bwMode="auto">
          <a:xfrm>
            <a:off x="582560" y="3283632"/>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sp>
        <p:nvSpPr>
          <p:cNvPr id="8" name="TextBox 7">
            <a:extLst>
              <a:ext uri="{FF2B5EF4-FFF2-40B4-BE49-F238E27FC236}">
                <a16:creationId xmlns:a16="http://schemas.microsoft.com/office/drawing/2014/main" id="{9F071AE3-4D90-276B-20AD-CE3CC8B840AA}"/>
              </a:ext>
            </a:extLst>
          </p:cNvPr>
          <p:cNvSpPr txBox="1"/>
          <p:nvPr/>
        </p:nvSpPr>
        <p:spPr>
          <a:xfrm>
            <a:off x="656125" y="1579155"/>
            <a:ext cx="10368469" cy="2308324"/>
          </a:xfrm>
          <a:prstGeom prst="rect">
            <a:avLst/>
          </a:prstGeom>
          <a:noFill/>
        </p:spPr>
        <p:txBody>
          <a:bodyPr wrap="square" rtlCol="0">
            <a:spAutoFit/>
          </a:bodyPr>
          <a:lstStyle/>
          <a:p>
            <a:r>
              <a:rPr lang="en-US" b="1" u="sng" dirty="0"/>
              <a:t>Cost-Benefit Outcomes of CDSS Implementation</a:t>
            </a:r>
          </a:p>
          <a:p>
            <a:r>
              <a:rPr lang="en-IN" b="1" dirty="0"/>
              <a:t>Key Clinical Returns:</a:t>
            </a:r>
            <a:endParaRPr lang="en-IN" dirty="0"/>
          </a:p>
          <a:p>
            <a:r>
              <a:rPr lang="en-IN" dirty="0"/>
              <a:t>According to multiple implementation studies, including the </a:t>
            </a:r>
            <a:r>
              <a:rPr lang="en-IN" i="1" dirty="0"/>
              <a:t>AI-CDSS model deployed at All India Institute of Medical Sciences (AIIMS), Delhi (2023)</a:t>
            </a:r>
            <a:r>
              <a:rPr lang="en-IN" dirty="0"/>
              <a:t> and </a:t>
            </a:r>
            <a:r>
              <a:rPr lang="en-IN" i="1" dirty="0" err="1"/>
              <a:t>DiaTRUST</a:t>
            </a:r>
            <a:r>
              <a:rPr lang="en-IN" i="1" dirty="0"/>
              <a:t> Trial (2024)</a:t>
            </a:r>
            <a:r>
              <a:rPr lang="en-IN" dirty="0"/>
              <a:t>, the </a:t>
            </a:r>
            <a:r>
              <a:rPr lang="en-IN" b="1" dirty="0"/>
              <a:t>setup cost</a:t>
            </a:r>
            <a:r>
              <a:rPr lang="en-IN" dirty="0"/>
              <a:t> of an AI-enabled Clinical Decision Support System ranges between </a:t>
            </a:r>
            <a:r>
              <a:rPr lang="en-IN" b="1" dirty="0"/>
              <a:t>₹50–80 lakhs per unit</a:t>
            </a:r>
            <a:r>
              <a:rPr lang="en-IN" dirty="0"/>
              <a:t>, inclusive of software, training, and integration with Electronic Health Records (EHRs).</a:t>
            </a:r>
          </a:p>
          <a:p>
            <a:endParaRPr lang="en-IN" dirty="0"/>
          </a:p>
          <a:p>
            <a:endParaRPr lang="en-IN" dirty="0"/>
          </a:p>
        </p:txBody>
      </p:sp>
    </p:spTree>
    <p:extLst>
      <p:ext uri="{BB962C8B-B14F-4D97-AF65-F5344CB8AC3E}">
        <p14:creationId xmlns:p14="http://schemas.microsoft.com/office/powerpoint/2010/main" val="21930368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1182329" y="-155985"/>
            <a:ext cx="10515600" cy="1325563"/>
          </a:xfrm>
        </p:spPr>
        <p:txBody>
          <a:bodyPr/>
          <a:lstStyle/>
          <a:p>
            <a:pPr algn="ctr"/>
            <a:r>
              <a:rPr lang="en-IN" b="1" dirty="0"/>
              <a:t>Discussion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0" y="1349377"/>
            <a:ext cx="12191999" cy="6354642"/>
          </a:xfrm>
        </p:spPr>
        <p:txBody>
          <a:bodyPr>
            <a:normAutofit/>
          </a:bodyPr>
          <a:lstStyle/>
          <a:p>
            <a:pPr marL="0" indent="0">
              <a:buNone/>
            </a:pPr>
            <a:r>
              <a:rPr lang="en-US" sz="1800" b="1" dirty="0"/>
              <a:t>6.1 CDSS Effectiveness Is Not Guaranteed — Design Matters</a:t>
            </a:r>
          </a:p>
          <a:p>
            <a:r>
              <a:rPr lang="en-US" sz="1800" dirty="0"/>
              <a:t>A consistent finding across the review is that </a:t>
            </a:r>
            <a:r>
              <a:rPr lang="en-US" sz="1800" b="1" dirty="0"/>
              <a:t>CDSS implementation alone does not ensure better outcomes</a:t>
            </a:r>
            <a:r>
              <a:rPr lang="en-US" sz="1800" dirty="0"/>
              <a:t>. As shown by Cleveringa et al. (2013), systems lacking </a:t>
            </a:r>
            <a:r>
              <a:rPr lang="en-US" sz="1800" b="1" dirty="0"/>
              <a:t>feedback or integration</a:t>
            </a:r>
            <a:r>
              <a:rPr lang="en-US" sz="1800" dirty="0"/>
              <a:t> failed to significantly affect HbA1c or blood pressure. Conversely, tools that included real-time </a:t>
            </a:r>
            <a:r>
              <a:rPr lang="en-US" sz="1800" b="1" dirty="0"/>
              <a:t>performance feedback loops</a:t>
            </a:r>
            <a:r>
              <a:rPr lang="en-US" sz="1800" dirty="0"/>
              <a:t>, such as benchmark comparisons or clinician-specific alerts, showed improved effectiveness — especially in primary care. This indicates that </a:t>
            </a:r>
            <a:r>
              <a:rPr lang="en-US" sz="1800" b="1" dirty="0"/>
              <a:t>behavioral reinforcement</a:t>
            </a:r>
            <a:r>
              <a:rPr lang="en-US" sz="1800" dirty="0"/>
              <a:t> and </a:t>
            </a:r>
            <a:r>
              <a:rPr lang="en-US" sz="1800" b="1" dirty="0"/>
              <a:t>workflow alignment</a:t>
            </a:r>
            <a:r>
              <a:rPr lang="en-US" sz="1800" dirty="0"/>
              <a:t> are critical to CDSS success.</a:t>
            </a:r>
          </a:p>
          <a:p>
            <a:pPr marL="0" indent="0">
              <a:buNone/>
            </a:pPr>
            <a:r>
              <a:rPr lang="en-US" sz="1800" b="1" dirty="0"/>
              <a:t>6.2 From Static Rules to Adaptive Intelligence</a:t>
            </a:r>
          </a:p>
          <a:p>
            <a:r>
              <a:rPr lang="en-US" sz="1800" dirty="0"/>
              <a:t>The evolution from </a:t>
            </a:r>
            <a:r>
              <a:rPr lang="en-US" sz="1800" b="1" dirty="0"/>
              <a:t>rule-based</a:t>
            </a:r>
            <a:r>
              <a:rPr lang="en-US" sz="1800" dirty="0"/>
              <a:t> to </a:t>
            </a:r>
            <a:r>
              <a:rPr lang="en-US" sz="1800" b="1" dirty="0"/>
              <a:t>AI-enhanced CDSS</a:t>
            </a:r>
            <a:r>
              <a:rPr lang="en-US" sz="1800" dirty="0"/>
              <a:t> has been driven by the need for personalization, scalability, and faster decision-making. While early expert systems (e.g., </a:t>
            </a:r>
            <a:r>
              <a:rPr lang="en-US" sz="1800" dirty="0" err="1"/>
              <a:t>Rodbard</a:t>
            </a:r>
            <a:r>
              <a:rPr lang="en-US" sz="1800" dirty="0"/>
              <a:t> &amp; </a:t>
            </a:r>
            <a:r>
              <a:rPr lang="en-US" sz="1800" dirty="0" err="1"/>
              <a:t>Vigersky</a:t>
            </a:r>
            <a:r>
              <a:rPr lang="en-US" sz="1800" dirty="0"/>
              <a:t>, 2011) provided structured logic, they lacked flexibility. Newer systems, such as those developed by Islam et al. (2023), apply ensemble learning and hybrid models to deliver highly accurate predictions with user-friendly interfaces. This shift marks a move from rigid logic to </a:t>
            </a:r>
            <a:r>
              <a:rPr lang="en-US" sz="1800" b="1" dirty="0"/>
              <a:t>adaptive clinical support</a:t>
            </a:r>
            <a:r>
              <a:rPr lang="en-US" sz="1800" dirty="0"/>
              <a:t>, powered by data.</a:t>
            </a:r>
          </a:p>
          <a:p>
            <a:r>
              <a:rPr lang="en-US" sz="1800" dirty="0"/>
              <a:t>Two recent innovations further illustrate this shift toward intelligent, context-aware CDSS: </a:t>
            </a:r>
            <a:r>
              <a:rPr lang="en-US" sz="1800" b="1" dirty="0"/>
              <a:t>DNAV (Diabetes Navigation and Visualization System)</a:t>
            </a:r>
            <a:r>
              <a:rPr lang="en-US" sz="1800" dirty="0"/>
              <a:t> and </a:t>
            </a:r>
            <a:r>
              <a:rPr lang="en-US" sz="1800" b="1" dirty="0" err="1"/>
              <a:t>DiaTrust</a:t>
            </a:r>
            <a:r>
              <a:rPr lang="en-US" sz="1800" dirty="0"/>
              <a:t>. DNAV is an EHR-integrated tool that supports clinicians with dynamic glycemic visualizations, trend analyses, and therapy adjustment guidance—enhancing both accuracy and workflow efficiency. Meanwhile, </a:t>
            </a:r>
            <a:r>
              <a:rPr lang="en-US" sz="1800" dirty="0" err="1"/>
              <a:t>DiaTrust</a:t>
            </a:r>
            <a:r>
              <a:rPr lang="en-US" sz="1800" dirty="0"/>
              <a:t> adopts </a:t>
            </a:r>
            <a:r>
              <a:rPr lang="en-US" sz="1800" b="1" dirty="0"/>
              <a:t>Explainable AI (XAI)</a:t>
            </a:r>
            <a:r>
              <a:rPr lang="en-US" sz="1800" dirty="0"/>
              <a:t> to improve clinician trust in machine learning outputs by presenting transparent reasoning behind each decision. These systems exemplify the next generation of CDSS: </a:t>
            </a:r>
            <a:r>
              <a:rPr lang="en-US" sz="1800" b="1" dirty="0"/>
              <a:t>not only predictive, but also interpretable, user-friendly, and aligned with clinical thought processes</a:t>
            </a:r>
            <a:r>
              <a:rPr lang="en-US" sz="1800" dirty="0"/>
              <a:t>. While they are still gaining traction in peer-reviewed literature, their real-world application signals the direction of CDSS evolution.</a:t>
            </a:r>
          </a:p>
          <a:p>
            <a:endParaRPr lang="en-IN" sz="1800" dirty="0">
              <a:latin typeface="Times New Roman" panose="02020603050405020304" pitchFamily="18" charset="0"/>
              <a:cs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AA2008-CAF9-0212-CD85-E4C0D3DDB2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1EFC81-8639-5707-1C5A-A334CDA1EFC0}"/>
              </a:ext>
            </a:extLst>
          </p:cNvPr>
          <p:cNvSpPr>
            <a:spLocks noGrp="1"/>
          </p:cNvSpPr>
          <p:nvPr>
            <p:ph type="title"/>
          </p:nvPr>
        </p:nvSpPr>
        <p:spPr/>
        <p:txBody>
          <a:bodyPr/>
          <a:lstStyle/>
          <a:p>
            <a:pPr algn="ctr"/>
            <a:r>
              <a:rPr lang="en-IN" b="1" dirty="0"/>
              <a:t>Discussion </a:t>
            </a:r>
          </a:p>
        </p:txBody>
      </p:sp>
      <p:sp>
        <p:nvSpPr>
          <p:cNvPr id="3" name="Content Placeholder 2">
            <a:extLst>
              <a:ext uri="{FF2B5EF4-FFF2-40B4-BE49-F238E27FC236}">
                <a16:creationId xmlns:a16="http://schemas.microsoft.com/office/drawing/2014/main" id="{116B1D00-811C-94C9-ECB5-D40D2A8FFAA8}"/>
              </a:ext>
            </a:extLst>
          </p:cNvPr>
          <p:cNvSpPr>
            <a:spLocks noGrp="1"/>
          </p:cNvSpPr>
          <p:nvPr>
            <p:ph idx="1"/>
          </p:nvPr>
        </p:nvSpPr>
        <p:spPr>
          <a:xfrm>
            <a:off x="88490" y="1406013"/>
            <a:ext cx="11402962" cy="5525729"/>
          </a:xfrm>
        </p:spPr>
        <p:txBody>
          <a:bodyPr>
            <a:normAutofit lnSpcReduction="10000"/>
          </a:bodyPr>
          <a:lstStyle/>
          <a:p>
            <a:pPr marL="0" indent="0">
              <a:buNone/>
            </a:pPr>
            <a:r>
              <a:rPr lang="en-US" sz="1800" b="1" dirty="0"/>
              <a:t>6.3 Real-World Implementations Validate Impact</a:t>
            </a:r>
          </a:p>
          <a:p>
            <a:r>
              <a:rPr lang="en-US" sz="1800" dirty="0"/>
              <a:t>Institutional deployments like those at </a:t>
            </a:r>
            <a:r>
              <a:rPr lang="en-US" sz="1800" b="1" dirty="0"/>
              <a:t>Apollo Hospitals (India)</a:t>
            </a:r>
            <a:r>
              <a:rPr lang="en-US" sz="1800" dirty="0"/>
              <a:t> and </a:t>
            </a:r>
            <a:r>
              <a:rPr lang="en-US" sz="1800" b="1" dirty="0"/>
              <a:t>Cleveland Clinic (USA)</a:t>
            </a:r>
            <a:r>
              <a:rPr lang="en-US" sz="1800" dirty="0"/>
              <a:t> showed strong outcomes when CDSS tools were embedded in clinical workflows. These real-world studies emphasized that </a:t>
            </a:r>
            <a:r>
              <a:rPr lang="en-US" sz="1800" b="1" dirty="0"/>
              <a:t>technical design is not enough</a:t>
            </a:r>
            <a:r>
              <a:rPr lang="en-US" sz="1800" dirty="0"/>
              <a:t> — effective deployment depends on </a:t>
            </a:r>
            <a:r>
              <a:rPr lang="en-US" sz="1800" b="1" dirty="0"/>
              <a:t>contextual integration, usability, and clinician acceptance</a:t>
            </a:r>
            <a:r>
              <a:rPr lang="en-US" sz="1800" dirty="0"/>
              <a:t>.</a:t>
            </a:r>
          </a:p>
          <a:p>
            <a:r>
              <a:rPr lang="en-US" sz="1800" dirty="0"/>
              <a:t>In LMICs, mobile CDSS tools (e.g., tablets used by health workers in India) improved early screening and care coordination. These findings affirm that </a:t>
            </a:r>
            <a:r>
              <a:rPr lang="en-US" sz="1800" b="1" dirty="0"/>
              <a:t>scalable, context-aware CDSS can enhance diabetes care</a:t>
            </a:r>
            <a:r>
              <a:rPr lang="en-US" sz="1800" dirty="0"/>
              <a:t> even in resource-constrained settings.</a:t>
            </a:r>
            <a:endParaRPr lang="en-US" sz="1800" b="1" dirty="0"/>
          </a:p>
          <a:p>
            <a:pPr marL="0" indent="0">
              <a:buNone/>
            </a:pPr>
            <a:endParaRPr lang="en-US" sz="1800" b="1" dirty="0"/>
          </a:p>
          <a:p>
            <a:pPr marL="0" indent="0">
              <a:buNone/>
            </a:pPr>
            <a:r>
              <a:rPr lang="en-US" sz="1800" b="1" dirty="0"/>
              <a:t>6.4 Barriers Remain — Especially Around Trust and Interoperability</a:t>
            </a:r>
          </a:p>
          <a:p>
            <a:r>
              <a:rPr lang="en-US" sz="1800" dirty="0"/>
              <a:t>Despite technological advances, challenges persist. Many studies cited:</a:t>
            </a:r>
          </a:p>
          <a:p>
            <a:r>
              <a:rPr lang="en-US" sz="1800" b="1" dirty="0"/>
              <a:t>Lack of interoperability</a:t>
            </a:r>
            <a:r>
              <a:rPr lang="en-US" sz="1800" dirty="0"/>
              <a:t> between CDSS and existing health systems</a:t>
            </a:r>
          </a:p>
          <a:p>
            <a:r>
              <a:rPr lang="en-US" sz="1800" b="1" dirty="0"/>
              <a:t>Clinician skepticism</a:t>
            </a:r>
            <a:r>
              <a:rPr lang="en-US" sz="1800" dirty="0"/>
              <a:t>, especially toward opaque “black box” AI models</a:t>
            </a:r>
          </a:p>
          <a:p>
            <a:r>
              <a:rPr lang="en-US" sz="1800" b="1" dirty="0"/>
              <a:t>Insufficient training and IT support</a:t>
            </a:r>
            <a:r>
              <a:rPr lang="en-US" sz="1800" dirty="0"/>
              <a:t> for end users</a:t>
            </a:r>
          </a:p>
          <a:p>
            <a:r>
              <a:rPr lang="en-US" sz="1800" b="1" dirty="0"/>
              <a:t>Limited patient engagement</a:t>
            </a:r>
            <a:r>
              <a:rPr lang="en-US" sz="1800" dirty="0"/>
              <a:t> in system design</a:t>
            </a:r>
          </a:p>
          <a:p>
            <a:r>
              <a:rPr lang="en-US" sz="1800" b="1" dirty="0"/>
              <a:t>Scarcity of economic evaluations</a:t>
            </a:r>
            <a:r>
              <a:rPr lang="en-US" sz="1800" dirty="0"/>
              <a:t> in public health settings</a:t>
            </a:r>
          </a:p>
          <a:p>
            <a:r>
              <a:rPr lang="en-US" sz="1800" dirty="0"/>
              <a:t>Notably, trust remains a key issue — reinforcing the importance of </a:t>
            </a:r>
            <a:r>
              <a:rPr lang="en-US" sz="1800" b="1" dirty="0"/>
              <a:t>transparency, explainability</a:t>
            </a:r>
            <a:r>
              <a:rPr lang="en-US" sz="1800" dirty="0"/>
              <a:t>, and shared decision-making interfaces.</a:t>
            </a:r>
          </a:p>
          <a:p>
            <a:endParaRPr lang="en-IN" sz="1800" dirty="0">
              <a:latin typeface="Times New Roman" panose="02020603050405020304" pitchFamily="18" charset="0"/>
              <a:cs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B2055A65-61A5-0520-ABD3-642C8A0D7195}"/>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1D0749BC-FA2E-674A-A18A-F9D02D47CA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360113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4E001B-7963-39EF-2CCD-55A9EF1469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CE180B-6FED-9854-AF3B-43199872ED1E}"/>
              </a:ext>
            </a:extLst>
          </p:cNvPr>
          <p:cNvSpPr>
            <a:spLocks noGrp="1"/>
          </p:cNvSpPr>
          <p:nvPr>
            <p:ph type="title"/>
          </p:nvPr>
        </p:nvSpPr>
        <p:spPr/>
        <p:txBody>
          <a:bodyPr/>
          <a:lstStyle/>
          <a:p>
            <a:pPr algn="ctr"/>
            <a:r>
              <a:rPr lang="en-IN" b="1" dirty="0"/>
              <a:t>Discussion </a:t>
            </a:r>
          </a:p>
        </p:txBody>
      </p:sp>
      <p:sp>
        <p:nvSpPr>
          <p:cNvPr id="3" name="Content Placeholder 2">
            <a:extLst>
              <a:ext uri="{FF2B5EF4-FFF2-40B4-BE49-F238E27FC236}">
                <a16:creationId xmlns:a16="http://schemas.microsoft.com/office/drawing/2014/main" id="{0133AB05-7446-9227-7B00-5AA326CCDBAE}"/>
              </a:ext>
            </a:extLst>
          </p:cNvPr>
          <p:cNvSpPr>
            <a:spLocks noGrp="1"/>
          </p:cNvSpPr>
          <p:nvPr>
            <p:ph idx="1"/>
          </p:nvPr>
        </p:nvSpPr>
        <p:spPr>
          <a:xfrm>
            <a:off x="975852" y="1847850"/>
            <a:ext cx="10515600" cy="4351338"/>
          </a:xfrm>
        </p:spPr>
        <p:txBody>
          <a:bodyPr>
            <a:normAutofit/>
          </a:bodyPr>
          <a:lstStyle/>
          <a:p>
            <a:pPr marL="0" indent="0">
              <a:buNone/>
            </a:pPr>
            <a:r>
              <a:rPr lang="en-US" sz="1800" b="1" dirty="0"/>
              <a:t>6.5 Future Directions: Towards Co-Designed, Ethical, and Scalable CDSS</a:t>
            </a:r>
          </a:p>
          <a:p>
            <a:r>
              <a:rPr lang="en-US" sz="1800" dirty="0"/>
              <a:t>To ensure long-term impact, future research should prioritize:</a:t>
            </a:r>
          </a:p>
          <a:p>
            <a:r>
              <a:rPr lang="en-US" sz="1800" b="1" dirty="0"/>
              <a:t>Co-designed tools</a:t>
            </a:r>
            <a:r>
              <a:rPr lang="en-US" sz="1800" dirty="0"/>
              <a:t> that involve clinicians and patients from development stage</a:t>
            </a:r>
          </a:p>
          <a:p>
            <a:r>
              <a:rPr lang="en-US" sz="1800" b="1" dirty="0"/>
              <a:t>Hybrid AI + rule-based models</a:t>
            </a:r>
            <a:r>
              <a:rPr lang="en-US" sz="1800" dirty="0"/>
              <a:t> for better interpretability</a:t>
            </a:r>
          </a:p>
          <a:p>
            <a:r>
              <a:rPr lang="en-US" sz="1800" b="1" dirty="0"/>
              <a:t>Localization and multilingual functionality</a:t>
            </a:r>
            <a:r>
              <a:rPr lang="en-US" sz="1800" dirty="0"/>
              <a:t>, especially for LMICs</a:t>
            </a:r>
          </a:p>
          <a:p>
            <a:r>
              <a:rPr lang="en-US" sz="1800" b="1" dirty="0"/>
              <a:t>Federated AI architectures</a:t>
            </a:r>
            <a:r>
              <a:rPr lang="en-US" sz="1800" dirty="0"/>
              <a:t> that allow data-safe collaboration</a:t>
            </a:r>
          </a:p>
          <a:p>
            <a:r>
              <a:rPr lang="en-US" sz="1800" b="1" dirty="0"/>
              <a:t>Ethical governance frameworks</a:t>
            </a:r>
            <a:r>
              <a:rPr lang="en-US" sz="1800" dirty="0"/>
              <a:t> ensuring fairness and accountability</a:t>
            </a:r>
          </a:p>
          <a:p>
            <a:r>
              <a:rPr lang="en-US" sz="1800" dirty="0"/>
              <a:t>The next generation of CDSS must be </a:t>
            </a:r>
            <a:r>
              <a:rPr lang="en-US" sz="1800" b="1" dirty="0"/>
              <a:t>transparent, flexible, and user-centered</a:t>
            </a:r>
            <a:r>
              <a:rPr lang="en-US" sz="1800" dirty="0"/>
              <a:t>, aligned with the specific needs of the healthcare ecosystem it serves.</a:t>
            </a:r>
          </a:p>
          <a:p>
            <a:pPr marL="0" indent="0">
              <a:buNone/>
            </a:pPr>
            <a:r>
              <a:rPr lang="en-IN" sz="1800" b="1" dirty="0">
                <a:latin typeface="Times New Roman" panose="02020603050405020304" pitchFamily="18" charset="0"/>
                <a:cs typeface="Times New Roman" panose="02020603050405020304" pitchFamily="18" charset="0"/>
              </a:rPr>
              <a:t>Emerging Tools and Global Case Studies</a:t>
            </a:r>
            <a:endParaRPr lang="en-IN" sz="1800" dirty="0">
              <a:latin typeface="Times New Roman" panose="02020603050405020304" pitchFamily="18" charset="0"/>
              <a:cs typeface="Times New Roman" panose="02020603050405020304" pitchFamily="18" charset="0"/>
            </a:endParaRPr>
          </a:p>
          <a:p>
            <a:r>
              <a:rPr lang="en-IN" sz="1800" dirty="0">
                <a:latin typeface="Times New Roman" panose="02020603050405020304" pitchFamily="18" charset="0"/>
                <a:cs typeface="Times New Roman" panose="02020603050405020304" pitchFamily="18" charset="0"/>
              </a:rPr>
              <a:t>Several mobile-based and cloud-integrated CDSS tools are revolutionizing diabetes care:</a:t>
            </a:r>
          </a:p>
          <a:p>
            <a:pPr marL="0" indent="0">
              <a:buNone/>
            </a:pPr>
            <a:endParaRPr lang="en-IN" sz="1800" dirty="0">
              <a:latin typeface="Times New Roman" panose="02020603050405020304" pitchFamily="18" charset="0"/>
              <a:cs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DC20818C-9FFA-FD1D-D47E-CEC932B035F6}"/>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6" name="Picture 5">
            <a:extLst>
              <a:ext uri="{FF2B5EF4-FFF2-40B4-BE49-F238E27FC236}">
                <a16:creationId xmlns:a16="http://schemas.microsoft.com/office/drawing/2014/main" id="{AA7F8707-73F6-2958-6FBF-76F2F68322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4525746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B65A7-3589-5A6D-A05B-FC2173721C6A}"/>
              </a:ext>
            </a:extLst>
          </p:cNvPr>
          <p:cNvSpPr>
            <a:spLocks noGrp="1"/>
          </p:cNvSpPr>
          <p:nvPr>
            <p:ph type="title"/>
          </p:nvPr>
        </p:nvSpPr>
        <p:spPr>
          <a:xfrm>
            <a:off x="2539181" y="410368"/>
            <a:ext cx="10515600" cy="1325563"/>
          </a:xfrm>
        </p:spPr>
        <p:txBody>
          <a:bodyPr>
            <a:normAutofit fontScale="90000"/>
          </a:bodyPr>
          <a:lstStyle/>
          <a:p>
            <a:pPr marL="0" indent="0"/>
            <a:r>
              <a:rPr lang="en-IN" b="1" u="sng" dirty="0">
                <a:latin typeface="+mn-lt"/>
                <a:cs typeface="Times New Roman" panose="02020603050405020304" pitchFamily="18" charset="0"/>
              </a:rPr>
              <a:t>Emerging Tools and Global Case Studies</a:t>
            </a:r>
            <a:br>
              <a:rPr lang="en-IN" b="1" dirty="0">
                <a:latin typeface="+mn-lt"/>
                <a:cs typeface="Times New Roman" panose="02020603050405020304" pitchFamily="18" charset="0"/>
              </a:rPr>
            </a:br>
            <a:br>
              <a:rPr lang="en-IN" b="1" dirty="0">
                <a:latin typeface="Times New Roman" panose="02020603050405020304" pitchFamily="18" charset="0"/>
                <a:cs typeface="Times New Roman" panose="02020603050405020304" pitchFamily="18" charset="0"/>
              </a:rPr>
            </a:br>
            <a:r>
              <a:rPr lang="en-IN" sz="2000" dirty="0">
                <a:latin typeface="Times New Roman" panose="02020603050405020304" pitchFamily="18" charset="0"/>
                <a:cs typeface="Times New Roman" panose="02020603050405020304" pitchFamily="18" charset="0"/>
              </a:rPr>
              <a:t>Several mobile-based and cloud-integrated CDSS tools are revolutionizing diabetes care:</a:t>
            </a:r>
            <a:br>
              <a:rPr lang="en-IN" dirty="0">
                <a:latin typeface="Times New Roman" panose="02020603050405020304" pitchFamily="18" charset="0"/>
                <a:cs typeface="Times New Roman" panose="02020603050405020304" pitchFamily="18" charset="0"/>
              </a:rPr>
            </a:br>
            <a:endParaRPr lang="en-IN" dirty="0"/>
          </a:p>
        </p:txBody>
      </p:sp>
      <p:sp>
        <p:nvSpPr>
          <p:cNvPr id="3" name="Content Placeholder 2">
            <a:extLst>
              <a:ext uri="{FF2B5EF4-FFF2-40B4-BE49-F238E27FC236}">
                <a16:creationId xmlns:a16="http://schemas.microsoft.com/office/drawing/2014/main" id="{171A3799-096F-929A-E253-AEDF48C5CC9C}"/>
              </a:ext>
            </a:extLst>
          </p:cNvPr>
          <p:cNvSpPr>
            <a:spLocks noGrp="1"/>
          </p:cNvSpPr>
          <p:nvPr>
            <p:ph idx="1"/>
          </p:nvPr>
        </p:nvSpPr>
        <p:spPr/>
        <p:txBody>
          <a:bodyPr>
            <a:normAutofit/>
          </a:bodyPr>
          <a:lstStyle/>
          <a:p>
            <a:pPr marL="0" indent="0">
              <a:buNone/>
            </a:pPr>
            <a:r>
              <a:rPr lang="en-US" sz="1900" b="1" dirty="0">
                <a:latin typeface="Times New Roman" panose="02020603050405020304" pitchFamily="18" charset="0"/>
                <a:cs typeface="Times New Roman" panose="02020603050405020304" pitchFamily="18" charset="0"/>
              </a:rPr>
              <a:t>1. </a:t>
            </a:r>
            <a:r>
              <a:rPr lang="en-US" sz="1900" b="1" u="sng" dirty="0">
                <a:latin typeface="Times New Roman" panose="02020603050405020304" pitchFamily="18" charset="0"/>
                <a:cs typeface="Times New Roman" panose="02020603050405020304" pitchFamily="18" charset="0"/>
              </a:rPr>
              <a:t>d-Nav® (FDA-approved AI insulin dosing tool)</a:t>
            </a:r>
          </a:p>
          <a:p>
            <a:r>
              <a:rPr lang="en-US" sz="1900" b="1" dirty="0">
                <a:latin typeface="Times New Roman" panose="02020603050405020304" pitchFamily="18" charset="0"/>
                <a:cs typeface="Times New Roman" panose="02020603050405020304" pitchFamily="18" charset="0"/>
              </a:rPr>
              <a:t>What it is:</a:t>
            </a:r>
            <a:r>
              <a:rPr lang="en-US" sz="1900" dirty="0">
                <a:latin typeface="Times New Roman" panose="02020603050405020304" pitchFamily="18" charset="0"/>
                <a:cs typeface="Times New Roman" panose="02020603050405020304" pitchFamily="18" charset="0"/>
              </a:rPr>
              <a:t> An AI-based </a:t>
            </a:r>
            <a:r>
              <a:rPr lang="en-US" sz="1900" b="1" dirty="0">
                <a:latin typeface="Times New Roman" panose="02020603050405020304" pitchFamily="18" charset="0"/>
                <a:cs typeface="Times New Roman" panose="02020603050405020304" pitchFamily="18" charset="0"/>
              </a:rPr>
              <a:t>automated insulin titration CDSS</a:t>
            </a:r>
            <a:r>
              <a:rPr lang="en-US" sz="1900" dirty="0">
                <a:latin typeface="Times New Roman" panose="02020603050405020304" pitchFamily="18" charset="0"/>
                <a:cs typeface="Times New Roman" panose="02020603050405020304" pitchFamily="18" charset="0"/>
              </a:rPr>
              <a:t> that calculates real-time dose adjustments without clinician input.</a:t>
            </a:r>
          </a:p>
          <a:p>
            <a:r>
              <a:rPr lang="en-US" sz="1900" b="1" dirty="0">
                <a:latin typeface="Times New Roman" panose="02020603050405020304" pitchFamily="18" charset="0"/>
                <a:cs typeface="Times New Roman" panose="02020603050405020304" pitchFamily="18" charset="0"/>
              </a:rPr>
              <a:t>Used for:</a:t>
            </a:r>
            <a:r>
              <a:rPr lang="en-US" sz="1900" dirty="0">
                <a:latin typeface="Times New Roman" panose="02020603050405020304" pitchFamily="18" charset="0"/>
                <a:cs typeface="Times New Roman" panose="02020603050405020304" pitchFamily="18" charset="0"/>
              </a:rPr>
              <a:t> Patients on insulin therapy for </a:t>
            </a:r>
            <a:r>
              <a:rPr lang="en-US" sz="1900" b="1" dirty="0">
                <a:latin typeface="Times New Roman" panose="02020603050405020304" pitchFamily="18" charset="0"/>
                <a:cs typeface="Times New Roman" panose="02020603050405020304" pitchFamily="18" charset="0"/>
              </a:rPr>
              <a:t>Type 2 Diabetes</a:t>
            </a:r>
            <a:r>
              <a:rPr lang="en-US" sz="1900" dirty="0">
                <a:latin typeface="Times New Roman" panose="02020603050405020304" pitchFamily="18" charset="0"/>
                <a:cs typeface="Times New Roman" panose="02020603050405020304" pitchFamily="18" charset="0"/>
              </a:rPr>
              <a:t>.</a:t>
            </a:r>
          </a:p>
          <a:p>
            <a:r>
              <a:rPr lang="en-US" sz="1900" b="1" dirty="0">
                <a:latin typeface="Times New Roman" panose="02020603050405020304" pitchFamily="18" charset="0"/>
                <a:cs typeface="Times New Roman" panose="02020603050405020304" pitchFamily="18" charset="0"/>
              </a:rPr>
              <a:t>CDSS Role:</a:t>
            </a:r>
            <a:r>
              <a:rPr lang="en-US" sz="1900" dirty="0">
                <a:latin typeface="Times New Roman" panose="02020603050405020304" pitchFamily="18" charset="0"/>
                <a:cs typeface="Times New Roman" panose="02020603050405020304" pitchFamily="18" charset="0"/>
              </a:rPr>
              <a:t> It interprets glucose data and provides </a:t>
            </a:r>
            <a:r>
              <a:rPr lang="en-US" sz="1900" b="1" dirty="0">
                <a:latin typeface="Times New Roman" panose="02020603050405020304" pitchFamily="18" charset="0"/>
                <a:cs typeface="Times New Roman" panose="02020603050405020304" pitchFamily="18" charset="0"/>
              </a:rPr>
              <a:t>evidence-based insulin dosing recommendations</a:t>
            </a:r>
            <a:r>
              <a:rPr lang="en-US" sz="1900" dirty="0">
                <a:latin typeface="Times New Roman" panose="02020603050405020304" pitchFamily="18" charset="0"/>
                <a:cs typeface="Times New Roman" panose="02020603050405020304" pitchFamily="18" charset="0"/>
              </a:rPr>
              <a:t>, which is the very function of a clinical decision support system.</a:t>
            </a:r>
          </a:p>
          <a:p>
            <a:r>
              <a:rPr lang="en-US" sz="1900" b="1" dirty="0">
                <a:latin typeface="Times New Roman" panose="02020603050405020304" pitchFamily="18" charset="0"/>
                <a:cs typeface="Times New Roman" panose="02020603050405020304" pitchFamily="18" charset="0"/>
              </a:rPr>
              <a:t>Outcomes:</a:t>
            </a:r>
            <a:r>
              <a:rPr lang="en-US" sz="1900" dirty="0">
                <a:latin typeface="Times New Roman" panose="02020603050405020304" pitchFamily="18" charset="0"/>
                <a:cs typeface="Times New Roman" panose="02020603050405020304" pitchFamily="18" charset="0"/>
              </a:rPr>
              <a:t> Shown to improve </a:t>
            </a:r>
            <a:r>
              <a:rPr lang="en-US" sz="1900" b="1" dirty="0">
                <a:latin typeface="Times New Roman" panose="02020603050405020304" pitchFamily="18" charset="0"/>
                <a:cs typeface="Times New Roman" panose="02020603050405020304" pitchFamily="18" charset="0"/>
              </a:rPr>
              <a:t>HbA1c</a:t>
            </a:r>
            <a:r>
              <a:rPr lang="en-US" sz="1900" dirty="0">
                <a:latin typeface="Times New Roman" panose="02020603050405020304" pitchFamily="18" charset="0"/>
                <a:cs typeface="Times New Roman" panose="02020603050405020304" pitchFamily="18" charset="0"/>
              </a:rPr>
              <a:t>, reduce hypoglycemia, and lower burden on endocrinologists.</a:t>
            </a:r>
          </a:p>
          <a:p>
            <a:pPr marL="0" indent="0">
              <a:buNone/>
            </a:pPr>
            <a:r>
              <a:rPr lang="en-US" sz="2000" b="1" dirty="0">
                <a:latin typeface="Times New Roman" panose="02020603050405020304" pitchFamily="18" charset="0"/>
                <a:cs typeface="Times New Roman" panose="02020603050405020304" pitchFamily="18" charset="0"/>
              </a:rPr>
              <a:t>2. </a:t>
            </a:r>
            <a:r>
              <a:rPr lang="en-US" sz="2000" b="1" u="sng" dirty="0">
                <a:latin typeface="Times New Roman" panose="02020603050405020304" pitchFamily="18" charset="0"/>
                <a:cs typeface="Times New Roman" panose="02020603050405020304" pitchFamily="18" charset="0"/>
              </a:rPr>
              <a:t>BlueStar® by </a:t>
            </a:r>
            <a:r>
              <a:rPr lang="en-US" sz="2000" b="1" u="sng" dirty="0" err="1">
                <a:latin typeface="Times New Roman" panose="02020603050405020304" pitchFamily="18" charset="0"/>
                <a:cs typeface="Times New Roman" panose="02020603050405020304" pitchFamily="18" charset="0"/>
              </a:rPr>
              <a:t>Welldoc</a:t>
            </a:r>
            <a:endParaRPr lang="en-US" sz="2000" b="1" u="sng"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What it is:</a:t>
            </a:r>
            <a:r>
              <a:rPr lang="en-US" sz="2000" dirty="0">
                <a:latin typeface="Times New Roman" panose="02020603050405020304" pitchFamily="18" charset="0"/>
                <a:cs typeface="Times New Roman" panose="02020603050405020304" pitchFamily="18" charset="0"/>
              </a:rPr>
              <a:t> A </a:t>
            </a:r>
            <a:r>
              <a:rPr lang="en-US" sz="2000" b="1" dirty="0">
                <a:latin typeface="Times New Roman" panose="02020603050405020304" pitchFamily="18" charset="0"/>
                <a:cs typeface="Times New Roman" panose="02020603050405020304" pitchFamily="18" charset="0"/>
              </a:rPr>
              <a:t>mobile CDSS app</a:t>
            </a:r>
            <a:r>
              <a:rPr lang="en-US" sz="2000" dirty="0">
                <a:latin typeface="Times New Roman" panose="02020603050405020304" pitchFamily="18" charset="0"/>
                <a:cs typeface="Times New Roman" panose="02020603050405020304" pitchFamily="18" charset="0"/>
              </a:rPr>
              <a:t> approved by the FDA, used in conjunction with clinicians to support people with </a:t>
            </a:r>
            <a:r>
              <a:rPr lang="en-US" sz="2000" b="1" dirty="0">
                <a:latin typeface="Times New Roman" panose="02020603050405020304" pitchFamily="18" charset="0"/>
                <a:cs typeface="Times New Roman" panose="02020603050405020304" pitchFamily="18" charset="0"/>
              </a:rPr>
              <a:t>T2DM</a:t>
            </a:r>
            <a:r>
              <a:rPr lang="en-US" sz="2000" dirty="0">
                <a:latin typeface="Times New Roman" panose="02020603050405020304" pitchFamily="18" charset="0"/>
                <a:cs typeface="Times New Roman" panose="02020603050405020304" pitchFamily="18" charset="0"/>
              </a:rPr>
              <a:t>.</a:t>
            </a:r>
          </a:p>
          <a:p>
            <a:r>
              <a:rPr lang="en-US" sz="2000" b="1" dirty="0">
                <a:latin typeface="Times New Roman" panose="02020603050405020304" pitchFamily="18" charset="0"/>
                <a:cs typeface="Times New Roman" panose="02020603050405020304" pitchFamily="18" charset="0"/>
              </a:rPr>
              <a:t>Functions:</a:t>
            </a:r>
            <a:r>
              <a:rPr lang="en-US" sz="2000" dirty="0">
                <a:latin typeface="Times New Roman" panose="02020603050405020304" pitchFamily="18" charset="0"/>
                <a:cs typeface="Times New Roman" panose="02020603050405020304" pitchFamily="18" charset="0"/>
              </a:rPr>
              <a:t> Offers real-time coaching, glucose trend interpretation, </a:t>
            </a:r>
            <a:r>
              <a:rPr lang="en-US" sz="2000" b="1" dirty="0">
                <a:latin typeface="Times New Roman" panose="02020603050405020304" pitchFamily="18" charset="0"/>
                <a:cs typeface="Times New Roman" panose="02020603050405020304" pitchFamily="18" charset="0"/>
              </a:rPr>
              <a:t>medication alerts</a:t>
            </a:r>
            <a:r>
              <a:rPr lang="en-US" sz="2000" dirty="0">
                <a:latin typeface="Times New Roman" panose="02020603050405020304" pitchFamily="18" charset="0"/>
                <a:cs typeface="Times New Roman" panose="02020603050405020304" pitchFamily="18" charset="0"/>
              </a:rPr>
              <a:t>, and lifestyle support.</a:t>
            </a:r>
          </a:p>
          <a:p>
            <a:endParaRPr lang="en-US" sz="1900" dirty="0">
              <a:latin typeface="Times New Roman" panose="02020603050405020304" pitchFamily="18" charset="0"/>
              <a:cs typeface="Times New Roman" panose="02020603050405020304" pitchFamily="18" charset="0"/>
            </a:endParaRPr>
          </a:p>
          <a:p>
            <a:endParaRPr lang="en-IN" dirty="0"/>
          </a:p>
        </p:txBody>
      </p:sp>
      <p:sp>
        <p:nvSpPr>
          <p:cNvPr id="5" name="Slide Number Placeholder 4">
            <a:extLst>
              <a:ext uri="{FF2B5EF4-FFF2-40B4-BE49-F238E27FC236}">
                <a16:creationId xmlns:a16="http://schemas.microsoft.com/office/drawing/2014/main" id="{22D01028-D002-C7CA-5688-E279287F5BA6}"/>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11" name="Picture 10">
            <a:extLst>
              <a:ext uri="{FF2B5EF4-FFF2-40B4-BE49-F238E27FC236}">
                <a16:creationId xmlns:a16="http://schemas.microsoft.com/office/drawing/2014/main" id="{D968D1A1-4BC1-B41C-D095-2C4733B437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3343"/>
            <a:ext cx="2539599" cy="1195387"/>
          </a:xfrm>
          <a:prstGeom prst="rect">
            <a:avLst/>
          </a:prstGeom>
        </p:spPr>
      </p:pic>
    </p:spTree>
    <p:extLst>
      <p:ext uri="{BB962C8B-B14F-4D97-AF65-F5344CB8AC3E}">
        <p14:creationId xmlns:p14="http://schemas.microsoft.com/office/powerpoint/2010/main" val="4807080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7DCFBE9-B122-FBA8-41A4-35FDF0777076}"/>
              </a:ext>
            </a:extLst>
          </p:cNvPr>
          <p:cNvSpPr>
            <a:spLocks noGrp="1"/>
          </p:cNvSpPr>
          <p:nvPr>
            <p:ph idx="1"/>
          </p:nvPr>
        </p:nvSpPr>
        <p:spPr>
          <a:xfrm>
            <a:off x="0" y="1292773"/>
            <a:ext cx="6054213" cy="5975572"/>
          </a:xfrm>
        </p:spPr>
        <p:txBody>
          <a:bodyPr>
            <a:normAutofit/>
          </a:bodyPr>
          <a:lstStyle/>
          <a:p>
            <a:r>
              <a:rPr lang="en-US" sz="1800" b="1" dirty="0">
                <a:latin typeface="Times New Roman" panose="02020603050405020304" pitchFamily="18" charset="0"/>
                <a:cs typeface="Times New Roman" panose="02020603050405020304" pitchFamily="18" charset="0"/>
              </a:rPr>
              <a:t>Integration:</a:t>
            </a:r>
            <a:r>
              <a:rPr lang="en-US" sz="1800" dirty="0">
                <a:latin typeface="Times New Roman" panose="02020603050405020304" pitchFamily="18" charset="0"/>
                <a:cs typeface="Times New Roman" panose="02020603050405020304" pitchFamily="18" charset="0"/>
              </a:rPr>
              <a:t> Can sync with lab results, EHRs, and Bluetooth glucose monitors.</a:t>
            </a:r>
          </a:p>
          <a:p>
            <a:r>
              <a:rPr lang="en-US" sz="1800" b="1" dirty="0">
                <a:latin typeface="Times New Roman" panose="02020603050405020304" pitchFamily="18" charset="0"/>
                <a:cs typeface="Times New Roman" panose="02020603050405020304" pitchFamily="18" charset="0"/>
              </a:rPr>
              <a:t>Relevance:</a:t>
            </a:r>
            <a:r>
              <a:rPr lang="en-US" sz="1800" dirty="0">
                <a:latin typeface="Times New Roman" panose="02020603050405020304" pitchFamily="18" charset="0"/>
                <a:cs typeface="Times New Roman" panose="02020603050405020304" pitchFamily="18" charset="0"/>
              </a:rPr>
              <a:t> Designed </a:t>
            </a:r>
            <a:r>
              <a:rPr lang="en-US" sz="1800" b="1" dirty="0">
                <a:latin typeface="Times New Roman" panose="02020603050405020304" pitchFamily="18" charset="0"/>
                <a:cs typeface="Times New Roman" panose="02020603050405020304" pitchFamily="18" charset="0"/>
              </a:rPr>
              <a:t>specifically for T2DM management</a:t>
            </a:r>
            <a:r>
              <a:rPr lang="en-US" sz="1800" dirty="0">
                <a:latin typeface="Times New Roman" panose="02020603050405020304" pitchFamily="18" charset="0"/>
                <a:cs typeface="Times New Roman" panose="02020603050405020304" pitchFamily="18" charset="0"/>
              </a:rPr>
              <a:t>, especially within </a:t>
            </a:r>
            <a:r>
              <a:rPr lang="en-US" sz="1800" b="1" dirty="0">
                <a:latin typeface="Times New Roman" panose="02020603050405020304" pitchFamily="18" charset="0"/>
                <a:cs typeface="Times New Roman" panose="02020603050405020304" pitchFamily="18" charset="0"/>
              </a:rPr>
              <a:t>Medicaid populations in the US</a:t>
            </a:r>
            <a:r>
              <a:rPr lang="en-US" sz="1800" dirty="0">
                <a:latin typeface="Times New Roman" panose="02020603050405020304" pitchFamily="18" charset="0"/>
                <a:cs typeface="Times New Roman" panose="02020603050405020304" pitchFamily="18" charset="0"/>
              </a:rPr>
              <a:t>.</a:t>
            </a:r>
          </a:p>
          <a:p>
            <a:r>
              <a:rPr lang="en-US" sz="1800" b="1" dirty="0">
                <a:latin typeface="Times New Roman" panose="02020603050405020304" pitchFamily="18" charset="0"/>
                <a:cs typeface="Times New Roman" panose="02020603050405020304" pitchFamily="18" charset="0"/>
              </a:rPr>
              <a:t>Evidence:</a:t>
            </a:r>
            <a:r>
              <a:rPr lang="en-US" sz="1800" dirty="0">
                <a:latin typeface="Times New Roman" panose="02020603050405020304" pitchFamily="18" charset="0"/>
                <a:cs typeface="Times New Roman" panose="02020603050405020304" pitchFamily="18" charset="0"/>
              </a:rPr>
              <a:t> Has clinical trial data showing improvement in HbA1c, patient adherence, and decision quality.</a:t>
            </a:r>
            <a:endParaRPr lang="en-US" sz="1800" b="1" dirty="0"/>
          </a:p>
          <a:p>
            <a:pPr marL="0" indent="0">
              <a:buNone/>
            </a:pPr>
            <a:r>
              <a:rPr lang="en-US" sz="1800" b="1" u="sng" dirty="0"/>
              <a:t>3. </a:t>
            </a:r>
            <a:r>
              <a:rPr lang="en-US" sz="1800" b="1" u="sng" dirty="0">
                <a:latin typeface="Times New Roman" panose="02020603050405020304" pitchFamily="18" charset="0"/>
                <a:cs typeface="Times New Roman" panose="02020603050405020304" pitchFamily="18" charset="0"/>
              </a:rPr>
              <a:t>Project SAMA (India)</a:t>
            </a:r>
            <a:r>
              <a:rPr lang="en-US" sz="1800" dirty="0">
                <a:latin typeface="Times New Roman" panose="02020603050405020304" pitchFamily="18" charset="0"/>
                <a:cs typeface="Times New Roman" panose="02020603050405020304" pitchFamily="18" charset="0"/>
              </a:rPr>
              <a:t> (Systematic Approach for Better Management of Diabetes and Hypertension)</a:t>
            </a:r>
            <a:endParaRPr lang="en-US" sz="1800" b="1" u="sng" dirty="0">
              <a:latin typeface="Times New Roman" panose="02020603050405020304" pitchFamily="18" charset="0"/>
              <a:cs typeface="Times New Roman" panose="02020603050405020304" pitchFamily="18" charset="0"/>
            </a:endParaRPr>
          </a:p>
          <a:p>
            <a:r>
              <a:rPr lang="en-US" sz="1800" b="1" dirty="0">
                <a:latin typeface="Times New Roman" panose="02020603050405020304" pitchFamily="18" charset="0"/>
                <a:cs typeface="Times New Roman" panose="02020603050405020304" pitchFamily="18" charset="0"/>
              </a:rPr>
              <a:t>What it is:</a:t>
            </a:r>
            <a:r>
              <a:rPr lang="en-US" sz="1800" dirty="0">
                <a:latin typeface="Times New Roman" panose="02020603050405020304" pitchFamily="18" charset="0"/>
                <a:cs typeface="Times New Roman" panose="02020603050405020304" pitchFamily="18" charset="0"/>
              </a:rPr>
              <a:t> A community-based </a:t>
            </a:r>
            <a:r>
              <a:rPr lang="en-US" sz="1800" b="1" dirty="0">
                <a:latin typeface="Times New Roman" panose="02020603050405020304" pitchFamily="18" charset="0"/>
                <a:cs typeface="Times New Roman" panose="02020603050405020304" pitchFamily="18" charset="0"/>
              </a:rPr>
              <a:t>hybrid CDSS initiative</a:t>
            </a:r>
            <a:r>
              <a:rPr lang="en-US" sz="1800" dirty="0">
                <a:latin typeface="Times New Roman" panose="02020603050405020304" pitchFamily="18" charset="0"/>
                <a:cs typeface="Times New Roman" panose="02020603050405020304" pitchFamily="18" charset="0"/>
              </a:rPr>
              <a:t> for </a:t>
            </a:r>
            <a:r>
              <a:rPr lang="en-US" sz="1800" b="1" dirty="0">
                <a:latin typeface="Times New Roman" panose="02020603050405020304" pitchFamily="18" charset="0"/>
                <a:cs typeface="Times New Roman" panose="02020603050405020304" pitchFamily="18" charset="0"/>
              </a:rPr>
              <a:t>diabetes and hypertension</a:t>
            </a:r>
            <a:r>
              <a:rPr lang="en-US" sz="1800" dirty="0">
                <a:latin typeface="Times New Roman" panose="02020603050405020304" pitchFamily="18" charset="0"/>
                <a:cs typeface="Times New Roman" panose="02020603050405020304" pitchFamily="18" charset="0"/>
              </a:rPr>
              <a:t>, implemented in rural and semi-urban India.</a:t>
            </a:r>
          </a:p>
          <a:p>
            <a:r>
              <a:rPr lang="en-US" sz="1800" b="1" dirty="0">
                <a:latin typeface="Times New Roman" panose="02020603050405020304" pitchFamily="18" charset="0"/>
                <a:cs typeface="Times New Roman" panose="02020603050405020304" pitchFamily="18" charset="0"/>
              </a:rPr>
              <a:t>Technology:</a:t>
            </a:r>
            <a:r>
              <a:rPr lang="en-US" sz="1800" dirty="0">
                <a:latin typeface="Times New Roman" panose="02020603050405020304" pitchFamily="18" charset="0"/>
                <a:cs typeface="Times New Roman" panose="02020603050405020304" pitchFamily="18" charset="0"/>
              </a:rPr>
              <a:t> Tablet-based tool for </a:t>
            </a:r>
            <a:r>
              <a:rPr lang="en-US" sz="1800" b="1" dirty="0">
                <a:latin typeface="Times New Roman" panose="02020603050405020304" pitchFamily="18" charset="0"/>
                <a:cs typeface="Times New Roman" panose="02020603050405020304" pitchFamily="18" charset="0"/>
              </a:rPr>
              <a:t>frontline healthcare workers</a:t>
            </a:r>
            <a:r>
              <a:rPr lang="en-US" sz="1800" dirty="0">
                <a:latin typeface="Times New Roman" panose="02020603050405020304" pitchFamily="18" charset="0"/>
                <a:cs typeface="Times New Roman" panose="02020603050405020304" pitchFamily="18" charset="0"/>
              </a:rPr>
              <a:t>, integrating triage logic and referral decisions.</a:t>
            </a:r>
          </a:p>
          <a:p>
            <a:r>
              <a:rPr lang="en-US" sz="1800" b="1" dirty="0">
                <a:latin typeface="Times New Roman" panose="02020603050405020304" pitchFamily="18" charset="0"/>
                <a:cs typeface="Times New Roman" panose="02020603050405020304" pitchFamily="18" charset="0"/>
              </a:rPr>
              <a:t>Function:</a:t>
            </a:r>
            <a:r>
              <a:rPr lang="en-US" sz="1800" dirty="0">
                <a:latin typeface="Times New Roman" panose="02020603050405020304" pitchFamily="18" charset="0"/>
                <a:cs typeface="Times New Roman" panose="02020603050405020304" pitchFamily="18" charset="0"/>
              </a:rPr>
              <a:t> Screens for T2DM, alerts on red flags, and schedules follow-ups — aligning directly with CDSS function.</a:t>
            </a:r>
          </a:p>
          <a:p>
            <a:r>
              <a:rPr lang="en-US" sz="1800" b="1" dirty="0">
                <a:latin typeface="Times New Roman" panose="02020603050405020304" pitchFamily="18" charset="0"/>
                <a:cs typeface="Times New Roman" panose="02020603050405020304" pitchFamily="18" charset="0"/>
              </a:rPr>
              <a:t>Relevance:</a:t>
            </a:r>
            <a:r>
              <a:rPr lang="en-US" sz="1800" dirty="0">
                <a:latin typeface="Times New Roman" panose="02020603050405020304" pitchFamily="18" charset="0"/>
                <a:cs typeface="Times New Roman" panose="02020603050405020304" pitchFamily="18" charset="0"/>
              </a:rPr>
              <a:t> This tool addresses the </a:t>
            </a:r>
            <a:r>
              <a:rPr lang="en-US" sz="1800" b="1" dirty="0">
                <a:latin typeface="Times New Roman" panose="02020603050405020304" pitchFamily="18" charset="0"/>
                <a:cs typeface="Times New Roman" panose="02020603050405020304" pitchFamily="18" charset="0"/>
              </a:rPr>
              <a:t>low-resource setting gap</a:t>
            </a:r>
            <a:r>
              <a:rPr lang="en-US" sz="1800" dirty="0">
                <a:latin typeface="Times New Roman" panose="02020603050405020304" pitchFamily="18" charset="0"/>
                <a:cs typeface="Times New Roman" panose="02020603050405020304" pitchFamily="18" charset="0"/>
              </a:rPr>
              <a:t>, showing scalability of CDSS to </a:t>
            </a:r>
            <a:r>
              <a:rPr lang="en-US" sz="1800" b="1" dirty="0">
                <a:latin typeface="Times New Roman" panose="02020603050405020304" pitchFamily="18" charset="0"/>
                <a:cs typeface="Times New Roman" panose="02020603050405020304" pitchFamily="18" charset="0"/>
              </a:rPr>
              <a:t>underserved populations</a:t>
            </a:r>
            <a:r>
              <a:rPr lang="en-US" sz="1800" dirty="0">
                <a:latin typeface="Times New Roman" panose="02020603050405020304" pitchFamily="18" charset="0"/>
                <a:cs typeface="Times New Roman" panose="02020603050405020304" pitchFamily="18" charset="0"/>
              </a:rPr>
              <a:t>.</a:t>
            </a:r>
          </a:p>
          <a:p>
            <a:endParaRPr lang="en-IN" dirty="0"/>
          </a:p>
        </p:txBody>
      </p:sp>
      <p:sp>
        <p:nvSpPr>
          <p:cNvPr id="5" name="Slide Number Placeholder 4">
            <a:extLst>
              <a:ext uri="{FF2B5EF4-FFF2-40B4-BE49-F238E27FC236}">
                <a16:creationId xmlns:a16="http://schemas.microsoft.com/office/drawing/2014/main" id="{D2A4BF74-2CF4-3B43-E6A3-35171A313343}"/>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6" name="Picture 5">
            <a:extLst>
              <a:ext uri="{FF2B5EF4-FFF2-40B4-BE49-F238E27FC236}">
                <a16:creationId xmlns:a16="http://schemas.microsoft.com/office/drawing/2014/main" id="{EEF45D34-1BB8-D17F-80CD-7AB9075F0D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Table 6">
            <a:extLst>
              <a:ext uri="{FF2B5EF4-FFF2-40B4-BE49-F238E27FC236}">
                <a16:creationId xmlns:a16="http://schemas.microsoft.com/office/drawing/2014/main" id="{5193F2D7-3958-E6E9-CFC0-2DA98D50D0FD}"/>
              </a:ext>
            </a:extLst>
          </p:cNvPr>
          <p:cNvGraphicFramePr>
            <a:graphicFrameLocks noGrp="1"/>
          </p:cNvGraphicFramePr>
          <p:nvPr>
            <p:extLst>
              <p:ext uri="{D42A27DB-BD31-4B8C-83A1-F6EECF244321}">
                <p14:modId xmlns:p14="http://schemas.microsoft.com/office/powerpoint/2010/main" val="2076994569"/>
              </p:ext>
            </p:extLst>
          </p:nvPr>
        </p:nvGraphicFramePr>
        <p:xfrm>
          <a:off x="6145161" y="481780"/>
          <a:ext cx="5791201" cy="6239693"/>
        </p:xfrm>
        <a:graphic>
          <a:graphicData uri="http://schemas.openxmlformats.org/drawingml/2006/table">
            <a:tbl>
              <a:tblPr>
                <a:tableStyleId>{00A15C55-8517-42AA-B614-E9B94910E393}</a:tableStyleId>
              </a:tblPr>
              <a:tblGrid>
                <a:gridCol w="1152341">
                  <a:extLst>
                    <a:ext uri="{9D8B030D-6E8A-4147-A177-3AD203B41FA5}">
                      <a16:colId xmlns:a16="http://schemas.microsoft.com/office/drawing/2014/main" val="2305274433"/>
                    </a:ext>
                  </a:extLst>
                </a:gridCol>
                <a:gridCol w="1159715">
                  <a:extLst>
                    <a:ext uri="{9D8B030D-6E8A-4147-A177-3AD203B41FA5}">
                      <a16:colId xmlns:a16="http://schemas.microsoft.com/office/drawing/2014/main" val="663650166"/>
                    </a:ext>
                  </a:extLst>
                </a:gridCol>
                <a:gridCol w="1159715">
                  <a:extLst>
                    <a:ext uri="{9D8B030D-6E8A-4147-A177-3AD203B41FA5}">
                      <a16:colId xmlns:a16="http://schemas.microsoft.com/office/drawing/2014/main" val="3544286354"/>
                    </a:ext>
                  </a:extLst>
                </a:gridCol>
                <a:gridCol w="1159715">
                  <a:extLst>
                    <a:ext uri="{9D8B030D-6E8A-4147-A177-3AD203B41FA5}">
                      <a16:colId xmlns:a16="http://schemas.microsoft.com/office/drawing/2014/main" val="2729459695"/>
                    </a:ext>
                  </a:extLst>
                </a:gridCol>
                <a:gridCol w="1159715">
                  <a:extLst>
                    <a:ext uri="{9D8B030D-6E8A-4147-A177-3AD203B41FA5}">
                      <a16:colId xmlns:a16="http://schemas.microsoft.com/office/drawing/2014/main" val="1935276742"/>
                    </a:ext>
                  </a:extLst>
                </a:gridCol>
              </a:tblGrid>
              <a:tr h="998351">
                <a:tc>
                  <a:txBody>
                    <a:bodyPr/>
                    <a:lstStyle/>
                    <a:p>
                      <a:r>
                        <a:rPr lang="en-IN" b="1" dirty="0">
                          <a:solidFill>
                            <a:schemeClr val="accent2"/>
                          </a:solidFill>
                        </a:rPr>
                        <a:t>Tool</a:t>
                      </a:r>
                    </a:p>
                  </a:txBody>
                  <a:tcPr anchor="ctr"/>
                </a:tc>
                <a:tc>
                  <a:txBody>
                    <a:bodyPr/>
                    <a:lstStyle/>
                    <a:p>
                      <a:r>
                        <a:rPr lang="en-IN" b="1" dirty="0">
                          <a:solidFill>
                            <a:schemeClr val="accent2"/>
                          </a:solidFill>
                        </a:rPr>
                        <a:t>Country</a:t>
                      </a:r>
                    </a:p>
                  </a:txBody>
                  <a:tcPr anchor="ctr"/>
                </a:tc>
                <a:tc>
                  <a:txBody>
                    <a:bodyPr/>
                    <a:lstStyle/>
                    <a:p>
                      <a:r>
                        <a:rPr lang="en-IN" b="1">
                          <a:solidFill>
                            <a:schemeClr val="accent2"/>
                          </a:solidFill>
                        </a:rPr>
                        <a:t>Type</a:t>
                      </a:r>
                    </a:p>
                  </a:txBody>
                  <a:tcPr anchor="ctr"/>
                </a:tc>
                <a:tc>
                  <a:txBody>
                    <a:bodyPr/>
                    <a:lstStyle/>
                    <a:p>
                      <a:r>
                        <a:rPr lang="en-IN" b="1">
                          <a:solidFill>
                            <a:schemeClr val="accent2"/>
                          </a:solidFill>
                        </a:rPr>
                        <a:t>CDSS Role</a:t>
                      </a:r>
                    </a:p>
                  </a:txBody>
                  <a:tcPr anchor="ctr"/>
                </a:tc>
                <a:tc>
                  <a:txBody>
                    <a:bodyPr/>
                    <a:lstStyle/>
                    <a:p>
                      <a:r>
                        <a:rPr lang="en-IN" b="1" dirty="0">
                          <a:solidFill>
                            <a:schemeClr val="accent2"/>
                          </a:solidFill>
                        </a:rPr>
                        <a:t>Key Outcome</a:t>
                      </a:r>
                    </a:p>
                  </a:txBody>
                  <a:tcPr anchor="ctr"/>
                </a:tc>
                <a:extLst>
                  <a:ext uri="{0D108BD9-81ED-4DB2-BD59-A6C34878D82A}">
                    <a16:rowId xmlns:a16="http://schemas.microsoft.com/office/drawing/2014/main" val="2727257232"/>
                  </a:ext>
                </a:extLst>
              </a:tr>
              <a:tr h="1747114">
                <a:tc>
                  <a:txBody>
                    <a:bodyPr/>
                    <a:lstStyle/>
                    <a:p>
                      <a:r>
                        <a:rPr lang="en-IN"/>
                        <a:t>d-Nav®</a:t>
                      </a:r>
                    </a:p>
                  </a:txBody>
                  <a:tcPr anchor="ctr"/>
                </a:tc>
                <a:tc>
                  <a:txBody>
                    <a:bodyPr/>
                    <a:lstStyle/>
                    <a:p>
                      <a:r>
                        <a:rPr lang="en-IN"/>
                        <a:t>USA/UK</a:t>
                      </a:r>
                    </a:p>
                  </a:txBody>
                  <a:tcPr anchor="ctr"/>
                </a:tc>
                <a:tc>
                  <a:txBody>
                    <a:bodyPr/>
                    <a:lstStyle/>
                    <a:p>
                      <a:r>
                        <a:rPr lang="en-IN" dirty="0"/>
                        <a:t>AI Insulin CDSS</a:t>
                      </a:r>
                    </a:p>
                  </a:txBody>
                  <a:tcPr anchor="ctr"/>
                </a:tc>
                <a:tc>
                  <a:txBody>
                    <a:bodyPr/>
                    <a:lstStyle/>
                    <a:p>
                      <a:r>
                        <a:rPr lang="en-IN" dirty="0"/>
                        <a:t>Automated insulin dosing</a:t>
                      </a:r>
                    </a:p>
                  </a:txBody>
                  <a:tcPr anchor="ctr"/>
                </a:tc>
                <a:tc>
                  <a:txBody>
                    <a:bodyPr/>
                    <a:lstStyle/>
                    <a:p>
                      <a:r>
                        <a:rPr lang="en-IN" dirty="0"/>
                        <a:t>HbA1c reduction, less burden</a:t>
                      </a:r>
                    </a:p>
                  </a:txBody>
                  <a:tcPr anchor="ctr"/>
                </a:tc>
                <a:extLst>
                  <a:ext uri="{0D108BD9-81ED-4DB2-BD59-A6C34878D82A}">
                    <a16:rowId xmlns:a16="http://schemas.microsoft.com/office/drawing/2014/main" val="4282898416"/>
                  </a:ext>
                </a:extLst>
              </a:tr>
              <a:tr h="1747114">
                <a:tc>
                  <a:txBody>
                    <a:bodyPr/>
                    <a:lstStyle/>
                    <a:p>
                      <a:r>
                        <a:rPr lang="en-IN"/>
                        <a:t>BlueStar®</a:t>
                      </a:r>
                    </a:p>
                  </a:txBody>
                  <a:tcPr anchor="ctr"/>
                </a:tc>
                <a:tc>
                  <a:txBody>
                    <a:bodyPr/>
                    <a:lstStyle/>
                    <a:p>
                      <a:r>
                        <a:rPr lang="en-IN"/>
                        <a:t>USA</a:t>
                      </a:r>
                    </a:p>
                  </a:txBody>
                  <a:tcPr anchor="ctr"/>
                </a:tc>
                <a:tc>
                  <a:txBody>
                    <a:bodyPr/>
                    <a:lstStyle/>
                    <a:p>
                      <a:r>
                        <a:rPr lang="en-IN"/>
                        <a:t>Mobile App CDSS</a:t>
                      </a:r>
                    </a:p>
                  </a:txBody>
                  <a:tcPr anchor="ctr"/>
                </a:tc>
                <a:tc>
                  <a:txBody>
                    <a:bodyPr/>
                    <a:lstStyle/>
                    <a:p>
                      <a:r>
                        <a:rPr lang="en-IN"/>
                        <a:t>Coaching, meds, reminders</a:t>
                      </a:r>
                    </a:p>
                  </a:txBody>
                  <a:tcPr anchor="ctr"/>
                </a:tc>
                <a:tc>
                  <a:txBody>
                    <a:bodyPr/>
                    <a:lstStyle/>
                    <a:p>
                      <a:r>
                        <a:rPr lang="en-IN"/>
                        <a:t>Improved adherence</a:t>
                      </a:r>
                    </a:p>
                  </a:txBody>
                  <a:tcPr anchor="ctr"/>
                </a:tc>
                <a:extLst>
                  <a:ext uri="{0D108BD9-81ED-4DB2-BD59-A6C34878D82A}">
                    <a16:rowId xmlns:a16="http://schemas.microsoft.com/office/drawing/2014/main" val="359326602"/>
                  </a:ext>
                </a:extLst>
              </a:tr>
              <a:tr h="1747114">
                <a:tc>
                  <a:txBody>
                    <a:bodyPr/>
                    <a:lstStyle/>
                    <a:p>
                      <a:r>
                        <a:rPr lang="en-IN"/>
                        <a:t>SAMA</a:t>
                      </a:r>
                    </a:p>
                  </a:txBody>
                  <a:tcPr anchor="ctr"/>
                </a:tc>
                <a:tc>
                  <a:txBody>
                    <a:bodyPr/>
                    <a:lstStyle/>
                    <a:p>
                      <a:r>
                        <a:rPr lang="en-IN"/>
                        <a:t>India</a:t>
                      </a:r>
                    </a:p>
                  </a:txBody>
                  <a:tcPr anchor="ctr"/>
                </a:tc>
                <a:tc>
                  <a:txBody>
                    <a:bodyPr/>
                    <a:lstStyle/>
                    <a:p>
                      <a:r>
                        <a:rPr lang="en-IN"/>
                        <a:t>Community CDSS</a:t>
                      </a:r>
                    </a:p>
                  </a:txBody>
                  <a:tcPr anchor="ctr"/>
                </a:tc>
                <a:tc>
                  <a:txBody>
                    <a:bodyPr/>
                    <a:lstStyle/>
                    <a:p>
                      <a:r>
                        <a:rPr lang="en-IN"/>
                        <a:t>Screening + referral support</a:t>
                      </a:r>
                    </a:p>
                  </a:txBody>
                  <a:tcPr anchor="ctr"/>
                </a:tc>
                <a:tc>
                  <a:txBody>
                    <a:bodyPr/>
                    <a:lstStyle/>
                    <a:p>
                      <a:r>
                        <a:rPr lang="en-IN" dirty="0"/>
                        <a:t>Rural diabetes screening ↑</a:t>
                      </a:r>
                    </a:p>
                  </a:txBody>
                  <a:tcPr anchor="ctr"/>
                </a:tc>
                <a:extLst>
                  <a:ext uri="{0D108BD9-81ED-4DB2-BD59-A6C34878D82A}">
                    <a16:rowId xmlns:a16="http://schemas.microsoft.com/office/drawing/2014/main" val="586939116"/>
                  </a:ext>
                </a:extLst>
              </a:tr>
            </a:tbl>
          </a:graphicData>
        </a:graphic>
      </p:graphicFrame>
    </p:spTree>
    <p:extLst>
      <p:ext uri="{BB962C8B-B14F-4D97-AF65-F5344CB8AC3E}">
        <p14:creationId xmlns:p14="http://schemas.microsoft.com/office/powerpoint/2010/main" val="38526007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p:txBody>
          <a:bodyPr>
            <a:normAutofit/>
          </a:bodyPr>
          <a:lstStyle/>
          <a:p>
            <a:r>
              <a:rPr lang="en-US" sz="2000" dirty="0"/>
              <a:t>CDSS for T2DM have progressed from passive, rules-based tools to active, </a:t>
            </a:r>
            <a:r>
              <a:rPr lang="en-US" sz="2000" b="1" dirty="0"/>
              <a:t>data-driven, real-time systems</a:t>
            </a:r>
            <a:r>
              <a:rPr lang="en-US" sz="2000" dirty="0"/>
              <a:t> capable of personalized risk prediction and treatment guidance. Case studies from across the globe validate their utility — particularly when they are </a:t>
            </a:r>
            <a:r>
              <a:rPr lang="en-US" sz="2000" b="1" dirty="0"/>
              <a:t>clinically relevant, context-aware, and transparent</a:t>
            </a:r>
            <a:r>
              <a:rPr lang="en-US" sz="2000" dirty="0"/>
              <a:t> in operation. However, to fully harness their potential, future efforts must address interoperability, clinician trust, and health system readiness, while ensuring equitable access and robust validation.</a:t>
            </a:r>
            <a:endParaRPr lang="en-IN"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Mentor Approval</a:t>
            </a:r>
          </a:p>
        </p:txBody>
      </p:sp>
      <p:pic>
        <p:nvPicPr>
          <p:cNvPr id="7" name="Content Placeholder 6">
            <a:extLst>
              <a:ext uri="{FF2B5EF4-FFF2-40B4-BE49-F238E27FC236}">
                <a16:creationId xmlns:a16="http://schemas.microsoft.com/office/drawing/2014/main" id="{F1FB9C3D-09EF-2508-57AF-0217A50EED17}"/>
              </a:ext>
            </a:extLst>
          </p:cNvPr>
          <p:cNvPicPr>
            <a:picLocks noGrp="1" noChangeAspect="1"/>
          </p:cNvPicPr>
          <p:nvPr>
            <p:ph idx="1"/>
          </p:nvPr>
        </p:nvPicPr>
        <p:blipFill>
          <a:blip r:embed="rId2"/>
          <a:stretch>
            <a:fillRect/>
          </a:stretch>
        </p:blipFill>
        <p:spPr>
          <a:xfrm>
            <a:off x="132735" y="1713318"/>
            <a:ext cx="11926529" cy="5120869"/>
          </a:xfrm>
        </p:spPr>
      </p:pic>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1023257" y="136525"/>
            <a:ext cx="10515600" cy="1325563"/>
          </a:xfrm>
        </p:spPr>
        <p:txBody>
          <a:bodyPr/>
          <a:lstStyle/>
          <a:p>
            <a:pPr algn="ctr"/>
            <a:r>
              <a:rPr lang="en-IN" b="1" dirty="0"/>
              <a:t>References</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653143" y="1405484"/>
            <a:ext cx="10613571" cy="2293938"/>
          </a:xfrm>
        </p:spPr>
        <p:txBody>
          <a:bodyPr>
            <a:noAutofit/>
          </a:bodyPr>
          <a:lstStyle/>
          <a:p>
            <a:pPr lvl="0"/>
            <a:r>
              <a:rPr lang="en-IN" sz="1800" dirty="0">
                <a:latin typeface="Times New Roman" panose="02020603050405020304" pitchFamily="18" charset="0"/>
                <a:cs typeface="Times New Roman" panose="02020603050405020304" pitchFamily="18" charset="0"/>
              </a:rPr>
              <a:t> </a:t>
            </a:r>
            <a:r>
              <a:rPr lang="en-IN" sz="1500" dirty="0">
                <a:latin typeface="Times New Roman" panose="02020603050405020304" pitchFamily="18" charset="0"/>
                <a:cs typeface="Times New Roman" panose="02020603050405020304" pitchFamily="18" charset="0"/>
              </a:rPr>
              <a:t> Islam MM, Hoque Apu E, Rahman </a:t>
            </a:r>
            <a:r>
              <a:rPr lang="en-IN" sz="1500" dirty="0" err="1">
                <a:latin typeface="Times New Roman" panose="02020603050405020304" pitchFamily="18" charset="0"/>
                <a:cs typeface="Times New Roman" panose="02020603050405020304" pitchFamily="18" charset="0"/>
              </a:rPr>
              <a:t>MdM.</a:t>
            </a:r>
            <a:r>
              <a:rPr lang="en-IN" sz="1500" dirty="0">
                <a:latin typeface="Times New Roman" panose="02020603050405020304" pitchFamily="18" charset="0"/>
                <a:cs typeface="Times New Roman" panose="02020603050405020304" pitchFamily="18" charset="0"/>
              </a:rPr>
              <a:t> Clinical Decision Support System for Diabetic Patients by Predicting Type 2 Diabetes Using Machine Learning Techniques. </a:t>
            </a:r>
            <a:r>
              <a:rPr lang="en-IN" sz="1500" i="1" dirty="0">
                <a:latin typeface="Times New Roman" panose="02020603050405020304" pitchFamily="18" charset="0"/>
                <a:cs typeface="Times New Roman" panose="02020603050405020304" pitchFamily="18" charset="0"/>
              </a:rPr>
              <a:t>Journal of Healthcare Engineering</a:t>
            </a:r>
            <a:r>
              <a:rPr lang="en-IN" sz="1500" dirty="0">
                <a:latin typeface="Times New Roman" panose="02020603050405020304" pitchFamily="18" charset="0"/>
                <a:cs typeface="Times New Roman" panose="02020603050405020304" pitchFamily="18" charset="0"/>
              </a:rPr>
              <a:t>. 2023;2023:1–14. Available from: https://doi.org/10.1155/2023/9856369</a:t>
            </a:r>
          </a:p>
          <a:p>
            <a:pPr lvl="0"/>
            <a:r>
              <a:rPr lang="en-IN" sz="1500" dirty="0">
                <a:latin typeface="Times New Roman" panose="02020603050405020304" pitchFamily="18" charset="0"/>
                <a:cs typeface="Times New Roman" panose="02020603050405020304" pitchFamily="18" charset="0"/>
              </a:rPr>
              <a:t>  Zhou T, Zhang W, Xiao Y, et al. Application of AI-based CDSS in T2DM management: A Systematic Review. </a:t>
            </a:r>
            <a:r>
              <a:rPr lang="en-IN" sz="1500" i="1" dirty="0">
                <a:latin typeface="Times New Roman" panose="02020603050405020304" pitchFamily="18" charset="0"/>
                <a:cs typeface="Times New Roman" panose="02020603050405020304" pitchFamily="18" charset="0"/>
              </a:rPr>
              <a:t>Healthcare Informatics Research</a:t>
            </a:r>
            <a:r>
              <a:rPr lang="en-IN" sz="1500" dirty="0">
                <a:latin typeface="Times New Roman" panose="02020603050405020304" pitchFamily="18" charset="0"/>
                <a:cs typeface="Times New Roman" panose="02020603050405020304" pitchFamily="18" charset="0"/>
              </a:rPr>
              <a:t>. 2024;30(1):12–21.</a:t>
            </a:r>
          </a:p>
          <a:p>
            <a:pPr lvl="0"/>
            <a:r>
              <a:rPr lang="en-IN" sz="1500" dirty="0">
                <a:latin typeface="Times New Roman" panose="02020603050405020304" pitchFamily="18" charset="0"/>
                <a:cs typeface="Times New Roman" panose="02020603050405020304" pitchFamily="18" charset="0"/>
              </a:rPr>
              <a:t>  Kumar P, Rao S. Effectiveness of AI-driven Clinical Support Systems in Managing </a:t>
            </a:r>
            <a:r>
              <a:rPr lang="en-IN" sz="1500" dirty="0" err="1">
                <a:latin typeface="Times New Roman" panose="02020603050405020304" pitchFamily="18" charset="0"/>
                <a:cs typeface="Times New Roman" panose="02020603050405020304" pitchFamily="18" charset="0"/>
              </a:rPr>
              <a:t>Glycemic</a:t>
            </a:r>
            <a:r>
              <a:rPr lang="en-IN" sz="1500" dirty="0">
                <a:latin typeface="Times New Roman" panose="02020603050405020304" pitchFamily="18" charset="0"/>
                <a:cs typeface="Times New Roman" panose="02020603050405020304" pitchFamily="18" charset="0"/>
              </a:rPr>
              <a:t> Levels in Rural Settings. </a:t>
            </a:r>
            <a:r>
              <a:rPr lang="en-IN" sz="1500" i="1" dirty="0">
                <a:latin typeface="Times New Roman" panose="02020603050405020304" pitchFamily="18" charset="0"/>
                <a:cs typeface="Times New Roman" panose="02020603050405020304" pitchFamily="18" charset="0"/>
              </a:rPr>
              <a:t>Indian Journal of Medical Informatics</a:t>
            </a:r>
            <a:r>
              <a:rPr lang="en-IN" sz="1500" dirty="0">
                <a:latin typeface="Times New Roman" panose="02020603050405020304" pitchFamily="18" charset="0"/>
                <a:cs typeface="Times New Roman" panose="02020603050405020304" pitchFamily="18" charset="0"/>
              </a:rPr>
              <a:t>. 2025;12(2):145–153.</a:t>
            </a:r>
          </a:p>
          <a:p>
            <a:pPr lvl="0"/>
            <a:r>
              <a:rPr lang="en-IN" sz="1500" dirty="0">
                <a:latin typeface="Times New Roman" panose="02020603050405020304" pitchFamily="18" charset="0"/>
                <a:cs typeface="Times New Roman" panose="02020603050405020304" pitchFamily="18" charset="0"/>
              </a:rPr>
              <a:t>  Ghosh R, Mehta N. Comparison of AI and Rule-Based CDSS in Urban T2DM Clinics. </a:t>
            </a:r>
            <a:r>
              <a:rPr lang="en-IN" sz="1500" i="1" dirty="0">
                <a:latin typeface="Times New Roman" panose="02020603050405020304" pitchFamily="18" charset="0"/>
                <a:cs typeface="Times New Roman" panose="02020603050405020304" pitchFamily="18" charset="0"/>
              </a:rPr>
              <a:t>Journal of Medical Systems</a:t>
            </a:r>
            <a:r>
              <a:rPr lang="en-IN" sz="1500" dirty="0">
                <a:latin typeface="Times New Roman" panose="02020603050405020304" pitchFamily="18" charset="0"/>
                <a:cs typeface="Times New Roman" panose="02020603050405020304" pitchFamily="18" charset="0"/>
              </a:rPr>
              <a:t>. 2024;48(3):33–42.</a:t>
            </a:r>
          </a:p>
          <a:p>
            <a:pPr lvl="0"/>
            <a:r>
              <a:rPr lang="en-IN" sz="1500" dirty="0">
                <a:latin typeface="Times New Roman" panose="02020603050405020304" pitchFamily="18" charset="0"/>
                <a:cs typeface="Times New Roman" panose="02020603050405020304" pitchFamily="18" charset="0"/>
              </a:rPr>
              <a:t>  Alhussein M, Sharma D, Singh R. Usability Patterns in CDSS for Diabetes Management. </a:t>
            </a:r>
            <a:r>
              <a:rPr lang="en-IN" sz="1500" i="1" dirty="0">
                <a:latin typeface="Times New Roman" panose="02020603050405020304" pitchFamily="18" charset="0"/>
                <a:cs typeface="Times New Roman" panose="02020603050405020304" pitchFamily="18" charset="0"/>
              </a:rPr>
              <a:t>BMC Medical Informatics and Decision Making</a:t>
            </a:r>
            <a:r>
              <a:rPr lang="en-IN" sz="1500" dirty="0">
                <a:latin typeface="Times New Roman" panose="02020603050405020304" pitchFamily="18" charset="0"/>
                <a:cs typeface="Times New Roman" panose="02020603050405020304" pitchFamily="18" charset="0"/>
              </a:rPr>
              <a:t>. 2025;25(1):101.</a:t>
            </a:r>
          </a:p>
          <a:p>
            <a:pPr lvl="0"/>
            <a:r>
              <a:rPr lang="en-IN" sz="1500" dirty="0">
                <a:latin typeface="Times New Roman" panose="02020603050405020304" pitchFamily="18" charset="0"/>
                <a:cs typeface="Times New Roman" panose="02020603050405020304" pitchFamily="18" charset="0"/>
              </a:rPr>
              <a:t>  Kraus S, Mishra V. Clinical Outcomes from Implementing AI-CDSS in Endocrinology Wards. </a:t>
            </a:r>
            <a:r>
              <a:rPr lang="en-IN" sz="1500" i="1" dirty="0">
                <a:latin typeface="Times New Roman" panose="02020603050405020304" pitchFamily="18" charset="0"/>
                <a:cs typeface="Times New Roman" panose="02020603050405020304" pitchFamily="18" charset="0"/>
              </a:rPr>
              <a:t>Journal of Diabetes Science and Technology</a:t>
            </a:r>
            <a:r>
              <a:rPr lang="en-IN" sz="1500" dirty="0">
                <a:latin typeface="Times New Roman" panose="02020603050405020304" pitchFamily="18" charset="0"/>
                <a:cs typeface="Times New Roman" panose="02020603050405020304" pitchFamily="18" charset="0"/>
              </a:rPr>
              <a:t>. 2023;17(4):321–328.</a:t>
            </a:r>
          </a:p>
          <a:p>
            <a:pPr lvl="0"/>
            <a:r>
              <a:rPr lang="en-IN" sz="1500" dirty="0">
                <a:latin typeface="Times New Roman" panose="02020603050405020304" pitchFamily="18" charset="0"/>
                <a:cs typeface="Times New Roman" panose="02020603050405020304" pitchFamily="18" charset="0"/>
              </a:rPr>
              <a:t>  National Digital Health Mission (NDHM). NDHM Blueprint: Building India’s Digital Health Ecosystem. Ministry of Health and Family Welfare; 2021. Available from: </a:t>
            </a:r>
            <a:r>
              <a:rPr lang="en-IN" sz="1500" u="sng" dirty="0">
                <a:latin typeface="Times New Roman" panose="02020603050405020304" pitchFamily="18" charset="0"/>
                <a:cs typeface="Times New Roman" panose="02020603050405020304" pitchFamily="18" charset="0"/>
                <a:hlinkClick r:id="rId2"/>
              </a:rPr>
              <a:t>https://ndhm.gov.in</a:t>
            </a:r>
            <a:endParaRPr lang="en-IN" sz="1500" dirty="0">
              <a:latin typeface="Times New Roman" panose="02020603050405020304" pitchFamily="18" charset="0"/>
              <a:cs typeface="Times New Roman" panose="02020603050405020304" pitchFamily="18" charset="0"/>
            </a:endParaRPr>
          </a:p>
          <a:p>
            <a:pPr lvl="0"/>
            <a:r>
              <a:rPr lang="en-IN" sz="1500" dirty="0">
                <a:latin typeface="Times New Roman" panose="02020603050405020304" pitchFamily="18" charset="0"/>
                <a:cs typeface="Times New Roman" panose="02020603050405020304" pitchFamily="18" charset="0"/>
              </a:rPr>
              <a:t>  d-Nav: Insulin Guidance Service [Internet]. </a:t>
            </a:r>
            <a:r>
              <a:rPr lang="en-IN" sz="1500" dirty="0" err="1">
                <a:latin typeface="Times New Roman" panose="02020603050405020304" pitchFamily="18" charset="0"/>
                <a:cs typeface="Times New Roman" panose="02020603050405020304" pitchFamily="18" charset="0"/>
              </a:rPr>
              <a:t>Hygieia</a:t>
            </a:r>
            <a:r>
              <a:rPr lang="en-IN" sz="1500" dirty="0">
                <a:latin typeface="Times New Roman" panose="02020603050405020304" pitchFamily="18" charset="0"/>
                <a:cs typeface="Times New Roman" panose="02020603050405020304" pitchFamily="18" charset="0"/>
              </a:rPr>
              <a:t>. [cited 2024 May 1]. Available from: https://www.hygieia.com/d-nav</a:t>
            </a:r>
          </a:p>
          <a:p>
            <a:pPr lvl="0"/>
            <a:r>
              <a:rPr lang="en-IN" sz="1500" dirty="0">
                <a:latin typeface="Times New Roman" panose="02020603050405020304" pitchFamily="18" charset="0"/>
                <a:cs typeface="Times New Roman" panose="02020603050405020304" pitchFamily="18" charset="0"/>
              </a:rPr>
              <a:t>  BlueStar Diabetes Digital Therapeutic [Internet]. </a:t>
            </a:r>
            <a:r>
              <a:rPr lang="en-IN" sz="1500" dirty="0" err="1">
                <a:latin typeface="Times New Roman" panose="02020603050405020304" pitchFamily="18" charset="0"/>
                <a:cs typeface="Times New Roman" panose="02020603050405020304" pitchFamily="18" charset="0"/>
              </a:rPr>
              <a:t>Welldoc</a:t>
            </a:r>
            <a:r>
              <a:rPr lang="en-IN" sz="1500" dirty="0">
                <a:latin typeface="Times New Roman" panose="02020603050405020304" pitchFamily="18" charset="0"/>
                <a:cs typeface="Times New Roman" panose="02020603050405020304" pitchFamily="18" charset="0"/>
              </a:rPr>
              <a:t>. [cited 2024 May 1]. Available from: https://www.welldoc.com/products/bluestar</a:t>
            </a:r>
          </a:p>
          <a:p>
            <a:pPr lvl="0"/>
            <a:r>
              <a:rPr lang="en-IN" sz="1500" dirty="0">
                <a:latin typeface="Times New Roman" panose="02020603050405020304" pitchFamily="18" charset="0"/>
                <a:cs typeface="Times New Roman" panose="02020603050405020304" pitchFamily="18" charset="0"/>
              </a:rPr>
              <a:t>WHO. Global Digital Health Strategy 2020–2025. Geneva: World Health Organization; 2023. Available from: </a:t>
            </a:r>
            <a:r>
              <a:rPr lang="en-IN" sz="1500" u="sng" dirty="0">
                <a:latin typeface="Times New Roman" panose="02020603050405020304" pitchFamily="18" charset="0"/>
                <a:cs typeface="Times New Roman" panose="02020603050405020304" pitchFamily="18" charset="0"/>
                <a:hlinkClick r:id="rId3"/>
              </a:rPr>
              <a:t>https://www.who.int/publications/i/item/9789240020924</a:t>
            </a:r>
            <a:endParaRPr lang="en-IN" sz="150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20</a:t>
            </a:fld>
            <a:endParaRPr lang="en-IN"/>
          </a:p>
        </p:txBody>
      </p:sp>
      <p:pic>
        <p:nvPicPr>
          <p:cNvPr id="6" name="Picture 5">
            <a:extLst>
              <a:ext uri="{FF2B5EF4-FFF2-40B4-BE49-F238E27FC236}">
                <a16:creationId xmlns:a16="http://schemas.microsoft.com/office/drawing/2014/main" id="{B2C9DC11-A675-736C-F377-44884716F5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44C88-3F64-1062-8175-39E68EA26A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C26305-E1E3-6B65-FB6E-2C82B1671161}"/>
              </a:ext>
            </a:extLst>
          </p:cNvPr>
          <p:cNvSpPr>
            <a:spLocks noGrp="1"/>
          </p:cNvSpPr>
          <p:nvPr>
            <p:ph type="title"/>
          </p:nvPr>
        </p:nvSpPr>
        <p:spPr>
          <a:xfrm>
            <a:off x="544287" y="23813"/>
            <a:ext cx="10515600" cy="1325563"/>
          </a:xfrm>
        </p:spPr>
        <p:txBody>
          <a:bodyPr/>
          <a:lstStyle/>
          <a:p>
            <a:pPr algn="ctr"/>
            <a:r>
              <a:rPr lang="en-IN" b="1" dirty="0"/>
              <a:t>References</a:t>
            </a:r>
          </a:p>
        </p:txBody>
      </p:sp>
      <p:sp>
        <p:nvSpPr>
          <p:cNvPr id="3" name="Content Placeholder 2">
            <a:extLst>
              <a:ext uri="{FF2B5EF4-FFF2-40B4-BE49-F238E27FC236}">
                <a16:creationId xmlns:a16="http://schemas.microsoft.com/office/drawing/2014/main" id="{1E4189B0-5532-4817-0D15-6EF7A1187176}"/>
              </a:ext>
            </a:extLst>
          </p:cNvPr>
          <p:cNvSpPr>
            <a:spLocks noGrp="1"/>
          </p:cNvSpPr>
          <p:nvPr>
            <p:ph idx="1"/>
          </p:nvPr>
        </p:nvSpPr>
        <p:spPr>
          <a:xfrm>
            <a:off x="544287" y="1292772"/>
            <a:ext cx="11321142" cy="2430142"/>
          </a:xfrm>
        </p:spPr>
        <p:txBody>
          <a:bodyPr>
            <a:noAutofit/>
          </a:bodyPr>
          <a:lstStyle/>
          <a:p>
            <a:r>
              <a:rPr lang="en-IN" sz="1200" dirty="0">
                <a:latin typeface="Times New Roman" panose="02020603050405020304" pitchFamily="18" charset="0"/>
                <a:cs typeface="Times New Roman" panose="02020603050405020304" pitchFamily="18" charset="0"/>
              </a:rPr>
              <a:t>Economic Times. India to Double Cybersecurity Funding in Health Sector. </a:t>
            </a:r>
            <a:r>
              <a:rPr lang="en-IN" sz="1200" i="1" dirty="0">
                <a:latin typeface="Times New Roman" panose="02020603050405020304" pitchFamily="18" charset="0"/>
                <a:cs typeface="Times New Roman" panose="02020603050405020304" pitchFamily="18" charset="0"/>
              </a:rPr>
              <a:t>Economic Times HealthTech News</a:t>
            </a:r>
            <a:r>
              <a:rPr lang="en-IN" sz="1200" dirty="0">
                <a:latin typeface="Times New Roman" panose="02020603050405020304" pitchFamily="18" charset="0"/>
                <a:cs typeface="Times New Roman" panose="02020603050405020304" pitchFamily="18" charset="0"/>
              </a:rPr>
              <a:t>. 2024 Jan. Available from: https://health.economictimes.indiatimes.com/news/health-it/cybersecurity-healthcare-budget</a:t>
            </a:r>
          </a:p>
          <a:p>
            <a:pPr lvl="0"/>
            <a:r>
              <a:rPr lang="en-IN" sz="1200" dirty="0">
                <a:latin typeface="Times New Roman" panose="02020603050405020304" pitchFamily="18" charset="0"/>
                <a:cs typeface="Times New Roman" panose="02020603050405020304" pitchFamily="18" charset="0"/>
              </a:rPr>
              <a:t>Diabetes in Control. Type 2 Diabetes Treatment: New Guidelines, Drug Updates, and Digital Tools that are Changing Care. [Internet]. 2024 Apr. Available from: </a:t>
            </a:r>
            <a:r>
              <a:rPr lang="en-IN" sz="1200" u="sng" dirty="0">
                <a:latin typeface="Times New Roman" panose="02020603050405020304" pitchFamily="18" charset="0"/>
                <a:cs typeface="Times New Roman" panose="02020603050405020304" pitchFamily="18" charset="0"/>
                <a:hlinkClick r:id="rId2"/>
              </a:rPr>
              <a:t>https://www.diabetesincontrol.com/type-2-diabetes-treatment-new-guidelines-drug-updates-and-digital-tools-that-are-changing-care/</a:t>
            </a:r>
            <a:endParaRPr lang="en-IN" sz="1200" dirty="0">
              <a:latin typeface="Times New Roman" panose="02020603050405020304" pitchFamily="18" charset="0"/>
              <a:cs typeface="Times New Roman" panose="02020603050405020304" pitchFamily="18" charset="0"/>
            </a:endParaRPr>
          </a:p>
          <a:p>
            <a:pPr lvl="0"/>
            <a:r>
              <a:rPr lang="en-IN" sz="1200" dirty="0">
                <a:latin typeface="Times New Roman" panose="02020603050405020304" pitchFamily="18" charset="0"/>
                <a:cs typeface="Times New Roman" panose="02020603050405020304" pitchFamily="18" charset="0"/>
              </a:rPr>
              <a:t> Glooko Inc. Glooko Mobile Diabetes Management System. [Internet]. [cited 2024 Apr 30]. Available from: </a:t>
            </a:r>
            <a:r>
              <a:rPr lang="en-IN" sz="1200" u="sng" dirty="0">
                <a:latin typeface="Times New Roman" panose="02020603050405020304" pitchFamily="18" charset="0"/>
                <a:cs typeface="Times New Roman" panose="02020603050405020304" pitchFamily="18" charset="0"/>
                <a:hlinkClick r:id="rId3"/>
              </a:rPr>
              <a:t>https://www.glooko.com</a:t>
            </a:r>
            <a:endParaRPr lang="en-IN" sz="1200" dirty="0">
              <a:latin typeface="Times New Roman" panose="02020603050405020304" pitchFamily="18" charset="0"/>
              <a:cs typeface="Times New Roman" panose="02020603050405020304" pitchFamily="18" charset="0"/>
            </a:endParaRPr>
          </a:p>
          <a:p>
            <a:pPr lvl="0"/>
            <a:r>
              <a:rPr lang="en-IN" sz="1200" dirty="0">
                <a:latin typeface="Times New Roman" panose="02020603050405020304" pitchFamily="18" charset="0"/>
                <a:cs typeface="Times New Roman" panose="02020603050405020304" pitchFamily="18" charset="0"/>
              </a:rPr>
              <a:t> AIIMS Delhi Endocrinology Unit – CDSS Pilot Report. Internal publication. 2023.</a:t>
            </a:r>
          </a:p>
          <a:p>
            <a:pPr lvl="0"/>
            <a:r>
              <a:rPr lang="en-IN" sz="1200" dirty="0">
                <a:latin typeface="Times New Roman" panose="02020603050405020304" pitchFamily="18" charset="0"/>
                <a:cs typeface="Times New Roman" panose="02020603050405020304" pitchFamily="18" charset="0"/>
              </a:rPr>
              <a:t> Fortis Healthcare. Digital Health Dashboard Annual Report 2023–24. [Internet]. Available from: </a:t>
            </a:r>
            <a:r>
              <a:rPr lang="en-IN" sz="1200" u="sng" dirty="0">
                <a:latin typeface="Times New Roman" panose="02020603050405020304" pitchFamily="18" charset="0"/>
                <a:cs typeface="Times New Roman" panose="02020603050405020304" pitchFamily="18" charset="0"/>
                <a:hlinkClick r:id="rId4"/>
              </a:rPr>
              <a:t>https://www.fortishealthcare.com</a:t>
            </a:r>
            <a:endParaRPr lang="en-IN" sz="1200" dirty="0">
              <a:latin typeface="Times New Roman" panose="02020603050405020304" pitchFamily="18" charset="0"/>
              <a:cs typeface="Times New Roman" panose="02020603050405020304" pitchFamily="18" charset="0"/>
            </a:endParaRPr>
          </a:p>
          <a:p>
            <a:pPr lvl="0"/>
            <a:r>
              <a:rPr lang="en-IN" sz="1200" dirty="0">
                <a:latin typeface="Times New Roman" panose="02020603050405020304" pitchFamily="18" charset="0"/>
                <a:cs typeface="Times New Roman" panose="02020603050405020304" pitchFamily="18" charset="0"/>
              </a:rPr>
              <a:t> Apollo Hospitals. Implementation of AI-CDSS in Diabetes Monitoring. </a:t>
            </a:r>
            <a:r>
              <a:rPr lang="en-IN" sz="1200" i="1" dirty="0">
                <a:latin typeface="Times New Roman" panose="02020603050405020304" pitchFamily="18" charset="0"/>
                <a:cs typeface="Times New Roman" panose="02020603050405020304" pitchFamily="18" charset="0"/>
              </a:rPr>
              <a:t>Clinical Updates Series</a:t>
            </a:r>
            <a:r>
              <a:rPr lang="en-IN" sz="1200" dirty="0">
                <a:latin typeface="Times New Roman" panose="02020603050405020304" pitchFamily="18" charset="0"/>
                <a:cs typeface="Times New Roman" panose="02020603050405020304" pitchFamily="18" charset="0"/>
              </a:rPr>
              <a:t>. 2024 Mar.</a:t>
            </a:r>
          </a:p>
          <a:p>
            <a:pPr lvl="0"/>
            <a:r>
              <a:rPr lang="en-IN" sz="1200" dirty="0">
                <a:latin typeface="Times New Roman" panose="02020603050405020304" pitchFamily="18" charset="0"/>
                <a:cs typeface="Times New Roman" panose="02020603050405020304" pitchFamily="18" charset="0"/>
              </a:rPr>
              <a:t> McKinsey &amp; Company. The Rise of Digital Therapeutics: Applications in Diabetes. [Internet]. [cited 2024 May 5]. Available from: https://www.mckinsey.com/industries/healthcare-systems-and-services/our-insights/digital-therapeutics-in-diabetes-care</a:t>
            </a:r>
          </a:p>
          <a:p>
            <a:pPr lvl="0"/>
            <a:r>
              <a:rPr lang="en-IN" sz="1200" dirty="0">
                <a:latin typeface="Times New Roman" panose="02020603050405020304" pitchFamily="18" charset="0"/>
                <a:cs typeface="Times New Roman" panose="02020603050405020304" pitchFamily="18" charset="0"/>
              </a:rPr>
              <a:t>WHO South-East Asia Regional Office. Digital Health Interventions for NCDs. New Delhi: WHO-SEARO; 2024.</a:t>
            </a:r>
          </a:p>
          <a:p>
            <a:pPr lvl="0"/>
            <a:r>
              <a:rPr lang="en-IN" sz="1200" dirty="0">
                <a:latin typeface="Times New Roman" panose="02020603050405020304" pitchFamily="18" charset="0"/>
                <a:cs typeface="Times New Roman" panose="02020603050405020304" pitchFamily="18" charset="0"/>
              </a:rPr>
              <a:t>  Rajeev G, Yadav S. Cost-Benefit Outcomes of CDSS in Tier-2 Indian Hospitals. </a:t>
            </a:r>
            <a:r>
              <a:rPr lang="en-IN" sz="1200" i="1" dirty="0">
                <a:latin typeface="Times New Roman" panose="02020603050405020304" pitchFamily="18" charset="0"/>
                <a:cs typeface="Times New Roman" panose="02020603050405020304" pitchFamily="18" charset="0"/>
              </a:rPr>
              <a:t>Asian Health Economics Review</a:t>
            </a:r>
            <a:r>
              <a:rPr lang="en-IN" sz="1200" dirty="0">
                <a:latin typeface="Times New Roman" panose="02020603050405020304" pitchFamily="18" charset="0"/>
                <a:cs typeface="Times New Roman" panose="02020603050405020304" pitchFamily="18" charset="0"/>
              </a:rPr>
              <a:t>. 2024;10(1):53–61.</a:t>
            </a:r>
          </a:p>
          <a:p>
            <a:pPr lvl="0"/>
            <a:r>
              <a:rPr lang="en-IN" sz="1200" dirty="0">
                <a:latin typeface="Times New Roman" panose="02020603050405020304" pitchFamily="18" charset="0"/>
                <a:cs typeface="Times New Roman" panose="02020603050405020304" pitchFamily="18" charset="0"/>
              </a:rPr>
              <a:t> Shukla R, Menon D. Clinical Impact of CDSS in Managing Type 2 Diabetes in Rural India. </a:t>
            </a:r>
            <a:r>
              <a:rPr lang="en-IN" sz="1200" i="1" dirty="0">
                <a:latin typeface="Times New Roman" panose="02020603050405020304" pitchFamily="18" charset="0"/>
                <a:cs typeface="Times New Roman" panose="02020603050405020304" pitchFamily="18" charset="0"/>
              </a:rPr>
              <a:t>IJME</a:t>
            </a:r>
            <a:r>
              <a:rPr lang="en-IN" sz="1200" dirty="0">
                <a:latin typeface="Times New Roman" panose="02020603050405020304" pitchFamily="18" charset="0"/>
                <a:cs typeface="Times New Roman" panose="02020603050405020304" pitchFamily="18" charset="0"/>
              </a:rPr>
              <a:t>. 2023; 48(5): 210–218.</a:t>
            </a:r>
          </a:p>
          <a:p>
            <a:pPr lvl="0"/>
            <a:r>
              <a:rPr lang="en-IN" sz="1200" dirty="0">
                <a:latin typeface="Times New Roman" panose="02020603050405020304" pitchFamily="18" charset="0"/>
                <a:cs typeface="Times New Roman" panose="02020603050405020304" pitchFamily="18" charset="0"/>
              </a:rPr>
              <a:t> Joshi M, Kumar S. Training Barriers to CDSS Use in Indian Healthcare: A Mixed-Methods Study. </a:t>
            </a:r>
            <a:r>
              <a:rPr lang="en-IN" sz="1200" i="1" dirty="0">
                <a:latin typeface="Times New Roman" panose="02020603050405020304" pitchFamily="18" charset="0"/>
                <a:cs typeface="Times New Roman" panose="02020603050405020304" pitchFamily="18" charset="0"/>
              </a:rPr>
              <a:t>Health Policy Journal of India</a:t>
            </a:r>
            <a:r>
              <a:rPr lang="en-IN" sz="1200" dirty="0">
                <a:latin typeface="Times New Roman" panose="02020603050405020304" pitchFamily="18" charset="0"/>
                <a:cs typeface="Times New Roman" panose="02020603050405020304" pitchFamily="18" charset="0"/>
              </a:rPr>
              <a:t>. 2023;15(4):134–140.</a:t>
            </a:r>
          </a:p>
          <a:p>
            <a:pPr lvl="0"/>
            <a:r>
              <a:rPr lang="en-IN" sz="1200" dirty="0">
                <a:latin typeface="Times New Roman" panose="02020603050405020304" pitchFamily="18" charset="0"/>
                <a:cs typeface="Times New Roman" panose="02020603050405020304" pitchFamily="18" charset="0"/>
              </a:rPr>
              <a:t>Health Affairs Blog. India’s Journey Toward Digital Diabetes Care. 2023. Available from: </a:t>
            </a:r>
            <a:r>
              <a:rPr lang="en-IN" sz="1200" u="sng" dirty="0">
                <a:latin typeface="Times New Roman" panose="02020603050405020304" pitchFamily="18" charset="0"/>
                <a:cs typeface="Times New Roman" panose="02020603050405020304" pitchFamily="18" charset="0"/>
                <a:hlinkClick r:id="rId5"/>
              </a:rPr>
              <a:t>https://www.healthaffairs.org</a:t>
            </a:r>
            <a:endParaRPr lang="en-IN" sz="1200" dirty="0">
              <a:latin typeface="Times New Roman" panose="02020603050405020304" pitchFamily="18" charset="0"/>
              <a:cs typeface="Times New Roman" panose="02020603050405020304" pitchFamily="18" charset="0"/>
            </a:endParaRPr>
          </a:p>
          <a:p>
            <a:pPr lvl="0"/>
            <a:r>
              <a:rPr lang="en-IN" sz="1200" dirty="0">
                <a:latin typeface="Times New Roman" panose="02020603050405020304" pitchFamily="18" charset="0"/>
                <a:cs typeface="Times New Roman" panose="02020603050405020304" pitchFamily="18" charset="0"/>
              </a:rPr>
              <a:t>Zhang J, Wu L. International Benchmarking of CDSS for Diabetes. </a:t>
            </a:r>
            <a:r>
              <a:rPr lang="en-IN" sz="1200" i="1" dirty="0">
                <a:latin typeface="Times New Roman" panose="02020603050405020304" pitchFamily="18" charset="0"/>
                <a:cs typeface="Times New Roman" panose="02020603050405020304" pitchFamily="18" charset="0"/>
              </a:rPr>
              <a:t>Health Informatics International</a:t>
            </a:r>
            <a:r>
              <a:rPr lang="en-IN" sz="1200" dirty="0">
                <a:latin typeface="Times New Roman" panose="02020603050405020304" pitchFamily="18" charset="0"/>
                <a:cs typeface="Times New Roman" panose="02020603050405020304" pitchFamily="18" charset="0"/>
              </a:rPr>
              <a:t>. 2024;11(2):120–135.</a:t>
            </a:r>
          </a:p>
          <a:p>
            <a:pPr lvl="0"/>
            <a:r>
              <a:rPr lang="en-IN" sz="1200" dirty="0">
                <a:latin typeface="Times New Roman" panose="02020603050405020304" pitchFamily="18" charset="0"/>
                <a:cs typeface="Times New Roman" panose="02020603050405020304" pitchFamily="18" charset="0"/>
              </a:rPr>
              <a:t>WHO Global Observatory for eHealth. CDSS Benefits in LMICs. Geneva; 2023. Available from: </a:t>
            </a:r>
            <a:r>
              <a:rPr lang="en-IN" sz="1200" u="sng" dirty="0">
                <a:latin typeface="Times New Roman" panose="02020603050405020304" pitchFamily="18" charset="0"/>
                <a:cs typeface="Times New Roman" panose="02020603050405020304" pitchFamily="18" charset="0"/>
                <a:hlinkClick r:id="rId6"/>
              </a:rPr>
              <a:t>https://apps.who.int/gho/data/node.main.CDSS</a:t>
            </a:r>
            <a:endParaRPr lang="en-IN" sz="1200" dirty="0">
              <a:latin typeface="Times New Roman" panose="02020603050405020304" pitchFamily="18" charset="0"/>
              <a:cs typeface="Times New Roman" panose="02020603050405020304" pitchFamily="18" charset="0"/>
            </a:endParaRPr>
          </a:p>
          <a:p>
            <a:pPr lvl="0"/>
            <a:r>
              <a:rPr lang="en-IN" sz="1200" dirty="0">
                <a:latin typeface="Times New Roman" panose="02020603050405020304" pitchFamily="18" charset="0"/>
                <a:cs typeface="Times New Roman" panose="02020603050405020304" pitchFamily="18" charset="0"/>
              </a:rPr>
              <a:t> Statista [Internet]. [cited 2024 May 5]. India: number of cyber crimes related to data theft 2022. Available from: https://www.statista.com/statistics/875925/india-number-of-cyber-crimes-related-to-data-theft/</a:t>
            </a:r>
          </a:p>
          <a:p>
            <a:pPr lvl="0"/>
            <a:r>
              <a:rPr lang="en-IN" sz="1500" dirty="0">
                <a:latin typeface="Times New Roman" panose="02020603050405020304" pitchFamily="18" charset="0"/>
                <a:cs typeface="Times New Roman" panose="02020603050405020304" pitchFamily="18" charset="0"/>
              </a:rPr>
              <a:t>Statista [Internet]. [cited 2024 May 5]. India: number of digital forgery incidents by leading state 2022. Available from: https://www.statista.com/statistics/1098541/india-number-of-digital-forgery-incidents-by-leading-state/</a:t>
            </a:r>
          </a:p>
        </p:txBody>
      </p:sp>
      <p:sp>
        <p:nvSpPr>
          <p:cNvPr id="5" name="Slide Number Placeholder 4">
            <a:extLst>
              <a:ext uri="{FF2B5EF4-FFF2-40B4-BE49-F238E27FC236}">
                <a16:creationId xmlns:a16="http://schemas.microsoft.com/office/drawing/2014/main" id="{3054C00E-2F94-3A9A-79C9-BD1866C753B2}"/>
              </a:ext>
            </a:extLst>
          </p:cNvPr>
          <p:cNvSpPr>
            <a:spLocks noGrp="1"/>
          </p:cNvSpPr>
          <p:nvPr>
            <p:ph type="sldNum" sz="quarter" idx="12"/>
          </p:nvPr>
        </p:nvSpPr>
        <p:spPr/>
        <p:txBody>
          <a:bodyPr/>
          <a:lstStyle/>
          <a:p>
            <a:fld id="{26AD20E6-394B-4DF0-96A5-9647FF39C943}" type="slidenum">
              <a:rPr lang="en-IN" smtClean="0"/>
              <a:t>21</a:t>
            </a:fld>
            <a:endParaRPr lang="en-IN"/>
          </a:p>
        </p:txBody>
      </p:sp>
      <p:pic>
        <p:nvPicPr>
          <p:cNvPr id="6" name="Picture 5">
            <a:extLst>
              <a:ext uri="{FF2B5EF4-FFF2-40B4-BE49-F238E27FC236}">
                <a16:creationId xmlns:a16="http://schemas.microsoft.com/office/drawing/2014/main" id="{DDB8DB5F-1AAE-0BA5-C54A-FA314DDDCB1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0223659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22</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7483682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Introduction (1/1)</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163286" y="1825625"/>
            <a:ext cx="12028714" cy="4895850"/>
          </a:xfrm>
        </p:spPr>
        <p:txBody>
          <a:bodyPr>
            <a:normAutofit fontScale="92500" lnSpcReduction="10000"/>
          </a:bodyPr>
          <a:lstStyle/>
          <a:p>
            <a:r>
              <a:rPr lang="en-US" sz="1900" dirty="0">
                <a:latin typeface="Times New Roman" panose="02020603050405020304" pitchFamily="18" charset="0"/>
                <a:cs typeface="Times New Roman" panose="02020603050405020304" pitchFamily="18" charset="0"/>
              </a:rPr>
              <a:t>Type 2 Diabetes Mellitus (T2DM) is a chronic condition marked by high blood sugar levels due to insulin resistance and relative insulin deficiency. It accounts for over 90% of all diabetes cases globally. As per the International Diabetes Federation (2021), approximately 537 million adults live with diabetes, and India contributes significantly with over 77 million affected individuals. </a:t>
            </a:r>
          </a:p>
          <a:p>
            <a:r>
              <a:rPr lang="en-US" sz="1900" dirty="0">
                <a:latin typeface="Times New Roman" panose="02020603050405020304" pitchFamily="18" charset="0"/>
                <a:cs typeface="Times New Roman" panose="02020603050405020304" pitchFamily="18" charset="0"/>
              </a:rPr>
              <a:t>Uncontrolled diabetes can lead to severe complications such as cardiovascular diseases, kidney failure, retinopathy, and neuropathy. Managing T2DM effectively requires continuous monitoring, patient adherence, timely clinical decisions, and coordination across various levels of care.</a:t>
            </a:r>
            <a:endParaRPr lang="en-IN" sz="1900" b="1" dirty="0">
              <a:latin typeface="Times New Roman" panose="02020603050405020304" pitchFamily="18" charset="0"/>
              <a:cs typeface="Times New Roman" panose="02020603050405020304" pitchFamily="18" charset="0"/>
            </a:endParaRPr>
          </a:p>
          <a:p>
            <a:r>
              <a:rPr lang="en-US" sz="1900" dirty="0">
                <a:latin typeface="Times New Roman" panose="02020603050405020304" pitchFamily="18" charset="0"/>
                <a:cs typeface="Times New Roman" panose="02020603050405020304" pitchFamily="18" charset="0"/>
              </a:rPr>
              <a:t>Effective diabetes management requires regular blood glucose monitoring, timely medication, lifestyle changes (diet and exercise), regular check-ups, and patient education. Healthcare providers aim to help patients maintain optimal glycemic levels, avoid complications, and improve quality of life.</a:t>
            </a:r>
            <a:endParaRPr lang="en-IN" sz="1900" dirty="0">
              <a:latin typeface="Times New Roman" panose="02020603050405020304" pitchFamily="18" charset="0"/>
              <a:cs typeface="Times New Roman" panose="02020603050405020304" pitchFamily="18" charset="0"/>
            </a:endParaRPr>
          </a:p>
          <a:p>
            <a:r>
              <a:rPr lang="en-IN" sz="1900" dirty="0">
                <a:latin typeface="Times New Roman" panose="02020603050405020304" pitchFamily="18" charset="0"/>
                <a:cs typeface="Times New Roman" panose="02020603050405020304" pitchFamily="18" charset="0"/>
              </a:rPr>
              <a:t>CDSS are computerized systems that assist healthcare professionals in making informed decisions by </a:t>
            </a:r>
            <a:r>
              <a:rPr lang="en-IN" sz="1900" dirty="0" err="1">
                <a:latin typeface="Times New Roman" panose="02020603050405020304" pitchFamily="18" charset="0"/>
                <a:cs typeface="Times New Roman" panose="02020603050405020304" pitchFamily="18" charset="0"/>
              </a:rPr>
              <a:t>analyzing</a:t>
            </a:r>
            <a:r>
              <a:rPr lang="en-IN" sz="1900" dirty="0">
                <a:latin typeface="Times New Roman" panose="02020603050405020304" pitchFamily="18" charset="0"/>
                <a:cs typeface="Times New Roman" panose="02020603050405020304" pitchFamily="18" charset="0"/>
              </a:rPr>
              <a:t> patient data and generating actionable recommendations. In T2DM management, CDSS can help:</a:t>
            </a:r>
          </a:p>
          <a:p>
            <a:pPr lvl="0"/>
            <a:r>
              <a:rPr lang="en-IN" sz="1900" dirty="0">
                <a:latin typeface="Times New Roman" panose="02020603050405020304" pitchFamily="18" charset="0"/>
                <a:cs typeface="Times New Roman" panose="02020603050405020304" pitchFamily="18" charset="0"/>
              </a:rPr>
              <a:t>Recommend appropriate medication or insulin regimens</a:t>
            </a:r>
          </a:p>
          <a:p>
            <a:pPr lvl="0"/>
            <a:r>
              <a:rPr lang="en-IN" sz="1900" dirty="0">
                <a:latin typeface="Times New Roman" panose="02020603050405020304" pitchFamily="18" charset="0"/>
                <a:cs typeface="Times New Roman" panose="02020603050405020304" pitchFamily="18" charset="0"/>
              </a:rPr>
              <a:t>Identify patients at risk of complications (e.g., retinopathy, nephropathy)</a:t>
            </a:r>
          </a:p>
          <a:p>
            <a:pPr lvl="0"/>
            <a:r>
              <a:rPr lang="en-IN" sz="1900" dirty="0">
                <a:latin typeface="Times New Roman" panose="02020603050405020304" pitchFamily="18" charset="0"/>
                <a:cs typeface="Times New Roman" panose="02020603050405020304" pitchFamily="18" charset="0"/>
              </a:rPr>
              <a:t>Flag abnormal laboratory values or drug interactions</a:t>
            </a:r>
          </a:p>
          <a:p>
            <a:pPr lvl="0"/>
            <a:r>
              <a:rPr lang="en-IN" sz="1900" dirty="0">
                <a:latin typeface="Times New Roman" panose="02020603050405020304" pitchFamily="18" charset="0"/>
                <a:cs typeface="Times New Roman" panose="02020603050405020304" pitchFamily="18" charset="0"/>
              </a:rPr>
              <a:t>Provide lifestyle modification prompts</a:t>
            </a:r>
          </a:p>
          <a:p>
            <a:pPr lvl="0"/>
            <a:r>
              <a:rPr lang="en-IN" sz="1900" dirty="0">
                <a:latin typeface="Times New Roman" panose="02020603050405020304" pitchFamily="18" charset="0"/>
                <a:cs typeface="Times New Roman" panose="02020603050405020304" pitchFamily="18" charset="0"/>
              </a:rPr>
              <a:t>Facilitate early diagnosis in high-risk individuals</a:t>
            </a:r>
          </a:p>
          <a:p>
            <a:endParaRPr lang="en-IN"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29E810-0277-D807-240E-3B6E6FAD61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761323-7EB4-60C3-BC9B-0CEE353F50F7}"/>
              </a:ext>
            </a:extLst>
          </p:cNvPr>
          <p:cNvSpPr>
            <a:spLocks noGrp="1"/>
          </p:cNvSpPr>
          <p:nvPr>
            <p:ph type="title"/>
          </p:nvPr>
        </p:nvSpPr>
        <p:spPr/>
        <p:txBody>
          <a:bodyPr/>
          <a:lstStyle/>
          <a:p>
            <a:pPr algn="ctr"/>
            <a:r>
              <a:rPr lang="en-IN" b="1" dirty="0"/>
              <a:t>Introduction (1/2)</a:t>
            </a:r>
          </a:p>
        </p:txBody>
      </p:sp>
      <p:sp>
        <p:nvSpPr>
          <p:cNvPr id="4" name="Slide Number Placeholder 3">
            <a:extLst>
              <a:ext uri="{FF2B5EF4-FFF2-40B4-BE49-F238E27FC236}">
                <a16:creationId xmlns:a16="http://schemas.microsoft.com/office/drawing/2014/main" id="{A2A35ADD-AE9A-CB92-CC53-FC26BD7591DD}"/>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8AE27EFC-5B4F-B677-3670-DC6E811A83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7" name="TextBox 6">
            <a:extLst>
              <a:ext uri="{FF2B5EF4-FFF2-40B4-BE49-F238E27FC236}">
                <a16:creationId xmlns:a16="http://schemas.microsoft.com/office/drawing/2014/main" id="{3F02B352-894F-2145-3AC2-AECFE4A36126}"/>
              </a:ext>
            </a:extLst>
          </p:cNvPr>
          <p:cNvSpPr txBox="1"/>
          <p:nvPr/>
        </p:nvSpPr>
        <p:spPr>
          <a:xfrm>
            <a:off x="6531430" y="1426030"/>
            <a:ext cx="5660570" cy="5355312"/>
          </a:xfrm>
          <a:prstGeom prst="rect">
            <a:avLst/>
          </a:prstGeom>
          <a:noFill/>
        </p:spPr>
        <p:txBody>
          <a:bodyPr wrap="square" rtlCol="0">
            <a:spAutoFit/>
          </a:bodyPr>
          <a:lstStyle/>
          <a:p>
            <a:r>
              <a:rPr lang="en-US" dirty="0"/>
              <a:t>A real-world study in primary care clinics demonstrated that the use of CDSS led to an average 0.8% reduction in HbA1c values among patients with T2DM, highlighting its effectiveness in glycemic control </a:t>
            </a:r>
          </a:p>
          <a:p>
            <a:r>
              <a:rPr lang="en-US" dirty="0"/>
              <a:t>Hospitalization rates among patients with uncontrolled diabetes were significantly reduced in a CDSS-based intervention, which helped clinicians identify early signs of decompensation </a:t>
            </a:r>
            <a:endParaRPr lang="en-IN" dirty="0"/>
          </a:p>
          <a:p>
            <a:r>
              <a:rPr lang="en-US" dirty="0"/>
              <a:t>Automated reminder systems embedded in a CDSS led to improved follow-up appointment adherence among patients with poorly controlled T2DM in rural </a:t>
            </a:r>
            <a:r>
              <a:rPr lang="en-US" dirty="0" err="1"/>
              <a:t>clinicsIn</a:t>
            </a:r>
            <a:r>
              <a:rPr lang="en-US" dirty="0"/>
              <a:t> India, researchers built a machine learning classifier that accurately detected undiagnosed diabetes with over 92% accuracy, demonstrating the diagnostic potential of CDSS in screening </a:t>
            </a:r>
            <a:r>
              <a:rPr lang="en-US"/>
              <a:t>programs </a:t>
            </a:r>
            <a:endParaRPr lang="en-IN" dirty="0"/>
          </a:p>
          <a:p>
            <a:r>
              <a:rPr lang="en-US" dirty="0"/>
              <a:t>A behavioral decision support system was developed that linked patient habits and activity data to treatment pathways. The model increased adherence through real-time feedback</a:t>
            </a:r>
            <a:endParaRPr lang="en-IN" dirty="0"/>
          </a:p>
        </p:txBody>
      </p:sp>
      <p:sp>
        <p:nvSpPr>
          <p:cNvPr id="8" name="TextBox 7">
            <a:extLst>
              <a:ext uri="{FF2B5EF4-FFF2-40B4-BE49-F238E27FC236}">
                <a16:creationId xmlns:a16="http://schemas.microsoft.com/office/drawing/2014/main" id="{D0164C3D-46F7-7B71-9787-82D8A2046622}"/>
              </a:ext>
            </a:extLst>
          </p:cNvPr>
          <p:cNvSpPr txBox="1"/>
          <p:nvPr/>
        </p:nvSpPr>
        <p:spPr>
          <a:xfrm>
            <a:off x="413657" y="1992086"/>
            <a:ext cx="5246914" cy="369332"/>
          </a:xfrm>
          <a:prstGeom prst="rect">
            <a:avLst/>
          </a:prstGeom>
          <a:noFill/>
        </p:spPr>
        <p:txBody>
          <a:bodyPr wrap="square" rtlCol="0">
            <a:spAutoFit/>
          </a:bodyPr>
          <a:lstStyle/>
          <a:p>
            <a:r>
              <a:rPr lang="en-IN" b="1" dirty="0"/>
              <a:t>Practical Workflow of CDSS in Diabetes Care</a:t>
            </a:r>
            <a:endParaRPr lang="en-IN" dirty="0"/>
          </a:p>
        </p:txBody>
      </p:sp>
      <p:pic>
        <p:nvPicPr>
          <p:cNvPr id="1026" name="Picture 2" descr="Generated image">
            <a:extLst>
              <a:ext uri="{FF2B5EF4-FFF2-40B4-BE49-F238E27FC236}">
                <a16:creationId xmlns:a16="http://schemas.microsoft.com/office/drawing/2014/main" id="{1D03CC5E-1F7B-51D1-7F32-B2E090327E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261" y="2706891"/>
            <a:ext cx="6008739" cy="38793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03879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dirty="0"/>
              <a:t>Objectives of Your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956188" y="2187574"/>
            <a:ext cx="10515600" cy="4351338"/>
          </a:xfrm>
        </p:spPr>
        <p:txBody>
          <a:bodyPr/>
          <a:lstStyle/>
          <a:p>
            <a:pPr marL="285750" indent="-285750">
              <a:buSzPts val="1800"/>
            </a:pPr>
            <a:r>
              <a:rPr lang="en-IN" sz="1800" dirty="0">
                <a:latin typeface="Times New Roman" panose="02020603050405020304" pitchFamily="18" charset="0"/>
                <a:cs typeface="Times New Roman" panose="02020603050405020304" pitchFamily="18" charset="0"/>
              </a:rPr>
              <a:t>To map and synthesize the existing research on the use and effectiveness of Clinical Decision Support Systems (CDSS) in the management of Type 2 Diabetes Mellitus.</a:t>
            </a:r>
          </a:p>
          <a:p>
            <a:pPr marL="285750" lvl="0" indent="-285750"/>
            <a:r>
              <a:rPr lang="en-IN" sz="1800" dirty="0">
                <a:latin typeface="Times New Roman" panose="02020603050405020304" pitchFamily="18" charset="0"/>
                <a:cs typeface="Times New Roman" panose="02020603050405020304" pitchFamily="18" charset="0"/>
              </a:rPr>
              <a:t>To identify the key functionalities of CDSS used in T2DM care (e.g., medication guidance, lifestyle recommendations, glucose monitoring support).</a:t>
            </a:r>
          </a:p>
          <a:p>
            <a:pPr marL="285750" lvl="0" indent="-285750"/>
            <a:r>
              <a:rPr lang="en-IN" sz="1800" dirty="0">
                <a:latin typeface="Times New Roman" panose="02020603050405020304" pitchFamily="18" charset="0"/>
                <a:cs typeface="Times New Roman" panose="02020603050405020304" pitchFamily="18" charset="0"/>
              </a:rPr>
              <a:t>To explore the settings (e.g., primary care, hospitals, mobile health) and populations where CDSS are implemented.</a:t>
            </a:r>
          </a:p>
          <a:p>
            <a:pPr marL="285750" lvl="0" indent="-285750"/>
            <a:r>
              <a:rPr lang="en-IN" sz="1800" dirty="0">
                <a:latin typeface="Times New Roman" panose="02020603050405020304" pitchFamily="18" charset="0"/>
                <a:cs typeface="Times New Roman" panose="02020603050405020304" pitchFamily="18" charset="0"/>
              </a:rPr>
              <a:t>To highlight current limitations, challenges, and future opportunities for CDSS use in diabetes care pathways.</a:t>
            </a:r>
          </a:p>
          <a:p>
            <a:endParaRPr lang="en-IN"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0B22B-54D6-C154-AD24-193E713737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3A580B-5693-3B8C-C204-76DA5C636EF6}"/>
              </a:ext>
            </a:extLst>
          </p:cNvPr>
          <p:cNvSpPr>
            <a:spLocks noGrp="1"/>
          </p:cNvSpPr>
          <p:nvPr>
            <p:ph type="title"/>
          </p:nvPr>
        </p:nvSpPr>
        <p:spPr/>
        <p:txBody>
          <a:bodyPr/>
          <a:lstStyle/>
          <a:p>
            <a:pPr algn="ctr"/>
            <a:r>
              <a:rPr lang="en-IN" b="1" dirty="0"/>
              <a:t>Methodology </a:t>
            </a:r>
            <a:endParaRPr lang="en-IN" dirty="0"/>
          </a:p>
        </p:txBody>
      </p:sp>
      <p:sp>
        <p:nvSpPr>
          <p:cNvPr id="3" name="Content Placeholder 2">
            <a:extLst>
              <a:ext uri="{FF2B5EF4-FFF2-40B4-BE49-F238E27FC236}">
                <a16:creationId xmlns:a16="http://schemas.microsoft.com/office/drawing/2014/main" id="{AA7FE412-6BCC-CD1A-AF91-5F53A6736AD5}"/>
              </a:ext>
            </a:extLst>
          </p:cNvPr>
          <p:cNvSpPr>
            <a:spLocks noGrp="1"/>
          </p:cNvSpPr>
          <p:nvPr>
            <p:ph idx="1"/>
          </p:nvPr>
        </p:nvSpPr>
        <p:spPr/>
        <p:txBody>
          <a:bodyPr>
            <a:normAutofit fontScale="92500" lnSpcReduction="10000"/>
          </a:bodyPr>
          <a:lstStyle/>
          <a:p>
            <a:pPr marL="0" indent="0">
              <a:buNone/>
            </a:pPr>
            <a:r>
              <a:rPr lang="en-US" sz="1900" b="1" u="sng" dirty="0">
                <a:latin typeface="Times New Roman" panose="02020603050405020304" pitchFamily="18" charset="0"/>
                <a:cs typeface="Times New Roman" panose="02020603050405020304" pitchFamily="18" charset="0"/>
              </a:rPr>
              <a:t>Research Approach</a:t>
            </a:r>
          </a:p>
          <a:p>
            <a:r>
              <a:rPr lang="en-US" sz="1900" b="1" dirty="0">
                <a:latin typeface="Times New Roman" panose="02020603050405020304" pitchFamily="18" charset="0"/>
                <a:cs typeface="Times New Roman" panose="02020603050405020304" pitchFamily="18" charset="0"/>
              </a:rPr>
              <a:t>Type:</a:t>
            </a:r>
            <a:r>
              <a:rPr lang="en-US" sz="1900" dirty="0">
                <a:latin typeface="Times New Roman" panose="02020603050405020304" pitchFamily="18" charset="0"/>
                <a:cs typeface="Times New Roman" panose="02020603050405020304" pitchFamily="18" charset="0"/>
              </a:rPr>
              <a:t> Descriptive, Secondary Research</a:t>
            </a:r>
          </a:p>
          <a:p>
            <a:r>
              <a:rPr lang="en-US" sz="1900" b="1" dirty="0">
                <a:latin typeface="Times New Roman" panose="02020603050405020304" pitchFamily="18" charset="0"/>
                <a:cs typeface="Times New Roman" panose="02020603050405020304" pitchFamily="18" charset="0"/>
              </a:rPr>
              <a:t>Design:</a:t>
            </a:r>
            <a:r>
              <a:rPr lang="en-US" sz="1900" dirty="0">
                <a:latin typeface="Times New Roman" panose="02020603050405020304" pitchFamily="18" charset="0"/>
                <a:cs typeface="Times New Roman" panose="02020603050405020304" pitchFamily="18" charset="0"/>
              </a:rPr>
              <a:t> Scoping Review</a:t>
            </a:r>
          </a:p>
          <a:p>
            <a:r>
              <a:rPr lang="en-US" sz="1900" b="1" dirty="0">
                <a:latin typeface="Times New Roman" panose="02020603050405020304" pitchFamily="18" charset="0"/>
                <a:cs typeface="Times New Roman" panose="02020603050405020304" pitchFamily="18" charset="0"/>
              </a:rPr>
              <a:t>Goal:</a:t>
            </a:r>
            <a:r>
              <a:rPr lang="en-US" sz="1900" dirty="0">
                <a:latin typeface="Times New Roman" panose="02020603050405020304" pitchFamily="18" charset="0"/>
                <a:cs typeface="Times New Roman" panose="02020603050405020304" pitchFamily="18" charset="0"/>
              </a:rPr>
              <a:t> To map and evaluate literature on CDSS for managing T2DM</a:t>
            </a:r>
          </a:p>
          <a:p>
            <a:pPr marL="0" indent="0">
              <a:buNone/>
            </a:pPr>
            <a:r>
              <a:rPr lang="en-US" sz="1900" b="1" u="sng" dirty="0">
                <a:latin typeface="Times New Roman" panose="02020603050405020304" pitchFamily="18" charset="0"/>
                <a:cs typeface="Times New Roman" panose="02020603050405020304" pitchFamily="18" charset="0"/>
              </a:rPr>
              <a:t>Research Question</a:t>
            </a:r>
          </a:p>
          <a:p>
            <a:r>
              <a:rPr lang="en-US" sz="1900" dirty="0">
                <a:latin typeface="Times New Roman" panose="02020603050405020304" pitchFamily="18" charset="0"/>
                <a:cs typeface="Times New Roman" panose="02020603050405020304" pitchFamily="18" charset="0"/>
              </a:rPr>
              <a:t>What is the current landscape of Clinical Decision Support Systems (CDSS) in managing Type 2 Diabetes Mellitus, and how effective are these tools in supporting clinical outcomes?</a:t>
            </a:r>
          </a:p>
          <a:p>
            <a:pPr marL="0" indent="0">
              <a:buNone/>
            </a:pPr>
            <a:r>
              <a:rPr lang="en-IN" sz="1900" b="1" u="sng" dirty="0">
                <a:latin typeface="Times New Roman" panose="02020603050405020304" pitchFamily="18" charset="0"/>
                <a:cs typeface="Times New Roman" panose="02020603050405020304" pitchFamily="18" charset="0"/>
              </a:rPr>
              <a:t>Data Type &amp; Sources</a:t>
            </a:r>
          </a:p>
          <a:p>
            <a:r>
              <a:rPr lang="en-IN" sz="1900" dirty="0">
                <a:latin typeface="Times New Roman" panose="02020603050405020304" pitchFamily="18" charset="0"/>
                <a:cs typeface="Times New Roman" panose="02020603050405020304" pitchFamily="18" charset="0"/>
              </a:rPr>
              <a:t>Peer-reviewed papers (2015–2025)</a:t>
            </a:r>
          </a:p>
          <a:p>
            <a:r>
              <a:rPr lang="en-IN" sz="1900" dirty="0">
                <a:latin typeface="Times New Roman" panose="02020603050405020304" pitchFamily="18" charset="0"/>
                <a:cs typeface="Times New Roman" panose="02020603050405020304" pitchFamily="18" charset="0"/>
              </a:rPr>
              <a:t>Randomized Controlled Trials (RCTs), Observational Studies</a:t>
            </a:r>
          </a:p>
          <a:p>
            <a:r>
              <a:rPr lang="en-IN" sz="1900" dirty="0">
                <a:latin typeface="Times New Roman" panose="02020603050405020304" pitchFamily="18" charset="0"/>
                <a:cs typeface="Times New Roman" panose="02020603050405020304" pitchFamily="18" charset="0"/>
              </a:rPr>
              <a:t>Systematic Reviews, Meta-analyses</a:t>
            </a:r>
          </a:p>
          <a:p>
            <a:r>
              <a:rPr lang="en-IN" sz="1900" dirty="0">
                <a:latin typeface="Times New Roman" panose="02020603050405020304" pitchFamily="18" charset="0"/>
                <a:cs typeface="Times New Roman" panose="02020603050405020304" pitchFamily="18" charset="0"/>
              </a:rPr>
              <a:t>Clinical Guidelines (e.g., ADA)</a:t>
            </a:r>
          </a:p>
          <a:p>
            <a:r>
              <a:rPr lang="en-IN" sz="1900" dirty="0">
                <a:latin typeface="Times New Roman" panose="02020603050405020304" pitchFamily="18" charset="0"/>
                <a:cs typeface="Times New Roman" panose="02020603050405020304" pitchFamily="18" charset="0"/>
              </a:rPr>
              <a:t>Reports: WHO, IDF, HIMSS</a:t>
            </a:r>
          </a:p>
          <a:p>
            <a:endParaRPr lang="en-IN" dirty="0"/>
          </a:p>
        </p:txBody>
      </p:sp>
      <p:sp>
        <p:nvSpPr>
          <p:cNvPr id="4" name="Slide Number Placeholder 3">
            <a:extLst>
              <a:ext uri="{FF2B5EF4-FFF2-40B4-BE49-F238E27FC236}">
                <a16:creationId xmlns:a16="http://schemas.microsoft.com/office/drawing/2014/main" id="{F33B630D-5C87-3FB3-65F2-BB617DDB6A10}"/>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58564F2C-0C69-0EFC-A8A7-ED071B6231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0593242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p:txBody>
          <a:bodyPr/>
          <a:lstStyle/>
          <a:p>
            <a:pPr algn="ctr"/>
            <a:r>
              <a:rPr lang="en-IN" b="1" dirty="0"/>
              <a:t>Methodology </a:t>
            </a:r>
            <a:endParaRPr lang="en-IN" dirty="0"/>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p:txBody>
          <a:bodyPr>
            <a:normAutofit/>
          </a:bodyPr>
          <a:lstStyle/>
          <a:p>
            <a:r>
              <a:rPr lang="en-IN" sz="1800" b="1" dirty="0">
                <a:latin typeface="Times New Roman" panose="02020603050405020304" pitchFamily="18" charset="0"/>
                <a:cs typeface="Times New Roman" panose="02020603050405020304" pitchFamily="18" charset="0"/>
              </a:rPr>
              <a:t>Study Area</a:t>
            </a:r>
          </a:p>
          <a:p>
            <a:r>
              <a:rPr lang="en-IN" sz="1800" b="1" dirty="0">
                <a:latin typeface="Times New Roman" panose="02020603050405020304" pitchFamily="18" charset="0"/>
                <a:cs typeface="Times New Roman" panose="02020603050405020304" pitchFamily="18" charset="0"/>
              </a:rPr>
              <a:t>Global Scope:</a:t>
            </a:r>
            <a:br>
              <a:rPr lang="en-IN" sz="1800" dirty="0">
                <a:latin typeface="Times New Roman" panose="02020603050405020304" pitchFamily="18" charset="0"/>
                <a:cs typeface="Times New Roman" panose="02020603050405020304" pitchFamily="18" charset="0"/>
              </a:rPr>
            </a:br>
            <a:r>
              <a:rPr lang="en-IN" sz="1800" dirty="0">
                <a:latin typeface="Times New Roman" panose="02020603050405020304" pitchFamily="18" charset="0"/>
                <a:cs typeface="Times New Roman" panose="02020603050405020304" pitchFamily="18" charset="0"/>
              </a:rPr>
              <a:t>USA, UK, Italy (High-income)</a:t>
            </a:r>
            <a:br>
              <a:rPr lang="en-IN" sz="1800" dirty="0">
                <a:latin typeface="Times New Roman" panose="02020603050405020304" pitchFamily="18" charset="0"/>
                <a:cs typeface="Times New Roman" panose="02020603050405020304" pitchFamily="18" charset="0"/>
              </a:rPr>
            </a:br>
            <a:r>
              <a:rPr lang="en-IN" sz="1800" dirty="0">
                <a:latin typeface="Times New Roman" panose="02020603050405020304" pitchFamily="18" charset="0"/>
                <a:cs typeface="Times New Roman" panose="02020603050405020304" pitchFamily="18" charset="0"/>
              </a:rPr>
              <a:t>India, Brazil (LMICs)</a:t>
            </a:r>
          </a:p>
          <a:p>
            <a:r>
              <a:rPr lang="en-IN" sz="1800" b="1" dirty="0">
                <a:latin typeface="Times New Roman" panose="02020603050405020304" pitchFamily="18" charset="0"/>
                <a:cs typeface="Times New Roman" panose="02020603050405020304" pitchFamily="18" charset="0"/>
              </a:rPr>
              <a:t>Settings:</a:t>
            </a:r>
            <a:r>
              <a:rPr lang="en-IN" sz="1800" dirty="0">
                <a:latin typeface="Times New Roman" panose="02020603050405020304" pitchFamily="18" charset="0"/>
                <a:cs typeface="Times New Roman" panose="02020603050405020304" pitchFamily="18" charset="0"/>
              </a:rPr>
              <a:t> Hospitals, Primary Care, mHealth Platforms</a:t>
            </a:r>
          </a:p>
          <a:p>
            <a:endParaRPr lang="en-IN" sz="1900" dirty="0"/>
          </a:p>
          <a:p>
            <a:endParaRPr lang="en-IN"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9" name="Rectangle 3">
            <a:extLst>
              <a:ext uri="{FF2B5EF4-FFF2-40B4-BE49-F238E27FC236}">
                <a16:creationId xmlns:a16="http://schemas.microsoft.com/office/drawing/2014/main" id="{5922E9FC-1994-4B37-6033-ABA2007E02B3}"/>
              </a:ext>
            </a:extLst>
          </p:cNvPr>
          <p:cNvSpPr>
            <a:spLocks noChangeArrowheads="1"/>
          </p:cNvSpPr>
          <p:nvPr/>
        </p:nvSpPr>
        <p:spPr bwMode="auto">
          <a:xfrm>
            <a:off x="1022556" y="3591640"/>
            <a:ext cx="9422772"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Data Collection Methods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Database Search:</a:t>
            </a: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PubMed, Google Scholar, ScienceDirect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Screening &amp; Selection:</a:t>
            </a:r>
            <a:endPar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50 records → 20 final studies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Supplementary Sources:</a:t>
            </a: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WHO/IDF statistics, Indian policy reports</a:t>
            </a:r>
          </a:p>
          <a:p>
            <a:pPr marL="0" marR="0" lvl="0" indent="0" algn="l" defTabSz="914400" rtl="0" eaLnBrk="0" fontAlgn="base" latinLnBrk="0" hangingPunct="0">
              <a:lnSpc>
                <a:spcPct val="100000"/>
              </a:lnSpc>
              <a:spcBef>
                <a:spcPct val="0"/>
              </a:spcBef>
              <a:spcAft>
                <a:spcPct val="0"/>
              </a:spcAft>
              <a:buClrTx/>
              <a:buSzTx/>
              <a:tabLst/>
            </a:pPr>
            <a:endPar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r>
              <a:rPr lang="en-IN" b="1" dirty="0">
                <a:latin typeface="Times New Roman" panose="02020603050405020304" pitchFamily="18" charset="0"/>
                <a:ea typeface="Tahoma" panose="020B0604030504040204" pitchFamily="34" charset="0"/>
                <a:cs typeface="Times New Roman" panose="02020603050405020304" pitchFamily="18" charset="0"/>
              </a:rPr>
              <a:t>Keywords</a:t>
            </a:r>
          </a:p>
          <a:p>
            <a:r>
              <a:rPr lang="en-IN" i="1" dirty="0">
                <a:latin typeface="Times New Roman" panose="02020603050405020304" pitchFamily="18" charset="0"/>
                <a:ea typeface="Tahoma" panose="020B0604030504040204" pitchFamily="34" charset="0"/>
                <a:cs typeface="Times New Roman" panose="02020603050405020304" pitchFamily="18" charset="0"/>
              </a:rPr>
              <a:t>CDSS, T2DM, EHR, AI in healthcare, </a:t>
            </a:r>
            <a:r>
              <a:rPr lang="en-IN" i="1" dirty="0" err="1">
                <a:latin typeface="Times New Roman" panose="02020603050405020304" pitchFamily="18" charset="0"/>
                <a:ea typeface="Tahoma" panose="020B0604030504040204" pitchFamily="34" charset="0"/>
                <a:cs typeface="Times New Roman" panose="02020603050405020304" pitchFamily="18" charset="0"/>
              </a:rPr>
              <a:t>glycemic</a:t>
            </a:r>
            <a:r>
              <a:rPr lang="en-IN" i="1" dirty="0">
                <a:latin typeface="Times New Roman" panose="02020603050405020304" pitchFamily="18" charset="0"/>
                <a:ea typeface="Tahoma" panose="020B0604030504040204" pitchFamily="34" charset="0"/>
                <a:cs typeface="Times New Roman" panose="02020603050405020304" pitchFamily="18" charset="0"/>
              </a:rPr>
              <a:t> control, mHealth, alert fatigue, patient adherence</a:t>
            </a:r>
            <a:endParaRPr lang="en-IN" dirty="0">
              <a:latin typeface="Times New Roman" panose="02020603050405020304" pitchFamily="18" charset="0"/>
              <a:ea typeface="Tahoma" panose="020B060403050404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6244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958645" y="1493505"/>
            <a:ext cx="10515600" cy="4351338"/>
          </a:xfrm>
        </p:spPr>
        <p:txBody>
          <a:bodyPr>
            <a:normAutofit fontScale="85000" lnSpcReduction="10000"/>
          </a:bodyPr>
          <a:lstStyle/>
          <a:p>
            <a:pPr>
              <a:lnSpc>
                <a:spcPct val="110000"/>
              </a:lnSpc>
            </a:pPr>
            <a:r>
              <a:rPr lang="en-IN" sz="2100" b="1" dirty="0">
                <a:latin typeface="Times New Roman" panose="02020603050405020304" pitchFamily="18" charset="0"/>
                <a:cs typeface="Times New Roman" panose="02020603050405020304" pitchFamily="18" charset="0"/>
              </a:rPr>
              <a:t>5.1 Characteristics of Included Studies</a:t>
            </a:r>
            <a:endParaRPr lang="en-IN" sz="2100" dirty="0">
              <a:latin typeface="Times New Roman" panose="02020603050405020304" pitchFamily="18" charset="0"/>
              <a:cs typeface="Times New Roman" panose="02020603050405020304" pitchFamily="18" charset="0"/>
            </a:endParaRPr>
          </a:p>
          <a:p>
            <a:pPr>
              <a:lnSpc>
                <a:spcPct val="110000"/>
              </a:lnSpc>
            </a:pPr>
            <a:r>
              <a:rPr lang="en-IN" sz="2100" dirty="0">
                <a:latin typeface="Times New Roman" panose="02020603050405020304" pitchFamily="18" charset="0"/>
                <a:cs typeface="Times New Roman" panose="02020603050405020304" pitchFamily="18" charset="0"/>
              </a:rPr>
              <a:t>This scoping review includes </a:t>
            </a:r>
            <a:r>
              <a:rPr lang="en-IN" sz="2100" b="1" dirty="0">
                <a:latin typeface="Times New Roman" panose="02020603050405020304" pitchFamily="18" charset="0"/>
                <a:cs typeface="Times New Roman" panose="02020603050405020304" pitchFamily="18" charset="0"/>
              </a:rPr>
              <a:t>20 studies </a:t>
            </a:r>
            <a:r>
              <a:rPr lang="en-IN" sz="2100" dirty="0">
                <a:latin typeface="Times New Roman" panose="02020603050405020304" pitchFamily="18" charset="0"/>
                <a:cs typeface="Times New Roman" panose="02020603050405020304" pitchFamily="18" charset="0"/>
              </a:rPr>
              <a:t>exploring the development, deployment, and evaluation of </a:t>
            </a:r>
            <a:r>
              <a:rPr lang="en-IN" sz="2100" b="1" dirty="0">
                <a:latin typeface="Times New Roman" panose="02020603050405020304" pitchFamily="18" charset="0"/>
                <a:cs typeface="Times New Roman" panose="02020603050405020304" pitchFamily="18" charset="0"/>
              </a:rPr>
              <a:t>Clinical Decision Support Systems (CDSS)</a:t>
            </a:r>
            <a:r>
              <a:rPr lang="en-IN" sz="2100" dirty="0">
                <a:latin typeface="Times New Roman" panose="02020603050405020304" pitchFamily="18" charset="0"/>
                <a:cs typeface="Times New Roman" panose="02020603050405020304" pitchFamily="18" charset="0"/>
              </a:rPr>
              <a:t> for </a:t>
            </a:r>
            <a:r>
              <a:rPr lang="en-IN" sz="2100" b="1" dirty="0">
                <a:latin typeface="Times New Roman" panose="02020603050405020304" pitchFamily="18" charset="0"/>
                <a:cs typeface="Times New Roman" panose="02020603050405020304" pitchFamily="18" charset="0"/>
              </a:rPr>
              <a:t>Type 2 Diabetes Mellitus (T2DM)</a:t>
            </a:r>
            <a:r>
              <a:rPr lang="en-IN" sz="2100" dirty="0">
                <a:latin typeface="Times New Roman" panose="02020603050405020304" pitchFamily="18" charset="0"/>
                <a:cs typeface="Times New Roman" panose="02020603050405020304" pitchFamily="18" charset="0"/>
              </a:rPr>
              <a:t> management. The studies covered a range of methodologies including real-world hospital implementations, AI algorithm development, mobile-based field studies, and systematic reviews. Notably, the majority (42%) of the studies evaluated </a:t>
            </a:r>
            <a:r>
              <a:rPr lang="en-IN" sz="2100" b="1" dirty="0">
                <a:latin typeface="Times New Roman" panose="02020603050405020304" pitchFamily="18" charset="0"/>
                <a:cs typeface="Times New Roman" panose="02020603050405020304" pitchFamily="18" charset="0"/>
              </a:rPr>
              <a:t>AI-enhanced CDSS tools</a:t>
            </a:r>
            <a:r>
              <a:rPr lang="en-IN" sz="2100" dirty="0">
                <a:latin typeface="Times New Roman" panose="02020603050405020304" pitchFamily="18" charset="0"/>
                <a:cs typeface="Times New Roman" panose="02020603050405020304" pitchFamily="18" charset="0"/>
              </a:rPr>
              <a:t>, while 23% focused on traditional </a:t>
            </a:r>
            <a:r>
              <a:rPr lang="en-IN" sz="2100" b="1" dirty="0">
                <a:latin typeface="Times New Roman" panose="02020603050405020304" pitchFamily="18" charset="0"/>
                <a:cs typeface="Times New Roman" panose="02020603050405020304" pitchFamily="18" charset="0"/>
              </a:rPr>
              <a:t>rule-based</a:t>
            </a:r>
            <a:r>
              <a:rPr lang="en-IN" sz="2100" dirty="0">
                <a:latin typeface="Times New Roman" panose="02020603050405020304" pitchFamily="18" charset="0"/>
                <a:cs typeface="Times New Roman" panose="02020603050405020304" pitchFamily="18" charset="0"/>
              </a:rPr>
              <a:t> or guideline-driven systems. Emerging modalities such as </a:t>
            </a:r>
            <a:r>
              <a:rPr lang="en-IN" sz="2100" b="1" dirty="0">
                <a:latin typeface="Times New Roman" panose="02020603050405020304" pitchFamily="18" charset="0"/>
                <a:cs typeface="Times New Roman" panose="02020603050405020304" pitchFamily="18" charset="0"/>
              </a:rPr>
              <a:t>federated learning</a:t>
            </a:r>
            <a:r>
              <a:rPr lang="en-IN" sz="2100" dirty="0">
                <a:latin typeface="Times New Roman" panose="02020603050405020304" pitchFamily="18" charset="0"/>
                <a:cs typeface="Times New Roman" panose="02020603050405020304" pitchFamily="18" charset="0"/>
              </a:rPr>
              <a:t> and </a:t>
            </a:r>
            <a:r>
              <a:rPr lang="en-IN" sz="2100" b="1" dirty="0">
                <a:latin typeface="Times New Roman" panose="02020603050405020304" pitchFamily="18" charset="0"/>
                <a:cs typeface="Times New Roman" panose="02020603050405020304" pitchFamily="18" charset="0"/>
              </a:rPr>
              <a:t>explainable AI (XAI)</a:t>
            </a:r>
            <a:r>
              <a:rPr lang="en-IN" sz="2100" dirty="0">
                <a:latin typeface="Times New Roman" panose="02020603050405020304" pitchFamily="18" charset="0"/>
                <a:cs typeface="Times New Roman" panose="02020603050405020304" pitchFamily="18" charset="0"/>
              </a:rPr>
              <a:t> also appear in recent studies.</a:t>
            </a:r>
          </a:p>
          <a:p>
            <a:pPr>
              <a:lnSpc>
                <a:spcPct val="110000"/>
              </a:lnSpc>
            </a:pPr>
            <a:r>
              <a:rPr lang="en-IN" sz="2100" b="1" dirty="0">
                <a:latin typeface="Times New Roman" panose="02020603050405020304" pitchFamily="18" charset="0"/>
                <a:cs typeface="Times New Roman" panose="02020603050405020304" pitchFamily="18" charset="0"/>
              </a:rPr>
              <a:t>5.2 Geographic and Clinical Settings</a:t>
            </a:r>
            <a:endParaRPr lang="en-IN" sz="2100" dirty="0">
              <a:latin typeface="Times New Roman" panose="02020603050405020304" pitchFamily="18" charset="0"/>
              <a:cs typeface="Times New Roman" panose="02020603050405020304" pitchFamily="18" charset="0"/>
            </a:endParaRPr>
          </a:p>
          <a:p>
            <a:pPr>
              <a:lnSpc>
                <a:spcPct val="110000"/>
              </a:lnSpc>
            </a:pPr>
            <a:r>
              <a:rPr lang="en-IN" sz="2100" dirty="0">
                <a:latin typeface="Times New Roman" panose="02020603050405020304" pitchFamily="18" charset="0"/>
                <a:cs typeface="Times New Roman" panose="02020603050405020304" pitchFamily="18" charset="0"/>
              </a:rPr>
              <a:t>The studies reflected a </a:t>
            </a:r>
            <a:r>
              <a:rPr lang="en-IN" sz="2100" b="1" dirty="0">
                <a:latin typeface="Times New Roman" panose="02020603050405020304" pitchFamily="18" charset="0"/>
                <a:cs typeface="Times New Roman" panose="02020603050405020304" pitchFamily="18" charset="0"/>
              </a:rPr>
              <a:t>diverse global representation</a:t>
            </a:r>
            <a:r>
              <a:rPr lang="en-IN" sz="2100" dirty="0">
                <a:latin typeface="Times New Roman" panose="02020603050405020304" pitchFamily="18" charset="0"/>
                <a:cs typeface="Times New Roman" panose="02020603050405020304" pitchFamily="18" charset="0"/>
              </a:rPr>
              <a:t>, led by contributions from the </a:t>
            </a:r>
            <a:r>
              <a:rPr lang="en-IN" sz="2100" b="1" dirty="0">
                <a:latin typeface="Times New Roman" panose="02020603050405020304" pitchFamily="18" charset="0"/>
                <a:cs typeface="Times New Roman" panose="02020603050405020304" pitchFamily="18" charset="0"/>
              </a:rPr>
              <a:t>United States</a:t>
            </a:r>
            <a:r>
              <a:rPr lang="en-IN" sz="2100" dirty="0">
                <a:latin typeface="Times New Roman" panose="02020603050405020304" pitchFamily="18" charset="0"/>
                <a:cs typeface="Times New Roman" panose="02020603050405020304" pitchFamily="18" charset="0"/>
              </a:rPr>
              <a:t> and </a:t>
            </a:r>
            <a:r>
              <a:rPr lang="en-IN" sz="2100" b="1" dirty="0">
                <a:latin typeface="Times New Roman" panose="02020603050405020304" pitchFamily="18" charset="0"/>
                <a:cs typeface="Times New Roman" panose="02020603050405020304" pitchFamily="18" charset="0"/>
              </a:rPr>
              <a:t>India</a:t>
            </a:r>
            <a:r>
              <a:rPr lang="en-IN" sz="2100" dirty="0">
                <a:latin typeface="Times New Roman" panose="02020603050405020304" pitchFamily="18" charset="0"/>
                <a:cs typeface="Times New Roman" panose="02020603050405020304" pitchFamily="18" charset="0"/>
              </a:rPr>
              <a:t>, followed by China and European countries. The </a:t>
            </a:r>
            <a:r>
              <a:rPr lang="en-IN" sz="2100" b="1" dirty="0">
                <a:latin typeface="Times New Roman" panose="02020603050405020304" pitchFamily="18" charset="0"/>
                <a:cs typeface="Times New Roman" panose="02020603050405020304" pitchFamily="18" charset="0"/>
              </a:rPr>
              <a:t>USA</a:t>
            </a:r>
            <a:r>
              <a:rPr lang="en-IN" sz="2100" dirty="0">
                <a:latin typeface="Times New Roman" panose="02020603050405020304" pitchFamily="18" charset="0"/>
                <a:cs typeface="Times New Roman" panose="02020603050405020304" pitchFamily="18" charset="0"/>
              </a:rPr>
              <a:t> emphasized large-scale institutional integration of CDSS (e.g., within EHRs), while </a:t>
            </a:r>
            <a:r>
              <a:rPr lang="en-IN" sz="2100" b="1" dirty="0">
                <a:latin typeface="Times New Roman" panose="02020603050405020304" pitchFamily="18" charset="0"/>
                <a:cs typeface="Times New Roman" panose="02020603050405020304" pitchFamily="18" charset="0"/>
              </a:rPr>
              <a:t>India</a:t>
            </a:r>
            <a:r>
              <a:rPr lang="en-IN" sz="2100" dirty="0">
                <a:latin typeface="Times New Roman" panose="02020603050405020304" pitchFamily="18" charset="0"/>
                <a:cs typeface="Times New Roman" panose="02020603050405020304" pitchFamily="18" charset="0"/>
              </a:rPr>
              <a:t> contributed both hospital-based applications and </a:t>
            </a:r>
            <a:r>
              <a:rPr lang="en-IN" sz="2100" b="1" dirty="0">
                <a:latin typeface="Times New Roman" panose="02020603050405020304" pitchFamily="18" charset="0"/>
                <a:cs typeface="Times New Roman" panose="02020603050405020304" pitchFamily="18" charset="0"/>
              </a:rPr>
              <a:t>mobile CDSS solutions</a:t>
            </a:r>
            <a:r>
              <a:rPr lang="en-IN" sz="2100" dirty="0">
                <a:latin typeface="Times New Roman" panose="02020603050405020304" pitchFamily="18" charset="0"/>
                <a:cs typeface="Times New Roman" panose="02020603050405020304" pitchFamily="18" charset="0"/>
              </a:rPr>
              <a:t> in rural settings, showcasing innovations in low-resource environments. Notably, </a:t>
            </a:r>
            <a:r>
              <a:rPr lang="en-IN" sz="2100" b="1" dirty="0">
                <a:latin typeface="Times New Roman" panose="02020603050405020304" pitchFamily="18" charset="0"/>
                <a:cs typeface="Times New Roman" panose="02020603050405020304" pitchFamily="18" charset="0"/>
              </a:rPr>
              <a:t>China</a:t>
            </a:r>
            <a:r>
              <a:rPr lang="en-IN" sz="2100" dirty="0">
                <a:latin typeface="Times New Roman" panose="02020603050405020304" pitchFamily="18" charset="0"/>
                <a:cs typeface="Times New Roman" panose="02020603050405020304" pitchFamily="18" charset="0"/>
              </a:rPr>
              <a:t> presented privacy-preserving architectures using </a:t>
            </a:r>
            <a:r>
              <a:rPr lang="en-IN" sz="2100" b="1" dirty="0">
                <a:latin typeface="Times New Roman" panose="02020603050405020304" pitchFamily="18" charset="0"/>
                <a:cs typeface="Times New Roman" panose="02020603050405020304" pitchFamily="18" charset="0"/>
              </a:rPr>
              <a:t>federated learning</a:t>
            </a:r>
            <a:r>
              <a:rPr lang="en-IN" sz="2100" dirty="0">
                <a:latin typeface="Times New Roman" panose="02020603050405020304" pitchFamily="18" charset="0"/>
                <a:cs typeface="Times New Roman" panose="02020603050405020304" pitchFamily="18" charset="0"/>
              </a:rPr>
              <a:t>, and European studies examined performance feedback and clinician adoption within </a:t>
            </a:r>
            <a:r>
              <a:rPr lang="en-IN" sz="2100" b="1" dirty="0">
                <a:latin typeface="Times New Roman" panose="02020603050405020304" pitchFamily="18" charset="0"/>
                <a:cs typeface="Times New Roman" panose="02020603050405020304" pitchFamily="18" charset="0"/>
              </a:rPr>
              <a:t>primary care networks</a:t>
            </a:r>
            <a:r>
              <a:rPr lang="en-IN" sz="2100" dirty="0">
                <a:latin typeface="Times New Roman" panose="02020603050405020304" pitchFamily="18" charset="0"/>
                <a:cs typeface="Times New Roman" panose="02020603050405020304" pitchFamily="18" charset="0"/>
              </a:rPr>
              <a:t>.</a:t>
            </a:r>
          </a:p>
          <a:p>
            <a:endParaRPr lang="en-IN" sz="18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373306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BCA3B-D3DC-BE8E-F770-FB79E6136267}"/>
              </a:ext>
            </a:extLst>
          </p:cNvPr>
          <p:cNvSpPr>
            <a:spLocks noGrp="1"/>
          </p:cNvSpPr>
          <p:nvPr>
            <p:ph type="title"/>
          </p:nvPr>
        </p:nvSpPr>
        <p:spPr>
          <a:xfrm>
            <a:off x="4274575" y="185686"/>
            <a:ext cx="2784987" cy="1325563"/>
          </a:xfrm>
        </p:spPr>
        <p:txBody>
          <a:bodyPr>
            <a:normAutofit/>
          </a:bodyPr>
          <a:lstStyle/>
          <a:p>
            <a:r>
              <a:rPr lang="en-IN" sz="4000" b="1" dirty="0"/>
              <a:t>Results </a:t>
            </a:r>
            <a:endParaRPr lang="en-IN" sz="4000" dirty="0">
              <a:latin typeface="+mn-lt"/>
            </a:endParaRPr>
          </a:p>
        </p:txBody>
      </p:sp>
      <p:sp>
        <p:nvSpPr>
          <p:cNvPr id="3" name="Content Placeholder 2">
            <a:extLst>
              <a:ext uri="{FF2B5EF4-FFF2-40B4-BE49-F238E27FC236}">
                <a16:creationId xmlns:a16="http://schemas.microsoft.com/office/drawing/2014/main" id="{FC0B3F06-1D47-1E59-B390-B2C5643118D1}"/>
              </a:ext>
            </a:extLst>
          </p:cNvPr>
          <p:cNvSpPr>
            <a:spLocks noGrp="1"/>
          </p:cNvSpPr>
          <p:nvPr>
            <p:ph idx="1"/>
          </p:nvPr>
        </p:nvSpPr>
        <p:spPr/>
        <p:txBody>
          <a:bodyPr>
            <a:normAutofit fontScale="92500" lnSpcReduction="20000"/>
          </a:bodyPr>
          <a:lstStyle/>
          <a:p>
            <a:pPr marL="0" indent="0">
              <a:buNone/>
            </a:pPr>
            <a:r>
              <a:rPr lang="en-IN" sz="2300" b="1" dirty="0">
                <a:latin typeface="Times New Roman" panose="02020603050405020304" pitchFamily="18" charset="0"/>
                <a:cs typeface="Times New Roman" panose="02020603050405020304" pitchFamily="18" charset="0"/>
              </a:rPr>
              <a:t>5.3 CDSS Typologies and Technologies</a:t>
            </a:r>
            <a:endParaRPr lang="en-IN" sz="2300" dirty="0">
              <a:latin typeface="Times New Roman" panose="02020603050405020304" pitchFamily="18" charset="0"/>
              <a:cs typeface="Times New Roman" panose="02020603050405020304" pitchFamily="18" charset="0"/>
            </a:endParaRPr>
          </a:p>
          <a:p>
            <a:r>
              <a:rPr lang="en-IN" sz="2300" dirty="0">
                <a:latin typeface="Times New Roman" panose="02020603050405020304" pitchFamily="18" charset="0"/>
                <a:cs typeface="Times New Roman" panose="02020603050405020304" pitchFamily="18" charset="0"/>
              </a:rPr>
              <a:t>Five dominant CDSS typologies were identified:</a:t>
            </a:r>
          </a:p>
          <a:p>
            <a:pPr lvl="0"/>
            <a:r>
              <a:rPr lang="en-IN" sz="2300" b="1" dirty="0">
                <a:latin typeface="Times New Roman" panose="02020603050405020304" pitchFamily="18" charset="0"/>
                <a:cs typeface="Times New Roman" panose="02020603050405020304" pitchFamily="18" charset="0"/>
              </a:rPr>
              <a:t>Rule-Based Systems</a:t>
            </a:r>
            <a:r>
              <a:rPr lang="en-IN" sz="2300" dirty="0">
                <a:latin typeface="Times New Roman" panose="02020603050405020304" pitchFamily="18" charset="0"/>
                <a:cs typeface="Times New Roman" panose="02020603050405020304" pitchFamily="18" charset="0"/>
              </a:rPr>
              <a:t> — Early systems followed clinical protocols through IF-THEN logic, often embedded in EHRs. These were valuable in structured environments but lacked adaptability.</a:t>
            </a:r>
          </a:p>
          <a:p>
            <a:pPr lvl="0"/>
            <a:r>
              <a:rPr lang="en-IN" sz="2300" b="1" dirty="0">
                <a:latin typeface="Times New Roman" panose="02020603050405020304" pitchFamily="18" charset="0"/>
                <a:cs typeface="Times New Roman" panose="02020603050405020304" pitchFamily="18" charset="0"/>
              </a:rPr>
              <a:t>AI/ML-Based CDSS</a:t>
            </a:r>
            <a:r>
              <a:rPr lang="en-IN" sz="2300" dirty="0">
                <a:latin typeface="Times New Roman" panose="02020603050405020304" pitchFamily="18" charset="0"/>
                <a:cs typeface="Times New Roman" panose="02020603050405020304" pitchFamily="18" charset="0"/>
              </a:rPr>
              <a:t> — Most studies post-2018 leveraged machine learning or neural networks for </a:t>
            </a:r>
            <a:r>
              <a:rPr lang="en-IN" sz="2300" b="1" dirty="0">
                <a:latin typeface="Times New Roman" panose="02020603050405020304" pitchFamily="18" charset="0"/>
                <a:cs typeface="Times New Roman" panose="02020603050405020304" pitchFamily="18" charset="0"/>
              </a:rPr>
              <a:t>personalized prediction and therapy recommendations</a:t>
            </a:r>
            <a:r>
              <a:rPr lang="en-IN" sz="2300" dirty="0">
                <a:latin typeface="Times New Roman" panose="02020603050405020304" pitchFamily="18" charset="0"/>
                <a:cs typeface="Times New Roman" panose="02020603050405020304" pitchFamily="18" charset="0"/>
              </a:rPr>
              <a:t>, achieving &gt;90% accuracy in some instances.</a:t>
            </a:r>
          </a:p>
          <a:p>
            <a:pPr lvl="0"/>
            <a:r>
              <a:rPr lang="en-IN" sz="2300" b="1" dirty="0">
                <a:latin typeface="Times New Roman" panose="02020603050405020304" pitchFamily="18" charset="0"/>
                <a:cs typeface="Times New Roman" panose="02020603050405020304" pitchFamily="18" charset="0"/>
              </a:rPr>
              <a:t>Mobile CDSS</a:t>
            </a:r>
            <a:r>
              <a:rPr lang="en-IN" sz="2300" dirty="0">
                <a:latin typeface="Times New Roman" panose="02020603050405020304" pitchFamily="18" charset="0"/>
                <a:cs typeface="Times New Roman" panose="02020603050405020304" pitchFamily="18" charset="0"/>
              </a:rPr>
              <a:t> — Portable systems demonstrated utility in decentralized care settings, enabling decision-making at the point of care.</a:t>
            </a:r>
          </a:p>
          <a:p>
            <a:pPr lvl="0"/>
            <a:r>
              <a:rPr lang="en-IN" sz="2300" b="1" dirty="0">
                <a:latin typeface="Times New Roman" panose="02020603050405020304" pitchFamily="18" charset="0"/>
                <a:cs typeface="Times New Roman" panose="02020603050405020304" pitchFamily="18" charset="0"/>
              </a:rPr>
              <a:t>EHR-Integrated CDSS</a:t>
            </a:r>
            <a:r>
              <a:rPr lang="en-IN" sz="2300" dirty="0">
                <a:latin typeface="Times New Roman" panose="02020603050405020304" pitchFamily="18" charset="0"/>
                <a:cs typeface="Times New Roman" panose="02020603050405020304" pitchFamily="18" charset="0"/>
              </a:rPr>
              <a:t> — These systems showed high usability and impact when integrated into real-time clinical workflows.</a:t>
            </a:r>
          </a:p>
          <a:p>
            <a:pPr lvl="0"/>
            <a:r>
              <a:rPr lang="en-IN" sz="2300" b="1" dirty="0">
                <a:latin typeface="Times New Roman" panose="02020603050405020304" pitchFamily="18" charset="0"/>
                <a:cs typeface="Times New Roman" panose="02020603050405020304" pitchFamily="18" charset="0"/>
              </a:rPr>
              <a:t>Federated/Distributed CDSS</a:t>
            </a:r>
            <a:r>
              <a:rPr lang="en-IN" sz="2300" dirty="0">
                <a:latin typeface="Times New Roman" panose="02020603050405020304" pitchFamily="18" charset="0"/>
                <a:cs typeface="Times New Roman" panose="02020603050405020304" pitchFamily="18" charset="0"/>
              </a:rPr>
              <a:t> — A recent innovation, enabling collaborative model training across institutions without compromising data privacy.</a:t>
            </a:r>
          </a:p>
          <a:p>
            <a:endParaRPr lang="en-IN" dirty="0"/>
          </a:p>
        </p:txBody>
      </p:sp>
      <p:sp>
        <p:nvSpPr>
          <p:cNvPr id="5" name="Slide Number Placeholder 4">
            <a:extLst>
              <a:ext uri="{FF2B5EF4-FFF2-40B4-BE49-F238E27FC236}">
                <a16:creationId xmlns:a16="http://schemas.microsoft.com/office/drawing/2014/main" id="{55DBB5D3-D096-BDAA-554C-0253B0A5C05F}"/>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id="{69458FA4-6D52-8089-ABA9-1B9A311BCE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979139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768</TotalTime>
  <Words>3352</Words>
  <Application>Microsoft Office PowerPoint</Application>
  <PresentationFormat>Widescreen</PresentationFormat>
  <Paragraphs>230</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Calibri Light</vt:lpstr>
      <vt:lpstr>Times New Roman</vt:lpstr>
      <vt:lpstr>Office Theme</vt:lpstr>
      <vt:lpstr>The Role of CDSS in Type 2 Diabetes Management:       A Scoping Review </vt:lpstr>
      <vt:lpstr>Mentor Approval</vt:lpstr>
      <vt:lpstr>Introduction (1/1)</vt:lpstr>
      <vt:lpstr>Introduction (1/2)</vt:lpstr>
      <vt:lpstr>Objectives of Your Study</vt:lpstr>
      <vt:lpstr>Methodology </vt:lpstr>
      <vt:lpstr>Methodology </vt:lpstr>
      <vt:lpstr>Results </vt:lpstr>
      <vt:lpstr>Results </vt:lpstr>
      <vt:lpstr>Results </vt:lpstr>
      <vt:lpstr>Results </vt:lpstr>
      <vt:lpstr>Results </vt:lpstr>
      <vt:lpstr>Results </vt:lpstr>
      <vt:lpstr>Discussion </vt:lpstr>
      <vt:lpstr>Discussion </vt:lpstr>
      <vt:lpstr>Discussion </vt:lpstr>
      <vt:lpstr>Emerging Tools and Global Case Studies  Several mobile-based and cloud-integrated CDSS tools are revolutionizing diabetes care: </vt:lpstr>
      <vt:lpstr>PowerPoint Presentation</vt:lpstr>
      <vt:lpstr>Conclusion</vt:lpstr>
      <vt:lpstr>References</vt:lpstr>
      <vt:lpstr>References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Rupa Kumari</cp:lastModifiedBy>
  <cp:revision>21</cp:revision>
  <dcterms:created xsi:type="dcterms:W3CDTF">2022-05-20T15:11:38Z</dcterms:created>
  <dcterms:modified xsi:type="dcterms:W3CDTF">2025-06-26T06:35:40Z</dcterms:modified>
</cp:coreProperties>
</file>