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961" r:id="rId1"/>
  </p:sldMasterIdLst>
  <p:notesMasterIdLst>
    <p:notesMasterId r:id="rId53"/>
  </p:notesMasterIdLst>
  <p:sldIdLst>
    <p:sldId id="389" r:id="rId2"/>
    <p:sldId id="431" r:id="rId3"/>
    <p:sldId id="476" r:id="rId4"/>
    <p:sldId id="466" r:id="rId5"/>
    <p:sldId id="437" r:id="rId6"/>
    <p:sldId id="438" r:id="rId7"/>
    <p:sldId id="439" r:id="rId8"/>
    <p:sldId id="475" r:id="rId9"/>
    <p:sldId id="299" r:id="rId10"/>
    <p:sldId id="301" r:id="rId11"/>
    <p:sldId id="409" r:id="rId12"/>
    <p:sldId id="410" r:id="rId13"/>
    <p:sldId id="305" r:id="rId14"/>
    <p:sldId id="470" r:id="rId15"/>
    <p:sldId id="469" r:id="rId16"/>
    <p:sldId id="319" r:id="rId17"/>
    <p:sldId id="440" r:id="rId18"/>
    <p:sldId id="441" r:id="rId19"/>
    <p:sldId id="471" r:id="rId20"/>
    <p:sldId id="474" r:id="rId21"/>
    <p:sldId id="443" r:id="rId22"/>
    <p:sldId id="442" r:id="rId23"/>
    <p:sldId id="456" r:id="rId24"/>
    <p:sldId id="467" r:id="rId25"/>
    <p:sldId id="447" r:id="rId26"/>
    <p:sldId id="452" r:id="rId27"/>
    <p:sldId id="449" r:id="rId28"/>
    <p:sldId id="455" r:id="rId29"/>
    <p:sldId id="448" r:id="rId30"/>
    <p:sldId id="283" r:id="rId31"/>
    <p:sldId id="402" r:id="rId32"/>
    <p:sldId id="457" r:id="rId33"/>
    <p:sldId id="458" r:id="rId34"/>
    <p:sldId id="459" r:id="rId35"/>
    <p:sldId id="460" r:id="rId36"/>
    <p:sldId id="461" r:id="rId37"/>
    <p:sldId id="462" r:id="rId38"/>
    <p:sldId id="408" r:id="rId39"/>
    <p:sldId id="411" r:id="rId40"/>
    <p:sldId id="387" r:id="rId41"/>
    <p:sldId id="407" r:id="rId42"/>
    <p:sldId id="388" r:id="rId43"/>
    <p:sldId id="390" r:id="rId44"/>
    <p:sldId id="465" r:id="rId45"/>
    <p:sldId id="477" r:id="rId46"/>
    <p:sldId id="259" r:id="rId47"/>
    <p:sldId id="271" r:id="rId48"/>
    <p:sldId id="260" r:id="rId49"/>
    <p:sldId id="261" r:id="rId50"/>
    <p:sldId id="472" r:id="rId51"/>
    <p:sldId id="262" r:id="rId52"/>
  </p:sldIdLst>
  <p:sldSz cx="9144000" cy="6858000" type="screen4x3"/>
  <p:notesSz cx="6858000" cy="9144000"/>
  <p:defaultTextStyle>
    <a:defPPr>
      <a:defRPr lang="en-GB"/>
    </a:defPPr>
    <a:lvl1pPr algn="l" rtl="0" eaLnBrk="0" fontAlgn="base" hangingPunct="0">
      <a:spcBef>
        <a:spcPct val="0"/>
      </a:spcBef>
      <a:spcAft>
        <a:spcPct val="0"/>
      </a:spcAft>
      <a:defRPr sz="1200" kern="1200">
        <a:solidFill>
          <a:schemeClr val="tx1"/>
        </a:solidFill>
        <a:latin typeface="Arial" charset="0"/>
        <a:ea typeface="+mn-ea"/>
        <a:cs typeface="+mn-cs"/>
      </a:defRPr>
    </a:lvl1pPr>
    <a:lvl2pPr marL="457200" algn="l" rtl="0" eaLnBrk="0" fontAlgn="base" hangingPunct="0">
      <a:spcBef>
        <a:spcPct val="0"/>
      </a:spcBef>
      <a:spcAft>
        <a:spcPct val="0"/>
      </a:spcAft>
      <a:defRPr sz="1200" kern="1200">
        <a:solidFill>
          <a:schemeClr val="tx1"/>
        </a:solidFill>
        <a:latin typeface="Arial" charset="0"/>
        <a:ea typeface="+mn-ea"/>
        <a:cs typeface="+mn-cs"/>
      </a:defRPr>
    </a:lvl2pPr>
    <a:lvl3pPr marL="914400" algn="l" rtl="0" eaLnBrk="0" fontAlgn="base" hangingPunct="0">
      <a:spcBef>
        <a:spcPct val="0"/>
      </a:spcBef>
      <a:spcAft>
        <a:spcPct val="0"/>
      </a:spcAft>
      <a:defRPr sz="1200" kern="1200">
        <a:solidFill>
          <a:schemeClr val="tx1"/>
        </a:solidFill>
        <a:latin typeface="Arial" charset="0"/>
        <a:ea typeface="+mn-ea"/>
        <a:cs typeface="+mn-cs"/>
      </a:defRPr>
    </a:lvl3pPr>
    <a:lvl4pPr marL="1371600" algn="l" rtl="0" eaLnBrk="0" fontAlgn="base" hangingPunct="0">
      <a:spcBef>
        <a:spcPct val="0"/>
      </a:spcBef>
      <a:spcAft>
        <a:spcPct val="0"/>
      </a:spcAft>
      <a:defRPr sz="1200" kern="1200">
        <a:solidFill>
          <a:schemeClr val="tx1"/>
        </a:solidFill>
        <a:latin typeface="Arial" charset="0"/>
        <a:ea typeface="+mn-ea"/>
        <a:cs typeface="+mn-cs"/>
      </a:defRPr>
    </a:lvl4pPr>
    <a:lvl5pPr marL="1828800" algn="l" rtl="0" eaLnBrk="0" fontAlgn="base" hangingPunct="0">
      <a:spcBef>
        <a:spcPct val="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Arial" charset="0"/>
        <a:ea typeface="+mn-ea"/>
        <a:cs typeface="+mn-cs"/>
      </a:defRPr>
    </a:lvl6pPr>
    <a:lvl7pPr marL="2743200" algn="l" defTabSz="914400" rtl="0" eaLnBrk="1" latinLnBrk="0" hangingPunct="1">
      <a:defRPr sz="1200" kern="1200">
        <a:solidFill>
          <a:schemeClr val="tx1"/>
        </a:solidFill>
        <a:latin typeface="Arial" charset="0"/>
        <a:ea typeface="+mn-ea"/>
        <a:cs typeface="+mn-cs"/>
      </a:defRPr>
    </a:lvl7pPr>
    <a:lvl8pPr marL="3200400" algn="l" defTabSz="914400" rtl="0" eaLnBrk="1" latinLnBrk="0" hangingPunct="1">
      <a:defRPr sz="1200" kern="1200">
        <a:solidFill>
          <a:schemeClr val="tx1"/>
        </a:solidFill>
        <a:latin typeface="Arial" charset="0"/>
        <a:ea typeface="+mn-ea"/>
        <a:cs typeface="+mn-cs"/>
      </a:defRPr>
    </a:lvl8pPr>
    <a:lvl9pPr marL="3657600" algn="l" defTabSz="914400" rtl="0" eaLnBrk="1" latinLnBrk="0" hangingPunct="1">
      <a:defRPr sz="1200"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9CC"/>
    <a:srgbClr val="FFFFFF"/>
    <a:srgbClr val="CCFF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34603" autoAdjust="0"/>
    <p:restoredTop sz="86364" autoAdjust="0"/>
  </p:normalViewPr>
  <p:slideViewPr>
    <p:cSldViewPr>
      <p:cViewPr varScale="1">
        <p:scale>
          <a:sx n="58" d="100"/>
          <a:sy n="58" d="100"/>
        </p:scale>
        <p:origin x="816" y="44"/>
      </p:cViewPr>
      <p:guideLst>
        <p:guide orient="horz" pos="2160"/>
        <p:guide pos="2880"/>
      </p:guideLst>
    </p:cSldViewPr>
  </p:slideViewPr>
  <p:outlineViewPr>
    <p:cViewPr>
      <p:scale>
        <a:sx n="33" d="100"/>
        <a:sy n="33" d="100"/>
      </p:scale>
      <p:origin x="0" y="-37884"/>
    </p:cViewPr>
  </p:outlineViewPr>
  <p:notesTextViewPr>
    <p:cViewPr>
      <p:scale>
        <a:sx n="100" d="100"/>
        <a:sy n="100" d="100"/>
      </p:scale>
      <p:origin x="0" y="0"/>
    </p:cViewPr>
  </p:notesTextViewPr>
  <p:sorterViewPr>
    <p:cViewPr>
      <p:scale>
        <a:sx n="150" d="100"/>
        <a:sy n="150" d="100"/>
      </p:scale>
      <p:origin x="0" y="-170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notesMaster" Target="notesMasters/notesMaster1.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ableStyles" Target="tableStyle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s>
</file>

<file path=ppt/charts/_rels/chart1.xml.rels><?xml version="1.0" encoding="UTF-8" standalone="yes"?>
<Relationships xmlns="http://schemas.openxmlformats.org/package/2006/relationships"><Relationship Id="rId1" Type="http://schemas.openxmlformats.org/officeDocument/2006/relationships/oleObject" Target="Book1" TargetMode="External"/></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3.xml.rels><?xml version="1.0" encoding="UTF-8" standalone="yes"?>
<Relationships xmlns="http://schemas.openxmlformats.org/package/2006/relationships"><Relationship Id="rId1" Type="http://schemas.openxmlformats.org/officeDocument/2006/relationships/oleObject" Target="Book1"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Book1"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28"/>
    </mc:Choice>
    <mc:Fallback>
      <c:style val="28"/>
    </mc:Fallback>
  </mc:AlternateContent>
  <c:chart>
    <c:title>
      <c:tx>
        <c:rich>
          <a:bodyPr/>
          <a:lstStyle/>
          <a:p>
            <a:pPr>
              <a:defRPr lang="en-US" sz="1200" b="1"/>
            </a:pPr>
            <a:r>
              <a:rPr lang="en-US" sz="1200" b="1" u="sng">
                <a:solidFill>
                  <a:sysClr val="windowText" lastClr="000000"/>
                </a:solidFill>
              </a:rPr>
              <a:t>Gender</a:t>
            </a:r>
          </a:p>
        </c:rich>
      </c:tx>
      <c:layout>
        <c:manualLayout>
          <c:xMode val="edge"/>
          <c:yMode val="edge"/>
          <c:x val="0.42040266841644963"/>
          <c:y val="2.7777777777778092E-2"/>
        </c:manualLayout>
      </c:layout>
      <c:overlay val="0"/>
    </c:title>
    <c:autoTitleDeleted val="0"/>
    <c:plotArea>
      <c:layout>
        <c:manualLayout>
          <c:layoutTarget val="inner"/>
          <c:xMode val="edge"/>
          <c:yMode val="edge"/>
          <c:x val="0.10990507436570429"/>
          <c:y val="2.8252405949256341E-2"/>
          <c:w val="0.8650949256342999"/>
          <c:h val="0.79822506561679785"/>
        </c:manualLayout>
      </c:layout>
      <c:barChart>
        <c:barDir val="col"/>
        <c:grouping val="clustered"/>
        <c:varyColors val="0"/>
        <c:ser>
          <c:idx val="0"/>
          <c:order val="0"/>
          <c:invertIfNegative val="0"/>
          <c:cat>
            <c:strRef>
              <c:f>Sheet1!$A$1:$A$2</c:f>
              <c:strCache>
                <c:ptCount val="2"/>
                <c:pt idx="0">
                  <c:v>Male</c:v>
                </c:pt>
                <c:pt idx="1">
                  <c:v>Females</c:v>
                </c:pt>
              </c:strCache>
            </c:strRef>
          </c:cat>
          <c:val>
            <c:numRef>
              <c:f>Sheet1!$B$1:$B$2</c:f>
              <c:numCache>
                <c:formatCode>0%</c:formatCode>
                <c:ptCount val="2"/>
                <c:pt idx="0">
                  <c:v>0.62000000000000344</c:v>
                </c:pt>
                <c:pt idx="1">
                  <c:v>0.38000000000000195</c:v>
                </c:pt>
              </c:numCache>
            </c:numRef>
          </c:val>
          <c:extLst>
            <c:ext xmlns:c16="http://schemas.microsoft.com/office/drawing/2014/chart" uri="{C3380CC4-5D6E-409C-BE32-E72D297353CC}">
              <c16:uniqueId val="{00000000-8463-4AD9-A9BE-B12F290FA825}"/>
            </c:ext>
          </c:extLst>
        </c:ser>
        <c:dLbls>
          <c:showLegendKey val="0"/>
          <c:showVal val="0"/>
          <c:showCatName val="0"/>
          <c:showSerName val="0"/>
          <c:showPercent val="0"/>
          <c:showBubbleSize val="0"/>
        </c:dLbls>
        <c:gapWidth val="150"/>
        <c:axId val="50003328"/>
        <c:axId val="50680960"/>
      </c:barChart>
      <c:catAx>
        <c:axId val="50003328"/>
        <c:scaling>
          <c:orientation val="minMax"/>
        </c:scaling>
        <c:delete val="0"/>
        <c:axPos val="b"/>
        <c:numFmt formatCode="General" sourceLinked="0"/>
        <c:majorTickMark val="out"/>
        <c:minorTickMark val="none"/>
        <c:tickLblPos val="nextTo"/>
        <c:txPr>
          <a:bodyPr/>
          <a:lstStyle/>
          <a:p>
            <a:pPr>
              <a:defRPr lang="en-US" b="1"/>
            </a:pPr>
            <a:endParaRPr lang="en-US"/>
          </a:p>
        </c:txPr>
        <c:crossAx val="50680960"/>
        <c:crosses val="autoZero"/>
        <c:auto val="1"/>
        <c:lblAlgn val="ctr"/>
        <c:lblOffset val="100"/>
        <c:noMultiLvlLbl val="0"/>
      </c:catAx>
      <c:valAx>
        <c:axId val="50680960"/>
        <c:scaling>
          <c:orientation val="minMax"/>
        </c:scaling>
        <c:delete val="0"/>
        <c:axPos val="l"/>
        <c:majorGridlines/>
        <c:numFmt formatCode="0%" sourceLinked="1"/>
        <c:majorTickMark val="out"/>
        <c:minorTickMark val="none"/>
        <c:tickLblPos val="nextTo"/>
        <c:txPr>
          <a:bodyPr/>
          <a:lstStyle/>
          <a:p>
            <a:pPr>
              <a:defRPr lang="en-US"/>
            </a:pPr>
            <a:endParaRPr lang="en-US"/>
          </a:p>
        </c:txPr>
        <c:crossAx val="50003328"/>
        <c:crosses val="autoZero"/>
        <c:crossBetween val="between"/>
      </c:valAx>
    </c:plotArea>
    <c:plotVisOnly val="1"/>
    <c:dispBlanksAs val="gap"/>
    <c:showDLblsOverMax val="0"/>
  </c:chart>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lang="en-US" sz="1200" u="sng"/>
            </a:pPr>
            <a:r>
              <a:rPr lang="en-US" sz="1200" u="sng"/>
              <a:t>Dependents of the Respondent</a:t>
            </a:r>
          </a:p>
        </c:rich>
      </c:tx>
      <c:overlay val="0"/>
    </c:title>
    <c:autoTitleDeleted val="0"/>
    <c:plotArea>
      <c:layout/>
      <c:barChart>
        <c:barDir val="col"/>
        <c:grouping val="clustered"/>
        <c:varyColors val="0"/>
        <c:ser>
          <c:idx val="0"/>
          <c:order val="0"/>
          <c:invertIfNegative val="0"/>
          <c:cat>
            <c:strRef>
              <c:f>Sheet1!$A$1:$A$3</c:f>
              <c:strCache>
                <c:ptCount val="3"/>
                <c:pt idx="0">
                  <c:v>Two or Less than Two</c:v>
                </c:pt>
                <c:pt idx="1">
                  <c:v>Three</c:v>
                </c:pt>
                <c:pt idx="2">
                  <c:v>Four to Six</c:v>
                </c:pt>
              </c:strCache>
            </c:strRef>
          </c:cat>
          <c:val>
            <c:numRef>
              <c:f>Sheet1!$B$1:$B$3</c:f>
              <c:numCache>
                <c:formatCode>0%</c:formatCode>
                <c:ptCount val="3"/>
                <c:pt idx="0">
                  <c:v>0.62000000000000288</c:v>
                </c:pt>
                <c:pt idx="1">
                  <c:v>0.28000000000000008</c:v>
                </c:pt>
                <c:pt idx="2">
                  <c:v>0.1</c:v>
                </c:pt>
              </c:numCache>
            </c:numRef>
          </c:val>
          <c:extLst>
            <c:ext xmlns:c16="http://schemas.microsoft.com/office/drawing/2014/chart" uri="{C3380CC4-5D6E-409C-BE32-E72D297353CC}">
              <c16:uniqueId val="{00000000-FD1F-49DD-9D77-A437E68055DD}"/>
            </c:ext>
          </c:extLst>
        </c:ser>
        <c:dLbls>
          <c:showLegendKey val="0"/>
          <c:showVal val="0"/>
          <c:showCatName val="0"/>
          <c:showSerName val="0"/>
          <c:showPercent val="0"/>
          <c:showBubbleSize val="0"/>
        </c:dLbls>
        <c:gapWidth val="150"/>
        <c:axId val="50714880"/>
        <c:axId val="50720768"/>
      </c:barChart>
      <c:catAx>
        <c:axId val="50714880"/>
        <c:scaling>
          <c:orientation val="minMax"/>
        </c:scaling>
        <c:delete val="0"/>
        <c:axPos val="b"/>
        <c:numFmt formatCode="General" sourceLinked="0"/>
        <c:majorTickMark val="out"/>
        <c:minorTickMark val="none"/>
        <c:tickLblPos val="nextTo"/>
        <c:txPr>
          <a:bodyPr/>
          <a:lstStyle/>
          <a:p>
            <a:pPr>
              <a:defRPr lang="en-US" b="1"/>
            </a:pPr>
            <a:endParaRPr lang="en-US"/>
          </a:p>
        </c:txPr>
        <c:crossAx val="50720768"/>
        <c:crosses val="autoZero"/>
        <c:auto val="1"/>
        <c:lblAlgn val="ctr"/>
        <c:lblOffset val="100"/>
        <c:noMultiLvlLbl val="0"/>
      </c:catAx>
      <c:valAx>
        <c:axId val="50720768"/>
        <c:scaling>
          <c:orientation val="minMax"/>
        </c:scaling>
        <c:delete val="0"/>
        <c:axPos val="l"/>
        <c:majorGridlines/>
        <c:numFmt formatCode="0%" sourceLinked="1"/>
        <c:majorTickMark val="out"/>
        <c:minorTickMark val="none"/>
        <c:tickLblPos val="nextTo"/>
        <c:txPr>
          <a:bodyPr/>
          <a:lstStyle/>
          <a:p>
            <a:pPr>
              <a:defRPr lang="en-US"/>
            </a:pPr>
            <a:endParaRPr lang="en-US"/>
          </a:p>
        </c:txPr>
        <c:crossAx val="50714880"/>
        <c:crosses val="autoZero"/>
        <c:crossBetween val="between"/>
      </c:valAx>
    </c:plotArea>
    <c:plotVisOnly val="1"/>
    <c:dispBlanksAs val="gap"/>
    <c:showDLblsOverMax val="0"/>
  </c:chart>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lang="en-US" sz="1200"/>
            </a:pPr>
            <a:r>
              <a:rPr lang="en-US" sz="1200" u="sng">
                <a:solidFill>
                  <a:sysClr val="windowText" lastClr="000000"/>
                </a:solidFill>
              </a:rPr>
              <a:t>Occupation of Respondents</a:t>
            </a:r>
          </a:p>
        </c:rich>
      </c:tx>
      <c:overlay val="0"/>
    </c:title>
    <c:autoTitleDeleted val="0"/>
    <c:plotArea>
      <c:layout/>
      <c:barChart>
        <c:barDir val="col"/>
        <c:grouping val="clustered"/>
        <c:varyColors val="0"/>
        <c:ser>
          <c:idx val="0"/>
          <c:order val="0"/>
          <c:invertIfNegative val="0"/>
          <c:cat>
            <c:strRef>
              <c:f>Sheet1!$A$1:$A$4</c:f>
              <c:strCache>
                <c:ptCount val="4"/>
                <c:pt idx="0">
                  <c:v>Working with Govt Organisations</c:v>
                </c:pt>
                <c:pt idx="1">
                  <c:v>Self Employed</c:v>
                </c:pt>
                <c:pt idx="2">
                  <c:v>Not Working</c:v>
                </c:pt>
                <c:pt idx="3">
                  <c:v>Informal Sector</c:v>
                </c:pt>
              </c:strCache>
            </c:strRef>
          </c:cat>
          <c:val>
            <c:numRef>
              <c:f>Sheet1!$B$1:$B$4</c:f>
              <c:numCache>
                <c:formatCode>0%</c:formatCode>
                <c:ptCount val="4"/>
                <c:pt idx="0">
                  <c:v>0.12000000000000002</c:v>
                </c:pt>
                <c:pt idx="1">
                  <c:v>0.2</c:v>
                </c:pt>
                <c:pt idx="2">
                  <c:v>0.44</c:v>
                </c:pt>
                <c:pt idx="3">
                  <c:v>0.24000000000000021</c:v>
                </c:pt>
              </c:numCache>
            </c:numRef>
          </c:val>
          <c:extLst>
            <c:ext xmlns:c16="http://schemas.microsoft.com/office/drawing/2014/chart" uri="{C3380CC4-5D6E-409C-BE32-E72D297353CC}">
              <c16:uniqueId val="{00000000-40D7-4D75-A4FC-F5E745BA2E58}"/>
            </c:ext>
          </c:extLst>
        </c:ser>
        <c:dLbls>
          <c:showLegendKey val="0"/>
          <c:showVal val="0"/>
          <c:showCatName val="0"/>
          <c:showSerName val="0"/>
          <c:showPercent val="0"/>
          <c:showBubbleSize val="0"/>
        </c:dLbls>
        <c:gapWidth val="150"/>
        <c:axId val="50060288"/>
        <c:axId val="52167424"/>
      </c:barChart>
      <c:catAx>
        <c:axId val="50060288"/>
        <c:scaling>
          <c:orientation val="minMax"/>
        </c:scaling>
        <c:delete val="0"/>
        <c:axPos val="b"/>
        <c:numFmt formatCode="General" sourceLinked="0"/>
        <c:majorTickMark val="out"/>
        <c:minorTickMark val="none"/>
        <c:tickLblPos val="nextTo"/>
        <c:txPr>
          <a:bodyPr/>
          <a:lstStyle/>
          <a:p>
            <a:pPr>
              <a:defRPr lang="en-US"/>
            </a:pPr>
            <a:endParaRPr lang="en-US"/>
          </a:p>
        </c:txPr>
        <c:crossAx val="52167424"/>
        <c:crosses val="autoZero"/>
        <c:auto val="1"/>
        <c:lblAlgn val="ctr"/>
        <c:lblOffset val="100"/>
        <c:noMultiLvlLbl val="0"/>
      </c:catAx>
      <c:valAx>
        <c:axId val="52167424"/>
        <c:scaling>
          <c:orientation val="minMax"/>
        </c:scaling>
        <c:delete val="0"/>
        <c:axPos val="l"/>
        <c:majorGridlines/>
        <c:numFmt formatCode="0%" sourceLinked="1"/>
        <c:majorTickMark val="out"/>
        <c:minorTickMark val="none"/>
        <c:tickLblPos val="nextTo"/>
        <c:txPr>
          <a:bodyPr/>
          <a:lstStyle/>
          <a:p>
            <a:pPr>
              <a:defRPr lang="en-US"/>
            </a:pPr>
            <a:endParaRPr lang="en-US"/>
          </a:p>
        </c:txPr>
        <c:crossAx val="50060288"/>
        <c:crosses val="autoZero"/>
        <c:crossBetween val="between"/>
      </c:valAx>
    </c:plotArea>
    <c:plotVisOnly val="1"/>
    <c:dispBlanksAs val="gap"/>
    <c:showDLblsOverMax val="0"/>
  </c:chart>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28"/>
    </mc:Choice>
    <mc:Fallback>
      <c:style val="28"/>
    </mc:Fallback>
  </mc:AlternateContent>
  <c:chart>
    <c:title>
      <c:tx>
        <c:rich>
          <a:bodyPr/>
          <a:lstStyle/>
          <a:p>
            <a:pPr>
              <a:defRPr lang="en-US" sz="1200"/>
            </a:pPr>
            <a:r>
              <a:rPr lang="en-US" sz="1200" dirty="0"/>
              <a:t> Satisfaction Level of Medicines Available</a:t>
            </a:r>
          </a:p>
        </c:rich>
      </c:tx>
      <c:overlay val="0"/>
    </c:title>
    <c:autoTitleDeleted val="0"/>
    <c:plotArea>
      <c:layout/>
      <c:barChart>
        <c:barDir val="col"/>
        <c:grouping val="clustered"/>
        <c:varyColors val="0"/>
        <c:ser>
          <c:idx val="0"/>
          <c:order val="0"/>
          <c:invertIfNegative val="0"/>
          <c:cat>
            <c:strRef>
              <c:f>Sheet1!$A$1:$A$2</c:f>
              <c:strCache>
                <c:ptCount val="2"/>
                <c:pt idx="0">
                  <c:v>Satisfied</c:v>
                </c:pt>
                <c:pt idx="1">
                  <c:v>Not Satisfied</c:v>
                </c:pt>
              </c:strCache>
            </c:strRef>
          </c:cat>
          <c:val>
            <c:numRef>
              <c:f>Sheet1!$B$1:$B$2</c:f>
              <c:numCache>
                <c:formatCode>0%</c:formatCode>
                <c:ptCount val="2"/>
                <c:pt idx="0">
                  <c:v>0.88</c:v>
                </c:pt>
                <c:pt idx="1">
                  <c:v>0.12000000000000002</c:v>
                </c:pt>
              </c:numCache>
            </c:numRef>
          </c:val>
          <c:extLst>
            <c:ext xmlns:c16="http://schemas.microsoft.com/office/drawing/2014/chart" uri="{C3380CC4-5D6E-409C-BE32-E72D297353CC}">
              <c16:uniqueId val="{00000000-B9BF-47B7-A26C-029967CFF55A}"/>
            </c:ext>
          </c:extLst>
        </c:ser>
        <c:dLbls>
          <c:showLegendKey val="0"/>
          <c:showVal val="0"/>
          <c:showCatName val="0"/>
          <c:showSerName val="0"/>
          <c:showPercent val="0"/>
          <c:showBubbleSize val="0"/>
        </c:dLbls>
        <c:gapWidth val="150"/>
        <c:axId val="52498432"/>
        <c:axId val="52499968"/>
      </c:barChart>
      <c:catAx>
        <c:axId val="52498432"/>
        <c:scaling>
          <c:orientation val="minMax"/>
        </c:scaling>
        <c:delete val="0"/>
        <c:axPos val="b"/>
        <c:numFmt formatCode="General" sourceLinked="0"/>
        <c:majorTickMark val="out"/>
        <c:minorTickMark val="none"/>
        <c:tickLblPos val="nextTo"/>
        <c:txPr>
          <a:bodyPr/>
          <a:lstStyle/>
          <a:p>
            <a:pPr>
              <a:defRPr lang="en-US"/>
            </a:pPr>
            <a:endParaRPr lang="en-US"/>
          </a:p>
        </c:txPr>
        <c:crossAx val="52499968"/>
        <c:crosses val="autoZero"/>
        <c:auto val="1"/>
        <c:lblAlgn val="ctr"/>
        <c:lblOffset val="100"/>
        <c:noMultiLvlLbl val="0"/>
      </c:catAx>
      <c:valAx>
        <c:axId val="52499968"/>
        <c:scaling>
          <c:orientation val="minMax"/>
        </c:scaling>
        <c:delete val="0"/>
        <c:axPos val="l"/>
        <c:majorGridlines/>
        <c:numFmt formatCode="0%" sourceLinked="1"/>
        <c:majorTickMark val="out"/>
        <c:minorTickMark val="none"/>
        <c:tickLblPos val="nextTo"/>
        <c:txPr>
          <a:bodyPr/>
          <a:lstStyle/>
          <a:p>
            <a:pPr>
              <a:defRPr lang="en-US"/>
            </a:pPr>
            <a:endParaRPr lang="en-US"/>
          </a:p>
        </c:txPr>
        <c:crossAx val="52498432"/>
        <c:crosses val="autoZero"/>
        <c:crossBetween val="between"/>
      </c:valAx>
    </c:plotArea>
    <c:plotVisOnly val="1"/>
    <c:dispBlanksAs val="gap"/>
    <c:showDLblsOverMax val="0"/>
  </c:chart>
  <c:externalData r:id="rId1">
    <c:autoUpdate val="0"/>
  </c:externalData>
</c:chartSpace>
</file>

<file path=ppt/diagrams/_rels/data1.xml.rels><?xml version="1.0" encoding="UTF-8" standalone="yes"?>
<Relationships xmlns="http://schemas.openxmlformats.org/package/2006/relationships"><Relationship Id="rId8" Type="http://schemas.openxmlformats.org/officeDocument/2006/relationships/image" Target="../media/image17.svg"/><Relationship Id="rId13" Type="http://schemas.openxmlformats.org/officeDocument/2006/relationships/image" Target="../media/image22.png"/><Relationship Id="rId3" Type="http://schemas.openxmlformats.org/officeDocument/2006/relationships/image" Target="../media/image12.png"/><Relationship Id="rId7" Type="http://schemas.openxmlformats.org/officeDocument/2006/relationships/image" Target="../media/image16.png"/><Relationship Id="rId12" Type="http://schemas.openxmlformats.org/officeDocument/2006/relationships/image" Target="../media/image21.svg"/><Relationship Id="rId2" Type="http://schemas.openxmlformats.org/officeDocument/2006/relationships/image" Target="../media/image11.svg"/><Relationship Id="rId1" Type="http://schemas.openxmlformats.org/officeDocument/2006/relationships/image" Target="../media/image10.png"/><Relationship Id="rId6" Type="http://schemas.openxmlformats.org/officeDocument/2006/relationships/image" Target="../media/image15.svg"/><Relationship Id="rId11" Type="http://schemas.openxmlformats.org/officeDocument/2006/relationships/image" Target="../media/image20.png"/><Relationship Id="rId5" Type="http://schemas.openxmlformats.org/officeDocument/2006/relationships/image" Target="../media/image14.png"/><Relationship Id="rId10" Type="http://schemas.openxmlformats.org/officeDocument/2006/relationships/image" Target="../media/image19.svg"/><Relationship Id="rId4" Type="http://schemas.openxmlformats.org/officeDocument/2006/relationships/image" Target="../media/image13.svg"/><Relationship Id="rId9" Type="http://schemas.openxmlformats.org/officeDocument/2006/relationships/image" Target="../media/image18.png"/><Relationship Id="rId14" Type="http://schemas.openxmlformats.org/officeDocument/2006/relationships/image" Target="../media/image23.svg"/></Relationships>
</file>

<file path=ppt/diagrams/_rels/drawing1.xml.rels><?xml version="1.0" encoding="UTF-8" standalone="yes"?>
<Relationships xmlns="http://schemas.openxmlformats.org/package/2006/relationships"><Relationship Id="rId8" Type="http://schemas.openxmlformats.org/officeDocument/2006/relationships/image" Target="../media/image17.svg"/><Relationship Id="rId13" Type="http://schemas.openxmlformats.org/officeDocument/2006/relationships/image" Target="../media/image22.png"/><Relationship Id="rId3" Type="http://schemas.openxmlformats.org/officeDocument/2006/relationships/image" Target="../media/image12.png"/><Relationship Id="rId7" Type="http://schemas.openxmlformats.org/officeDocument/2006/relationships/image" Target="../media/image16.png"/><Relationship Id="rId12" Type="http://schemas.openxmlformats.org/officeDocument/2006/relationships/image" Target="../media/image21.svg"/><Relationship Id="rId2" Type="http://schemas.openxmlformats.org/officeDocument/2006/relationships/image" Target="../media/image11.svg"/><Relationship Id="rId1" Type="http://schemas.openxmlformats.org/officeDocument/2006/relationships/image" Target="../media/image10.png"/><Relationship Id="rId6" Type="http://schemas.openxmlformats.org/officeDocument/2006/relationships/image" Target="../media/image15.svg"/><Relationship Id="rId11" Type="http://schemas.openxmlformats.org/officeDocument/2006/relationships/image" Target="../media/image20.png"/><Relationship Id="rId5" Type="http://schemas.openxmlformats.org/officeDocument/2006/relationships/image" Target="../media/image14.png"/><Relationship Id="rId10" Type="http://schemas.openxmlformats.org/officeDocument/2006/relationships/image" Target="../media/image19.svg"/><Relationship Id="rId4" Type="http://schemas.openxmlformats.org/officeDocument/2006/relationships/image" Target="../media/image13.svg"/><Relationship Id="rId9" Type="http://schemas.openxmlformats.org/officeDocument/2006/relationships/image" Target="../media/image18.png"/><Relationship Id="rId14" Type="http://schemas.openxmlformats.org/officeDocument/2006/relationships/image" Target="../media/image23.sv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99A7E39-3CC4-4872-989B-4A09AF6E84B3}" type="doc">
      <dgm:prSet loTypeId="urn:microsoft.com/office/officeart/2005/8/layout/hList7" loCatId="list" qsTypeId="urn:microsoft.com/office/officeart/2005/8/quickstyle/simple1" qsCatId="simple" csTypeId="urn:microsoft.com/office/officeart/2005/8/colors/colorful1" csCatId="colorful" phldr="1"/>
      <dgm:spPr/>
      <dgm:t>
        <a:bodyPr/>
        <a:lstStyle/>
        <a:p>
          <a:endParaRPr lang="en-IN"/>
        </a:p>
      </dgm:t>
    </dgm:pt>
    <dgm:pt modelId="{A2B56F36-7F1C-4064-92F5-BC261B219B7C}">
      <dgm:prSet phldrT="[Text]" custT="1"/>
      <dgm:spPr/>
      <dgm:t>
        <a:bodyPr/>
        <a:lstStyle/>
        <a:p>
          <a:r>
            <a:rPr lang="en-IN" sz="1400" b="1" dirty="0">
              <a:latin typeface="Arial" panose="020B0604020202020204" pitchFamily="34" charset="0"/>
              <a:cs typeface="Arial" panose="020B0604020202020204" pitchFamily="34" charset="0"/>
            </a:rPr>
            <a:t>Overview</a:t>
          </a:r>
        </a:p>
      </dgm:t>
    </dgm:pt>
    <dgm:pt modelId="{69FB980C-A2D7-47C5-92F7-4F34509BEB8B}" type="parTrans" cxnId="{E0FE930C-9D6A-48E4-A7FC-96A16F396591}">
      <dgm:prSet/>
      <dgm:spPr/>
      <dgm:t>
        <a:bodyPr/>
        <a:lstStyle/>
        <a:p>
          <a:endParaRPr lang="en-IN" sz="1400">
            <a:latin typeface="Arial" panose="020B0604020202020204" pitchFamily="34" charset="0"/>
            <a:cs typeface="Arial" panose="020B0604020202020204" pitchFamily="34" charset="0"/>
          </a:endParaRPr>
        </a:p>
      </dgm:t>
    </dgm:pt>
    <dgm:pt modelId="{8D4E968E-610C-48C8-93C9-D39EE7D71178}" type="sibTrans" cxnId="{E0FE930C-9D6A-48E4-A7FC-96A16F396591}">
      <dgm:prSet/>
      <dgm:spPr/>
      <dgm:t>
        <a:bodyPr/>
        <a:lstStyle/>
        <a:p>
          <a:endParaRPr lang="en-IN" sz="1400">
            <a:latin typeface="Arial" panose="020B0604020202020204" pitchFamily="34" charset="0"/>
            <a:cs typeface="Arial" panose="020B0604020202020204" pitchFamily="34" charset="0"/>
          </a:endParaRPr>
        </a:p>
      </dgm:t>
    </dgm:pt>
    <dgm:pt modelId="{16DE85E9-EC98-49F7-841D-43C10D221A6D}">
      <dgm:prSet phldrT="[Text]" custT="1"/>
      <dgm:spPr/>
      <dgm:t>
        <a:bodyPr/>
        <a:lstStyle/>
        <a:p>
          <a:r>
            <a:rPr lang="en-IN" sz="1400" b="1" dirty="0">
              <a:latin typeface="Arial" panose="020B0604020202020204" pitchFamily="34" charset="0"/>
              <a:cs typeface="Arial" panose="020B0604020202020204" pitchFamily="34" charset="0"/>
            </a:rPr>
            <a:t>Need of Quality audit</a:t>
          </a:r>
        </a:p>
      </dgm:t>
    </dgm:pt>
    <dgm:pt modelId="{4F2D0AC1-466D-4EA2-B6BB-63AD08D64E71}" type="parTrans" cxnId="{369A36A2-337B-4BF8-9707-09E5A6CA5531}">
      <dgm:prSet/>
      <dgm:spPr/>
      <dgm:t>
        <a:bodyPr/>
        <a:lstStyle/>
        <a:p>
          <a:endParaRPr lang="en-IN" sz="1400">
            <a:latin typeface="Arial" panose="020B0604020202020204" pitchFamily="34" charset="0"/>
            <a:cs typeface="Arial" panose="020B0604020202020204" pitchFamily="34" charset="0"/>
          </a:endParaRPr>
        </a:p>
      </dgm:t>
    </dgm:pt>
    <dgm:pt modelId="{1DC5A0DF-C4B1-4E87-817C-2C21DE4D6F35}" type="sibTrans" cxnId="{369A36A2-337B-4BF8-9707-09E5A6CA5531}">
      <dgm:prSet/>
      <dgm:spPr/>
      <dgm:t>
        <a:bodyPr/>
        <a:lstStyle/>
        <a:p>
          <a:endParaRPr lang="en-IN" sz="1400">
            <a:latin typeface="Arial" panose="020B0604020202020204" pitchFamily="34" charset="0"/>
            <a:cs typeface="Arial" panose="020B0604020202020204" pitchFamily="34" charset="0"/>
          </a:endParaRPr>
        </a:p>
      </dgm:t>
    </dgm:pt>
    <dgm:pt modelId="{5924CF9A-F88E-4F85-8187-D49894BFE5D9}">
      <dgm:prSet phldrT="[Text]" custT="1"/>
      <dgm:spPr/>
      <dgm:t>
        <a:bodyPr/>
        <a:lstStyle/>
        <a:p>
          <a:r>
            <a:rPr lang="en-IN" sz="1400" b="1" dirty="0">
              <a:latin typeface="Arial" panose="020B0604020202020204" pitchFamily="34" charset="0"/>
              <a:cs typeface="Arial" panose="020B0604020202020204" pitchFamily="34" charset="0"/>
            </a:rPr>
            <a:t>Available Quality tools for Public Health System</a:t>
          </a:r>
        </a:p>
      </dgm:t>
    </dgm:pt>
    <dgm:pt modelId="{89193A8F-9CB1-4A8A-8E95-B4DB7E25B8DC}" type="parTrans" cxnId="{D0E6D1D3-B531-4CFD-B0A3-ADEBEB34DE36}">
      <dgm:prSet/>
      <dgm:spPr/>
      <dgm:t>
        <a:bodyPr/>
        <a:lstStyle/>
        <a:p>
          <a:endParaRPr lang="en-IN" sz="1400">
            <a:latin typeface="Arial" panose="020B0604020202020204" pitchFamily="34" charset="0"/>
            <a:cs typeface="Arial" panose="020B0604020202020204" pitchFamily="34" charset="0"/>
          </a:endParaRPr>
        </a:p>
      </dgm:t>
    </dgm:pt>
    <dgm:pt modelId="{9239E144-8E02-45E8-8993-99E1232FFFA2}" type="sibTrans" cxnId="{D0E6D1D3-B531-4CFD-B0A3-ADEBEB34DE36}">
      <dgm:prSet/>
      <dgm:spPr/>
      <dgm:t>
        <a:bodyPr/>
        <a:lstStyle/>
        <a:p>
          <a:endParaRPr lang="en-IN" sz="1400">
            <a:latin typeface="Arial" panose="020B0604020202020204" pitchFamily="34" charset="0"/>
            <a:cs typeface="Arial" panose="020B0604020202020204" pitchFamily="34" charset="0"/>
          </a:endParaRPr>
        </a:p>
      </dgm:t>
    </dgm:pt>
    <dgm:pt modelId="{CE74087B-7DC9-4ACE-A4A1-09F5107686E3}">
      <dgm:prSet custT="1"/>
      <dgm:spPr/>
      <dgm:t>
        <a:bodyPr/>
        <a:lstStyle/>
        <a:p>
          <a:r>
            <a:rPr lang="en-US" sz="1400" b="1" dirty="0">
              <a:latin typeface="Arial" panose="020B0604020202020204" pitchFamily="34" charset="0"/>
              <a:cs typeface="Arial" panose="020B0604020202020204" pitchFamily="34" charset="0"/>
            </a:rPr>
            <a:t>NQAS</a:t>
          </a:r>
          <a:endParaRPr lang="en-IN" sz="1400" b="1" dirty="0">
            <a:latin typeface="Arial" panose="020B0604020202020204" pitchFamily="34" charset="0"/>
            <a:cs typeface="Arial" panose="020B0604020202020204" pitchFamily="34" charset="0"/>
          </a:endParaRPr>
        </a:p>
      </dgm:t>
    </dgm:pt>
    <dgm:pt modelId="{B5DF5B8F-5F72-40FE-A851-5C4865531C11}" type="parTrans" cxnId="{E98279D9-CDB4-480D-AC92-895C9BA9811E}">
      <dgm:prSet/>
      <dgm:spPr/>
      <dgm:t>
        <a:bodyPr/>
        <a:lstStyle/>
        <a:p>
          <a:endParaRPr lang="en-IN" sz="1400">
            <a:latin typeface="Arial" panose="020B0604020202020204" pitchFamily="34" charset="0"/>
            <a:cs typeface="Arial" panose="020B0604020202020204" pitchFamily="34" charset="0"/>
          </a:endParaRPr>
        </a:p>
      </dgm:t>
    </dgm:pt>
    <dgm:pt modelId="{8B728B4A-2636-4F20-954D-D6FE7FED25E3}" type="sibTrans" cxnId="{E98279D9-CDB4-480D-AC92-895C9BA9811E}">
      <dgm:prSet/>
      <dgm:spPr/>
      <dgm:t>
        <a:bodyPr/>
        <a:lstStyle/>
        <a:p>
          <a:endParaRPr lang="en-IN" sz="1400">
            <a:latin typeface="Arial" panose="020B0604020202020204" pitchFamily="34" charset="0"/>
            <a:cs typeface="Arial" panose="020B0604020202020204" pitchFamily="34" charset="0"/>
          </a:endParaRPr>
        </a:p>
      </dgm:t>
    </dgm:pt>
    <dgm:pt modelId="{F2F2154D-33D3-46DC-A665-C76B161866F2}">
      <dgm:prSet custT="1"/>
      <dgm:spPr/>
      <dgm:t>
        <a:bodyPr/>
        <a:lstStyle/>
        <a:p>
          <a:r>
            <a:rPr lang="en-IN" sz="1400" b="1" dirty="0">
              <a:latin typeface="Arial" panose="020B0604020202020204" pitchFamily="34" charset="0"/>
              <a:cs typeface="Arial" panose="020B0604020202020204" pitchFamily="34" charset="0"/>
            </a:rPr>
            <a:t>KAYAKALP</a:t>
          </a:r>
        </a:p>
      </dgm:t>
    </dgm:pt>
    <dgm:pt modelId="{DF18D51F-E70E-4B58-9E6E-43712C8D5804}" type="parTrans" cxnId="{E4DD411B-0DAA-4F33-8282-FF25D0F7CC34}">
      <dgm:prSet/>
      <dgm:spPr/>
      <dgm:t>
        <a:bodyPr/>
        <a:lstStyle/>
        <a:p>
          <a:endParaRPr lang="en-IN" sz="1400">
            <a:latin typeface="Arial" panose="020B0604020202020204" pitchFamily="34" charset="0"/>
            <a:cs typeface="Arial" panose="020B0604020202020204" pitchFamily="34" charset="0"/>
          </a:endParaRPr>
        </a:p>
      </dgm:t>
    </dgm:pt>
    <dgm:pt modelId="{7E9AC047-5BA7-4990-B3A7-56E89A3CE735}" type="sibTrans" cxnId="{E4DD411B-0DAA-4F33-8282-FF25D0F7CC34}">
      <dgm:prSet/>
      <dgm:spPr/>
      <dgm:t>
        <a:bodyPr/>
        <a:lstStyle/>
        <a:p>
          <a:endParaRPr lang="en-IN" sz="1400">
            <a:latin typeface="Arial" panose="020B0604020202020204" pitchFamily="34" charset="0"/>
            <a:cs typeface="Arial" panose="020B0604020202020204" pitchFamily="34" charset="0"/>
          </a:endParaRPr>
        </a:p>
      </dgm:t>
    </dgm:pt>
    <dgm:pt modelId="{EE7D1951-4DB5-4243-8D49-E1F73741A9BE}">
      <dgm:prSet custT="1"/>
      <dgm:spPr/>
      <dgm:t>
        <a:bodyPr/>
        <a:lstStyle/>
        <a:p>
          <a:r>
            <a:rPr lang="en-IN" sz="1400" b="1" dirty="0">
              <a:latin typeface="Arial" panose="020B0604020202020204" pitchFamily="34" charset="0"/>
              <a:cs typeface="Arial" panose="020B0604020202020204" pitchFamily="34" charset="0"/>
            </a:rPr>
            <a:t>PATIENT SATIS-FACTION </a:t>
          </a:r>
        </a:p>
      </dgm:t>
    </dgm:pt>
    <dgm:pt modelId="{E861FD11-2929-42EC-9231-A56DB0554E65}" type="parTrans" cxnId="{9EBC4E6A-D3D9-4FEC-8399-7B8716AD7AD6}">
      <dgm:prSet/>
      <dgm:spPr/>
      <dgm:t>
        <a:bodyPr/>
        <a:lstStyle/>
        <a:p>
          <a:endParaRPr lang="en-IN" sz="1400">
            <a:latin typeface="Arial" panose="020B0604020202020204" pitchFamily="34" charset="0"/>
            <a:cs typeface="Arial" panose="020B0604020202020204" pitchFamily="34" charset="0"/>
          </a:endParaRPr>
        </a:p>
      </dgm:t>
    </dgm:pt>
    <dgm:pt modelId="{EEFDA9CD-3891-480D-8744-7AE431B88633}" type="sibTrans" cxnId="{9EBC4E6A-D3D9-4FEC-8399-7B8716AD7AD6}">
      <dgm:prSet/>
      <dgm:spPr/>
      <dgm:t>
        <a:bodyPr/>
        <a:lstStyle/>
        <a:p>
          <a:endParaRPr lang="en-IN" sz="1400">
            <a:latin typeface="Arial" panose="020B0604020202020204" pitchFamily="34" charset="0"/>
            <a:cs typeface="Arial" panose="020B0604020202020204" pitchFamily="34" charset="0"/>
          </a:endParaRPr>
        </a:p>
      </dgm:t>
    </dgm:pt>
    <dgm:pt modelId="{6019C37E-5E29-4878-A421-7A7577096ECE}">
      <dgm:prSet custT="1"/>
      <dgm:spPr/>
      <dgm:t>
        <a:bodyPr/>
        <a:lstStyle/>
        <a:p>
          <a:r>
            <a:rPr lang="en-IN" sz="1400" b="1" dirty="0">
              <a:latin typeface="Arial" panose="020B0604020202020204" pitchFamily="34" charset="0"/>
              <a:cs typeface="Arial" panose="020B0604020202020204" pitchFamily="34" charset="0"/>
            </a:rPr>
            <a:t>ECHS</a:t>
          </a:r>
        </a:p>
        <a:p>
          <a:r>
            <a:rPr lang="en-IN" sz="1400" b="1" dirty="0">
              <a:latin typeface="Arial" panose="020B0604020202020204" pitchFamily="34" charset="0"/>
              <a:cs typeface="Arial" panose="020B0604020202020204" pitchFamily="34" charset="0"/>
            </a:rPr>
            <a:t>CGHS</a:t>
          </a:r>
        </a:p>
      </dgm:t>
    </dgm:pt>
    <dgm:pt modelId="{ADC234F1-0B15-4D02-86A8-1A1430DF7612}" type="parTrans" cxnId="{EC54A098-EB5F-423C-9BAE-2502C7C4FA70}">
      <dgm:prSet/>
      <dgm:spPr/>
      <dgm:t>
        <a:bodyPr/>
        <a:lstStyle/>
        <a:p>
          <a:endParaRPr lang="en-IN" sz="1400">
            <a:latin typeface="Arial" panose="020B0604020202020204" pitchFamily="34" charset="0"/>
            <a:cs typeface="Arial" panose="020B0604020202020204" pitchFamily="34" charset="0"/>
          </a:endParaRPr>
        </a:p>
      </dgm:t>
    </dgm:pt>
    <dgm:pt modelId="{9D7A7795-B37C-4B05-8C4E-53E3D060BFB4}" type="sibTrans" cxnId="{EC54A098-EB5F-423C-9BAE-2502C7C4FA70}">
      <dgm:prSet/>
      <dgm:spPr/>
      <dgm:t>
        <a:bodyPr/>
        <a:lstStyle/>
        <a:p>
          <a:endParaRPr lang="en-IN" sz="1400">
            <a:latin typeface="Arial" panose="020B0604020202020204" pitchFamily="34" charset="0"/>
            <a:cs typeface="Arial" panose="020B0604020202020204" pitchFamily="34" charset="0"/>
          </a:endParaRPr>
        </a:p>
      </dgm:t>
    </dgm:pt>
    <dgm:pt modelId="{24AFD2F4-FEB2-42E7-BE55-D4B34C42ABC7}" type="pres">
      <dgm:prSet presAssocID="{C99A7E39-3CC4-4872-989B-4A09AF6E84B3}" presName="Name0" presStyleCnt="0">
        <dgm:presLayoutVars>
          <dgm:dir/>
          <dgm:resizeHandles val="exact"/>
        </dgm:presLayoutVars>
      </dgm:prSet>
      <dgm:spPr/>
    </dgm:pt>
    <dgm:pt modelId="{854900C8-4398-49F2-A2BB-8BB4C4B0CABA}" type="pres">
      <dgm:prSet presAssocID="{C99A7E39-3CC4-4872-989B-4A09AF6E84B3}" presName="fgShape" presStyleLbl="fgShp" presStyleIdx="0" presStyleCnt="1"/>
      <dgm:spPr/>
    </dgm:pt>
    <dgm:pt modelId="{8B7C4A51-08AD-4DF7-B5E8-C88253F53D20}" type="pres">
      <dgm:prSet presAssocID="{C99A7E39-3CC4-4872-989B-4A09AF6E84B3}" presName="linComp" presStyleCnt="0"/>
      <dgm:spPr/>
    </dgm:pt>
    <dgm:pt modelId="{CED6071D-53B8-4169-A76E-A2F720D1F5BC}" type="pres">
      <dgm:prSet presAssocID="{A2B56F36-7F1C-4064-92F5-BC261B219B7C}" presName="compNode" presStyleCnt="0"/>
      <dgm:spPr/>
    </dgm:pt>
    <dgm:pt modelId="{8C9AFCA3-581F-42CD-91A6-8B0DA13D9315}" type="pres">
      <dgm:prSet presAssocID="{A2B56F36-7F1C-4064-92F5-BC261B219B7C}" presName="bkgdShape" presStyleLbl="node1" presStyleIdx="0" presStyleCnt="7" custLinFactX="-15688" custLinFactNeighborX="-100000" custLinFactNeighborY="-5583"/>
      <dgm:spPr/>
    </dgm:pt>
    <dgm:pt modelId="{D70A238E-76A5-4F86-8FF6-E72B016B2207}" type="pres">
      <dgm:prSet presAssocID="{A2B56F36-7F1C-4064-92F5-BC261B219B7C}" presName="nodeTx" presStyleLbl="node1" presStyleIdx="0" presStyleCnt="7">
        <dgm:presLayoutVars>
          <dgm:bulletEnabled val="1"/>
        </dgm:presLayoutVars>
      </dgm:prSet>
      <dgm:spPr/>
    </dgm:pt>
    <dgm:pt modelId="{9609ED05-D6B6-4E64-A858-79E68C48F1BD}" type="pres">
      <dgm:prSet presAssocID="{A2B56F36-7F1C-4064-92F5-BC261B219B7C}" presName="invisiNode" presStyleLbl="node1" presStyleIdx="0" presStyleCnt="7"/>
      <dgm:spPr/>
    </dgm:pt>
    <dgm:pt modelId="{079ADA2B-C81C-45F3-8696-F0D43C5744A8}" type="pres">
      <dgm:prSet presAssocID="{A2B56F36-7F1C-4064-92F5-BC261B219B7C}" presName="imagNode" presStyleLbl="fgImgPlace1" presStyleIdx="0" presStyleCnt="7" custLinFactNeighborX="530" custLinFactNeighborY="4556"/>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l="-7000" r="-7000"/>
          </a:stretch>
        </a:blipFill>
      </dgm:spPr>
    </dgm:pt>
    <dgm:pt modelId="{570AD186-AA00-4915-9737-E806F63F9C3C}" type="pres">
      <dgm:prSet presAssocID="{8D4E968E-610C-48C8-93C9-D39EE7D71178}" presName="sibTrans" presStyleLbl="sibTrans2D1" presStyleIdx="0" presStyleCnt="0"/>
      <dgm:spPr/>
    </dgm:pt>
    <dgm:pt modelId="{2FAE92F4-E075-49E4-A608-FD1370470B54}" type="pres">
      <dgm:prSet presAssocID="{16DE85E9-EC98-49F7-841D-43C10D221A6D}" presName="compNode" presStyleCnt="0"/>
      <dgm:spPr/>
    </dgm:pt>
    <dgm:pt modelId="{AA074F48-A962-4914-8C93-59C219907126}" type="pres">
      <dgm:prSet presAssocID="{16DE85E9-EC98-49F7-841D-43C10D221A6D}" presName="bkgdShape" presStyleLbl="node1" presStyleIdx="1" presStyleCnt="7"/>
      <dgm:spPr/>
    </dgm:pt>
    <dgm:pt modelId="{64EE5E17-ACB1-4F87-8C0B-35E59D10A908}" type="pres">
      <dgm:prSet presAssocID="{16DE85E9-EC98-49F7-841D-43C10D221A6D}" presName="nodeTx" presStyleLbl="node1" presStyleIdx="1" presStyleCnt="7">
        <dgm:presLayoutVars>
          <dgm:bulletEnabled val="1"/>
        </dgm:presLayoutVars>
      </dgm:prSet>
      <dgm:spPr/>
    </dgm:pt>
    <dgm:pt modelId="{C5FE3EAD-1DD6-4D37-99BE-42194135D328}" type="pres">
      <dgm:prSet presAssocID="{16DE85E9-EC98-49F7-841D-43C10D221A6D}" presName="invisiNode" presStyleLbl="node1" presStyleIdx="1" presStyleCnt="7"/>
      <dgm:spPr/>
    </dgm:pt>
    <dgm:pt modelId="{A5E32A2D-F279-4302-BA17-B4982FE7C091}" type="pres">
      <dgm:prSet presAssocID="{16DE85E9-EC98-49F7-841D-43C10D221A6D}" presName="imagNode" presStyleLbl="fgImgPlace1" presStyleIdx="1" presStyleCnt="7"/>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l="-7000" r="-7000"/>
          </a:stretch>
        </a:blipFill>
      </dgm:spPr>
      <dgm:extLst>
        <a:ext uri="{E40237B7-FDA0-4F09-8148-C483321AD2D9}">
          <dgm14:cNvPr xmlns:dgm14="http://schemas.microsoft.com/office/drawing/2010/diagram" id="0" name="" descr="Research"/>
        </a:ext>
      </dgm:extLst>
    </dgm:pt>
    <dgm:pt modelId="{CD105488-3A8A-48D4-95C7-2B8FF870ED47}" type="pres">
      <dgm:prSet presAssocID="{1DC5A0DF-C4B1-4E87-817C-2C21DE4D6F35}" presName="sibTrans" presStyleLbl="sibTrans2D1" presStyleIdx="0" presStyleCnt="0"/>
      <dgm:spPr/>
    </dgm:pt>
    <dgm:pt modelId="{E8C3BBC4-42B3-4CF6-90D3-BAAC8EEB6BD3}" type="pres">
      <dgm:prSet presAssocID="{5924CF9A-F88E-4F85-8187-D49894BFE5D9}" presName="compNode" presStyleCnt="0"/>
      <dgm:spPr/>
    </dgm:pt>
    <dgm:pt modelId="{861685CF-2041-4BB4-9D6C-A973CA9CCD60}" type="pres">
      <dgm:prSet presAssocID="{5924CF9A-F88E-4F85-8187-D49894BFE5D9}" presName="bkgdShape" presStyleLbl="node1" presStyleIdx="2" presStyleCnt="7"/>
      <dgm:spPr/>
    </dgm:pt>
    <dgm:pt modelId="{6350E70F-8F4E-49BD-B830-53F5DCEB395B}" type="pres">
      <dgm:prSet presAssocID="{5924CF9A-F88E-4F85-8187-D49894BFE5D9}" presName="nodeTx" presStyleLbl="node1" presStyleIdx="2" presStyleCnt="7">
        <dgm:presLayoutVars>
          <dgm:bulletEnabled val="1"/>
        </dgm:presLayoutVars>
      </dgm:prSet>
      <dgm:spPr/>
    </dgm:pt>
    <dgm:pt modelId="{C38A5941-5440-43C1-82A6-DAB0CFDCFDC5}" type="pres">
      <dgm:prSet presAssocID="{5924CF9A-F88E-4F85-8187-D49894BFE5D9}" presName="invisiNode" presStyleLbl="node1" presStyleIdx="2" presStyleCnt="7"/>
      <dgm:spPr/>
    </dgm:pt>
    <dgm:pt modelId="{69320203-AF5A-4E19-B020-8F13394F7161}" type="pres">
      <dgm:prSet presAssocID="{5924CF9A-F88E-4F85-8187-D49894BFE5D9}" presName="imagNode" presStyleLbl="fgImgPlace1" presStyleIdx="2" presStyleCnt="7"/>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l="-7000" r="-7000"/>
          </a:stretch>
        </a:blipFill>
      </dgm:spPr>
      <dgm:extLst>
        <a:ext uri="{E40237B7-FDA0-4F09-8148-C483321AD2D9}">
          <dgm14:cNvPr xmlns:dgm14="http://schemas.microsoft.com/office/drawing/2010/diagram" id="0" name="" descr="Target Audience"/>
        </a:ext>
      </dgm:extLst>
    </dgm:pt>
    <dgm:pt modelId="{99475DBB-76E1-4BF0-B970-FBC6CE0D7A3D}" type="pres">
      <dgm:prSet presAssocID="{9239E144-8E02-45E8-8993-99E1232FFFA2}" presName="sibTrans" presStyleLbl="sibTrans2D1" presStyleIdx="0" presStyleCnt="0"/>
      <dgm:spPr/>
    </dgm:pt>
    <dgm:pt modelId="{1D4D9DEB-F945-41F7-9575-96052A9A1898}" type="pres">
      <dgm:prSet presAssocID="{CE74087B-7DC9-4ACE-A4A1-09F5107686E3}" presName="compNode" presStyleCnt="0"/>
      <dgm:spPr/>
    </dgm:pt>
    <dgm:pt modelId="{67DCD69C-1260-4523-AA82-D7D8013E8111}" type="pres">
      <dgm:prSet presAssocID="{CE74087B-7DC9-4ACE-A4A1-09F5107686E3}" presName="bkgdShape" presStyleLbl="node1" presStyleIdx="3" presStyleCnt="7" custLinFactNeighborY="338"/>
      <dgm:spPr/>
    </dgm:pt>
    <dgm:pt modelId="{56A45FDE-F1BA-49EB-8950-603512230BD7}" type="pres">
      <dgm:prSet presAssocID="{CE74087B-7DC9-4ACE-A4A1-09F5107686E3}" presName="nodeTx" presStyleLbl="node1" presStyleIdx="3" presStyleCnt="7">
        <dgm:presLayoutVars>
          <dgm:bulletEnabled val="1"/>
        </dgm:presLayoutVars>
      </dgm:prSet>
      <dgm:spPr/>
    </dgm:pt>
    <dgm:pt modelId="{A1E326B1-F69B-4530-BD83-F938544958BC}" type="pres">
      <dgm:prSet presAssocID="{CE74087B-7DC9-4ACE-A4A1-09F5107686E3}" presName="invisiNode" presStyleLbl="node1" presStyleIdx="3" presStyleCnt="7"/>
      <dgm:spPr/>
    </dgm:pt>
    <dgm:pt modelId="{7F5E79C6-B6DF-44A9-9235-44579DD2BEB0}" type="pres">
      <dgm:prSet presAssocID="{CE74087B-7DC9-4ACE-A4A1-09F5107686E3}" presName="imagNode" presStyleLbl="fgImgPlace1" presStyleIdx="3" presStyleCnt="7"/>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l="-7000" r="-7000"/>
          </a:stretch>
        </a:blipFill>
      </dgm:spPr>
      <dgm:extLst>
        <a:ext uri="{E40237B7-FDA0-4F09-8148-C483321AD2D9}">
          <dgm14:cNvPr xmlns:dgm14="http://schemas.microsoft.com/office/drawing/2010/diagram" id="0" name="" descr="Checklist RTL"/>
        </a:ext>
      </dgm:extLst>
    </dgm:pt>
    <dgm:pt modelId="{0CA37D98-9AA6-414A-95EA-99FF58DEAAAB}" type="pres">
      <dgm:prSet presAssocID="{8B728B4A-2636-4F20-954D-D6FE7FED25E3}" presName="sibTrans" presStyleLbl="sibTrans2D1" presStyleIdx="0" presStyleCnt="0"/>
      <dgm:spPr/>
    </dgm:pt>
    <dgm:pt modelId="{9E1070D2-B7FF-4061-BA65-DB9293FC8F69}" type="pres">
      <dgm:prSet presAssocID="{F2F2154D-33D3-46DC-A665-C76B161866F2}" presName="compNode" presStyleCnt="0"/>
      <dgm:spPr/>
    </dgm:pt>
    <dgm:pt modelId="{53019769-DE2B-4285-8A40-B32AE75C1E9A}" type="pres">
      <dgm:prSet presAssocID="{F2F2154D-33D3-46DC-A665-C76B161866F2}" presName="bkgdShape" presStyleLbl="node1" presStyleIdx="4" presStyleCnt="7"/>
      <dgm:spPr/>
    </dgm:pt>
    <dgm:pt modelId="{F5589C51-7A90-46AA-89DB-409FAF74014E}" type="pres">
      <dgm:prSet presAssocID="{F2F2154D-33D3-46DC-A665-C76B161866F2}" presName="nodeTx" presStyleLbl="node1" presStyleIdx="4" presStyleCnt="7">
        <dgm:presLayoutVars>
          <dgm:bulletEnabled val="1"/>
        </dgm:presLayoutVars>
      </dgm:prSet>
      <dgm:spPr/>
    </dgm:pt>
    <dgm:pt modelId="{E8CFAFFB-B0F1-4B16-92D7-2F78A9DA85D6}" type="pres">
      <dgm:prSet presAssocID="{F2F2154D-33D3-46DC-A665-C76B161866F2}" presName="invisiNode" presStyleLbl="node1" presStyleIdx="4" presStyleCnt="7"/>
      <dgm:spPr/>
    </dgm:pt>
    <dgm:pt modelId="{9C07190A-223D-4A63-9E00-62A9F741EBD4}" type="pres">
      <dgm:prSet presAssocID="{F2F2154D-33D3-46DC-A665-C76B161866F2}" presName="imagNode" presStyleLbl="fgImgPlace1" presStyleIdx="4" presStyleCnt="7"/>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l="-7000" r="-7000"/>
          </a:stretch>
        </a:blipFill>
      </dgm:spPr>
      <dgm:extLst>
        <a:ext uri="{E40237B7-FDA0-4F09-8148-C483321AD2D9}">
          <dgm14:cNvPr xmlns:dgm14="http://schemas.microsoft.com/office/drawing/2010/diagram" id="0" name="" descr="Group of people"/>
        </a:ext>
      </dgm:extLst>
    </dgm:pt>
    <dgm:pt modelId="{8D115542-90E9-4EF4-84DC-2C407340080D}" type="pres">
      <dgm:prSet presAssocID="{7E9AC047-5BA7-4990-B3A7-56E89A3CE735}" presName="sibTrans" presStyleLbl="sibTrans2D1" presStyleIdx="0" presStyleCnt="0"/>
      <dgm:spPr/>
    </dgm:pt>
    <dgm:pt modelId="{DE1A62F2-AD17-435A-9A56-6E3392BCACD5}" type="pres">
      <dgm:prSet presAssocID="{EE7D1951-4DB5-4243-8D49-E1F73741A9BE}" presName="compNode" presStyleCnt="0"/>
      <dgm:spPr/>
    </dgm:pt>
    <dgm:pt modelId="{2A9C9AF4-A34F-487E-846A-07AB664E5079}" type="pres">
      <dgm:prSet presAssocID="{EE7D1951-4DB5-4243-8D49-E1F73741A9BE}" presName="bkgdShape" presStyleLbl="node1" presStyleIdx="5" presStyleCnt="7"/>
      <dgm:spPr/>
    </dgm:pt>
    <dgm:pt modelId="{7B8824F1-A4CE-4878-AC59-153AAE4A375B}" type="pres">
      <dgm:prSet presAssocID="{EE7D1951-4DB5-4243-8D49-E1F73741A9BE}" presName="nodeTx" presStyleLbl="node1" presStyleIdx="5" presStyleCnt="7">
        <dgm:presLayoutVars>
          <dgm:bulletEnabled val="1"/>
        </dgm:presLayoutVars>
      </dgm:prSet>
      <dgm:spPr/>
    </dgm:pt>
    <dgm:pt modelId="{1EFBBEB3-D861-4104-986F-4B5FF7A3AA99}" type="pres">
      <dgm:prSet presAssocID="{EE7D1951-4DB5-4243-8D49-E1F73741A9BE}" presName="invisiNode" presStyleLbl="node1" presStyleIdx="5" presStyleCnt="7"/>
      <dgm:spPr/>
    </dgm:pt>
    <dgm:pt modelId="{887403C8-DF36-438D-B3FC-CF58A56B0911}" type="pres">
      <dgm:prSet presAssocID="{EE7D1951-4DB5-4243-8D49-E1F73741A9BE}" presName="imagNode" presStyleLbl="fgImgPlace1" presStyleIdx="5" presStyleCnt="7"/>
      <dgm:spPr>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l="-7000" r="-7000"/>
          </a:stretch>
        </a:blipFill>
      </dgm:spPr>
      <dgm:extLst>
        <a:ext uri="{E40237B7-FDA0-4F09-8148-C483321AD2D9}">
          <dgm14:cNvPr xmlns:dgm14="http://schemas.microsoft.com/office/drawing/2010/diagram" id="0" name="" descr="Books"/>
        </a:ext>
      </dgm:extLst>
    </dgm:pt>
    <dgm:pt modelId="{2B728476-5C25-4D73-9589-27A66605EDFF}" type="pres">
      <dgm:prSet presAssocID="{EEFDA9CD-3891-480D-8744-7AE431B88633}" presName="sibTrans" presStyleLbl="sibTrans2D1" presStyleIdx="0" presStyleCnt="0"/>
      <dgm:spPr/>
    </dgm:pt>
    <dgm:pt modelId="{0EFC1C44-2A9B-497D-8288-024F0C2CEB82}" type="pres">
      <dgm:prSet presAssocID="{6019C37E-5E29-4878-A421-7A7577096ECE}" presName="compNode" presStyleCnt="0"/>
      <dgm:spPr/>
    </dgm:pt>
    <dgm:pt modelId="{AE2DCF02-5433-45CD-91BF-433A29D5DDBC}" type="pres">
      <dgm:prSet presAssocID="{6019C37E-5E29-4878-A421-7A7577096ECE}" presName="bkgdShape" presStyleLbl="node1" presStyleIdx="6" presStyleCnt="7" custAng="0" custLinFactNeighborX="-310" custLinFactNeighborY="-553"/>
      <dgm:spPr/>
    </dgm:pt>
    <dgm:pt modelId="{596AFD71-BB8B-4B84-B619-31D7DEC2B0F9}" type="pres">
      <dgm:prSet presAssocID="{6019C37E-5E29-4878-A421-7A7577096ECE}" presName="nodeTx" presStyleLbl="node1" presStyleIdx="6" presStyleCnt="7">
        <dgm:presLayoutVars>
          <dgm:bulletEnabled val="1"/>
        </dgm:presLayoutVars>
      </dgm:prSet>
      <dgm:spPr/>
    </dgm:pt>
    <dgm:pt modelId="{EA70567C-D1C9-4D01-AE6D-3F387A54A473}" type="pres">
      <dgm:prSet presAssocID="{6019C37E-5E29-4878-A421-7A7577096ECE}" presName="invisiNode" presStyleLbl="node1" presStyleIdx="6" presStyleCnt="7"/>
      <dgm:spPr/>
    </dgm:pt>
    <dgm:pt modelId="{519A0FDF-A7B3-4576-BC65-72321FA4CB8F}" type="pres">
      <dgm:prSet presAssocID="{6019C37E-5E29-4878-A421-7A7577096ECE}" presName="imagNode" presStyleLbl="fgImgPlace1" presStyleIdx="6" presStyleCnt="7"/>
      <dgm:spPr>
        <a:blipFill>
          <a:blip xmlns:r="http://schemas.openxmlformats.org/officeDocument/2006/relationships"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l="-7000" r="-7000"/>
          </a:stretch>
        </a:blipFill>
      </dgm:spPr>
      <dgm:extLst>
        <a:ext uri="{E40237B7-FDA0-4F09-8148-C483321AD2D9}">
          <dgm14:cNvPr xmlns:dgm14="http://schemas.microsoft.com/office/drawing/2010/diagram" id="0" name="" descr="Microscope"/>
        </a:ext>
      </dgm:extLst>
    </dgm:pt>
  </dgm:ptLst>
  <dgm:cxnLst>
    <dgm:cxn modelId="{E0FE930C-9D6A-48E4-A7FC-96A16F396591}" srcId="{C99A7E39-3CC4-4872-989B-4A09AF6E84B3}" destId="{A2B56F36-7F1C-4064-92F5-BC261B219B7C}" srcOrd="0" destOrd="0" parTransId="{69FB980C-A2D7-47C5-92F7-4F34509BEB8B}" sibTransId="{8D4E968E-610C-48C8-93C9-D39EE7D71178}"/>
    <dgm:cxn modelId="{B743F518-A789-4109-ADE3-13FBD8E6AE78}" type="presOf" srcId="{1DC5A0DF-C4B1-4E87-817C-2C21DE4D6F35}" destId="{CD105488-3A8A-48D4-95C7-2B8FF870ED47}" srcOrd="0" destOrd="0" presId="urn:microsoft.com/office/officeart/2005/8/layout/hList7"/>
    <dgm:cxn modelId="{E4DD411B-0DAA-4F33-8282-FF25D0F7CC34}" srcId="{C99A7E39-3CC4-4872-989B-4A09AF6E84B3}" destId="{F2F2154D-33D3-46DC-A665-C76B161866F2}" srcOrd="4" destOrd="0" parTransId="{DF18D51F-E70E-4B58-9E6E-43712C8D5804}" sibTransId="{7E9AC047-5BA7-4990-B3A7-56E89A3CE735}"/>
    <dgm:cxn modelId="{0B317D20-CA7D-43BD-9B70-A53B632AD7F3}" type="presOf" srcId="{A2B56F36-7F1C-4064-92F5-BC261B219B7C}" destId="{D70A238E-76A5-4F86-8FF6-E72B016B2207}" srcOrd="1" destOrd="0" presId="urn:microsoft.com/office/officeart/2005/8/layout/hList7"/>
    <dgm:cxn modelId="{BE752023-BB2F-4FA4-AEB5-CBF9BA59E958}" type="presOf" srcId="{F2F2154D-33D3-46DC-A665-C76B161866F2}" destId="{53019769-DE2B-4285-8A40-B32AE75C1E9A}" srcOrd="0" destOrd="0" presId="urn:microsoft.com/office/officeart/2005/8/layout/hList7"/>
    <dgm:cxn modelId="{09B78B63-0C8A-4A73-80D7-48E6E495AAB1}" type="presOf" srcId="{C99A7E39-3CC4-4872-989B-4A09AF6E84B3}" destId="{24AFD2F4-FEB2-42E7-BE55-D4B34C42ABC7}" srcOrd="0" destOrd="0" presId="urn:microsoft.com/office/officeart/2005/8/layout/hList7"/>
    <dgm:cxn modelId="{19200345-2776-4211-B016-9954CDF0D31F}" type="presOf" srcId="{CE74087B-7DC9-4ACE-A4A1-09F5107686E3}" destId="{56A45FDE-F1BA-49EB-8950-603512230BD7}" srcOrd="1" destOrd="0" presId="urn:microsoft.com/office/officeart/2005/8/layout/hList7"/>
    <dgm:cxn modelId="{9EBC4E6A-D3D9-4FEC-8399-7B8716AD7AD6}" srcId="{C99A7E39-3CC4-4872-989B-4A09AF6E84B3}" destId="{EE7D1951-4DB5-4243-8D49-E1F73741A9BE}" srcOrd="5" destOrd="0" parTransId="{E861FD11-2929-42EC-9231-A56DB0554E65}" sibTransId="{EEFDA9CD-3891-480D-8744-7AE431B88633}"/>
    <dgm:cxn modelId="{6E4DA24B-7401-4D69-B7DD-D9D83B075066}" type="presOf" srcId="{5924CF9A-F88E-4F85-8187-D49894BFE5D9}" destId="{6350E70F-8F4E-49BD-B830-53F5DCEB395B}" srcOrd="1" destOrd="0" presId="urn:microsoft.com/office/officeart/2005/8/layout/hList7"/>
    <dgm:cxn modelId="{BEF57258-89D3-4EBF-9CEE-D263A1F57173}" type="presOf" srcId="{F2F2154D-33D3-46DC-A665-C76B161866F2}" destId="{F5589C51-7A90-46AA-89DB-409FAF74014E}" srcOrd="1" destOrd="0" presId="urn:microsoft.com/office/officeart/2005/8/layout/hList7"/>
    <dgm:cxn modelId="{15A1CC96-A858-44E8-8BE0-C87179B2D364}" type="presOf" srcId="{EE7D1951-4DB5-4243-8D49-E1F73741A9BE}" destId="{7B8824F1-A4CE-4878-AC59-153AAE4A375B}" srcOrd="1" destOrd="0" presId="urn:microsoft.com/office/officeart/2005/8/layout/hList7"/>
    <dgm:cxn modelId="{EC54A098-EB5F-423C-9BAE-2502C7C4FA70}" srcId="{C99A7E39-3CC4-4872-989B-4A09AF6E84B3}" destId="{6019C37E-5E29-4878-A421-7A7577096ECE}" srcOrd="6" destOrd="0" parTransId="{ADC234F1-0B15-4D02-86A8-1A1430DF7612}" sibTransId="{9D7A7795-B37C-4B05-8C4E-53E3D060BFB4}"/>
    <dgm:cxn modelId="{2C62EB9E-0D76-4719-B9B4-69A2ED7B1C2B}" type="presOf" srcId="{5924CF9A-F88E-4F85-8187-D49894BFE5D9}" destId="{861685CF-2041-4BB4-9D6C-A973CA9CCD60}" srcOrd="0" destOrd="0" presId="urn:microsoft.com/office/officeart/2005/8/layout/hList7"/>
    <dgm:cxn modelId="{369A36A2-337B-4BF8-9707-09E5A6CA5531}" srcId="{C99A7E39-3CC4-4872-989B-4A09AF6E84B3}" destId="{16DE85E9-EC98-49F7-841D-43C10D221A6D}" srcOrd="1" destOrd="0" parTransId="{4F2D0AC1-466D-4EA2-B6BB-63AD08D64E71}" sibTransId="{1DC5A0DF-C4B1-4E87-817C-2C21DE4D6F35}"/>
    <dgm:cxn modelId="{04D6DCA5-8E5C-4EF8-95DA-8BFA4531D107}" type="presOf" srcId="{EEFDA9CD-3891-480D-8744-7AE431B88633}" destId="{2B728476-5C25-4D73-9589-27A66605EDFF}" srcOrd="0" destOrd="0" presId="urn:microsoft.com/office/officeart/2005/8/layout/hList7"/>
    <dgm:cxn modelId="{B0C1EAB2-7E8F-4D7E-8E55-A4308301D0AD}" type="presOf" srcId="{8B728B4A-2636-4F20-954D-D6FE7FED25E3}" destId="{0CA37D98-9AA6-414A-95EA-99FF58DEAAAB}" srcOrd="0" destOrd="0" presId="urn:microsoft.com/office/officeart/2005/8/layout/hList7"/>
    <dgm:cxn modelId="{B0A94BBF-62D8-4C36-8B21-4A40BF03515E}" type="presOf" srcId="{16DE85E9-EC98-49F7-841D-43C10D221A6D}" destId="{64EE5E17-ACB1-4F87-8C0B-35E59D10A908}" srcOrd="1" destOrd="0" presId="urn:microsoft.com/office/officeart/2005/8/layout/hList7"/>
    <dgm:cxn modelId="{A5141AC5-4AF0-4B97-A1D7-40B881627256}" type="presOf" srcId="{A2B56F36-7F1C-4064-92F5-BC261B219B7C}" destId="{8C9AFCA3-581F-42CD-91A6-8B0DA13D9315}" srcOrd="0" destOrd="0" presId="urn:microsoft.com/office/officeart/2005/8/layout/hList7"/>
    <dgm:cxn modelId="{AC63DFC5-94D5-440A-A21D-D51FBDE2E9A0}" type="presOf" srcId="{16DE85E9-EC98-49F7-841D-43C10D221A6D}" destId="{AA074F48-A962-4914-8C93-59C219907126}" srcOrd="0" destOrd="0" presId="urn:microsoft.com/office/officeart/2005/8/layout/hList7"/>
    <dgm:cxn modelId="{0AD1BCCD-E056-4D81-A7BC-0B093479F0F6}" type="presOf" srcId="{6019C37E-5E29-4878-A421-7A7577096ECE}" destId="{AE2DCF02-5433-45CD-91BF-433A29D5DDBC}" srcOrd="0" destOrd="0" presId="urn:microsoft.com/office/officeart/2005/8/layout/hList7"/>
    <dgm:cxn modelId="{901877CF-D535-45CC-82BF-45DF2308EE42}" type="presOf" srcId="{7E9AC047-5BA7-4990-B3A7-56E89A3CE735}" destId="{8D115542-90E9-4EF4-84DC-2C407340080D}" srcOrd="0" destOrd="0" presId="urn:microsoft.com/office/officeart/2005/8/layout/hList7"/>
    <dgm:cxn modelId="{D0E6D1D3-B531-4CFD-B0A3-ADEBEB34DE36}" srcId="{C99A7E39-3CC4-4872-989B-4A09AF6E84B3}" destId="{5924CF9A-F88E-4F85-8187-D49894BFE5D9}" srcOrd="2" destOrd="0" parTransId="{89193A8F-9CB1-4A8A-8E95-B4DB7E25B8DC}" sibTransId="{9239E144-8E02-45E8-8993-99E1232FFFA2}"/>
    <dgm:cxn modelId="{E98279D9-CDB4-480D-AC92-895C9BA9811E}" srcId="{C99A7E39-3CC4-4872-989B-4A09AF6E84B3}" destId="{CE74087B-7DC9-4ACE-A4A1-09F5107686E3}" srcOrd="3" destOrd="0" parTransId="{B5DF5B8F-5F72-40FE-A851-5C4865531C11}" sibTransId="{8B728B4A-2636-4F20-954D-D6FE7FED25E3}"/>
    <dgm:cxn modelId="{DA8EA0DD-07FE-4919-83E9-B79A78CA2BE4}" type="presOf" srcId="{CE74087B-7DC9-4ACE-A4A1-09F5107686E3}" destId="{67DCD69C-1260-4523-AA82-D7D8013E8111}" srcOrd="0" destOrd="0" presId="urn:microsoft.com/office/officeart/2005/8/layout/hList7"/>
    <dgm:cxn modelId="{D4969DE6-20C5-4276-A1CF-FB4DAA0AE12D}" type="presOf" srcId="{6019C37E-5E29-4878-A421-7A7577096ECE}" destId="{596AFD71-BB8B-4B84-B619-31D7DEC2B0F9}" srcOrd="1" destOrd="0" presId="urn:microsoft.com/office/officeart/2005/8/layout/hList7"/>
    <dgm:cxn modelId="{981D2EEB-BC07-4ECB-9365-421DA09B84E1}" type="presOf" srcId="{EE7D1951-4DB5-4243-8D49-E1F73741A9BE}" destId="{2A9C9AF4-A34F-487E-846A-07AB664E5079}" srcOrd="0" destOrd="0" presId="urn:microsoft.com/office/officeart/2005/8/layout/hList7"/>
    <dgm:cxn modelId="{B0904FEE-D62B-464A-99C0-EB39C1F8F6AC}" type="presOf" srcId="{8D4E968E-610C-48C8-93C9-D39EE7D71178}" destId="{570AD186-AA00-4915-9737-E806F63F9C3C}" srcOrd="0" destOrd="0" presId="urn:microsoft.com/office/officeart/2005/8/layout/hList7"/>
    <dgm:cxn modelId="{7F3F9CFD-3561-472B-B068-DF7B24051643}" type="presOf" srcId="{9239E144-8E02-45E8-8993-99E1232FFFA2}" destId="{99475DBB-76E1-4BF0-B970-FBC6CE0D7A3D}" srcOrd="0" destOrd="0" presId="urn:microsoft.com/office/officeart/2005/8/layout/hList7"/>
    <dgm:cxn modelId="{4914EF9C-B646-4C60-ABC2-4972668CADC3}" type="presParOf" srcId="{24AFD2F4-FEB2-42E7-BE55-D4B34C42ABC7}" destId="{854900C8-4398-49F2-A2BB-8BB4C4B0CABA}" srcOrd="0" destOrd="0" presId="urn:microsoft.com/office/officeart/2005/8/layout/hList7"/>
    <dgm:cxn modelId="{FF8C0B8D-1693-4802-8475-F539403C4119}" type="presParOf" srcId="{24AFD2F4-FEB2-42E7-BE55-D4B34C42ABC7}" destId="{8B7C4A51-08AD-4DF7-B5E8-C88253F53D20}" srcOrd="1" destOrd="0" presId="urn:microsoft.com/office/officeart/2005/8/layout/hList7"/>
    <dgm:cxn modelId="{339AD767-47FF-4BE4-85E1-7F784D537E20}" type="presParOf" srcId="{8B7C4A51-08AD-4DF7-B5E8-C88253F53D20}" destId="{CED6071D-53B8-4169-A76E-A2F720D1F5BC}" srcOrd="0" destOrd="0" presId="urn:microsoft.com/office/officeart/2005/8/layout/hList7"/>
    <dgm:cxn modelId="{A4B82679-F95C-4008-A86A-5D5B9C9A20A9}" type="presParOf" srcId="{CED6071D-53B8-4169-A76E-A2F720D1F5BC}" destId="{8C9AFCA3-581F-42CD-91A6-8B0DA13D9315}" srcOrd="0" destOrd="0" presId="urn:microsoft.com/office/officeart/2005/8/layout/hList7"/>
    <dgm:cxn modelId="{17A48C8B-BD24-4CCF-AA02-57E616496DFC}" type="presParOf" srcId="{CED6071D-53B8-4169-A76E-A2F720D1F5BC}" destId="{D70A238E-76A5-4F86-8FF6-E72B016B2207}" srcOrd="1" destOrd="0" presId="urn:microsoft.com/office/officeart/2005/8/layout/hList7"/>
    <dgm:cxn modelId="{9D952430-EA86-4DEF-AC4E-5B7419D85062}" type="presParOf" srcId="{CED6071D-53B8-4169-A76E-A2F720D1F5BC}" destId="{9609ED05-D6B6-4E64-A858-79E68C48F1BD}" srcOrd="2" destOrd="0" presId="urn:microsoft.com/office/officeart/2005/8/layout/hList7"/>
    <dgm:cxn modelId="{107373E6-3553-40B3-AF86-2AC087081B99}" type="presParOf" srcId="{CED6071D-53B8-4169-A76E-A2F720D1F5BC}" destId="{079ADA2B-C81C-45F3-8696-F0D43C5744A8}" srcOrd="3" destOrd="0" presId="urn:microsoft.com/office/officeart/2005/8/layout/hList7"/>
    <dgm:cxn modelId="{0509CCC8-1F26-4F28-8A94-4D8DF6055AC7}" type="presParOf" srcId="{8B7C4A51-08AD-4DF7-B5E8-C88253F53D20}" destId="{570AD186-AA00-4915-9737-E806F63F9C3C}" srcOrd="1" destOrd="0" presId="urn:microsoft.com/office/officeart/2005/8/layout/hList7"/>
    <dgm:cxn modelId="{34EAA4DE-D3F9-49A0-B07E-73E9526B883C}" type="presParOf" srcId="{8B7C4A51-08AD-4DF7-B5E8-C88253F53D20}" destId="{2FAE92F4-E075-49E4-A608-FD1370470B54}" srcOrd="2" destOrd="0" presId="urn:microsoft.com/office/officeart/2005/8/layout/hList7"/>
    <dgm:cxn modelId="{E056900C-C299-44E8-B720-ED23C0955274}" type="presParOf" srcId="{2FAE92F4-E075-49E4-A608-FD1370470B54}" destId="{AA074F48-A962-4914-8C93-59C219907126}" srcOrd="0" destOrd="0" presId="urn:microsoft.com/office/officeart/2005/8/layout/hList7"/>
    <dgm:cxn modelId="{5CC29097-452B-4484-8C3F-9162359086C6}" type="presParOf" srcId="{2FAE92F4-E075-49E4-A608-FD1370470B54}" destId="{64EE5E17-ACB1-4F87-8C0B-35E59D10A908}" srcOrd="1" destOrd="0" presId="urn:microsoft.com/office/officeart/2005/8/layout/hList7"/>
    <dgm:cxn modelId="{902C41D1-91F6-4DE5-8120-0DC717B6277C}" type="presParOf" srcId="{2FAE92F4-E075-49E4-A608-FD1370470B54}" destId="{C5FE3EAD-1DD6-4D37-99BE-42194135D328}" srcOrd="2" destOrd="0" presId="urn:microsoft.com/office/officeart/2005/8/layout/hList7"/>
    <dgm:cxn modelId="{B676A726-DFDD-49FA-9511-0BEC5CB4886F}" type="presParOf" srcId="{2FAE92F4-E075-49E4-A608-FD1370470B54}" destId="{A5E32A2D-F279-4302-BA17-B4982FE7C091}" srcOrd="3" destOrd="0" presId="urn:microsoft.com/office/officeart/2005/8/layout/hList7"/>
    <dgm:cxn modelId="{515CD7AC-DB80-4BEE-9CEA-D487D64B41F6}" type="presParOf" srcId="{8B7C4A51-08AD-4DF7-B5E8-C88253F53D20}" destId="{CD105488-3A8A-48D4-95C7-2B8FF870ED47}" srcOrd="3" destOrd="0" presId="urn:microsoft.com/office/officeart/2005/8/layout/hList7"/>
    <dgm:cxn modelId="{5D692970-2D36-4FED-B7E0-1538FE287959}" type="presParOf" srcId="{8B7C4A51-08AD-4DF7-B5E8-C88253F53D20}" destId="{E8C3BBC4-42B3-4CF6-90D3-BAAC8EEB6BD3}" srcOrd="4" destOrd="0" presId="urn:microsoft.com/office/officeart/2005/8/layout/hList7"/>
    <dgm:cxn modelId="{E6FC9473-0064-4C16-A0ED-D76F40D6DA39}" type="presParOf" srcId="{E8C3BBC4-42B3-4CF6-90D3-BAAC8EEB6BD3}" destId="{861685CF-2041-4BB4-9D6C-A973CA9CCD60}" srcOrd="0" destOrd="0" presId="urn:microsoft.com/office/officeart/2005/8/layout/hList7"/>
    <dgm:cxn modelId="{270961A8-975E-4D5A-A9A2-4B144AA6A2F8}" type="presParOf" srcId="{E8C3BBC4-42B3-4CF6-90D3-BAAC8EEB6BD3}" destId="{6350E70F-8F4E-49BD-B830-53F5DCEB395B}" srcOrd="1" destOrd="0" presId="urn:microsoft.com/office/officeart/2005/8/layout/hList7"/>
    <dgm:cxn modelId="{0A7FC028-6693-4C41-94B3-00C0A9015455}" type="presParOf" srcId="{E8C3BBC4-42B3-4CF6-90D3-BAAC8EEB6BD3}" destId="{C38A5941-5440-43C1-82A6-DAB0CFDCFDC5}" srcOrd="2" destOrd="0" presId="urn:microsoft.com/office/officeart/2005/8/layout/hList7"/>
    <dgm:cxn modelId="{FFEC144F-851C-4C8C-86AE-2C990EB1951C}" type="presParOf" srcId="{E8C3BBC4-42B3-4CF6-90D3-BAAC8EEB6BD3}" destId="{69320203-AF5A-4E19-B020-8F13394F7161}" srcOrd="3" destOrd="0" presId="urn:microsoft.com/office/officeart/2005/8/layout/hList7"/>
    <dgm:cxn modelId="{BB188CCB-7C28-4315-B68B-70BA18159174}" type="presParOf" srcId="{8B7C4A51-08AD-4DF7-B5E8-C88253F53D20}" destId="{99475DBB-76E1-4BF0-B970-FBC6CE0D7A3D}" srcOrd="5" destOrd="0" presId="urn:microsoft.com/office/officeart/2005/8/layout/hList7"/>
    <dgm:cxn modelId="{B27B54EB-6C81-4BA4-BE60-864517CED7DE}" type="presParOf" srcId="{8B7C4A51-08AD-4DF7-B5E8-C88253F53D20}" destId="{1D4D9DEB-F945-41F7-9575-96052A9A1898}" srcOrd="6" destOrd="0" presId="urn:microsoft.com/office/officeart/2005/8/layout/hList7"/>
    <dgm:cxn modelId="{608608F6-CD00-4225-A203-EFD76B0535D6}" type="presParOf" srcId="{1D4D9DEB-F945-41F7-9575-96052A9A1898}" destId="{67DCD69C-1260-4523-AA82-D7D8013E8111}" srcOrd="0" destOrd="0" presId="urn:microsoft.com/office/officeart/2005/8/layout/hList7"/>
    <dgm:cxn modelId="{4CEE5DBF-1371-4DA7-B43A-AF67A7295DC0}" type="presParOf" srcId="{1D4D9DEB-F945-41F7-9575-96052A9A1898}" destId="{56A45FDE-F1BA-49EB-8950-603512230BD7}" srcOrd="1" destOrd="0" presId="urn:microsoft.com/office/officeart/2005/8/layout/hList7"/>
    <dgm:cxn modelId="{34F33091-C2C2-41D1-94BE-E26A051511AC}" type="presParOf" srcId="{1D4D9DEB-F945-41F7-9575-96052A9A1898}" destId="{A1E326B1-F69B-4530-BD83-F938544958BC}" srcOrd="2" destOrd="0" presId="urn:microsoft.com/office/officeart/2005/8/layout/hList7"/>
    <dgm:cxn modelId="{92966EE2-68C7-4A76-871A-0FED67E2F080}" type="presParOf" srcId="{1D4D9DEB-F945-41F7-9575-96052A9A1898}" destId="{7F5E79C6-B6DF-44A9-9235-44579DD2BEB0}" srcOrd="3" destOrd="0" presId="urn:microsoft.com/office/officeart/2005/8/layout/hList7"/>
    <dgm:cxn modelId="{58DEC269-4313-4A47-928A-9B0A035E2E07}" type="presParOf" srcId="{8B7C4A51-08AD-4DF7-B5E8-C88253F53D20}" destId="{0CA37D98-9AA6-414A-95EA-99FF58DEAAAB}" srcOrd="7" destOrd="0" presId="urn:microsoft.com/office/officeart/2005/8/layout/hList7"/>
    <dgm:cxn modelId="{A4B2388D-E380-4A68-8E95-B8CE2D3E6625}" type="presParOf" srcId="{8B7C4A51-08AD-4DF7-B5E8-C88253F53D20}" destId="{9E1070D2-B7FF-4061-BA65-DB9293FC8F69}" srcOrd="8" destOrd="0" presId="urn:microsoft.com/office/officeart/2005/8/layout/hList7"/>
    <dgm:cxn modelId="{0771307F-5FD2-44AD-AB80-70D81E33F4C9}" type="presParOf" srcId="{9E1070D2-B7FF-4061-BA65-DB9293FC8F69}" destId="{53019769-DE2B-4285-8A40-B32AE75C1E9A}" srcOrd="0" destOrd="0" presId="urn:microsoft.com/office/officeart/2005/8/layout/hList7"/>
    <dgm:cxn modelId="{7F1089BB-FE2C-45CC-8133-BF4157A91FDD}" type="presParOf" srcId="{9E1070D2-B7FF-4061-BA65-DB9293FC8F69}" destId="{F5589C51-7A90-46AA-89DB-409FAF74014E}" srcOrd="1" destOrd="0" presId="urn:microsoft.com/office/officeart/2005/8/layout/hList7"/>
    <dgm:cxn modelId="{271CA3F2-C8ED-454D-A08D-BFAC24CAFAF7}" type="presParOf" srcId="{9E1070D2-B7FF-4061-BA65-DB9293FC8F69}" destId="{E8CFAFFB-B0F1-4B16-92D7-2F78A9DA85D6}" srcOrd="2" destOrd="0" presId="urn:microsoft.com/office/officeart/2005/8/layout/hList7"/>
    <dgm:cxn modelId="{24DA8318-DE40-4417-950A-6D0B5CEA25AB}" type="presParOf" srcId="{9E1070D2-B7FF-4061-BA65-DB9293FC8F69}" destId="{9C07190A-223D-4A63-9E00-62A9F741EBD4}" srcOrd="3" destOrd="0" presId="urn:microsoft.com/office/officeart/2005/8/layout/hList7"/>
    <dgm:cxn modelId="{FEE0726C-C058-4071-9101-F82F558F23D3}" type="presParOf" srcId="{8B7C4A51-08AD-4DF7-B5E8-C88253F53D20}" destId="{8D115542-90E9-4EF4-84DC-2C407340080D}" srcOrd="9" destOrd="0" presId="urn:microsoft.com/office/officeart/2005/8/layout/hList7"/>
    <dgm:cxn modelId="{5A76D6C2-994D-4031-93EE-D969541B701B}" type="presParOf" srcId="{8B7C4A51-08AD-4DF7-B5E8-C88253F53D20}" destId="{DE1A62F2-AD17-435A-9A56-6E3392BCACD5}" srcOrd="10" destOrd="0" presId="urn:microsoft.com/office/officeart/2005/8/layout/hList7"/>
    <dgm:cxn modelId="{B70C68F0-65C4-4CC8-B7D1-7595064739B2}" type="presParOf" srcId="{DE1A62F2-AD17-435A-9A56-6E3392BCACD5}" destId="{2A9C9AF4-A34F-487E-846A-07AB664E5079}" srcOrd="0" destOrd="0" presId="urn:microsoft.com/office/officeart/2005/8/layout/hList7"/>
    <dgm:cxn modelId="{9CD5C6BE-4D01-4252-95D2-75043505F155}" type="presParOf" srcId="{DE1A62F2-AD17-435A-9A56-6E3392BCACD5}" destId="{7B8824F1-A4CE-4878-AC59-153AAE4A375B}" srcOrd="1" destOrd="0" presId="urn:microsoft.com/office/officeart/2005/8/layout/hList7"/>
    <dgm:cxn modelId="{BEF8E8B6-D20C-4AF8-880A-1F472EF584F0}" type="presParOf" srcId="{DE1A62F2-AD17-435A-9A56-6E3392BCACD5}" destId="{1EFBBEB3-D861-4104-986F-4B5FF7A3AA99}" srcOrd="2" destOrd="0" presId="urn:microsoft.com/office/officeart/2005/8/layout/hList7"/>
    <dgm:cxn modelId="{F92C3F59-CA41-437C-8407-CD9C619F2152}" type="presParOf" srcId="{DE1A62F2-AD17-435A-9A56-6E3392BCACD5}" destId="{887403C8-DF36-438D-B3FC-CF58A56B0911}" srcOrd="3" destOrd="0" presId="urn:microsoft.com/office/officeart/2005/8/layout/hList7"/>
    <dgm:cxn modelId="{EFE3CEF1-997A-422F-A0BA-F1B391D87412}" type="presParOf" srcId="{8B7C4A51-08AD-4DF7-B5E8-C88253F53D20}" destId="{2B728476-5C25-4D73-9589-27A66605EDFF}" srcOrd="11" destOrd="0" presId="urn:microsoft.com/office/officeart/2005/8/layout/hList7"/>
    <dgm:cxn modelId="{0934CA0B-9D62-4E3B-BB42-8D93243DFF9B}" type="presParOf" srcId="{8B7C4A51-08AD-4DF7-B5E8-C88253F53D20}" destId="{0EFC1C44-2A9B-497D-8288-024F0C2CEB82}" srcOrd="12" destOrd="0" presId="urn:microsoft.com/office/officeart/2005/8/layout/hList7"/>
    <dgm:cxn modelId="{89CD9F07-666C-4AB7-BEA4-F264908F1C89}" type="presParOf" srcId="{0EFC1C44-2A9B-497D-8288-024F0C2CEB82}" destId="{AE2DCF02-5433-45CD-91BF-433A29D5DDBC}" srcOrd="0" destOrd="0" presId="urn:microsoft.com/office/officeart/2005/8/layout/hList7"/>
    <dgm:cxn modelId="{7A17412B-889D-4DCE-AF0A-0720615C51FA}" type="presParOf" srcId="{0EFC1C44-2A9B-497D-8288-024F0C2CEB82}" destId="{596AFD71-BB8B-4B84-B619-31D7DEC2B0F9}" srcOrd="1" destOrd="0" presId="urn:microsoft.com/office/officeart/2005/8/layout/hList7"/>
    <dgm:cxn modelId="{9DAF3C1A-D89B-4047-AB19-7EFCC0DA8B2F}" type="presParOf" srcId="{0EFC1C44-2A9B-497D-8288-024F0C2CEB82}" destId="{EA70567C-D1C9-4D01-AE6D-3F387A54A473}" srcOrd="2" destOrd="0" presId="urn:microsoft.com/office/officeart/2005/8/layout/hList7"/>
    <dgm:cxn modelId="{6D92A6C2-5300-46E5-80D8-CB2E0A00CFD8}" type="presParOf" srcId="{0EFC1C44-2A9B-497D-8288-024F0C2CEB82}" destId="{519A0FDF-A7B3-4576-BC65-72321FA4CB8F}" srcOrd="3" destOrd="0" presId="urn:microsoft.com/office/officeart/2005/8/layout/hList7"/>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C9AFCA3-581F-42CD-91A6-8B0DA13D9315}">
      <dsp:nvSpPr>
        <dsp:cNvPr id="0" name=""/>
        <dsp:cNvSpPr/>
      </dsp:nvSpPr>
      <dsp:spPr>
        <a:xfrm>
          <a:off x="0" y="0"/>
          <a:ext cx="1163834" cy="4182438"/>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en-IN" sz="1400" b="1" kern="1200" dirty="0">
              <a:latin typeface="Arial" panose="020B0604020202020204" pitchFamily="34" charset="0"/>
              <a:cs typeface="Arial" panose="020B0604020202020204" pitchFamily="34" charset="0"/>
            </a:rPr>
            <a:t>Overview</a:t>
          </a:r>
        </a:p>
      </dsp:txBody>
      <dsp:txXfrm>
        <a:off x="0" y="1672975"/>
        <a:ext cx="1163834" cy="1672975"/>
      </dsp:txXfrm>
    </dsp:sp>
    <dsp:sp modelId="{079ADA2B-C81C-45F3-8696-F0D43C5744A8}">
      <dsp:nvSpPr>
        <dsp:cNvPr id="0" name=""/>
        <dsp:cNvSpPr/>
      </dsp:nvSpPr>
      <dsp:spPr>
        <a:xfrm>
          <a:off x="44184" y="314400"/>
          <a:ext cx="1094004" cy="1392751"/>
        </a:xfrm>
        <a:prstGeom prst="ellipse">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l="-7000" r="-7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A074F48-A962-4914-8C93-59C219907126}">
      <dsp:nvSpPr>
        <dsp:cNvPr id="0" name=""/>
        <dsp:cNvSpPr/>
      </dsp:nvSpPr>
      <dsp:spPr>
        <a:xfrm>
          <a:off x="1202220" y="0"/>
          <a:ext cx="1163834" cy="4182438"/>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en-IN" sz="1400" b="1" kern="1200" dirty="0">
              <a:latin typeface="Arial" panose="020B0604020202020204" pitchFamily="34" charset="0"/>
              <a:cs typeface="Arial" panose="020B0604020202020204" pitchFamily="34" charset="0"/>
            </a:rPr>
            <a:t>Need of Quality audit</a:t>
          </a:r>
        </a:p>
      </dsp:txBody>
      <dsp:txXfrm>
        <a:off x="1202220" y="1672975"/>
        <a:ext cx="1163834" cy="1672975"/>
      </dsp:txXfrm>
    </dsp:sp>
    <dsp:sp modelId="{A5E32A2D-F279-4302-BA17-B4982FE7C091}">
      <dsp:nvSpPr>
        <dsp:cNvPr id="0" name=""/>
        <dsp:cNvSpPr/>
      </dsp:nvSpPr>
      <dsp:spPr>
        <a:xfrm>
          <a:off x="1237135" y="250946"/>
          <a:ext cx="1094004" cy="1392751"/>
        </a:xfrm>
        <a:prstGeom prst="ellipse">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l="-7000" r="-7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61685CF-2041-4BB4-9D6C-A973CA9CCD60}">
      <dsp:nvSpPr>
        <dsp:cNvPr id="0" name=""/>
        <dsp:cNvSpPr/>
      </dsp:nvSpPr>
      <dsp:spPr>
        <a:xfrm>
          <a:off x="2400969" y="0"/>
          <a:ext cx="1163834" cy="4182438"/>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en-IN" sz="1400" b="1" kern="1200" dirty="0">
              <a:latin typeface="Arial" panose="020B0604020202020204" pitchFamily="34" charset="0"/>
              <a:cs typeface="Arial" panose="020B0604020202020204" pitchFamily="34" charset="0"/>
            </a:rPr>
            <a:t>Available Quality tools for Public Health System</a:t>
          </a:r>
        </a:p>
      </dsp:txBody>
      <dsp:txXfrm>
        <a:off x="2400969" y="1672975"/>
        <a:ext cx="1163834" cy="1672975"/>
      </dsp:txXfrm>
    </dsp:sp>
    <dsp:sp modelId="{69320203-AF5A-4E19-B020-8F13394F7161}">
      <dsp:nvSpPr>
        <dsp:cNvPr id="0" name=""/>
        <dsp:cNvSpPr/>
      </dsp:nvSpPr>
      <dsp:spPr>
        <a:xfrm>
          <a:off x="2435884" y="250946"/>
          <a:ext cx="1094004" cy="1392751"/>
        </a:xfrm>
        <a:prstGeom prst="ellipse">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l="-7000" r="-7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7DCD69C-1260-4523-AA82-D7D8013E8111}">
      <dsp:nvSpPr>
        <dsp:cNvPr id="0" name=""/>
        <dsp:cNvSpPr/>
      </dsp:nvSpPr>
      <dsp:spPr>
        <a:xfrm>
          <a:off x="3599718" y="0"/>
          <a:ext cx="1163834" cy="4182438"/>
        </a:xfrm>
        <a:prstGeom prst="roundRect">
          <a:avLst>
            <a:gd name="adj" fmla="val 10000"/>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en-US" sz="1400" b="1" kern="1200" dirty="0">
              <a:latin typeface="Arial" panose="020B0604020202020204" pitchFamily="34" charset="0"/>
              <a:cs typeface="Arial" panose="020B0604020202020204" pitchFamily="34" charset="0"/>
            </a:rPr>
            <a:t>NQAS</a:t>
          </a:r>
          <a:endParaRPr lang="en-IN" sz="1400" b="1" kern="1200" dirty="0">
            <a:latin typeface="Arial" panose="020B0604020202020204" pitchFamily="34" charset="0"/>
            <a:cs typeface="Arial" panose="020B0604020202020204" pitchFamily="34" charset="0"/>
          </a:endParaRPr>
        </a:p>
      </dsp:txBody>
      <dsp:txXfrm>
        <a:off x="3599718" y="1672975"/>
        <a:ext cx="1163834" cy="1672975"/>
      </dsp:txXfrm>
    </dsp:sp>
    <dsp:sp modelId="{7F5E79C6-B6DF-44A9-9235-44579DD2BEB0}">
      <dsp:nvSpPr>
        <dsp:cNvPr id="0" name=""/>
        <dsp:cNvSpPr/>
      </dsp:nvSpPr>
      <dsp:spPr>
        <a:xfrm>
          <a:off x="3634633" y="250946"/>
          <a:ext cx="1094004" cy="1392751"/>
        </a:xfrm>
        <a:prstGeom prst="ellipse">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l="-7000" r="-7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3019769-DE2B-4285-8A40-B32AE75C1E9A}">
      <dsp:nvSpPr>
        <dsp:cNvPr id="0" name=""/>
        <dsp:cNvSpPr/>
      </dsp:nvSpPr>
      <dsp:spPr>
        <a:xfrm>
          <a:off x="4798468" y="0"/>
          <a:ext cx="1163834" cy="4182438"/>
        </a:xfrm>
        <a:prstGeom prst="roundRect">
          <a:avLst>
            <a:gd name="adj" fmla="val 10000"/>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en-IN" sz="1400" b="1" kern="1200" dirty="0">
              <a:latin typeface="Arial" panose="020B0604020202020204" pitchFamily="34" charset="0"/>
              <a:cs typeface="Arial" panose="020B0604020202020204" pitchFamily="34" charset="0"/>
            </a:rPr>
            <a:t>KAYAKALP</a:t>
          </a:r>
        </a:p>
      </dsp:txBody>
      <dsp:txXfrm>
        <a:off x="4798468" y="1672975"/>
        <a:ext cx="1163834" cy="1672975"/>
      </dsp:txXfrm>
    </dsp:sp>
    <dsp:sp modelId="{9C07190A-223D-4A63-9E00-62A9F741EBD4}">
      <dsp:nvSpPr>
        <dsp:cNvPr id="0" name=""/>
        <dsp:cNvSpPr/>
      </dsp:nvSpPr>
      <dsp:spPr>
        <a:xfrm>
          <a:off x="4833383" y="250946"/>
          <a:ext cx="1094004" cy="1392751"/>
        </a:xfrm>
        <a:prstGeom prst="ellipse">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l="-7000" r="-7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A9C9AF4-A34F-487E-846A-07AB664E5079}">
      <dsp:nvSpPr>
        <dsp:cNvPr id="0" name=""/>
        <dsp:cNvSpPr/>
      </dsp:nvSpPr>
      <dsp:spPr>
        <a:xfrm>
          <a:off x="5997217" y="0"/>
          <a:ext cx="1163834" cy="4182438"/>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en-IN" sz="1400" b="1" kern="1200" dirty="0">
              <a:latin typeface="Arial" panose="020B0604020202020204" pitchFamily="34" charset="0"/>
              <a:cs typeface="Arial" panose="020B0604020202020204" pitchFamily="34" charset="0"/>
            </a:rPr>
            <a:t>PATIENT SATIS-FACTION </a:t>
          </a:r>
        </a:p>
      </dsp:txBody>
      <dsp:txXfrm>
        <a:off x="5997217" y="1672975"/>
        <a:ext cx="1163834" cy="1672975"/>
      </dsp:txXfrm>
    </dsp:sp>
    <dsp:sp modelId="{887403C8-DF36-438D-B3FC-CF58A56B0911}">
      <dsp:nvSpPr>
        <dsp:cNvPr id="0" name=""/>
        <dsp:cNvSpPr/>
      </dsp:nvSpPr>
      <dsp:spPr>
        <a:xfrm>
          <a:off x="6032132" y="250946"/>
          <a:ext cx="1094004" cy="1392751"/>
        </a:xfrm>
        <a:prstGeom prst="ellipse">
          <a:avLst/>
        </a:prstGeom>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l="-7000" r="-7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E2DCF02-5433-45CD-91BF-433A29D5DDBC}">
      <dsp:nvSpPr>
        <dsp:cNvPr id="0" name=""/>
        <dsp:cNvSpPr/>
      </dsp:nvSpPr>
      <dsp:spPr>
        <a:xfrm>
          <a:off x="7192358" y="0"/>
          <a:ext cx="1163834" cy="4182438"/>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en-IN" sz="1400" b="1" kern="1200" dirty="0">
              <a:latin typeface="Arial" panose="020B0604020202020204" pitchFamily="34" charset="0"/>
              <a:cs typeface="Arial" panose="020B0604020202020204" pitchFamily="34" charset="0"/>
            </a:rPr>
            <a:t>ECHS</a:t>
          </a:r>
        </a:p>
        <a:p>
          <a:pPr marL="0" lvl="0" indent="0" algn="ctr" defTabSz="622300">
            <a:lnSpc>
              <a:spcPct val="90000"/>
            </a:lnSpc>
            <a:spcBef>
              <a:spcPct val="0"/>
            </a:spcBef>
            <a:spcAft>
              <a:spcPct val="35000"/>
            </a:spcAft>
            <a:buNone/>
          </a:pPr>
          <a:r>
            <a:rPr lang="en-IN" sz="1400" b="1" kern="1200" dirty="0">
              <a:latin typeface="Arial" panose="020B0604020202020204" pitchFamily="34" charset="0"/>
              <a:cs typeface="Arial" panose="020B0604020202020204" pitchFamily="34" charset="0"/>
            </a:rPr>
            <a:t>CGHS</a:t>
          </a:r>
        </a:p>
      </dsp:txBody>
      <dsp:txXfrm>
        <a:off x="7192358" y="1672975"/>
        <a:ext cx="1163834" cy="1672975"/>
      </dsp:txXfrm>
    </dsp:sp>
    <dsp:sp modelId="{519A0FDF-A7B3-4576-BC65-72321FA4CB8F}">
      <dsp:nvSpPr>
        <dsp:cNvPr id="0" name=""/>
        <dsp:cNvSpPr/>
      </dsp:nvSpPr>
      <dsp:spPr>
        <a:xfrm>
          <a:off x="7230881" y="250946"/>
          <a:ext cx="1094004" cy="1392751"/>
        </a:xfrm>
        <a:prstGeom prst="ellipse">
          <a:avLst/>
        </a:prstGeom>
        <a:blipFill>
          <a:blip xmlns:r="http://schemas.openxmlformats.org/officeDocument/2006/relationships"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l="-7000" r="-7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54900C8-4398-49F2-A2BB-8BB4C4B0CABA}">
      <dsp:nvSpPr>
        <dsp:cNvPr id="0" name=""/>
        <dsp:cNvSpPr/>
      </dsp:nvSpPr>
      <dsp:spPr>
        <a:xfrm>
          <a:off x="334530" y="3345950"/>
          <a:ext cx="7694210" cy="627365"/>
        </a:xfrm>
        <a:prstGeom prst="leftRightArrow">
          <a:avLst/>
        </a:prstGeom>
        <a:solidFill>
          <a:schemeClr val="accent2">
            <a:tint val="4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7586"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a:latin typeface="Times New Roman" pitchFamily="18" charset="0"/>
              </a:defRPr>
            </a:lvl1pPr>
          </a:lstStyle>
          <a:p>
            <a:pPr>
              <a:defRPr/>
            </a:pPr>
            <a:endParaRPr lang="en-GB"/>
          </a:p>
        </p:txBody>
      </p:sp>
      <p:sp>
        <p:nvSpPr>
          <p:cNvPr id="67587" name="Rectangle 3"/>
          <p:cNvSpPr>
            <a:spLocks noGrp="1" noChangeArrowheads="1"/>
          </p:cNvSpPr>
          <p:nvPr>
            <p:ph type="dt"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a:latin typeface="Times New Roman" pitchFamily="18" charset="0"/>
              </a:defRPr>
            </a:lvl1pPr>
          </a:lstStyle>
          <a:p>
            <a:pPr>
              <a:defRPr/>
            </a:pPr>
            <a:endParaRPr lang="en-GB"/>
          </a:p>
        </p:txBody>
      </p:sp>
      <p:sp>
        <p:nvSpPr>
          <p:cNvPr id="2052"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67589" name="Rectangle 5"/>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67590" name="Rectangle 6"/>
          <p:cNvSpPr>
            <a:spLocks noGrp="1" noChangeArrowheads="1"/>
          </p:cNvSpPr>
          <p:nvPr>
            <p:ph type="ftr" sz="quarter" idx="4"/>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a:latin typeface="Times New Roman" pitchFamily="18" charset="0"/>
              </a:defRPr>
            </a:lvl1pPr>
          </a:lstStyle>
          <a:p>
            <a:pPr>
              <a:defRPr/>
            </a:pPr>
            <a:endParaRPr lang="en-GB"/>
          </a:p>
        </p:txBody>
      </p:sp>
      <p:sp>
        <p:nvSpPr>
          <p:cNvPr id="67591" name="Rectangle 7"/>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a:latin typeface="Times New Roman" pitchFamily="18" charset="0"/>
              </a:defRPr>
            </a:lvl1pPr>
          </a:lstStyle>
          <a:p>
            <a:fld id="{733AC2DF-82AE-446B-B669-C7CDC46C7F02}" type="slidenum">
              <a:rPr lang="en-GB" altLang="en-US"/>
              <a:pPr/>
              <a:t>‹#›</a:t>
            </a:fld>
            <a:endParaRPr lang="en-GB"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Arial" charset="0"/>
        <a:ea typeface="+mn-ea"/>
        <a:cs typeface="+mn-cs"/>
      </a:defRPr>
    </a:lvl1pPr>
    <a:lvl2pPr marL="457200" algn="l" rtl="0" eaLnBrk="0" fontAlgn="base" hangingPunct="0">
      <a:spcBef>
        <a:spcPct val="30000"/>
      </a:spcBef>
      <a:spcAft>
        <a:spcPct val="0"/>
      </a:spcAft>
      <a:defRPr kumimoji="1" sz="1200" kern="1200">
        <a:solidFill>
          <a:schemeClr val="tx1"/>
        </a:solidFill>
        <a:latin typeface="Arial" charset="0"/>
        <a:ea typeface="+mn-ea"/>
        <a:cs typeface="+mn-cs"/>
      </a:defRPr>
    </a:lvl2pPr>
    <a:lvl3pPr marL="914400" algn="l" rtl="0" eaLnBrk="0" fontAlgn="base" hangingPunct="0">
      <a:spcBef>
        <a:spcPct val="30000"/>
      </a:spcBef>
      <a:spcAft>
        <a:spcPct val="0"/>
      </a:spcAft>
      <a:defRPr kumimoji="1" sz="1200" kern="1200">
        <a:solidFill>
          <a:schemeClr val="tx1"/>
        </a:solidFill>
        <a:latin typeface="Arial" charset="0"/>
        <a:ea typeface="+mn-ea"/>
        <a:cs typeface="+mn-cs"/>
      </a:defRPr>
    </a:lvl3pPr>
    <a:lvl4pPr marL="1371600" algn="l" rtl="0" eaLnBrk="0" fontAlgn="base" hangingPunct="0">
      <a:spcBef>
        <a:spcPct val="30000"/>
      </a:spcBef>
      <a:spcAft>
        <a:spcPct val="0"/>
      </a:spcAft>
      <a:defRPr kumimoji="1" sz="1200" kern="1200">
        <a:solidFill>
          <a:schemeClr val="tx1"/>
        </a:solidFill>
        <a:latin typeface="Arial" charset="0"/>
        <a:ea typeface="+mn-ea"/>
        <a:cs typeface="+mn-cs"/>
      </a:defRPr>
    </a:lvl4pPr>
    <a:lvl5pPr marL="1828800" algn="l" rtl="0" eaLnBrk="0" fontAlgn="base" hangingPunct="0">
      <a:spcBef>
        <a:spcPct val="30000"/>
      </a:spcBef>
      <a:spcAft>
        <a:spcPct val="0"/>
      </a:spcAft>
      <a:defRPr kumimoji="1"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733AC2DF-82AE-446B-B669-C7CDC46C7F02}" type="slidenum">
              <a:rPr lang="en-GB" altLang="en-US" smtClean="0"/>
              <a:pPr/>
              <a:t>7</a:t>
            </a:fld>
            <a:endParaRPr lang="en-GB" altLang="en-US"/>
          </a:p>
        </p:txBody>
      </p:sp>
    </p:spTree>
    <p:extLst>
      <p:ext uri="{BB962C8B-B14F-4D97-AF65-F5344CB8AC3E}">
        <p14:creationId xmlns:p14="http://schemas.microsoft.com/office/powerpoint/2010/main" val="26360744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a:extLst>
              <a:ext uri="{FF2B5EF4-FFF2-40B4-BE49-F238E27FC236}">
                <a16:creationId xmlns:a16="http://schemas.microsoft.com/office/drawing/2014/main" id="{60E75DF4-2DD2-4DFA-82C2-F0AA394EF20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es Placeholder 2">
            <a:extLst>
              <a:ext uri="{FF2B5EF4-FFF2-40B4-BE49-F238E27FC236}">
                <a16:creationId xmlns:a16="http://schemas.microsoft.com/office/drawing/2014/main" id="{85733C0A-7DBC-4119-89BB-C31676889F4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31748" name="Slide Number Placeholder 3">
            <a:extLst>
              <a:ext uri="{FF2B5EF4-FFF2-40B4-BE49-F238E27FC236}">
                <a16:creationId xmlns:a16="http://schemas.microsoft.com/office/drawing/2014/main" id="{B89984C0-DFE5-4A06-9342-3439DCAB41D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800">
                <a:solidFill>
                  <a:schemeClr val="tx1"/>
                </a:solidFill>
                <a:latin typeface="Times New Roman" panose="02020603050405020304" pitchFamily="18" charset="0"/>
                <a:cs typeface="Arial" panose="020B0604020202020204" pitchFamily="34" charset="0"/>
              </a:defRPr>
            </a:lvl1pPr>
            <a:lvl2pPr marL="742950" indent="-285750">
              <a:defRPr sz="2800">
                <a:solidFill>
                  <a:schemeClr val="tx1"/>
                </a:solidFill>
                <a:latin typeface="Times New Roman" panose="02020603050405020304" pitchFamily="18" charset="0"/>
                <a:cs typeface="Arial" panose="020B0604020202020204" pitchFamily="34" charset="0"/>
              </a:defRPr>
            </a:lvl2pPr>
            <a:lvl3pPr marL="1143000" indent="-228600">
              <a:defRPr sz="2800">
                <a:solidFill>
                  <a:schemeClr val="tx1"/>
                </a:solidFill>
                <a:latin typeface="Times New Roman" panose="02020603050405020304" pitchFamily="18" charset="0"/>
                <a:cs typeface="Arial" panose="020B0604020202020204" pitchFamily="34" charset="0"/>
              </a:defRPr>
            </a:lvl3pPr>
            <a:lvl4pPr marL="1600200" indent="-228600">
              <a:defRPr sz="2800">
                <a:solidFill>
                  <a:schemeClr val="tx1"/>
                </a:solidFill>
                <a:latin typeface="Times New Roman" panose="02020603050405020304" pitchFamily="18" charset="0"/>
                <a:cs typeface="Arial" panose="020B0604020202020204" pitchFamily="34" charset="0"/>
              </a:defRPr>
            </a:lvl4pPr>
            <a:lvl5pPr marL="2057400" indent="-228600">
              <a:defRPr sz="28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cs typeface="Arial" panose="020B0604020202020204" pitchFamily="34" charset="0"/>
              </a:defRPr>
            </a:lvl9pPr>
          </a:lstStyle>
          <a:p>
            <a:fld id="{8F10BA15-2DE4-401E-AB18-B7D818E1E15D}" type="slidenum">
              <a:rPr lang="en-US" altLang="en-US" sz="1200"/>
              <a:pPr/>
              <a:t>16</a:t>
            </a:fld>
            <a:endParaRPr lang="en-US" altLang="en-US" sz="120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33AC2DF-82AE-446B-B669-C7CDC46C7F02}" type="slidenum">
              <a:rPr lang="en-GB" altLang="en-US" smtClean="0"/>
              <a:pPr/>
              <a:t>38</a:t>
            </a:fld>
            <a:endParaRPr lang="en-GB"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IN"/>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IN"/>
          </a:p>
        </p:txBody>
      </p:sp>
      <p:sp>
        <p:nvSpPr>
          <p:cNvPr id="4" name="Date Placeholder 3"/>
          <p:cNvSpPr>
            <a:spLocks noGrp="1"/>
          </p:cNvSpPr>
          <p:nvPr>
            <p:ph type="dt" sz="half" idx="10"/>
          </p:nvPr>
        </p:nvSpPr>
        <p:spPr/>
        <p:txBody>
          <a:bodyPr/>
          <a:lstStyle>
            <a:lvl1pPr>
              <a:defRPr/>
            </a:lvl1pPr>
          </a:lstStyle>
          <a:p>
            <a:pPr>
              <a:defRPr/>
            </a:pPr>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fld id="{10B75327-7D1A-4E4F-95FC-A84A537E5F44}" type="slidenum">
              <a:rPr lang="en-GB" altLang="en-US"/>
              <a:pPr/>
              <a:t>‹#›</a:t>
            </a:fld>
            <a:endParaRPr lang="en-GB"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p:cNvSpPr>
            <a:spLocks noGrp="1"/>
          </p:cNvSpPr>
          <p:nvPr>
            <p:ph type="dt" sz="half" idx="10"/>
          </p:nvPr>
        </p:nvSpPr>
        <p:spPr/>
        <p:txBody>
          <a:bodyPr/>
          <a:lstStyle>
            <a:lvl1pPr>
              <a:defRPr/>
            </a:lvl1pPr>
          </a:lstStyle>
          <a:p>
            <a:pPr>
              <a:defRPr/>
            </a:pPr>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fld id="{342EF48E-80CD-4F9A-8BFF-17940F794AA1}" type="slidenum">
              <a:rPr lang="en-GB" altLang="en-US"/>
              <a:pPr/>
              <a:t>‹#›</a:t>
            </a:fld>
            <a:endParaRPr lang="en-GB"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IN"/>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p:cNvSpPr>
            <a:spLocks noGrp="1"/>
          </p:cNvSpPr>
          <p:nvPr>
            <p:ph type="dt" sz="half" idx="10"/>
          </p:nvPr>
        </p:nvSpPr>
        <p:spPr/>
        <p:txBody>
          <a:bodyPr/>
          <a:lstStyle>
            <a:lvl1pPr>
              <a:defRPr/>
            </a:lvl1pPr>
          </a:lstStyle>
          <a:p>
            <a:pPr>
              <a:defRPr/>
            </a:pPr>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fld id="{09536BE6-1876-4E09-B834-0843F595C53B}" type="slidenum">
              <a:rPr lang="en-GB" altLang="en-US"/>
              <a:pPr/>
              <a:t>‹#›</a:t>
            </a:fld>
            <a:endParaRPr lang="en-GB"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p:cNvSpPr>
            <a:spLocks noGrp="1"/>
          </p:cNvSpPr>
          <p:nvPr>
            <p:ph type="dt" sz="half" idx="10"/>
          </p:nvPr>
        </p:nvSpPr>
        <p:spPr/>
        <p:txBody>
          <a:bodyPr/>
          <a:lstStyle>
            <a:lvl1pPr>
              <a:defRPr/>
            </a:lvl1pPr>
          </a:lstStyle>
          <a:p>
            <a:pPr>
              <a:defRPr/>
            </a:pPr>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fld id="{8CC4B992-36E9-4D43-BA2D-9AAF497B7DAC}" type="slidenum">
              <a:rPr lang="en-GB" altLang="en-US"/>
              <a:pPr/>
              <a:t>‹#›</a:t>
            </a:fld>
            <a:endParaRPr lang="en-GB"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IN"/>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fld id="{5BFF0640-9943-4602-8028-D30F005EB591}" type="slidenum">
              <a:rPr lang="en-GB" altLang="en-US"/>
              <a:pPr/>
              <a:t>‹#›</a:t>
            </a:fld>
            <a:endParaRPr lang="en-GB"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3"/>
          <p:cNvSpPr>
            <a:spLocks noGrp="1"/>
          </p:cNvSpPr>
          <p:nvPr>
            <p:ph type="dt" sz="half" idx="10"/>
          </p:nvPr>
        </p:nvSpPr>
        <p:spPr/>
        <p:txBody>
          <a:bodyPr/>
          <a:lstStyle>
            <a:lvl1pPr>
              <a:defRPr/>
            </a:lvl1pPr>
          </a:lstStyle>
          <a:p>
            <a:pPr>
              <a:defRPr/>
            </a:pPr>
            <a:endParaRPr lang="en-GB"/>
          </a:p>
        </p:txBody>
      </p:sp>
      <p:sp>
        <p:nvSpPr>
          <p:cNvPr id="6" name="Footer Placeholder 4"/>
          <p:cNvSpPr>
            <a:spLocks noGrp="1"/>
          </p:cNvSpPr>
          <p:nvPr>
            <p:ph type="ftr" sz="quarter" idx="11"/>
          </p:nvPr>
        </p:nvSpPr>
        <p:spPr/>
        <p:txBody>
          <a:bodyPr/>
          <a:lstStyle>
            <a:lvl1pPr>
              <a:defRPr/>
            </a:lvl1pPr>
          </a:lstStyle>
          <a:p>
            <a:pPr>
              <a:defRPr/>
            </a:pPr>
            <a:endParaRPr lang="en-GB"/>
          </a:p>
        </p:txBody>
      </p:sp>
      <p:sp>
        <p:nvSpPr>
          <p:cNvPr id="7" name="Slide Number Placeholder 5"/>
          <p:cNvSpPr>
            <a:spLocks noGrp="1"/>
          </p:cNvSpPr>
          <p:nvPr>
            <p:ph type="sldNum" sz="quarter" idx="12"/>
          </p:nvPr>
        </p:nvSpPr>
        <p:spPr/>
        <p:txBody>
          <a:bodyPr/>
          <a:lstStyle>
            <a:lvl1pPr>
              <a:defRPr/>
            </a:lvl1pPr>
          </a:lstStyle>
          <a:p>
            <a:fld id="{2EC6CAEC-E651-49DB-A440-8B970A1EECFE}" type="slidenum">
              <a:rPr lang="en-GB" altLang="en-US"/>
              <a:pPr/>
              <a:t>‹#›</a:t>
            </a:fld>
            <a:endParaRPr lang="en-GB"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IN"/>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3"/>
          <p:cNvSpPr>
            <a:spLocks noGrp="1"/>
          </p:cNvSpPr>
          <p:nvPr>
            <p:ph type="dt" sz="half" idx="10"/>
          </p:nvPr>
        </p:nvSpPr>
        <p:spPr/>
        <p:txBody>
          <a:bodyPr/>
          <a:lstStyle>
            <a:lvl1pPr>
              <a:defRPr/>
            </a:lvl1pPr>
          </a:lstStyle>
          <a:p>
            <a:pPr>
              <a:defRPr/>
            </a:pPr>
            <a:endParaRPr lang="en-GB"/>
          </a:p>
        </p:txBody>
      </p:sp>
      <p:sp>
        <p:nvSpPr>
          <p:cNvPr id="8" name="Footer Placeholder 4"/>
          <p:cNvSpPr>
            <a:spLocks noGrp="1"/>
          </p:cNvSpPr>
          <p:nvPr>
            <p:ph type="ftr" sz="quarter" idx="11"/>
          </p:nvPr>
        </p:nvSpPr>
        <p:spPr/>
        <p:txBody>
          <a:bodyPr/>
          <a:lstStyle>
            <a:lvl1pPr>
              <a:defRPr/>
            </a:lvl1pPr>
          </a:lstStyle>
          <a:p>
            <a:pPr>
              <a:defRPr/>
            </a:pPr>
            <a:endParaRPr lang="en-GB"/>
          </a:p>
        </p:txBody>
      </p:sp>
      <p:sp>
        <p:nvSpPr>
          <p:cNvPr id="9" name="Slide Number Placeholder 5"/>
          <p:cNvSpPr>
            <a:spLocks noGrp="1"/>
          </p:cNvSpPr>
          <p:nvPr>
            <p:ph type="sldNum" sz="quarter" idx="12"/>
          </p:nvPr>
        </p:nvSpPr>
        <p:spPr/>
        <p:txBody>
          <a:bodyPr/>
          <a:lstStyle>
            <a:lvl1pPr>
              <a:defRPr/>
            </a:lvl1pPr>
          </a:lstStyle>
          <a:p>
            <a:fld id="{12C84312-C7F6-4DFE-9A90-FE5DF01A5F3B}" type="slidenum">
              <a:rPr lang="en-GB" altLang="en-US"/>
              <a:pPr/>
              <a:t>‹#›</a:t>
            </a:fld>
            <a:endParaRPr lang="en-GB"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Date Placeholder 3"/>
          <p:cNvSpPr>
            <a:spLocks noGrp="1"/>
          </p:cNvSpPr>
          <p:nvPr>
            <p:ph type="dt" sz="half" idx="10"/>
          </p:nvPr>
        </p:nvSpPr>
        <p:spPr/>
        <p:txBody>
          <a:bodyPr/>
          <a:lstStyle>
            <a:lvl1pPr>
              <a:defRPr/>
            </a:lvl1pPr>
          </a:lstStyle>
          <a:p>
            <a:pPr>
              <a:defRPr/>
            </a:pPr>
            <a:endParaRPr lang="en-GB"/>
          </a:p>
        </p:txBody>
      </p:sp>
      <p:sp>
        <p:nvSpPr>
          <p:cNvPr id="4" name="Footer Placeholder 4"/>
          <p:cNvSpPr>
            <a:spLocks noGrp="1"/>
          </p:cNvSpPr>
          <p:nvPr>
            <p:ph type="ftr" sz="quarter" idx="11"/>
          </p:nvPr>
        </p:nvSpPr>
        <p:spPr/>
        <p:txBody>
          <a:bodyPr/>
          <a:lstStyle>
            <a:lvl1pPr>
              <a:defRPr/>
            </a:lvl1pPr>
          </a:lstStyle>
          <a:p>
            <a:pPr>
              <a:defRPr/>
            </a:pPr>
            <a:endParaRPr lang="en-GB"/>
          </a:p>
        </p:txBody>
      </p:sp>
      <p:sp>
        <p:nvSpPr>
          <p:cNvPr id="5" name="Slide Number Placeholder 5"/>
          <p:cNvSpPr>
            <a:spLocks noGrp="1"/>
          </p:cNvSpPr>
          <p:nvPr>
            <p:ph type="sldNum" sz="quarter" idx="12"/>
          </p:nvPr>
        </p:nvSpPr>
        <p:spPr/>
        <p:txBody>
          <a:bodyPr/>
          <a:lstStyle>
            <a:lvl1pPr>
              <a:defRPr/>
            </a:lvl1pPr>
          </a:lstStyle>
          <a:p>
            <a:fld id="{F9DF9043-FD6F-499A-ACA7-DBE4A7F81148}" type="slidenum">
              <a:rPr lang="en-GB" altLang="en-US"/>
              <a:pPr/>
              <a:t>‹#›</a:t>
            </a:fld>
            <a:endParaRPr lang="en-GB"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endParaRPr lang="en-GB"/>
          </a:p>
        </p:txBody>
      </p:sp>
      <p:sp>
        <p:nvSpPr>
          <p:cNvPr id="3" name="Footer Placeholder 4"/>
          <p:cNvSpPr>
            <a:spLocks noGrp="1"/>
          </p:cNvSpPr>
          <p:nvPr>
            <p:ph type="ftr" sz="quarter" idx="11"/>
          </p:nvPr>
        </p:nvSpPr>
        <p:spPr/>
        <p:txBody>
          <a:bodyPr/>
          <a:lstStyle>
            <a:lvl1pPr>
              <a:defRPr/>
            </a:lvl1pPr>
          </a:lstStyle>
          <a:p>
            <a:pPr>
              <a:defRPr/>
            </a:pPr>
            <a:endParaRPr lang="en-GB"/>
          </a:p>
        </p:txBody>
      </p:sp>
      <p:sp>
        <p:nvSpPr>
          <p:cNvPr id="4" name="Slide Number Placeholder 5"/>
          <p:cNvSpPr>
            <a:spLocks noGrp="1"/>
          </p:cNvSpPr>
          <p:nvPr>
            <p:ph type="sldNum" sz="quarter" idx="12"/>
          </p:nvPr>
        </p:nvSpPr>
        <p:spPr/>
        <p:txBody>
          <a:bodyPr/>
          <a:lstStyle>
            <a:lvl1pPr>
              <a:defRPr/>
            </a:lvl1pPr>
          </a:lstStyle>
          <a:p>
            <a:fld id="{B4D726C3-7FF5-4A36-9D1D-9CC2943CFD8C}" type="slidenum">
              <a:rPr lang="en-GB" altLang="en-US"/>
              <a:pPr/>
              <a:t>‹#›</a:t>
            </a:fld>
            <a:endParaRPr lang="en-GB"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IN"/>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GB"/>
          </a:p>
        </p:txBody>
      </p:sp>
      <p:sp>
        <p:nvSpPr>
          <p:cNvPr id="6" name="Footer Placeholder 4"/>
          <p:cNvSpPr>
            <a:spLocks noGrp="1"/>
          </p:cNvSpPr>
          <p:nvPr>
            <p:ph type="ftr" sz="quarter" idx="11"/>
          </p:nvPr>
        </p:nvSpPr>
        <p:spPr/>
        <p:txBody>
          <a:bodyPr/>
          <a:lstStyle>
            <a:lvl1pPr>
              <a:defRPr/>
            </a:lvl1pPr>
          </a:lstStyle>
          <a:p>
            <a:pPr>
              <a:defRPr/>
            </a:pPr>
            <a:endParaRPr lang="en-GB"/>
          </a:p>
        </p:txBody>
      </p:sp>
      <p:sp>
        <p:nvSpPr>
          <p:cNvPr id="7" name="Slide Number Placeholder 5"/>
          <p:cNvSpPr>
            <a:spLocks noGrp="1"/>
          </p:cNvSpPr>
          <p:nvPr>
            <p:ph type="sldNum" sz="quarter" idx="12"/>
          </p:nvPr>
        </p:nvSpPr>
        <p:spPr/>
        <p:txBody>
          <a:bodyPr/>
          <a:lstStyle>
            <a:lvl1pPr>
              <a:defRPr/>
            </a:lvl1pPr>
          </a:lstStyle>
          <a:p>
            <a:fld id="{B658AF85-D030-43F4-A68F-F27569219574}" type="slidenum">
              <a:rPr lang="en-GB" altLang="en-US"/>
              <a:pPr/>
              <a:t>‹#›</a:t>
            </a:fld>
            <a:endParaRPr lang="en-GB"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IN"/>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IN"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GB"/>
          </a:p>
        </p:txBody>
      </p:sp>
      <p:sp>
        <p:nvSpPr>
          <p:cNvPr id="6" name="Footer Placeholder 4"/>
          <p:cNvSpPr>
            <a:spLocks noGrp="1"/>
          </p:cNvSpPr>
          <p:nvPr>
            <p:ph type="ftr" sz="quarter" idx="11"/>
          </p:nvPr>
        </p:nvSpPr>
        <p:spPr/>
        <p:txBody>
          <a:bodyPr/>
          <a:lstStyle>
            <a:lvl1pPr>
              <a:defRPr/>
            </a:lvl1pPr>
          </a:lstStyle>
          <a:p>
            <a:pPr>
              <a:defRPr/>
            </a:pPr>
            <a:endParaRPr lang="en-GB"/>
          </a:p>
        </p:txBody>
      </p:sp>
      <p:sp>
        <p:nvSpPr>
          <p:cNvPr id="7" name="Slide Number Placeholder 5"/>
          <p:cNvSpPr>
            <a:spLocks noGrp="1"/>
          </p:cNvSpPr>
          <p:nvPr>
            <p:ph type="sldNum" sz="quarter" idx="12"/>
          </p:nvPr>
        </p:nvSpPr>
        <p:spPr/>
        <p:txBody>
          <a:bodyPr/>
          <a:lstStyle>
            <a:lvl1pPr>
              <a:defRPr/>
            </a:lvl1pPr>
          </a:lstStyle>
          <a:p>
            <a:fld id="{A2C3AC03-4E18-4A26-9ED2-B9FDDD51FA8F}" type="slidenum">
              <a:rPr lang="en-GB" altLang="en-US"/>
              <a:pPr/>
              <a:t>‹#›</a:t>
            </a:fld>
            <a:endParaRPr lang="en-GB"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IN" altLang="en-US"/>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IN" alt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latin typeface="Arial" charset="0"/>
              </a:defRPr>
            </a:lvl1pPr>
          </a:lstStyle>
          <a:p>
            <a:pPr>
              <a:defRPr/>
            </a:pPr>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latin typeface="Arial" charset="0"/>
              </a:defRPr>
            </a:lvl1pPr>
          </a:lstStyle>
          <a:p>
            <a:pPr>
              <a:defRPr/>
            </a:pPr>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a:solidFill>
                  <a:srgbClr val="898989"/>
                </a:solidFill>
              </a:defRPr>
            </a:lvl1pPr>
          </a:lstStyle>
          <a:p>
            <a:fld id="{089533B3-8289-43C1-B973-F522DEAABD7A}" type="slidenum">
              <a:rPr lang="en-GB" altLang="en-US"/>
              <a:pPr/>
              <a:t>‹#›</a:t>
            </a:fld>
            <a:endParaRPr lang="en-GB" altLang="en-US"/>
          </a:p>
        </p:txBody>
      </p:sp>
    </p:spTree>
  </p:cSld>
  <p:clrMap bg1="lt1" tx1="dk1" bg2="lt2" tx2="dk2" accent1="accent1" accent2="accent2" accent3="accent3" accent4="accent4" accent5="accent5" accent6="accent6" hlink="hlink" folHlink="folHlink"/>
  <p:sldLayoutIdLst>
    <p:sldLayoutId id="2147483962" r:id="rId1"/>
    <p:sldLayoutId id="2147483963" r:id="rId2"/>
    <p:sldLayoutId id="2147483964" r:id="rId3"/>
    <p:sldLayoutId id="2147483965" r:id="rId4"/>
    <p:sldLayoutId id="2147483966" r:id="rId5"/>
    <p:sldLayoutId id="2147483967" r:id="rId6"/>
    <p:sldLayoutId id="2147483968" r:id="rId7"/>
    <p:sldLayoutId id="2147483969" r:id="rId8"/>
    <p:sldLayoutId id="2147483970" r:id="rId9"/>
    <p:sldLayoutId id="2147483971" r:id="rId10"/>
    <p:sldLayoutId id="2147483972" r:id="rId11"/>
  </p:sldLayoutIdLst>
  <p:hf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jpeg"/><Relationship Id="rId5" Type="http://schemas.openxmlformats.org/officeDocument/2006/relationships/image" Target="../media/image4.png"/><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26.emf"/><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7.png"/><Relationship Id="rId1" Type="http://schemas.openxmlformats.org/officeDocument/2006/relationships/slideLayout" Target="../slideLayouts/slideLayout7.xml"/><Relationship Id="rId4" Type="http://schemas.openxmlformats.org/officeDocument/2006/relationships/image" Target="../media/image3.jpeg"/></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31.jpeg"/><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image" Target="../media/image30.jpeg"/><Relationship Id="rId5" Type="http://schemas.openxmlformats.org/officeDocument/2006/relationships/image" Target="../media/image29.jpeg"/><Relationship Id="rId4" Type="http://schemas.openxmlformats.org/officeDocument/2006/relationships/image" Target="../media/image28.jpeg"/></Relationships>
</file>

<file path=ppt/slides/_rels/slide16.xml.rels><?xml version="1.0" encoding="UTF-8" standalone="yes"?>
<Relationships xmlns="http://schemas.openxmlformats.org/package/2006/relationships"><Relationship Id="rId3" Type="http://schemas.openxmlformats.org/officeDocument/2006/relationships/image" Target="../media/image26.emf"/><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9.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30.xml.rels><?xml version="1.0" encoding="UTF-8" standalone="yes"?>
<Relationships xmlns="http://schemas.openxmlformats.org/package/2006/relationships"><Relationship Id="rId2" Type="http://schemas.openxmlformats.org/officeDocument/2006/relationships/image" Target="../media/image39.emf"/><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2.xml"/><Relationship Id="rId4" Type="http://schemas.openxmlformats.org/officeDocument/2006/relationships/chart" Target="../charts/chart3.xml"/></Relationships>
</file>

<file path=ppt/slides/_rels/slide32.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2.xml"/><Relationship Id="rId4" Type="http://schemas.openxmlformats.org/officeDocument/2006/relationships/image" Target="../media/image42.png"/></Relationships>
</file>

<file path=ppt/slides/_rels/slide33.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2.xml"/><Relationship Id="rId4" Type="http://schemas.openxmlformats.org/officeDocument/2006/relationships/image" Target="../media/image49.png"/></Relationships>
</file>

<file path=ppt/slides/_rels/slide36.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2.xml"/><Relationship Id="rId4" Type="http://schemas.openxmlformats.org/officeDocument/2006/relationships/image" Target="../media/image53.png"/></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1700808"/>
            <a:ext cx="9144000" cy="1144985"/>
          </a:xfrm>
        </p:spPr>
        <p:txBody>
          <a:bodyPr rtlCol="0">
            <a:normAutofit fontScale="90000"/>
          </a:bodyPr>
          <a:lstStyle/>
          <a:p>
            <a:pPr eaLnBrk="1" fontAlgn="auto" hangingPunct="1">
              <a:spcAft>
                <a:spcPts val="0"/>
              </a:spcAft>
              <a:defRPr/>
            </a:pPr>
            <a:br>
              <a:rPr lang="en-IN" sz="3600" dirty="0"/>
            </a:br>
            <a:br>
              <a:rPr lang="en-IN" sz="3600" dirty="0"/>
            </a:br>
            <a:br>
              <a:rPr lang="en-IN" sz="3600" dirty="0"/>
            </a:br>
            <a:br>
              <a:rPr lang="en-IN" sz="3600" dirty="0"/>
            </a:br>
            <a:br>
              <a:rPr lang="en-IN" sz="3600" dirty="0"/>
            </a:br>
            <a:br>
              <a:rPr lang="en-IN" sz="3600" dirty="0"/>
            </a:br>
            <a:br>
              <a:rPr lang="en-IN" sz="3600" dirty="0"/>
            </a:br>
            <a:br>
              <a:rPr lang="en-IN" sz="3600" dirty="0"/>
            </a:br>
            <a:br>
              <a:rPr lang="en-IN" sz="3600" dirty="0"/>
            </a:br>
            <a:br>
              <a:rPr lang="en-IN" sz="3600" dirty="0"/>
            </a:br>
            <a:br>
              <a:rPr lang="en-IN" sz="3600" dirty="0"/>
            </a:br>
            <a:r>
              <a:rPr lang="en-IN" sz="3600" b="1" u="sng" dirty="0">
                <a:latin typeface="Algerian" panose="04020705040A02060702" pitchFamily="82" charset="0"/>
              </a:rPr>
              <a:t>QUALITY ASSESSMENT AND AUDIT OF ECHS POLYCLINIC, BASE HOSP, DELHI CANTT </a:t>
            </a:r>
            <a:br>
              <a:rPr lang="en-IN" sz="3600" b="1" dirty="0"/>
            </a:br>
            <a:br>
              <a:rPr lang="en-IN" sz="3600" b="1" dirty="0"/>
            </a:br>
            <a:br>
              <a:rPr lang="en-IN" sz="3600" b="1" dirty="0">
                <a:latin typeface="Algerian" panose="04020705040A02060702" pitchFamily="82" charset="0"/>
              </a:rPr>
            </a:br>
            <a:br>
              <a:rPr lang="en-IN" sz="3600" b="1" dirty="0">
                <a:latin typeface="Algerian" panose="04020705040A02060702" pitchFamily="82" charset="0"/>
              </a:rPr>
            </a:br>
            <a:br>
              <a:rPr lang="en-IN" sz="3600" b="1" dirty="0">
                <a:latin typeface="Algerian" panose="04020705040A02060702" pitchFamily="82" charset="0"/>
              </a:rPr>
            </a:br>
            <a:br>
              <a:rPr lang="en-IN" sz="3600" b="1" dirty="0">
                <a:latin typeface="Algerian" panose="04020705040A02060702" pitchFamily="82" charset="0"/>
              </a:rPr>
            </a:br>
            <a:br>
              <a:rPr lang="en-IN" sz="3600" b="1" dirty="0">
                <a:latin typeface="Algerian" panose="04020705040A02060702" pitchFamily="82" charset="0"/>
              </a:rPr>
            </a:br>
            <a:r>
              <a:rPr lang="en-IN" sz="3100" b="1" dirty="0">
                <a:solidFill>
                  <a:srgbClr val="C00000"/>
                </a:solidFill>
                <a:latin typeface="Algerian" panose="04020705040A02060702" pitchFamily="82" charset="0"/>
              </a:rPr>
              <a:t>		</a:t>
            </a:r>
            <a:br>
              <a:rPr lang="en-IN" sz="3600" b="1" dirty="0">
                <a:latin typeface="Algerian" panose="04020705040A02060702" pitchFamily="82" charset="0"/>
              </a:rPr>
            </a:br>
            <a:br>
              <a:rPr lang="en-IN" sz="3600" dirty="0">
                <a:latin typeface="Algerian" panose="04020705040A02060702" pitchFamily="82" charset="0"/>
              </a:rPr>
            </a:br>
            <a:br>
              <a:rPr lang="en-IN" sz="3600" dirty="0"/>
            </a:br>
            <a:br>
              <a:rPr lang="en-IN" sz="3600" dirty="0"/>
            </a:br>
            <a:endParaRPr lang="en-IN" sz="4000" b="1" dirty="0"/>
          </a:p>
        </p:txBody>
      </p:sp>
      <p:pic>
        <p:nvPicPr>
          <p:cNvPr id="3076" name="Picture 4"/>
          <p:cNvPicPr>
            <a:picLocks noChangeAspect="1" noChangeArrowheads="1"/>
          </p:cNvPicPr>
          <p:nvPr/>
        </p:nvPicPr>
        <p:blipFill>
          <a:blip r:embed="rId2"/>
          <a:srcRect/>
          <a:stretch>
            <a:fillRect/>
          </a:stretch>
        </p:blipFill>
        <p:spPr bwMode="auto">
          <a:xfrm>
            <a:off x="5921375" y="0"/>
            <a:ext cx="3222625" cy="1700808"/>
          </a:xfrm>
          <a:prstGeom prst="rect">
            <a:avLst/>
          </a:prstGeom>
          <a:noFill/>
          <a:ln w="9525">
            <a:noFill/>
            <a:miter lim="800000"/>
            <a:headEnd/>
            <a:tailEnd/>
          </a:ln>
        </p:spPr>
      </p:pic>
      <p:pic>
        <p:nvPicPr>
          <p:cNvPr id="3077" name="Picture 5"/>
          <p:cNvPicPr>
            <a:picLocks noChangeAspect="1"/>
          </p:cNvPicPr>
          <p:nvPr/>
        </p:nvPicPr>
        <p:blipFill>
          <a:blip r:embed="rId3"/>
          <a:srcRect r="11667"/>
          <a:stretch>
            <a:fillRect/>
          </a:stretch>
        </p:blipFill>
        <p:spPr bwMode="auto">
          <a:xfrm>
            <a:off x="35496" y="53475"/>
            <a:ext cx="5706665" cy="1092279"/>
          </a:xfrm>
          <a:prstGeom prst="rect">
            <a:avLst/>
          </a:prstGeom>
          <a:noFill/>
          <a:ln w="9525">
            <a:noFill/>
            <a:miter lim="800000"/>
            <a:headEnd/>
            <a:tailEnd/>
          </a:ln>
        </p:spPr>
      </p:pic>
      <p:pic>
        <p:nvPicPr>
          <p:cNvPr id="6" name="Picture 5" descr="Related image">
            <a:extLst>
              <a:ext uri="{FF2B5EF4-FFF2-40B4-BE49-F238E27FC236}">
                <a16:creationId xmlns:a16="http://schemas.microsoft.com/office/drawing/2014/main" id="{3275D3D4-02D5-4DFE-8F92-FB5E8885634E}"/>
              </a:ext>
            </a:extLst>
          </p:cNvPr>
          <p:cNvPicPr/>
          <p:nvPr/>
        </p:nvPicPr>
        <p:blipFill>
          <a:blip r:embed="rId4"/>
          <a:srcRect/>
          <a:stretch>
            <a:fillRect/>
          </a:stretch>
        </p:blipFill>
        <p:spPr bwMode="auto">
          <a:xfrm>
            <a:off x="179512" y="2990850"/>
            <a:ext cx="1267810" cy="897978"/>
          </a:xfrm>
          <a:prstGeom prst="rect">
            <a:avLst/>
          </a:prstGeom>
          <a:noFill/>
          <a:ln w="9525">
            <a:noFill/>
            <a:miter lim="800000"/>
            <a:headEnd/>
            <a:tailEnd/>
          </a:ln>
        </p:spPr>
      </p:pic>
      <p:pic>
        <p:nvPicPr>
          <p:cNvPr id="7" name="Picture 6">
            <a:extLst>
              <a:ext uri="{FF2B5EF4-FFF2-40B4-BE49-F238E27FC236}">
                <a16:creationId xmlns:a16="http://schemas.microsoft.com/office/drawing/2014/main" id="{9531045B-CEB8-4668-B156-E82B328C4A99}"/>
              </a:ext>
            </a:extLst>
          </p:cNvPr>
          <p:cNvPicPr/>
          <p:nvPr/>
        </p:nvPicPr>
        <p:blipFill>
          <a:blip r:embed="rId5"/>
          <a:srcRect/>
          <a:stretch>
            <a:fillRect/>
          </a:stretch>
        </p:blipFill>
        <p:spPr bwMode="auto">
          <a:xfrm>
            <a:off x="8023493" y="2987675"/>
            <a:ext cx="1085011" cy="869622"/>
          </a:xfrm>
          <a:prstGeom prst="rect">
            <a:avLst/>
          </a:prstGeom>
          <a:noFill/>
          <a:ln w="9525">
            <a:noFill/>
            <a:miter lim="800000"/>
            <a:headEnd/>
            <a:tailEnd/>
          </a:ln>
        </p:spPr>
      </p:pic>
      <p:pic>
        <p:nvPicPr>
          <p:cNvPr id="8" name="Picture 7">
            <a:extLst>
              <a:ext uri="{FF2B5EF4-FFF2-40B4-BE49-F238E27FC236}">
                <a16:creationId xmlns:a16="http://schemas.microsoft.com/office/drawing/2014/main" id="{3C1C0CE2-E5D6-A4C7-F835-1F41BCF7B8DB}"/>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763688" y="2987675"/>
            <a:ext cx="5904656" cy="2745581"/>
          </a:xfrm>
          <a:prstGeom prst="rect">
            <a:avLst/>
          </a:prstGeom>
          <a:noFill/>
          <a:ln>
            <a:noFill/>
          </a:ln>
        </p:spPr>
      </p:pic>
      <p:sp>
        <p:nvSpPr>
          <p:cNvPr id="11" name="TextBox 10">
            <a:extLst>
              <a:ext uri="{FF2B5EF4-FFF2-40B4-BE49-F238E27FC236}">
                <a16:creationId xmlns:a16="http://schemas.microsoft.com/office/drawing/2014/main" id="{3AA6C512-6831-80F8-C54D-465683EED842}"/>
              </a:ext>
            </a:extLst>
          </p:cNvPr>
          <p:cNvSpPr txBox="1"/>
          <p:nvPr/>
        </p:nvSpPr>
        <p:spPr>
          <a:xfrm>
            <a:off x="107504" y="5991671"/>
            <a:ext cx="4275247" cy="830997"/>
          </a:xfrm>
          <a:prstGeom prst="rect">
            <a:avLst/>
          </a:prstGeom>
          <a:noFill/>
        </p:spPr>
        <p:txBody>
          <a:bodyPr wrap="square" rtlCol="0">
            <a:spAutoFit/>
          </a:bodyPr>
          <a:lstStyle/>
          <a:p>
            <a:r>
              <a:rPr lang="en-IN" sz="2400" b="1" dirty="0">
                <a:solidFill>
                  <a:srgbClr val="C00000"/>
                </a:solidFill>
                <a:latin typeface="Algerian" panose="04020705040A02060702" pitchFamily="82" charset="0"/>
              </a:rPr>
              <a:t>COL TARUN KUMAR SINGH</a:t>
            </a:r>
          </a:p>
          <a:p>
            <a:r>
              <a:rPr lang="en-IN" sz="2400" b="1" dirty="0">
                <a:solidFill>
                  <a:srgbClr val="C00000"/>
                </a:solidFill>
                <a:latin typeface="Algerian" panose="04020705040A02060702" pitchFamily="82" charset="0"/>
              </a:rPr>
              <a:t>ROLL NO PG/20/099</a:t>
            </a:r>
            <a:endParaRPr lang="en-IN" b="1" dirty="0">
              <a:solidFill>
                <a:srgbClr val="C00000"/>
              </a:solidFill>
              <a:latin typeface="Algerian" panose="04020705040A02060702" pitchFamily="82" charset="0"/>
            </a:endParaRPr>
          </a:p>
        </p:txBody>
      </p:sp>
      <p:sp>
        <p:nvSpPr>
          <p:cNvPr id="14" name="TextBox 13">
            <a:extLst>
              <a:ext uri="{FF2B5EF4-FFF2-40B4-BE49-F238E27FC236}">
                <a16:creationId xmlns:a16="http://schemas.microsoft.com/office/drawing/2014/main" id="{6D937EAE-8941-BCDB-0AE8-56BC056F1314}"/>
              </a:ext>
            </a:extLst>
          </p:cNvPr>
          <p:cNvSpPr txBox="1"/>
          <p:nvPr/>
        </p:nvSpPr>
        <p:spPr>
          <a:xfrm>
            <a:off x="5553337" y="6198403"/>
            <a:ext cx="3699183" cy="470957"/>
          </a:xfrm>
          <a:prstGeom prst="rect">
            <a:avLst/>
          </a:prstGeom>
          <a:noFill/>
        </p:spPr>
        <p:txBody>
          <a:bodyPr wrap="square" rtlCol="0">
            <a:spAutoFit/>
          </a:bodyPr>
          <a:lstStyle/>
          <a:p>
            <a:r>
              <a:rPr lang="en-IN" sz="2400" b="1" dirty="0">
                <a:solidFill>
                  <a:srgbClr val="C00000"/>
                </a:solidFill>
                <a:latin typeface="Algerian" panose="04020705040A02060702" pitchFamily="82" charset="0"/>
              </a:rPr>
              <a:t>MENTOR – DR BS SINGH</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2">
            <a:extLst>
              <a:ext uri="{FF2B5EF4-FFF2-40B4-BE49-F238E27FC236}">
                <a16:creationId xmlns:a16="http://schemas.microsoft.com/office/drawing/2014/main" id="{CB0E1380-93E6-4131-8471-82D104F48BB0}"/>
              </a:ext>
            </a:extLst>
          </p:cNvPr>
          <p:cNvGraphicFramePr>
            <a:graphicFrameLocks noGrp="1"/>
          </p:cNvGraphicFramePr>
          <p:nvPr>
            <p:extLst>
              <p:ext uri="{D42A27DB-BD31-4B8C-83A1-F6EECF244321}">
                <p14:modId xmlns:p14="http://schemas.microsoft.com/office/powerpoint/2010/main" val="1812250259"/>
              </p:ext>
            </p:extLst>
          </p:nvPr>
        </p:nvGraphicFramePr>
        <p:xfrm>
          <a:off x="283708" y="1759405"/>
          <a:ext cx="8764361" cy="4076966"/>
        </p:xfrm>
        <a:graphic>
          <a:graphicData uri="http://schemas.openxmlformats.org/drawingml/2006/table">
            <a:tbl>
              <a:tblPr firstRow="1" bandRow="1">
                <a:tableStyleId>{D27102A9-8310-4765-A935-A1911B00CA55}</a:tableStyleId>
              </a:tblPr>
              <a:tblGrid>
                <a:gridCol w="328719">
                  <a:extLst>
                    <a:ext uri="{9D8B030D-6E8A-4147-A177-3AD203B41FA5}">
                      <a16:colId xmlns:a16="http://schemas.microsoft.com/office/drawing/2014/main" val="3523601770"/>
                    </a:ext>
                  </a:extLst>
                </a:gridCol>
                <a:gridCol w="1890669">
                  <a:extLst>
                    <a:ext uri="{9D8B030D-6E8A-4147-A177-3AD203B41FA5}">
                      <a16:colId xmlns:a16="http://schemas.microsoft.com/office/drawing/2014/main" val="1323002483"/>
                    </a:ext>
                  </a:extLst>
                </a:gridCol>
                <a:gridCol w="1293389">
                  <a:extLst>
                    <a:ext uri="{9D8B030D-6E8A-4147-A177-3AD203B41FA5}">
                      <a16:colId xmlns:a16="http://schemas.microsoft.com/office/drawing/2014/main" val="3552708872"/>
                    </a:ext>
                  </a:extLst>
                </a:gridCol>
                <a:gridCol w="1353547">
                  <a:extLst>
                    <a:ext uri="{9D8B030D-6E8A-4147-A177-3AD203B41FA5}">
                      <a16:colId xmlns:a16="http://schemas.microsoft.com/office/drawing/2014/main" val="2681418475"/>
                    </a:ext>
                  </a:extLst>
                </a:gridCol>
                <a:gridCol w="956758">
                  <a:extLst>
                    <a:ext uri="{9D8B030D-6E8A-4147-A177-3AD203B41FA5}">
                      <a16:colId xmlns:a16="http://schemas.microsoft.com/office/drawing/2014/main" val="852282266"/>
                    </a:ext>
                  </a:extLst>
                </a:gridCol>
                <a:gridCol w="2941279">
                  <a:extLst>
                    <a:ext uri="{9D8B030D-6E8A-4147-A177-3AD203B41FA5}">
                      <a16:colId xmlns:a16="http://schemas.microsoft.com/office/drawing/2014/main" val="316684058"/>
                    </a:ext>
                  </a:extLst>
                </a:gridCol>
              </a:tblGrid>
              <a:tr h="373451">
                <a:tc>
                  <a:txBody>
                    <a:bodyPr/>
                    <a:lstStyle/>
                    <a:p>
                      <a:pPr>
                        <a:lnSpc>
                          <a:spcPct val="115000"/>
                        </a:lnSpc>
                        <a:spcAft>
                          <a:spcPts val="1000"/>
                        </a:spcAft>
                      </a:pPr>
                      <a:r>
                        <a:rPr lang="en-US" sz="900" dirty="0">
                          <a:effectLst/>
                          <a:latin typeface="Arial" panose="020B0604020202020204" pitchFamily="34" charset="0"/>
                          <a:ea typeface="Calibri" panose="020F0502020204030204" pitchFamily="34" charset="0"/>
                          <a:cs typeface="Arial" panose="020B0604020202020204" pitchFamily="34" charset="0"/>
                        </a:rPr>
                        <a:t>S No</a:t>
                      </a:r>
                      <a:endParaRPr lang="en-IN" sz="900" dirty="0">
                        <a:effectLst/>
                        <a:latin typeface="Arial" panose="020B0604020202020204" pitchFamily="34" charset="0"/>
                        <a:ea typeface="Calibri" panose="020F0502020204030204" pitchFamily="34" charset="0"/>
                        <a:cs typeface="Arial" panose="020B0604020202020204" pitchFamily="34" charset="0"/>
                      </a:endParaRPr>
                    </a:p>
                  </a:txBody>
                  <a:tcPr marL="51435" marR="51435" marT="0" marB="0"/>
                </a:tc>
                <a:tc>
                  <a:txBody>
                    <a:bodyPr/>
                    <a:lstStyle/>
                    <a:p>
                      <a:pPr algn="ctr">
                        <a:lnSpc>
                          <a:spcPct val="115000"/>
                        </a:lnSpc>
                        <a:spcAft>
                          <a:spcPts val="1000"/>
                        </a:spcAft>
                      </a:pPr>
                      <a:r>
                        <a:rPr lang="en-US" sz="1000" b="1" dirty="0">
                          <a:effectLst/>
                          <a:latin typeface="+mn-lt"/>
                          <a:ea typeface="Calibri" panose="020F0502020204030204" pitchFamily="34" charset="0"/>
                          <a:cs typeface="Mangal" panose="02040503050203030202" pitchFamily="18" charset="0"/>
                        </a:rPr>
                        <a:t>Study</a:t>
                      </a:r>
                      <a:endParaRPr lang="en-IN" sz="1000" dirty="0">
                        <a:effectLst/>
                        <a:latin typeface="+mn-lt"/>
                        <a:ea typeface="Calibri" panose="020F0502020204030204" pitchFamily="34" charset="0"/>
                        <a:cs typeface="Mangal" panose="02040503050203030202" pitchFamily="18" charset="0"/>
                      </a:endParaRPr>
                    </a:p>
                  </a:txBody>
                  <a:tcPr marL="51435" marR="51435" marT="0" marB="0"/>
                </a:tc>
                <a:tc>
                  <a:txBody>
                    <a:bodyPr/>
                    <a:lstStyle/>
                    <a:p>
                      <a:pPr algn="ctr">
                        <a:lnSpc>
                          <a:spcPct val="115000"/>
                        </a:lnSpc>
                        <a:spcAft>
                          <a:spcPts val="1000"/>
                        </a:spcAft>
                      </a:pPr>
                      <a:r>
                        <a:rPr lang="en-US" sz="1000" b="1" dirty="0">
                          <a:effectLst/>
                          <a:latin typeface="+mn-lt"/>
                          <a:ea typeface="Calibri" panose="020F0502020204030204" pitchFamily="34" charset="0"/>
                          <a:cs typeface="Mangal" panose="02040503050203030202" pitchFamily="18" charset="0"/>
                        </a:rPr>
                        <a:t>By</a:t>
                      </a:r>
                      <a:endParaRPr lang="en-IN" sz="1000" dirty="0">
                        <a:effectLst/>
                        <a:latin typeface="+mn-lt"/>
                        <a:ea typeface="Calibri" panose="020F0502020204030204" pitchFamily="34" charset="0"/>
                        <a:cs typeface="Mangal" panose="02040503050203030202" pitchFamily="18" charset="0"/>
                      </a:endParaRPr>
                    </a:p>
                  </a:txBody>
                  <a:tcPr marL="51435" marR="51435" marT="0" marB="0"/>
                </a:tc>
                <a:tc>
                  <a:txBody>
                    <a:bodyPr/>
                    <a:lstStyle/>
                    <a:p>
                      <a:pPr algn="ctr">
                        <a:lnSpc>
                          <a:spcPct val="115000"/>
                        </a:lnSpc>
                        <a:spcAft>
                          <a:spcPts val="1000"/>
                        </a:spcAft>
                      </a:pPr>
                      <a:r>
                        <a:rPr lang="en-US" sz="1000" b="1" dirty="0">
                          <a:effectLst/>
                          <a:latin typeface="+mn-lt"/>
                          <a:ea typeface="Calibri" panose="020F0502020204030204" pitchFamily="34" charset="0"/>
                          <a:cs typeface="Mangal" panose="02040503050203030202" pitchFamily="18" charset="0"/>
                        </a:rPr>
                        <a:t>Published</a:t>
                      </a:r>
                      <a:endParaRPr lang="en-IN" sz="1000" dirty="0">
                        <a:effectLst/>
                        <a:latin typeface="+mn-lt"/>
                        <a:ea typeface="Calibri" panose="020F0502020204030204" pitchFamily="34" charset="0"/>
                        <a:cs typeface="Mangal" panose="02040503050203030202" pitchFamily="18" charset="0"/>
                      </a:endParaRPr>
                    </a:p>
                  </a:txBody>
                  <a:tcPr marL="51435" marR="51435" marT="0" marB="0"/>
                </a:tc>
                <a:tc>
                  <a:txBody>
                    <a:bodyPr/>
                    <a:lstStyle/>
                    <a:p>
                      <a:pPr algn="ctr">
                        <a:lnSpc>
                          <a:spcPct val="115000"/>
                        </a:lnSpc>
                        <a:spcAft>
                          <a:spcPts val="1000"/>
                        </a:spcAft>
                      </a:pPr>
                      <a:r>
                        <a:rPr lang="en-US" sz="1000" b="1" dirty="0">
                          <a:effectLst/>
                          <a:latin typeface="+mn-lt"/>
                          <a:ea typeface="Calibri" panose="020F0502020204030204" pitchFamily="34" charset="0"/>
                          <a:cs typeface="Mangal" panose="02040503050203030202" pitchFamily="18" charset="0"/>
                        </a:rPr>
                        <a:t>Location</a:t>
                      </a:r>
                      <a:endParaRPr lang="en-IN" sz="1000" dirty="0">
                        <a:effectLst/>
                        <a:latin typeface="+mn-lt"/>
                        <a:ea typeface="Calibri" panose="020F0502020204030204" pitchFamily="34" charset="0"/>
                        <a:cs typeface="Mangal" panose="02040503050203030202" pitchFamily="18" charset="0"/>
                      </a:endParaRPr>
                    </a:p>
                  </a:txBody>
                  <a:tcPr marL="51435" marR="51435" marT="0" marB="0"/>
                </a:tc>
                <a:tc>
                  <a:txBody>
                    <a:bodyPr/>
                    <a:lstStyle/>
                    <a:p>
                      <a:pPr algn="ctr">
                        <a:lnSpc>
                          <a:spcPct val="115000"/>
                        </a:lnSpc>
                        <a:spcAft>
                          <a:spcPts val="1000"/>
                        </a:spcAft>
                      </a:pPr>
                      <a:r>
                        <a:rPr lang="en-US" sz="1000" b="1" dirty="0">
                          <a:effectLst/>
                          <a:latin typeface="+mn-lt"/>
                          <a:ea typeface="Calibri" panose="020F0502020204030204" pitchFamily="34" charset="0"/>
                          <a:cs typeface="Mangal" panose="02040503050203030202" pitchFamily="18" charset="0"/>
                        </a:rPr>
                        <a:t>Methodology</a:t>
                      </a:r>
                      <a:endParaRPr lang="en-IN" sz="1000" dirty="0">
                        <a:effectLst/>
                        <a:latin typeface="+mn-lt"/>
                        <a:ea typeface="Calibri" panose="020F0502020204030204" pitchFamily="34" charset="0"/>
                        <a:cs typeface="Mangal" panose="02040503050203030202" pitchFamily="18" charset="0"/>
                      </a:endParaRPr>
                    </a:p>
                  </a:txBody>
                  <a:tcPr marL="51435" marR="51435" marT="0" marB="0"/>
                </a:tc>
                <a:extLst>
                  <a:ext uri="{0D108BD9-81ED-4DB2-BD59-A6C34878D82A}">
                    <a16:rowId xmlns:a16="http://schemas.microsoft.com/office/drawing/2014/main" val="168581315"/>
                  </a:ext>
                </a:extLst>
              </a:tr>
              <a:tr h="1649908">
                <a:tc>
                  <a:txBody>
                    <a:bodyPr/>
                    <a:lstStyle/>
                    <a:p>
                      <a:pPr>
                        <a:lnSpc>
                          <a:spcPct val="115000"/>
                        </a:lnSpc>
                        <a:spcAft>
                          <a:spcPts val="1000"/>
                        </a:spcAft>
                      </a:pPr>
                      <a:r>
                        <a:rPr lang="en-US" sz="900" dirty="0">
                          <a:effectLst/>
                          <a:latin typeface="Arial" panose="020B0604020202020204" pitchFamily="34" charset="0"/>
                          <a:ea typeface="Calibri" panose="020F0502020204030204" pitchFamily="34" charset="0"/>
                          <a:cs typeface="Arial" panose="020B0604020202020204" pitchFamily="34" charset="0"/>
                        </a:rPr>
                        <a:t>4.</a:t>
                      </a:r>
                      <a:endParaRPr lang="en-IN" sz="900" dirty="0">
                        <a:effectLst/>
                        <a:latin typeface="Arial" panose="020B0604020202020204" pitchFamily="34" charset="0"/>
                        <a:ea typeface="Calibri" panose="020F0502020204030204" pitchFamily="34" charset="0"/>
                        <a:cs typeface="Arial" panose="020B0604020202020204" pitchFamily="34" charset="0"/>
                      </a:endParaRPr>
                    </a:p>
                  </a:txBody>
                  <a:tcPr marL="51435" marR="51435" marT="0" marB="0"/>
                </a:tc>
                <a:tc>
                  <a:txBody>
                    <a:bodyPr/>
                    <a:lstStyle/>
                    <a:p>
                      <a:pPr>
                        <a:lnSpc>
                          <a:spcPct val="115000"/>
                        </a:lnSpc>
                        <a:spcAft>
                          <a:spcPts val="1000"/>
                        </a:spcAft>
                      </a:pPr>
                      <a:r>
                        <a:rPr lang="en-US" sz="1000" b="1" dirty="0">
                          <a:effectLst/>
                          <a:latin typeface="+mn-lt"/>
                          <a:ea typeface="Calibri" panose="020F0502020204030204" pitchFamily="34" charset="0"/>
                          <a:cs typeface="Arial" panose="020B0604020202020204" pitchFamily="34" charset="0"/>
                        </a:rPr>
                        <a:t>An Audit of Prescribing practices of CGHS dispensaries of Kolkata, India</a:t>
                      </a:r>
                      <a:endParaRPr lang="en-IN" sz="1000" b="1" dirty="0">
                        <a:effectLst/>
                        <a:latin typeface="+mn-lt"/>
                        <a:ea typeface="Calibri" panose="020F0502020204030204" pitchFamily="34" charset="0"/>
                        <a:cs typeface="Arial" panose="020B0604020202020204" pitchFamily="34" charset="0"/>
                      </a:endParaRPr>
                    </a:p>
                  </a:txBody>
                  <a:tcPr marL="51435" marR="51435" marT="0" marB="0"/>
                </a:tc>
                <a:tc>
                  <a:txBody>
                    <a:bodyPr/>
                    <a:lstStyle/>
                    <a:p>
                      <a:pPr>
                        <a:lnSpc>
                          <a:spcPct val="115000"/>
                        </a:lnSpc>
                        <a:spcAft>
                          <a:spcPts val="1000"/>
                        </a:spcAft>
                      </a:pPr>
                      <a:r>
                        <a:rPr lang="en-US" sz="1000" dirty="0">
                          <a:effectLst/>
                          <a:latin typeface="+mn-lt"/>
                          <a:ea typeface="Calibri" panose="020F0502020204030204" pitchFamily="34" charset="0"/>
                          <a:cs typeface="Arial" panose="020B0604020202020204" pitchFamily="34" charset="0"/>
                        </a:rPr>
                        <a:t>A Chattopadhyay</a:t>
                      </a:r>
                      <a:endParaRPr lang="en-IN" sz="1000" dirty="0">
                        <a:effectLst/>
                        <a:latin typeface="+mn-lt"/>
                        <a:ea typeface="Calibri" panose="020F0502020204030204" pitchFamily="34" charset="0"/>
                        <a:cs typeface="Arial" panose="020B0604020202020204" pitchFamily="34" charset="0"/>
                      </a:endParaRPr>
                    </a:p>
                    <a:p>
                      <a:pPr>
                        <a:lnSpc>
                          <a:spcPct val="115000"/>
                        </a:lnSpc>
                        <a:spcAft>
                          <a:spcPts val="1000"/>
                        </a:spcAft>
                      </a:pPr>
                      <a:r>
                        <a:rPr lang="en-US" sz="1000" dirty="0" err="1">
                          <a:effectLst/>
                          <a:latin typeface="+mn-lt"/>
                          <a:ea typeface="Calibri" panose="020F0502020204030204" pitchFamily="34" charset="0"/>
                          <a:cs typeface="Arial" panose="020B0604020202020204" pitchFamily="34" charset="0"/>
                        </a:rPr>
                        <a:t>Tanushree</a:t>
                      </a:r>
                      <a:r>
                        <a:rPr lang="en-US" sz="1000" dirty="0">
                          <a:effectLst/>
                          <a:latin typeface="+mn-lt"/>
                          <a:ea typeface="Calibri" panose="020F0502020204030204" pitchFamily="34" charset="0"/>
                          <a:cs typeface="Arial" panose="020B0604020202020204" pitchFamily="34" charset="0"/>
                        </a:rPr>
                        <a:t> Mondal</a:t>
                      </a:r>
                      <a:endParaRPr lang="en-IN" sz="1000" dirty="0">
                        <a:effectLst/>
                        <a:latin typeface="+mn-lt"/>
                        <a:ea typeface="Calibri" panose="020F0502020204030204" pitchFamily="34" charset="0"/>
                        <a:cs typeface="Arial" panose="020B0604020202020204" pitchFamily="34" charset="0"/>
                      </a:endParaRPr>
                    </a:p>
                    <a:p>
                      <a:pPr>
                        <a:lnSpc>
                          <a:spcPct val="115000"/>
                        </a:lnSpc>
                        <a:spcAft>
                          <a:spcPts val="1000"/>
                        </a:spcAft>
                      </a:pPr>
                      <a:r>
                        <a:rPr lang="en-US" sz="1000" dirty="0">
                          <a:effectLst/>
                          <a:latin typeface="+mn-lt"/>
                          <a:ea typeface="Calibri" panose="020F0502020204030204" pitchFamily="34" charset="0"/>
                          <a:cs typeface="Arial" panose="020B0604020202020204" pitchFamily="34" charset="0"/>
                        </a:rPr>
                        <a:t>Tushar </a:t>
                      </a:r>
                      <a:r>
                        <a:rPr lang="en-US" sz="1000" dirty="0" err="1">
                          <a:effectLst/>
                          <a:latin typeface="+mn-lt"/>
                          <a:ea typeface="Calibri" panose="020F0502020204030204" pitchFamily="34" charset="0"/>
                          <a:cs typeface="Arial" panose="020B0604020202020204" pitchFamily="34" charset="0"/>
                        </a:rPr>
                        <a:t>Kanti</a:t>
                      </a:r>
                      <a:r>
                        <a:rPr lang="en-US" sz="1000" dirty="0">
                          <a:effectLst/>
                          <a:latin typeface="+mn-lt"/>
                          <a:ea typeface="Calibri" panose="020F0502020204030204" pitchFamily="34" charset="0"/>
                          <a:cs typeface="Arial" panose="020B0604020202020204" pitchFamily="34" charset="0"/>
                        </a:rPr>
                        <a:t> </a:t>
                      </a:r>
                      <a:r>
                        <a:rPr lang="en-US" sz="1000" dirty="0" err="1">
                          <a:effectLst/>
                          <a:latin typeface="+mn-lt"/>
                          <a:ea typeface="Calibri" panose="020F0502020204030204" pitchFamily="34" charset="0"/>
                          <a:cs typeface="Arial" panose="020B0604020202020204" pitchFamily="34" charset="0"/>
                        </a:rPr>
                        <a:t>Saha</a:t>
                      </a:r>
                      <a:endParaRPr lang="en-IN" sz="1000" dirty="0">
                        <a:effectLst/>
                        <a:latin typeface="+mn-lt"/>
                        <a:ea typeface="Calibri" panose="020F0502020204030204" pitchFamily="34" charset="0"/>
                        <a:cs typeface="Arial" panose="020B0604020202020204" pitchFamily="34" charset="0"/>
                      </a:endParaRPr>
                    </a:p>
                    <a:p>
                      <a:pPr>
                        <a:lnSpc>
                          <a:spcPct val="115000"/>
                        </a:lnSpc>
                        <a:spcAft>
                          <a:spcPts val="1000"/>
                        </a:spcAft>
                      </a:pPr>
                      <a:r>
                        <a:rPr lang="en-US" sz="1000" dirty="0">
                          <a:effectLst/>
                          <a:latin typeface="+mn-lt"/>
                          <a:ea typeface="Calibri" panose="020F0502020204030204" pitchFamily="34" charset="0"/>
                          <a:cs typeface="Arial" panose="020B0604020202020204" pitchFamily="34" charset="0"/>
                        </a:rPr>
                        <a:t>Badal Kumar </a:t>
                      </a:r>
                      <a:r>
                        <a:rPr lang="en-US" sz="1000" dirty="0" err="1">
                          <a:effectLst/>
                          <a:latin typeface="+mn-lt"/>
                          <a:ea typeface="Calibri" panose="020F0502020204030204" pitchFamily="34" charset="0"/>
                          <a:cs typeface="Arial" panose="020B0604020202020204" pitchFamily="34" charset="0"/>
                        </a:rPr>
                        <a:t>Sahu</a:t>
                      </a:r>
                      <a:endParaRPr lang="en-IN" sz="1000" dirty="0">
                        <a:effectLst/>
                        <a:latin typeface="+mn-lt"/>
                        <a:ea typeface="Calibri" panose="020F0502020204030204" pitchFamily="34" charset="0"/>
                        <a:cs typeface="Arial" panose="020B0604020202020204" pitchFamily="34" charset="0"/>
                      </a:endParaRPr>
                    </a:p>
                    <a:p>
                      <a:pPr>
                        <a:lnSpc>
                          <a:spcPct val="115000"/>
                        </a:lnSpc>
                        <a:spcAft>
                          <a:spcPts val="1000"/>
                        </a:spcAft>
                      </a:pPr>
                      <a:r>
                        <a:rPr lang="en-US" sz="1000" dirty="0" err="1">
                          <a:effectLst/>
                          <a:latin typeface="+mn-lt"/>
                          <a:ea typeface="Calibri" panose="020F0502020204030204" pitchFamily="34" charset="0"/>
                          <a:cs typeface="Arial" panose="020B0604020202020204" pitchFamily="34" charset="0"/>
                        </a:rPr>
                        <a:t>Jashodip</a:t>
                      </a:r>
                      <a:r>
                        <a:rPr lang="en-US" sz="1000" dirty="0">
                          <a:effectLst/>
                          <a:latin typeface="+mn-lt"/>
                          <a:ea typeface="Calibri" panose="020F0502020204030204" pitchFamily="34" charset="0"/>
                          <a:cs typeface="Arial" panose="020B0604020202020204" pitchFamily="34" charset="0"/>
                        </a:rPr>
                        <a:t> Bhattacharya</a:t>
                      </a:r>
                      <a:endParaRPr lang="en-IN" sz="1000" dirty="0">
                        <a:effectLst/>
                        <a:latin typeface="+mn-lt"/>
                        <a:ea typeface="Calibri" panose="020F0502020204030204" pitchFamily="34" charset="0"/>
                        <a:cs typeface="Arial" panose="020B0604020202020204" pitchFamily="34" charset="0"/>
                      </a:endParaRPr>
                    </a:p>
                    <a:p>
                      <a:pPr>
                        <a:lnSpc>
                          <a:spcPct val="115000"/>
                        </a:lnSpc>
                        <a:spcAft>
                          <a:spcPts val="1000"/>
                        </a:spcAft>
                      </a:pPr>
                      <a:r>
                        <a:rPr lang="en-US" sz="1000" dirty="0">
                          <a:effectLst/>
                          <a:latin typeface="+mn-lt"/>
                          <a:ea typeface="Calibri" panose="020F0502020204030204" pitchFamily="34" charset="0"/>
                          <a:cs typeface="Arial" panose="020B0604020202020204" pitchFamily="34" charset="0"/>
                        </a:rPr>
                        <a:t> </a:t>
                      </a:r>
                      <a:endParaRPr lang="en-IN" sz="1000" dirty="0">
                        <a:effectLst/>
                        <a:latin typeface="+mn-lt"/>
                        <a:ea typeface="Calibri" panose="020F0502020204030204" pitchFamily="34" charset="0"/>
                        <a:cs typeface="Arial" panose="020B0604020202020204" pitchFamily="34" charset="0"/>
                      </a:endParaRPr>
                    </a:p>
                  </a:txBody>
                  <a:tcPr marL="51435" marR="51435" marT="0" marB="0"/>
                </a:tc>
                <a:tc>
                  <a:txBody>
                    <a:bodyPr/>
                    <a:lstStyle/>
                    <a:p>
                      <a:pPr>
                        <a:lnSpc>
                          <a:spcPct val="115000"/>
                        </a:lnSpc>
                        <a:spcAft>
                          <a:spcPts val="1000"/>
                        </a:spcAft>
                      </a:pPr>
                      <a:r>
                        <a:rPr lang="en-US" sz="1000" dirty="0">
                          <a:effectLst/>
                          <a:latin typeface="+mn-lt"/>
                          <a:ea typeface="Calibri" panose="020F0502020204030204" pitchFamily="34" charset="0"/>
                          <a:cs typeface="Arial" panose="020B0604020202020204" pitchFamily="34" charset="0"/>
                        </a:rPr>
                        <a:t>IOSR Journal</a:t>
                      </a:r>
                      <a:endParaRPr lang="en-IN" sz="1000" dirty="0">
                        <a:effectLst/>
                        <a:latin typeface="+mn-lt"/>
                        <a:ea typeface="Calibri" panose="020F0502020204030204" pitchFamily="34" charset="0"/>
                        <a:cs typeface="Arial" panose="020B0604020202020204" pitchFamily="34" charset="0"/>
                      </a:endParaRPr>
                    </a:p>
                    <a:p>
                      <a:pPr>
                        <a:lnSpc>
                          <a:spcPct val="115000"/>
                        </a:lnSpc>
                        <a:spcAft>
                          <a:spcPts val="1000"/>
                        </a:spcAft>
                      </a:pPr>
                      <a:r>
                        <a:rPr lang="en-US" sz="1000" dirty="0">
                          <a:effectLst/>
                          <a:latin typeface="+mn-lt"/>
                          <a:ea typeface="Calibri" panose="020F0502020204030204" pitchFamily="34" charset="0"/>
                          <a:cs typeface="Arial" panose="020B0604020202020204" pitchFamily="34" charset="0"/>
                        </a:rPr>
                        <a:t>June 2013</a:t>
                      </a:r>
                      <a:endParaRPr lang="en-IN" sz="1000" dirty="0">
                        <a:effectLst/>
                        <a:latin typeface="+mn-lt"/>
                        <a:ea typeface="Calibri" panose="020F0502020204030204" pitchFamily="34" charset="0"/>
                        <a:cs typeface="Arial" panose="020B0604020202020204" pitchFamily="34" charset="0"/>
                      </a:endParaRPr>
                    </a:p>
                  </a:txBody>
                  <a:tcPr marL="51435" marR="51435" marT="0" marB="0"/>
                </a:tc>
                <a:tc>
                  <a:txBody>
                    <a:bodyPr/>
                    <a:lstStyle/>
                    <a:p>
                      <a:pPr>
                        <a:lnSpc>
                          <a:spcPct val="115000"/>
                        </a:lnSpc>
                        <a:spcAft>
                          <a:spcPts val="1000"/>
                        </a:spcAft>
                      </a:pPr>
                      <a:r>
                        <a:rPr lang="en-US" sz="1000" dirty="0">
                          <a:effectLst/>
                          <a:latin typeface="+mn-lt"/>
                          <a:ea typeface="Calibri" panose="020F0502020204030204" pitchFamily="34" charset="0"/>
                          <a:cs typeface="Arial" panose="020B0604020202020204" pitchFamily="34" charset="0"/>
                        </a:rPr>
                        <a:t>5 out of 18 CGHS Dispensaries in Kolkata</a:t>
                      </a:r>
                      <a:endParaRPr lang="en-IN" sz="1000" dirty="0">
                        <a:effectLst/>
                        <a:latin typeface="+mn-lt"/>
                        <a:ea typeface="Calibri" panose="020F0502020204030204" pitchFamily="34" charset="0"/>
                        <a:cs typeface="Arial" panose="020B0604020202020204" pitchFamily="34" charset="0"/>
                      </a:endParaRPr>
                    </a:p>
                  </a:txBody>
                  <a:tcPr marL="51435" marR="51435" marT="0" marB="0"/>
                </a:tc>
                <a:tc>
                  <a:txBody>
                    <a:bodyPr/>
                    <a:lstStyle/>
                    <a:p>
                      <a:pPr>
                        <a:lnSpc>
                          <a:spcPct val="115000"/>
                        </a:lnSpc>
                        <a:spcAft>
                          <a:spcPts val="1000"/>
                        </a:spcAft>
                      </a:pPr>
                      <a:r>
                        <a:rPr lang="en-US" sz="1000" dirty="0">
                          <a:effectLst/>
                          <a:latin typeface="+mn-lt"/>
                          <a:ea typeface="Calibri" panose="020F0502020204030204" pitchFamily="34" charset="0"/>
                          <a:cs typeface="Arial" panose="020B0604020202020204" pitchFamily="34" charset="0"/>
                        </a:rPr>
                        <a:t>Systematic random sampling of 5 Dispensaries and 412 patients . Informed consent </a:t>
                      </a:r>
                      <a:endParaRPr lang="en-IN" sz="1000" dirty="0">
                        <a:effectLst/>
                        <a:latin typeface="+mn-lt"/>
                        <a:ea typeface="Calibri" panose="020F0502020204030204" pitchFamily="34" charset="0"/>
                        <a:cs typeface="Arial" panose="020B0604020202020204" pitchFamily="34" charset="0"/>
                      </a:endParaRPr>
                    </a:p>
                  </a:txBody>
                  <a:tcPr marL="51435" marR="51435" marT="0" marB="0"/>
                </a:tc>
                <a:extLst>
                  <a:ext uri="{0D108BD9-81ED-4DB2-BD59-A6C34878D82A}">
                    <a16:rowId xmlns:a16="http://schemas.microsoft.com/office/drawing/2014/main" val="166629271"/>
                  </a:ext>
                </a:extLst>
              </a:tr>
              <a:tr h="807331">
                <a:tc>
                  <a:txBody>
                    <a:bodyPr/>
                    <a:lstStyle/>
                    <a:p>
                      <a:pPr>
                        <a:lnSpc>
                          <a:spcPct val="115000"/>
                        </a:lnSpc>
                        <a:spcAft>
                          <a:spcPts val="1000"/>
                        </a:spcAft>
                      </a:pPr>
                      <a:r>
                        <a:rPr lang="en-US" sz="900" dirty="0">
                          <a:effectLst/>
                          <a:latin typeface="Arial" panose="020B0604020202020204" pitchFamily="34" charset="0"/>
                          <a:ea typeface="Calibri" panose="020F0502020204030204" pitchFamily="34" charset="0"/>
                          <a:cs typeface="Arial" panose="020B0604020202020204" pitchFamily="34" charset="0"/>
                        </a:rPr>
                        <a:t>5.</a:t>
                      </a:r>
                      <a:endParaRPr lang="en-IN" sz="900" dirty="0">
                        <a:effectLst/>
                        <a:latin typeface="Arial" panose="020B0604020202020204" pitchFamily="34" charset="0"/>
                        <a:ea typeface="Calibri" panose="020F0502020204030204" pitchFamily="34" charset="0"/>
                        <a:cs typeface="Arial" panose="020B0604020202020204" pitchFamily="34" charset="0"/>
                      </a:endParaRPr>
                    </a:p>
                  </a:txBody>
                  <a:tcPr marL="51435" marR="51435" marT="0" marB="0"/>
                </a:tc>
                <a:tc>
                  <a:txBody>
                    <a:bodyPr/>
                    <a:lstStyle/>
                    <a:p>
                      <a:pPr>
                        <a:lnSpc>
                          <a:spcPct val="115000"/>
                        </a:lnSpc>
                        <a:spcAft>
                          <a:spcPts val="1000"/>
                        </a:spcAft>
                      </a:pPr>
                      <a:r>
                        <a:rPr lang="en-US" sz="1000" b="1" dirty="0">
                          <a:effectLst/>
                          <a:latin typeface="+mn-lt"/>
                          <a:ea typeface="Calibri" panose="020F0502020204030204" pitchFamily="34" charset="0"/>
                          <a:cs typeface="Arial" panose="020B0604020202020204" pitchFamily="34" charset="0"/>
                        </a:rPr>
                        <a:t>Reforming CGHS into a ‘Universal Health Coverage’ model</a:t>
                      </a:r>
                      <a:endParaRPr lang="en-IN" sz="1000" b="1" dirty="0">
                        <a:effectLst/>
                        <a:latin typeface="+mn-lt"/>
                        <a:ea typeface="Calibri" panose="020F0502020204030204" pitchFamily="34" charset="0"/>
                        <a:cs typeface="Arial" panose="020B0604020202020204" pitchFamily="34" charset="0"/>
                      </a:endParaRPr>
                    </a:p>
                  </a:txBody>
                  <a:tcPr marL="51435" marR="51435" marT="0" marB="0"/>
                </a:tc>
                <a:tc>
                  <a:txBody>
                    <a:bodyPr/>
                    <a:lstStyle/>
                    <a:p>
                      <a:pPr>
                        <a:lnSpc>
                          <a:spcPct val="115000"/>
                        </a:lnSpc>
                        <a:spcAft>
                          <a:spcPts val="1000"/>
                        </a:spcAft>
                      </a:pPr>
                      <a:r>
                        <a:rPr lang="en-US" sz="1000" dirty="0">
                          <a:effectLst/>
                          <a:latin typeface="+mn-lt"/>
                          <a:ea typeface="Calibri" panose="020F0502020204030204" pitchFamily="34" charset="0"/>
                          <a:cs typeface="Arial" panose="020B0604020202020204" pitchFamily="34" charset="0"/>
                        </a:rPr>
                        <a:t>Rakesh </a:t>
                      </a:r>
                      <a:r>
                        <a:rPr lang="en-US" sz="1000" dirty="0" err="1">
                          <a:effectLst/>
                          <a:latin typeface="+mn-lt"/>
                          <a:ea typeface="Calibri" panose="020F0502020204030204" pitchFamily="34" charset="0"/>
                          <a:cs typeface="Arial" panose="020B0604020202020204" pitchFamily="34" charset="0"/>
                        </a:rPr>
                        <a:t>Sarwal</a:t>
                      </a:r>
                      <a:endParaRPr lang="en-IN" sz="1000" dirty="0">
                        <a:effectLst/>
                        <a:latin typeface="+mn-lt"/>
                        <a:ea typeface="Calibri" panose="020F0502020204030204" pitchFamily="34" charset="0"/>
                        <a:cs typeface="Arial" panose="020B0604020202020204" pitchFamily="34" charset="0"/>
                      </a:endParaRPr>
                    </a:p>
                  </a:txBody>
                  <a:tcPr marL="51435" marR="51435" marT="0" marB="0"/>
                </a:tc>
                <a:tc>
                  <a:txBody>
                    <a:bodyPr/>
                    <a:lstStyle/>
                    <a:p>
                      <a:pPr>
                        <a:lnSpc>
                          <a:spcPct val="115000"/>
                        </a:lnSpc>
                        <a:spcAft>
                          <a:spcPts val="1000"/>
                        </a:spcAft>
                      </a:pPr>
                      <a:r>
                        <a:rPr lang="en-US" sz="1000" dirty="0">
                          <a:effectLst/>
                          <a:latin typeface="+mn-lt"/>
                          <a:ea typeface="Calibri" panose="020F0502020204030204" pitchFamily="34" charset="0"/>
                          <a:cs typeface="Arial" panose="020B0604020202020204" pitchFamily="34" charset="0"/>
                        </a:rPr>
                        <a:t>The National Medical Journal of India, Vol 28,</a:t>
                      </a:r>
                      <a:endParaRPr lang="en-IN" sz="1000" dirty="0">
                        <a:effectLst/>
                        <a:latin typeface="+mn-lt"/>
                        <a:ea typeface="Calibri" panose="020F0502020204030204" pitchFamily="34" charset="0"/>
                        <a:cs typeface="Arial" panose="020B0604020202020204" pitchFamily="34" charset="0"/>
                      </a:endParaRPr>
                    </a:p>
                    <a:p>
                      <a:pPr>
                        <a:lnSpc>
                          <a:spcPct val="115000"/>
                        </a:lnSpc>
                        <a:spcAft>
                          <a:spcPts val="1000"/>
                        </a:spcAft>
                      </a:pPr>
                      <a:r>
                        <a:rPr lang="en-US" sz="1000" dirty="0">
                          <a:effectLst/>
                          <a:latin typeface="+mn-lt"/>
                          <a:ea typeface="Calibri" panose="020F0502020204030204" pitchFamily="34" charset="0"/>
                          <a:cs typeface="Arial" panose="020B0604020202020204" pitchFamily="34" charset="0"/>
                        </a:rPr>
                        <a:t> No 1,2015</a:t>
                      </a:r>
                      <a:endParaRPr lang="en-IN" sz="1000" dirty="0">
                        <a:effectLst/>
                        <a:latin typeface="+mn-lt"/>
                        <a:ea typeface="Calibri" panose="020F0502020204030204" pitchFamily="34" charset="0"/>
                        <a:cs typeface="Arial" panose="020B0604020202020204" pitchFamily="34" charset="0"/>
                      </a:endParaRPr>
                    </a:p>
                  </a:txBody>
                  <a:tcPr marL="51435" marR="51435" marT="0" marB="0"/>
                </a:tc>
                <a:tc>
                  <a:txBody>
                    <a:bodyPr/>
                    <a:lstStyle/>
                    <a:p>
                      <a:pPr>
                        <a:lnSpc>
                          <a:spcPct val="115000"/>
                        </a:lnSpc>
                        <a:spcAft>
                          <a:spcPts val="1000"/>
                        </a:spcAft>
                      </a:pPr>
                      <a:r>
                        <a:rPr lang="en-US" sz="1000" dirty="0">
                          <a:effectLst/>
                          <a:latin typeface="+mn-lt"/>
                          <a:ea typeface="Calibri" panose="020F0502020204030204" pitchFamily="34" charset="0"/>
                          <a:cs typeface="Arial" panose="020B0604020202020204" pitchFamily="34" charset="0"/>
                        </a:rPr>
                        <a:t>India </a:t>
                      </a:r>
                      <a:endParaRPr lang="en-IN" sz="1000" dirty="0">
                        <a:effectLst/>
                        <a:latin typeface="+mn-lt"/>
                        <a:ea typeface="Calibri" panose="020F0502020204030204" pitchFamily="34" charset="0"/>
                        <a:cs typeface="Arial" panose="020B0604020202020204" pitchFamily="34" charset="0"/>
                      </a:endParaRPr>
                    </a:p>
                  </a:txBody>
                  <a:tcPr marL="51435" marR="51435" marT="0" marB="0"/>
                </a:tc>
                <a:tc>
                  <a:txBody>
                    <a:bodyPr/>
                    <a:lstStyle/>
                    <a:p>
                      <a:pPr>
                        <a:lnSpc>
                          <a:spcPct val="115000"/>
                        </a:lnSpc>
                        <a:spcAft>
                          <a:spcPts val="1000"/>
                        </a:spcAft>
                      </a:pPr>
                      <a:r>
                        <a:rPr lang="en-US" sz="1000" dirty="0">
                          <a:effectLst/>
                          <a:latin typeface="+mn-lt"/>
                          <a:ea typeface="Calibri" panose="020F0502020204030204" pitchFamily="34" charset="0"/>
                          <a:cs typeface="Arial" panose="020B0604020202020204" pitchFamily="34" charset="0"/>
                        </a:rPr>
                        <a:t>Interview of CGHS beneficiaries, MO and administrators. Published articles and documents of CGHS UHC</a:t>
                      </a:r>
                      <a:endParaRPr lang="en-IN" sz="1000" dirty="0">
                        <a:effectLst/>
                        <a:latin typeface="+mn-lt"/>
                        <a:ea typeface="Calibri" panose="020F0502020204030204" pitchFamily="34" charset="0"/>
                        <a:cs typeface="Arial" panose="020B0604020202020204" pitchFamily="34" charset="0"/>
                      </a:endParaRPr>
                    </a:p>
                  </a:txBody>
                  <a:tcPr marL="51435" marR="51435" marT="0" marB="0"/>
                </a:tc>
                <a:extLst>
                  <a:ext uri="{0D108BD9-81ED-4DB2-BD59-A6C34878D82A}">
                    <a16:rowId xmlns:a16="http://schemas.microsoft.com/office/drawing/2014/main" val="2033648612"/>
                  </a:ext>
                </a:extLst>
              </a:tr>
              <a:tr h="1219911">
                <a:tc>
                  <a:txBody>
                    <a:bodyPr/>
                    <a:lstStyle/>
                    <a:p>
                      <a:pPr>
                        <a:lnSpc>
                          <a:spcPct val="115000"/>
                        </a:lnSpc>
                        <a:spcAft>
                          <a:spcPts val="1000"/>
                        </a:spcAft>
                      </a:pPr>
                      <a:br>
                        <a:rPr lang="en-US" sz="900" dirty="0">
                          <a:effectLst/>
                          <a:latin typeface="Arial" panose="020B0604020202020204" pitchFamily="34" charset="0"/>
                          <a:ea typeface="Calibri" panose="020F0502020204030204" pitchFamily="34" charset="0"/>
                          <a:cs typeface="Arial" panose="020B0604020202020204" pitchFamily="34" charset="0"/>
                        </a:rPr>
                      </a:br>
                      <a:r>
                        <a:rPr lang="en-US" sz="900" dirty="0">
                          <a:effectLst/>
                          <a:latin typeface="Arial" panose="020B0604020202020204" pitchFamily="34" charset="0"/>
                          <a:ea typeface="Calibri" panose="020F0502020204030204" pitchFamily="34" charset="0"/>
                          <a:cs typeface="Arial" panose="020B0604020202020204" pitchFamily="34" charset="0"/>
                        </a:rPr>
                        <a:t>6.</a:t>
                      </a:r>
                      <a:endParaRPr lang="en-IN" sz="900" dirty="0">
                        <a:effectLst/>
                        <a:latin typeface="Arial" panose="020B0604020202020204" pitchFamily="34" charset="0"/>
                        <a:ea typeface="Calibri" panose="020F0502020204030204" pitchFamily="34" charset="0"/>
                        <a:cs typeface="Arial" panose="020B0604020202020204" pitchFamily="34" charset="0"/>
                      </a:endParaRPr>
                    </a:p>
                  </a:txBody>
                  <a:tcPr marL="51435" marR="51435" marT="0" marB="0"/>
                </a:tc>
                <a:tc>
                  <a:txBody>
                    <a:bodyPr/>
                    <a:lstStyle/>
                    <a:p>
                      <a:pPr>
                        <a:lnSpc>
                          <a:spcPct val="115000"/>
                        </a:lnSpc>
                        <a:spcAft>
                          <a:spcPts val="1000"/>
                        </a:spcAft>
                      </a:pPr>
                      <a:r>
                        <a:rPr lang="en-US" sz="1000" b="1" dirty="0">
                          <a:effectLst/>
                          <a:latin typeface="+mn-lt"/>
                          <a:ea typeface="Calibri" panose="020F0502020204030204" pitchFamily="34" charset="0"/>
                          <a:cs typeface="Arial" panose="020B0604020202020204" pitchFamily="34" charset="0"/>
                        </a:rPr>
                        <a:t>Inclusive management of Ex-Servicemen in India: Satisfaction of Air force veterans from resettlement facilities with special reference to Tamil Nadu</a:t>
                      </a:r>
                      <a:endParaRPr lang="en-IN" sz="1000" b="1" dirty="0">
                        <a:effectLst/>
                        <a:latin typeface="+mn-lt"/>
                        <a:ea typeface="Calibri" panose="020F0502020204030204" pitchFamily="34" charset="0"/>
                        <a:cs typeface="Arial" panose="020B0604020202020204" pitchFamily="34" charset="0"/>
                      </a:endParaRPr>
                    </a:p>
                  </a:txBody>
                  <a:tcPr marL="51435" marR="51435" marT="0" marB="0"/>
                </a:tc>
                <a:tc>
                  <a:txBody>
                    <a:bodyPr/>
                    <a:lstStyle/>
                    <a:p>
                      <a:pPr>
                        <a:lnSpc>
                          <a:spcPct val="115000"/>
                        </a:lnSpc>
                        <a:spcAft>
                          <a:spcPts val="1000"/>
                        </a:spcAft>
                      </a:pPr>
                      <a:r>
                        <a:rPr lang="en-US" sz="1000" dirty="0">
                          <a:effectLst/>
                          <a:latin typeface="+mn-lt"/>
                          <a:ea typeface="Calibri" panose="020F0502020204030204" pitchFamily="34" charset="0"/>
                          <a:cs typeface="Arial" panose="020B0604020202020204" pitchFamily="34" charset="0"/>
                        </a:rPr>
                        <a:t>Kari Mahajan</a:t>
                      </a:r>
                      <a:endParaRPr lang="en-IN" sz="1000" dirty="0">
                        <a:effectLst/>
                        <a:latin typeface="+mn-lt"/>
                        <a:ea typeface="Calibri" panose="020F0502020204030204" pitchFamily="34" charset="0"/>
                        <a:cs typeface="Arial" panose="020B0604020202020204" pitchFamily="34" charset="0"/>
                      </a:endParaRPr>
                    </a:p>
                    <a:p>
                      <a:pPr>
                        <a:lnSpc>
                          <a:spcPct val="115000"/>
                        </a:lnSpc>
                        <a:spcAft>
                          <a:spcPts val="1000"/>
                        </a:spcAft>
                      </a:pPr>
                      <a:r>
                        <a:rPr lang="en-US" sz="1000" dirty="0">
                          <a:effectLst/>
                          <a:latin typeface="+mn-lt"/>
                          <a:ea typeface="Calibri" panose="020F0502020204030204" pitchFamily="34" charset="0"/>
                          <a:cs typeface="Arial" panose="020B0604020202020204" pitchFamily="34" charset="0"/>
                        </a:rPr>
                        <a:t>R </a:t>
                      </a:r>
                      <a:r>
                        <a:rPr lang="en-US" sz="1000" dirty="0" err="1">
                          <a:effectLst/>
                          <a:latin typeface="+mn-lt"/>
                          <a:ea typeface="Calibri" panose="020F0502020204030204" pitchFamily="34" charset="0"/>
                          <a:cs typeface="Arial" panose="020B0604020202020204" pitchFamily="34" charset="0"/>
                        </a:rPr>
                        <a:t>Krishnaveni</a:t>
                      </a:r>
                      <a:endParaRPr lang="en-IN" sz="1000" dirty="0">
                        <a:effectLst/>
                        <a:latin typeface="+mn-lt"/>
                        <a:ea typeface="Calibri" panose="020F0502020204030204" pitchFamily="34" charset="0"/>
                        <a:cs typeface="Arial" panose="020B0604020202020204" pitchFamily="34" charset="0"/>
                      </a:endParaRPr>
                    </a:p>
                  </a:txBody>
                  <a:tcPr marL="51435" marR="51435" marT="0" marB="0"/>
                </a:tc>
                <a:tc>
                  <a:txBody>
                    <a:bodyPr/>
                    <a:lstStyle/>
                    <a:p>
                      <a:pPr>
                        <a:lnSpc>
                          <a:spcPct val="115000"/>
                        </a:lnSpc>
                        <a:spcAft>
                          <a:spcPts val="1000"/>
                        </a:spcAft>
                      </a:pPr>
                      <a:r>
                        <a:rPr lang="en-US" sz="1000">
                          <a:effectLst/>
                          <a:latin typeface="+mn-lt"/>
                          <a:ea typeface="Calibri" panose="020F0502020204030204" pitchFamily="34" charset="0"/>
                          <a:cs typeface="Arial" panose="020B0604020202020204" pitchFamily="34" charset="0"/>
                        </a:rPr>
                        <a:t>IIMB Management Review,2017</a:t>
                      </a:r>
                      <a:endParaRPr lang="en-IN" sz="1000">
                        <a:effectLst/>
                        <a:latin typeface="+mn-lt"/>
                        <a:ea typeface="Calibri" panose="020F0502020204030204" pitchFamily="34" charset="0"/>
                        <a:cs typeface="Arial" panose="020B0604020202020204" pitchFamily="34" charset="0"/>
                      </a:endParaRPr>
                    </a:p>
                  </a:txBody>
                  <a:tcPr marL="51435" marR="51435" marT="0" marB="0"/>
                </a:tc>
                <a:tc>
                  <a:txBody>
                    <a:bodyPr/>
                    <a:lstStyle/>
                    <a:p>
                      <a:pPr>
                        <a:lnSpc>
                          <a:spcPct val="115000"/>
                        </a:lnSpc>
                        <a:spcAft>
                          <a:spcPts val="1000"/>
                        </a:spcAft>
                      </a:pPr>
                      <a:r>
                        <a:rPr lang="en-US" sz="1000" dirty="0">
                          <a:effectLst/>
                          <a:latin typeface="+mn-lt"/>
                          <a:ea typeface="Calibri" panose="020F0502020204030204" pitchFamily="34" charset="0"/>
                          <a:cs typeface="Arial" panose="020B0604020202020204" pitchFamily="34" charset="0"/>
                        </a:rPr>
                        <a:t>Tamil Nadu</a:t>
                      </a:r>
                      <a:endParaRPr lang="en-IN" sz="1000" dirty="0">
                        <a:effectLst/>
                        <a:latin typeface="+mn-lt"/>
                        <a:ea typeface="Calibri" panose="020F0502020204030204" pitchFamily="34" charset="0"/>
                        <a:cs typeface="Arial" panose="020B0604020202020204" pitchFamily="34" charset="0"/>
                      </a:endParaRPr>
                    </a:p>
                  </a:txBody>
                  <a:tcPr marL="51435" marR="51435" marT="0" marB="0"/>
                </a:tc>
                <a:tc>
                  <a:txBody>
                    <a:bodyPr/>
                    <a:lstStyle/>
                    <a:p>
                      <a:pPr>
                        <a:lnSpc>
                          <a:spcPct val="115000"/>
                        </a:lnSpc>
                        <a:spcAft>
                          <a:spcPts val="1000"/>
                        </a:spcAft>
                      </a:pPr>
                      <a:r>
                        <a:rPr lang="en-US" sz="1000" dirty="0">
                          <a:effectLst/>
                          <a:latin typeface="+mn-lt"/>
                          <a:ea typeface="Calibri" panose="020F0502020204030204" pitchFamily="34" charset="0"/>
                          <a:cs typeface="Arial" panose="020B0604020202020204" pitchFamily="34" charset="0"/>
                        </a:rPr>
                        <a:t>Descriptive, conclusive, cross sectional data with longitudinal study covering veterans superannuating in past 30 y. Subjects AF veterans other rank   </a:t>
                      </a:r>
                      <a:endParaRPr lang="en-IN" sz="1000" dirty="0">
                        <a:effectLst/>
                        <a:latin typeface="+mn-lt"/>
                        <a:ea typeface="Calibri" panose="020F0502020204030204" pitchFamily="34" charset="0"/>
                        <a:cs typeface="Arial" panose="020B0604020202020204" pitchFamily="34" charset="0"/>
                      </a:endParaRPr>
                    </a:p>
                  </a:txBody>
                  <a:tcPr marL="51435" marR="51435" marT="0" marB="0"/>
                </a:tc>
                <a:extLst>
                  <a:ext uri="{0D108BD9-81ED-4DB2-BD59-A6C34878D82A}">
                    <a16:rowId xmlns:a16="http://schemas.microsoft.com/office/drawing/2014/main" val="3817200537"/>
                  </a:ext>
                </a:extLst>
              </a:tr>
            </a:tbl>
          </a:graphicData>
        </a:graphic>
      </p:graphicFrame>
      <p:sp>
        <p:nvSpPr>
          <p:cNvPr id="3" name="Title 4">
            <a:extLst>
              <a:ext uri="{FF2B5EF4-FFF2-40B4-BE49-F238E27FC236}">
                <a16:creationId xmlns:a16="http://schemas.microsoft.com/office/drawing/2014/main" id="{7B7B46D6-F4A6-C6FE-D6F3-3AA765AB0288}"/>
              </a:ext>
            </a:extLst>
          </p:cNvPr>
          <p:cNvSpPr>
            <a:spLocks noGrp="1"/>
          </p:cNvSpPr>
          <p:nvPr>
            <p:ph type="title"/>
          </p:nvPr>
        </p:nvSpPr>
        <p:spPr>
          <a:xfrm>
            <a:off x="457200" y="-27384"/>
            <a:ext cx="8229600" cy="1141867"/>
          </a:xfrm>
        </p:spPr>
        <p:txBody>
          <a:bodyPr/>
          <a:lstStyle/>
          <a:p>
            <a:r>
              <a:rPr lang="en-US" b="1" u="sng" dirty="0"/>
              <a:t>LITERATURE REVIEW</a:t>
            </a:r>
            <a:endParaRPr lang="en-IN" b="1" u="sng" dirty="0"/>
          </a:p>
        </p:txBody>
      </p:sp>
    </p:spTree>
    <p:extLst>
      <p:ext uri="{BB962C8B-B14F-4D97-AF65-F5344CB8AC3E}">
        <p14:creationId xmlns:p14="http://schemas.microsoft.com/office/powerpoint/2010/main" val="10005575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a:xfrm>
            <a:off x="0" y="-13394"/>
            <a:ext cx="9144000" cy="1210146"/>
          </a:xfrm>
        </p:spPr>
        <p:txBody>
          <a:bodyPr/>
          <a:lstStyle/>
          <a:p>
            <a:r>
              <a:rPr lang="en-US" altLang="en-US" sz="3600" b="1" u="sng" dirty="0"/>
              <a:t>OBJECTIVE(s) - RESEARCH</a:t>
            </a:r>
          </a:p>
        </p:txBody>
      </p:sp>
      <p:sp>
        <p:nvSpPr>
          <p:cNvPr id="5124" name="Slide Number Placeholder 4"/>
          <p:cNvSpPr>
            <a:spLocks noGrp="1"/>
          </p:cNvSpPr>
          <p:nvPr>
            <p:ph type="sldNum" sz="quarter" idx="12"/>
          </p:nvPr>
        </p:nvSpPr>
        <p:spPr bwMode="auto">
          <a:noFill/>
          <a:ln>
            <a:miter lim="800000"/>
            <a:headEnd/>
            <a:tailEnd/>
          </a:ln>
        </p:spPr>
        <p:txBody>
          <a:bodyPr/>
          <a:lstStyle/>
          <a:p>
            <a:fld id="{040D371D-130B-4FEE-83C3-D7A17CD68675}" type="slidenum">
              <a:rPr lang="en-GB" altLang="en-US"/>
              <a:pPr/>
              <a:t>11</a:t>
            </a:fld>
            <a:endParaRPr lang="en-GB" altLang="en-US"/>
          </a:p>
        </p:txBody>
      </p:sp>
      <p:sp>
        <p:nvSpPr>
          <p:cNvPr id="5" name="Text Box 9">
            <a:extLst>
              <a:ext uri="{FF2B5EF4-FFF2-40B4-BE49-F238E27FC236}">
                <a16:creationId xmlns:a16="http://schemas.microsoft.com/office/drawing/2014/main" id="{B560A32D-D69E-4112-9075-9B4C936D7DB6}"/>
              </a:ext>
            </a:extLst>
          </p:cNvPr>
          <p:cNvSpPr txBox="1">
            <a:spLocks noChangeArrowheads="1"/>
          </p:cNvSpPr>
          <p:nvPr/>
        </p:nvSpPr>
        <p:spPr bwMode="auto">
          <a:xfrm>
            <a:off x="251520" y="1340768"/>
            <a:ext cx="8568952" cy="5493812"/>
          </a:xfrm>
          <a:prstGeom prst="rect">
            <a:avLst/>
          </a:prstGeom>
          <a:noFill/>
          <a:ln w="9525">
            <a:noFill/>
            <a:miter lim="800000"/>
            <a:headEnd/>
            <a:tailEnd/>
          </a:ln>
          <a:effectLst/>
        </p:spPr>
        <p:txBody>
          <a:bodyPr wrap="square">
            <a:spAutoFit/>
          </a:bodyPr>
          <a:lstStyle/>
          <a:p>
            <a:pPr marL="457200">
              <a:lnSpc>
                <a:spcPct val="200000"/>
              </a:lnSpc>
              <a:spcBef>
                <a:spcPts val="0"/>
              </a:spcBef>
              <a:spcAft>
                <a:spcPts val="0"/>
              </a:spcAft>
            </a:pPr>
            <a:r>
              <a:rPr lang="en-US" sz="2800" b="1" dirty="0">
                <a:solidFill>
                  <a:srgbClr val="C00000"/>
                </a:solidFill>
                <a:effectLst/>
                <a:latin typeface="+mn-lt"/>
                <a:ea typeface="Calibri" panose="020F0502020204030204" pitchFamily="34" charset="0"/>
                <a:cs typeface="Mangal" panose="02040503050203030202" pitchFamily="18" charset="0"/>
              </a:rPr>
              <a:t>The Objectives of the research are as under:-</a:t>
            </a:r>
            <a:endParaRPr lang="en-IN" sz="2800" b="1" dirty="0">
              <a:solidFill>
                <a:srgbClr val="C00000"/>
              </a:solidFill>
              <a:effectLst/>
              <a:latin typeface="+mn-lt"/>
              <a:ea typeface="Calibri" panose="020F0502020204030204" pitchFamily="34" charset="0"/>
              <a:cs typeface="Mangal" panose="02040503050203030202" pitchFamily="18" charset="0"/>
            </a:endParaRPr>
          </a:p>
          <a:p>
            <a:pPr marL="457200" algn="just">
              <a:lnSpc>
                <a:spcPct val="150000"/>
              </a:lnSpc>
              <a:spcBef>
                <a:spcPts val="0"/>
              </a:spcBef>
              <a:spcAft>
                <a:spcPts val="0"/>
              </a:spcAft>
            </a:pPr>
            <a:r>
              <a:rPr lang="en-IN" sz="2800" b="1" dirty="0">
                <a:effectLst/>
                <a:latin typeface="+mn-lt"/>
                <a:ea typeface="Calibri" panose="020F0502020204030204" pitchFamily="34" charset="0"/>
                <a:cs typeface="Times New Roman" panose="02020603050405020304" pitchFamily="18" charset="0"/>
              </a:rPr>
              <a:t>(a)	   Carry out “Quality Assessment and Audit of the ECHS Polyclinic” to assess the existing services delivery standards.</a:t>
            </a:r>
          </a:p>
          <a:p>
            <a:pPr marL="457200" algn="just">
              <a:lnSpc>
                <a:spcPct val="150000"/>
              </a:lnSpc>
              <a:spcBef>
                <a:spcPts val="0"/>
              </a:spcBef>
              <a:spcAft>
                <a:spcPts val="0"/>
              </a:spcAft>
            </a:pPr>
            <a:r>
              <a:rPr lang="en-IN" sz="2800" b="1" dirty="0">
                <a:solidFill>
                  <a:srgbClr val="C00000"/>
                </a:solidFill>
                <a:effectLst/>
                <a:latin typeface="+mn-lt"/>
                <a:ea typeface="Calibri" panose="020F0502020204030204" pitchFamily="34" charset="0"/>
                <a:cs typeface="Times New Roman" panose="02020603050405020304" pitchFamily="18" charset="0"/>
              </a:rPr>
              <a:t>(b)	   To suggest measures/ procedures for improvement to meet the requirement of improving quality and enhanced satisfaction level. </a:t>
            </a:r>
          </a:p>
          <a:p>
            <a:pPr algn="just">
              <a:spcBef>
                <a:spcPts val="600"/>
              </a:spcBef>
              <a:spcAft>
                <a:spcPts val="600"/>
              </a:spcAft>
              <a:buFont typeface="Arial" pitchFamily="34" charset="0"/>
              <a:buChar char="•"/>
            </a:pPr>
            <a:endParaRPr lang="en-US" sz="2800" dirty="0">
              <a:solidFill>
                <a:srgbClr val="C00000"/>
              </a:solidFill>
              <a:latin typeface="+mn-lt"/>
              <a:cs typeface="Arial" pitchFamily="34"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2C68A0-7DAB-4DB8-9724-7E3226AAA5A9}"/>
              </a:ext>
            </a:extLst>
          </p:cNvPr>
          <p:cNvSpPr>
            <a:spLocks noGrp="1"/>
          </p:cNvSpPr>
          <p:nvPr>
            <p:ph type="sldNum" sz="quarter" idx="12"/>
          </p:nvPr>
        </p:nvSpPr>
        <p:spPr/>
        <p:txBody>
          <a:bodyPr/>
          <a:lstStyle/>
          <a:p>
            <a:fld id="{B4D726C3-7FF5-4A36-9D1D-9CC2943CFD8C}" type="slidenum">
              <a:rPr lang="en-GB" altLang="en-US" smtClean="0"/>
              <a:pPr/>
              <a:t>12</a:t>
            </a:fld>
            <a:endParaRPr lang="en-GB" altLang="en-US"/>
          </a:p>
        </p:txBody>
      </p:sp>
      <p:pic>
        <p:nvPicPr>
          <p:cNvPr id="4" name="Picture 3">
            <a:extLst>
              <a:ext uri="{FF2B5EF4-FFF2-40B4-BE49-F238E27FC236}">
                <a16:creationId xmlns:a16="http://schemas.microsoft.com/office/drawing/2014/main" id="{891204A0-5C4A-4220-8C0C-CBFE73D4456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75656" y="228446"/>
            <a:ext cx="6480720" cy="6349685"/>
          </a:xfrm>
          <a:prstGeom prst="rect">
            <a:avLst/>
          </a:prstGeom>
        </p:spPr>
      </p:pic>
      <p:pic>
        <p:nvPicPr>
          <p:cNvPr id="5" name="Content Placeholder 4" descr="C:\Users\NISHINIKKI\Desktop\echsorg.jpg">
            <a:extLst>
              <a:ext uri="{FF2B5EF4-FFF2-40B4-BE49-F238E27FC236}">
                <a16:creationId xmlns:a16="http://schemas.microsoft.com/office/drawing/2014/main" id="{635E5AF3-A2FA-4FC4-97CA-6CC5111A97EA}"/>
              </a:ext>
            </a:extLst>
          </p:cNvPr>
          <p:cNvPicPr>
            <a:picLocks/>
          </p:cNvPicPr>
          <p:nvPr/>
        </p:nvPicPr>
        <p:blipFill rotWithShape="1">
          <a:blip r:embed="rId3">
            <a:extLst>
              <a:ext uri="{28A0092B-C50C-407E-A947-70E740481C1C}">
                <a14:useLocalDpi xmlns:a14="http://schemas.microsoft.com/office/drawing/2010/main" val="0"/>
              </a:ext>
            </a:extLst>
          </a:blip>
          <a:srcRect l="52510" t="9794" b="11320"/>
          <a:stretch/>
        </p:blipFill>
        <p:spPr bwMode="auto">
          <a:xfrm>
            <a:off x="6200874" y="3717032"/>
            <a:ext cx="2835622" cy="2808312"/>
          </a:xfrm>
          <a:prstGeom prst="rect">
            <a:avLst/>
          </a:prstGeom>
          <a:noFill/>
          <a:ln>
            <a:noFill/>
          </a:ln>
        </p:spPr>
      </p:pic>
    </p:spTree>
    <p:extLst>
      <p:ext uri="{BB962C8B-B14F-4D97-AF65-F5344CB8AC3E}">
        <p14:creationId xmlns:p14="http://schemas.microsoft.com/office/powerpoint/2010/main" val="17452817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ubtitle 3">
            <a:extLst>
              <a:ext uri="{FF2B5EF4-FFF2-40B4-BE49-F238E27FC236}">
                <a16:creationId xmlns:a16="http://schemas.microsoft.com/office/drawing/2014/main" id="{048C5565-12F4-46BC-91FD-5D425128BC51}"/>
              </a:ext>
            </a:extLst>
          </p:cNvPr>
          <p:cNvSpPr>
            <a:spLocks noGrp="1"/>
          </p:cNvSpPr>
          <p:nvPr>
            <p:ph type="subTitle" idx="4294967295"/>
          </p:nvPr>
        </p:nvSpPr>
        <p:spPr>
          <a:xfrm>
            <a:off x="395536" y="1371600"/>
            <a:ext cx="8424936" cy="4800600"/>
          </a:xfrm>
        </p:spPr>
        <p:txBody>
          <a:bodyPr>
            <a:normAutofit fontScale="25000" lnSpcReduction="20000"/>
          </a:bodyPr>
          <a:lstStyle/>
          <a:p>
            <a:pPr algn="just" eaLnBrk="1" fontAlgn="auto" hangingPunct="1">
              <a:lnSpc>
                <a:spcPct val="120000"/>
              </a:lnSpc>
              <a:spcBef>
                <a:spcPts val="600"/>
              </a:spcBef>
              <a:spcAft>
                <a:spcPts val="600"/>
              </a:spcAft>
              <a:buFont typeface="Wingdings" pitchFamily="2" charset="2"/>
              <a:buChar char="Ø"/>
              <a:defRPr/>
            </a:pPr>
            <a:r>
              <a:rPr lang="en-US" sz="9600" b="1" dirty="0">
                <a:solidFill>
                  <a:srgbClr val="C00000"/>
                </a:solidFill>
              </a:rPr>
              <a:t>Mil </a:t>
            </a:r>
            <a:r>
              <a:rPr lang="en-US" sz="9600" b="1" dirty="0" err="1">
                <a:solidFill>
                  <a:srgbClr val="C00000"/>
                </a:solidFill>
              </a:rPr>
              <a:t>Stn</a:t>
            </a:r>
            <a:r>
              <a:rPr lang="en-US" sz="9600" b="1" dirty="0">
                <a:solidFill>
                  <a:srgbClr val="C00000"/>
                </a:solidFill>
              </a:rPr>
              <a:t>, Type ‘A’ ECHS Polyclinic. Co-loc with Base Hospital, Delhi Cantt.</a:t>
            </a:r>
          </a:p>
          <a:p>
            <a:pPr marL="400050" indent="-400050" algn="just" eaLnBrk="1" fontAlgn="auto" hangingPunct="1">
              <a:lnSpc>
                <a:spcPct val="120000"/>
              </a:lnSpc>
              <a:spcBef>
                <a:spcPts val="600"/>
              </a:spcBef>
              <a:spcAft>
                <a:spcPts val="600"/>
              </a:spcAft>
              <a:buFont typeface="Wingdings" pitchFamily="2" charset="2"/>
              <a:buChar char="Ø"/>
              <a:defRPr/>
            </a:pPr>
            <a:r>
              <a:rPr lang="en-US" sz="9600" dirty="0">
                <a:solidFill>
                  <a:srgbClr val="000000"/>
                </a:solidFill>
                <a:effectLst/>
                <a:ea typeface="Times New Roman" panose="02020603050405020304" pitchFamily="18" charset="0"/>
              </a:rPr>
              <a:t>This polyclinic is responsible to look after the armed forces veterans (AFVs) and their dependents of all </a:t>
            </a:r>
            <a:r>
              <a:rPr lang="en-US" sz="9600" b="1" dirty="0">
                <a:solidFill>
                  <a:srgbClr val="000000"/>
                </a:solidFill>
                <a:effectLst/>
                <a:ea typeface="Times New Roman" panose="02020603050405020304" pitchFamily="18" charset="0"/>
              </a:rPr>
              <a:t>Eleven Administrative or Revenue Districts of Delhi</a:t>
            </a:r>
            <a:r>
              <a:rPr lang="en-US" sz="9600" dirty="0">
                <a:effectLst/>
                <a:ea typeface="Times New Roman" panose="02020603050405020304" pitchFamily="18" charset="0"/>
              </a:rPr>
              <a:t>. </a:t>
            </a:r>
          </a:p>
          <a:p>
            <a:pPr marR="114300" algn="just">
              <a:lnSpc>
                <a:spcPct val="120000"/>
              </a:lnSpc>
              <a:spcBef>
                <a:spcPts val="600"/>
              </a:spcBef>
              <a:spcAft>
                <a:spcPts val="600"/>
              </a:spcAft>
              <a:buFont typeface="Wingdings" panose="05000000000000000000" pitchFamily="2" charset="2"/>
              <a:buChar char="Ø"/>
              <a:tabLst>
                <a:tab pos="228600" algn="l"/>
                <a:tab pos="285750" algn="l"/>
              </a:tabLst>
            </a:pPr>
            <a:r>
              <a:rPr lang="en-US" sz="9600" dirty="0">
                <a:solidFill>
                  <a:srgbClr val="C00000"/>
                </a:solidFill>
                <a:effectLst/>
                <a:ea typeface="Times New Roman" panose="02020603050405020304" pitchFamily="18" charset="0"/>
                <a:cs typeface="Mangal" panose="02040503050203030202" pitchFamily="18" charset="0"/>
              </a:rPr>
              <a:t>The dependency is as given below:-</a:t>
            </a:r>
            <a:endParaRPr lang="en-IN" sz="9600" dirty="0">
              <a:solidFill>
                <a:srgbClr val="C00000"/>
              </a:solidFill>
              <a:effectLst/>
              <a:ea typeface="Times New Roman" panose="02020603050405020304" pitchFamily="18" charset="0"/>
              <a:cs typeface="Mangal" panose="02040503050203030202" pitchFamily="18" charset="0"/>
            </a:endParaRPr>
          </a:p>
          <a:p>
            <a:pPr marR="114300" lvl="1" algn="just">
              <a:lnSpc>
                <a:spcPct val="120000"/>
              </a:lnSpc>
              <a:spcBef>
                <a:spcPts val="600"/>
              </a:spcBef>
              <a:spcAft>
                <a:spcPts val="600"/>
              </a:spcAft>
              <a:buFont typeface="Wingdings" panose="05000000000000000000" pitchFamily="2" charset="2"/>
              <a:buChar char="ü"/>
              <a:tabLst>
                <a:tab pos="228600" algn="l"/>
                <a:tab pos="285750" algn="l"/>
              </a:tabLst>
            </a:pPr>
            <a:r>
              <a:rPr lang="en-US" sz="9600" b="1" dirty="0">
                <a:solidFill>
                  <a:srgbClr val="C00000"/>
                </a:solidFill>
                <a:effectLst/>
                <a:ea typeface="Calibri" panose="020F0502020204030204" pitchFamily="34" charset="0"/>
                <a:cs typeface="Mangal" panose="02040503050203030202" pitchFamily="18" charset="0"/>
              </a:rPr>
              <a:t>Primary Membership Veterans   - 	1,34,908. </a:t>
            </a:r>
            <a:endParaRPr lang="en-IN" sz="9600" dirty="0">
              <a:solidFill>
                <a:srgbClr val="C00000"/>
              </a:solidFill>
              <a:effectLst/>
              <a:ea typeface="Calibri" panose="020F0502020204030204" pitchFamily="34" charset="0"/>
              <a:cs typeface="Mangal" panose="02040503050203030202" pitchFamily="18" charset="0"/>
            </a:endParaRPr>
          </a:p>
          <a:p>
            <a:pPr marR="114300" lvl="1" algn="just">
              <a:lnSpc>
                <a:spcPct val="120000"/>
              </a:lnSpc>
              <a:spcBef>
                <a:spcPts val="600"/>
              </a:spcBef>
              <a:spcAft>
                <a:spcPts val="600"/>
              </a:spcAft>
              <a:buFont typeface="Wingdings" panose="05000000000000000000" pitchFamily="2" charset="2"/>
              <a:buChar char="ü"/>
              <a:tabLst>
                <a:tab pos="228600" algn="l"/>
                <a:tab pos="285750" algn="l"/>
              </a:tabLst>
            </a:pPr>
            <a:r>
              <a:rPr lang="en-US" sz="9600" b="1" dirty="0">
                <a:solidFill>
                  <a:srgbClr val="C00000"/>
                </a:solidFill>
                <a:effectLst/>
                <a:ea typeface="Calibri" panose="020F0502020204030204" pitchFamily="34" charset="0"/>
                <a:cs typeface="Mangal" panose="02040503050203030202" pitchFamily="18" charset="0"/>
              </a:rPr>
              <a:t>No of Dependents on Polyclinic   -	2,41,722. </a:t>
            </a:r>
            <a:endParaRPr lang="en-IN" sz="9600" dirty="0">
              <a:solidFill>
                <a:srgbClr val="C00000"/>
              </a:solidFill>
              <a:effectLst/>
              <a:ea typeface="Calibri" panose="020F0502020204030204" pitchFamily="34" charset="0"/>
              <a:cs typeface="Mangal" panose="02040503050203030202" pitchFamily="18" charset="0"/>
            </a:endParaRPr>
          </a:p>
          <a:p>
            <a:pPr marR="114300" lvl="1" algn="just">
              <a:lnSpc>
                <a:spcPct val="120000"/>
              </a:lnSpc>
              <a:spcBef>
                <a:spcPts val="600"/>
              </a:spcBef>
              <a:spcAft>
                <a:spcPts val="600"/>
              </a:spcAft>
              <a:buFont typeface="Wingdings" panose="05000000000000000000" pitchFamily="2" charset="2"/>
              <a:buChar char="ü"/>
              <a:tabLst>
                <a:tab pos="228600" algn="l"/>
                <a:tab pos="285750" algn="l"/>
              </a:tabLst>
            </a:pPr>
            <a:r>
              <a:rPr lang="en-US" sz="9600" b="1" dirty="0">
                <a:solidFill>
                  <a:srgbClr val="C00000"/>
                </a:solidFill>
                <a:effectLst/>
                <a:ea typeface="Calibri" panose="020F0502020204030204" pitchFamily="34" charset="0"/>
                <a:cs typeface="Mangal" panose="02040503050203030202" pitchFamily="18" charset="0"/>
              </a:rPr>
              <a:t>No of Patients Visiting Polyclinic - </a:t>
            </a:r>
            <a:r>
              <a:rPr lang="en-US" sz="9600" b="1" dirty="0" err="1">
                <a:solidFill>
                  <a:srgbClr val="C00000"/>
                </a:solidFill>
                <a:effectLst/>
                <a:ea typeface="Calibri" panose="020F0502020204030204" pitchFamily="34" charset="0"/>
                <a:cs typeface="Mangal" panose="02040503050203030202" pitchFamily="18" charset="0"/>
              </a:rPr>
              <a:t>Approx</a:t>
            </a:r>
            <a:r>
              <a:rPr lang="en-US" sz="9600" b="1" dirty="0">
                <a:solidFill>
                  <a:srgbClr val="C00000"/>
                </a:solidFill>
                <a:effectLst/>
                <a:ea typeface="Calibri" panose="020F0502020204030204" pitchFamily="34" charset="0"/>
                <a:cs typeface="Mangal" panose="02040503050203030202" pitchFamily="18" charset="0"/>
              </a:rPr>
              <a:t> 1100-1200 (daily),</a:t>
            </a:r>
            <a:r>
              <a:rPr lang="en-US" sz="9600" b="1" dirty="0">
                <a:solidFill>
                  <a:srgbClr val="C00000"/>
                </a:solidFill>
                <a:effectLst/>
                <a:ea typeface="Times New Roman" panose="02020603050405020304" pitchFamily="18" charset="0"/>
                <a:cs typeface="Mangal" panose="02040503050203030202" pitchFamily="18" charset="0"/>
              </a:rPr>
              <a:t>	25000 (one month).</a:t>
            </a:r>
            <a:endParaRPr lang="en-IN" sz="9600" dirty="0">
              <a:solidFill>
                <a:srgbClr val="C00000"/>
              </a:solidFill>
              <a:effectLst/>
              <a:ea typeface="Times New Roman" panose="02020603050405020304" pitchFamily="18" charset="0"/>
              <a:cs typeface="Mangal" panose="02040503050203030202" pitchFamily="18" charset="0"/>
            </a:endParaRPr>
          </a:p>
          <a:p>
            <a:pPr marL="400050" indent="-400050" eaLnBrk="1" fontAlgn="auto" hangingPunct="1">
              <a:lnSpc>
                <a:spcPct val="120000"/>
              </a:lnSpc>
              <a:spcBef>
                <a:spcPts val="0"/>
              </a:spcBef>
              <a:spcAft>
                <a:spcPts val="0"/>
              </a:spcAft>
              <a:buFont typeface="Wingdings" pitchFamily="2" charset="2"/>
              <a:buChar char="Ø"/>
              <a:defRPr/>
            </a:pPr>
            <a:endParaRPr lang="en-US" sz="9600" dirty="0">
              <a:solidFill>
                <a:schemeClr val="tx1"/>
              </a:solidFill>
            </a:endParaRPr>
          </a:p>
          <a:p>
            <a:pPr eaLnBrk="1" fontAlgn="auto" hangingPunct="1">
              <a:lnSpc>
                <a:spcPct val="120000"/>
              </a:lnSpc>
              <a:spcAft>
                <a:spcPts val="0"/>
              </a:spcAft>
              <a:buFont typeface="Wingdings 2"/>
              <a:buNone/>
              <a:defRPr/>
            </a:pPr>
            <a:endParaRPr lang="en-US" sz="2800" dirty="0">
              <a:solidFill>
                <a:srgbClr val="000000"/>
              </a:solidFill>
            </a:endParaRPr>
          </a:p>
          <a:p>
            <a:pPr marL="457200" eaLnBrk="1" fontAlgn="auto" hangingPunct="1">
              <a:spcAft>
                <a:spcPts val="0"/>
              </a:spcAft>
              <a:buFont typeface="Wingdings 2"/>
              <a:buNone/>
              <a:defRPr/>
            </a:pPr>
            <a:r>
              <a:rPr lang="en-US" sz="24000" dirty="0"/>
              <a:t>  </a:t>
            </a:r>
          </a:p>
        </p:txBody>
      </p:sp>
      <p:sp>
        <p:nvSpPr>
          <p:cNvPr id="4" name="Title 5">
            <a:extLst>
              <a:ext uri="{FF2B5EF4-FFF2-40B4-BE49-F238E27FC236}">
                <a16:creationId xmlns:a16="http://schemas.microsoft.com/office/drawing/2014/main" id="{49298B0D-05D8-48BF-8451-A61C0C04FB74}"/>
              </a:ext>
            </a:extLst>
          </p:cNvPr>
          <p:cNvSpPr txBox="1">
            <a:spLocks/>
          </p:cNvSpPr>
          <p:nvPr/>
        </p:nvSpPr>
        <p:spPr bwMode="auto">
          <a:xfrm>
            <a:off x="0" y="0"/>
            <a:ext cx="9144000" cy="1066800"/>
          </a:xfrm>
          <a:prstGeom prst="rect">
            <a:avLst/>
          </a:prstGeom>
          <a:noFill/>
          <a:ln w="9525">
            <a:noFill/>
            <a:miter lim="800000"/>
            <a:headEnd/>
            <a:tailEnd/>
          </a:ln>
        </p:spPr>
        <p:txBody>
          <a:bodyPr lIns="0" rIns="0" bIns="0" anchor="b">
            <a:normAutofit fontScale="97500"/>
            <a:scene3d>
              <a:camera prst="orthographicFront"/>
              <a:lightRig rig="freezing" dir="t">
                <a:rot lat="0" lon="0" rev="5640000"/>
              </a:lightRig>
            </a:scene3d>
            <a:sp3d prstMaterial="flat">
              <a:contourClr>
                <a:schemeClr val="tx2"/>
              </a:contourClr>
            </a:sp3d>
          </a:bodyPr>
          <a:lstStyle/>
          <a:p>
            <a:pPr algn="ctr" eaLnBrk="1" hangingPunct="1">
              <a:defRPr/>
            </a:pPr>
            <a:r>
              <a:rPr lang="en-US" sz="3600" b="1" u="sng" dirty="0">
                <a:latin typeface="+mj-lt"/>
              </a:rPr>
              <a:t>ECHS POLYCLINIC, BASE HOSP, DELHI CANTT</a:t>
            </a:r>
          </a:p>
        </p:txBody>
      </p:sp>
      <p:pic>
        <p:nvPicPr>
          <p:cNvPr id="11268" name="Picture 60">
            <a:extLst>
              <a:ext uri="{FF2B5EF4-FFF2-40B4-BE49-F238E27FC236}">
                <a16:creationId xmlns:a16="http://schemas.microsoft.com/office/drawing/2014/main" id="{84DFD7DA-A8C4-4705-840D-F6CB59859C7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609600" cy="51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69" name="Picture 61">
            <a:extLst>
              <a:ext uri="{FF2B5EF4-FFF2-40B4-BE49-F238E27FC236}">
                <a16:creationId xmlns:a16="http://schemas.microsoft.com/office/drawing/2014/main" id="{AD275CA9-71A1-4DE9-A5BA-72F48200A08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58200" y="0"/>
            <a:ext cx="685800" cy="51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638AF424-DB3A-7E8E-0D63-AD2A9C2F8E87}"/>
              </a:ext>
            </a:extLst>
          </p:cNvPr>
          <p:cNvPicPr>
            <a:picLocks noChangeAspect="1"/>
          </p:cNvPicPr>
          <p:nvPr/>
        </p:nvPicPr>
        <p:blipFill rotWithShape="1">
          <a:blip r:embed="rId2"/>
          <a:srcRect l="29692" t="19500" r="27654" b="9396"/>
          <a:stretch/>
        </p:blipFill>
        <p:spPr bwMode="auto">
          <a:xfrm>
            <a:off x="1158342" y="118488"/>
            <a:ext cx="6798033" cy="6622880"/>
          </a:xfrm>
          <a:prstGeom prst="rect">
            <a:avLst/>
          </a:prstGeom>
          <a:ln>
            <a:noFill/>
          </a:ln>
          <a:extLst>
            <a:ext uri="{53640926-AAD7-44D8-BBD7-CCE9431645EC}">
              <a14:shadowObscured xmlns:a14="http://schemas.microsoft.com/office/drawing/2010/main"/>
            </a:ext>
          </a:extLst>
        </p:spPr>
      </p:pic>
      <p:pic>
        <p:nvPicPr>
          <p:cNvPr id="7" name="Picture 6">
            <a:extLst>
              <a:ext uri="{FF2B5EF4-FFF2-40B4-BE49-F238E27FC236}">
                <a16:creationId xmlns:a16="http://schemas.microsoft.com/office/drawing/2014/main" id="{47C05431-CF96-CE1D-3DE7-2BFD65C5CAEF}"/>
              </a:ext>
            </a:extLst>
          </p:cNvPr>
          <p:cNvPicPr/>
          <p:nvPr/>
        </p:nvPicPr>
        <p:blipFill>
          <a:blip r:embed="rId3"/>
          <a:srcRect/>
          <a:stretch>
            <a:fillRect/>
          </a:stretch>
        </p:blipFill>
        <p:spPr bwMode="auto">
          <a:xfrm>
            <a:off x="8128726" y="44624"/>
            <a:ext cx="907770" cy="743652"/>
          </a:xfrm>
          <a:prstGeom prst="rect">
            <a:avLst/>
          </a:prstGeom>
          <a:noFill/>
          <a:ln w="9525">
            <a:noFill/>
            <a:miter lim="800000"/>
            <a:headEnd/>
            <a:tailEnd/>
          </a:ln>
        </p:spPr>
      </p:pic>
      <p:pic>
        <p:nvPicPr>
          <p:cNvPr id="8" name="Picture 7" descr="Related image">
            <a:extLst>
              <a:ext uri="{FF2B5EF4-FFF2-40B4-BE49-F238E27FC236}">
                <a16:creationId xmlns:a16="http://schemas.microsoft.com/office/drawing/2014/main" id="{CE1AEB96-D669-DF19-BB84-76362BF4D7E8}"/>
              </a:ext>
            </a:extLst>
          </p:cNvPr>
          <p:cNvPicPr/>
          <p:nvPr/>
        </p:nvPicPr>
        <p:blipFill>
          <a:blip r:embed="rId4"/>
          <a:srcRect/>
          <a:stretch>
            <a:fillRect/>
          </a:stretch>
        </p:blipFill>
        <p:spPr bwMode="auto">
          <a:xfrm>
            <a:off x="63830" y="87347"/>
            <a:ext cx="907770" cy="679907"/>
          </a:xfrm>
          <a:prstGeom prst="rect">
            <a:avLst/>
          </a:prstGeom>
          <a:noFill/>
          <a:ln w="9525">
            <a:noFill/>
            <a:miter lim="800000"/>
            <a:headEnd/>
            <a:tailEnd/>
          </a:ln>
        </p:spPr>
      </p:pic>
    </p:spTree>
    <p:extLst>
      <p:ext uri="{BB962C8B-B14F-4D97-AF65-F5344CB8AC3E}">
        <p14:creationId xmlns:p14="http://schemas.microsoft.com/office/powerpoint/2010/main" val="143914539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title"/>
          </p:nvPr>
        </p:nvSpPr>
        <p:spPr>
          <a:xfrm>
            <a:off x="457200" y="-27384"/>
            <a:ext cx="8229600" cy="1008112"/>
          </a:xfrm>
        </p:spPr>
        <p:txBody>
          <a:bodyPr/>
          <a:lstStyle/>
          <a:p>
            <a:r>
              <a:rPr lang="en-US" altLang="en-US" sz="2800" b="1" u="sng" dirty="0"/>
              <a:t>ECHS POLYCLINIC, BASE HOSP, DELHI CANTT </a:t>
            </a:r>
          </a:p>
        </p:txBody>
      </p:sp>
      <p:sp>
        <p:nvSpPr>
          <p:cNvPr id="4100" name="Slide Number Placeholder 4"/>
          <p:cNvSpPr>
            <a:spLocks noGrp="1"/>
          </p:cNvSpPr>
          <p:nvPr>
            <p:ph type="sldNum" sz="quarter" idx="12"/>
          </p:nvPr>
        </p:nvSpPr>
        <p:spPr bwMode="auto">
          <a:noFill/>
          <a:ln>
            <a:miter lim="800000"/>
            <a:headEnd/>
            <a:tailEnd/>
          </a:ln>
        </p:spPr>
        <p:txBody>
          <a:bodyPr/>
          <a:lstStyle/>
          <a:p>
            <a:fld id="{7F177788-F7A5-47B3-8715-F72B7FEA71DC}" type="slidenum">
              <a:rPr lang="en-GB" altLang="en-US"/>
              <a:pPr/>
              <a:t>15</a:t>
            </a:fld>
            <a:endParaRPr lang="en-GB" altLang="en-US"/>
          </a:p>
        </p:txBody>
      </p:sp>
      <p:pic>
        <p:nvPicPr>
          <p:cNvPr id="5" name="Picture 4" descr="Related image">
            <a:extLst>
              <a:ext uri="{FF2B5EF4-FFF2-40B4-BE49-F238E27FC236}">
                <a16:creationId xmlns:a16="http://schemas.microsoft.com/office/drawing/2014/main" id="{37954848-33CB-4E9F-B3D6-D7FD84D0C1C8}"/>
              </a:ext>
            </a:extLst>
          </p:cNvPr>
          <p:cNvPicPr/>
          <p:nvPr/>
        </p:nvPicPr>
        <p:blipFill>
          <a:blip r:embed="rId2"/>
          <a:srcRect/>
          <a:stretch>
            <a:fillRect/>
          </a:stretch>
        </p:blipFill>
        <p:spPr bwMode="auto">
          <a:xfrm>
            <a:off x="63830" y="87347"/>
            <a:ext cx="907770" cy="679907"/>
          </a:xfrm>
          <a:prstGeom prst="rect">
            <a:avLst/>
          </a:prstGeom>
          <a:noFill/>
          <a:ln w="9525">
            <a:noFill/>
            <a:miter lim="800000"/>
            <a:headEnd/>
            <a:tailEnd/>
          </a:ln>
        </p:spPr>
      </p:pic>
      <p:pic>
        <p:nvPicPr>
          <p:cNvPr id="6" name="Picture 5">
            <a:extLst>
              <a:ext uri="{FF2B5EF4-FFF2-40B4-BE49-F238E27FC236}">
                <a16:creationId xmlns:a16="http://schemas.microsoft.com/office/drawing/2014/main" id="{835C86CA-3F78-4C9F-9CBB-84C10FD8C414}"/>
              </a:ext>
            </a:extLst>
          </p:cNvPr>
          <p:cNvPicPr/>
          <p:nvPr/>
        </p:nvPicPr>
        <p:blipFill>
          <a:blip r:embed="rId3"/>
          <a:srcRect/>
          <a:stretch>
            <a:fillRect/>
          </a:stretch>
        </p:blipFill>
        <p:spPr bwMode="auto">
          <a:xfrm>
            <a:off x="8128726" y="44624"/>
            <a:ext cx="907770" cy="743652"/>
          </a:xfrm>
          <a:prstGeom prst="rect">
            <a:avLst/>
          </a:prstGeom>
          <a:noFill/>
          <a:ln w="9525">
            <a:noFill/>
            <a:miter lim="800000"/>
            <a:headEnd/>
            <a:tailEnd/>
          </a:ln>
        </p:spPr>
      </p:pic>
      <p:pic>
        <p:nvPicPr>
          <p:cNvPr id="7" name="Content Placeholder 6">
            <a:extLst>
              <a:ext uri="{FF2B5EF4-FFF2-40B4-BE49-F238E27FC236}">
                <a16:creationId xmlns:a16="http://schemas.microsoft.com/office/drawing/2014/main" id="{5BBC668B-90D2-DD50-4EF3-F43470CCA24D}"/>
              </a:ext>
            </a:extLst>
          </p:cNvPr>
          <p:cNvPicPr>
            <a:picLocks noGrp="1" noChangeAspect="1"/>
          </p:cNvPicPr>
          <p:nvPr>
            <p:ph idx="1"/>
          </p:nvPr>
        </p:nvPicPr>
        <p:blipFill>
          <a:blip r:embed="rId4" cstate="print">
            <a:extLst>
              <a:ext uri="{28A0092B-C50C-407E-A947-70E740481C1C}">
                <a14:useLocalDpi xmlns:a14="http://schemas.microsoft.com/office/drawing/2010/main" val="0"/>
              </a:ext>
            </a:extLst>
          </a:blip>
          <a:srcRect/>
          <a:stretch>
            <a:fillRect/>
          </a:stretch>
        </p:blipFill>
        <p:spPr bwMode="auto">
          <a:xfrm>
            <a:off x="265566" y="1124745"/>
            <a:ext cx="4090410" cy="2304255"/>
          </a:xfrm>
          <a:prstGeom prst="rect">
            <a:avLst/>
          </a:prstGeom>
          <a:noFill/>
          <a:ln w="28575">
            <a:solidFill>
              <a:schemeClr val="tx1"/>
            </a:solidFill>
          </a:ln>
        </p:spPr>
      </p:pic>
      <p:pic>
        <p:nvPicPr>
          <p:cNvPr id="8" name="Picture 7">
            <a:extLst>
              <a:ext uri="{FF2B5EF4-FFF2-40B4-BE49-F238E27FC236}">
                <a16:creationId xmlns:a16="http://schemas.microsoft.com/office/drawing/2014/main" id="{96F0B7EB-17A5-3544-A2AC-864591F58291}"/>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811867" y="1124745"/>
            <a:ext cx="4152621" cy="2280608"/>
          </a:xfrm>
          <a:prstGeom prst="rect">
            <a:avLst/>
          </a:prstGeom>
          <a:noFill/>
          <a:ln w="28575">
            <a:solidFill>
              <a:schemeClr val="tx1"/>
            </a:solidFill>
          </a:ln>
        </p:spPr>
      </p:pic>
      <p:pic>
        <p:nvPicPr>
          <p:cNvPr id="9" name="Picture 8">
            <a:extLst>
              <a:ext uri="{FF2B5EF4-FFF2-40B4-BE49-F238E27FC236}">
                <a16:creationId xmlns:a16="http://schemas.microsoft.com/office/drawing/2014/main" id="{68AF7FC9-CDB0-782E-7C4A-EE94EC56AEFA}"/>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51521" y="4078135"/>
            <a:ext cx="4090410" cy="2375201"/>
          </a:xfrm>
          <a:prstGeom prst="rect">
            <a:avLst/>
          </a:prstGeom>
          <a:noFill/>
          <a:ln w="28575">
            <a:solidFill>
              <a:schemeClr val="tx1"/>
            </a:solidFill>
          </a:ln>
        </p:spPr>
      </p:pic>
      <p:pic>
        <p:nvPicPr>
          <p:cNvPr id="10" name="Picture 9">
            <a:extLst>
              <a:ext uri="{FF2B5EF4-FFF2-40B4-BE49-F238E27FC236}">
                <a16:creationId xmlns:a16="http://schemas.microsoft.com/office/drawing/2014/main" id="{24E68DC3-23FB-D58B-B5DA-834B28E46CEA}"/>
              </a:ext>
            </a:extLst>
          </p:cNvPr>
          <p:cNvPicPr>
            <a:picLocks noChangeAspect="1"/>
          </p:cNvPicPr>
          <p:nvPr/>
        </p:nvPicPr>
        <p:blipFill>
          <a:blip r:embed="rId7"/>
          <a:stretch>
            <a:fillRect/>
          </a:stretch>
        </p:blipFill>
        <p:spPr bwMode="auto">
          <a:xfrm>
            <a:off x="4874078" y="4078134"/>
            <a:ext cx="4090410" cy="2345933"/>
          </a:xfrm>
          <a:prstGeom prst="rect">
            <a:avLst/>
          </a:prstGeom>
          <a:noFill/>
          <a:ln w="28575">
            <a:solidFill>
              <a:schemeClr val="tx1"/>
            </a:solidFill>
          </a:ln>
        </p:spPr>
      </p:pic>
    </p:spTree>
    <p:extLst>
      <p:ext uri="{BB962C8B-B14F-4D97-AF65-F5344CB8AC3E}">
        <p14:creationId xmlns:p14="http://schemas.microsoft.com/office/powerpoint/2010/main" val="126174528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a:extLst>
              <a:ext uri="{FF2B5EF4-FFF2-40B4-BE49-F238E27FC236}">
                <a16:creationId xmlns:a16="http://schemas.microsoft.com/office/drawing/2014/main" id="{D620621A-F5B9-498B-B151-FE85BF5D3F80}"/>
              </a:ext>
            </a:extLst>
          </p:cNvPr>
          <p:cNvSpPr>
            <a:spLocks noGrp="1"/>
          </p:cNvSpPr>
          <p:nvPr>
            <p:ph type="subTitle" idx="4294967295"/>
          </p:nvPr>
        </p:nvSpPr>
        <p:spPr>
          <a:xfrm>
            <a:off x="0" y="1412776"/>
            <a:ext cx="8686800" cy="4653455"/>
          </a:xfrm>
        </p:spPr>
        <p:txBody>
          <a:bodyPr/>
          <a:lstStyle/>
          <a:p>
            <a:pPr marL="660400" indent="-374650" algn="just" eaLnBrk="1" hangingPunct="1">
              <a:lnSpc>
                <a:spcPct val="80000"/>
              </a:lnSpc>
              <a:spcBef>
                <a:spcPts val="600"/>
              </a:spcBef>
              <a:spcAft>
                <a:spcPts val="600"/>
              </a:spcAft>
              <a:buFont typeface="Wingdings" panose="05000000000000000000" pitchFamily="2" charset="2"/>
              <a:buChar char="Ø"/>
            </a:pPr>
            <a:r>
              <a:rPr lang="en-US" altLang="en-US" sz="2800" dirty="0">
                <a:solidFill>
                  <a:schemeClr val="tx1"/>
                </a:solidFill>
                <a:cs typeface="Arial" panose="020B0604020202020204" pitchFamily="34" charset="0"/>
              </a:rPr>
              <a:t>To Provide </a:t>
            </a:r>
            <a:r>
              <a:rPr lang="en-US" altLang="en-US" sz="2800" b="1" dirty="0">
                <a:solidFill>
                  <a:schemeClr val="tx1"/>
                </a:solidFill>
                <a:cs typeface="Arial" panose="020B0604020202020204" pitchFamily="34" charset="0"/>
              </a:rPr>
              <a:t>quality healthcare </a:t>
            </a:r>
            <a:r>
              <a:rPr lang="en-US" altLang="en-US" sz="2800" dirty="0">
                <a:solidFill>
                  <a:schemeClr val="tx1"/>
                </a:solidFill>
                <a:cs typeface="Arial" panose="020B0604020202020204" pitchFamily="34" charset="0"/>
              </a:rPr>
              <a:t>to ESM Pensioners and their Dependents.</a:t>
            </a:r>
          </a:p>
          <a:p>
            <a:pPr marL="660400" indent="-374650" algn="just" eaLnBrk="1" hangingPunct="1">
              <a:lnSpc>
                <a:spcPct val="80000"/>
              </a:lnSpc>
              <a:spcBef>
                <a:spcPts val="600"/>
              </a:spcBef>
              <a:spcAft>
                <a:spcPts val="600"/>
              </a:spcAft>
              <a:buFont typeface="Wingdings" panose="05000000000000000000" pitchFamily="2" charset="2"/>
              <a:buChar char="Ø"/>
            </a:pPr>
            <a:endParaRPr lang="en-US" altLang="en-US" sz="2800" dirty="0">
              <a:solidFill>
                <a:schemeClr val="tx1"/>
              </a:solidFill>
              <a:cs typeface="Arial" panose="020B0604020202020204" pitchFamily="34" charset="0"/>
            </a:endParaRPr>
          </a:p>
          <a:p>
            <a:pPr marL="660400" indent="-374650" algn="just" eaLnBrk="1" hangingPunct="1">
              <a:lnSpc>
                <a:spcPct val="80000"/>
              </a:lnSpc>
              <a:spcBef>
                <a:spcPts val="600"/>
              </a:spcBef>
              <a:spcAft>
                <a:spcPts val="600"/>
              </a:spcAft>
              <a:buFont typeface="Wingdings" panose="05000000000000000000" pitchFamily="2" charset="2"/>
              <a:buChar char="Ø"/>
            </a:pPr>
            <a:r>
              <a:rPr lang="en-US" altLang="en-US" sz="2800" b="1" dirty="0">
                <a:solidFill>
                  <a:srgbClr val="C00000"/>
                </a:solidFill>
                <a:cs typeface="Arial" panose="020B0604020202020204" pitchFamily="34" charset="0"/>
              </a:rPr>
              <a:t>Cashless/ Cap less treatment </a:t>
            </a:r>
            <a:r>
              <a:rPr lang="en-US" altLang="en-US" sz="2800" dirty="0">
                <a:solidFill>
                  <a:srgbClr val="C00000"/>
                </a:solidFill>
                <a:cs typeface="Arial" panose="020B0604020202020204" pitchFamily="34" charset="0"/>
              </a:rPr>
              <a:t>through ECHS polyclinic, Service Hospitals and Empaneled Hospitals.</a:t>
            </a:r>
          </a:p>
          <a:p>
            <a:pPr marL="660400" indent="-374650" algn="just" eaLnBrk="1" hangingPunct="1">
              <a:lnSpc>
                <a:spcPct val="80000"/>
              </a:lnSpc>
              <a:spcBef>
                <a:spcPts val="600"/>
              </a:spcBef>
              <a:spcAft>
                <a:spcPts val="600"/>
              </a:spcAft>
              <a:buFont typeface="Wingdings" panose="05000000000000000000" pitchFamily="2" charset="2"/>
              <a:buChar char="Ø"/>
            </a:pPr>
            <a:endParaRPr lang="en-US" altLang="en-US" sz="2800" dirty="0">
              <a:solidFill>
                <a:schemeClr val="tx1"/>
              </a:solidFill>
              <a:cs typeface="Arial" panose="020B0604020202020204" pitchFamily="34" charset="0"/>
            </a:endParaRPr>
          </a:p>
          <a:p>
            <a:pPr marL="660400" indent="-374650" algn="just" eaLnBrk="1" hangingPunct="1">
              <a:lnSpc>
                <a:spcPct val="80000"/>
              </a:lnSpc>
              <a:spcBef>
                <a:spcPts val="600"/>
              </a:spcBef>
              <a:spcAft>
                <a:spcPts val="600"/>
              </a:spcAft>
              <a:buFont typeface="Wingdings" panose="05000000000000000000" pitchFamily="2" charset="2"/>
              <a:buChar char="Ø"/>
            </a:pPr>
            <a:r>
              <a:rPr lang="en-US" altLang="en-US" sz="2800" b="1" dirty="0">
                <a:solidFill>
                  <a:schemeClr val="tx1"/>
                </a:solidFill>
                <a:cs typeface="Arial" panose="020B0604020202020204" pitchFamily="34" charset="0"/>
              </a:rPr>
              <a:t>Out Patient Care </a:t>
            </a:r>
            <a:r>
              <a:rPr lang="en-US" altLang="en-US" sz="2800" dirty="0">
                <a:solidFill>
                  <a:schemeClr val="tx1"/>
                </a:solidFill>
                <a:cs typeface="Arial" panose="020B0604020202020204" pitchFamily="34" charset="0"/>
              </a:rPr>
              <a:t>is provided by polyclinic and             In patient care (Hospitalization) through BHDC, AHRR  and Empaneled Civil Hospitals.</a:t>
            </a:r>
          </a:p>
          <a:p>
            <a:pPr marL="660400" indent="-374650" eaLnBrk="1" hangingPunct="1">
              <a:lnSpc>
                <a:spcPct val="80000"/>
              </a:lnSpc>
              <a:buFont typeface="Wingdings" panose="05000000000000000000" pitchFamily="2" charset="2"/>
              <a:buChar char="Ø"/>
            </a:pPr>
            <a:endParaRPr lang="en-US" altLang="en-US" sz="2400" dirty="0">
              <a:solidFill>
                <a:schemeClr val="tx1"/>
              </a:solidFill>
              <a:latin typeface="Arial" panose="020B0604020202020204" pitchFamily="34" charset="0"/>
              <a:cs typeface="Arial" panose="020B0604020202020204" pitchFamily="34" charset="0"/>
            </a:endParaRPr>
          </a:p>
        </p:txBody>
      </p:sp>
      <p:sp>
        <p:nvSpPr>
          <p:cNvPr id="7" name="Title 5">
            <a:extLst>
              <a:ext uri="{FF2B5EF4-FFF2-40B4-BE49-F238E27FC236}">
                <a16:creationId xmlns:a16="http://schemas.microsoft.com/office/drawing/2014/main" id="{BE6F8688-F8FA-42E5-A686-8898E234EFE1}"/>
              </a:ext>
            </a:extLst>
          </p:cNvPr>
          <p:cNvSpPr txBox="1">
            <a:spLocks/>
          </p:cNvSpPr>
          <p:nvPr/>
        </p:nvSpPr>
        <p:spPr bwMode="auto">
          <a:xfrm>
            <a:off x="0" y="133643"/>
            <a:ext cx="9144000" cy="1135117"/>
          </a:xfrm>
          <a:prstGeom prst="rect">
            <a:avLst/>
          </a:prstGeom>
          <a:noFill/>
          <a:ln w="9525">
            <a:noFill/>
            <a:miter lim="800000"/>
            <a:headEnd/>
            <a:tailEnd/>
          </a:ln>
        </p:spPr>
        <p:txBody>
          <a:bodyPr lIns="0" rIns="0" bIns="0" anchor="ctr">
            <a:scene3d>
              <a:camera prst="orthographicFront"/>
              <a:lightRig rig="freezing" dir="t">
                <a:rot lat="0" lon="0" rev="5640000"/>
              </a:lightRig>
            </a:scene3d>
            <a:sp3d prstMaterial="flat">
              <a:contourClr>
                <a:schemeClr val="tx2"/>
              </a:contourClr>
            </a:sp3d>
          </a:bodyPr>
          <a:lstStyle/>
          <a:p>
            <a:pPr algn="ctr" eaLnBrk="1" fontAlgn="auto" hangingPunct="1">
              <a:lnSpc>
                <a:spcPct val="200000"/>
              </a:lnSpc>
              <a:spcAft>
                <a:spcPts val="0"/>
              </a:spcAft>
              <a:defRPr/>
            </a:pPr>
            <a:r>
              <a:rPr lang="en-US" sz="3600" b="1" u="sng" dirty="0">
                <a:latin typeface="+mj-lt"/>
                <a:ea typeface="+mj-ea"/>
              </a:rPr>
              <a:t>ROLE  AND FUNCTIONING</a:t>
            </a:r>
          </a:p>
          <a:p>
            <a:pPr algn="ctr" eaLnBrk="1" fontAlgn="auto" hangingPunct="1">
              <a:lnSpc>
                <a:spcPct val="200000"/>
              </a:lnSpc>
              <a:spcAft>
                <a:spcPts val="0"/>
              </a:spcAft>
              <a:defRPr/>
            </a:pPr>
            <a:r>
              <a:rPr lang="en-US" sz="3600" b="1" u="sng" dirty="0">
                <a:latin typeface="+mj-lt"/>
                <a:ea typeface="+mj-ea"/>
              </a:rPr>
              <a:t> </a:t>
            </a:r>
          </a:p>
        </p:txBody>
      </p:sp>
      <p:pic>
        <p:nvPicPr>
          <p:cNvPr id="12292" name="Picture 60">
            <a:extLst>
              <a:ext uri="{FF2B5EF4-FFF2-40B4-BE49-F238E27FC236}">
                <a16:creationId xmlns:a16="http://schemas.microsoft.com/office/drawing/2014/main" id="{8C1E886F-32C2-472F-A29C-3B7EA6E63D3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685800" cy="51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3" name="Picture 61">
            <a:extLst>
              <a:ext uri="{FF2B5EF4-FFF2-40B4-BE49-F238E27FC236}">
                <a16:creationId xmlns:a16="http://schemas.microsoft.com/office/drawing/2014/main" id="{F7950C48-C4F8-47E8-A849-BFA1080A1F3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82000" y="0"/>
            <a:ext cx="762000" cy="51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a:xfrm>
            <a:off x="457200" y="-27384"/>
            <a:ext cx="8229600" cy="1143000"/>
          </a:xfrm>
        </p:spPr>
        <p:txBody>
          <a:bodyPr/>
          <a:lstStyle/>
          <a:p>
            <a:r>
              <a:rPr lang="en-US" altLang="en-US" sz="3600" b="1" u="sng" dirty="0"/>
              <a:t>METHODOLOGY</a:t>
            </a:r>
            <a:r>
              <a:rPr lang="en-US" altLang="en-US" b="1" u="sng" dirty="0"/>
              <a:t> </a:t>
            </a:r>
          </a:p>
        </p:txBody>
      </p:sp>
      <p:sp>
        <p:nvSpPr>
          <p:cNvPr id="5123" name="Content Placeholder 2"/>
          <p:cNvSpPr>
            <a:spLocks noGrp="1"/>
          </p:cNvSpPr>
          <p:nvPr>
            <p:ph idx="1"/>
          </p:nvPr>
        </p:nvSpPr>
        <p:spPr>
          <a:xfrm>
            <a:off x="323528" y="980728"/>
            <a:ext cx="8640960" cy="5740747"/>
          </a:xfrm>
        </p:spPr>
        <p:txBody>
          <a:bodyPr/>
          <a:lstStyle/>
          <a:p>
            <a:pPr>
              <a:spcBef>
                <a:spcPts val="600"/>
              </a:spcBef>
              <a:spcAft>
                <a:spcPts val="0"/>
              </a:spcAft>
            </a:pPr>
            <a:r>
              <a:rPr lang="en-US" sz="2000" b="1" dirty="0">
                <a:solidFill>
                  <a:srgbClr val="C00000"/>
                </a:solidFill>
                <a:effectLst/>
                <a:ea typeface="Times New Roman" panose="02020603050405020304" pitchFamily="18" charset="0"/>
                <a:cs typeface="Times New Roman" panose="02020603050405020304" pitchFamily="18" charset="0"/>
              </a:rPr>
              <a:t>Study Location: </a:t>
            </a:r>
            <a:r>
              <a:rPr lang="en-US" sz="2000" dirty="0">
                <a:solidFill>
                  <a:srgbClr val="C00000"/>
                </a:solidFill>
                <a:effectLst/>
                <a:ea typeface="Times New Roman" panose="02020603050405020304" pitchFamily="18" charset="0"/>
                <a:cs typeface="Times New Roman" panose="02020603050405020304" pitchFamily="18" charset="0"/>
              </a:rPr>
              <a:t>ECHS Polyclinic, Base Hospital, Delhi Cantt.</a:t>
            </a:r>
            <a:endParaRPr lang="en-IN" sz="2000" dirty="0">
              <a:solidFill>
                <a:srgbClr val="C00000"/>
              </a:solidFill>
              <a:effectLst/>
              <a:ea typeface="Calibri" panose="020F0502020204030204" pitchFamily="34" charset="0"/>
              <a:cs typeface="Times New Roman" panose="02020603050405020304" pitchFamily="18" charset="0"/>
            </a:endParaRPr>
          </a:p>
          <a:p>
            <a:pPr>
              <a:spcBef>
                <a:spcPts val="600"/>
              </a:spcBef>
              <a:spcAft>
                <a:spcPts val="0"/>
              </a:spcAft>
            </a:pPr>
            <a:r>
              <a:rPr lang="en-US" sz="2000" b="1" dirty="0">
                <a:effectLst/>
                <a:ea typeface="Times New Roman" panose="02020603050405020304" pitchFamily="18" charset="0"/>
                <a:cs typeface="Times New Roman" panose="02020603050405020304" pitchFamily="18" charset="0"/>
              </a:rPr>
              <a:t>Study Period</a:t>
            </a:r>
            <a:r>
              <a:rPr lang="en-US" sz="2000" dirty="0">
                <a:effectLst/>
                <a:ea typeface="Times New Roman" panose="02020603050405020304" pitchFamily="18" charset="0"/>
                <a:cs typeface="Times New Roman" panose="02020603050405020304" pitchFamily="18" charset="0"/>
              </a:rPr>
              <a:t>: 15 Mar - 15 Jun 22.</a:t>
            </a:r>
            <a:endParaRPr lang="en-IN" sz="2000" dirty="0">
              <a:effectLst/>
              <a:ea typeface="Calibri" panose="020F0502020204030204" pitchFamily="34" charset="0"/>
              <a:cs typeface="Times New Roman" panose="02020603050405020304" pitchFamily="18" charset="0"/>
            </a:endParaRPr>
          </a:p>
          <a:p>
            <a:pPr>
              <a:spcBef>
                <a:spcPts val="600"/>
              </a:spcBef>
              <a:spcAft>
                <a:spcPts val="0"/>
              </a:spcAft>
            </a:pPr>
            <a:r>
              <a:rPr lang="en-US" sz="2000" b="1" dirty="0">
                <a:solidFill>
                  <a:srgbClr val="C00000"/>
                </a:solidFill>
                <a:cs typeface="Arial" panose="020B0604020202020204" pitchFamily="34" charset="0"/>
              </a:rPr>
              <a:t>Study Design:  NQAS and KAYAKALP Audit, </a:t>
            </a:r>
            <a:r>
              <a:rPr lang="en-IN" sz="2000" b="1" dirty="0">
                <a:solidFill>
                  <a:srgbClr val="C00000"/>
                </a:solidFill>
                <a:effectLst/>
                <a:ea typeface="Times New Roman" panose="02020603050405020304" pitchFamily="18" charset="0"/>
                <a:cs typeface="Arial" panose="020B0604020202020204" pitchFamily="34" charset="0"/>
              </a:rPr>
              <a:t>Patient Satisfaction S</a:t>
            </a:r>
            <a:r>
              <a:rPr lang="en-US" sz="2000" b="1" dirty="0" err="1">
                <a:solidFill>
                  <a:srgbClr val="C00000"/>
                </a:solidFill>
                <a:cs typeface="Arial" panose="020B0604020202020204" pitchFamily="34" charset="0"/>
              </a:rPr>
              <a:t>urvey</a:t>
            </a:r>
            <a:r>
              <a:rPr lang="en-US" sz="2000" dirty="0">
                <a:solidFill>
                  <a:srgbClr val="C00000"/>
                </a:solidFill>
                <a:cs typeface="Arial" panose="020B0604020202020204" pitchFamily="34" charset="0"/>
              </a:rPr>
              <a:t>.</a:t>
            </a:r>
            <a:endParaRPr lang="en-US" sz="2000" b="1" dirty="0">
              <a:solidFill>
                <a:srgbClr val="C00000"/>
              </a:solidFill>
              <a:cs typeface="Arial" panose="020B0604020202020204" pitchFamily="34" charset="0"/>
            </a:endParaRPr>
          </a:p>
          <a:p>
            <a:pPr>
              <a:spcBef>
                <a:spcPts val="600"/>
              </a:spcBef>
              <a:spcAft>
                <a:spcPts val="0"/>
              </a:spcAft>
            </a:pPr>
            <a:r>
              <a:rPr lang="en-US" sz="2000" b="1" u="sng" dirty="0">
                <a:effectLst/>
                <a:ea typeface="Times New Roman" panose="02020603050405020304" pitchFamily="18" charset="0"/>
                <a:cs typeface="Times New Roman" panose="02020603050405020304" pitchFamily="18" charset="0"/>
              </a:rPr>
              <a:t>Tools of Data Collection</a:t>
            </a:r>
            <a:r>
              <a:rPr lang="en-US" sz="2000" b="1" dirty="0">
                <a:effectLst/>
                <a:ea typeface="Times New Roman" panose="02020603050405020304" pitchFamily="18" charset="0"/>
                <a:cs typeface="Times New Roman" panose="02020603050405020304" pitchFamily="18" charset="0"/>
              </a:rPr>
              <a:t>:-   </a:t>
            </a:r>
            <a:endParaRPr lang="en-IN" sz="2000" dirty="0">
              <a:effectLst/>
              <a:ea typeface="Calibri" panose="020F0502020204030204" pitchFamily="34" charset="0"/>
              <a:cs typeface="Times New Roman" panose="02020603050405020304" pitchFamily="18" charset="0"/>
            </a:endParaRPr>
          </a:p>
          <a:p>
            <a:pPr lvl="1" indent="-342900" algn="just">
              <a:spcBef>
                <a:spcPts val="600"/>
              </a:spcBef>
              <a:spcAft>
                <a:spcPts val="0"/>
              </a:spcAft>
              <a:buFont typeface="Wingdings" panose="05000000000000000000" pitchFamily="2" charset="2"/>
              <a:buChar char="Ø"/>
            </a:pPr>
            <a:r>
              <a:rPr lang="en-IN" sz="2000" b="1" dirty="0">
                <a:effectLst/>
                <a:ea typeface="Times New Roman" panose="02020603050405020304" pitchFamily="18" charset="0"/>
                <a:cs typeface="Times New Roman" panose="02020603050405020304" pitchFamily="18" charset="0"/>
              </a:rPr>
              <a:t>  </a:t>
            </a:r>
            <a:r>
              <a:rPr lang="en-IN" sz="2000" b="1" u="sng" dirty="0">
                <a:effectLst/>
                <a:ea typeface="Times New Roman" panose="02020603050405020304" pitchFamily="18" charset="0"/>
                <a:cs typeface="Arial" panose="020B0604020202020204" pitchFamily="34" charset="0"/>
              </a:rPr>
              <a:t>Primary Data</a:t>
            </a:r>
            <a:r>
              <a:rPr lang="en-IN" sz="2000" dirty="0">
                <a:effectLst/>
                <a:ea typeface="Times New Roman" panose="02020603050405020304" pitchFamily="18" charset="0"/>
                <a:cs typeface="Arial" panose="020B0604020202020204" pitchFamily="34" charset="0"/>
              </a:rPr>
              <a:t>. Observation, Interview (Interaction with concerned  authorities, patients), Quality Assessment Tools (PHC Tool kit, PHC </a:t>
            </a:r>
            <a:r>
              <a:rPr lang="en-IN" sz="2000" dirty="0" err="1">
                <a:effectLst/>
                <a:ea typeface="Times New Roman" panose="02020603050405020304" pitchFamily="18" charset="0"/>
                <a:cs typeface="Arial" panose="020B0604020202020204" pitchFamily="34" charset="0"/>
              </a:rPr>
              <a:t>Kayakalp</a:t>
            </a:r>
            <a:r>
              <a:rPr lang="en-IN" sz="2000" dirty="0">
                <a:effectLst/>
                <a:ea typeface="Times New Roman" panose="02020603050405020304" pitchFamily="18" charset="0"/>
                <a:cs typeface="Arial" panose="020B0604020202020204" pitchFamily="34" charset="0"/>
              </a:rPr>
              <a:t> Checklist), Questionnaire. </a:t>
            </a:r>
          </a:p>
          <a:p>
            <a:pPr marL="0" marR="0" lvl="0" indent="0" algn="l" defTabSz="457200" rtl="0" eaLnBrk="1" fontAlgn="auto" latinLnBrk="0" hangingPunct="1">
              <a:lnSpc>
                <a:spcPct val="100000"/>
              </a:lnSpc>
              <a:spcBef>
                <a:spcPts val="600"/>
              </a:spcBef>
              <a:spcAft>
                <a:spcPts val="0"/>
              </a:spcAft>
              <a:buClrTx/>
              <a:buSzTx/>
              <a:buFontTx/>
              <a:buNone/>
              <a:tabLst/>
              <a:defRPr/>
            </a:pPr>
            <a:r>
              <a:rPr lang="en-IN" sz="2000" b="0" dirty="0">
                <a:solidFill>
                  <a:srgbClr val="C00000"/>
                </a:solidFill>
                <a:cs typeface="Arial" panose="020B0604020202020204" pitchFamily="34" charset="0"/>
              </a:rPr>
              <a:t>		</a:t>
            </a:r>
            <a:r>
              <a:rPr lang="en-IN" sz="2000" b="0" dirty="0">
                <a:solidFill>
                  <a:srgbClr val="7030A0"/>
                </a:solidFill>
                <a:cs typeface="Arial" panose="020B0604020202020204" pitchFamily="34" charset="0"/>
              </a:rPr>
              <a:t>OPD sheet of NQAS PHC Toolkit_19March20 and   							(http://qi.nhsrcindia.org/cms-category/nqas-tools)</a:t>
            </a:r>
          </a:p>
          <a:p>
            <a:pPr marL="0" marR="0" lvl="0" indent="0" algn="l" defTabSz="457200" rtl="0" eaLnBrk="1" fontAlgn="auto" latinLnBrk="0" hangingPunct="1">
              <a:lnSpc>
                <a:spcPct val="100000"/>
              </a:lnSpc>
              <a:spcBef>
                <a:spcPts val="600"/>
              </a:spcBef>
              <a:spcAft>
                <a:spcPts val="0"/>
              </a:spcAft>
              <a:buClrTx/>
              <a:buSzTx/>
              <a:buFontTx/>
              <a:buNone/>
              <a:tabLst/>
              <a:defRPr/>
            </a:pPr>
            <a:r>
              <a:rPr lang="en-US" sz="2000" b="0" dirty="0">
                <a:solidFill>
                  <a:srgbClr val="7030A0"/>
                </a:solidFill>
                <a:cs typeface="Arial" panose="020B0604020202020204" pitchFamily="34" charset="0"/>
              </a:rPr>
              <a:t>		PHC </a:t>
            </a:r>
            <a:r>
              <a:rPr lang="en-US" sz="2000" b="0" dirty="0" err="1">
                <a:solidFill>
                  <a:srgbClr val="7030A0"/>
                </a:solidFill>
                <a:cs typeface="Arial" panose="020B0604020202020204" pitchFamily="34" charset="0"/>
              </a:rPr>
              <a:t>Kayakalp</a:t>
            </a:r>
            <a:r>
              <a:rPr lang="en-US" sz="2000" b="0" dirty="0">
                <a:solidFill>
                  <a:srgbClr val="7030A0"/>
                </a:solidFill>
                <a:cs typeface="Arial" panose="020B0604020202020204" pitchFamily="34" charset="0"/>
              </a:rPr>
              <a:t> Checklist without beds-JUNE 2019  						        (http://qi.nhsrcindia.org/cms-category/tools-kayakalp)</a:t>
            </a:r>
            <a:endParaRPr lang="en-IN" sz="2000" dirty="0">
              <a:solidFill>
                <a:srgbClr val="7030A0"/>
              </a:solidFill>
              <a:effectLst/>
              <a:ea typeface="Calibri" panose="020F0502020204030204" pitchFamily="34" charset="0"/>
              <a:cs typeface="Arial" panose="020B0604020202020204" pitchFamily="34" charset="0"/>
            </a:endParaRPr>
          </a:p>
          <a:p>
            <a:pPr lvl="1" indent="-342900">
              <a:spcBef>
                <a:spcPts val="600"/>
              </a:spcBef>
              <a:spcAft>
                <a:spcPts val="0"/>
              </a:spcAft>
              <a:buFont typeface="Wingdings" panose="05000000000000000000" pitchFamily="2" charset="2"/>
              <a:buChar char="Ø"/>
            </a:pPr>
            <a:r>
              <a:rPr lang="en-IN" sz="2000" b="1" dirty="0">
                <a:effectLst/>
                <a:ea typeface="Times New Roman" panose="02020603050405020304" pitchFamily="18" charset="0"/>
                <a:cs typeface="Arial" panose="020B0604020202020204" pitchFamily="34" charset="0"/>
              </a:rPr>
              <a:t>  	</a:t>
            </a:r>
            <a:r>
              <a:rPr lang="en-IN" sz="2000" b="1" u="sng" dirty="0">
                <a:effectLst/>
                <a:ea typeface="Times New Roman" panose="02020603050405020304" pitchFamily="18" charset="0"/>
                <a:cs typeface="Arial" panose="020B0604020202020204" pitchFamily="34" charset="0"/>
              </a:rPr>
              <a:t>Secondary Data</a:t>
            </a:r>
            <a:r>
              <a:rPr lang="en-IN" sz="2000" dirty="0">
                <a:effectLst/>
                <a:ea typeface="Times New Roman" panose="02020603050405020304" pitchFamily="18" charset="0"/>
                <a:cs typeface="Arial" panose="020B0604020202020204" pitchFamily="34" charset="0"/>
              </a:rPr>
              <a:t>. Policy, Procedures (SOPs) and Records.</a:t>
            </a:r>
            <a:r>
              <a:rPr lang="en-US" sz="2000" b="1" dirty="0">
                <a:effectLst/>
                <a:ea typeface="Times New Roman" panose="02020603050405020304" pitchFamily="18" charset="0"/>
                <a:cs typeface="Arial" panose="020B0604020202020204" pitchFamily="34" charset="0"/>
              </a:rPr>
              <a:t> </a:t>
            </a:r>
            <a:endParaRPr lang="en-IN" sz="2000" dirty="0">
              <a:effectLst/>
              <a:ea typeface="Calibri" panose="020F0502020204030204" pitchFamily="34" charset="0"/>
              <a:cs typeface="Arial" panose="020B0604020202020204" pitchFamily="34" charset="0"/>
            </a:endParaRPr>
          </a:p>
          <a:p>
            <a:pPr>
              <a:spcBef>
                <a:spcPts val="600"/>
              </a:spcBef>
              <a:spcAft>
                <a:spcPts val="0"/>
              </a:spcAft>
            </a:pPr>
            <a:r>
              <a:rPr lang="en-US" sz="2000" b="1" dirty="0">
                <a:solidFill>
                  <a:srgbClr val="C00000"/>
                </a:solidFill>
                <a:effectLst/>
                <a:ea typeface="Times New Roman" panose="02020603050405020304" pitchFamily="18" charset="0"/>
                <a:cs typeface="Times New Roman" panose="02020603050405020304" pitchFamily="18" charset="0"/>
              </a:rPr>
              <a:t>Study Population: </a:t>
            </a:r>
            <a:r>
              <a:rPr lang="en-US" sz="2000" dirty="0">
                <a:solidFill>
                  <a:srgbClr val="C00000"/>
                </a:solidFill>
                <a:effectLst/>
                <a:ea typeface="Times New Roman" panose="02020603050405020304" pitchFamily="18" charset="0"/>
                <a:cs typeface="Times New Roman" panose="02020603050405020304" pitchFamily="18" charset="0"/>
              </a:rPr>
              <a:t>ECHS patients (Master Card Holders, Consenting).</a:t>
            </a:r>
            <a:endParaRPr lang="en-IN" sz="2000" dirty="0">
              <a:solidFill>
                <a:srgbClr val="C00000"/>
              </a:solidFill>
              <a:effectLst/>
              <a:ea typeface="Calibri" panose="020F0502020204030204" pitchFamily="34" charset="0"/>
              <a:cs typeface="Times New Roman" panose="02020603050405020304" pitchFamily="18" charset="0"/>
            </a:endParaRPr>
          </a:p>
          <a:p>
            <a:pPr>
              <a:spcBef>
                <a:spcPts val="600"/>
              </a:spcBef>
              <a:spcAft>
                <a:spcPts val="0"/>
              </a:spcAft>
            </a:pPr>
            <a:r>
              <a:rPr lang="en-US" sz="2000" b="1" dirty="0">
                <a:effectLst/>
                <a:ea typeface="Times New Roman" panose="02020603050405020304" pitchFamily="18" charset="0"/>
                <a:cs typeface="Times New Roman" panose="02020603050405020304" pitchFamily="18" charset="0"/>
              </a:rPr>
              <a:t>Sample Size:  </a:t>
            </a:r>
            <a:r>
              <a:rPr lang="en-US" sz="2000" dirty="0">
                <a:effectLst/>
                <a:ea typeface="Times New Roman" panose="02020603050405020304" pitchFamily="18" charset="0"/>
                <a:cs typeface="Times New Roman" panose="02020603050405020304" pitchFamily="18" charset="0"/>
              </a:rPr>
              <a:t>100.</a:t>
            </a:r>
            <a:endParaRPr lang="en-IN" sz="2000" dirty="0">
              <a:effectLst/>
              <a:ea typeface="Calibri" panose="020F0502020204030204" pitchFamily="34" charset="0"/>
              <a:cs typeface="Times New Roman" panose="02020603050405020304" pitchFamily="18" charset="0"/>
            </a:endParaRPr>
          </a:p>
          <a:p>
            <a:pPr>
              <a:spcBef>
                <a:spcPts val="600"/>
              </a:spcBef>
              <a:spcAft>
                <a:spcPts val="0"/>
              </a:spcAft>
            </a:pPr>
            <a:r>
              <a:rPr lang="en-US" sz="2000" b="1" dirty="0">
                <a:solidFill>
                  <a:srgbClr val="C00000"/>
                </a:solidFill>
                <a:effectLst/>
                <a:ea typeface="Times New Roman" panose="02020603050405020304" pitchFamily="18" charset="0"/>
                <a:cs typeface="Times New Roman" panose="02020603050405020304" pitchFamily="18" charset="0"/>
              </a:rPr>
              <a:t>Sampling Method: </a:t>
            </a:r>
            <a:r>
              <a:rPr lang="en-US" sz="2000" dirty="0">
                <a:solidFill>
                  <a:srgbClr val="C00000"/>
                </a:solidFill>
                <a:effectLst/>
                <a:ea typeface="Times New Roman" panose="02020603050405020304" pitchFamily="18" charset="0"/>
                <a:cs typeface="Times New Roman" panose="02020603050405020304" pitchFamily="18" charset="0"/>
              </a:rPr>
              <a:t>Convenient.</a:t>
            </a:r>
            <a:endParaRPr lang="en-IN" sz="2000" dirty="0">
              <a:solidFill>
                <a:srgbClr val="C00000"/>
              </a:solidFill>
              <a:effectLst/>
              <a:ea typeface="Calibri" panose="020F0502020204030204" pitchFamily="34" charset="0"/>
              <a:cs typeface="Times New Roman" panose="02020603050405020304" pitchFamily="18" charset="0"/>
            </a:endParaRPr>
          </a:p>
          <a:p>
            <a:pPr algn="just">
              <a:spcBef>
                <a:spcPts val="600"/>
              </a:spcBef>
              <a:spcAft>
                <a:spcPts val="0"/>
              </a:spcAft>
            </a:pPr>
            <a:r>
              <a:rPr lang="en-US" sz="2000" b="1" dirty="0">
                <a:effectLst/>
                <a:ea typeface="Times New Roman" panose="02020603050405020304" pitchFamily="18" charset="0"/>
                <a:cs typeface="Times New Roman" panose="02020603050405020304" pitchFamily="18" charset="0"/>
              </a:rPr>
              <a:t>Data Analysis: </a:t>
            </a:r>
            <a:r>
              <a:rPr lang="en-US" sz="2000" dirty="0">
                <a:effectLst/>
                <a:ea typeface="Calibri" panose="020F0502020204030204" pitchFamily="34" charset="0"/>
                <a:cs typeface="Times New Roman" panose="02020603050405020304" pitchFamily="18" charset="0"/>
              </a:rPr>
              <a:t>Microsoft Excel.</a:t>
            </a:r>
            <a:endParaRPr lang="en-IN" sz="2000" dirty="0">
              <a:effectLst/>
              <a:ea typeface="Calibri" panose="020F0502020204030204" pitchFamily="34" charset="0"/>
              <a:cs typeface="Times New Roman" panose="02020603050405020304" pitchFamily="18" charset="0"/>
            </a:endParaRPr>
          </a:p>
          <a:p>
            <a:endParaRPr lang="en-US" dirty="0"/>
          </a:p>
        </p:txBody>
      </p:sp>
      <p:sp>
        <p:nvSpPr>
          <p:cNvPr id="5124" name="Slide Number Placeholder 4"/>
          <p:cNvSpPr>
            <a:spLocks noGrp="1"/>
          </p:cNvSpPr>
          <p:nvPr>
            <p:ph type="sldNum" sz="quarter" idx="12"/>
          </p:nvPr>
        </p:nvSpPr>
        <p:spPr bwMode="auto">
          <a:noFill/>
          <a:ln>
            <a:miter lim="800000"/>
            <a:headEnd/>
            <a:tailEnd/>
          </a:ln>
        </p:spPr>
        <p:txBody>
          <a:bodyPr/>
          <a:lstStyle/>
          <a:p>
            <a:fld id="{040D371D-130B-4FEE-83C3-D7A17CD68675}" type="slidenum">
              <a:rPr lang="en-GB" altLang="en-US"/>
              <a:pPr/>
              <a:t>17</a:t>
            </a:fld>
            <a:endParaRPr lang="en-GB" altLang="en-US"/>
          </a:p>
        </p:txBody>
      </p:sp>
    </p:spTree>
    <p:extLst>
      <p:ext uri="{BB962C8B-B14F-4D97-AF65-F5344CB8AC3E}">
        <p14:creationId xmlns:p14="http://schemas.microsoft.com/office/powerpoint/2010/main" val="254399657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a:xfrm>
            <a:off x="457200" y="-27384"/>
            <a:ext cx="8229600" cy="1143000"/>
          </a:xfrm>
        </p:spPr>
        <p:txBody>
          <a:bodyPr/>
          <a:lstStyle/>
          <a:p>
            <a:r>
              <a:rPr lang="en-US" altLang="en-US" sz="3600" b="1" u="sng" dirty="0"/>
              <a:t>STUDY DESIGN </a:t>
            </a:r>
          </a:p>
        </p:txBody>
      </p:sp>
      <p:sp>
        <p:nvSpPr>
          <p:cNvPr id="5123" name="Content Placeholder 2"/>
          <p:cNvSpPr>
            <a:spLocks noGrp="1"/>
          </p:cNvSpPr>
          <p:nvPr>
            <p:ph idx="1"/>
          </p:nvPr>
        </p:nvSpPr>
        <p:spPr>
          <a:xfrm>
            <a:off x="553919" y="1863339"/>
            <a:ext cx="8410569" cy="2213733"/>
          </a:xfrm>
        </p:spPr>
        <p:txBody>
          <a:bodyPr/>
          <a:lstStyle/>
          <a:p>
            <a:pPr marL="114300" indent="0" algn="just">
              <a:lnSpc>
                <a:spcPct val="150000"/>
              </a:lnSpc>
              <a:spcAft>
                <a:spcPts val="800"/>
              </a:spcAft>
              <a:buNone/>
            </a:pPr>
            <a:r>
              <a:rPr lang="en-IN" sz="2400" b="1" dirty="0">
                <a:solidFill>
                  <a:srgbClr val="C00000"/>
                </a:solidFill>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Phase 1 – NQAS (National Quality Assurance </a:t>
            </a:r>
            <a:r>
              <a:rPr lang="en-IN" sz="2400" b="1" dirty="0" err="1">
                <a:solidFill>
                  <a:srgbClr val="C00000"/>
                </a:solidFill>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Stds</a:t>
            </a:r>
            <a:r>
              <a:rPr lang="en-IN" sz="2400" b="1" dirty="0">
                <a:solidFill>
                  <a:srgbClr val="C00000"/>
                </a:solidFill>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 Audit</a:t>
            </a:r>
            <a:r>
              <a:rPr lang="en-IN" sz="2400" dirty="0">
                <a:solidFill>
                  <a:srgbClr val="C00000"/>
                </a:solidFill>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 </a:t>
            </a:r>
          </a:p>
          <a:p>
            <a:pPr marL="114300" indent="0" algn="just">
              <a:lnSpc>
                <a:spcPct val="150000"/>
              </a:lnSpc>
              <a:spcAft>
                <a:spcPts val="800"/>
              </a:spcAft>
              <a:buNone/>
            </a:pPr>
            <a:r>
              <a:rPr lang="en-IN" sz="2400" b="1" dirty="0">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Phase 2 – KAYAKALP Audit</a:t>
            </a:r>
            <a:r>
              <a:rPr lang="en-IN" sz="2400" dirty="0">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 </a:t>
            </a:r>
          </a:p>
          <a:p>
            <a:pPr marL="114300" indent="0" algn="just">
              <a:lnSpc>
                <a:spcPct val="150000"/>
              </a:lnSpc>
              <a:spcAft>
                <a:spcPts val="800"/>
              </a:spcAft>
              <a:buNone/>
            </a:pPr>
            <a:r>
              <a:rPr lang="en-IN" sz="2400" b="1" dirty="0">
                <a:solidFill>
                  <a:srgbClr val="C00000"/>
                </a:solidFill>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Phase 3 – Patient Satisfaction Survey.</a:t>
            </a:r>
            <a:endParaRPr lang="en-US" sz="3600" dirty="0">
              <a:solidFill>
                <a:srgbClr val="C00000"/>
              </a:solidFill>
            </a:endParaRPr>
          </a:p>
        </p:txBody>
      </p:sp>
      <p:sp>
        <p:nvSpPr>
          <p:cNvPr id="5124" name="Slide Number Placeholder 4"/>
          <p:cNvSpPr>
            <a:spLocks noGrp="1"/>
          </p:cNvSpPr>
          <p:nvPr>
            <p:ph type="sldNum" sz="quarter" idx="12"/>
          </p:nvPr>
        </p:nvSpPr>
        <p:spPr bwMode="auto">
          <a:noFill/>
          <a:ln>
            <a:miter lim="800000"/>
            <a:headEnd/>
            <a:tailEnd/>
          </a:ln>
        </p:spPr>
        <p:txBody>
          <a:bodyPr/>
          <a:lstStyle/>
          <a:p>
            <a:fld id="{040D371D-130B-4FEE-83C3-D7A17CD68675}" type="slidenum">
              <a:rPr lang="en-GB" altLang="en-US"/>
              <a:pPr/>
              <a:t>18</a:t>
            </a:fld>
            <a:endParaRPr lang="en-GB" altLang="en-US"/>
          </a:p>
        </p:txBody>
      </p:sp>
    </p:spTree>
    <p:extLst>
      <p:ext uri="{BB962C8B-B14F-4D97-AF65-F5344CB8AC3E}">
        <p14:creationId xmlns:p14="http://schemas.microsoft.com/office/powerpoint/2010/main" val="193113606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DC9E57D-C2F1-4938-ACE0-96D19B73B7A6}"/>
              </a:ext>
            </a:extLst>
          </p:cNvPr>
          <p:cNvPicPr>
            <a:picLocks noChangeAspect="1"/>
          </p:cNvPicPr>
          <p:nvPr/>
        </p:nvPicPr>
        <p:blipFill>
          <a:blip r:embed="rId2"/>
          <a:stretch>
            <a:fillRect/>
          </a:stretch>
        </p:blipFill>
        <p:spPr>
          <a:xfrm>
            <a:off x="70884" y="44624"/>
            <a:ext cx="3565011" cy="3112614"/>
          </a:xfrm>
          <a:prstGeom prst="rect">
            <a:avLst/>
          </a:prstGeom>
        </p:spPr>
      </p:pic>
      <p:pic>
        <p:nvPicPr>
          <p:cNvPr id="3" name="Picture 2">
            <a:extLst>
              <a:ext uri="{FF2B5EF4-FFF2-40B4-BE49-F238E27FC236}">
                <a16:creationId xmlns:a16="http://schemas.microsoft.com/office/drawing/2014/main" id="{E4E7C607-CCC5-4D6C-8C8A-3A5037FAE5D6}"/>
              </a:ext>
            </a:extLst>
          </p:cNvPr>
          <p:cNvPicPr>
            <a:picLocks noChangeAspect="1"/>
          </p:cNvPicPr>
          <p:nvPr/>
        </p:nvPicPr>
        <p:blipFill rotWithShape="1">
          <a:blip r:embed="rId3"/>
          <a:srcRect t="9091"/>
          <a:stretch/>
        </p:blipFill>
        <p:spPr>
          <a:xfrm>
            <a:off x="3952627" y="116632"/>
            <a:ext cx="5155877" cy="2896590"/>
          </a:xfrm>
          <a:prstGeom prst="rect">
            <a:avLst/>
          </a:prstGeom>
        </p:spPr>
      </p:pic>
      <p:sp>
        <p:nvSpPr>
          <p:cNvPr id="4" name="Title 1">
            <a:extLst>
              <a:ext uri="{FF2B5EF4-FFF2-40B4-BE49-F238E27FC236}">
                <a16:creationId xmlns:a16="http://schemas.microsoft.com/office/drawing/2014/main" id="{BFCFBDF6-6581-22D1-139A-E246670D1E75}"/>
              </a:ext>
            </a:extLst>
          </p:cNvPr>
          <p:cNvSpPr>
            <a:spLocks noGrp="1"/>
          </p:cNvSpPr>
          <p:nvPr>
            <p:ph type="title"/>
          </p:nvPr>
        </p:nvSpPr>
        <p:spPr>
          <a:xfrm>
            <a:off x="806896" y="-27385"/>
            <a:ext cx="8229600" cy="1162502"/>
          </a:xfrm>
        </p:spPr>
        <p:txBody>
          <a:bodyPr/>
          <a:lstStyle/>
          <a:p>
            <a:r>
              <a:rPr lang="en-US" altLang="en-US" sz="3600" b="1" u="sng" dirty="0"/>
              <a:t>PHASE 1 - NQAS</a:t>
            </a:r>
          </a:p>
        </p:txBody>
      </p:sp>
      <p:sp>
        <p:nvSpPr>
          <p:cNvPr id="5" name="Content Placeholder 2">
            <a:extLst>
              <a:ext uri="{FF2B5EF4-FFF2-40B4-BE49-F238E27FC236}">
                <a16:creationId xmlns:a16="http://schemas.microsoft.com/office/drawing/2014/main" id="{CCF79953-DAE6-1E1C-A653-E4D7F04D06B1}"/>
              </a:ext>
            </a:extLst>
          </p:cNvPr>
          <p:cNvSpPr>
            <a:spLocks noGrp="1"/>
          </p:cNvSpPr>
          <p:nvPr>
            <p:ph idx="1"/>
          </p:nvPr>
        </p:nvSpPr>
        <p:spPr>
          <a:xfrm>
            <a:off x="106272" y="3212976"/>
            <a:ext cx="9002232" cy="3600217"/>
          </a:xfrm>
        </p:spPr>
        <p:txBody>
          <a:bodyPr/>
          <a:lstStyle/>
          <a:p>
            <a:pPr marL="457200" algn="just">
              <a:spcAft>
                <a:spcPts val="800"/>
              </a:spcAft>
              <a:buFont typeface="Wingdings" panose="05000000000000000000" pitchFamily="2" charset="2"/>
              <a:buChar char="Ø"/>
            </a:pPr>
            <a:r>
              <a:rPr lang="en-IN" sz="2000" b="1" dirty="0">
                <a:solidFill>
                  <a:srgbClr val="C00000"/>
                </a:solidFill>
                <a:effectLst>
                  <a:outerShdw blurRad="38100" dist="38100" dir="2700000" algn="tl">
                    <a:srgbClr val="000000">
                      <a:alpha val="43137"/>
                    </a:srgbClr>
                  </a:outerShdw>
                </a:effectLst>
                <a:ea typeface="Calibri" panose="020F0502020204030204" pitchFamily="34" charset="0"/>
                <a:cs typeface="Arial" panose="020B0604020202020204" pitchFamily="34" charset="0"/>
              </a:rPr>
              <a:t>NQAS Toolkit for PHC_2020 </a:t>
            </a:r>
            <a:r>
              <a:rPr lang="en-IN" sz="2000" b="1" dirty="0">
                <a:solidFill>
                  <a:srgbClr val="C00000"/>
                </a:solidFill>
                <a:effectLst/>
                <a:ea typeface="Calibri" panose="020F0502020204030204" pitchFamily="34" charset="0"/>
                <a:cs typeface="Arial" panose="020B0604020202020204" pitchFamily="34" charset="0"/>
              </a:rPr>
              <a:t>designed by </a:t>
            </a:r>
            <a:r>
              <a:rPr lang="en-IN" sz="2000" b="1" dirty="0">
                <a:solidFill>
                  <a:srgbClr val="C00000"/>
                </a:solidFill>
                <a:effectLst>
                  <a:outerShdw blurRad="38100" dist="38100" dir="2700000" algn="tl">
                    <a:srgbClr val="000000">
                      <a:alpha val="43137"/>
                    </a:srgbClr>
                  </a:outerShdw>
                </a:effectLst>
                <a:ea typeface="Calibri" panose="020F0502020204030204" pitchFamily="34" charset="0"/>
                <a:cs typeface="Arial" panose="020B0604020202020204" pitchFamily="34" charset="0"/>
              </a:rPr>
              <a:t>NHSRC</a:t>
            </a:r>
            <a:r>
              <a:rPr lang="en-IN" sz="2000" b="1" dirty="0">
                <a:solidFill>
                  <a:srgbClr val="C00000"/>
                </a:solidFill>
                <a:effectLst/>
                <a:ea typeface="Calibri" panose="020F0502020204030204" pitchFamily="34" charset="0"/>
                <a:cs typeface="Arial" panose="020B0604020202020204" pitchFamily="34" charset="0"/>
              </a:rPr>
              <a:t> (National Health Systems Resource Centre) which is being utilized by Indian Public Health Organization for </a:t>
            </a:r>
            <a:r>
              <a:rPr lang="en-IN" sz="2000" b="1" dirty="0">
                <a:solidFill>
                  <a:srgbClr val="C00000"/>
                </a:solidFill>
                <a:effectLst>
                  <a:outerShdw blurRad="38100" dist="38100" dir="2700000" algn="tl">
                    <a:srgbClr val="000000">
                      <a:alpha val="43137"/>
                    </a:srgbClr>
                  </a:outerShdw>
                </a:effectLst>
                <a:ea typeface="Calibri" panose="020F0502020204030204" pitchFamily="34" charset="0"/>
                <a:cs typeface="Arial" panose="020B0604020202020204" pitchFamily="34" charset="0"/>
              </a:rPr>
              <a:t>“Quality Assessment and Accreditation” </a:t>
            </a:r>
            <a:r>
              <a:rPr lang="en-IN" sz="2000" b="1" dirty="0">
                <a:solidFill>
                  <a:srgbClr val="C00000"/>
                </a:solidFill>
                <a:effectLst/>
                <a:ea typeface="Calibri" panose="020F0502020204030204" pitchFamily="34" charset="0"/>
                <a:cs typeface="Arial" panose="020B0604020202020204" pitchFamily="34" charset="0"/>
              </a:rPr>
              <a:t>of CHCs, PHCs and Urban PHCs was used. </a:t>
            </a:r>
          </a:p>
          <a:p>
            <a:pPr marL="457200" algn="just">
              <a:spcAft>
                <a:spcPts val="800"/>
              </a:spcAft>
              <a:buFont typeface="Wingdings" panose="05000000000000000000" pitchFamily="2" charset="2"/>
              <a:buChar char="Ø"/>
            </a:pPr>
            <a:r>
              <a:rPr lang="en-IN" sz="2000" b="1" dirty="0">
                <a:effectLst/>
                <a:ea typeface="Calibri" panose="020F0502020204030204" pitchFamily="34" charset="0"/>
                <a:cs typeface="Arial" panose="020B0604020202020204" pitchFamily="34" charset="0"/>
              </a:rPr>
              <a:t>The main pillars of </a:t>
            </a:r>
            <a:r>
              <a:rPr lang="en-IN" sz="2000" b="1" dirty="0">
                <a:effectLst>
                  <a:outerShdw blurRad="38100" dist="38100" dir="2700000" algn="tl">
                    <a:srgbClr val="000000">
                      <a:alpha val="43137"/>
                    </a:srgbClr>
                  </a:outerShdw>
                </a:effectLst>
                <a:ea typeface="Calibri" panose="020F0502020204030204" pitchFamily="34" charset="0"/>
                <a:cs typeface="Arial" panose="020B0604020202020204" pitchFamily="34" charset="0"/>
              </a:rPr>
              <a:t>Quality Measurement Systems </a:t>
            </a:r>
            <a:r>
              <a:rPr lang="en-IN" sz="2000" b="1" dirty="0">
                <a:effectLst/>
                <a:ea typeface="Calibri" panose="020F0502020204030204" pitchFamily="34" charset="0"/>
                <a:cs typeface="Arial" panose="020B0604020202020204" pitchFamily="34" charset="0"/>
              </a:rPr>
              <a:t>are </a:t>
            </a:r>
            <a:r>
              <a:rPr lang="en-IN" sz="2000" b="1" u="sng" dirty="0">
                <a:effectLst/>
                <a:ea typeface="Calibri" panose="020F0502020204030204" pitchFamily="34" charset="0"/>
                <a:cs typeface="Arial" panose="020B0604020202020204" pitchFamily="34" charset="0"/>
              </a:rPr>
              <a:t>Quality Standards</a:t>
            </a:r>
            <a:r>
              <a:rPr lang="en-IN" sz="2000" b="1" dirty="0">
                <a:effectLst/>
                <a:ea typeface="Calibri" panose="020F0502020204030204" pitchFamily="34" charset="0"/>
                <a:cs typeface="Arial" panose="020B0604020202020204" pitchFamily="34" charset="0"/>
              </a:rPr>
              <a:t>. These standards have been defined for various level of facilities under NQAS. The standards have been grouped within the </a:t>
            </a:r>
            <a:r>
              <a:rPr lang="en-IN" sz="2000" b="1" u="sng" dirty="0">
                <a:effectLst/>
                <a:ea typeface="Calibri" panose="020F0502020204030204" pitchFamily="34" charset="0"/>
                <a:cs typeface="Arial" panose="020B0604020202020204" pitchFamily="34" charset="0"/>
              </a:rPr>
              <a:t>Eight Areas of Concern</a:t>
            </a:r>
            <a:r>
              <a:rPr lang="en-IN" sz="2000" b="1" dirty="0">
                <a:effectLst/>
                <a:ea typeface="Calibri" panose="020F0502020204030204" pitchFamily="34" charset="0"/>
                <a:cs typeface="Arial" panose="020B0604020202020204" pitchFamily="34" charset="0"/>
              </a:rPr>
              <a:t>. </a:t>
            </a:r>
          </a:p>
          <a:p>
            <a:pPr marL="457200" algn="just">
              <a:spcAft>
                <a:spcPts val="800"/>
              </a:spcAft>
              <a:buFont typeface="Wingdings" panose="05000000000000000000" pitchFamily="2" charset="2"/>
              <a:buChar char="Ø"/>
            </a:pPr>
            <a:r>
              <a:rPr lang="en-IN" sz="2000" b="1" dirty="0">
                <a:solidFill>
                  <a:srgbClr val="C00000"/>
                </a:solidFill>
                <a:effectLst/>
                <a:ea typeface="Calibri" panose="020F0502020204030204" pitchFamily="34" charset="0"/>
                <a:cs typeface="Arial" panose="020B0604020202020204" pitchFamily="34" charset="0"/>
              </a:rPr>
              <a:t>Each standard further has specific </a:t>
            </a:r>
            <a:r>
              <a:rPr lang="en-IN" sz="2000" b="1" u="sng" dirty="0">
                <a:solidFill>
                  <a:srgbClr val="C00000"/>
                </a:solidFill>
                <a:effectLst/>
                <a:ea typeface="Calibri" panose="020F0502020204030204" pitchFamily="34" charset="0"/>
                <a:cs typeface="Arial" panose="020B0604020202020204" pitchFamily="34" charset="0"/>
              </a:rPr>
              <a:t>Measurable Elements</a:t>
            </a:r>
            <a:r>
              <a:rPr lang="en-IN" sz="2000" b="1" dirty="0">
                <a:solidFill>
                  <a:srgbClr val="C00000"/>
                </a:solidFill>
                <a:effectLst/>
                <a:ea typeface="Calibri" panose="020F0502020204030204" pitchFamily="34" charset="0"/>
                <a:cs typeface="Arial" panose="020B0604020202020204" pitchFamily="34" charset="0"/>
              </a:rPr>
              <a:t>. These standards and Measurable elements are checked in each department of a health facility through </a:t>
            </a:r>
            <a:r>
              <a:rPr lang="en-IN" sz="2000" b="1" u="sng" dirty="0">
                <a:solidFill>
                  <a:srgbClr val="C00000"/>
                </a:solidFill>
                <a:effectLst/>
                <a:ea typeface="Calibri" panose="020F0502020204030204" pitchFamily="34" charset="0"/>
                <a:cs typeface="Arial" panose="020B0604020202020204" pitchFamily="34" charset="0"/>
              </a:rPr>
              <a:t>department specific checkpoints</a:t>
            </a:r>
            <a:r>
              <a:rPr lang="en-IN" sz="2000" b="1" dirty="0">
                <a:solidFill>
                  <a:srgbClr val="C00000"/>
                </a:solidFill>
                <a:effectLst/>
                <a:ea typeface="Calibri" panose="020F0502020204030204" pitchFamily="34" charset="0"/>
                <a:cs typeface="Arial" panose="020B0604020202020204" pitchFamily="34" charset="0"/>
              </a:rPr>
              <a:t>. </a:t>
            </a:r>
          </a:p>
          <a:p>
            <a:endParaRPr lang="en-US" dirty="0"/>
          </a:p>
        </p:txBody>
      </p:sp>
    </p:spTree>
    <p:extLst>
      <p:ext uri="{BB962C8B-B14F-4D97-AF65-F5344CB8AC3E}">
        <p14:creationId xmlns:p14="http://schemas.microsoft.com/office/powerpoint/2010/main" val="15619078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title"/>
          </p:nvPr>
        </p:nvSpPr>
        <p:spPr>
          <a:xfrm>
            <a:off x="457200" y="53752"/>
            <a:ext cx="8229600" cy="1143000"/>
          </a:xfrm>
        </p:spPr>
        <p:txBody>
          <a:bodyPr/>
          <a:lstStyle/>
          <a:p>
            <a:r>
              <a:rPr lang="en-US" altLang="en-US" sz="3600" b="1" u="sng" dirty="0"/>
              <a:t>APPROVAL</a:t>
            </a:r>
          </a:p>
        </p:txBody>
      </p:sp>
      <p:sp>
        <p:nvSpPr>
          <p:cNvPr id="4100" name="Slide Number Placeholder 4"/>
          <p:cNvSpPr>
            <a:spLocks noGrp="1"/>
          </p:cNvSpPr>
          <p:nvPr>
            <p:ph type="sldNum" sz="quarter" idx="12"/>
          </p:nvPr>
        </p:nvSpPr>
        <p:spPr bwMode="auto">
          <a:noFill/>
          <a:ln>
            <a:miter lim="800000"/>
            <a:headEnd/>
            <a:tailEnd/>
          </a:ln>
        </p:spPr>
        <p:txBody>
          <a:bodyPr/>
          <a:lstStyle/>
          <a:p>
            <a:fld id="{7F177788-F7A5-47B3-8715-F72B7FEA71DC}" type="slidenum">
              <a:rPr lang="en-GB" altLang="en-US"/>
              <a:pPr/>
              <a:t>2</a:t>
            </a:fld>
            <a:endParaRPr lang="en-GB" altLang="en-US"/>
          </a:p>
        </p:txBody>
      </p:sp>
      <p:pic>
        <p:nvPicPr>
          <p:cNvPr id="5" name="Picture 4" descr="Related image">
            <a:extLst>
              <a:ext uri="{FF2B5EF4-FFF2-40B4-BE49-F238E27FC236}">
                <a16:creationId xmlns:a16="http://schemas.microsoft.com/office/drawing/2014/main" id="{37954848-33CB-4E9F-B3D6-D7FD84D0C1C8}"/>
              </a:ext>
            </a:extLst>
          </p:cNvPr>
          <p:cNvPicPr/>
          <p:nvPr/>
        </p:nvPicPr>
        <p:blipFill>
          <a:blip r:embed="rId2"/>
          <a:srcRect/>
          <a:stretch>
            <a:fillRect/>
          </a:stretch>
        </p:blipFill>
        <p:spPr bwMode="auto">
          <a:xfrm>
            <a:off x="63830" y="87348"/>
            <a:ext cx="1267810" cy="890114"/>
          </a:xfrm>
          <a:prstGeom prst="rect">
            <a:avLst/>
          </a:prstGeom>
          <a:noFill/>
          <a:ln w="9525">
            <a:noFill/>
            <a:miter lim="800000"/>
            <a:headEnd/>
            <a:tailEnd/>
          </a:ln>
        </p:spPr>
      </p:pic>
      <p:pic>
        <p:nvPicPr>
          <p:cNvPr id="6" name="Picture 5">
            <a:extLst>
              <a:ext uri="{FF2B5EF4-FFF2-40B4-BE49-F238E27FC236}">
                <a16:creationId xmlns:a16="http://schemas.microsoft.com/office/drawing/2014/main" id="{835C86CA-3F78-4C9F-9CBB-84C10FD8C414}"/>
              </a:ext>
            </a:extLst>
          </p:cNvPr>
          <p:cNvPicPr/>
          <p:nvPr/>
        </p:nvPicPr>
        <p:blipFill>
          <a:blip r:embed="rId3"/>
          <a:srcRect/>
          <a:stretch>
            <a:fillRect/>
          </a:stretch>
        </p:blipFill>
        <p:spPr bwMode="auto">
          <a:xfrm>
            <a:off x="7940683" y="44624"/>
            <a:ext cx="1095813" cy="932838"/>
          </a:xfrm>
          <a:prstGeom prst="rect">
            <a:avLst/>
          </a:prstGeom>
          <a:noFill/>
          <a:ln w="9525">
            <a:noFill/>
            <a:miter lim="800000"/>
            <a:headEnd/>
            <a:tailEnd/>
          </a:ln>
        </p:spPr>
      </p:pic>
      <p:pic>
        <p:nvPicPr>
          <p:cNvPr id="3" name="Content Placeholder 2">
            <a:extLst>
              <a:ext uri="{FF2B5EF4-FFF2-40B4-BE49-F238E27FC236}">
                <a16:creationId xmlns:a16="http://schemas.microsoft.com/office/drawing/2014/main" id="{ED7C6873-DD03-A500-0EAF-0319A56262D0}"/>
              </a:ext>
            </a:extLst>
          </p:cNvPr>
          <p:cNvPicPr>
            <a:picLocks noGrp="1" noChangeAspect="1"/>
          </p:cNvPicPr>
          <p:nvPr>
            <p:ph idx="1"/>
          </p:nvPr>
        </p:nvPicPr>
        <p:blipFill rotWithShape="1">
          <a:blip r:embed="rId4"/>
          <a:srcRect l="47315" t="24497" b="8681"/>
          <a:stretch/>
        </p:blipFill>
        <p:spPr>
          <a:xfrm>
            <a:off x="1043608" y="1320545"/>
            <a:ext cx="7479462" cy="5332503"/>
          </a:xfrm>
          <a:ln w="19050">
            <a:solidFill>
              <a:schemeClr val="tx1"/>
            </a:solidFill>
          </a:ln>
        </p:spPr>
      </p:pic>
    </p:spTree>
    <p:extLst>
      <p:ext uri="{BB962C8B-B14F-4D97-AF65-F5344CB8AC3E}">
        <p14:creationId xmlns:p14="http://schemas.microsoft.com/office/powerpoint/2010/main" val="315642667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31024D-118A-B751-ABE6-2C4C733BF63D}"/>
              </a:ext>
            </a:extLst>
          </p:cNvPr>
          <p:cNvSpPr>
            <a:spLocks noGrp="1"/>
          </p:cNvSpPr>
          <p:nvPr>
            <p:ph type="title"/>
          </p:nvPr>
        </p:nvSpPr>
        <p:spPr>
          <a:xfrm>
            <a:off x="457200" y="116632"/>
            <a:ext cx="8229600" cy="1173162"/>
          </a:xfrm>
        </p:spPr>
        <p:txBody>
          <a:bodyPr rtlCol="0">
            <a:noAutofit/>
          </a:bodyPr>
          <a:lstStyle/>
          <a:p>
            <a:pPr eaLnBrk="1" fontAlgn="auto" hangingPunct="1">
              <a:spcAft>
                <a:spcPts val="0"/>
              </a:spcAft>
              <a:defRPr/>
            </a:pPr>
            <a:r>
              <a:rPr lang="en-US" sz="3600" b="1" u="sng" dirty="0"/>
              <a:t>MEASUREMENT SYSTEM FOR VARIOUS FACILITIES</a:t>
            </a:r>
          </a:p>
        </p:txBody>
      </p:sp>
      <p:graphicFrame>
        <p:nvGraphicFramePr>
          <p:cNvPr id="4" name="Content Placeholder 3">
            <a:extLst>
              <a:ext uri="{FF2B5EF4-FFF2-40B4-BE49-F238E27FC236}">
                <a16:creationId xmlns:a16="http://schemas.microsoft.com/office/drawing/2014/main" id="{16E34754-5D42-DC33-BD42-DCA227D79B7A}"/>
              </a:ext>
            </a:extLst>
          </p:cNvPr>
          <p:cNvGraphicFramePr>
            <a:graphicFrameLocks noGrp="1"/>
          </p:cNvGraphicFramePr>
          <p:nvPr>
            <p:ph idx="1"/>
            <p:extLst>
              <p:ext uri="{D42A27DB-BD31-4B8C-83A1-F6EECF244321}">
                <p14:modId xmlns:p14="http://schemas.microsoft.com/office/powerpoint/2010/main" val="3396935073"/>
              </p:ext>
            </p:extLst>
          </p:nvPr>
        </p:nvGraphicFramePr>
        <p:xfrm>
          <a:off x="381000" y="1600200"/>
          <a:ext cx="8305800" cy="3810000"/>
        </p:xfrm>
        <a:graphic>
          <a:graphicData uri="http://schemas.openxmlformats.org/drawingml/2006/table">
            <a:tbl>
              <a:tblPr firstRow="1" bandRow="1">
                <a:tableStyleId>{5C22544A-7EE6-4342-B048-85BDC9FD1C3A}</a:tableStyleId>
              </a:tblPr>
              <a:tblGrid>
                <a:gridCol w="2667000">
                  <a:extLst>
                    <a:ext uri="{9D8B030D-6E8A-4147-A177-3AD203B41FA5}">
                      <a16:colId xmlns:a16="http://schemas.microsoft.com/office/drawing/2014/main" val="20000"/>
                    </a:ext>
                  </a:extLst>
                </a:gridCol>
                <a:gridCol w="1600200">
                  <a:extLst>
                    <a:ext uri="{9D8B030D-6E8A-4147-A177-3AD203B41FA5}">
                      <a16:colId xmlns:a16="http://schemas.microsoft.com/office/drawing/2014/main" val="20001"/>
                    </a:ext>
                  </a:extLst>
                </a:gridCol>
                <a:gridCol w="1371600">
                  <a:extLst>
                    <a:ext uri="{9D8B030D-6E8A-4147-A177-3AD203B41FA5}">
                      <a16:colId xmlns:a16="http://schemas.microsoft.com/office/drawing/2014/main" val="20002"/>
                    </a:ext>
                  </a:extLst>
                </a:gridCol>
                <a:gridCol w="1371600">
                  <a:extLst>
                    <a:ext uri="{9D8B030D-6E8A-4147-A177-3AD203B41FA5}">
                      <a16:colId xmlns:a16="http://schemas.microsoft.com/office/drawing/2014/main" val="20003"/>
                    </a:ext>
                  </a:extLst>
                </a:gridCol>
                <a:gridCol w="1295400">
                  <a:extLst>
                    <a:ext uri="{9D8B030D-6E8A-4147-A177-3AD203B41FA5}">
                      <a16:colId xmlns:a16="http://schemas.microsoft.com/office/drawing/2014/main" val="20004"/>
                    </a:ext>
                  </a:extLst>
                </a:gridCol>
              </a:tblGrid>
              <a:tr h="746760">
                <a:tc>
                  <a:txBody>
                    <a:bodyPr/>
                    <a:lstStyle/>
                    <a:p>
                      <a:pPr algn="ctr"/>
                      <a:r>
                        <a:rPr lang="en-US" sz="2800" dirty="0"/>
                        <a:t>Component</a:t>
                      </a:r>
                    </a:p>
                  </a:txBody>
                  <a:tcPr/>
                </a:tc>
                <a:tc>
                  <a:txBody>
                    <a:bodyPr/>
                    <a:lstStyle/>
                    <a:p>
                      <a:pPr algn="ctr"/>
                      <a:r>
                        <a:rPr lang="en-US" sz="2800" dirty="0"/>
                        <a:t>DH</a:t>
                      </a:r>
                    </a:p>
                  </a:txBody>
                  <a:tcPr/>
                </a:tc>
                <a:tc>
                  <a:txBody>
                    <a:bodyPr/>
                    <a:lstStyle/>
                    <a:p>
                      <a:pPr algn="ctr"/>
                      <a:r>
                        <a:rPr lang="en-US" sz="2800" dirty="0"/>
                        <a:t>CHC</a:t>
                      </a:r>
                    </a:p>
                  </a:txBody>
                  <a:tcPr/>
                </a:tc>
                <a:tc>
                  <a:txBody>
                    <a:bodyPr/>
                    <a:lstStyle/>
                    <a:p>
                      <a:pPr algn="ctr"/>
                      <a:r>
                        <a:rPr lang="en-US" sz="2800" dirty="0"/>
                        <a:t>PHC</a:t>
                      </a:r>
                    </a:p>
                  </a:txBody>
                  <a:tcPr/>
                </a:tc>
                <a:tc>
                  <a:txBody>
                    <a:bodyPr/>
                    <a:lstStyle/>
                    <a:p>
                      <a:pPr algn="ctr"/>
                      <a:r>
                        <a:rPr lang="en-US" sz="2800" dirty="0">
                          <a:solidFill>
                            <a:schemeClr val="tx1"/>
                          </a:solidFill>
                        </a:rPr>
                        <a:t>UPHC</a:t>
                      </a:r>
                    </a:p>
                  </a:txBody>
                  <a:tcPr>
                    <a:solidFill>
                      <a:srgbClr val="FFFF00"/>
                    </a:solidFill>
                  </a:tcPr>
                </a:tc>
                <a:extLst>
                  <a:ext uri="{0D108BD9-81ED-4DB2-BD59-A6C34878D82A}">
                    <a16:rowId xmlns:a16="http://schemas.microsoft.com/office/drawing/2014/main" val="10000"/>
                  </a:ext>
                </a:extLst>
              </a:tr>
              <a:tr h="746760">
                <a:tc>
                  <a:txBody>
                    <a:bodyPr/>
                    <a:lstStyle/>
                    <a:p>
                      <a:r>
                        <a:rPr lang="en-US" sz="2400" b="1" dirty="0"/>
                        <a:t>Area of concern</a:t>
                      </a:r>
                    </a:p>
                  </a:txBody>
                  <a:tcPr/>
                </a:tc>
                <a:tc>
                  <a:txBody>
                    <a:bodyPr/>
                    <a:lstStyle/>
                    <a:p>
                      <a:pPr algn="ctr"/>
                      <a:r>
                        <a:rPr lang="en-US" sz="3200" dirty="0"/>
                        <a:t>8</a:t>
                      </a:r>
                    </a:p>
                  </a:txBody>
                  <a:tcPr/>
                </a:tc>
                <a:tc>
                  <a:txBody>
                    <a:bodyPr/>
                    <a:lstStyle/>
                    <a:p>
                      <a:pPr algn="ctr"/>
                      <a:r>
                        <a:rPr lang="en-US" sz="3200" dirty="0"/>
                        <a:t>8</a:t>
                      </a:r>
                    </a:p>
                  </a:txBody>
                  <a:tcPr/>
                </a:tc>
                <a:tc>
                  <a:txBody>
                    <a:bodyPr/>
                    <a:lstStyle/>
                    <a:p>
                      <a:pPr algn="ctr"/>
                      <a:r>
                        <a:rPr lang="en-US" sz="3200" dirty="0"/>
                        <a:t>8</a:t>
                      </a:r>
                    </a:p>
                  </a:txBody>
                  <a:tcPr/>
                </a:tc>
                <a:tc>
                  <a:txBody>
                    <a:bodyPr/>
                    <a:lstStyle/>
                    <a:p>
                      <a:pPr algn="ctr"/>
                      <a:r>
                        <a:rPr lang="en-US" sz="3200" b="1" dirty="0">
                          <a:effectLst>
                            <a:outerShdw blurRad="38100" dist="38100" dir="2700000" algn="tl">
                              <a:srgbClr val="000000">
                                <a:alpha val="43137"/>
                              </a:srgbClr>
                            </a:outerShdw>
                          </a:effectLst>
                        </a:rPr>
                        <a:t>8</a:t>
                      </a:r>
                    </a:p>
                  </a:txBody>
                  <a:tcPr>
                    <a:solidFill>
                      <a:srgbClr val="FFFF00"/>
                    </a:solidFill>
                  </a:tcPr>
                </a:tc>
                <a:extLst>
                  <a:ext uri="{0D108BD9-81ED-4DB2-BD59-A6C34878D82A}">
                    <a16:rowId xmlns:a16="http://schemas.microsoft.com/office/drawing/2014/main" val="10001"/>
                  </a:ext>
                </a:extLst>
              </a:tr>
              <a:tr h="746760">
                <a:tc>
                  <a:txBody>
                    <a:bodyPr/>
                    <a:lstStyle/>
                    <a:p>
                      <a:r>
                        <a:rPr lang="en-US" sz="2400" b="1" dirty="0"/>
                        <a:t>Standards</a:t>
                      </a:r>
                    </a:p>
                  </a:txBody>
                  <a:tcPr/>
                </a:tc>
                <a:tc>
                  <a:txBody>
                    <a:bodyPr/>
                    <a:lstStyle/>
                    <a:p>
                      <a:pPr algn="ctr"/>
                      <a:r>
                        <a:rPr lang="en-US" sz="3200" dirty="0"/>
                        <a:t>74</a:t>
                      </a:r>
                    </a:p>
                  </a:txBody>
                  <a:tcPr/>
                </a:tc>
                <a:tc>
                  <a:txBody>
                    <a:bodyPr/>
                    <a:lstStyle/>
                    <a:p>
                      <a:pPr algn="ctr"/>
                      <a:r>
                        <a:rPr lang="en-US" sz="3200" dirty="0"/>
                        <a:t>65</a:t>
                      </a:r>
                    </a:p>
                  </a:txBody>
                  <a:tcPr/>
                </a:tc>
                <a:tc>
                  <a:txBody>
                    <a:bodyPr/>
                    <a:lstStyle/>
                    <a:p>
                      <a:pPr algn="ctr"/>
                      <a:r>
                        <a:rPr lang="en-US" sz="3200" dirty="0"/>
                        <a:t>50</a:t>
                      </a:r>
                    </a:p>
                  </a:txBody>
                  <a:tcPr/>
                </a:tc>
                <a:tc>
                  <a:txBody>
                    <a:bodyPr/>
                    <a:lstStyle/>
                    <a:p>
                      <a:pPr algn="ctr"/>
                      <a:r>
                        <a:rPr lang="en-US" sz="3200" b="1" dirty="0">
                          <a:effectLst>
                            <a:outerShdw blurRad="38100" dist="38100" dir="2700000" algn="tl">
                              <a:srgbClr val="000000">
                                <a:alpha val="43137"/>
                              </a:srgbClr>
                            </a:outerShdw>
                          </a:effectLst>
                        </a:rPr>
                        <a:t>35</a:t>
                      </a:r>
                    </a:p>
                  </a:txBody>
                  <a:tcPr>
                    <a:solidFill>
                      <a:srgbClr val="FFFF00"/>
                    </a:solidFill>
                  </a:tcPr>
                </a:tc>
                <a:extLst>
                  <a:ext uri="{0D108BD9-81ED-4DB2-BD59-A6C34878D82A}">
                    <a16:rowId xmlns:a16="http://schemas.microsoft.com/office/drawing/2014/main" val="10002"/>
                  </a:ext>
                </a:extLst>
              </a:tr>
              <a:tr h="746760">
                <a:tc>
                  <a:txBody>
                    <a:bodyPr/>
                    <a:lstStyle/>
                    <a:p>
                      <a:r>
                        <a:rPr lang="en-US" sz="2400" b="1" dirty="0"/>
                        <a:t>Measurable elements</a:t>
                      </a:r>
                    </a:p>
                  </a:txBody>
                  <a:tcPr/>
                </a:tc>
                <a:tc>
                  <a:txBody>
                    <a:bodyPr/>
                    <a:lstStyle/>
                    <a:p>
                      <a:pPr algn="ctr"/>
                      <a:r>
                        <a:rPr lang="en-US" sz="3200" dirty="0"/>
                        <a:t>362</a:t>
                      </a:r>
                    </a:p>
                  </a:txBody>
                  <a:tcPr/>
                </a:tc>
                <a:tc>
                  <a:txBody>
                    <a:bodyPr/>
                    <a:lstStyle/>
                    <a:p>
                      <a:pPr algn="ctr"/>
                      <a:r>
                        <a:rPr lang="en-US" sz="3200" dirty="0"/>
                        <a:t>290</a:t>
                      </a:r>
                    </a:p>
                  </a:txBody>
                  <a:tcPr/>
                </a:tc>
                <a:tc>
                  <a:txBody>
                    <a:bodyPr/>
                    <a:lstStyle/>
                    <a:p>
                      <a:pPr algn="ctr"/>
                      <a:r>
                        <a:rPr lang="en-US" sz="3200" dirty="0"/>
                        <a:t>250</a:t>
                      </a:r>
                    </a:p>
                  </a:txBody>
                  <a:tcPr/>
                </a:tc>
                <a:tc>
                  <a:txBody>
                    <a:bodyPr/>
                    <a:lstStyle/>
                    <a:p>
                      <a:pPr algn="ctr"/>
                      <a:r>
                        <a:rPr lang="en-US" sz="3200" b="1" dirty="0">
                          <a:effectLst>
                            <a:outerShdw blurRad="38100" dist="38100" dir="2700000" algn="tl">
                              <a:srgbClr val="000000">
                                <a:alpha val="43137"/>
                              </a:srgbClr>
                            </a:outerShdw>
                          </a:effectLst>
                        </a:rPr>
                        <a:t>198</a:t>
                      </a:r>
                    </a:p>
                  </a:txBody>
                  <a:tcPr>
                    <a:solidFill>
                      <a:srgbClr val="FFFF00"/>
                    </a:solidFill>
                  </a:tcPr>
                </a:tc>
                <a:extLst>
                  <a:ext uri="{0D108BD9-81ED-4DB2-BD59-A6C34878D82A}">
                    <a16:rowId xmlns:a16="http://schemas.microsoft.com/office/drawing/2014/main" val="10003"/>
                  </a:ext>
                </a:extLst>
              </a:tr>
              <a:tr h="746760">
                <a:tc>
                  <a:txBody>
                    <a:bodyPr/>
                    <a:lstStyle/>
                    <a:p>
                      <a:r>
                        <a:rPr lang="en-US" sz="2400" b="1" dirty="0"/>
                        <a:t>Checklists</a:t>
                      </a:r>
                    </a:p>
                  </a:txBody>
                  <a:tcPr/>
                </a:tc>
                <a:tc>
                  <a:txBody>
                    <a:bodyPr/>
                    <a:lstStyle/>
                    <a:p>
                      <a:pPr algn="ctr"/>
                      <a:r>
                        <a:rPr lang="en-US" sz="3200" dirty="0"/>
                        <a:t>18</a:t>
                      </a:r>
                    </a:p>
                  </a:txBody>
                  <a:tcPr/>
                </a:tc>
                <a:tc>
                  <a:txBody>
                    <a:bodyPr/>
                    <a:lstStyle/>
                    <a:p>
                      <a:pPr algn="ctr"/>
                      <a:r>
                        <a:rPr lang="en-US" sz="3200" dirty="0"/>
                        <a:t>12</a:t>
                      </a:r>
                    </a:p>
                  </a:txBody>
                  <a:tcPr/>
                </a:tc>
                <a:tc>
                  <a:txBody>
                    <a:bodyPr/>
                    <a:lstStyle/>
                    <a:p>
                      <a:pPr algn="ctr"/>
                      <a:r>
                        <a:rPr lang="en-US" sz="3200" dirty="0"/>
                        <a:t>6</a:t>
                      </a:r>
                    </a:p>
                  </a:txBody>
                  <a:tcPr/>
                </a:tc>
                <a:tc>
                  <a:txBody>
                    <a:bodyPr/>
                    <a:lstStyle/>
                    <a:p>
                      <a:pPr algn="ctr"/>
                      <a:r>
                        <a:rPr lang="en-US" sz="3200" b="1" dirty="0">
                          <a:effectLst>
                            <a:outerShdw blurRad="38100" dist="38100" dir="2700000" algn="tl">
                              <a:srgbClr val="000000">
                                <a:alpha val="43137"/>
                              </a:srgbClr>
                            </a:outerShdw>
                          </a:effectLst>
                        </a:rPr>
                        <a:t>12</a:t>
                      </a:r>
                    </a:p>
                  </a:txBody>
                  <a:tcPr>
                    <a:solidFill>
                      <a:srgbClr val="FFFF00"/>
                    </a:solidFill>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328497343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FA42CB9-8C68-4DFE-88C5-FA9CD58A38EA}"/>
              </a:ext>
            </a:extLst>
          </p:cNvPr>
          <p:cNvPicPr>
            <a:picLocks noChangeAspect="1"/>
          </p:cNvPicPr>
          <p:nvPr/>
        </p:nvPicPr>
        <p:blipFill>
          <a:blip r:embed="rId2"/>
          <a:stretch>
            <a:fillRect/>
          </a:stretch>
        </p:blipFill>
        <p:spPr>
          <a:xfrm>
            <a:off x="1680531" y="706981"/>
            <a:ext cx="5555765" cy="6164573"/>
          </a:xfrm>
          <a:prstGeom prst="rect">
            <a:avLst/>
          </a:prstGeom>
        </p:spPr>
      </p:pic>
      <p:sp>
        <p:nvSpPr>
          <p:cNvPr id="3" name="Title 1">
            <a:extLst>
              <a:ext uri="{FF2B5EF4-FFF2-40B4-BE49-F238E27FC236}">
                <a16:creationId xmlns:a16="http://schemas.microsoft.com/office/drawing/2014/main" id="{2D628384-CB91-2973-D8FB-B7C070EAF338}"/>
              </a:ext>
            </a:extLst>
          </p:cNvPr>
          <p:cNvSpPr>
            <a:spLocks noGrp="1"/>
          </p:cNvSpPr>
          <p:nvPr>
            <p:ph type="title"/>
          </p:nvPr>
        </p:nvSpPr>
        <p:spPr>
          <a:xfrm>
            <a:off x="457200" y="-27384"/>
            <a:ext cx="8229600" cy="734366"/>
          </a:xfrm>
        </p:spPr>
        <p:txBody>
          <a:bodyPr/>
          <a:lstStyle/>
          <a:p>
            <a:r>
              <a:rPr lang="en-US" altLang="en-US" sz="3600" b="1" u="sng" dirty="0"/>
              <a:t>NQAS : CHECKLIST</a:t>
            </a:r>
          </a:p>
        </p:txBody>
      </p:sp>
    </p:spTree>
    <p:extLst>
      <p:ext uri="{BB962C8B-B14F-4D97-AF65-F5344CB8AC3E}">
        <p14:creationId xmlns:p14="http://schemas.microsoft.com/office/powerpoint/2010/main" val="81630766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a:xfrm>
            <a:off x="107504" y="-27384"/>
            <a:ext cx="9036496" cy="1143000"/>
          </a:xfrm>
        </p:spPr>
        <p:txBody>
          <a:bodyPr/>
          <a:lstStyle/>
          <a:p>
            <a:r>
              <a:rPr lang="en-US" altLang="en-US" sz="3600" b="1" u="sng" dirty="0"/>
              <a:t>PHASE 2 - KAYAKALP</a:t>
            </a:r>
          </a:p>
        </p:txBody>
      </p:sp>
      <p:sp>
        <p:nvSpPr>
          <p:cNvPr id="5123" name="Content Placeholder 2"/>
          <p:cNvSpPr>
            <a:spLocks noGrp="1"/>
          </p:cNvSpPr>
          <p:nvPr>
            <p:ph idx="1"/>
          </p:nvPr>
        </p:nvSpPr>
        <p:spPr>
          <a:xfrm>
            <a:off x="0" y="980728"/>
            <a:ext cx="5364088" cy="5565608"/>
          </a:xfrm>
        </p:spPr>
        <p:txBody>
          <a:bodyPr/>
          <a:lstStyle/>
          <a:p>
            <a:pPr marL="457200" marR="43815" algn="just">
              <a:spcBef>
                <a:spcPts val="600"/>
              </a:spcBef>
              <a:spcAft>
                <a:spcPts val="600"/>
              </a:spcAft>
              <a:buFont typeface="Wingdings" panose="05000000000000000000" pitchFamily="2" charset="2"/>
              <a:buChar char="Ø"/>
            </a:pPr>
            <a:r>
              <a:rPr lang="en-IN" sz="2000" b="1" dirty="0" err="1">
                <a:solidFill>
                  <a:srgbClr val="C00000"/>
                </a:solidFill>
                <a:effectLst>
                  <a:outerShdw blurRad="38100" dist="38100" dir="2700000" algn="tl">
                    <a:srgbClr val="000000">
                      <a:alpha val="43137"/>
                    </a:srgbClr>
                  </a:outerShdw>
                </a:effectLst>
                <a:ea typeface="Calibri" panose="020F0502020204030204" pitchFamily="34" charset="0"/>
                <a:cs typeface="Arial" panose="020B0604020202020204" pitchFamily="34" charset="0"/>
              </a:rPr>
              <a:t>Kayakalp</a:t>
            </a:r>
            <a:r>
              <a:rPr lang="en-IN" sz="2000" dirty="0">
                <a:solidFill>
                  <a:srgbClr val="C00000"/>
                </a:solidFill>
                <a:effectLst>
                  <a:outerShdw blurRad="38100" dist="38100" dir="2700000" algn="tl">
                    <a:srgbClr val="000000">
                      <a:alpha val="43137"/>
                    </a:srgbClr>
                  </a:outerShdw>
                </a:effectLst>
                <a:ea typeface="Calibri" panose="020F0502020204030204" pitchFamily="34" charset="0"/>
                <a:cs typeface="Arial" panose="020B0604020202020204" pitchFamily="34" charset="0"/>
              </a:rPr>
              <a:t> </a:t>
            </a:r>
            <a:r>
              <a:rPr lang="en-IN" sz="2000" b="1" dirty="0">
                <a:solidFill>
                  <a:srgbClr val="C00000"/>
                </a:solidFill>
                <a:effectLst>
                  <a:outerShdw blurRad="38100" dist="38100" dir="2700000" algn="tl">
                    <a:srgbClr val="000000">
                      <a:alpha val="43137"/>
                    </a:srgbClr>
                  </a:outerShdw>
                </a:effectLst>
                <a:ea typeface="Calibri" panose="020F0502020204030204" pitchFamily="34" charset="0"/>
                <a:cs typeface="Arial" panose="020B0604020202020204" pitchFamily="34" charset="0"/>
              </a:rPr>
              <a:t>Checklist_2019 </a:t>
            </a:r>
            <a:r>
              <a:rPr lang="en-IN" sz="2000" b="1" dirty="0">
                <a:solidFill>
                  <a:srgbClr val="C00000"/>
                </a:solidFill>
                <a:effectLst/>
                <a:ea typeface="Calibri" panose="020F0502020204030204" pitchFamily="34" charset="0"/>
                <a:cs typeface="Arial" panose="020B0604020202020204" pitchFamily="34" charset="0"/>
              </a:rPr>
              <a:t>designed by NHSRC (National Health System Resource Centre) for </a:t>
            </a:r>
            <a:r>
              <a:rPr lang="en-IN" sz="2000" b="1" dirty="0">
                <a:solidFill>
                  <a:srgbClr val="C00000"/>
                </a:solidFill>
                <a:effectLst>
                  <a:outerShdw blurRad="38100" dist="38100" dir="2700000" algn="tl">
                    <a:srgbClr val="000000">
                      <a:alpha val="43137"/>
                    </a:srgbClr>
                  </a:outerShdw>
                </a:effectLst>
                <a:ea typeface="Calibri" panose="020F0502020204030204" pitchFamily="34" charset="0"/>
                <a:cs typeface="Arial" panose="020B0604020202020204" pitchFamily="34" charset="0"/>
              </a:rPr>
              <a:t>Urban PHC without beds </a:t>
            </a:r>
            <a:r>
              <a:rPr lang="en-IN" sz="2000" b="1" dirty="0">
                <a:solidFill>
                  <a:srgbClr val="C00000"/>
                </a:solidFill>
                <a:effectLst/>
                <a:ea typeface="Calibri" panose="020F0502020204030204" pitchFamily="34" charset="0"/>
                <a:cs typeface="Arial" panose="020B0604020202020204" pitchFamily="34" charset="0"/>
              </a:rPr>
              <a:t>was applied</a:t>
            </a:r>
            <a:r>
              <a:rPr lang="en-IN" sz="2000" dirty="0">
                <a:solidFill>
                  <a:srgbClr val="C00000"/>
                </a:solidFill>
                <a:effectLst/>
                <a:ea typeface="Calibri" panose="020F0502020204030204" pitchFamily="34" charset="0"/>
                <a:cs typeface="Arial" panose="020B0604020202020204" pitchFamily="34" charset="0"/>
              </a:rPr>
              <a:t>. </a:t>
            </a:r>
          </a:p>
          <a:p>
            <a:pPr marL="457200" marR="43815" algn="just">
              <a:spcBef>
                <a:spcPts val="600"/>
              </a:spcBef>
              <a:spcAft>
                <a:spcPts val="600"/>
              </a:spcAft>
              <a:buFont typeface="Wingdings" panose="05000000000000000000" pitchFamily="2" charset="2"/>
              <a:buChar char="Ø"/>
            </a:pPr>
            <a:r>
              <a:rPr lang="en-IN" sz="2000" b="1" dirty="0" err="1">
                <a:effectLst/>
                <a:ea typeface="Calibri" panose="020F0502020204030204" pitchFamily="34" charset="0"/>
                <a:cs typeface="Arial" panose="020B0604020202020204" pitchFamily="34" charset="0"/>
              </a:rPr>
              <a:t>Kayakalp</a:t>
            </a:r>
            <a:r>
              <a:rPr lang="en-IN" sz="2000" dirty="0">
                <a:effectLst/>
                <a:ea typeface="Calibri" panose="020F0502020204030204" pitchFamily="34" charset="0"/>
                <a:cs typeface="Arial" panose="020B0604020202020204" pitchFamily="34" charset="0"/>
              </a:rPr>
              <a:t> aims </a:t>
            </a:r>
            <a:r>
              <a:rPr lang="en-IN" sz="2000" b="1" dirty="0">
                <a:effectLst/>
                <a:ea typeface="Calibri" panose="020F0502020204030204" pitchFamily="34" charset="0"/>
                <a:cs typeface="Arial" panose="020B0604020202020204" pitchFamily="34" charset="0"/>
              </a:rPr>
              <a:t>to promote Cleanliness, Hygiene, and Infection Prevention</a:t>
            </a:r>
            <a:r>
              <a:rPr lang="en-IN" sz="2000" dirty="0">
                <a:effectLst/>
                <a:ea typeface="Calibri" panose="020F0502020204030204" pitchFamily="34" charset="0"/>
                <a:cs typeface="Arial" panose="020B0604020202020204" pitchFamily="34" charset="0"/>
              </a:rPr>
              <a:t>. It is an award scheme in which </a:t>
            </a:r>
            <a:r>
              <a:rPr lang="en-IN" sz="2000" b="1" dirty="0">
                <a:effectLst>
                  <a:outerShdw blurRad="38100" dist="38100" dir="2700000" algn="tl">
                    <a:srgbClr val="000000">
                      <a:alpha val="43137"/>
                    </a:srgbClr>
                  </a:outerShdw>
                </a:effectLst>
                <a:ea typeface="Calibri" panose="020F0502020204030204" pitchFamily="34" charset="0"/>
                <a:cs typeface="Arial" panose="020B0604020202020204" pitchFamily="34" charset="0"/>
              </a:rPr>
              <a:t>facilities are assessed at three-level (Internal, Peer, External)</a:t>
            </a:r>
            <a:r>
              <a:rPr lang="en-IN" sz="2000" dirty="0">
                <a:effectLst/>
                <a:ea typeface="Calibri" panose="020F0502020204030204" pitchFamily="34" charset="0"/>
                <a:cs typeface="Arial" panose="020B0604020202020204" pitchFamily="34" charset="0"/>
              </a:rPr>
              <a:t> using objective checklist covering </a:t>
            </a:r>
            <a:r>
              <a:rPr lang="en-IN" sz="2000" b="1" dirty="0">
                <a:effectLst>
                  <a:outerShdw blurRad="38100" dist="38100" dir="2700000" algn="tl">
                    <a:srgbClr val="000000">
                      <a:alpha val="43137"/>
                    </a:srgbClr>
                  </a:outerShdw>
                </a:effectLst>
                <a:ea typeface="Calibri" panose="020F0502020204030204" pitchFamily="34" charset="0"/>
                <a:cs typeface="Arial" panose="020B0604020202020204" pitchFamily="34" charset="0"/>
              </a:rPr>
              <a:t>seven thematic areas</a:t>
            </a:r>
            <a:r>
              <a:rPr lang="en-IN" sz="2000" b="1" dirty="0">
                <a:effectLst/>
                <a:ea typeface="Calibri" panose="020F0502020204030204" pitchFamily="34" charset="0"/>
                <a:cs typeface="Arial" panose="020B0604020202020204" pitchFamily="34" charset="0"/>
              </a:rPr>
              <a:t>. </a:t>
            </a:r>
          </a:p>
          <a:p>
            <a:pPr marL="457200" marR="43815" algn="just">
              <a:spcBef>
                <a:spcPts val="600"/>
              </a:spcBef>
              <a:spcAft>
                <a:spcPts val="600"/>
              </a:spcAft>
              <a:buFont typeface="Wingdings" panose="05000000000000000000" pitchFamily="2" charset="2"/>
              <a:buChar char="Ø"/>
            </a:pPr>
            <a:r>
              <a:rPr lang="en-IN" sz="2000" b="1" dirty="0">
                <a:solidFill>
                  <a:srgbClr val="C00000"/>
                </a:solidFill>
                <a:effectLst/>
                <a:ea typeface="Calibri" panose="020F0502020204030204" pitchFamily="34" charset="0"/>
                <a:cs typeface="Arial" panose="020B0604020202020204" pitchFamily="34" charset="0"/>
              </a:rPr>
              <a:t>Facilities scoring 70% and above after external assessment are recognized and incentivized</a:t>
            </a:r>
            <a:r>
              <a:rPr lang="en-IN" sz="2000" dirty="0">
                <a:solidFill>
                  <a:srgbClr val="C00000"/>
                </a:solidFill>
                <a:effectLst/>
                <a:ea typeface="Calibri" panose="020F0502020204030204" pitchFamily="34" charset="0"/>
                <a:cs typeface="Arial" panose="020B0604020202020204" pitchFamily="34" charset="0"/>
              </a:rPr>
              <a:t>.</a:t>
            </a:r>
          </a:p>
          <a:p>
            <a:endParaRPr lang="en-US" dirty="0"/>
          </a:p>
        </p:txBody>
      </p:sp>
      <p:sp>
        <p:nvSpPr>
          <p:cNvPr id="5124" name="Slide Number Placeholder 4"/>
          <p:cNvSpPr>
            <a:spLocks noGrp="1"/>
          </p:cNvSpPr>
          <p:nvPr>
            <p:ph type="sldNum" sz="quarter" idx="12"/>
          </p:nvPr>
        </p:nvSpPr>
        <p:spPr bwMode="auto">
          <a:noFill/>
          <a:ln>
            <a:miter lim="800000"/>
            <a:headEnd/>
            <a:tailEnd/>
          </a:ln>
        </p:spPr>
        <p:txBody>
          <a:bodyPr/>
          <a:lstStyle/>
          <a:p>
            <a:fld id="{040D371D-130B-4FEE-83C3-D7A17CD68675}" type="slidenum">
              <a:rPr lang="en-GB" altLang="en-US"/>
              <a:pPr/>
              <a:t>22</a:t>
            </a:fld>
            <a:endParaRPr lang="en-GB" altLang="en-US"/>
          </a:p>
        </p:txBody>
      </p:sp>
      <p:pic>
        <p:nvPicPr>
          <p:cNvPr id="5" name="Picture 4">
            <a:extLst>
              <a:ext uri="{FF2B5EF4-FFF2-40B4-BE49-F238E27FC236}">
                <a16:creationId xmlns:a16="http://schemas.microsoft.com/office/drawing/2014/main" id="{C2E1ED72-E48A-BA12-4ADE-38FC3028E1C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36096" y="980728"/>
            <a:ext cx="3655352" cy="3848366"/>
          </a:xfrm>
          <a:prstGeom prst="rect">
            <a:avLst/>
          </a:prstGeom>
          <a:ln w="19050">
            <a:solidFill>
              <a:schemeClr val="tx1"/>
            </a:solidFill>
          </a:ln>
        </p:spPr>
      </p:pic>
      <p:pic>
        <p:nvPicPr>
          <p:cNvPr id="6" name="Picture 5">
            <a:extLst>
              <a:ext uri="{FF2B5EF4-FFF2-40B4-BE49-F238E27FC236}">
                <a16:creationId xmlns:a16="http://schemas.microsoft.com/office/drawing/2014/main" id="{F3E151A8-0631-F422-910E-E666F0BFC65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36096" y="4941168"/>
            <a:ext cx="3672408" cy="1886607"/>
          </a:xfrm>
          <a:prstGeom prst="rect">
            <a:avLst/>
          </a:prstGeom>
          <a:ln w="19050">
            <a:solidFill>
              <a:schemeClr val="tx1"/>
            </a:solidFill>
          </a:ln>
        </p:spPr>
      </p:pic>
    </p:spTree>
    <p:extLst>
      <p:ext uri="{BB962C8B-B14F-4D97-AF65-F5344CB8AC3E}">
        <p14:creationId xmlns:p14="http://schemas.microsoft.com/office/powerpoint/2010/main" val="240455033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a:xfrm>
            <a:off x="457200" y="-27384"/>
            <a:ext cx="8229600" cy="1143000"/>
          </a:xfrm>
        </p:spPr>
        <p:txBody>
          <a:bodyPr/>
          <a:lstStyle/>
          <a:p>
            <a:r>
              <a:rPr lang="en-US" altLang="en-US" sz="3600" b="1" u="sng" dirty="0"/>
              <a:t>PHASE 3 – PATIENT SATISFACTION SVY</a:t>
            </a:r>
          </a:p>
        </p:txBody>
      </p:sp>
      <p:sp>
        <p:nvSpPr>
          <p:cNvPr id="5123" name="Content Placeholder 2"/>
          <p:cNvSpPr>
            <a:spLocks noGrp="1"/>
          </p:cNvSpPr>
          <p:nvPr>
            <p:ph idx="1"/>
          </p:nvPr>
        </p:nvSpPr>
        <p:spPr>
          <a:xfrm>
            <a:off x="457200" y="836712"/>
            <a:ext cx="8229600" cy="6021288"/>
          </a:xfrm>
        </p:spPr>
        <p:txBody>
          <a:bodyPr/>
          <a:lstStyle/>
          <a:p>
            <a:pPr marL="114300" marR="43815" indent="0" algn="just">
              <a:lnSpc>
                <a:spcPct val="150000"/>
              </a:lnSpc>
              <a:spcAft>
                <a:spcPts val="800"/>
              </a:spcAft>
              <a:buNone/>
            </a:pPr>
            <a:r>
              <a:rPr lang="en-IN" sz="2000" dirty="0">
                <a:effectLst/>
                <a:ea typeface="Calibri" panose="020F0502020204030204" pitchFamily="34" charset="0"/>
                <a:cs typeface="Arial" panose="020B0604020202020204" pitchFamily="34" charset="0"/>
              </a:rPr>
              <a:t>A q</a:t>
            </a:r>
            <a:r>
              <a:rPr lang="en-IN" sz="2000" dirty="0">
                <a:solidFill>
                  <a:srgbClr val="000000"/>
                </a:solidFill>
                <a:effectLst/>
                <a:ea typeface="Calibri" panose="020F0502020204030204" pitchFamily="34" charset="0"/>
                <a:cs typeface="Arial" panose="020B0604020202020204" pitchFamily="34" charset="0"/>
              </a:rPr>
              <a:t>uestionnaire was fielded to the ESM visiting the ECHS Polyclinic. </a:t>
            </a:r>
          </a:p>
          <a:p>
            <a:pPr lvl="1" algn="just">
              <a:spcAft>
                <a:spcPts val="1000"/>
              </a:spcAft>
              <a:buFont typeface="Wingdings" panose="05000000000000000000" pitchFamily="2" charset="2"/>
              <a:buChar char="Ø"/>
            </a:pPr>
            <a:r>
              <a:rPr lang="en-US" sz="2000" b="1" u="sng" dirty="0">
                <a:solidFill>
                  <a:srgbClr val="C00000"/>
                </a:solidFill>
                <a:effectLst/>
                <a:ea typeface="Times New Roman" panose="02020603050405020304" pitchFamily="18" charset="0"/>
                <a:cs typeface="Arial" panose="020B0604020202020204" pitchFamily="34" charset="0"/>
              </a:rPr>
              <a:t>Study Design and Area</a:t>
            </a:r>
            <a:r>
              <a:rPr lang="en-US" sz="2000" b="1" dirty="0">
                <a:solidFill>
                  <a:srgbClr val="C00000"/>
                </a:solidFill>
                <a:effectLst/>
                <a:ea typeface="Times New Roman" panose="02020603050405020304" pitchFamily="18" charset="0"/>
                <a:cs typeface="Arial" panose="020B0604020202020204" pitchFamily="34" charset="0"/>
              </a:rPr>
              <a:t>. </a:t>
            </a:r>
            <a:r>
              <a:rPr lang="en-US" sz="2000" dirty="0">
                <a:solidFill>
                  <a:srgbClr val="C00000"/>
                </a:solidFill>
                <a:effectLst/>
                <a:ea typeface="Times New Roman" panose="02020603050405020304" pitchFamily="18" charset="0"/>
                <a:cs typeface="Arial" panose="020B0604020202020204" pitchFamily="34" charset="0"/>
              </a:rPr>
              <a:t>A cross sectional study involving ECHS Polyclinic at BHDC, taking care of all the veterans and their dependents in eleven districts of the state of Delhi. The ESM and the dependents come for the first point of contact for their health care needs. </a:t>
            </a:r>
            <a:endParaRPr lang="en-IN" sz="2000" dirty="0">
              <a:solidFill>
                <a:srgbClr val="C00000"/>
              </a:solidFill>
              <a:effectLst/>
              <a:ea typeface="Times New Roman" panose="02020603050405020304" pitchFamily="18" charset="0"/>
              <a:cs typeface="Arial" panose="020B0604020202020204" pitchFamily="34" charset="0"/>
            </a:endParaRPr>
          </a:p>
          <a:p>
            <a:pPr lvl="1" algn="just">
              <a:spcAft>
                <a:spcPts val="1000"/>
              </a:spcAft>
              <a:buFont typeface="Wingdings" panose="05000000000000000000" pitchFamily="2" charset="2"/>
              <a:buChar char="Ø"/>
            </a:pPr>
            <a:r>
              <a:rPr lang="en-US" sz="2000" b="1" u="sng" dirty="0">
                <a:effectLst/>
                <a:ea typeface="Times New Roman" panose="02020603050405020304" pitchFamily="18" charset="0"/>
                <a:cs typeface="Arial" panose="020B0604020202020204" pitchFamily="34" charset="0"/>
              </a:rPr>
              <a:t>Study Population</a:t>
            </a:r>
            <a:r>
              <a:rPr lang="en-US" sz="2000" b="1" dirty="0">
                <a:effectLst/>
                <a:ea typeface="Times New Roman" panose="02020603050405020304" pitchFamily="18" charset="0"/>
                <a:cs typeface="Arial" panose="020B0604020202020204" pitchFamily="34" charset="0"/>
              </a:rPr>
              <a:t>. </a:t>
            </a:r>
            <a:r>
              <a:rPr lang="en-US" sz="2000" dirty="0">
                <a:effectLst/>
                <a:ea typeface="Times New Roman" panose="02020603050405020304" pitchFamily="18" charset="0"/>
                <a:cs typeface="Arial" panose="020B0604020202020204" pitchFamily="34" charset="0"/>
              </a:rPr>
              <a:t>For survey, the participants were drawn from the beneficiaries visiting the polyclinic who were </a:t>
            </a:r>
            <a:r>
              <a:rPr lang="en-US" sz="2000" dirty="0">
                <a:effectLst/>
                <a:ea typeface="Calibri" panose="020F0502020204030204" pitchFamily="34" charset="0"/>
                <a:cs typeface="Arial" panose="020B0604020202020204" pitchFamily="34" charset="0"/>
              </a:rPr>
              <a:t>Master card holders and given Consent.  </a:t>
            </a:r>
            <a:endParaRPr lang="en-IN" sz="2000" dirty="0">
              <a:effectLst/>
              <a:ea typeface="Calibri" panose="020F0502020204030204" pitchFamily="34" charset="0"/>
              <a:cs typeface="Arial" panose="020B0604020202020204" pitchFamily="34" charset="0"/>
            </a:endParaRPr>
          </a:p>
          <a:p>
            <a:pPr lvl="1" algn="just">
              <a:spcAft>
                <a:spcPts val="1000"/>
              </a:spcAft>
              <a:buFont typeface="Wingdings" panose="05000000000000000000" pitchFamily="2" charset="2"/>
              <a:buChar char="Ø"/>
            </a:pPr>
            <a:r>
              <a:rPr lang="en-US" sz="2000" b="1" u="sng" dirty="0">
                <a:solidFill>
                  <a:srgbClr val="C00000"/>
                </a:solidFill>
                <a:effectLst/>
                <a:ea typeface="Times New Roman" panose="02020603050405020304" pitchFamily="18" charset="0"/>
                <a:cs typeface="Arial" panose="020B0604020202020204" pitchFamily="34" charset="0"/>
              </a:rPr>
              <a:t>Sampling Method</a:t>
            </a:r>
            <a:r>
              <a:rPr lang="en-US" sz="2000" b="1" dirty="0">
                <a:solidFill>
                  <a:srgbClr val="C00000"/>
                </a:solidFill>
                <a:effectLst/>
                <a:ea typeface="Times New Roman" panose="02020603050405020304" pitchFamily="18" charset="0"/>
                <a:cs typeface="Arial" panose="020B0604020202020204" pitchFamily="34" charset="0"/>
              </a:rPr>
              <a:t>. </a:t>
            </a:r>
            <a:r>
              <a:rPr lang="en-US" sz="2000" dirty="0">
                <a:solidFill>
                  <a:srgbClr val="C00000"/>
                </a:solidFill>
                <a:effectLst/>
                <a:ea typeface="Times New Roman" panose="02020603050405020304" pitchFamily="18" charset="0"/>
                <a:cs typeface="Arial" panose="020B0604020202020204" pitchFamily="34" charset="0"/>
              </a:rPr>
              <a:t>The total number of dependent beneficiaries on the Polyclinic are as on 15 Mar 2022 were </a:t>
            </a:r>
            <a:r>
              <a:rPr lang="en-US" sz="2000" b="1" dirty="0">
                <a:solidFill>
                  <a:srgbClr val="C00000"/>
                </a:solidFill>
                <a:effectLst/>
                <a:ea typeface="Times New Roman" panose="02020603050405020304" pitchFamily="18" charset="0"/>
                <a:cs typeface="Arial" panose="020B0604020202020204" pitchFamily="34" charset="0"/>
              </a:rPr>
              <a:t>3,76,630 out of which 1,34,908 were Master Card holders.</a:t>
            </a:r>
            <a:r>
              <a:rPr lang="en-US" sz="2000" dirty="0">
                <a:solidFill>
                  <a:srgbClr val="C00000"/>
                </a:solidFill>
                <a:effectLst/>
                <a:ea typeface="Times New Roman" panose="02020603050405020304" pitchFamily="18" charset="0"/>
                <a:cs typeface="Arial" panose="020B0604020202020204" pitchFamily="34" charset="0"/>
              </a:rPr>
              <a:t> Non-Probability, Convenient sampling was adopted to collect information from patients.</a:t>
            </a:r>
            <a:endParaRPr lang="en-IN" sz="2000" dirty="0">
              <a:solidFill>
                <a:srgbClr val="C00000"/>
              </a:solidFill>
              <a:effectLst/>
              <a:ea typeface="Times New Roman" panose="02020603050405020304" pitchFamily="18" charset="0"/>
              <a:cs typeface="Arial" panose="020B0604020202020204" pitchFamily="34" charset="0"/>
            </a:endParaRPr>
          </a:p>
          <a:p>
            <a:pPr lvl="1" algn="just">
              <a:spcAft>
                <a:spcPts val="1000"/>
              </a:spcAft>
              <a:buFont typeface="Wingdings" panose="05000000000000000000" pitchFamily="2" charset="2"/>
              <a:buChar char="Ø"/>
            </a:pPr>
            <a:r>
              <a:rPr lang="en-US" sz="2000" b="1" u="sng" dirty="0">
                <a:effectLst/>
                <a:ea typeface="Times New Roman" panose="02020603050405020304" pitchFamily="18" charset="0"/>
                <a:cs typeface="Arial" panose="020B0604020202020204" pitchFamily="34" charset="0"/>
              </a:rPr>
              <a:t>Sample Size</a:t>
            </a:r>
            <a:r>
              <a:rPr lang="en-US" sz="2000" b="1" dirty="0">
                <a:effectLst/>
                <a:ea typeface="Times New Roman" panose="02020603050405020304" pitchFamily="18" charset="0"/>
                <a:cs typeface="Arial" panose="020B0604020202020204" pitchFamily="34" charset="0"/>
              </a:rPr>
              <a:t>. </a:t>
            </a:r>
            <a:r>
              <a:rPr lang="en-US" sz="2000" dirty="0">
                <a:effectLst/>
                <a:ea typeface="Times New Roman" panose="02020603050405020304" pitchFamily="18" charset="0"/>
                <a:cs typeface="Arial" panose="020B0604020202020204" pitchFamily="34" charset="0"/>
              </a:rPr>
              <a:t>The sample size was 100 as the respondents were not very keen to participate in the survey due to Covid 19 pandemic.</a:t>
            </a:r>
            <a:endParaRPr lang="en-IN" sz="2000" dirty="0">
              <a:effectLst/>
              <a:ea typeface="Times New Roman" panose="02020603050405020304" pitchFamily="18" charset="0"/>
              <a:cs typeface="Arial" panose="020B0604020202020204" pitchFamily="34" charset="0"/>
            </a:endParaRPr>
          </a:p>
          <a:p>
            <a:pPr marL="457200" marR="43815" algn="just">
              <a:lnSpc>
                <a:spcPct val="150000"/>
              </a:lnSpc>
              <a:spcAft>
                <a:spcPts val="800"/>
              </a:spcAft>
              <a:buAutoNum type="alphaLcParenBoth" startAt="3"/>
            </a:pP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5124" name="Slide Number Placeholder 4"/>
          <p:cNvSpPr>
            <a:spLocks noGrp="1"/>
          </p:cNvSpPr>
          <p:nvPr>
            <p:ph type="sldNum" sz="quarter" idx="12"/>
          </p:nvPr>
        </p:nvSpPr>
        <p:spPr bwMode="auto">
          <a:noFill/>
          <a:ln>
            <a:miter lim="800000"/>
            <a:headEnd/>
            <a:tailEnd/>
          </a:ln>
        </p:spPr>
        <p:txBody>
          <a:bodyPr/>
          <a:lstStyle/>
          <a:p>
            <a:fld id="{040D371D-130B-4FEE-83C3-D7A17CD68675}" type="slidenum">
              <a:rPr lang="en-GB" altLang="en-US"/>
              <a:pPr/>
              <a:t>23</a:t>
            </a:fld>
            <a:endParaRPr lang="en-GB" altLang="en-US"/>
          </a:p>
        </p:txBody>
      </p:sp>
    </p:spTree>
    <p:extLst>
      <p:ext uri="{BB962C8B-B14F-4D97-AF65-F5344CB8AC3E}">
        <p14:creationId xmlns:p14="http://schemas.microsoft.com/office/powerpoint/2010/main" val="147663216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title"/>
          </p:nvPr>
        </p:nvSpPr>
        <p:spPr>
          <a:xfrm>
            <a:off x="457200" y="2803864"/>
            <a:ext cx="8229600" cy="1201200"/>
          </a:xfrm>
        </p:spPr>
        <p:txBody>
          <a:bodyPr/>
          <a:lstStyle/>
          <a:p>
            <a:r>
              <a:rPr lang="en-US" altLang="en-US" b="1" u="sng" dirty="0"/>
              <a:t>RESULTS</a:t>
            </a:r>
          </a:p>
        </p:txBody>
      </p:sp>
      <p:sp>
        <p:nvSpPr>
          <p:cNvPr id="4100" name="Slide Number Placeholder 4"/>
          <p:cNvSpPr>
            <a:spLocks noGrp="1"/>
          </p:cNvSpPr>
          <p:nvPr>
            <p:ph type="sldNum" sz="quarter" idx="12"/>
          </p:nvPr>
        </p:nvSpPr>
        <p:spPr bwMode="auto">
          <a:noFill/>
          <a:ln>
            <a:miter lim="800000"/>
            <a:headEnd/>
            <a:tailEnd/>
          </a:ln>
        </p:spPr>
        <p:txBody>
          <a:bodyPr/>
          <a:lstStyle/>
          <a:p>
            <a:fld id="{7F177788-F7A5-47B3-8715-F72B7FEA71DC}" type="slidenum">
              <a:rPr lang="en-GB" altLang="en-US"/>
              <a:pPr/>
              <a:t>24</a:t>
            </a:fld>
            <a:endParaRPr lang="en-GB" altLang="en-US"/>
          </a:p>
        </p:txBody>
      </p:sp>
      <p:pic>
        <p:nvPicPr>
          <p:cNvPr id="5" name="Picture 4" descr="Related image">
            <a:extLst>
              <a:ext uri="{FF2B5EF4-FFF2-40B4-BE49-F238E27FC236}">
                <a16:creationId xmlns:a16="http://schemas.microsoft.com/office/drawing/2014/main" id="{37954848-33CB-4E9F-B3D6-D7FD84D0C1C8}"/>
              </a:ext>
            </a:extLst>
          </p:cNvPr>
          <p:cNvPicPr/>
          <p:nvPr/>
        </p:nvPicPr>
        <p:blipFill>
          <a:blip r:embed="rId2"/>
          <a:srcRect/>
          <a:stretch>
            <a:fillRect/>
          </a:stretch>
        </p:blipFill>
        <p:spPr bwMode="auto">
          <a:xfrm>
            <a:off x="63830" y="87348"/>
            <a:ext cx="1267810" cy="890114"/>
          </a:xfrm>
          <a:prstGeom prst="rect">
            <a:avLst/>
          </a:prstGeom>
          <a:noFill/>
          <a:ln w="9525">
            <a:noFill/>
            <a:miter lim="800000"/>
            <a:headEnd/>
            <a:tailEnd/>
          </a:ln>
        </p:spPr>
      </p:pic>
      <p:pic>
        <p:nvPicPr>
          <p:cNvPr id="6" name="Picture 5">
            <a:extLst>
              <a:ext uri="{FF2B5EF4-FFF2-40B4-BE49-F238E27FC236}">
                <a16:creationId xmlns:a16="http://schemas.microsoft.com/office/drawing/2014/main" id="{835C86CA-3F78-4C9F-9CBB-84C10FD8C414}"/>
              </a:ext>
            </a:extLst>
          </p:cNvPr>
          <p:cNvPicPr/>
          <p:nvPr/>
        </p:nvPicPr>
        <p:blipFill>
          <a:blip r:embed="rId3"/>
          <a:srcRect/>
          <a:stretch>
            <a:fillRect/>
          </a:stretch>
        </p:blipFill>
        <p:spPr bwMode="auto">
          <a:xfrm>
            <a:off x="7940683" y="44624"/>
            <a:ext cx="1095813" cy="932838"/>
          </a:xfrm>
          <a:prstGeom prst="rect">
            <a:avLst/>
          </a:prstGeom>
          <a:noFill/>
          <a:ln w="9525">
            <a:noFill/>
            <a:miter lim="800000"/>
            <a:headEnd/>
            <a:tailEnd/>
          </a:ln>
        </p:spPr>
      </p:pic>
    </p:spTree>
    <p:extLst>
      <p:ext uri="{BB962C8B-B14F-4D97-AF65-F5344CB8AC3E}">
        <p14:creationId xmlns:p14="http://schemas.microsoft.com/office/powerpoint/2010/main" val="70408114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a:xfrm>
            <a:off x="457200" y="332656"/>
            <a:ext cx="8229600" cy="1143000"/>
          </a:xfrm>
        </p:spPr>
        <p:txBody>
          <a:bodyPr/>
          <a:lstStyle/>
          <a:p>
            <a:br>
              <a:rPr lang="en-US" altLang="en-US" sz="3600" b="1" u="sng" dirty="0"/>
            </a:br>
            <a:r>
              <a:rPr lang="en-US" altLang="en-US" sz="3600" b="1" u="sng" dirty="0"/>
              <a:t>RESULTS : NQAS</a:t>
            </a:r>
            <a:br>
              <a:rPr lang="en-US" altLang="en-US" b="1" u="sng" dirty="0"/>
            </a:br>
            <a:endParaRPr lang="en-US" altLang="en-US" b="1" u="sng" dirty="0"/>
          </a:p>
        </p:txBody>
      </p:sp>
      <p:sp>
        <p:nvSpPr>
          <p:cNvPr id="5124" name="Slide Number Placeholder 4"/>
          <p:cNvSpPr>
            <a:spLocks noGrp="1"/>
          </p:cNvSpPr>
          <p:nvPr>
            <p:ph type="sldNum" sz="quarter" idx="12"/>
          </p:nvPr>
        </p:nvSpPr>
        <p:spPr bwMode="auto">
          <a:noFill/>
          <a:ln>
            <a:miter lim="800000"/>
            <a:headEnd/>
            <a:tailEnd/>
          </a:ln>
        </p:spPr>
        <p:txBody>
          <a:bodyPr/>
          <a:lstStyle/>
          <a:p>
            <a:fld id="{040D371D-130B-4FEE-83C3-D7A17CD68675}" type="slidenum">
              <a:rPr lang="en-GB" altLang="en-US"/>
              <a:pPr/>
              <a:t>25</a:t>
            </a:fld>
            <a:endParaRPr lang="en-GB" altLang="en-US"/>
          </a:p>
        </p:txBody>
      </p:sp>
      <p:graphicFrame>
        <p:nvGraphicFramePr>
          <p:cNvPr id="4" name="Content Placeholder 3">
            <a:extLst>
              <a:ext uri="{FF2B5EF4-FFF2-40B4-BE49-F238E27FC236}">
                <a16:creationId xmlns:a16="http://schemas.microsoft.com/office/drawing/2014/main" id="{D8F7B750-601E-BB93-C9D8-2508C16B8420}"/>
              </a:ext>
            </a:extLst>
          </p:cNvPr>
          <p:cNvGraphicFramePr>
            <a:graphicFrameLocks noGrp="1"/>
          </p:cNvGraphicFramePr>
          <p:nvPr>
            <p:ph idx="1"/>
            <p:extLst>
              <p:ext uri="{D42A27DB-BD31-4B8C-83A1-F6EECF244321}">
                <p14:modId xmlns:p14="http://schemas.microsoft.com/office/powerpoint/2010/main" val="2582502715"/>
              </p:ext>
            </p:extLst>
          </p:nvPr>
        </p:nvGraphicFramePr>
        <p:xfrm>
          <a:off x="755576" y="1700808"/>
          <a:ext cx="7632848" cy="4458251"/>
        </p:xfrm>
        <a:graphic>
          <a:graphicData uri="http://schemas.openxmlformats.org/drawingml/2006/table">
            <a:tbl>
              <a:tblPr firstRow="1" firstCol="1" bandRow="1">
                <a:tableStyleId>{5C22544A-7EE6-4342-B048-85BDC9FD1C3A}</a:tableStyleId>
              </a:tblPr>
              <a:tblGrid>
                <a:gridCol w="1461244">
                  <a:extLst>
                    <a:ext uri="{9D8B030D-6E8A-4147-A177-3AD203B41FA5}">
                      <a16:colId xmlns:a16="http://schemas.microsoft.com/office/drawing/2014/main" val="888401460"/>
                    </a:ext>
                  </a:extLst>
                </a:gridCol>
                <a:gridCol w="3163162">
                  <a:extLst>
                    <a:ext uri="{9D8B030D-6E8A-4147-A177-3AD203B41FA5}">
                      <a16:colId xmlns:a16="http://schemas.microsoft.com/office/drawing/2014/main" val="2694664803"/>
                    </a:ext>
                  </a:extLst>
                </a:gridCol>
                <a:gridCol w="3008442">
                  <a:extLst>
                    <a:ext uri="{9D8B030D-6E8A-4147-A177-3AD203B41FA5}">
                      <a16:colId xmlns:a16="http://schemas.microsoft.com/office/drawing/2014/main" val="3191503239"/>
                    </a:ext>
                  </a:extLst>
                </a:gridCol>
              </a:tblGrid>
              <a:tr h="725108">
                <a:tc gridSpan="3">
                  <a:txBody>
                    <a:bodyPr/>
                    <a:lstStyle/>
                    <a:p>
                      <a:pPr algn="ctr">
                        <a:lnSpc>
                          <a:spcPct val="115000"/>
                        </a:lnSpc>
                        <a:spcAft>
                          <a:spcPts val="1000"/>
                        </a:spcAft>
                      </a:pPr>
                      <a:r>
                        <a:rPr lang="en-IN" sz="3600">
                          <a:effectLst/>
                        </a:rPr>
                        <a:t>OPD Score Card </a:t>
                      </a:r>
                      <a:endParaRPr lang="en-IN" sz="1100">
                        <a:effectLst/>
                        <a:latin typeface="Calibri" panose="020F0502020204030204" pitchFamily="34" charset="0"/>
                        <a:ea typeface="Times New Roman" panose="02020603050405020304" pitchFamily="18" charset="0"/>
                        <a:cs typeface="Mangal" panose="02040503050203030202" pitchFamily="18" charset="0"/>
                      </a:endParaRPr>
                    </a:p>
                  </a:txBody>
                  <a:tcPr marL="68580" marR="68580" marT="0" marB="0"/>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4060069452"/>
                  </a:ext>
                </a:extLst>
              </a:tr>
              <a:tr h="725108">
                <a:tc>
                  <a:txBody>
                    <a:bodyPr/>
                    <a:lstStyle/>
                    <a:p>
                      <a:pPr>
                        <a:lnSpc>
                          <a:spcPct val="115000"/>
                        </a:lnSpc>
                        <a:spcAft>
                          <a:spcPts val="1000"/>
                        </a:spcAft>
                      </a:pPr>
                      <a:r>
                        <a:rPr lang="en-IN" sz="2400">
                          <a:effectLst/>
                        </a:rPr>
                        <a:t> </a:t>
                      </a:r>
                      <a:endParaRPr lang="en-IN" sz="1100">
                        <a:effectLst/>
                        <a:latin typeface="Calibri" panose="020F0502020204030204" pitchFamily="34" charset="0"/>
                        <a:ea typeface="Times New Roman" panose="02020603050405020304" pitchFamily="18" charset="0"/>
                        <a:cs typeface="Mangal" panose="02040503050203030202" pitchFamily="18" charset="0"/>
                      </a:endParaRPr>
                    </a:p>
                  </a:txBody>
                  <a:tcPr marL="68580" marR="68580" marT="0" marB="0"/>
                </a:tc>
                <a:tc>
                  <a:txBody>
                    <a:bodyPr/>
                    <a:lstStyle/>
                    <a:p>
                      <a:pPr>
                        <a:lnSpc>
                          <a:spcPct val="115000"/>
                        </a:lnSpc>
                        <a:spcAft>
                          <a:spcPts val="1000"/>
                        </a:spcAft>
                      </a:pPr>
                      <a:r>
                        <a:rPr lang="en-IN" sz="2400" b="1" dirty="0">
                          <a:effectLst/>
                        </a:rPr>
                        <a:t>OPD Score</a:t>
                      </a:r>
                      <a:endParaRPr lang="en-IN" sz="1100" b="1" dirty="0">
                        <a:effectLst/>
                        <a:latin typeface="Calibri" panose="020F0502020204030204" pitchFamily="34" charset="0"/>
                        <a:ea typeface="Times New Roman" panose="02020603050405020304" pitchFamily="18" charset="0"/>
                        <a:cs typeface="Mangal" panose="02040503050203030202" pitchFamily="18" charset="0"/>
                      </a:endParaRPr>
                    </a:p>
                  </a:txBody>
                  <a:tcPr marL="68580" marR="68580" marT="0" marB="0"/>
                </a:tc>
                <a:tc>
                  <a:txBody>
                    <a:bodyPr/>
                    <a:lstStyle/>
                    <a:p>
                      <a:pPr algn="ctr">
                        <a:lnSpc>
                          <a:spcPct val="115000"/>
                        </a:lnSpc>
                        <a:spcAft>
                          <a:spcPts val="1000"/>
                        </a:spcAft>
                      </a:pPr>
                      <a:r>
                        <a:rPr lang="en-IN" sz="3600" b="1">
                          <a:effectLst/>
                        </a:rPr>
                        <a:t>75.5814</a:t>
                      </a:r>
                      <a:endParaRPr lang="en-IN" sz="1100" b="1">
                        <a:effectLst/>
                        <a:latin typeface="Calibri" panose="020F0502020204030204" pitchFamily="34" charset="0"/>
                        <a:ea typeface="Times New Roman" panose="02020603050405020304" pitchFamily="18" charset="0"/>
                        <a:cs typeface="Mangal" panose="02040503050203030202" pitchFamily="18" charset="0"/>
                      </a:endParaRPr>
                    </a:p>
                  </a:txBody>
                  <a:tcPr marL="68580" marR="68580" marT="0" marB="0" anchor="ctr"/>
                </a:tc>
                <a:extLst>
                  <a:ext uri="{0D108BD9-81ED-4DB2-BD59-A6C34878D82A}">
                    <a16:rowId xmlns:a16="http://schemas.microsoft.com/office/drawing/2014/main" val="2638569539"/>
                  </a:ext>
                </a:extLst>
              </a:tr>
              <a:tr h="403139">
                <a:tc>
                  <a:txBody>
                    <a:bodyPr/>
                    <a:lstStyle/>
                    <a:p>
                      <a:pPr>
                        <a:lnSpc>
                          <a:spcPct val="115000"/>
                        </a:lnSpc>
                        <a:spcAft>
                          <a:spcPts val="1000"/>
                        </a:spcAft>
                      </a:pPr>
                      <a:r>
                        <a:rPr lang="en-IN" sz="2000" dirty="0">
                          <a:effectLst/>
                        </a:rPr>
                        <a:t> </a:t>
                      </a:r>
                      <a:endParaRPr lang="en-IN" sz="1100" dirty="0">
                        <a:effectLst/>
                        <a:latin typeface="Calibri" panose="020F0502020204030204" pitchFamily="34" charset="0"/>
                        <a:ea typeface="Times New Roman" panose="02020603050405020304" pitchFamily="18" charset="0"/>
                        <a:cs typeface="Mangal" panose="02040503050203030202" pitchFamily="18" charset="0"/>
                      </a:endParaRPr>
                    </a:p>
                  </a:txBody>
                  <a:tcPr marL="68580" marR="68580" marT="0" marB="0"/>
                </a:tc>
                <a:tc gridSpan="2">
                  <a:txBody>
                    <a:bodyPr/>
                    <a:lstStyle/>
                    <a:p>
                      <a:pPr algn="ctr">
                        <a:lnSpc>
                          <a:spcPct val="115000"/>
                        </a:lnSpc>
                        <a:spcAft>
                          <a:spcPts val="1000"/>
                        </a:spcAft>
                      </a:pPr>
                      <a:r>
                        <a:rPr lang="en-IN" sz="2000" b="1" dirty="0">
                          <a:effectLst/>
                        </a:rPr>
                        <a:t>Area of Concern wise Score </a:t>
                      </a:r>
                      <a:endParaRPr lang="en-IN" sz="1100" b="1" dirty="0">
                        <a:effectLst/>
                        <a:latin typeface="Calibri" panose="020F0502020204030204" pitchFamily="34" charset="0"/>
                        <a:ea typeface="Times New Roman" panose="02020603050405020304" pitchFamily="18" charset="0"/>
                        <a:cs typeface="Mangal" panose="02040503050203030202" pitchFamily="18" charset="0"/>
                      </a:endParaRPr>
                    </a:p>
                  </a:txBody>
                  <a:tcPr marL="68580" marR="68580" marT="0" marB="0"/>
                </a:tc>
                <a:tc hMerge="1">
                  <a:txBody>
                    <a:bodyPr/>
                    <a:lstStyle/>
                    <a:p>
                      <a:endParaRPr lang="en-IN"/>
                    </a:p>
                  </a:txBody>
                  <a:tcPr/>
                </a:tc>
                <a:extLst>
                  <a:ext uri="{0D108BD9-81ED-4DB2-BD59-A6C34878D82A}">
                    <a16:rowId xmlns:a16="http://schemas.microsoft.com/office/drawing/2014/main" val="3393803039"/>
                  </a:ext>
                </a:extLst>
              </a:tr>
              <a:tr h="325612">
                <a:tc>
                  <a:txBody>
                    <a:bodyPr/>
                    <a:lstStyle/>
                    <a:p>
                      <a:pPr>
                        <a:lnSpc>
                          <a:spcPct val="115000"/>
                        </a:lnSpc>
                        <a:spcAft>
                          <a:spcPts val="1000"/>
                        </a:spcAft>
                      </a:pPr>
                      <a:r>
                        <a:rPr lang="en-IN" sz="1100">
                          <a:effectLst/>
                        </a:rPr>
                        <a:t>A</a:t>
                      </a:r>
                      <a:endParaRPr lang="en-IN" sz="1100">
                        <a:effectLst/>
                        <a:latin typeface="Calibri" panose="020F0502020204030204" pitchFamily="34" charset="0"/>
                        <a:ea typeface="Times New Roman" panose="02020603050405020304" pitchFamily="18" charset="0"/>
                        <a:cs typeface="Mangal" panose="02040503050203030202" pitchFamily="18" charset="0"/>
                      </a:endParaRPr>
                    </a:p>
                  </a:txBody>
                  <a:tcPr marL="68580" marR="68580" marT="0" marB="0"/>
                </a:tc>
                <a:tc>
                  <a:txBody>
                    <a:bodyPr/>
                    <a:lstStyle/>
                    <a:p>
                      <a:pPr>
                        <a:lnSpc>
                          <a:spcPct val="115000"/>
                        </a:lnSpc>
                        <a:spcAft>
                          <a:spcPts val="1000"/>
                        </a:spcAft>
                      </a:pPr>
                      <a:r>
                        <a:rPr lang="en-IN" sz="1600" b="1" dirty="0">
                          <a:effectLst/>
                        </a:rPr>
                        <a:t>Service Provision </a:t>
                      </a:r>
                      <a:endParaRPr lang="en-IN" sz="1100" b="1" dirty="0">
                        <a:effectLst/>
                        <a:latin typeface="Calibri" panose="020F0502020204030204" pitchFamily="34" charset="0"/>
                        <a:ea typeface="Times New Roman" panose="02020603050405020304" pitchFamily="18" charset="0"/>
                        <a:cs typeface="Mangal" panose="02040503050203030202" pitchFamily="18" charset="0"/>
                      </a:endParaRPr>
                    </a:p>
                  </a:txBody>
                  <a:tcPr marL="68580" marR="68580" marT="0" marB="0"/>
                </a:tc>
                <a:tc>
                  <a:txBody>
                    <a:bodyPr/>
                    <a:lstStyle/>
                    <a:p>
                      <a:pPr algn="ctr">
                        <a:lnSpc>
                          <a:spcPct val="115000"/>
                        </a:lnSpc>
                        <a:spcAft>
                          <a:spcPts val="1000"/>
                        </a:spcAft>
                      </a:pPr>
                      <a:r>
                        <a:rPr lang="en-IN" sz="1100" b="1" dirty="0">
                          <a:effectLst/>
                        </a:rPr>
                        <a:t>38.88888889</a:t>
                      </a:r>
                      <a:endParaRPr lang="en-IN" sz="1100" b="1" dirty="0">
                        <a:effectLst/>
                        <a:latin typeface="Calibri" panose="020F0502020204030204" pitchFamily="34" charset="0"/>
                        <a:ea typeface="Times New Roman" panose="02020603050405020304" pitchFamily="18" charset="0"/>
                        <a:cs typeface="Mangal" panose="02040503050203030202" pitchFamily="18" charset="0"/>
                      </a:endParaRPr>
                    </a:p>
                  </a:txBody>
                  <a:tcPr marL="68580" marR="68580" marT="0" marB="0" anchor="ctr"/>
                </a:tc>
                <a:extLst>
                  <a:ext uri="{0D108BD9-81ED-4DB2-BD59-A6C34878D82A}">
                    <a16:rowId xmlns:a16="http://schemas.microsoft.com/office/drawing/2014/main" val="844998394"/>
                  </a:ext>
                </a:extLst>
              </a:tr>
              <a:tr h="325612">
                <a:tc>
                  <a:txBody>
                    <a:bodyPr/>
                    <a:lstStyle/>
                    <a:p>
                      <a:pPr>
                        <a:lnSpc>
                          <a:spcPct val="115000"/>
                        </a:lnSpc>
                        <a:spcAft>
                          <a:spcPts val="1000"/>
                        </a:spcAft>
                      </a:pPr>
                      <a:r>
                        <a:rPr lang="en-IN" sz="1100" dirty="0">
                          <a:effectLst/>
                        </a:rPr>
                        <a:t>B</a:t>
                      </a:r>
                      <a:endParaRPr lang="en-IN" sz="1100" dirty="0">
                        <a:effectLst/>
                        <a:latin typeface="Calibri" panose="020F0502020204030204" pitchFamily="34" charset="0"/>
                        <a:ea typeface="Times New Roman" panose="02020603050405020304" pitchFamily="18" charset="0"/>
                        <a:cs typeface="Mangal" panose="02040503050203030202" pitchFamily="18" charset="0"/>
                      </a:endParaRPr>
                    </a:p>
                  </a:txBody>
                  <a:tcPr marL="68580" marR="68580" marT="0" marB="0"/>
                </a:tc>
                <a:tc>
                  <a:txBody>
                    <a:bodyPr/>
                    <a:lstStyle/>
                    <a:p>
                      <a:pPr>
                        <a:lnSpc>
                          <a:spcPct val="115000"/>
                        </a:lnSpc>
                        <a:spcAft>
                          <a:spcPts val="1000"/>
                        </a:spcAft>
                      </a:pPr>
                      <a:r>
                        <a:rPr lang="en-IN" sz="1600" b="1" dirty="0">
                          <a:effectLst/>
                        </a:rPr>
                        <a:t>Patient Rights </a:t>
                      </a:r>
                      <a:endParaRPr lang="en-IN" sz="1100" b="1" dirty="0">
                        <a:effectLst/>
                        <a:latin typeface="Calibri" panose="020F0502020204030204" pitchFamily="34" charset="0"/>
                        <a:ea typeface="Times New Roman" panose="02020603050405020304" pitchFamily="18" charset="0"/>
                        <a:cs typeface="Mangal" panose="02040503050203030202" pitchFamily="18" charset="0"/>
                      </a:endParaRPr>
                    </a:p>
                  </a:txBody>
                  <a:tcPr marL="68580" marR="68580" marT="0" marB="0"/>
                </a:tc>
                <a:tc>
                  <a:txBody>
                    <a:bodyPr/>
                    <a:lstStyle/>
                    <a:p>
                      <a:pPr algn="ctr">
                        <a:lnSpc>
                          <a:spcPct val="115000"/>
                        </a:lnSpc>
                        <a:spcAft>
                          <a:spcPts val="1000"/>
                        </a:spcAft>
                      </a:pPr>
                      <a:r>
                        <a:rPr lang="en-IN" sz="1100" b="1">
                          <a:effectLst/>
                        </a:rPr>
                        <a:t>86.11111111</a:t>
                      </a:r>
                      <a:endParaRPr lang="en-IN" sz="1100" b="1">
                        <a:effectLst/>
                        <a:latin typeface="Calibri" panose="020F0502020204030204" pitchFamily="34" charset="0"/>
                        <a:ea typeface="Times New Roman" panose="02020603050405020304" pitchFamily="18" charset="0"/>
                        <a:cs typeface="Mangal" panose="02040503050203030202" pitchFamily="18" charset="0"/>
                      </a:endParaRPr>
                    </a:p>
                  </a:txBody>
                  <a:tcPr marL="68580" marR="68580" marT="0" marB="0" anchor="ctr"/>
                </a:tc>
                <a:extLst>
                  <a:ext uri="{0D108BD9-81ED-4DB2-BD59-A6C34878D82A}">
                    <a16:rowId xmlns:a16="http://schemas.microsoft.com/office/drawing/2014/main" val="3507495902"/>
                  </a:ext>
                </a:extLst>
              </a:tr>
              <a:tr h="325612">
                <a:tc>
                  <a:txBody>
                    <a:bodyPr/>
                    <a:lstStyle/>
                    <a:p>
                      <a:pPr>
                        <a:lnSpc>
                          <a:spcPct val="115000"/>
                        </a:lnSpc>
                        <a:spcAft>
                          <a:spcPts val="1000"/>
                        </a:spcAft>
                      </a:pPr>
                      <a:r>
                        <a:rPr lang="en-IN" sz="1100">
                          <a:effectLst/>
                        </a:rPr>
                        <a:t>C</a:t>
                      </a:r>
                      <a:endParaRPr lang="en-IN" sz="1100">
                        <a:effectLst/>
                        <a:latin typeface="Calibri" panose="020F0502020204030204" pitchFamily="34" charset="0"/>
                        <a:ea typeface="Times New Roman" panose="02020603050405020304" pitchFamily="18" charset="0"/>
                        <a:cs typeface="Mangal" panose="02040503050203030202" pitchFamily="18" charset="0"/>
                      </a:endParaRPr>
                    </a:p>
                  </a:txBody>
                  <a:tcPr marL="68580" marR="68580" marT="0" marB="0"/>
                </a:tc>
                <a:tc>
                  <a:txBody>
                    <a:bodyPr/>
                    <a:lstStyle/>
                    <a:p>
                      <a:pPr>
                        <a:lnSpc>
                          <a:spcPct val="115000"/>
                        </a:lnSpc>
                        <a:spcAft>
                          <a:spcPts val="1000"/>
                        </a:spcAft>
                      </a:pPr>
                      <a:r>
                        <a:rPr lang="en-IN" sz="1600" b="1" dirty="0">
                          <a:effectLst/>
                        </a:rPr>
                        <a:t>Inputs </a:t>
                      </a:r>
                      <a:endParaRPr lang="en-IN" sz="1100" b="1" dirty="0">
                        <a:effectLst/>
                        <a:latin typeface="Calibri" panose="020F0502020204030204" pitchFamily="34" charset="0"/>
                        <a:ea typeface="Times New Roman" panose="02020603050405020304" pitchFamily="18" charset="0"/>
                        <a:cs typeface="Mangal" panose="02040503050203030202" pitchFamily="18" charset="0"/>
                      </a:endParaRPr>
                    </a:p>
                  </a:txBody>
                  <a:tcPr marL="68580" marR="68580" marT="0" marB="0"/>
                </a:tc>
                <a:tc>
                  <a:txBody>
                    <a:bodyPr/>
                    <a:lstStyle/>
                    <a:p>
                      <a:pPr algn="ctr">
                        <a:lnSpc>
                          <a:spcPct val="115000"/>
                        </a:lnSpc>
                        <a:spcAft>
                          <a:spcPts val="1000"/>
                        </a:spcAft>
                      </a:pPr>
                      <a:r>
                        <a:rPr lang="en-IN" sz="1100" b="1">
                          <a:effectLst/>
                        </a:rPr>
                        <a:t>90.54054054</a:t>
                      </a:r>
                      <a:endParaRPr lang="en-IN" sz="1100" b="1">
                        <a:effectLst/>
                        <a:latin typeface="Calibri" panose="020F0502020204030204" pitchFamily="34" charset="0"/>
                        <a:ea typeface="Times New Roman" panose="02020603050405020304" pitchFamily="18" charset="0"/>
                        <a:cs typeface="Mangal" panose="02040503050203030202" pitchFamily="18" charset="0"/>
                      </a:endParaRPr>
                    </a:p>
                  </a:txBody>
                  <a:tcPr marL="68580" marR="68580" marT="0" marB="0" anchor="ctr"/>
                </a:tc>
                <a:extLst>
                  <a:ext uri="{0D108BD9-81ED-4DB2-BD59-A6C34878D82A}">
                    <a16:rowId xmlns:a16="http://schemas.microsoft.com/office/drawing/2014/main" val="3451192674"/>
                  </a:ext>
                </a:extLst>
              </a:tr>
              <a:tr h="325612">
                <a:tc>
                  <a:txBody>
                    <a:bodyPr/>
                    <a:lstStyle/>
                    <a:p>
                      <a:pPr>
                        <a:lnSpc>
                          <a:spcPct val="115000"/>
                        </a:lnSpc>
                        <a:spcAft>
                          <a:spcPts val="1000"/>
                        </a:spcAft>
                      </a:pPr>
                      <a:r>
                        <a:rPr lang="en-IN" sz="1100">
                          <a:effectLst/>
                        </a:rPr>
                        <a:t>D</a:t>
                      </a:r>
                      <a:endParaRPr lang="en-IN" sz="1100">
                        <a:effectLst/>
                        <a:latin typeface="Calibri" panose="020F0502020204030204" pitchFamily="34" charset="0"/>
                        <a:ea typeface="Times New Roman" panose="02020603050405020304" pitchFamily="18" charset="0"/>
                        <a:cs typeface="Mangal" panose="02040503050203030202" pitchFamily="18" charset="0"/>
                      </a:endParaRPr>
                    </a:p>
                  </a:txBody>
                  <a:tcPr marL="68580" marR="68580" marT="0" marB="0"/>
                </a:tc>
                <a:tc>
                  <a:txBody>
                    <a:bodyPr/>
                    <a:lstStyle/>
                    <a:p>
                      <a:pPr>
                        <a:lnSpc>
                          <a:spcPct val="115000"/>
                        </a:lnSpc>
                        <a:spcAft>
                          <a:spcPts val="1000"/>
                        </a:spcAft>
                      </a:pPr>
                      <a:r>
                        <a:rPr lang="en-IN" sz="1600" b="1" dirty="0">
                          <a:effectLst/>
                        </a:rPr>
                        <a:t>Support Services </a:t>
                      </a:r>
                      <a:endParaRPr lang="en-IN" sz="1100" b="1" dirty="0">
                        <a:effectLst/>
                        <a:latin typeface="Calibri" panose="020F0502020204030204" pitchFamily="34" charset="0"/>
                        <a:ea typeface="Times New Roman" panose="02020603050405020304" pitchFamily="18" charset="0"/>
                        <a:cs typeface="Mangal" panose="02040503050203030202" pitchFamily="18" charset="0"/>
                      </a:endParaRPr>
                    </a:p>
                  </a:txBody>
                  <a:tcPr marL="68580" marR="68580" marT="0" marB="0"/>
                </a:tc>
                <a:tc>
                  <a:txBody>
                    <a:bodyPr/>
                    <a:lstStyle/>
                    <a:p>
                      <a:pPr algn="ctr">
                        <a:lnSpc>
                          <a:spcPct val="115000"/>
                        </a:lnSpc>
                        <a:spcAft>
                          <a:spcPts val="1000"/>
                        </a:spcAft>
                      </a:pPr>
                      <a:r>
                        <a:rPr lang="en-IN" sz="1100" b="1">
                          <a:effectLst/>
                        </a:rPr>
                        <a:t>100</a:t>
                      </a:r>
                      <a:endParaRPr lang="en-IN" sz="1100" b="1">
                        <a:effectLst/>
                        <a:latin typeface="Calibri" panose="020F0502020204030204" pitchFamily="34" charset="0"/>
                        <a:ea typeface="Times New Roman" panose="02020603050405020304" pitchFamily="18" charset="0"/>
                        <a:cs typeface="Mangal" panose="02040503050203030202" pitchFamily="18" charset="0"/>
                      </a:endParaRPr>
                    </a:p>
                  </a:txBody>
                  <a:tcPr marL="68580" marR="68580" marT="0" marB="0" anchor="ctr"/>
                </a:tc>
                <a:extLst>
                  <a:ext uri="{0D108BD9-81ED-4DB2-BD59-A6C34878D82A}">
                    <a16:rowId xmlns:a16="http://schemas.microsoft.com/office/drawing/2014/main" val="3361471346"/>
                  </a:ext>
                </a:extLst>
              </a:tr>
              <a:tr h="325612">
                <a:tc>
                  <a:txBody>
                    <a:bodyPr/>
                    <a:lstStyle/>
                    <a:p>
                      <a:pPr>
                        <a:lnSpc>
                          <a:spcPct val="115000"/>
                        </a:lnSpc>
                        <a:spcAft>
                          <a:spcPts val="1000"/>
                        </a:spcAft>
                      </a:pPr>
                      <a:r>
                        <a:rPr lang="en-IN" sz="1100">
                          <a:effectLst/>
                        </a:rPr>
                        <a:t>E</a:t>
                      </a:r>
                      <a:endParaRPr lang="en-IN" sz="1100">
                        <a:effectLst/>
                        <a:latin typeface="Calibri" panose="020F0502020204030204" pitchFamily="34" charset="0"/>
                        <a:ea typeface="Times New Roman" panose="02020603050405020304" pitchFamily="18" charset="0"/>
                        <a:cs typeface="Mangal" panose="02040503050203030202" pitchFamily="18" charset="0"/>
                      </a:endParaRPr>
                    </a:p>
                  </a:txBody>
                  <a:tcPr marL="68580" marR="68580" marT="0" marB="0"/>
                </a:tc>
                <a:tc>
                  <a:txBody>
                    <a:bodyPr/>
                    <a:lstStyle/>
                    <a:p>
                      <a:pPr>
                        <a:lnSpc>
                          <a:spcPct val="115000"/>
                        </a:lnSpc>
                        <a:spcAft>
                          <a:spcPts val="1000"/>
                        </a:spcAft>
                      </a:pPr>
                      <a:r>
                        <a:rPr lang="en-IN" sz="1600" b="1" dirty="0">
                          <a:effectLst/>
                        </a:rPr>
                        <a:t>Clinical Services </a:t>
                      </a:r>
                      <a:endParaRPr lang="en-IN" sz="1100" b="1" dirty="0">
                        <a:effectLst/>
                        <a:latin typeface="Calibri" panose="020F0502020204030204" pitchFamily="34" charset="0"/>
                        <a:ea typeface="Times New Roman" panose="02020603050405020304" pitchFamily="18" charset="0"/>
                        <a:cs typeface="Mangal" panose="02040503050203030202" pitchFamily="18" charset="0"/>
                      </a:endParaRPr>
                    </a:p>
                  </a:txBody>
                  <a:tcPr marL="68580" marR="68580" marT="0" marB="0"/>
                </a:tc>
                <a:tc>
                  <a:txBody>
                    <a:bodyPr/>
                    <a:lstStyle/>
                    <a:p>
                      <a:pPr algn="ctr">
                        <a:lnSpc>
                          <a:spcPct val="115000"/>
                        </a:lnSpc>
                        <a:spcAft>
                          <a:spcPts val="1000"/>
                        </a:spcAft>
                      </a:pPr>
                      <a:r>
                        <a:rPr lang="en-IN" sz="1100" b="1">
                          <a:effectLst/>
                        </a:rPr>
                        <a:t>82.65306122</a:t>
                      </a:r>
                      <a:endParaRPr lang="en-IN" sz="1100" b="1">
                        <a:effectLst/>
                        <a:latin typeface="Calibri" panose="020F0502020204030204" pitchFamily="34" charset="0"/>
                        <a:ea typeface="Times New Roman" panose="02020603050405020304" pitchFamily="18" charset="0"/>
                        <a:cs typeface="Mangal" panose="02040503050203030202" pitchFamily="18" charset="0"/>
                      </a:endParaRPr>
                    </a:p>
                  </a:txBody>
                  <a:tcPr marL="68580" marR="68580" marT="0" marB="0" anchor="ctr"/>
                </a:tc>
                <a:extLst>
                  <a:ext uri="{0D108BD9-81ED-4DB2-BD59-A6C34878D82A}">
                    <a16:rowId xmlns:a16="http://schemas.microsoft.com/office/drawing/2014/main" val="2651321750"/>
                  </a:ext>
                </a:extLst>
              </a:tr>
              <a:tr h="325612">
                <a:tc>
                  <a:txBody>
                    <a:bodyPr/>
                    <a:lstStyle/>
                    <a:p>
                      <a:pPr>
                        <a:lnSpc>
                          <a:spcPct val="115000"/>
                        </a:lnSpc>
                        <a:spcAft>
                          <a:spcPts val="1000"/>
                        </a:spcAft>
                      </a:pPr>
                      <a:r>
                        <a:rPr lang="en-IN" sz="1100">
                          <a:effectLst/>
                        </a:rPr>
                        <a:t>F</a:t>
                      </a:r>
                      <a:endParaRPr lang="en-IN" sz="1100">
                        <a:effectLst/>
                        <a:latin typeface="Calibri" panose="020F0502020204030204" pitchFamily="34" charset="0"/>
                        <a:ea typeface="Times New Roman" panose="02020603050405020304" pitchFamily="18" charset="0"/>
                        <a:cs typeface="Mangal" panose="02040503050203030202" pitchFamily="18" charset="0"/>
                      </a:endParaRPr>
                    </a:p>
                  </a:txBody>
                  <a:tcPr marL="68580" marR="68580" marT="0" marB="0"/>
                </a:tc>
                <a:tc>
                  <a:txBody>
                    <a:bodyPr/>
                    <a:lstStyle/>
                    <a:p>
                      <a:pPr>
                        <a:lnSpc>
                          <a:spcPct val="115000"/>
                        </a:lnSpc>
                        <a:spcAft>
                          <a:spcPts val="1000"/>
                        </a:spcAft>
                      </a:pPr>
                      <a:r>
                        <a:rPr lang="en-IN" sz="1600" b="1" dirty="0">
                          <a:effectLst/>
                        </a:rPr>
                        <a:t>Infection Control</a:t>
                      </a:r>
                      <a:endParaRPr lang="en-IN" sz="1100" b="1" dirty="0">
                        <a:effectLst/>
                        <a:latin typeface="Calibri" panose="020F0502020204030204" pitchFamily="34" charset="0"/>
                        <a:ea typeface="Times New Roman" panose="02020603050405020304" pitchFamily="18" charset="0"/>
                        <a:cs typeface="Mangal" panose="02040503050203030202" pitchFamily="18" charset="0"/>
                      </a:endParaRPr>
                    </a:p>
                  </a:txBody>
                  <a:tcPr marL="68580" marR="68580" marT="0" marB="0"/>
                </a:tc>
                <a:tc>
                  <a:txBody>
                    <a:bodyPr/>
                    <a:lstStyle/>
                    <a:p>
                      <a:pPr algn="ctr">
                        <a:lnSpc>
                          <a:spcPct val="115000"/>
                        </a:lnSpc>
                        <a:spcAft>
                          <a:spcPts val="1000"/>
                        </a:spcAft>
                      </a:pPr>
                      <a:r>
                        <a:rPr lang="en-IN" sz="1100" b="1">
                          <a:effectLst/>
                        </a:rPr>
                        <a:t>100</a:t>
                      </a:r>
                      <a:endParaRPr lang="en-IN" sz="1100" b="1">
                        <a:effectLst/>
                        <a:latin typeface="Calibri" panose="020F0502020204030204" pitchFamily="34" charset="0"/>
                        <a:ea typeface="Times New Roman" panose="02020603050405020304" pitchFamily="18" charset="0"/>
                        <a:cs typeface="Mangal" panose="02040503050203030202" pitchFamily="18" charset="0"/>
                      </a:endParaRPr>
                    </a:p>
                  </a:txBody>
                  <a:tcPr marL="68580" marR="68580" marT="0" marB="0" anchor="ctr"/>
                </a:tc>
                <a:extLst>
                  <a:ext uri="{0D108BD9-81ED-4DB2-BD59-A6C34878D82A}">
                    <a16:rowId xmlns:a16="http://schemas.microsoft.com/office/drawing/2014/main" val="1562039366"/>
                  </a:ext>
                </a:extLst>
              </a:tr>
              <a:tr h="325612">
                <a:tc>
                  <a:txBody>
                    <a:bodyPr/>
                    <a:lstStyle/>
                    <a:p>
                      <a:pPr>
                        <a:lnSpc>
                          <a:spcPct val="115000"/>
                        </a:lnSpc>
                        <a:spcAft>
                          <a:spcPts val="1000"/>
                        </a:spcAft>
                      </a:pPr>
                      <a:r>
                        <a:rPr lang="en-IN" sz="1100">
                          <a:effectLst/>
                        </a:rPr>
                        <a:t>G</a:t>
                      </a:r>
                      <a:endParaRPr lang="en-IN" sz="1100">
                        <a:effectLst/>
                        <a:latin typeface="Calibri" panose="020F0502020204030204" pitchFamily="34" charset="0"/>
                        <a:ea typeface="Times New Roman" panose="02020603050405020304" pitchFamily="18" charset="0"/>
                        <a:cs typeface="Mangal" panose="02040503050203030202" pitchFamily="18" charset="0"/>
                      </a:endParaRPr>
                    </a:p>
                  </a:txBody>
                  <a:tcPr marL="68580" marR="68580" marT="0" marB="0"/>
                </a:tc>
                <a:tc>
                  <a:txBody>
                    <a:bodyPr/>
                    <a:lstStyle/>
                    <a:p>
                      <a:pPr>
                        <a:lnSpc>
                          <a:spcPct val="115000"/>
                        </a:lnSpc>
                        <a:spcAft>
                          <a:spcPts val="1000"/>
                        </a:spcAft>
                      </a:pPr>
                      <a:r>
                        <a:rPr lang="en-IN" sz="1600" b="1" dirty="0">
                          <a:effectLst/>
                        </a:rPr>
                        <a:t>Quality Management </a:t>
                      </a:r>
                      <a:endParaRPr lang="en-IN" sz="1100" b="1" dirty="0">
                        <a:effectLst/>
                        <a:latin typeface="Calibri" panose="020F0502020204030204" pitchFamily="34" charset="0"/>
                        <a:ea typeface="Times New Roman" panose="02020603050405020304" pitchFamily="18" charset="0"/>
                        <a:cs typeface="Mangal" panose="02040503050203030202" pitchFamily="18" charset="0"/>
                      </a:endParaRPr>
                    </a:p>
                  </a:txBody>
                  <a:tcPr marL="68580" marR="68580" marT="0" marB="0"/>
                </a:tc>
                <a:tc>
                  <a:txBody>
                    <a:bodyPr/>
                    <a:lstStyle/>
                    <a:p>
                      <a:pPr algn="ctr">
                        <a:lnSpc>
                          <a:spcPct val="115000"/>
                        </a:lnSpc>
                        <a:spcAft>
                          <a:spcPts val="1000"/>
                        </a:spcAft>
                      </a:pPr>
                      <a:r>
                        <a:rPr lang="en-IN" sz="1100" b="1">
                          <a:effectLst/>
                        </a:rPr>
                        <a:t>57.14285714</a:t>
                      </a:r>
                      <a:endParaRPr lang="en-IN" sz="1100" b="1">
                        <a:effectLst/>
                        <a:latin typeface="Calibri" panose="020F0502020204030204" pitchFamily="34" charset="0"/>
                        <a:ea typeface="Times New Roman" panose="02020603050405020304" pitchFamily="18" charset="0"/>
                        <a:cs typeface="Mangal" panose="02040503050203030202" pitchFamily="18" charset="0"/>
                      </a:endParaRPr>
                    </a:p>
                  </a:txBody>
                  <a:tcPr marL="68580" marR="68580" marT="0" marB="0" anchor="ctr"/>
                </a:tc>
                <a:extLst>
                  <a:ext uri="{0D108BD9-81ED-4DB2-BD59-A6C34878D82A}">
                    <a16:rowId xmlns:a16="http://schemas.microsoft.com/office/drawing/2014/main" val="3013451342"/>
                  </a:ext>
                </a:extLst>
              </a:tr>
              <a:tr h="325612">
                <a:tc>
                  <a:txBody>
                    <a:bodyPr/>
                    <a:lstStyle/>
                    <a:p>
                      <a:pPr>
                        <a:lnSpc>
                          <a:spcPct val="115000"/>
                        </a:lnSpc>
                        <a:spcAft>
                          <a:spcPts val="1000"/>
                        </a:spcAft>
                      </a:pPr>
                      <a:r>
                        <a:rPr lang="en-IN" sz="1100">
                          <a:effectLst/>
                        </a:rPr>
                        <a:t>H</a:t>
                      </a:r>
                      <a:endParaRPr lang="en-IN" sz="1100">
                        <a:effectLst/>
                        <a:latin typeface="Calibri" panose="020F0502020204030204" pitchFamily="34" charset="0"/>
                        <a:ea typeface="Times New Roman" panose="02020603050405020304" pitchFamily="18" charset="0"/>
                        <a:cs typeface="Mangal" panose="02040503050203030202" pitchFamily="18" charset="0"/>
                      </a:endParaRPr>
                    </a:p>
                  </a:txBody>
                  <a:tcPr marL="68580" marR="68580" marT="0" marB="0"/>
                </a:tc>
                <a:tc>
                  <a:txBody>
                    <a:bodyPr/>
                    <a:lstStyle/>
                    <a:p>
                      <a:pPr>
                        <a:lnSpc>
                          <a:spcPct val="115000"/>
                        </a:lnSpc>
                        <a:spcAft>
                          <a:spcPts val="1000"/>
                        </a:spcAft>
                      </a:pPr>
                      <a:r>
                        <a:rPr lang="en-IN" sz="1600" b="1" dirty="0">
                          <a:effectLst/>
                        </a:rPr>
                        <a:t>Outcome </a:t>
                      </a:r>
                      <a:endParaRPr lang="en-IN" sz="1100" b="1" dirty="0">
                        <a:effectLst/>
                        <a:latin typeface="Calibri" panose="020F0502020204030204" pitchFamily="34" charset="0"/>
                        <a:ea typeface="Times New Roman" panose="02020603050405020304" pitchFamily="18" charset="0"/>
                        <a:cs typeface="Mangal" panose="02040503050203030202" pitchFamily="18" charset="0"/>
                      </a:endParaRPr>
                    </a:p>
                  </a:txBody>
                  <a:tcPr marL="68580" marR="68580" marT="0" marB="0"/>
                </a:tc>
                <a:tc>
                  <a:txBody>
                    <a:bodyPr/>
                    <a:lstStyle/>
                    <a:p>
                      <a:pPr algn="ctr">
                        <a:lnSpc>
                          <a:spcPct val="115000"/>
                        </a:lnSpc>
                        <a:spcAft>
                          <a:spcPts val="1000"/>
                        </a:spcAft>
                      </a:pPr>
                      <a:r>
                        <a:rPr lang="en-IN" sz="1100" b="1" dirty="0">
                          <a:effectLst/>
                        </a:rPr>
                        <a:t>16.66666667</a:t>
                      </a:r>
                      <a:endParaRPr lang="en-IN" sz="1100" b="1" dirty="0">
                        <a:effectLst/>
                        <a:latin typeface="Calibri" panose="020F0502020204030204" pitchFamily="34" charset="0"/>
                        <a:ea typeface="Times New Roman" panose="02020603050405020304" pitchFamily="18" charset="0"/>
                        <a:cs typeface="Mangal" panose="02040503050203030202" pitchFamily="18" charset="0"/>
                      </a:endParaRPr>
                    </a:p>
                  </a:txBody>
                  <a:tcPr marL="68580" marR="68580" marT="0" marB="0" anchor="ctr"/>
                </a:tc>
                <a:extLst>
                  <a:ext uri="{0D108BD9-81ED-4DB2-BD59-A6C34878D82A}">
                    <a16:rowId xmlns:a16="http://schemas.microsoft.com/office/drawing/2014/main" val="1765246520"/>
                  </a:ext>
                </a:extLst>
              </a:tr>
            </a:tbl>
          </a:graphicData>
        </a:graphic>
      </p:graphicFrame>
    </p:spTree>
    <p:extLst>
      <p:ext uri="{BB962C8B-B14F-4D97-AF65-F5344CB8AC3E}">
        <p14:creationId xmlns:p14="http://schemas.microsoft.com/office/powerpoint/2010/main" val="334879852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a:xfrm>
            <a:off x="457200" y="1637"/>
            <a:ext cx="8229600" cy="1267123"/>
          </a:xfrm>
        </p:spPr>
        <p:txBody>
          <a:bodyPr/>
          <a:lstStyle/>
          <a:p>
            <a:br>
              <a:rPr lang="en-US" altLang="en-US" sz="3600" b="1" u="sng" dirty="0">
                <a:latin typeface="+mn-lt"/>
              </a:rPr>
            </a:br>
            <a:r>
              <a:rPr lang="en-US" altLang="en-US" sz="3600" b="1" u="sng" dirty="0">
                <a:latin typeface="+mn-lt"/>
              </a:rPr>
              <a:t>RESULTS</a:t>
            </a:r>
            <a:br>
              <a:rPr lang="en-US" altLang="en-US" sz="3600" b="1" u="sng" dirty="0">
                <a:latin typeface="+mn-lt"/>
              </a:rPr>
            </a:br>
            <a:r>
              <a:rPr lang="en-US" sz="3600" b="1" u="sng" dirty="0">
                <a:solidFill>
                  <a:srgbClr val="000000"/>
                </a:solidFill>
                <a:effectLst/>
                <a:latin typeface="+mn-lt"/>
                <a:ea typeface="Times New Roman" panose="02020603050405020304" pitchFamily="18" charset="0"/>
                <a:cs typeface="Mangal" panose="02040503050203030202" pitchFamily="18" charset="0"/>
              </a:rPr>
              <a:t>NQAS SCORECARD FOR PHC</a:t>
            </a:r>
            <a:br>
              <a:rPr lang="en-IN" sz="3600" dirty="0">
                <a:effectLst/>
                <a:latin typeface="+mn-lt"/>
                <a:ea typeface="Times New Roman" panose="02020603050405020304" pitchFamily="18" charset="0"/>
                <a:cs typeface="Mangal" panose="02040503050203030202" pitchFamily="18" charset="0"/>
              </a:rPr>
            </a:br>
            <a:endParaRPr lang="en-US" altLang="en-US" sz="3600" b="1" u="sng" dirty="0">
              <a:latin typeface="+mn-lt"/>
            </a:endParaRPr>
          </a:p>
        </p:txBody>
      </p:sp>
      <p:sp>
        <p:nvSpPr>
          <p:cNvPr id="5124" name="Slide Number Placeholder 4"/>
          <p:cNvSpPr>
            <a:spLocks noGrp="1"/>
          </p:cNvSpPr>
          <p:nvPr>
            <p:ph type="sldNum" sz="quarter" idx="12"/>
          </p:nvPr>
        </p:nvSpPr>
        <p:spPr bwMode="auto">
          <a:noFill/>
          <a:ln>
            <a:miter lim="800000"/>
            <a:headEnd/>
            <a:tailEnd/>
          </a:ln>
        </p:spPr>
        <p:txBody>
          <a:bodyPr/>
          <a:lstStyle/>
          <a:p>
            <a:fld id="{040D371D-130B-4FEE-83C3-D7A17CD68675}" type="slidenum">
              <a:rPr lang="en-GB" altLang="en-US"/>
              <a:pPr/>
              <a:t>26</a:t>
            </a:fld>
            <a:endParaRPr lang="en-GB" altLang="en-US"/>
          </a:p>
        </p:txBody>
      </p:sp>
      <p:pic>
        <p:nvPicPr>
          <p:cNvPr id="6" name="Content Placeholder 5">
            <a:extLst>
              <a:ext uri="{FF2B5EF4-FFF2-40B4-BE49-F238E27FC236}">
                <a16:creationId xmlns:a16="http://schemas.microsoft.com/office/drawing/2014/main" id="{66235AAF-D9B7-4734-E4D1-4BD1950166C5}"/>
              </a:ext>
            </a:extLst>
          </p:cNvPr>
          <p:cNvPicPr>
            <a:picLocks noGrp="1" noChangeAspect="1"/>
          </p:cNvPicPr>
          <p:nvPr>
            <p:ph idx="1"/>
          </p:nvPr>
        </p:nvPicPr>
        <p:blipFill rotWithShape="1">
          <a:blip r:embed="rId2"/>
          <a:srcRect t="22906" r="35681" b="11864"/>
          <a:stretch/>
        </p:blipFill>
        <p:spPr>
          <a:xfrm>
            <a:off x="548922" y="1651020"/>
            <a:ext cx="7786968" cy="4442275"/>
          </a:xfrm>
        </p:spPr>
      </p:pic>
      <p:pic>
        <p:nvPicPr>
          <p:cNvPr id="8" name="Picture 7">
            <a:extLst>
              <a:ext uri="{FF2B5EF4-FFF2-40B4-BE49-F238E27FC236}">
                <a16:creationId xmlns:a16="http://schemas.microsoft.com/office/drawing/2014/main" id="{A5D893DC-D559-3E19-A0E1-02E2F8635052}"/>
              </a:ext>
            </a:extLst>
          </p:cNvPr>
          <p:cNvPicPr>
            <a:picLocks noChangeAspect="1"/>
          </p:cNvPicPr>
          <p:nvPr/>
        </p:nvPicPr>
        <p:blipFill rotWithShape="1">
          <a:blip r:embed="rId3"/>
          <a:srcRect t="55600" r="35825" b="12200"/>
          <a:stretch/>
        </p:blipFill>
        <p:spPr>
          <a:xfrm>
            <a:off x="539552" y="4533254"/>
            <a:ext cx="7786968" cy="2064098"/>
          </a:xfrm>
          <a:prstGeom prst="rect">
            <a:avLst/>
          </a:prstGeom>
        </p:spPr>
      </p:pic>
    </p:spTree>
    <p:extLst>
      <p:ext uri="{BB962C8B-B14F-4D97-AF65-F5344CB8AC3E}">
        <p14:creationId xmlns:p14="http://schemas.microsoft.com/office/powerpoint/2010/main" val="211292442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a:xfrm>
            <a:off x="457200" y="-27384"/>
            <a:ext cx="8229600" cy="1143000"/>
          </a:xfrm>
        </p:spPr>
        <p:txBody>
          <a:bodyPr/>
          <a:lstStyle/>
          <a:p>
            <a:r>
              <a:rPr lang="en-US" altLang="en-US" sz="3600" b="1" u="sng" dirty="0"/>
              <a:t>NQAS : GAPS</a:t>
            </a:r>
          </a:p>
        </p:txBody>
      </p:sp>
      <p:sp>
        <p:nvSpPr>
          <p:cNvPr id="5124" name="Slide Number Placeholder 4"/>
          <p:cNvSpPr>
            <a:spLocks noGrp="1"/>
          </p:cNvSpPr>
          <p:nvPr>
            <p:ph type="sldNum" sz="quarter" idx="12"/>
          </p:nvPr>
        </p:nvSpPr>
        <p:spPr bwMode="auto">
          <a:noFill/>
          <a:ln>
            <a:miter lim="800000"/>
            <a:headEnd/>
            <a:tailEnd/>
          </a:ln>
        </p:spPr>
        <p:txBody>
          <a:bodyPr/>
          <a:lstStyle/>
          <a:p>
            <a:fld id="{040D371D-130B-4FEE-83C3-D7A17CD68675}" type="slidenum">
              <a:rPr lang="en-GB" altLang="en-US"/>
              <a:pPr/>
              <a:t>27</a:t>
            </a:fld>
            <a:endParaRPr lang="en-GB" altLang="en-US"/>
          </a:p>
        </p:txBody>
      </p:sp>
      <p:sp>
        <p:nvSpPr>
          <p:cNvPr id="3" name="Content Placeholder 2">
            <a:extLst>
              <a:ext uri="{FF2B5EF4-FFF2-40B4-BE49-F238E27FC236}">
                <a16:creationId xmlns:a16="http://schemas.microsoft.com/office/drawing/2014/main" id="{F60CAFD7-FE4E-8DE1-688C-3A3604E79F3B}"/>
              </a:ext>
            </a:extLst>
          </p:cNvPr>
          <p:cNvSpPr>
            <a:spLocks noGrp="1"/>
          </p:cNvSpPr>
          <p:nvPr>
            <p:ph idx="1"/>
          </p:nvPr>
        </p:nvSpPr>
        <p:spPr>
          <a:xfrm>
            <a:off x="4427984" y="1064355"/>
            <a:ext cx="4680520" cy="4812917"/>
          </a:xfrm>
        </p:spPr>
        <p:txBody>
          <a:bodyPr/>
          <a:lstStyle/>
          <a:p>
            <a:pPr marL="0" lvl="0" indent="0" algn="just">
              <a:buNone/>
            </a:pPr>
            <a:r>
              <a:rPr lang="en-US" sz="1600" b="1" dirty="0">
                <a:solidFill>
                  <a:srgbClr val="C00000"/>
                </a:solidFill>
                <a:effectLst/>
                <a:ea typeface="Times New Roman" panose="02020603050405020304" pitchFamily="18" charset="0"/>
                <a:cs typeface="Mangal" panose="02040503050203030202" pitchFamily="18" charset="0"/>
              </a:rPr>
              <a:t>1. </a:t>
            </a:r>
            <a:r>
              <a:rPr lang="en-US" sz="1600" b="1" u="sng" dirty="0">
                <a:solidFill>
                  <a:srgbClr val="C00000"/>
                </a:solidFill>
                <a:effectLst/>
                <a:ea typeface="Times New Roman" panose="02020603050405020304" pitchFamily="18" charset="0"/>
                <a:cs typeface="Mangal" panose="02040503050203030202" pitchFamily="18" charset="0"/>
              </a:rPr>
              <a:t>Service Provision</a:t>
            </a:r>
            <a:endParaRPr lang="en-IN" sz="1600" dirty="0">
              <a:solidFill>
                <a:srgbClr val="C00000"/>
              </a:solidFill>
              <a:effectLst/>
              <a:ea typeface="Calibri" panose="020F0502020204030204" pitchFamily="34" charset="0"/>
              <a:cs typeface="Mangal" panose="02040503050203030202" pitchFamily="18" charset="0"/>
            </a:endParaRPr>
          </a:p>
          <a:p>
            <a:pPr marL="0" lvl="0" indent="0" algn="just">
              <a:buNone/>
            </a:pPr>
            <a:r>
              <a:rPr lang="en-US" sz="1600" b="1" dirty="0">
                <a:solidFill>
                  <a:srgbClr val="C00000"/>
                </a:solidFill>
                <a:effectLst/>
                <a:ea typeface="Times New Roman" panose="02020603050405020304" pitchFamily="18" charset="0"/>
                <a:cs typeface="Mangal" panose="02040503050203030202" pitchFamily="18" charset="0"/>
              </a:rPr>
              <a:t> - </a:t>
            </a:r>
            <a:r>
              <a:rPr lang="en-US" sz="1600" dirty="0">
                <a:solidFill>
                  <a:srgbClr val="C00000"/>
                </a:solidFill>
                <a:effectLst/>
                <a:ea typeface="Times New Roman" panose="02020603050405020304" pitchFamily="18" charset="0"/>
                <a:cs typeface="Mangal" panose="02040503050203030202" pitchFamily="18" charset="0"/>
              </a:rPr>
              <a:t>Although the Allopathic medicines are available as per formulary, facility does not provide AYUSH services as mandated.</a:t>
            </a:r>
            <a:endParaRPr lang="en-IN" sz="1600" dirty="0">
              <a:solidFill>
                <a:srgbClr val="C00000"/>
              </a:solidFill>
              <a:effectLst/>
              <a:ea typeface="Calibri" panose="020F0502020204030204" pitchFamily="34" charset="0"/>
              <a:cs typeface="Mangal" panose="02040503050203030202" pitchFamily="18" charset="0"/>
            </a:endParaRPr>
          </a:p>
          <a:p>
            <a:pPr marL="0" lvl="0" indent="0" algn="just">
              <a:buNone/>
            </a:pPr>
            <a:r>
              <a:rPr lang="en-US" sz="1600" b="1" dirty="0">
                <a:effectLst/>
                <a:ea typeface="Times New Roman" panose="02020603050405020304" pitchFamily="18" charset="0"/>
                <a:cs typeface="Mangal" panose="02040503050203030202" pitchFamily="18" charset="0"/>
              </a:rPr>
              <a:t>2. </a:t>
            </a:r>
            <a:r>
              <a:rPr lang="en-US" sz="1600" b="1" u="sng" dirty="0">
                <a:effectLst/>
                <a:ea typeface="Times New Roman" panose="02020603050405020304" pitchFamily="18" charset="0"/>
                <a:cs typeface="Mangal" panose="02040503050203030202" pitchFamily="18" charset="0"/>
              </a:rPr>
              <a:t>Patient</a:t>
            </a:r>
            <a:r>
              <a:rPr lang="en-US" sz="1600" b="1" u="sng" dirty="0">
                <a:effectLst/>
                <a:ea typeface="Calibri" panose="020F0502020204030204" pitchFamily="34" charset="0"/>
                <a:cs typeface="Mangal" panose="02040503050203030202" pitchFamily="18" charset="0"/>
              </a:rPr>
              <a:t> </a:t>
            </a:r>
            <a:r>
              <a:rPr lang="en-US" sz="1600" b="1" u="sng" dirty="0">
                <a:effectLst/>
                <a:ea typeface="Times New Roman" panose="02020603050405020304" pitchFamily="18" charset="0"/>
                <a:cs typeface="Mangal" panose="02040503050203030202" pitchFamily="18" charset="0"/>
              </a:rPr>
              <a:t>Rights</a:t>
            </a:r>
            <a:endParaRPr lang="en-IN" sz="1600" dirty="0">
              <a:effectLst/>
              <a:ea typeface="Calibri" panose="020F0502020204030204" pitchFamily="34" charset="0"/>
              <a:cs typeface="Mangal" panose="02040503050203030202" pitchFamily="18" charset="0"/>
            </a:endParaRPr>
          </a:p>
          <a:p>
            <a:pPr marL="0" lvl="0" indent="0" algn="just">
              <a:buNone/>
            </a:pPr>
            <a:r>
              <a:rPr lang="en-US" sz="1600" dirty="0">
                <a:effectLst/>
                <a:ea typeface="Times New Roman" panose="02020603050405020304" pitchFamily="18" charset="0"/>
                <a:cs typeface="Mangal" panose="02040503050203030202" pitchFamily="18" charset="0"/>
              </a:rPr>
              <a:t>- Formulary needs to be displayed.</a:t>
            </a:r>
            <a:endParaRPr lang="en-IN" sz="1600" dirty="0">
              <a:effectLst/>
              <a:ea typeface="Calibri" panose="020F0502020204030204" pitchFamily="34" charset="0"/>
              <a:cs typeface="Mangal" panose="02040503050203030202" pitchFamily="18" charset="0"/>
            </a:endParaRPr>
          </a:p>
          <a:p>
            <a:pPr marL="0" lvl="0" indent="0" algn="just">
              <a:buNone/>
            </a:pPr>
            <a:r>
              <a:rPr lang="en-US" sz="1600" dirty="0">
                <a:effectLst/>
                <a:ea typeface="Times New Roman" panose="02020603050405020304" pitchFamily="18" charset="0"/>
                <a:cs typeface="Mangal" panose="02040503050203030202" pitchFamily="18" charset="0"/>
              </a:rPr>
              <a:t>- IEC corner of the polyclinic needs improvement in terms of health education material displayed and latest ECHS policy in vernacular medium.</a:t>
            </a:r>
            <a:endParaRPr lang="en-IN" sz="1600" dirty="0">
              <a:effectLst/>
              <a:ea typeface="Calibri" panose="020F0502020204030204" pitchFamily="34" charset="0"/>
              <a:cs typeface="Mangal" panose="02040503050203030202" pitchFamily="18" charset="0"/>
            </a:endParaRPr>
          </a:p>
          <a:p>
            <a:pPr marL="0" lvl="0" indent="0" algn="just">
              <a:buNone/>
            </a:pPr>
            <a:r>
              <a:rPr lang="en-US" sz="1600" dirty="0">
                <a:effectLst/>
                <a:ea typeface="Times New Roman" panose="02020603050405020304" pitchFamily="18" charset="0"/>
                <a:cs typeface="Mangal" panose="02040503050203030202" pitchFamily="18" charset="0"/>
              </a:rPr>
              <a:t>- Privacy aspect needs to be strictly followed during consultation.</a:t>
            </a:r>
            <a:endParaRPr lang="en-IN" sz="1600" dirty="0">
              <a:effectLst/>
              <a:ea typeface="Calibri" panose="020F0502020204030204" pitchFamily="34" charset="0"/>
              <a:cs typeface="Mangal" panose="02040503050203030202" pitchFamily="18" charset="0"/>
            </a:endParaRPr>
          </a:p>
          <a:p>
            <a:pPr marL="0" lvl="0" indent="0" algn="just">
              <a:buNone/>
            </a:pPr>
            <a:r>
              <a:rPr lang="en-US" sz="1600" b="1" dirty="0">
                <a:solidFill>
                  <a:srgbClr val="C00000"/>
                </a:solidFill>
                <a:effectLst/>
                <a:ea typeface="Times New Roman" panose="02020603050405020304" pitchFamily="18" charset="0"/>
                <a:cs typeface="Mangal" panose="02040503050203030202" pitchFamily="18" charset="0"/>
              </a:rPr>
              <a:t>3. </a:t>
            </a:r>
            <a:r>
              <a:rPr lang="en-US" sz="1600" b="1" u="sng" dirty="0">
                <a:solidFill>
                  <a:srgbClr val="C00000"/>
                </a:solidFill>
                <a:effectLst/>
                <a:ea typeface="Times New Roman" panose="02020603050405020304" pitchFamily="18" charset="0"/>
                <a:cs typeface="Mangal" panose="02040503050203030202" pitchFamily="18" charset="0"/>
              </a:rPr>
              <a:t>Inputs</a:t>
            </a:r>
            <a:endParaRPr lang="en-IN" sz="1600" dirty="0">
              <a:solidFill>
                <a:srgbClr val="C00000"/>
              </a:solidFill>
              <a:effectLst/>
              <a:ea typeface="Calibri" panose="020F0502020204030204" pitchFamily="34" charset="0"/>
              <a:cs typeface="Mangal" panose="02040503050203030202" pitchFamily="18" charset="0"/>
            </a:endParaRPr>
          </a:p>
          <a:p>
            <a:pPr marL="0" lvl="0" indent="0" algn="just">
              <a:buNone/>
            </a:pPr>
            <a:r>
              <a:rPr lang="en-US" sz="1600" dirty="0">
                <a:solidFill>
                  <a:srgbClr val="C00000"/>
                </a:solidFill>
                <a:effectLst/>
                <a:ea typeface="Times New Roman" panose="02020603050405020304" pitchFamily="18" charset="0"/>
                <a:cs typeface="Mangal" panose="02040503050203030202" pitchFamily="18" charset="0"/>
              </a:rPr>
              <a:t>- Unidirectional flow</a:t>
            </a:r>
            <a:r>
              <a:rPr lang="en-US" sz="1600" b="1" dirty="0">
                <a:solidFill>
                  <a:srgbClr val="C00000"/>
                </a:solidFill>
                <a:effectLst/>
                <a:ea typeface="Times New Roman" panose="02020603050405020304" pitchFamily="18" charset="0"/>
                <a:cs typeface="Mangal" panose="02040503050203030202" pitchFamily="18" charset="0"/>
              </a:rPr>
              <a:t> </a:t>
            </a:r>
            <a:r>
              <a:rPr lang="en-US" sz="1600" dirty="0">
                <a:solidFill>
                  <a:srgbClr val="C00000"/>
                </a:solidFill>
                <a:effectLst/>
                <a:ea typeface="Times New Roman" panose="02020603050405020304" pitchFamily="18" charset="0"/>
                <a:cs typeface="Mangal" panose="02040503050203030202" pitchFamily="18" charset="0"/>
              </a:rPr>
              <a:t>of services</a:t>
            </a:r>
            <a:r>
              <a:rPr lang="en-US" sz="1600" b="1" dirty="0">
                <a:solidFill>
                  <a:srgbClr val="C00000"/>
                </a:solidFill>
                <a:effectLst/>
                <a:ea typeface="Times New Roman" panose="02020603050405020304" pitchFamily="18" charset="0"/>
                <a:cs typeface="Mangal" panose="02040503050203030202" pitchFamily="18" charset="0"/>
              </a:rPr>
              <a:t> </a:t>
            </a:r>
            <a:r>
              <a:rPr lang="en-US" sz="1600" dirty="0">
                <a:solidFill>
                  <a:srgbClr val="C00000"/>
                </a:solidFill>
                <a:effectLst/>
                <a:ea typeface="Times New Roman" panose="02020603050405020304" pitchFamily="18" charset="0"/>
                <a:cs typeface="Mangal" panose="02040503050203030202" pitchFamily="18" charset="0"/>
              </a:rPr>
              <a:t>does not exist.</a:t>
            </a:r>
            <a:endParaRPr lang="en-IN" sz="1600" dirty="0">
              <a:solidFill>
                <a:srgbClr val="C00000"/>
              </a:solidFill>
              <a:effectLst/>
              <a:ea typeface="Calibri" panose="020F0502020204030204" pitchFamily="34" charset="0"/>
              <a:cs typeface="Mangal" panose="02040503050203030202" pitchFamily="18" charset="0"/>
            </a:endParaRPr>
          </a:p>
          <a:p>
            <a:pPr marL="0" lvl="0" indent="0" algn="just">
              <a:buNone/>
            </a:pPr>
            <a:r>
              <a:rPr lang="en-US" sz="1600" dirty="0">
                <a:solidFill>
                  <a:srgbClr val="C00000"/>
                </a:solidFill>
                <a:effectLst/>
                <a:ea typeface="Times New Roman" panose="02020603050405020304" pitchFamily="18" charset="0"/>
                <a:cs typeface="Mangal" panose="02040503050203030202" pitchFamily="18" charset="0"/>
              </a:rPr>
              <a:t>- Inadequate Fire safety measures.</a:t>
            </a:r>
            <a:endParaRPr lang="en-IN" sz="1600" dirty="0">
              <a:solidFill>
                <a:srgbClr val="C00000"/>
              </a:solidFill>
              <a:effectLst/>
              <a:ea typeface="Calibri" panose="020F0502020204030204" pitchFamily="34" charset="0"/>
              <a:cs typeface="Mangal" panose="02040503050203030202" pitchFamily="18" charset="0"/>
            </a:endParaRPr>
          </a:p>
          <a:p>
            <a:pPr marL="0" lvl="0" indent="0" algn="just">
              <a:buNone/>
            </a:pPr>
            <a:r>
              <a:rPr lang="en-US" sz="1600" b="1" dirty="0">
                <a:effectLst/>
                <a:ea typeface="Times New Roman" panose="02020603050405020304" pitchFamily="18" charset="0"/>
                <a:cs typeface="Mangal" panose="02040503050203030202" pitchFamily="18" charset="0"/>
              </a:rPr>
              <a:t>4. </a:t>
            </a:r>
            <a:r>
              <a:rPr lang="en-US" sz="1600" b="1" u="sng" dirty="0">
                <a:effectLst/>
                <a:ea typeface="Times New Roman" panose="02020603050405020304" pitchFamily="18" charset="0"/>
                <a:cs typeface="Mangal" panose="02040503050203030202" pitchFamily="18" charset="0"/>
              </a:rPr>
              <a:t>Support Services</a:t>
            </a:r>
            <a:endParaRPr lang="en-IN" sz="1600" dirty="0">
              <a:effectLst/>
              <a:ea typeface="Calibri" panose="020F0502020204030204" pitchFamily="34" charset="0"/>
              <a:cs typeface="Mangal" panose="02040503050203030202" pitchFamily="18" charset="0"/>
            </a:endParaRPr>
          </a:p>
          <a:p>
            <a:pPr marL="0" lvl="0" indent="0" algn="just">
              <a:buNone/>
            </a:pPr>
            <a:r>
              <a:rPr lang="en-US" sz="1600" dirty="0">
                <a:effectLst/>
                <a:ea typeface="Times New Roman" panose="02020603050405020304" pitchFamily="18" charset="0"/>
                <a:cs typeface="Mangal" panose="02040503050203030202" pitchFamily="18" charset="0"/>
              </a:rPr>
              <a:t>- Drug expiry data management documentation needs to be strengthened.</a:t>
            </a:r>
            <a:endParaRPr lang="en-IN" sz="1600" dirty="0">
              <a:effectLst/>
              <a:ea typeface="Calibri" panose="020F0502020204030204" pitchFamily="34" charset="0"/>
              <a:cs typeface="Mangal" panose="02040503050203030202" pitchFamily="18" charset="0"/>
            </a:endParaRPr>
          </a:p>
          <a:p>
            <a:endParaRPr lang="en-IN" dirty="0"/>
          </a:p>
        </p:txBody>
      </p:sp>
      <p:graphicFrame>
        <p:nvGraphicFramePr>
          <p:cNvPr id="5" name="Content Placeholder 3">
            <a:extLst>
              <a:ext uri="{FF2B5EF4-FFF2-40B4-BE49-F238E27FC236}">
                <a16:creationId xmlns:a16="http://schemas.microsoft.com/office/drawing/2014/main" id="{652D9D7B-C94C-03A9-D15A-4FF18FFEE0A1}"/>
              </a:ext>
            </a:extLst>
          </p:cNvPr>
          <p:cNvGraphicFramePr>
            <a:graphicFrameLocks/>
          </p:cNvGraphicFramePr>
          <p:nvPr>
            <p:extLst>
              <p:ext uri="{D42A27DB-BD31-4B8C-83A1-F6EECF244321}">
                <p14:modId xmlns:p14="http://schemas.microsoft.com/office/powerpoint/2010/main" val="2728343406"/>
              </p:ext>
            </p:extLst>
          </p:nvPr>
        </p:nvGraphicFramePr>
        <p:xfrm>
          <a:off x="28573" y="908722"/>
          <a:ext cx="4255395" cy="5901979"/>
        </p:xfrm>
        <a:graphic>
          <a:graphicData uri="http://schemas.openxmlformats.org/drawingml/2006/table">
            <a:tbl>
              <a:tblPr firstRow="1" firstCol="1" bandRow="1">
                <a:tableStyleId>{5C22544A-7EE6-4342-B048-85BDC9FD1C3A}</a:tableStyleId>
              </a:tblPr>
              <a:tblGrid>
                <a:gridCol w="814658">
                  <a:extLst>
                    <a:ext uri="{9D8B030D-6E8A-4147-A177-3AD203B41FA5}">
                      <a16:colId xmlns:a16="http://schemas.microsoft.com/office/drawing/2014/main" val="888401460"/>
                    </a:ext>
                  </a:extLst>
                </a:gridCol>
                <a:gridCol w="1763498">
                  <a:extLst>
                    <a:ext uri="{9D8B030D-6E8A-4147-A177-3AD203B41FA5}">
                      <a16:colId xmlns:a16="http://schemas.microsoft.com/office/drawing/2014/main" val="2694664803"/>
                    </a:ext>
                  </a:extLst>
                </a:gridCol>
                <a:gridCol w="1677239">
                  <a:extLst>
                    <a:ext uri="{9D8B030D-6E8A-4147-A177-3AD203B41FA5}">
                      <a16:colId xmlns:a16="http://schemas.microsoft.com/office/drawing/2014/main" val="3191503239"/>
                    </a:ext>
                  </a:extLst>
                </a:gridCol>
              </a:tblGrid>
              <a:tr h="802616">
                <a:tc gridSpan="3">
                  <a:txBody>
                    <a:bodyPr/>
                    <a:lstStyle/>
                    <a:p>
                      <a:pPr algn="ctr">
                        <a:lnSpc>
                          <a:spcPct val="115000"/>
                        </a:lnSpc>
                        <a:spcAft>
                          <a:spcPts val="1000"/>
                        </a:spcAft>
                      </a:pPr>
                      <a:r>
                        <a:rPr lang="en-IN" sz="3600" dirty="0">
                          <a:effectLst/>
                        </a:rPr>
                        <a:t>OPD Score Card </a:t>
                      </a:r>
                      <a:endParaRPr lang="en-IN" sz="1100" dirty="0">
                        <a:effectLst/>
                        <a:latin typeface="Calibri" panose="020F0502020204030204" pitchFamily="34" charset="0"/>
                        <a:ea typeface="Times New Roman" panose="02020603050405020304" pitchFamily="18" charset="0"/>
                        <a:cs typeface="Mangal" panose="02040503050203030202" pitchFamily="18" charset="0"/>
                      </a:endParaRPr>
                    </a:p>
                  </a:txBody>
                  <a:tcPr marL="68580" marR="68580" marT="0" marB="0"/>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4060069452"/>
                  </a:ext>
                </a:extLst>
              </a:tr>
              <a:tr h="1493338">
                <a:tc>
                  <a:txBody>
                    <a:bodyPr/>
                    <a:lstStyle/>
                    <a:p>
                      <a:pPr>
                        <a:lnSpc>
                          <a:spcPct val="115000"/>
                        </a:lnSpc>
                        <a:spcAft>
                          <a:spcPts val="1000"/>
                        </a:spcAft>
                      </a:pPr>
                      <a:r>
                        <a:rPr lang="en-IN" sz="2400">
                          <a:effectLst/>
                        </a:rPr>
                        <a:t> </a:t>
                      </a:r>
                      <a:endParaRPr lang="en-IN" sz="1100">
                        <a:effectLst/>
                        <a:latin typeface="Calibri" panose="020F0502020204030204" pitchFamily="34" charset="0"/>
                        <a:ea typeface="Times New Roman" panose="02020603050405020304" pitchFamily="18" charset="0"/>
                        <a:cs typeface="Mangal" panose="02040503050203030202" pitchFamily="18" charset="0"/>
                      </a:endParaRPr>
                    </a:p>
                  </a:txBody>
                  <a:tcPr marL="68580" marR="68580" marT="0" marB="0"/>
                </a:tc>
                <a:tc>
                  <a:txBody>
                    <a:bodyPr/>
                    <a:lstStyle/>
                    <a:p>
                      <a:pPr>
                        <a:lnSpc>
                          <a:spcPct val="115000"/>
                        </a:lnSpc>
                        <a:spcAft>
                          <a:spcPts val="1000"/>
                        </a:spcAft>
                      </a:pPr>
                      <a:r>
                        <a:rPr lang="en-IN" sz="2400" b="1" dirty="0">
                          <a:effectLst/>
                        </a:rPr>
                        <a:t>OPD Score</a:t>
                      </a:r>
                      <a:endParaRPr lang="en-IN" sz="1100" b="1" dirty="0">
                        <a:effectLst/>
                        <a:latin typeface="Calibri" panose="020F0502020204030204" pitchFamily="34" charset="0"/>
                        <a:ea typeface="Times New Roman" panose="02020603050405020304" pitchFamily="18" charset="0"/>
                        <a:cs typeface="Mangal" panose="02040503050203030202" pitchFamily="18" charset="0"/>
                      </a:endParaRPr>
                    </a:p>
                  </a:txBody>
                  <a:tcPr marL="68580" marR="68580" marT="0" marB="0"/>
                </a:tc>
                <a:tc>
                  <a:txBody>
                    <a:bodyPr/>
                    <a:lstStyle/>
                    <a:p>
                      <a:pPr algn="ctr">
                        <a:lnSpc>
                          <a:spcPct val="115000"/>
                        </a:lnSpc>
                        <a:spcAft>
                          <a:spcPts val="1000"/>
                        </a:spcAft>
                      </a:pPr>
                      <a:r>
                        <a:rPr lang="en-IN" sz="3600" b="1" dirty="0">
                          <a:effectLst/>
                        </a:rPr>
                        <a:t>75.5814</a:t>
                      </a:r>
                      <a:endParaRPr lang="en-IN" sz="1100" b="1" dirty="0">
                        <a:effectLst/>
                        <a:latin typeface="Calibri" panose="020F0502020204030204" pitchFamily="34" charset="0"/>
                        <a:ea typeface="Times New Roman" panose="02020603050405020304" pitchFamily="18" charset="0"/>
                        <a:cs typeface="Mangal" panose="02040503050203030202" pitchFamily="18" charset="0"/>
                      </a:endParaRPr>
                    </a:p>
                  </a:txBody>
                  <a:tcPr marL="68580" marR="68580" marT="0" marB="0" anchor="ctr"/>
                </a:tc>
                <a:extLst>
                  <a:ext uri="{0D108BD9-81ED-4DB2-BD59-A6C34878D82A}">
                    <a16:rowId xmlns:a16="http://schemas.microsoft.com/office/drawing/2014/main" val="2638569539"/>
                  </a:ext>
                </a:extLst>
              </a:tr>
              <a:tr h="445888">
                <a:tc>
                  <a:txBody>
                    <a:bodyPr/>
                    <a:lstStyle/>
                    <a:p>
                      <a:pPr>
                        <a:lnSpc>
                          <a:spcPct val="115000"/>
                        </a:lnSpc>
                        <a:spcAft>
                          <a:spcPts val="1000"/>
                        </a:spcAft>
                      </a:pPr>
                      <a:r>
                        <a:rPr lang="en-IN" sz="2000" dirty="0">
                          <a:effectLst/>
                        </a:rPr>
                        <a:t> </a:t>
                      </a:r>
                      <a:endParaRPr lang="en-IN" sz="1100" dirty="0">
                        <a:effectLst/>
                        <a:latin typeface="Calibri" panose="020F0502020204030204" pitchFamily="34" charset="0"/>
                        <a:ea typeface="Times New Roman" panose="02020603050405020304" pitchFamily="18" charset="0"/>
                        <a:cs typeface="Mangal" panose="02040503050203030202" pitchFamily="18" charset="0"/>
                      </a:endParaRPr>
                    </a:p>
                  </a:txBody>
                  <a:tcPr marL="68580" marR="68580" marT="0" marB="0"/>
                </a:tc>
                <a:tc gridSpan="2">
                  <a:txBody>
                    <a:bodyPr/>
                    <a:lstStyle/>
                    <a:p>
                      <a:pPr algn="ctr">
                        <a:lnSpc>
                          <a:spcPct val="115000"/>
                        </a:lnSpc>
                        <a:spcAft>
                          <a:spcPts val="1000"/>
                        </a:spcAft>
                      </a:pPr>
                      <a:r>
                        <a:rPr lang="en-IN" sz="2000" b="1" dirty="0">
                          <a:effectLst/>
                        </a:rPr>
                        <a:t>Area of Concern wise Score </a:t>
                      </a:r>
                      <a:endParaRPr lang="en-IN" sz="1100" b="1" dirty="0">
                        <a:effectLst/>
                        <a:latin typeface="Calibri" panose="020F0502020204030204" pitchFamily="34" charset="0"/>
                        <a:ea typeface="Times New Roman" panose="02020603050405020304" pitchFamily="18" charset="0"/>
                        <a:cs typeface="Mangal" panose="02040503050203030202" pitchFamily="18" charset="0"/>
                      </a:endParaRPr>
                    </a:p>
                  </a:txBody>
                  <a:tcPr marL="68580" marR="68580" marT="0" marB="0"/>
                </a:tc>
                <a:tc hMerge="1">
                  <a:txBody>
                    <a:bodyPr/>
                    <a:lstStyle/>
                    <a:p>
                      <a:endParaRPr lang="en-IN"/>
                    </a:p>
                  </a:txBody>
                  <a:tcPr/>
                </a:tc>
                <a:extLst>
                  <a:ext uri="{0D108BD9-81ED-4DB2-BD59-A6C34878D82A}">
                    <a16:rowId xmlns:a16="http://schemas.microsoft.com/office/drawing/2014/main" val="3393803039"/>
                  </a:ext>
                </a:extLst>
              </a:tr>
              <a:tr h="356643">
                <a:tc>
                  <a:txBody>
                    <a:bodyPr/>
                    <a:lstStyle/>
                    <a:p>
                      <a:pPr>
                        <a:lnSpc>
                          <a:spcPct val="115000"/>
                        </a:lnSpc>
                        <a:spcAft>
                          <a:spcPts val="1000"/>
                        </a:spcAft>
                      </a:pPr>
                      <a:r>
                        <a:rPr lang="en-IN" sz="1100">
                          <a:effectLst/>
                        </a:rPr>
                        <a:t>A</a:t>
                      </a:r>
                      <a:endParaRPr lang="en-IN" sz="1100">
                        <a:effectLst/>
                        <a:latin typeface="Calibri" panose="020F0502020204030204" pitchFamily="34" charset="0"/>
                        <a:ea typeface="Times New Roman" panose="02020603050405020304" pitchFamily="18" charset="0"/>
                        <a:cs typeface="Mangal" panose="02040503050203030202" pitchFamily="18" charset="0"/>
                      </a:endParaRPr>
                    </a:p>
                  </a:txBody>
                  <a:tcPr marL="68580" marR="68580" marT="0" marB="0"/>
                </a:tc>
                <a:tc>
                  <a:txBody>
                    <a:bodyPr/>
                    <a:lstStyle/>
                    <a:p>
                      <a:pPr>
                        <a:lnSpc>
                          <a:spcPct val="115000"/>
                        </a:lnSpc>
                        <a:spcAft>
                          <a:spcPts val="1000"/>
                        </a:spcAft>
                      </a:pPr>
                      <a:r>
                        <a:rPr lang="en-IN" sz="1600" b="1" dirty="0">
                          <a:effectLst/>
                        </a:rPr>
                        <a:t>Service Provision </a:t>
                      </a:r>
                      <a:endParaRPr lang="en-IN" sz="1100" b="1" dirty="0">
                        <a:effectLst/>
                        <a:latin typeface="Calibri" panose="020F0502020204030204" pitchFamily="34" charset="0"/>
                        <a:ea typeface="Times New Roman" panose="02020603050405020304" pitchFamily="18" charset="0"/>
                        <a:cs typeface="Mangal" panose="02040503050203030202" pitchFamily="18" charset="0"/>
                      </a:endParaRPr>
                    </a:p>
                  </a:txBody>
                  <a:tcPr marL="68580" marR="68580" marT="0" marB="0"/>
                </a:tc>
                <a:tc>
                  <a:txBody>
                    <a:bodyPr/>
                    <a:lstStyle/>
                    <a:p>
                      <a:pPr algn="ctr">
                        <a:lnSpc>
                          <a:spcPct val="115000"/>
                        </a:lnSpc>
                        <a:spcAft>
                          <a:spcPts val="1000"/>
                        </a:spcAft>
                      </a:pPr>
                      <a:r>
                        <a:rPr lang="en-IN" sz="1100" b="1" dirty="0">
                          <a:effectLst/>
                        </a:rPr>
                        <a:t>38.88888889</a:t>
                      </a:r>
                      <a:endParaRPr lang="en-IN" sz="1100" b="1" dirty="0">
                        <a:effectLst/>
                        <a:latin typeface="Calibri" panose="020F0502020204030204" pitchFamily="34" charset="0"/>
                        <a:ea typeface="Times New Roman" panose="02020603050405020304" pitchFamily="18" charset="0"/>
                        <a:cs typeface="Mangal" panose="02040503050203030202" pitchFamily="18" charset="0"/>
                      </a:endParaRPr>
                    </a:p>
                  </a:txBody>
                  <a:tcPr marL="68580" marR="68580" marT="0" marB="0" anchor="ctr"/>
                </a:tc>
                <a:extLst>
                  <a:ext uri="{0D108BD9-81ED-4DB2-BD59-A6C34878D82A}">
                    <a16:rowId xmlns:a16="http://schemas.microsoft.com/office/drawing/2014/main" val="844998394"/>
                  </a:ext>
                </a:extLst>
              </a:tr>
              <a:tr h="356643">
                <a:tc>
                  <a:txBody>
                    <a:bodyPr/>
                    <a:lstStyle/>
                    <a:p>
                      <a:pPr>
                        <a:lnSpc>
                          <a:spcPct val="115000"/>
                        </a:lnSpc>
                        <a:spcAft>
                          <a:spcPts val="1000"/>
                        </a:spcAft>
                      </a:pPr>
                      <a:r>
                        <a:rPr lang="en-IN" sz="1100" dirty="0">
                          <a:effectLst/>
                        </a:rPr>
                        <a:t>B</a:t>
                      </a:r>
                      <a:endParaRPr lang="en-IN" sz="1100" dirty="0">
                        <a:effectLst/>
                        <a:latin typeface="Calibri" panose="020F0502020204030204" pitchFamily="34" charset="0"/>
                        <a:ea typeface="Times New Roman" panose="02020603050405020304" pitchFamily="18" charset="0"/>
                        <a:cs typeface="Mangal" panose="02040503050203030202" pitchFamily="18" charset="0"/>
                      </a:endParaRPr>
                    </a:p>
                  </a:txBody>
                  <a:tcPr marL="68580" marR="68580" marT="0" marB="0"/>
                </a:tc>
                <a:tc>
                  <a:txBody>
                    <a:bodyPr/>
                    <a:lstStyle/>
                    <a:p>
                      <a:pPr>
                        <a:lnSpc>
                          <a:spcPct val="115000"/>
                        </a:lnSpc>
                        <a:spcAft>
                          <a:spcPts val="1000"/>
                        </a:spcAft>
                      </a:pPr>
                      <a:r>
                        <a:rPr lang="en-IN" sz="1600" b="1" dirty="0">
                          <a:effectLst/>
                        </a:rPr>
                        <a:t>Patient Rights </a:t>
                      </a:r>
                      <a:endParaRPr lang="en-IN" sz="1100" b="1" dirty="0">
                        <a:effectLst/>
                        <a:latin typeface="Calibri" panose="020F0502020204030204" pitchFamily="34" charset="0"/>
                        <a:ea typeface="Times New Roman" panose="02020603050405020304" pitchFamily="18" charset="0"/>
                        <a:cs typeface="Mangal" panose="02040503050203030202" pitchFamily="18" charset="0"/>
                      </a:endParaRPr>
                    </a:p>
                  </a:txBody>
                  <a:tcPr marL="68580" marR="68580" marT="0" marB="0"/>
                </a:tc>
                <a:tc>
                  <a:txBody>
                    <a:bodyPr/>
                    <a:lstStyle/>
                    <a:p>
                      <a:pPr algn="ctr">
                        <a:lnSpc>
                          <a:spcPct val="115000"/>
                        </a:lnSpc>
                        <a:spcAft>
                          <a:spcPts val="1000"/>
                        </a:spcAft>
                      </a:pPr>
                      <a:r>
                        <a:rPr lang="en-IN" sz="1100" b="1">
                          <a:effectLst/>
                        </a:rPr>
                        <a:t>86.11111111</a:t>
                      </a:r>
                      <a:endParaRPr lang="en-IN" sz="1100" b="1">
                        <a:effectLst/>
                        <a:latin typeface="Calibri" panose="020F0502020204030204" pitchFamily="34" charset="0"/>
                        <a:ea typeface="Times New Roman" panose="02020603050405020304" pitchFamily="18" charset="0"/>
                        <a:cs typeface="Mangal" panose="02040503050203030202" pitchFamily="18" charset="0"/>
                      </a:endParaRPr>
                    </a:p>
                  </a:txBody>
                  <a:tcPr marL="68580" marR="68580" marT="0" marB="0" anchor="ctr"/>
                </a:tc>
                <a:extLst>
                  <a:ext uri="{0D108BD9-81ED-4DB2-BD59-A6C34878D82A}">
                    <a16:rowId xmlns:a16="http://schemas.microsoft.com/office/drawing/2014/main" val="3507495902"/>
                  </a:ext>
                </a:extLst>
              </a:tr>
              <a:tr h="356643">
                <a:tc>
                  <a:txBody>
                    <a:bodyPr/>
                    <a:lstStyle/>
                    <a:p>
                      <a:pPr>
                        <a:lnSpc>
                          <a:spcPct val="115000"/>
                        </a:lnSpc>
                        <a:spcAft>
                          <a:spcPts val="1000"/>
                        </a:spcAft>
                      </a:pPr>
                      <a:r>
                        <a:rPr lang="en-IN" sz="1100">
                          <a:effectLst/>
                        </a:rPr>
                        <a:t>C</a:t>
                      </a:r>
                      <a:endParaRPr lang="en-IN" sz="1100">
                        <a:effectLst/>
                        <a:latin typeface="Calibri" panose="020F0502020204030204" pitchFamily="34" charset="0"/>
                        <a:ea typeface="Times New Roman" panose="02020603050405020304" pitchFamily="18" charset="0"/>
                        <a:cs typeface="Mangal" panose="02040503050203030202" pitchFamily="18" charset="0"/>
                      </a:endParaRPr>
                    </a:p>
                  </a:txBody>
                  <a:tcPr marL="68580" marR="68580" marT="0" marB="0"/>
                </a:tc>
                <a:tc>
                  <a:txBody>
                    <a:bodyPr/>
                    <a:lstStyle/>
                    <a:p>
                      <a:pPr>
                        <a:lnSpc>
                          <a:spcPct val="115000"/>
                        </a:lnSpc>
                        <a:spcAft>
                          <a:spcPts val="1000"/>
                        </a:spcAft>
                      </a:pPr>
                      <a:r>
                        <a:rPr lang="en-IN" sz="1600" b="1" dirty="0">
                          <a:effectLst/>
                        </a:rPr>
                        <a:t>Inputs </a:t>
                      </a:r>
                      <a:endParaRPr lang="en-IN" sz="1100" b="1" dirty="0">
                        <a:effectLst/>
                        <a:latin typeface="Calibri" panose="020F0502020204030204" pitchFamily="34" charset="0"/>
                        <a:ea typeface="Times New Roman" panose="02020603050405020304" pitchFamily="18" charset="0"/>
                        <a:cs typeface="Mangal" panose="02040503050203030202" pitchFamily="18" charset="0"/>
                      </a:endParaRPr>
                    </a:p>
                  </a:txBody>
                  <a:tcPr marL="68580" marR="68580" marT="0" marB="0"/>
                </a:tc>
                <a:tc>
                  <a:txBody>
                    <a:bodyPr/>
                    <a:lstStyle/>
                    <a:p>
                      <a:pPr algn="ctr">
                        <a:lnSpc>
                          <a:spcPct val="115000"/>
                        </a:lnSpc>
                        <a:spcAft>
                          <a:spcPts val="1000"/>
                        </a:spcAft>
                      </a:pPr>
                      <a:r>
                        <a:rPr lang="en-IN" sz="1100" b="1" dirty="0">
                          <a:effectLst/>
                        </a:rPr>
                        <a:t>90.54054054</a:t>
                      </a:r>
                      <a:endParaRPr lang="en-IN" sz="1100" b="1" dirty="0">
                        <a:effectLst/>
                        <a:latin typeface="Calibri" panose="020F0502020204030204" pitchFamily="34" charset="0"/>
                        <a:ea typeface="Times New Roman" panose="02020603050405020304" pitchFamily="18" charset="0"/>
                        <a:cs typeface="Mangal" panose="02040503050203030202" pitchFamily="18" charset="0"/>
                      </a:endParaRPr>
                    </a:p>
                  </a:txBody>
                  <a:tcPr marL="68580" marR="68580" marT="0" marB="0" anchor="ctr"/>
                </a:tc>
                <a:extLst>
                  <a:ext uri="{0D108BD9-81ED-4DB2-BD59-A6C34878D82A}">
                    <a16:rowId xmlns:a16="http://schemas.microsoft.com/office/drawing/2014/main" val="3451192674"/>
                  </a:ext>
                </a:extLst>
              </a:tr>
              <a:tr h="356643">
                <a:tc>
                  <a:txBody>
                    <a:bodyPr/>
                    <a:lstStyle/>
                    <a:p>
                      <a:pPr>
                        <a:lnSpc>
                          <a:spcPct val="115000"/>
                        </a:lnSpc>
                        <a:spcAft>
                          <a:spcPts val="1000"/>
                        </a:spcAft>
                      </a:pPr>
                      <a:r>
                        <a:rPr lang="en-IN" sz="1100">
                          <a:effectLst/>
                        </a:rPr>
                        <a:t>D</a:t>
                      </a:r>
                      <a:endParaRPr lang="en-IN" sz="1100">
                        <a:effectLst/>
                        <a:latin typeface="Calibri" panose="020F0502020204030204" pitchFamily="34" charset="0"/>
                        <a:ea typeface="Times New Roman" panose="02020603050405020304" pitchFamily="18" charset="0"/>
                        <a:cs typeface="Mangal" panose="02040503050203030202" pitchFamily="18" charset="0"/>
                      </a:endParaRPr>
                    </a:p>
                  </a:txBody>
                  <a:tcPr marL="68580" marR="68580" marT="0" marB="0"/>
                </a:tc>
                <a:tc>
                  <a:txBody>
                    <a:bodyPr/>
                    <a:lstStyle/>
                    <a:p>
                      <a:pPr>
                        <a:lnSpc>
                          <a:spcPct val="115000"/>
                        </a:lnSpc>
                        <a:spcAft>
                          <a:spcPts val="1000"/>
                        </a:spcAft>
                      </a:pPr>
                      <a:r>
                        <a:rPr lang="en-IN" sz="1600" b="1" dirty="0">
                          <a:effectLst/>
                        </a:rPr>
                        <a:t>Support Services </a:t>
                      </a:r>
                      <a:endParaRPr lang="en-IN" sz="1100" b="1" dirty="0">
                        <a:effectLst/>
                        <a:latin typeface="Calibri" panose="020F0502020204030204" pitchFamily="34" charset="0"/>
                        <a:ea typeface="Times New Roman" panose="02020603050405020304" pitchFamily="18" charset="0"/>
                        <a:cs typeface="Mangal" panose="02040503050203030202" pitchFamily="18" charset="0"/>
                      </a:endParaRPr>
                    </a:p>
                  </a:txBody>
                  <a:tcPr marL="68580" marR="68580" marT="0" marB="0"/>
                </a:tc>
                <a:tc>
                  <a:txBody>
                    <a:bodyPr/>
                    <a:lstStyle/>
                    <a:p>
                      <a:pPr algn="ctr">
                        <a:lnSpc>
                          <a:spcPct val="115000"/>
                        </a:lnSpc>
                        <a:spcAft>
                          <a:spcPts val="1000"/>
                        </a:spcAft>
                      </a:pPr>
                      <a:r>
                        <a:rPr lang="en-IN" sz="1100" b="1" dirty="0">
                          <a:effectLst/>
                        </a:rPr>
                        <a:t>100</a:t>
                      </a:r>
                      <a:endParaRPr lang="en-IN" sz="1100" b="1" dirty="0">
                        <a:effectLst/>
                        <a:latin typeface="Calibri" panose="020F0502020204030204" pitchFamily="34" charset="0"/>
                        <a:ea typeface="Times New Roman" panose="02020603050405020304" pitchFamily="18" charset="0"/>
                        <a:cs typeface="Mangal" panose="02040503050203030202" pitchFamily="18" charset="0"/>
                      </a:endParaRPr>
                    </a:p>
                  </a:txBody>
                  <a:tcPr marL="68580" marR="68580" marT="0" marB="0" anchor="ctr"/>
                </a:tc>
                <a:extLst>
                  <a:ext uri="{0D108BD9-81ED-4DB2-BD59-A6C34878D82A}">
                    <a16:rowId xmlns:a16="http://schemas.microsoft.com/office/drawing/2014/main" val="3361471346"/>
                  </a:ext>
                </a:extLst>
              </a:tr>
              <a:tr h="356643">
                <a:tc>
                  <a:txBody>
                    <a:bodyPr/>
                    <a:lstStyle/>
                    <a:p>
                      <a:pPr>
                        <a:lnSpc>
                          <a:spcPct val="115000"/>
                        </a:lnSpc>
                        <a:spcAft>
                          <a:spcPts val="1000"/>
                        </a:spcAft>
                      </a:pPr>
                      <a:r>
                        <a:rPr lang="en-IN" sz="1100">
                          <a:effectLst/>
                        </a:rPr>
                        <a:t>E</a:t>
                      </a:r>
                      <a:endParaRPr lang="en-IN" sz="1100">
                        <a:effectLst/>
                        <a:latin typeface="Calibri" panose="020F0502020204030204" pitchFamily="34" charset="0"/>
                        <a:ea typeface="Times New Roman" panose="02020603050405020304" pitchFamily="18" charset="0"/>
                        <a:cs typeface="Mangal" panose="02040503050203030202" pitchFamily="18" charset="0"/>
                      </a:endParaRPr>
                    </a:p>
                  </a:txBody>
                  <a:tcPr marL="68580" marR="68580" marT="0" marB="0"/>
                </a:tc>
                <a:tc>
                  <a:txBody>
                    <a:bodyPr/>
                    <a:lstStyle/>
                    <a:p>
                      <a:pPr>
                        <a:lnSpc>
                          <a:spcPct val="115000"/>
                        </a:lnSpc>
                        <a:spcAft>
                          <a:spcPts val="1000"/>
                        </a:spcAft>
                      </a:pPr>
                      <a:r>
                        <a:rPr lang="en-IN" sz="1600" b="1" dirty="0">
                          <a:effectLst/>
                        </a:rPr>
                        <a:t>Clinical Services </a:t>
                      </a:r>
                      <a:endParaRPr lang="en-IN" sz="1100" b="1" dirty="0">
                        <a:effectLst/>
                        <a:latin typeface="Calibri" panose="020F0502020204030204" pitchFamily="34" charset="0"/>
                        <a:ea typeface="Times New Roman" panose="02020603050405020304" pitchFamily="18" charset="0"/>
                        <a:cs typeface="Mangal" panose="02040503050203030202" pitchFamily="18" charset="0"/>
                      </a:endParaRPr>
                    </a:p>
                  </a:txBody>
                  <a:tcPr marL="68580" marR="68580" marT="0" marB="0"/>
                </a:tc>
                <a:tc>
                  <a:txBody>
                    <a:bodyPr/>
                    <a:lstStyle/>
                    <a:p>
                      <a:pPr algn="ctr">
                        <a:lnSpc>
                          <a:spcPct val="115000"/>
                        </a:lnSpc>
                        <a:spcAft>
                          <a:spcPts val="1000"/>
                        </a:spcAft>
                      </a:pPr>
                      <a:r>
                        <a:rPr lang="en-IN" sz="1100" b="1" dirty="0">
                          <a:effectLst/>
                        </a:rPr>
                        <a:t>82.65306122</a:t>
                      </a:r>
                      <a:endParaRPr lang="en-IN" sz="1100" b="1" dirty="0">
                        <a:effectLst/>
                        <a:latin typeface="Calibri" panose="020F0502020204030204" pitchFamily="34" charset="0"/>
                        <a:ea typeface="Times New Roman" panose="02020603050405020304" pitchFamily="18" charset="0"/>
                        <a:cs typeface="Mangal" panose="02040503050203030202" pitchFamily="18" charset="0"/>
                      </a:endParaRPr>
                    </a:p>
                  </a:txBody>
                  <a:tcPr marL="68580" marR="68580" marT="0" marB="0" anchor="ctr"/>
                </a:tc>
                <a:extLst>
                  <a:ext uri="{0D108BD9-81ED-4DB2-BD59-A6C34878D82A}">
                    <a16:rowId xmlns:a16="http://schemas.microsoft.com/office/drawing/2014/main" val="2651321750"/>
                  </a:ext>
                </a:extLst>
              </a:tr>
              <a:tr h="356643">
                <a:tc>
                  <a:txBody>
                    <a:bodyPr/>
                    <a:lstStyle/>
                    <a:p>
                      <a:pPr>
                        <a:lnSpc>
                          <a:spcPct val="115000"/>
                        </a:lnSpc>
                        <a:spcAft>
                          <a:spcPts val="1000"/>
                        </a:spcAft>
                      </a:pPr>
                      <a:r>
                        <a:rPr lang="en-IN" sz="1100">
                          <a:effectLst/>
                        </a:rPr>
                        <a:t>F</a:t>
                      </a:r>
                      <a:endParaRPr lang="en-IN" sz="1100">
                        <a:effectLst/>
                        <a:latin typeface="Calibri" panose="020F0502020204030204" pitchFamily="34" charset="0"/>
                        <a:ea typeface="Times New Roman" panose="02020603050405020304" pitchFamily="18" charset="0"/>
                        <a:cs typeface="Mangal" panose="02040503050203030202" pitchFamily="18" charset="0"/>
                      </a:endParaRPr>
                    </a:p>
                  </a:txBody>
                  <a:tcPr marL="68580" marR="68580" marT="0" marB="0"/>
                </a:tc>
                <a:tc>
                  <a:txBody>
                    <a:bodyPr/>
                    <a:lstStyle/>
                    <a:p>
                      <a:pPr>
                        <a:lnSpc>
                          <a:spcPct val="115000"/>
                        </a:lnSpc>
                        <a:spcAft>
                          <a:spcPts val="1000"/>
                        </a:spcAft>
                      </a:pPr>
                      <a:r>
                        <a:rPr lang="en-IN" sz="1600" b="1" dirty="0">
                          <a:effectLst/>
                        </a:rPr>
                        <a:t>Infection Control</a:t>
                      </a:r>
                      <a:endParaRPr lang="en-IN" sz="1100" b="1" dirty="0">
                        <a:effectLst/>
                        <a:latin typeface="Calibri" panose="020F0502020204030204" pitchFamily="34" charset="0"/>
                        <a:ea typeface="Times New Roman" panose="02020603050405020304" pitchFamily="18" charset="0"/>
                        <a:cs typeface="Mangal" panose="02040503050203030202" pitchFamily="18" charset="0"/>
                      </a:endParaRPr>
                    </a:p>
                  </a:txBody>
                  <a:tcPr marL="68580" marR="68580" marT="0" marB="0"/>
                </a:tc>
                <a:tc>
                  <a:txBody>
                    <a:bodyPr/>
                    <a:lstStyle/>
                    <a:p>
                      <a:pPr algn="ctr">
                        <a:lnSpc>
                          <a:spcPct val="115000"/>
                        </a:lnSpc>
                        <a:spcAft>
                          <a:spcPts val="1000"/>
                        </a:spcAft>
                      </a:pPr>
                      <a:r>
                        <a:rPr lang="en-IN" sz="1100" b="1" dirty="0">
                          <a:effectLst/>
                        </a:rPr>
                        <a:t>100</a:t>
                      </a:r>
                      <a:endParaRPr lang="en-IN" sz="1100" b="1" dirty="0">
                        <a:effectLst/>
                        <a:latin typeface="Calibri" panose="020F0502020204030204" pitchFamily="34" charset="0"/>
                        <a:ea typeface="Times New Roman" panose="02020603050405020304" pitchFamily="18" charset="0"/>
                        <a:cs typeface="Mangal" panose="02040503050203030202" pitchFamily="18" charset="0"/>
                      </a:endParaRPr>
                    </a:p>
                  </a:txBody>
                  <a:tcPr marL="68580" marR="68580" marT="0" marB="0" anchor="ctr"/>
                </a:tc>
                <a:extLst>
                  <a:ext uri="{0D108BD9-81ED-4DB2-BD59-A6C34878D82A}">
                    <a16:rowId xmlns:a16="http://schemas.microsoft.com/office/drawing/2014/main" val="1562039366"/>
                  </a:ext>
                </a:extLst>
              </a:tr>
              <a:tr h="663636">
                <a:tc>
                  <a:txBody>
                    <a:bodyPr/>
                    <a:lstStyle/>
                    <a:p>
                      <a:pPr>
                        <a:lnSpc>
                          <a:spcPct val="115000"/>
                        </a:lnSpc>
                        <a:spcAft>
                          <a:spcPts val="1000"/>
                        </a:spcAft>
                      </a:pPr>
                      <a:r>
                        <a:rPr lang="en-IN" sz="1100">
                          <a:effectLst/>
                        </a:rPr>
                        <a:t>G</a:t>
                      </a:r>
                      <a:endParaRPr lang="en-IN" sz="1100">
                        <a:effectLst/>
                        <a:latin typeface="Calibri" panose="020F0502020204030204" pitchFamily="34" charset="0"/>
                        <a:ea typeface="Times New Roman" panose="02020603050405020304" pitchFamily="18" charset="0"/>
                        <a:cs typeface="Mangal" panose="02040503050203030202" pitchFamily="18" charset="0"/>
                      </a:endParaRPr>
                    </a:p>
                  </a:txBody>
                  <a:tcPr marL="68580" marR="68580" marT="0" marB="0"/>
                </a:tc>
                <a:tc>
                  <a:txBody>
                    <a:bodyPr/>
                    <a:lstStyle/>
                    <a:p>
                      <a:pPr>
                        <a:lnSpc>
                          <a:spcPct val="115000"/>
                        </a:lnSpc>
                        <a:spcAft>
                          <a:spcPts val="1000"/>
                        </a:spcAft>
                      </a:pPr>
                      <a:r>
                        <a:rPr lang="en-IN" sz="1600" b="1" dirty="0">
                          <a:effectLst/>
                        </a:rPr>
                        <a:t>Quality Management </a:t>
                      </a:r>
                      <a:endParaRPr lang="en-IN" sz="1100" b="1" dirty="0">
                        <a:effectLst/>
                        <a:latin typeface="Calibri" panose="020F0502020204030204" pitchFamily="34" charset="0"/>
                        <a:ea typeface="Times New Roman" panose="02020603050405020304" pitchFamily="18" charset="0"/>
                        <a:cs typeface="Mangal" panose="02040503050203030202" pitchFamily="18" charset="0"/>
                      </a:endParaRPr>
                    </a:p>
                  </a:txBody>
                  <a:tcPr marL="68580" marR="68580" marT="0" marB="0"/>
                </a:tc>
                <a:tc>
                  <a:txBody>
                    <a:bodyPr/>
                    <a:lstStyle/>
                    <a:p>
                      <a:pPr algn="ctr">
                        <a:lnSpc>
                          <a:spcPct val="115000"/>
                        </a:lnSpc>
                        <a:spcAft>
                          <a:spcPts val="1000"/>
                        </a:spcAft>
                      </a:pPr>
                      <a:r>
                        <a:rPr lang="en-IN" sz="1100" b="1" dirty="0">
                          <a:effectLst/>
                        </a:rPr>
                        <a:t>57.14285714</a:t>
                      </a:r>
                      <a:endParaRPr lang="en-IN" sz="1100" b="1" dirty="0">
                        <a:effectLst/>
                        <a:latin typeface="Calibri" panose="020F0502020204030204" pitchFamily="34" charset="0"/>
                        <a:ea typeface="Times New Roman" panose="02020603050405020304" pitchFamily="18" charset="0"/>
                        <a:cs typeface="Mangal" panose="02040503050203030202" pitchFamily="18" charset="0"/>
                      </a:endParaRPr>
                    </a:p>
                  </a:txBody>
                  <a:tcPr marL="68580" marR="68580" marT="0" marB="0" anchor="ctr"/>
                </a:tc>
                <a:extLst>
                  <a:ext uri="{0D108BD9-81ED-4DB2-BD59-A6C34878D82A}">
                    <a16:rowId xmlns:a16="http://schemas.microsoft.com/office/drawing/2014/main" val="3013451342"/>
                  </a:ext>
                </a:extLst>
              </a:tr>
              <a:tr h="356643">
                <a:tc>
                  <a:txBody>
                    <a:bodyPr/>
                    <a:lstStyle/>
                    <a:p>
                      <a:pPr>
                        <a:lnSpc>
                          <a:spcPct val="115000"/>
                        </a:lnSpc>
                        <a:spcAft>
                          <a:spcPts val="1000"/>
                        </a:spcAft>
                      </a:pPr>
                      <a:r>
                        <a:rPr lang="en-IN" sz="1100">
                          <a:effectLst/>
                        </a:rPr>
                        <a:t>H</a:t>
                      </a:r>
                      <a:endParaRPr lang="en-IN" sz="1100">
                        <a:effectLst/>
                        <a:latin typeface="Calibri" panose="020F0502020204030204" pitchFamily="34" charset="0"/>
                        <a:ea typeface="Times New Roman" panose="02020603050405020304" pitchFamily="18" charset="0"/>
                        <a:cs typeface="Mangal" panose="02040503050203030202" pitchFamily="18" charset="0"/>
                      </a:endParaRPr>
                    </a:p>
                  </a:txBody>
                  <a:tcPr marL="68580" marR="68580" marT="0" marB="0"/>
                </a:tc>
                <a:tc>
                  <a:txBody>
                    <a:bodyPr/>
                    <a:lstStyle/>
                    <a:p>
                      <a:pPr>
                        <a:lnSpc>
                          <a:spcPct val="115000"/>
                        </a:lnSpc>
                        <a:spcAft>
                          <a:spcPts val="1000"/>
                        </a:spcAft>
                      </a:pPr>
                      <a:r>
                        <a:rPr lang="en-IN" sz="1600" b="1" dirty="0">
                          <a:effectLst/>
                        </a:rPr>
                        <a:t>Outcome </a:t>
                      </a:r>
                      <a:endParaRPr lang="en-IN" sz="1100" b="1" dirty="0">
                        <a:effectLst/>
                        <a:latin typeface="Calibri" panose="020F0502020204030204" pitchFamily="34" charset="0"/>
                        <a:ea typeface="Times New Roman" panose="02020603050405020304" pitchFamily="18" charset="0"/>
                        <a:cs typeface="Mangal" panose="02040503050203030202" pitchFamily="18" charset="0"/>
                      </a:endParaRPr>
                    </a:p>
                  </a:txBody>
                  <a:tcPr marL="68580" marR="68580" marT="0" marB="0"/>
                </a:tc>
                <a:tc>
                  <a:txBody>
                    <a:bodyPr/>
                    <a:lstStyle/>
                    <a:p>
                      <a:pPr algn="ctr">
                        <a:lnSpc>
                          <a:spcPct val="115000"/>
                        </a:lnSpc>
                        <a:spcAft>
                          <a:spcPts val="1000"/>
                        </a:spcAft>
                      </a:pPr>
                      <a:r>
                        <a:rPr lang="en-IN" sz="1100" b="1" dirty="0">
                          <a:effectLst/>
                        </a:rPr>
                        <a:t>16.66666667</a:t>
                      </a:r>
                      <a:endParaRPr lang="en-IN" sz="1100" b="1" dirty="0">
                        <a:effectLst/>
                        <a:latin typeface="Calibri" panose="020F0502020204030204" pitchFamily="34" charset="0"/>
                        <a:ea typeface="Times New Roman" panose="02020603050405020304" pitchFamily="18" charset="0"/>
                        <a:cs typeface="Mangal" panose="02040503050203030202" pitchFamily="18" charset="0"/>
                      </a:endParaRPr>
                    </a:p>
                  </a:txBody>
                  <a:tcPr marL="68580" marR="68580" marT="0" marB="0" anchor="ctr"/>
                </a:tc>
                <a:extLst>
                  <a:ext uri="{0D108BD9-81ED-4DB2-BD59-A6C34878D82A}">
                    <a16:rowId xmlns:a16="http://schemas.microsoft.com/office/drawing/2014/main" val="1765246520"/>
                  </a:ext>
                </a:extLst>
              </a:tr>
            </a:tbl>
          </a:graphicData>
        </a:graphic>
      </p:graphicFrame>
    </p:spTree>
    <p:extLst>
      <p:ext uri="{BB962C8B-B14F-4D97-AF65-F5344CB8AC3E}">
        <p14:creationId xmlns:p14="http://schemas.microsoft.com/office/powerpoint/2010/main" val="274391069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a:xfrm>
            <a:off x="457200" y="-171400"/>
            <a:ext cx="8229600" cy="1143000"/>
          </a:xfrm>
        </p:spPr>
        <p:txBody>
          <a:bodyPr/>
          <a:lstStyle/>
          <a:p>
            <a:r>
              <a:rPr lang="en-US" altLang="en-US" sz="3600" b="1" u="sng" dirty="0"/>
              <a:t>NQAS : GAPS</a:t>
            </a:r>
          </a:p>
        </p:txBody>
      </p:sp>
      <p:sp>
        <p:nvSpPr>
          <p:cNvPr id="5124" name="Slide Number Placeholder 4"/>
          <p:cNvSpPr>
            <a:spLocks noGrp="1"/>
          </p:cNvSpPr>
          <p:nvPr>
            <p:ph type="sldNum" sz="quarter" idx="12"/>
          </p:nvPr>
        </p:nvSpPr>
        <p:spPr bwMode="auto">
          <a:noFill/>
          <a:ln>
            <a:miter lim="800000"/>
            <a:headEnd/>
            <a:tailEnd/>
          </a:ln>
        </p:spPr>
        <p:txBody>
          <a:bodyPr/>
          <a:lstStyle/>
          <a:p>
            <a:fld id="{040D371D-130B-4FEE-83C3-D7A17CD68675}" type="slidenum">
              <a:rPr lang="en-GB" altLang="en-US"/>
              <a:pPr/>
              <a:t>28</a:t>
            </a:fld>
            <a:endParaRPr lang="en-GB" altLang="en-US"/>
          </a:p>
        </p:txBody>
      </p:sp>
      <p:graphicFrame>
        <p:nvGraphicFramePr>
          <p:cNvPr id="5" name="Content Placeholder 3">
            <a:extLst>
              <a:ext uri="{FF2B5EF4-FFF2-40B4-BE49-F238E27FC236}">
                <a16:creationId xmlns:a16="http://schemas.microsoft.com/office/drawing/2014/main" id="{652D9D7B-C94C-03A9-D15A-4FF18FFEE0A1}"/>
              </a:ext>
            </a:extLst>
          </p:cNvPr>
          <p:cNvGraphicFramePr>
            <a:graphicFrameLocks/>
          </p:cNvGraphicFramePr>
          <p:nvPr/>
        </p:nvGraphicFramePr>
        <p:xfrm>
          <a:off x="28573" y="908722"/>
          <a:ext cx="4255395" cy="5901979"/>
        </p:xfrm>
        <a:graphic>
          <a:graphicData uri="http://schemas.openxmlformats.org/drawingml/2006/table">
            <a:tbl>
              <a:tblPr firstRow="1" firstCol="1" bandRow="1">
                <a:tableStyleId>{5C22544A-7EE6-4342-B048-85BDC9FD1C3A}</a:tableStyleId>
              </a:tblPr>
              <a:tblGrid>
                <a:gridCol w="814658">
                  <a:extLst>
                    <a:ext uri="{9D8B030D-6E8A-4147-A177-3AD203B41FA5}">
                      <a16:colId xmlns:a16="http://schemas.microsoft.com/office/drawing/2014/main" val="888401460"/>
                    </a:ext>
                  </a:extLst>
                </a:gridCol>
                <a:gridCol w="1763498">
                  <a:extLst>
                    <a:ext uri="{9D8B030D-6E8A-4147-A177-3AD203B41FA5}">
                      <a16:colId xmlns:a16="http://schemas.microsoft.com/office/drawing/2014/main" val="2694664803"/>
                    </a:ext>
                  </a:extLst>
                </a:gridCol>
                <a:gridCol w="1677239">
                  <a:extLst>
                    <a:ext uri="{9D8B030D-6E8A-4147-A177-3AD203B41FA5}">
                      <a16:colId xmlns:a16="http://schemas.microsoft.com/office/drawing/2014/main" val="3191503239"/>
                    </a:ext>
                  </a:extLst>
                </a:gridCol>
              </a:tblGrid>
              <a:tr h="802616">
                <a:tc gridSpan="3">
                  <a:txBody>
                    <a:bodyPr/>
                    <a:lstStyle/>
                    <a:p>
                      <a:pPr algn="ctr">
                        <a:lnSpc>
                          <a:spcPct val="115000"/>
                        </a:lnSpc>
                        <a:spcAft>
                          <a:spcPts val="1000"/>
                        </a:spcAft>
                      </a:pPr>
                      <a:r>
                        <a:rPr lang="en-IN" sz="3600" dirty="0">
                          <a:effectLst/>
                        </a:rPr>
                        <a:t>OPD Score Card </a:t>
                      </a:r>
                      <a:endParaRPr lang="en-IN" sz="1100" dirty="0">
                        <a:effectLst/>
                        <a:latin typeface="Calibri" panose="020F0502020204030204" pitchFamily="34" charset="0"/>
                        <a:ea typeface="Times New Roman" panose="02020603050405020304" pitchFamily="18" charset="0"/>
                        <a:cs typeface="Mangal" panose="02040503050203030202" pitchFamily="18" charset="0"/>
                      </a:endParaRPr>
                    </a:p>
                  </a:txBody>
                  <a:tcPr marL="68580" marR="68580" marT="0" marB="0"/>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4060069452"/>
                  </a:ext>
                </a:extLst>
              </a:tr>
              <a:tr h="1493338">
                <a:tc>
                  <a:txBody>
                    <a:bodyPr/>
                    <a:lstStyle/>
                    <a:p>
                      <a:pPr>
                        <a:lnSpc>
                          <a:spcPct val="115000"/>
                        </a:lnSpc>
                        <a:spcAft>
                          <a:spcPts val="1000"/>
                        </a:spcAft>
                      </a:pPr>
                      <a:r>
                        <a:rPr lang="en-IN" sz="2400">
                          <a:effectLst/>
                        </a:rPr>
                        <a:t> </a:t>
                      </a:r>
                      <a:endParaRPr lang="en-IN" sz="1100">
                        <a:effectLst/>
                        <a:latin typeface="Calibri" panose="020F0502020204030204" pitchFamily="34" charset="0"/>
                        <a:ea typeface="Times New Roman" panose="02020603050405020304" pitchFamily="18" charset="0"/>
                        <a:cs typeface="Mangal" panose="02040503050203030202" pitchFamily="18" charset="0"/>
                      </a:endParaRPr>
                    </a:p>
                  </a:txBody>
                  <a:tcPr marL="68580" marR="68580" marT="0" marB="0"/>
                </a:tc>
                <a:tc>
                  <a:txBody>
                    <a:bodyPr/>
                    <a:lstStyle/>
                    <a:p>
                      <a:pPr>
                        <a:lnSpc>
                          <a:spcPct val="115000"/>
                        </a:lnSpc>
                        <a:spcAft>
                          <a:spcPts val="1000"/>
                        </a:spcAft>
                      </a:pPr>
                      <a:r>
                        <a:rPr lang="en-IN" sz="2400" b="1" dirty="0">
                          <a:effectLst/>
                        </a:rPr>
                        <a:t>OPD Score</a:t>
                      </a:r>
                      <a:endParaRPr lang="en-IN" sz="1100" b="1" dirty="0">
                        <a:effectLst/>
                        <a:latin typeface="Calibri" panose="020F0502020204030204" pitchFamily="34" charset="0"/>
                        <a:ea typeface="Times New Roman" panose="02020603050405020304" pitchFamily="18" charset="0"/>
                        <a:cs typeface="Mangal" panose="02040503050203030202" pitchFamily="18" charset="0"/>
                      </a:endParaRPr>
                    </a:p>
                  </a:txBody>
                  <a:tcPr marL="68580" marR="68580" marT="0" marB="0"/>
                </a:tc>
                <a:tc>
                  <a:txBody>
                    <a:bodyPr/>
                    <a:lstStyle/>
                    <a:p>
                      <a:pPr algn="ctr">
                        <a:lnSpc>
                          <a:spcPct val="115000"/>
                        </a:lnSpc>
                        <a:spcAft>
                          <a:spcPts val="1000"/>
                        </a:spcAft>
                      </a:pPr>
                      <a:r>
                        <a:rPr lang="en-IN" sz="3600" b="1" dirty="0">
                          <a:effectLst/>
                        </a:rPr>
                        <a:t>75.5814</a:t>
                      </a:r>
                      <a:endParaRPr lang="en-IN" sz="1100" b="1" dirty="0">
                        <a:effectLst/>
                        <a:latin typeface="Calibri" panose="020F0502020204030204" pitchFamily="34" charset="0"/>
                        <a:ea typeface="Times New Roman" panose="02020603050405020304" pitchFamily="18" charset="0"/>
                        <a:cs typeface="Mangal" panose="02040503050203030202" pitchFamily="18" charset="0"/>
                      </a:endParaRPr>
                    </a:p>
                  </a:txBody>
                  <a:tcPr marL="68580" marR="68580" marT="0" marB="0" anchor="ctr"/>
                </a:tc>
                <a:extLst>
                  <a:ext uri="{0D108BD9-81ED-4DB2-BD59-A6C34878D82A}">
                    <a16:rowId xmlns:a16="http://schemas.microsoft.com/office/drawing/2014/main" val="2638569539"/>
                  </a:ext>
                </a:extLst>
              </a:tr>
              <a:tr h="445888">
                <a:tc>
                  <a:txBody>
                    <a:bodyPr/>
                    <a:lstStyle/>
                    <a:p>
                      <a:pPr>
                        <a:lnSpc>
                          <a:spcPct val="115000"/>
                        </a:lnSpc>
                        <a:spcAft>
                          <a:spcPts val="1000"/>
                        </a:spcAft>
                      </a:pPr>
                      <a:r>
                        <a:rPr lang="en-IN" sz="2000" dirty="0">
                          <a:effectLst/>
                        </a:rPr>
                        <a:t> </a:t>
                      </a:r>
                      <a:endParaRPr lang="en-IN" sz="1100" dirty="0">
                        <a:effectLst/>
                        <a:latin typeface="Calibri" panose="020F0502020204030204" pitchFamily="34" charset="0"/>
                        <a:ea typeface="Times New Roman" panose="02020603050405020304" pitchFamily="18" charset="0"/>
                        <a:cs typeface="Mangal" panose="02040503050203030202" pitchFamily="18" charset="0"/>
                      </a:endParaRPr>
                    </a:p>
                  </a:txBody>
                  <a:tcPr marL="68580" marR="68580" marT="0" marB="0"/>
                </a:tc>
                <a:tc gridSpan="2">
                  <a:txBody>
                    <a:bodyPr/>
                    <a:lstStyle/>
                    <a:p>
                      <a:pPr algn="ctr">
                        <a:lnSpc>
                          <a:spcPct val="115000"/>
                        </a:lnSpc>
                        <a:spcAft>
                          <a:spcPts val="1000"/>
                        </a:spcAft>
                      </a:pPr>
                      <a:r>
                        <a:rPr lang="en-IN" sz="2000" b="1" dirty="0">
                          <a:effectLst/>
                        </a:rPr>
                        <a:t>Area of Concern wise Score </a:t>
                      </a:r>
                      <a:endParaRPr lang="en-IN" sz="1100" b="1" dirty="0">
                        <a:effectLst/>
                        <a:latin typeface="Calibri" panose="020F0502020204030204" pitchFamily="34" charset="0"/>
                        <a:ea typeface="Times New Roman" panose="02020603050405020304" pitchFamily="18" charset="0"/>
                        <a:cs typeface="Mangal" panose="02040503050203030202" pitchFamily="18" charset="0"/>
                      </a:endParaRPr>
                    </a:p>
                  </a:txBody>
                  <a:tcPr marL="68580" marR="68580" marT="0" marB="0"/>
                </a:tc>
                <a:tc hMerge="1">
                  <a:txBody>
                    <a:bodyPr/>
                    <a:lstStyle/>
                    <a:p>
                      <a:endParaRPr lang="en-IN"/>
                    </a:p>
                  </a:txBody>
                  <a:tcPr/>
                </a:tc>
                <a:extLst>
                  <a:ext uri="{0D108BD9-81ED-4DB2-BD59-A6C34878D82A}">
                    <a16:rowId xmlns:a16="http://schemas.microsoft.com/office/drawing/2014/main" val="3393803039"/>
                  </a:ext>
                </a:extLst>
              </a:tr>
              <a:tr h="356643">
                <a:tc>
                  <a:txBody>
                    <a:bodyPr/>
                    <a:lstStyle/>
                    <a:p>
                      <a:pPr>
                        <a:lnSpc>
                          <a:spcPct val="115000"/>
                        </a:lnSpc>
                        <a:spcAft>
                          <a:spcPts val="1000"/>
                        </a:spcAft>
                      </a:pPr>
                      <a:r>
                        <a:rPr lang="en-IN" sz="1100">
                          <a:effectLst/>
                        </a:rPr>
                        <a:t>A</a:t>
                      </a:r>
                      <a:endParaRPr lang="en-IN" sz="1100">
                        <a:effectLst/>
                        <a:latin typeface="Calibri" panose="020F0502020204030204" pitchFamily="34" charset="0"/>
                        <a:ea typeface="Times New Roman" panose="02020603050405020304" pitchFamily="18" charset="0"/>
                        <a:cs typeface="Mangal" panose="02040503050203030202" pitchFamily="18" charset="0"/>
                      </a:endParaRPr>
                    </a:p>
                  </a:txBody>
                  <a:tcPr marL="68580" marR="68580" marT="0" marB="0"/>
                </a:tc>
                <a:tc>
                  <a:txBody>
                    <a:bodyPr/>
                    <a:lstStyle/>
                    <a:p>
                      <a:pPr>
                        <a:lnSpc>
                          <a:spcPct val="115000"/>
                        </a:lnSpc>
                        <a:spcAft>
                          <a:spcPts val="1000"/>
                        </a:spcAft>
                      </a:pPr>
                      <a:r>
                        <a:rPr lang="en-IN" sz="1600" b="1" dirty="0">
                          <a:effectLst/>
                        </a:rPr>
                        <a:t>Service Provision </a:t>
                      </a:r>
                      <a:endParaRPr lang="en-IN" sz="1100" b="1" dirty="0">
                        <a:effectLst/>
                        <a:latin typeface="Calibri" panose="020F0502020204030204" pitchFamily="34" charset="0"/>
                        <a:ea typeface="Times New Roman" panose="02020603050405020304" pitchFamily="18" charset="0"/>
                        <a:cs typeface="Mangal" panose="02040503050203030202" pitchFamily="18" charset="0"/>
                      </a:endParaRPr>
                    </a:p>
                  </a:txBody>
                  <a:tcPr marL="68580" marR="68580" marT="0" marB="0"/>
                </a:tc>
                <a:tc>
                  <a:txBody>
                    <a:bodyPr/>
                    <a:lstStyle/>
                    <a:p>
                      <a:pPr algn="ctr">
                        <a:lnSpc>
                          <a:spcPct val="115000"/>
                        </a:lnSpc>
                        <a:spcAft>
                          <a:spcPts val="1000"/>
                        </a:spcAft>
                      </a:pPr>
                      <a:r>
                        <a:rPr lang="en-IN" sz="1100" b="1" dirty="0">
                          <a:effectLst/>
                        </a:rPr>
                        <a:t>38.88888889</a:t>
                      </a:r>
                      <a:endParaRPr lang="en-IN" sz="1100" b="1" dirty="0">
                        <a:effectLst/>
                        <a:latin typeface="Calibri" panose="020F0502020204030204" pitchFamily="34" charset="0"/>
                        <a:ea typeface="Times New Roman" panose="02020603050405020304" pitchFamily="18" charset="0"/>
                        <a:cs typeface="Mangal" panose="02040503050203030202" pitchFamily="18" charset="0"/>
                      </a:endParaRPr>
                    </a:p>
                  </a:txBody>
                  <a:tcPr marL="68580" marR="68580" marT="0" marB="0" anchor="ctr"/>
                </a:tc>
                <a:extLst>
                  <a:ext uri="{0D108BD9-81ED-4DB2-BD59-A6C34878D82A}">
                    <a16:rowId xmlns:a16="http://schemas.microsoft.com/office/drawing/2014/main" val="844998394"/>
                  </a:ext>
                </a:extLst>
              </a:tr>
              <a:tr h="356643">
                <a:tc>
                  <a:txBody>
                    <a:bodyPr/>
                    <a:lstStyle/>
                    <a:p>
                      <a:pPr>
                        <a:lnSpc>
                          <a:spcPct val="115000"/>
                        </a:lnSpc>
                        <a:spcAft>
                          <a:spcPts val="1000"/>
                        </a:spcAft>
                      </a:pPr>
                      <a:r>
                        <a:rPr lang="en-IN" sz="1100" dirty="0">
                          <a:effectLst/>
                        </a:rPr>
                        <a:t>B</a:t>
                      </a:r>
                      <a:endParaRPr lang="en-IN" sz="1100" dirty="0">
                        <a:effectLst/>
                        <a:latin typeface="Calibri" panose="020F0502020204030204" pitchFamily="34" charset="0"/>
                        <a:ea typeface="Times New Roman" panose="02020603050405020304" pitchFamily="18" charset="0"/>
                        <a:cs typeface="Mangal" panose="02040503050203030202" pitchFamily="18" charset="0"/>
                      </a:endParaRPr>
                    </a:p>
                  </a:txBody>
                  <a:tcPr marL="68580" marR="68580" marT="0" marB="0"/>
                </a:tc>
                <a:tc>
                  <a:txBody>
                    <a:bodyPr/>
                    <a:lstStyle/>
                    <a:p>
                      <a:pPr>
                        <a:lnSpc>
                          <a:spcPct val="115000"/>
                        </a:lnSpc>
                        <a:spcAft>
                          <a:spcPts val="1000"/>
                        </a:spcAft>
                      </a:pPr>
                      <a:r>
                        <a:rPr lang="en-IN" sz="1600" b="1" dirty="0">
                          <a:effectLst/>
                        </a:rPr>
                        <a:t>Patient Rights </a:t>
                      </a:r>
                      <a:endParaRPr lang="en-IN" sz="1100" b="1" dirty="0">
                        <a:effectLst/>
                        <a:latin typeface="Calibri" panose="020F0502020204030204" pitchFamily="34" charset="0"/>
                        <a:ea typeface="Times New Roman" panose="02020603050405020304" pitchFamily="18" charset="0"/>
                        <a:cs typeface="Mangal" panose="02040503050203030202" pitchFamily="18" charset="0"/>
                      </a:endParaRPr>
                    </a:p>
                  </a:txBody>
                  <a:tcPr marL="68580" marR="68580" marT="0" marB="0"/>
                </a:tc>
                <a:tc>
                  <a:txBody>
                    <a:bodyPr/>
                    <a:lstStyle/>
                    <a:p>
                      <a:pPr algn="ctr">
                        <a:lnSpc>
                          <a:spcPct val="115000"/>
                        </a:lnSpc>
                        <a:spcAft>
                          <a:spcPts val="1000"/>
                        </a:spcAft>
                      </a:pPr>
                      <a:r>
                        <a:rPr lang="en-IN" sz="1100" b="1">
                          <a:effectLst/>
                        </a:rPr>
                        <a:t>86.11111111</a:t>
                      </a:r>
                      <a:endParaRPr lang="en-IN" sz="1100" b="1">
                        <a:effectLst/>
                        <a:latin typeface="Calibri" panose="020F0502020204030204" pitchFamily="34" charset="0"/>
                        <a:ea typeface="Times New Roman" panose="02020603050405020304" pitchFamily="18" charset="0"/>
                        <a:cs typeface="Mangal" panose="02040503050203030202" pitchFamily="18" charset="0"/>
                      </a:endParaRPr>
                    </a:p>
                  </a:txBody>
                  <a:tcPr marL="68580" marR="68580" marT="0" marB="0" anchor="ctr"/>
                </a:tc>
                <a:extLst>
                  <a:ext uri="{0D108BD9-81ED-4DB2-BD59-A6C34878D82A}">
                    <a16:rowId xmlns:a16="http://schemas.microsoft.com/office/drawing/2014/main" val="3507495902"/>
                  </a:ext>
                </a:extLst>
              </a:tr>
              <a:tr h="356643">
                <a:tc>
                  <a:txBody>
                    <a:bodyPr/>
                    <a:lstStyle/>
                    <a:p>
                      <a:pPr>
                        <a:lnSpc>
                          <a:spcPct val="115000"/>
                        </a:lnSpc>
                        <a:spcAft>
                          <a:spcPts val="1000"/>
                        </a:spcAft>
                      </a:pPr>
                      <a:r>
                        <a:rPr lang="en-IN" sz="1100">
                          <a:effectLst/>
                        </a:rPr>
                        <a:t>C</a:t>
                      </a:r>
                      <a:endParaRPr lang="en-IN" sz="1100">
                        <a:effectLst/>
                        <a:latin typeface="Calibri" panose="020F0502020204030204" pitchFamily="34" charset="0"/>
                        <a:ea typeface="Times New Roman" panose="02020603050405020304" pitchFamily="18" charset="0"/>
                        <a:cs typeface="Mangal" panose="02040503050203030202" pitchFamily="18" charset="0"/>
                      </a:endParaRPr>
                    </a:p>
                  </a:txBody>
                  <a:tcPr marL="68580" marR="68580" marT="0" marB="0"/>
                </a:tc>
                <a:tc>
                  <a:txBody>
                    <a:bodyPr/>
                    <a:lstStyle/>
                    <a:p>
                      <a:pPr>
                        <a:lnSpc>
                          <a:spcPct val="115000"/>
                        </a:lnSpc>
                        <a:spcAft>
                          <a:spcPts val="1000"/>
                        </a:spcAft>
                      </a:pPr>
                      <a:r>
                        <a:rPr lang="en-IN" sz="1600" b="1" dirty="0">
                          <a:effectLst/>
                        </a:rPr>
                        <a:t>Inputs </a:t>
                      </a:r>
                      <a:endParaRPr lang="en-IN" sz="1100" b="1" dirty="0">
                        <a:effectLst/>
                        <a:latin typeface="Calibri" panose="020F0502020204030204" pitchFamily="34" charset="0"/>
                        <a:ea typeface="Times New Roman" panose="02020603050405020304" pitchFamily="18" charset="0"/>
                        <a:cs typeface="Mangal" panose="02040503050203030202" pitchFamily="18" charset="0"/>
                      </a:endParaRPr>
                    </a:p>
                  </a:txBody>
                  <a:tcPr marL="68580" marR="68580" marT="0" marB="0"/>
                </a:tc>
                <a:tc>
                  <a:txBody>
                    <a:bodyPr/>
                    <a:lstStyle/>
                    <a:p>
                      <a:pPr algn="ctr">
                        <a:lnSpc>
                          <a:spcPct val="115000"/>
                        </a:lnSpc>
                        <a:spcAft>
                          <a:spcPts val="1000"/>
                        </a:spcAft>
                      </a:pPr>
                      <a:r>
                        <a:rPr lang="en-IN" sz="1100" b="1" dirty="0">
                          <a:effectLst/>
                        </a:rPr>
                        <a:t>90.54054054</a:t>
                      </a:r>
                      <a:endParaRPr lang="en-IN" sz="1100" b="1" dirty="0">
                        <a:effectLst/>
                        <a:latin typeface="Calibri" panose="020F0502020204030204" pitchFamily="34" charset="0"/>
                        <a:ea typeface="Times New Roman" panose="02020603050405020304" pitchFamily="18" charset="0"/>
                        <a:cs typeface="Mangal" panose="02040503050203030202" pitchFamily="18" charset="0"/>
                      </a:endParaRPr>
                    </a:p>
                  </a:txBody>
                  <a:tcPr marL="68580" marR="68580" marT="0" marB="0" anchor="ctr"/>
                </a:tc>
                <a:extLst>
                  <a:ext uri="{0D108BD9-81ED-4DB2-BD59-A6C34878D82A}">
                    <a16:rowId xmlns:a16="http://schemas.microsoft.com/office/drawing/2014/main" val="3451192674"/>
                  </a:ext>
                </a:extLst>
              </a:tr>
              <a:tr h="356643">
                <a:tc>
                  <a:txBody>
                    <a:bodyPr/>
                    <a:lstStyle/>
                    <a:p>
                      <a:pPr>
                        <a:lnSpc>
                          <a:spcPct val="115000"/>
                        </a:lnSpc>
                        <a:spcAft>
                          <a:spcPts val="1000"/>
                        </a:spcAft>
                      </a:pPr>
                      <a:r>
                        <a:rPr lang="en-IN" sz="1100">
                          <a:effectLst/>
                        </a:rPr>
                        <a:t>D</a:t>
                      </a:r>
                      <a:endParaRPr lang="en-IN" sz="1100">
                        <a:effectLst/>
                        <a:latin typeface="Calibri" panose="020F0502020204030204" pitchFamily="34" charset="0"/>
                        <a:ea typeface="Times New Roman" panose="02020603050405020304" pitchFamily="18" charset="0"/>
                        <a:cs typeface="Mangal" panose="02040503050203030202" pitchFamily="18" charset="0"/>
                      </a:endParaRPr>
                    </a:p>
                  </a:txBody>
                  <a:tcPr marL="68580" marR="68580" marT="0" marB="0"/>
                </a:tc>
                <a:tc>
                  <a:txBody>
                    <a:bodyPr/>
                    <a:lstStyle/>
                    <a:p>
                      <a:pPr>
                        <a:lnSpc>
                          <a:spcPct val="115000"/>
                        </a:lnSpc>
                        <a:spcAft>
                          <a:spcPts val="1000"/>
                        </a:spcAft>
                      </a:pPr>
                      <a:r>
                        <a:rPr lang="en-IN" sz="1600" b="1" dirty="0">
                          <a:effectLst/>
                        </a:rPr>
                        <a:t>Support Services </a:t>
                      </a:r>
                      <a:endParaRPr lang="en-IN" sz="1100" b="1" dirty="0">
                        <a:effectLst/>
                        <a:latin typeface="Calibri" panose="020F0502020204030204" pitchFamily="34" charset="0"/>
                        <a:ea typeface="Times New Roman" panose="02020603050405020304" pitchFamily="18" charset="0"/>
                        <a:cs typeface="Mangal" panose="02040503050203030202" pitchFamily="18" charset="0"/>
                      </a:endParaRPr>
                    </a:p>
                  </a:txBody>
                  <a:tcPr marL="68580" marR="68580" marT="0" marB="0"/>
                </a:tc>
                <a:tc>
                  <a:txBody>
                    <a:bodyPr/>
                    <a:lstStyle/>
                    <a:p>
                      <a:pPr algn="ctr">
                        <a:lnSpc>
                          <a:spcPct val="115000"/>
                        </a:lnSpc>
                        <a:spcAft>
                          <a:spcPts val="1000"/>
                        </a:spcAft>
                      </a:pPr>
                      <a:r>
                        <a:rPr lang="en-IN" sz="1100" b="1" dirty="0">
                          <a:effectLst/>
                        </a:rPr>
                        <a:t>100</a:t>
                      </a:r>
                      <a:endParaRPr lang="en-IN" sz="1100" b="1" dirty="0">
                        <a:effectLst/>
                        <a:latin typeface="Calibri" panose="020F0502020204030204" pitchFamily="34" charset="0"/>
                        <a:ea typeface="Times New Roman" panose="02020603050405020304" pitchFamily="18" charset="0"/>
                        <a:cs typeface="Mangal" panose="02040503050203030202" pitchFamily="18" charset="0"/>
                      </a:endParaRPr>
                    </a:p>
                  </a:txBody>
                  <a:tcPr marL="68580" marR="68580" marT="0" marB="0" anchor="ctr"/>
                </a:tc>
                <a:extLst>
                  <a:ext uri="{0D108BD9-81ED-4DB2-BD59-A6C34878D82A}">
                    <a16:rowId xmlns:a16="http://schemas.microsoft.com/office/drawing/2014/main" val="3361471346"/>
                  </a:ext>
                </a:extLst>
              </a:tr>
              <a:tr h="356643">
                <a:tc>
                  <a:txBody>
                    <a:bodyPr/>
                    <a:lstStyle/>
                    <a:p>
                      <a:pPr>
                        <a:lnSpc>
                          <a:spcPct val="115000"/>
                        </a:lnSpc>
                        <a:spcAft>
                          <a:spcPts val="1000"/>
                        </a:spcAft>
                      </a:pPr>
                      <a:r>
                        <a:rPr lang="en-IN" sz="1100">
                          <a:effectLst/>
                        </a:rPr>
                        <a:t>E</a:t>
                      </a:r>
                      <a:endParaRPr lang="en-IN" sz="1100">
                        <a:effectLst/>
                        <a:latin typeface="Calibri" panose="020F0502020204030204" pitchFamily="34" charset="0"/>
                        <a:ea typeface="Times New Roman" panose="02020603050405020304" pitchFamily="18" charset="0"/>
                        <a:cs typeface="Mangal" panose="02040503050203030202" pitchFamily="18" charset="0"/>
                      </a:endParaRPr>
                    </a:p>
                  </a:txBody>
                  <a:tcPr marL="68580" marR="68580" marT="0" marB="0"/>
                </a:tc>
                <a:tc>
                  <a:txBody>
                    <a:bodyPr/>
                    <a:lstStyle/>
                    <a:p>
                      <a:pPr>
                        <a:lnSpc>
                          <a:spcPct val="115000"/>
                        </a:lnSpc>
                        <a:spcAft>
                          <a:spcPts val="1000"/>
                        </a:spcAft>
                      </a:pPr>
                      <a:r>
                        <a:rPr lang="en-IN" sz="1600" b="1" dirty="0">
                          <a:effectLst/>
                        </a:rPr>
                        <a:t>Clinical Services </a:t>
                      </a:r>
                      <a:endParaRPr lang="en-IN" sz="1100" b="1" dirty="0">
                        <a:effectLst/>
                        <a:latin typeface="Calibri" panose="020F0502020204030204" pitchFamily="34" charset="0"/>
                        <a:ea typeface="Times New Roman" panose="02020603050405020304" pitchFamily="18" charset="0"/>
                        <a:cs typeface="Mangal" panose="02040503050203030202" pitchFamily="18" charset="0"/>
                      </a:endParaRPr>
                    </a:p>
                  </a:txBody>
                  <a:tcPr marL="68580" marR="68580" marT="0" marB="0"/>
                </a:tc>
                <a:tc>
                  <a:txBody>
                    <a:bodyPr/>
                    <a:lstStyle/>
                    <a:p>
                      <a:pPr algn="ctr">
                        <a:lnSpc>
                          <a:spcPct val="115000"/>
                        </a:lnSpc>
                        <a:spcAft>
                          <a:spcPts val="1000"/>
                        </a:spcAft>
                      </a:pPr>
                      <a:r>
                        <a:rPr lang="en-IN" sz="1100" b="1" dirty="0">
                          <a:effectLst/>
                        </a:rPr>
                        <a:t>82.65306122</a:t>
                      </a:r>
                      <a:endParaRPr lang="en-IN" sz="1100" b="1" dirty="0">
                        <a:effectLst/>
                        <a:latin typeface="Calibri" panose="020F0502020204030204" pitchFamily="34" charset="0"/>
                        <a:ea typeface="Times New Roman" panose="02020603050405020304" pitchFamily="18" charset="0"/>
                        <a:cs typeface="Mangal" panose="02040503050203030202" pitchFamily="18" charset="0"/>
                      </a:endParaRPr>
                    </a:p>
                  </a:txBody>
                  <a:tcPr marL="68580" marR="68580" marT="0" marB="0" anchor="ctr"/>
                </a:tc>
                <a:extLst>
                  <a:ext uri="{0D108BD9-81ED-4DB2-BD59-A6C34878D82A}">
                    <a16:rowId xmlns:a16="http://schemas.microsoft.com/office/drawing/2014/main" val="2651321750"/>
                  </a:ext>
                </a:extLst>
              </a:tr>
              <a:tr h="356643">
                <a:tc>
                  <a:txBody>
                    <a:bodyPr/>
                    <a:lstStyle/>
                    <a:p>
                      <a:pPr>
                        <a:lnSpc>
                          <a:spcPct val="115000"/>
                        </a:lnSpc>
                        <a:spcAft>
                          <a:spcPts val="1000"/>
                        </a:spcAft>
                      </a:pPr>
                      <a:r>
                        <a:rPr lang="en-IN" sz="1100">
                          <a:effectLst/>
                        </a:rPr>
                        <a:t>F</a:t>
                      </a:r>
                      <a:endParaRPr lang="en-IN" sz="1100">
                        <a:effectLst/>
                        <a:latin typeface="Calibri" panose="020F0502020204030204" pitchFamily="34" charset="0"/>
                        <a:ea typeface="Times New Roman" panose="02020603050405020304" pitchFamily="18" charset="0"/>
                        <a:cs typeface="Mangal" panose="02040503050203030202" pitchFamily="18" charset="0"/>
                      </a:endParaRPr>
                    </a:p>
                  </a:txBody>
                  <a:tcPr marL="68580" marR="68580" marT="0" marB="0"/>
                </a:tc>
                <a:tc>
                  <a:txBody>
                    <a:bodyPr/>
                    <a:lstStyle/>
                    <a:p>
                      <a:pPr>
                        <a:lnSpc>
                          <a:spcPct val="115000"/>
                        </a:lnSpc>
                        <a:spcAft>
                          <a:spcPts val="1000"/>
                        </a:spcAft>
                      </a:pPr>
                      <a:r>
                        <a:rPr lang="en-IN" sz="1600" b="1" dirty="0">
                          <a:effectLst/>
                        </a:rPr>
                        <a:t>Infection Control</a:t>
                      </a:r>
                      <a:endParaRPr lang="en-IN" sz="1100" b="1" dirty="0">
                        <a:effectLst/>
                        <a:latin typeface="Calibri" panose="020F0502020204030204" pitchFamily="34" charset="0"/>
                        <a:ea typeface="Times New Roman" panose="02020603050405020304" pitchFamily="18" charset="0"/>
                        <a:cs typeface="Mangal" panose="02040503050203030202" pitchFamily="18" charset="0"/>
                      </a:endParaRPr>
                    </a:p>
                  </a:txBody>
                  <a:tcPr marL="68580" marR="68580" marT="0" marB="0"/>
                </a:tc>
                <a:tc>
                  <a:txBody>
                    <a:bodyPr/>
                    <a:lstStyle/>
                    <a:p>
                      <a:pPr algn="ctr">
                        <a:lnSpc>
                          <a:spcPct val="115000"/>
                        </a:lnSpc>
                        <a:spcAft>
                          <a:spcPts val="1000"/>
                        </a:spcAft>
                      </a:pPr>
                      <a:r>
                        <a:rPr lang="en-IN" sz="1100" b="1" dirty="0">
                          <a:effectLst/>
                        </a:rPr>
                        <a:t>100</a:t>
                      </a:r>
                      <a:endParaRPr lang="en-IN" sz="1100" b="1" dirty="0">
                        <a:effectLst/>
                        <a:latin typeface="Calibri" panose="020F0502020204030204" pitchFamily="34" charset="0"/>
                        <a:ea typeface="Times New Roman" panose="02020603050405020304" pitchFamily="18" charset="0"/>
                        <a:cs typeface="Mangal" panose="02040503050203030202" pitchFamily="18" charset="0"/>
                      </a:endParaRPr>
                    </a:p>
                  </a:txBody>
                  <a:tcPr marL="68580" marR="68580" marT="0" marB="0" anchor="ctr"/>
                </a:tc>
                <a:extLst>
                  <a:ext uri="{0D108BD9-81ED-4DB2-BD59-A6C34878D82A}">
                    <a16:rowId xmlns:a16="http://schemas.microsoft.com/office/drawing/2014/main" val="1562039366"/>
                  </a:ext>
                </a:extLst>
              </a:tr>
              <a:tr h="663636">
                <a:tc>
                  <a:txBody>
                    <a:bodyPr/>
                    <a:lstStyle/>
                    <a:p>
                      <a:pPr>
                        <a:lnSpc>
                          <a:spcPct val="115000"/>
                        </a:lnSpc>
                        <a:spcAft>
                          <a:spcPts val="1000"/>
                        </a:spcAft>
                      </a:pPr>
                      <a:r>
                        <a:rPr lang="en-IN" sz="1100">
                          <a:effectLst/>
                        </a:rPr>
                        <a:t>G</a:t>
                      </a:r>
                      <a:endParaRPr lang="en-IN" sz="1100">
                        <a:effectLst/>
                        <a:latin typeface="Calibri" panose="020F0502020204030204" pitchFamily="34" charset="0"/>
                        <a:ea typeface="Times New Roman" panose="02020603050405020304" pitchFamily="18" charset="0"/>
                        <a:cs typeface="Mangal" panose="02040503050203030202" pitchFamily="18" charset="0"/>
                      </a:endParaRPr>
                    </a:p>
                  </a:txBody>
                  <a:tcPr marL="68580" marR="68580" marT="0" marB="0"/>
                </a:tc>
                <a:tc>
                  <a:txBody>
                    <a:bodyPr/>
                    <a:lstStyle/>
                    <a:p>
                      <a:pPr>
                        <a:lnSpc>
                          <a:spcPct val="115000"/>
                        </a:lnSpc>
                        <a:spcAft>
                          <a:spcPts val="1000"/>
                        </a:spcAft>
                      </a:pPr>
                      <a:r>
                        <a:rPr lang="en-IN" sz="1600" b="1" dirty="0">
                          <a:effectLst/>
                        </a:rPr>
                        <a:t>Quality Management </a:t>
                      </a:r>
                      <a:endParaRPr lang="en-IN" sz="1100" b="1" dirty="0">
                        <a:effectLst/>
                        <a:latin typeface="Calibri" panose="020F0502020204030204" pitchFamily="34" charset="0"/>
                        <a:ea typeface="Times New Roman" panose="02020603050405020304" pitchFamily="18" charset="0"/>
                        <a:cs typeface="Mangal" panose="02040503050203030202" pitchFamily="18" charset="0"/>
                      </a:endParaRPr>
                    </a:p>
                  </a:txBody>
                  <a:tcPr marL="68580" marR="68580" marT="0" marB="0"/>
                </a:tc>
                <a:tc>
                  <a:txBody>
                    <a:bodyPr/>
                    <a:lstStyle/>
                    <a:p>
                      <a:pPr algn="ctr">
                        <a:lnSpc>
                          <a:spcPct val="115000"/>
                        </a:lnSpc>
                        <a:spcAft>
                          <a:spcPts val="1000"/>
                        </a:spcAft>
                      </a:pPr>
                      <a:r>
                        <a:rPr lang="en-IN" sz="1100" b="1" dirty="0">
                          <a:effectLst/>
                        </a:rPr>
                        <a:t>57.14285714</a:t>
                      </a:r>
                      <a:endParaRPr lang="en-IN" sz="1100" b="1" dirty="0">
                        <a:effectLst/>
                        <a:latin typeface="Calibri" panose="020F0502020204030204" pitchFamily="34" charset="0"/>
                        <a:ea typeface="Times New Roman" panose="02020603050405020304" pitchFamily="18" charset="0"/>
                        <a:cs typeface="Mangal" panose="02040503050203030202" pitchFamily="18" charset="0"/>
                      </a:endParaRPr>
                    </a:p>
                  </a:txBody>
                  <a:tcPr marL="68580" marR="68580" marT="0" marB="0" anchor="ctr"/>
                </a:tc>
                <a:extLst>
                  <a:ext uri="{0D108BD9-81ED-4DB2-BD59-A6C34878D82A}">
                    <a16:rowId xmlns:a16="http://schemas.microsoft.com/office/drawing/2014/main" val="3013451342"/>
                  </a:ext>
                </a:extLst>
              </a:tr>
              <a:tr h="356643">
                <a:tc>
                  <a:txBody>
                    <a:bodyPr/>
                    <a:lstStyle/>
                    <a:p>
                      <a:pPr>
                        <a:lnSpc>
                          <a:spcPct val="115000"/>
                        </a:lnSpc>
                        <a:spcAft>
                          <a:spcPts val="1000"/>
                        </a:spcAft>
                      </a:pPr>
                      <a:r>
                        <a:rPr lang="en-IN" sz="1100">
                          <a:effectLst/>
                        </a:rPr>
                        <a:t>H</a:t>
                      </a:r>
                      <a:endParaRPr lang="en-IN" sz="1100">
                        <a:effectLst/>
                        <a:latin typeface="Calibri" panose="020F0502020204030204" pitchFamily="34" charset="0"/>
                        <a:ea typeface="Times New Roman" panose="02020603050405020304" pitchFamily="18" charset="0"/>
                        <a:cs typeface="Mangal" panose="02040503050203030202" pitchFamily="18" charset="0"/>
                      </a:endParaRPr>
                    </a:p>
                  </a:txBody>
                  <a:tcPr marL="68580" marR="68580" marT="0" marB="0"/>
                </a:tc>
                <a:tc>
                  <a:txBody>
                    <a:bodyPr/>
                    <a:lstStyle/>
                    <a:p>
                      <a:pPr>
                        <a:lnSpc>
                          <a:spcPct val="115000"/>
                        </a:lnSpc>
                        <a:spcAft>
                          <a:spcPts val="1000"/>
                        </a:spcAft>
                      </a:pPr>
                      <a:r>
                        <a:rPr lang="en-IN" sz="1600" b="1" dirty="0">
                          <a:effectLst/>
                        </a:rPr>
                        <a:t>Outcome </a:t>
                      </a:r>
                      <a:endParaRPr lang="en-IN" sz="1100" b="1" dirty="0">
                        <a:effectLst/>
                        <a:latin typeface="Calibri" panose="020F0502020204030204" pitchFamily="34" charset="0"/>
                        <a:ea typeface="Times New Roman" panose="02020603050405020304" pitchFamily="18" charset="0"/>
                        <a:cs typeface="Mangal" panose="02040503050203030202" pitchFamily="18" charset="0"/>
                      </a:endParaRPr>
                    </a:p>
                  </a:txBody>
                  <a:tcPr marL="68580" marR="68580" marT="0" marB="0"/>
                </a:tc>
                <a:tc>
                  <a:txBody>
                    <a:bodyPr/>
                    <a:lstStyle/>
                    <a:p>
                      <a:pPr algn="ctr">
                        <a:lnSpc>
                          <a:spcPct val="115000"/>
                        </a:lnSpc>
                        <a:spcAft>
                          <a:spcPts val="1000"/>
                        </a:spcAft>
                      </a:pPr>
                      <a:r>
                        <a:rPr lang="en-IN" sz="1100" b="1" dirty="0">
                          <a:effectLst/>
                        </a:rPr>
                        <a:t>16.66666667</a:t>
                      </a:r>
                      <a:endParaRPr lang="en-IN" sz="1100" b="1" dirty="0">
                        <a:effectLst/>
                        <a:latin typeface="Calibri" panose="020F0502020204030204" pitchFamily="34" charset="0"/>
                        <a:ea typeface="Times New Roman" panose="02020603050405020304" pitchFamily="18" charset="0"/>
                        <a:cs typeface="Mangal" panose="02040503050203030202" pitchFamily="18" charset="0"/>
                      </a:endParaRPr>
                    </a:p>
                  </a:txBody>
                  <a:tcPr marL="68580" marR="68580" marT="0" marB="0" anchor="ctr"/>
                </a:tc>
                <a:extLst>
                  <a:ext uri="{0D108BD9-81ED-4DB2-BD59-A6C34878D82A}">
                    <a16:rowId xmlns:a16="http://schemas.microsoft.com/office/drawing/2014/main" val="1765246520"/>
                  </a:ext>
                </a:extLst>
              </a:tr>
            </a:tbl>
          </a:graphicData>
        </a:graphic>
      </p:graphicFrame>
      <p:sp>
        <p:nvSpPr>
          <p:cNvPr id="8" name="Content Placeholder 2">
            <a:extLst>
              <a:ext uri="{FF2B5EF4-FFF2-40B4-BE49-F238E27FC236}">
                <a16:creationId xmlns:a16="http://schemas.microsoft.com/office/drawing/2014/main" id="{ACAA9A6D-FCDD-76E5-7C39-8325D0B25EC7}"/>
              </a:ext>
            </a:extLst>
          </p:cNvPr>
          <p:cNvSpPr>
            <a:spLocks noGrp="1"/>
          </p:cNvSpPr>
          <p:nvPr>
            <p:ph idx="1"/>
          </p:nvPr>
        </p:nvSpPr>
        <p:spPr>
          <a:xfrm>
            <a:off x="4431404" y="836712"/>
            <a:ext cx="4255395" cy="6104810"/>
          </a:xfrm>
        </p:spPr>
        <p:txBody>
          <a:bodyPr/>
          <a:lstStyle/>
          <a:p>
            <a:pPr marL="0" lvl="0" indent="0" algn="just">
              <a:buNone/>
            </a:pPr>
            <a:r>
              <a:rPr lang="en-US" sz="1600" b="1" dirty="0">
                <a:solidFill>
                  <a:srgbClr val="C00000"/>
                </a:solidFill>
                <a:effectLst/>
                <a:ea typeface="Times New Roman" panose="02020603050405020304" pitchFamily="18" charset="0"/>
                <a:cs typeface="Mangal" panose="02040503050203030202" pitchFamily="18" charset="0"/>
              </a:rPr>
              <a:t>5. </a:t>
            </a:r>
            <a:r>
              <a:rPr lang="en-US" sz="1600" b="1" u="sng" dirty="0">
                <a:solidFill>
                  <a:srgbClr val="C00000"/>
                </a:solidFill>
                <a:effectLst/>
                <a:ea typeface="Times New Roman" panose="02020603050405020304" pitchFamily="18" charset="0"/>
                <a:cs typeface="Mangal" panose="02040503050203030202" pitchFamily="18" charset="0"/>
              </a:rPr>
              <a:t>Clinical Services</a:t>
            </a:r>
            <a:endParaRPr lang="en-IN" sz="1600" dirty="0">
              <a:solidFill>
                <a:srgbClr val="C00000"/>
              </a:solidFill>
              <a:effectLst/>
              <a:ea typeface="Calibri" panose="020F0502020204030204" pitchFamily="34" charset="0"/>
              <a:cs typeface="Mangal" panose="02040503050203030202" pitchFamily="18" charset="0"/>
            </a:endParaRPr>
          </a:p>
          <a:p>
            <a:pPr marL="0" lvl="0" indent="0" algn="just">
              <a:buNone/>
            </a:pPr>
            <a:r>
              <a:rPr lang="en-US" sz="1600" dirty="0">
                <a:solidFill>
                  <a:srgbClr val="C00000"/>
                </a:solidFill>
                <a:effectLst/>
                <a:ea typeface="Times New Roman" panose="02020603050405020304" pitchFamily="18" charset="0"/>
                <a:cs typeface="Mangal" panose="02040503050203030202" pitchFamily="18" charset="0"/>
              </a:rPr>
              <a:t>- Although the facility ensures follow up of patients discharged from higher facilities, it is patient dependent, it needs to work independently and real time.</a:t>
            </a:r>
            <a:endParaRPr lang="en-IN" sz="1600" dirty="0">
              <a:solidFill>
                <a:srgbClr val="C00000"/>
              </a:solidFill>
              <a:effectLst/>
              <a:ea typeface="Calibri" panose="020F0502020204030204" pitchFamily="34" charset="0"/>
              <a:cs typeface="Mangal" panose="02040503050203030202" pitchFamily="18" charset="0"/>
            </a:endParaRPr>
          </a:p>
          <a:p>
            <a:pPr marL="0" lvl="0" indent="0" algn="just">
              <a:buNone/>
            </a:pPr>
            <a:r>
              <a:rPr lang="en-US" sz="1600" dirty="0">
                <a:solidFill>
                  <a:srgbClr val="C00000"/>
                </a:solidFill>
                <a:effectLst/>
                <a:ea typeface="Times New Roman" panose="02020603050405020304" pitchFamily="18" charset="0"/>
                <a:cs typeface="Mangal" panose="02040503050203030202" pitchFamily="18" charset="0"/>
              </a:rPr>
              <a:t>- Facility lacks well documented/ practiced triage system in case of mass casualty, emergency protocol, CPR etc.</a:t>
            </a:r>
            <a:endParaRPr lang="en-IN" sz="1600" dirty="0">
              <a:solidFill>
                <a:srgbClr val="C00000"/>
              </a:solidFill>
              <a:effectLst/>
              <a:ea typeface="Calibri" panose="020F0502020204030204" pitchFamily="34" charset="0"/>
              <a:cs typeface="Mangal" panose="02040503050203030202" pitchFamily="18" charset="0"/>
            </a:endParaRPr>
          </a:p>
          <a:p>
            <a:pPr marL="0" lvl="0" indent="0" algn="just">
              <a:buNone/>
            </a:pPr>
            <a:r>
              <a:rPr lang="en-US" sz="1600" dirty="0">
                <a:solidFill>
                  <a:srgbClr val="C00000"/>
                </a:solidFill>
                <a:effectLst/>
                <a:ea typeface="Times New Roman" panose="02020603050405020304" pitchFamily="18" charset="0"/>
                <a:cs typeface="Mangal" panose="02040503050203030202" pitchFamily="18" charset="0"/>
              </a:rPr>
              <a:t>- MLC (Medico Legal Cases) handling not defined well.</a:t>
            </a:r>
            <a:endParaRPr lang="en-IN" sz="1600" dirty="0">
              <a:solidFill>
                <a:srgbClr val="C00000"/>
              </a:solidFill>
              <a:effectLst/>
              <a:ea typeface="Calibri" panose="020F0502020204030204" pitchFamily="34" charset="0"/>
              <a:cs typeface="Mangal" panose="02040503050203030202" pitchFamily="18" charset="0"/>
            </a:endParaRPr>
          </a:p>
          <a:p>
            <a:pPr marL="0" lvl="0" indent="0" algn="just">
              <a:buNone/>
            </a:pPr>
            <a:r>
              <a:rPr lang="en-US" sz="1600" b="1" dirty="0">
                <a:effectLst/>
                <a:ea typeface="Times New Roman" panose="02020603050405020304" pitchFamily="18" charset="0"/>
                <a:cs typeface="Mangal" panose="02040503050203030202" pitchFamily="18" charset="0"/>
              </a:rPr>
              <a:t>6. </a:t>
            </a:r>
            <a:r>
              <a:rPr lang="en-US" sz="1600" b="1" u="sng" dirty="0">
                <a:effectLst/>
                <a:ea typeface="Times New Roman" panose="02020603050405020304" pitchFamily="18" charset="0"/>
                <a:cs typeface="Mangal" panose="02040503050203030202" pitchFamily="18" charset="0"/>
              </a:rPr>
              <a:t>Infection Control</a:t>
            </a:r>
            <a:endParaRPr lang="en-IN" sz="1600" dirty="0">
              <a:effectLst/>
              <a:ea typeface="Calibri" panose="020F0502020204030204" pitchFamily="34" charset="0"/>
              <a:cs typeface="Mangal" panose="02040503050203030202" pitchFamily="18" charset="0"/>
            </a:endParaRPr>
          </a:p>
          <a:p>
            <a:pPr marL="0" lvl="0" indent="0" algn="just">
              <a:buNone/>
            </a:pPr>
            <a:r>
              <a:rPr lang="en-US" sz="1600" dirty="0">
                <a:effectLst/>
                <a:ea typeface="Times New Roman" panose="02020603050405020304" pitchFamily="18" charset="0"/>
                <a:cs typeface="Mangal" panose="02040503050203030202" pitchFamily="18" charset="0"/>
              </a:rPr>
              <a:t>- Non display of hand hygiene at point of use.</a:t>
            </a:r>
            <a:endParaRPr lang="en-IN" sz="1600" dirty="0">
              <a:effectLst/>
              <a:ea typeface="Calibri" panose="020F0502020204030204" pitchFamily="34" charset="0"/>
              <a:cs typeface="Mangal" panose="02040503050203030202" pitchFamily="18" charset="0"/>
            </a:endParaRPr>
          </a:p>
          <a:p>
            <a:pPr marL="0" lvl="0" indent="0" algn="just">
              <a:buNone/>
            </a:pPr>
            <a:r>
              <a:rPr lang="en-US" sz="1600" dirty="0">
                <a:effectLst/>
                <a:ea typeface="Times New Roman" panose="02020603050405020304" pitchFamily="18" charset="0"/>
                <a:cs typeface="Mangal" panose="02040503050203030202" pitchFamily="18" charset="0"/>
              </a:rPr>
              <a:t>- Decontamination drills to be well defined.</a:t>
            </a:r>
            <a:endParaRPr lang="en-IN" sz="1600" dirty="0">
              <a:effectLst/>
              <a:ea typeface="Calibri" panose="020F0502020204030204" pitchFamily="34" charset="0"/>
              <a:cs typeface="Mangal" panose="02040503050203030202" pitchFamily="18" charset="0"/>
            </a:endParaRPr>
          </a:p>
          <a:p>
            <a:pPr marL="0" lvl="0" indent="0" algn="just">
              <a:buNone/>
            </a:pPr>
            <a:r>
              <a:rPr lang="en-US" sz="1600" b="1" dirty="0">
                <a:solidFill>
                  <a:srgbClr val="C00000"/>
                </a:solidFill>
                <a:effectLst/>
                <a:ea typeface="Times New Roman" panose="02020603050405020304" pitchFamily="18" charset="0"/>
                <a:cs typeface="Mangal" panose="02040503050203030202" pitchFamily="18" charset="0"/>
              </a:rPr>
              <a:t>7. </a:t>
            </a:r>
            <a:r>
              <a:rPr lang="en-US" sz="1600" b="1" u="sng" dirty="0">
                <a:solidFill>
                  <a:srgbClr val="C00000"/>
                </a:solidFill>
                <a:effectLst/>
                <a:ea typeface="Times New Roman" panose="02020603050405020304" pitchFamily="18" charset="0"/>
                <a:cs typeface="Mangal" panose="02040503050203030202" pitchFamily="18" charset="0"/>
              </a:rPr>
              <a:t>Quality Management</a:t>
            </a:r>
            <a:endParaRPr lang="en-IN" sz="1600" dirty="0">
              <a:solidFill>
                <a:srgbClr val="C00000"/>
              </a:solidFill>
              <a:effectLst/>
              <a:ea typeface="Calibri" panose="020F0502020204030204" pitchFamily="34" charset="0"/>
              <a:cs typeface="Mangal" panose="02040503050203030202" pitchFamily="18" charset="0"/>
            </a:endParaRPr>
          </a:p>
          <a:p>
            <a:pPr marL="0" lvl="0" indent="0" algn="just">
              <a:buNone/>
            </a:pPr>
            <a:r>
              <a:rPr lang="en-US" sz="1600" dirty="0">
                <a:solidFill>
                  <a:srgbClr val="C00000"/>
                </a:solidFill>
                <a:effectLst/>
                <a:ea typeface="Times New Roman" panose="02020603050405020304" pitchFamily="18" charset="0"/>
                <a:cs typeface="Mangal" panose="02040503050203030202" pitchFamily="18" charset="0"/>
              </a:rPr>
              <a:t>- Comprehensive Patient satisfaction survey not carried out.</a:t>
            </a:r>
            <a:endParaRPr lang="en-IN" sz="1600" dirty="0">
              <a:solidFill>
                <a:srgbClr val="C00000"/>
              </a:solidFill>
              <a:effectLst/>
              <a:ea typeface="Calibri" panose="020F0502020204030204" pitchFamily="34" charset="0"/>
              <a:cs typeface="Mangal" panose="02040503050203030202" pitchFamily="18" charset="0"/>
            </a:endParaRPr>
          </a:p>
          <a:p>
            <a:pPr marL="0" lvl="0" indent="0" algn="just">
              <a:buNone/>
            </a:pPr>
            <a:r>
              <a:rPr lang="en-US" sz="1600" dirty="0">
                <a:solidFill>
                  <a:srgbClr val="C00000"/>
                </a:solidFill>
                <a:effectLst/>
                <a:ea typeface="Times New Roman" panose="02020603050405020304" pitchFamily="18" charset="0"/>
                <a:cs typeface="Mangal" panose="02040503050203030202" pitchFamily="18" charset="0"/>
              </a:rPr>
              <a:t>- No internal assessment mechanism exists.</a:t>
            </a:r>
            <a:endParaRPr lang="en-IN" sz="1600" dirty="0">
              <a:solidFill>
                <a:srgbClr val="C00000"/>
              </a:solidFill>
              <a:effectLst/>
              <a:ea typeface="Calibri" panose="020F0502020204030204" pitchFamily="34" charset="0"/>
              <a:cs typeface="Mangal" panose="02040503050203030202" pitchFamily="18" charset="0"/>
            </a:endParaRPr>
          </a:p>
          <a:p>
            <a:pPr marL="0" lvl="0" indent="0" algn="just">
              <a:buNone/>
            </a:pPr>
            <a:r>
              <a:rPr lang="en-US" sz="1600" b="1" dirty="0">
                <a:effectLst/>
                <a:ea typeface="Times New Roman" panose="02020603050405020304" pitchFamily="18" charset="0"/>
                <a:cs typeface="Mangal" panose="02040503050203030202" pitchFamily="18" charset="0"/>
              </a:rPr>
              <a:t>8. </a:t>
            </a:r>
            <a:r>
              <a:rPr lang="en-US" sz="1600" b="1" u="sng" dirty="0">
                <a:effectLst/>
                <a:ea typeface="Times New Roman" panose="02020603050405020304" pitchFamily="18" charset="0"/>
                <a:cs typeface="Mangal" panose="02040503050203030202" pitchFamily="18" charset="0"/>
              </a:rPr>
              <a:t>Outcome</a:t>
            </a:r>
            <a:endParaRPr lang="en-IN" sz="1600" dirty="0">
              <a:effectLst/>
              <a:ea typeface="Calibri" panose="020F0502020204030204" pitchFamily="34" charset="0"/>
              <a:cs typeface="Mangal" panose="02040503050203030202" pitchFamily="18" charset="0"/>
            </a:endParaRPr>
          </a:p>
          <a:p>
            <a:pPr marL="0" lvl="0" indent="0" algn="just">
              <a:buNone/>
            </a:pPr>
            <a:r>
              <a:rPr lang="en-US" sz="1600" dirty="0">
                <a:effectLst/>
                <a:ea typeface="Times New Roman" panose="02020603050405020304" pitchFamily="18" charset="0"/>
                <a:cs typeface="Mangal" panose="02040503050203030202" pitchFamily="18" charset="0"/>
              </a:rPr>
              <a:t>- The facility lacks Service Quality Indicators measures.</a:t>
            </a:r>
            <a:endParaRPr lang="en-IN" sz="1600" dirty="0">
              <a:effectLst/>
              <a:ea typeface="Calibri" panose="020F0502020204030204" pitchFamily="34" charset="0"/>
              <a:cs typeface="Mangal" panose="02040503050203030202" pitchFamily="18" charset="0"/>
            </a:endParaRPr>
          </a:p>
          <a:p>
            <a:pPr marL="0" lvl="0" indent="0" algn="just">
              <a:spcAft>
                <a:spcPts val="1000"/>
              </a:spcAft>
              <a:buNone/>
            </a:pPr>
            <a:r>
              <a:rPr lang="en-US" sz="1600" dirty="0">
                <a:effectLst/>
                <a:ea typeface="Times New Roman" panose="02020603050405020304" pitchFamily="18" charset="0"/>
                <a:cs typeface="Mangal" panose="02040503050203030202" pitchFamily="18" charset="0"/>
              </a:rPr>
              <a:t>- No system to assess whether State/ National benchmarks are being achieved.</a:t>
            </a:r>
            <a:endParaRPr lang="en-IN" sz="1600" dirty="0">
              <a:effectLst/>
              <a:ea typeface="Calibri" panose="020F0502020204030204" pitchFamily="34" charset="0"/>
              <a:cs typeface="Mangal" panose="02040503050203030202" pitchFamily="18" charset="0"/>
            </a:endParaRPr>
          </a:p>
          <a:p>
            <a:endParaRPr lang="en-IN" dirty="0"/>
          </a:p>
        </p:txBody>
      </p:sp>
    </p:spTree>
    <p:extLst>
      <p:ext uri="{BB962C8B-B14F-4D97-AF65-F5344CB8AC3E}">
        <p14:creationId xmlns:p14="http://schemas.microsoft.com/office/powerpoint/2010/main" val="373516353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a:xfrm>
            <a:off x="457200" y="188640"/>
            <a:ext cx="8229600" cy="1143000"/>
          </a:xfrm>
        </p:spPr>
        <p:txBody>
          <a:bodyPr/>
          <a:lstStyle/>
          <a:p>
            <a:r>
              <a:rPr lang="en-US" altLang="en-US" sz="3600" b="1" u="sng" dirty="0"/>
              <a:t>RESULTS</a:t>
            </a:r>
            <a:br>
              <a:rPr lang="en-US" altLang="en-US" b="1" u="sng" dirty="0"/>
            </a:br>
            <a:r>
              <a:rPr lang="en-US" sz="1800" b="1" u="sng" dirty="0">
                <a:solidFill>
                  <a:srgbClr val="000000"/>
                </a:solidFill>
                <a:effectLst/>
                <a:ea typeface="Times New Roman" panose="02020603050405020304" pitchFamily="18" charset="0"/>
                <a:cs typeface="Mangal" panose="02040503050203030202" pitchFamily="18" charset="0"/>
              </a:rPr>
              <a:t>SCORECARD – KAYAKALP AUDIT OF POLYCLINIC</a:t>
            </a:r>
            <a:br>
              <a:rPr lang="en-IN" sz="1800" dirty="0">
                <a:effectLst/>
                <a:ea typeface="Times New Roman" panose="02020603050405020304" pitchFamily="18" charset="0"/>
                <a:cs typeface="Mangal" panose="02040503050203030202" pitchFamily="18" charset="0"/>
              </a:rPr>
            </a:br>
            <a:endParaRPr lang="en-US" altLang="en-US" b="1" u="sng" dirty="0"/>
          </a:p>
        </p:txBody>
      </p:sp>
      <p:sp>
        <p:nvSpPr>
          <p:cNvPr id="5124" name="Slide Number Placeholder 4"/>
          <p:cNvSpPr>
            <a:spLocks noGrp="1"/>
          </p:cNvSpPr>
          <p:nvPr>
            <p:ph type="sldNum" sz="quarter" idx="12"/>
          </p:nvPr>
        </p:nvSpPr>
        <p:spPr bwMode="auto">
          <a:noFill/>
          <a:ln>
            <a:miter lim="800000"/>
            <a:headEnd/>
            <a:tailEnd/>
          </a:ln>
        </p:spPr>
        <p:txBody>
          <a:bodyPr/>
          <a:lstStyle/>
          <a:p>
            <a:fld id="{040D371D-130B-4FEE-83C3-D7A17CD68675}" type="slidenum">
              <a:rPr lang="en-GB" altLang="en-US"/>
              <a:pPr/>
              <a:t>29</a:t>
            </a:fld>
            <a:endParaRPr lang="en-GB" altLang="en-US"/>
          </a:p>
        </p:txBody>
      </p:sp>
      <p:pic>
        <p:nvPicPr>
          <p:cNvPr id="7" name="Picture 6">
            <a:extLst>
              <a:ext uri="{FF2B5EF4-FFF2-40B4-BE49-F238E27FC236}">
                <a16:creationId xmlns:a16="http://schemas.microsoft.com/office/drawing/2014/main" id="{EC4D9235-89E3-7E92-69B2-5754660C46D4}"/>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763688" y="980728"/>
            <a:ext cx="5616624" cy="5740748"/>
          </a:xfrm>
          <a:prstGeom prst="rect">
            <a:avLst/>
          </a:prstGeom>
          <a:noFill/>
          <a:ln w="28575">
            <a:solidFill>
              <a:schemeClr val="tx1"/>
            </a:solidFill>
          </a:ln>
        </p:spPr>
      </p:pic>
    </p:spTree>
    <p:extLst>
      <p:ext uri="{BB962C8B-B14F-4D97-AF65-F5344CB8AC3E}">
        <p14:creationId xmlns:p14="http://schemas.microsoft.com/office/powerpoint/2010/main" val="20328195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title"/>
          </p:nvPr>
        </p:nvSpPr>
        <p:spPr>
          <a:xfrm>
            <a:off x="457200" y="53752"/>
            <a:ext cx="8229600" cy="1143000"/>
          </a:xfrm>
        </p:spPr>
        <p:txBody>
          <a:bodyPr/>
          <a:lstStyle/>
          <a:p>
            <a:r>
              <a:rPr lang="en-US" altLang="en-US" sz="3600" b="1" u="sng" dirty="0"/>
              <a:t>PLAGIARISM REPORT</a:t>
            </a:r>
          </a:p>
        </p:txBody>
      </p:sp>
      <p:sp>
        <p:nvSpPr>
          <p:cNvPr id="4100" name="Slide Number Placeholder 4"/>
          <p:cNvSpPr>
            <a:spLocks noGrp="1"/>
          </p:cNvSpPr>
          <p:nvPr>
            <p:ph type="sldNum" sz="quarter" idx="12"/>
          </p:nvPr>
        </p:nvSpPr>
        <p:spPr bwMode="auto">
          <a:noFill/>
          <a:ln>
            <a:miter lim="800000"/>
            <a:headEnd/>
            <a:tailEnd/>
          </a:ln>
        </p:spPr>
        <p:txBody>
          <a:bodyPr/>
          <a:lstStyle/>
          <a:p>
            <a:fld id="{7F177788-F7A5-47B3-8715-F72B7FEA71DC}" type="slidenum">
              <a:rPr lang="en-GB" altLang="en-US"/>
              <a:pPr/>
              <a:t>3</a:t>
            </a:fld>
            <a:endParaRPr lang="en-GB" altLang="en-US"/>
          </a:p>
        </p:txBody>
      </p:sp>
      <p:pic>
        <p:nvPicPr>
          <p:cNvPr id="5" name="Picture 4" descr="Related image">
            <a:extLst>
              <a:ext uri="{FF2B5EF4-FFF2-40B4-BE49-F238E27FC236}">
                <a16:creationId xmlns:a16="http://schemas.microsoft.com/office/drawing/2014/main" id="{37954848-33CB-4E9F-B3D6-D7FD84D0C1C8}"/>
              </a:ext>
            </a:extLst>
          </p:cNvPr>
          <p:cNvPicPr/>
          <p:nvPr/>
        </p:nvPicPr>
        <p:blipFill>
          <a:blip r:embed="rId2"/>
          <a:srcRect/>
          <a:stretch>
            <a:fillRect/>
          </a:stretch>
        </p:blipFill>
        <p:spPr bwMode="auto">
          <a:xfrm>
            <a:off x="63830" y="87348"/>
            <a:ext cx="1267810" cy="890114"/>
          </a:xfrm>
          <a:prstGeom prst="rect">
            <a:avLst/>
          </a:prstGeom>
          <a:noFill/>
          <a:ln w="9525">
            <a:noFill/>
            <a:miter lim="800000"/>
            <a:headEnd/>
            <a:tailEnd/>
          </a:ln>
        </p:spPr>
      </p:pic>
      <p:pic>
        <p:nvPicPr>
          <p:cNvPr id="6" name="Picture 5">
            <a:extLst>
              <a:ext uri="{FF2B5EF4-FFF2-40B4-BE49-F238E27FC236}">
                <a16:creationId xmlns:a16="http://schemas.microsoft.com/office/drawing/2014/main" id="{835C86CA-3F78-4C9F-9CBB-84C10FD8C414}"/>
              </a:ext>
            </a:extLst>
          </p:cNvPr>
          <p:cNvPicPr/>
          <p:nvPr/>
        </p:nvPicPr>
        <p:blipFill>
          <a:blip r:embed="rId3"/>
          <a:srcRect/>
          <a:stretch>
            <a:fillRect/>
          </a:stretch>
        </p:blipFill>
        <p:spPr bwMode="auto">
          <a:xfrm>
            <a:off x="7940683" y="44624"/>
            <a:ext cx="1095813" cy="932838"/>
          </a:xfrm>
          <a:prstGeom prst="rect">
            <a:avLst/>
          </a:prstGeom>
          <a:noFill/>
          <a:ln w="9525">
            <a:noFill/>
            <a:miter lim="800000"/>
            <a:headEnd/>
            <a:tailEnd/>
          </a:ln>
        </p:spPr>
      </p:pic>
      <p:pic>
        <p:nvPicPr>
          <p:cNvPr id="8" name="Picture 7">
            <a:extLst>
              <a:ext uri="{FF2B5EF4-FFF2-40B4-BE49-F238E27FC236}">
                <a16:creationId xmlns:a16="http://schemas.microsoft.com/office/drawing/2014/main" id="{C176A00F-A832-CFDD-A675-DA399D760115}"/>
              </a:ext>
            </a:extLst>
          </p:cNvPr>
          <p:cNvPicPr>
            <a:picLocks noChangeAspect="1"/>
          </p:cNvPicPr>
          <p:nvPr/>
        </p:nvPicPr>
        <p:blipFill rotWithShape="1">
          <a:blip r:embed="rId4"/>
          <a:srcRect l="2750" t="17801" r="22439" b="5201"/>
          <a:stretch/>
        </p:blipFill>
        <p:spPr>
          <a:xfrm>
            <a:off x="611560" y="1556792"/>
            <a:ext cx="7992888" cy="4585773"/>
          </a:xfrm>
          <a:prstGeom prst="rect">
            <a:avLst/>
          </a:prstGeom>
          <a:ln w="12700">
            <a:solidFill>
              <a:schemeClr val="tx1"/>
            </a:solidFill>
          </a:ln>
        </p:spPr>
      </p:pic>
    </p:spTree>
    <p:extLst>
      <p:ext uri="{BB962C8B-B14F-4D97-AF65-F5344CB8AC3E}">
        <p14:creationId xmlns:p14="http://schemas.microsoft.com/office/powerpoint/2010/main" val="345559674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A676C9A-4F35-4D88-8AFF-75DB154048DB}"/>
              </a:ext>
            </a:extLst>
          </p:cNvPr>
          <p:cNvSpPr>
            <a:spLocks noGrp="1"/>
          </p:cNvSpPr>
          <p:nvPr>
            <p:ph idx="1"/>
          </p:nvPr>
        </p:nvSpPr>
        <p:spPr>
          <a:xfrm>
            <a:off x="4701026" y="980728"/>
            <a:ext cx="4335470" cy="5760640"/>
          </a:xfrm>
        </p:spPr>
        <p:txBody>
          <a:bodyPr>
            <a:normAutofit fontScale="40000" lnSpcReduction="20000"/>
          </a:bodyPr>
          <a:lstStyle/>
          <a:p>
            <a:pPr marL="0" indent="0">
              <a:lnSpc>
                <a:spcPct val="120000"/>
              </a:lnSpc>
              <a:spcBef>
                <a:spcPts val="0"/>
              </a:spcBef>
              <a:buNone/>
            </a:pPr>
            <a:r>
              <a:rPr lang="en-US" sz="3400" b="1" dirty="0">
                <a:solidFill>
                  <a:srgbClr val="C00000"/>
                </a:solidFill>
                <a:ea typeface="Times New Roman" panose="02020603050405020304" pitchFamily="18" charset="0"/>
                <a:cs typeface="Arial" panose="020B0604020202020204" pitchFamily="34" charset="0"/>
              </a:rPr>
              <a:t>1.    </a:t>
            </a:r>
            <a:r>
              <a:rPr lang="en-US" sz="3400" b="1" u="sng" dirty="0">
                <a:solidFill>
                  <a:srgbClr val="C00000"/>
                </a:solidFill>
                <a:ea typeface="Times New Roman" panose="02020603050405020304" pitchFamily="18" charset="0"/>
                <a:cs typeface="Arial" panose="020B0604020202020204" pitchFamily="34" charset="0"/>
              </a:rPr>
              <a:t>PHC Upkeep</a:t>
            </a:r>
            <a:endParaRPr lang="en-IN" sz="3400" b="1" u="sng" dirty="0">
              <a:solidFill>
                <a:srgbClr val="C00000"/>
              </a:solidFill>
              <a:ea typeface="Calibri" panose="020F0502020204030204" pitchFamily="34" charset="0"/>
              <a:cs typeface="Arial" panose="020B0604020202020204" pitchFamily="34" charset="0"/>
            </a:endParaRPr>
          </a:p>
          <a:p>
            <a:pPr marL="657225" lvl="1" indent="-257175">
              <a:lnSpc>
                <a:spcPct val="120000"/>
              </a:lnSpc>
              <a:spcBef>
                <a:spcPts val="0"/>
              </a:spcBef>
              <a:buFont typeface="Wingdings" panose="05000000000000000000" pitchFamily="2" charset="2"/>
              <a:buChar char=""/>
            </a:pPr>
            <a:r>
              <a:rPr lang="en-US" sz="3400" dirty="0">
                <a:solidFill>
                  <a:srgbClr val="C00000"/>
                </a:solidFill>
                <a:ea typeface="Times New Roman" panose="02020603050405020304" pitchFamily="18" charset="0"/>
                <a:cs typeface="Arial" panose="020B0604020202020204" pitchFamily="34" charset="0"/>
              </a:rPr>
              <a:t>No earmarked store for condemned stores.</a:t>
            </a:r>
            <a:endParaRPr lang="en-IN" sz="3400" dirty="0">
              <a:solidFill>
                <a:srgbClr val="C00000"/>
              </a:solidFill>
              <a:ea typeface="Calibri" panose="020F0502020204030204" pitchFamily="34" charset="0"/>
              <a:cs typeface="Arial" panose="020B0604020202020204" pitchFamily="34" charset="0"/>
            </a:endParaRPr>
          </a:p>
          <a:p>
            <a:pPr marL="657225" lvl="1" indent="-257175">
              <a:lnSpc>
                <a:spcPct val="120000"/>
              </a:lnSpc>
              <a:spcBef>
                <a:spcPts val="0"/>
              </a:spcBef>
              <a:buFont typeface="Wingdings" panose="05000000000000000000" pitchFamily="2" charset="2"/>
              <a:buChar char=""/>
            </a:pPr>
            <a:r>
              <a:rPr lang="en-US" sz="3400" dirty="0">
                <a:solidFill>
                  <a:srgbClr val="C00000"/>
                </a:solidFill>
                <a:ea typeface="Times New Roman" panose="02020603050405020304" pitchFamily="18" charset="0"/>
                <a:cs typeface="Arial" panose="020B0604020202020204" pitchFamily="34" charset="0"/>
              </a:rPr>
              <a:t>Rain water harvesting mechanism needs to be installed.</a:t>
            </a:r>
            <a:endParaRPr lang="en-IN" sz="3400" dirty="0">
              <a:solidFill>
                <a:srgbClr val="C00000"/>
              </a:solidFill>
              <a:ea typeface="Calibri" panose="020F0502020204030204" pitchFamily="34" charset="0"/>
              <a:cs typeface="Arial" panose="020B0604020202020204" pitchFamily="34" charset="0"/>
            </a:endParaRPr>
          </a:p>
          <a:p>
            <a:pPr marL="0" indent="0">
              <a:lnSpc>
                <a:spcPct val="120000"/>
              </a:lnSpc>
              <a:spcBef>
                <a:spcPts val="0"/>
              </a:spcBef>
              <a:buNone/>
            </a:pPr>
            <a:r>
              <a:rPr lang="en-US" sz="3400" b="1" dirty="0">
                <a:ea typeface="Times New Roman" panose="02020603050405020304" pitchFamily="18" charset="0"/>
                <a:cs typeface="Arial" panose="020B0604020202020204" pitchFamily="34" charset="0"/>
              </a:rPr>
              <a:t>2.     </a:t>
            </a:r>
            <a:r>
              <a:rPr lang="en-US" sz="3400" b="1" u="sng" dirty="0">
                <a:ea typeface="Times New Roman" panose="02020603050405020304" pitchFamily="18" charset="0"/>
                <a:cs typeface="Arial" panose="020B0604020202020204" pitchFamily="34" charset="0"/>
              </a:rPr>
              <a:t>Sanitations and Hygiene</a:t>
            </a:r>
            <a:endParaRPr lang="en-IN" sz="3400" b="1" u="sng" dirty="0">
              <a:ea typeface="Calibri" panose="020F0502020204030204" pitchFamily="34" charset="0"/>
              <a:cs typeface="Arial" panose="020B0604020202020204" pitchFamily="34" charset="0"/>
            </a:endParaRPr>
          </a:p>
          <a:p>
            <a:pPr marL="657225" lvl="1" indent="-257175">
              <a:lnSpc>
                <a:spcPct val="120000"/>
              </a:lnSpc>
              <a:spcBef>
                <a:spcPts val="0"/>
              </a:spcBef>
              <a:buFont typeface="Wingdings" panose="05000000000000000000" pitchFamily="2" charset="2"/>
              <a:buChar char=""/>
            </a:pPr>
            <a:r>
              <a:rPr lang="en-US" sz="3400" dirty="0">
                <a:ea typeface="Times New Roman" panose="02020603050405020304" pitchFamily="18" charset="0"/>
                <a:cs typeface="Arial" panose="020B0604020202020204" pitchFamily="34" charset="0"/>
              </a:rPr>
              <a:t>Three bucket system for cleaning.</a:t>
            </a:r>
            <a:endParaRPr lang="en-IN" sz="3400" dirty="0">
              <a:ea typeface="Calibri" panose="020F0502020204030204" pitchFamily="34" charset="0"/>
              <a:cs typeface="Arial" panose="020B0604020202020204" pitchFamily="34" charset="0"/>
            </a:endParaRPr>
          </a:p>
          <a:p>
            <a:pPr marL="0" indent="0">
              <a:lnSpc>
                <a:spcPct val="120000"/>
              </a:lnSpc>
              <a:spcBef>
                <a:spcPts val="0"/>
              </a:spcBef>
              <a:buNone/>
            </a:pPr>
            <a:r>
              <a:rPr lang="en-US" sz="3400" b="1" dirty="0">
                <a:solidFill>
                  <a:srgbClr val="C00000"/>
                </a:solidFill>
                <a:ea typeface="Times New Roman" panose="02020603050405020304" pitchFamily="18" charset="0"/>
                <a:cs typeface="Arial" panose="020B0604020202020204" pitchFamily="34" charset="0"/>
              </a:rPr>
              <a:t>3.    </a:t>
            </a:r>
            <a:r>
              <a:rPr lang="en-US" sz="3400" b="1" u="sng" dirty="0">
                <a:solidFill>
                  <a:srgbClr val="C00000"/>
                </a:solidFill>
                <a:ea typeface="Times New Roman" panose="02020603050405020304" pitchFamily="18" charset="0"/>
                <a:cs typeface="Arial" panose="020B0604020202020204" pitchFamily="34" charset="0"/>
              </a:rPr>
              <a:t>Waste Management</a:t>
            </a:r>
            <a:endParaRPr lang="en-IN" sz="3400" b="1" u="sng" dirty="0">
              <a:solidFill>
                <a:srgbClr val="C00000"/>
              </a:solidFill>
              <a:ea typeface="Calibri" panose="020F0502020204030204" pitchFamily="34" charset="0"/>
              <a:cs typeface="Arial" panose="020B0604020202020204" pitchFamily="34" charset="0"/>
            </a:endParaRPr>
          </a:p>
          <a:p>
            <a:pPr marL="657225" lvl="1" indent="-257175">
              <a:lnSpc>
                <a:spcPct val="120000"/>
              </a:lnSpc>
              <a:spcBef>
                <a:spcPts val="0"/>
              </a:spcBef>
              <a:buFont typeface="Wingdings" panose="05000000000000000000" pitchFamily="2" charset="2"/>
              <a:buChar char=""/>
            </a:pPr>
            <a:r>
              <a:rPr lang="en-US" sz="3400" dirty="0">
                <a:solidFill>
                  <a:srgbClr val="C00000"/>
                </a:solidFill>
                <a:ea typeface="Times New Roman" panose="02020603050405020304" pitchFamily="18" charset="0"/>
                <a:cs typeface="Arial" panose="020B0604020202020204" pitchFamily="34" charset="0"/>
              </a:rPr>
              <a:t>Innovations in general waste management be encouraged (Recycle).</a:t>
            </a:r>
            <a:endParaRPr lang="en-IN" sz="3400" dirty="0">
              <a:solidFill>
                <a:srgbClr val="C00000"/>
              </a:solidFill>
              <a:ea typeface="Calibri" panose="020F0502020204030204" pitchFamily="34" charset="0"/>
              <a:cs typeface="Arial" panose="020B0604020202020204" pitchFamily="34" charset="0"/>
            </a:endParaRPr>
          </a:p>
          <a:p>
            <a:pPr marL="0" indent="0">
              <a:lnSpc>
                <a:spcPct val="120000"/>
              </a:lnSpc>
              <a:spcBef>
                <a:spcPts val="0"/>
              </a:spcBef>
              <a:buNone/>
            </a:pPr>
            <a:r>
              <a:rPr lang="en-US" sz="3400" b="1" dirty="0">
                <a:ea typeface="Times New Roman" panose="02020603050405020304" pitchFamily="18" charset="0"/>
                <a:cs typeface="Arial" panose="020B0604020202020204" pitchFamily="34" charset="0"/>
              </a:rPr>
              <a:t>4.    </a:t>
            </a:r>
            <a:r>
              <a:rPr lang="en-US" sz="3400" b="1" u="sng" dirty="0">
                <a:ea typeface="Times New Roman" panose="02020603050405020304" pitchFamily="18" charset="0"/>
                <a:cs typeface="Arial" panose="020B0604020202020204" pitchFamily="34" charset="0"/>
              </a:rPr>
              <a:t>Infection Control</a:t>
            </a:r>
            <a:endParaRPr lang="en-IN" sz="3400" b="1" u="sng" dirty="0">
              <a:ea typeface="Calibri" panose="020F0502020204030204" pitchFamily="34" charset="0"/>
              <a:cs typeface="Arial" panose="020B0604020202020204" pitchFamily="34" charset="0"/>
            </a:endParaRPr>
          </a:p>
          <a:p>
            <a:pPr marL="657225" lvl="1" indent="-257175">
              <a:lnSpc>
                <a:spcPct val="120000"/>
              </a:lnSpc>
              <a:spcBef>
                <a:spcPts val="0"/>
              </a:spcBef>
              <a:buFont typeface="Wingdings" panose="05000000000000000000" pitchFamily="2" charset="2"/>
              <a:buChar char=""/>
            </a:pPr>
            <a:r>
              <a:rPr lang="en-US" sz="3400" dirty="0">
                <a:ea typeface="Times New Roman" panose="02020603050405020304" pitchFamily="18" charset="0"/>
                <a:cs typeface="Arial" panose="020B0604020202020204" pitchFamily="34" charset="0"/>
              </a:rPr>
              <a:t>IEC of hand hygiene at some point of use is lacking.</a:t>
            </a:r>
            <a:endParaRPr lang="en-IN" sz="3400" dirty="0">
              <a:ea typeface="Calibri" panose="020F0502020204030204" pitchFamily="34" charset="0"/>
              <a:cs typeface="Arial" panose="020B0604020202020204" pitchFamily="34" charset="0"/>
            </a:endParaRPr>
          </a:p>
          <a:p>
            <a:pPr marL="657225" lvl="1" indent="-257175">
              <a:lnSpc>
                <a:spcPct val="120000"/>
              </a:lnSpc>
              <a:spcBef>
                <a:spcPts val="0"/>
              </a:spcBef>
              <a:buFont typeface="Wingdings" panose="05000000000000000000" pitchFamily="2" charset="2"/>
              <a:buChar char=""/>
            </a:pPr>
            <a:r>
              <a:rPr lang="en-US" sz="3400" dirty="0">
                <a:ea typeface="Times New Roman" panose="02020603050405020304" pitchFamily="18" charset="0"/>
                <a:cs typeface="Arial" panose="020B0604020202020204" pitchFamily="34" charset="0"/>
              </a:rPr>
              <a:t>Spill management protocol not displayed.</a:t>
            </a:r>
            <a:endParaRPr lang="en-IN" sz="3400" dirty="0">
              <a:ea typeface="Calibri" panose="020F0502020204030204" pitchFamily="34" charset="0"/>
              <a:cs typeface="Arial" panose="020B0604020202020204" pitchFamily="34" charset="0"/>
            </a:endParaRPr>
          </a:p>
          <a:p>
            <a:pPr marL="657225" lvl="1" indent="-257175">
              <a:lnSpc>
                <a:spcPct val="120000"/>
              </a:lnSpc>
              <a:spcBef>
                <a:spcPts val="0"/>
              </a:spcBef>
              <a:buFont typeface="Wingdings" panose="05000000000000000000" pitchFamily="2" charset="2"/>
              <a:buChar char=""/>
            </a:pPr>
            <a:r>
              <a:rPr lang="en-US" sz="3400" dirty="0">
                <a:ea typeface="Times New Roman" panose="02020603050405020304" pitchFamily="18" charset="0"/>
                <a:cs typeface="Arial" panose="020B0604020202020204" pitchFamily="34" charset="0"/>
              </a:rPr>
              <a:t>Reporting of notifiable diseases &amp; events needs to be streamlined.</a:t>
            </a:r>
            <a:endParaRPr lang="en-IN" sz="3400" dirty="0">
              <a:ea typeface="Calibri" panose="020F0502020204030204" pitchFamily="34" charset="0"/>
              <a:cs typeface="Arial" panose="020B0604020202020204" pitchFamily="34" charset="0"/>
            </a:endParaRPr>
          </a:p>
          <a:p>
            <a:pPr marL="0" indent="0">
              <a:lnSpc>
                <a:spcPct val="120000"/>
              </a:lnSpc>
              <a:spcBef>
                <a:spcPts val="0"/>
              </a:spcBef>
              <a:buNone/>
            </a:pPr>
            <a:r>
              <a:rPr lang="en-US" sz="3400" b="1" dirty="0">
                <a:solidFill>
                  <a:srgbClr val="C00000"/>
                </a:solidFill>
                <a:ea typeface="Times New Roman" panose="02020603050405020304" pitchFamily="18" charset="0"/>
                <a:cs typeface="Arial" panose="020B0604020202020204" pitchFamily="34" charset="0"/>
              </a:rPr>
              <a:t>5.    </a:t>
            </a:r>
            <a:r>
              <a:rPr lang="en-US" sz="3400" b="1" u="sng" dirty="0">
                <a:solidFill>
                  <a:srgbClr val="C00000"/>
                </a:solidFill>
                <a:ea typeface="Times New Roman" panose="02020603050405020304" pitchFamily="18" charset="0"/>
                <a:cs typeface="Arial" panose="020B0604020202020204" pitchFamily="34" charset="0"/>
              </a:rPr>
              <a:t>Support Services</a:t>
            </a:r>
            <a:endParaRPr lang="en-IN" sz="3400" b="1" u="sng" dirty="0">
              <a:solidFill>
                <a:srgbClr val="C00000"/>
              </a:solidFill>
              <a:ea typeface="Calibri" panose="020F0502020204030204" pitchFamily="34" charset="0"/>
              <a:cs typeface="Arial" panose="020B0604020202020204" pitchFamily="34" charset="0"/>
            </a:endParaRPr>
          </a:p>
          <a:p>
            <a:pPr marL="657225" lvl="1" indent="-257175">
              <a:lnSpc>
                <a:spcPct val="120000"/>
              </a:lnSpc>
              <a:spcBef>
                <a:spcPts val="0"/>
              </a:spcBef>
              <a:buFont typeface="Wingdings" panose="05000000000000000000" pitchFamily="2" charset="2"/>
              <a:buChar char=""/>
            </a:pPr>
            <a:r>
              <a:rPr lang="en-IN" sz="3400" dirty="0">
                <a:solidFill>
                  <a:srgbClr val="C00000"/>
                </a:solidFill>
                <a:ea typeface="Calibri" panose="020F0502020204030204" pitchFamily="34" charset="0"/>
                <a:cs typeface="Arial" panose="020B0604020202020204" pitchFamily="34" charset="0"/>
              </a:rPr>
              <a:t>Maintenance standards of equipment, Ambulance, Generators. </a:t>
            </a:r>
          </a:p>
          <a:p>
            <a:pPr marL="0" indent="0">
              <a:lnSpc>
                <a:spcPct val="120000"/>
              </a:lnSpc>
              <a:spcBef>
                <a:spcPts val="0"/>
              </a:spcBef>
              <a:buNone/>
            </a:pPr>
            <a:r>
              <a:rPr lang="en-US" sz="3400" b="1" dirty="0">
                <a:ea typeface="Times New Roman" panose="02020603050405020304" pitchFamily="18" charset="0"/>
                <a:cs typeface="Arial" panose="020B0604020202020204" pitchFamily="34" charset="0"/>
              </a:rPr>
              <a:t>6.    </a:t>
            </a:r>
            <a:r>
              <a:rPr lang="en-US" sz="3400" b="1" u="sng" dirty="0">
                <a:ea typeface="Times New Roman" panose="02020603050405020304" pitchFamily="18" charset="0"/>
                <a:cs typeface="Arial" panose="020B0604020202020204" pitchFamily="34" charset="0"/>
              </a:rPr>
              <a:t>Hygiene Promotion</a:t>
            </a:r>
            <a:endParaRPr lang="en-IN" sz="3400" b="1" u="sng" dirty="0">
              <a:ea typeface="Calibri" panose="020F0502020204030204" pitchFamily="34" charset="0"/>
              <a:cs typeface="Arial" panose="020B0604020202020204" pitchFamily="34" charset="0"/>
            </a:endParaRPr>
          </a:p>
          <a:p>
            <a:pPr marL="657225" lvl="1" indent="-257175">
              <a:lnSpc>
                <a:spcPct val="120000"/>
              </a:lnSpc>
              <a:spcBef>
                <a:spcPts val="0"/>
              </a:spcBef>
              <a:buFont typeface="Wingdings" panose="05000000000000000000" pitchFamily="2" charset="2"/>
              <a:buChar char=""/>
            </a:pPr>
            <a:r>
              <a:rPr lang="en-US" sz="3400" dirty="0">
                <a:ea typeface="Times New Roman" panose="02020603050405020304" pitchFamily="18" charset="0"/>
                <a:cs typeface="Arial" panose="020B0604020202020204" pitchFamily="34" charset="0"/>
              </a:rPr>
              <a:t>Training &amp; capacity building and </a:t>
            </a:r>
            <a:r>
              <a:rPr lang="en-US" sz="3400" dirty="0" err="1">
                <a:ea typeface="Times New Roman" panose="02020603050405020304" pitchFamily="18" charset="0"/>
                <a:cs typeface="Arial" panose="020B0604020202020204" pitchFamily="34" charset="0"/>
              </a:rPr>
              <a:t>standardisation</a:t>
            </a:r>
            <a:r>
              <a:rPr lang="en-US" sz="3400" dirty="0">
                <a:ea typeface="Times New Roman" panose="02020603050405020304" pitchFamily="18" charset="0"/>
                <a:cs typeface="Arial" panose="020B0604020202020204" pitchFamily="34" charset="0"/>
              </a:rPr>
              <a:t> to required level is lacking.</a:t>
            </a:r>
            <a:endParaRPr lang="en-IN" sz="3400" dirty="0">
              <a:ea typeface="Calibri" panose="020F0502020204030204" pitchFamily="34" charset="0"/>
              <a:cs typeface="Arial" panose="020B0604020202020204" pitchFamily="34" charset="0"/>
            </a:endParaRPr>
          </a:p>
          <a:p>
            <a:pPr marL="0" indent="0">
              <a:lnSpc>
                <a:spcPct val="120000"/>
              </a:lnSpc>
              <a:spcBef>
                <a:spcPts val="0"/>
              </a:spcBef>
              <a:buNone/>
            </a:pPr>
            <a:r>
              <a:rPr lang="en-US" sz="3400" b="1" dirty="0">
                <a:solidFill>
                  <a:srgbClr val="C00000"/>
                </a:solidFill>
                <a:ea typeface="Times New Roman" panose="02020603050405020304" pitchFamily="18" charset="0"/>
                <a:cs typeface="Arial" panose="020B0604020202020204" pitchFamily="34" charset="0"/>
              </a:rPr>
              <a:t>7.    </a:t>
            </a:r>
            <a:r>
              <a:rPr lang="en-US" sz="3400" b="1" u="sng" dirty="0">
                <a:solidFill>
                  <a:srgbClr val="C00000"/>
                </a:solidFill>
                <a:ea typeface="Times New Roman" panose="02020603050405020304" pitchFamily="18" charset="0"/>
                <a:cs typeface="Arial" panose="020B0604020202020204" pitchFamily="34" charset="0"/>
              </a:rPr>
              <a:t>Beyond Hospital Boundaries</a:t>
            </a:r>
            <a:endParaRPr lang="en-IN" sz="3400" b="1" u="sng" dirty="0">
              <a:solidFill>
                <a:srgbClr val="C00000"/>
              </a:solidFill>
              <a:ea typeface="Calibri" panose="020F0502020204030204" pitchFamily="34" charset="0"/>
              <a:cs typeface="Arial" panose="020B0604020202020204" pitchFamily="34" charset="0"/>
            </a:endParaRPr>
          </a:p>
          <a:p>
            <a:pPr marL="657225" lvl="1" indent="-257175">
              <a:lnSpc>
                <a:spcPct val="120000"/>
              </a:lnSpc>
              <a:spcBef>
                <a:spcPts val="0"/>
              </a:spcBef>
              <a:spcAft>
                <a:spcPts val="750"/>
              </a:spcAft>
              <a:buFont typeface="Wingdings" panose="05000000000000000000" pitchFamily="2" charset="2"/>
              <a:buChar char=""/>
            </a:pPr>
            <a:r>
              <a:rPr lang="en-US" sz="3400" dirty="0">
                <a:solidFill>
                  <a:srgbClr val="C00000"/>
                </a:solidFill>
                <a:ea typeface="Times New Roman" panose="02020603050405020304" pitchFamily="18" charset="0"/>
                <a:cs typeface="Arial" panose="020B0604020202020204" pitchFamily="34" charset="0"/>
              </a:rPr>
              <a:t>Not applicable to subject Polyclinic.</a:t>
            </a:r>
            <a:endParaRPr lang="en-IN" sz="3400" dirty="0">
              <a:solidFill>
                <a:srgbClr val="C00000"/>
              </a:solidFill>
              <a:ea typeface="Calibri" panose="020F0502020204030204" pitchFamily="34" charset="0"/>
              <a:cs typeface="Arial" panose="020B0604020202020204" pitchFamily="34" charset="0"/>
            </a:endParaRPr>
          </a:p>
          <a:p>
            <a:pPr marL="0" indent="0" algn="just">
              <a:buNone/>
            </a:pPr>
            <a:endParaRPr lang="en-IN" sz="900" dirty="0">
              <a:latin typeface="Arial" panose="020B0604020202020204" pitchFamily="34" charset="0"/>
              <a:cs typeface="Arial" panose="020B0604020202020204" pitchFamily="34" charset="0"/>
            </a:endParaRPr>
          </a:p>
        </p:txBody>
      </p:sp>
      <p:pic>
        <p:nvPicPr>
          <p:cNvPr id="5" name="Picture 4">
            <a:extLst>
              <a:ext uri="{FF2B5EF4-FFF2-40B4-BE49-F238E27FC236}">
                <a16:creationId xmlns:a16="http://schemas.microsoft.com/office/drawing/2014/main" id="{9DD57866-74C7-6374-A21C-9404C170F7A8}"/>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4478" y="1052736"/>
            <a:ext cx="4616548" cy="5625752"/>
          </a:xfrm>
          <a:prstGeom prst="rect">
            <a:avLst/>
          </a:prstGeom>
          <a:noFill/>
          <a:ln w="28575">
            <a:solidFill>
              <a:schemeClr val="tx1"/>
            </a:solidFill>
          </a:ln>
        </p:spPr>
      </p:pic>
      <p:sp>
        <p:nvSpPr>
          <p:cNvPr id="6" name="Title 1">
            <a:extLst>
              <a:ext uri="{FF2B5EF4-FFF2-40B4-BE49-F238E27FC236}">
                <a16:creationId xmlns:a16="http://schemas.microsoft.com/office/drawing/2014/main" id="{ADA7813B-566B-AC3A-2506-8DCC59D117F6}"/>
              </a:ext>
            </a:extLst>
          </p:cNvPr>
          <p:cNvSpPr>
            <a:spLocks noGrp="1"/>
          </p:cNvSpPr>
          <p:nvPr>
            <p:ph type="title"/>
          </p:nvPr>
        </p:nvSpPr>
        <p:spPr>
          <a:xfrm>
            <a:off x="457200" y="-27384"/>
            <a:ext cx="8229600" cy="1143000"/>
          </a:xfrm>
        </p:spPr>
        <p:txBody>
          <a:bodyPr/>
          <a:lstStyle/>
          <a:p>
            <a:r>
              <a:rPr lang="en-US" altLang="en-US" sz="3600" b="1" u="sng" dirty="0"/>
              <a:t>KAYAKALP : GAPS</a:t>
            </a:r>
          </a:p>
        </p:txBody>
      </p:sp>
    </p:spTree>
    <p:extLst>
      <p:ext uri="{BB962C8B-B14F-4D97-AF65-F5344CB8AC3E}">
        <p14:creationId xmlns:p14="http://schemas.microsoft.com/office/powerpoint/2010/main" val="415446120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457200" y="43225"/>
            <a:ext cx="8229600" cy="1225535"/>
          </a:xfrm>
        </p:spPr>
        <p:txBody>
          <a:bodyPr/>
          <a:lstStyle/>
          <a:p>
            <a:r>
              <a:rPr lang="en-US" altLang="en-US" sz="3200" b="1" u="sng" dirty="0"/>
              <a:t>PATIENT SATISFACTION SURVEY : FINDINGS</a:t>
            </a:r>
          </a:p>
        </p:txBody>
      </p:sp>
      <p:sp>
        <p:nvSpPr>
          <p:cNvPr id="6148" name="Slide Number Placeholder 4"/>
          <p:cNvSpPr>
            <a:spLocks noGrp="1"/>
          </p:cNvSpPr>
          <p:nvPr>
            <p:ph type="sldNum" sz="quarter" idx="12"/>
          </p:nvPr>
        </p:nvSpPr>
        <p:spPr bwMode="auto">
          <a:noFill/>
          <a:ln>
            <a:miter lim="800000"/>
            <a:headEnd/>
            <a:tailEnd/>
          </a:ln>
        </p:spPr>
        <p:txBody>
          <a:bodyPr/>
          <a:lstStyle/>
          <a:p>
            <a:fld id="{3E83FDE3-9732-4C1F-991B-7767E7FA391B}" type="slidenum">
              <a:rPr lang="en-GB" altLang="en-US"/>
              <a:pPr/>
              <a:t>31</a:t>
            </a:fld>
            <a:endParaRPr lang="en-GB" altLang="en-US"/>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3266397189"/>
              </p:ext>
            </p:extLst>
          </p:nvPr>
        </p:nvGraphicFramePr>
        <p:xfrm>
          <a:off x="4671590" y="1500173"/>
          <a:ext cx="4220890" cy="2577841"/>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8" name="Chart 7"/>
          <p:cNvGraphicFramePr/>
          <p:nvPr>
            <p:extLst>
              <p:ext uri="{D42A27DB-BD31-4B8C-83A1-F6EECF244321}">
                <p14:modId xmlns:p14="http://schemas.microsoft.com/office/powerpoint/2010/main" val="874183705"/>
              </p:ext>
            </p:extLst>
          </p:nvPr>
        </p:nvGraphicFramePr>
        <p:xfrm>
          <a:off x="642910" y="4071942"/>
          <a:ext cx="4071966" cy="260032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9" name="Content Placeholder 5"/>
          <p:cNvGraphicFramePr>
            <a:graphicFrameLocks/>
          </p:cNvGraphicFramePr>
          <p:nvPr>
            <p:extLst>
              <p:ext uri="{D42A27DB-BD31-4B8C-83A1-F6EECF244321}">
                <p14:modId xmlns:p14="http://schemas.microsoft.com/office/powerpoint/2010/main" val="2027859262"/>
              </p:ext>
            </p:extLst>
          </p:nvPr>
        </p:nvGraphicFramePr>
        <p:xfrm>
          <a:off x="4929189" y="4343401"/>
          <a:ext cx="4000529" cy="2328865"/>
        </p:xfrm>
        <a:graphic>
          <a:graphicData uri="http://schemas.openxmlformats.org/drawingml/2006/chart">
            <c:chart xmlns:c="http://schemas.openxmlformats.org/drawingml/2006/chart" xmlns:r="http://schemas.openxmlformats.org/officeDocument/2006/relationships" r:id="rId4"/>
          </a:graphicData>
        </a:graphic>
      </p:graphicFrame>
      <p:sp>
        <p:nvSpPr>
          <p:cNvPr id="10" name="TextBox 9">
            <a:extLst>
              <a:ext uri="{FF2B5EF4-FFF2-40B4-BE49-F238E27FC236}">
                <a16:creationId xmlns:a16="http://schemas.microsoft.com/office/drawing/2014/main" id="{A25D0279-C993-DBD7-5910-4A36958A4694}"/>
              </a:ext>
            </a:extLst>
          </p:cNvPr>
          <p:cNvSpPr txBox="1"/>
          <p:nvPr/>
        </p:nvSpPr>
        <p:spPr>
          <a:xfrm>
            <a:off x="467544" y="1268760"/>
            <a:ext cx="4204046" cy="2416046"/>
          </a:xfrm>
          <a:prstGeom prst="rect">
            <a:avLst/>
          </a:prstGeom>
          <a:noFill/>
          <a:ln w="3175">
            <a:solidFill>
              <a:schemeClr val="tx1"/>
            </a:solidFill>
          </a:ln>
        </p:spPr>
        <p:txBody>
          <a:bodyPr wrap="square">
            <a:spAutoFit/>
          </a:bodyPr>
          <a:lstStyle/>
          <a:p>
            <a:pPr marR="114300" algn="just">
              <a:spcAft>
                <a:spcPts val="1000"/>
              </a:spcAft>
              <a:tabLst>
                <a:tab pos="228600" algn="l"/>
                <a:tab pos="285750" algn="l"/>
              </a:tabLst>
            </a:pPr>
            <a:r>
              <a:rPr lang="en-US" sz="1400" b="1" u="sng" dirty="0">
                <a:solidFill>
                  <a:srgbClr val="C00000"/>
                </a:solidFill>
                <a:effectLst/>
                <a:latin typeface="+mn-lt"/>
                <a:ea typeface="Times New Roman" panose="02020603050405020304" pitchFamily="18" charset="0"/>
                <a:cs typeface="Mangal" panose="02040503050203030202" pitchFamily="18" charset="0"/>
              </a:rPr>
              <a:t>Gender of the Respondents</a:t>
            </a:r>
            <a:r>
              <a:rPr lang="en-US" sz="1400" b="1" dirty="0">
                <a:solidFill>
                  <a:srgbClr val="C00000"/>
                </a:solidFill>
                <a:effectLst/>
                <a:latin typeface="+mn-lt"/>
                <a:ea typeface="Times New Roman" panose="02020603050405020304" pitchFamily="18" charset="0"/>
                <a:cs typeface="Mangal" panose="02040503050203030202" pitchFamily="18" charset="0"/>
              </a:rPr>
              <a:t> </a:t>
            </a:r>
            <a:endParaRPr lang="en-IN" sz="1400" b="1" dirty="0">
              <a:solidFill>
                <a:srgbClr val="C00000"/>
              </a:solidFill>
              <a:effectLst/>
              <a:latin typeface="+mn-lt"/>
              <a:ea typeface="Times New Roman" panose="02020603050405020304" pitchFamily="18" charset="0"/>
              <a:cs typeface="Mangal" panose="02040503050203030202" pitchFamily="18" charset="0"/>
            </a:endParaRPr>
          </a:p>
          <a:p>
            <a:pPr marR="114300" algn="just">
              <a:spcAft>
                <a:spcPts val="1000"/>
              </a:spcAft>
              <a:tabLst>
                <a:tab pos="228600" algn="l"/>
                <a:tab pos="285750" algn="l"/>
              </a:tabLst>
            </a:pPr>
            <a:r>
              <a:rPr lang="en-US" sz="1400" b="1" dirty="0">
                <a:solidFill>
                  <a:srgbClr val="C00000"/>
                </a:solidFill>
                <a:effectLst/>
                <a:latin typeface="+mn-lt"/>
                <a:ea typeface="Times New Roman" panose="02020603050405020304" pitchFamily="18" charset="0"/>
                <a:cs typeface="Mangal" panose="02040503050203030202" pitchFamily="18" charset="0"/>
              </a:rPr>
              <a:t> </a:t>
            </a:r>
            <a:r>
              <a:rPr lang="en-US" sz="1400" b="1" dirty="0">
                <a:solidFill>
                  <a:srgbClr val="C00000"/>
                </a:solidFill>
                <a:effectLst/>
                <a:latin typeface="+mn-lt"/>
                <a:ea typeface="Times New Roman" panose="02020603050405020304" pitchFamily="18" charset="0"/>
              </a:rPr>
              <a:t>Among the total respondents interviewed, a sizeable number of them </a:t>
            </a:r>
            <a:r>
              <a:rPr lang="en-US" sz="1400" b="1" dirty="0">
                <a:solidFill>
                  <a:srgbClr val="C00000"/>
                </a:solidFill>
                <a:effectLst>
                  <a:outerShdw blurRad="38100" dist="38100" dir="2700000" algn="tl">
                    <a:srgbClr val="000000">
                      <a:alpha val="43137"/>
                    </a:srgbClr>
                  </a:outerShdw>
                </a:effectLst>
                <a:latin typeface="+mn-lt"/>
                <a:ea typeface="Times New Roman" panose="02020603050405020304" pitchFamily="18" charset="0"/>
              </a:rPr>
              <a:t>(63 per cent) were males than females (37 per cent). </a:t>
            </a:r>
            <a:endParaRPr lang="en-IN" sz="1400" b="1" dirty="0">
              <a:solidFill>
                <a:srgbClr val="C00000"/>
              </a:solidFill>
              <a:effectLst>
                <a:outerShdw blurRad="38100" dist="38100" dir="2700000" algn="tl">
                  <a:srgbClr val="000000">
                    <a:alpha val="43137"/>
                  </a:srgbClr>
                </a:outerShdw>
              </a:effectLst>
              <a:latin typeface="+mn-lt"/>
            </a:endParaRPr>
          </a:p>
          <a:p>
            <a:pPr>
              <a:spcAft>
                <a:spcPts val="1000"/>
              </a:spcAft>
            </a:pPr>
            <a:r>
              <a:rPr lang="en-US" sz="1400" b="1" u="sng" dirty="0">
                <a:effectLst/>
                <a:latin typeface="+mn-lt"/>
                <a:ea typeface="Times New Roman" panose="02020603050405020304" pitchFamily="18" charset="0"/>
                <a:cs typeface="Mangal" panose="02040503050203030202" pitchFamily="18" charset="0"/>
              </a:rPr>
              <a:t>Dependents of the Respondent</a:t>
            </a:r>
            <a:r>
              <a:rPr lang="en-US" sz="1400" b="1" dirty="0">
                <a:effectLst/>
                <a:latin typeface="+mn-lt"/>
                <a:ea typeface="Times New Roman" panose="02020603050405020304" pitchFamily="18" charset="0"/>
                <a:cs typeface="Mangal" panose="02040503050203030202" pitchFamily="18" charset="0"/>
              </a:rPr>
              <a:t> </a:t>
            </a:r>
            <a:endParaRPr lang="en-IN" sz="1400" b="1" dirty="0">
              <a:effectLst/>
              <a:latin typeface="+mn-lt"/>
              <a:ea typeface="Times New Roman" panose="02020603050405020304" pitchFamily="18" charset="0"/>
              <a:cs typeface="Mangal" panose="02040503050203030202" pitchFamily="18" charset="0"/>
            </a:endParaRPr>
          </a:p>
          <a:p>
            <a:pPr algn="just">
              <a:spcAft>
                <a:spcPts val="1000"/>
              </a:spcAft>
            </a:pPr>
            <a:r>
              <a:rPr lang="en-US" sz="1400" b="1" dirty="0">
                <a:effectLst/>
                <a:latin typeface="+mn-lt"/>
                <a:ea typeface="Times New Roman" panose="02020603050405020304" pitchFamily="18" charset="0"/>
                <a:cs typeface="Mangal" panose="02040503050203030202" pitchFamily="18" charset="0"/>
              </a:rPr>
              <a:t>Number of dependents reveals that a </a:t>
            </a:r>
            <a:r>
              <a:rPr lang="en-US" sz="1400" b="1" dirty="0">
                <a:effectLst>
                  <a:outerShdw blurRad="38100" dist="38100" dir="2700000" algn="tl">
                    <a:srgbClr val="000000">
                      <a:alpha val="43137"/>
                    </a:srgbClr>
                  </a:outerShdw>
                </a:effectLst>
                <a:latin typeface="+mn-lt"/>
                <a:ea typeface="Times New Roman" panose="02020603050405020304" pitchFamily="18" charset="0"/>
                <a:cs typeface="Mangal" panose="02040503050203030202" pitchFamily="18" charset="0"/>
              </a:rPr>
              <a:t>62% of them have less than 2 or less dependents,</a:t>
            </a:r>
            <a:r>
              <a:rPr lang="en-US" sz="1400" b="1" dirty="0">
                <a:effectLst/>
                <a:latin typeface="+mn-lt"/>
                <a:ea typeface="Times New Roman" panose="02020603050405020304" pitchFamily="18" charset="0"/>
                <a:cs typeface="Mangal" panose="02040503050203030202" pitchFamily="18" charset="0"/>
              </a:rPr>
              <a:t> 28% have more than 2 to 3 dependents and 10% of them have 4-6 dependents. </a:t>
            </a:r>
            <a:endParaRPr lang="en-IN" sz="1400" b="1" dirty="0">
              <a:effectLst/>
              <a:latin typeface="+mn-lt"/>
              <a:ea typeface="Times New Roman" panose="02020603050405020304" pitchFamily="18" charset="0"/>
              <a:cs typeface="Mangal" panose="02040503050203030202" pitchFamily="18" charset="0"/>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457200" y="43225"/>
            <a:ext cx="8229600" cy="1225535"/>
          </a:xfrm>
        </p:spPr>
        <p:txBody>
          <a:bodyPr/>
          <a:lstStyle/>
          <a:p>
            <a:r>
              <a:rPr lang="en-US" altLang="en-US" sz="3200" b="1" u="sng" dirty="0"/>
              <a:t>PATIENT SATISFACTION SURVEY : FINDINGS</a:t>
            </a:r>
          </a:p>
        </p:txBody>
      </p:sp>
      <p:sp>
        <p:nvSpPr>
          <p:cNvPr id="6148" name="Slide Number Placeholder 4"/>
          <p:cNvSpPr>
            <a:spLocks noGrp="1"/>
          </p:cNvSpPr>
          <p:nvPr>
            <p:ph type="sldNum" sz="quarter" idx="12"/>
          </p:nvPr>
        </p:nvSpPr>
        <p:spPr bwMode="auto">
          <a:noFill/>
          <a:ln>
            <a:miter lim="800000"/>
            <a:headEnd/>
            <a:tailEnd/>
          </a:ln>
        </p:spPr>
        <p:txBody>
          <a:bodyPr/>
          <a:lstStyle/>
          <a:p>
            <a:fld id="{3E83FDE3-9732-4C1F-991B-7767E7FA391B}" type="slidenum">
              <a:rPr lang="en-GB" altLang="en-US"/>
              <a:pPr/>
              <a:t>32</a:t>
            </a:fld>
            <a:endParaRPr lang="en-GB" altLang="en-US"/>
          </a:p>
        </p:txBody>
      </p:sp>
      <p:pic>
        <p:nvPicPr>
          <p:cNvPr id="10" name="Picture 9">
            <a:extLst>
              <a:ext uri="{FF2B5EF4-FFF2-40B4-BE49-F238E27FC236}">
                <a16:creationId xmlns:a16="http://schemas.microsoft.com/office/drawing/2014/main" id="{FDDFC300-395F-6492-293A-CF9612E50AE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54193" y="980727"/>
            <a:ext cx="3082303" cy="2592789"/>
          </a:xfrm>
          <a:prstGeom prst="rect">
            <a:avLst/>
          </a:prstGeom>
        </p:spPr>
      </p:pic>
      <p:pic>
        <p:nvPicPr>
          <p:cNvPr id="11" name="Picture 10">
            <a:extLst>
              <a:ext uri="{FF2B5EF4-FFF2-40B4-BE49-F238E27FC236}">
                <a16:creationId xmlns:a16="http://schemas.microsoft.com/office/drawing/2014/main" id="{139F47D3-B328-F978-3263-016E004E5E5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46742" y="3913341"/>
            <a:ext cx="3456384" cy="2714053"/>
          </a:xfrm>
          <a:prstGeom prst="rect">
            <a:avLst/>
          </a:prstGeom>
        </p:spPr>
      </p:pic>
      <p:pic>
        <p:nvPicPr>
          <p:cNvPr id="12" name="Picture 11">
            <a:extLst>
              <a:ext uri="{FF2B5EF4-FFF2-40B4-BE49-F238E27FC236}">
                <a16:creationId xmlns:a16="http://schemas.microsoft.com/office/drawing/2014/main" id="{CE447FE2-541E-9DD3-90A9-28C62206703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99592" y="3844324"/>
            <a:ext cx="3528392" cy="2783070"/>
          </a:xfrm>
          <a:prstGeom prst="rect">
            <a:avLst/>
          </a:prstGeom>
        </p:spPr>
      </p:pic>
      <p:sp>
        <p:nvSpPr>
          <p:cNvPr id="8" name="TextBox 7">
            <a:extLst>
              <a:ext uri="{FF2B5EF4-FFF2-40B4-BE49-F238E27FC236}">
                <a16:creationId xmlns:a16="http://schemas.microsoft.com/office/drawing/2014/main" id="{D06250BD-C47D-9AD1-789F-CAC794557900}"/>
              </a:ext>
            </a:extLst>
          </p:cNvPr>
          <p:cNvSpPr txBox="1"/>
          <p:nvPr/>
        </p:nvSpPr>
        <p:spPr>
          <a:xfrm>
            <a:off x="899592" y="1196752"/>
            <a:ext cx="4608512" cy="2552237"/>
          </a:xfrm>
          <a:prstGeom prst="rect">
            <a:avLst/>
          </a:prstGeom>
          <a:noFill/>
          <a:ln w="3175">
            <a:solidFill>
              <a:schemeClr val="tx1"/>
            </a:solidFill>
          </a:ln>
        </p:spPr>
        <p:txBody>
          <a:bodyPr wrap="square">
            <a:spAutoFit/>
          </a:bodyPr>
          <a:lstStyle/>
          <a:p>
            <a:pPr marR="114300">
              <a:lnSpc>
                <a:spcPct val="150000"/>
              </a:lnSpc>
              <a:spcAft>
                <a:spcPts val="1000"/>
              </a:spcAft>
              <a:tabLst>
                <a:tab pos="228600" algn="l"/>
              </a:tabLst>
            </a:pPr>
            <a:r>
              <a:rPr lang="en-US" sz="1400" b="1" u="sng" dirty="0">
                <a:solidFill>
                  <a:srgbClr val="C00000"/>
                </a:solidFill>
                <a:effectLst/>
                <a:latin typeface="+mn-lt"/>
                <a:ea typeface="Times New Roman" panose="02020603050405020304" pitchFamily="18" charset="0"/>
                <a:cs typeface="Mangal" panose="02040503050203030202" pitchFamily="18" charset="0"/>
              </a:rPr>
              <a:t>Ease of Taking Appointment</a:t>
            </a:r>
            <a:endParaRPr lang="en-IN" sz="1400" b="1" dirty="0">
              <a:solidFill>
                <a:srgbClr val="C00000"/>
              </a:solidFill>
              <a:effectLst/>
              <a:latin typeface="+mn-lt"/>
              <a:ea typeface="Times New Roman" panose="02020603050405020304" pitchFamily="18" charset="0"/>
              <a:cs typeface="Mangal" panose="02040503050203030202" pitchFamily="18" charset="0"/>
            </a:endParaRPr>
          </a:p>
          <a:p>
            <a:pPr marR="114300" algn="just">
              <a:spcAft>
                <a:spcPts val="1000"/>
              </a:spcAft>
              <a:tabLst>
                <a:tab pos="228600" algn="l"/>
              </a:tabLst>
            </a:pPr>
            <a:r>
              <a:rPr lang="en-US" sz="1400" b="1" dirty="0">
                <a:solidFill>
                  <a:srgbClr val="C00000"/>
                </a:solidFill>
                <a:effectLst/>
                <a:latin typeface="+mn-lt"/>
                <a:ea typeface="Times New Roman" panose="02020603050405020304" pitchFamily="18" charset="0"/>
                <a:cs typeface="Mangal" panose="02040503050203030202" pitchFamily="18" charset="0"/>
              </a:rPr>
              <a:t>The beneficiaries are satisfied with the comfort levels of taking </a:t>
            </a:r>
            <a:r>
              <a:rPr lang="en-US" sz="1400" b="1" dirty="0">
                <a:solidFill>
                  <a:srgbClr val="C00000"/>
                </a:solidFill>
                <a:effectLst>
                  <a:outerShdw blurRad="38100" dist="38100" dir="2700000" algn="tl">
                    <a:srgbClr val="000000">
                      <a:alpha val="43137"/>
                    </a:srgbClr>
                  </a:outerShdw>
                </a:effectLst>
                <a:latin typeface="+mn-lt"/>
                <a:ea typeface="Times New Roman" panose="02020603050405020304" pitchFamily="18" charset="0"/>
                <a:cs typeface="Mangal" panose="02040503050203030202" pitchFamily="18" charset="0"/>
              </a:rPr>
              <a:t>appointment</a:t>
            </a:r>
            <a:r>
              <a:rPr lang="en-US" sz="1400" b="1" dirty="0">
                <a:solidFill>
                  <a:srgbClr val="C00000"/>
                </a:solidFill>
                <a:effectLst/>
                <a:latin typeface="+mn-lt"/>
                <a:ea typeface="Times New Roman" panose="02020603050405020304" pitchFamily="18" charset="0"/>
                <a:cs typeface="Mangal" panose="02040503050203030202" pitchFamily="18" charset="0"/>
              </a:rPr>
              <a:t> with </a:t>
            </a:r>
            <a:r>
              <a:rPr lang="en-US" sz="1400" b="1" dirty="0">
                <a:solidFill>
                  <a:srgbClr val="C00000"/>
                </a:solidFill>
                <a:effectLst>
                  <a:outerShdw blurRad="38100" dist="38100" dir="2700000" algn="tl">
                    <a:srgbClr val="000000">
                      <a:alpha val="43137"/>
                    </a:srgbClr>
                  </a:outerShdw>
                </a:effectLst>
                <a:latin typeface="+mn-lt"/>
                <a:ea typeface="Times New Roman" panose="02020603050405020304" pitchFamily="18" charset="0"/>
                <a:cs typeface="Mangal" panose="02040503050203030202" pitchFamily="18" charset="0"/>
              </a:rPr>
              <a:t>67% rating it Excellent to Good</a:t>
            </a:r>
            <a:r>
              <a:rPr lang="en-US" sz="1400" b="1" dirty="0">
                <a:solidFill>
                  <a:srgbClr val="C00000"/>
                </a:solidFill>
                <a:effectLst/>
                <a:latin typeface="+mn-lt"/>
                <a:ea typeface="Times New Roman" panose="02020603050405020304" pitchFamily="18" charset="0"/>
                <a:cs typeface="Mangal" panose="02040503050203030202" pitchFamily="18" charset="0"/>
              </a:rPr>
              <a:t>. </a:t>
            </a:r>
            <a:r>
              <a:rPr lang="en-US" sz="1400" b="1" dirty="0">
                <a:solidFill>
                  <a:srgbClr val="C00000"/>
                </a:solidFill>
                <a:effectLst>
                  <a:outerShdw blurRad="38100" dist="38100" dir="2700000" algn="tl">
                    <a:srgbClr val="000000">
                      <a:alpha val="43137"/>
                    </a:srgbClr>
                  </a:outerShdw>
                </a:effectLst>
                <a:latin typeface="+mn-lt"/>
                <a:ea typeface="Times New Roman" panose="02020603050405020304" pitchFamily="18" charset="0"/>
                <a:cs typeface="Mangal" panose="02040503050203030202" pitchFamily="18" charset="0"/>
              </a:rPr>
              <a:t>Registration experience </a:t>
            </a:r>
            <a:r>
              <a:rPr lang="en-US" sz="1400" b="1" dirty="0">
                <a:solidFill>
                  <a:srgbClr val="C00000"/>
                </a:solidFill>
                <a:effectLst/>
                <a:latin typeface="+mn-lt"/>
                <a:ea typeface="Times New Roman" panose="02020603050405020304" pitchFamily="18" charset="0"/>
                <a:cs typeface="Mangal" panose="02040503050203030202" pitchFamily="18" charset="0"/>
              </a:rPr>
              <a:t>at the polyclinic has also been good </a:t>
            </a:r>
            <a:r>
              <a:rPr lang="en-US" sz="1400" b="1" dirty="0">
                <a:solidFill>
                  <a:srgbClr val="C00000"/>
                </a:solidFill>
                <a:effectLst>
                  <a:outerShdw blurRad="38100" dist="38100" dir="2700000" algn="tl">
                    <a:srgbClr val="000000">
                      <a:alpha val="43137"/>
                    </a:srgbClr>
                  </a:outerShdw>
                </a:effectLst>
                <a:latin typeface="+mn-lt"/>
                <a:ea typeface="Times New Roman" panose="02020603050405020304" pitchFamily="18" charset="0"/>
                <a:cs typeface="Mangal" panose="02040503050203030202" pitchFamily="18" charset="0"/>
              </a:rPr>
              <a:t>with 82% rating it Excellent to Good</a:t>
            </a:r>
            <a:r>
              <a:rPr lang="en-US" sz="1400" b="1" dirty="0">
                <a:solidFill>
                  <a:srgbClr val="C00000"/>
                </a:solidFill>
                <a:effectLst/>
                <a:latin typeface="+mn-lt"/>
                <a:ea typeface="Times New Roman" panose="02020603050405020304" pitchFamily="18" charset="0"/>
                <a:cs typeface="Mangal" panose="02040503050203030202" pitchFamily="18" charset="0"/>
              </a:rPr>
              <a:t>.</a:t>
            </a:r>
          </a:p>
          <a:p>
            <a:pPr marR="114300">
              <a:spcAft>
                <a:spcPts val="1000"/>
              </a:spcAft>
              <a:tabLst>
                <a:tab pos="228600" algn="l"/>
              </a:tabLst>
            </a:pPr>
            <a:r>
              <a:rPr lang="en-US" sz="1400" b="1" u="sng" dirty="0" err="1">
                <a:effectLst/>
                <a:latin typeface="+mn-lt"/>
                <a:ea typeface="Times New Roman" panose="02020603050405020304" pitchFamily="18" charset="0"/>
                <a:cs typeface="Mangal" panose="02040503050203030202" pitchFamily="18" charset="0"/>
              </a:rPr>
              <a:t>Behaviour</a:t>
            </a:r>
            <a:r>
              <a:rPr lang="en-US" sz="1400" b="1" u="sng" dirty="0">
                <a:effectLst/>
                <a:latin typeface="+mn-lt"/>
                <a:ea typeface="Times New Roman" panose="02020603050405020304" pitchFamily="18" charset="0"/>
                <a:cs typeface="Mangal" panose="02040503050203030202" pitchFamily="18" charset="0"/>
              </a:rPr>
              <a:t> of Staff</a:t>
            </a:r>
            <a:endParaRPr lang="en-IN" sz="1400" b="1" dirty="0">
              <a:effectLst/>
              <a:latin typeface="+mn-lt"/>
              <a:ea typeface="Times New Roman" panose="02020603050405020304" pitchFamily="18" charset="0"/>
              <a:cs typeface="Mangal" panose="02040503050203030202" pitchFamily="18" charset="0"/>
            </a:endParaRPr>
          </a:p>
          <a:p>
            <a:pPr marR="114300">
              <a:spcAft>
                <a:spcPts val="1000"/>
              </a:spcAft>
              <a:tabLst>
                <a:tab pos="228600" algn="l"/>
              </a:tabLst>
            </a:pPr>
            <a:r>
              <a:rPr lang="en-US" sz="1400" b="1" dirty="0" err="1">
                <a:effectLst/>
                <a:latin typeface="+mn-lt"/>
                <a:ea typeface="Times New Roman" panose="02020603050405020304" pitchFamily="18" charset="0"/>
                <a:cs typeface="Mangal" panose="02040503050203030202" pitchFamily="18" charset="0"/>
              </a:rPr>
              <a:t>Behaviour</a:t>
            </a:r>
            <a:r>
              <a:rPr lang="en-US" sz="1400" b="1" dirty="0">
                <a:effectLst/>
                <a:latin typeface="+mn-lt"/>
                <a:ea typeface="Times New Roman" panose="02020603050405020304" pitchFamily="18" charset="0"/>
                <a:cs typeface="Mangal" panose="02040503050203030202" pitchFamily="18" charset="0"/>
              </a:rPr>
              <a:t> of the staff has been rated exemplary.</a:t>
            </a:r>
            <a:endParaRPr lang="en-IN" sz="1400" b="1" dirty="0">
              <a:effectLst/>
              <a:latin typeface="+mn-lt"/>
              <a:ea typeface="Times New Roman" panose="02020603050405020304" pitchFamily="18" charset="0"/>
              <a:cs typeface="Mangal" panose="02040503050203030202" pitchFamily="18" charset="0"/>
            </a:endParaRPr>
          </a:p>
          <a:p>
            <a:pPr marR="114300" algn="just">
              <a:lnSpc>
                <a:spcPct val="150000"/>
              </a:lnSpc>
              <a:spcAft>
                <a:spcPts val="1000"/>
              </a:spcAft>
              <a:tabLst>
                <a:tab pos="228600" algn="l"/>
              </a:tabLst>
            </a:pPr>
            <a:endParaRPr lang="en-IN" sz="1600" dirty="0">
              <a:effectLst/>
              <a:latin typeface="Calibri" panose="020F0502020204030204" pitchFamily="34" charset="0"/>
              <a:ea typeface="Times New Roman" panose="02020603050405020304" pitchFamily="18" charset="0"/>
              <a:cs typeface="Mangal" panose="02040503050203030202" pitchFamily="18" charset="0"/>
            </a:endParaRPr>
          </a:p>
        </p:txBody>
      </p:sp>
    </p:spTree>
    <p:extLst>
      <p:ext uri="{BB962C8B-B14F-4D97-AF65-F5344CB8AC3E}">
        <p14:creationId xmlns:p14="http://schemas.microsoft.com/office/powerpoint/2010/main" val="29463943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457200" y="43225"/>
            <a:ext cx="8229600" cy="1225535"/>
          </a:xfrm>
        </p:spPr>
        <p:txBody>
          <a:bodyPr/>
          <a:lstStyle/>
          <a:p>
            <a:r>
              <a:rPr lang="en-US" altLang="en-US" sz="3200" b="1" u="sng" dirty="0"/>
              <a:t>PATIENT SATISFACTION SURVEY : FINDINGS</a:t>
            </a:r>
          </a:p>
        </p:txBody>
      </p:sp>
      <p:sp>
        <p:nvSpPr>
          <p:cNvPr id="6148" name="Slide Number Placeholder 4"/>
          <p:cNvSpPr>
            <a:spLocks noGrp="1"/>
          </p:cNvSpPr>
          <p:nvPr>
            <p:ph type="sldNum" sz="quarter" idx="12"/>
          </p:nvPr>
        </p:nvSpPr>
        <p:spPr bwMode="auto">
          <a:noFill/>
          <a:ln>
            <a:miter lim="800000"/>
            <a:headEnd/>
            <a:tailEnd/>
          </a:ln>
        </p:spPr>
        <p:txBody>
          <a:bodyPr/>
          <a:lstStyle/>
          <a:p>
            <a:fld id="{3E83FDE3-9732-4C1F-991B-7767E7FA391B}" type="slidenum">
              <a:rPr lang="en-GB" altLang="en-US"/>
              <a:pPr/>
              <a:t>33</a:t>
            </a:fld>
            <a:endParaRPr lang="en-GB" altLang="en-US"/>
          </a:p>
        </p:txBody>
      </p:sp>
      <p:sp>
        <p:nvSpPr>
          <p:cNvPr id="7" name="TextBox 6">
            <a:extLst>
              <a:ext uri="{FF2B5EF4-FFF2-40B4-BE49-F238E27FC236}">
                <a16:creationId xmlns:a16="http://schemas.microsoft.com/office/drawing/2014/main" id="{3853190A-7756-82E9-24DE-857193525D35}"/>
              </a:ext>
            </a:extLst>
          </p:cNvPr>
          <p:cNvSpPr txBox="1"/>
          <p:nvPr/>
        </p:nvSpPr>
        <p:spPr>
          <a:xfrm>
            <a:off x="755576" y="1196752"/>
            <a:ext cx="1944216" cy="369332"/>
          </a:xfrm>
          <a:prstGeom prst="rect">
            <a:avLst/>
          </a:prstGeom>
          <a:noFill/>
        </p:spPr>
        <p:txBody>
          <a:bodyPr wrap="square" rtlCol="0">
            <a:spAutoFit/>
          </a:bodyPr>
          <a:lstStyle/>
          <a:p>
            <a:r>
              <a:rPr lang="en-IN" sz="1800" b="1" u="sng" dirty="0">
                <a:latin typeface="+mn-lt"/>
              </a:rPr>
              <a:t>Consultation</a:t>
            </a:r>
          </a:p>
        </p:txBody>
      </p:sp>
      <p:pic>
        <p:nvPicPr>
          <p:cNvPr id="8" name="Picture 7">
            <a:extLst>
              <a:ext uri="{FF2B5EF4-FFF2-40B4-BE49-F238E27FC236}">
                <a16:creationId xmlns:a16="http://schemas.microsoft.com/office/drawing/2014/main" id="{73C1CDB4-B6A0-47C6-A0DB-799C614E29F9}"/>
              </a:ext>
            </a:extLst>
          </p:cNvPr>
          <p:cNvPicPr/>
          <p:nvPr/>
        </p:nvPicPr>
        <p:blipFill rotWithShape="1">
          <a:blip r:embed="rId2" cstate="print">
            <a:extLst>
              <a:ext uri="{28A0092B-C50C-407E-A947-70E740481C1C}">
                <a14:useLocalDpi xmlns:a14="http://schemas.microsoft.com/office/drawing/2010/main" val="0"/>
              </a:ext>
            </a:extLst>
          </a:blip>
          <a:srcRect l="2659" t="23875" r="23443" b="10216"/>
          <a:stretch/>
        </p:blipFill>
        <p:spPr bwMode="auto">
          <a:xfrm>
            <a:off x="4572000" y="1535306"/>
            <a:ext cx="4032448" cy="1639173"/>
          </a:xfrm>
          <a:prstGeom prst="rect">
            <a:avLst/>
          </a:prstGeom>
          <a:noFill/>
          <a:ln>
            <a:noFill/>
          </a:ln>
          <a:extLst>
            <a:ext uri="{53640926-AAD7-44D8-BBD7-CCE9431645EC}">
              <a14:shadowObscured xmlns:a14="http://schemas.microsoft.com/office/drawing/2010/main"/>
            </a:ext>
          </a:extLst>
        </p:spPr>
      </p:pic>
      <p:sp>
        <p:nvSpPr>
          <p:cNvPr id="13" name="TextBox 12">
            <a:extLst>
              <a:ext uri="{FF2B5EF4-FFF2-40B4-BE49-F238E27FC236}">
                <a16:creationId xmlns:a16="http://schemas.microsoft.com/office/drawing/2014/main" id="{AED10369-0FFE-CDF9-DCCA-7712427D07D8}"/>
              </a:ext>
            </a:extLst>
          </p:cNvPr>
          <p:cNvSpPr txBox="1"/>
          <p:nvPr/>
        </p:nvSpPr>
        <p:spPr>
          <a:xfrm>
            <a:off x="827584" y="1590859"/>
            <a:ext cx="4032448" cy="1190069"/>
          </a:xfrm>
          <a:prstGeom prst="rect">
            <a:avLst/>
          </a:prstGeom>
          <a:noFill/>
          <a:ln w="3175">
            <a:solidFill>
              <a:schemeClr val="tx1"/>
            </a:solidFill>
          </a:ln>
        </p:spPr>
        <p:txBody>
          <a:bodyPr wrap="square">
            <a:spAutoFit/>
          </a:bodyPr>
          <a:lstStyle/>
          <a:p>
            <a:pPr marR="114300">
              <a:lnSpc>
                <a:spcPct val="150000"/>
              </a:lnSpc>
              <a:spcAft>
                <a:spcPts val="1000"/>
              </a:spcAft>
              <a:tabLst>
                <a:tab pos="228600" algn="l"/>
              </a:tabLst>
            </a:pPr>
            <a:r>
              <a:rPr lang="en-US" sz="1800" b="1" u="sng" dirty="0">
                <a:solidFill>
                  <a:srgbClr val="C00000"/>
                </a:solidFill>
                <a:effectLst/>
                <a:latin typeface="+mn-lt"/>
                <a:ea typeface="Times New Roman" panose="02020603050405020304" pitchFamily="18" charset="0"/>
                <a:cs typeface="Mangal" panose="02040503050203030202" pitchFamily="18" charset="0"/>
              </a:rPr>
              <a:t>Waiting Time</a:t>
            </a:r>
            <a:endParaRPr lang="en-IN" sz="1800" b="1" u="sng" dirty="0">
              <a:solidFill>
                <a:srgbClr val="C00000"/>
              </a:solidFill>
              <a:effectLst/>
              <a:latin typeface="+mn-lt"/>
              <a:ea typeface="Times New Roman" panose="02020603050405020304" pitchFamily="18" charset="0"/>
              <a:cs typeface="Mangal" panose="02040503050203030202" pitchFamily="18" charset="0"/>
            </a:endParaRPr>
          </a:p>
          <a:p>
            <a:r>
              <a:rPr lang="en-US" sz="1800" dirty="0">
                <a:solidFill>
                  <a:srgbClr val="C00000"/>
                </a:solidFill>
                <a:effectLst/>
                <a:latin typeface="+mn-lt"/>
                <a:ea typeface="Times New Roman" panose="02020603050405020304" pitchFamily="18" charset="0"/>
              </a:rPr>
              <a:t>Waiting time to see the doctor has been rated </a:t>
            </a:r>
            <a:r>
              <a:rPr lang="en-US" sz="1800" b="1" dirty="0">
                <a:solidFill>
                  <a:srgbClr val="C00000"/>
                </a:solidFill>
                <a:effectLst>
                  <a:outerShdw blurRad="38100" dist="38100" dir="2700000" algn="tl">
                    <a:srgbClr val="000000">
                      <a:alpha val="43137"/>
                    </a:srgbClr>
                  </a:outerShdw>
                </a:effectLst>
                <a:latin typeface="+mn-lt"/>
                <a:ea typeface="Times New Roman" panose="02020603050405020304" pitchFamily="18" charset="0"/>
              </a:rPr>
              <a:t>reasonable by 80% respondents</a:t>
            </a:r>
            <a:r>
              <a:rPr lang="en-US" sz="1800" dirty="0">
                <a:solidFill>
                  <a:srgbClr val="C00000"/>
                </a:solidFill>
                <a:effectLst/>
                <a:latin typeface="+mn-lt"/>
                <a:ea typeface="Times New Roman" panose="02020603050405020304" pitchFamily="18" charset="0"/>
              </a:rPr>
              <a:t>.</a:t>
            </a:r>
            <a:endParaRPr lang="en-IN" sz="1800" dirty="0">
              <a:solidFill>
                <a:srgbClr val="C00000"/>
              </a:solidFill>
              <a:latin typeface="+mn-lt"/>
            </a:endParaRPr>
          </a:p>
        </p:txBody>
      </p:sp>
      <p:sp>
        <p:nvSpPr>
          <p:cNvPr id="3" name="Rectangle 2">
            <a:extLst>
              <a:ext uri="{FF2B5EF4-FFF2-40B4-BE49-F238E27FC236}">
                <a16:creationId xmlns:a16="http://schemas.microsoft.com/office/drawing/2014/main" id="{0FDF3BDD-1EC8-B5DD-29F9-1DE04889188F}"/>
              </a:ext>
            </a:extLst>
          </p:cNvPr>
          <p:cNvSpPr>
            <a:spLocks noChangeArrowheads="1"/>
          </p:cNvSpPr>
          <p:nvPr/>
        </p:nvSpPr>
        <p:spPr bwMode="auto">
          <a:xfrm>
            <a:off x="827584" y="3569241"/>
            <a:ext cx="3888432" cy="1646605"/>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a:tabLst>
                <a:tab pos="228600" algn="l"/>
              </a:tabLst>
              <a:defRPr>
                <a:solidFill>
                  <a:schemeClr val="tx1"/>
                </a:solidFill>
                <a:latin typeface="Arial" panose="020B0604020202020204" pitchFamily="34" charset="0"/>
              </a:defRPr>
            </a:lvl1pPr>
            <a:lvl2pPr>
              <a:tabLst>
                <a:tab pos="228600" algn="l"/>
              </a:tabLst>
              <a:defRPr>
                <a:solidFill>
                  <a:schemeClr val="tx1"/>
                </a:solidFill>
                <a:latin typeface="Arial" panose="020B0604020202020204" pitchFamily="34" charset="0"/>
              </a:defRPr>
            </a:lvl2pPr>
            <a:lvl3pPr>
              <a:tabLst>
                <a:tab pos="228600" algn="l"/>
              </a:tabLst>
              <a:defRPr>
                <a:solidFill>
                  <a:schemeClr val="tx1"/>
                </a:solidFill>
                <a:latin typeface="Arial" panose="020B0604020202020204" pitchFamily="34" charset="0"/>
              </a:defRPr>
            </a:lvl3pPr>
            <a:lvl4pPr>
              <a:tabLst>
                <a:tab pos="228600" algn="l"/>
              </a:tabLst>
              <a:defRPr>
                <a:solidFill>
                  <a:schemeClr val="tx1"/>
                </a:solidFill>
                <a:latin typeface="Arial" panose="020B0604020202020204" pitchFamily="34" charset="0"/>
              </a:defRPr>
            </a:lvl4pPr>
            <a:lvl5pPr>
              <a:tabLst>
                <a:tab pos="228600" algn="l"/>
              </a:tabLst>
              <a:defRPr>
                <a:solidFill>
                  <a:schemeClr val="tx1"/>
                </a:solidFill>
                <a:latin typeface="Arial" panose="020B0604020202020204" pitchFamily="34" charset="0"/>
              </a:defRPr>
            </a:lvl5pPr>
            <a:lvl6pPr eaLnBrk="0" fontAlgn="base" hangingPunct="0">
              <a:spcBef>
                <a:spcPct val="0"/>
              </a:spcBef>
              <a:spcAft>
                <a:spcPct val="0"/>
              </a:spcAft>
              <a:tabLst>
                <a:tab pos="228600" algn="l"/>
              </a:tabLst>
              <a:defRPr>
                <a:solidFill>
                  <a:schemeClr val="tx1"/>
                </a:solidFill>
                <a:latin typeface="Arial" panose="020B0604020202020204" pitchFamily="34" charset="0"/>
              </a:defRPr>
            </a:lvl6pPr>
            <a:lvl7pPr eaLnBrk="0" fontAlgn="base" hangingPunct="0">
              <a:spcBef>
                <a:spcPct val="0"/>
              </a:spcBef>
              <a:spcAft>
                <a:spcPct val="0"/>
              </a:spcAft>
              <a:tabLst>
                <a:tab pos="228600" algn="l"/>
              </a:tabLst>
              <a:defRPr>
                <a:solidFill>
                  <a:schemeClr val="tx1"/>
                </a:solidFill>
                <a:latin typeface="Arial" panose="020B0604020202020204" pitchFamily="34" charset="0"/>
              </a:defRPr>
            </a:lvl7pPr>
            <a:lvl8pPr eaLnBrk="0" fontAlgn="base" hangingPunct="0">
              <a:spcBef>
                <a:spcPct val="0"/>
              </a:spcBef>
              <a:spcAft>
                <a:spcPct val="0"/>
              </a:spcAft>
              <a:tabLst>
                <a:tab pos="228600" algn="l"/>
              </a:tabLst>
              <a:defRPr>
                <a:solidFill>
                  <a:schemeClr val="tx1"/>
                </a:solidFill>
                <a:latin typeface="Arial" panose="020B0604020202020204" pitchFamily="34" charset="0"/>
              </a:defRPr>
            </a:lvl8pPr>
            <a:lvl9pPr eaLnBrk="0" fontAlgn="base" hangingPunct="0">
              <a:spcBef>
                <a:spcPct val="0"/>
              </a:spcBef>
              <a:spcAft>
                <a:spcPct val="0"/>
              </a:spcAft>
              <a:tabLst>
                <a:tab pos="228600"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228600" algn="l"/>
              </a:tabLst>
            </a:pPr>
            <a:r>
              <a:rPr kumimoji="0" lang="en-US" altLang="en-US" sz="1800" b="1" i="0" u="sng" strike="noStrike" cap="none" normalizeH="0" baseline="0" dirty="0">
                <a:ln>
                  <a:noFill/>
                </a:ln>
                <a:solidFill>
                  <a:schemeClr val="tx1"/>
                </a:solidFill>
                <a:effectLst/>
                <a:latin typeface="+mn-lt"/>
                <a:ea typeface="Times New Roman" panose="02020603050405020304" pitchFamily="18" charset="0"/>
                <a:cs typeface="Mangal" panose="02040503050203030202" pitchFamily="18" charset="0"/>
              </a:rPr>
              <a:t>Amount of Time spent in Consultation</a:t>
            </a:r>
            <a:endParaRPr kumimoji="0" lang="en-US" altLang="en-US" sz="1800" b="1" i="0" u="none" strike="noStrike" cap="none" normalizeH="0" baseline="0" dirty="0">
              <a:ln>
                <a:noFill/>
              </a:ln>
              <a:solidFill>
                <a:schemeClr val="tx1"/>
              </a:solidFill>
              <a:effectLst/>
              <a:latin typeface="+mn-lt"/>
            </a:endParaRPr>
          </a:p>
          <a:p>
            <a:pPr marL="0" marR="0" lvl="0" indent="0" algn="l" defTabSz="914400" rtl="0" eaLnBrk="0" fontAlgn="base" latinLnBrk="0" hangingPunct="0">
              <a:lnSpc>
                <a:spcPct val="100000"/>
              </a:lnSpc>
              <a:spcBef>
                <a:spcPct val="0"/>
              </a:spcBef>
              <a:spcAft>
                <a:spcPct val="0"/>
              </a:spcAft>
              <a:buClrTx/>
              <a:buSzTx/>
              <a:buFontTx/>
              <a:buNone/>
              <a:tabLst>
                <a:tab pos="228600" algn="l"/>
              </a:tabLst>
            </a:pPr>
            <a:r>
              <a:rPr kumimoji="0" lang="en-US" altLang="en-US" sz="1800" i="0" u="none" strike="noStrike" cap="none" normalizeH="0" baseline="0" dirty="0">
                <a:ln>
                  <a:noFill/>
                </a:ln>
                <a:solidFill>
                  <a:schemeClr val="tx1"/>
                </a:solidFill>
                <a:effectLst/>
                <a:latin typeface="+mn-lt"/>
                <a:ea typeface="Times New Roman" panose="02020603050405020304" pitchFamily="18" charset="0"/>
                <a:cs typeface="Mangal" panose="02040503050203030202" pitchFamily="18" charset="0"/>
              </a:rPr>
              <a:t>Respondents are happy with the amount of time spent with the Medical officer. </a:t>
            </a:r>
          </a:p>
          <a:p>
            <a:pPr marL="0" marR="0" lvl="0" indent="0" algn="l" defTabSz="914400" rtl="0" eaLnBrk="0" fontAlgn="base" latinLnBrk="0" hangingPunct="0">
              <a:lnSpc>
                <a:spcPct val="100000"/>
              </a:lnSpc>
              <a:spcBef>
                <a:spcPct val="0"/>
              </a:spcBef>
              <a:spcAft>
                <a:spcPct val="0"/>
              </a:spcAft>
              <a:buClrTx/>
              <a:buSzTx/>
              <a:buFontTx/>
              <a:buNone/>
              <a:tabLst>
                <a:tab pos="228600" algn="l"/>
              </a:tabLst>
            </a:pPr>
            <a:r>
              <a:rPr lang="en-US" altLang="en-US" sz="1800" b="1" dirty="0">
                <a:effectLst>
                  <a:outerShdw blurRad="38100" dist="38100" dir="2700000" algn="tl">
                    <a:srgbClr val="000000">
                      <a:alpha val="43137"/>
                    </a:srgbClr>
                  </a:outerShdw>
                </a:effectLst>
                <a:latin typeface="+mn-lt"/>
                <a:cs typeface="Mangal" panose="02040503050203030202" pitchFamily="18" charset="0"/>
              </a:rPr>
              <a:t>90% find it adequate</a:t>
            </a:r>
            <a:r>
              <a:rPr lang="en-US" altLang="en-US" sz="1800" dirty="0">
                <a:latin typeface="+mn-lt"/>
                <a:cs typeface="Mangal" panose="02040503050203030202" pitchFamily="18" charset="0"/>
              </a:rPr>
              <a:t>.</a:t>
            </a:r>
            <a:endParaRPr kumimoji="0" lang="en-US" altLang="en-US" sz="1800" i="0" u="none" strike="noStrike" cap="none" normalizeH="0" baseline="0" dirty="0">
              <a:ln>
                <a:noFill/>
              </a:ln>
              <a:solidFill>
                <a:schemeClr val="tx1"/>
              </a:solidFill>
              <a:effectLst/>
              <a:latin typeface="+mn-lt"/>
            </a:endParaRPr>
          </a:p>
          <a:p>
            <a:pPr marL="0" marR="0" lvl="0" indent="0" algn="l" defTabSz="914400" rtl="0" eaLnBrk="0" fontAlgn="base" latinLnBrk="0" hangingPunct="0">
              <a:lnSpc>
                <a:spcPct val="100000"/>
              </a:lnSpc>
              <a:spcBef>
                <a:spcPct val="0"/>
              </a:spcBef>
              <a:spcAft>
                <a:spcPct val="0"/>
              </a:spcAft>
              <a:buClrTx/>
              <a:buSzTx/>
              <a:buFontTx/>
              <a:buNone/>
              <a:tabLst>
                <a:tab pos="228600" algn="l"/>
              </a:tabLst>
            </a:pPr>
            <a:r>
              <a:rPr kumimoji="0" lang="en-US" altLang="en-US" sz="1100" i="0" u="none" strike="noStrike" cap="none" normalizeH="0" baseline="0" dirty="0">
                <a:ln>
                  <a:noFill/>
                </a:ln>
                <a:solidFill>
                  <a:schemeClr val="tx1"/>
                </a:solidFill>
                <a:effectLst/>
                <a:latin typeface="Calibri" panose="020F0502020204030204" pitchFamily="34" charset="0"/>
                <a:ea typeface="Times New Roman" panose="02020603050405020304" pitchFamily="18" charset="0"/>
                <a:cs typeface="Mangal" panose="02040503050203030202" pitchFamily="18" charset="0"/>
              </a:rPr>
              <a:t>                                         </a:t>
            </a:r>
            <a:endParaRPr kumimoji="0" lang="en-US" altLang="en-US" sz="1800" i="0" u="none" strike="noStrike" cap="none" normalizeH="0" baseline="0" dirty="0">
              <a:ln>
                <a:noFill/>
              </a:ln>
              <a:solidFill>
                <a:schemeClr val="tx1"/>
              </a:solidFill>
              <a:effectLst/>
              <a:latin typeface="Arial" panose="020B0604020202020204" pitchFamily="34" charset="0"/>
            </a:endParaRPr>
          </a:p>
        </p:txBody>
      </p:sp>
      <p:pic>
        <p:nvPicPr>
          <p:cNvPr id="1025" name="Picture 5">
            <a:extLst>
              <a:ext uri="{FF2B5EF4-FFF2-40B4-BE49-F238E27FC236}">
                <a16:creationId xmlns:a16="http://schemas.microsoft.com/office/drawing/2014/main" id="{37BD44AD-8878-6FF4-BC75-B677967F583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7287" t="22955" r="23222" b="9425"/>
          <a:stretch>
            <a:fillRect/>
          </a:stretch>
        </p:blipFill>
        <p:spPr bwMode="auto">
          <a:xfrm>
            <a:off x="5607390" y="4130428"/>
            <a:ext cx="3429106" cy="16028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4214337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457200" y="43225"/>
            <a:ext cx="8229600" cy="1225535"/>
          </a:xfrm>
        </p:spPr>
        <p:txBody>
          <a:bodyPr/>
          <a:lstStyle/>
          <a:p>
            <a:r>
              <a:rPr lang="en-US" altLang="en-US" sz="3200" b="1" u="sng" dirty="0"/>
              <a:t>PATIENT SATISFACTION SURVEY : FINDINGS</a:t>
            </a:r>
          </a:p>
        </p:txBody>
      </p:sp>
      <p:sp>
        <p:nvSpPr>
          <p:cNvPr id="6148" name="Slide Number Placeholder 4"/>
          <p:cNvSpPr>
            <a:spLocks noGrp="1"/>
          </p:cNvSpPr>
          <p:nvPr>
            <p:ph type="sldNum" sz="quarter" idx="12"/>
          </p:nvPr>
        </p:nvSpPr>
        <p:spPr bwMode="auto">
          <a:noFill/>
          <a:ln>
            <a:miter lim="800000"/>
            <a:headEnd/>
            <a:tailEnd/>
          </a:ln>
        </p:spPr>
        <p:txBody>
          <a:bodyPr/>
          <a:lstStyle/>
          <a:p>
            <a:fld id="{3E83FDE3-9732-4C1F-991B-7767E7FA391B}" type="slidenum">
              <a:rPr lang="en-GB" altLang="en-US"/>
              <a:pPr/>
              <a:t>34</a:t>
            </a:fld>
            <a:endParaRPr lang="en-GB" altLang="en-US"/>
          </a:p>
        </p:txBody>
      </p:sp>
      <p:sp>
        <p:nvSpPr>
          <p:cNvPr id="7" name="TextBox 6">
            <a:extLst>
              <a:ext uri="{FF2B5EF4-FFF2-40B4-BE49-F238E27FC236}">
                <a16:creationId xmlns:a16="http://schemas.microsoft.com/office/drawing/2014/main" id="{3853190A-7756-82E9-24DE-857193525D35}"/>
              </a:ext>
            </a:extLst>
          </p:cNvPr>
          <p:cNvSpPr txBox="1"/>
          <p:nvPr/>
        </p:nvSpPr>
        <p:spPr>
          <a:xfrm>
            <a:off x="755576" y="1124744"/>
            <a:ext cx="1944216" cy="369332"/>
          </a:xfrm>
          <a:prstGeom prst="rect">
            <a:avLst/>
          </a:prstGeom>
          <a:noFill/>
        </p:spPr>
        <p:txBody>
          <a:bodyPr wrap="square" rtlCol="0">
            <a:spAutoFit/>
          </a:bodyPr>
          <a:lstStyle/>
          <a:p>
            <a:r>
              <a:rPr lang="en-IN" sz="1800" b="1" u="sng" dirty="0">
                <a:latin typeface="+mn-lt"/>
              </a:rPr>
              <a:t>Consultation</a:t>
            </a:r>
          </a:p>
        </p:txBody>
      </p:sp>
      <p:sp>
        <p:nvSpPr>
          <p:cNvPr id="13" name="TextBox 12">
            <a:extLst>
              <a:ext uri="{FF2B5EF4-FFF2-40B4-BE49-F238E27FC236}">
                <a16:creationId xmlns:a16="http://schemas.microsoft.com/office/drawing/2014/main" id="{AED10369-0FFE-CDF9-DCCA-7712427D07D8}"/>
              </a:ext>
            </a:extLst>
          </p:cNvPr>
          <p:cNvSpPr txBox="1"/>
          <p:nvPr/>
        </p:nvSpPr>
        <p:spPr>
          <a:xfrm>
            <a:off x="827584" y="1481976"/>
            <a:ext cx="4392488" cy="2703304"/>
          </a:xfrm>
          <a:prstGeom prst="rect">
            <a:avLst/>
          </a:prstGeom>
          <a:noFill/>
          <a:ln w="3175">
            <a:solidFill>
              <a:schemeClr val="tx1"/>
            </a:solidFill>
          </a:ln>
        </p:spPr>
        <p:txBody>
          <a:bodyPr wrap="square">
            <a:spAutoFit/>
          </a:bodyPr>
          <a:lstStyle/>
          <a:p>
            <a:pPr marR="114300">
              <a:lnSpc>
                <a:spcPct val="150000"/>
              </a:lnSpc>
              <a:spcAft>
                <a:spcPts val="1000"/>
              </a:spcAft>
              <a:tabLst>
                <a:tab pos="228600" algn="l"/>
              </a:tabLst>
            </a:pPr>
            <a:r>
              <a:rPr lang="en-IN" sz="1800" b="1" u="sng" dirty="0">
                <a:solidFill>
                  <a:srgbClr val="C00000"/>
                </a:solidFill>
                <a:effectLst/>
                <a:latin typeface="+mn-lt"/>
                <a:ea typeface="Times New Roman" panose="02020603050405020304" pitchFamily="18" charset="0"/>
                <a:cs typeface="Mangal" panose="02040503050203030202" pitchFamily="18" charset="0"/>
              </a:rPr>
              <a:t>Privacy issues</a:t>
            </a:r>
            <a:endParaRPr lang="en-IN" sz="1800" u="sng" dirty="0">
              <a:solidFill>
                <a:srgbClr val="C00000"/>
              </a:solidFill>
              <a:effectLst/>
              <a:latin typeface="+mn-lt"/>
              <a:ea typeface="Times New Roman" panose="02020603050405020304" pitchFamily="18" charset="0"/>
              <a:cs typeface="Mangal" panose="02040503050203030202" pitchFamily="18" charset="0"/>
            </a:endParaRPr>
          </a:p>
          <a:p>
            <a:pPr marR="114300">
              <a:spcAft>
                <a:spcPts val="1000"/>
              </a:spcAft>
              <a:tabLst>
                <a:tab pos="228600" algn="l"/>
              </a:tabLst>
            </a:pPr>
            <a:r>
              <a:rPr lang="en-US" sz="1800" dirty="0">
                <a:solidFill>
                  <a:srgbClr val="C00000"/>
                </a:solidFill>
                <a:effectLst/>
                <a:latin typeface="+mn-lt"/>
                <a:ea typeface="Times New Roman" panose="02020603050405020304" pitchFamily="18" charset="0"/>
                <a:cs typeface="Mangal" panose="02040503050203030202" pitchFamily="18" charset="0"/>
              </a:rPr>
              <a:t>- Half of the beneficiaries have</a:t>
            </a:r>
            <a:r>
              <a:rPr lang="en-US" sz="1800" b="1" dirty="0">
                <a:solidFill>
                  <a:srgbClr val="C00000"/>
                </a:solidFill>
                <a:effectLst/>
                <a:latin typeface="+mn-lt"/>
                <a:ea typeface="Times New Roman" panose="02020603050405020304" pitchFamily="18" charset="0"/>
                <a:cs typeface="Mangal" panose="02040503050203030202" pitchFamily="18" charset="0"/>
              </a:rPr>
              <a:t> </a:t>
            </a:r>
            <a:r>
              <a:rPr lang="en-US" sz="1800" dirty="0">
                <a:solidFill>
                  <a:srgbClr val="C00000"/>
                </a:solidFill>
                <a:effectLst/>
                <a:latin typeface="+mn-lt"/>
                <a:ea typeface="Times New Roman" panose="02020603050405020304" pitchFamily="18" charset="0"/>
                <a:cs typeface="Mangal" panose="02040503050203030202" pitchFamily="18" charset="0"/>
              </a:rPr>
              <a:t>confirmed presence of other patients during the consultation which is violation of privacy protocol. </a:t>
            </a:r>
          </a:p>
          <a:p>
            <a:pPr marR="114300">
              <a:spcAft>
                <a:spcPts val="1000"/>
              </a:spcAft>
              <a:tabLst>
                <a:tab pos="228600" algn="l"/>
              </a:tabLst>
            </a:pPr>
            <a:r>
              <a:rPr lang="en-US" sz="1800" dirty="0">
                <a:solidFill>
                  <a:srgbClr val="C00000"/>
                </a:solidFill>
                <a:effectLst/>
                <a:latin typeface="+mn-lt"/>
                <a:ea typeface="Times New Roman" panose="02020603050405020304" pitchFamily="18" charset="0"/>
                <a:cs typeface="Mangal" panose="02040503050203030202" pitchFamily="18" charset="0"/>
              </a:rPr>
              <a:t>- This feedback is mainly due to presence of two Medical officers in one consultation room.</a:t>
            </a:r>
            <a:endParaRPr lang="en-IN" sz="1800" dirty="0">
              <a:solidFill>
                <a:srgbClr val="C00000"/>
              </a:solidFill>
              <a:effectLst/>
              <a:latin typeface="+mn-lt"/>
              <a:ea typeface="Times New Roman" panose="02020603050405020304" pitchFamily="18" charset="0"/>
              <a:cs typeface="Mangal" panose="02040503050203030202" pitchFamily="18" charset="0"/>
            </a:endParaRPr>
          </a:p>
        </p:txBody>
      </p:sp>
      <p:sp>
        <p:nvSpPr>
          <p:cNvPr id="3" name="Rectangle 2">
            <a:extLst>
              <a:ext uri="{FF2B5EF4-FFF2-40B4-BE49-F238E27FC236}">
                <a16:creationId xmlns:a16="http://schemas.microsoft.com/office/drawing/2014/main" id="{0FDF3BDD-1EC8-B5DD-29F9-1DE04889188F}"/>
              </a:ext>
            </a:extLst>
          </p:cNvPr>
          <p:cNvSpPr>
            <a:spLocks noChangeArrowheads="1"/>
          </p:cNvSpPr>
          <p:nvPr/>
        </p:nvSpPr>
        <p:spPr bwMode="auto">
          <a:xfrm>
            <a:off x="827584" y="4426753"/>
            <a:ext cx="4104456" cy="1882567"/>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a:tabLst>
                <a:tab pos="228600" algn="l"/>
              </a:tabLst>
              <a:defRPr>
                <a:solidFill>
                  <a:schemeClr val="tx1"/>
                </a:solidFill>
                <a:latin typeface="Arial" panose="020B0604020202020204" pitchFamily="34" charset="0"/>
              </a:defRPr>
            </a:lvl1pPr>
            <a:lvl2pPr>
              <a:tabLst>
                <a:tab pos="228600" algn="l"/>
              </a:tabLst>
              <a:defRPr>
                <a:solidFill>
                  <a:schemeClr val="tx1"/>
                </a:solidFill>
                <a:latin typeface="Arial" panose="020B0604020202020204" pitchFamily="34" charset="0"/>
              </a:defRPr>
            </a:lvl2pPr>
            <a:lvl3pPr>
              <a:tabLst>
                <a:tab pos="228600" algn="l"/>
              </a:tabLst>
              <a:defRPr>
                <a:solidFill>
                  <a:schemeClr val="tx1"/>
                </a:solidFill>
                <a:latin typeface="Arial" panose="020B0604020202020204" pitchFamily="34" charset="0"/>
              </a:defRPr>
            </a:lvl3pPr>
            <a:lvl4pPr>
              <a:tabLst>
                <a:tab pos="228600" algn="l"/>
              </a:tabLst>
              <a:defRPr>
                <a:solidFill>
                  <a:schemeClr val="tx1"/>
                </a:solidFill>
                <a:latin typeface="Arial" panose="020B0604020202020204" pitchFamily="34" charset="0"/>
              </a:defRPr>
            </a:lvl4pPr>
            <a:lvl5pPr>
              <a:tabLst>
                <a:tab pos="228600" algn="l"/>
              </a:tabLst>
              <a:defRPr>
                <a:solidFill>
                  <a:schemeClr val="tx1"/>
                </a:solidFill>
                <a:latin typeface="Arial" panose="020B0604020202020204" pitchFamily="34" charset="0"/>
              </a:defRPr>
            </a:lvl5pPr>
            <a:lvl6pPr eaLnBrk="0" fontAlgn="base" hangingPunct="0">
              <a:spcBef>
                <a:spcPct val="0"/>
              </a:spcBef>
              <a:spcAft>
                <a:spcPct val="0"/>
              </a:spcAft>
              <a:tabLst>
                <a:tab pos="228600" algn="l"/>
              </a:tabLst>
              <a:defRPr>
                <a:solidFill>
                  <a:schemeClr val="tx1"/>
                </a:solidFill>
                <a:latin typeface="Arial" panose="020B0604020202020204" pitchFamily="34" charset="0"/>
              </a:defRPr>
            </a:lvl6pPr>
            <a:lvl7pPr eaLnBrk="0" fontAlgn="base" hangingPunct="0">
              <a:spcBef>
                <a:spcPct val="0"/>
              </a:spcBef>
              <a:spcAft>
                <a:spcPct val="0"/>
              </a:spcAft>
              <a:tabLst>
                <a:tab pos="228600" algn="l"/>
              </a:tabLst>
              <a:defRPr>
                <a:solidFill>
                  <a:schemeClr val="tx1"/>
                </a:solidFill>
                <a:latin typeface="Arial" panose="020B0604020202020204" pitchFamily="34" charset="0"/>
              </a:defRPr>
            </a:lvl7pPr>
            <a:lvl8pPr eaLnBrk="0" fontAlgn="base" hangingPunct="0">
              <a:spcBef>
                <a:spcPct val="0"/>
              </a:spcBef>
              <a:spcAft>
                <a:spcPct val="0"/>
              </a:spcAft>
              <a:tabLst>
                <a:tab pos="228600" algn="l"/>
              </a:tabLst>
              <a:defRPr>
                <a:solidFill>
                  <a:schemeClr val="tx1"/>
                </a:solidFill>
                <a:latin typeface="Arial" panose="020B0604020202020204" pitchFamily="34" charset="0"/>
              </a:defRPr>
            </a:lvl8pPr>
            <a:lvl9pPr eaLnBrk="0" fontAlgn="base" hangingPunct="0">
              <a:spcBef>
                <a:spcPct val="0"/>
              </a:spcBef>
              <a:spcAft>
                <a:spcPct val="0"/>
              </a:spcAft>
              <a:tabLst>
                <a:tab pos="228600"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228600" algn="l"/>
              </a:tabLst>
            </a:pPr>
            <a:r>
              <a:rPr kumimoji="0" lang="en-US" altLang="en-US" sz="1800" b="1" i="0" u="sng" strike="noStrike" cap="none" normalizeH="0" baseline="0" dirty="0">
                <a:ln>
                  <a:noFill/>
                </a:ln>
                <a:solidFill>
                  <a:schemeClr val="tx1"/>
                </a:solidFill>
                <a:effectLst/>
                <a:latin typeface="+mn-lt"/>
                <a:ea typeface="Times New Roman" panose="02020603050405020304" pitchFamily="18" charset="0"/>
                <a:cs typeface="Mangal" panose="02040503050203030202" pitchFamily="18" charset="0"/>
              </a:rPr>
              <a:t>Quality of Consultation</a:t>
            </a:r>
          </a:p>
          <a:p>
            <a:pPr marL="0" marR="0" lvl="0" indent="0" algn="l" defTabSz="914400" rtl="0" eaLnBrk="0" fontAlgn="base" latinLnBrk="0" hangingPunct="0">
              <a:lnSpc>
                <a:spcPct val="100000"/>
              </a:lnSpc>
              <a:spcBef>
                <a:spcPct val="0"/>
              </a:spcBef>
              <a:spcAft>
                <a:spcPct val="0"/>
              </a:spcAft>
              <a:buClrTx/>
              <a:buSzTx/>
              <a:buFontTx/>
              <a:buNone/>
              <a:tabLst>
                <a:tab pos="228600" algn="l"/>
              </a:tabLst>
            </a:pPr>
            <a:endParaRPr kumimoji="0" lang="en-US" altLang="en-US" sz="1800" b="0" i="0" u="none" strike="noStrike" cap="none" normalizeH="0" baseline="0" dirty="0">
              <a:ln>
                <a:noFill/>
              </a:ln>
              <a:solidFill>
                <a:schemeClr val="tx1"/>
              </a:solidFill>
              <a:effectLst/>
              <a:latin typeface="+mn-lt"/>
            </a:endParaRPr>
          </a:p>
          <a:p>
            <a:pPr marR="114300">
              <a:spcAft>
                <a:spcPts val="1000"/>
              </a:spcAft>
              <a:tabLst>
                <a:tab pos="228600" algn="l"/>
              </a:tabLst>
            </a:pPr>
            <a:r>
              <a:rPr lang="en-US" sz="1800" dirty="0">
                <a:effectLst/>
                <a:latin typeface="+mn-lt"/>
                <a:ea typeface="Times New Roman" panose="02020603050405020304" pitchFamily="18" charset="0"/>
                <a:cs typeface="Mangal" panose="02040503050203030202" pitchFamily="18" charset="0"/>
              </a:rPr>
              <a:t>- Quality of consultation have been rated high (</a:t>
            </a:r>
            <a:r>
              <a:rPr lang="en-US" sz="1800" b="1" dirty="0">
                <a:effectLst>
                  <a:outerShdw blurRad="38100" dist="38100" dir="2700000" algn="tl">
                    <a:srgbClr val="000000">
                      <a:alpha val="43137"/>
                    </a:srgbClr>
                  </a:outerShdw>
                </a:effectLst>
                <a:latin typeface="+mn-lt"/>
                <a:ea typeface="Times New Roman" panose="02020603050405020304" pitchFamily="18" charset="0"/>
                <a:cs typeface="Mangal" panose="02040503050203030202" pitchFamily="18" charset="0"/>
              </a:rPr>
              <a:t>75% rated it Ex/ Good</a:t>
            </a:r>
            <a:r>
              <a:rPr lang="en-US" sz="1800" dirty="0">
                <a:effectLst/>
                <a:latin typeface="+mn-lt"/>
                <a:ea typeface="Times New Roman" panose="02020603050405020304" pitchFamily="18" charset="0"/>
                <a:cs typeface="Mangal" panose="02040503050203030202" pitchFamily="18" charset="0"/>
              </a:rPr>
              <a:t>). </a:t>
            </a:r>
          </a:p>
          <a:p>
            <a:pPr marR="114300">
              <a:spcAft>
                <a:spcPts val="1000"/>
              </a:spcAft>
              <a:tabLst>
                <a:tab pos="228600" algn="l"/>
              </a:tabLst>
            </a:pPr>
            <a:r>
              <a:rPr lang="en-US" sz="1800" dirty="0">
                <a:effectLst/>
                <a:latin typeface="+mn-lt"/>
                <a:ea typeface="Times New Roman" panose="02020603050405020304" pitchFamily="18" charset="0"/>
                <a:cs typeface="Mangal" panose="02040503050203030202" pitchFamily="18" charset="0"/>
              </a:rPr>
              <a:t>- 70% of the beneficiaries are willing to recommend this polyclinic to others</a:t>
            </a:r>
            <a:r>
              <a:rPr lang="en-US" sz="1800" dirty="0">
                <a:effectLst/>
                <a:latin typeface="Times New Roman" panose="02020603050405020304" pitchFamily="18" charset="0"/>
                <a:ea typeface="Times New Roman" panose="02020603050405020304" pitchFamily="18" charset="0"/>
                <a:cs typeface="Mangal" panose="02040503050203030202" pitchFamily="18" charset="0"/>
              </a:rPr>
              <a:t>. </a:t>
            </a:r>
            <a:endParaRPr lang="en-IN" sz="1800" dirty="0">
              <a:effectLst/>
              <a:latin typeface="Calibri" panose="020F0502020204030204" pitchFamily="34" charset="0"/>
              <a:ea typeface="Times New Roman" panose="02020603050405020304" pitchFamily="18" charset="0"/>
              <a:cs typeface="Mangal" panose="02040503050203030202" pitchFamily="18" charset="0"/>
            </a:endParaRPr>
          </a:p>
        </p:txBody>
      </p:sp>
      <p:pic>
        <p:nvPicPr>
          <p:cNvPr id="9" name="Picture 8">
            <a:extLst>
              <a:ext uri="{FF2B5EF4-FFF2-40B4-BE49-F238E27FC236}">
                <a16:creationId xmlns:a16="http://schemas.microsoft.com/office/drawing/2014/main" id="{0FF4D860-BE14-4EAD-BA6A-B85747B25A9E}"/>
              </a:ext>
            </a:extLst>
          </p:cNvPr>
          <p:cNvPicPr/>
          <p:nvPr/>
        </p:nvPicPr>
        <p:blipFill rotWithShape="1">
          <a:blip r:embed="rId2" cstate="print">
            <a:extLst>
              <a:ext uri="{28A0092B-C50C-407E-A947-70E740481C1C}">
                <a14:useLocalDpi xmlns:a14="http://schemas.microsoft.com/office/drawing/2010/main" val="0"/>
              </a:ext>
            </a:extLst>
          </a:blip>
          <a:srcRect l="2548" t="20624" r="23443" b="8899"/>
          <a:stretch/>
        </p:blipFill>
        <p:spPr bwMode="auto">
          <a:xfrm>
            <a:off x="5109880" y="4365104"/>
            <a:ext cx="3854608" cy="2090136"/>
          </a:xfrm>
          <a:prstGeom prst="rect">
            <a:avLst/>
          </a:prstGeom>
          <a:noFill/>
          <a:ln>
            <a:noFill/>
          </a:ln>
          <a:extLst>
            <a:ext uri="{53640926-AAD7-44D8-BBD7-CCE9431645EC}">
              <a14:shadowObscured xmlns:a14="http://schemas.microsoft.com/office/drawing/2010/main"/>
            </a:ext>
          </a:extLst>
        </p:spPr>
      </p:pic>
      <p:pic>
        <p:nvPicPr>
          <p:cNvPr id="10" name="Picture 9">
            <a:extLst>
              <a:ext uri="{FF2B5EF4-FFF2-40B4-BE49-F238E27FC236}">
                <a16:creationId xmlns:a16="http://schemas.microsoft.com/office/drawing/2014/main" id="{AC554E7E-44EF-0743-AB6B-7F8711685CF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75904" y="1784390"/>
            <a:ext cx="3310896" cy="2220674"/>
          </a:xfrm>
          <a:prstGeom prst="rect">
            <a:avLst/>
          </a:prstGeom>
        </p:spPr>
      </p:pic>
    </p:spTree>
    <p:extLst>
      <p:ext uri="{BB962C8B-B14F-4D97-AF65-F5344CB8AC3E}">
        <p14:creationId xmlns:p14="http://schemas.microsoft.com/office/powerpoint/2010/main" val="330261199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457200" y="43225"/>
            <a:ext cx="8229600" cy="1225535"/>
          </a:xfrm>
        </p:spPr>
        <p:txBody>
          <a:bodyPr/>
          <a:lstStyle/>
          <a:p>
            <a:r>
              <a:rPr lang="en-US" altLang="en-US" sz="3200" b="1" u="sng" dirty="0"/>
              <a:t>PATIENT SATISFACTION SURVEY : FINDINGS</a:t>
            </a:r>
          </a:p>
        </p:txBody>
      </p:sp>
      <p:sp>
        <p:nvSpPr>
          <p:cNvPr id="6148" name="Slide Number Placeholder 4"/>
          <p:cNvSpPr>
            <a:spLocks noGrp="1"/>
          </p:cNvSpPr>
          <p:nvPr>
            <p:ph type="sldNum" sz="quarter" idx="12"/>
          </p:nvPr>
        </p:nvSpPr>
        <p:spPr bwMode="auto">
          <a:noFill/>
          <a:ln>
            <a:miter lim="800000"/>
            <a:headEnd/>
            <a:tailEnd/>
          </a:ln>
        </p:spPr>
        <p:txBody>
          <a:bodyPr/>
          <a:lstStyle/>
          <a:p>
            <a:fld id="{3E83FDE3-9732-4C1F-991B-7767E7FA391B}" type="slidenum">
              <a:rPr lang="en-GB" altLang="en-US"/>
              <a:pPr/>
              <a:t>35</a:t>
            </a:fld>
            <a:endParaRPr lang="en-GB" altLang="en-US"/>
          </a:p>
        </p:txBody>
      </p:sp>
      <p:sp>
        <p:nvSpPr>
          <p:cNvPr id="7" name="TextBox 6">
            <a:extLst>
              <a:ext uri="{FF2B5EF4-FFF2-40B4-BE49-F238E27FC236}">
                <a16:creationId xmlns:a16="http://schemas.microsoft.com/office/drawing/2014/main" id="{3853190A-7756-82E9-24DE-857193525D35}"/>
              </a:ext>
            </a:extLst>
          </p:cNvPr>
          <p:cNvSpPr txBox="1"/>
          <p:nvPr/>
        </p:nvSpPr>
        <p:spPr>
          <a:xfrm>
            <a:off x="755576" y="1196752"/>
            <a:ext cx="1944216" cy="369332"/>
          </a:xfrm>
          <a:prstGeom prst="rect">
            <a:avLst/>
          </a:prstGeom>
          <a:noFill/>
        </p:spPr>
        <p:txBody>
          <a:bodyPr wrap="square" rtlCol="0">
            <a:spAutoFit/>
          </a:bodyPr>
          <a:lstStyle/>
          <a:p>
            <a:r>
              <a:rPr lang="en-IN" sz="1800" b="1" u="sng" dirty="0">
                <a:latin typeface="+mn-lt"/>
              </a:rPr>
              <a:t>Services</a:t>
            </a:r>
          </a:p>
        </p:txBody>
      </p:sp>
      <p:sp>
        <p:nvSpPr>
          <p:cNvPr id="13" name="TextBox 12">
            <a:extLst>
              <a:ext uri="{FF2B5EF4-FFF2-40B4-BE49-F238E27FC236}">
                <a16:creationId xmlns:a16="http://schemas.microsoft.com/office/drawing/2014/main" id="{AED10369-0FFE-CDF9-DCCA-7712427D07D8}"/>
              </a:ext>
            </a:extLst>
          </p:cNvPr>
          <p:cNvSpPr txBox="1"/>
          <p:nvPr/>
        </p:nvSpPr>
        <p:spPr>
          <a:xfrm>
            <a:off x="827584" y="1718334"/>
            <a:ext cx="4392488" cy="1422634"/>
          </a:xfrm>
          <a:prstGeom prst="rect">
            <a:avLst/>
          </a:prstGeom>
          <a:noFill/>
          <a:ln w="3175">
            <a:solidFill>
              <a:schemeClr val="tx1"/>
            </a:solidFill>
          </a:ln>
        </p:spPr>
        <p:txBody>
          <a:bodyPr wrap="square">
            <a:spAutoFit/>
          </a:bodyPr>
          <a:lstStyle/>
          <a:p>
            <a:pPr marR="114300">
              <a:lnSpc>
                <a:spcPct val="150000"/>
              </a:lnSpc>
              <a:spcAft>
                <a:spcPts val="1000"/>
              </a:spcAft>
              <a:tabLst>
                <a:tab pos="228600" algn="l"/>
              </a:tabLst>
            </a:pPr>
            <a:r>
              <a:rPr lang="en-US" sz="1800" b="1" u="sng" dirty="0">
                <a:solidFill>
                  <a:srgbClr val="C00000"/>
                </a:solidFill>
                <a:effectLst/>
                <a:latin typeface="+mn-lt"/>
                <a:ea typeface="Times New Roman" panose="02020603050405020304" pitchFamily="18" charset="0"/>
                <a:cs typeface="Mangal" panose="02040503050203030202" pitchFamily="18" charset="0"/>
              </a:rPr>
              <a:t>Cleanliness and Pandemic Protocols</a:t>
            </a:r>
            <a:endParaRPr lang="en-IN" sz="1800" dirty="0">
              <a:solidFill>
                <a:srgbClr val="C00000"/>
              </a:solidFill>
              <a:effectLst/>
              <a:latin typeface="+mn-lt"/>
              <a:ea typeface="Times New Roman" panose="02020603050405020304" pitchFamily="18" charset="0"/>
              <a:cs typeface="Mangal" panose="02040503050203030202" pitchFamily="18" charset="0"/>
            </a:endParaRPr>
          </a:p>
          <a:p>
            <a:pPr marR="114300">
              <a:lnSpc>
                <a:spcPct val="150000"/>
              </a:lnSpc>
              <a:spcAft>
                <a:spcPts val="1000"/>
              </a:spcAft>
              <a:tabLst>
                <a:tab pos="228600" algn="l"/>
              </a:tabLst>
            </a:pPr>
            <a:r>
              <a:rPr lang="en-US" sz="1800" dirty="0">
                <a:solidFill>
                  <a:srgbClr val="C00000"/>
                </a:solidFill>
                <a:effectLst/>
                <a:latin typeface="+mn-lt"/>
                <a:ea typeface="Times New Roman" panose="02020603050405020304" pitchFamily="18" charset="0"/>
                <a:cs typeface="Mangal" panose="02040503050203030202" pitchFamily="18" charset="0"/>
              </a:rPr>
              <a:t>Hygiene and Pandemic protocol have been rated good and encouraging.</a:t>
            </a:r>
            <a:endParaRPr lang="en-IN" sz="1800" dirty="0">
              <a:solidFill>
                <a:srgbClr val="C00000"/>
              </a:solidFill>
              <a:effectLst/>
              <a:latin typeface="+mn-lt"/>
              <a:ea typeface="Times New Roman" panose="02020603050405020304" pitchFamily="18" charset="0"/>
              <a:cs typeface="Mangal" panose="02040503050203030202" pitchFamily="18" charset="0"/>
            </a:endParaRPr>
          </a:p>
        </p:txBody>
      </p:sp>
      <p:sp>
        <p:nvSpPr>
          <p:cNvPr id="3" name="Rectangle 2">
            <a:extLst>
              <a:ext uri="{FF2B5EF4-FFF2-40B4-BE49-F238E27FC236}">
                <a16:creationId xmlns:a16="http://schemas.microsoft.com/office/drawing/2014/main" id="{0FDF3BDD-1EC8-B5DD-29F9-1DE04889188F}"/>
              </a:ext>
            </a:extLst>
          </p:cNvPr>
          <p:cNvSpPr>
            <a:spLocks noChangeArrowheads="1"/>
          </p:cNvSpPr>
          <p:nvPr/>
        </p:nvSpPr>
        <p:spPr bwMode="auto">
          <a:xfrm>
            <a:off x="827584" y="4448233"/>
            <a:ext cx="3744416" cy="1839606"/>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a:tabLst>
                <a:tab pos="228600" algn="l"/>
              </a:tabLst>
              <a:defRPr>
                <a:solidFill>
                  <a:schemeClr val="tx1"/>
                </a:solidFill>
                <a:latin typeface="Arial" panose="020B0604020202020204" pitchFamily="34" charset="0"/>
              </a:defRPr>
            </a:lvl1pPr>
            <a:lvl2pPr>
              <a:tabLst>
                <a:tab pos="228600" algn="l"/>
              </a:tabLst>
              <a:defRPr>
                <a:solidFill>
                  <a:schemeClr val="tx1"/>
                </a:solidFill>
                <a:latin typeface="Arial" panose="020B0604020202020204" pitchFamily="34" charset="0"/>
              </a:defRPr>
            </a:lvl2pPr>
            <a:lvl3pPr>
              <a:tabLst>
                <a:tab pos="228600" algn="l"/>
              </a:tabLst>
              <a:defRPr>
                <a:solidFill>
                  <a:schemeClr val="tx1"/>
                </a:solidFill>
                <a:latin typeface="Arial" panose="020B0604020202020204" pitchFamily="34" charset="0"/>
              </a:defRPr>
            </a:lvl3pPr>
            <a:lvl4pPr>
              <a:tabLst>
                <a:tab pos="228600" algn="l"/>
              </a:tabLst>
              <a:defRPr>
                <a:solidFill>
                  <a:schemeClr val="tx1"/>
                </a:solidFill>
                <a:latin typeface="Arial" panose="020B0604020202020204" pitchFamily="34" charset="0"/>
              </a:defRPr>
            </a:lvl4pPr>
            <a:lvl5pPr>
              <a:tabLst>
                <a:tab pos="228600" algn="l"/>
              </a:tabLst>
              <a:defRPr>
                <a:solidFill>
                  <a:schemeClr val="tx1"/>
                </a:solidFill>
                <a:latin typeface="Arial" panose="020B0604020202020204" pitchFamily="34" charset="0"/>
              </a:defRPr>
            </a:lvl5pPr>
            <a:lvl6pPr eaLnBrk="0" fontAlgn="base" hangingPunct="0">
              <a:spcBef>
                <a:spcPct val="0"/>
              </a:spcBef>
              <a:spcAft>
                <a:spcPct val="0"/>
              </a:spcAft>
              <a:tabLst>
                <a:tab pos="228600" algn="l"/>
              </a:tabLst>
              <a:defRPr>
                <a:solidFill>
                  <a:schemeClr val="tx1"/>
                </a:solidFill>
                <a:latin typeface="Arial" panose="020B0604020202020204" pitchFamily="34" charset="0"/>
              </a:defRPr>
            </a:lvl6pPr>
            <a:lvl7pPr eaLnBrk="0" fontAlgn="base" hangingPunct="0">
              <a:spcBef>
                <a:spcPct val="0"/>
              </a:spcBef>
              <a:spcAft>
                <a:spcPct val="0"/>
              </a:spcAft>
              <a:tabLst>
                <a:tab pos="228600" algn="l"/>
              </a:tabLst>
              <a:defRPr>
                <a:solidFill>
                  <a:schemeClr val="tx1"/>
                </a:solidFill>
                <a:latin typeface="Arial" panose="020B0604020202020204" pitchFamily="34" charset="0"/>
              </a:defRPr>
            </a:lvl7pPr>
            <a:lvl8pPr eaLnBrk="0" fontAlgn="base" hangingPunct="0">
              <a:spcBef>
                <a:spcPct val="0"/>
              </a:spcBef>
              <a:spcAft>
                <a:spcPct val="0"/>
              </a:spcAft>
              <a:tabLst>
                <a:tab pos="228600" algn="l"/>
              </a:tabLst>
              <a:defRPr>
                <a:solidFill>
                  <a:schemeClr val="tx1"/>
                </a:solidFill>
                <a:latin typeface="Arial" panose="020B0604020202020204" pitchFamily="34" charset="0"/>
              </a:defRPr>
            </a:lvl8pPr>
            <a:lvl9pPr eaLnBrk="0" fontAlgn="base" hangingPunct="0">
              <a:spcBef>
                <a:spcPct val="0"/>
              </a:spcBef>
              <a:spcAft>
                <a:spcPct val="0"/>
              </a:spcAft>
              <a:tabLst>
                <a:tab pos="228600" algn="l"/>
              </a:tabLst>
              <a:defRPr>
                <a:solidFill>
                  <a:schemeClr val="tx1"/>
                </a:solidFill>
                <a:latin typeface="Arial" panose="020B0604020202020204" pitchFamily="34" charset="0"/>
              </a:defRPr>
            </a:lvl9pPr>
          </a:lstStyle>
          <a:p>
            <a:pPr marR="114300">
              <a:lnSpc>
                <a:spcPct val="150000"/>
              </a:lnSpc>
              <a:spcAft>
                <a:spcPts val="1000"/>
              </a:spcAft>
              <a:tabLst>
                <a:tab pos="228600" algn="l"/>
              </a:tabLst>
            </a:pPr>
            <a:r>
              <a:rPr lang="en-US" sz="1800" b="1" u="sng" dirty="0">
                <a:effectLst/>
                <a:latin typeface="+mn-lt"/>
                <a:ea typeface="Times New Roman" panose="02020603050405020304" pitchFamily="18" charset="0"/>
                <a:cs typeface="Mangal" panose="02040503050203030202" pitchFamily="18" charset="0"/>
              </a:rPr>
              <a:t>Laboratory/Diagnostic Tests</a:t>
            </a:r>
            <a:endParaRPr lang="en-IN" sz="1800" dirty="0">
              <a:effectLst/>
              <a:latin typeface="+mn-lt"/>
              <a:ea typeface="Times New Roman" panose="02020603050405020304" pitchFamily="18" charset="0"/>
              <a:cs typeface="Mangal" panose="02040503050203030202" pitchFamily="18" charset="0"/>
            </a:endParaRPr>
          </a:p>
          <a:p>
            <a:pPr marR="114300">
              <a:lnSpc>
                <a:spcPct val="150000"/>
              </a:lnSpc>
              <a:spcAft>
                <a:spcPts val="1000"/>
              </a:spcAft>
              <a:tabLst>
                <a:tab pos="228600" algn="l"/>
              </a:tabLst>
            </a:pPr>
            <a:r>
              <a:rPr lang="en-US" sz="1800" dirty="0">
                <a:effectLst/>
                <a:latin typeface="+mn-lt"/>
                <a:ea typeface="Times New Roman" panose="02020603050405020304" pitchFamily="18" charset="0"/>
                <a:cs typeface="Mangal" panose="02040503050203030202" pitchFamily="18" charset="0"/>
              </a:rPr>
              <a:t>70% of respondents are happy with Lab/ Diagnostic services, which is adequate.</a:t>
            </a:r>
            <a:endParaRPr lang="en-IN" sz="1800" dirty="0">
              <a:effectLst/>
              <a:latin typeface="+mn-lt"/>
              <a:ea typeface="Times New Roman" panose="02020603050405020304" pitchFamily="18" charset="0"/>
              <a:cs typeface="Mangal" panose="02040503050203030202" pitchFamily="18" charset="0"/>
            </a:endParaRPr>
          </a:p>
        </p:txBody>
      </p:sp>
      <p:pic>
        <p:nvPicPr>
          <p:cNvPr id="11" name="Picture 10">
            <a:extLst>
              <a:ext uri="{FF2B5EF4-FFF2-40B4-BE49-F238E27FC236}">
                <a16:creationId xmlns:a16="http://schemas.microsoft.com/office/drawing/2014/main" id="{8C2E74E7-2484-42BF-9B8E-27C4A3A9CF75}"/>
              </a:ext>
            </a:extLst>
          </p:cNvPr>
          <p:cNvPicPr/>
          <p:nvPr/>
        </p:nvPicPr>
        <p:blipFill rotWithShape="1">
          <a:blip r:embed="rId2" cstate="print">
            <a:extLst>
              <a:ext uri="{28A0092B-C50C-407E-A947-70E740481C1C}">
                <a14:useLocalDpi xmlns:a14="http://schemas.microsoft.com/office/drawing/2010/main" val="0"/>
              </a:ext>
            </a:extLst>
          </a:blip>
          <a:srcRect t="20942" r="21256"/>
          <a:stretch/>
        </p:blipFill>
        <p:spPr bwMode="auto">
          <a:xfrm>
            <a:off x="5235104" y="1124744"/>
            <a:ext cx="3225328" cy="1785938"/>
          </a:xfrm>
          <a:prstGeom prst="rect">
            <a:avLst/>
          </a:prstGeom>
          <a:noFill/>
          <a:ln>
            <a:noFill/>
          </a:ln>
          <a:extLst>
            <a:ext uri="{53640926-AAD7-44D8-BBD7-CCE9431645EC}">
              <a14:shadowObscured xmlns:a14="http://schemas.microsoft.com/office/drawing/2010/main"/>
            </a:ext>
          </a:extLst>
        </p:spPr>
      </p:pic>
      <p:pic>
        <p:nvPicPr>
          <p:cNvPr id="12" name="Picture 11">
            <a:extLst>
              <a:ext uri="{FF2B5EF4-FFF2-40B4-BE49-F238E27FC236}">
                <a16:creationId xmlns:a16="http://schemas.microsoft.com/office/drawing/2014/main" id="{9F76F22D-708E-43B3-8BA0-E92D015F329C}"/>
              </a:ext>
            </a:extLst>
          </p:cNvPr>
          <p:cNvPicPr/>
          <p:nvPr/>
        </p:nvPicPr>
        <p:blipFill rotWithShape="1">
          <a:blip r:embed="rId3" cstate="print">
            <a:extLst>
              <a:ext uri="{28A0092B-C50C-407E-A947-70E740481C1C}">
                <a14:useLocalDpi xmlns:a14="http://schemas.microsoft.com/office/drawing/2010/main" val="0"/>
              </a:ext>
            </a:extLst>
          </a:blip>
          <a:srcRect l="15267" t="22376" r="21256" b="9689"/>
          <a:stretch/>
        </p:blipFill>
        <p:spPr bwMode="auto">
          <a:xfrm>
            <a:off x="5940152" y="2735889"/>
            <a:ext cx="2736304" cy="1557207"/>
          </a:xfrm>
          <a:prstGeom prst="rect">
            <a:avLst/>
          </a:prstGeom>
          <a:noFill/>
          <a:ln>
            <a:noFill/>
          </a:ln>
          <a:extLst>
            <a:ext uri="{53640926-AAD7-44D8-BBD7-CCE9431645EC}">
              <a14:shadowObscured xmlns:a14="http://schemas.microsoft.com/office/drawing/2010/main"/>
            </a:ext>
          </a:extLst>
        </p:spPr>
      </p:pic>
      <p:pic>
        <p:nvPicPr>
          <p:cNvPr id="14" name="Picture 13">
            <a:extLst>
              <a:ext uri="{FF2B5EF4-FFF2-40B4-BE49-F238E27FC236}">
                <a16:creationId xmlns:a16="http://schemas.microsoft.com/office/drawing/2014/main" id="{527C5A6F-5CBE-4C63-8255-7885D4E4092D}"/>
              </a:ext>
            </a:extLst>
          </p:cNvPr>
          <p:cNvPicPr/>
          <p:nvPr/>
        </p:nvPicPr>
        <p:blipFill rotWithShape="1">
          <a:blip r:embed="rId4" cstate="print">
            <a:extLst>
              <a:ext uri="{28A0092B-C50C-407E-A947-70E740481C1C}">
                <a14:useLocalDpi xmlns:a14="http://schemas.microsoft.com/office/drawing/2010/main" val="0"/>
              </a:ext>
            </a:extLst>
          </a:blip>
          <a:srcRect l="14669" t="20787" r="22335" b="9952"/>
          <a:stretch/>
        </p:blipFill>
        <p:spPr bwMode="auto">
          <a:xfrm>
            <a:off x="4835336" y="4653136"/>
            <a:ext cx="4201160" cy="2123637"/>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40015025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457200" y="43225"/>
            <a:ext cx="8229600" cy="1225535"/>
          </a:xfrm>
        </p:spPr>
        <p:txBody>
          <a:bodyPr/>
          <a:lstStyle/>
          <a:p>
            <a:r>
              <a:rPr lang="en-US" altLang="en-US" sz="3200" b="1" u="sng" dirty="0"/>
              <a:t>PATIENT SATISFACTION SURVEY : FINDINGS</a:t>
            </a:r>
          </a:p>
        </p:txBody>
      </p:sp>
      <p:sp>
        <p:nvSpPr>
          <p:cNvPr id="6148" name="Slide Number Placeholder 4"/>
          <p:cNvSpPr>
            <a:spLocks noGrp="1"/>
          </p:cNvSpPr>
          <p:nvPr>
            <p:ph type="sldNum" sz="quarter" idx="12"/>
          </p:nvPr>
        </p:nvSpPr>
        <p:spPr bwMode="auto">
          <a:noFill/>
          <a:ln>
            <a:miter lim="800000"/>
            <a:headEnd/>
            <a:tailEnd/>
          </a:ln>
        </p:spPr>
        <p:txBody>
          <a:bodyPr/>
          <a:lstStyle/>
          <a:p>
            <a:fld id="{3E83FDE3-9732-4C1F-991B-7767E7FA391B}" type="slidenum">
              <a:rPr lang="en-GB" altLang="en-US"/>
              <a:pPr/>
              <a:t>36</a:t>
            </a:fld>
            <a:endParaRPr lang="en-GB" altLang="en-US"/>
          </a:p>
        </p:txBody>
      </p:sp>
      <p:sp>
        <p:nvSpPr>
          <p:cNvPr id="7" name="TextBox 6">
            <a:extLst>
              <a:ext uri="{FF2B5EF4-FFF2-40B4-BE49-F238E27FC236}">
                <a16:creationId xmlns:a16="http://schemas.microsoft.com/office/drawing/2014/main" id="{3853190A-7756-82E9-24DE-857193525D35}"/>
              </a:ext>
            </a:extLst>
          </p:cNvPr>
          <p:cNvSpPr txBox="1"/>
          <p:nvPr/>
        </p:nvSpPr>
        <p:spPr>
          <a:xfrm>
            <a:off x="755576" y="1196752"/>
            <a:ext cx="1944216" cy="369332"/>
          </a:xfrm>
          <a:prstGeom prst="rect">
            <a:avLst/>
          </a:prstGeom>
          <a:noFill/>
        </p:spPr>
        <p:txBody>
          <a:bodyPr wrap="square" rtlCol="0">
            <a:spAutoFit/>
          </a:bodyPr>
          <a:lstStyle/>
          <a:p>
            <a:r>
              <a:rPr lang="en-IN" sz="1800" b="1" u="sng" dirty="0">
                <a:latin typeface="+mn-lt"/>
              </a:rPr>
              <a:t>Services</a:t>
            </a:r>
          </a:p>
        </p:txBody>
      </p:sp>
      <p:sp>
        <p:nvSpPr>
          <p:cNvPr id="13" name="TextBox 12">
            <a:extLst>
              <a:ext uri="{FF2B5EF4-FFF2-40B4-BE49-F238E27FC236}">
                <a16:creationId xmlns:a16="http://schemas.microsoft.com/office/drawing/2014/main" id="{AED10369-0FFE-CDF9-DCCA-7712427D07D8}"/>
              </a:ext>
            </a:extLst>
          </p:cNvPr>
          <p:cNvSpPr txBox="1"/>
          <p:nvPr/>
        </p:nvSpPr>
        <p:spPr>
          <a:xfrm>
            <a:off x="827584" y="1481976"/>
            <a:ext cx="3744416" cy="2298065"/>
          </a:xfrm>
          <a:prstGeom prst="rect">
            <a:avLst/>
          </a:prstGeom>
          <a:noFill/>
          <a:ln w="3175">
            <a:solidFill>
              <a:schemeClr val="tx1"/>
            </a:solidFill>
          </a:ln>
        </p:spPr>
        <p:txBody>
          <a:bodyPr wrap="square">
            <a:spAutoFit/>
          </a:bodyPr>
          <a:lstStyle/>
          <a:p>
            <a:pPr marR="114300">
              <a:lnSpc>
                <a:spcPct val="150000"/>
              </a:lnSpc>
              <a:spcAft>
                <a:spcPts val="1000"/>
              </a:spcAft>
              <a:tabLst>
                <a:tab pos="228600" algn="l"/>
              </a:tabLst>
            </a:pPr>
            <a:r>
              <a:rPr lang="en-US" sz="1800" b="1" u="sng" dirty="0">
                <a:solidFill>
                  <a:srgbClr val="C00000"/>
                </a:solidFill>
                <a:effectLst/>
                <a:latin typeface="+mn-lt"/>
                <a:ea typeface="Times New Roman" panose="02020603050405020304" pitchFamily="18" charset="0"/>
                <a:cs typeface="Mangal" panose="02040503050203030202" pitchFamily="18" charset="0"/>
              </a:rPr>
              <a:t>Medicine's Availability </a:t>
            </a:r>
            <a:r>
              <a:rPr lang="en-US" sz="1800" b="1" dirty="0">
                <a:solidFill>
                  <a:srgbClr val="C00000"/>
                </a:solidFill>
                <a:effectLst/>
                <a:latin typeface="+mn-lt"/>
                <a:ea typeface="Times New Roman" panose="02020603050405020304" pitchFamily="18" charset="0"/>
                <a:cs typeface="Mangal" panose="02040503050203030202" pitchFamily="18" charset="0"/>
              </a:rPr>
              <a:t> </a:t>
            </a:r>
            <a:endParaRPr lang="en-IN" sz="1800" dirty="0">
              <a:solidFill>
                <a:srgbClr val="C00000"/>
              </a:solidFill>
              <a:effectLst/>
              <a:latin typeface="+mn-lt"/>
              <a:ea typeface="Times New Roman" panose="02020603050405020304" pitchFamily="18" charset="0"/>
              <a:cs typeface="Mangal" panose="02040503050203030202" pitchFamily="18" charset="0"/>
            </a:endParaRPr>
          </a:p>
          <a:p>
            <a:pPr marR="114300" algn="just">
              <a:spcAft>
                <a:spcPts val="1000"/>
              </a:spcAft>
              <a:tabLst>
                <a:tab pos="228600" algn="l"/>
              </a:tabLst>
            </a:pPr>
            <a:r>
              <a:rPr lang="en-US" sz="1800" dirty="0">
                <a:solidFill>
                  <a:srgbClr val="C00000"/>
                </a:solidFill>
                <a:effectLst/>
                <a:latin typeface="+mn-lt"/>
                <a:ea typeface="Times New Roman" panose="02020603050405020304" pitchFamily="18" charset="0"/>
                <a:cs typeface="Mangal" panose="02040503050203030202" pitchFamily="18" charset="0"/>
              </a:rPr>
              <a:t>Satisfaction level of medicines available at Polyclinic reveals that </a:t>
            </a:r>
            <a:r>
              <a:rPr lang="en-US" sz="1800" b="1" dirty="0">
                <a:solidFill>
                  <a:srgbClr val="C00000"/>
                </a:solidFill>
                <a:effectLst>
                  <a:outerShdw blurRad="38100" dist="38100" dir="2700000" algn="tl">
                    <a:srgbClr val="000000">
                      <a:alpha val="43137"/>
                    </a:srgbClr>
                  </a:outerShdw>
                </a:effectLst>
                <a:latin typeface="+mn-lt"/>
                <a:ea typeface="Times New Roman" panose="02020603050405020304" pitchFamily="18" charset="0"/>
                <a:cs typeface="Mangal" panose="02040503050203030202" pitchFamily="18" charset="0"/>
              </a:rPr>
              <a:t>85% of the respondents were satisfied</a:t>
            </a:r>
            <a:r>
              <a:rPr lang="en-US" sz="1800" dirty="0">
                <a:solidFill>
                  <a:srgbClr val="C00000"/>
                </a:solidFill>
                <a:effectLst/>
                <a:latin typeface="+mn-lt"/>
                <a:ea typeface="Times New Roman" panose="02020603050405020304" pitchFamily="18" charset="0"/>
                <a:cs typeface="Mangal" panose="02040503050203030202" pitchFamily="18" charset="0"/>
              </a:rPr>
              <a:t>; and 15% of them were not satisfied due to non-availability of medicines. </a:t>
            </a:r>
            <a:endParaRPr lang="en-IN" sz="1800" dirty="0">
              <a:solidFill>
                <a:srgbClr val="C00000"/>
              </a:solidFill>
              <a:effectLst/>
              <a:latin typeface="+mn-lt"/>
              <a:ea typeface="Times New Roman" panose="02020603050405020304" pitchFamily="18" charset="0"/>
              <a:cs typeface="Mangal" panose="02040503050203030202" pitchFamily="18" charset="0"/>
            </a:endParaRPr>
          </a:p>
        </p:txBody>
      </p:sp>
      <p:sp>
        <p:nvSpPr>
          <p:cNvPr id="3" name="Rectangle 2">
            <a:extLst>
              <a:ext uri="{FF2B5EF4-FFF2-40B4-BE49-F238E27FC236}">
                <a16:creationId xmlns:a16="http://schemas.microsoft.com/office/drawing/2014/main" id="{0FDF3BDD-1EC8-B5DD-29F9-1DE04889188F}"/>
              </a:ext>
            </a:extLst>
          </p:cNvPr>
          <p:cNvSpPr>
            <a:spLocks noChangeArrowheads="1"/>
          </p:cNvSpPr>
          <p:nvPr/>
        </p:nvSpPr>
        <p:spPr bwMode="auto">
          <a:xfrm>
            <a:off x="827584" y="4739761"/>
            <a:ext cx="3600400" cy="1605568"/>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a:tabLst>
                <a:tab pos="228600" algn="l"/>
              </a:tabLst>
              <a:defRPr>
                <a:solidFill>
                  <a:schemeClr val="tx1"/>
                </a:solidFill>
                <a:latin typeface="Arial" panose="020B0604020202020204" pitchFamily="34" charset="0"/>
              </a:defRPr>
            </a:lvl1pPr>
            <a:lvl2pPr>
              <a:tabLst>
                <a:tab pos="228600" algn="l"/>
              </a:tabLst>
              <a:defRPr>
                <a:solidFill>
                  <a:schemeClr val="tx1"/>
                </a:solidFill>
                <a:latin typeface="Arial" panose="020B0604020202020204" pitchFamily="34" charset="0"/>
              </a:defRPr>
            </a:lvl2pPr>
            <a:lvl3pPr>
              <a:tabLst>
                <a:tab pos="228600" algn="l"/>
              </a:tabLst>
              <a:defRPr>
                <a:solidFill>
                  <a:schemeClr val="tx1"/>
                </a:solidFill>
                <a:latin typeface="Arial" panose="020B0604020202020204" pitchFamily="34" charset="0"/>
              </a:defRPr>
            </a:lvl3pPr>
            <a:lvl4pPr>
              <a:tabLst>
                <a:tab pos="228600" algn="l"/>
              </a:tabLst>
              <a:defRPr>
                <a:solidFill>
                  <a:schemeClr val="tx1"/>
                </a:solidFill>
                <a:latin typeface="Arial" panose="020B0604020202020204" pitchFamily="34" charset="0"/>
              </a:defRPr>
            </a:lvl4pPr>
            <a:lvl5pPr>
              <a:tabLst>
                <a:tab pos="228600" algn="l"/>
              </a:tabLst>
              <a:defRPr>
                <a:solidFill>
                  <a:schemeClr val="tx1"/>
                </a:solidFill>
                <a:latin typeface="Arial" panose="020B0604020202020204" pitchFamily="34" charset="0"/>
              </a:defRPr>
            </a:lvl5pPr>
            <a:lvl6pPr eaLnBrk="0" fontAlgn="base" hangingPunct="0">
              <a:spcBef>
                <a:spcPct val="0"/>
              </a:spcBef>
              <a:spcAft>
                <a:spcPct val="0"/>
              </a:spcAft>
              <a:tabLst>
                <a:tab pos="228600" algn="l"/>
              </a:tabLst>
              <a:defRPr>
                <a:solidFill>
                  <a:schemeClr val="tx1"/>
                </a:solidFill>
                <a:latin typeface="Arial" panose="020B0604020202020204" pitchFamily="34" charset="0"/>
              </a:defRPr>
            </a:lvl6pPr>
            <a:lvl7pPr eaLnBrk="0" fontAlgn="base" hangingPunct="0">
              <a:spcBef>
                <a:spcPct val="0"/>
              </a:spcBef>
              <a:spcAft>
                <a:spcPct val="0"/>
              </a:spcAft>
              <a:tabLst>
                <a:tab pos="228600" algn="l"/>
              </a:tabLst>
              <a:defRPr>
                <a:solidFill>
                  <a:schemeClr val="tx1"/>
                </a:solidFill>
                <a:latin typeface="Arial" panose="020B0604020202020204" pitchFamily="34" charset="0"/>
              </a:defRPr>
            </a:lvl7pPr>
            <a:lvl8pPr eaLnBrk="0" fontAlgn="base" hangingPunct="0">
              <a:spcBef>
                <a:spcPct val="0"/>
              </a:spcBef>
              <a:spcAft>
                <a:spcPct val="0"/>
              </a:spcAft>
              <a:tabLst>
                <a:tab pos="228600" algn="l"/>
              </a:tabLst>
              <a:defRPr>
                <a:solidFill>
                  <a:schemeClr val="tx1"/>
                </a:solidFill>
                <a:latin typeface="Arial" panose="020B0604020202020204" pitchFamily="34" charset="0"/>
              </a:defRPr>
            </a:lvl8pPr>
            <a:lvl9pPr eaLnBrk="0" fontAlgn="base" hangingPunct="0">
              <a:spcBef>
                <a:spcPct val="0"/>
              </a:spcBef>
              <a:spcAft>
                <a:spcPct val="0"/>
              </a:spcAft>
              <a:tabLst>
                <a:tab pos="228600" algn="l"/>
              </a:tabLst>
              <a:defRPr>
                <a:solidFill>
                  <a:schemeClr val="tx1"/>
                </a:solidFill>
                <a:latin typeface="Arial" panose="020B0604020202020204" pitchFamily="34" charset="0"/>
              </a:defRPr>
            </a:lvl9pPr>
          </a:lstStyle>
          <a:p>
            <a:pPr marR="114300">
              <a:spcAft>
                <a:spcPts val="1000"/>
              </a:spcAft>
              <a:tabLst>
                <a:tab pos="228600" algn="l"/>
              </a:tabLst>
            </a:pPr>
            <a:r>
              <a:rPr lang="en-US" sz="1800" b="1" u="sng" dirty="0">
                <a:solidFill>
                  <a:srgbClr val="000000"/>
                </a:solidFill>
                <a:effectLst/>
                <a:latin typeface="+mn-lt"/>
                <a:ea typeface="Times New Roman" panose="02020603050405020304" pitchFamily="18" charset="0"/>
                <a:cs typeface="Mangal" panose="02040503050203030202" pitchFamily="18" charset="0"/>
              </a:rPr>
              <a:t>Out of Pocket Expenditure</a:t>
            </a:r>
            <a:endParaRPr lang="en-IN" sz="1800" dirty="0">
              <a:effectLst/>
              <a:latin typeface="+mn-lt"/>
              <a:ea typeface="Times New Roman" panose="02020603050405020304" pitchFamily="18" charset="0"/>
              <a:cs typeface="Mangal" panose="02040503050203030202" pitchFamily="18" charset="0"/>
            </a:endParaRPr>
          </a:p>
          <a:p>
            <a:pPr marR="114300" algn="just">
              <a:spcAft>
                <a:spcPts val="1000"/>
              </a:spcAft>
              <a:tabLst>
                <a:tab pos="228600" algn="l"/>
              </a:tabLst>
            </a:pPr>
            <a:r>
              <a:rPr lang="en-US" sz="1800" dirty="0">
                <a:solidFill>
                  <a:srgbClr val="000000"/>
                </a:solidFill>
                <a:effectLst/>
                <a:latin typeface="+mn-lt"/>
                <a:ea typeface="Times New Roman" panose="02020603050405020304" pitchFamily="18" charset="0"/>
                <a:cs typeface="Mangal" panose="02040503050203030202" pitchFamily="18" charset="0"/>
              </a:rPr>
              <a:t>OOPE on medical care of 40% beneficiaries is between Rs 1000-Rs 10000, which is on higher side and cause of concern.</a:t>
            </a:r>
            <a:endParaRPr lang="en-IN" sz="1800" dirty="0">
              <a:effectLst/>
              <a:latin typeface="+mn-lt"/>
              <a:ea typeface="Times New Roman" panose="02020603050405020304" pitchFamily="18" charset="0"/>
              <a:cs typeface="Mangal" panose="02040503050203030202" pitchFamily="18" charset="0"/>
            </a:endParaRPr>
          </a:p>
        </p:txBody>
      </p:sp>
      <p:graphicFrame>
        <p:nvGraphicFramePr>
          <p:cNvPr id="10" name="Chart 9">
            <a:extLst>
              <a:ext uri="{FF2B5EF4-FFF2-40B4-BE49-F238E27FC236}">
                <a16:creationId xmlns:a16="http://schemas.microsoft.com/office/drawing/2014/main" id="{57D8008B-8390-958B-FC92-183312DDF68F}"/>
              </a:ext>
            </a:extLst>
          </p:cNvPr>
          <p:cNvGraphicFramePr/>
          <p:nvPr>
            <p:extLst>
              <p:ext uri="{D42A27DB-BD31-4B8C-83A1-F6EECF244321}">
                <p14:modId xmlns:p14="http://schemas.microsoft.com/office/powerpoint/2010/main" val="668756582"/>
              </p:ext>
            </p:extLst>
          </p:nvPr>
        </p:nvGraphicFramePr>
        <p:xfrm>
          <a:off x="4607371" y="1484784"/>
          <a:ext cx="4429125" cy="2783562"/>
        </p:xfrm>
        <a:graphic>
          <a:graphicData uri="http://schemas.openxmlformats.org/drawingml/2006/chart">
            <c:chart xmlns:c="http://schemas.openxmlformats.org/drawingml/2006/chart" xmlns:r="http://schemas.openxmlformats.org/officeDocument/2006/relationships" r:id="rId2"/>
          </a:graphicData>
        </a:graphic>
      </p:graphicFrame>
      <p:pic>
        <p:nvPicPr>
          <p:cNvPr id="15" name="Picture 14">
            <a:extLst>
              <a:ext uri="{FF2B5EF4-FFF2-40B4-BE49-F238E27FC236}">
                <a16:creationId xmlns:a16="http://schemas.microsoft.com/office/drawing/2014/main" id="{BFC5987F-4B9C-4FAF-8C2B-AF13CA2DEC98}"/>
              </a:ext>
            </a:extLst>
          </p:cNvPr>
          <p:cNvPicPr/>
          <p:nvPr/>
        </p:nvPicPr>
        <p:blipFill rotWithShape="1">
          <a:blip r:embed="rId3" cstate="print">
            <a:extLst>
              <a:ext uri="{28A0092B-C50C-407E-A947-70E740481C1C}">
                <a14:useLocalDpi xmlns:a14="http://schemas.microsoft.com/office/drawing/2010/main" val="0"/>
              </a:ext>
            </a:extLst>
          </a:blip>
          <a:srcRect l="18950" t="20616" r="13250" b="8898"/>
          <a:stretch/>
        </p:blipFill>
        <p:spPr bwMode="auto">
          <a:xfrm>
            <a:off x="4679379" y="4581128"/>
            <a:ext cx="4429125" cy="2016224"/>
          </a:xfrm>
          <a:prstGeom prst="rect">
            <a:avLst/>
          </a:prstGeom>
          <a:noFill/>
          <a:ln>
            <a:noFill/>
          </a:ln>
          <a:extLst>
            <a:ext uri="{53640926-AAD7-44D8-BBD7-CCE9431645EC}">
              <a14:shadowObscured xmlns:a14="http://schemas.microsoft.com/office/drawing/2010/main"/>
            </a:ext>
          </a:extLst>
        </p:spPr>
      </p:pic>
      <p:sp>
        <p:nvSpPr>
          <p:cNvPr id="16" name="TextBox 15">
            <a:extLst>
              <a:ext uri="{FF2B5EF4-FFF2-40B4-BE49-F238E27FC236}">
                <a16:creationId xmlns:a16="http://schemas.microsoft.com/office/drawing/2014/main" id="{DDC0C57A-FDF7-78D9-FAC5-43C38D793430}"/>
              </a:ext>
            </a:extLst>
          </p:cNvPr>
          <p:cNvSpPr txBox="1"/>
          <p:nvPr/>
        </p:nvSpPr>
        <p:spPr>
          <a:xfrm>
            <a:off x="4821772" y="6608386"/>
            <a:ext cx="2342516" cy="276999"/>
          </a:xfrm>
          <a:prstGeom prst="rect">
            <a:avLst/>
          </a:prstGeom>
          <a:noFill/>
        </p:spPr>
        <p:txBody>
          <a:bodyPr wrap="square">
            <a:spAutoFit/>
          </a:bodyPr>
          <a:lstStyle/>
          <a:p>
            <a:r>
              <a:rPr lang="en-US" sz="1200" b="1" u="sng" dirty="0">
                <a:effectLst/>
                <a:latin typeface="Times New Roman" panose="02020603050405020304" pitchFamily="18" charset="0"/>
                <a:ea typeface="Times New Roman" panose="02020603050405020304" pitchFamily="18" charset="0"/>
              </a:rPr>
              <a:t>OOPE of Beneficiaries</a:t>
            </a:r>
            <a:endParaRPr lang="en-IN" dirty="0"/>
          </a:p>
        </p:txBody>
      </p:sp>
    </p:spTree>
    <p:extLst>
      <p:ext uri="{BB962C8B-B14F-4D97-AF65-F5344CB8AC3E}">
        <p14:creationId xmlns:p14="http://schemas.microsoft.com/office/powerpoint/2010/main" val="93830785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457200" y="43225"/>
            <a:ext cx="8229600" cy="1225535"/>
          </a:xfrm>
        </p:spPr>
        <p:txBody>
          <a:bodyPr/>
          <a:lstStyle/>
          <a:p>
            <a:r>
              <a:rPr lang="en-US" altLang="en-US" sz="3200" b="1" u="sng" dirty="0"/>
              <a:t>PATIENT SATISFACTION SURVEY : FINDINGS</a:t>
            </a:r>
          </a:p>
        </p:txBody>
      </p:sp>
      <p:sp>
        <p:nvSpPr>
          <p:cNvPr id="6148" name="Slide Number Placeholder 4"/>
          <p:cNvSpPr>
            <a:spLocks noGrp="1"/>
          </p:cNvSpPr>
          <p:nvPr>
            <p:ph type="sldNum" sz="quarter" idx="12"/>
          </p:nvPr>
        </p:nvSpPr>
        <p:spPr bwMode="auto">
          <a:noFill/>
          <a:ln>
            <a:miter lim="800000"/>
            <a:headEnd/>
            <a:tailEnd/>
          </a:ln>
        </p:spPr>
        <p:txBody>
          <a:bodyPr/>
          <a:lstStyle/>
          <a:p>
            <a:fld id="{3E83FDE3-9732-4C1F-991B-7767E7FA391B}" type="slidenum">
              <a:rPr lang="en-GB" altLang="en-US"/>
              <a:pPr/>
              <a:t>37</a:t>
            </a:fld>
            <a:endParaRPr lang="en-GB" altLang="en-US"/>
          </a:p>
        </p:txBody>
      </p:sp>
      <p:sp>
        <p:nvSpPr>
          <p:cNvPr id="7" name="TextBox 6">
            <a:extLst>
              <a:ext uri="{FF2B5EF4-FFF2-40B4-BE49-F238E27FC236}">
                <a16:creationId xmlns:a16="http://schemas.microsoft.com/office/drawing/2014/main" id="{3853190A-7756-82E9-24DE-857193525D35}"/>
              </a:ext>
            </a:extLst>
          </p:cNvPr>
          <p:cNvSpPr txBox="1"/>
          <p:nvPr/>
        </p:nvSpPr>
        <p:spPr>
          <a:xfrm>
            <a:off x="755576" y="1196752"/>
            <a:ext cx="4392488" cy="2031325"/>
          </a:xfrm>
          <a:prstGeom prst="rect">
            <a:avLst/>
          </a:prstGeom>
          <a:noFill/>
          <a:ln w="3175">
            <a:solidFill>
              <a:schemeClr val="tx1"/>
            </a:solidFill>
          </a:ln>
        </p:spPr>
        <p:txBody>
          <a:bodyPr wrap="square" rtlCol="0">
            <a:spAutoFit/>
          </a:bodyPr>
          <a:lstStyle/>
          <a:p>
            <a:r>
              <a:rPr lang="en-IN" sz="1800" b="1" u="sng" dirty="0">
                <a:solidFill>
                  <a:srgbClr val="C00000"/>
                </a:solidFill>
                <a:latin typeface="+mn-lt"/>
              </a:rPr>
              <a:t>Referral</a:t>
            </a:r>
          </a:p>
          <a:p>
            <a:r>
              <a:rPr lang="en-US" sz="1800" dirty="0">
                <a:solidFill>
                  <a:srgbClr val="C00000"/>
                </a:solidFill>
                <a:effectLst/>
                <a:latin typeface="+mn-lt"/>
                <a:ea typeface="Times New Roman" panose="02020603050405020304" pitchFamily="18" charset="0"/>
                <a:cs typeface="Mangal" panose="02040503050203030202" pitchFamily="18" charset="0"/>
              </a:rPr>
              <a:t>A sizeable number </a:t>
            </a:r>
            <a:r>
              <a:rPr lang="en-US" sz="1800" b="1" dirty="0">
                <a:solidFill>
                  <a:srgbClr val="C00000"/>
                </a:solidFill>
                <a:effectLst>
                  <a:outerShdw blurRad="38100" dist="38100" dir="2700000" algn="tl">
                    <a:srgbClr val="000000">
                      <a:alpha val="43137"/>
                    </a:srgbClr>
                  </a:outerShdw>
                </a:effectLst>
                <a:latin typeface="+mn-lt"/>
                <a:ea typeface="Times New Roman" panose="02020603050405020304" pitchFamily="18" charset="0"/>
                <a:cs typeface="Mangal" panose="02040503050203030202" pitchFamily="18" charset="0"/>
              </a:rPr>
              <a:t>(85%) of beneficiaries are satisfied </a:t>
            </a:r>
            <a:r>
              <a:rPr lang="en-US" sz="1800" dirty="0">
                <a:solidFill>
                  <a:srgbClr val="C00000"/>
                </a:solidFill>
                <a:effectLst/>
                <a:latin typeface="+mn-lt"/>
                <a:ea typeface="Times New Roman" panose="02020603050405020304" pitchFamily="18" charset="0"/>
                <a:cs typeface="Mangal" panose="02040503050203030202" pitchFamily="18" charset="0"/>
              </a:rPr>
              <a:t>with current referral system. 45% would like to get referred to Private Facility and about 50% to Service Hospitals and has very few takers for Government facilities. </a:t>
            </a:r>
            <a:endParaRPr lang="en-IN" sz="1800" dirty="0">
              <a:solidFill>
                <a:srgbClr val="C00000"/>
              </a:solidFill>
              <a:effectLst/>
              <a:latin typeface="+mn-lt"/>
              <a:ea typeface="Times New Roman" panose="02020603050405020304" pitchFamily="18" charset="0"/>
              <a:cs typeface="Mangal" panose="02040503050203030202" pitchFamily="18" charset="0"/>
            </a:endParaRPr>
          </a:p>
          <a:p>
            <a:endParaRPr lang="en-IN" sz="1800" b="1" u="sng" dirty="0"/>
          </a:p>
        </p:txBody>
      </p:sp>
      <p:sp>
        <p:nvSpPr>
          <p:cNvPr id="3" name="Rectangle 2">
            <a:extLst>
              <a:ext uri="{FF2B5EF4-FFF2-40B4-BE49-F238E27FC236}">
                <a16:creationId xmlns:a16="http://schemas.microsoft.com/office/drawing/2014/main" id="{0FDF3BDD-1EC8-B5DD-29F9-1DE04889188F}"/>
              </a:ext>
            </a:extLst>
          </p:cNvPr>
          <p:cNvSpPr>
            <a:spLocks noChangeArrowheads="1"/>
          </p:cNvSpPr>
          <p:nvPr/>
        </p:nvSpPr>
        <p:spPr bwMode="auto">
          <a:xfrm>
            <a:off x="827584" y="4601261"/>
            <a:ext cx="3816424" cy="1882567"/>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a:tabLst>
                <a:tab pos="228600" algn="l"/>
              </a:tabLst>
              <a:defRPr>
                <a:solidFill>
                  <a:schemeClr val="tx1"/>
                </a:solidFill>
                <a:latin typeface="Arial" panose="020B0604020202020204" pitchFamily="34" charset="0"/>
              </a:defRPr>
            </a:lvl1pPr>
            <a:lvl2pPr>
              <a:tabLst>
                <a:tab pos="228600" algn="l"/>
              </a:tabLst>
              <a:defRPr>
                <a:solidFill>
                  <a:schemeClr val="tx1"/>
                </a:solidFill>
                <a:latin typeface="Arial" panose="020B0604020202020204" pitchFamily="34" charset="0"/>
              </a:defRPr>
            </a:lvl2pPr>
            <a:lvl3pPr>
              <a:tabLst>
                <a:tab pos="228600" algn="l"/>
              </a:tabLst>
              <a:defRPr>
                <a:solidFill>
                  <a:schemeClr val="tx1"/>
                </a:solidFill>
                <a:latin typeface="Arial" panose="020B0604020202020204" pitchFamily="34" charset="0"/>
              </a:defRPr>
            </a:lvl3pPr>
            <a:lvl4pPr>
              <a:tabLst>
                <a:tab pos="228600" algn="l"/>
              </a:tabLst>
              <a:defRPr>
                <a:solidFill>
                  <a:schemeClr val="tx1"/>
                </a:solidFill>
                <a:latin typeface="Arial" panose="020B0604020202020204" pitchFamily="34" charset="0"/>
              </a:defRPr>
            </a:lvl4pPr>
            <a:lvl5pPr>
              <a:tabLst>
                <a:tab pos="228600" algn="l"/>
              </a:tabLst>
              <a:defRPr>
                <a:solidFill>
                  <a:schemeClr val="tx1"/>
                </a:solidFill>
                <a:latin typeface="Arial" panose="020B0604020202020204" pitchFamily="34" charset="0"/>
              </a:defRPr>
            </a:lvl5pPr>
            <a:lvl6pPr eaLnBrk="0" fontAlgn="base" hangingPunct="0">
              <a:spcBef>
                <a:spcPct val="0"/>
              </a:spcBef>
              <a:spcAft>
                <a:spcPct val="0"/>
              </a:spcAft>
              <a:tabLst>
                <a:tab pos="228600" algn="l"/>
              </a:tabLst>
              <a:defRPr>
                <a:solidFill>
                  <a:schemeClr val="tx1"/>
                </a:solidFill>
                <a:latin typeface="Arial" panose="020B0604020202020204" pitchFamily="34" charset="0"/>
              </a:defRPr>
            </a:lvl6pPr>
            <a:lvl7pPr eaLnBrk="0" fontAlgn="base" hangingPunct="0">
              <a:spcBef>
                <a:spcPct val="0"/>
              </a:spcBef>
              <a:spcAft>
                <a:spcPct val="0"/>
              </a:spcAft>
              <a:tabLst>
                <a:tab pos="228600" algn="l"/>
              </a:tabLst>
              <a:defRPr>
                <a:solidFill>
                  <a:schemeClr val="tx1"/>
                </a:solidFill>
                <a:latin typeface="Arial" panose="020B0604020202020204" pitchFamily="34" charset="0"/>
              </a:defRPr>
            </a:lvl7pPr>
            <a:lvl8pPr eaLnBrk="0" fontAlgn="base" hangingPunct="0">
              <a:spcBef>
                <a:spcPct val="0"/>
              </a:spcBef>
              <a:spcAft>
                <a:spcPct val="0"/>
              </a:spcAft>
              <a:tabLst>
                <a:tab pos="228600" algn="l"/>
              </a:tabLst>
              <a:defRPr>
                <a:solidFill>
                  <a:schemeClr val="tx1"/>
                </a:solidFill>
                <a:latin typeface="Arial" panose="020B0604020202020204" pitchFamily="34" charset="0"/>
              </a:defRPr>
            </a:lvl8pPr>
            <a:lvl9pPr eaLnBrk="0" fontAlgn="base" hangingPunct="0">
              <a:spcBef>
                <a:spcPct val="0"/>
              </a:spcBef>
              <a:spcAft>
                <a:spcPct val="0"/>
              </a:spcAft>
              <a:tabLst>
                <a:tab pos="228600" algn="l"/>
              </a:tabLst>
              <a:defRPr>
                <a:solidFill>
                  <a:schemeClr val="tx1"/>
                </a:solidFill>
                <a:latin typeface="Arial" panose="020B0604020202020204" pitchFamily="34" charset="0"/>
              </a:defRPr>
            </a:lvl9pPr>
          </a:lstStyle>
          <a:p>
            <a:pPr marR="114300" algn="just">
              <a:spcAft>
                <a:spcPts val="1000"/>
              </a:spcAft>
              <a:tabLst>
                <a:tab pos="228600" algn="l"/>
              </a:tabLst>
            </a:pPr>
            <a:r>
              <a:rPr lang="en-US" sz="1800" b="1" u="sng" dirty="0">
                <a:solidFill>
                  <a:srgbClr val="000000"/>
                </a:solidFill>
                <a:effectLst/>
                <a:latin typeface="+mn-lt"/>
                <a:ea typeface="Times New Roman" panose="02020603050405020304" pitchFamily="18" charset="0"/>
                <a:cs typeface="Mangal" panose="02040503050203030202" pitchFamily="18" charset="0"/>
              </a:rPr>
              <a:t>Satisfaction Level at </a:t>
            </a:r>
            <a:r>
              <a:rPr lang="en-US" sz="1800" b="1" u="sng" dirty="0" err="1">
                <a:solidFill>
                  <a:srgbClr val="000000"/>
                </a:solidFill>
                <a:effectLst/>
                <a:latin typeface="+mn-lt"/>
                <a:ea typeface="Times New Roman" panose="02020603050405020304" pitchFamily="18" charset="0"/>
                <a:cs typeface="Mangal" panose="02040503050203030202" pitchFamily="18" charset="0"/>
              </a:rPr>
              <a:t>Empanelled</a:t>
            </a:r>
            <a:r>
              <a:rPr lang="en-US" sz="1800" b="1" u="sng" dirty="0">
                <a:solidFill>
                  <a:srgbClr val="000000"/>
                </a:solidFill>
                <a:effectLst/>
                <a:latin typeface="+mn-lt"/>
                <a:ea typeface="Times New Roman" panose="02020603050405020304" pitchFamily="18" charset="0"/>
                <a:cs typeface="Mangal" panose="02040503050203030202" pitchFamily="18" charset="0"/>
              </a:rPr>
              <a:t> Hospital </a:t>
            </a:r>
            <a:endParaRPr lang="en-IN" sz="1800" dirty="0">
              <a:effectLst/>
              <a:latin typeface="+mn-lt"/>
              <a:ea typeface="Times New Roman" panose="02020603050405020304" pitchFamily="18" charset="0"/>
              <a:cs typeface="Mangal" panose="02040503050203030202" pitchFamily="18" charset="0"/>
            </a:endParaRPr>
          </a:p>
          <a:p>
            <a:pPr marR="114300" algn="just">
              <a:spcAft>
                <a:spcPts val="1000"/>
              </a:spcAft>
              <a:tabLst>
                <a:tab pos="228600" algn="l"/>
              </a:tabLst>
            </a:pPr>
            <a:r>
              <a:rPr lang="en-US" sz="1800" dirty="0">
                <a:solidFill>
                  <a:srgbClr val="000000"/>
                </a:solidFill>
                <a:effectLst/>
                <a:latin typeface="+mn-lt"/>
                <a:ea typeface="Times New Roman" panose="02020603050405020304" pitchFamily="18" charset="0"/>
                <a:cs typeface="Mangal" panose="02040503050203030202" pitchFamily="18" charset="0"/>
              </a:rPr>
              <a:t> The survey revealed that a considerable number </a:t>
            </a:r>
            <a:r>
              <a:rPr lang="en-US" sz="1800" b="1" dirty="0">
                <a:solidFill>
                  <a:srgbClr val="000000"/>
                </a:solidFill>
                <a:effectLst>
                  <a:outerShdw blurRad="38100" dist="38100" dir="2700000" algn="tl">
                    <a:srgbClr val="000000">
                      <a:alpha val="43137"/>
                    </a:srgbClr>
                  </a:outerShdw>
                </a:effectLst>
                <a:latin typeface="+mn-lt"/>
                <a:ea typeface="Times New Roman" panose="02020603050405020304" pitchFamily="18" charset="0"/>
                <a:cs typeface="Mangal" panose="02040503050203030202" pitchFamily="18" charset="0"/>
              </a:rPr>
              <a:t>(80%) </a:t>
            </a:r>
            <a:r>
              <a:rPr lang="en-US" sz="1800" dirty="0">
                <a:solidFill>
                  <a:srgbClr val="000000"/>
                </a:solidFill>
                <a:effectLst/>
                <a:latin typeface="+mn-lt"/>
                <a:ea typeface="Times New Roman" panose="02020603050405020304" pitchFamily="18" charset="0"/>
                <a:cs typeface="Mangal" panose="02040503050203030202" pitchFamily="18" charset="0"/>
              </a:rPr>
              <a:t>are satisfied with the referral being made to the </a:t>
            </a:r>
            <a:r>
              <a:rPr lang="en-US" sz="1800" dirty="0" err="1">
                <a:solidFill>
                  <a:srgbClr val="000000"/>
                </a:solidFill>
                <a:effectLst/>
                <a:latin typeface="+mn-lt"/>
                <a:ea typeface="Times New Roman" panose="02020603050405020304" pitchFamily="18" charset="0"/>
                <a:cs typeface="Mangal" panose="02040503050203030202" pitchFamily="18" charset="0"/>
              </a:rPr>
              <a:t>empanelled</a:t>
            </a:r>
            <a:r>
              <a:rPr lang="en-US" sz="1800" dirty="0">
                <a:solidFill>
                  <a:srgbClr val="000000"/>
                </a:solidFill>
                <a:effectLst/>
                <a:latin typeface="+mn-lt"/>
                <a:ea typeface="Times New Roman" panose="02020603050405020304" pitchFamily="18" charset="0"/>
                <a:cs typeface="Mangal" panose="02040503050203030202" pitchFamily="18" charset="0"/>
              </a:rPr>
              <a:t> hospitals.</a:t>
            </a:r>
            <a:endParaRPr lang="en-IN" sz="1800" dirty="0">
              <a:effectLst/>
              <a:latin typeface="+mn-lt"/>
              <a:ea typeface="Times New Roman" panose="02020603050405020304" pitchFamily="18" charset="0"/>
              <a:cs typeface="Mangal" panose="02040503050203030202" pitchFamily="18" charset="0"/>
            </a:endParaRPr>
          </a:p>
        </p:txBody>
      </p:sp>
      <p:pic>
        <p:nvPicPr>
          <p:cNvPr id="9" name="Picture 8">
            <a:extLst>
              <a:ext uri="{FF2B5EF4-FFF2-40B4-BE49-F238E27FC236}">
                <a16:creationId xmlns:a16="http://schemas.microsoft.com/office/drawing/2014/main" id="{29037144-BC6C-4078-9B2A-B4DC2BF1CDBB}"/>
              </a:ext>
            </a:extLst>
          </p:cNvPr>
          <p:cNvPicPr/>
          <p:nvPr/>
        </p:nvPicPr>
        <p:blipFill rotWithShape="1">
          <a:blip r:embed="rId2" cstate="print">
            <a:extLst>
              <a:ext uri="{28A0092B-C50C-407E-A947-70E740481C1C}">
                <a14:useLocalDpi xmlns:a14="http://schemas.microsoft.com/office/drawing/2010/main" val="0"/>
              </a:ext>
            </a:extLst>
          </a:blip>
          <a:srcRect l="18538" t="26709" r="23554" b="9952"/>
          <a:stretch/>
        </p:blipFill>
        <p:spPr bwMode="auto">
          <a:xfrm>
            <a:off x="5846482" y="1052736"/>
            <a:ext cx="2973990" cy="1301750"/>
          </a:xfrm>
          <a:prstGeom prst="rect">
            <a:avLst/>
          </a:prstGeom>
          <a:noFill/>
          <a:ln>
            <a:noFill/>
          </a:ln>
          <a:extLst>
            <a:ext uri="{53640926-AAD7-44D8-BBD7-CCE9431645EC}">
              <a14:shadowObscured xmlns:a14="http://schemas.microsoft.com/office/drawing/2010/main"/>
            </a:ext>
          </a:extLst>
        </p:spPr>
      </p:pic>
      <p:pic>
        <p:nvPicPr>
          <p:cNvPr id="11" name="Picture 10">
            <a:extLst>
              <a:ext uri="{FF2B5EF4-FFF2-40B4-BE49-F238E27FC236}">
                <a16:creationId xmlns:a16="http://schemas.microsoft.com/office/drawing/2014/main" id="{03F10C21-618F-47BB-BA94-45613B5D7A36}"/>
              </a:ext>
            </a:extLst>
          </p:cNvPr>
          <p:cNvPicPr/>
          <p:nvPr/>
        </p:nvPicPr>
        <p:blipFill rotWithShape="1">
          <a:blip r:embed="rId3" cstate="print">
            <a:extLst>
              <a:ext uri="{28A0092B-C50C-407E-A947-70E740481C1C}">
                <a14:useLocalDpi xmlns:a14="http://schemas.microsoft.com/office/drawing/2010/main" val="0"/>
              </a:ext>
            </a:extLst>
          </a:blip>
          <a:srcRect l="18889" t="23973" r="17333"/>
          <a:stretch/>
        </p:blipFill>
        <p:spPr bwMode="auto">
          <a:xfrm>
            <a:off x="6012161" y="2714624"/>
            <a:ext cx="2880320" cy="1578471"/>
          </a:xfrm>
          <a:prstGeom prst="rect">
            <a:avLst/>
          </a:prstGeom>
          <a:noFill/>
          <a:ln>
            <a:noFill/>
          </a:ln>
          <a:extLst>
            <a:ext uri="{53640926-AAD7-44D8-BBD7-CCE9431645EC}">
              <a14:shadowObscured xmlns:a14="http://schemas.microsoft.com/office/drawing/2010/main"/>
            </a:ext>
          </a:extLst>
        </p:spPr>
      </p:pic>
      <p:sp>
        <p:nvSpPr>
          <p:cNvPr id="12" name="TextBox 11">
            <a:extLst>
              <a:ext uri="{FF2B5EF4-FFF2-40B4-BE49-F238E27FC236}">
                <a16:creationId xmlns:a16="http://schemas.microsoft.com/office/drawing/2014/main" id="{7C18CB93-A926-90F2-2C60-B6FAEA550D04}"/>
              </a:ext>
            </a:extLst>
          </p:cNvPr>
          <p:cNvSpPr txBox="1"/>
          <p:nvPr/>
        </p:nvSpPr>
        <p:spPr>
          <a:xfrm>
            <a:off x="6102424" y="4160113"/>
            <a:ext cx="1493912" cy="276999"/>
          </a:xfrm>
          <a:prstGeom prst="rect">
            <a:avLst/>
          </a:prstGeom>
          <a:noFill/>
        </p:spPr>
        <p:txBody>
          <a:bodyPr wrap="square">
            <a:spAutoFit/>
          </a:bodyPr>
          <a:lstStyle/>
          <a:p>
            <a:r>
              <a:rPr lang="en-US" sz="1200" b="1" u="sng" dirty="0">
                <a:effectLst/>
                <a:latin typeface="Times New Roman" panose="02020603050405020304" pitchFamily="18" charset="0"/>
                <a:ea typeface="Times New Roman" panose="02020603050405020304" pitchFamily="18" charset="0"/>
              </a:rPr>
              <a:t>Referral Preference</a:t>
            </a:r>
            <a:endParaRPr lang="en-IN" dirty="0"/>
          </a:p>
        </p:txBody>
      </p:sp>
      <p:sp>
        <p:nvSpPr>
          <p:cNvPr id="14" name="TextBox 13">
            <a:extLst>
              <a:ext uri="{FF2B5EF4-FFF2-40B4-BE49-F238E27FC236}">
                <a16:creationId xmlns:a16="http://schemas.microsoft.com/office/drawing/2014/main" id="{1F03976E-5910-EE28-A974-C8751E52144C}"/>
              </a:ext>
            </a:extLst>
          </p:cNvPr>
          <p:cNvSpPr txBox="1"/>
          <p:nvPr/>
        </p:nvSpPr>
        <p:spPr>
          <a:xfrm>
            <a:off x="6084168" y="2348880"/>
            <a:ext cx="1349896" cy="276999"/>
          </a:xfrm>
          <a:prstGeom prst="rect">
            <a:avLst/>
          </a:prstGeom>
          <a:noFill/>
        </p:spPr>
        <p:txBody>
          <a:bodyPr wrap="square">
            <a:spAutoFit/>
          </a:bodyPr>
          <a:lstStyle/>
          <a:p>
            <a:r>
              <a:rPr lang="en-US" sz="1200" b="1" u="sng" dirty="0">
                <a:effectLst/>
                <a:latin typeface="Times New Roman" panose="02020603050405020304" pitchFamily="18" charset="0"/>
                <a:ea typeface="Times New Roman" panose="02020603050405020304" pitchFamily="18" charset="0"/>
              </a:rPr>
              <a:t>Ease of Referral</a:t>
            </a:r>
            <a:endParaRPr lang="en-IN" dirty="0"/>
          </a:p>
        </p:txBody>
      </p:sp>
      <p:pic>
        <p:nvPicPr>
          <p:cNvPr id="16" name="Picture 15">
            <a:extLst>
              <a:ext uri="{FF2B5EF4-FFF2-40B4-BE49-F238E27FC236}">
                <a16:creationId xmlns:a16="http://schemas.microsoft.com/office/drawing/2014/main" id="{AE245090-7901-4E1A-A390-D66968E1DCB8}"/>
              </a:ext>
            </a:extLst>
          </p:cNvPr>
          <p:cNvPicPr/>
          <p:nvPr/>
        </p:nvPicPr>
        <p:blipFill rotWithShape="1">
          <a:blip r:embed="rId4" cstate="print">
            <a:extLst>
              <a:ext uri="{28A0092B-C50C-407E-A947-70E740481C1C}">
                <a14:useLocalDpi xmlns:a14="http://schemas.microsoft.com/office/drawing/2010/main" val="0"/>
              </a:ext>
            </a:extLst>
          </a:blip>
          <a:srcRect l="12889" t="22239" r="26889"/>
          <a:stretch/>
        </p:blipFill>
        <p:spPr bwMode="auto">
          <a:xfrm>
            <a:off x="5594796" y="4842137"/>
            <a:ext cx="3441700" cy="1899231"/>
          </a:xfrm>
          <a:prstGeom prst="rect">
            <a:avLst/>
          </a:prstGeom>
          <a:noFill/>
          <a:ln>
            <a:noFill/>
          </a:ln>
          <a:extLst>
            <a:ext uri="{53640926-AAD7-44D8-BBD7-CCE9431645EC}">
              <a14:shadowObscured xmlns:a14="http://schemas.microsoft.com/office/drawing/2010/main"/>
            </a:ext>
          </a:extLst>
        </p:spPr>
      </p:pic>
      <p:sp>
        <p:nvSpPr>
          <p:cNvPr id="17" name="TextBox 16">
            <a:extLst>
              <a:ext uri="{FF2B5EF4-FFF2-40B4-BE49-F238E27FC236}">
                <a16:creationId xmlns:a16="http://schemas.microsoft.com/office/drawing/2014/main" id="{76DD10BD-5FBA-4B65-D1AB-97E212E8694B}"/>
              </a:ext>
            </a:extLst>
          </p:cNvPr>
          <p:cNvSpPr txBox="1"/>
          <p:nvPr/>
        </p:nvSpPr>
        <p:spPr>
          <a:xfrm>
            <a:off x="6012160" y="6597352"/>
            <a:ext cx="2358008" cy="276999"/>
          </a:xfrm>
          <a:prstGeom prst="rect">
            <a:avLst/>
          </a:prstGeom>
          <a:noFill/>
        </p:spPr>
        <p:txBody>
          <a:bodyPr wrap="square">
            <a:spAutoFit/>
          </a:bodyPr>
          <a:lstStyle/>
          <a:p>
            <a:r>
              <a:rPr lang="en-US" sz="1200" b="1" u="sng" dirty="0" err="1">
                <a:effectLst/>
                <a:latin typeface="Times New Roman" panose="02020603050405020304" pitchFamily="18" charset="0"/>
                <a:ea typeface="Times New Roman" panose="02020603050405020304" pitchFamily="18" charset="0"/>
              </a:rPr>
              <a:t>Empanelled</a:t>
            </a:r>
            <a:r>
              <a:rPr lang="en-US" sz="1200" b="1" u="sng" dirty="0">
                <a:effectLst/>
                <a:latin typeface="Times New Roman" panose="02020603050405020304" pitchFamily="18" charset="0"/>
                <a:ea typeface="Times New Roman" panose="02020603050405020304" pitchFamily="18" charset="0"/>
              </a:rPr>
              <a:t> facilities Satisfaction</a:t>
            </a:r>
            <a:endParaRPr lang="en-IN" dirty="0"/>
          </a:p>
        </p:txBody>
      </p:sp>
    </p:spTree>
    <p:extLst>
      <p:ext uri="{BB962C8B-B14F-4D97-AF65-F5344CB8AC3E}">
        <p14:creationId xmlns:p14="http://schemas.microsoft.com/office/powerpoint/2010/main" val="298009248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457200" y="-27384"/>
            <a:ext cx="8229600" cy="1210146"/>
          </a:xfrm>
        </p:spPr>
        <p:txBody>
          <a:bodyPr/>
          <a:lstStyle/>
          <a:p>
            <a:pPr eaLnBrk="1" hangingPunct="1"/>
            <a:r>
              <a:rPr lang="en-US" altLang="en-US" sz="3600" b="1" u="sng" dirty="0"/>
              <a:t>FINDINGS</a:t>
            </a:r>
          </a:p>
        </p:txBody>
      </p:sp>
      <p:sp>
        <p:nvSpPr>
          <p:cNvPr id="5" name="Content Placeholder 4"/>
          <p:cNvSpPr>
            <a:spLocks noGrp="1"/>
          </p:cNvSpPr>
          <p:nvPr>
            <p:ph idx="1"/>
          </p:nvPr>
        </p:nvSpPr>
        <p:spPr/>
        <p:txBody>
          <a:bodyPr/>
          <a:lstStyle/>
          <a:p>
            <a:pPr>
              <a:buNone/>
            </a:pPr>
            <a:r>
              <a:rPr lang="en-US" dirty="0"/>
              <a:t>  </a:t>
            </a:r>
          </a:p>
        </p:txBody>
      </p:sp>
      <p:graphicFrame>
        <p:nvGraphicFramePr>
          <p:cNvPr id="9" name="Table 8"/>
          <p:cNvGraphicFramePr>
            <a:graphicFrameLocks noGrp="1"/>
          </p:cNvGraphicFramePr>
          <p:nvPr>
            <p:extLst>
              <p:ext uri="{D42A27DB-BD31-4B8C-83A1-F6EECF244321}">
                <p14:modId xmlns:p14="http://schemas.microsoft.com/office/powerpoint/2010/main" val="2204590700"/>
              </p:ext>
            </p:extLst>
          </p:nvPr>
        </p:nvGraphicFramePr>
        <p:xfrm>
          <a:off x="500034" y="1772816"/>
          <a:ext cx="8186766" cy="3855355"/>
        </p:xfrm>
        <a:graphic>
          <a:graphicData uri="http://schemas.openxmlformats.org/drawingml/2006/table">
            <a:tbl>
              <a:tblPr/>
              <a:tblGrid>
                <a:gridCol w="694508">
                  <a:extLst>
                    <a:ext uri="{9D8B030D-6E8A-4147-A177-3AD203B41FA5}">
                      <a16:colId xmlns:a16="http://schemas.microsoft.com/office/drawing/2014/main" val="20000"/>
                    </a:ext>
                  </a:extLst>
                </a:gridCol>
                <a:gridCol w="3593482">
                  <a:extLst>
                    <a:ext uri="{9D8B030D-6E8A-4147-A177-3AD203B41FA5}">
                      <a16:colId xmlns:a16="http://schemas.microsoft.com/office/drawing/2014/main" val="20001"/>
                    </a:ext>
                  </a:extLst>
                </a:gridCol>
                <a:gridCol w="3898776">
                  <a:extLst>
                    <a:ext uri="{9D8B030D-6E8A-4147-A177-3AD203B41FA5}">
                      <a16:colId xmlns:a16="http://schemas.microsoft.com/office/drawing/2014/main" val="20002"/>
                    </a:ext>
                  </a:extLst>
                </a:gridCol>
              </a:tblGrid>
              <a:tr h="431873">
                <a:tc>
                  <a:txBody>
                    <a:bodyPr/>
                    <a:lstStyle/>
                    <a:p>
                      <a:pPr marL="0" marR="0">
                        <a:lnSpc>
                          <a:spcPct val="150000"/>
                        </a:lnSpc>
                        <a:spcBef>
                          <a:spcPts val="0"/>
                        </a:spcBef>
                        <a:spcAft>
                          <a:spcPts val="0"/>
                        </a:spcAft>
                      </a:pPr>
                      <a:endParaRPr lang="en-US" sz="2000" b="1" dirty="0">
                        <a:latin typeface="+mn-lt"/>
                        <a:ea typeface="Times New Roman"/>
                        <a:cs typeface="Times New Roman"/>
                      </a:endParaRPr>
                    </a:p>
                  </a:txBody>
                  <a:tcPr marL="59765" marR="5976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50000"/>
                        </a:lnSpc>
                        <a:spcBef>
                          <a:spcPts val="0"/>
                        </a:spcBef>
                        <a:spcAft>
                          <a:spcPts val="0"/>
                        </a:spcAft>
                      </a:pPr>
                      <a:r>
                        <a:rPr lang="en-US" sz="2000" b="1" dirty="0">
                          <a:latin typeface="+mn-lt"/>
                          <a:ea typeface="Times New Roman"/>
                          <a:cs typeface="Times New Roman"/>
                        </a:rPr>
                        <a:t>Other Important  Findings</a:t>
                      </a:r>
                    </a:p>
                  </a:txBody>
                  <a:tcPr marL="59765" marR="5976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50000"/>
                        </a:lnSpc>
                        <a:spcBef>
                          <a:spcPts val="0"/>
                        </a:spcBef>
                        <a:spcAft>
                          <a:spcPts val="0"/>
                        </a:spcAft>
                      </a:pPr>
                      <a:r>
                        <a:rPr lang="en-US" sz="2000" b="1" dirty="0">
                          <a:latin typeface="+mn-lt"/>
                          <a:ea typeface="Times New Roman"/>
                          <a:cs typeface="Times New Roman"/>
                        </a:rPr>
                        <a:t>Reason</a:t>
                      </a:r>
                    </a:p>
                  </a:txBody>
                  <a:tcPr marL="59765" marR="5976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810307">
                <a:tc>
                  <a:txBody>
                    <a:bodyPr/>
                    <a:lstStyle/>
                    <a:p>
                      <a:pPr marL="0" marR="0">
                        <a:lnSpc>
                          <a:spcPct val="150000"/>
                        </a:lnSpc>
                        <a:spcBef>
                          <a:spcPts val="0"/>
                        </a:spcBef>
                        <a:spcAft>
                          <a:spcPts val="0"/>
                        </a:spcAft>
                      </a:pPr>
                      <a:r>
                        <a:rPr lang="en-US" sz="2000" b="0" dirty="0">
                          <a:solidFill>
                            <a:srgbClr val="C00000"/>
                          </a:solidFill>
                          <a:latin typeface="+mn-lt"/>
                          <a:ea typeface="Times New Roman"/>
                          <a:cs typeface="Times New Roman"/>
                        </a:rPr>
                        <a:t>1.</a:t>
                      </a:r>
                    </a:p>
                  </a:txBody>
                  <a:tcPr marL="59765" marR="5976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1000"/>
                        </a:spcAft>
                      </a:pPr>
                      <a:r>
                        <a:rPr lang="en-US" sz="2000" kern="1200" dirty="0">
                          <a:solidFill>
                            <a:srgbClr val="C00000"/>
                          </a:solidFill>
                          <a:effectLst/>
                          <a:latin typeface="+mn-lt"/>
                          <a:ea typeface="Times New Roman" panose="02020603050405020304" pitchFamily="18" charset="0"/>
                          <a:cs typeface="Mangal" panose="02040503050203030202" pitchFamily="18" charset="0"/>
                        </a:rPr>
                        <a:t>No of Doctors </a:t>
                      </a:r>
                      <a:endParaRPr lang="en-IN" sz="2000" dirty="0">
                        <a:solidFill>
                          <a:srgbClr val="C00000"/>
                        </a:solidFill>
                        <a:effectLst/>
                        <a:latin typeface="+mn-lt"/>
                        <a:ea typeface="Times New Roman" panose="02020603050405020304" pitchFamily="18" charset="0"/>
                        <a:cs typeface="Mangal" panose="02040503050203030202" pitchFamily="18" charset="0"/>
                      </a:endParaRPr>
                    </a:p>
                  </a:txBody>
                  <a:tcPr marL="59690" marR="59690" marT="82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1000"/>
                        </a:spcAft>
                      </a:pPr>
                      <a:r>
                        <a:rPr lang="en-US" sz="2000" kern="1200" dirty="0">
                          <a:solidFill>
                            <a:srgbClr val="C00000"/>
                          </a:solidFill>
                          <a:effectLst/>
                          <a:latin typeface="+mn-lt"/>
                          <a:ea typeface="Times New Roman" panose="02020603050405020304" pitchFamily="18" charset="0"/>
                          <a:cs typeface="Mangal" panose="02040503050203030202" pitchFamily="18" charset="0"/>
                        </a:rPr>
                        <a:t>No of doctors be increased to reduce the waiting time </a:t>
                      </a:r>
                      <a:endParaRPr lang="en-IN" sz="2000" dirty="0">
                        <a:solidFill>
                          <a:srgbClr val="C00000"/>
                        </a:solidFill>
                        <a:effectLst/>
                        <a:latin typeface="+mn-lt"/>
                        <a:ea typeface="Times New Roman" panose="02020603050405020304" pitchFamily="18" charset="0"/>
                        <a:cs typeface="Mangal" panose="02040503050203030202" pitchFamily="18" charset="0"/>
                      </a:endParaRPr>
                    </a:p>
                  </a:txBody>
                  <a:tcPr marL="59690" marR="59690" marT="82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1215460">
                <a:tc>
                  <a:txBody>
                    <a:bodyPr/>
                    <a:lstStyle/>
                    <a:p>
                      <a:pPr marL="0" marR="0">
                        <a:lnSpc>
                          <a:spcPct val="150000"/>
                        </a:lnSpc>
                        <a:spcBef>
                          <a:spcPts val="0"/>
                        </a:spcBef>
                        <a:spcAft>
                          <a:spcPts val="0"/>
                        </a:spcAft>
                      </a:pPr>
                      <a:r>
                        <a:rPr lang="en-US" sz="2000" b="0" dirty="0">
                          <a:latin typeface="+mn-lt"/>
                          <a:ea typeface="Times New Roman"/>
                          <a:cs typeface="Times New Roman"/>
                        </a:rPr>
                        <a:t>2.</a:t>
                      </a:r>
                    </a:p>
                  </a:txBody>
                  <a:tcPr marL="59765" marR="5976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1000"/>
                        </a:spcAft>
                      </a:pPr>
                      <a:r>
                        <a:rPr lang="en-US" sz="2000" kern="1200" dirty="0">
                          <a:solidFill>
                            <a:srgbClr val="000000"/>
                          </a:solidFill>
                          <a:effectLst/>
                          <a:latin typeface="+mn-lt"/>
                          <a:ea typeface="Times New Roman" panose="02020603050405020304" pitchFamily="18" charset="0"/>
                          <a:cs typeface="Mangal" panose="02040503050203030202" pitchFamily="18" charset="0"/>
                        </a:rPr>
                        <a:t> </a:t>
                      </a:r>
                      <a:r>
                        <a:rPr lang="en-US" sz="2000" dirty="0">
                          <a:solidFill>
                            <a:srgbClr val="000000"/>
                          </a:solidFill>
                          <a:effectLst/>
                          <a:latin typeface="+mn-lt"/>
                          <a:ea typeface="Times New Roman" panose="02020603050405020304" pitchFamily="18" charset="0"/>
                          <a:cs typeface="Mangal" panose="02040503050203030202" pitchFamily="18" charset="0"/>
                        </a:rPr>
                        <a:t>Lab/Diagnostics tests</a:t>
                      </a:r>
                      <a:endParaRPr lang="en-IN" sz="2000" dirty="0">
                        <a:effectLst/>
                        <a:latin typeface="+mn-lt"/>
                        <a:ea typeface="Times New Roman" panose="02020603050405020304" pitchFamily="18" charset="0"/>
                        <a:cs typeface="Mangal" panose="02040503050203030202" pitchFamily="18" charset="0"/>
                      </a:endParaRPr>
                    </a:p>
                  </a:txBody>
                  <a:tcPr marL="59690" marR="59690" marT="82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1000"/>
                        </a:spcAft>
                      </a:pPr>
                      <a:r>
                        <a:rPr lang="en-US" sz="2000" dirty="0">
                          <a:solidFill>
                            <a:srgbClr val="000000"/>
                          </a:solidFill>
                          <a:effectLst/>
                          <a:latin typeface="+mn-lt"/>
                          <a:ea typeface="Times New Roman" panose="02020603050405020304" pitchFamily="18" charset="0"/>
                          <a:cs typeface="Mangal" panose="02040503050203030202" pitchFamily="18" charset="0"/>
                        </a:rPr>
                        <a:t>Report to be made available same day</a:t>
                      </a:r>
                      <a:r>
                        <a:rPr lang="en-US" sz="2000" kern="1200" dirty="0">
                          <a:solidFill>
                            <a:srgbClr val="000000"/>
                          </a:solidFill>
                          <a:effectLst/>
                          <a:latin typeface="+mn-lt"/>
                          <a:ea typeface="Times New Roman" panose="02020603050405020304" pitchFamily="18" charset="0"/>
                          <a:cs typeface="Mangal" panose="02040503050203030202" pitchFamily="18" charset="0"/>
                        </a:rPr>
                        <a:t> </a:t>
                      </a:r>
                      <a:endParaRPr lang="en-IN" sz="2000" dirty="0">
                        <a:effectLst/>
                        <a:latin typeface="+mn-lt"/>
                        <a:ea typeface="Times New Roman" panose="02020603050405020304" pitchFamily="18" charset="0"/>
                        <a:cs typeface="Mangal" panose="02040503050203030202" pitchFamily="18" charset="0"/>
                      </a:endParaRPr>
                    </a:p>
                  </a:txBody>
                  <a:tcPr marL="59690" marR="59690" marT="82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810307">
                <a:tc>
                  <a:txBody>
                    <a:bodyPr/>
                    <a:lstStyle/>
                    <a:p>
                      <a:pPr marL="0" marR="0">
                        <a:lnSpc>
                          <a:spcPct val="150000"/>
                        </a:lnSpc>
                        <a:spcBef>
                          <a:spcPts val="0"/>
                        </a:spcBef>
                        <a:spcAft>
                          <a:spcPts val="0"/>
                        </a:spcAft>
                      </a:pPr>
                      <a:r>
                        <a:rPr lang="en-US" sz="2000" b="0" dirty="0">
                          <a:solidFill>
                            <a:srgbClr val="C00000"/>
                          </a:solidFill>
                          <a:latin typeface="+mn-lt"/>
                          <a:ea typeface="Times New Roman"/>
                          <a:cs typeface="Times New Roman"/>
                        </a:rPr>
                        <a:t>3.</a:t>
                      </a:r>
                    </a:p>
                  </a:txBody>
                  <a:tcPr marL="59765" marR="5976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1000"/>
                        </a:spcAft>
                      </a:pPr>
                      <a:r>
                        <a:rPr lang="en-US" sz="2000" kern="1200" dirty="0">
                          <a:solidFill>
                            <a:srgbClr val="C00000"/>
                          </a:solidFill>
                          <a:effectLst/>
                          <a:latin typeface="+mn-lt"/>
                          <a:ea typeface="Times New Roman" panose="02020603050405020304" pitchFamily="18" charset="0"/>
                          <a:cs typeface="Mangal" panose="02040503050203030202" pitchFamily="18" charset="0"/>
                        </a:rPr>
                        <a:t>Medicines </a:t>
                      </a:r>
                      <a:endParaRPr lang="en-IN" sz="2000" dirty="0">
                        <a:solidFill>
                          <a:srgbClr val="C00000"/>
                        </a:solidFill>
                        <a:effectLst/>
                        <a:latin typeface="+mn-lt"/>
                        <a:ea typeface="Times New Roman" panose="02020603050405020304" pitchFamily="18" charset="0"/>
                        <a:cs typeface="Mangal" panose="02040503050203030202" pitchFamily="18" charset="0"/>
                      </a:endParaRPr>
                    </a:p>
                  </a:txBody>
                  <a:tcPr marL="59690" marR="59690" marT="82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1000"/>
                        </a:spcAft>
                      </a:pPr>
                      <a:r>
                        <a:rPr lang="en-US" sz="2000" kern="1200" dirty="0">
                          <a:solidFill>
                            <a:srgbClr val="C00000"/>
                          </a:solidFill>
                          <a:effectLst/>
                          <a:latin typeface="+mn-lt"/>
                          <a:ea typeface="Times New Roman" panose="02020603050405020304" pitchFamily="18" charset="0"/>
                          <a:cs typeface="Mangal" panose="02040503050203030202" pitchFamily="18" charset="0"/>
                        </a:rPr>
                        <a:t>Costly medicines not available. In lieu medicines issued. Medicines of all strengths not available.</a:t>
                      </a:r>
                      <a:endParaRPr lang="en-IN" sz="2000" dirty="0">
                        <a:solidFill>
                          <a:srgbClr val="C00000"/>
                        </a:solidFill>
                        <a:effectLst/>
                        <a:latin typeface="+mn-lt"/>
                        <a:ea typeface="Times New Roman" panose="02020603050405020304" pitchFamily="18" charset="0"/>
                        <a:cs typeface="Mangal" panose="02040503050203030202" pitchFamily="18" charset="0"/>
                      </a:endParaRPr>
                    </a:p>
                  </a:txBody>
                  <a:tcPr marL="59690" marR="59690" marT="82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a:xfrm>
            <a:off x="0" y="0"/>
            <a:ext cx="9144000" cy="1196975"/>
          </a:xfrm>
        </p:spPr>
        <p:txBody>
          <a:bodyPr/>
          <a:lstStyle/>
          <a:p>
            <a:pPr eaLnBrk="1" hangingPunct="1"/>
            <a:r>
              <a:rPr lang="en-IN" altLang="en-US" sz="3600" b="1" u="sng" dirty="0"/>
              <a:t>CONCLUSION</a:t>
            </a:r>
          </a:p>
        </p:txBody>
      </p:sp>
      <p:sp>
        <p:nvSpPr>
          <p:cNvPr id="10243" name="Content Placeholder 2"/>
          <p:cNvSpPr>
            <a:spLocks noGrp="1"/>
          </p:cNvSpPr>
          <p:nvPr>
            <p:ph idx="1"/>
          </p:nvPr>
        </p:nvSpPr>
        <p:spPr>
          <a:xfrm>
            <a:off x="251520" y="764704"/>
            <a:ext cx="8707437" cy="6021288"/>
          </a:xfrm>
        </p:spPr>
        <p:txBody>
          <a:bodyPr/>
          <a:lstStyle/>
          <a:p>
            <a:pPr marL="0" marR="114300" indent="0" algn="just">
              <a:lnSpc>
                <a:spcPct val="150000"/>
              </a:lnSpc>
              <a:spcAft>
                <a:spcPts val="1000"/>
              </a:spcAft>
              <a:buNone/>
              <a:tabLst>
                <a:tab pos="228600" algn="l"/>
              </a:tabLst>
            </a:pPr>
            <a:r>
              <a:rPr lang="en-US" sz="2000" b="1" u="sng" dirty="0">
                <a:solidFill>
                  <a:srgbClr val="000000"/>
                </a:solidFill>
                <a:effectLst/>
                <a:ea typeface="Times New Roman" panose="02020603050405020304" pitchFamily="18" charset="0"/>
                <a:cs typeface="Mangal" panose="02040503050203030202" pitchFamily="18" charset="0"/>
              </a:rPr>
              <a:t>NQAS</a:t>
            </a:r>
            <a:endParaRPr lang="en-IN" sz="2000" dirty="0">
              <a:effectLst/>
              <a:ea typeface="Times New Roman" panose="02020603050405020304" pitchFamily="18" charset="0"/>
              <a:cs typeface="Mangal" panose="02040503050203030202" pitchFamily="18" charset="0"/>
            </a:endParaRPr>
          </a:p>
          <a:p>
            <a:pPr marL="342900" marR="114300" lvl="0" indent="-342900" algn="just">
              <a:lnSpc>
                <a:spcPct val="150000"/>
              </a:lnSpc>
              <a:buFont typeface="+mj-lt"/>
              <a:buAutoNum type="arabicPeriod"/>
              <a:tabLst>
                <a:tab pos="228600" algn="l"/>
              </a:tabLst>
            </a:pPr>
            <a:r>
              <a:rPr lang="en-US" sz="2000" b="1" dirty="0">
                <a:effectLst>
                  <a:outerShdw blurRad="38100" dist="38100" dir="2700000" algn="tl">
                    <a:srgbClr val="000000">
                      <a:alpha val="43137"/>
                    </a:srgbClr>
                  </a:outerShdw>
                </a:effectLst>
                <a:ea typeface="Times New Roman" panose="02020603050405020304" pitchFamily="18" charset="0"/>
                <a:cs typeface="Mangal" panose="02040503050203030202" pitchFamily="18" charset="0"/>
              </a:rPr>
              <a:t>NQAS Score Card for OPD is 75.58</a:t>
            </a:r>
            <a:r>
              <a:rPr lang="en-US" sz="2000" dirty="0">
                <a:effectLst/>
                <a:ea typeface="Times New Roman" panose="02020603050405020304" pitchFamily="18" charset="0"/>
                <a:cs typeface="Mangal" panose="02040503050203030202" pitchFamily="18" charset="0"/>
              </a:rPr>
              <a:t>, which is reasonably high. It should be read in conjunction with following facts that:-</a:t>
            </a:r>
            <a:endParaRPr lang="en-IN" sz="2000" dirty="0">
              <a:effectLst/>
              <a:ea typeface="Calibri" panose="020F0502020204030204" pitchFamily="34" charset="0"/>
              <a:cs typeface="Mangal" panose="02040503050203030202" pitchFamily="18" charset="0"/>
            </a:endParaRPr>
          </a:p>
          <a:p>
            <a:pPr marR="114300" lvl="1" indent="-342900" algn="just">
              <a:lnSpc>
                <a:spcPct val="150000"/>
              </a:lnSpc>
              <a:buFont typeface="Wingdings" panose="05000000000000000000" pitchFamily="2" charset="2"/>
              <a:buChar char=""/>
              <a:tabLst>
                <a:tab pos="228600" algn="l"/>
              </a:tabLst>
            </a:pPr>
            <a:r>
              <a:rPr lang="en-US" sz="2000" dirty="0">
                <a:solidFill>
                  <a:srgbClr val="C00000"/>
                </a:solidFill>
                <a:effectLst/>
                <a:ea typeface="Times New Roman" panose="02020603050405020304" pitchFamily="18" charset="0"/>
                <a:cs typeface="Mangal" panose="02040503050203030202" pitchFamily="18" charset="0"/>
              </a:rPr>
              <a:t>The </a:t>
            </a:r>
            <a:r>
              <a:rPr lang="en-US" sz="2000" b="1" dirty="0">
                <a:solidFill>
                  <a:srgbClr val="C00000"/>
                </a:solidFill>
                <a:effectLst/>
                <a:ea typeface="Times New Roman" panose="02020603050405020304" pitchFamily="18" charset="0"/>
                <a:cs typeface="Mangal" panose="02040503050203030202" pitchFamily="18" charset="0"/>
              </a:rPr>
              <a:t>standards</a:t>
            </a:r>
            <a:r>
              <a:rPr lang="en-US" sz="2000" dirty="0">
                <a:solidFill>
                  <a:srgbClr val="C00000"/>
                </a:solidFill>
                <a:effectLst/>
                <a:ea typeface="Times New Roman" panose="02020603050405020304" pitchFamily="18" charset="0"/>
                <a:cs typeface="Mangal" panose="02040503050203030202" pitchFamily="18" charset="0"/>
              </a:rPr>
              <a:t> have neither been designed for the subject health facility nor were they prepared for such an audit, therefore </a:t>
            </a:r>
            <a:r>
              <a:rPr lang="en-US" sz="2000" b="1" dirty="0">
                <a:solidFill>
                  <a:srgbClr val="C00000"/>
                </a:solidFill>
                <a:effectLst/>
                <a:ea typeface="Times New Roman" panose="02020603050405020304" pitchFamily="18" charset="0"/>
                <a:cs typeface="Mangal" panose="02040503050203030202" pitchFamily="18" charset="0"/>
              </a:rPr>
              <a:t>not applicable in absolute terms.</a:t>
            </a:r>
            <a:endParaRPr lang="en-IN" sz="2000" b="1" dirty="0">
              <a:solidFill>
                <a:srgbClr val="C00000"/>
              </a:solidFill>
              <a:effectLst/>
              <a:ea typeface="Calibri" panose="020F0502020204030204" pitchFamily="34" charset="0"/>
              <a:cs typeface="Mangal" panose="02040503050203030202" pitchFamily="18" charset="0"/>
            </a:endParaRPr>
          </a:p>
          <a:p>
            <a:pPr marR="114300" lvl="1" indent="-342900" algn="just">
              <a:lnSpc>
                <a:spcPct val="150000"/>
              </a:lnSpc>
              <a:buFont typeface="Wingdings" panose="05000000000000000000" pitchFamily="2" charset="2"/>
              <a:buChar char=""/>
              <a:tabLst>
                <a:tab pos="228600" algn="l"/>
              </a:tabLst>
            </a:pPr>
            <a:r>
              <a:rPr lang="en-US" sz="2000" dirty="0">
                <a:effectLst/>
                <a:ea typeface="Times New Roman" panose="02020603050405020304" pitchFamily="18" charset="0"/>
                <a:cs typeface="Mangal" panose="02040503050203030202" pitchFamily="18" charset="0"/>
              </a:rPr>
              <a:t>The </a:t>
            </a:r>
            <a:r>
              <a:rPr lang="en-US" sz="2000" b="1" dirty="0">
                <a:effectLst/>
                <a:ea typeface="Times New Roman" panose="02020603050405020304" pitchFamily="18" charset="0"/>
                <a:cs typeface="Mangal" panose="02040503050203030202" pitchFamily="18" charset="0"/>
              </a:rPr>
              <a:t>final score has a weightage of all 6 categories </a:t>
            </a:r>
            <a:r>
              <a:rPr lang="en-US" sz="2000" dirty="0">
                <a:effectLst/>
                <a:ea typeface="Times New Roman" panose="02020603050405020304" pitchFamily="18" charset="0"/>
                <a:cs typeface="Mangal" panose="02040503050203030202" pitchFamily="18" charset="0"/>
              </a:rPr>
              <a:t>(OPD, </a:t>
            </a:r>
            <a:r>
              <a:rPr lang="en-US" sz="2000" dirty="0" err="1">
                <a:effectLst/>
                <a:ea typeface="Times New Roman" panose="02020603050405020304" pitchFamily="18" charset="0"/>
                <a:cs typeface="Mangal" panose="02040503050203030202" pitchFamily="18" charset="0"/>
              </a:rPr>
              <a:t>Labour</a:t>
            </a:r>
            <a:r>
              <a:rPr lang="en-US" sz="2000" dirty="0">
                <a:effectLst/>
                <a:ea typeface="Times New Roman" panose="02020603050405020304" pitchFamily="18" charset="0"/>
                <a:cs typeface="Mangal" panose="02040503050203030202" pitchFamily="18" charset="0"/>
              </a:rPr>
              <a:t> Room, IPD, Laboratory, NHP, General) out of which only one category, i.e., OPD has been assessed.</a:t>
            </a:r>
            <a:endParaRPr lang="en-IN" sz="2000" dirty="0">
              <a:effectLst/>
              <a:ea typeface="Calibri" panose="020F0502020204030204" pitchFamily="34" charset="0"/>
              <a:cs typeface="Mangal" panose="02040503050203030202" pitchFamily="18" charset="0"/>
            </a:endParaRPr>
          </a:p>
          <a:p>
            <a:pPr marR="114300" lvl="1" indent="-342900" algn="just">
              <a:lnSpc>
                <a:spcPct val="150000"/>
              </a:lnSpc>
              <a:buFont typeface="Wingdings" panose="05000000000000000000" pitchFamily="2" charset="2"/>
              <a:buChar char=""/>
              <a:tabLst>
                <a:tab pos="228600" algn="l"/>
              </a:tabLst>
            </a:pPr>
            <a:r>
              <a:rPr lang="en-US" sz="2000" dirty="0">
                <a:solidFill>
                  <a:srgbClr val="C00000"/>
                </a:solidFill>
                <a:effectLst/>
                <a:ea typeface="Times New Roman" panose="02020603050405020304" pitchFamily="18" charset="0"/>
                <a:cs typeface="Mangal" panose="02040503050203030202" pitchFamily="18" charset="0"/>
              </a:rPr>
              <a:t>The </a:t>
            </a:r>
            <a:r>
              <a:rPr lang="en-US" sz="2000" b="1" dirty="0">
                <a:solidFill>
                  <a:srgbClr val="C00000"/>
                </a:solidFill>
                <a:effectLst/>
                <a:ea typeface="Times New Roman" panose="02020603050405020304" pitchFamily="18" charset="0"/>
                <a:cs typeface="Mangal" panose="02040503050203030202" pitchFamily="18" charset="0"/>
              </a:rPr>
              <a:t>relative score of OPD is high </a:t>
            </a:r>
            <a:r>
              <a:rPr lang="en-US" sz="2000" dirty="0">
                <a:solidFill>
                  <a:srgbClr val="C00000"/>
                </a:solidFill>
                <a:effectLst/>
                <a:ea typeface="Times New Roman" panose="02020603050405020304" pitchFamily="18" charset="0"/>
                <a:cs typeface="Mangal" panose="02040503050203030202" pitchFamily="18" charset="0"/>
              </a:rPr>
              <a:t>because, </a:t>
            </a:r>
            <a:r>
              <a:rPr lang="en-US" sz="2000" b="1" dirty="0">
                <a:solidFill>
                  <a:srgbClr val="C00000"/>
                </a:solidFill>
                <a:effectLst/>
                <a:ea typeface="Times New Roman" panose="02020603050405020304" pitchFamily="18" charset="0"/>
                <a:cs typeface="Mangal" panose="02040503050203030202" pitchFamily="18" charset="0"/>
              </a:rPr>
              <a:t>not mandated sections of standards have been awarded full 2 marks. </a:t>
            </a:r>
            <a:endParaRPr lang="en-IN" sz="2000" b="1" dirty="0">
              <a:solidFill>
                <a:srgbClr val="C00000"/>
              </a:solidFill>
              <a:effectLst/>
              <a:ea typeface="Calibri" panose="020F0502020204030204" pitchFamily="34" charset="0"/>
              <a:cs typeface="Mangal" panose="02040503050203030202" pitchFamily="18" charset="0"/>
            </a:endParaRPr>
          </a:p>
          <a:p>
            <a:pPr marR="114300" lvl="1" indent="-342900" algn="just">
              <a:lnSpc>
                <a:spcPct val="150000"/>
              </a:lnSpc>
              <a:spcAft>
                <a:spcPts val="1000"/>
              </a:spcAft>
              <a:buFont typeface="Wingdings" panose="05000000000000000000" pitchFamily="2" charset="2"/>
              <a:buChar char=""/>
              <a:tabLst>
                <a:tab pos="228600" algn="l"/>
              </a:tabLst>
            </a:pPr>
            <a:r>
              <a:rPr lang="en-US" sz="2000" dirty="0">
                <a:effectLst/>
                <a:ea typeface="Times New Roman" panose="02020603050405020304" pitchFamily="18" charset="0"/>
                <a:cs typeface="Mangal" panose="02040503050203030202" pitchFamily="18" charset="0"/>
              </a:rPr>
              <a:t>The audit has been carried out in restricted pandemic conditions.</a:t>
            </a:r>
            <a:endParaRPr lang="en-IN" sz="2000" dirty="0">
              <a:effectLst/>
              <a:ea typeface="Calibri" panose="020F0502020204030204" pitchFamily="34" charset="0"/>
              <a:cs typeface="Mangal" panose="02040503050203030202" pitchFamily="18" charset="0"/>
            </a:endParaRPr>
          </a:p>
          <a:p>
            <a:pPr lvl="0"/>
            <a:endParaRPr lang="en-US" sz="2800" dirty="0"/>
          </a:p>
        </p:txBody>
      </p:sp>
    </p:spTree>
    <p:extLst>
      <p:ext uri="{BB962C8B-B14F-4D97-AF65-F5344CB8AC3E}">
        <p14:creationId xmlns:p14="http://schemas.microsoft.com/office/powerpoint/2010/main" val="25057920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title"/>
          </p:nvPr>
        </p:nvSpPr>
        <p:spPr>
          <a:xfrm>
            <a:off x="457200" y="-27384"/>
            <a:ext cx="8229600" cy="1143000"/>
          </a:xfrm>
        </p:spPr>
        <p:txBody>
          <a:bodyPr/>
          <a:lstStyle/>
          <a:p>
            <a:r>
              <a:rPr lang="en-US" altLang="en-US" sz="3600" b="1" u="sng" dirty="0"/>
              <a:t>INTRODUCTION</a:t>
            </a:r>
          </a:p>
        </p:txBody>
      </p:sp>
      <p:sp>
        <p:nvSpPr>
          <p:cNvPr id="3" name="Content Placeholder 2"/>
          <p:cNvSpPr>
            <a:spLocks noGrp="1"/>
          </p:cNvSpPr>
          <p:nvPr>
            <p:ph idx="1"/>
          </p:nvPr>
        </p:nvSpPr>
        <p:spPr>
          <a:xfrm>
            <a:off x="179388" y="1124744"/>
            <a:ext cx="8964612" cy="5582420"/>
          </a:xfrm>
        </p:spPr>
        <p:txBody>
          <a:bodyPr/>
          <a:lstStyle/>
          <a:p>
            <a:pPr algn="just">
              <a:buFont typeface="Wingdings" panose="05000000000000000000" pitchFamily="2" charset="2"/>
              <a:buChar char="Ø"/>
              <a:defRPr/>
            </a:pPr>
            <a:r>
              <a:rPr lang="en-IN" sz="2800" dirty="0">
                <a:solidFill>
                  <a:srgbClr val="C00000"/>
                </a:solidFill>
              </a:rPr>
              <a:t> </a:t>
            </a:r>
            <a:r>
              <a:rPr lang="en-US" sz="2400" dirty="0">
                <a:solidFill>
                  <a:srgbClr val="C00000"/>
                </a:solidFill>
              </a:rPr>
              <a:t>The </a:t>
            </a:r>
            <a:r>
              <a:rPr lang="en-US" sz="2400" b="1" dirty="0">
                <a:solidFill>
                  <a:srgbClr val="C00000"/>
                </a:solidFill>
              </a:rPr>
              <a:t>Ex-Servicemen Contributory Health Scheme (ECHS) was launched on 01 Apr 2003</a:t>
            </a:r>
            <a:r>
              <a:rPr lang="en-US" sz="2400" dirty="0">
                <a:solidFill>
                  <a:srgbClr val="C00000"/>
                </a:solidFill>
              </a:rPr>
              <a:t>.</a:t>
            </a:r>
          </a:p>
          <a:p>
            <a:pPr algn="just">
              <a:buFont typeface="Wingdings" panose="05000000000000000000" pitchFamily="2" charset="2"/>
              <a:buChar char="Ø"/>
              <a:defRPr/>
            </a:pPr>
            <a:r>
              <a:rPr lang="en-US" sz="2400" dirty="0"/>
              <a:t> Ex-servicemen pensioners and their dependents who were only entitled for treatment in service hospital are now authorized treatment also in empanelled private hospitals.</a:t>
            </a:r>
            <a:endParaRPr lang="en-IN" sz="2400" dirty="0"/>
          </a:p>
          <a:p>
            <a:pPr algn="just">
              <a:buFont typeface="Wingdings" panose="05000000000000000000" pitchFamily="2" charset="2"/>
              <a:buChar char="Ø"/>
              <a:defRPr/>
            </a:pPr>
            <a:r>
              <a:rPr lang="en-IN" sz="2400" dirty="0">
                <a:solidFill>
                  <a:srgbClr val="C00000"/>
                </a:solidFill>
              </a:rPr>
              <a:t> More than </a:t>
            </a:r>
            <a:r>
              <a:rPr lang="en-IN" sz="2400" b="1" dirty="0">
                <a:solidFill>
                  <a:srgbClr val="C00000"/>
                </a:solidFill>
              </a:rPr>
              <a:t>30 lakh Ex-Servicemen today </a:t>
            </a:r>
            <a:r>
              <a:rPr lang="en-IN" sz="2400" dirty="0">
                <a:solidFill>
                  <a:srgbClr val="C00000"/>
                </a:solidFill>
              </a:rPr>
              <a:t>and the number grows by 55,000 to 60,000 every year. </a:t>
            </a:r>
          </a:p>
          <a:p>
            <a:pPr algn="just">
              <a:buFont typeface="Wingdings" panose="05000000000000000000" pitchFamily="2" charset="2"/>
              <a:buChar char="Ø"/>
              <a:defRPr/>
            </a:pPr>
            <a:r>
              <a:rPr lang="en-IN" sz="2400" dirty="0"/>
              <a:t> </a:t>
            </a:r>
            <a:r>
              <a:rPr lang="en-IN" sz="2400" b="1" dirty="0"/>
              <a:t>Retirement at relatively younger age </a:t>
            </a:r>
            <a:r>
              <a:rPr lang="en-IN" sz="2400" dirty="0"/>
              <a:t>; 85 percent of the armed forces personnel compulsorily retire between 35-37 years of age and 12-13 percent between 40-54 years of age.</a:t>
            </a:r>
          </a:p>
          <a:p>
            <a:pPr algn="just">
              <a:spcBef>
                <a:spcPts val="600"/>
              </a:spcBef>
              <a:spcAft>
                <a:spcPts val="600"/>
              </a:spcAft>
              <a:buFont typeface="Wingdings" panose="05000000000000000000" pitchFamily="2" charset="2"/>
              <a:buChar char="Ø"/>
              <a:defRPr/>
            </a:pPr>
            <a:r>
              <a:rPr lang="en-US" sz="2400" dirty="0">
                <a:solidFill>
                  <a:srgbClr val="C00000"/>
                </a:solidFill>
              </a:rPr>
              <a:t>Study was undertaken with an objective to </a:t>
            </a:r>
            <a:r>
              <a:rPr lang="en-US" sz="2400" dirty="0">
                <a:solidFill>
                  <a:srgbClr val="C00000"/>
                </a:solidFill>
                <a:cs typeface="Arial" pitchFamily="34" charset="0"/>
              </a:rPr>
              <a:t>develop an in-depth understanding of Organization Structure, Operations, Management and Policies of ECHS and t</a:t>
            </a:r>
            <a:r>
              <a:rPr lang="en-US" sz="2400" dirty="0">
                <a:solidFill>
                  <a:srgbClr val="C00000"/>
                </a:solidFill>
              </a:rPr>
              <a:t>o carry out “</a:t>
            </a:r>
            <a:r>
              <a:rPr lang="en-US" sz="2400" b="1" dirty="0">
                <a:solidFill>
                  <a:srgbClr val="C00000"/>
                </a:solidFill>
              </a:rPr>
              <a:t>Quality Assessment and Audit of ECHS Polyclinic”, Base Hospital, Delhi Cantt</a:t>
            </a:r>
            <a:r>
              <a:rPr lang="en-US" sz="2400" dirty="0">
                <a:solidFill>
                  <a:srgbClr val="C00000"/>
                </a:solidFill>
              </a:rPr>
              <a:t>. </a:t>
            </a:r>
          </a:p>
          <a:p>
            <a:pPr>
              <a:buFont typeface="Wingdings" panose="05000000000000000000" pitchFamily="2" charset="2"/>
              <a:buChar char="Ø"/>
              <a:defRPr/>
            </a:pPr>
            <a:endParaRPr lang="en-IN" sz="2400" dirty="0"/>
          </a:p>
        </p:txBody>
      </p:sp>
      <p:sp>
        <p:nvSpPr>
          <p:cNvPr id="4100" name="Slide Number Placeholder 4"/>
          <p:cNvSpPr>
            <a:spLocks noGrp="1"/>
          </p:cNvSpPr>
          <p:nvPr>
            <p:ph type="sldNum" sz="quarter" idx="12"/>
          </p:nvPr>
        </p:nvSpPr>
        <p:spPr bwMode="auto">
          <a:noFill/>
          <a:ln>
            <a:miter lim="800000"/>
            <a:headEnd/>
            <a:tailEnd/>
          </a:ln>
        </p:spPr>
        <p:txBody>
          <a:bodyPr/>
          <a:lstStyle/>
          <a:p>
            <a:fld id="{7F177788-F7A5-47B3-8715-F72B7FEA71DC}" type="slidenum">
              <a:rPr lang="en-GB" altLang="en-US"/>
              <a:pPr/>
              <a:t>4</a:t>
            </a:fld>
            <a:endParaRPr lang="en-GB" altLang="en-US"/>
          </a:p>
        </p:txBody>
      </p:sp>
      <p:pic>
        <p:nvPicPr>
          <p:cNvPr id="5" name="Picture 4" descr="Related image">
            <a:extLst>
              <a:ext uri="{FF2B5EF4-FFF2-40B4-BE49-F238E27FC236}">
                <a16:creationId xmlns:a16="http://schemas.microsoft.com/office/drawing/2014/main" id="{37954848-33CB-4E9F-B3D6-D7FD84D0C1C8}"/>
              </a:ext>
            </a:extLst>
          </p:cNvPr>
          <p:cNvPicPr/>
          <p:nvPr/>
        </p:nvPicPr>
        <p:blipFill>
          <a:blip r:embed="rId2"/>
          <a:srcRect/>
          <a:stretch>
            <a:fillRect/>
          </a:stretch>
        </p:blipFill>
        <p:spPr bwMode="auto">
          <a:xfrm>
            <a:off x="63830" y="87348"/>
            <a:ext cx="1267810" cy="890114"/>
          </a:xfrm>
          <a:prstGeom prst="rect">
            <a:avLst/>
          </a:prstGeom>
          <a:noFill/>
          <a:ln w="9525">
            <a:noFill/>
            <a:miter lim="800000"/>
            <a:headEnd/>
            <a:tailEnd/>
          </a:ln>
        </p:spPr>
      </p:pic>
      <p:pic>
        <p:nvPicPr>
          <p:cNvPr id="6" name="Picture 5">
            <a:extLst>
              <a:ext uri="{FF2B5EF4-FFF2-40B4-BE49-F238E27FC236}">
                <a16:creationId xmlns:a16="http://schemas.microsoft.com/office/drawing/2014/main" id="{835C86CA-3F78-4C9F-9CBB-84C10FD8C414}"/>
              </a:ext>
            </a:extLst>
          </p:cNvPr>
          <p:cNvPicPr/>
          <p:nvPr/>
        </p:nvPicPr>
        <p:blipFill>
          <a:blip r:embed="rId3"/>
          <a:srcRect/>
          <a:stretch>
            <a:fillRect/>
          </a:stretch>
        </p:blipFill>
        <p:spPr bwMode="auto">
          <a:xfrm>
            <a:off x="7940683" y="44624"/>
            <a:ext cx="1095813" cy="932838"/>
          </a:xfrm>
          <a:prstGeom prst="rect">
            <a:avLst/>
          </a:prstGeom>
          <a:noFill/>
          <a:ln w="9525">
            <a:noFill/>
            <a:miter lim="800000"/>
            <a:headEnd/>
            <a:tailEnd/>
          </a:ln>
        </p:spPr>
      </p:pic>
    </p:spTree>
    <p:extLst>
      <p:ext uri="{BB962C8B-B14F-4D97-AF65-F5344CB8AC3E}">
        <p14:creationId xmlns:p14="http://schemas.microsoft.com/office/powerpoint/2010/main" val="237929000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a:xfrm>
            <a:off x="457200" y="-27384"/>
            <a:ext cx="8229600" cy="1143000"/>
          </a:xfrm>
        </p:spPr>
        <p:txBody>
          <a:bodyPr/>
          <a:lstStyle/>
          <a:p>
            <a:pPr eaLnBrk="1" hangingPunct="1"/>
            <a:r>
              <a:rPr lang="en-IN" altLang="en-US" sz="3600" b="1" u="sng" dirty="0"/>
              <a:t>CONCLUSION</a:t>
            </a:r>
          </a:p>
        </p:txBody>
      </p:sp>
      <p:sp>
        <p:nvSpPr>
          <p:cNvPr id="6147" name="Content Placeholder 2"/>
          <p:cNvSpPr>
            <a:spLocks noGrp="1"/>
          </p:cNvSpPr>
          <p:nvPr>
            <p:ph idx="1"/>
          </p:nvPr>
        </p:nvSpPr>
        <p:spPr>
          <a:xfrm>
            <a:off x="323850" y="1285859"/>
            <a:ext cx="8496622" cy="5435615"/>
          </a:xfrm>
        </p:spPr>
        <p:txBody>
          <a:bodyPr rtlCol="0">
            <a:noAutofit/>
          </a:bodyPr>
          <a:lstStyle/>
          <a:p>
            <a:pPr marL="0" marR="114300" indent="0" algn="just">
              <a:lnSpc>
                <a:spcPct val="150000"/>
              </a:lnSpc>
              <a:spcAft>
                <a:spcPts val="1000"/>
              </a:spcAft>
              <a:buNone/>
              <a:tabLst>
                <a:tab pos="228600" algn="l"/>
              </a:tabLst>
            </a:pPr>
            <a:r>
              <a:rPr lang="en-US" sz="2000" b="1" u="sng" dirty="0">
                <a:effectLst/>
                <a:ea typeface="Times New Roman" panose="02020603050405020304" pitchFamily="18" charset="0"/>
                <a:cs typeface="Mangal" panose="02040503050203030202" pitchFamily="18" charset="0"/>
              </a:rPr>
              <a:t>KAYAKALP</a:t>
            </a:r>
            <a:endParaRPr lang="en-IN" sz="2000" dirty="0">
              <a:effectLst/>
              <a:ea typeface="Times New Roman" panose="02020603050405020304" pitchFamily="18" charset="0"/>
              <a:cs typeface="Mangal" panose="02040503050203030202" pitchFamily="18" charset="0"/>
            </a:endParaRPr>
          </a:p>
          <a:p>
            <a:pPr marL="0" marR="114300" lvl="0" indent="0" algn="just">
              <a:lnSpc>
                <a:spcPct val="150000"/>
              </a:lnSpc>
              <a:buNone/>
              <a:tabLst>
                <a:tab pos="228600" algn="l"/>
              </a:tabLst>
            </a:pPr>
            <a:r>
              <a:rPr lang="en-US" sz="2000" b="1" dirty="0">
                <a:effectLst/>
                <a:ea typeface="Times New Roman" panose="02020603050405020304" pitchFamily="18" charset="0"/>
                <a:cs typeface="Mangal" panose="02040503050203030202" pitchFamily="18" charset="0"/>
              </a:rPr>
              <a:t>2.  </a:t>
            </a:r>
            <a:r>
              <a:rPr lang="en-US" sz="2000" b="1" dirty="0" err="1">
                <a:effectLst>
                  <a:outerShdw blurRad="38100" dist="38100" dir="2700000" algn="tl">
                    <a:srgbClr val="000000">
                      <a:alpha val="43137"/>
                    </a:srgbClr>
                  </a:outerShdw>
                </a:effectLst>
                <a:ea typeface="Times New Roman" panose="02020603050405020304" pitchFamily="18" charset="0"/>
                <a:cs typeface="Mangal" panose="02040503050203030202" pitchFamily="18" charset="0"/>
              </a:rPr>
              <a:t>Kayakalp</a:t>
            </a:r>
            <a:r>
              <a:rPr lang="en-US" sz="2000" b="1" dirty="0">
                <a:effectLst>
                  <a:outerShdw blurRad="38100" dist="38100" dir="2700000" algn="tl">
                    <a:srgbClr val="000000">
                      <a:alpha val="43137"/>
                    </a:srgbClr>
                  </a:outerShdw>
                </a:effectLst>
                <a:ea typeface="Times New Roman" panose="02020603050405020304" pitchFamily="18" charset="0"/>
                <a:cs typeface="Mangal" panose="02040503050203030202" pitchFamily="18" charset="0"/>
              </a:rPr>
              <a:t> Score is 87.90%,</a:t>
            </a:r>
            <a:r>
              <a:rPr lang="en-US" sz="2000" dirty="0">
                <a:effectLst>
                  <a:outerShdw blurRad="38100" dist="38100" dir="2700000" algn="tl">
                    <a:srgbClr val="000000">
                      <a:alpha val="43137"/>
                    </a:srgbClr>
                  </a:outerShdw>
                </a:effectLst>
                <a:ea typeface="Times New Roman" panose="02020603050405020304" pitchFamily="18" charset="0"/>
                <a:cs typeface="Mangal" panose="02040503050203030202" pitchFamily="18" charset="0"/>
              </a:rPr>
              <a:t> </a:t>
            </a:r>
            <a:r>
              <a:rPr lang="en-US" sz="2000" dirty="0">
                <a:effectLst/>
                <a:ea typeface="Times New Roman" panose="02020603050405020304" pitchFamily="18" charset="0"/>
                <a:cs typeface="Mangal" panose="02040503050203030202" pitchFamily="18" charset="0"/>
              </a:rPr>
              <a:t>which is well above the pass criteria, but this result has to be read in conjunction with the facts that:-</a:t>
            </a:r>
            <a:endParaRPr lang="en-IN" sz="2000" dirty="0">
              <a:effectLst/>
              <a:ea typeface="Calibri" panose="020F0502020204030204" pitchFamily="34" charset="0"/>
              <a:cs typeface="Mangal" panose="02040503050203030202" pitchFamily="18" charset="0"/>
            </a:endParaRPr>
          </a:p>
          <a:p>
            <a:pPr marR="114300" lvl="1" indent="-342900" algn="just">
              <a:lnSpc>
                <a:spcPct val="150000"/>
              </a:lnSpc>
              <a:buFont typeface="Wingdings" panose="05000000000000000000" pitchFamily="2" charset="2"/>
              <a:buChar char=""/>
              <a:tabLst>
                <a:tab pos="228600" algn="l"/>
              </a:tabLst>
            </a:pPr>
            <a:r>
              <a:rPr lang="en-US" sz="2000" dirty="0">
                <a:solidFill>
                  <a:srgbClr val="C00000"/>
                </a:solidFill>
                <a:effectLst/>
                <a:ea typeface="Times New Roman" panose="02020603050405020304" pitchFamily="18" charset="0"/>
                <a:cs typeface="Mangal" panose="02040503050203030202" pitchFamily="18" charset="0"/>
              </a:rPr>
              <a:t>The </a:t>
            </a:r>
            <a:r>
              <a:rPr lang="en-US" sz="2000" b="1" dirty="0">
                <a:solidFill>
                  <a:srgbClr val="C00000"/>
                </a:solidFill>
                <a:effectLst/>
                <a:ea typeface="Times New Roman" panose="02020603050405020304" pitchFamily="18" charset="0"/>
                <a:cs typeface="Mangal" panose="02040503050203030202" pitchFamily="18" charset="0"/>
              </a:rPr>
              <a:t>standards</a:t>
            </a:r>
            <a:r>
              <a:rPr lang="en-US" sz="2000" dirty="0">
                <a:solidFill>
                  <a:srgbClr val="C00000"/>
                </a:solidFill>
                <a:effectLst/>
                <a:ea typeface="Times New Roman" panose="02020603050405020304" pitchFamily="18" charset="0"/>
                <a:cs typeface="Mangal" panose="02040503050203030202" pitchFamily="18" charset="0"/>
              </a:rPr>
              <a:t> have neither been designed for the subject health facility nor were they prepared for such an audit, therefore </a:t>
            </a:r>
            <a:r>
              <a:rPr lang="en-US" sz="2000" b="1" dirty="0">
                <a:solidFill>
                  <a:srgbClr val="C00000"/>
                </a:solidFill>
                <a:effectLst/>
                <a:ea typeface="Times New Roman" panose="02020603050405020304" pitchFamily="18" charset="0"/>
                <a:cs typeface="Mangal" panose="02040503050203030202" pitchFamily="18" charset="0"/>
              </a:rPr>
              <a:t>not applicable in absolute terms.</a:t>
            </a:r>
            <a:endParaRPr lang="en-IN" sz="2000" b="1" dirty="0">
              <a:solidFill>
                <a:srgbClr val="C00000"/>
              </a:solidFill>
              <a:effectLst/>
              <a:ea typeface="Calibri" panose="020F0502020204030204" pitchFamily="34" charset="0"/>
              <a:cs typeface="Mangal" panose="02040503050203030202" pitchFamily="18" charset="0"/>
            </a:endParaRPr>
          </a:p>
          <a:p>
            <a:pPr marR="114300" lvl="1" indent="-342900" algn="just">
              <a:lnSpc>
                <a:spcPct val="150000"/>
              </a:lnSpc>
              <a:buFont typeface="Wingdings" panose="05000000000000000000" pitchFamily="2" charset="2"/>
              <a:buChar char=""/>
              <a:tabLst>
                <a:tab pos="228600" algn="l"/>
              </a:tabLst>
            </a:pPr>
            <a:r>
              <a:rPr lang="en-US" sz="2000" dirty="0">
                <a:effectLst/>
                <a:ea typeface="Times New Roman" panose="02020603050405020304" pitchFamily="18" charset="0"/>
                <a:cs typeface="Mangal" panose="02040503050203030202" pitchFamily="18" charset="0"/>
              </a:rPr>
              <a:t> The criteria which have not been mandated have been awarded full 2 marks.</a:t>
            </a:r>
            <a:endParaRPr lang="en-IN" sz="2000" dirty="0">
              <a:effectLst/>
              <a:ea typeface="Calibri" panose="020F0502020204030204" pitchFamily="34" charset="0"/>
              <a:cs typeface="Mangal" panose="02040503050203030202" pitchFamily="18" charset="0"/>
            </a:endParaRPr>
          </a:p>
          <a:p>
            <a:pPr marR="114300" lvl="1" indent="-342900" algn="just">
              <a:lnSpc>
                <a:spcPct val="150000"/>
              </a:lnSpc>
              <a:buFont typeface="Wingdings" panose="05000000000000000000" pitchFamily="2" charset="2"/>
              <a:buChar char=""/>
              <a:tabLst>
                <a:tab pos="228600" algn="l"/>
              </a:tabLst>
            </a:pPr>
            <a:r>
              <a:rPr lang="en-US" sz="2000" dirty="0">
                <a:solidFill>
                  <a:srgbClr val="C00000"/>
                </a:solidFill>
                <a:effectLst/>
                <a:ea typeface="Times New Roman" panose="02020603050405020304" pitchFamily="18" charset="0"/>
                <a:cs typeface="Mangal" panose="02040503050203030202" pitchFamily="18" charset="0"/>
              </a:rPr>
              <a:t>The standards have not been designed for the subject facility.</a:t>
            </a:r>
            <a:endParaRPr lang="en-IN" sz="2000" dirty="0">
              <a:solidFill>
                <a:srgbClr val="C00000"/>
              </a:solidFill>
              <a:effectLst/>
              <a:ea typeface="Calibri" panose="020F0502020204030204" pitchFamily="34" charset="0"/>
              <a:cs typeface="Mangal" panose="02040503050203030202" pitchFamily="18" charset="0"/>
            </a:endParaRPr>
          </a:p>
          <a:p>
            <a:pPr marR="114300" lvl="1" indent="-342900" algn="just">
              <a:lnSpc>
                <a:spcPct val="150000"/>
              </a:lnSpc>
              <a:spcAft>
                <a:spcPts val="1000"/>
              </a:spcAft>
              <a:buFont typeface="Wingdings" panose="05000000000000000000" pitchFamily="2" charset="2"/>
              <a:buChar char=""/>
              <a:tabLst>
                <a:tab pos="228600" algn="l"/>
              </a:tabLst>
            </a:pPr>
            <a:r>
              <a:rPr lang="en-US" sz="2000" dirty="0">
                <a:effectLst/>
                <a:ea typeface="Times New Roman" panose="02020603050405020304" pitchFamily="18" charset="0"/>
                <a:cs typeface="Mangal" panose="02040503050203030202" pitchFamily="18" charset="0"/>
              </a:rPr>
              <a:t>The audit has been carried out in restricted pandemic conditions.</a:t>
            </a:r>
            <a:endParaRPr lang="en-IN" sz="2000" dirty="0">
              <a:effectLst/>
              <a:ea typeface="Calibri" panose="020F0502020204030204" pitchFamily="34" charset="0"/>
              <a:cs typeface="Mangal" panose="02040503050203030202" pitchFamily="18" charset="0"/>
            </a:endParaRPr>
          </a:p>
          <a:p>
            <a:pPr lvl="0" eaLnBrk="1" fontAlgn="auto" hangingPunct="1">
              <a:spcAft>
                <a:spcPts val="0"/>
              </a:spcAft>
              <a:buFont typeface="Arial" panose="020B0604020202020204" pitchFamily="34" charset="0"/>
              <a:buChar char="•"/>
              <a:defRPr/>
            </a:pPr>
            <a:endParaRPr lang="en-US" sz="2800" dirty="0"/>
          </a:p>
          <a:p>
            <a:pPr eaLnBrk="1" fontAlgn="auto" hangingPunct="1">
              <a:spcAft>
                <a:spcPts val="0"/>
              </a:spcAft>
              <a:buFont typeface="Arial" panose="020B0604020202020204" pitchFamily="34" charset="0"/>
              <a:buChar char="•"/>
              <a:defRPr/>
            </a:pPr>
            <a:endParaRPr lang="en-US" sz="2800" dirty="0"/>
          </a:p>
          <a:p>
            <a:pPr eaLnBrk="1" fontAlgn="auto" hangingPunct="1">
              <a:spcAft>
                <a:spcPts val="0"/>
              </a:spcAft>
              <a:buFont typeface="Arial" panose="020B0604020202020204" pitchFamily="34" charset="0"/>
              <a:buChar char="•"/>
              <a:defRPr/>
            </a:pPr>
            <a:endParaRPr lang="en-IN" altLang="en-US" sz="2800"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a:xfrm>
            <a:off x="457200" y="-27384"/>
            <a:ext cx="8229600" cy="1138138"/>
          </a:xfrm>
        </p:spPr>
        <p:txBody>
          <a:bodyPr/>
          <a:lstStyle/>
          <a:p>
            <a:pPr eaLnBrk="1" hangingPunct="1"/>
            <a:r>
              <a:rPr lang="en-IN" altLang="en-US" sz="3600" b="1" u="sng" dirty="0"/>
              <a:t>CONCLUSION</a:t>
            </a:r>
          </a:p>
        </p:txBody>
      </p:sp>
      <p:sp>
        <p:nvSpPr>
          <p:cNvPr id="6147" name="Content Placeholder 2"/>
          <p:cNvSpPr>
            <a:spLocks noGrp="1"/>
          </p:cNvSpPr>
          <p:nvPr>
            <p:ph idx="1"/>
          </p:nvPr>
        </p:nvSpPr>
        <p:spPr>
          <a:xfrm>
            <a:off x="107504" y="908720"/>
            <a:ext cx="9036496" cy="5880538"/>
          </a:xfrm>
        </p:spPr>
        <p:txBody>
          <a:bodyPr rtlCol="0">
            <a:noAutofit/>
          </a:bodyPr>
          <a:lstStyle/>
          <a:p>
            <a:pPr marL="0" marR="114300" indent="0" algn="just">
              <a:lnSpc>
                <a:spcPct val="150000"/>
              </a:lnSpc>
              <a:spcAft>
                <a:spcPts val="1000"/>
              </a:spcAft>
              <a:buNone/>
              <a:tabLst>
                <a:tab pos="228600" algn="l"/>
              </a:tabLst>
            </a:pPr>
            <a:r>
              <a:rPr lang="en-US" sz="2000" b="1" u="sng" dirty="0">
                <a:effectLst/>
                <a:ea typeface="Times New Roman" panose="02020603050405020304" pitchFamily="18" charset="0"/>
                <a:cs typeface="Mangal" panose="02040503050203030202" pitchFamily="18" charset="0"/>
              </a:rPr>
              <a:t>Patient Satisfaction Survey</a:t>
            </a:r>
            <a:endParaRPr lang="en-IN" sz="2000" dirty="0">
              <a:effectLst/>
              <a:ea typeface="Times New Roman" panose="02020603050405020304" pitchFamily="18" charset="0"/>
              <a:cs typeface="Mangal" panose="02040503050203030202" pitchFamily="18" charset="0"/>
            </a:endParaRPr>
          </a:p>
          <a:p>
            <a:pPr marL="342900" marR="114300" lvl="0" indent="-342900" algn="just">
              <a:buFont typeface="+mj-lt"/>
              <a:buAutoNum type="arabicPeriod"/>
              <a:tabLst>
                <a:tab pos="228600" algn="l"/>
              </a:tabLst>
            </a:pPr>
            <a:r>
              <a:rPr lang="en-US" sz="2000" dirty="0">
                <a:solidFill>
                  <a:srgbClr val="C00000"/>
                </a:solidFill>
                <a:effectLst/>
                <a:ea typeface="Calibri" panose="020F0502020204030204" pitchFamily="34" charset="0"/>
                <a:cs typeface="Mangal" panose="02040503050203030202" pitchFamily="18" charset="0"/>
              </a:rPr>
              <a:t>Registration experience of the beneficiaries has been rated high and ease of taking appointment good. The </a:t>
            </a:r>
            <a:r>
              <a:rPr lang="en-US" sz="2000" b="1" dirty="0">
                <a:solidFill>
                  <a:srgbClr val="C00000"/>
                </a:solidFill>
                <a:effectLst>
                  <a:outerShdw blurRad="38100" dist="38100" dir="2700000" algn="tl">
                    <a:srgbClr val="000000">
                      <a:alpha val="43137"/>
                    </a:srgbClr>
                  </a:outerShdw>
                </a:effectLst>
                <a:ea typeface="Calibri" panose="020F0502020204030204" pitchFamily="34" charset="0"/>
                <a:cs typeface="Mangal" panose="02040503050203030202" pitchFamily="18" charset="0"/>
              </a:rPr>
              <a:t>behavior of the staff at ECHS polyclinic was considered exemplary. </a:t>
            </a:r>
          </a:p>
          <a:p>
            <a:pPr marL="342900" marR="114300" lvl="0" indent="-342900" algn="just">
              <a:buFont typeface="+mj-lt"/>
              <a:buAutoNum type="arabicPeriod"/>
              <a:tabLst>
                <a:tab pos="228600" algn="l"/>
              </a:tabLst>
            </a:pPr>
            <a:r>
              <a:rPr lang="en-US" sz="2000" dirty="0">
                <a:effectLst/>
                <a:ea typeface="Calibri" panose="020F0502020204030204" pitchFamily="34" charset="0"/>
                <a:cs typeface="Mangal" panose="02040503050203030202" pitchFamily="18" charset="0"/>
              </a:rPr>
              <a:t>Consultation wait time needs to be brought down and privacy protocol during consultation require attention. </a:t>
            </a:r>
          </a:p>
          <a:p>
            <a:pPr marL="0" marR="114300" lvl="0" indent="0" algn="just">
              <a:buNone/>
              <a:tabLst>
                <a:tab pos="228600" algn="l"/>
              </a:tabLst>
            </a:pPr>
            <a:r>
              <a:rPr lang="en-US" sz="2000" dirty="0">
                <a:solidFill>
                  <a:srgbClr val="C00000"/>
                </a:solidFill>
                <a:effectLst/>
                <a:ea typeface="Times New Roman" panose="02020603050405020304" pitchFamily="18" charset="0"/>
                <a:cs typeface="Mangal" panose="02040503050203030202" pitchFamily="18" charset="0"/>
              </a:rPr>
              <a:t>3.  The satisfaction with the specialist care and the </a:t>
            </a:r>
            <a:r>
              <a:rPr lang="en-US" sz="2000" dirty="0" err="1">
                <a:solidFill>
                  <a:srgbClr val="C00000"/>
                </a:solidFill>
                <a:effectLst/>
                <a:ea typeface="Times New Roman" panose="02020603050405020304" pitchFamily="18" charset="0"/>
                <a:cs typeface="Mangal" panose="02040503050203030202" pitchFamily="18" charset="0"/>
              </a:rPr>
              <a:t>empanelled</a:t>
            </a:r>
            <a:r>
              <a:rPr lang="en-US" sz="2000" dirty="0">
                <a:solidFill>
                  <a:srgbClr val="C00000"/>
                </a:solidFill>
                <a:effectLst/>
                <a:ea typeface="Times New Roman" panose="02020603050405020304" pitchFamily="18" charset="0"/>
                <a:cs typeface="Mangal" panose="02040503050203030202" pitchFamily="18" charset="0"/>
              </a:rPr>
              <a:t> hospitals was mostly  	  good.</a:t>
            </a:r>
            <a:endParaRPr lang="en-IN" sz="2000" dirty="0">
              <a:solidFill>
                <a:srgbClr val="C00000"/>
              </a:solidFill>
              <a:effectLst/>
              <a:ea typeface="Calibri" panose="020F0502020204030204" pitchFamily="34" charset="0"/>
              <a:cs typeface="Mangal" panose="02040503050203030202" pitchFamily="18" charset="0"/>
            </a:endParaRPr>
          </a:p>
          <a:p>
            <a:pPr marL="0" marR="114300" lvl="0" indent="0" algn="just">
              <a:buNone/>
              <a:tabLst>
                <a:tab pos="228600" algn="l"/>
              </a:tabLst>
            </a:pPr>
            <a:r>
              <a:rPr lang="en-US" sz="2000" dirty="0">
                <a:effectLst/>
                <a:ea typeface="Times New Roman" panose="02020603050405020304" pitchFamily="18" charset="0"/>
                <a:cs typeface="Mangal" panose="02040503050203030202" pitchFamily="18" charset="0"/>
              </a:rPr>
              <a:t>4.   Laboratory services are satisfactory. </a:t>
            </a:r>
            <a:endParaRPr lang="en-IN" sz="2000" dirty="0">
              <a:effectLst/>
              <a:ea typeface="Calibri" panose="020F0502020204030204" pitchFamily="34" charset="0"/>
              <a:cs typeface="Mangal" panose="02040503050203030202" pitchFamily="18" charset="0"/>
            </a:endParaRPr>
          </a:p>
          <a:p>
            <a:pPr marL="0" marR="114300" lvl="0" indent="0" algn="just">
              <a:buNone/>
              <a:tabLst>
                <a:tab pos="228600" algn="l"/>
              </a:tabLst>
            </a:pPr>
            <a:r>
              <a:rPr lang="en-US" sz="2000" dirty="0">
                <a:solidFill>
                  <a:srgbClr val="C00000"/>
                </a:solidFill>
                <a:effectLst/>
                <a:ea typeface="Times New Roman" panose="02020603050405020304" pitchFamily="18" charset="0"/>
                <a:cs typeface="Mangal" panose="02040503050203030202" pitchFamily="18" charset="0"/>
              </a:rPr>
              <a:t>5.  Availability of medicines needs improvement, and OOPE of beneficiaries needs to 	  be brought down. Though the amount expended on purchase of medicines is 	  generally fully reimbursed. Costly medicines at times are not available and 	    	  availability of medicines of different potencies at times is an issue.</a:t>
            </a:r>
            <a:endParaRPr lang="en-IN" sz="2000" dirty="0">
              <a:solidFill>
                <a:srgbClr val="C00000"/>
              </a:solidFill>
              <a:effectLst/>
              <a:ea typeface="Calibri" panose="020F0502020204030204" pitchFamily="34" charset="0"/>
              <a:cs typeface="Mangal" panose="02040503050203030202" pitchFamily="18" charset="0"/>
            </a:endParaRPr>
          </a:p>
          <a:p>
            <a:pPr marL="0" marR="114300" lvl="0" indent="0" algn="just">
              <a:spcAft>
                <a:spcPts val="1000"/>
              </a:spcAft>
              <a:buNone/>
              <a:tabLst>
                <a:tab pos="228600" algn="l"/>
              </a:tabLst>
            </a:pPr>
            <a:r>
              <a:rPr lang="en-US" sz="2000" dirty="0">
                <a:effectLst/>
                <a:ea typeface="Times New Roman" panose="02020603050405020304" pitchFamily="18" charset="0"/>
                <a:cs typeface="Mangal" panose="02040503050203030202" pitchFamily="18" charset="0"/>
              </a:rPr>
              <a:t>6. The </a:t>
            </a:r>
            <a:r>
              <a:rPr lang="en-US" sz="2000" b="1" dirty="0">
                <a:effectLst>
                  <a:outerShdw blurRad="38100" dist="38100" dir="2700000" algn="tl">
                    <a:srgbClr val="000000">
                      <a:alpha val="43137"/>
                    </a:srgbClr>
                  </a:outerShdw>
                </a:effectLst>
                <a:ea typeface="Times New Roman" panose="02020603050405020304" pitchFamily="18" charset="0"/>
                <a:cs typeface="Mangal" panose="02040503050203030202" pitchFamily="18" charset="0"/>
              </a:rPr>
              <a:t>beneficiaries are satisfied with health services of polyclinic and </a:t>
            </a:r>
            <a:r>
              <a:rPr lang="en-US" sz="2000" b="1" dirty="0" err="1">
                <a:effectLst>
                  <a:outerShdw blurRad="38100" dist="38100" dir="2700000" algn="tl">
                    <a:srgbClr val="000000">
                      <a:alpha val="43137"/>
                    </a:srgbClr>
                  </a:outerShdw>
                </a:effectLst>
                <a:ea typeface="Times New Roman" panose="02020603050405020304" pitchFamily="18" charset="0"/>
                <a:cs typeface="Mangal" panose="02040503050203030202" pitchFamily="18" charset="0"/>
              </a:rPr>
              <a:t>empanelled</a:t>
            </a:r>
            <a:r>
              <a:rPr lang="en-US" sz="2000" b="1" dirty="0">
                <a:effectLst>
                  <a:outerShdw blurRad="38100" dist="38100" dir="2700000" algn="tl">
                    <a:srgbClr val="000000">
                      <a:alpha val="43137"/>
                    </a:srgbClr>
                  </a:outerShdw>
                </a:effectLst>
                <a:ea typeface="Times New Roman" panose="02020603050405020304" pitchFamily="18" charset="0"/>
                <a:cs typeface="Mangal" panose="02040503050203030202" pitchFamily="18" charset="0"/>
              </a:rPr>
              <a:t> 	 private partners but relatively more satisfied with Base Hospital</a:t>
            </a:r>
            <a:r>
              <a:rPr lang="en-US" sz="2000" dirty="0">
                <a:effectLst/>
                <a:ea typeface="Times New Roman" panose="02020603050405020304" pitchFamily="18" charset="0"/>
                <a:cs typeface="Mangal" panose="02040503050203030202" pitchFamily="18" charset="0"/>
              </a:rPr>
              <a:t>. Referral service 	 is good and beneficiaries prefer to get referred to Service Hospitals. </a:t>
            </a:r>
            <a:endParaRPr lang="en-IN" sz="2000" dirty="0">
              <a:solidFill>
                <a:srgbClr val="C00000"/>
              </a:solidFill>
              <a:effectLst/>
              <a:ea typeface="Calibri" panose="020F0502020204030204" pitchFamily="34" charset="0"/>
              <a:cs typeface="Mangal" panose="02040503050203030202" pitchFamily="18" charset="0"/>
            </a:endParaRPr>
          </a:p>
          <a:p>
            <a:pPr eaLnBrk="1" fontAlgn="auto" hangingPunct="1">
              <a:spcAft>
                <a:spcPts val="0"/>
              </a:spcAft>
              <a:buFont typeface="Arial" panose="020B0604020202020204" pitchFamily="34" charset="0"/>
              <a:buChar char="•"/>
              <a:defRPr/>
            </a:pPr>
            <a:endParaRPr lang="en-IN" altLang="en-US" sz="2800"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a:xfrm>
            <a:off x="457200" y="-27384"/>
            <a:ext cx="8229600" cy="1143008"/>
          </a:xfrm>
        </p:spPr>
        <p:txBody>
          <a:bodyPr/>
          <a:lstStyle/>
          <a:p>
            <a:pPr eaLnBrk="1" hangingPunct="1"/>
            <a:r>
              <a:rPr lang="en-IN" altLang="en-US" sz="3600" b="1" u="sng" dirty="0"/>
              <a:t>RECOMMENDATIONS</a:t>
            </a:r>
          </a:p>
        </p:txBody>
      </p:sp>
      <p:sp>
        <p:nvSpPr>
          <p:cNvPr id="12291" name="Content Placeholder 2"/>
          <p:cNvSpPr>
            <a:spLocks noGrp="1"/>
          </p:cNvSpPr>
          <p:nvPr>
            <p:ph idx="1"/>
          </p:nvPr>
        </p:nvSpPr>
        <p:spPr>
          <a:xfrm>
            <a:off x="323528" y="1357298"/>
            <a:ext cx="8564562" cy="5286412"/>
          </a:xfrm>
        </p:spPr>
        <p:txBody>
          <a:bodyPr/>
          <a:lstStyle/>
          <a:p>
            <a:pPr marL="342900" marR="114300" lvl="0" indent="-342900" algn="just">
              <a:spcBef>
                <a:spcPts val="600"/>
              </a:spcBef>
              <a:buFont typeface="+mj-lt"/>
              <a:buAutoNum type="arabicPeriod"/>
              <a:tabLst>
                <a:tab pos="228600" algn="l"/>
              </a:tabLst>
            </a:pPr>
            <a:r>
              <a:rPr lang="en-US" sz="2000" dirty="0">
                <a:solidFill>
                  <a:srgbClr val="C00000"/>
                </a:solidFill>
                <a:effectLst/>
                <a:ea typeface="Calibri" panose="020F0502020204030204" pitchFamily="34" charset="0"/>
                <a:cs typeface="Mangal" panose="02040503050203030202" pitchFamily="18" charset="0"/>
              </a:rPr>
              <a:t>An all-encompassing (Stakeholders) </a:t>
            </a:r>
            <a:r>
              <a:rPr lang="en-US" sz="2000" b="1" dirty="0">
                <a:solidFill>
                  <a:srgbClr val="C00000"/>
                </a:solidFill>
                <a:effectLst>
                  <a:outerShdw blurRad="38100" dist="38100" dir="2700000" algn="tl">
                    <a:srgbClr val="000000">
                      <a:alpha val="43137"/>
                    </a:srgbClr>
                  </a:outerShdw>
                </a:effectLst>
                <a:ea typeface="Calibri" panose="020F0502020204030204" pitchFamily="34" charset="0"/>
                <a:cs typeface="Mangal" panose="02040503050203030202" pitchFamily="18" charset="0"/>
              </a:rPr>
              <a:t>Quality Audit system needs to be designed by Central </a:t>
            </a:r>
            <a:r>
              <a:rPr lang="en-US" sz="2000" b="1" dirty="0" err="1">
                <a:solidFill>
                  <a:srgbClr val="C00000"/>
                </a:solidFill>
                <a:effectLst>
                  <a:outerShdw blurRad="38100" dist="38100" dir="2700000" algn="tl">
                    <a:srgbClr val="000000">
                      <a:alpha val="43137"/>
                    </a:srgbClr>
                  </a:outerShdw>
                </a:effectLst>
                <a:ea typeface="Calibri" panose="020F0502020204030204" pitchFamily="34" charset="0"/>
                <a:cs typeface="Mangal" panose="02040503050203030202" pitchFamily="18" charset="0"/>
              </a:rPr>
              <a:t>Organisation</a:t>
            </a:r>
            <a:r>
              <a:rPr lang="en-US" sz="2000" b="1" dirty="0">
                <a:solidFill>
                  <a:srgbClr val="C00000"/>
                </a:solidFill>
                <a:effectLst>
                  <a:outerShdw blurRad="38100" dist="38100" dir="2700000" algn="tl">
                    <a:srgbClr val="000000">
                      <a:alpha val="43137"/>
                    </a:srgbClr>
                  </a:outerShdw>
                </a:effectLst>
                <a:ea typeface="Calibri" panose="020F0502020204030204" pitchFamily="34" charset="0"/>
                <a:cs typeface="Mangal" panose="02040503050203030202" pitchFamily="18" charset="0"/>
              </a:rPr>
              <a:t> ECHS </a:t>
            </a:r>
            <a:r>
              <a:rPr lang="en-US" sz="2000" dirty="0">
                <a:solidFill>
                  <a:srgbClr val="C00000"/>
                </a:solidFill>
                <a:effectLst/>
                <a:ea typeface="Calibri" panose="020F0502020204030204" pitchFamily="34" charset="0"/>
                <a:cs typeface="Mangal" panose="02040503050203030202" pitchFamily="18" charset="0"/>
              </a:rPr>
              <a:t>for all types of Polyclinics for enhancing overall quality. </a:t>
            </a:r>
          </a:p>
          <a:p>
            <a:pPr marL="342900" marR="114300" lvl="0" indent="-342900" algn="just">
              <a:spcBef>
                <a:spcPts val="600"/>
              </a:spcBef>
              <a:buFont typeface="+mj-lt"/>
              <a:buAutoNum type="arabicPeriod"/>
              <a:tabLst>
                <a:tab pos="228600" algn="l"/>
              </a:tabLst>
            </a:pPr>
            <a:r>
              <a:rPr lang="en-US" sz="2000" dirty="0">
                <a:effectLst/>
                <a:ea typeface="Calibri" panose="020F0502020204030204" pitchFamily="34" charset="0"/>
                <a:cs typeface="Mangal" panose="02040503050203030202" pitchFamily="18" charset="0"/>
              </a:rPr>
              <a:t>Although the customer (ESM) should be the focus but a </a:t>
            </a:r>
            <a:r>
              <a:rPr lang="en-US" sz="2000" b="1" dirty="0">
                <a:effectLst>
                  <a:outerShdw blurRad="38100" dist="38100" dir="2700000" algn="tl">
                    <a:srgbClr val="000000">
                      <a:alpha val="43137"/>
                    </a:srgbClr>
                  </a:outerShdw>
                </a:effectLst>
                <a:ea typeface="Calibri" panose="020F0502020204030204" pitchFamily="34" charset="0"/>
                <a:cs typeface="Mangal" panose="02040503050203030202" pitchFamily="18" charset="0"/>
              </a:rPr>
              <a:t>superior quality system should include all stake holders</a:t>
            </a:r>
            <a:r>
              <a:rPr lang="en-US" sz="2000" dirty="0">
                <a:effectLst/>
                <a:ea typeface="Calibri" panose="020F0502020204030204" pitchFamily="34" charset="0"/>
                <a:cs typeface="Mangal" panose="02040503050203030202" pitchFamily="18" charset="0"/>
              </a:rPr>
              <a:t> as under:-</a:t>
            </a:r>
            <a:endParaRPr lang="en-IN" sz="2000" dirty="0">
              <a:effectLst/>
              <a:ea typeface="Calibri" panose="020F0502020204030204" pitchFamily="34" charset="0"/>
              <a:cs typeface="Mangal" panose="02040503050203030202" pitchFamily="18" charset="0"/>
            </a:endParaRPr>
          </a:p>
          <a:p>
            <a:pPr marR="114300" lvl="1" indent="-342900" algn="just">
              <a:spcBef>
                <a:spcPts val="600"/>
              </a:spcBef>
              <a:buFont typeface="Wingdings" panose="05000000000000000000" pitchFamily="2" charset="2"/>
              <a:buChar char=""/>
              <a:tabLst>
                <a:tab pos="228600" algn="l"/>
              </a:tabLst>
            </a:pPr>
            <a:r>
              <a:rPr lang="en-US" sz="2000" dirty="0">
                <a:effectLst/>
                <a:ea typeface="Calibri" panose="020F0502020204030204" pitchFamily="34" charset="0"/>
                <a:cs typeface="Mangal" panose="02040503050203030202" pitchFamily="18" charset="0"/>
              </a:rPr>
              <a:t>Inhouse Health Facilities, Polyclinics.</a:t>
            </a:r>
            <a:endParaRPr lang="en-IN" sz="2000" dirty="0">
              <a:effectLst/>
              <a:ea typeface="Calibri" panose="020F0502020204030204" pitchFamily="34" charset="0"/>
              <a:cs typeface="Mangal" panose="02040503050203030202" pitchFamily="18" charset="0"/>
            </a:endParaRPr>
          </a:p>
          <a:p>
            <a:pPr marR="114300" lvl="1" indent="-342900" algn="just">
              <a:spcBef>
                <a:spcPts val="600"/>
              </a:spcBef>
              <a:buFont typeface="Wingdings" panose="05000000000000000000" pitchFamily="2" charset="2"/>
              <a:buChar char=""/>
              <a:tabLst>
                <a:tab pos="228600" algn="l"/>
              </a:tabLst>
            </a:pPr>
            <a:r>
              <a:rPr lang="en-US" sz="2000" dirty="0">
                <a:effectLst/>
                <a:ea typeface="Calibri" panose="020F0502020204030204" pitchFamily="34" charset="0"/>
                <a:cs typeface="Mangal" panose="02040503050203030202" pitchFamily="18" charset="0"/>
              </a:rPr>
              <a:t>Beneficiaries.</a:t>
            </a:r>
            <a:endParaRPr lang="en-IN" sz="2000" dirty="0">
              <a:effectLst/>
              <a:ea typeface="Calibri" panose="020F0502020204030204" pitchFamily="34" charset="0"/>
              <a:cs typeface="Mangal" panose="02040503050203030202" pitchFamily="18" charset="0"/>
            </a:endParaRPr>
          </a:p>
          <a:p>
            <a:pPr marR="114300" lvl="1" indent="-342900" algn="just">
              <a:spcBef>
                <a:spcPts val="600"/>
              </a:spcBef>
              <a:buFont typeface="Wingdings" panose="05000000000000000000" pitchFamily="2" charset="2"/>
              <a:buChar char=""/>
              <a:tabLst>
                <a:tab pos="228600" algn="l"/>
              </a:tabLst>
            </a:pPr>
            <a:r>
              <a:rPr lang="en-US" sz="2000" dirty="0">
                <a:effectLst/>
                <a:ea typeface="Calibri" panose="020F0502020204030204" pitchFamily="34" charset="0"/>
                <a:cs typeface="Mangal" panose="02040503050203030202" pitchFamily="18" charset="0"/>
              </a:rPr>
              <a:t>Employees.</a:t>
            </a:r>
            <a:endParaRPr lang="en-IN" sz="2000" dirty="0">
              <a:effectLst/>
              <a:ea typeface="Calibri" panose="020F0502020204030204" pitchFamily="34" charset="0"/>
              <a:cs typeface="Mangal" panose="02040503050203030202" pitchFamily="18" charset="0"/>
            </a:endParaRPr>
          </a:p>
          <a:p>
            <a:pPr marR="114300" lvl="1" indent="-342900" algn="just">
              <a:spcBef>
                <a:spcPts val="600"/>
              </a:spcBef>
              <a:buFont typeface="Wingdings" panose="05000000000000000000" pitchFamily="2" charset="2"/>
              <a:buChar char=""/>
              <a:tabLst>
                <a:tab pos="228600" algn="l"/>
              </a:tabLst>
            </a:pPr>
            <a:r>
              <a:rPr lang="en-US" sz="2000" dirty="0">
                <a:effectLst/>
                <a:ea typeface="Calibri" panose="020F0502020204030204" pitchFamily="34" charset="0"/>
                <a:cs typeface="Mangal" panose="02040503050203030202" pitchFamily="18" charset="0"/>
              </a:rPr>
              <a:t>Partners (</a:t>
            </a:r>
            <a:r>
              <a:rPr lang="en-US" sz="2000" dirty="0" err="1">
                <a:effectLst/>
                <a:ea typeface="Calibri" panose="020F0502020204030204" pitchFamily="34" charset="0"/>
                <a:cs typeface="Mangal" panose="02040503050203030202" pitchFamily="18" charset="0"/>
              </a:rPr>
              <a:t>Empanelled</a:t>
            </a:r>
            <a:r>
              <a:rPr lang="en-US" sz="2000" dirty="0">
                <a:effectLst/>
                <a:ea typeface="Calibri" panose="020F0502020204030204" pitchFamily="34" charset="0"/>
                <a:cs typeface="Mangal" panose="02040503050203030202" pitchFamily="18" charset="0"/>
              </a:rPr>
              <a:t> facilities).</a:t>
            </a:r>
            <a:endParaRPr lang="en-IN" sz="2000" dirty="0">
              <a:effectLst/>
              <a:ea typeface="Calibri" panose="020F0502020204030204" pitchFamily="34" charset="0"/>
              <a:cs typeface="Mangal" panose="02040503050203030202" pitchFamily="18" charset="0"/>
            </a:endParaRPr>
          </a:p>
          <a:p>
            <a:pPr marL="342900" marR="114300" lvl="0" indent="-342900" algn="just">
              <a:spcBef>
                <a:spcPts val="600"/>
              </a:spcBef>
              <a:buFont typeface="+mj-lt"/>
              <a:buAutoNum type="arabicPeriod"/>
              <a:tabLst>
                <a:tab pos="228600" algn="l"/>
              </a:tabLst>
            </a:pPr>
            <a:r>
              <a:rPr lang="en-US" sz="2000" dirty="0">
                <a:solidFill>
                  <a:srgbClr val="C00000"/>
                </a:solidFill>
                <a:effectLst/>
                <a:ea typeface="Calibri" panose="020F0502020204030204" pitchFamily="34" charset="0"/>
                <a:cs typeface="Mangal" panose="02040503050203030202" pitchFamily="18" charset="0"/>
              </a:rPr>
              <a:t>An extensive </a:t>
            </a:r>
            <a:r>
              <a:rPr lang="en-US" sz="2000" b="1" dirty="0">
                <a:solidFill>
                  <a:srgbClr val="C00000"/>
                </a:solidFill>
                <a:effectLst>
                  <a:outerShdw blurRad="38100" dist="38100" dir="2700000" algn="tl">
                    <a:srgbClr val="000000">
                      <a:alpha val="43137"/>
                    </a:srgbClr>
                  </a:outerShdw>
                </a:effectLst>
                <a:ea typeface="Calibri" panose="020F0502020204030204" pitchFamily="34" charset="0"/>
                <a:cs typeface="Mangal" panose="02040503050203030202" pitchFamily="18" charset="0"/>
              </a:rPr>
              <a:t>application of NQAS and </a:t>
            </a:r>
            <a:r>
              <a:rPr lang="en-US" sz="2000" b="1" dirty="0" err="1">
                <a:solidFill>
                  <a:srgbClr val="C00000"/>
                </a:solidFill>
                <a:effectLst>
                  <a:outerShdw blurRad="38100" dist="38100" dir="2700000" algn="tl">
                    <a:srgbClr val="000000">
                      <a:alpha val="43137"/>
                    </a:srgbClr>
                  </a:outerShdw>
                </a:effectLst>
                <a:ea typeface="Calibri" panose="020F0502020204030204" pitchFamily="34" charset="0"/>
                <a:cs typeface="Mangal" panose="02040503050203030202" pitchFamily="18" charset="0"/>
              </a:rPr>
              <a:t>Kayakalp</a:t>
            </a:r>
            <a:r>
              <a:rPr lang="en-US" sz="2000" b="1" dirty="0">
                <a:solidFill>
                  <a:srgbClr val="C00000"/>
                </a:solidFill>
                <a:effectLst>
                  <a:outerShdw blurRad="38100" dist="38100" dir="2700000" algn="tl">
                    <a:srgbClr val="000000">
                      <a:alpha val="43137"/>
                    </a:srgbClr>
                  </a:outerShdw>
                </a:effectLst>
                <a:ea typeface="Calibri" panose="020F0502020204030204" pitchFamily="34" charset="0"/>
                <a:cs typeface="Mangal" panose="02040503050203030202" pitchFamily="18" charset="0"/>
              </a:rPr>
              <a:t> Checklist </a:t>
            </a:r>
            <a:r>
              <a:rPr lang="en-US" sz="2000" dirty="0">
                <a:solidFill>
                  <a:srgbClr val="C00000"/>
                </a:solidFill>
                <a:effectLst/>
                <a:ea typeface="Calibri" panose="020F0502020204030204" pitchFamily="34" charset="0"/>
                <a:cs typeface="Mangal" panose="02040503050203030202" pitchFamily="18" charset="0"/>
              </a:rPr>
              <a:t>in all types of Polyclinics be carried out by team of experts (including internal and external) before adapting/ designing and adopting the system. Remove the clauses not applicable and include the ones which are missing. Professional help in this regard may also be sought.</a:t>
            </a:r>
            <a:endParaRPr lang="en-IN" sz="2000" dirty="0">
              <a:solidFill>
                <a:srgbClr val="C00000"/>
              </a:solidFill>
              <a:effectLst/>
              <a:ea typeface="Calibri" panose="020F0502020204030204" pitchFamily="34" charset="0"/>
              <a:cs typeface="Mangal" panose="02040503050203030202" pitchFamily="18" charset="0"/>
            </a:endParaRPr>
          </a:p>
          <a:p>
            <a:pPr marL="0" indent="0" eaLnBrk="1" hangingPunct="1">
              <a:buNone/>
            </a:pPr>
            <a:endParaRPr lang="en-IN" altLang="en-US" sz="2800"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a:xfrm>
            <a:off x="317500" y="284163"/>
            <a:ext cx="8637588" cy="1200150"/>
          </a:xfrm>
        </p:spPr>
        <p:txBody>
          <a:bodyPr/>
          <a:lstStyle/>
          <a:p>
            <a:pPr eaLnBrk="1" hangingPunct="1"/>
            <a:r>
              <a:rPr lang="en-IN" altLang="en-US" sz="3600" b="1" u="sng" dirty="0"/>
              <a:t>RECOMMENDATIONS</a:t>
            </a:r>
          </a:p>
        </p:txBody>
      </p:sp>
      <p:sp>
        <p:nvSpPr>
          <p:cNvPr id="13315" name="Content Placeholder 2"/>
          <p:cNvSpPr>
            <a:spLocks noGrp="1"/>
          </p:cNvSpPr>
          <p:nvPr>
            <p:ph idx="1"/>
          </p:nvPr>
        </p:nvSpPr>
        <p:spPr/>
        <p:txBody>
          <a:bodyPr/>
          <a:lstStyle/>
          <a:p>
            <a:pPr marL="0" indent="0" algn="just">
              <a:spcBef>
                <a:spcPts val="600"/>
              </a:spcBef>
              <a:spcAft>
                <a:spcPts val="600"/>
              </a:spcAft>
              <a:buNone/>
            </a:pPr>
            <a:r>
              <a:rPr lang="en-US" sz="2000" dirty="0">
                <a:effectLst/>
                <a:ea typeface="Calibri" panose="020F0502020204030204" pitchFamily="34" charset="0"/>
                <a:cs typeface="Mangal" panose="02040503050203030202" pitchFamily="18" charset="0"/>
              </a:rPr>
              <a:t>4.    Constitute an </a:t>
            </a:r>
            <a:r>
              <a:rPr lang="en-US" sz="2000" b="1" dirty="0">
                <a:effectLst>
                  <a:outerShdw blurRad="38100" dist="38100" dir="2700000" algn="tl">
                    <a:srgbClr val="000000">
                      <a:alpha val="43137"/>
                    </a:srgbClr>
                  </a:outerShdw>
                </a:effectLst>
                <a:ea typeface="Calibri" panose="020F0502020204030204" pitchFamily="34" charset="0"/>
                <a:cs typeface="Mangal" panose="02040503050203030202" pitchFamily="18" charset="0"/>
              </a:rPr>
              <a:t>internal audit team</a:t>
            </a:r>
            <a:r>
              <a:rPr lang="en-US" sz="2000" dirty="0">
                <a:effectLst/>
                <a:ea typeface="Calibri" panose="020F0502020204030204" pitchFamily="34" charset="0"/>
                <a:cs typeface="Mangal" panose="02040503050203030202" pitchFamily="18" charset="0"/>
              </a:rPr>
              <a:t>.</a:t>
            </a:r>
            <a:r>
              <a:rPr lang="en-US" sz="2000" dirty="0">
                <a:solidFill>
                  <a:srgbClr val="FF0000"/>
                </a:solidFill>
                <a:effectLst/>
                <a:ea typeface="Times New Roman" panose="02020603050405020304" pitchFamily="18" charset="0"/>
                <a:cs typeface="Mangal" panose="02040503050203030202" pitchFamily="18" charset="0"/>
              </a:rPr>
              <a:t> </a:t>
            </a:r>
            <a:endParaRPr lang="en-US" sz="2000" dirty="0">
              <a:solidFill>
                <a:srgbClr val="C00000"/>
              </a:solidFill>
              <a:effectLst/>
              <a:ea typeface="Calibri" panose="020F0502020204030204" pitchFamily="34" charset="0"/>
              <a:cs typeface="Mangal" panose="02040503050203030202" pitchFamily="18" charset="0"/>
            </a:endParaRPr>
          </a:p>
          <a:p>
            <a:pPr marL="0" lvl="0" indent="0" algn="just">
              <a:spcBef>
                <a:spcPts val="600"/>
              </a:spcBef>
              <a:spcAft>
                <a:spcPts val="600"/>
              </a:spcAft>
              <a:buNone/>
            </a:pPr>
            <a:r>
              <a:rPr lang="en-US" sz="2000" dirty="0">
                <a:solidFill>
                  <a:srgbClr val="C00000"/>
                </a:solidFill>
                <a:effectLst/>
                <a:ea typeface="Calibri" panose="020F0502020204030204" pitchFamily="34" charset="0"/>
                <a:cs typeface="Mangal" panose="02040503050203030202" pitchFamily="18" charset="0"/>
              </a:rPr>
              <a:t>5.  </a:t>
            </a:r>
            <a:r>
              <a:rPr lang="en-US" sz="2000" b="1" dirty="0">
                <a:solidFill>
                  <a:srgbClr val="C00000"/>
                </a:solidFill>
                <a:effectLst>
                  <a:outerShdw blurRad="38100" dist="38100" dir="2700000" algn="tl">
                    <a:srgbClr val="000000">
                      <a:alpha val="43137"/>
                    </a:srgbClr>
                  </a:outerShdw>
                </a:effectLst>
                <a:ea typeface="Calibri" panose="020F0502020204030204" pitchFamily="34" charset="0"/>
                <a:cs typeface="Mangal" panose="02040503050203030202" pitchFamily="18" charset="0"/>
              </a:rPr>
              <a:t>Regular updating of the Polyclinic formulary </a:t>
            </a:r>
            <a:r>
              <a:rPr lang="en-US" sz="2000" dirty="0">
                <a:solidFill>
                  <a:srgbClr val="C00000"/>
                </a:solidFill>
                <a:effectLst/>
                <a:ea typeface="Calibri" panose="020F0502020204030204" pitchFamily="34" charset="0"/>
                <a:cs typeface="Mangal" panose="02040503050203030202" pitchFamily="18" charset="0"/>
              </a:rPr>
              <a:t>so that latest medicine prescribed by </a:t>
            </a:r>
            <a:r>
              <a:rPr lang="en-US" sz="2000" dirty="0" err="1">
                <a:solidFill>
                  <a:srgbClr val="C00000"/>
                </a:solidFill>
                <a:effectLst/>
                <a:ea typeface="Calibri" panose="020F0502020204030204" pitchFamily="34" charset="0"/>
                <a:cs typeface="Mangal" panose="02040503050203030202" pitchFamily="18" charset="0"/>
              </a:rPr>
              <a:t>Empanelled</a:t>
            </a:r>
            <a:r>
              <a:rPr lang="en-US" sz="2000" dirty="0">
                <a:solidFill>
                  <a:srgbClr val="C00000"/>
                </a:solidFill>
                <a:effectLst/>
                <a:ea typeface="Calibri" panose="020F0502020204030204" pitchFamily="34" charset="0"/>
                <a:cs typeface="Mangal" panose="02040503050203030202" pitchFamily="18" charset="0"/>
              </a:rPr>
              <a:t> facilities doctors are made available to beneficiaries. </a:t>
            </a:r>
            <a:r>
              <a:rPr lang="en-US" sz="2000" b="1" dirty="0">
                <a:solidFill>
                  <a:srgbClr val="C00000"/>
                </a:solidFill>
                <a:effectLst>
                  <a:outerShdw blurRad="38100" dist="38100" dir="2700000" algn="tl">
                    <a:srgbClr val="000000">
                      <a:alpha val="43137"/>
                    </a:srgbClr>
                  </a:outerShdw>
                </a:effectLst>
                <a:ea typeface="Calibri" panose="020F0502020204030204" pitchFamily="34" charset="0"/>
                <a:cs typeface="Mangal" panose="02040503050203030202" pitchFamily="18" charset="0"/>
              </a:rPr>
              <a:t>Range and depth of medicines needs to be to scientifically analyzed to reduce OOPE of the beneficiaries</a:t>
            </a:r>
            <a:r>
              <a:rPr lang="en-US" sz="2000" dirty="0">
                <a:solidFill>
                  <a:srgbClr val="C00000"/>
                </a:solidFill>
                <a:effectLst/>
                <a:ea typeface="Calibri" panose="020F0502020204030204" pitchFamily="34" charset="0"/>
                <a:cs typeface="Mangal" panose="02040503050203030202" pitchFamily="18" charset="0"/>
              </a:rPr>
              <a:t>.</a:t>
            </a:r>
            <a:endParaRPr lang="en-IN" sz="2000" dirty="0">
              <a:solidFill>
                <a:srgbClr val="C00000"/>
              </a:solidFill>
              <a:effectLst/>
              <a:ea typeface="Calibri" panose="020F0502020204030204" pitchFamily="34" charset="0"/>
              <a:cs typeface="Mangal" panose="02040503050203030202" pitchFamily="18" charset="0"/>
            </a:endParaRPr>
          </a:p>
          <a:p>
            <a:pPr marL="0" lvl="0" indent="0" algn="just">
              <a:spcBef>
                <a:spcPts val="600"/>
              </a:spcBef>
              <a:spcAft>
                <a:spcPts val="600"/>
              </a:spcAft>
              <a:buNone/>
            </a:pPr>
            <a:r>
              <a:rPr lang="en-US" sz="2000" dirty="0">
                <a:effectLst/>
                <a:ea typeface="Calibri" panose="020F0502020204030204" pitchFamily="34" charset="0"/>
                <a:cs typeface="Mangal" panose="02040503050203030202" pitchFamily="18" charset="0"/>
              </a:rPr>
              <a:t>6.    </a:t>
            </a:r>
            <a:r>
              <a:rPr lang="en-US" sz="2000" b="1" dirty="0">
                <a:effectLst>
                  <a:outerShdw blurRad="38100" dist="38100" dir="2700000" algn="tl">
                    <a:srgbClr val="000000">
                      <a:alpha val="43137"/>
                    </a:srgbClr>
                  </a:outerShdw>
                </a:effectLst>
                <a:ea typeface="Calibri" panose="020F0502020204030204" pitchFamily="34" charset="0"/>
                <a:cs typeface="Mangal" panose="02040503050203030202" pitchFamily="18" charset="0"/>
              </a:rPr>
              <a:t>Waiting time </a:t>
            </a:r>
            <a:r>
              <a:rPr lang="en-US" sz="2000" dirty="0">
                <a:effectLst/>
                <a:ea typeface="Calibri" panose="020F0502020204030204" pitchFamily="34" charset="0"/>
                <a:cs typeface="Mangal" panose="02040503050203030202" pitchFamily="18" charset="0"/>
              </a:rPr>
              <a:t>of the patients need to be reduced, for which MO be absolved from all administrative duties during consultation hours.</a:t>
            </a:r>
            <a:endParaRPr lang="en-IN" sz="2000" dirty="0">
              <a:ea typeface="Calibri" panose="020F0502020204030204" pitchFamily="34" charset="0"/>
              <a:cs typeface="Mangal" panose="02040503050203030202" pitchFamily="18" charset="0"/>
            </a:endParaRPr>
          </a:p>
          <a:p>
            <a:pPr marL="0" lvl="0" indent="0" algn="just">
              <a:spcBef>
                <a:spcPts val="600"/>
              </a:spcBef>
              <a:spcAft>
                <a:spcPts val="600"/>
              </a:spcAft>
              <a:buNone/>
            </a:pPr>
            <a:r>
              <a:rPr lang="en-IN" sz="2000" dirty="0">
                <a:solidFill>
                  <a:srgbClr val="C00000"/>
                </a:solidFill>
                <a:effectLst/>
                <a:ea typeface="Calibri" panose="020F0502020204030204" pitchFamily="34" charset="0"/>
                <a:cs typeface="Mangal" panose="02040503050203030202" pitchFamily="18" charset="0"/>
              </a:rPr>
              <a:t>7.    </a:t>
            </a:r>
            <a:r>
              <a:rPr lang="en-US" sz="2000" b="1" dirty="0">
                <a:solidFill>
                  <a:srgbClr val="C00000"/>
                </a:solidFill>
                <a:effectLst>
                  <a:outerShdw blurRad="38100" dist="38100" dir="2700000" algn="tl">
                    <a:srgbClr val="000000">
                      <a:alpha val="43137"/>
                    </a:srgbClr>
                  </a:outerShdw>
                </a:effectLst>
                <a:ea typeface="Calibri" panose="020F0502020204030204" pitchFamily="34" charset="0"/>
                <a:cs typeface="Mangal" panose="02040503050203030202" pitchFamily="18" charset="0"/>
              </a:rPr>
              <a:t>Online or tele-appointment system </a:t>
            </a:r>
            <a:r>
              <a:rPr lang="en-US" sz="2000" dirty="0">
                <a:solidFill>
                  <a:srgbClr val="C00000"/>
                </a:solidFill>
                <a:effectLst/>
                <a:ea typeface="Calibri" panose="020F0502020204030204" pitchFamily="34" charset="0"/>
                <a:cs typeface="Mangal" panose="02040503050203030202" pitchFamily="18" charset="0"/>
              </a:rPr>
              <a:t>be made more popular and user friendly for veterans.</a:t>
            </a:r>
            <a:endParaRPr lang="en-IN" sz="2000" dirty="0">
              <a:solidFill>
                <a:srgbClr val="C00000"/>
              </a:solidFill>
              <a:effectLst/>
              <a:ea typeface="Calibri" panose="020F0502020204030204" pitchFamily="34" charset="0"/>
              <a:cs typeface="Mangal" panose="02040503050203030202" pitchFamily="18" charset="0"/>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a:xfrm>
            <a:off x="317500" y="284163"/>
            <a:ext cx="8637588" cy="1200150"/>
          </a:xfrm>
        </p:spPr>
        <p:txBody>
          <a:bodyPr/>
          <a:lstStyle/>
          <a:p>
            <a:pPr eaLnBrk="1" hangingPunct="1"/>
            <a:r>
              <a:rPr lang="en-IN" altLang="en-US" sz="3600" b="1" u="sng" dirty="0"/>
              <a:t>REFRENCES</a:t>
            </a:r>
          </a:p>
        </p:txBody>
      </p:sp>
      <p:sp>
        <p:nvSpPr>
          <p:cNvPr id="3" name="Content Placeholder 2">
            <a:extLst>
              <a:ext uri="{FF2B5EF4-FFF2-40B4-BE49-F238E27FC236}">
                <a16:creationId xmlns:a16="http://schemas.microsoft.com/office/drawing/2014/main" id="{346956A4-9046-004B-1E87-193C1926F251}"/>
              </a:ext>
            </a:extLst>
          </p:cNvPr>
          <p:cNvSpPr>
            <a:spLocks noGrp="1"/>
          </p:cNvSpPr>
          <p:nvPr>
            <p:ph idx="1"/>
          </p:nvPr>
        </p:nvSpPr>
        <p:spPr/>
        <p:txBody>
          <a:bodyPr/>
          <a:lstStyle/>
          <a:p>
            <a:pPr marL="457200" indent="-457200">
              <a:lnSpc>
                <a:spcPct val="115000"/>
              </a:lnSpc>
              <a:spcAft>
                <a:spcPts val="1000"/>
              </a:spcAft>
            </a:pPr>
            <a:r>
              <a:rPr lang="en-US" sz="2000" dirty="0">
                <a:solidFill>
                  <a:schemeClr val="tx2">
                    <a:lumMod val="60000"/>
                    <a:lumOff val="40000"/>
                  </a:schemeClr>
                </a:solidFill>
                <a:effectLst/>
                <a:latin typeface="Calibri" panose="020F0502020204030204" pitchFamily="34" charset="0"/>
                <a:ea typeface="Calibri" panose="020F0502020204030204" pitchFamily="34" charset="0"/>
                <a:cs typeface="Times New Roman" panose="02020603050405020304" pitchFamily="18" charset="0"/>
              </a:rPr>
              <a:t>COECHS. (2021, April). </a:t>
            </a:r>
            <a:r>
              <a:rPr lang="en-US" sz="2000" i="1" dirty="0">
                <a:solidFill>
                  <a:schemeClr val="tx2">
                    <a:lumMod val="60000"/>
                    <a:lumOff val="40000"/>
                  </a:schemeClr>
                </a:solidFill>
                <a:effectLst/>
                <a:latin typeface="Calibri" panose="020F0502020204030204" pitchFamily="34" charset="0"/>
                <a:ea typeface="Calibri" panose="020F0502020204030204" pitchFamily="34" charset="0"/>
                <a:cs typeface="Times New Roman" panose="02020603050405020304" pitchFamily="18" charset="0"/>
              </a:rPr>
              <a:t>https://echs.gov.in/</a:t>
            </a:r>
            <a:r>
              <a:rPr lang="en-US" sz="2000" dirty="0">
                <a:solidFill>
                  <a:schemeClr val="tx2">
                    <a:lumMod val="60000"/>
                    <a:lumOff val="40000"/>
                  </a:schemeClr>
                </a:solidFill>
                <a:effectLst/>
                <a:latin typeface="Calibri" panose="020F0502020204030204" pitchFamily="34" charset="0"/>
                <a:ea typeface="Calibri" panose="020F0502020204030204" pitchFamily="34" charset="0"/>
                <a:cs typeface="Times New Roman" panose="02020603050405020304" pitchFamily="18" charset="0"/>
              </a:rPr>
              <a:t>. Retrieved from Official ECHS Web Portal, maintained &amp; managed by COECHS : https://echs.gov.in/</a:t>
            </a:r>
            <a:endParaRPr lang="en-IN" sz="2000" dirty="0">
              <a:solidFill>
                <a:schemeClr val="tx2">
                  <a:lumMod val="60000"/>
                  <a:lumOff val="40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marL="457200" indent="-457200">
              <a:lnSpc>
                <a:spcPct val="115000"/>
              </a:lnSpc>
              <a:spcAft>
                <a:spcPts val="1000"/>
              </a:spcAft>
            </a:pPr>
            <a:r>
              <a:rPr lang="en-US" sz="2000" dirty="0">
                <a:solidFill>
                  <a:schemeClr val="tx2">
                    <a:lumMod val="60000"/>
                    <a:lumOff val="40000"/>
                  </a:schemeClr>
                </a:solidFill>
                <a:effectLst/>
                <a:latin typeface="Calibri" panose="020F0502020204030204" pitchFamily="34" charset="0"/>
                <a:ea typeface="Calibri" panose="020F0502020204030204" pitchFamily="34" charset="0"/>
                <a:cs typeface="Times New Roman" panose="02020603050405020304" pitchFamily="18" charset="0"/>
              </a:rPr>
              <a:t>Department of Ex-servicemen Welfare, MoD, </a:t>
            </a:r>
            <a:r>
              <a:rPr lang="en-US" sz="2000" dirty="0" err="1">
                <a:solidFill>
                  <a:schemeClr val="tx2">
                    <a:lumMod val="60000"/>
                    <a:lumOff val="40000"/>
                  </a:schemeClr>
                </a:solidFill>
                <a:effectLst/>
                <a:latin typeface="Calibri" panose="020F0502020204030204" pitchFamily="34" charset="0"/>
                <a:ea typeface="Calibri" panose="020F0502020204030204" pitchFamily="34" charset="0"/>
                <a:cs typeface="Times New Roman" panose="02020603050405020304" pitchFamily="18" charset="0"/>
              </a:rPr>
              <a:t>GoI</a:t>
            </a:r>
            <a:r>
              <a:rPr lang="en-US" sz="2000" dirty="0">
                <a:solidFill>
                  <a:schemeClr val="tx2">
                    <a:lumMod val="60000"/>
                    <a:lumOff val="40000"/>
                  </a:schemeClr>
                </a:solidFill>
                <a:effectLst/>
                <a:latin typeface="Calibri" panose="020F0502020204030204" pitchFamily="34" charset="0"/>
                <a:ea typeface="Calibri" panose="020F0502020204030204" pitchFamily="34" charset="0"/>
                <a:cs typeface="Times New Roman" panose="02020603050405020304" pitchFamily="18" charset="0"/>
              </a:rPr>
              <a:t>. (2020, APR). </a:t>
            </a:r>
            <a:r>
              <a:rPr lang="en-US" sz="2000" i="1" dirty="0">
                <a:solidFill>
                  <a:schemeClr val="tx2">
                    <a:lumMod val="60000"/>
                    <a:lumOff val="40000"/>
                  </a:schemeClr>
                </a:solidFill>
                <a:effectLst/>
                <a:latin typeface="Calibri" panose="020F0502020204030204" pitchFamily="34" charset="0"/>
                <a:ea typeface="Calibri" panose="020F0502020204030204" pitchFamily="34" charset="0"/>
                <a:cs typeface="Times New Roman" panose="02020603050405020304" pitchFamily="18" charset="0"/>
              </a:rPr>
              <a:t>http://desw.gov.in/</a:t>
            </a:r>
            <a:r>
              <a:rPr lang="en-US" sz="2000" dirty="0">
                <a:solidFill>
                  <a:schemeClr val="tx2">
                    <a:lumMod val="60000"/>
                    <a:lumOff val="40000"/>
                  </a:schemeClr>
                </a:solidFill>
                <a:effectLst/>
                <a:latin typeface="Calibri" panose="020F0502020204030204" pitchFamily="34" charset="0"/>
                <a:ea typeface="Calibri" panose="020F0502020204030204" pitchFamily="34" charset="0"/>
                <a:cs typeface="Times New Roman" panose="02020603050405020304" pitchFamily="18" charset="0"/>
              </a:rPr>
              <a:t>. Retrieved from Department of Ex-servicemen Welfare: http://desw.gov.in/</a:t>
            </a:r>
            <a:endParaRPr lang="en-IN" sz="2000" dirty="0">
              <a:solidFill>
                <a:schemeClr val="tx2">
                  <a:lumMod val="60000"/>
                  <a:lumOff val="40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marL="457200" indent="-457200">
              <a:lnSpc>
                <a:spcPct val="115000"/>
              </a:lnSpc>
              <a:spcAft>
                <a:spcPts val="1000"/>
              </a:spcAft>
            </a:pPr>
            <a:r>
              <a:rPr lang="en-US" sz="2000" dirty="0" err="1">
                <a:solidFill>
                  <a:schemeClr val="tx2">
                    <a:lumMod val="60000"/>
                    <a:lumOff val="40000"/>
                  </a:schemeClr>
                </a:solidFill>
                <a:effectLst/>
                <a:latin typeface="Calibri" panose="020F0502020204030204" pitchFamily="34" charset="0"/>
                <a:ea typeface="Calibri" panose="020F0502020204030204" pitchFamily="34" charset="0"/>
                <a:cs typeface="Times New Roman" panose="02020603050405020304" pitchFamily="18" charset="0"/>
              </a:rPr>
              <a:t>Dudeja</a:t>
            </a:r>
            <a:r>
              <a:rPr lang="en-US" sz="2000" dirty="0">
                <a:solidFill>
                  <a:schemeClr val="tx2">
                    <a:lumMod val="60000"/>
                    <a:lumOff val="40000"/>
                  </a:schemeClr>
                </a:solidFill>
                <a:effectLst/>
                <a:latin typeface="Calibri" panose="020F0502020204030204" pitchFamily="34" charset="0"/>
                <a:ea typeface="Calibri" panose="020F0502020204030204" pitchFamily="34" charset="0"/>
                <a:cs typeface="Times New Roman" panose="02020603050405020304" pitchFamily="18" charset="0"/>
              </a:rPr>
              <a:t>, P. A. (2013). Health promotion initiatives: An experience of a Well Women’s Clinic. </a:t>
            </a:r>
            <a:r>
              <a:rPr lang="en-US" sz="2000" i="1" dirty="0">
                <a:solidFill>
                  <a:schemeClr val="tx2">
                    <a:lumMod val="60000"/>
                    <a:lumOff val="40000"/>
                  </a:schemeClr>
                </a:solidFill>
                <a:effectLst/>
                <a:latin typeface="Calibri" panose="020F0502020204030204" pitchFamily="34" charset="0"/>
                <a:ea typeface="Calibri" panose="020F0502020204030204" pitchFamily="34" charset="0"/>
                <a:cs typeface="Times New Roman" panose="02020603050405020304" pitchFamily="18" charset="0"/>
              </a:rPr>
              <a:t>Medical Journal Armed Forces India </a:t>
            </a:r>
            <a:r>
              <a:rPr lang="en-US" sz="2000" dirty="0">
                <a:solidFill>
                  <a:schemeClr val="tx2">
                    <a:lumMod val="60000"/>
                    <a:lumOff val="40000"/>
                  </a:schemeClr>
                </a:solidFill>
                <a:effectLst/>
                <a:latin typeface="Calibri" panose="020F0502020204030204" pitchFamily="34" charset="0"/>
                <a:ea typeface="Calibri" panose="020F0502020204030204" pitchFamily="34" charset="0"/>
                <a:cs typeface="Times New Roman" panose="02020603050405020304" pitchFamily="18" charset="0"/>
              </a:rPr>
              <a:t>.</a:t>
            </a:r>
            <a:endParaRPr lang="en-IN" sz="2000" dirty="0">
              <a:solidFill>
                <a:schemeClr val="tx2">
                  <a:lumMod val="60000"/>
                  <a:lumOff val="40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marL="457200" indent="-457200">
              <a:lnSpc>
                <a:spcPct val="115000"/>
              </a:lnSpc>
              <a:spcAft>
                <a:spcPts val="1000"/>
              </a:spcAft>
            </a:pPr>
            <a:r>
              <a:rPr lang="en-US" sz="2000" dirty="0">
                <a:solidFill>
                  <a:schemeClr val="tx2">
                    <a:lumMod val="60000"/>
                    <a:lumOff val="40000"/>
                  </a:schemeClr>
                </a:solidFill>
                <a:effectLst/>
                <a:latin typeface="Calibri" panose="020F0502020204030204" pitchFamily="34" charset="0"/>
                <a:ea typeface="Calibri" panose="020F0502020204030204" pitchFamily="34" charset="0"/>
                <a:cs typeface="Times New Roman" panose="02020603050405020304" pitchFamily="18" charset="0"/>
              </a:rPr>
              <a:t>(2008). </a:t>
            </a:r>
            <a:r>
              <a:rPr lang="en-US" sz="2000" i="1" dirty="0">
                <a:solidFill>
                  <a:schemeClr val="tx2">
                    <a:lumMod val="60000"/>
                    <a:lumOff val="40000"/>
                  </a:schemeClr>
                </a:solidFill>
                <a:effectLst/>
                <a:latin typeface="Calibri" panose="020F0502020204030204" pitchFamily="34" charset="0"/>
                <a:ea typeface="Calibri" panose="020F0502020204030204" pitchFamily="34" charset="0"/>
                <a:cs typeface="Times New Roman" panose="02020603050405020304" pitchFamily="18" charset="0"/>
              </a:rPr>
              <a:t>ECHS Handbook.</a:t>
            </a:r>
            <a:r>
              <a:rPr lang="en-US" sz="2000" dirty="0">
                <a:solidFill>
                  <a:schemeClr val="tx2">
                    <a:lumMod val="60000"/>
                    <a:lumOff val="40000"/>
                  </a:schemeClr>
                </a:solidFill>
                <a:effectLst/>
                <a:latin typeface="Calibri" panose="020F0502020204030204" pitchFamily="34" charset="0"/>
                <a:ea typeface="Calibri" panose="020F0502020204030204" pitchFamily="34" charset="0"/>
                <a:cs typeface="Times New Roman" panose="02020603050405020304" pitchFamily="18" charset="0"/>
              </a:rPr>
              <a:t> New Delhi: Directorate of Personnel, Air Headquarters .</a:t>
            </a:r>
            <a:endParaRPr lang="en-IN" sz="2000" dirty="0">
              <a:solidFill>
                <a:schemeClr val="tx2">
                  <a:lumMod val="60000"/>
                  <a:lumOff val="40000"/>
                </a:schemeClr>
              </a:solidFill>
              <a:effectLst/>
              <a:latin typeface="Calibri" panose="020F0502020204030204" pitchFamily="34" charset="0"/>
              <a:ea typeface="Calibri" panose="020F0502020204030204" pitchFamily="34" charset="0"/>
              <a:cs typeface="Times New Roman" panose="02020603050405020304" pitchFamily="18" charset="0"/>
            </a:endParaRPr>
          </a:p>
          <a:p>
            <a:endParaRPr lang="en-IN" dirty="0"/>
          </a:p>
        </p:txBody>
      </p:sp>
    </p:spTree>
    <p:extLst>
      <p:ext uri="{BB962C8B-B14F-4D97-AF65-F5344CB8AC3E}">
        <p14:creationId xmlns:p14="http://schemas.microsoft.com/office/powerpoint/2010/main" val="272788135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a:extLst>
              <a:ext uri="{FF2B5EF4-FFF2-40B4-BE49-F238E27FC236}">
                <a16:creationId xmlns:a16="http://schemas.microsoft.com/office/drawing/2014/main" id="{8CEA384C-90EB-5BCB-1CF0-02125F15F861}"/>
              </a:ext>
            </a:extLst>
          </p:cNvPr>
          <p:cNvSpPr>
            <a:spLocks noGrp="1"/>
          </p:cNvSpPr>
          <p:nvPr>
            <p:ph type="title"/>
          </p:nvPr>
        </p:nvSpPr>
        <p:spPr>
          <a:xfrm>
            <a:off x="590872" y="2658616"/>
            <a:ext cx="8229600" cy="914400"/>
          </a:xfrm>
        </p:spPr>
        <p:txBody>
          <a:bodyPr/>
          <a:lstStyle/>
          <a:p>
            <a:pPr eaLnBrk="1" hangingPunct="1"/>
            <a:r>
              <a:rPr lang="en-US" altLang="en-US" b="1" u="sng" dirty="0"/>
              <a:t>DISCUSSION</a:t>
            </a:r>
          </a:p>
        </p:txBody>
      </p:sp>
    </p:spTree>
    <p:extLst>
      <p:ext uri="{BB962C8B-B14F-4D97-AF65-F5344CB8AC3E}">
        <p14:creationId xmlns:p14="http://schemas.microsoft.com/office/powerpoint/2010/main" val="71092855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a:extLst>
              <a:ext uri="{FF2B5EF4-FFF2-40B4-BE49-F238E27FC236}">
                <a16:creationId xmlns:a16="http://schemas.microsoft.com/office/drawing/2014/main" id="{8CEA384C-90EB-5BCB-1CF0-02125F15F861}"/>
              </a:ext>
            </a:extLst>
          </p:cNvPr>
          <p:cNvSpPr>
            <a:spLocks noGrp="1"/>
          </p:cNvSpPr>
          <p:nvPr>
            <p:ph type="title"/>
          </p:nvPr>
        </p:nvSpPr>
        <p:spPr>
          <a:xfrm>
            <a:off x="590872" y="0"/>
            <a:ext cx="8229600" cy="914400"/>
          </a:xfrm>
        </p:spPr>
        <p:txBody>
          <a:bodyPr/>
          <a:lstStyle/>
          <a:p>
            <a:pPr eaLnBrk="1" hangingPunct="1"/>
            <a:r>
              <a:rPr lang="en-US" altLang="en-US" b="1" u="sng" dirty="0"/>
              <a:t>QUALITY - SUB COMPONENTS </a:t>
            </a:r>
          </a:p>
        </p:txBody>
      </p:sp>
      <p:pic>
        <p:nvPicPr>
          <p:cNvPr id="6147" name="Picture 2">
            <a:extLst>
              <a:ext uri="{FF2B5EF4-FFF2-40B4-BE49-F238E27FC236}">
                <a16:creationId xmlns:a16="http://schemas.microsoft.com/office/drawing/2014/main" id="{489BFD0E-5943-28CA-8BC3-5151A115515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510" y="1524000"/>
            <a:ext cx="9154510" cy="6307138"/>
          </a:xfrm>
          <a:prstGeom prst="rect">
            <a:avLst/>
          </a:prstGeom>
          <a:solidFill>
            <a:schemeClr val="accent3"/>
          </a:solidFill>
          <a:ln>
            <a:noFill/>
          </a:ln>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a:extLst>
              <a:ext uri="{FF2B5EF4-FFF2-40B4-BE49-F238E27FC236}">
                <a16:creationId xmlns:a16="http://schemas.microsoft.com/office/drawing/2014/main" id="{3C5372E3-6143-AD85-3A80-9043D6E8BAE1}"/>
              </a:ext>
            </a:extLst>
          </p:cNvPr>
          <p:cNvSpPr>
            <a:spLocks noGrp="1"/>
          </p:cNvSpPr>
          <p:nvPr>
            <p:ph type="title"/>
          </p:nvPr>
        </p:nvSpPr>
        <p:spPr>
          <a:xfrm>
            <a:off x="457200" y="44624"/>
            <a:ext cx="8229600" cy="1144259"/>
          </a:xfrm>
        </p:spPr>
        <p:txBody>
          <a:bodyPr/>
          <a:lstStyle/>
          <a:p>
            <a:pPr eaLnBrk="1" hangingPunct="1"/>
            <a:r>
              <a:rPr lang="en-US" altLang="en-US" b="1" u="sng" dirty="0"/>
              <a:t>ASSESSMENT </a:t>
            </a:r>
          </a:p>
        </p:txBody>
      </p:sp>
      <p:pic>
        <p:nvPicPr>
          <p:cNvPr id="18435" name="Picture 2">
            <a:extLst>
              <a:ext uri="{FF2B5EF4-FFF2-40B4-BE49-F238E27FC236}">
                <a16:creationId xmlns:a16="http://schemas.microsoft.com/office/drawing/2014/main" id="{72DDF353-3D80-1E9F-145C-067507FB548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143000"/>
            <a:ext cx="9105900" cy="5343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a:extLst>
              <a:ext uri="{FF2B5EF4-FFF2-40B4-BE49-F238E27FC236}">
                <a16:creationId xmlns:a16="http://schemas.microsoft.com/office/drawing/2014/main" id="{353804EC-C0AA-38F6-CC50-6A18C5A9FB93}"/>
              </a:ext>
            </a:extLst>
          </p:cNvPr>
          <p:cNvSpPr>
            <a:spLocks noGrp="1"/>
          </p:cNvSpPr>
          <p:nvPr>
            <p:ph type="title"/>
          </p:nvPr>
        </p:nvSpPr>
        <p:spPr>
          <a:xfrm>
            <a:off x="457200" y="274638"/>
            <a:ext cx="8229600" cy="1210146"/>
          </a:xfrm>
        </p:spPr>
        <p:txBody>
          <a:bodyPr/>
          <a:lstStyle/>
          <a:p>
            <a:pPr eaLnBrk="1" hangingPunct="1"/>
            <a:r>
              <a:rPr lang="en-US" altLang="en-US" b="1" u="sng" dirty="0"/>
              <a:t>QUALITY OF HEALTHCARE - WHO</a:t>
            </a:r>
          </a:p>
        </p:txBody>
      </p:sp>
      <p:sp>
        <p:nvSpPr>
          <p:cNvPr id="7171" name="Content Placeholder 2">
            <a:extLst>
              <a:ext uri="{FF2B5EF4-FFF2-40B4-BE49-F238E27FC236}">
                <a16:creationId xmlns:a16="http://schemas.microsoft.com/office/drawing/2014/main" id="{2AAD74E9-1942-5448-4835-CD8D2F72164F}"/>
              </a:ext>
            </a:extLst>
          </p:cNvPr>
          <p:cNvSpPr>
            <a:spLocks noGrp="1"/>
          </p:cNvSpPr>
          <p:nvPr>
            <p:ph idx="1"/>
          </p:nvPr>
        </p:nvSpPr>
        <p:spPr/>
        <p:txBody>
          <a:bodyPr/>
          <a:lstStyle/>
          <a:p>
            <a:pPr algn="just" eaLnBrk="1" hangingPunct="1">
              <a:buFont typeface="Arial" panose="020B0604020202020204" pitchFamily="34" charset="0"/>
              <a:buNone/>
            </a:pPr>
            <a:r>
              <a:rPr lang="en-US" altLang="en-US" sz="2000" dirty="0">
                <a:solidFill>
                  <a:srgbClr val="C00000"/>
                </a:solidFill>
              </a:rPr>
              <a:t>a. </a:t>
            </a:r>
            <a:r>
              <a:rPr lang="en-US" altLang="en-US" sz="2400" b="1" u="sng" dirty="0">
                <a:solidFill>
                  <a:srgbClr val="C00000"/>
                </a:solidFill>
              </a:rPr>
              <a:t>Patient-</a:t>
            </a:r>
            <a:r>
              <a:rPr lang="en-US" altLang="en-US" sz="2400" b="1" u="sng" dirty="0" err="1">
                <a:solidFill>
                  <a:srgbClr val="C00000"/>
                </a:solidFill>
              </a:rPr>
              <a:t>Centred</a:t>
            </a:r>
            <a:r>
              <a:rPr lang="en-US" altLang="en-US" sz="2400" b="1" dirty="0">
                <a:solidFill>
                  <a:srgbClr val="C00000"/>
                </a:solidFill>
              </a:rPr>
              <a:t>: </a:t>
            </a:r>
            <a:r>
              <a:rPr lang="en-US" altLang="en-US" sz="2400" dirty="0">
                <a:solidFill>
                  <a:srgbClr val="C00000"/>
                </a:solidFill>
              </a:rPr>
              <a:t>delivering health care, which takes into account preferences and aspirations of the service users, and is in congruent with their cultures. It implies that patients are accorded dignified and courteous </a:t>
            </a:r>
            <a:r>
              <a:rPr lang="en-US" altLang="en-US" sz="2400" dirty="0" err="1">
                <a:solidFill>
                  <a:srgbClr val="C00000"/>
                </a:solidFill>
              </a:rPr>
              <a:t>behaviour</a:t>
            </a:r>
            <a:r>
              <a:rPr lang="en-US" altLang="en-US" sz="2400" dirty="0">
                <a:solidFill>
                  <a:srgbClr val="C00000"/>
                </a:solidFill>
              </a:rPr>
              <a:t>. Their reasonable belief, practices and rights are respected.</a:t>
            </a:r>
          </a:p>
          <a:p>
            <a:pPr algn="just" eaLnBrk="1" hangingPunct="1">
              <a:buFont typeface="Arial" panose="020B0604020202020204" pitchFamily="34" charset="0"/>
              <a:buNone/>
            </a:pPr>
            <a:r>
              <a:rPr lang="en-US" altLang="en-US" sz="2400" dirty="0"/>
              <a:t>b. </a:t>
            </a:r>
            <a:r>
              <a:rPr lang="en-US" altLang="en-US" sz="2400" b="1" u="sng" dirty="0"/>
              <a:t>Equitable</a:t>
            </a:r>
            <a:r>
              <a:rPr lang="en-US" altLang="en-US" sz="2400" b="1" dirty="0"/>
              <a:t>: </a:t>
            </a:r>
            <a:r>
              <a:rPr lang="en-US" altLang="en-US" sz="2400" dirty="0"/>
              <a:t>delivering health care which does not vary in quality because of personal characteristics such as gender, caste, socioeconomic status, religion, ethnicity or geographical location.</a:t>
            </a:r>
          </a:p>
          <a:p>
            <a:pPr algn="just" eaLnBrk="1" hangingPunct="1">
              <a:buFont typeface="Arial" panose="020B0604020202020204" pitchFamily="34" charset="0"/>
              <a:buNone/>
            </a:pPr>
            <a:r>
              <a:rPr lang="en-US" altLang="en-US" sz="2400" dirty="0">
                <a:solidFill>
                  <a:srgbClr val="C00000"/>
                </a:solidFill>
              </a:rPr>
              <a:t>c. </a:t>
            </a:r>
            <a:r>
              <a:rPr lang="en-US" altLang="en-US" sz="2400" b="1" u="sng" dirty="0">
                <a:solidFill>
                  <a:srgbClr val="C00000"/>
                </a:solidFill>
              </a:rPr>
              <a:t>Accessible</a:t>
            </a:r>
            <a:r>
              <a:rPr lang="en-US" altLang="en-US" sz="2400" b="1" dirty="0">
                <a:solidFill>
                  <a:srgbClr val="C00000"/>
                </a:solidFill>
              </a:rPr>
              <a:t>: </a:t>
            </a:r>
            <a:r>
              <a:rPr lang="en-US" altLang="en-US" sz="2400" dirty="0">
                <a:solidFill>
                  <a:srgbClr val="C00000"/>
                </a:solidFill>
              </a:rPr>
              <a:t>delivering health care that is timely, geographically reasonable, and provided in a setting, where skills and resources are appropriate to the medical need.</a:t>
            </a:r>
          </a:p>
          <a:p>
            <a:pPr eaLnBrk="1" hangingPunct="1">
              <a:buFont typeface="Arial" panose="020B0604020202020204" pitchFamily="34" charset="0"/>
              <a:buNone/>
            </a:pPr>
            <a:endParaRPr lang="en-US" altLang="en-US" sz="2000"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Content Placeholder 2">
            <a:extLst>
              <a:ext uri="{FF2B5EF4-FFF2-40B4-BE49-F238E27FC236}">
                <a16:creationId xmlns:a16="http://schemas.microsoft.com/office/drawing/2014/main" id="{CA280F89-117B-2C9C-310C-8BB9686433DC}"/>
              </a:ext>
            </a:extLst>
          </p:cNvPr>
          <p:cNvSpPr>
            <a:spLocks noGrp="1"/>
          </p:cNvSpPr>
          <p:nvPr>
            <p:ph idx="1"/>
          </p:nvPr>
        </p:nvSpPr>
        <p:spPr/>
        <p:txBody>
          <a:bodyPr/>
          <a:lstStyle/>
          <a:p>
            <a:pPr algn="just" eaLnBrk="1" hangingPunct="1">
              <a:buFont typeface="Arial" panose="020B0604020202020204" pitchFamily="34" charset="0"/>
              <a:buNone/>
            </a:pPr>
            <a:r>
              <a:rPr lang="en-US" altLang="en-US" sz="2400" b="1" dirty="0"/>
              <a:t> </a:t>
            </a:r>
            <a:r>
              <a:rPr lang="en-US" altLang="en-US" sz="2400" dirty="0">
                <a:solidFill>
                  <a:srgbClr val="C00000"/>
                </a:solidFill>
              </a:rPr>
              <a:t>d</a:t>
            </a:r>
            <a:r>
              <a:rPr lang="en-US" altLang="en-US" sz="2400" b="1" dirty="0">
                <a:solidFill>
                  <a:srgbClr val="C00000"/>
                </a:solidFill>
              </a:rPr>
              <a:t>. </a:t>
            </a:r>
            <a:r>
              <a:rPr lang="en-US" altLang="en-US" sz="2400" b="1" u="sng" dirty="0">
                <a:solidFill>
                  <a:srgbClr val="C00000"/>
                </a:solidFill>
              </a:rPr>
              <a:t>Effective</a:t>
            </a:r>
            <a:r>
              <a:rPr lang="en-US" altLang="en-US" sz="2400" b="1" dirty="0">
                <a:solidFill>
                  <a:srgbClr val="C00000"/>
                </a:solidFill>
              </a:rPr>
              <a:t>: </a:t>
            </a:r>
            <a:r>
              <a:rPr lang="en-US" altLang="en-US" sz="2400" dirty="0">
                <a:solidFill>
                  <a:srgbClr val="C00000"/>
                </a:solidFill>
              </a:rPr>
              <a:t>delivering health care that is based on the needs, and is in compliance to available evidences. Therefore, observance of treatment guidelines and protocols is important for ensuring the quality of care. The delivered health care results into the improved health outcomes for the individuals in particular, and community in general.</a:t>
            </a:r>
          </a:p>
          <a:p>
            <a:pPr algn="just" eaLnBrk="1" hangingPunct="1">
              <a:buFont typeface="Arial" panose="020B0604020202020204" pitchFamily="34" charset="0"/>
              <a:buNone/>
            </a:pPr>
            <a:r>
              <a:rPr lang="en-US" altLang="en-US" sz="2400" dirty="0"/>
              <a:t>e. </a:t>
            </a:r>
            <a:r>
              <a:rPr lang="en-US" altLang="en-US" sz="2400" b="1" u="sng" dirty="0"/>
              <a:t>Safe</a:t>
            </a:r>
            <a:r>
              <a:rPr lang="en-US" altLang="en-US" sz="2400" b="1" dirty="0"/>
              <a:t>: </a:t>
            </a:r>
            <a:r>
              <a:rPr lang="en-US" altLang="en-US" sz="2400" dirty="0"/>
              <a:t>delivering health care which minimizes risks and harm to the users.</a:t>
            </a:r>
          </a:p>
          <a:p>
            <a:pPr algn="just" eaLnBrk="1" hangingPunct="1">
              <a:buFont typeface="Arial" panose="020B0604020202020204" pitchFamily="34" charset="0"/>
              <a:buNone/>
            </a:pPr>
            <a:r>
              <a:rPr lang="en-US" altLang="en-US" sz="2400" dirty="0">
                <a:solidFill>
                  <a:srgbClr val="C00000"/>
                </a:solidFill>
              </a:rPr>
              <a:t>f. </a:t>
            </a:r>
            <a:r>
              <a:rPr lang="en-US" altLang="en-US" sz="2400" b="1" u="sng" dirty="0">
                <a:solidFill>
                  <a:srgbClr val="C00000"/>
                </a:solidFill>
              </a:rPr>
              <a:t>Efficient</a:t>
            </a:r>
            <a:r>
              <a:rPr lang="en-US" altLang="en-US" sz="2400" b="1" dirty="0">
                <a:solidFill>
                  <a:srgbClr val="C00000"/>
                </a:solidFill>
              </a:rPr>
              <a:t>: </a:t>
            </a:r>
            <a:r>
              <a:rPr lang="en-US" altLang="en-US" sz="2400" dirty="0">
                <a:solidFill>
                  <a:srgbClr val="C00000"/>
                </a:solidFill>
              </a:rPr>
              <a:t>delivering health care in a manner which maximizes productivity out of the deployed resources. The wastes are avoided.</a:t>
            </a:r>
          </a:p>
          <a:p>
            <a:pPr eaLnBrk="1" hangingPunct="1"/>
            <a:endParaRPr lang="en-US" altLang="en-US" dirty="0"/>
          </a:p>
        </p:txBody>
      </p:sp>
      <p:sp>
        <p:nvSpPr>
          <p:cNvPr id="6" name="Title 1">
            <a:extLst>
              <a:ext uri="{FF2B5EF4-FFF2-40B4-BE49-F238E27FC236}">
                <a16:creationId xmlns:a16="http://schemas.microsoft.com/office/drawing/2014/main" id="{7EB5AFE4-13F5-EDC4-B6FB-F34A08930475}"/>
              </a:ext>
            </a:extLst>
          </p:cNvPr>
          <p:cNvSpPr>
            <a:spLocks noGrp="1"/>
          </p:cNvSpPr>
          <p:nvPr>
            <p:ph type="title"/>
          </p:nvPr>
        </p:nvSpPr>
        <p:spPr>
          <a:xfrm>
            <a:off x="457200" y="274638"/>
            <a:ext cx="8229600" cy="1210146"/>
          </a:xfrm>
        </p:spPr>
        <p:txBody>
          <a:bodyPr/>
          <a:lstStyle/>
          <a:p>
            <a:pPr eaLnBrk="1" hangingPunct="1"/>
            <a:r>
              <a:rPr lang="en-US" altLang="en-US" b="1" u="sng" dirty="0"/>
              <a:t>QUALITY OF HEALTHCARE - WHO</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a:xfrm>
            <a:off x="0" y="-27384"/>
            <a:ext cx="9144000" cy="1143000"/>
          </a:xfrm>
        </p:spPr>
        <p:txBody>
          <a:bodyPr/>
          <a:lstStyle/>
          <a:p>
            <a:r>
              <a:rPr lang="en-US" altLang="en-US" sz="3600" b="1" u="sng" dirty="0"/>
              <a:t>PROBLEM STATEMENT</a:t>
            </a:r>
          </a:p>
        </p:txBody>
      </p:sp>
      <p:sp>
        <p:nvSpPr>
          <p:cNvPr id="5124" name="Slide Number Placeholder 4"/>
          <p:cNvSpPr>
            <a:spLocks noGrp="1"/>
          </p:cNvSpPr>
          <p:nvPr>
            <p:ph type="sldNum" sz="quarter" idx="12"/>
          </p:nvPr>
        </p:nvSpPr>
        <p:spPr bwMode="auto">
          <a:noFill/>
          <a:ln>
            <a:miter lim="800000"/>
            <a:headEnd/>
            <a:tailEnd/>
          </a:ln>
        </p:spPr>
        <p:txBody>
          <a:bodyPr/>
          <a:lstStyle/>
          <a:p>
            <a:fld id="{040D371D-130B-4FEE-83C3-D7A17CD68675}" type="slidenum">
              <a:rPr lang="en-GB" altLang="en-US"/>
              <a:pPr/>
              <a:t>5</a:t>
            </a:fld>
            <a:endParaRPr lang="en-GB" altLang="en-US"/>
          </a:p>
        </p:txBody>
      </p:sp>
      <p:sp>
        <p:nvSpPr>
          <p:cNvPr id="5" name="Text Box 9">
            <a:extLst>
              <a:ext uri="{FF2B5EF4-FFF2-40B4-BE49-F238E27FC236}">
                <a16:creationId xmlns:a16="http://schemas.microsoft.com/office/drawing/2014/main" id="{B560A32D-D69E-4112-9075-9B4C936D7DB6}"/>
              </a:ext>
            </a:extLst>
          </p:cNvPr>
          <p:cNvSpPr txBox="1">
            <a:spLocks noChangeArrowheads="1"/>
          </p:cNvSpPr>
          <p:nvPr/>
        </p:nvSpPr>
        <p:spPr bwMode="auto">
          <a:xfrm>
            <a:off x="251520" y="1268760"/>
            <a:ext cx="8568952" cy="5227072"/>
          </a:xfrm>
          <a:prstGeom prst="rect">
            <a:avLst/>
          </a:prstGeom>
          <a:noFill/>
          <a:ln w="9525">
            <a:noFill/>
            <a:miter lim="800000"/>
            <a:headEnd/>
            <a:tailEnd/>
          </a:ln>
          <a:effectLst/>
        </p:spPr>
        <p:txBody>
          <a:bodyPr wrap="square">
            <a:spAutoFit/>
          </a:bodyPr>
          <a:lstStyle/>
          <a:p>
            <a:pPr algn="just">
              <a:lnSpc>
                <a:spcPct val="150000"/>
              </a:lnSpc>
              <a:spcBef>
                <a:spcPts val="0"/>
              </a:spcBef>
              <a:spcAft>
                <a:spcPts val="0"/>
              </a:spcAft>
            </a:pPr>
            <a:r>
              <a:rPr lang="en-IN" sz="2800" b="1" dirty="0">
                <a:solidFill>
                  <a:srgbClr val="C00000"/>
                </a:solidFill>
                <a:effectLst/>
                <a:latin typeface="+mn-lt"/>
                <a:ea typeface="Calibri" panose="020F0502020204030204" pitchFamily="34" charset="0"/>
                <a:cs typeface="Times New Roman" panose="02020603050405020304" pitchFamily="18" charset="0"/>
              </a:rPr>
              <a:t>The fact that the veterans (ESMs) still getting medical facilities leads to increased load on the existing polyclinics which may adversely affect the quality of services. </a:t>
            </a:r>
            <a:r>
              <a:rPr lang="en-IN" sz="2800" b="1" dirty="0">
                <a:effectLst/>
                <a:latin typeface="+mn-lt"/>
                <a:ea typeface="Calibri" panose="020F0502020204030204" pitchFamily="34" charset="0"/>
                <a:cs typeface="Times New Roman" panose="02020603050405020304" pitchFamily="18" charset="0"/>
              </a:rPr>
              <a:t>Thus, there is a need to carry out the “Quality Assessment and Audit of ECHS Polyclinics” for </a:t>
            </a:r>
            <a:r>
              <a:rPr lang="en-IN" sz="2800" b="1" i="1" dirty="0">
                <a:effectLst>
                  <a:outerShdw blurRad="38100" dist="38100" dir="2700000" algn="tl">
                    <a:srgbClr val="000000">
                      <a:alpha val="43137"/>
                    </a:srgbClr>
                  </a:outerShdw>
                </a:effectLst>
                <a:latin typeface="+mn-lt"/>
                <a:ea typeface="Calibri" panose="020F0502020204030204" pitchFamily="34" charset="0"/>
                <a:cs typeface="Times New Roman" panose="02020603050405020304" pitchFamily="18" charset="0"/>
              </a:rPr>
              <a:t>continuous quality improvement </a:t>
            </a:r>
            <a:r>
              <a:rPr lang="en-IN" sz="2800" b="1" dirty="0">
                <a:effectLst/>
                <a:latin typeface="+mn-lt"/>
                <a:ea typeface="Calibri" panose="020F0502020204030204" pitchFamily="34" charset="0"/>
                <a:cs typeface="Times New Roman" panose="02020603050405020304" pitchFamily="18" charset="0"/>
              </a:rPr>
              <a:t>to further improve the existing system and services in ECHS</a:t>
            </a:r>
            <a:r>
              <a:rPr lang="en-IN" sz="2800" dirty="0">
                <a:effectLst/>
                <a:latin typeface="+mn-lt"/>
                <a:ea typeface="Calibri" panose="020F0502020204030204" pitchFamily="34" charset="0"/>
                <a:cs typeface="Times New Roman" panose="02020603050405020304" pitchFamily="18" charset="0"/>
              </a:rPr>
              <a:t>. </a:t>
            </a:r>
          </a:p>
          <a:p>
            <a:pPr algn="just">
              <a:spcBef>
                <a:spcPts val="600"/>
              </a:spcBef>
              <a:spcAft>
                <a:spcPts val="600"/>
              </a:spcAft>
              <a:buFont typeface="Arial" pitchFamily="34" charset="0"/>
              <a:buChar char="•"/>
            </a:pPr>
            <a:endParaRPr lang="en-US" sz="2800" dirty="0">
              <a:solidFill>
                <a:srgbClr val="C00000"/>
              </a:solidFill>
              <a:latin typeface="+mn-lt"/>
              <a:cs typeface="Arial" pitchFamily="34" charset="0"/>
            </a:endParaRPr>
          </a:p>
        </p:txBody>
      </p:sp>
    </p:spTree>
    <p:extLst>
      <p:ext uri="{BB962C8B-B14F-4D97-AF65-F5344CB8AC3E}">
        <p14:creationId xmlns:p14="http://schemas.microsoft.com/office/powerpoint/2010/main" val="181190404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a:extLst>
              <a:ext uri="{FF2B5EF4-FFF2-40B4-BE49-F238E27FC236}">
                <a16:creationId xmlns:a16="http://schemas.microsoft.com/office/drawing/2014/main" id="{B2EEBE40-2D8C-3AFC-DDBF-F4C79749DF25}"/>
              </a:ext>
            </a:extLst>
          </p:cNvPr>
          <p:cNvSpPr>
            <a:spLocks noGrp="1"/>
          </p:cNvSpPr>
          <p:nvPr>
            <p:ph type="title"/>
          </p:nvPr>
        </p:nvSpPr>
        <p:spPr>
          <a:xfrm>
            <a:off x="457200" y="116632"/>
            <a:ext cx="8229600" cy="1204607"/>
          </a:xfrm>
        </p:spPr>
        <p:txBody>
          <a:bodyPr/>
          <a:lstStyle/>
          <a:p>
            <a:pPr eaLnBrk="1" hangingPunct="1"/>
            <a:r>
              <a:rPr lang="en-US" altLang="en-US" sz="4000" b="1" u="sng" dirty="0"/>
              <a:t>GUNAK – GUIDE FOR </a:t>
            </a:r>
            <a:br>
              <a:rPr lang="en-US" altLang="en-US" sz="4000" b="1" u="sng" dirty="0"/>
            </a:br>
            <a:r>
              <a:rPr lang="en-US" altLang="en-US" sz="4000" b="1" u="sng" dirty="0"/>
              <a:t>NQAS AND KAYAKALP</a:t>
            </a:r>
          </a:p>
        </p:txBody>
      </p:sp>
      <p:pic>
        <p:nvPicPr>
          <p:cNvPr id="3" name="Picture 2">
            <a:extLst>
              <a:ext uri="{FF2B5EF4-FFF2-40B4-BE49-F238E27FC236}">
                <a16:creationId xmlns:a16="http://schemas.microsoft.com/office/drawing/2014/main" id="{98567647-7DBE-4D9C-F4F9-8FF985BC083D}"/>
              </a:ext>
            </a:extLst>
          </p:cNvPr>
          <p:cNvPicPr>
            <a:picLocks noChangeAspect="1"/>
          </p:cNvPicPr>
          <p:nvPr/>
        </p:nvPicPr>
        <p:blipFill rotWithShape="1">
          <a:blip r:embed="rId2"/>
          <a:srcRect l="34250" t="17800" r="35038" b="8000"/>
          <a:stretch/>
        </p:blipFill>
        <p:spPr>
          <a:xfrm>
            <a:off x="2582857" y="1479245"/>
            <a:ext cx="3933359" cy="5284279"/>
          </a:xfrm>
          <a:prstGeom prst="rect">
            <a:avLst/>
          </a:prstGeom>
        </p:spPr>
      </p:pic>
    </p:spTree>
    <p:extLst>
      <p:ext uri="{BB962C8B-B14F-4D97-AF65-F5344CB8AC3E}">
        <p14:creationId xmlns:p14="http://schemas.microsoft.com/office/powerpoint/2010/main" val="193654405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a:extLst>
              <a:ext uri="{FF2B5EF4-FFF2-40B4-BE49-F238E27FC236}">
                <a16:creationId xmlns:a16="http://schemas.microsoft.com/office/drawing/2014/main" id="{B2EEBE40-2D8C-3AFC-DDBF-F4C79749DF25}"/>
              </a:ext>
            </a:extLst>
          </p:cNvPr>
          <p:cNvSpPr>
            <a:spLocks noGrp="1"/>
          </p:cNvSpPr>
          <p:nvPr>
            <p:ph type="title"/>
          </p:nvPr>
        </p:nvSpPr>
        <p:spPr>
          <a:xfrm>
            <a:off x="457200" y="-27384"/>
            <a:ext cx="8229600" cy="1143000"/>
          </a:xfrm>
        </p:spPr>
        <p:txBody>
          <a:bodyPr/>
          <a:lstStyle/>
          <a:p>
            <a:pPr eaLnBrk="1" hangingPunct="1"/>
            <a:r>
              <a:rPr lang="en-US" altLang="en-US" b="1" u="sng" dirty="0"/>
              <a:t>NQAS STANDARDS</a:t>
            </a:r>
          </a:p>
        </p:txBody>
      </p:sp>
      <p:pic>
        <p:nvPicPr>
          <p:cNvPr id="5" name="Picture 4">
            <a:extLst>
              <a:ext uri="{FF2B5EF4-FFF2-40B4-BE49-F238E27FC236}">
                <a16:creationId xmlns:a16="http://schemas.microsoft.com/office/drawing/2014/main" id="{44CBCFCE-7477-099D-6B4D-377D8EFEA0A9}"/>
              </a:ext>
            </a:extLst>
          </p:cNvPr>
          <p:cNvPicPr>
            <a:picLocks noChangeAspect="1"/>
          </p:cNvPicPr>
          <p:nvPr/>
        </p:nvPicPr>
        <p:blipFill rotWithShape="1">
          <a:blip r:embed="rId2"/>
          <a:srcRect l="34250" t="16401" r="35038" b="8000"/>
          <a:stretch/>
        </p:blipFill>
        <p:spPr>
          <a:xfrm>
            <a:off x="2339752" y="829897"/>
            <a:ext cx="4320480" cy="5982203"/>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a:xfrm>
            <a:off x="0" y="-90446"/>
            <a:ext cx="9144000" cy="1154769"/>
          </a:xfrm>
        </p:spPr>
        <p:txBody>
          <a:bodyPr/>
          <a:lstStyle/>
          <a:p>
            <a:r>
              <a:rPr lang="en-US" altLang="en-US" sz="3600" b="1" u="sng" dirty="0"/>
              <a:t>QUALITY ASSURANCE</a:t>
            </a:r>
          </a:p>
        </p:txBody>
      </p:sp>
      <p:sp>
        <p:nvSpPr>
          <p:cNvPr id="5124" name="Slide Number Placeholder 4"/>
          <p:cNvSpPr>
            <a:spLocks noGrp="1"/>
          </p:cNvSpPr>
          <p:nvPr>
            <p:ph type="sldNum" sz="quarter" idx="12"/>
          </p:nvPr>
        </p:nvSpPr>
        <p:spPr bwMode="auto">
          <a:noFill/>
          <a:ln>
            <a:miter lim="800000"/>
            <a:headEnd/>
            <a:tailEnd/>
          </a:ln>
        </p:spPr>
        <p:txBody>
          <a:bodyPr/>
          <a:lstStyle/>
          <a:p>
            <a:fld id="{040D371D-130B-4FEE-83C3-D7A17CD68675}" type="slidenum">
              <a:rPr lang="en-GB" altLang="en-US"/>
              <a:pPr/>
              <a:t>6</a:t>
            </a:fld>
            <a:endParaRPr lang="en-GB" altLang="en-US"/>
          </a:p>
        </p:txBody>
      </p:sp>
      <p:sp>
        <p:nvSpPr>
          <p:cNvPr id="5" name="Text Box 9">
            <a:extLst>
              <a:ext uri="{FF2B5EF4-FFF2-40B4-BE49-F238E27FC236}">
                <a16:creationId xmlns:a16="http://schemas.microsoft.com/office/drawing/2014/main" id="{B560A32D-D69E-4112-9075-9B4C936D7DB6}"/>
              </a:ext>
            </a:extLst>
          </p:cNvPr>
          <p:cNvSpPr txBox="1">
            <a:spLocks noChangeArrowheads="1"/>
          </p:cNvSpPr>
          <p:nvPr/>
        </p:nvSpPr>
        <p:spPr bwMode="auto">
          <a:xfrm>
            <a:off x="251520" y="3510101"/>
            <a:ext cx="8568952" cy="3375283"/>
          </a:xfrm>
          <a:prstGeom prst="rect">
            <a:avLst/>
          </a:prstGeom>
          <a:noFill/>
          <a:ln w="9525">
            <a:noFill/>
            <a:miter lim="800000"/>
            <a:headEnd/>
            <a:tailEnd/>
          </a:ln>
          <a:effectLst/>
        </p:spPr>
        <p:txBody>
          <a:bodyPr wrap="square">
            <a:spAutoFit/>
          </a:bodyPr>
          <a:lstStyle/>
          <a:p>
            <a:pPr marL="342900" indent="-342900" algn="just">
              <a:spcAft>
                <a:spcPts val="800"/>
              </a:spcAft>
              <a:buFont typeface="Wingdings" panose="05000000000000000000" pitchFamily="2" charset="2"/>
              <a:buChar char="Ø"/>
            </a:pPr>
            <a:r>
              <a:rPr lang="en-IN" sz="2000" b="1" dirty="0">
                <a:solidFill>
                  <a:srgbClr val="C00000"/>
                </a:solidFill>
                <a:effectLst/>
                <a:latin typeface="+mn-lt"/>
                <a:ea typeface="Calibri" panose="020F0502020204030204" pitchFamily="34" charset="0"/>
                <a:cs typeface="Times New Roman" panose="02020603050405020304" pitchFamily="18" charset="0"/>
              </a:rPr>
              <a:t>Well maintained Infra, adequate &amp; skilled HR, functional equipment &amp; instruments, and sufficient drugs &amp; consumables ensure the fulfilment of the </a:t>
            </a:r>
            <a:r>
              <a:rPr lang="en-IN" sz="2000" b="1" i="1" dirty="0">
                <a:solidFill>
                  <a:srgbClr val="C00000"/>
                </a:solidFill>
                <a:effectLst>
                  <a:outerShdw blurRad="38100" dist="38100" dir="2700000" algn="tl">
                    <a:srgbClr val="000000">
                      <a:alpha val="43137"/>
                    </a:srgbClr>
                  </a:outerShdw>
                </a:effectLst>
                <a:latin typeface="+mn-lt"/>
                <a:ea typeface="Calibri" panose="020F0502020204030204" pitchFamily="34" charset="0"/>
                <a:cs typeface="Times New Roman" panose="02020603050405020304" pitchFamily="18" charset="0"/>
              </a:rPr>
              <a:t>‘Structural’ </a:t>
            </a:r>
            <a:r>
              <a:rPr lang="en-IN" sz="2000" b="1" dirty="0">
                <a:solidFill>
                  <a:srgbClr val="C00000"/>
                </a:solidFill>
                <a:effectLst/>
                <a:latin typeface="+mn-lt"/>
                <a:ea typeface="Calibri" panose="020F0502020204030204" pitchFamily="34" charset="0"/>
                <a:cs typeface="Times New Roman" panose="02020603050405020304" pitchFamily="18" charset="0"/>
              </a:rPr>
              <a:t>requirements for establishing a well-functional health facility. </a:t>
            </a:r>
          </a:p>
          <a:p>
            <a:pPr marL="342900" indent="-342900" algn="just">
              <a:spcAft>
                <a:spcPts val="800"/>
              </a:spcAft>
              <a:buFont typeface="Wingdings" panose="05000000000000000000" pitchFamily="2" charset="2"/>
              <a:buChar char="Ø"/>
            </a:pPr>
            <a:r>
              <a:rPr lang="en-IN" sz="2000" b="1" dirty="0">
                <a:effectLst/>
                <a:latin typeface="+mn-lt"/>
                <a:ea typeface="Calibri" panose="020F0502020204030204" pitchFamily="34" charset="0"/>
                <a:cs typeface="Times New Roman" panose="02020603050405020304" pitchFamily="18" charset="0"/>
              </a:rPr>
              <a:t>However, for attaining enhanced satisfaction with improved clinical ‘</a:t>
            </a:r>
            <a:r>
              <a:rPr lang="en-IN" sz="2000" b="1" i="1" dirty="0">
                <a:effectLst>
                  <a:outerShdw blurRad="38100" dist="38100" dir="2700000" algn="tl">
                    <a:srgbClr val="000000">
                      <a:alpha val="43137"/>
                    </a:srgbClr>
                  </a:outerShdw>
                </a:effectLst>
                <a:latin typeface="+mn-lt"/>
                <a:ea typeface="Calibri" panose="020F0502020204030204" pitchFamily="34" charset="0"/>
                <a:cs typeface="Times New Roman" panose="02020603050405020304" pitchFamily="18" charset="0"/>
              </a:rPr>
              <a:t>Outcomes’</a:t>
            </a:r>
            <a:r>
              <a:rPr lang="en-IN" sz="2000" b="1" dirty="0">
                <a:effectLst/>
                <a:latin typeface="+mn-lt"/>
                <a:ea typeface="Calibri" panose="020F0502020204030204" pitchFamily="34" charset="0"/>
                <a:cs typeface="Times New Roman" panose="02020603050405020304" pitchFamily="18" charset="0"/>
              </a:rPr>
              <a:t>, it becomes equally pertinent to ensure ‘Quality’ in the </a:t>
            </a:r>
            <a:r>
              <a:rPr lang="en-IN" sz="2000" b="1" i="1" dirty="0">
                <a:effectLst>
                  <a:outerShdw blurRad="38100" dist="38100" dir="2700000" algn="tl">
                    <a:srgbClr val="000000">
                      <a:alpha val="43137"/>
                    </a:srgbClr>
                  </a:outerShdw>
                </a:effectLst>
                <a:latin typeface="+mn-lt"/>
                <a:ea typeface="Calibri" panose="020F0502020204030204" pitchFamily="34" charset="0"/>
                <a:cs typeface="Times New Roman" panose="02020603050405020304" pitchFamily="18" charset="0"/>
              </a:rPr>
              <a:t>‘Processes’ </a:t>
            </a:r>
            <a:r>
              <a:rPr lang="en-IN" sz="2000" b="1" dirty="0">
                <a:effectLst/>
                <a:latin typeface="+mn-lt"/>
                <a:ea typeface="Calibri" panose="020F0502020204030204" pitchFamily="34" charset="0"/>
                <a:cs typeface="Times New Roman" panose="02020603050405020304" pitchFamily="18" charset="0"/>
              </a:rPr>
              <a:t>of the care within a health facility. </a:t>
            </a:r>
          </a:p>
          <a:p>
            <a:pPr marL="342900" indent="-342900" algn="just">
              <a:spcAft>
                <a:spcPts val="800"/>
              </a:spcAft>
              <a:buFont typeface="Wingdings" panose="05000000000000000000" pitchFamily="2" charset="2"/>
              <a:buChar char="Ø"/>
            </a:pPr>
            <a:r>
              <a:rPr lang="en-IN" sz="2000" b="1" dirty="0">
                <a:solidFill>
                  <a:srgbClr val="C00000"/>
                </a:solidFill>
                <a:effectLst/>
                <a:latin typeface="+mn-lt"/>
                <a:ea typeface="Calibri" panose="020F0502020204030204" pitchFamily="34" charset="0"/>
                <a:cs typeface="Times New Roman" panose="02020603050405020304" pitchFamily="18" charset="0"/>
              </a:rPr>
              <a:t>As a healthcare provider, while it is important to ensure provision of safe and evidence based clinical care, it is equally fundamental to provide the care that makes patients’ and visitors’ experiences rewarding. </a:t>
            </a:r>
            <a:endParaRPr lang="en-US" sz="2800" dirty="0">
              <a:solidFill>
                <a:srgbClr val="C00000"/>
              </a:solidFill>
              <a:latin typeface="+mn-lt"/>
              <a:cs typeface="Arial" pitchFamily="34" charset="0"/>
            </a:endParaRPr>
          </a:p>
        </p:txBody>
      </p:sp>
      <p:pic>
        <p:nvPicPr>
          <p:cNvPr id="6" name="Picture 5">
            <a:extLst>
              <a:ext uri="{FF2B5EF4-FFF2-40B4-BE49-F238E27FC236}">
                <a16:creationId xmlns:a16="http://schemas.microsoft.com/office/drawing/2014/main" id="{CFEE307D-2DFB-059B-CAF5-7CF3DBECBFBB}"/>
              </a:ext>
            </a:extLst>
          </p:cNvPr>
          <p:cNvPicPr>
            <a:picLocks noChangeAspect="1"/>
          </p:cNvPicPr>
          <p:nvPr/>
        </p:nvPicPr>
        <p:blipFill rotWithShape="1">
          <a:blip r:embed="rId2"/>
          <a:srcRect l="6688" t="22001" r="62600" b="45800"/>
          <a:stretch/>
        </p:blipFill>
        <p:spPr>
          <a:xfrm>
            <a:off x="2246283" y="764703"/>
            <a:ext cx="4485957" cy="2745397"/>
          </a:xfrm>
          <a:prstGeom prst="rect">
            <a:avLst/>
          </a:prstGeom>
        </p:spPr>
      </p:pic>
    </p:spTree>
    <p:extLst>
      <p:ext uri="{BB962C8B-B14F-4D97-AF65-F5344CB8AC3E}">
        <p14:creationId xmlns:p14="http://schemas.microsoft.com/office/powerpoint/2010/main" val="30376608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4" name="Slide Number Placeholder 4"/>
          <p:cNvSpPr>
            <a:spLocks noGrp="1"/>
          </p:cNvSpPr>
          <p:nvPr>
            <p:ph type="sldNum" sz="quarter" idx="12"/>
          </p:nvPr>
        </p:nvSpPr>
        <p:spPr bwMode="auto">
          <a:noFill/>
          <a:ln>
            <a:miter lim="800000"/>
            <a:headEnd/>
            <a:tailEnd/>
          </a:ln>
        </p:spPr>
        <p:txBody>
          <a:bodyPr/>
          <a:lstStyle/>
          <a:p>
            <a:fld id="{040D371D-130B-4FEE-83C3-D7A17CD68675}" type="slidenum">
              <a:rPr lang="en-GB" altLang="en-US"/>
              <a:pPr/>
              <a:t>7</a:t>
            </a:fld>
            <a:endParaRPr lang="en-GB" altLang="en-US"/>
          </a:p>
        </p:txBody>
      </p:sp>
      <p:sp>
        <p:nvSpPr>
          <p:cNvPr id="5" name="Text Box 9">
            <a:extLst>
              <a:ext uri="{FF2B5EF4-FFF2-40B4-BE49-F238E27FC236}">
                <a16:creationId xmlns:a16="http://schemas.microsoft.com/office/drawing/2014/main" id="{B560A32D-D69E-4112-9075-9B4C936D7DB6}"/>
              </a:ext>
            </a:extLst>
          </p:cNvPr>
          <p:cNvSpPr txBox="1">
            <a:spLocks noChangeArrowheads="1"/>
          </p:cNvSpPr>
          <p:nvPr/>
        </p:nvSpPr>
        <p:spPr bwMode="auto">
          <a:xfrm>
            <a:off x="251520" y="1950506"/>
            <a:ext cx="8568952" cy="4862870"/>
          </a:xfrm>
          <a:prstGeom prst="rect">
            <a:avLst/>
          </a:prstGeom>
          <a:noFill/>
          <a:ln w="9525">
            <a:noFill/>
            <a:miter lim="800000"/>
            <a:headEnd/>
            <a:tailEnd/>
          </a:ln>
          <a:effectLst/>
        </p:spPr>
        <p:txBody>
          <a:bodyPr wrap="square">
            <a:spAutoFit/>
          </a:bodyPr>
          <a:lstStyle/>
          <a:p>
            <a:pPr marL="342900" indent="-342900" algn="just">
              <a:spcBef>
                <a:spcPts val="600"/>
              </a:spcBef>
              <a:spcAft>
                <a:spcPts val="600"/>
              </a:spcAft>
              <a:buFont typeface="Wingdings" panose="05000000000000000000" pitchFamily="2" charset="2"/>
              <a:buChar char="Ø"/>
            </a:pPr>
            <a:r>
              <a:rPr lang="en-IN" sz="2000" b="1" dirty="0">
                <a:solidFill>
                  <a:srgbClr val="C00000"/>
                </a:solidFill>
                <a:effectLst/>
                <a:latin typeface="+mn-lt"/>
                <a:ea typeface="Calibri" panose="020F0502020204030204" pitchFamily="34" charset="0"/>
                <a:cs typeface="Times New Roman" panose="02020603050405020304" pitchFamily="18" charset="0"/>
              </a:rPr>
              <a:t>Ensuring </a:t>
            </a:r>
            <a:r>
              <a:rPr lang="en-IN" sz="2000" b="1" i="1" dirty="0">
                <a:solidFill>
                  <a:srgbClr val="C00000"/>
                </a:solidFill>
                <a:effectLst>
                  <a:outerShdw blurRad="38100" dist="38100" dir="2700000" algn="tl">
                    <a:srgbClr val="000000">
                      <a:alpha val="43137"/>
                    </a:srgbClr>
                  </a:outerShdw>
                </a:effectLst>
                <a:latin typeface="+mn-lt"/>
                <a:ea typeface="Calibri" panose="020F0502020204030204" pitchFamily="34" charset="0"/>
                <a:cs typeface="Times New Roman" panose="02020603050405020304" pitchFamily="18" charset="0"/>
              </a:rPr>
              <a:t>‘Quality of Care’ </a:t>
            </a:r>
            <a:r>
              <a:rPr lang="en-IN" sz="2000" b="1" dirty="0">
                <a:solidFill>
                  <a:srgbClr val="C00000"/>
                </a:solidFill>
                <a:effectLst/>
                <a:latin typeface="+mn-lt"/>
                <a:ea typeface="Calibri" panose="020F0502020204030204" pitchFamily="34" charset="0"/>
                <a:cs typeface="Times New Roman" panose="02020603050405020304" pitchFamily="18" charset="0"/>
              </a:rPr>
              <a:t>as a key component would require undertaking conscious and concerted efforts to </a:t>
            </a:r>
            <a:r>
              <a:rPr lang="en-IN" sz="2000" b="1" dirty="0">
                <a:solidFill>
                  <a:srgbClr val="C00000"/>
                </a:solidFill>
                <a:effectLst>
                  <a:outerShdw blurRad="38100" dist="38100" dir="2700000" algn="tl">
                    <a:srgbClr val="000000">
                      <a:alpha val="43137"/>
                    </a:srgbClr>
                  </a:outerShdw>
                </a:effectLst>
                <a:latin typeface="+mn-lt"/>
                <a:ea typeface="Calibri" panose="020F0502020204030204" pitchFamily="34" charset="0"/>
                <a:cs typeface="Times New Roman" panose="02020603050405020304" pitchFamily="18" charset="0"/>
              </a:rPr>
              <a:t>identify the ‘Gaps’ </a:t>
            </a:r>
            <a:r>
              <a:rPr lang="en-IN" sz="2000" b="1" dirty="0">
                <a:solidFill>
                  <a:srgbClr val="C00000"/>
                </a:solidFill>
                <a:effectLst/>
                <a:latin typeface="+mn-lt"/>
                <a:ea typeface="Calibri" panose="020F0502020204030204" pitchFamily="34" charset="0"/>
                <a:cs typeface="Times New Roman" panose="02020603050405020304" pitchFamily="18" charset="0"/>
              </a:rPr>
              <a:t>by measuring the Quality of Care (</a:t>
            </a:r>
            <a:r>
              <a:rPr lang="en-IN" sz="2000" b="1" dirty="0" err="1">
                <a:solidFill>
                  <a:srgbClr val="C00000"/>
                </a:solidFill>
                <a:effectLst/>
                <a:latin typeface="+mn-lt"/>
                <a:ea typeface="Calibri" panose="020F0502020204030204" pitchFamily="34" charset="0"/>
                <a:cs typeface="Times New Roman" panose="02020603050405020304" pitchFamily="18" charset="0"/>
              </a:rPr>
              <a:t>QoC</a:t>
            </a:r>
            <a:r>
              <a:rPr lang="en-IN" sz="2000" b="1" dirty="0">
                <a:solidFill>
                  <a:srgbClr val="C00000"/>
                </a:solidFill>
                <a:effectLst/>
                <a:latin typeface="+mn-lt"/>
                <a:ea typeface="Calibri" panose="020F0502020204030204" pitchFamily="34" charset="0"/>
                <a:cs typeface="Times New Roman" panose="02020603050405020304" pitchFamily="18" charset="0"/>
              </a:rPr>
              <a:t>) in all its three dimensions, namely </a:t>
            </a:r>
            <a:r>
              <a:rPr lang="en-IN" sz="2000" b="1" dirty="0">
                <a:solidFill>
                  <a:srgbClr val="C00000"/>
                </a:solidFill>
                <a:effectLst>
                  <a:outerShdw blurRad="38100" dist="38100" dir="2700000" algn="tl">
                    <a:srgbClr val="000000">
                      <a:alpha val="43137"/>
                    </a:srgbClr>
                  </a:outerShdw>
                </a:effectLst>
                <a:latin typeface="+mn-lt"/>
                <a:ea typeface="Calibri" panose="020F0502020204030204" pitchFamily="34" charset="0"/>
                <a:cs typeface="Times New Roman" panose="02020603050405020304" pitchFamily="18" charset="0"/>
              </a:rPr>
              <a:t>Structure, Process and Outcome </a:t>
            </a:r>
            <a:r>
              <a:rPr lang="en-IN" sz="2000" b="1" dirty="0">
                <a:solidFill>
                  <a:srgbClr val="C00000"/>
                </a:solidFill>
                <a:effectLst/>
                <a:latin typeface="+mn-lt"/>
                <a:ea typeface="Calibri" panose="020F0502020204030204" pitchFamily="34" charset="0"/>
                <a:cs typeface="Times New Roman" panose="02020603050405020304" pitchFamily="18" charset="0"/>
              </a:rPr>
              <a:t>(</a:t>
            </a:r>
            <a:r>
              <a:rPr lang="en-IN" sz="2000" b="1" dirty="0">
                <a:solidFill>
                  <a:srgbClr val="C00000"/>
                </a:solidFill>
                <a:effectLst>
                  <a:outerShdw blurRad="38100" dist="38100" dir="2700000" algn="tl">
                    <a:srgbClr val="000000">
                      <a:alpha val="43137"/>
                    </a:srgbClr>
                  </a:outerShdw>
                </a:effectLst>
                <a:latin typeface="+mn-lt"/>
                <a:ea typeface="Calibri" panose="020F0502020204030204" pitchFamily="34" charset="0"/>
                <a:cs typeface="Times New Roman" panose="02020603050405020304" pitchFamily="18" charset="0"/>
              </a:rPr>
              <a:t>Donabedian Model of </a:t>
            </a:r>
            <a:r>
              <a:rPr lang="en-IN" sz="2000" b="1" dirty="0" err="1">
                <a:solidFill>
                  <a:srgbClr val="C00000"/>
                </a:solidFill>
                <a:effectLst>
                  <a:outerShdw blurRad="38100" dist="38100" dir="2700000" algn="tl">
                    <a:srgbClr val="000000">
                      <a:alpha val="43137"/>
                    </a:srgbClr>
                  </a:outerShdw>
                </a:effectLst>
                <a:latin typeface="+mn-lt"/>
                <a:ea typeface="Calibri" panose="020F0502020204030204" pitchFamily="34" charset="0"/>
                <a:cs typeface="Times New Roman" panose="02020603050405020304" pitchFamily="18" charset="0"/>
              </a:rPr>
              <a:t>QoC</a:t>
            </a:r>
            <a:r>
              <a:rPr lang="en-IN" sz="2000" b="1" dirty="0">
                <a:solidFill>
                  <a:srgbClr val="C00000"/>
                </a:solidFill>
                <a:effectLst/>
                <a:latin typeface="+mn-lt"/>
                <a:ea typeface="Calibri" panose="020F0502020204030204" pitchFamily="34" charset="0"/>
                <a:cs typeface="Times New Roman" panose="02020603050405020304" pitchFamily="18" charset="0"/>
              </a:rPr>
              <a:t>). </a:t>
            </a:r>
          </a:p>
          <a:p>
            <a:pPr marL="342900" indent="-342900" algn="just">
              <a:spcBef>
                <a:spcPts val="600"/>
              </a:spcBef>
              <a:spcAft>
                <a:spcPts val="600"/>
              </a:spcAft>
              <a:buFont typeface="Wingdings" panose="05000000000000000000" pitchFamily="2" charset="2"/>
              <a:buChar char="Ø"/>
            </a:pPr>
            <a:r>
              <a:rPr lang="en-IN" sz="2000" b="1" dirty="0">
                <a:effectLst/>
                <a:latin typeface="+mn-lt"/>
                <a:ea typeface="Calibri" panose="020F0502020204030204" pitchFamily="34" charset="0"/>
                <a:cs typeface="Times New Roman" panose="02020603050405020304" pitchFamily="18" charset="0"/>
              </a:rPr>
              <a:t>Subsequently, available </a:t>
            </a:r>
            <a:r>
              <a:rPr lang="en-IN" sz="2000" b="1" dirty="0">
                <a:effectLst>
                  <a:outerShdw blurRad="38100" dist="38100" dir="2700000" algn="tl">
                    <a:srgbClr val="000000">
                      <a:alpha val="43137"/>
                    </a:srgbClr>
                  </a:outerShdw>
                </a:effectLst>
                <a:latin typeface="+mn-lt"/>
                <a:ea typeface="Calibri" panose="020F0502020204030204" pitchFamily="34" charset="0"/>
                <a:cs typeface="Times New Roman" panose="02020603050405020304" pitchFamily="18" charset="0"/>
              </a:rPr>
              <a:t>resources are channelized</a:t>
            </a:r>
            <a:r>
              <a:rPr lang="en-IN" sz="2000" b="1" dirty="0">
                <a:effectLst/>
                <a:latin typeface="+mn-lt"/>
                <a:ea typeface="Calibri" panose="020F0502020204030204" pitchFamily="34" charset="0"/>
                <a:cs typeface="Times New Roman" panose="02020603050405020304" pitchFamily="18" charset="0"/>
              </a:rPr>
              <a:t>, and </a:t>
            </a:r>
            <a:r>
              <a:rPr lang="en-IN" sz="2000" b="1" dirty="0">
                <a:effectLst>
                  <a:outerShdw blurRad="38100" dist="38100" dir="2700000" algn="tl">
                    <a:srgbClr val="000000">
                      <a:alpha val="43137"/>
                    </a:srgbClr>
                  </a:outerShdw>
                </a:effectLst>
                <a:latin typeface="+mn-lt"/>
                <a:ea typeface="Calibri" panose="020F0502020204030204" pitchFamily="34" charset="0"/>
                <a:cs typeface="Times New Roman" panose="02020603050405020304" pitchFamily="18" charset="0"/>
              </a:rPr>
              <a:t>focussed efforts </a:t>
            </a:r>
            <a:r>
              <a:rPr lang="en-IN" sz="2000" b="1" dirty="0">
                <a:effectLst/>
                <a:latin typeface="+mn-lt"/>
                <a:ea typeface="Calibri" panose="020F0502020204030204" pitchFamily="34" charset="0"/>
                <a:cs typeface="Times New Roman" panose="02020603050405020304" pitchFamily="18" charset="0"/>
              </a:rPr>
              <a:t>undertaken for closing the gaps and bringing about the </a:t>
            </a:r>
            <a:r>
              <a:rPr lang="en-IN" sz="2000" b="1" dirty="0">
                <a:effectLst>
                  <a:outerShdw blurRad="38100" dist="38100" dir="2700000" algn="tl">
                    <a:srgbClr val="000000">
                      <a:alpha val="43137"/>
                    </a:srgbClr>
                  </a:outerShdw>
                </a:effectLst>
                <a:latin typeface="+mn-lt"/>
                <a:ea typeface="Calibri" panose="020F0502020204030204" pitchFamily="34" charset="0"/>
                <a:cs typeface="Times New Roman" panose="02020603050405020304" pitchFamily="18" charset="0"/>
              </a:rPr>
              <a:t>‘Improvement’ </a:t>
            </a:r>
            <a:r>
              <a:rPr lang="en-IN" sz="2000" b="1" dirty="0">
                <a:effectLst/>
                <a:latin typeface="+mn-lt"/>
                <a:ea typeface="Calibri" panose="020F0502020204030204" pitchFamily="34" charset="0"/>
                <a:cs typeface="Times New Roman" panose="02020603050405020304" pitchFamily="18" charset="0"/>
              </a:rPr>
              <a:t>in the services. </a:t>
            </a:r>
          </a:p>
          <a:p>
            <a:pPr marL="342900" indent="-342900" algn="just">
              <a:spcBef>
                <a:spcPts val="600"/>
              </a:spcBef>
              <a:spcAft>
                <a:spcPts val="600"/>
              </a:spcAft>
              <a:buFont typeface="Wingdings" panose="05000000000000000000" pitchFamily="2" charset="2"/>
              <a:buChar char="Ø"/>
            </a:pPr>
            <a:r>
              <a:rPr lang="en-IN" sz="2000" b="1" dirty="0">
                <a:solidFill>
                  <a:srgbClr val="C00000"/>
                </a:solidFill>
                <a:effectLst/>
                <a:latin typeface="+mn-lt"/>
                <a:ea typeface="Calibri" panose="020F0502020204030204" pitchFamily="34" charset="0"/>
                <a:cs typeface="Times New Roman" panose="02020603050405020304" pitchFamily="18" charset="0"/>
              </a:rPr>
              <a:t>For ensuring provision of ‘Quality of Care’, </a:t>
            </a:r>
            <a:r>
              <a:rPr lang="en-IN" sz="2000" b="1" dirty="0" err="1">
                <a:solidFill>
                  <a:srgbClr val="C00000"/>
                </a:solidFill>
                <a:effectLst>
                  <a:outerShdw blurRad="38100" dist="38100" dir="2700000" algn="tl">
                    <a:srgbClr val="000000">
                      <a:alpha val="43137"/>
                    </a:srgbClr>
                  </a:outerShdw>
                </a:effectLst>
                <a:latin typeface="+mn-lt"/>
                <a:ea typeface="Calibri" panose="020F0502020204030204" pitchFamily="34" charset="0"/>
                <a:cs typeface="Times New Roman" panose="02020603050405020304" pitchFamily="18" charset="0"/>
              </a:rPr>
              <a:t>IsQua</a:t>
            </a:r>
            <a:r>
              <a:rPr lang="en-IN" sz="2000" b="1" dirty="0">
                <a:solidFill>
                  <a:srgbClr val="C00000"/>
                </a:solidFill>
                <a:effectLst/>
                <a:latin typeface="+mn-lt"/>
                <a:ea typeface="Calibri" panose="020F0502020204030204" pitchFamily="34" charset="0"/>
                <a:cs typeface="Times New Roman" panose="02020603050405020304" pitchFamily="18" charset="0"/>
              </a:rPr>
              <a:t> (International Society for Quality in Healthcare) accredited </a:t>
            </a:r>
            <a:r>
              <a:rPr lang="en-IN" sz="2000" b="1" dirty="0">
                <a:solidFill>
                  <a:srgbClr val="C00000"/>
                </a:solidFill>
                <a:effectLst>
                  <a:outerShdw blurRad="38100" dist="38100" dir="2700000" algn="tl">
                    <a:srgbClr val="000000">
                      <a:alpha val="43137"/>
                    </a:srgbClr>
                  </a:outerShdw>
                </a:effectLst>
                <a:latin typeface="+mn-lt"/>
                <a:ea typeface="Calibri" panose="020F0502020204030204" pitchFamily="34" charset="0"/>
                <a:cs typeface="Times New Roman" panose="02020603050405020304" pitchFamily="18" charset="0"/>
              </a:rPr>
              <a:t>National Quality Assurance Standards (NQAS)</a:t>
            </a:r>
            <a:r>
              <a:rPr lang="en-IN" sz="2000" b="1" dirty="0">
                <a:solidFill>
                  <a:srgbClr val="C00000"/>
                </a:solidFill>
                <a:latin typeface="+mn-lt"/>
                <a:ea typeface="Calibri" panose="020F0502020204030204" pitchFamily="34" charset="0"/>
                <a:cs typeface="Times New Roman" panose="02020603050405020304" pitchFamily="18" charset="0"/>
              </a:rPr>
              <a:t> have been formulated by the Ministry of Health &amp; Family Welfare, </a:t>
            </a:r>
            <a:r>
              <a:rPr lang="en-IN" sz="2000" b="1" dirty="0">
                <a:solidFill>
                  <a:srgbClr val="C00000"/>
                </a:solidFill>
                <a:effectLst>
                  <a:outerShdw blurRad="38100" dist="38100" dir="2700000" algn="tl">
                    <a:srgbClr val="000000">
                      <a:alpha val="43137"/>
                    </a:srgbClr>
                  </a:outerShdw>
                </a:effectLst>
                <a:latin typeface="+mn-lt"/>
                <a:ea typeface="Calibri" panose="020F0502020204030204" pitchFamily="34" charset="0"/>
                <a:cs typeface="Times New Roman" panose="02020603050405020304" pitchFamily="18" charset="0"/>
              </a:rPr>
              <a:t> </a:t>
            </a:r>
            <a:r>
              <a:rPr lang="en-IN" sz="2000" b="1" dirty="0">
                <a:solidFill>
                  <a:srgbClr val="C00000"/>
                </a:solidFill>
                <a:effectLst/>
                <a:latin typeface="+mn-lt"/>
                <a:ea typeface="Calibri" panose="020F0502020204030204" pitchFamily="34" charset="0"/>
                <a:cs typeface="Times New Roman" panose="02020603050405020304" pitchFamily="18" charset="0"/>
              </a:rPr>
              <a:t>for District Hospitals, Community Health Centres, PHCs, UPHCs and Health &amp; Wellness Centres/ Sub centres. </a:t>
            </a:r>
          </a:p>
          <a:p>
            <a:pPr marL="342900" indent="-342900" algn="just">
              <a:spcBef>
                <a:spcPts val="600"/>
              </a:spcBef>
              <a:spcAft>
                <a:spcPts val="600"/>
              </a:spcAft>
              <a:buFont typeface="Wingdings" panose="05000000000000000000" pitchFamily="2" charset="2"/>
              <a:buChar char="Ø"/>
            </a:pPr>
            <a:r>
              <a:rPr lang="en-IN" sz="2000" b="1" dirty="0">
                <a:effectLst/>
                <a:latin typeface="+mn-lt"/>
                <a:ea typeface="Calibri" panose="020F0502020204030204" pitchFamily="34" charset="0"/>
                <a:cs typeface="Times New Roman" panose="02020603050405020304" pitchFamily="18" charset="0"/>
              </a:rPr>
              <a:t>Setting standards is a dynamic process, and the standards provide roadmap for the health facilities to improve the care. </a:t>
            </a:r>
            <a:endParaRPr lang="en-US" sz="2800" b="1" dirty="0">
              <a:solidFill>
                <a:srgbClr val="C00000"/>
              </a:solidFill>
              <a:latin typeface="+mn-lt"/>
              <a:cs typeface="Arial" pitchFamily="34" charset="0"/>
            </a:endParaRPr>
          </a:p>
        </p:txBody>
      </p:sp>
      <p:pic>
        <p:nvPicPr>
          <p:cNvPr id="6" name="Picture 2">
            <a:extLst>
              <a:ext uri="{FF2B5EF4-FFF2-40B4-BE49-F238E27FC236}">
                <a16:creationId xmlns:a16="http://schemas.microsoft.com/office/drawing/2014/main" id="{37BEB7BC-F587-115F-0124-4E8D683F99F6}"/>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230601" y="-27384"/>
            <a:ext cx="2877903" cy="20816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2" name="Title 1"/>
          <p:cNvSpPr>
            <a:spLocks noGrp="1"/>
          </p:cNvSpPr>
          <p:nvPr>
            <p:ph type="title"/>
          </p:nvPr>
        </p:nvSpPr>
        <p:spPr>
          <a:xfrm>
            <a:off x="35496" y="33037"/>
            <a:ext cx="6888866" cy="1091707"/>
          </a:xfrm>
        </p:spPr>
        <p:txBody>
          <a:bodyPr/>
          <a:lstStyle/>
          <a:p>
            <a:r>
              <a:rPr lang="en-US" altLang="en-US" sz="3600" b="1" u="sng" dirty="0"/>
              <a:t>QUALITY OF CARE</a:t>
            </a:r>
          </a:p>
        </p:txBody>
      </p:sp>
    </p:spTree>
    <p:extLst>
      <p:ext uri="{BB962C8B-B14F-4D97-AF65-F5344CB8AC3E}">
        <p14:creationId xmlns:p14="http://schemas.microsoft.com/office/powerpoint/2010/main" val="34354591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D0325E7-5A92-46A9-A758-E2B9B9E72C4F}"/>
              </a:ext>
            </a:extLst>
          </p:cNvPr>
          <p:cNvSpPr>
            <a:spLocks noGrp="1"/>
          </p:cNvSpPr>
          <p:nvPr>
            <p:ph idx="1"/>
          </p:nvPr>
        </p:nvSpPr>
        <p:spPr>
          <a:xfrm>
            <a:off x="694984" y="1268760"/>
            <a:ext cx="7765447" cy="775852"/>
          </a:xfrm>
        </p:spPr>
        <p:txBody>
          <a:bodyPr>
            <a:normAutofit lnSpcReduction="10000"/>
          </a:bodyPr>
          <a:lstStyle/>
          <a:p>
            <a:pPr marL="0" indent="0" algn="just">
              <a:buNone/>
            </a:pPr>
            <a:r>
              <a:rPr lang="en-IN" sz="1600" dirty="0">
                <a:cs typeface="Arial" panose="020B0604020202020204" pitchFamily="34" charset="0"/>
              </a:rPr>
              <a:t>An in-depth review of literary articles from Google Scholar, Pub Med, IJMR etc, published  and </a:t>
            </a:r>
            <a:r>
              <a:rPr lang="en-IN" sz="1600" dirty="0" err="1">
                <a:cs typeface="Arial" panose="020B0604020202020204" pitchFamily="34" charset="0"/>
              </a:rPr>
              <a:t>unpublisheds</a:t>
            </a:r>
            <a:r>
              <a:rPr lang="en-IN" sz="1600" dirty="0">
                <a:cs typeface="Arial" panose="020B0604020202020204" pitchFamily="34" charset="0"/>
              </a:rPr>
              <a:t> reports and official websites of Indian government (ECHS, NHSRC), was conducted to come up with the following themes </a:t>
            </a:r>
          </a:p>
          <a:p>
            <a:pPr marL="0" indent="0">
              <a:buNone/>
            </a:pPr>
            <a:endParaRPr lang="en-IN" sz="1200" dirty="0"/>
          </a:p>
          <a:p>
            <a:pPr marL="0" indent="0">
              <a:buNone/>
            </a:pPr>
            <a:endParaRPr lang="en-IN" sz="1200" dirty="0"/>
          </a:p>
        </p:txBody>
      </p:sp>
      <p:graphicFrame>
        <p:nvGraphicFramePr>
          <p:cNvPr id="22" name="Diagram 21">
            <a:extLst>
              <a:ext uri="{FF2B5EF4-FFF2-40B4-BE49-F238E27FC236}">
                <a16:creationId xmlns:a16="http://schemas.microsoft.com/office/drawing/2014/main" id="{0F179F82-4E7E-4486-BDE2-64B50EFF9BBE}"/>
              </a:ext>
            </a:extLst>
          </p:cNvPr>
          <p:cNvGraphicFramePr/>
          <p:nvPr>
            <p:extLst>
              <p:ext uri="{D42A27DB-BD31-4B8C-83A1-F6EECF244321}">
                <p14:modId xmlns:p14="http://schemas.microsoft.com/office/powerpoint/2010/main" val="580957736"/>
              </p:ext>
            </p:extLst>
          </p:nvPr>
        </p:nvGraphicFramePr>
        <p:xfrm>
          <a:off x="457200" y="2198890"/>
          <a:ext cx="8363272" cy="41824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itle 4">
            <a:extLst>
              <a:ext uri="{FF2B5EF4-FFF2-40B4-BE49-F238E27FC236}">
                <a16:creationId xmlns:a16="http://schemas.microsoft.com/office/drawing/2014/main" id="{CE877777-C207-F063-53EB-F4C291168BF3}"/>
              </a:ext>
            </a:extLst>
          </p:cNvPr>
          <p:cNvSpPr>
            <a:spLocks noGrp="1"/>
          </p:cNvSpPr>
          <p:nvPr>
            <p:ph type="title"/>
          </p:nvPr>
        </p:nvSpPr>
        <p:spPr>
          <a:xfrm>
            <a:off x="457200" y="-27384"/>
            <a:ext cx="8229600" cy="1141867"/>
          </a:xfrm>
        </p:spPr>
        <p:txBody>
          <a:bodyPr/>
          <a:lstStyle/>
          <a:p>
            <a:r>
              <a:rPr lang="en-US" b="1" u="sng" dirty="0"/>
              <a:t>REVIEW OF LITERATURE</a:t>
            </a:r>
            <a:endParaRPr lang="en-IN" b="1" u="sng" dirty="0"/>
          </a:p>
        </p:txBody>
      </p:sp>
    </p:spTree>
    <p:extLst>
      <p:ext uri="{BB962C8B-B14F-4D97-AF65-F5344CB8AC3E}">
        <p14:creationId xmlns:p14="http://schemas.microsoft.com/office/powerpoint/2010/main" val="566292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2">
            <a:extLst>
              <a:ext uri="{FF2B5EF4-FFF2-40B4-BE49-F238E27FC236}">
                <a16:creationId xmlns:a16="http://schemas.microsoft.com/office/drawing/2014/main" id="{CB0E1380-93E6-4131-8471-82D104F48BB0}"/>
              </a:ext>
            </a:extLst>
          </p:cNvPr>
          <p:cNvGraphicFramePr>
            <a:graphicFrameLocks noGrp="1"/>
          </p:cNvGraphicFramePr>
          <p:nvPr>
            <p:extLst>
              <p:ext uri="{D42A27DB-BD31-4B8C-83A1-F6EECF244321}">
                <p14:modId xmlns:p14="http://schemas.microsoft.com/office/powerpoint/2010/main" val="1584914868"/>
              </p:ext>
            </p:extLst>
          </p:nvPr>
        </p:nvGraphicFramePr>
        <p:xfrm>
          <a:off x="189820" y="1268760"/>
          <a:ext cx="8765178" cy="5101006"/>
        </p:xfrm>
        <a:graphic>
          <a:graphicData uri="http://schemas.openxmlformats.org/drawingml/2006/table">
            <a:tbl>
              <a:tblPr firstRow="1" bandRow="1">
                <a:tableStyleId>{D27102A9-8310-4765-A935-A1911B00CA55}</a:tableStyleId>
              </a:tblPr>
              <a:tblGrid>
                <a:gridCol w="402908">
                  <a:extLst>
                    <a:ext uri="{9D8B030D-6E8A-4147-A177-3AD203B41FA5}">
                      <a16:colId xmlns:a16="http://schemas.microsoft.com/office/drawing/2014/main" val="3523601770"/>
                    </a:ext>
                  </a:extLst>
                </a:gridCol>
                <a:gridCol w="1817297">
                  <a:extLst>
                    <a:ext uri="{9D8B030D-6E8A-4147-A177-3AD203B41FA5}">
                      <a16:colId xmlns:a16="http://schemas.microsoft.com/office/drawing/2014/main" val="1323002483"/>
                    </a:ext>
                  </a:extLst>
                </a:gridCol>
                <a:gridCol w="1293389">
                  <a:extLst>
                    <a:ext uri="{9D8B030D-6E8A-4147-A177-3AD203B41FA5}">
                      <a16:colId xmlns:a16="http://schemas.microsoft.com/office/drawing/2014/main" val="3552708872"/>
                    </a:ext>
                  </a:extLst>
                </a:gridCol>
                <a:gridCol w="1353547">
                  <a:extLst>
                    <a:ext uri="{9D8B030D-6E8A-4147-A177-3AD203B41FA5}">
                      <a16:colId xmlns:a16="http://schemas.microsoft.com/office/drawing/2014/main" val="2681418475"/>
                    </a:ext>
                  </a:extLst>
                </a:gridCol>
                <a:gridCol w="956758">
                  <a:extLst>
                    <a:ext uri="{9D8B030D-6E8A-4147-A177-3AD203B41FA5}">
                      <a16:colId xmlns:a16="http://schemas.microsoft.com/office/drawing/2014/main" val="852282266"/>
                    </a:ext>
                  </a:extLst>
                </a:gridCol>
                <a:gridCol w="2941279">
                  <a:extLst>
                    <a:ext uri="{9D8B030D-6E8A-4147-A177-3AD203B41FA5}">
                      <a16:colId xmlns:a16="http://schemas.microsoft.com/office/drawing/2014/main" val="316684058"/>
                    </a:ext>
                  </a:extLst>
                </a:gridCol>
              </a:tblGrid>
              <a:tr h="213047">
                <a:tc>
                  <a:txBody>
                    <a:bodyPr/>
                    <a:lstStyle/>
                    <a:p>
                      <a:pPr algn="ctr">
                        <a:lnSpc>
                          <a:spcPct val="115000"/>
                        </a:lnSpc>
                        <a:spcAft>
                          <a:spcPts val="1000"/>
                        </a:spcAft>
                      </a:pPr>
                      <a:r>
                        <a:rPr lang="en-US" sz="1000" b="1" dirty="0" err="1">
                          <a:effectLst/>
                          <a:latin typeface="+mn-lt"/>
                          <a:ea typeface="Calibri" panose="020F0502020204030204" pitchFamily="34" charset="0"/>
                          <a:cs typeface="Mangal" panose="02040503050203030202" pitchFamily="18" charset="0"/>
                        </a:rPr>
                        <a:t>S.No</a:t>
                      </a:r>
                      <a:endParaRPr lang="en-IN" sz="1000" dirty="0">
                        <a:effectLst/>
                        <a:latin typeface="+mn-lt"/>
                        <a:ea typeface="Calibri" panose="020F0502020204030204" pitchFamily="34" charset="0"/>
                        <a:cs typeface="Mangal" panose="02040503050203030202" pitchFamily="18" charset="0"/>
                      </a:endParaRPr>
                    </a:p>
                  </a:txBody>
                  <a:tcPr marL="51435" marR="51435" marT="0" marB="0"/>
                </a:tc>
                <a:tc>
                  <a:txBody>
                    <a:bodyPr/>
                    <a:lstStyle/>
                    <a:p>
                      <a:pPr algn="ctr">
                        <a:lnSpc>
                          <a:spcPct val="115000"/>
                        </a:lnSpc>
                        <a:spcAft>
                          <a:spcPts val="1000"/>
                        </a:spcAft>
                      </a:pPr>
                      <a:r>
                        <a:rPr lang="en-US" sz="1000" b="1" dirty="0">
                          <a:effectLst/>
                          <a:latin typeface="+mn-lt"/>
                          <a:ea typeface="Calibri" panose="020F0502020204030204" pitchFamily="34" charset="0"/>
                          <a:cs typeface="Mangal" panose="02040503050203030202" pitchFamily="18" charset="0"/>
                        </a:rPr>
                        <a:t>Study</a:t>
                      </a:r>
                      <a:endParaRPr lang="en-IN" sz="1000" dirty="0">
                        <a:effectLst/>
                        <a:latin typeface="+mn-lt"/>
                        <a:ea typeface="Calibri" panose="020F0502020204030204" pitchFamily="34" charset="0"/>
                        <a:cs typeface="Mangal" panose="02040503050203030202" pitchFamily="18" charset="0"/>
                      </a:endParaRPr>
                    </a:p>
                  </a:txBody>
                  <a:tcPr marL="51435" marR="51435" marT="0" marB="0"/>
                </a:tc>
                <a:tc>
                  <a:txBody>
                    <a:bodyPr/>
                    <a:lstStyle/>
                    <a:p>
                      <a:pPr algn="ctr">
                        <a:lnSpc>
                          <a:spcPct val="115000"/>
                        </a:lnSpc>
                        <a:spcAft>
                          <a:spcPts val="1000"/>
                        </a:spcAft>
                      </a:pPr>
                      <a:r>
                        <a:rPr lang="en-US" sz="1000" b="1" dirty="0">
                          <a:effectLst/>
                          <a:latin typeface="+mn-lt"/>
                          <a:ea typeface="Calibri" panose="020F0502020204030204" pitchFamily="34" charset="0"/>
                          <a:cs typeface="Mangal" panose="02040503050203030202" pitchFamily="18" charset="0"/>
                        </a:rPr>
                        <a:t>By</a:t>
                      </a:r>
                      <a:endParaRPr lang="en-IN" sz="1000" dirty="0">
                        <a:effectLst/>
                        <a:latin typeface="+mn-lt"/>
                        <a:ea typeface="Calibri" panose="020F0502020204030204" pitchFamily="34" charset="0"/>
                        <a:cs typeface="Mangal" panose="02040503050203030202" pitchFamily="18" charset="0"/>
                      </a:endParaRPr>
                    </a:p>
                  </a:txBody>
                  <a:tcPr marL="51435" marR="51435" marT="0" marB="0"/>
                </a:tc>
                <a:tc>
                  <a:txBody>
                    <a:bodyPr/>
                    <a:lstStyle/>
                    <a:p>
                      <a:pPr algn="ctr">
                        <a:lnSpc>
                          <a:spcPct val="115000"/>
                        </a:lnSpc>
                        <a:spcAft>
                          <a:spcPts val="1000"/>
                        </a:spcAft>
                      </a:pPr>
                      <a:r>
                        <a:rPr lang="en-US" sz="1000" b="1" dirty="0">
                          <a:effectLst/>
                          <a:latin typeface="+mn-lt"/>
                          <a:ea typeface="Calibri" panose="020F0502020204030204" pitchFamily="34" charset="0"/>
                          <a:cs typeface="Mangal" panose="02040503050203030202" pitchFamily="18" charset="0"/>
                        </a:rPr>
                        <a:t>Published</a:t>
                      </a:r>
                      <a:endParaRPr lang="en-IN" sz="1000" dirty="0">
                        <a:effectLst/>
                        <a:latin typeface="+mn-lt"/>
                        <a:ea typeface="Calibri" panose="020F0502020204030204" pitchFamily="34" charset="0"/>
                        <a:cs typeface="Mangal" panose="02040503050203030202" pitchFamily="18" charset="0"/>
                      </a:endParaRPr>
                    </a:p>
                  </a:txBody>
                  <a:tcPr marL="51435" marR="51435" marT="0" marB="0"/>
                </a:tc>
                <a:tc>
                  <a:txBody>
                    <a:bodyPr/>
                    <a:lstStyle/>
                    <a:p>
                      <a:pPr algn="ctr">
                        <a:lnSpc>
                          <a:spcPct val="115000"/>
                        </a:lnSpc>
                        <a:spcAft>
                          <a:spcPts val="1000"/>
                        </a:spcAft>
                      </a:pPr>
                      <a:r>
                        <a:rPr lang="en-US" sz="1000" b="1" dirty="0">
                          <a:effectLst/>
                          <a:latin typeface="+mn-lt"/>
                          <a:ea typeface="Calibri" panose="020F0502020204030204" pitchFamily="34" charset="0"/>
                          <a:cs typeface="Mangal" panose="02040503050203030202" pitchFamily="18" charset="0"/>
                        </a:rPr>
                        <a:t>Location</a:t>
                      </a:r>
                      <a:endParaRPr lang="en-IN" sz="1000" dirty="0">
                        <a:effectLst/>
                        <a:latin typeface="+mn-lt"/>
                        <a:ea typeface="Calibri" panose="020F0502020204030204" pitchFamily="34" charset="0"/>
                        <a:cs typeface="Mangal" panose="02040503050203030202" pitchFamily="18" charset="0"/>
                      </a:endParaRPr>
                    </a:p>
                  </a:txBody>
                  <a:tcPr marL="51435" marR="51435" marT="0" marB="0"/>
                </a:tc>
                <a:tc>
                  <a:txBody>
                    <a:bodyPr/>
                    <a:lstStyle/>
                    <a:p>
                      <a:pPr algn="ctr">
                        <a:lnSpc>
                          <a:spcPct val="115000"/>
                        </a:lnSpc>
                        <a:spcAft>
                          <a:spcPts val="1000"/>
                        </a:spcAft>
                      </a:pPr>
                      <a:r>
                        <a:rPr lang="en-US" sz="1000" b="1" dirty="0">
                          <a:effectLst/>
                          <a:latin typeface="+mn-lt"/>
                          <a:ea typeface="Calibri" panose="020F0502020204030204" pitchFamily="34" charset="0"/>
                          <a:cs typeface="Mangal" panose="02040503050203030202" pitchFamily="18" charset="0"/>
                        </a:rPr>
                        <a:t>Methodology</a:t>
                      </a:r>
                      <a:endParaRPr lang="en-IN" sz="1000" dirty="0">
                        <a:effectLst/>
                        <a:latin typeface="+mn-lt"/>
                        <a:ea typeface="Calibri" panose="020F0502020204030204" pitchFamily="34" charset="0"/>
                        <a:cs typeface="Mangal" panose="02040503050203030202" pitchFamily="18" charset="0"/>
                      </a:endParaRPr>
                    </a:p>
                  </a:txBody>
                  <a:tcPr marL="51435" marR="51435" marT="0" marB="0"/>
                </a:tc>
                <a:extLst>
                  <a:ext uri="{0D108BD9-81ED-4DB2-BD59-A6C34878D82A}">
                    <a16:rowId xmlns:a16="http://schemas.microsoft.com/office/drawing/2014/main" val="166629271"/>
                  </a:ext>
                </a:extLst>
              </a:tr>
              <a:tr h="1947193">
                <a:tc>
                  <a:txBody>
                    <a:bodyPr/>
                    <a:lstStyle/>
                    <a:p>
                      <a:pPr>
                        <a:lnSpc>
                          <a:spcPct val="115000"/>
                        </a:lnSpc>
                        <a:spcAft>
                          <a:spcPts val="1000"/>
                        </a:spcAft>
                      </a:pPr>
                      <a:r>
                        <a:rPr lang="en-US" sz="900">
                          <a:effectLst/>
                          <a:latin typeface="Arial" panose="020B0604020202020204" pitchFamily="34" charset="0"/>
                          <a:ea typeface="Calibri" panose="020F0502020204030204" pitchFamily="34" charset="0"/>
                          <a:cs typeface="Arial" panose="020B0604020202020204" pitchFamily="34" charset="0"/>
                        </a:rPr>
                        <a:t>1.</a:t>
                      </a:r>
                      <a:endParaRPr lang="en-IN" sz="900">
                        <a:effectLst/>
                        <a:latin typeface="Arial" panose="020B0604020202020204" pitchFamily="34" charset="0"/>
                        <a:ea typeface="Calibri" panose="020F0502020204030204" pitchFamily="34" charset="0"/>
                        <a:cs typeface="Arial" panose="020B0604020202020204" pitchFamily="34" charset="0"/>
                      </a:endParaRPr>
                    </a:p>
                  </a:txBody>
                  <a:tcPr marL="51435" marR="51435" marT="0" marB="0"/>
                </a:tc>
                <a:tc>
                  <a:txBody>
                    <a:bodyPr/>
                    <a:lstStyle/>
                    <a:p>
                      <a:pPr>
                        <a:lnSpc>
                          <a:spcPct val="115000"/>
                        </a:lnSpc>
                        <a:spcAft>
                          <a:spcPts val="1000"/>
                        </a:spcAft>
                      </a:pPr>
                      <a:r>
                        <a:rPr lang="en-US" sz="1000" b="1" dirty="0">
                          <a:effectLst/>
                          <a:latin typeface="+mn-lt"/>
                          <a:ea typeface="Calibri" panose="020F0502020204030204" pitchFamily="34" charset="0"/>
                          <a:cs typeface="Arial" panose="020B0604020202020204" pitchFamily="34" charset="0"/>
                        </a:rPr>
                        <a:t>Client satisfaction in ECHS Polyclinic : An Experience from India</a:t>
                      </a:r>
                      <a:endParaRPr lang="en-IN" sz="1000" b="1" dirty="0">
                        <a:effectLst/>
                        <a:latin typeface="+mn-lt"/>
                        <a:ea typeface="Calibri" panose="020F0502020204030204" pitchFamily="34" charset="0"/>
                        <a:cs typeface="Arial" panose="020B0604020202020204" pitchFamily="34" charset="0"/>
                      </a:endParaRPr>
                    </a:p>
                  </a:txBody>
                  <a:tcPr marL="51435" marR="51435" marT="0" marB="0"/>
                </a:tc>
                <a:tc>
                  <a:txBody>
                    <a:bodyPr/>
                    <a:lstStyle/>
                    <a:p>
                      <a:pPr>
                        <a:lnSpc>
                          <a:spcPct val="115000"/>
                        </a:lnSpc>
                        <a:spcAft>
                          <a:spcPts val="1000"/>
                        </a:spcAft>
                      </a:pPr>
                      <a:r>
                        <a:rPr lang="en-US" sz="1000" dirty="0">
                          <a:effectLst/>
                          <a:latin typeface="+mn-lt"/>
                          <a:ea typeface="Calibri" panose="020F0502020204030204" pitchFamily="34" charset="0"/>
                          <a:cs typeface="Arial" panose="020B0604020202020204" pitchFamily="34" charset="0"/>
                        </a:rPr>
                        <a:t>Naveen </a:t>
                      </a:r>
                      <a:r>
                        <a:rPr lang="en-US" sz="1000" dirty="0" err="1">
                          <a:effectLst/>
                          <a:latin typeface="+mn-lt"/>
                          <a:ea typeface="Calibri" panose="020F0502020204030204" pitchFamily="34" charset="0"/>
                          <a:cs typeface="Arial" panose="020B0604020202020204" pitchFamily="34" charset="0"/>
                        </a:rPr>
                        <a:t>Phuyal</a:t>
                      </a:r>
                      <a:endParaRPr lang="en-IN" sz="1000" dirty="0">
                        <a:effectLst/>
                        <a:latin typeface="+mn-lt"/>
                        <a:ea typeface="Calibri" panose="020F0502020204030204" pitchFamily="34" charset="0"/>
                        <a:cs typeface="Arial" panose="020B0604020202020204" pitchFamily="34" charset="0"/>
                      </a:endParaRPr>
                    </a:p>
                    <a:p>
                      <a:pPr>
                        <a:lnSpc>
                          <a:spcPct val="115000"/>
                        </a:lnSpc>
                        <a:spcAft>
                          <a:spcPts val="1000"/>
                        </a:spcAft>
                      </a:pPr>
                      <a:r>
                        <a:rPr lang="en-US" sz="1000" dirty="0">
                          <a:effectLst/>
                          <a:latin typeface="+mn-lt"/>
                          <a:ea typeface="Calibri" panose="020F0502020204030204" pitchFamily="34" charset="0"/>
                          <a:cs typeface="Arial" panose="020B0604020202020204" pitchFamily="34" charset="0"/>
                        </a:rPr>
                        <a:t>Ashok </a:t>
                      </a:r>
                      <a:r>
                        <a:rPr lang="en-US" sz="1000" dirty="0" err="1">
                          <a:effectLst/>
                          <a:latin typeface="+mn-lt"/>
                          <a:ea typeface="Calibri" panose="020F0502020204030204" pitchFamily="34" charset="0"/>
                          <a:cs typeface="Arial" panose="020B0604020202020204" pitchFamily="34" charset="0"/>
                        </a:rPr>
                        <a:t>Jindal,YSM</a:t>
                      </a:r>
                      <a:endParaRPr lang="en-IN" sz="1000" dirty="0">
                        <a:effectLst/>
                        <a:latin typeface="+mn-lt"/>
                        <a:ea typeface="Calibri" panose="020F0502020204030204" pitchFamily="34" charset="0"/>
                        <a:cs typeface="Arial" panose="020B0604020202020204" pitchFamily="34" charset="0"/>
                      </a:endParaRPr>
                    </a:p>
                    <a:p>
                      <a:pPr>
                        <a:lnSpc>
                          <a:spcPct val="115000"/>
                        </a:lnSpc>
                        <a:spcAft>
                          <a:spcPts val="1000"/>
                        </a:spcAft>
                      </a:pPr>
                      <a:r>
                        <a:rPr lang="en-US" sz="1000" dirty="0">
                          <a:effectLst/>
                          <a:latin typeface="+mn-lt"/>
                          <a:ea typeface="Calibri" panose="020F0502020204030204" pitchFamily="34" charset="0"/>
                          <a:cs typeface="Arial" panose="020B0604020202020204" pitchFamily="34" charset="0"/>
                        </a:rPr>
                        <a:t>Sandip Mukerji</a:t>
                      </a:r>
                      <a:endParaRPr lang="en-IN" sz="1000" dirty="0">
                        <a:effectLst/>
                        <a:latin typeface="+mn-lt"/>
                        <a:ea typeface="Calibri" panose="020F0502020204030204" pitchFamily="34" charset="0"/>
                        <a:cs typeface="Arial" panose="020B0604020202020204" pitchFamily="34" charset="0"/>
                      </a:endParaRPr>
                    </a:p>
                  </a:txBody>
                  <a:tcPr marL="51435" marR="51435" marT="0" marB="0"/>
                </a:tc>
                <a:tc>
                  <a:txBody>
                    <a:bodyPr/>
                    <a:lstStyle/>
                    <a:p>
                      <a:pPr>
                        <a:lnSpc>
                          <a:spcPct val="115000"/>
                        </a:lnSpc>
                        <a:spcAft>
                          <a:spcPts val="1000"/>
                        </a:spcAft>
                      </a:pPr>
                      <a:r>
                        <a:rPr lang="en-US" sz="1000" dirty="0">
                          <a:effectLst/>
                          <a:latin typeface="+mn-lt"/>
                          <a:ea typeface="Calibri" panose="020F0502020204030204" pitchFamily="34" charset="0"/>
                          <a:cs typeface="Arial" panose="020B0604020202020204" pitchFamily="34" charset="0"/>
                        </a:rPr>
                        <a:t>MJSBH Vol 14 Issue 2</a:t>
                      </a:r>
                      <a:endParaRPr lang="en-IN" sz="1000" dirty="0">
                        <a:effectLst/>
                        <a:latin typeface="+mn-lt"/>
                        <a:ea typeface="Calibri" panose="020F0502020204030204" pitchFamily="34" charset="0"/>
                        <a:cs typeface="Arial" panose="020B0604020202020204" pitchFamily="34" charset="0"/>
                      </a:endParaRPr>
                    </a:p>
                    <a:p>
                      <a:pPr>
                        <a:lnSpc>
                          <a:spcPct val="115000"/>
                        </a:lnSpc>
                        <a:spcAft>
                          <a:spcPts val="1000"/>
                        </a:spcAft>
                      </a:pPr>
                      <a:r>
                        <a:rPr lang="en-US" sz="1000" dirty="0">
                          <a:effectLst/>
                          <a:latin typeface="+mn-lt"/>
                          <a:ea typeface="Calibri" panose="020F0502020204030204" pitchFamily="34" charset="0"/>
                          <a:cs typeface="Arial" panose="020B0604020202020204" pitchFamily="34" charset="0"/>
                        </a:rPr>
                        <a:t>Jul- Dec 2015</a:t>
                      </a:r>
                      <a:endParaRPr lang="en-IN" sz="1000" dirty="0">
                        <a:effectLst/>
                        <a:latin typeface="+mn-lt"/>
                        <a:ea typeface="Calibri" panose="020F0502020204030204" pitchFamily="34" charset="0"/>
                        <a:cs typeface="Arial" panose="020B0604020202020204" pitchFamily="34" charset="0"/>
                      </a:endParaRPr>
                    </a:p>
                  </a:txBody>
                  <a:tcPr marL="51435" marR="51435" marT="0" marB="0"/>
                </a:tc>
                <a:tc>
                  <a:txBody>
                    <a:bodyPr/>
                    <a:lstStyle/>
                    <a:p>
                      <a:pPr>
                        <a:lnSpc>
                          <a:spcPct val="115000"/>
                        </a:lnSpc>
                        <a:spcAft>
                          <a:spcPts val="1000"/>
                        </a:spcAft>
                      </a:pPr>
                      <a:r>
                        <a:rPr lang="en-US" sz="1000" dirty="0">
                          <a:effectLst/>
                          <a:latin typeface="+mn-lt"/>
                          <a:ea typeface="Calibri" panose="020F0502020204030204" pitchFamily="34" charset="0"/>
                          <a:cs typeface="Arial" panose="020B0604020202020204" pitchFamily="34" charset="0"/>
                        </a:rPr>
                        <a:t>ECHS polyclinic</a:t>
                      </a:r>
                      <a:endParaRPr lang="en-IN" sz="1000" dirty="0">
                        <a:effectLst/>
                        <a:latin typeface="+mn-lt"/>
                        <a:ea typeface="Calibri" panose="020F0502020204030204" pitchFamily="34" charset="0"/>
                        <a:cs typeface="Arial" panose="020B0604020202020204" pitchFamily="34" charset="0"/>
                      </a:endParaRPr>
                    </a:p>
                  </a:txBody>
                  <a:tcPr marL="51435" marR="51435" marT="0" marB="0"/>
                </a:tc>
                <a:tc>
                  <a:txBody>
                    <a:bodyPr/>
                    <a:lstStyle/>
                    <a:p>
                      <a:pPr>
                        <a:lnSpc>
                          <a:spcPct val="115000"/>
                        </a:lnSpc>
                        <a:spcAft>
                          <a:spcPts val="600"/>
                        </a:spcAft>
                      </a:pPr>
                      <a:r>
                        <a:rPr lang="en-US" sz="1000" dirty="0">
                          <a:effectLst/>
                          <a:latin typeface="+mn-lt"/>
                          <a:ea typeface="Calibri" panose="020F0502020204030204" pitchFamily="34" charset="0"/>
                          <a:cs typeface="Arial" panose="020B0604020202020204" pitchFamily="34" charset="0"/>
                        </a:rPr>
                        <a:t>Observational and Analytical Cross sectional</a:t>
                      </a:r>
                      <a:endParaRPr lang="en-IN" sz="1000" dirty="0">
                        <a:effectLst/>
                        <a:latin typeface="+mn-lt"/>
                        <a:ea typeface="Calibri" panose="020F0502020204030204" pitchFamily="34" charset="0"/>
                        <a:cs typeface="Arial" panose="020B0604020202020204" pitchFamily="34" charset="0"/>
                      </a:endParaRPr>
                    </a:p>
                    <a:p>
                      <a:pPr>
                        <a:lnSpc>
                          <a:spcPct val="115000"/>
                        </a:lnSpc>
                        <a:spcAft>
                          <a:spcPts val="600"/>
                        </a:spcAft>
                      </a:pPr>
                      <a:r>
                        <a:rPr lang="en-US" sz="1000" dirty="0">
                          <a:effectLst/>
                          <a:latin typeface="+mn-lt"/>
                          <a:ea typeface="Calibri" panose="020F0502020204030204" pitchFamily="34" charset="0"/>
                          <a:cs typeface="Arial" panose="020B0604020202020204" pitchFamily="34" charset="0"/>
                        </a:rPr>
                        <a:t>Duration -2 </a:t>
                      </a:r>
                      <a:r>
                        <a:rPr lang="en-US" sz="1000" dirty="0" err="1">
                          <a:effectLst/>
                          <a:latin typeface="+mn-lt"/>
                          <a:ea typeface="Calibri" panose="020F0502020204030204" pitchFamily="34" charset="0"/>
                          <a:cs typeface="Arial" panose="020B0604020202020204" pitchFamily="34" charset="0"/>
                        </a:rPr>
                        <a:t>yrs</a:t>
                      </a:r>
                      <a:endParaRPr lang="en-IN" sz="1000" dirty="0">
                        <a:effectLst/>
                        <a:latin typeface="+mn-lt"/>
                        <a:ea typeface="Calibri" panose="020F0502020204030204" pitchFamily="34" charset="0"/>
                        <a:cs typeface="Arial" panose="020B0604020202020204" pitchFamily="34" charset="0"/>
                      </a:endParaRPr>
                    </a:p>
                    <a:p>
                      <a:pPr>
                        <a:lnSpc>
                          <a:spcPct val="115000"/>
                        </a:lnSpc>
                        <a:spcAft>
                          <a:spcPts val="600"/>
                        </a:spcAft>
                      </a:pPr>
                      <a:r>
                        <a:rPr lang="en-US" sz="1000" dirty="0">
                          <a:effectLst/>
                          <a:latin typeface="+mn-lt"/>
                          <a:ea typeface="Calibri" panose="020F0502020204030204" pitchFamily="34" charset="0"/>
                          <a:cs typeface="Arial" panose="020B0604020202020204" pitchFamily="34" charset="0"/>
                        </a:rPr>
                        <a:t>Sample size -400</a:t>
                      </a:r>
                      <a:endParaRPr lang="en-IN" sz="1000" dirty="0">
                        <a:effectLst/>
                        <a:latin typeface="+mn-lt"/>
                        <a:ea typeface="Calibri" panose="020F0502020204030204" pitchFamily="34" charset="0"/>
                        <a:cs typeface="Arial" panose="020B0604020202020204" pitchFamily="34" charset="0"/>
                      </a:endParaRPr>
                    </a:p>
                    <a:p>
                      <a:pPr>
                        <a:lnSpc>
                          <a:spcPct val="115000"/>
                        </a:lnSpc>
                        <a:spcAft>
                          <a:spcPts val="600"/>
                        </a:spcAft>
                      </a:pPr>
                      <a:r>
                        <a:rPr lang="en-US" sz="1000" dirty="0">
                          <a:effectLst/>
                          <a:latin typeface="+mn-lt"/>
                          <a:ea typeface="Calibri" panose="020F0502020204030204" pitchFamily="34" charset="0"/>
                          <a:cs typeface="Arial" panose="020B0604020202020204" pitchFamily="34" charset="0"/>
                        </a:rPr>
                        <a:t>(obtained by estimation of proportion)</a:t>
                      </a:r>
                      <a:endParaRPr lang="en-IN" sz="1000" dirty="0">
                        <a:effectLst/>
                        <a:latin typeface="+mn-lt"/>
                        <a:ea typeface="Calibri" panose="020F0502020204030204" pitchFamily="34" charset="0"/>
                        <a:cs typeface="Arial" panose="020B0604020202020204" pitchFamily="34" charset="0"/>
                      </a:endParaRPr>
                    </a:p>
                    <a:p>
                      <a:pPr>
                        <a:lnSpc>
                          <a:spcPct val="115000"/>
                        </a:lnSpc>
                        <a:spcAft>
                          <a:spcPts val="600"/>
                        </a:spcAft>
                      </a:pPr>
                      <a:r>
                        <a:rPr lang="en-US" sz="1000" dirty="0">
                          <a:effectLst/>
                          <a:latin typeface="+mn-lt"/>
                          <a:ea typeface="Calibri" panose="020F0502020204030204" pitchFamily="34" charset="0"/>
                          <a:cs typeface="Arial" panose="020B0604020202020204" pitchFamily="34" charset="0"/>
                        </a:rPr>
                        <a:t>Stratified Sample</a:t>
                      </a:r>
                      <a:endParaRPr lang="en-IN" sz="1000" dirty="0">
                        <a:effectLst/>
                        <a:latin typeface="+mn-lt"/>
                        <a:ea typeface="Calibri" panose="020F0502020204030204" pitchFamily="34" charset="0"/>
                        <a:cs typeface="Arial" panose="020B0604020202020204" pitchFamily="34" charset="0"/>
                      </a:endParaRPr>
                    </a:p>
                    <a:p>
                      <a:pPr>
                        <a:lnSpc>
                          <a:spcPct val="115000"/>
                        </a:lnSpc>
                        <a:spcAft>
                          <a:spcPts val="600"/>
                        </a:spcAft>
                      </a:pPr>
                      <a:r>
                        <a:rPr lang="en-US" sz="1000" dirty="0">
                          <a:effectLst/>
                          <a:latin typeface="+mn-lt"/>
                          <a:ea typeface="Calibri" panose="020F0502020204030204" pitchFamily="34" charset="0"/>
                          <a:cs typeface="Arial" panose="020B0604020202020204" pitchFamily="34" charset="0"/>
                        </a:rPr>
                        <a:t>Criteria of selection of sample</a:t>
                      </a:r>
                    </a:p>
                    <a:p>
                      <a:pPr>
                        <a:lnSpc>
                          <a:spcPct val="115000"/>
                        </a:lnSpc>
                        <a:spcAft>
                          <a:spcPts val="600"/>
                        </a:spcAft>
                      </a:pPr>
                      <a:r>
                        <a:rPr lang="en-US" sz="1000" dirty="0">
                          <a:effectLst/>
                          <a:latin typeface="+mn-lt"/>
                          <a:ea typeface="Calibri" panose="020F0502020204030204" pitchFamily="34" charset="0"/>
                          <a:cs typeface="Arial" panose="020B0604020202020204" pitchFamily="34" charset="0"/>
                        </a:rPr>
                        <a:t>Staff beneficiary excl</a:t>
                      </a:r>
                      <a:endParaRPr lang="en-IN" sz="1000" dirty="0">
                        <a:effectLst/>
                        <a:latin typeface="+mn-lt"/>
                        <a:ea typeface="Calibri" panose="020F0502020204030204" pitchFamily="34" charset="0"/>
                        <a:cs typeface="Arial" panose="020B0604020202020204" pitchFamily="34" charset="0"/>
                      </a:endParaRPr>
                    </a:p>
                    <a:p>
                      <a:pPr>
                        <a:lnSpc>
                          <a:spcPct val="115000"/>
                        </a:lnSpc>
                        <a:spcAft>
                          <a:spcPts val="600"/>
                        </a:spcAft>
                      </a:pPr>
                      <a:r>
                        <a:rPr lang="en-US" sz="1000" dirty="0">
                          <a:effectLst/>
                          <a:latin typeface="+mn-lt"/>
                          <a:ea typeface="Calibri" panose="020F0502020204030204" pitchFamily="34" charset="0"/>
                          <a:cs typeface="Arial" panose="020B0604020202020204" pitchFamily="34" charset="0"/>
                        </a:rPr>
                        <a:t>Every third OPD patient   (Systematic Random Sampling)</a:t>
                      </a:r>
                      <a:endParaRPr lang="en-IN" sz="1000" dirty="0">
                        <a:effectLst/>
                        <a:latin typeface="+mn-lt"/>
                        <a:ea typeface="Calibri" panose="020F0502020204030204" pitchFamily="34" charset="0"/>
                        <a:cs typeface="Arial" panose="020B0604020202020204" pitchFamily="34" charset="0"/>
                      </a:endParaRPr>
                    </a:p>
                    <a:p>
                      <a:pPr>
                        <a:lnSpc>
                          <a:spcPct val="115000"/>
                        </a:lnSpc>
                        <a:spcAft>
                          <a:spcPts val="600"/>
                        </a:spcAft>
                      </a:pPr>
                      <a:r>
                        <a:rPr lang="en-US" sz="1000" dirty="0">
                          <a:effectLst/>
                          <a:latin typeface="+mn-lt"/>
                          <a:ea typeface="Calibri" panose="020F0502020204030204" pitchFamily="34" charset="0"/>
                          <a:cs typeface="Arial" panose="020B0604020202020204" pitchFamily="34" charset="0"/>
                        </a:rPr>
                        <a:t>Patients who had at least 3 vis, &gt; 18y, willing</a:t>
                      </a:r>
                      <a:endParaRPr lang="en-IN" sz="1000" dirty="0">
                        <a:effectLst/>
                        <a:latin typeface="+mn-lt"/>
                        <a:ea typeface="Calibri" panose="020F0502020204030204" pitchFamily="34" charset="0"/>
                        <a:cs typeface="Arial" panose="020B0604020202020204" pitchFamily="34" charset="0"/>
                      </a:endParaRPr>
                    </a:p>
                    <a:p>
                      <a:pPr>
                        <a:lnSpc>
                          <a:spcPct val="115000"/>
                        </a:lnSpc>
                        <a:spcAft>
                          <a:spcPts val="600"/>
                        </a:spcAft>
                      </a:pPr>
                      <a:r>
                        <a:rPr lang="en-US" sz="1000" dirty="0">
                          <a:effectLst/>
                          <a:latin typeface="+mn-lt"/>
                          <a:ea typeface="Calibri" panose="020F0502020204030204" pitchFamily="34" charset="0"/>
                          <a:cs typeface="Arial" panose="020B0604020202020204" pitchFamily="34" charset="0"/>
                        </a:rPr>
                        <a:t>Vetted Structured Questionnaire was used</a:t>
                      </a:r>
                      <a:endParaRPr lang="en-IN" sz="1000" dirty="0">
                        <a:effectLst/>
                        <a:latin typeface="+mn-lt"/>
                        <a:ea typeface="Calibri" panose="020F0502020204030204" pitchFamily="34" charset="0"/>
                        <a:cs typeface="Arial" panose="020B0604020202020204" pitchFamily="34" charset="0"/>
                      </a:endParaRPr>
                    </a:p>
                  </a:txBody>
                  <a:tcPr marL="51435" marR="51435" marT="0" marB="0"/>
                </a:tc>
                <a:extLst>
                  <a:ext uri="{0D108BD9-81ED-4DB2-BD59-A6C34878D82A}">
                    <a16:rowId xmlns:a16="http://schemas.microsoft.com/office/drawing/2014/main" val="2033648612"/>
                  </a:ext>
                </a:extLst>
              </a:tr>
              <a:tr h="864096">
                <a:tc>
                  <a:txBody>
                    <a:bodyPr/>
                    <a:lstStyle/>
                    <a:p>
                      <a:pPr>
                        <a:lnSpc>
                          <a:spcPct val="115000"/>
                        </a:lnSpc>
                        <a:spcAft>
                          <a:spcPts val="1000"/>
                        </a:spcAft>
                      </a:pPr>
                      <a:r>
                        <a:rPr lang="en-US" sz="900" dirty="0">
                          <a:effectLst/>
                          <a:latin typeface="Arial" panose="020B0604020202020204" pitchFamily="34" charset="0"/>
                          <a:ea typeface="Calibri" panose="020F0502020204030204" pitchFamily="34" charset="0"/>
                          <a:cs typeface="Arial" panose="020B0604020202020204" pitchFamily="34" charset="0"/>
                        </a:rPr>
                        <a:t>2.</a:t>
                      </a:r>
                      <a:endParaRPr lang="en-IN" sz="900" dirty="0">
                        <a:effectLst/>
                        <a:latin typeface="Arial" panose="020B0604020202020204" pitchFamily="34" charset="0"/>
                        <a:ea typeface="Calibri" panose="020F0502020204030204" pitchFamily="34" charset="0"/>
                        <a:cs typeface="Arial" panose="020B0604020202020204" pitchFamily="34" charset="0"/>
                      </a:endParaRPr>
                    </a:p>
                  </a:txBody>
                  <a:tcPr marL="51435" marR="51435" marT="0" marB="0"/>
                </a:tc>
                <a:tc>
                  <a:txBody>
                    <a:bodyPr/>
                    <a:lstStyle/>
                    <a:p>
                      <a:pPr>
                        <a:lnSpc>
                          <a:spcPct val="115000"/>
                        </a:lnSpc>
                        <a:spcAft>
                          <a:spcPts val="1000"/>
                        </a:spcAft>
                      </a:pPr>
                      <a:r>
                        <a:rPr lang="en-US" sz="1000" b="1" dirty="0">
                          <a:effectLst/>
                          <a:latin typeface="+mn-lt"/>
                          <a:ea typeface="Calibri" panose="020F0502020204030204" pitchFamily="34" charset="0"/>
                          <a:cs typeface="Arial" panose="020B0604020202020204" pitchFamily="34" charset="0"/>
                        </a:rPr>
                        <a:t>Quality Assessment of Artemis Hospital, Dwarka, New Delhi</a:t>
                      </a:r>
                      <a:endParaRPr lang="en-IN" sz="1000" b="1" dirty="0">
                        <a:effectLst/>
                        <a:latin typeface="+mn-lt"/>
                        <a:ea typeface="Calibri" panose="020F0502020204030204" pitchFamily="34" charset="0"/>
                        <a:cs typeface="Arial" panose="020B0604020202020204" pitchFamily="34" charset="0"/>
                      </a:endParaRPr>
                    </a:p>
                  </a:txBody>
                  <a:tcPr marL="51435" marR="51435" marT="0" marB="0"/>
                </a:tc>
                <a:tc>
                  <a:txBody>
                    <a:bodyPr/>
                    <a:lstStyle/>
                    <a:p>
                      <a:pPr>
                        <a:lnSpc>
                          <a:spcPct val="115000"/>
                        </a:lnSpc>
                        <a:spcAft>
                          <a:spcPts val="1000"/>
                        </a:spcAft>
                      </a:pPr>
                      <a:r>
                        <a:rPr lang="en-US" sz="1000" dirty="0">
                          <a:effectLst/>
                          <a:latin typeface="+mn-lt"/>
                          <a:ea typeface="Calibri" panose="020F0502020204030204" pitchFamily="34" charset="0"/>
                          <a:cs typeface="Arial" panose="020B0604020202020204" pitchFamily="34" charset="0"/>
                        </a:rPr>
                        <a:t>Col MM Thakur</a:t>
                      </a:r>
                      <a:endParaRPr lang="en-IN" sz="1000" dirty="0">
                        <a:effectLst/>
                        <a:latin typeface="+mn-lt"/>
                        <a:ea typeface="Calibri" panose="020F0502020204030204" pitchFamily="34" charset="0"/>
                        <a:cs typeface="Arial" panose="020B0604020202020204" pitchFamily="34" charset="0"/>
                      </a:endParaRPr>
                    </a:p>
                  </a:txBody>
                  <a:tcPr marL="51435" marR="51435" marT="0" marB="0"/>
                </a:tc>
                <a:tc>
                  <a:txBody>
                    <a:bodyPr/>
                    <a:lstStyle/>
                    <a:p>
                      <a:pPr>
                        <a:lnSpc>
                          <a:spcPct val="115000"/>
                        </a:lnSpc>
                        <a:spcAft>
                          <a:spcPts val="1000"/>
                        </a:spcAft>
                      </a:pPr>
                      <a:r>
                        <a:rPr lang="en-US" sz="1000" dirty="0">
                          <a:effectLst/>
                          <a:latin typeface="+mn-lt"/>
                          <a:ea typeface="Calibri" panose="020F0502020204030204" pitchFamily="34" charset="0"/>
                          <a:cs typeface="Arial" panose="020B0604020202020204" pitchFamily="34" charset="0"/>
                        </a:rPr>
                        <a:t>2017</a:t>
                      </a:r>
                      <a:endParaRPr lang="en-IN" sz="1000" dirty="0">
                        <a:effectLst/>
                        <a:latin typeface="+mn-lt"/>
                        <a:ea typeface="Calibri" panose="020F0502020204030204" pitchFamily="34" charset="0"/>
                        <a:cs typeface="Arial" panose="020B0604020202020204" pitchFamily="34" charset="0"/>
                      </a:endParaRPr>
                    </a:p>
                  </a:txBody>
                  <a:tcPr marL="51435" marR="51435" marT="0" marB="0"/>
                </a:tc>
                <a:tc>
                  <a:txBody>
                    <a:bodyPr/>
                    <a:lstStyle/>
                    <a:p>
                      <a:pPr>
                        <a:lnSpc>
                          <a:spcPct val="115000"/>
                        </a:lnSpc>
                        <a:spcAft>
                          <a:spcPts val="1000"/>
                        </a:spcAft>
                      </a:pPr>
                      <a:r>
                        <a:rPr lang="en-US" sz="1000" dirty="0">
                          <a:effectLst/>
                          <a:latin typeface="+mn-lt"/>
                          <a:ea typeface="Calibri" panose="020F0502020204030204" pitchFamily="34" charset="0"/>
                          <a:cs typeface="Arial" panose="020B0604020202020204" pitchFamily="34" charset="0"/>
                        </a:rPr>
                        <a:t>Artemis Hospital</a:t>
                      </a:r>
                      <a:endParaRPr lang="en-IN" sz="1000" dirty="0">
                        <a:effectLst/>
                        <a:latin typeface="+mn-lt"/>
                        <a:ea typeface="Calibri" panose="020F0502020204030204" pitchFamily="34" charset="0"/>
                        <a:cs typeface="Arial" panose="020B0604020202020204" pitchFamily="34" charset="0"/>
                      </a:endParaRPr>
                    </a:p>
                  </a:txBody>
                  <a:tcPr marL="51435" marR="51435" marT="0" marB="0"/>
                </a:tc>
                <a:tc>
                  <a:txBody>
                    <a:bodyPr/>
                    <a:lstStyle/>
                    <a:p>
                      <a:pPr>
                        <a:lnSpc>
                          <a:spcPct val="115000"/>
                        </a:lnSpc>
                        <a:spcAft>
                          <a:spcPts val="600"/>
                        </a:spcAft>
                      </a:pPr>
                      <a:r>
                        <a:rPr lang="en-US" sz="1000" dirty="0">
                          <a:effectLst/>
                          <a:latin typeface="+mn-lt"/>
                          <a:ea typeface="Calibri" panose="020F0502020204030204" pitchFamily="34" charset="0"/>
                          <a:cs typeface="Arial" panose="020B0604020202020204" pitchFamily="34" charset="0"/>
                        </a:rPr>
                        <a:t>Observational, Descriptive, Cross sectional study.</a:t>
                      </a:r>
                    </a:p>
                    <a:p>
                      <a:pPr>
                        <a:lnSpc>
                          <a:spcPct val="115000"/>
                        </a:lnSpc>
                        <a:spcAft>
                          <a:spcPts val="600"/>
                        </a:spcAft>
                      </a:pPr>
                      <a:r>
                        <a:rPr lang="en-US" sz="1000" dirty="0">
                          <a:effectLst/>
                          <a:latin typeface="+mn-lt"/>
                          <a:ea typeface="Calibri" panose="020F0502020204030204" pitchFamily="34" charset="0"/>
                          <a:cs typeface="Arial" panose="020B0604020202020204" pitchFamily="34" charset="0"/>
                        </a:rPr>
                        <a:t>Evaluation done on the parameters of Quality Assessment Tool Kit.</a:t>
                      </a:r>
                    </a:p>
                    <a:p>
                      <a:pPr>
                        <a:lnSpc>
                          <a:spcPct val="115000"/>
                        </a:lnSpc>
                        <a:spcAft>
                          <a:spcPts val="600"/>
                        </a:spcAft>
                      </a:pPr>
                      <a:r>
                        <a:rPr lang="en-US" sz="1000" dirty="0">
                          <a:effectLst/>
                          <a:latin typeface="+mn-lt"/>
                          <a:ea typeface="Calibri" panose="020F0502020204030204" pitchFamily="34" charset="0"/>
                          <a:cs typeface="Arial" panose="020B0604020202020204" pitchFamily="34" charset="0"/>
                        </a:rPr>
                        <a:t>NABH Check list</a:t>
                      </a:r>
                      <a:endParaRPr lang="en-IN" sz="1000" dirty="0">
                        <a:effectLst/>
                        <a:latin typeface="+mn-lt"/>
                        <a:ea typeface="Calibri" panose="020F0502020204030204" pitchFamily="34" charset="0"/>
                        <a:cs typeface="Arial" panose="020B0604020202020204" pitchFamily="34" charset="0"/>
                      </a:endParaRPr>
                    </a:p>
                  </a:txBody>
                  <a:tcPr marL="51435" marR="51435" marT="0" marB="0"/>
                </a:tc>
                <a:extLst>
                  <a:ext uri="{0D108BD9-81ED-4DB2-BD59-A6C34878D82A}">
                    <a16:rowId xmlns:a16="http://schemas.microsoft.com/office/drawing/2014/main" val="3923775988"/>
                  </a:ext>
                </a:extLst>
              </a:tr>
              <a:tr h="1420490">
                <a:tc>
                  <a:txBody>
                    <a:bodyPr/>
                    <a:lstStyle/>
                    <a:p>
                      <a:pPr>
                        <a:lnSpc>
                          <a:spcPct val="115000"/>
                        </a:lnSpc>
                        <a:spcAft>
                          <a:spcPts val="1000"/>
                        </a:spcAft>
                      </a:pPr>
                      <a:r>
                        <a:rPr lang="en-US" sz="900" dirty="0">
                          <a:effectLst/>
                          <a:latin typeface="Arial" panose="020B0604020202020204" pitchFamily="34" charset="0"/>
                          <a:ea typeface="Calibri" panose="020F0502020204030204" pitchFamily="34" charset="0"/>
                          <a:cs typeface="Arial" panose="020B0604020202020204" pitchFamily="34" charset="0"/>
                        </a:rPr>
                        <a:t>3.</a:t>
                      </a:r>
                    </a:p>
                    <a:p>
                      <a:pPr>
                        <a:lnSpc>
                          <a:spcPct val="115000"/>
                        </a:lnSpc>
                        <a:spcAft>
                          <a:spcPts val="1000"/>
                        </a:spcAft>
                      </a:pPr>
                      <a:endParaRPr lang="en-US" sz="900" dirty="0">
                        <a:effectLst/>
                        <a:latin typeface="Arial" panose="020B0604020202020204" pitchFamily="34" charset="0"/>
                        <a:ea typeface="Calibri" panose="020F0502020204030204" pitchFamily="34" charset="0"/>
                        <a:cs typeface="Arial" panose="020B0604020202020204" pitchFamily="34" charset="0"/>
                      </a:endParaRPr>
                    </a:p>
                    <a:p>
                      <a:pPr>
                        <a:lnSpc>
                          <a:spcPct val="115000"/>
                        </a:lnSpc>
                        <a:spcAft>
                          <a:spcPts val="1000"/>
                        </a:spcAft>
                      </a:pPr>
                      <a:endParaRPr lang="en-US" sz="900" dirty="0">
                        <a:effectLst/>
                        <a:latin typeface="Arial" panose="020B0604020202020204" pitchFamily="34" charset="0"/>
                        <a:ea typeface="Calibri" panose="020F0502020204030204" pitchFamily="34" charset="0"/>
                        <a:cs typeface="Arial" panose="020B0604020202020204" pitchFamily="34" charset="0"/>
                      </a:endParaRPr>
                    </a:p>
                    <a:p>
                      <a:pPr>
                        <a:lnSpc>
                          <a:spcPct val="115000"/>
                        </a:lnSpc>
                        <a:spcAft>
                          <a:spcPts val="1000"/>
                        </a:spcAft>
                      </a:pPr>
                      <a:endParaRPr lang="en-US" sz="900" dirty="0">
                        <a:effectLst/>
                        <a:latin typeface="Arial" panose="020B0604020202020204" pitchFamily="34" charset="0"/>
                        <a:ea typeface="Calibri" panose="020F0502020204030204" pitchFamily="34" charset="0"/>
                        <a:cs typeface="Arial" panose="020B0604020202020204" pitchFamily="34" charset="0"/>
                      </a:endParaRPr>
                    </a:p>
                  </a:txBody>
                  <a:tcPr marL="51435" marR="51435" marT="0" marB="0"/>
                </a:tc>
                <a:tc>
                  <a:txBody>
                    <a:bodyPr/>
                    <a:lstStyle/>
                    <a:p>
                      <a:pPr>
                        <a:lnSpc>
                          <a:spcPct val="115000"/>
                        </a:lnSpc>
                        <a:spcAft>
                          <a:spcPts val="1000"/>
                        </a:spcAft>
                      </a:pPr>
                      <a:r>
                        <a:rPr lang="en-US" sz="1000" b="1" dirty="0">
                          <a:effectLst/>
                          <a:latin typeface="+mn-lt"/>
                          <a:ea typeface="Calibri" panose="020F0502020204030204" pitchFamily="34" charset="0"/>
                          <a:cs typeface="Arial" panose="020B0604020202020204" pitchFamily="34" charset="0"/>
                        </a:rPr>
                        <a:t>Healthcare Delivery and Stakeholder’s satisfaction under social health insurance schemes in India : An evaluation of CGHS and ECHS</a:t>
                      </a:r>
                      <a:endParaRPr lang="en-IN" sz="1000" b="1" dirty="0">
                        <a:effectLst/>
                        <a:latin typeface="+mn-lt"/>
                        <a:ea typeface="Calibri" panose="020F0502020204030204" pitchFamily="34" charset="0"/>
                        <a:cs typeface="Arial" panose="020B0604020202020204" pitchFamily="34" charset="0"/>
                      </a:endParaRPr>
                    </a:p>
                  </a:txBody>
                  <a:tcPr marL="51435" marR="51435" marT="0" marB="0"/>
                </a:tc>
                <a:tc>
                  <a:txBody>
                    <a:bodyPr/>
                    <a:lstStyle/>
                    <a:p>
                      <a:pPr>
                        <a:lnSpc>
                          <a:spcPct val="115000"/>
                        </a:lnSpc>
                        <a:spcAft>
                          <a:spcPts val="1000"/>
                        </a:spcAft>
                      </a:pPr>
                      <a:r>
                        <a:rPr lang="en-US" sz="1000">
                          <a:effectLst/>
                          <a:latin typeface="+mn-lt"/>
                          <a:ea typeface="Calibri" panose="020F0502020204030204" pitchFamily="34" charset="0"/>
                          <a:cs typeface="Arial" panose="020B0604020202020204" pitchFamily="34" charset="0"/>
                        </a:rPr>
                        <a:t>Sukumar Vellakkal</a:t>
                      </a:r>
                      <a:endParaRPr lang="en-IN" sz="1000">
                        <a:effectLst/>
                        <a:latin typeface="+mn-lt"/>
                        <a:ea typeface="Calibri" panose="020F0502020204030204" pitchFamily="34" charset="0"/>
                        <a:cs typeface="Arial" panose="020B0604020202020204" pitchFamily="34" charset="0"/>
                      </a:endParaRPr>
                    </a:p>
                    <a:p>
                      <a:pPr>
                        <a:lnSpc>
                          <a:spcPct val="115000"/>
                        </a:lnSpc>
                        <a:spcAft>
                          <a:spcPts val="1000"/>
                        </a:spcAft>
                      </a:pPr>
                      <a:r>
                        <a:rPr lang="en-US" sz="1000">
                          <a:effectLst/>
                          <a:latin typeface="+mn-lt"/>
                          <a:ea typeface="Calibri" panose="020F0502020204030204" pitchFamily="34" charset="0"/>
                          <a:cs typeface="Arial" panose="020B0604020202020204" pitchFamily="34" charset="0"/>
                        </a:rPr>
                        <a:t>Shikha Juyal</a:t>
                      </a:r>
                      <a:endParaRPr lang="en-IN" sz="1000">
                        <a:effectLst/>
                        <a:latin typeface="+mn-lt"/>
                        <a:ea typeface="Calibri" panose="020F0502020204030204" pitchFamily="34" charset="0"/>
                        <a:cs typeface="Arial" panose="020B0604020202020204" pitchFamily="34" charset="0"/>
                      </a:endParaRPr>
                    </a:p>
                    <a:p>
                      <a:pPr>
                        <a:lnSpc>
                          <a:spcPct val="115000"/>
                        </a:lnSpc>
                        <a:spcAft>
                          <a:spcPts val="1000"/>
                        </a:spcAft>
                      </a:pPr>
                      <a:r>
                        <a:rPr lang="en-US" sz="1000">
                          <a:effectLst/>
                          <a:latin typeface="+mn-lt"/>
                          <a:ea typeface="Calibri" panose="020F0502020204030204" pitchFamily="34" charset="0"/>
                          <a:cs typeface="Arial" panose="020B0604020202020204" pitchFamily="34" charset="0"/>
                        </a:rPr>
                        <a:t>Ali Mehdi</a:t>
                      </a:r>
                      <a:endParaRPr lang="en-IN" sz="1000">
                        <a:effectLst/>
                        <a:latin typeface="+mn-lt"/>
                        <a:ea typeface="Calibri" panose="020F0502020204030204" pitchFamily="34" charset="0"/>
                        <a:cs typeface="Arial" panose="020B0604020202020204" pitchFamily="34" charset="0"/>
                      </a:endParaRPr>
                    </a:p>
                  </a:txBody>
                  <a:tcPr marL="51435" marR="51435" marT="0" marB="0"/>
                </a:tc>
                <a:tc>
                  <a:txBody>
                    <a:bodyPr/>
                    <a:lstStyle/>
                    <a:p>
                      <a:pPr>
                        <a:lnSpc>
                          <a:spcPct val="115000"/>
                        </a:lnSpc>
                        <a:spcAft>
                          <a:spcPts val="1000"/>
                        </a:spcAft>
                      </a:pPr>
                      <a:r>
                        <a:rPr lang="en-US" sz="1000" dirty="0">
                          <a:effectLst/>
                          <a:latin typeface="+mn-lt"/>
                          <a:ea typeface="Calibri" panose="020F0502020204030204" pitchFamily="34" charset="0"/>
                          <a:cs typeface="Arial" panose="020B0604020202020204" pitchFamily="34" charset="0"/>
                        </a:rPr>
                        <a:t>Indian Council for Research on International Economic Relation (ICRIER)</a:t>
                      </a:r>
                      <a:br>
                        <a:rPr lang="en-US" sz="1000" dirty="0">
                          <a:effectLst/>
                          <a:latin typeface="+mn-lt"/>
                          <a:ea typeface="Calibri" panose="020F0502020204030204" pitchFamily="34" charset="0"/>
                          <a:cs typeface="Arial" panose="020B0604020202020204" pitchFamily="34" charset="0"/>
                        </a:rPr>
                      </a:br>
                      <a:r>
                        <a:rPr lang="en-US" sz="1000" dirty="0">
                          <a:effectLst/>
                          <a:latin typeface="+mn-lt"/>
                          <a:ea typeface="Calibri" panose="020F0502020204030204" pitchFamily="34" charset="0"/>
                          <a:cs typeface="Arial" panose="020B0604020202020204" pitchFamily="34" charset="0"/>
                        </a:rPr>
                        <a:t>Dec 2010</a:t>
                      </a:r>
                      <a:endParaRPr lang="en-IN" sz="1000" dirty="0">
                        <a:effectLst/>
                        <a:latin typeface="+mn-lt"/>
                        <a:ea typeface="Calibri" panose="020F0502020204030204" pitchFamily="34" charset="0"/>
                        <a:cs typeface="Arial" panose="020B0604020202020204" pitchFamily="34" charset="0"/>
                      </a:endParaRPr>
                    </a:p>
                  </a:txBody>
                  <a:tcPr marL="51435" marR="51435" marT="0" marB="0"/>
                </a:tc>
                <a:tc>
                  <a:txBody>
                    <a:bodyPr/>
                    <a:lstStyle/>
                    <a:p>
                      <a:pPr>
                        <a:lnSpc>
                          <a:spcPct val="115000"/>
                        </a:lnSpc>
                        <a:spcAft>
                          <a:spcPts val="1000"/>
                        </a:spcAft>
                      </a:pPr>
                      <a:r>
                        <a:rPr lang="en-US" sz="1000">
                          <a:effectLst/>
                          <a:latin typeface="+mn-lt"/>
                          <a:ea typeface="Calibri" panose="020F0502020204030204" pitchFamily="34" charset="0"/>
                          <a:cs typeface="Arial" panose="020B0604020202020204" pitchFamily="34" charset="0"/>
                        </a:rPr>
                        <a:t>12 Indian Cities</a:t>
                      </a:r>
                      <a:endParaRPr lang="en-IN" sz="1000">
                        <a:effectLst/>
                        <a:latin typeface="+mn-lt"/>
                        <a:ea typeface="Calibri" panose="020F0502020204030204" pitchFamily="34" charset="0"/>
                        <a:cs typeface="Arial" panose="020B0604020202020204" pitchFamily="34" charset="0"/>
                      </a:endParaRPr>
                    </a:p>
                  </a:txBody>
                  <a:tcPr marL="51435" marR="51435" marT="0" marB="0"/>
                </a:tc>
                <a:tc>
                  <a:txBody>
                    <a:bodyPr/>
                    <a:lstStyle/>
                    <a:p>
                      <a:pPr>
                        <a:lnSpc>
                          <a:spcPct val="115000"/>
                        </a:lnSpc>
                        <a:spcAft>
                          <a:spcPts val="600"/>
                        </a:spcAft>
                      </a:pPr>
                      <a:r>
                        <a:rPr lang="en-US" sz="1000" dirty="0">
                          <a:effectLst/>
                          <a:latin typeface="+mn-lt"/>
                          <a:ea typeface="Calibri" panose="020F0502020204030204" pitchFamily="34" charset="0"/>
                          <a:cs typeface="Arial" panose="020B0604020202020204" pitchFamily="34" charset="0"/>
                        </a:rPr>
                        <a:t>Primary Survey of 1204 CGHS ,640 ECHS primary beneficiaries, 100 empaneled health care providers and 100 scheme officials </a:t>
                      </a:r>
                      <a:endParaRPr lang="en-IN" sz="1000" dirty="0">
                        <a:effectLst/>
                        <a:latin typeface="+mn-lt"/>
                        <a:ea typeface="Calibri" panose="020F0502020204030204" pitchFamily="34" charset="0"/>
                        <a:cs typeface="Arial" panose="020B0604020202020204" pitchFamily="34" charset="0"/>
                      </a:endParaRPr>
                    </a:p>
                    <a:p>
                      <a:pPr>
                        <a:lnSpc>
                          <a:spcPct val="115000"/>
                        </a:lnSpc>
                        <a:spcAft>
                          <a:spcPts val="600"/>
                        </a:spcAft>
                      </a:pPr>
                      <a:r>
                        <a:rPr lang="en-US" sz="1000" dirty="0">
                          <a:effectLst/>
                          <a:latin typeface="+mn-lt"/>
                          <a:ea typeface="Calibri" panose="020F0502020204030204" pitchFamily="34" charset="0"/>
                          <a:cs typeface="Arial" panose="020B0604020202020204" pitchFamily="34" charset="0"/>
                        </a:rPr>
                        <a:t> </a:t>
                      </a:r>
                      <a:endParaRPr lang="en-IN" sz="1000" dirty="0">
                        <a:effectLst/>
                        <a:latin typeface="+mn-lt"/>
                        <a:ea typeface="Calibri" panose="020F0502020204030204" pitchFamily="34" charset="0"/>
                        <a:cs typeface="Arial" panose="020B0604020202020204" pitchFamily="34" charset="0"/>
                      </a:endParaRPr>
                    </a:p>
                  </a:txBody>
                  <a:tcPr marL="51435" marR="51435" marT="0" marB="0"/>
                </a:tc>
                <a:extLst>
                  <a:ext uri="{0D108BD9-81ED-4DB2-BD59-A6C34878D82A}">
                    <a16:rowId xmlns:a16="http://schemas.microsoft.com/office/drawing/2014/main" val="3817200537"/>
                  </a:ext>
                </a:extLst>
              </a:tr>
            </a:tbl>
          </a:graphicData>
        </a:graphic>
      </p:graphicFrame>
      <p:sp>
        <p:nvSpPr>
          <p:cNvPr id="4" name="Title 4">
            <a:extLst>
              <a:ext uri="{FF2B5EF4-FFF2-40B4-BE49-F238E27FC236}">
                <a16:creationId xmlns:a16="http://schemas.microsoft.com/office/drawing/2014/main" id="{13DEF32E-6EAB-8C46-04B6-D383688937E7}"/>
              </a:ext>
            </a:extLst>
          </p:cNvPr>
          <p:cNvSpPr>
            <a:spLocks noGrp="1"/>
          </p:cNvSpPr>
          <p:nvPr>
            <p:ph type="title"/>
          </p:nvPr>
        </p:nvSpPr>
        <p:spPr>
          <a:xfrm>
            <a:off x="457200" y="-27384"/>
            <a:ext cx="8229600" cy="1141867"/>
          </a:xfrm>
        </p:spPr>
        <p:txBody>
          <a:bodyPr/>
          <a:lstStyle/>
          <a:p>
            <a:r>
              <a:rPr lang="en-US" b="1" u="sng" dirty="0"/>
              <a:t>LITERATURE REVIEW</a:t>
            </a:r>
            <a:endParaRPr lang="en-IN" b="1" u="sng" dirty="0"/>
          </a:p>
        </p:txBody>
      </p:sp>
    </p:spTree>
    <p:extLst>
      <p:ext uri="{BB962C8B-B14F-4D97-AF65-F5344CB8AC3E}">
        <p14:creationId xmlns:p14="http://schemas.microsoft.com/office/powerpoint/2010/main" val="83970177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3545</TotalTime>
  <Words>3780</Words>
  <Application>Microsoft Office PowerPoint</Application>
  <PresentationFormat>On-screen Show (4:3)</PresentationFormat>
  <Paragraphs>475</Paragraphs>
  <Slides>51</Slides>
  <Notes>3</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51</vt:i4>
      </vt:variant>
    </vt:vector>
  </HeadingPairs>
  <TitlesOfParts>
    <vt:vector size="58" baseType="lpstr">
      <vt:lpstr>Algerian</vt:lpstr>
      <vt:lpstr>Arial</vt:lpstr>
      <vt:lpstr>Calibri</vt:lpstr>
      <vt:lpstr>Times New Roman</vt:lpstr>
      <vt:lpstr>Wingdings</vt:lpstr>
      <vt:lpstr>Wingdings 2</vt:lpstr>
      <vt:lpstr>Office Theme</vt:lpstr>
      <vt:lpstr>           QUALITY ASSESSMENT AND AUDIT OF ECHS POLYCLINIC, BASE HOSP, DELHI CANTT              </vt:lpstr>
      <vt:lpstr>APPROVAL</vt:lpstr>
      <vt:lpstr>PLAGIARISM REPORT</vt:lpstr>
      <vt:lpstr>INTRODUCTION</vt:lpstr>
      <vt:lpstr>PROBLEM STATEMENT</vt:lpstr>
      <vt:lpstr>QUALITY ASSURANCE</vt:lpstr>
      <vt:lpstr>QUALITY OF CARE</vt:lpstr>
      <vt:lpstr>REVIEW OF LITERATURE</vt:lpstr>
      <vt:lpstr>LITERATURE REVIEW</vt:lpstr>
      <vt:lpstr>LITERATURE REVIEW</vt:lpstr>
      <vt:lpstr>OBJECTIVE(s) - RESEARCH</vt:lpstr>
      <vt:lpstr>PowerPoint Presentation</vt:lpstr>
      <vt:lpstr>PowerPoint Presentation</vt:lpstr>
      <vt:lpstr>PowerPoint Presentation</vt:lpstr>
      <vt:lpstr>ECHS POLYCLINIC, BASE HOSP, DELHI CANTT </vt:lpstr>
      <vt:lpstr>PowerPoint Presentation</vt:lpstr>
      <vt:lpstr>METHODOLOGY </vt:lpstr>
      <vt:lpstr>STUDY DESIGN </vt:lpstr>
      <vt:lpstr>PHASE 1 - NQAS</vt:lpstr>
      <vt:lpstr>MEASUREMENT SYSTEM FOR VARIOUS FACILITIES</vt:lpstr>
      <vt:lpstr>NQAS : CHECKLIST</vt:lpstr>
      <vt:lpstr>PHASE 2 - KAYAKALP</vt:lpstr>
      <vt:lpstr>PHASE 3 – PATIENT SATISFACTION SVY</vt:lpstr>
      <vt:lpstr>RESULTS</vt:lpstr>
      <vt:lpstr> RESULTS : NQAS </vt:lpstr>
      <vt:lpstr> RESULTS NQAS SCORECARD FOR PHC </vt:lpstr>
      <vt:lpstr>NQAS : GAPS</vt:lpstr>
      <vt:lpstr>NQAS : GAPS</vt:lpstr>
      <vt:lpstr>RESULTS SCORECARD – KAYAKALP AUDIT OF POLYCLINIC </vt:lpstr>
      <vt:lpstr>KAYAKALP : GAPS</vt:lpstr>
      <vt:lpstr>PATIENT SATISFACTION SURVEY : FINDINGS</vt:lpstr>
      <vt:lpstr>PATIENT SATISFACTION SURVEY : FINDINGS</vt:lpstr>
      <vt:lpstr>PATIENT SATISFACTION SURVEY : FINDINGS</vt:lpstr>
      <vt:lpstr>PATIENT SATISFACTION SURVEY : FINDINGS</vt:lpstr>
      <vt:lpstr>PATIENT SATISFACTION SURVEY : FINDINGS</vt:lpstr>
      <vt:lpstr>PATIENT SATISFACTION SURVEY : FINDINGS</vt:lpstr>
      <vt:lpstr>PATIENT SATISFACTION SURVEY : FINDINGS</vt:lpstr>
      <vt:lpstr>FINDINGS</vt:lpstr>
      <vt:lpstr>CONCLUSION</vt:lpstr>
      <vt:lpstr>CONCLUSION</vt:lpstr>
      <vt:lpstr>CONCLUSION</vt:lpstr>
      <vt:lpstr>RECOMMENDATIONS</vt:lpstr>
      <vt:lpstr>RECOMMENDATIONS</vt:lpstr>
      <vt:lpstr>REFRENCES</vt:lpstr>
      <vt:lpstr>DISCUSSION</vt:lpstr>
      <vt:lpstr>QUALITY - SUB COMPONENTS </vt:lpstr>
      <vt:lpstr>ASSESSMENT </vt:lpstr>
      <vt:lpstr>QUALITY OF HEALTHCARE - WHO</vt:lpstr>
      <vt:lpstr>QUALITY OF HEALTHCARE - WHO</vt:lpstr>
      <vt:lpstr>GUNAK – GUIDE FOR  NQAS AND KAYAKALP</vt:lpstr>
      <vt:lpstr>NQAS STANDARDS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sony</dc:creator>
  <cp:lastModifiedBy>Tarun Kumar Singh</cp:lastModifiedBy>
  <cp:revision>188</cp:revision>
  <cp:lastPrinted>1601-01-01T00:00:00Z</cp:lastPrinted>
  <dcterms:created xsi:type="dcterms:W3CDTF">1601-01-01T00:00:00Z</dcterms:created>
  <dcterms:modified xsi:type="dcterms:W3CDTF">2022-06-22T01:26:50Z</dcterms:modified>
</cp:coreProperties>
</file>