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Level of satisfaction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1"/>
              <c:layout>
                <c:manualLayout>
                  <c:x val="8.1078803686069942E-2"/>
                  <c:y val="2.714874814082874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779626381305655E-2"/>
                  <c:y val="2.16528212988309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Good, very good, excellent(71-100)</c:v>
                </c:pt>
                <c:pt idx="1">
                  <c:v>Average (61-70)</c:v>
                </c:pt>
                <c:pt idx="2">
                  <c:v>Poor (less than 60)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0.68200000000000005</c:v>
                </c:pt>
                <c:pt idx="1">
                  <c:v>0.183</c:v>
                </c:pt>
                <c:pt idx="2">
                  <c:v>0.13500000000000001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-1.90794180777486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 formatCode="0.00%">
                  <c:v>0.85699999999999998</c:v>
                </c:pt>
                <c:pt idx="1">
                  <c:v>0</c:v>
                </c:pt>
                <c:pt idx="2" formatCode="0.00%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2.1570319240724763E-3"/>
                  <c:y val="-2.38492725971857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0.82599999999999996</c:v>
                </c:pt>
                <c:pt idx="1">
                  <c:v>0.13500000000000001</c:v>
                </c:pt>
                <c:pt idx="2">
                  <c:v>3.7999999999999999E-2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0.77700000000000002</c:v>
                </c:pt>
                <c:pt idx="1">
                  <c:v>0.111</c:v>
                </c:pt>
                <c:pt idx="2">
                  <c:v>0.1111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0.90200000000000002</c:v>
                </c:pt>
                <c:pt idx="1">
                  <c:v>6.0999999999999999E-2</c:v>
                </c:pt>
                <c:pt idx="2" formatCode="General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1705232"/>
        <c:axId val="241708592"/>
      </c:barChart>
      <c:catAx>
        <c:axId val="2417052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1708592"/>
        <c:crosses val="autoZero"/>
        <c:auto val="1"/>
        <c:lblAlgn val="ctr"/>
        <c:lblOffset val="100"/>
        <c:noMultiLvlLbl val="0"/>
      </c:catAx>
      <c:valAx>
        <c:axId val="24170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1705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>
                <c:manualLayout>
                  <c:x val="0"/>
                  <c:y val="-4.16666666666667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0.57140000000000002</c:v>
                </c:pt>
                <c:pt idx="1">
                  <c:v>0.28570000000000001</c:v>
                </c:pt>
                <c:pt idx="2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0.73099999999999998</c:v>
                </c:pt>
                <c:pt idx="1">
                  <c:v>0.115</c:v>
                </c:pt>
                <c:pt idx="2">
                  <c:v>0.154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 formatCode="0%">
                  <c:v>0.45</c:v>
                </c:pt>
                <c:pt idx="1">
                  <c:v>3.6999999999999998E-2</c:v>
                </c:pt>
                <c:pt idx="2">
                  <c:v>0.29599999999999999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0.78100000000000003</c:v>
                </c:pt>
                <c:pt idx="1">
                  <c:v>0.14599999999999999</c:v>
                </c:pt>
                <c:pt idx="2">
                  <c:v>7.2999999999999995E-2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1709712"/>
        <c:axId val="242446944"/>
      </c:barChart>
      <c:catAx>
        <c:axId val="241709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446944"/>
        <c:crosses val="autoZero"/>
        <c:auto val="1"/>
        <c:lblAlgn val="ctr"/>
        <c:lblOffset val="100"/>
        <c:noMultiLvlLbl val="0"/>
      </c:catAx>
      <c:valAx>
        <c:axId val="24244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170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955381342348378"/>
          <c:y val="4.5361111353098983E-2"/>
          <c:w val="0.69338484789188604"/>
          <c:h val="0.88554709944704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>
                <c:manualLayout>
                  <c:x val="0"/>
                  <c:y val="-6.49390247366741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0.57140000000000002</c:v>
                </c:pt>
                <c:pt idx="1">
                  <c:v>0.28570000000000001</c:v>
                </c:pt>
                <c:pt idx="2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>
                <c:manualLayout>
                  <c:x val="-3.9655940480700777E-3"/>
                  <c:y val="-3.1266937836176394E-2"/>
                </c:manualLayout>
              </c:layout>
              <c:tx>
                <c:rich>
                  <a:bodyPr/>
                  <a:lstStyle/>
                  <a:p>
                    <a:fld id="{805DA930-03A3-4430-B4C5-E80F35BFED50}" type="VALUE">
                      <a:rPr lang="en-US" b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0.65400000000000003</c:v>
                </c:pt>
                <c:pt idx="1">
                  <c:v>0.21099999999999999</c:v>
                </c:pt>
                <c:pt idx="2">
                  <c:v>0.13400000000000001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0%">
                  <c:v>0.88800000000000001</c:v>
                </c:pt>
                <c:pt idx="1">
                  <c:v>0</c:v>
                </c:pt>
                <c:pt idx="2" formatCode="0.00%">
                  <c:v>0.111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0.82899999999999996</c:v>
                </c:pt>
                <c:pt idx="1">
                  <c:v>0.13400000000000001</c:v>
                </c:pt>
                <c:pt idx="2">
                  <c:v>3.5999999999999997E-2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3077760"/>
        <c:axId val="243078320"/>
      </c:barChart>
      <c:catAx>
        <c:axId val="2430777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3078320"/>
        <c:crosses val="autoZero"/>
        <c:auto val="1"/>
        <c:lblAlgn val="ctr"/>
        <c:lblOffset val="100"/>
        <c:noMultiLvlLbl val="0"/>
      </c:catAx>
      <c:valAx>
        <c:axId val="243078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307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0.71419999999999995</c:v>
                </c:pt>
                <c:pt idx="1">
                  <c:v>0.28499999999999998</c:v>
                </c:pt>
                <c:pt idx="2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0.78800000000000003</c:v>
                </c:pt>
                <c:pt idx="1">
                  <c:v>0.13400000000000001</c:v>
                </c:pt>
                <c:pt idx="2">
                  <c:v>7.5999999999999998E-2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-5.5299053580646377E-3"/>
                  <c:y val="-4.50387308821040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 formatCode="0%">
                  <c:v>0.74</c:v>
                </c:pt>
                <c:pt idx="1">
                  <c:v>0.14799999999999999</c:v>
                </c:pt>
                <c:pt idx="2">
                  <c:v>0.111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 formatCode="0%">
                  <c:v>0.64</c:v>
                </c:pt>
                <c:pt idx="1">
                  <c:v>0.14599999999999999</c:v>
                </c:pt>
                <c:pt idx="2">
                  <c:v>7.2999999999999995E-2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3082240"/>
        <c:axId val="243082800"/>
      </c:barChart>
      <c:catAx>
        <c:axId val="2430822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3082800"/>
        <c:crosses val="autoZero"/>
        <c:auto val="1"/>
        <c:lblAlgn val="ctr"/>
        <c:lblOffset val="100"/>
        <c:noMultiLvlLbl val="0"/>
      </c:catAx>
      <c:valAx>
        <c:axId val="24308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3082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0.57140000000000002</c:v>
                </c:pt>
                <c:pt idx="1">
                  <c:v>0.28570000000000001</c:v>
                </c:pt>
                <c:pt idx="2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0"/>
                  <c:y val="-2.68495588657840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0.78800000000000003</c:v>
                </c:pt>
                <c:pt idx="1">
                  <c:v>0.192</c:v>
                </c:pt>
                <c:pt idx="2">
                  <c:v>1.9E-2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0.70299999999999996</c:v>
                </c:pt>
                <c:pt idx="1">
                  <c:v>0.185</c:v>
                </c:pt>
                <c:pt idx="2">
                  <c:v>0.111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0.85299999999999998</c:v>
                </c:pt>
                <c:pt idx="1">
                  <c:v>0.109</c:v>
                </c:pt>
                <c:pt idx="2">
                  <c:v>3.5999999999999997E-2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4072000"/>
        <c:axId val="244072560"/>
      </c:barChart>
      <c:catAx>
        <c:axId val="2440720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4072560"/>
        <c:crosses val="autoZero"/>
        <c:auto val="1"/>
        <c:lblAlgn val="ctr"/>
        <c:lblOffset val="100"/>
        <c:noMultiLvlLbl val="0"/>
      </c:catAx>
      <c:valAx>
        <c:axId val="24407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407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0.57140000000000002</c:v>
                </c:pt>
                <c:pt idx="1">
                  <c:v>0.14280000000000001</c:v>
                </c:pt>
                <c:pt idx="2">
                  <c:v>0.28570000000000001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0.90300000000000002</c:v>
                </c:pt>
                <c:pt idx="1">
                  <c:v>5.7000000000000002E-2</c:v>
                </c:pt>
                <c:pt idx="2">
                  <c:v>3.7999999999999999E-2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0.77700000000000002</c:v>
                </c:pt>
                <c:pt idx="1">
                  <c:v>0.111</c:v>
                </c:pt>
                <c:pt idx="2">
                  <c:v>0.111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0.91400000000000003</c:v>
                </c:pt>
                <c:pt idx="1">
                  <c:v>4.8000000000000001E-2</c:v>
                </c:pt>
                <c:pt idx="2">
                  <c:v>2.4E-2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4075920"/>
        <c:axId val="244076480"/>
      </c:barChart>
      <c:catAx>
        <c:axId val="244075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4076480"/>
        <c:crosses val="autoZero"/>
        <c:auto val="1"/>
        <c:lblAlgn val="ctr"/>
        <c:lblOffset val="100"/>
        <c:noMultiLvlLbl val="0"/>
      </c:catAx>
      <c:valAx>
        <c:axId val="244076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4075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0.57140000000000002</c:v>
                </c:pt>
                <c:pt idx="1">
                  <c:v>0.14280000000000001</c:v>
                </c:pt>
                <c:pt idx="2">
                  <c:v>0.28570000000000001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2.4697397902362612E-17"/>
                  <c:y val="-3.67169056363134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0.78800000000000003</c:v>
                </c:pt>
                <c:pt idx="1">
                  <c:v>0.115</c:v>
                </c:pt>
                <c:pt idx="2">
                  <c:v>9.6000000000000002E-2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0.77700000000000002</c:v>
                </c:pt>
                <c:pt idx="1">
                  <c:v>3.6999999999999998E-2</c:v>
                </c:pt>
                <c:pt idx="2">
                  <c:v>0.185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-3.14716334025544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0.80400000000000005</c:v>
                </c:pt>
                <c:pt idx="1">
                  <c:v>0.121</c:v>
                </c:pt>
                <c:pt idx="2">
                  <c:v>7.2999999999999995E-2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5077040"/>
        <c:axId val="245077600"/>
      </c:barChart>
      <c:catAx>
        <c:axId val="2450770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5077600"/>
        <c:crosses val="autoZero"/>
        <c:auto val="1"/>
        <c:lblAlgn val="ctr"/>
        <c:lblOffset val="100"/>
        <c:noMultiLvlLbl val="0"/>
      </c:catAx>
      <c:valAx>
        <c:axId val="245077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507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0.57140000000000002</c:v>
                </c:pt>
                <c:pt idx="1">
                  <c:v>0.42849999999999999</c:v>
                </c:pt>
                <c:pt idx="2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0.69199999999999995</c:v>
                </c:pt>
                <c:pt idx="1">
                  <c:v>0.26900000000000002</c:v>
                </c:pt>
                <c:pt idx="2">
                  <c:v>3.7999999999999999E-2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-3.27026728839379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0.70299999999999996</c:v>
                </c:pt>
                <c:pt idx="1">
                  <c:v>0.14799999999999999</c:v>
                </c:pt>
                <c:pt idx="2">
                  <c:v>7.5999999999999998E-2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0.80400000000000005</c:v>
                </c:pt>
                <c:pt idx="1">
                  <c:v>0.13400000000000001</c:v>
                </c:pt>
                <c:pt idx="2">
                  <c:v>6.0999999999999999E-2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5122656"/>
        <c:axId val="245123216"/>
      </c:barChart>
      <c:catAx>
        <c:axId val="2451226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5123216"/>
        <c:crosses val="autoZero"/>
        <c:auto val="1"/>
        <c:lblAlgn val="ctr"/>
        <c:lblOffset val="100"/>
        <c:noMultiLvlLbl val="0"/>
      </c:catAx>
      <c:valAx>
        <c:axId val="245123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512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0.14280000000000001</c:v>
                </c:pt>
                <c:pt idx="1">
                  <c:v>0.42849999999999999</c:v>
                </c:pt>
                <c:pt idx="2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 formatCode="0.00%">
                  <c:v>0.57599999999999996</c:v>
                </c:pt>
                <c:pt idx="1">
                  <c:v>0.23</c:v>
                </c:pt>
                <c:pt idx="2" formatCode="0.00%">
                  <c:v>0.193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0.44400000000000001</c:v>
                </c:pt>
                <c:pt idx="1">
                  <c:v>0.25900000000000001</c:v>
                </c:pt>
                <c:pt idx="2">
                  <c:v>0.25900000000000001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-9.9743420967060253E-17"/>
                  <c:y val="-3.98192181674491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 formatCode="0%">
                  <c:v>0.67</c:v>
                </c:pt>
                <c:pt idx="1">
                  <c:v>0.26800000000000002</c:v>
                </c:pt>
                <c:pt idx="2">
                  <c:v>6.0900000000000003E-2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5382944"/>
        <c:axId val="245383504"/>
      </c:barChart>
      <c:catAx>
        <c:axId val="245382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5383504"/>
        <c:crosses val="autoZero"/>
        <c:auto val="1"/>
        <c:lblAlgn val="ctr"/>
        <c:lblOffset val="100"/>
        <c:noMultiLvlLbl val="0"/>
      </c:catAx>
      <c:valAx>
        <c:axId val="24538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53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0.42849999999999999</c:v>
                </c:pt>
                <c:pt idx="1">
                  <c:v>0.42849999999999999</c:v>
                </c:pt>
                <c:pt idx="2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0.51900000000000002</c:v>
                </c:pt>
                <c:pt idx="1">
                  <c:v>0.23069999999999999</c:v>
                </c:pt>
                <c:pt idx="2" formatCode="0%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2.6687714237201106E-3"/>
                  <c:y val="-4.77150522204301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0.40699999999999997</c:v>
                </c:pt>
                <c:pt idx="1">
                  <c:v>0.222</c:v>
                </c:pt>
                <c:pt idx="2" formatCode="0%">
                  <c:v>0.37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0.69499999999999995</c:v>
                </c:pt>
                <c:pt idx="1">
                  <c:v>0.219</c:v>
                </c:pt>
                <c:pt idx="2">
                  <c:v>8.5000000000000006E-2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5534032"/>
        <c:axId val="245534592"/>
      </c:barChart>
      <c:catAx>
        <c:axId val="2455340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5534592"/>
        <c:crosses val="autoZero"/>
        <c:auto val="1"/>
        <c:lblAlgn val="ctr"/>
        <c:lblOffset val="100"/>
        <c:noMultiLvlLbl val="0"/>
      </c:catAx>
      <c:valAx>
        <c:axId val="24553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553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1.18453943257092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1.18453943257091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 formatCode="0.00%">
                  <c:v>0.85699999999999998</c:v>
                </c:pt>
                <c:pt idx="1">
                  <c:v>0</c:v>
                </c:pt>
                <c:pt idx="2" formatCode="0.00%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3148148148148147E-3"/>
                  <c:y val="7.87714035745531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5.46244219472580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0.94499999999999995</c:v>
                </c:pt>
                <c:pt idx="1">
                  <c:v>5.45E-2</c:v>
                </c:pt>
                <c:pt idx="2" formatCode="0%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4.2437781360066642E-17"/>
                  <c:y val="7.87714035745529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7.87714035745531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6975112544026657E-16"/>
                  <c:y val="1.19419447569052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0.76900000000000002</c:v>
                </c:pt>
                <c:pt idx="1">
                  <c:v>0.153</c:v>
                </c:pt>
                <c:pt idx="2">
                  <c:v>7.6999999999999999E-2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2.3148148148148147E-3"/>
                  <c:y val="7.87714035745530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1.27471566054241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0.95120000000000005</c:v>
                </c:pt>
                <c:pt idx="1">
                  <c:v>1.2E-2</c:v>
                </c:pt>
                <c:pt idx="2">
                  <c:v>3.6999999999999998E-2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2285632"/>
        <c:axId val="242286192"/>
      </c:barChart>
      <c:catAx>
        <c:axId val="2422856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286192"/>
        <c:crosses val="autoZero"/>
        <c:auto val="1"/>
        <c:lblAlgn val="ctr"/>
        <c:lblOffset val="100"/>
        <c:noMultiLvlLbl val="0"/>
      </c:catAx>
      <c:valAx>
        <c:axId val="24228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285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0.42849999999999999</c:v>
                </c:pt>
                <c:pt idx="1">
                  <c:v>0.42849999999999999</c:v>
                </c:pt>
                <c:pt idx="2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0.57599999999999996</c:v>
                </c:pt>
                <c:pt idx="1">
                  <c:v>0.34599999999999997</c:v>
                </c:pt>
                <c:pt idx="2">
                  <c:v>7.6999999999999999E-2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0.40699999999999997</c:v>
                </c:pt>
                <c:pt idx="1">
                  <c:v>0.40699999999999997</c:v>
                </c:pt>
                <c:pt idx="2">
                  <c:v>0.185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0.74399999999999999</c:v>
                </c:pt>
                <c:pt idx="1">
                  <c:v>0.14599999999999999</c:v>
                </c:pt>
                <c:pt idx="2">
                  <c:v>0.109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6094688"/>
        <c:axId val="246095248"/>
      </c:barChart>
      <c:catAx>
        <c:axId val="2460946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6095248"/>
        <c:crosses val="autoZero"/>
        <c:auto val="1"/>
        <c:lblAlgn val="ctr"/>
        <c:lblOffset val="100"/>
        <c:noMultiLvlLbl val="0"/>
      </c:catAx>
      <c:valAx>
        <c:axId val="24609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609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0.57140000000000002</c:v>
                </c:pt>
                <c:pt idx="1">
                  <c:v>0.28499999999999998</c:v>
                </c:pt>
                <c:pt idx="2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2.5178962161354237E-17"/>
                  <c:y val="-2.85059366741067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71063925909194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0.67300000000000004</c:v>
                </c:pt>
                <c:pt idx="1">
                  <c:v>0.28799999999999998</c:v>
                </c:pt>
                <c:pt idx="2">
                  <c:v>3.7999999999999999E-2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0.66600000000000004</c:v>
                </c:pt>
                <c:pt idx="1">
                  <c:v>0.185</c:v>
                </c:pt>
                <c:pt idx="2">
                  <c:v>0.14799999999999999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0"/>
                  <c:y val="-2.25886604924327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0.71899999999999997</c:v>
                </c:pt>
                <c:pt idx="1">
                  <c:v>0.19500000000000001</c:v>
                </c:pt>
                <c:pt idx="2">
                  <c:v>8.5000000000000006E-2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6098048"/>
        <c:axId val="244610720"/>
      </c:barChart>
      <c:catAx>
        <c:axId val="2460980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4610720"/>
        <c:crosses val="autoZero"/>
        <c:auto val="1"/>
        <c:lblAlgn val="ctr"/>
        <c:lblOffset val="100"/>
        <c:noMultiLvlLbl val="0"/>
      </c:catAx>
      <c:valAx>
        <c:axId val="244610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609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1.25132650181460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1634739163080435E-17"/>
                  <c:y val="8.321271725335241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 formatCode="0.00%">
                  <c:v>0.85699999999999998</c:v>
                </c:pt>
                <c:pt idx="1">
                  <c:v>0</c:v>
                </c:pt>
                <c:pt idx="2" formatCode="0.00%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1.2119460343651911E-2"/>
                  <c:y val="-1.18352520340042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8.393888931982432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4.19199329281073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0.94499999999999995</c:v>
                </c:pt>
                <c:pt idx="1">
                  <c:v>5.3999999999999999E-2</c:v>
                </c:pt>
                <c:pt idx="2" formatCode="0%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4.0817369581540218E-17"/>
                  <c:y val="4.1292784325245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9375008793526201E-17"/>
                  <c:y val="-1.36399113257181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0.92300000000000004</c:v>
                </c:pt>
                <c:pt idx="1">
                  <c:v>7.6999999999999999E-2</c:v>
                </c:pt>
                <c:pt idx="2" formatCode="0%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3.9464589174151556E-2"/>
                  <c:y val="6.5641054743121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1634739163080435E-17"/>
                  <c:y val="3.72493262278496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0%</c:formatCode>
                <c:ptCount val="3"/>
                <c:pt idx="0" formatCode="0.00%">
                  <c:v>0.93899999999999995</c:v>
                </c:pt>
                <c:pt idx="1">
                  <c:v>0.06</c:v>
                </c:pt>
                <c:pt idx="2">
                  <c:v>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2291232"/>
        <c:axId val="193306320"/>
      </c:barChart>
      <c:catAx>
        <c:axId val="2422912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93306320"/>
        <c:crosses val="autoZero"/>
        <c:auto val="1"/>
        <c:lblAlgn val="ctr"/>
        <c:lblOffset val="100"/>
        <c:noMultiLvlLbl val="0"/>
      </c:catAx>
      <c:valAx>
        <c:axId val="19330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29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0.71399999999999997</c:v>
                </c:pt>
                <c:pt idx="1">
                  <c:v>0.14199999999999999</c:v>
                </c:pt>
                <c:pt idx="2">
                  <c:v>0.14199999999999999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0.84599999999999997</c:v>
                </c:pt>
                <c:pt idx="1">
                  <c:v>0.115</c:v>
                </c:pt>
                <c:pt idx="2">
                  <c:v>3.7999999999999999E-2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0.59199999999999997</c:v>
                </c:pt>
                <c:pt idx="1">
                  <c:v>0.29599999999999999</c:v>
                </c:pt>
                <c:pt idx="2">
                  <c:v>3.6999999999999998E-2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0.84299999999999997</c:v>
                </c:pt>
                <c:pt idx="1">
                  <c:v>8.4000000000000005E-2</c:v>
                </c:pt>
                <c:pt idx="2">
                  <c:v>1.2E-2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1546752"/>
        <c:axId val="241547312"/>
      </c:barChart>
      <c:catAx>
        <c:axId val="2415467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1547312"/>
        <c:crosses val="autoZero"/>
        <c:auto val="1"/>
        <c:lblAlgn val="ctr"/>
        <c:lblOffset val="100"/>
        <c:noMultiLvlLbl val="0"/>
      </c:catAx>
      <c:valAx>
        <c:axId val="24154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1546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0.57099999999999995</c:v>
                </c:pt>
                <c:pt idx="1">
                  <c:v>0.14280000000000001</c:v>
                </c:pt>
                <c:pt idx="2">
                  <c:v>0.28499999999999998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1.9609713924001274E-17"/>
                  <c:y val="-2.54993625159371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 formatCode="0.00%">
                  <c:v>0.57599999999999996</c:v>
                </c:pt>
                <c:pt idx="1">
                  <c:v>0.25</c:v>
                </c:pt>
                <c:pt idx="2" formatCode="0.00%">
                  <c:v>0.17299999999999999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0.51800000000000002</c:v>
                </c:pt>
                <c:pt idx="1">
                  <c:v>0.222</c:v>
                </c:pt>
                <c:pt idx="2">
                  <c:v>0.25900000000000001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0.69499999999999995</c:v>
                </c:pt>
                <c:pt idx="1">
                  <c:v>0.13400000000000001</c:v>
                </c:pt>
                <c:pt idx="2">
                  <c:v>0.17069999999999999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1551232"/>
        <c:axId val="242444704"/>
      </c:barChart>
      <c:catAx>
        <c:axId val="2415512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2444704"/>
        <c:crosses val="autoZero"/>
        <c:auto val="1"/>
        <c:lblAlgn val="ctr"/>
        <c:lblOffset val="100"/>
        <c:noMultiLvlLbl val="0"/>
      </c:catAx>
      <c:valAx>
        <c:axId val="242444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155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0.71140000000000003</c:v>
                </c:pt>
                <c:pt idx="1">
                  <c:v>0.28570000000000001</c:v>
                </c:pt>
                <c:pt idx="2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0.76900000000000002</c:v>
                </c:pt>
                <c:pt idx="1">
                  <c:v>0.153</c:v>
                </c:pt>
                <c:pt idx="2">
                  <c:v>7.6999999999999999E-2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-1.98412698412698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0.77700000000000002</c:v>
                </c:pt>
                <c:pt idx="1">
                  <c:v>0.111</c:v>
                </c:pt>
                <c:pt idx="2">
                  <c:v>0.111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0.96299999999999997</c:v>
                </c:pt>
                <c:pt idx="1">
                  <c:v>1.2E-2</c:v>
                </c:pt>
                <c:pt idx="2">
                  <c:v>2.4E-2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0424256"/>
        <c:axId val="240424816"/>
      </c:barChart>
      <c:catAx>
        <c:axId val="2404242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0424816"/>
        <c:crosses val="autoZero"/>
        <c:auto val="1"/>
        <c:lblAlgn val="ctr"/>
        <c:lblOffset val="100"/>
        <c:noMultiLvlLbl val="0"/>
      </c:catAx>
      <c:valAx>
        <c:axId val="240424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0424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0.42849999999999999</c:v>
                </c:pt>
                <c:pt idx="1">
                  <c:v>0.42849999999999999</c:v>
                </c:pt>
                <c:pt idx="2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>
                <c:manualLayout>
                  <c:x val="-1.5833420315274782E-16"/>
                  <c:y val="-3.52112676056338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 formatCode="0%">
                  <c:v>0.52</c:v>
                </c:pt>
                <c:pt idx="1">
                  <c:v>0.28799999999999998</c:v>
                </c:pt>
                <c:pt idx="2">
                  <c:v>0.192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0.66600000000000004</c:v>
                </c:pt>
                <c:pt idx="1">
                  <c:v>0.14799999999999999</c:v>
                </c:pt>
                <c:pt idx="2">
                  <c:v>0.185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0.90200000000000002</c:v>
                </c:pt>
                <c:pt idx="1">
                  <c:v>3.5999999999999997E-2</c:v>
                </c:pt>
                <c:pt idx="2">
                  <c:v>6.0900000000000003E-2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0428176"/>
        <c:axId val="240428736"/>
      </c:barChart>
      <c:catAx>
        <c:axId val="2404281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0428736"/>
        <c:crosses val="autoZero"/>
        <c:auto val="1"/>
        <c:lblAlgn val="ctr"/>
        <c:lblOffset val="100"/>
        <c:noMultiLvlLbl val="0"/>
      </c:catAx>
      <c:valAx>
        <c:axId val="24042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0428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0.57140000000000002</c:v>
                </c:pt>
                <c:pt idx="1">
                  <c:v>0.42849999999999999</c:v>
                </c:pt>
                <c:pt idx="2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2.7080054718768834E-3"/>
                  <c:y val="-5.19005830029268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 formatCode="0.00%">
                  <c:v>0.57599999999999996</c:v>
                </c:pt>
                <c:pt idx="1">
                  <c:v>0.23</c:v>
                </c:pt>
                <c:pt idx="2">
                  <c:v>0.19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0.70299999999999996</c:v>
                </c:pt>
                <c:pt idx="1">
                  <c:v>3.6999999999999998E-2</c:v>
                </c:pt>
                <c:pt idx="2">
                  <c:v>0.25900000000000001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0.74299999999999999</c:v>
                </c:pt>
                <c:pt idx="1">
                  <c:v>0.158</c:v>
                </c:pt>
                <c:pt idx="2">
                  <c:v>9.7000000000000003E-2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3504160"/>
        <c:axId val="243504720"/>
      </c:barChart>
      <c:catAx>
        <c:axId val="243504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3504720"/>
        <c:crosses val="autoZero"/>
        <c:auto val="1"/>
        <c:lblAlgn val="ctr"/>
        <c:lblOffset val="100"/>
        <c:noMultiLvlLbl val="0"/>
      </c:catAx>
      <c:valAx>
        <c:axId val="243504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3504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-2.8510334996436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0.71419999999999995</c:v>
                </c:pt>
                <c:pt idx="1">
                  <c:v>0.14280000000000001</c:v>
                </c:pt>
                <c:pt idx="2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MEDICAL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0.69199999999999995</c:v>
                </c:pt>
                <c:pt idx="1">
                  <c:v>0.192</c:v>
                </c:pt>
                <c:pt idx="2">
                  <c:v>1.9E-2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PARAMEDICAL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0.59199999999999997</c:v>
                </c:pt>
                <c:pt idx="1">
                  <c:v>0.14799999999999999</c:v>
                </c:pt>
                <c:pt idx="2" formatCode="General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NURSING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0.84140000000000004</c:v>
                </c:pt>
                <c:pt idx="1">
                  <c:v>8.5000000000000006E-2</c:v>
                </c:pt>
                <c:pt idx="2" formatCode="General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3508640"/>
        <c:axId val="243509200"/>
      </c:barChart>
      <c:catAx>
        <c:axId val="2435086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3509200"/>
        <c:crosses val="autoZero"/>
        <c:auto val="1"/>
        <c:lblAlgn val="ctr"/>
        <c:lblOffset val="100"/>
        <c:noMultiLvlLbl val="0"/>
      </c:catAx>
      <c:valAx>
        <c:axId val="243509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43508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1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4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39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95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4951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859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53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92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25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82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33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32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3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653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59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FD32-C2A6-496A-AABD-04C43D46BE44}" type="datetimeFigureOut">
              <a:rPr lang="en-US" smtClean="0"/>
              <a:t>5/27/2018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24A3059-975B-4FA3-96CB-DFC93CCF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28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humanresources.about.com/od/glossarye/g/employee-morale.htm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1972" y="221770"/>
            <a:ext cx="11449318" cy="215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REPORT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</a:t>
            </a:r>
            <a:endParaRPr lang="en-US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EMPLOYEE SATISFACTION LEVEL OF HOSPITAL (</a:t>
            </a:r>
            <a:r>
              <a:rPr lang="en-US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2018)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97" y="2768957"/>
            <a:ext cx="4713668" cy="1622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263685" y="5009881"/>
            <a:ext cx="49283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Disha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Khanna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Roll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No-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Mentor-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Sumesh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Kumar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81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5121" y="227527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aware of their rights and responsibilities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20284561"/>
              </p:ext>
            </p:extLst>
          </p:nvPr>
        </p:nvGraphicFramePr>
        <p:xfrm>
          <a:off x="2189408" y="1249251"/>
          <a:ext cx="9431113" cy="5215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1854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360608"/>
            <a:ext cx="8915400" cy="592429"/>
          </a:xfrm>
        </p:spPr>
        <p:txBody>
          <a:bodyPr/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satisfied with the working hours.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58883764"/>
              </p:ext>
            </p:extLst>
          </p:nvPr>
        </p:nvGraphicFramePr>
        <p:xfrm>
          <a:off x="2395470" y="1262131"/>
          <a:ext cx="9259910" cy="5357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3701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3606" y="279042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feels that their opinions are heard in decision making process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273759423"/>
              </p:ext>
            </p:extLst>
          </p:nvPr>
        </p:nvGraphicFramePr>
        <p:xfrm>
          <a:off x="2266682" y="1545466"/>
          <a:ext cx="9302324" cy="4958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6604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0321" y="489396"/>
            <a:ext cx="8928837" cy="3477115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feels part of team working towards shared goals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608256426"/>
              </p:ext>
            </p:extLst>
          </p:nvPr>
        </p:nvGraphicFramePr>
        <p:xfrm>
          <a:off x="2730321" y="1828800"/>
          <a:ext cx="9066727" cy="484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7261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001" y="317679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Employees feel that their job is secured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105136322"/>
              </p:ext>
            </p:extLst>
          </p:nvPr>
        </p:nvGraphicFramePr>
        <p:xfrm>
          <a:off x="2318197" y="1300766"/>
          <a:ext cx="9478852" cy="524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7279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2395" y="304800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feels that they have better career opportunities in this hospital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140759842"/>
              </p:ext>
            </p:extLst>
          </p:nvPr>
        </p:nvGraphicFramePr>
        <p:xfrm>
          <a:off x="2318197" y="1635617"/>
          <a:ext cx="9379597" cy="4893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248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5274" y="343437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Adequate training and development opportunities in the hospital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578944841"/>
              </p:ext>
            </p:extLst>
          </p:nvPr>
        </p:nvGraphicFramePr>
        <p:xfrm>
          <a:off x="2305318" y="1571224"/>
          <a:ext cx="9556124" cy="4945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6412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369194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in and around my work place is safe and cordial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35165813"/>
              </p:ext>
            </p:extLst>
          </p:nvPr>
        </p:nvGraphicFramePr>
        <p:xfrm>
          <a:off x="2318197" y="1532586"/>
          <a:ext cx="9311426" cy="4803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7665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9365" y="343437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Satisfied with the leave policy.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532521473"/>
              </p:ext>
            </p:extLst>
          </p:nvPr>
        </p:nvGraphicFramePr>
        <p:xfrm>
          <a:off x="2279560" y="1365160"/>
          <a:ext cx="9427335" cy="5009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5369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3606" y="356315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Satisfied with the medical benefits.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43310130"/>
              </p:ext>
            </p:extLst>
          </p:nvPr>
        </p:nvGraphicFramePr>
        <p:xfrm>
          <a:off x="2086377" y="1094704"/>
          <a:ext cx="9607640" cy="5280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877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392291"/>
            <a:ext cx="8911687" cy="972870"/>
          </a:xfrm>
        </p:spPr>
        <p:txBody>
          <a:bodyPr/>
          <a:lstStyle/>
          <a:p>
            <a:pPr algn="ctr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ACTION CANCER HOSPITAL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2304" y="1468192"/>
            <a:ext cx="8812926" cy="4945488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institute has been prompted by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Mange Ram Charitable Trust of Action Group and Companies. The chairman of the trust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Mange Ram Aggarwal, a great philanthropist has a strong desire to build a hospital for the service of mankind.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become one of the leading cancer hospitals in North India with aim for healing with human touch.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provide world-class affordable cancer treatment to all the sections of the society with a humanitarian touch, whilst maintaining high standards of ethical practices and professional competency with emphasis on education and research.</a:t>
            </a:r>
          </a:p>
        </p:txBody>
      </p:sp>
    </p:spTree>
    <p:extLst>
      <p:ext uri="{BB962C8B-B14F-4D97-AF65-F5344CB8AC3E}">
        <p14:creationId xmlns:p14="http://schemas.microsoft.com/office/powerpoint/2010/main" val="332970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910" y="188890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 their problems with their supervisor.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025549232"/>
              </p:ext>
            </p:extLst>
          </p:nvPr>
        </p:nvGraphicFramePr>
        <p:xfrm>
          <a:off x="2562896" y="1017431"/>
          <a:ext cx="9186414" cy="5357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6845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5122" y="279042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 is supportive and polite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752735885"/>
              </p:ext>
            </p:extLst>
          </p:nvPr>
        </p:nvGraphicFramePr>
        <p:xfrm>
          <a:off x="2408349" y="1171977"/>
          <a:ext cx="9212173" cy="5203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8641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6333" y="214648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 assists employees solve their work related challenges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859728394"/>
              </p:ext>
            </p:extLst>
          </p:nvPr>
        </p:nvGraphicFramePr>
        <p:xfrm>
          <a:off x="2472744" y="1416676"/>
          <a:ext cx="9143999" cy="4829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2871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7697" y="240406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gets verbal praise from supervisor when job has been done well.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110925778"/>
              </p:ext>
            </p:extLst>
          </p:nvPr>
        </p:nvGraphicFramePr>
        <p:xfrm>
          <a:off x="2125013" y="1455313"/>
          <a:ext cx="9427335" cy="484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7824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849" y="227527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Hospitals provide employees with learning environment.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387998895"/>
              </p:ext>
            </p:extLst>
          </p:nvPr>
        </p:nvGraphicFramePr>
        <p:xfrm>
          <a:off x="2189408" y="1313645"/>
          <a:ext cx="9491730" cy="5048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4382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0728" y="253285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Employees looking for new employment opportunities.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442187939"/>
              </p:ext>
            </p:extLst>
          </p:nvPr>
        </p:nvGraphicFramePr>
        <p:xfrm>
          <a:off x="2382592" y="1043188"/>
          <a:ext cx="9337183" cy="542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2037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150" y="227527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Employees complaints are handled quickly and efficiently.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247958051"/>
              </p:ext>
            </p:extLst>
          </p:nvPr>
        </p:nvGraphicFramePr>
        <p:xfrm>
          <a:off x="2099256" y="1493949"/>
          <a:ext cx="9517488" cy="4790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1992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818" y="150254"/>
            <a:ext cx="8915400" cy="3777622"/>
          </a:xfrm>
        </p:spPr>
        <p:txBody>
          <a:bodyPr/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Employees would recommend employment at this hospital to their friends, family members etc</a:t>
            </a:r>
            <a:r>
              <a:rPr lang="en-US" b="1" u="sng" dirty="0"/>
              <a:t>.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51463499"/>
              </p:ext>
            </p:extLst>
          </p:nvPr>
        </p:nvGraphicFramePr>
        <p:xfrm>
          <a:off x="2202287" y="1390918"/>
          <a:ext cx="9440214" cy="4919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4428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817" y="240405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Employees are overall satisfied with job in this hospital.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560294605"/>
              </p:ext>
            </p:extLst>
          </p:nvPr>
        </p:nvGraphicFramePr>
        <p:xfrm>
          <a:off x="2356833" y="1455313"/>
          <a:ext cx="9247031" cy="4868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1989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93949"/>
            <a:ext cx="8915400" cy="48939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74.7% of all employees have good, very good and excellent score (71-100) and are most satisfied with their job.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14.7% of employees have average overall score (61-70) and 10.6% has poor overall score (less than 60).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61.8% of non-medical staff has good, very good and excellent overall score.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71.4% of medical staff has good, very good and excellent overall score.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85.4% of nursing staff has good, very good and excellent overall score.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61.8% of paramedical staff has good, very good and excellent overall score.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61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satisfaction is the terminology used to describe whether employees are happy and contented and fulfilling their desires and needs at work. Many measures purport that employee satisfaction is a factor in employee motivation, employee goal achievement, and positive 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employee morale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workplace.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satisfaction is often measured by anonymous surveys administered periodically that gauge employee satisfaction.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497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795337"/>
            <a:ext cx="7810500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1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533957"/>
            <a:ext cx="9366719" cy="805445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SATISFACTION SURVEY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44710"/>
            <a:ext cx="8915400" cy="443015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conduct an employee Satisfaction survey in Action Cancer Hospital, New Delhi for the year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To determine the overall job satisfaction level of employee in Action Cancer Hospital, New Delhi for the year 2017.</a:t>
            </a:r>
          </a:p>
        </p:txBody>
      </p:sp>
    </p:spTree>
    <p:extLst>
      <p:ext uri="{BB962C8B-B14F-4D97-AF65-F5344CB8AC3E}">
        <p14:creationId xmlns:p14="http://schemas.microsoft.com/office/powerpoint/2010/main" val="246204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4128" y="173349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DESIGN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2744" y="1313645"/>
            <a:ext cx="9414456" cy="53833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present study is 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observational study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(Duration of study: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weeks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employee under 4 categories: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supervisor, Assistant Nursing Supervisor, Staff Nurses.</a:t>
            </a: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Accounts, Billing, Panel ,Front Office, Purchase ,General Administration, MRD, General store, Medical Store.</a:t>
            </a:r>
          </a:p>
          <a:p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PARAMEDICAL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staff, Technicians of OT, Nuclear Medicine, Radiology </a:t>
            </a:r>
          </a:p>
          <a:p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officers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6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63501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400" b="1" u="sng" dirty="0"/>
              <a:t>DATA COLLECTION</a:t>
            </a:r>
            <a:endParaRPr lang="en-US" sz="4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1" y="1120461"/>
            <a:ext cx="9246473" cy="54992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data was collected through structured questionnaire. The questions were designed in an easily understandable manner that the respondents may not have any difficulty in answering them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DESIGN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Sampling Technique: Stratified Random Sampling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Sample Size: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Response Rate: 70.8 %( 170 of 240 available employees of the hospital responded)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Sampling Universe: The target population for this study compromised employee of Action Cancer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97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50623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DATA COLLECTION TOOLS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008770"/>
              </p:ext>
            </p:extLst>
          </p:nvPr>
        </p:nvGraphicFramePr>
        <p:xfrm>
          <a:off x="950623" y="2162577"/>
          <a:ext cx="4960782" cy="3066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2763"/>
                <a:gridCol w="3148019"/>
              </a:tblGrid>
              <a:tr h="876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80260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SCORE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DEPICTION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Strongly Agree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Agree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Neutral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Disagree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Strongly Disagree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067345"/>
              </p:ext>
            </p:extLst>
          </p:nvPr>
        </p:nvGraphicFramePr>
        <p:xfrm>
          <a:off x="6752307" y="2176529"/>
          <a:ext cx="4752305" cy="3026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2448"/>
                <a:gridCol w="2759857"/>
              </a:tblGrid>
              <a:tr h="7464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Overall Score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Satisfaction Level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60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&lt;60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60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60-70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60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71-80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60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81-90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60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91&gt;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85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17334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197735"/>
            <a:ext cx="8915400" cy="5383369"/>
          </a:xfrm>
        </p:spPr>
        <p:txBody>
          <a:bodyPr>
            <a:normAutofit/>
          </a:bodyPr>
          <a:lstStyle/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SCORE AND PERCENTAGE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760815"/>
              </p:ext>
            </p:extLst>
          </p:nvPr>
        </p:nvGraphicFramePr>
        <p:xfrm>
          <a:off x="334851" y="2691685"/>
          <a:ext cx="4919728" cy="3440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9533"/>
                <a:gridCol w="1230065"/>
                <a:gridCol w="1230065"/>
                <a:gridCol w="1230065"/>
              </a:tblGrid>
              <a:tr h="998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Level of satisfaction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Range of score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98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Good, very good, excellent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71-100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68.2%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9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61-70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18.3%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655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60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13.5%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9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71045011"/>
              </p:ext>
            </p:extLst>
          </p:nvPr>
        </p:nvGraphicFramePr>
        <p:xfrm>
          <a:off x="5576551" y="2279560"/>
          <a:ext cx="6168981" cy="4301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81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89212" y="309093"/>
            <a:ext cx="8915400" cy="1081825"/>
          </a:xfrm>
        </p:spPr>
        <p:txBody>
          <a:bodyPr>
            <a:no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aware of policies and procedures of the organization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341052035"/>
              </p:ext>
            </p:extLst>
          </p:nvPr>
        </p:nvGraphicFramePr>
        <p:xfrm>
          <a:off x="2163651" y="1532586"/>
          <a:ext cx="9672034" cy="4997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44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713</TotalTime>
  <Words>728</Words>
  <Application>Microsoft Office PowerPoint</Application>
  <PresentationFormat>Widescreen</PresentationFormat>
  <Paragraphs>117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Times New Roman</vt:lpstr>
      <vt:lpstr>Wingdings 3</vt:lpstr>
      <vt:lpstr>Wisp</vt:lpstr>
      <vt:lpstr>PowerPoint Presentation</vt:lpstr>
      <vt:lpstr>ACTION CANCER HOSPITAL</vt:lpstr>
      <vt:lpstr>INTRODUCTION</vt:lpstr>
      <vt:lpstr>EMPLOYEE SATISFACTION SURVEY</vt:lpstr>
      <vt:lpstr>RESEARCH DESIGN </vt:lpstr>
      <vt:lpstr>DATA COLLECTION</vt:lpstr>
      <vt:lpstr>DATA COLLECTION TOOLS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Apoorva chawla</dc:creator>
  <cp:lastModifiedBy>Apoorva chawla</cp:lastModifiedBy>
  <cp:revision>33</cp:revision>
  <dcterms:created xsi:type="dcterms:W3CDTF">2018-05-06T06:14:03Z</dcterms:created>
  <dcterms:modified xsi:type="dcterms:W3CDTF">2018-05-27T06:18:52Z</dcterms:modified>
</cp:coreProperties>
</file>