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0"/>
  </p:notesMasterIdLst>
  <p:sldIdLst>
    <p:sldId id="266" r:id="rId2"/>
    <p:sldId id="274" r:id="rId3"/>
    <p:sldId id="256" r:id="rId4"/>
    <p:sldId id="257" r:id="rId5"/>
    <p:sldId id="258" r:id="rId6"/>
    <p:sldId id="260" r:id="rId7"/>
    <p:sldId id="259" r:id="rId8"/>
    <p:sldId id="268" r:id="rId9"/>
    <p:sldId id="261" r:id="rId10"/>
    <p:sldId id="269" r:id="rId11"/>
    <p:sldId id="270" r:id="rId12"/>
    <p:sldId id="271" r:id="rId13"/>
    <p:sldId id="263" r:id="rId14"/>
    <p:sldId id="264" r:id="rId15"/>
    <p:sldId id="265" r:id="rId16"/>
    <p:sldId id="273" r:id="rId17"/>
    <p:sldId id="272" r:id="rId18"/>
    <p:sldId id="267" r:id="rId19"/>
  </p:sldIdLst>
  <p:sldSz cx="14630400" cy="8229600"/>
  <p:notesSz cx="8229600" cy="14630400"/>
  <p:embeddedFontLst>
    <p:embeddedFont>
      <p:font typeface="Funnel Sans" panose="020B0604020202020204" charset="0"/>
      <p:regular r:id="rId21"/>
    </p:embeddedFont>
    <p:embeddedFont>
      <p:font typeface="Mona Sans Semi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433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243" y="291071"/>
            <a:ext cx="2695903" cy="1268959"/>
          </a:xfrm>
          <a:prstGeom prst="rect">
            <a:avLst/>
          </a:prstGeom>
        </p:spPr>
      </p:pic>
      <p:sp>
        <p:nvSpPr>
          <p:cNvPr id="4" name="TextBox 3">
            <a:extLst>
              <a:ext uri="{FF2B5EF4-FFF2-40B4-BE49-F238E27FC236}">
                <a16:creationId xmlns:a16="http://schemas.microsoft.com/office/drawing/2014/main" id="{90114ED5-3702-1BBA-CAAF-B79B51303FBB}"/>
              </a:ext>
            </a:extLst>
          </p:cNvPr>
          <p:cNvSpPr txBox="1"/>
          <p:nvPr/>
        </p:nvSpPr>
        <p:spPr>
          <a:xfrm>
            <a:off x="3657600" y="4410716"/>
            <a:ext cx="7315200" cy="954107"/>
          </a:xfrm>
          <a:prstGeom prst="rect">
            <a:avLst/>
          </a:prstGeom>
          <a:noFill/>
        </p:spPr>
        <p:txBody>
          <a:bodyPr wrap="square">
            <a:spAutoFit/>
          </a:bodyPr>
          <a:lstStyle/>
          <a:p>
            <a:pPr algn="ctr"/>
            <a:r>
              <a:rPr lang="en-IN" sz="2000" b="1" dirty="0">
                <a:latin typeface="Times New Roman" panose="02020603050405020304" pitchFamily="18" charset="0"/>
                <a:cs typeface="Times New Roman" panose="02020603050405020304" pitchFamily="18" charset="0"/>
              </a:rPr>
              <a:t>Dr. Anandhi Ramchandran</a:t>
            </a:r>
            <a:br>
              <a:rPr lang="en-IN" b="1" dirty="0">
                <a:latin typeface="Times New Roman" panose="02020603050405020304" pitchFamily="18" charset="0"/>
                <a:cs typeface="Times New Roman" panose="02020603050405020304" pitchFamily="18" charset="0"/>
              </a:rPr>
            </a:br>
            <a:r>
              <a:rPr lang="en-IN" b="1" dirty="0">
                <a:latin typeface="Times New Roman" panose="02020603050405020304" pitchFamily="18" charset="0"/>
                <a:cs typeface="Times New Roman" panose="02020603050405020304" pitchFamily="18" charset="0"/>
              </a:rPr>
              <a:t>IIHMR Delhi</a:t>
            </a:r>
          </a:p>
          <a:p>
            <a:endParaRPr lang="en-IN" dirty="0"/>
          </a:p>
        </p:txBody>
      </p:sp>
      <p:sp>
        <p:nvSpPr>
          <p:cNvPr id="6" name="TextBox 5">
            <a:extLst>
              <a:ext uri="{FF2B5EF4-FFF2-40B4-BE49-F238E27FC236}">
                <a16:creationId xmlns:a16="http://schemas.microsoft.com/office/drawing/2014/main" id="{4DF13B42-B605-38AB-F01E-21ABD2EE1CD1}"/>
              </a:ext>
            </a:extLst>
          </p:cNvPr>
          <p:cNvSpPr txBox="1"/>
          <p:nvPr/>
        </p:nvSpPr>
        <p:spPr>
          <a:xfrm>
            <a:off x="3657600" y="3837801"/>
            <a:ext cx="7315200" cy="369332"/>
          </a:xfrm>
          <a:prstGeom prst="rect">
            <a:avLst/>
          </a:prstGeom>
          <a:noFill/>
        </p:spPr>
        <p:txBody>
          <a:bodyPr wrap="square">
            <a:spAutoFit/>
          </a:bodyPr>
          <a:lstStyle/>
          <a:p>
            <a:r>
              <a:rPr lang="en-IN" dirty="0"/>
              <a:t> </a:t>
            </a:r>
          </a:p>
        </p:txBody>
      </p:sp>
      <p:sp>
        <p:nvSpPr>
          <p:cNvPr id="8" name="TextBox 7">
            <a:extLst>
              <a:ext uri="{FF2B5EF4-FFF2-40B4-BE49-F238E27FC236}">
                <a16:creationId xmlns:a16="http://schemas.microsoft.com/office/drawing/2014/main" id="{55F68D9B-EDA4-BFB9-6472-E73436D53EC7}"/>
              </a:ext>
            </a:extLst>
          </p:cNvPr>
          <p:cNvSpPr txBox="1"/>
          <p:nvPr/>
        </p:nvSpPr>
        <p:spPr>
          <a:xfrm>
            <a:off x="1806498" y="2475329"/>
            <a:ext cx="11653024" cy="1200329"/>
          </a:xfrm>
          <a:prstGeom prst="rect">
            <a:avLst/>
          </a:prstGeom>
          <a:noFill/>
        </p:spPr>
        <p:txBody>
          <a:bodyPr wrap="square">
            <a:spAutoFit/>
          </a:bodyPr>
          <a:lstStyle/>
          <a:p>
            <a:r>
              <a:rPr lang="en-IN" sz="3600" b="1" dirty="0">
                <a:latin typeface="Times New Roman" panose="02020603050405020304" pitchFamily="18" charset="0"/>
                <a:cs typeface="Times New Roman" panose="02020603050405020304" pitchFamily="18" charset="0"/>
              </a:rPr>
              <a:t>‘Interconnected Risks’ network analysis of Psychosocial risk factor in maternal prepartum and postpartum period</a:t>
            </a:r>
            <a:endParaRPr lang="en-IN" sz="36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51A95955-3EC9-D6B7-AF00-6472D7408D44}"/>
              </a:ext>
            </a:extLst>
          </p:cNvPr>
          <p:cNvSpPr txBox="1"/>
          <p:nvPr/>
        </p:nvSpPr>
        <p:spPr>
          <a:xfrm>
            <a:off x="5692697" y="5778539"/>
            <a:ext cx="3880625" cy="646331"/>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Presented By -Dr. Anshuma Mahalle</a:t>
            </a:r>
            <a:br>
              <a:rPr lang="en-IN" b="1" dirty="0">
                <a:latin typeface="Times New Roman" panose="02020603050405020304" pitchFamily="18" charset="0"/>
                <a:cs typeface="Times New Roman" panose="02020603050405020304" pitchFamily="18" charset="0"/>
              </a:rPr>
            </a:br>
            <a:r>
              <a:rPr lang="en-IN" b="1" dirty="0">
                <a:latin typeface="Times New Roman" panose="02020603050405020304" pitchFamily="18" charset="0"/>
                <a:cs typeface="Times New Roman" panose="02020603050405020304" pitchFamily="18" charset="0"/>
              </a:rPr>
              <a:t>                   PG/23/021</a:t>
            </a:r>
          </a:p>
        </p:txBody>
      </p:sp>
    </p:spTree>
    <p:extLst>
      <p:ext uri="{BB962C8B-B14F-4D97-AF65-F5344CB8AC3E}">
        <p14:creationId xmlns:p14="http://schemas.microsoft.com/office/powerpoint/2010/main" val="4015122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F807EC-9D5D-0670-2E98-1FF78EF999A4}"/>
              </a:ext>
            </a:extLst>
          </p:cNvPr>
          <p:cNvSpPr txBox="1"/>
          <p:nvPr/>
        </p:nvSpPr>
        <p:spPr>
          <a:xfrm>
            <a:off x="289932" y="372895"/>
            <a:ext cx="3010829" cy="369332"/>
          </a:xfrm>
          <a:prstGeom prst="rect">
            <a:avLst/>
          </a:prstGeom>
          <a:noFill/>
        </p:spPr>
        <p:txBody>
          <a:bodyPr wrap="square">
            <a:spAutoFit/>
          </a:bodyPr>
          <a:lstStyle/>
          <a:p>
            <a:r>
              <a:rPr lang="en-IN" sz="1800" b="1" dirty="0">
                <a:solidFill>
                  <a:schemeClr val="accent1"/>
                </a:solidFill>
                <a:latin typeface="Times New Roman" panose="02020603050405020304" pitchFamily="18" charset="0"/>
                <a:cs typeface="Times New Roman" panose="02020603050405020304" pitchFamily="18" charset="0"/>
              </a:rPr>
              <a:t>Group B Postnatal Phase</a:t>
            </a:r>
            <a:endParaRPr lang="en-IN" sz="1800" dirty="0"/>
          </a:p>
        </p:txBody>
      </p:sp>
      <p:sp>
        <p:nvSpPr>
          <p:cNvPr id="4" name="TextBox 3">
            <a:extLst>
              <a:ext uri="{FF2B5EF4-FFF2-40B4-BE49-F238E27FC236}">
                <a16:creationId xmlns:a16="http://schemas.microsoft.com/office/drawing/2014/main" id="{951B0C14-6488-57AA-99DF-1D5229B087CA}"/>
              </a:ext>
            </a:extLst>
          </p:cNvPr>
          <p:cNvSpPr txBox="1"/>
          <p:nvPr/>
        </p:nvSpPr>
        <p:spPr>
          <a:xfrm>
            <a:off x="512956" y="1221700"/>
            <a:ext cx="6255834" cy="3754874"/>
          </a:xfrm>
          <a:prstGeom prst="rect">
            <a:avLst/>
          </a:prstGeom>
          <a:noFill/>
        </p:spPr>
        <p:txBody>
          <a:bodyPr wrap="square" rtlCol="0">
            <a:spAutoFit/>
          </a:bodyPr>
          <a:lstStyle/>
          <a:p>
            <a:r>
              <a:rPr lang="en-IN" sz="2000" b="1" dirty="0"/>
              <a:t>Correlation Analysis</a:t>
            </a:r>
            <a:endParaRPr lang="en-IN" sz="2000" dirty="0"/>
          </a:p>
          <a:p>
            <a:pPr marL="285750" lvl="0" indent="-285750">
              <a:buFont typeface="Arial" panose="020B0604020202020204" pitchFamily="34" charset="0"/>
              <a:buChar char="•"/>
            </a:pPr>
            <a:r>
              <a:rPr lang="en-IN" sz="2000" b="1" dirty="0"/>
              <a:t>EPDS vs. Financial Strain:</a:t>
            </a:r>
            <a:endParaRPr lang="en-IN" sz="2000" dirty="0"/>
          </a:p>
          <a:p>
            <a:pPr lvl="1"/>
            <a:r>
              <a:rPr lang="en-IN" sz="2000" dirty="0"/>
              <a:t>Pearson: r = 0.26 (p ≈ 0.10)</a:t>
            </a:r>
          </a:p>
          <a:p>
            <a:pPr lvl="1"/>
            <a:r>
              <a:rPr lang="en-IN" sz="2000" dirty="0"/>
              <a:t>Spearman: ρ = 0.28 (p ≈ 0.08)</a:t>
            </a:r>
          </a:p>
          <a:p>
            <a:pPr lvl="1"/>
            <a:r>
              <a:rPr lang="en-IN" sz="2000" dirty="0"/>
              <a:t>Suggests a weak-to-moderate positive relationship—higher financial strain tends to align with higher depression scores.</a:t>
            </a:r>
          </a:p>
          <a:p>
            <a:pPr marL="285750" lvl="0" indent="-285750">
              <a:buFont typeface="Arial" panose="020B0604020202020204" pitchFamily="34" charset="0"/>
              <a:buChar char="•"/>
            </a:pPr>
            <a:r>
              <a:rPr lang="en-IN" sz="2000" b="1" dirty="0"/>
              <a:t>MSPSS vs. EPDS:</a:t>
            </a:r>
            <a:endParaRPr lang="en-IN" sz="2000" dirty="0"/>
          </a:p>
          <a:p>
            <a:pPr lvl="1"/>
            <a:r>
              <a:rPr lang="en-IN" sz="2000" dirty="0"/>
              <a:t>Scatter plot reveals a weak negative trend—higher social support relates to slightly lower depression scores.</a:t>
            </a:r>
          </a:p>
          <a:p>
            <a:endParaRPr lang="en-IN" dirty="0"/>
          </a:p>
        </p:txBody>
      </p:sp>
      <p:sp>
        <p:nvSpPr>
          <p:cNvPr id="5" name="TextBox 4">
            <a:extLst>
              <a:ext uri="{FF2B5EF4-FFF2-40B4-BE49-F238E27FC236}">
                <a16:creationId xmlns:a16="http://schemas.microsoft.com/office/drawing/2014/main" id="{652153E8-72EB-B75C-88E0-8CC1D1712D91}"/>
              </a:ext>
            </a:extLst>
          </p:cNvPr>
          <p:cNvSpPr txBox="1"/>
          <p:nvPr/>
        </p:nvSpPr>
        <p:spPr>
          <a:xfrm>
            <a:off x="592409" y="4629286"/>
            <a:ext cx="11853746" cy="3416320"/>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Regression  Analysis </a:t>
            </a:r>
            <a:endParaRPr lang="en-I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EPDS vs Financial Strain</a:t>
            </a:r>
          </a:p>
          <a:p>
            <a:r>
              <a:rPr lang="en-US" sz="2000" dirty="0">
                <a:latin typeface="Times New Roman" panose="02020603050405020304" pitchFamily="18" charset="0"/>
                <a:cs typeface="Times New Roman" panose="02020603050405020304" pitchFamily="18" charset="0"/>
              </a:rPr>
              <a:t>Dependent Variable: EPDS (Edinburgh Postnatal Depression Score)</a:t>
            </a:r>
          </a:p>
          <a:p>
            <a:r>
              <a:rPr lang="en-US" sz="2000" dirty="0">
                <a:latin typeface="Times New Roman" panose="02020603050405020304" pitchFamily="18" charset="0"/>
                <a:cs typeface="Times New Roman" panose="02020603050405020304" pitchFamily="18" charset="0"/>
              </a:rPr>
              <a:t>Independent Variable: Financial Strain</a:t>
            </a:r>
          </a:p>
          <a:p>
            <a:r>
              <a:rPr lang="en-US" sz="2000" dirty="0">
                <a:latin typeface="Times New Roman" panose="02020603050405020304" pitchFamily="18" charset="0"/>
                <a:cs typeface="Times New Roman" panose="02020603050405020304" pitchFamily="18" charset="0"/>
              </a:rPr>
              <a:t>Pearson Correlation (r): 0.26 (p ≈ 0.10)</a:t>
            </a:r>
          </a:p>
          <a:p>
            <a:r>
              <a:rPr lang="en-US" sz="2000" dirty="0">
                <a:latin typeface="Times New Roman" panose="02020603050405020304" pitchFamily="18" charset="0"/>
                <a:cs typeface="Times New Roman" panose="02020603050405020304" pitchFamily="18" charset="0"/>
              </a:rPr>
              <a:t>Spearman rho (ρ): 0.28 (p ≈ 0.08)</a:t>
            </a:r>
          </a:p>
          <a:p>
            <a:r>
              <a:rPr lang="en-US" sz="2000" dirty="0">
                <a:latin typeface="Times New Roman" panose="02020603050405020304" pitchFamily="18" charset="0"/>
                <a:cs typeface="Times New Roman" panose="02020603050405020304" pitchFamily="18" charset="0"/>
              </a:rPr>
              <a:t>Regression Interpretation:</a:t>
            </a:r>
          </a:p>
          <a:p>
            <a:r>
              <a:rPr lang="en-US" sz="2000" dirty="0">
                <a:latin typeface="Times New Roman" panose="02020603050405020304" pitchFamily="18" charset="0"/>
                <a:cs typeface="Times New Roman" panose="02020603050405020304" pitchFamily="18" charset="0"/>
              </a:rPr>
              <a:t>The positive correlation indicates that as financial strain increases, EPDS scores also tend to increase.</a:t>
            </a:r>
          </a:p>
          <a:p>
            <a:r>
              <a:rPr lang="en-US" sz="2000" dirty="0">
                <a:latin typeface="Times New Roman" panose="02020603050405020304" pitchFamily="18" charset="0"/>
                <a:cs typeface="Times New Roman" panose="02020603050405020304" pitchFamily="18" charset="0"/>
              </a:rPr>
              <a:t>However, p-values (~0.08–0.10) suggest the relationship is not statistically significant at the 0.05 level, but it's marginally suggestive of an association.</a:t>
            </a:r>
          </a:p>
          <a:p>
            <a:endParaRPr lang="en-IN" dirty="0"/>
          </a:p>
        </p:txBody>
      </p:sp>
      <p:pic>
        <p:nvPicPr>
          <p:cNvPr id="6" name="Picture 5">
            <a:extLst>
              <a:ext uri="{FF2B5EF4-FFF2-40B4-BE49-F238E27FC236}">
                <a16:creationId xmlns:a16="http://schemas.microsoft.com/office/drawing/2014/main" id="{469A5021-6361-8CED-080E-AC8811086500}"/>
              </a:ext>
            </a:extLst>
          </p:cNvPr>
          <p:cNvPicPr>
            <a:picLocks noChangeAspect="1"/>
          </p:cNvPicPr>
          <p:nvPr/>
        </p:nvPicPr>
        <p:blipFill>
          <a:blip r:embed="rId2"/>
          <a:stretch>
            <a:fillRect/>
          </a:stretch>
        </p:blipFill>
        <p:spPr>
          <a:xfrm>
            <a:off x="8742556" y="836342"/>
            <a:ext cx="5295435" cy="3948924"/>
          </a:xfrm>
          <a:prstGeom prst="rect">
            <a:avLst/>
          </a:prstGeom>
        </p:spPr>
      </p:pic>
      <p:pic>
        <p:nvPicPr>
          <p:cNvPr id="7" name="Picture 6">
            <a:extLst>
              <a:ext uri="{FF2B5EF4-FFF2-40B4-BE49-F238E27FC236}">
                <a16:creationId xmlns:a16="http://schemas.microsoft.com/office/drawing/2014/main" id="{44AF43FC-07CF-6ABF-22E9-B8070ED88D34}"/>
              </a:ext>
            </a:extLst>
          </p:cNvPr>
          <p:cNvPicPr>
            <a:picLocks noChangeAspect="1"/>
          </p:cNvPicPr>
          <p:nvPr/>
        </p:nvPicPr>
        <p:blipFill>
          <a:blip r:embed="rId3"/>
          <a:stretch>
            <a:fillRect/>
          </a:stretch>
        </p:blipFill>
        <p:spPr>
          <a:xfrm>
            <a:off x="12728594" y="7772401"/>
            <a:ext cx="1774090" cy="457200"/>
          </a:xfrm>
          <a:prstGeom prst="rect">
            <a:avLst/>
          </a:prstGeom>
        </p:spPr>
      </p:pic>
    </p:spTree>
    <p:extLst>
      <p:ext uri="{BB962C8B-B14F-4D97-AF65-F5344CB8AC3E}">
        <p14:creationId xmlns:p14="http://schemas.microsoft.com/office/powerpoint/2010/main" val="795943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7C202F-D9A4-44E6-FE59-C654B500F332}"/>
              </a:ext>
            </a:extLst>
          </p:cNvPr>
          <p:cNvSpPr txBox="1"/>
          <p:nvPr/>
        </p:nvSpPr>
        <p:spPr>
          <a:xfrm>
            <a:off x="278780" y="305987"/>
            <a:ext cx="2988527" cy="369332"/>
          </a:xfrm>
          <a:prstGeom prst="rect">
            <a:avLst/>
          </a:prstGeom>
          <a:noFill/>
        </p:spPr>
        <p:txBody>
          <a:bodyPr wrap="square">
            <a:spAutoFit/>
          </a:bodyPr>
          <a:lstStyle/>
          <a:p>
            <a:r>
              <a:rPr lang="en-IN" sz="1800" b="1" dirty="0">
                <a:solidFill>
                  <a:schemeClr val="accent1"/>
                </a:solidFill>
                <a:latin typeface="Times New Roman" panose="02020603050405020304" pitchFamily="18" charset="0"/>
                <a:cs typeface="Times New Roman" panose="02020603050405020304" pitchFamily="18" charset="0"/>
              </a:rPr>
              <a:t>Group B Postnatal Phase</a:t>
            </a:r>
            <a:endParaRPr lang="en-IN" sz="1800" dirty="0"/>
          </a:p>
        </p:txBody>
      </p:sp>
      <p:pic>
        <p:nvPicPr>
          <p:cNvPr id="4" name="Picture 3">
            <a:extLst>
              <a:ext uri="{FF2B5EF4-FFF2-40B4-BE49-F238E27FC236}">
                <a16:creationId xmlns:a16="http://schemas.microsoft.com/office/drawing/2014/main" id="{F2CDF958-EF02-48EE-9C73-B79A4E45989F}"/>
              </a:ext>
            </a:extLst>
          </p:cNvPr>
          <p:cNvPicPr>
            <a:picLocks noChangeAspect="1"/>
          </p:cNvPicPr>
          <p:nvPr/>
        </p:nvPicPr>
        <p:blipFill>
          <a:blip r:embed="rId2"/>
          <a:stretch>
            <a:fillRect/>
          </a:stretch>
        </p:blipFill>
        <p:spPr>
          <a:xfrm>
            <a:off x="12750897" y="7688746"/>
            <a:ext cx="1774090" cy="457240"/>
          </a:xfrm>
          <a:prstGeom prst="rect">
            <a:avLst/>
          </a:prstGeom>
        </p:spPr>
      </p:pic>
      <p:pic>
        <p:nvPicPr>
          <p:cNvPr id="5" name="image31.png">
            <a:extLst>
              <a:ext uri="{FF2B5EF4-FFF2-40B4-BE49-F238E27FC236}">
                <a16:creationId xmlns:a16="http://schemas.microsoft.com/office/drawing/2014/main" id="{FE985E3E-98E2-B1AE-63E6-543C08D0F722}"/>
              </a:ext>
            </a:extLst>
          </p:cNvPr>
          <p:cNvPicPr/>
          <p:nvPr/>
        </p:nvPicPr>
        <p:blipFill>
          <a:blip r:embed="rId3"/>
          <a:srcRect/>
          <a:stretch>
            <a:fillRect/>
          </a:stretch>
        </p:blipFill>
        <p:spPr>
          <a:xfrm>
            <a:off x="8162692" y="479502"/>
            <a:ext cx="6467707" cy="7326352"/>
          </a:xfrm>
          <a:prstGeom prst="rect">
            <a:avLst/>
          </a:prstGeom>
          <a:ln/>
        </p:spPr>
      </p:pic>
      <p:sp>
        <p:nvSpPr>
          <p:cNvPr id="6" name="TextBox 5">
            <a:extLst>
              <a:ext uri="{FF2B5EF4-FFF2-40B4-BE49-F238E27FC236}">
                <a16:creationId xmlns:a16="http://schemas.microsoft.com/office/drawing/2014/main" id="{B892BFAD-9E71-A5B4-11AE-51F9DCD550DD}"/>
              </a:ext>
            </a:extLst>
          </p:cNvPr>
          <p:cNvSpPr txBox="1"/>
          <p:nvPr/>
        </p:nvSpPr>
        <p:spPr>
          <a:xfrm>
            <a:off x="278780" y="869795"/>
            <a:ext cx="8017727" cy="7109639"/>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1. EPDS Inter-Item Connectivity: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Items EPDS_Q3 &amp; EPDS_Q4 show a strong negative correlation (r = -0.60), indicating inverse symptom responses—likely measuring contrasting aspects of mood or behavior.</a:t>
            </a:r>
          </a:p>
          <a:p>
            <a:r>
              <a:rPr lang="en-US" sz="2000" dirty="0">
                <a:latin typeface="Times New Roman" panose="02020603050405020304" pitchFamily="18" charset="0"/>
                <a:cs typeface="Times New Roman" panose="02020603050405020304" pitchFamily="18" charset="0"/>
              </a:rPr>
              <a:t>Moderate internal correlations (r = 0.39 between Q1 &amp; Q2) suggest good coherence within the depression scale, though some weak or negative links point to diverse symptom patterns.</a:t>
            </a:r>
            <a:br>
              <a:rPr lang="en-US" sz="2000"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br>
              <a:rPr lang="en-US" sz="2000"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2. MSPSS (Social Support) Clusters:</a:t>
            </a:r>
          </a:p>
          <a:p>
            <a:endParaRPr lang="en-IN"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MSPSS items form dense internal clusters, especially:</a:t>
            </a:r>
          </a:p>
          <a:p>
            <a:pPr lvl="1"/>
            <a:r>
              <a:rPr lang="en-IN" sz="2000" dirty="0">
                <a:latin typeface="Times New Roman" panose="02020603050405020304" pitchFamily="18" charset="0"/>
                <a:cs typeface="Times New Roman" panose="02020603050405020304" pitchFamily="18" charset="0"/>
              </a:rPr>
              <a:t>MSPSS_Q5–Q8 and MSPSS_Q11–Q12 share strong connections </a:t>
            </a:r>
          </a:p>
          <a:p>
            <a:pPr lvl="1"/>
            <a:r>
              <a:rPr lang="en-IN" sz="2000" dirty="0">
                <a:latin typeface="Times New Roman" panose="02020603050405020304" pitchFamily="18" charset="0"/>
                <a:cs typeface="Times New Roman" panose="02020603050405020304" pitchFamily="18" charset="0"/>
              </a:rPr>
              <a:t>(e.g., Q5-Q8 = r = 0.64; Q11–Q12 = r = 0.42)</a:t>
            </a:r>
          </a:p>
          <a:p>
            <a:pPr lvl="1"/>
            <a:r>
              <a:rPr lang="en-IN" sz="2000" dirty="0">
                <a:latin typeface="Times New Roman" panose="02020603050405020304" pitchFamily="18" charset="0"/>
                <a:cs typeface="Times New Roman" panose="02020603050405020304" pitchFamily="18" charset="0"/>
              </a:rPr>
              <a:t>Suggests internal consistency within perceived support from family/friends/significant others.</a:t>
            </a:r>
          </a:p>
          <a:p>
            <a:r>
              <a:rPr lang="en-IN" sz="2000" dirty="0">
                <a:latin typeface="Times New Roman" panose="02020603050405020304" pitchFamily="18" charset="0"/>
                <a:cs typeface="Times New Roman" panose="02020603050405020304" pitchFamily="18" charset="0"/>
              </a:rPr>
              <a:t>These clusters act like “resilience hubs” in the network.</a:t>
            </a:r>
            <a:br>
              <a:rPr lang="en-IN" sz="2000" dirty="0">
                <a:latin typeface="Times New Roman" panose="02020603050405020304" pitchFamily="18" charset="0"/>
                <a:cs typeface="Times New Roman" panose="02020603050405020304" pitchFamily="18" charset="0"/>
              </a:rPr>
            </a:br>
            <a:br>
              <a:rPr lang="en-IN" sz="20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a:p>
            <a:br>
              <a:rPr lang="en-US" dirty="0"/>
            </a:br>
            <a:endParaRPr lang="en-US" dirty="0"/>
          </a:p>
        </p:txBody>
      </p:sp>
      <p:sp>
        <p:nvSpPr>
          <p:cNvPr id="16" name="TextBox 15">
            <a:extLst>
              <a:ext uri="{FF2B5EF4-FFF2-40B4-BE49-F238E27FC236}">
                <a16:creationId xmlns:a16="http://schemas.microsoft.com/office/drawing/2014/main" id="{504EA267-20BA-1C69-1E61-CEB8A1A5B615}"/>
              </a:ext>
            </a:extLst>
          </p:cNvPr>
          <p:cNvSpPr txBox="1"/>
          <p:nvPr/>
        </p:nvSpPr>
        <p:spPr>
          <a:xfrm>
            <a:off x="278780" y="5653668"/>
            <a:ext cx="8686800" cy="2492318"/>
          </a:xfrm>
          <a:prstGeom prst="rect">
            <a:avLst/>
          </a:prstGeom>
          <a:noFill/>
        </p:spPr>
        <p:txBody>
          <a:bodyPr wrap="square" rtlCol="0">
            <a:spAutoFit/>
          </a:bodyPr>
          <a:lstStyle/>
          <a:p>
            <a:endParaRPr lang="en-IN" dirty="0"/>
          </a:p>
        </p:txBody>
      </p:sp>
    </p:spTree>
    <p:extLst>
      <p:ext uri="{BB962C8B-B14F-4D97-AF65-F5344CB8AC3E}">
        <p14:creationId xmlns:p14="http://schemas.microsoft.com/office/powerpoint/2010/main" val="2481474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36DCB5-E88C-3D74-6E23-E0189365AEA1}"/>
              </a:ext>
            </a:extLst>
          </p:cNvPr>
          <p:cNvSpPr txBox="1"/>
          <p:nvPr/>
        </p:nvSpPr>
        <p:spPr>
          <a:xfrm>
            <a:off x="100361" y="224366"/>
            <a:ext cx="7315200" cy="369332"/>
          </a:xfrm>
          <a:prstGeom prst="rect">
            <a:avLst/>
          </a:prstGeom>
          <a:noFill/>
        </p:spPr>
        <p:txBody>
          <a:bodyPr wrap="square">
            <a:spAutoFit/>
          </a:bodyPr>
          <a:lstStyle/>
          <a:p>
            <a:r>
              <a:rPr lang="en-IN" sz="1800" b="1" dirty="0">
                <a:solidFill>
                  <a:schemeClr val="accent1"/>
                </a:solidFill>
                <a:latin typeface="Times New Roman" panose="02020603050405020304" pitchFamily="18" charset="0"/>
                <a:cs typeface="Times New Roman" panose="02020603050405020304" pitchFamily="18" charset="0"/>
              </a:rPr>
              <a:t>Group B Postnatal Phase</a:t>
            </a:r>
            <a:endParaRPr lang="en-IN" sz="1800" dirty="0"/>
          </a:p>
        </p:txBody>
      </p:sp>
      <p:pic>
        <p:nvPicPr>
          <p:cNvPr id="4" name="Picture 3">
            <a:extLst>
              <a:ext uri="{FF2B5EF4-FFF2-40B4-BE49-F238E27FC236}">
                <a16:creationId xmlns:a16="http://schemas.microsoft.com/office/drawing/2014/main" id="{79EF8EDF-072C-BBEC-1833-62DD0D4449CE}"/>
              </a:ext>
            </a:extLst>
          </p:cNvPr>
          <p:cNvPicPr>
            <a:picLocks noChangeAspect="1"/>
          </p:cNvPicPr>
          <p:nvPr/>
        </p:nvPicPr>
        <p:blipFill>
          <a:blip r:embed="rId2"/>
          <a:stretch>
            <a:fillRect/>
          </a:stretch>
        </p:blipFill>
        <p:spPr>
          <a:xfrm>
            <a:off x="12750897" y="7688746"/>
            <a:ext cx="1774090" cy="457240"/>
          </a:xfrm>
          <a:prstGeom prst="rect">
            <a:avLst/>
          </a:prstGeom>
        </p:spPr>
      </p:pic>
      <p:sp>
        <p:nvSpPr>
          <p:cNvPr id="9" name="Rectangle 4">
            <a:extLst>
              <a:ext uri="{FF2B5EF4-FFF2-40B4-BE49-F238E27FC236}">
                <a16:creationId xmlns:a16="http://schemas.microsoft.com/office/drawing/2014/main" id="{58A0E9F4-03BB-1D81-FFA2-5D022DEE94D3}"/>
              </a:ext>
            </a:extLst>
          </p:cNvPr>
          <p:cNvSpPr>
            <a:spLocks noChangeArrowheads="1"/>
          </p:cNvSpPr>
          <p:nvPr/>
        </p:nvSpPr>
        <p:spPr bwMode="auto">
          <a:xfrm>
            <a:off x="412596" y="1084726"/>
            <a:ext cx="12846204" cy="6832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 EPDS vs. MSPSS Relationships: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Mostly negative correlations between EPDS items and MSPSS items (e.g., EPDS_Q1 vs MSPSS_Q10 = r = -0.34), indicating:</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Higher perceived support is associated with lower depression symptoms.</a:t>
            </a:r>
          </a:p>
          <a:p>
            <a:pPr marL="342900" indent="-342900">
              <a:buFont typeface="Arial" panose="020B0604020202020204" pitchFamily="34" charset="0"/>
              <a:buChar char="•"/>
            </a:pPr>
            <a:r>
              <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This supports the buffering hypothesis, where social support mitigates depressive risk.</a:t>
            </a:r>
            <a:br>
              <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br>
              <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br>
              <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4. EPDS vs. Financial Strain:</a:t>
            </a:r>
          </a:p>
          <a:p>
            <a:endParaRPr lang="en-US" sz="2000" b="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Modest positive links (e.g., EPDS_Q2 with Financial_Q2 = r = 0.28; EPDS_Q7 with Financial_Q1 = r = 0.22)</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Implies increased financial difficulty is related to higher depressive symptoms.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Though correlations are not strong, they’re consistent across multiple EPDS items, reinforcing the trend.</a:t>
            </a:r>
          </a:p>
          <a:p>
            <a:pPr marL="342900"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 MSPSS vs. Financial Strain:</a:t>
            </a:r>
          </a:p>
          <a:p>
            <a:endParaRPr lang="en-US" sz="2000" b="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Mostly weak or negative correlations between MSPSS and financial strain variables.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Example: MSPSS_Q12 vs Financial_Q3 = r = -0.36</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Suggests those with greater support may perceive less financial strain or cope better with it.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9824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24073" y="311500"/>
            <a:ext cx="4961811" cy="620078"/>
          </a:xfrm>
          <a:prstGeom prst="rect">
            <a:avLst/>
          </a:prstGeom>
          <a:noFill/>
          <a:ln/>
        </p:spPr>
        <p:txBody>
          <a:bodyPr wrap="none" lIns="0" tIns="0" rIns="0" bIns="0" rtlCol="0" anchor="t"/>
          <a:lstStyle/>
          <a:p>
            <a:pPr marL="0" indent="0" algn="l">
              <a:lnSpc>
                <a:spcPts val="4850"/>
              </a:lnSpc>
              <a:buNone/>
            </a:pPr>
            <a:r>
              <a:rPr lang="en-US" sz="6000" b="1" dirty="0">
                <a:solidFill>
                  <a:srgbClr val="373B48"/>
                </a:solidFill>
                <a:latin typeface="Times New Roman" panose="02020603050405020304" pitchFamily="18" charset="0"/>
                <a:ea typeface="Mona Sans Semi Bold" pitchFamily="34" charset="-122"/>
                <a:cs typeface="Times New Roman" panose="02020603050405020304" pitchFamily="18" charset="0"/>
              </a:rPr>
              <a:t>Discussion</a:t>
            </a:r>
            <a:r>
              <a:rPr lang="en-US" sz="3900" b="1" dirty="0">
                <a:solidFill>
                  <a:srgbClr val="373B48"/>
                </a:solidFill>
                <a:latin typeface="Times New Roman" panose="02020603050405020304" pitchFamily="18" charset="0"/>
                <a:ea typeface="Mona Sans Semi Bold" pitchFamily="34" charset="-122"/>
                <a:cs typeface="Times New Roman" panose="02020603050405020304" pitchFamily="18" charset="0"/>
              </a:rPr>
              <a:t> </a:t>
            </a:r>
            <a:endParaRPr lang="en-US" sz="3900" b="1"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F9E70BC0-97D1-516F-5528-171252650AC9}"/>
              </a:ext>
            </a:extLst>
          </p:cNvPr>
          <p:cNvPicPr>
            <a:picLocks noChangeAspect="1"/>
          </p:cNvPicPr>
          <p:nvPr/>
        </p:nvPicPr>
        <p:blipFill>
          <a:blip r:embed="rId4"/>
          <a:stretch>
            <a:fillRect/>
          </a:stretch>
        </p:blipFill>
        <p:spPr>
          <a:xfrm>
            <a:off x="12856310" y="7783164"/>
            <a:ext cx="1774090" cy="335309"/>
          </a:xfrm>
          <a:prstGeom prst="rect">
            <a:avLst/>
          </a:prstGeom>
        </p:spPr>
      </p:pic>
      <p:sp>
        <p:nvSpPr>
          <p:cNvPr id="14" name="TextBox 13">
            <a:extLst>
              <a:ext uri="{FF2B5EF4-FFF2-40B4-BE49-F238E27FC236}">
                <a16:creationId xmlns:a16="http://schemas.microsoft.com/office/drawing/2014/main" id="{E292F440-FB0E-A484-0A82-7421F815FE9C}"/>
              </a:ext>
            </a:extLst>
          </p:cNvPr>
          <p:cNvSpPr txBox="1"/>
          <p:nvPr/>
        </p:nvSpPr>
        <p:spPr>
          <a:xfrm>
            <a:off x="6389648" y="1459425"/>
            <a:ext cx="7136781" cy="5878532"/>
          </a:xfrm>
          <a:prstGeom prst="rect">
            <a:avLst/>
          </a:prstGeom>
          <a:noFill/>
        </p:spPr>
        <p:txBody>
          <a:bodyPr wrap="square" rtlCol="0">
            <a:spAutoFit/>
          </a:bodyPr>
          <a:lstStyle/>
          <a:p>
            <a:r>
              <a:rPr lang="en-IN" sz="2000" b="1" dirty="0">
                <a:solidFill>
                  <a:schemeClr val="accent1"/>
                </a:solidFill>
                <a:latin typeface="Times New Roman" panose="02020603050405020304" pitchFamily="18" charset="0"/>
                <a:cs typeface="Times New Roman" panose="02020603050405020304" pitchFamily="18" charset="0"/>
              </a:rPr>
              <a:t>Group A Prenatal Phase</a:t>
            </a:r>
            <a:endParaRPr lang="en-IN" sz="2000" dirty="0"/>
          </a:p>
          <a:p>
            <a:endParaRPr lang="en-IN" sz="20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This study reveals that psychosocial risks during the prenatal period are interconnected, with social support and financial strain playing pivotal roles.</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 Prenatal Psychosocial Profile (PPP) score indicates most participants had moderate to high levels of support. Perceived stress remained low overall, yet elevated among those with high financial strain.</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Regression analysis confirms that psychosocial resources (PPP) and prenatal class participation are significant protective factors. Demographics like age and education showed weak to moderate associations but were not significant in multivariate models.</a:t>
            </a:r>
          </a:p>
          <a:p>
            <a:pPr marL="28575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Network analysis visualized central and bridging symptoms, such as social support and emotional wellbeing items, offering a roadmap for targeted interventions.</a:t>
            </a:r>
          </a:p>
          <a:p>
            <a:pPr marL="285750" indent="-28575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085987" y="344229"/>
            <a:ext cx="4676061" cy="584359"/>
          </a:xfrm>
          <a:prstGeom prst="rect">
            <a:avLst/>
          </a:prstGeom>
          <a:noFill/>
          <a:ln/>
        </p:spPr>
        <p:txBody>
          <a:bodyPr wrap="none" lIns="0" tIns="0" rIns="0" bIns="0" rtlCol="0" anchor="t"/>
          <a:lstStyle/>
          <a:p>
            <a:pPr marL="0" indent="0" algn="l">
              <a:lnSpc>
                <a:spcPts val="4600"/>
              </a:lnSpc>
              <a:buNone/>
            </a:pPr>
            <a:r>
              <a:rPr lang="en-US" sz="6000" b="1" dirty="0">
                <a:solidFill>
                  <a:srgbClr val="373B48"/>
                </a:solidFill>
                <a:latin typeface="Times New Roman" panose="02020603050405020304" pitchFamily="18" charset="0"/>
                <a:ea typeface="Mona Sans Semi Bold" pitchFamily="34" charset="-122"/>
                <a:cs typeface="Times New Roman" panose="02020603050405020304" pitchFamily="18" charset="0"/>
              </a:rPr>
              <a:t>Discussion</a:t>
            </a:r>
            <a:r>
              <a:rPr lang="en-US" sz="3650" dirty="0">
                <a:solidFill>
                  <a:srgbClr val="373B48"/>
                </a:solidFill>
                <a:latin typeface="Mona Sans Semi Bold" pitchFamily="34" charset="0"/>
                <a:ea typeface="Mona Sans Semi Bold" pitchFamily="34" charset="-122"/>
                <a:cs typeface="Mona Sans Semi Bold" pitchFamily="34" charset="-120"/>
              </a:rPr>
              <a:t> </a:t>
            </a:r>
            <a:endParaRPr lang="en-US" sz="3650" dirty="0"/>
          </a:p>
        </p:txBody>
      </p:sp>
      <p:pic>
        <p:nvPicPr>
          <p:cNvPr id="8" name="Picture 7">
            <a:extLst>
              <a:ext uri="{FF2B5EF4-FFF2-40B4-BE49-F238E27FC236}">
                <a16:creationId xmlns:a16="http://schemas.microsoft.com/office/drawing/2014/main" id="{939E8656-C3C4-F36D-D7AA-19E14D86656F}"/>
              </a:ext>
            </a:extLst>
          </p:cNvPr>
          <p:cNvPicPr>
            <a:picLocks noChangeAspect="1"/>
          </p:cNvPicPr>
          <p:nvPr/>
        </p:nvPicPr>
        <p:blipFill>
          <a:blip r:embed="rId3"/>
          <a:stretch>
            <a:fillRect/>
          </a:stretch>
        </p:blipFill>
        <p:spPr>
          <a:xfrm>
            <a:off x="12762048" y="7720892"/>
            <a:ext cx="1774090" cy="430649"/>
          </a:xfrm>
          <a:prstGeom prst="rect">
            <a:avLst/>
          </a:prstGeom>
        </p:spPr>
      </p:pic>
      <p:sp>
        <p:nvSpPr>
          <p:cNvPr id="9" name="TextBox 8">
            <a:extLst>
              <a:ext uri="{FF2B5EF4-FFF2-40B4-BE49-F238E27FC236}">
                <a16:creationId xmlns:a16="http://schemas.microsoft.com/office/drawing/2014/main" id="{A73AD326-6FE8-1EE2-D227-843B7093CCAE}"/>
              </a:ext>
            </a:extLst>
          </p:cNvPr>
          <p:cNvSpPr txBox="1"/>
          <p:nvPr/>
        </p:nvSpPr>
        <p:spPr>
          <a:xfrm>
            <a:off x="7843945" y="1411353"/>
            <a:ext cx="6155473" cy="6524863"/>
          </a:xfrm>
          <a:prstGeom prst="rect">
            <a:avLst/>
          </a:prstGeom>
          <a:noFill/>
        </p:spPr>
        <p:txBody>
          <a:bodyPr wrap="square" rtlCol="0">
            <a:spAutoFit/>
          </a:bodyPr>
          <a:lstStyle/>
          <a:p>
            <a:pPr marL="342900" indent="-342900">
              <a:buFont typeface="Arial" panose="020B0604020202020204" pitchFamily="34" charset="0"/>
              <a:buChar char="•"/>
            </a:pPr>
            <a:r>
              <a:rPr lang="en-IN" sz="2000" b="1" dirty="0">
                <a:solidFill>
                  <a:schemeClr val="accent1"/>
                </a:solidFill>
                <a:latin typeface="Times New Roman" panose="02020603050405020304" pitchFamily="18" charset="0"/>
                <a:cs typeface="Times New Roman" panose="02020603050405020304" pitchFamily="18" charset="0"/>
              </a:rPr>
              <a:t>Group B Postnatal Phase</a:t>
            </a: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IN"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 EPDS results indicate that a considerable portion of the sample exhibits moderate depressive symptoms. The high mean score calls attention to the mental health needs of new mothers in the postpartum period.</a:t>
            </a: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A key finding is the trend of increased depressive symptoms with higher financial strain. Although this trend was only marginally significant statistically, it supports earlier research that financial vulnerability may worsen postpartum emotional health.</a:t>
            </a: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Moderate levels of perceived support suggest potential for intervention. Social support appears inversely associated with depression symptoms, consistent with buffering theory in maternal mental health.</a:t>
            </a:r>
          </a:p>
          <a:p>
            <a:pPr marL="342900"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The group comparison and correlation results hint at meaningful connections among variables, but the relatively small sample size limits broader generalization. Larger, multivariate studies are warranted.</a:t>
            </a:r>
          </a:p>
          <a:p>
            <a:endParaRPr lang="en-IN" dirty="0"/>
          </a:p>
        </p:txBody>
      </p:sp>
      <p:pic>
        <p:nvPicPr>
          <p:cNvPr id="1026" name="Picture 2" descr="Postnatal Images - Free Download on Freepik">
            <a:extLst>
              <a:ext uri="{FF2B5EF4-FFF2-40B4-BE49-F238E27FC236}">
                <a16:creationId xmlns:a16="http://schemas.microsoft.com/office/drawing/2014/main" id="{B536B690-3A40-0752-CCC3-FEF14E6102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830" y="1702549"/>
            <a:ext cx="6878175" cy="48245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030466" y="1301438"/>
            <a:ext cx="4961811" cy="620078"/>
          </a:xfrm>
          <a:prstGeom prst="rect">
            <a:avLst/>
          </a:prstGeom>
          <a:noFill/>
          <a:ln/>
        </p:spPr>
        <p:txBody>
          <a:bodyPr wrap="none" lIns="0" tIns="0" rIns="0" bIns="0" rtlCol="0" anchor="t"/>
          <a:lstStyle/>
          <a:p>
            <a:pPr marL="0" indent="0" algn="l">
              <a:lnSpc>
                <a:spcPts val="4850"/>
              </a:lnSpc>
              <a:buNone/>
            </a:pPr>
            <a:r>
              <a:rPr lang="en-US" sz="6000" b="1" dirty="0">
                <a:solidFill>
                  <a:srgbClr val="373B48"/>
                </a:solidFill>
                <a:latin typeface="Times New Roman" panose="02020603050405020304" pitchFamily="18" charset="0"/>
                <a:ea typeface="Mona Sans Semi Bold" pitchFamily="34" charset="-122"/>
                <a:cs typeface="Times New Roman" panose="02020603050405020304" pitchFamily="18" charset="0"/>
              </a:rPr>
              <a:t>Conclusion</a:t>
            </a:r>
            <a:endParaRPr lang="en-US" sz="6000" b="1"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AE23F579-9831-8E8E-40F6-845E95FFCF86}"/>
              </a:ext>
            </a:extLst>
          </p:cNvPr>
          <p:cNvPicPr>
            <a:picLocks noChangeAspect="1"/>
          </p:cNvPicPr>
          <p:nvPr/>
        </p:nvPicPr>
        <p:blipFill>
          <a:blip r:embed="rId3"/>
          <a:stretch>
            <a:fillRect/>
          </a:stretch>
        </p:blipFill>
        <p:spPr>
          <a:xfrm>
            <a:off x="12751207" y="7716257"/>
            <a:ext cx="1774090" cy="424133"/>
          </a:xfrm>
          <a:prstGeom prst="rect">
            <a:avLst/>
          </a:prstGeom>
        </p:spPr>
      </p:pic>
      <p:sp>
        <p:nvSpPr>
          <p:cNvPr id="15" name="TextBox 14">
            <a:extLst>
              <a:ext uri="{FF2B5EF4-FFF2-40B4-BE49-F238E27FC236}">
                <a16:creationId xmlns:a16="http://schemas.microsoft.com/office/drawing/2014/main" id="{42CA3562-E625-54A8-43D1-6A59D794F12D}"/>
              </a:ext>
            </a:extLst>
          </p:cNvPr>
          <p:cNvSpPr txBox="1"/>
          <p:nvPr/>
        </p:nvSpPr>
        <p:spPr>
          <a:xfrm>
            <a:off x="2053877" y="2754351"/>
            <a:ext cx="10914990" cy="3108543"/>
          </a:xfrm>
          <a:prstGeom prst="rect">
            <a:avLst/>
          </a:prstGeom>
          <a:noFill/>
        </p:spPr>
        <p:txBody>
          <a:bodyPr wrap="square" rtlCol="0">
            <a:spAutoFit/>
          </a:bodyPr>
          <a:lstStyle/>
          <a:p>
            <a:endParaRPr lang="en-IN" dirty="0"/>
          </a:p>
          <a:p>
            <a:pPr marL="342900" lvl="0" indent="-34290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Core Insight:</a:t>
            </a:r>
            <a:r>
              <a:rPr lang="en-IN" sz="2000" dirty="0">
                <a:latin typeface="Times New Roman" panose="02020603050405020304" pitchFamily="18" charset="0"/>
                <a:cs typeface="Times New Roman" panose="02020603050405020304" pitchFamily="18" charset="0"/>
              </a:rPr>
              <a:t> Financial strain and depressive symptoms are positively correlated; social support appears protective.</a:t>
            </a:r>
          </a:p>
          <a:p>
            <a:pPr marL="342900" lvl="0" indent="-34290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Clinical Relevance:</a:t>
            </a:r>
            <a:r>
              <a:rPr lang="en-IN" sz="2000" dirty="0">
                <a:latin typeface="Times New Roman" panose="02020603050405020304" pitchFamily="18" charset="0"/>
                <a:cs typeface="Times New Roman" panose="02020603050405020304" pitchFamily="18" charset="0"/>
              </a:rPr>
              <a:t> Mental health screening must be routine in maternal care, especially for economically vulnerable women.</a:t>
            </a:r>
          </a:p>
          <a:p>
            <a:pPr marL="342900" lvl="0" indent="-34290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Action Points:</a:t>
            </a:r>
            <a:endParaRPr lang="en-IN" sz="20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Encourage prenatal class participation.</a:t>
            </a:r>
          </a:p>
          <a:p>
            <a:pPr marL="800100" lvl="1"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Strengthen support systems through family or community resources.</a:t>
            </a:r>
          </a:p>
          <a:p>
            <a:pPr marL="800100" lvl="1" indent="-34290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Design data-informed maternal mental health policies using network-based frameworks.</a:t>
            </a:r>
          </a:p>
          <a:p>
            <a:endParaRPr lang="en-IN" dirty="0"/>
          </a:p>
        </p:txBody>
      </p:sp>
      <p:pic>
        <p:nvPicPr>
          <p:cNvPr id="3" name="Picture 2">
            <a:extLst>
              <a:ext uri="{FF2B5EF4-FFF2-40B4-BE49-F238E27FC236}">
                <a16:creationId xmlns:a16="http://schemas.microsoft.com/office/drawing/2014/main" id="{13293739-D48F-C273-EF22-0CB7A8E6A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479"/>
            <a:ext cx="2695903" cy="126895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06ECD9-B748-B124-87DC-0CA79C5EBFDF}"/>
              </a:ext>
            </a:extLst>
          </p:cNvPr>
          <p:cNvPicPr>
            <a:picLocks noChangeAspect="1"/>
          </p:cNvPicPr>
          <p:nvPr/>
        </p:nvPicPr>
        <p:blipFill>
          <a:blip r:embed="rId2"/>
          <a:stretch>
            <a:fillRect/>
          </a:stretch>
        </p:blipFill>
        <p:spPr>
          <a:xfrm>
            <a:off x="12856310" y="7808940"/>
            <a:ext cx="1774090" cy="420660"/>
          </a:xfrm>
          <a:prstGeom prst="rect">
            <a:avLst/>
          </a:prstGeom>
        </p:spPr>
      </p:pic>
      <p:sp>
        <p:nvSpPr>
          <p:cNvPr id="4" name="TextBox 3">
            <a:extLst>
              <a:ext uri="{FF2B5EF4-FFF2-40B4-BE49-F238E27FC236}">
                <a16:creationId xmlns:a16="http://schemas.microsoft.com/office/drawing/2014/main" id="{CE91B940-4D95-A721-D01E-BE32239E48E1}"/>
              </a:ext>
            </a:extLst>
          </p:cNvPr>
          <p:cNvSpPr txBox="1"/>
          <p:nvPr/>
        </p:nvSpPr>
        <p:spPr>
          <a:xfrm>
            <a:off x="479502" y="3144995"/>
            <a:ext cx="9623503" cy="4647426"/>
          </a:xfrm>
          <a:prstGeom prst="rect">
            <a:avLst/>
          </a:prstGeom>
          <a:noFill/>
        </p:spPr>
        <p:txBody>
          <a:bodyPr wrap="square">
            <a:spAutoFit/>
          </a:bodyPr>
          <a:lstStyle/>
          <a:p>
            <a:pPr marL="0" indent="0" algn="just">
              <a:buNone/>
            </a:pPr>
            <a:r>
              <a:rPr lang="en-US" sz="2400" b="1" dirty="0">
                <a:latin typeface="Times New Roman" panose="02020603050405020304" pitchFamily="18" charset="0"/>
                <a:cs typeface="Times New Roman" panose="02020603050405020304" pitchFamily="18" charset="0"/>
              </a:rPr>
              <a:t>Total no. of visits done by the student: 10 (</a:t>
            </a:r>
            <a:r>
              <a:rPr lang="en-US" sz="2400" b="1" dirty="0" err="1">
                <a:latin typeface="Times New Roman" panose="02020603050405020304" pitchFamily="18" charset="0"/>
                <a:cs typeface="Times New Roman" panose="02020603050405020304" pitchFamily="18" charset="0"/>
              </a:rPr>
              <a:t>Goyala</a:t>
            </a:r>
            <a:r>
              <a:rPr lang="en-US" sz="2400" b="1" dirty="0">
                <a:latin typeface="Times New Roman" panose="02020603050405020304" pitchFamily="18" charset="0"/>
                <a:cs typeface="Times New Roman" panose="02020603050405020304" pitchFamily="18" charset="0"/>
              </a:rPr>
              <a:t> Dairy)</a:t>
            </a: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lgn="just">
              <a:buNone/>
            </a:pPr>
            <a:r>
              <a:rPr lang="en-US" sz="2400" b="1" dirty="0">
                <a:latin typeface="Times New Roman" panose="02020603050405020304" pitchFamily="18" charset="0"/>
                <a:cs typeface="Times New Roman" panose="02020603050405020304" pitchFamily="18" charset="0"/>
              </a:rPr>
              <a:t>Activities done by student:</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Conducted mapping and listing of the assigned community area.</a:t>
            </a:r>
          </a:p>
          <a:p>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Collected and recorded demographic information of the local population.</a:t>
            </a:r>
          </a:p>
          <a:p>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Performed primary health assessments, including:</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Measurement of height and weight</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Monitoring of blood pressure (BP)</a:t>
            </a:r>
          </a:p>
          <a:p>
            <a:pPr lvl="1"/>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Engaged in community interaction through collaboration with Frontline Health Workers (FLWHs) to understand local health practices and challenges.</a:t>
            </a:r>
          </a:p>
          <a:p>
            <a:pPr marL="0" indent="0" algn="just">
              <a:buNone/>
            </a:pPr>
            <a:endParaRPr lang="en-US" sz="24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3EFAA9B-379D-770F-C9A9-7DF0426B3415}"/>
              </a:ext>
            </a:extLst>
          </p:cNvPr>
          <p:cNvSpPr txBox="1"/>
          <p:nvPr/>
        </p:nvSpPr>
        <p:spPr>
          <a:xfrm>
            <a:off x="1650381" y="1173118"/>
            <a:ext cx="12701238" cy="954107"/>
          </a:xfrm>
          <a:prstGeom prst="rect">
            <a:avLst/>
          </a:prstGeom>
          <a:noFill/>
        </p:spPr>
        <p:txBody>
          <a:bodyPr wrap="square">
            <a:spAutoFit/>
          </a:bodyPr>
          <a:lstStyle/>
          <a:p>
            <a:pPr algn="ctr"/>
            <a:r>
              <a:rPr lang="en-US" sz="2800" b="1" dirty="0">
                <a:solidFill>
                  <a:schemeClr val="accent1">
                    <a:lumMod val="75000"/>
                  </a:schemeClr>
                </a:solidFill>
                <a:latin typeface="Times New Roman" panose="02020603050405020304" pitchFamily="18" charset="0"/>
                <a:cs typeface="Times New Roman" panose="02020603050405020304" pitchFamily="18" charset="0"/>
              </a:rPr>
              <a:t>INVOLVEMENT IN COMMUNITY OUTREACH PROGRAMME (COP) ACTIVITIES</a:t>
            </a:r>
            <a:endParaRPr lang="en-IN" sz="2800" dirty="0"/>
          </a:p>
        </p:txBody>
      </p:sp>
      <p:pic>
        <p:nvPicPr>
          <p:cNvPr id="3" name="Picture 2">
            <a:extLst>
              <a:ext uri="{FF2B5EF4-FFF2-40B4-BE49-F238E27FC236}">
                <a16:creationId xmlns:a16="http://schemas.microsoft.com/office/drawing/2014/main" id="{E8983347-8217-C89D-5741-0CA02A38E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965"/>
            <a:ext cx="2419815" cy="1139005"/>
          </a:xfrm>
          <a:prstGeom prst="rect">
            <a:avLst/>
          </a:prstGeom>
        </p:spPr>
      </p:pic>
      <p:pic>
        <p:nvPicPr>
          <p:cNvPr id="5" name="Picture 4">
            <a:extLst>
              <a:ext uri="{FF2B5EF4-FFF2-40B4-BE49-F238E27FC236}">
                <a16:creationId xmlns:a16="http://schemas.microsoft.com/office/drawing/2014/main" id="{EF13CE11-3D38-2724-4BDC-3D92F91703C6}"/>
              </a:ext>
            </a:extLst>
          </p:cNvPr>
          <p:cNvPicPr>
            <a:picLocks noChangeAspect="1"/>
          </p:cNvPicPr>
          <p:nvPr/>
        </p:nvPicPr>
        <p:blipFill>
          <a:blip r:embed="rId4"/>
          <a:stretch>
            <a:fillRect/>
          </a:stretch>
        </p:blipFill>
        <p:spPr>
          <a:xfrm>
            <a:off x="8820614" y="2908690"/>
            <a:ext cx="5246126" cy="3434114"/>
          </a:xfrm>
          <a:prstGeom prst="rect">
            <a:avLst/>
          </a:prstGeom>
        </p:spPr>
      </p:pic>
    </p:spTree>
    <p:extLst>
      <p:ext uri="{BB962C8B-B14F-4D97-AF65-F5344CB8AC3E}">
        <p14:creationId xmlns:p14="http://schemas.microsoft.com/office/powerpoint/2010/main" val="1401496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E588EA-DE2E-6924-9CBC-173A2D83BF77}"/>
              </a:ext>
            </a:extLst>
          </p:cNvPr>
          <p:cNvPicPr>
            <a:picLocks noChangeAspect="1"/>
          </p:cNvPicPr>
          <p:nvPr/>
        </p:nvPicPr>
        <p:blipFill>
          <a:blip r:embed="rId2"/>
          <a:stretch>
            <a:fillRect/>
          </a:stretch>
        </p:blipFill>
        <p:spPr>
          <a:xfrm>
            <a:off x="12856310" y="7729338"/>
            <a:ext cx="1774090" cy="420660"/>
          </a:xfrm>
          <a:prstGeom prst="rect">
            <a:avLst/>
          </a:prstGeom>
        </p:spPr>
      </p:pic>
      <p:sp>
        <p:nvSpPr>
          <p:cNvPr id="4" name="TextBox 3">
            <a:extLst>
              <a:ext uri="{FF2B5EF4-FFF2-40B4-BE49-F238E27FC236}">
                <a16:creationId xmlns:a16="http://schemas.microsoft.com/office/drawing/2014/main" id="{7DFE24F1-1DEE-055C-C57B-4D28497055DA}"/>
              </a:ext>
            </a:extLst>
          </p:cNvPr>
          <p:cNvSpPr txBox="1"/>
          <p:nvPr/>
        </p:nvSpPr>
        <p:spPr>
          <a:xfrm>
            <a:off x="758282" y="3022861"/>
            <a:ext cx="6177775" cy="3477875"/>
          </a:xfrm>
          <a:prstGeom prst="rect">
            <a:avLst/>
          </a:prstGeom>
          <a:noFill/>
        </p:spPr>
        <p:txBody>
          <a:bodyPr wrap="square">
            <a:spAutoFit/>
          </a:bodyPr>
          <a:lstStyle/>
          <a:p>
            <a:pPr>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Understood the basics of community mapping and demographic data collection.</a:t>
            </a:r>
          </a:p>
          <a:p>
            <a:endParaRPr lang="en-US"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Gained hands-on experience in measuring height, weight, and blood pressure.</a:t>
            </a:r>
          </a:p>
          <a:p>
            <a:endParaRPr lang="en-US"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Learned the role and responsibilities of Frontline Health Workers (FLWHs) through field interaction.</a:t>
            </a:r>
          </a:p>
          <a:p>
            <a:endParaRPr lang="en-US"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Improved communication skills and awareness of community health practices.</a:t>
            </a:r>
          </a:p>
        </p:txBody>
      </p:sp>
      <p:sp>
        <p:nvSpPr>
          <p:cNvPr id="6" name="TextBox 5">
            <a:extLst>
              <a:ext uri="{FF2B5EF4-FFF2-40B4-BE49-F238E27FC236}">
                <a16:creationId xmlns:a16="http://schemas.microsoft.com/office/drawing/2014/main" id="{C2D9BFE6-1378-B01C-F901-9924F61B481A}"/>
              </a:ext>
            </a:extLst>
          </p:cNvPr>
          <p:cNvSpPr txBox="1"/>
          <p:nvPr/>
        </p:nvSpPr>
        <p:spPr>
          <a:xfrm>
            <a:off x="3847170" y="568712"/>
            <a:ext cx="7315200" cy="646331"/>
          </a:xfrm>
          <a:prstGeom prst="rect">
            <a:avLst/>
          </a:prstGeom>
          <a:noFill/>
        </p:spPr>
        <p:txBody>
          <a:bodyPr wrap="square">
            <a:spAutoFit/>
          </a:bodyPr>
          <a:lstStyle/>
          <a:p>
            <a:pPr>
              <a:buNone/>
            </a:pPr>
            <a:r>
              <a:rPr lang="en-US" sz="3600" b="1" dirty="0">
                <a:solidFill>
                  <a:schemeClr val="accent1"/>
                </a:solidFill>
                <a:latin typeface="Times New Roman" panose="02020603050405020304" pitchFamily="18" charset="0"/>
                <a:cs typeface="Times New Roman" panose="02020603050405020304" pitchFamily="18" charset="0"/>
              </a:rPr>
              <a:t>Key Learnings from COP Activities</a:t>
            </a:r>
            <a:endParaRPr lang="en-US" sz="3600" dirty="0">
              <a:solidFill>
                <a:schemeClr val="accent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021DBBE-741A-42D0-30E1-4A2B583BE8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0349"/>
            <a:ext cx="2695903" cy="1268959"/>
          </a:xfrm>
          <a:prstGeom prst="rect">
            <a:avLst/>
          </a:prstGeom>
        </p:spPr>
      </p:pic>
      <p:pic>
        <p:nvPicPr>
          <p:cNvPr id="5" name="Picture 4">
            <a:extLst>
              <a:ext uri="{FF2B5EF4-FFF2-40B4-BE49-F238E27FC236}">
                <a16:creationId xmlns:a16="http://schemas.microsoft.com/office/drawing/2014/main" id="{32061D62-B5F9-4A6B-04A1-06CF2347929E}"/>
              </a:ext>
            </a:extLst>
          </p:cNvPr>
          <p:cNvPicPr>
            <a:picLocks noChangeAspect="1"/>
          </p:cNvPicPr>
          <p:nvPr/>
        </p:nvPicPr>
        <p:blipFill>
          <a:blip r:embed="rId4"/>
          <a:stretch>
            <a:fillRect/>
          </a:stretch>
        </p:blipFill>
        <p:spPr>
          <a:xfrm>
            <a:off x="8670074" y="2231384"/>
            <a:ext cx="3462452" cy="4616603"/>
          </a:xfrm>
          <a:prstGeom prst="rect">
            <a:avLst/>
          </a:prstGeom>
        </p:spPr>
      </p:pic>
    </p:spTree>
    <p:extLst>
      <p:ext uri="{BB962C8B-B14F-4D97-AF65-F5344CB8AC3E}">
        <p14:creationId xmlns:p14="http://schemas.microsoft.com/office/powerpoint/2010/main" val="1339705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0ACC12-1D42-8C4C-567D-86FAFE46A4D9}"/>
              </a:ext>
            </a:extLst>
          </p:cNvPr>
          <p:cNvPicPr>
            <a:picLocks noChangeAspect="1"/>
          </p:cNvPicPr>
          <p:nvPr/>
        </p:nvPicPr>
        <p:blipFill>
          <a:blip r:embed="rId2"/>
          <a:stretch>
            <a:fillRect/>
          </a:stretch>
        </p:blipFill>
        <p:spPr>
          <a:xfrm>
            <a:off x="12762047" y="7615897"/>
            <a:ext cx="1774090" cy="491040"/>
          </a:xfrm>
          <a:prstGeom prst="rect">
            <a:avLst/>
          </a:prstGeom>
        </p:spPr>
      </p:pic>
      <p:sp>
        <p:nvSpPr>
          <p:cNvPr id="3" name="TextBox 2">
            <a:extLst>
              <a:ext uri="{FF2B5EF4-FFF2-40B4-BE49-F238E27FC236}">
                <a16:creationId xmlns:a16="http://schemas.microsoft.com/office/drawing/2014/main" id="{01D5C994-9F9F-B82C-A9DC-E7F5C2128811}"/>
              </a:ext>
            </a:extLst>
          </p:cNvPr>
          <p:cNvSpPr txBox="1"/>
          <p:nvPr/>
        </p:nvSpPr>
        <p:spPr>
          <a:xfrm>
            <a:off x="5296829" y="3211552"/>
            <a:ext cx="4036742" cy="1015663"/>
          </a:xfrm>
          <a:prstGeom prst="rect">
            <a:avLst/>
          </a:prstGeom>
          <a:noFill/>
        </p:spPr>
        <p:txBody>
          <a:bodyPr wrap="square" rtlCol="0">
            <a:spAutoFit/>
          </a:bodyPr>
          <a:lstStyle/>
          <a:p>
            <a:r>
              <a:rPr lang="en-IN"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4198242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F7059C-3358-6B11-96B1-D72579EFCD6B}"/>
              </a:ext>
            </a:extLst>
          </p:cNvPr>
          <p:cNvPicPr>
            <a:picLocks noChangeAspect="1"/>
          </p:cNvPicPr>
          <p:nvPr/>
        </p:nvPicPr>
        <p:blipFill>
          <a:blip r:embed="rId2"/>
          <a:stretch>
            <a:fillRect/>
          </a:stretch>
        </p:blipFill>
        <p:spPr>
          <a:xfrm>
            <a:off x="2013797" y="1147348"/>
            <a:ext cx="10602805" cy="5934903"/>
          </a:xfrm>
          <a:prstGeom prst="rect">
            <a:avLst/>
          </a:prstGeom>
        </p:spPr>
      </p:pic>
      <p:sp>
        <p:nvSpPr>
          <p:cNvPr id="4" name="Rectangle 3">
            <a:extLst>
              <a:ext uri="{FF2B5EF4-FFF2-40B4-BE49-F238E27FC236}">
                <a16:creationId xmlns:a16="http://schemas.microsoft.com/office/drawing/2014/main" id="{E6BEF88C-12D2-1256-6D7A-008D4D12CF0A}"/>
              </a:ext>
            </a:extLst>
          </p:cNvPr>
          <p:cNvSpPr/>
          <p:nvPr/>
        </p:nvSpPr>
        <p:spPr>
          <a:xfrm>
            <a:off x="12879659" y="7716644"/>
            <a:ext cx="1628078" cy="3791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57116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860835" y="867727"/>
            <a:ext cx="7875415" cy="2038826"/>
          </a:xfrm>
          <a:prstGeom prst="rect">
            <a:avLst/>
          </a:prstGeom>
          <a:noFill/>
          <a:ln/>
        </p:spPr>
        <p:txBody>
          <a:bodyPr wrap="square" lIns="0" tIns="0" rIns="0" bIns="0" rtlCol="0" anchor="t"/>
          <a:lstStyle/>
          <a:p>
            <a:r>
              <a:rPr lang="en-IN" sz="3200" b="1" dirty="0"/>
              <a:t>‘Interconnected Risks’ network analysis of Psychosocial risk factor in maternal prepartum and postpartum period.</a:t>
            </a:r>
            <a:endParaRPr lang="en-IN" sz="3200" dirty="0"/>
          </a:p>
          <a:p>
            <a:r>
              <a:rPr lang="en-IN" dirty="0"/>
              <a:t> </a:t>
            </a:r>
          </a:p>
          <a:p>
            <a:pPr marL="0" indent="0" algn="l">
              <a:lnSpc>
                <a:spcPts val="4850"/>
              </a:lnSpc>
              <a:buNone/>
            </a:pPr>
            <a:endParaRPr lang="en-US" sz="3900" dirty="0"/>
          </a:p>
        </p:txBody>
      </p:sp>
      <p:sp>
        <p:nvSpPr>
          <p:cNvPr id="4" name="Text 1"/>
          <p:cNvSpPr/>
          <p:nvPr/>
        </p:nvSpPr>
        <p:spPr>
          <a:xfrm>
            <a:off x="6280190" y="3144679"/>
            <a:ext cx="7556421" cy="952619"/>
          </a:xfrm>
          <a:prstGeom prst="rect">
            <a:avLst/>
          </a:prstGeom>
          <a:noFill/>
          <a:ln/>
        </p:spPr>
        <p:txBody>
          <a:bodyPr wrap="square" lIns="0" tIns="0" rIns="0" bIns="0" rtlCol="0" anchor="t"/>
          <a:lstStyle/>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Mental health during pregnancy and postpartum is a crucial public health concern. Psychosocial risks like stress, depression, and lack of support can significantly affect maternal and infant outcomes.</a:t>
            </a:r>
            <a:endParaRPr lang="en-US" sz="2000" dirty="0">
              <a:latin typeface="Times New Roman" panose="02020603050405020304" pitchFamily="18" charset="0"/>
              <a:cs typeface="Times New Roman" panose="02020603050405020304" pitchFamily="18" charset="0"/>
            </a:endParaRPr>
          </a:p>
        </p:txBody>
      </p:sp>
      <p:sp>
        <p:nvSpPr>
          <p:cNvPr id="5" name="Text 2"/>
          <p:cNvSpPr/>
          <p:nvPr/>
        </p:nvSpPr>
        <p:spPr>
          <a:xfrm>
            <a:off x="6280190" y="4189595"/>
            <a:ext cx="7556421" cy="635079"/>
          </a:xfrm>
          <a:prstGeom prst="rect">
            <a:avLst/>
          </a:prstGeom>
          <a:noFill/>
          <a:ln/>
        </p:spPr>
        <p:txBody>
          <a:bodyPr wrap="square" lIns="0" tIns="0" rIns="0" bIns="0" rtlCol="0" anchor="t"/>
          <a:lstStyle/>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Despite increasing awareness, many women remain undiagnosed or unsupported due to limited screening tools and systemic gaps in community health programs.</a:t>
            </a:r>
            <a:endParaRPr lang="en-US" sz="2000" dirty="0">
              <a:latin typeface="Times New Roman" panose="02020603050405020304" pitchFamily="18" charset="0"/>
              <a:cs typeface="Times New Roman" panose="02020603050405020304" pitchFamily="18" charset="0"/>
            </a:endParaRPr>
          </a:p>
        </p:txBody>
      </p:sp>
      <p:sp>
        <p:nvSpPr>
          <p:cNvPr id="6" name="Text 3"/>
          <p:cNvSpPr/>
          <p:nvPr/>
        </p:nvSpPr>
        <p:spPr>
          <a:xfrm>
            <a:off x="6280190" y="5275044"/>
            <a:ext cx="7556421" cy="635079"/>
          </a:xfrm>
          <a:prstGeom prst="rect">
            <a:avLst/>
          </a:prstGeom>
          <a:noFill/>
          <a:ln/>
        </p:spPr>
        <p:txBody>
          <a:bodyPr wrap="square" lIns="0" tIns="0" rIns="0" bIns="0" rtlCol="0" anchor="t"/>
          <a:lstStyle/>
          <a:p>
            <a:pPr>
              <a:lnSpc>
                <a:spcPts val="2500"/>
              </a:lnSpc>
            </a:pPr>
            <a:r>
              <a:rPr lang="en-US" sz="2000" dirty="0">
                <a:latin typeface="Times New Roman" panose="02020603050405020304" pitchFamily="18" charset="0"/>
                <a:ea typeface="Funnel Sans" pitchFamily="34" charset="-122"/>
                <a:cs typeface="Times New Roman" panose="02020603050405020304" pitchFamily="18" charset="0"/>
              </a:rPr>
              <a:t>This study investigates how perceived social support; family support  and financial strain influence maternal stress and depressive symptoms during prenatal and postnatal periods.</a:t>
            </a:r>
          </a:p>
          <a:p>
            <a:pPr>
              <a:lnSpc>
                <a:spcPts val="2500"/>
              </a:lnSpc>
            </a:pPr>
            <a:endParaRPr lang="en-US" sz="1550" dirty="0"/>
          </a:p>
        </p:txBody>
      </p:sp>
      <p:sp>
        <p:nvSpPr>
          <p:cNvPr id="7" name="Text 4"/>
          <p:cNvSpPr/>
          <p:nvPr/>
        </p:nvSpPr>
        <p:spPr>
          <a:xfrm>
            <a:off x="6280189" y="6402865"/>
            <a:ext cx="7556421" cy="635079"/>
          </a:xfrm>
          <a:prstGeom prst="rect">
            <a:avLst/>
          </a:prstGeom>
          <a:noFill/>
          <a:ln/>
        </p:spPr>
        <p:txBody>
          <a:bodyPr wrap="square" lIns="0" tIns="0" rIns="0" bIns="0" rtlCol="0" anchor="t"/>
          <a:lstStyle/>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The research focuses on a community-based cohort of pregnant and newly delivered women from semi-urban/rural settings.</a:t>
            </a:r>
            <a:endParaRPr lang="en-US" sz="2000" dirty="0">
              <a:latin typeface="Times New Roman" panose="02020603050405020304" pitchFamily="18" charset="0"/>
              <a:cs typeface="Times New Roman" panose="02020603050405020304" pitchFamily="18" charset="0"/>
            </a:endParaRPr>
          </a:p>
        </p:txBody>
      </p:sp>
      <p:sp>
        <p:nvSpPr>
          <p:cNvPr id="8" name="Shape 5"/>
          <p:cNvSpPr/>
          <p:nvPr/>
        </p:nvSpPr>
        <p:spPr>
          <a:xfrm>
            <a:off x="6280190" y="6910388"/>
            <a:ext cx="317540" cy="317540"/>
          </a:xfrm>
          <a:prstGeom prst="roundRect">
            <a:avLst>
              <a:gd name="adj" fmla="val 28793492"/>
            </a:avLst>
          </a:prstGeom>
          <a:noFill/>
          <a:ln w="7620">
            <a:solidFill>
              <a:srgbClr val="FFFFFF"/>
            </a:solidFill>
            <a:prstDash val="solid"/>
          </a:ln>
        </p:spPr>
        <p:txBody>
          <a:bodyPr/>
          <a:lstStyle/>
          <a:p>
            <a:endParaRPr lang="en-IN"/>
          </a:p>
        </p:txBody>
      </p:sp>
      <p:sp>
        <p:nvSpPr>
          <p:cNvPr id="11" name="Rectangle 10">
            <a:extLst>
              <a:ext uri="{FF2B5EF4-FFF2-40B4-BE49-F238E27FC236}">
                <a16:creationId xmlns:a16="http://schemas.microsoft.com/office/drawing/2014/main" id="{060BDD0D-8A49-DCD7-F483-2C21E9F225E3}"/>
              </a:ext>
            </a:extLst>
          </p:cNvPr>
          <p:cNvSpPr/>
          <p:nvPr/>
        </p:nvSpPr>
        <p:spPr>
          <a:xfrm>
            <a:off x="12857356" y="7805854"/>
            <a:ext cx="1773044" cy="3345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4604" y="1731169"/>
            <a:ext cx="5530929" cy="620078"/>
          </a:xfrm>
          <a:prstGeom prst="rect">
            <a:avLst/>
          </a:prstGeom>
          <a:noFill/>
          <a:ln/>
        </p:spPr>
        <p:txBody>
          <a:bodyPr wrap="none" lIns="0" tIns="0" rIns="0" bIns="0" rtlCol="0" anchor="t"/>
          <a:lstStyle/>
          <a:p>
            <a:pPr marL="0" indent="0" algn="l">
              <a:lnSpc>
                <a:spcPts val="4850"/>
              </a:lnSpc>
              <a:buNone/>
            </a:pPr>
            <a:r>
              <a:rPr lang="en-US" sz="3900" dirty="0">
                <a:solidFill>
                  <a:srgbClr val="373B48"/>
                </a:solidFill>
                <a:latin typeface="Times New Roman" panose="02020603050405020304" pitchFamily="18" charset="0"/>
                <a:ea typeface="Mona Sans Semi Bold" pitchFamily="34" charset="-122"/>
                <a:cs typeface="Times New Roman" panose="02020603050405020304" pitchFamily="18" charset="0"/>
              </a:rPr>
              <a:t>Objectives of the Study</a:t>
            </a:r>
            <a:endParaRPr lang="en-US" sz="3900" dirty="0">
              <a:latin typeface="Times New Roman" panose="02020603050405020304" pitchFamily="18" charset="0"/>
              <a:cs typeface="Times New Roman" panose="02020603050405020304" pitchFamily="18" charset="0"/>
            </a:endParaRPr>
          </a:p>
        </p:txBody>
      </p:sp>
      <p:sp>
        <p:nvSpPr>
          <p:cNvPr id="4" name="Shape 1"/>
          <p:cNvSpPr/>
          <p:nvPr/>
        </p:nvSpPr>
        <p:spPr>
          <a:xfrm>
            <a:off x="6280190" y="2705933"/>
            <a:ext cx="446484" cy="446484"/>
          </a:xfrm>
          <a:prstGeom prst="roundRect">
            <a:avLst>
              <a:gd name="adj" fmla="val 18670"/>
            </a:avLst>
          </a:prstGeom>
          <a:solidFill>
            <a:srgbClr val="E2E4E9"/>
          </a:solidFill>
          <a:ln w="7620">
            <a:solidFill>
              <a:srgbClr val="C8CACF"/>
            </a:solidFill>
            <a:prstDash val="solid"/>
          </a:ln>
        </p:spPr>
        <p:txBody>
          <a:bodyPr/>
          <a:lstStyle/>
          <a:p>
            <a:endParaRPr lang="en-IN">
              <a:latin typeface="Times New Roman" panose="02020603050405020304" pitchFamily="18" charset="0"/>
              <a:cs typeface="Times New Roman" panose="02020603050405020304" pitchFamily="18" charset="0"/>
            </a:endParaRPr>
          </a:p>
        </p:txBody>
      </p:sp>
      <p:sp>
        <p:nvSpPr>
          <p:cNvPr id="5" name="Text 2"/>
          <p:cNvSpPr/>
          <p:nvPr/>
        </p:nvSpPr>
        <p:spPr>
          <a:xfrm>
            <a:off x="6354604" y="2743140"/>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52586B"/>
                </a:solidFill>
                <a:latin typeface="Times New Roman" panose="02020603050405020304" pitchFamily="18" charset="0"/>
                <a:ea typeface="Mona Sans Semi Bold" pitchFamily="34" charset="-122"/>
                <a:cs typeface="Times New Roman" panose="02020603050405020304" pitchFamily="18" charset="0"/>
              </a:rPr>
              <a:t>1</a:t>
            </a:r>
            <a:endParaRPr lang="en-US" sz="2300" dirty="0">
              <a:latin typeface="Times New Roman" panose="02020603050405020304" pitchFamily="18" charset="0"/>
              <a:cs typeface="Times New Roman" panose="02020603050405020304" pitchFamily="18" charset="0"/>
            </a:endParaRPr>
          </a:p>
        </p:txBody>
      </p:sp>
      <p:sp>
        <p:nvSpPr>
          <p:cNvPr id="6" name="Text 3"/>
          <p:cNvSpPr/>
          <p:nvPr/>
        </p:nvSpPr>
        <p:spPr>
          <a:xfrm>
            <a:off x="6925032" y="2650046"/>
            <a:ext cx="6911578" cy="635079"/>
          </a:xfrm>
          <a:prstGeom prst="rect">
            <a:avLst/>
          </a:prstGeom>
          <a:noFill/>
          <a:ln/>
        </p:spPr>
        <p:txBody>
          <a:bodyPr wrap="square" lIns="0" tIns="0" rIns="0" bIns="0" rtlCol="0" anchor="t"/>
          <a:lstStyle/>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To assess the prevalence of perceived stress and depressive symptoms in prenatal and postnatal women.</a:t>
            </a:r>
            <a:endParaRPr lang="en-US" sz="2000" dirty="0">
              <a:latin typeface="Times New Roman" panose="02020603050405020304" pitchFamily="18" charset="0"/>
              <a:cs typeface="Times New Roman" panose="02020603050405020304" pitchFamily="18" charset="0"/>
            </a:endParaRPr>
          </a:p>
        </p:txBody>
      </p:sp>
      <p:sp>
        <p:nvSpPr>
          <p:cNvPr id="7" name="Shape 4"/>
          <p:cNvSpPr/>
          <p:nvPr/>
        </p:nvSpPr>
        <p:spPr>
          <a:xfrm>
            <a:off x="6280190" y="3802261"/>
            <a:ext cx="446484" cy="446484"/>
          </a:xfrm>
          <a:prstGeom prst="roundRect">
            <a:avLst>
              <a:gd name="adj" fmla="val 18670"/>
            </a:avLst>
          </a:prstGeom>
          <a:solidFill>
            <a:srgbClr val="E2E4E9"/>
          </a:solidFill>
          <a:ln w="7620">
            <a:solidFill>
              <a:srgbClr val="C8CACF"/>
            </a:solidFill>
            <a:prstDash val="solid"/>
          </a:ln>
        </p:spPr>
        <p:txBody>
          <a:bodyPr/>
          <a:lstStyle/>
          <a:p>
            <a:endParaRPr lang="en-IN">
              <a:latin typeface="Times New Roman" panose="02020603050405020304" pitchFamily="18" charset="0"/>
              <a:cs typeface="Times New Roman" panose="02020603050405020304" pitchFamily="18" charset="0"/>
            </a:endParaRPr>
          </a:p>
        </p:txBody>
      </p:sp>
      <p:sp>
        <p:nvSpPr>
          <p:cNvPr id="8" name="Text 5"/>
          <p:cNvSpPr/>
          <p:nvPr/>
        </p:nvSpPr>
        <p:spPr>
          <a:xfrm>
            <a:off x="6354604" y="3839468"/>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52586B"/>
                </a:solidFill>
                <a:latin typeface="Times New Roman" panose="02020603050405020304" pitchFamily="18" charset="0"/>
                <a:ea typeface="Mona Sans Semi Bold" pitchFamily="34" charset="-122"/>
                <a:cs typeface="Times New Roman" panose="02020603050405020304" pitchFamily="18" charset="0"/>
              </a:rPr>
              <a:t>2</a:t>
            </a:r>
            <a:endParaRPr lang="en-US" sz="2300" dirty="0">
              <a:latin typeface="Times New Roman" panose="02020603050405020304" pitchFamily="18" charset="0"/>
              <a:cs typeface="Times New Roman" panose="02020603050405020304" pitchFamily="18" charset="0"/>
            </a:endParaRPr>
          </a:p>
        </p:txBody>
      </p:sp>
      <p:sp>
        <p:nvSpPr>
          <p:cNvPr id="9" name="Text 6"/>
          <p:cNvSpPr/>
          <p:nvPr/>
        </p:nvSpPr>
        <p:spPr>
          <a:xfrm>
            <a:off x="6925032" y="3725268"/>
            <a:ext cx="6911578" cy="317540"/>
          </a:xfrm>
          <a:prstGeom prst="rect">
            <a:avLst/>
          </a:prstGeom>
          <a:noFill/>
          <a:ln/>
        </p:spPr>
        <p:txBody>
          <a:bodyPr wrap="none" lIns="0" tIns="0" rIns="0" bIns="0" rtlCol="0" anchor="t"/>
          <a:lstStyle/>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To examine the impact of financial strain on maternal </a:t>
            </a:r>
          </a:p>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psychological wellbeing.</a:t>
            </a:r>
            <a:endParaRPr lang="en-US" sz="2000" dirty="0">
              <a:latin typeface="Times New Roman" panose="02020603050405020304" pitchFamily="18" charset="0"/>
              <a:cs typeface="Times New Roman" panose="02020603050405020304" pitchFamily="18" charset="0"/>
            </a:endParaRPr>
          </a:p>
        </p:txBody>
      </p:sp>
      <p:sp>
        <p:nvSpPr>
          <p:cNvPr id="10" name="Shape 7"/>
          <p:cNvSpPr/>
          <p:nvPr/>
        </p:nvSpPr>
        <p:spPr>
          <a:xfrm>
            <a:off x="6280190" y="4645581"/>
            <a:ext cx="446484" cy="446484"/>
          </a:xfrm>
          <a:prstGeom prst="roundRect">
            <a:avLst>
              <a:gd name="adj" fmla="val 18670"/>
            </a:avLst>
          </a:prstGeom>
          <a:solidFill>
            <a:srgbClr val="E2E4E9"/>
          </a:solidFill>
          <a:ln w="7620">
            <a:solidFill>
              <a:srgbClr val="C8CACF"/>
            </a:solidFill>
            <a:prstDash val="solid"/>
          </a:ln>
        </p:spPr>
        <p:txBody>
          <a:bodyPr/>
          <a:lstStyle/>
          <a:p>
            <a:endParaRPr lang="en-IN">
              <a:latin typeface="Times New Roman" panose="02020603050405020304" pitchFamily="18" charset="0"/>
              <a:cs typeface="Times New Roman" panose="02020603050405020304" pitchFamily="18" charset="0"/>
            </a:endParaRPr>
          </a:p>
        </p:txBody>
      </p:sp>
      <p:sp>
        <p:nvSpPr>
          <p:cNvPr id="11" name="Text 8"/>
          <p:cNvSpPr/>
          <p:nvPr/>
        </p:nvSpPr>
        <p:spPr>
          <a:xfrm>
            <a:off x="6354604" y="4682788"/>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52586B"/>
                </a:solidFill>
                <a:latin typeface="Times New Roman" panose="02020603050405020304" pitchFamily="18" charset="0"/>
                <a:ea typeface="Mona Sans Semi Bold" pitchFamily="34" charset="-122"/>
                <a:cs typeface="Times New Roman" panose="02020603050405020304" pitchFamily="18" charset="0"/>
              </a:rPr>
              <a:t>3</a:t>
            </a:r>
            <a:endParaRPr lang="en-US" sz="2300" dirty="0">
              <a:latin typeface="Times New Roman" panose="02020603050405020304" pitchFamily="18" charset="0"/>
              <a:cs typeface="Times New Roman" panose="02020603050405020304" pitchFamily="18" charset="0"/>
            </a:endParaRPr>
          </a:p>
        </p:txBody>
      </p:sp>
      <p:sp>
        <p:nvSpPr>
          <p:cNvPr id="12" name="Text 9"/>
          <p:cNvSpPr/>
          <p:nvPr/>
        </p:nvSpPr>
        <p:spPr>
          <a:xfrm>
            <a:off x="6925032" y="4709993"/>
            <a:ext cx="6911578" cy="635079"/>
          </a:xfrm>
          <a:prstGeom prst="rect">
            <a:avLst/>
          </a:prstGeom>
          <a:noFill/>
          <a:ln/>
        </p:spPr>
        <p:txBody>
          <a:bodyPr wrap="square" lIns="0" tIns="0" rIns="0" bIns="0" rtlCol="0" anchor="t"/>
          <a:lstStyle/>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To evaluate the protective role of perceived social support on stress and depression.</a:t>
            </a:r>
            <a:endParaRPr lang="en-US" sz="2000" dirty="0">
              <a:latin typeface="Times New Roman" panose="02020603050405020304" pitchFamily="18" charset="0"/>
              <a:cs typeface="Times New Roman" panose="02020603050405020304" pitchFamily="18" charset="0"/>
            </a:endParaRPr>
          </a:p>
        </p:txBody>
      </p:sp>
      <p:sp>
        <p:nvSpPr>
          <p:cNvPr id="13" name="Shape 10"/>
          <p:cNvSpPr/>
          <p:nvPr/>
        </p:nvSpPr>
        <p:spPr>
          <a:xfrm>
            <a:off x="6280190" y="5741908"/>
            <a:ext cx="446484" cy="446484"/>
          </a:xfrm>
          <a:prstGeom prst="roundRect">
            <a:avLst>
              <a:gd name="adj" fmla="val 18670"/>
            </a:avLst>
          </a:prstGeom>
          <a:solidFill>
            <a:srgbClr val="E2E4E9"/>
          </a:solidFill>
          <a:ln w="7620">
            <a:solidFill>
              <a:srgbClr val="C8CACF"/>
            </a:solidFill>
            <a:prstDash val="solid"/>
          </a:ln>
        </p:spPr>
        <p:txBody>
          <a:bodyPr/>
          <a:lstStyle/>
          <a:p>
            <a:endParaRPr lang="en-IN">
              <a:latin typeface="Times New Roman" panose="02020603050405020304" pitchFamily="18" charset="0"/>
              <a:cs typeface="Times New Roman" panose="02020603050405020304" pitchFamily="18" charset="0"/>
            </a:endParaRPr>
          </a:p>
        </p:txBody>
      </p:sp>
      <p:sp>
        <p:nvSpPr>
          <p:cNvPr id="14" name="Text 11"/>
          <p:cNvSpPr/>
          <p:nvPr/>
        </p:nvSpPr>
        <p:spPr>
          <a:xfrm>
            <a:off x="6354604" y="5779115"/>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52586B"/>
                </a:solidFill>
                <a:latin typeface="Times New Roman" panose="02020603050405020304" pitchFamily="18" charset="0"/>
                <a:ea typeface="Mona Sans Semi Bold" pitchFamily="34" charset="-122"/>
                <a:cs typeface="Times New Roman" panose="02020603050405020304" pitchFamily="18" charset="0"/>
              </a:rPr>
              <a:t>4</a:t>
            </a:r>
            <a:endParaRPr lang="en-US" sz="2300" dirty="0">
              <a:latin typeface="Times New Roman" panose="02020603050405020304" pitchFamily="18" charset="0"/>
              <a:cs typeface="Times New Roman" panose="02020603050405020304" pitchFamily="18" charset="0"/>
            </a:endParaRPr>
          </a:p>
        </p:txBody>
      </p:sp>
      <p:sp>
        <p:nvSpPr>
          <p:cNvPr id="15" name="Text 12"/>
          <p:cNvSpPr/>
          <p:nvPr/>
        </p:nvSpPr>
        <p:spPr>
          <a:xfrm>
            <a:off x="6925032" y="5734369"/>
            <a:ext cx="6911578" cy="635079"/>
          </a:xfrm>
          <a:prstGeom prst="rect">
            <a:avLst/>
          </a:prstGeom>
          <a:noFill/>
          <a:ln/>
        </p:spPr>
        <p:txBody>
          <a:bodyPr wrap="square" lIns="0" tIns="0" rIns="0" bIns="0" rtlCol="0" anchor="t"/>
          <a:lstStyle/>
          <a:p>
            <a:pPr marL="0" indent="0" algn="l">
              <a:lnSpc>
                <a:spcPts val="2500"/>
              </a:lnSpc>
              <a:buNone/>
            </a:pPr>
            <a:r>
              <a:rPr lang="en-US" sz="2000" dirty="0">
                <a:latin typeface="Times New Roman" panose="02020603050405020304" pitchFamily="18" charset="0"/>
                <a:ea typeface="Funnel Sans" pitchFamily="34" charset="-122"/>
                <a:cs typeface="Times New Roman" panose="02020603050405020304" pitchFamily="18" charset="0"/>
              </a:rPr>
              <a:t>To apply correlation and network analysis for identifying core psychosocial variables influencing mental health outcomes.</a:t>
            </a:r>
            <a:endParaRPr lang="en-US" sz="2000" dirty="0">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05694003-B805-1658-52A6-1B1DB7FC7041}"/>
              </a:ext>
            </a:extLst>
          </p:cNvPr>
          <p:cNvPicPr>
            <a:picLocks noChangeAspect="1"/>
          </p:cNvPicPr>
          <p:nvPr/>
        </p:nvPicPr>
        <p:blipFill>
          <a:blip r:embed="rId4"/>
          <a:stretch>
            <a:fillRect/>
          </a:stretch>
        </p:blipFill>
        <p:spPr>
          <a:xfrm>
            <a:off x="12856310" y="7794316"/>
            <a:ext cx="1774090" cy="33530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37312" y="551210"/>
            <a:ext cx="4961811" cy="620078"/>
          </a:xfrm>
          <a:prstGeom prst="rect">
            <a:avLst/>
          </a:prstGeom>
          <a:noFill/>
          <a:ln/>
        </p:spPr>
        <p:txBody>
          <a:bodyPr wrap="none" lIns="0" tIns="0" rIns="0" bIns="0" rtlCol="0" anchor="t"/>
          <a:lstStyle/>
          <a:p>
            <a:pPr marL="0" indent="0" algn="l">
              <a:lnSpc>
                <a:spcPts val="4850"/>
              </a:lnSpc>
              <a:buNone/>
            </a:pPr>
            <a:r>
              <a:rPr lang="en-US" sz="6000" dirty="0">
                <a:solidFill>
                  <a:srgbClr val="373B48"/>
                </a:solidFill>
                <a:latin typeface="Times New Roman" panose="02020603050405020304" pitchFamily="18" charset="0"/>
                <a:ea typeface="Mona Sans Semi Bold" pitchFamily="34" charset="-122"/>
                <a:cs typeface="Times New Roman" panose="02020603050405020304" pitchFamily="18" charset="0"/>
              </a:rPr>
              <a:t>Methodology</a:t>
            </a:r>
            <a:r>
              <a:rPr lang="en-US" sz="3900" dirty="0">
                <a:solidFill>
                  <a:srgbClr val="373B48"/>
                </a:solidFill>
                <a:latin typeface="Mona Sans Semi Bold" pitchFamily="34" charset="0"/>
                <a:ea typeface="Mona Sans Semi Bold" pitchFamily="34" charset="-122"/>
                <a:cs typeface="Mona Sans Semi Bold" pitchFamily="34" charset="-120"/>
              </a:rPr>
              <a:t> </a:t>
            </a:r>
            <a:endParaRPr lang="en-US" sz="3900" dirty="0"/>
          </a:p>
        </p:txBody>
      </p:sp>
      <p:sp>
        <p:nvSpPr>
          <p:cNvPr id="4" name="Text 1"/>
          <p:cNvSpPr/>
          <p:nvPr/>
        </p:nvSpPr>
        <p:spPr>
          <a:xfrm>
            <a:off x="470975" y="1480761"/>
            <a:ext cx="4047411" cy="372070"/>
          </a:xfrm>
          <a:prstGeom prst="rect">
            <a:avLst/>
          </a:prstGeom>
          <a:noFill/>
          <a:ln/>
        </p:spPr>
        <p:txBody>
          <a:bodyPr wrap="none" lIns="0" tIns="0" rIns="0" bIns="0" rtlCol="0" anchor="t"/>
          <a:lstStyle/>
          <a:p>
            <a:pPr marL="0" indent="0" algn="l">
              <a:lnSpc>
                <a:spcPts val="2900"/>
              </a:lnSpc>
              <a:buNone/>
            </a:pPr>
            <a:r>
              <a:rPr lang="en-US" sz="2400" b="1" dirty="0">
                <a:solidFill>
                  <a:srgbClr val="373B48"/>
                </a:solidFill>
                <a:latin typeface="Times New Roman" panose="02020603050405020304" pitchFamily="18" charset="0"/>
                <a:ea typeface="Mona Sans Semi Bold" pitchFamily="34" charset="-122"/>
                <a:cs typeface="Times New Roman" panose="02020603050405020304" pitchFamily="18" charset="0"/>
              </a:rPr>
              <a:t>Study Design &amp; Participants</a:t>
            </a:r>
            <a:endParaRPr lang="en-US" sz="2400" b="1" dirty="0">
              <a:latin typeface="Times New Roman" panose="02020603050405020304" pitchFamily="18" charset="0"/>
              <a:cs typeface="Times New Roman" panose="02020603050405020304" pitchFamily="18" charset="0"/>
            </a:endParaRPr>
          </a:p>
        </p:txBody>
      </p:sp>
      <p:sp>
        <p:nvSpPr>
          <p:cNvPr id="5" name="Text 2"/>
          <p:cNvSpPr/>
          <p:nvPr/>
        </p:nvSpPr>
        <p:spPr>
          <a:xfrm>
            <a:off x="308336" y="2060964"/>
            <a:ext cx="4707526" cy="560609"/>
          </a:xfrm>
          <a:prstGeom prst="rect">
            <a:avLst/>
          </a:prstGeom>
          <a:noFill/>
          <a:ln/>
        </p:spPr>
        <p:txBody>
          <a:bodyPr wrap="none" lIns="0" tIns="0" rIns="0" bIns="0" rtlCol="0" anchor="t"/>
          <a:lstStyle/>
          <a:p>
            <a:pPr marL="342900" indent="-342900" algn="l">
              <a:lnSpc>
                <a:spcPts val="2500"/>
              </a:lnSpc>
              <a:buFont typeface="Arial" panose="020B0604020202020204" pitchFamily="34" charset="0"/>
              <a:buChar char="•"/>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Study Design: Cross-sectional </a:t>
            </a:r>
            <a:b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b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observational study</a:t>
            </a:r>
            <a:endParaRPr lang="en-US" sz="2400" dirty="0">
              <a:latin typeface="Times New Roman" panose="02020603050405020304" pitchFamily="18" charset="0"/>
              <a:cs typeface="Times New Roman" panose="02020603050405020304" pitchFamily="18" charset="0"/>
            </a:endParaRPr>
          </a:p>
        </p:txBody>
      </p:sp>
      <p:sp>
        <p:nvSpPr>
          <p:cNvPr id="6" name="Text 3"/>
          <p:cNvSpPr/>
          <p:nvPr/>
        </p:nvSpPr>
        <p:spPr>
          <a:xfrm>
            <a:off x="308336" y="2837790"/>
            <a:ext cx="4909642" cy="1144273"/>
          </a:xfrm>
          <a:prstGeom prst="rect">
            <a:avLst/>
          </a:prstGeom>
          <a:noFill/>
          <a:ln/>
        </p:spPr>
        <p:txBody>
          <a:bodyPr wrap="square" lIns="0" tIns="0" rIns="0" bIns="0" rtlCol="0" anchor="t"/>
          <a:lstStyle/>
          <a:p>
            <a:pPr marL="0" indent="0" algn="l">
              <a:lnSpc>
                <a:spcPts val="2500"/>
              </a:lnSpc>
              <a:buNone/>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 Participants: Total of 80 women </a:t>
            </a:r>
          </a:p>
          <a:p>
            <a:pPr marL="0" indent="0" algn="l">
              <a:lnSpc>
                <a:spcPts val="2500"/>
              </a:lnSpc>
              <a:buNone/>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(Each group of  40 prenatal and postnatal phases)</a:t>
            </a:r>
            <a:endParaRPr lang="en-US" sz="2400" dirty="0">
              <a:latin typeface="Times New Roman" panose="02020603050405020304" pitchFamily="18" charset="0"/>
              <a:cs typeface="Times New Roman" panose="02020603050405020304" pitchFamily="18" charset="0"/>
            </a:endParaRPr>
          </a:p>
        </p:txBody>
      </p:sp>
      <p:sp>
        <p:nvSpPr>
          <p:cNvPr id="7" name="Text 4"/>
          <p:cNvSpPr/>
          <p:nvPr/>
        </p:nvSpPr>
        <p:spPr>
          <a:xfrm>
            <a:off x="537312" y="3162180"/>
            <a:ext cx="2910702" cy="372070"/>
          </a:xfrm>
          <a:prstGeom prst="rect">
            <a:avLst/>
          </a:prstGeom>
          <a:noFill/>
          <a:ln/>
        </p:spPr>
        <p:txBody>
          <a:bodyPr wrap="none" lIns="0" tIns="0" rIns="0" bIns="0" rtlCol="0" anchor="t"/>
          <a:lstStyle/>
          <a:p>
            <a:pPr marL="0" indent="0" algn="l">
              <a:lnSpc>
                <a:spcPts val="2900"/>
              </a:lnSpc>
              <a:buNone/>
            </a:pPr>
            <a:endParaRPr lang="en-US" sz="2300"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CE80F262-4A7B-BBB9-711C-379EFBC82355}"/>
              </a:ext>
            </a:extLst>
          </p:cNvPr>
          <p:cNvPicPr>
            <a:picLocks noChangeAspect="1"/>
          </p:cNvPicPr>
          <p:nvPr/>
        </p:nvPicPr>
        <p:blipFill>
          <a:blip r:embed="rId3"/>
          <a:stretch>
            <a:fillRect/>
          </a:stretch>
        </p:blipFill>
        <p:spPr>
          <a:xfrm>
            <a:off x="12856310" y="7727796"/>
            <a:ext cx="1774090" cy="445662"/>
          </a:xfrm>
          <a:prstGeom prst="rect">
            <a:avLst/>
          </a:prstGeom>
        </p:spPr>
      </p:pic>
      <p:pic>
        <p:nvPicPr>
          <p:cNvPr id="14" name="Picture 13">
            <a:extLst>
              <a:ext uri="{FF2B5EF4-FFF2-40B4-BE49-F238E27FC236}">
                <a16:creationId xmlns:a16="http://schemas.microsoft.com/office/drawing/2014/main" id="{0CD22966-64D0-0356-ED84-E8E971979B27}"/>
              </a:ext>
            </a:extLst>
          </p:cNvPr>
          <p:cNvPicPr>
            <a:picLocks noChangeAspect="1"/>
          </p:cNvPicPr>
          <p:nvPr/>
        </p:nvPicPr>
        <p:blipFill>
          <a:blip r:embed="rId4"/>
          <a:stretch>
            <a:fillRect/>
          </a:stretch>
        </p:blipFill>
        <p:spPr>
          <a:xfrm>
            <a:off x="11441151" y="0"/>
            <a:ext cx="3158083" cy="8229600"/>
          </a:xfrm>
          <a:prstGeom prst="rect">
            <a:avLst/>
          </a:prstGeom>
        </p:spPr>
      </p:pic>
      <p:sp>
        <p:nvSpPr>
          <p:cNvPr id="26" name="TextBox 25">
            <a:extLst>
              <a:ext uri="{FF2B5EF4-FFF2-40B4-BE49-F238E27FC236}">
                <a16:creationId xmlns:a16="http://schemas.microsoft.com/office/drawing/2014/main" id="{6D7B42ED-5421-6993-114D-D6DBDB4D8FD3}"/>
              </a:ext>
            </a:extLst>
          </p:cNvPr>
          <p:cNvSpPr txBox="1"/>
          <p:nvPr/>
        </p:nvSpPr>
        <p:spPr>
          <a:xfrm>
            <a:off x="5332095" y="1512809"/>
            <a:ext cx="3966210" cy="451406"/>
          </a:xfrm>
          <a:prstGeom prst="rect">
            <a:avLst/>
          </a:prstGeom>
          <a:noFill/>
        </p:spPr>
        <p:txBody>
          <a:bodyPr wrap="square">
            <a:spAutoFit/>
          </a:bodyPr>
          <a:lstStyle/>
          <a:p>
            <a:pPr marL="0" indent="0" algn="l">
              <a:lnSpc>
                <a:spcPts val="2750"/>
              </a:lnSpc>
              <a:buNone/>
            </a:pPr>
            <a:r>
              <a:rPr lang="en-US" sz="2400" b="1" dirty="0">
                <a:solidFill>
                  <a:srgbClr val="373B48"/>
                </a:solidFill>
                <a:latin typeface="Times New Roman" panose="02020603050405020304" pitchFamily="18" charset="0"/>
                <a:ea typeface="Mona Sans Semi Bold" pitchFamily="34" charset="-122"/>
                <a:cs typeface="Times New Roman" panose="02020603050405020304" pitchFamily="18" charset="0"/>
              </a:rPr>
              <a:t>Data Collection Method</a:t>
            </a:r>
            <a:endParaRPr lang="en-US" sz="2400" b="1" dirty="0">
              <a:latin typeface="Times New Roman" panose="02020603050405020304" pitchFamily="18" charset="0"/>
              <a:cs typeface="Times New Roman" panose="02020603050405020304" pitchFamily="18" charset="0"/>
            </a:endParaRPr>
          </a:p>
        </p:txBody>
      </p:sp>
      <p:sp>
        <p:nvSpPr>
          <p:cNvPr id="27" name="Text 2">
            <a:extLst>
              <a:ext uri="{FF2B5EF4-FFF2-40B4-BE49-F238E27FC236}">
                <a16:creationId xmlns:a16="http://schemas.microsoft.com/office/drawing/2014/main" id="{444E1370-8D71-4CB8-1521-698DBF5D8B6F}"/>
              </a:ext>
            </a:extLst>
          </p:cNvPr>
          <p:cNvSpPr/>
          <p:nvPr/>
        </p:nvSpPr>
        <p:spPr>
          <a:xfrm>
            <a:off x="5081445" y="1981611"/>
            <a:ext cx="4111790" cy="483952"/>
          </a:xfrm>
          <a:prstGeom prst="rect">
            <a:avLst/>
          </a:prstGeom>
          <a:noFill/>
          <a:ln/>
        </p:spPr>
        <p:txBody>
          <a:bodyPr wrap="none" lIns="0" tIns="0" rIns="0" bIns="0" rtlCol="0" anchor="t"/>
          <a:lstStyle/>
          <a:p>
            <a:pPr marL="342900" indent="-342900" algn="l">
              <a:lnSpc>
                <a:spcPts val="2350"/>
              </a:lnSpc>
              <a:buFont typeface="Arial" panose="020B0604020202020204" pitchFamily="34" charset="0"/>
              <a:buChar char="•"/>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Structured questionnaire-based interviews</a:t>
            </a:r>
            <a:endParaRPr lang="en-US" sz="240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51AAAD2E-9FDC-5973-EB8E-D36496548BA5}"/>
              </a:ext>
            </a:extLst>
          </p:cNvPr>
          <p:cNvSpPr txBox="1"/>
          <p:nvPr/>
        </p:nvSpPr>
        <p:spPr>
          <a:xfrm>
            <a:off x="4987147" y="3106087"/>
            <a:ext cx="5782379" cy="707886"/>
          </a:xfrm>
          <a:prstGeom prst="rect">
            <a:avLst/>
          </a:prstGeom>
          <a:noFill/>
        </p:spPr>
        <p:txBody>
          <a:bodyPr wrap="square">
            <a:spAutoFit/>
          </a:bodyPr>
          <a:lstStyle/>
          <a:p>
            <a:pPr marL="347472" indent="-347472" algn="l" rtl="0" eaLnBrk="1" latinLnBrk="0" hangingPunct="1">
              <a:lnSpc>
                <a:spcPts val="2350"/>
              </a:lnSpc>
              <a:buClrTx/>
              <a:buSzPct val="100000"/>
              <a:buFont typeface="Arial" panose="020B0604020202020204" pitchFamily="34" charset="0"/>
              <a:buChar char="•"/>
            </a:pPr>
            <a:r>
              <a:rPr lang="en-US" sz="2400" kern="1200" dirty="0">
                <a:solidFill>
                  <a:srgbClr val="52586B"/>
                </a:solidFill>
                <a:effectLst/>
                <a:latin typeface="Times New Roman" panose="02020603050405020304" pitchFamily="18" charset="0"/>
                <a:ea typeface="Funnel Sans" panose="020B0604020202020204" charset="0"/>
                <a:cs typeface="Times New Roman" panose="02020603050405020304" pitchFamily="18" charset="0"/>
              </a:rPr>
              <a:t>SPSS v28: Descriptive statistics, Pearson correlations, regression analysis</a:t>
            </a:r>
            <a:endParaRPr lang="en-IN" sz="2400" dirty="0">
              <a:effectLst/>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2F41B715-1D66-1C5E-EAB1-BA1C6987166E}"/>
              </a:ext>
            </a:extLst>
          </p:cNvPr>
          <p:cNvSpPr txBox="1"/>
          <p:nvPr/>
        </p:nvSpPr>
        <p:spPr>
          <a:xfrm>
            <a:off x="5287652" y="2487337"/>
            <a:ext cx="3834582" cy="451406"/>
          </a:xfrm>
          <a:prstGeom prst="rect">
            <a:avLst/>
          </a:prstGeom>
          <a:noFill/>
        </p:spPr>
        <p:txBody>
          <a:bodyPr wrap="square">
            <a:spAutoFit/>
          </a:bodyPr>
          <a:lstStyle/>
          <a:p>
            <a:pPr marL="0" indent="0" algn="l" rtl="0" eaLnBrk="1" latinLnBrk="0" hangingPunct="1">
              <a:lnSpc>
                <a:spcPts val="2750"/>
              </a:lnSpc>
            </a:pPr>
            <a:r>
              <a:rPr lang="en-US" sz="2400" b="1" kern="1200" dirty="0">
                <a:solidFill>
                  <a:srgbClr val="373B48"/>
                </a:solidFill>
                <a:effectLst/>
                <a:latin typeface="Times New Roman" panose="02020603050405020304" pitchFamily="18" charset="0"/>
                <a:ea typeface="Mona Sans Semi Bold" panose="020B0604020202020204" charset="0"/>
                <a:cs typeface="Times New Roman" panose="02020603050405020304" pitchFamily="18" charset="0"/>
              </a:rPr>
              <a:t>Statistical Tools</a:t>
            </a:r>
            <a:endParaRPr lang="en-IN" sz="2400" b="1" dirty="0">
              <a:effectLst/>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9ACAD58A-B7EB-C20B-8211-55C047667229}"/>
              </a:ext>
            </a:extLst>
          </p:cNvPr>
          <p:cNvSpPr txBox="1"/>
          <p:nvPr/>
        </p:nvSpPr>
        <p:spPr>
          <a:xfrm>
            <a:off x="5022068" y="3963068"/>
            <a:ext cx="6035040" cy="707886"/>
          </a:xfrm>
          <a:prstGeom prst="rect">
            <a:avLst/>
          </a:prstGeom>
          <a:noFill/>
        </p:spPr>
        <p:txBody>
          <a:bodyPr wrap="square">
            <a:spAutoFit/>
          </a:bodyPr>
          <a:lstStyle/>
          <a:p>
            <a:pPr marL="347472" indent="-347472" algn="l" rtl="0" eaLnBrk="1" latinLnBrk="0" hangingPunct="1">
              <a:lnSpc>
                <a:spcPts val="2350"/>
              </a:lnSpc>
              <a:buClrTx/>
              <a:buSzPct val="100000"/>
              <a:buFont typeface="Arial" panose="020B0604020202020204" pitchFamily="34" charset="0"/>
              <a:buChar char="•"/>
            </a:pPr>
            <a:r>
              <a:rPr lang="en-US" sz="2400" kern="1200" dirty="0">
                <a:solidFill>
                  <a:srgbClr val="52586B"/>
                </a:solidFill>
                <a:effectLst/>
                <a:latin typeface="Times New Roman" panose="02020603050405020304" pitchFamily="18" charset="0"/>
                <a:ea typeface="Funnel Sans" panose="020B0604020202020204" charset="0"/>
                <a:cs typeface="Times New Roman" panose="02020603050405020304" pitchFamily="18" charset="0"/>
              </a:rPr>
              <a:t>R v4.3.1: Network analysis (</a:t>
            </a:r>
            <a:r>
              <a:rPr lang="en-US" sz="2400" kern="1200" dirty="0" err="1">
                <a:solidFill>
                  <a:srgbClr val="52586B"/>
                </a:solidFill>
                <a:effectLst/>
                <a:latin typeface="Times New Roman" panose="02020603050405020304" pitchFamily="18" charset="0"/>
                <a:ea typeface="Funnel Sans" panose="020B0604020202020204" charset="0"/>
                <a:cs typeface="Times New Roman" panose="02020603050405020304" pitchFamily="18" charset="0"/>
              </a:rPr>
              <a:t>qgraph</a:t>
            </a:r>
            <a:r>
              <a:rPr lang="en-US" sz="2400" kern="1200" dirty="0">
                <a:solidFill>
                  <a:srgbClr val="52586B"/>
                </a:solidFill>
                <a:effectLst/>
                <a:latin typeface="Times New Roman" panose="02020603050405020304" pitchFamily="18" charset="0"/>
                <a:ea typeface="Funnel Sans" panose="020B0604020202020204" charset="0"/>
                <a:cs typeface="Times New Roman" panose="02020603050405020304" pitchFamily="18" charset="0"/>
              </a:rPr>
              <a:t>), visualization of inter-variable relationships</a:t>
            </a:r>
            <a:endParaRPr lang="en-IN" sz="2400" dirty="0">
              <a:effectLst/>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3570969A-7C87-CED6-23C9-5CA0733B13AD}"/>
              </a:ext>
            </a:extLst>
          </p:cNvPr>
          <p:cNvSpPr txBox="1"/>
          <p:nvPr/>
        </p:nvSpPr>
        <p:spPr>
          <a:xfrm>
            <a:off x="5217978" y="4820049"/>
            <a:ext cx="5551548" cy="451406"/>
          </a:xfrm>
          <a:prstGeom prst="rect">
            <a:avLst/>
          </a:prstGeom>
          <a:noFill/>
        </p:spPr>
        <p:txBody>
          <a:bodyPr wrap="square">
            <a:spAutoFit/>
          </a:bodyPr>
          <a:lstStyle/>
          <a:p>
            <a:pPr marL="0" indent="0" algn="l" rtl="0" eaLnBrk="1" latinLnBrk="0" hangingPunct="1">
              <a:lnSpc>
                <a:spcPts val="2750"/>
              </a:lnSpc>
            </a:pPr>
            <a:r>
              <a:rPr lang="en-US" sz="2400" b="1" kern="1200" dirty="0">
                <a:solidFill>
                  <a:srgbClr val="373B48"/>
                </a:solidFill>
                <a:effectLst/>
                <a:latin typeface="Times New Roman" panose="02020603050405020304" pitchFamily="18" charset="0"/>
                <a:ea typeface="Mona Sans Semi Bold" panose="020B0604020202020204" charset="0"/>
                <a:cs typeface="Times New Roman" panose="02020603050405020304" pitchFamily="18" charset="0"/>
              </a:rPr>
              <a:t>Graphical Representation</a:t>
            </a:r>
            <a:endParaRPr lang="en-IN" sz="2400" b="1" dirty="0">
              <a:effectLst/>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C35431DF-D382-82B5-220D-00D0E4F226DB}"/>
              </a:ext>
            </a:extLst>
          </p:cNvPr>
          <p:cNvSpPr txBox="1"/>
          <p:nvPr/>
        </p:nvSpPr>
        <p:spPr>
          <a:xfrm>
            <a:off x="5293367" y="5442456"/>
            <a:ext cx="5437165" cy="1015663"/>
          </a:xfrm>
          <a:prstGeom prst="rect">
            <a:avLst/>
          </a:prstGeom>
          <a:noFill/>
        </p:spPr>
        <p:txBody>
          <a:bodyPr wrap="square">
            <a:spAutoFit/>
          </a:bodyPr>
          <a:lstStyle/>
          <a:p>
            <a:pPr marL="342900" indent="-342900" algn="l" rtl="0" eaLnBrk="1" latinLnBrk="0" hangingPunct="1">
              <a:lnSpc>
                <a:spcPts val="2350"/>
              </a:lnSpc>
              <a:buFont typeface="Arial" panose="020B0604020202020204" pitchFamily="34" charset="0"/>
              <a:buChar char="•"/>
            </a:pPr>
            <a:r>
              <a:rPr lang="en-US" sz="2400" kern="1200" dirty="0">
                <a:solidFill>
                  <a:srgbClr val="52586B"/>
                </a:solidFill>
                <a:effectLst/>
                <a:latin typeface="Times New Roman" panose="02020603050405020304" pitchFamily="18" charset="0"/>
                <a:ea typeface="Funnel Sans" panose="020B0604020202020204" charset="0"/>
                <a:cs typeface="Times New Roman" panose="02020603050405020304" pitchFamily="18" charset="0"/>
              </a:rPr>
              <a:t>Histograms, boxplots, bar charts, scatter plots, network diagrams to aid interpretation</a:t>
            </a:r>
            <a:endParaRPr lang="en-IN" sz="2400" dirty="0">
              <a:effectLst/>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F4B2DC82-283A-FD95-B3EA-591A8DBD038B}"/>
              </a:ext>
            </a:extLst>
          </p:cNvPr>
          <p:cNvSpPr txBox="1"/>
          <p:nvPr/>
        </p:nvSpPr>
        <p:spPr>
          <a:xfrm>
            <a:off x="184588" y="3626693"/>
            <a:ext cx="4837480" cy="4240905"/>
          </a:xfrm>
          <a:prstGeom prst="rect">
            <a:avLst/>
          </a:prstGeom>
          <a:noFill/>
        </p:spPr>
        <p:txBody>
          <a:bodyPr wrap="square" rtlCol="0">
            <a:spAutoFit/>
          </a:bodyPr>
          <a:lstStyle/>
          <a:p>
            <a:pPr>
              <a:lnSpc>
                <a:spcPts val="2500"/>
              </a:lnSpc>
              <a:buSzPct val="100000"/>
            </a:pPr>
            <a:br>
              <a:rPr lang="en-US" dirty="0">
                <a:solidFill>
                  <a:srgbClr val="52586B"/>
                </a:solidFill>
                <a:latin typeface="Funnel Sans" pitchFamily="34" charset="0"/>
                <a:ea typeface="Funnel Sans" pitchFamily="34" charset="-122"/>
                <a:cs typeface="Funnel Sans" pitchFamily="34" charset="-120"/>
              </a:rPr>
            </a:br>
            <a:r>
              <a:rPr lang="en-US" dirty="0">
                <a:solidFill>
                  <a:srgbClr val="52586B"/>
                </a:solidFill>
                <a:latin typeface="Funnel Sans" pitchFamily="34" charset="0"/>
                <a:ea typeface="Funnel Sans" pitchFamily="34" charset="-122"/>
                <a:cs typeface="Funnel Sans" pitchFamily="34" charset="-120"/>
              </a:rPr>
              <a:t>   </a:t>
            </a:r>
            <a:r>
              <a:rPr lang="en-US" sz="2400" b="1" dirty="0">
                <a:solidFill>
                  <a:srgbClr val="373B48"/>
                </a:solidFill>
                <a:latin typeface="Times New Roman" panose="02020603050405020304" pitchFamily="18" charset="0"/>
                <a:ea typeface="Mona Sans Semi Bold" pitchFamily="34" charset="-122"/>
                <a:cs typeface="Times New Roman" panose="02020603050405020304" pitchFamily="18" charset="0"/>
              </a:rPr>
              <a:t>Instruments Used</a:t>
            </a:r>
            <a:endParaRPr lang="en-US" sz="2400" b="1" dirty="0">
              <a:latin typeface="Times New Roman" panose="02020603050405020304" pitchFamily="18" charset="0"/>
              <a:cs typeface="Times New Roman" panose="02020603050405020304" pitchFamily="18" charset="0"/>
            </a:endParaRPr>
          </a:p>
          <a:p>
            <a:pPr marL="285750" indent="-285750">
              <a:lnSpc>
                <a:spcPts val="2500"/>
              </a:lnSpc>
              <a:buSzPct val="100000"/>
              <a:buFont typeface="Arial" panose="020B0604020202020204" pitchFamily="34" charset="0"/>
              <a:buChar char="•"/>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Prenatal Psychosocial Profile (PPP)</a:t>
            </a:r>
          </a:p>
          <a:p>
            <a:pPr marL="285750" indent="-285750">
              <a:lnSpc>
                <a:spcPts val="2500"/>
              </a:lnSpc>
              <a:buSzPct val="100000"/>
              <a:buFont typeface="Arial" panose="020B0604020202020204" pitchFamily="34" charset="0"/>
              <a:buChar char="•"/>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Perceived Stress Scale (PSS)</a:t>
            </a:r>
          </a:p>
          <a:p>
            <a:pPr marL="285750" indent="-285750">
              <a:lnSpc>
                <a:spcPts val="2500"/>
              </a:lnSpc>
              <a:buSzPct val="100000"/>
              <a:buFont typeface="Arial" panose="020B0604020202020204" pitchFamily="34" charset="0"/>
              <a:buChar char="•"/>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Financial Strain Index</a:t>
            </a:r>
          </a:p>
          <a:p>
            <a:pPr marL="285750" indent="-285750">
              <a:lnSpc>
                <a:spcPts val="2500"/>
              </a:lnSpc>
              <a:buSzPct val="100000"/>
              <a:buFont typeface="Arial" panose="020B0604020202020204" pitchFamily="34" charset="0"/>
              <a:buChar char="•"/>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Edinburgh Postnatal Depression Scale (EPDS)</a:t>
            </a:r>
            <a:endParaRPr lang="en-US" sz="2400" dirty="0">
              <a:latin typeface="Times New Roman" panose="02020603050405020304" pitchFamily="18" charset="0"/>
              <a:cs typeface="Times New Roman" panose="02020603050405020304" pitchFamily="18" charset="0"/>
            </a:endParaRPr>
          </a:p>
          <a:p>
            <a:pPr marL="285750" indent="-285750">
              <a:lnSpc>
                <a:spcPts val="2500"/>
              </a:lnSpc>
              <a:buSzPct val="100000"/>
              <a:buFont typeface="Arial" panose="020B0604020202020204" pitchFamily="34" charset="0"/>
              <a:buChar char="•"/>
            </a:pP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Multidimensional Scale of Perceived Social</a:t>
            </a:r>
            <a:b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br>
            <a:r>
              <a:rPr lang="en-US" sz="2400" dirty="0">
                <a:solidFill>
                  <a:srgbClr val="52586B"/>
                </a:solidFill>
                <a:latin typeface="Times New Roman" panose="02020603050405020304" pitchFamily="18" charset="0"/>
                <a:ea typeface="Funnel Sans" pitchFamily="34" charset="-122"/>
                <a:cs typeface="Times New Roman" panose="02020603050405020304" pitchFamily="18" charset="0"/>
              </a:rPr>
              <a:t> Support (MSPSS)</a:t>
            </a:r>
            <a:endParaRPr lang="en-US" sz="2400" dirty="0">
              <a:latin typeface="Times New Roman" panose="02020603050405020304" pitchFamily="18" charset="0"/>
              <a:cs typeface="Times New Roman" panose="02020603050405020304" pitchFamily="18" charset="0"/>
            </a:endParaRPr>
          </a:p>
          <a:p>
            <a:pPr marL="342900" indent="-342900">
              <a:lnSpc>
                <a:spcPts val="2500"/>
              </a:lnSpc>
              <a:buSzPct val="100000"/>
              <a:buFontTx/>
              <a:buChar char="•"/>
            </a:pPr>
            <a:endParaRPr lang="en-US" sz="2400" dirty="0">
              <a:latin typeface="Times New Roman" panose="02020603050405020304" pitchFamily="18" charset="0"/>
              <a:cs typeface="Times New Roman" panose="02020603050405020304" pitchFamily="18" charset="0"/>
            </a:endParaRPr>
          </a:p>
          <a:p>
            <a:pPr marL="342900" indent="-342900">
              <a:lnSpc>
                <a:spcPts val="2500"/>
              </a:lnSpc>
              <a:buSzPct val="100000"/>
              <a:buFontTx/>
              <a:buChar char="•"/>
            </a:pPr>
            <a:endParaRPr lang="en-US" dirty="0"/>
          </a:p>
          <a:p>
            <a:pPr marL="342900" indent="-342900">
              <a:lnSpc>
                <a:spcPts val="2500"/>
              </a:lnSpc>
              <a:buSzPct val="100000"/>
              <a:buChar cha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793790" y="464050"/>
            <a:ext cx="4961811" cy="620078"/>
          </a:xfrm>
          <a:prstGeom prst="rect">
            <a:avLst/>
          </a:prstGeom>
          <a:noFill/>
          <a:ln/>
        </p:spPr>
        <p:txBody>
          <a:bodyPr wrap="none" lIns="0" tIns="0" rIns="0" bIns="0" rtlCol="0" anchor="t"/>
          <a:lstStyle/>
          <a:p>
            <a:pPr marL="0" indent="0" algn="l">
              <a:lnSpc>
                <a:spcPts val="4850"/>
              </a:lnSpc>
              <a:buNone/>
            </a:pPr>
            <a:r>
              <a:rPr lang="en-US" sz="6000" dirty="0">
                <a:solidFill>
                  <a:srgbClr val="373B48"/>
                </a:solidFill>
                <a:latin typeface="Times New Roman" panose="02020603050405020304" pitchFamily="18" charset="0"/>
                <a:ea typeface="Mona Sans Semi Bold" pitchFamily="34" charset="-122"/>
                <a:cs typeface="Times New Roman" panose="02020603050405020304" pitchFamily="18" charset="0"/>
              </a:rPr>
              <a:t>Results</a:t>
            </a:r>
            <a:r>
              <a:rPr lang="en-US" sz="6000" b="1" dirty="0">
                <a:solidFill>
                  <a:srgbClr val="373B48"/>
                </a:solidFill>
                <a:latin typeface="Times New Roman" panose="02020603050405020304" pitchFamily="18" charset="0"/>
                <a:ea typeface="Mona Sans Semi Bold" pitchFamily="34" charset="-122"/>
                <a:cs typeface="Times New Roman" panose="02020603050405020304" pitchFamily="18" charset="0"/>
              </a:rPr>
              <a:t> </a:t>
            </a:r>
            <a:endParaRPr lang="en-US" sz="6000" b="1" dirty="0">
              <a:latin typeface="Times New Roman" panose="02020603050405020304" pitchFamily="18" charset="0"/>
              <a:cs typeface="Times New Roman" panose="02020603050405020304" pitchFamily="18" charset="0"/>
            </a:endParaRPr>
          </a:p>
        </p:txBody>
      </p:sp>
      <p:sp>
        <p:nvSpPr>
          <p:cNvPr id="4" name="Text 1"/>
          <p:cNvSpPr/>
          <p:nvPr/>
        </p:nvSpPr>
        <p:spPr>
          <a:xfrm>
            <a:off x="793790" y="4502944"/>
            <a:ext cx="4182189" cy="654963"/>
          </a:xfrm>
          <a:prstGeom prst="rect">
            <a:avLst/>
          </a:prstGeom>
          <a:noFill/>
          <a:ln/>
        </p:spPr>
        <p:txBody>
          <a:bodyPr wrap="none" lIns="0" tIns="0" rIns="0" bIns="0" rtlCol="0" anchor="t"/>
          <a:lstStyle/>
          <a:p>
            <a:pPr marL="0" indent="0" algn="ctr">
              <a:lnSpc>
                <a:spcPts val="5150"/>
              </a:lnSpc>
              <a:buNone/>
            </a:pPr>
            <a:endParaRPr lang="en-US" sz="5150" dirty="0"/>
          </a:p>
        </p:txBody>
      </p:sp>
      <p:sp>
        <p:nvSpPr>
          <p:cNvPr id="6" name="Text 3"/>
          <p:cNvSpPr/>
          <p:nvPr/>
        </p:nvSpPr>
        <p:spPr>
          <a:xfrm>
            <a:off x="793790" y="5835134"/>
            <a:ext cx="4182189" cy="635079"/>
          </a:xfrm>
          <a:prstGeom prst="rect">
            <a:avLst/>
          </a:prstGeom>
          <a:noFill/>
          <a:ln/>
        </p:spPr>
        <p:txBody>
          <a:bodyPr wrap="square" lIns="0" tIns="0" rIns="0" bIns="0" rtlCol="0" anchor="t"/>
          <a:lstStyle/>
          <a:p>
            <a:pPr marL="0" indent="0" algn="ctr">
              <a:lnSpc>
                <a:spcPts val="2500"/>
              </a:lnSpc>
              <a:buNone/>
            </a:pPr>
            <a:endParaRPr lang="en-US" sz="1550" dirty="0"/>
          </a:p>
        </p:txBody>
      </p:sp>
      <p:pic>
        <p:nvPicPr>
          <p:cNvPr id="14" name="Picture 13">
            <a:extLst>
              <a:ext uri="{FF2B5EF4-FFF2-40B4-BE49-F238E27FC236}">
                <a16:creationId xmlns:a16="http://schemas.microsoft.com/office/drawing/2014/main" id="{FB40D704-5F40-F3FE-EC18-1D1CB6AA1419}"/>
              </a:ext>
            </a:extLst>
          </p:cNvPr>
          <p:cNvPicPr>
            <a:picLocks noChangeAspect="1"/>
          </p:cNvPicPr>
          <p:nvPr/>
        </p:nvPicPr>
        <p:blipFill>
          <a:blip r:embed="rId3"/>
          <a:stretch>
            <a:fillRect/>
          </a:stretch>
        </p:blipFill>
        <p:spPr>
          <a:xfrm>
            <a:off x="12773199" y="7683191"/>
            <a:ext cx="1774090" cy="424132"/>
          </a:xfrm>
          <a:prstGeom prst="rect">
            <a:avLst/>
          </a:prstGeom>
        </p:spPr>
      </p:pic>
      <p:sp>
        <p:nvSpPr>
          <p:cNvPr id="15" name="TextBox 14">
            <a:extLst>
              <a:ext uri="{FF2B5EF4-FFF2-40B4-BE49-F238E27FC236}">
                <a16:creationId xmlns:a16="http://schemas.microsoft.com/office/drawing/2014/main" id="{C0F2F6CF-8E21-663A-0CA4-6FB6F22001C2}"/>
              </a:ext>
            </a:extLst>
          </p:cNvPr>
          <p:cNvSpPr txBox="1"/>
          <p:nvPr/>
        </p:nvSpPr>
        <p:spPr>
          <a:xfrm>
            <a:off x="329547" y="1416205"/>
            <a:ext cx="4646432" cy="6247864"/>
          </a:xfrm>
          <a:prstGeom prst="rect">
            <a:avLst/>
          </a:prstGeom>
          <a:noFill/>
          <a:ln>
            <a:noFill/>
          </a:ln>
        </p:spPr>
        <p:txBody>
          <a:bodyPr wrap="square" rtlCol="0">
            <a:spAutoFit/>
          </a:bodyPr>
          <a:lstStyle/>
          <a:p>
            <a:r>
              <a:rPr lang="en-IN" sz="2400" b="1" dirty="0">
                <a:solidFill>
                  <a:schemeClr val="accent1"/>
                </a:solidFill>
                <a:latin typeface="Times New Roman" panose="02020603050405020304" pitchFamily="18" charset="0"/>
                <a:cs typeface="Times New Roman" panose="02020603050405020304" pitchFamily="18" charset="0"/>
              </a:rPr>
              <a:t>Group A Prenatal Phase</a:t>
            </a:r>
            <a:br>
              <a:rPr lang="en-IN" dirty="0"/>
            </a:br>
            <a:br>
              <a:rPr lang="en-IN" dirty="0"/>
            </a:br>
            <a:r>
              <a:rPr lang="en-IN" sz="2000" b="1" dirty="0">
                <a:latin typeface="Times New Roman" panose="02020603050405020304" pitchFamily="18" charset="0"/>
                <a:cs typeface="Times New Roman" panose="02020603050405020304" pitchFamily="18" charset="0"/>
              </a:rPr>
              <a:t>1 Descriptive Statistics</a:t>
            </a:r>
            <a:endParaRPr lang="en-IN" sz="2000" dirty="0">
              <a:latin typeface="Times New Roman" panose="02020603050405020304" pitchFamily="18" charset="0"/>
              <a:cs typeface="Times New Roman" panose="02020603050405020304" pitchFamily="18" charset="0"/>
            </a:endParaRPr>
          </a:p>
          <a:p>
            <a:pPr lvl="0"/>
            <a:r>
              <a:rPr lang="en-IN" sz="2000" b="1" dirty="0">
                <a:latin typeface="Times New Roman" panose="02020603050405020304" pitchFamily="18" charset="0"/>
                <a:cs typeface="Times New Roman" panose="02020603050405020304" pitchFamily="18" charset="0"/>
              </a:rPr>
              <a:t>Prenatal Psychosocial Profile (PPP):</a:t>
            </a:r>
            <a:endParaRPr lang="en-IN" sz="2000" dirty="0">
              <a:latin typeface="Times New Roman" panose="02020603050405020304" pitchFamily="18"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Mean = 21.1</a:t>
            </a:r>
          </a:p>
          <a:p>
            <a:pPr lvl="1"/>
            <a:r>
              <a:rPr lang="en-IN" sz="2000" dirty="0">
                <a:latin typeface="Times New Roman" panose="02020603050405020304" pitchFamily="18" charset="0"/>
                <a:cs typeface="Times New Roman" panose="02020603050405020304" pitchFamily="18" charset="0"/>
              </a:rPr>
              <a:t>Median = 21.5</a:t>
            </a:r>
          </a:p>
          <a:p>
            <a:pPr lvl="1"/>
            <a:r>
              <a:rPr lang="en-IN" sz="2000" dirty="0">
                <a:latin typeface="Times New Roman" panose="02020603050405020304" pitchFamily="18" charset="0"/>
                <a:cs typeface="Times New Roman" panose="02020603050405020304" pitchFamily="18" charset="0"/>
              </a:rPr>
              <a:t>Mode = 25</a:t>
            </a:r>
          </a:p>
          <a:p>
            <a:pPr lvl="0"/>
            <a:r>
              <a:rPr lang="en-IN" sz="2000" b="1" dirty="0">
                <a:latin typeface="Times New Roman" panose="02020603050405020304" pitchFamily="18" charset="0"/>
                <a:cs typeface="Times New Roman" panose="02020603050405020304" pitchFamily="18" charset="0"/>
              </a:rPr>
              <a:t>Perceived Stress Scale (PSS):</a:t>
            </a:r>
            <a:endParaRPr lang="en-IN" sz="2000" dirty="0">
              <a:latin typeface="Times New Roman" panose="02020603050405020304" pitchFamily="18"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Mean = 5.125</a:t>
            </a:r>
          </a:p>
          <a:p>
            <a:pPr lvl="1"/>
            <a:r>
              <a:rPr lang="en-IN" sz="2000" dirty="0">
                <a:latin typeface="Times New Roman" panose="02020603050405020304" pitchFamily="18" charset="0"/>
                <a:cs typeface="Times New Roman" panose="02020603050405020304" pitchFamily="18" charset="0"/>
              </a:rPr>
              <a:t>Median = 4.5</a:t>
            </a:r>
          </a:p>
          <a:p>
            <a:pPr lvl="1"/>
            <a:r>
              <a:rPr lang="en-IN" sz="2000" dirty="0">
                <a:latin typeface="Times New Roman" panose="02020603050405020304" pitchFamily="18" charset="0"/>
                <a:cs typeface="Times New Roman" panose="02020603050405020304" pitchFamily="18" charset="0"/>
              </a:rPr>
              <a:t>Mode = 2</a:t>
            </a:r>
          </a:p>
          <a:p>
            <a:pPr lvl="1"/>
            <a:r>
              <a:rPr lang="en-IN" sz="2000" dirty="0">
                <a:latin typeface="Times New Roman" panose="02020603050405020304" pitchFamily="18" charset="0"/>
                <a:cs typeface="Times New Roman" panose="02020603050405020304" pitchFamily="18" charset="0"/>
              </a:rPr>
              <a:t>Most participants endorsed the lowest-stress options, indicating generally low perceived stress.</a:t>
            </a:r>
          </a:p>
          <a:p>
            <a:pPr lvl="0"/>
            <a:r>
              <a:rPr lang="en-IN" sz="2000" b="1" dirty="0">
                <a:latin typeface="Times New Roman" panose="02020603050405020304" pitchFamily="18" charset="0"/>
                <a:cs typeface="Times New Roman" panose="02020603050405020304" pitchFamily="18" charset="0"/>
              </a:rPr>
              <a:t>Financial Strain Subscale:</a:t>
            </a:r>
            <a:endParaRPr lang="en-IN" sz="2000" dirty="0">
              <a:latin typeface="Times New Roman" panose="02020603050405020304" pitchFamily="18"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Taller upper segments in bar charts suggest high responses (ratings of 4–5) on items indicating financial dependency and emotional impact.</a:t>
            </a:r>
          </a:p>
          <a:p>
            <a:endParaRPr lang="en-IN" dirty="0"/>
          </a:p>
        </p:txBody>
      </p:sp>
      <p:sp>
        <p:nvSpPr>
          <p:cNvPr id="16" name="TextBox 15">
            <a:extLst>
              <a:ext uri="{FF2B5EF4-FFF2-40B4-BE49-F238E27FC236}">
                <a16:creationId xmlns:a16="http://schemas.microsoft.com/office/drawing/2014/main" id="{4462EE81-9925-7076-7883-7A0E27A4335B}"/>
              </a:ext>
            </a:extLst>
          </p:cNvPr>
          <p:cNvSpPr txBox="1"/>
          <p:nvPr/>
        </p:nvSpPr>
        <p:spPr>
          <a:xfrm>
            <a:off x="5999355" y="1873405"/>
            <a:ext cx="3534937" cy="400110"/>
          </a:xfrm>
          <a:prstGeom prst="rect">
            <a:avLst/>
          </a:prstGeom>
          <a:noFill/>
        </p:spPr>
        <p:txBody>
          <a:bodyPr wrap="square" rtlCol="0">
            <a:spAutoFit/>
          </a:bodyPr>
          <a:lstStyle/>
          <a:p>
            <a:r>
              <a:rPr lang="en-IN" sz="2000" b="1" dirty="0"/>
              <a:t>2.Frequency Distribution </a:t>
            </a:r>
          </a:p>
        </p:txBody>
      </p:sp>
      <p:pic>
        <p:nvPicPr>
          <p:cNvPr id="17" name="Picture 16">
            <a:extLst>
              <a:ext uri="{FF2B5EF4-FFF2-40B4-BE49-F238E27FC236}">
                <a16:creationId xmlns:a16="http://schemas.microsoft.com/office/drawing/2014/main" id="{C6C95AFB-69FA-2F3C-9136-9B99A4ED0DB7}"/>
              </a:ext>
            </a:extLst>
          </p:cNvPr>
          <p:cNvPicPr>
            <a:picLocks noChangeAspect="1"/>
          </p:cNvPicPr>
          <p:nvPr/>
        </p:nvPicPr>
        <p:blipFill>
          <a:blip r:embed="rId4"/>
          <a:stretch>
            <a:fillRect/>
          </a:stretch>
        </p:blipFill>
        <p:spPr>
          <a:xfrm>
            <a:off x="5265187" y="2375387"/>
            <a:ext cx="4646432" cy="2360340"/>
          </a:xfrm>
          <a:prstGeom prst="rect">
            <a:avLst/>
          </a:prstGeom>
        </p:spPr>
      </p:pic>
      <p:pic>
        <p:nvPicPr>
          <p:cNvPr id="18" name="Picture 17">
            <a:extLst>
              <a:ext uri="{FF2B5EF4-FFF2-40B4-BE49-F238E27FC236}">
                <a16:creationId xmlns:a16="http://schemas.microsoft.com/office/drawing/2014/main" id="{13C0E0CC-8AA2-A637-36CA-E12AAF76CFEF}"/>
              </a:ext>
            </a:extLst>
          </p:cNvPr>
          <p:cNvPicPr>
            <a:picLocks noChangeAspect="1"/>
          </p:cNvPicPr>
          <p:nvPr/>
        </p:nvPicPr>
        <p:blipFill>
          <a:blip r:embed="rId5"/>
          <a:stretch>
            <a:fillRect/>
          </a:stretch>
        </p:blipFill>
        <p:spPr>
          <a:xfrm>
            <a:off x="10058400" y="2375387"/>
            <a:ext cx="4339243" cy="2360340"/>
          </a:xfrm>
          <a:prstGeom prst="rect">
            <a:avLst/>
          </a:prstGeom>
        </p:spPr>
      </p:pic>
      <p:pic>
        <p:nvPicPr>
          <p:cNvPr id="19" name="Picture 18">
            <a:extLst>
              <a:ext uri="{FF2B5EF4-FFF2-40B4-BE49-F238E27FC236}">
                <a16:creationId xmlns:a16="http://schemas.microsoft.com/office/drawing/2014/main" id="{6FD51594-11C7-FF50-745C-E9350A0E99E1}"/>
              </a:ext>
            </a:extLst>
          </p:cNvPr>
          <p:cNvPicPr>
            <a:picLocks noChangeAspect="1"/>
          </p:cNvPicPr>
          <p:nvPr/>
        </p:nvPicPr>
        <p:blipFill>
          <a:blip r:embed="rId6"/>
          <a:stretch>
            <a:fillRect/>
          </a:stretch>
        </p:blipFill>
        <p:spPr>
          <a:xfrm>
            <a:off x="6735337" y="4868377"/>
            <a:ext cx="4817328" cy="301391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3C4DC2B-95FA-E2B4-D5A9-88407683D58E}"/>
              </a:ext>
            </a:extLst>
          </p:cNvPr>
          <p:cNvPicPr>
            <a:picLocks noChangeAspect="1"/>
          </p:cNvPicPr>
          <p:nvPr/>
        </p:nvPicPr>
        <p:blipFill>
          <a:blip r:embed="rId3"/>
          <a:stretch>
            <a:fillRect/>
          </a:stretch>
        </p:blipFill>
        <p:spPr>
          <a:xfrm>
            <a:off x="12856310" y="7804830"/>
            <a:ext cx="1774090" cy="335309"/>
          </a:xfrm>
          <a:prstGeom prst="rect">
            <a:avLst/>
          </a:prstGeom>
        </p:spPr>
      </p:pic>
      <p:sp>
        <p:nvSpPr>
          <p:cNvPr id="29" name="TextBox 28">
            <a:extLst>
              <a:ext uri="{FF2B5EF4-FFF2-40B4-BE49-F238E27FC236}">
                <a16:creationId xmlns:a16="http://schemas.microsoft.com/office/drawing/2014/main" id="{5957BDAA-1CB1-D76A-72C7-F8C63416803C}"/>
              </a:ext>
            </a:extLst>
          </p:cNvPr>
          <p:cNvSpPr txBox="1"/>
          <p:nvPr/>
        </p:nvSpPr>
        <p:spPr>
          <a:xfrm>
            <a:off x="234176" y="283685"/>
            <a:ext cx="7315200" cy="369332"/>
          </a:xfrm>
          <a:prstGeom prst="rect">
            <a:avLst/>
          </a:prstGeom>
          <a:noFill/>
        </p:spPr>
        <p:txBody>
          <a:bodyPr wrap="square">
            <a:spAutoFit/>
          </a:bodyPr>
          <a:lstStyle/>
          <a:p>
            <a:r>
              <a:rPr lang="en-IN" sz="1800" b="1" dirty="0">
                <a:solidFill>
                  <a:schemeClr val="accent1"/>
                </a:solidFill>
                <a:latin typeface="Times New Roman" panose="02020603050405020304" pitchFamily="18" charset="0"/>
                <a:cs typeface="Times New Roman" panose="02020603050405020304" pitchFamily="18" charset="0"/>
              </a:rPr>
              <a:t>Group A Prenatal Phase</a:t>
            </a:r>
            <a:endParaRPr lang="en-IN" dirty="0"/>
          </a:p>
        </p:txBody>
      </p:sp>
      <p:sp>
        <p:nvSpPr>
          <p:cNvPr id="30" name="TextBox 29">
            <a:extLst>
              <a:ext uri="{FF2B5EF4-FFF2-40B4-BE49-F238E27FC236}">
                <a16:creationId xmlns:a16="http://schemas.microsoft.com/office/drawing/2014/main" id="{729F4C48-5FD1-04F7-9070-980E950F5176}"/>
              </a:ext>
            </a:extLst>
          </p:cNvPr>
          <p:cNvSpPr txBox="1"/>
          <p:nvPr/>
        </p:nvSpPr>
        <p:spPr>
          <a:xfrm>
            <a:off x="557560" y="858644"/>
            <a:ext cx="8106938" cy="6832640"/>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3.Correlation Analysis</a:t>
            </a:r>
            <a:endParaRPr lang="en-IN" sz="2000" dirty="0">
              <a:latin typeface="Times New Roman" panose="02020603050405020304" pitchFamily="18" charset="0"/>
              <a:cs typeface="Times New Roman" panose="02020603050405020304" pitchFamily="18" charset="0"/>
            </a:endParaRPr>
          </a:p>
          <a:p>
            <a:pPr lvl="0"/>
            <a:r>
              <a:rPr lang="en-IN" sz="2000" b="1" dirty="0">
                <a:latin typeface="Times New Roman" panose="02020603050405020304" pitchFamily="18" charset="0"/>
                <a:cs typeface="Times New Roman" panose="02020603050405020304" pitchFamily="18" charset="0"/>
              </a:rPr>
              <a:t>PPP vs. PSS:</a:t>
            </a:r>
            <a:r>
              <a:rPr lang="en-IN" sz="2000" dirty="0">
                <a:latin typeface="Times New Roman" panose="02020603050405020304" pitchFamily="18" charset="0"/>
                <a:cs typeface="Times New Roman" panose="02020603050405020304" pitchFamily="18" charset="0"/>
              </a:rPr>
              <a:t> r ≈ -0.23 (Pearson) → Mild negative correlation: higher psychosocial profile scores link to lower stress.</a:t>
            </a:r>
          </a:p>
          <a:p>
            <a:pPr lvl="0"/>
            <a:r>
              <a:rPr lang="en-IN" sz="2000" b="1" dirty="0">
                <a:latin typeface="Times New Roman" panose="02020603050405020304" pitchFamily="18" charset="0"/>
                <a:cs typeface="Times New Roman" panose="02020603050405020304" pitchFamily="18" charset="0"/>
              </a:rPr>
              <a:t>PSS vs. Financial Strain:</a:t>
            </a:r>
            <a:r>
              <a:rPr lang="en-IN" sz="2000" dirty="0">
                <a:latin typeface="Times New Roman" panose="02020603050405020304" pitchFamily="18" charset="0"/>
                <a:cs typeface="Times New Roman" panose="02020603050405020304" pitchFamily="18" charset="0"/>
              </a:rPr>
              <a:t> r ≈ 0.27 (Pearson) → Weak positive relationship: more financial strain associates with more stress.</a:t>
            </a:r>
          </a:p>
          <a:p>
            <a:pPr lvl="0"/>
            <a:r>
              <a:rPr lang="en-IN" sz="2000" b="1" dirty="0">
                <a:latin typeface="Times New Roman" panose="02020603050405020304" pitchFamily="18" charset="0"/>
                <a:cs typeface="Times New Roman" panose="02020603050405020304" pitchFamily="18" charset="0"/>
              </a:rPr>
              <a:t>PPP vs. Financial Strain:</a:t>
            </a:r>
            <a:r>
              <a:rPr lang="en-IN" sz="2000" dirty="0">
                <a:latin typeface="Times New Roman" panose="02020603050405020304" pitchFamily="18" charset="0"/>
                <a:cs typeface="Times New Roman" panose="02020603050405020304" pitchFamily="18" charset="0"/>
              </a:rPr>
              <a:t> r ≈ 0.10 → Virtually no correlation.</a:t>
            </a:r>
          </a:p>
          <a:p>
            <a:pPr lvl="0"/>
            <a:r>
              <a:rPr lang="en-IN" sz="2000" b="1" dirty="0">
                <a:latin typeface="Times New Roman" panose="02020603050405020304" pitchFamily="18" charset="0"/>
                <a:cs typeface="Times New Roman" panose="02020603050405020304" pitchFamily="18" charset="0"/>
              </a:rPr>
              <a:t>Demographic Correlations (Spearman):</a:t>
            </a:r>
            <a:endParaRPr lang="en-IN" sz="2000" dirty="0">
              <a:latin typeface="Times New Roman" panose="02020603050405020304" pitchFamily="18"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Age vs. PPP: ρ ≈ 0.19</a:t>
            </a:r>
          </a:p>
          <a:p>
            <a:pPr lvl="1"/>
            <a:r>
              <a:rPr lang="en-IN" sz="2000" dirty="0">
                <a:latin typeface="Times New Roman" panose="02020603050405020304" pitchFamily="18" charset="0"/>
                <a:cs typeface="Times New Roman" panose="02020603050405020304" pitchFamily="18" charset="0"/>
              </a:rPr>
              <a:t>Age vs. PSS: ρ ≈ -0.26</a:t>
            </a:r>
          </a:p>
          <a:p>
            <a:pPr lvl="1"/>
            <a:r>
              <a:rPr lang="en-IN" sz="2000" dirty="0">
                <a:latin typeface="Times New Roman" panose="02020603050405020304" pitchFamily="18" charset="0"/>
                <a:cs typeface="Times New Roman" panose="02020603050405020304" pitchFamily="18" charset="0"/>
              </a:rPr>
              <a:t>Age vs. Financial Strain: ρ ≈ -0.35</a:t>
            </a:r>
          </a:p>
          <a:p>
            <a:pPr lvl="2"/>
            <a:r>
              <a:rPr lang="en-IN" sz="2000" dirty="0">
                <a:latin typeface="Times New Roman" panose="02020603050405020304" pitchFamily="18" charset="0"/>
                <a:cs typeface="Times New Roman" panose="02020603050405020304" pitchFamily="18" charset="0"/>
              </a:rPr>
              <a:t>Education vs. Financial Strain: ρ ≈ -0.46</a:t>
            </a:r>
          </a:p>
          <a:p>
            <a:pPr lvl="1"/>
            <a:r>
              <a:rPr lang="en-IN" sz="2000" dirty="0">
                <a:latin typeface="Times New Roman" panose="02020603050405020304" pitchFamily="18" charset="0"/>
                <a:cs typeface="Times New Roman" panose="02020603050405020304" pitchFamily="18" charset="0"/>
              </a:rPr>
              <a:t>Group (prenatal class vs. comparison) showed consistent negative correlation with PPP and positive with PSS and Financial Strain.</a:t>
            </a:r>
          </a:p>
          <a:p>
            <a:r>
              <a:rPr lang="en-IN" sz="2000" b="1" dirty="0">
                <a:latin typeface="Times New Roman" panose="02020603050405020304" pitchFamily="18" charset="0"/>
                <a:cs typeface="Times New Roman" panose="02020603050405020304" pitchFamily="18" charset="0"/>
              </a:rPr>
              <a:t>4.Regression Analysis</a:t>
            </a:r>
            <a:endParaRPr lang="en-IN" sz="2000" dirty="0">
              <a:latin typeface="Times New Roman" panose="02020603050405020304" pitchFamily="18" charset="0"/>
              <a:cs typeface="Times New Roman" panose="02020603050405020304" pitchFamily="18" charset="0"/>
            </a:endParaRPr>
          </a:p>
          <a:p>
            <a:pPr lvl="0"/>
            <a:r>
              <a:rPr lang="en-IN" sz="2000" dirty="0">
                <a:latin typeface="Times New Roman" panose="02020603050405020304" pitchFamily="18" charset="0"/>
                <a:cs typeface="Times New Roman" panose="02020603050405020304" pitchFamily="18" charset="0"/>
              </a:rPr>
              <a:t>Only two predictors were significant:</a:t>
            </a:r>
          </a:p>
          <a:p>
            <a:pPr lvl="1"/>
            <a:r>
              <a:rPr lang="en-IN" sz="2000" dirty="0" err="1">
                <a:latin typeface="Times New Roman" panose="02020603050405020304" pitchFamily="18" charset="0"/>
                <a:cs typeface="Times New Roman" panose="02020603050405020304" pitchFamily="18" charset="0"/>
              </a:rPr>
              <a:t>PPP_Total</a:t>
            </a:r>
            <a:r>
              <a:rPr lang="en-IN" sz="2000" dirty="0">
                <a:latin typeface="Times New Roman" panose="02020603050405020304" pitchFamily="18" charset="0"/>
                <a:cs typeface="Times New Roman" panose="02020603050405020304" pitchFamily="18" charset="0"/>
              </a:rPr>
              <a:t>: One-point increase predicted a 0.47-point drop in PSS score.</a:t>
            </a:r>
          </a:p>
          <a:p>
            <a:pPr lvl="1"/>
            <a:r>
              <a:rPr lang="en-IN" sz="2000" dirty="0">
                <a:latin typeface="Times New Roman" panose="02020603050405020304" pitchFamily="18" charset="0"/>
                <a:cs typeface="Times New Roman" panose="02020603050405020304" pitchFamily="18" charset="0"/>
              </a:rPr>
              <a:t>Group (prenatal class vs. comparison): Comparison group showed higher stress.</a:t>
            </a:r>
          </a:p>
          <a:p>
            <a:pPr lvl="0"/>
            <a:r>
              <a:rPr lang="en-IN" sz="2000" dirty="0">
                <a:latin typeface="Times New Roman" panose="02020603050405020304" pitchFamily="18" charset="0"/>
                <a:cs typeface="Times New Roman" panose="02020603050405020304" pitchFamily="18" charset="0"/>
              </a:rPr>
              <a:t>R² = 0.39 → The model explains 39% of the variability in stress.</a:t>
            </a:r>
          </a:p>
          <a:p>
            <a:pPr lvl="0"/>
            <a:r>
              <a:rPr lang="en-IN" sz="2000" dirty="0">
                <a:latin typeface="Times New Roman" panose="02020603050405020304" pitchFamily="18" charset="0"/>
                <a:cs typeface="Times New Roman" panose="02020603050405020304" pitchFamily="18" charset="0"/>
              </a:rPr>
              <a:t>Financial strain, education, occupation did not significantly predict PSS when controlling for other variables.</a:t>
            </a:r>
          </a:p>
          <a:p>
            <a:endParaRPr lang="en-IN" dirty="0"/>
          </a:p>
        </p:txBody>
      </p:sp>
      <p:pic>
        <p:nvPicPr>
          <p:cNvPr id="31" name="image14.png">
            <a:extLst>
              <a:ext uri="{FF2B5EF4-FFF2-40B4-BE49-F238E27FC236}">
                <a16:creationId xmlns:a16="http://schemas.microsoft.com/office/drawing/2014/main" id="{FA4D4927-D6E1-B9FD-C506-D426370382D1}"/>
              </a:ext>
            </a:extLst>
          </p:cNvPr>
          <p:cNvPicPr/>
          <p:nvPr/>
        </p:nvPicPr>
        <p:blipFill>
          <a:blip r:embed="rId4"/>
          <a:srcRect/>
          <a:stretch>
            <a:fillRect/>
          </a:stretch>
        </p:blipFill>
        <p:spPr>
          <a:xfrm>
            <a:off x="9188605" y="1873404"/>
            <a:ext cx="5140712" cy="4092497"/>
          </a:xfrm>
          <a:prstGeom prst="rect">
            <a:avLst/>
          </a:prstGeo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737261-50C1-F944-9C86-D2D72D83AB24}"/>
              </a:ext>
            </a:extLst>
          </p:cNvPr>
          <p:cNvSpPr txBox="1"/>
          <p:nvPr/>
        </p:nvSpPr>
        <p:spPr>
          <a:xfrm>
            <a:off x="446049" y="622235"/>
            <a:ext cx="4382429" cy="461665"/>
          </a:xfrm>
          <a:prstGeom prst="rect">
            <a:avLst/>
          </a:prstGeom>
          <a:noFill/>
        </p:spPr>
        <p:txBody>
          <a:bodyPr wrap="square">
            <a:spAutoFit/>
          </a:bodyPr>
          <a:lstStyle/>
          <a:p>
            <a:r>
              <a:rPr lang="en-IN" sz="2400" b="1" dirty="0">
                <a:solidFill>
                  <a:schemeClr val="accent1"/>
                </a:solidFill>
                <a:latin typeface="Times New Roman" panose="02020603050405020304" pitchFamily="18" charset="0"/>
                <a:cs typeface="Times New Roman" panose="02020603050405020304" pitchFamily="18" charset="0"/>
              </a:rPr>
              <a:t>Group A Prenatal Phase</a:t>
            </a:r>
            <a:endParaRPr lang="en-IN" sz="2400" dirty="0"/>
          </a:p>
        </p:txBody>
      </p:sp>
      <p:sp>
        <p:nvSpPr>
          <p:cNvPr id="4" name="TextBox 3">
            <a:extLst>
              <a:ext uri="{FF2B5EF4-FFF2-40B4-BE49-F238E27FC236}">
                <a16:creationId xmlns:a16="http://schemas.microsoft.com/office/drawing/2014/main" id="{C7E06BD6-247E-2C12-EFEF-A39FA988AD19}"/>
              </a:ext>
            </a:extLst>
          </p:cNvPr>
          <p:cNvSpPr txBox="1"/>
          <p:nvPr/>
        </p:nvSpPr>
        <p:spPr>
          <a:xfrm>
            <a:off x="579863" y="1791087"/>
            <a:ext cx="6584795" cy="4647426"/>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Network Analysis (R Studio)</a:t>
            </a:r>
            <a:endParaRPr lang="en-IN"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Correlations ≥0.3 were visualized in a network graph.</a:t>
            </a:r>
          </a:p>
          <a:p>
            <a:pPr lvl="0"/>
            <a:endParaRPr lang="en-IN"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Strong intra-subscale correlations show consistency.</a:t>
            </a:r>
          </a:p>
          <a:p>
            <a:pPr lvl="0"/>
            <a:endParaRPr lang="en-IN"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Negative correlations (e.g., Unnamed: 8 and 15 = -0.55) reveal inverse relationships.</a:t>
            </a:r>
          </a:p>
          <a:p>
            <a:pPr lvl="0"/>
            <a:endParaRPr lang="en-IN"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Central variables (“hubs”) and bridges identified include support-related and stress-linked items.</a:t>
            </a:r>
          </a:p>
          <a:p>
            <a:pPr lvl="0"/>
            <a:endParaRPr lang="en-IN"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This supports a systems-based understanding of interlinked maternal stress factors.</a:t>
            </a:r>
          </a:p>
          <a:p>
            <a:endParaRPr lang="en-IN" dirty="0"/>
          </a:p>
          <a:p>
            <a:endParaRPr lang="en-IN" dirty="0"/>
          </a:p>
        </p:txBody>
      </p:sp>
      <p:pic>
        <p:nvPicPr>
          <p:cNvPr id="5" name="image5.png">
            <a:extLst>
              <a:ext uri="{FF2B5EF4-FFF2-40B4-BE49-F238E27FC236}">
                <a16:creationId xmlns:a16="http://schemas.microsoft.com/office/drawing/2014/main" id="{CB91E408-7314-DA9E-4E2F-5AB620E0FBE1}"/>
              </a:ext>
            </a:extLst>
          </p:cNvPr>
          <p:cNvPicPr/>
          <p:nvPr/>
        </p:nvPicPr>
        <p:blipFill>
          <a:blip r:embed="rId2"/>
          <a:srcRect/>
          <a:stretch>
            <a:fillRect/>
          </a:stretch>
        </p:blipFill>
        <p:spPr>
          <a:xfrm>
            <a:off x="7164658" y="853068"/>
            <a:ext cx="7292898" cy="7058722"/>
          </a:xfrm>
          <a:prstGeom prst="rect">
            <a:avLst/>
          </a:prstGeom>
          <a:ln/>
        </p:spPr>
      </p:pic>
    </p:spTree>
    <p:extLst>
      <p:ext uri="{BB962C8B-B14F-4D97-AF65-F5344CB8AC3E}">
        <p14:creationId xmlns:p14="http://schemas.microsoft.com/office/powerpoint/2010/main" val="3342102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48070" y="514350"/>
            <a:ext cx="4676061" cy="584359"/>
          </a:xfrm>
          <a:prstGeom prst="rect">
            <a:avLst/>
          </a:prstGeom>
          <a:noFill/>
          <a:ln/>
        </p:spPr>
        <p:txBody>
          <a:bodyPr wrap="none" lIns="0" tIns="0" rIns="0" bIns="0" rtlCol="0" anchor="t"/>
          <a:lstStyle/>
          <a:p>
            <a:pPr marL="0" indent="0" algn="l">
              <a:lnSpc>
                <a:spcPts val="4600"/>
              </a:lnSpc>
              <a:buNone/>
            </a:pPr>
            <a:r>
              <a:rPr lang="en-US" sz="6000" dirty="0">
                <a:solidFill>
                  <a:srgbClr val="373B48"/>
                </a:solidFill>
                <a:latin typeface="Times New Roman" panose="02020603050405020304" pitchFamily="18" charset="0"/>
                <a:ea typeface="Mona Sans Semi Bold" pitchFamily="34" charset="-122"/>
                <a:cs typeface="Times New Roman" panose="02020603050405020304" pitchFamily="18" charset="0"/>
              </a:rPr>
              <a:t>Results</a:t>
            </a:r>
            <a:endParaRPr lang="en-US" sz="6000" dirty="0">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6F4149E3-B951-B166-B989-DD736DD4BE1B}"/>
              </a:ext>
            </a:extLst>
          </p:cNvPr>
          <p:cNvPicPr>
            <a:picLocks noChangeAspect="1"/>
          </p:cNvPicPr>
          <p:nvPr/>
        </p:nvPicPr>
        <p:blipFill>
          <a:blip r:embed="rId3"/>
          <a:stretch>
            <a:fillRect/>
          </a:stretch>
        </p:blipFill>
        <p:spPr>
          <a:xfrm>
            <a:off x="12856310" y="7694342"/>
            <a:ext cx="1774090" cy="462050"/>
          </a:xfrm>
          <a:prstGeom prst="rect">
            <a:avLst/>
          </a:prstGeom>
        </p:spPr>
      </p:pic>
      <p:sp>
        <p:nvSpPr>
          <p:cNvPr id="18" name="TextBox 17">
            <a:extLst>
              <a:ext uri="{FF2B5EF4-FFF2-40B4-BE49-F238E27FC236}">
                <a16:creationId xmlns:a16="http://schemas.microsoft.com/office/drawing/2014/main" id="{781B8F73-EBAF-911D-3E64-05FDD3EFC7D5}"/>
              </a:ext>
            </a:extLst>
          </p:cNvPr>
          <p:cNvSpPr txBox="1"/>
          <p:nvPr/>
        </p:nvSpPr>
        <p:spPr>
          <a:xfrm>
            <a:off x="446050" y="1376505"/>
            <a:ext cx="4382429" cy="461665"/>
          </a:xfrm>
          <a:prstGeom prst="rect">
            <a:avLst/>
          </a:prstGeom>
          <a:noFill/>
        </p:spPr>
        <p:txBody>
          <a:bodyPr wrap="square">
            <a:spAutoFit/>
          </a:bodyPr>
          <a:lstStyle/>
          <a:p>
            <a:r>
              <a:rPr lang="en-IN" sz="2400" b="1" dirty="0">
                <a:solidFill>
                  <a:schemeClr val="accent1"/>
                </a:solidFill>
                <a:latin typeface="Times New Roman" panose="02020603050405020304" pitchFamily="18" charset="0"/>
                <a:cs typeface="Times New Roman" panose="02020603050405020304" pitchFamily="18" charset="0"/>
              </a:rPr>
              <a:t>Group B Postnatal Phase</a:t>
            </a:r>
            <a:endParaRPr lang="en-IN" sz="2400" dirty="0"/>
          </a:p>
        </p:txBody>
      </p:sp>
      <p:sp>
        <p:nvSpPr>
          <p:cNvPr id="20" name="TextBox 19">
            <a:extLst>
              <a:ext uri="{FF2B5EF4-FFF2-40B4-BE49-F238E27FC236}">
                <a16:creationId xmlns:a16="http://schemas.microsoft.com/office/drawing/2014/main" id="{980698B3-AA0B-D9D0-C7AD-126C743EC1C2}"/>
              </a:ext>
            </a:extLst>
          </p:cNvPr>
          <p:cNvSpPr txBox="1"/>
          <p:nvPr/>
        </p:nvSpPr>
        <p:spPr>
          <a:xfrm>
            <a:off x="535259" y="1838170"/>
            <a:ext cx="6958360" cy="5632311"/>
          </a:xfrm>
          <a:prstGeom prst="rect">
            <a:avLst/>
          </a:prstGeom>
          <a:noFill/>
        </p:spPr>
        <p:txBody>
          <a:bodyPr wrap="square">
            <a:spAutoFit/>
          </a:bodyPr>
          <a:lstStyle/>
          <a:p>
            <a:pPr>
              <a:buNone/>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Descriptive Statistics</a:t>
            </a:r>
          </a:p>
          <a:p>
            <a:pPr>
              <a:buNone/>
            </a:pP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Edinburgh Postnatal Depression Scale (EPDS):</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Mean = 14.9</a:t>
            </a: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Median = 15</a:t>
            </a: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Mode = 16</a:t>
            </a: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Most mothers clustered between scores of 12–17.</a:t>
            </a:r>
          </a:p>
          <a:p>
            <a:pPr marL="342900" lvl="0" indent="-342900">
              <a:buSzPts val="1000"/>
              <a:buFont typeface="Symbol" panose="05050102010706020507" pitchFamily="18" charset="2"/>
              <a:buChar char=""/>
              <a:tabLst>
                <a:tab pos="457200" algn="l"/>
              </a:tabLst>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Multidimensional Scale of Perceived Social Support (MSPSS):</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Mean = 4.19</a:t>
            </a: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Median = 4.21</a:t>
            </a: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Mode = 4.17 (on a 1–7 scale)</a:t>
            </a: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Indicates moderate perceived support in the sample.</a:t>
            </a:r>
          </a:p>
          <a:p>
            <a:pPr marL="342900" lvl="0" indent="-342900">
              <a:buSzPts val="1000"/>
              <a:buFont typeface="Symbol" panose="05050102010706020507" pitchFamily="18" charset="2"/>
              <a:buChar char=""/>
              <a:tabLst>
                <a:tab pos="457200" algn="l"/>
              </a:tabLst>
            </a:pPr>
            <a:r>
              <a:rPr lang="en-IN" sz="2000" b="1" kern="100" dirty="0">
                <a:effectLst/>
                <a:latin typeface="Times New Roman" panose="02020603050405020304" pitchFamily="18" charset="0"/>
                <a:ea typeface="Aptos" panose="020B0004020202020204" pitchFamily="34" charset="0"/>
                <a:cs typeface="Times New Roman" panose="02020603050405020304" pitchFamily="18" charset="0"/>
              </a:rPr>
              <a:t>Financial Strain Subscale:</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Most scores clustered in the high 20s; score of 29 was most common.</a:t>
            </a:r>
          </a:p>
          <a:p>
            <a:pPr marL="742950" lvl="1" indent="-285750">
              <a:buSzPts val="1000"/>
              <a:buFont typeface="Courier New" panose="02070309020205020404" pitchFamily="49" charset="0"/>
              <a:buChar char="o"/>
              <a:tabLst>
                <a:tab pos="914400" algn="l"/>
              </a:tabLst>
            </a:pPr>
            <a:r>
              <a:rPr lang="en-IN" sz="2000" kern="100" dirty="0">
                <a:effectLst/>
                <a:latin typeface="Times New Roman" panose="02020603050405020304" pitchFamily="18" charset="0"/>
                <a:ea typeface="Aptos" panose="020B0004020202020204" pitchFamily="34" charset="0"/>
                <a:cs typeface="Times New Roman" panose="02020603050405020304" pitchFamily="18" charset="0"/>
              </a:rPr>
              <a:t>Histogram shows a slight left skew; few respondents had very low or very high scores.</a:t>
            </a:r>
          </a:p>
        </p:txBody>
      </p:sp>
      <p:sp>
        <p:nvSpPr>
          <p:cNvPr id="21" name="TextBox 20">
            <a:extLst>
              <a:ext uri="{FF2B5EF4-FFF2-40B4-BE49-F238E27FC236}">
                <a16:creationId xmlns:a16="http://schemas.microsoft.com/office/drawing/2014/main" id="{4F131989-B710-0541-440B-8E4AF64144B3}"/>
              </a:ext>
            </a:extLst>
          </p:cNvPr>
          <p:cNvSpPr txBox="1"/>
          <p:nvPr/>
        </p:nvSpPr>
        <p:spPr>
          <a:xfrm>
            <a:off x="7582828" y="130824"/>
            <a:ext cx="3434576" cy="369332"/>
          </a:xfrm>
          <a:prstGeom prst="rect">
            <a:avLst/>
          </a:prstGeom>
          <a:noFill/>
        </p:spPr>
        <p:txBody>
          <a:bodyPr wrap="square" rtlCol="0">
            <a:spAutoFit/>
          </a:bodyPr>
          <a:lstStyle/>
          <a:p>
            <a:r>
              <a:rPr lang="en-IN" b="1" dirty="0"/>
              <a:t>Frequency Distributions</a:t>
            </a:r>
            <a:endParaRPr lang="en-IN" dirty="0"/>
          </a:p>
        </p:txBody>
      </p:sp>
      <p:pic>
        <p:nvPicPr>
          <p:cNvPr id="22" name="image29.png">
            <a:extLst>
              <a:ext uri="{FF2B5EF4-FFF2-40B4-BE49-F238E27FC236}">
                <a16:creationId xmlns:a16="http://schemas.microsoft.com/office/drawing/2014/main" id="{518A696C-2D04-2CFB-F500-EB887A0E5B34}"/>
              </a:ext>
            </a:extLst>
          </p:cNvPr>
          <p:cNvPicPr/>
          <p:nvPr/>
        </p:nvPicPr>
        <p:blipFill>
          <a:blip r:embed="rId4"/>
          <a:srcRect/>
          <a:stretch>
            <a:fillRect/>
          </a:stretch>
        </p:blipFill>
        <p:spPr>
          <a:xfrm>
            <a:off x="8296509" y="535258"/>
            <a:ext cx="5943600" cy="2374900"/>
          </a:xfrm>
          <a:prstGeom prst="rect">
            <a:avLst/>
          </a:prstGeom>
          <a:ln/>
        </p:spPr>
      </p:pic>
      <p:pic>
        <p:nvPicPr>
          <p:cNvPr id="23" name="image5.png">
            <a:extLst>
              <a:ext uri="{FF2B5EF4-FFF2-40B4-BE49-F238E27FC236}">
                <a16:creationId xmlns:a16="http://schemas.microsoft.com/office/drawing/2014/main" id="{DB191E38-ADB0-6F57-B950-42913C78BC0B}"/>
              </a:ext>
            </a:extLst>
          </p:cNvPr>
          <p:cNvPicPr/>
          <p:nvPr/>
        </p:nvPicPr>
        <p:blipFill>
          <a:blip r:embed="rId5"/>
          <a:srcRect/>
          <a:stretch>
            <a:fillRect/>
          </a:stretch>
        </p:blipFill>
        <p:spPr>
          <a:xfrm>
            <a:off x="8508380" y="2842943"/>
            <a:ext cx="5943600" cy="2476500"/>
          </a:xfrm>
          <a:prstGeom prst="rect">
            <a:avLst/>
          </a:prstGeom>
          <a:ln/>
        </p:spPr>
      </p:pic>
      <p:pic>
        <p:nvPicPr>
          <p:cNvPr id="24" name="image18.png">
            <a:extLst>
              <a:ext uri="{FF2B5EF4-FFF2-40B4-BE49-F238E27FC236}">
                <a16:creationId xmlns:a16="http://schemas.microsoft.com/office/drawing/2014/main" id="{CD6163AA-A7E1-2DFA-65DE-2C342DC39D7E}"/>
              </a:ext>
            </a:extLst>
          </p:cNvPr>
          <p:cNvPicPr/>
          <p:nvPr/>
        </p:nvPicPr>
        <p:blipFill>
          <a:blip r:embed="rId6"/>
          <a:srcRect/>
          <a:stretch>
            <a:fillRect/>
          </a:stretch>
        </p:blipFill>
        <p:spPr>
          <a:xfrm>
            <a:off x="9369811" y="5661231"/>
            <a:ext cx="4220737" cy="2264136"/>
          </a:xfrm>
          <a:prstGeom prst="rect">
            <a:avLst/>
          </a:prstGeom>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183</TotalTime>
  <Words>1780</Words>
  <Application>Microsoft Office PowerPoint</Application>
  <PresentationFormat>Custom</PresentationFormat>
  <Paragraphs>201</Paragraphs>
  <Slides>18</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Times New Roman</vt:lpstr>
      <vt:lpstr>Symbol</vt:lpstr>
      <vt:lpstr>Mona Sans Semi Bold</vt:lpstr>
      <vt:lpstr>Courier New</vt:lpstr>
      <vt:lpstr>Arial</vt:lpstr>
      <vt:lpstr>Funnel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Anshuma</dc:creator>
  <cp:lastModifiedBy>Anshuma Mahalle</cp:lastModifiedBy>
  <cp:revision>5</cp:revision>
  <dcterms:created xsi:type="dcterms:W3CDTF">2025-06-25T00:21:06Z</dcterms:created>
  <dcterms:modified xsi:type="dcterms:W3CDTF">2025-08-22T08:53:30Z</dcterms:modified>
</cp:coreProperties>
</file>