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6"/>
  </p:notesMasterIdLst>
  <p:sldIdLst>
    <p:sldId id="256" r:id="rId3"/>
    <p:sldId id="257" r:id="rId4"/>
    <p:sldId id="274" r:id="rId5"/>
    <p:sldId id="282" r:id="rId6"/>
    <p:sldId id="260" r:id="rId7"/>
    <p:sldId id="289" r:id="rId8"/>
    <p:sldId id="285" r:id="rId9"/>
    <p:sldId id="261" r:id="rId10"/>
    <p:sldId id="283" r:id="rId11"/>
    <p:sldId id="286" r:id="rId12"/>
    <p:sldId id="262" r:id="rId13"/>
    <p:sldId id="290" r:id="rId14"/>
    <p:sldId id="295" r:id="rId15"/>
    <p:sldId id="264" r:id="rId16"/>
    <p:sldId id="265" r:id="rId17"/>
    <p:sldId id="291" r:id="rId18"/>
    <p:sldId id="266" r:id="rId19"/>
    <p:sldId id="267" r:id="rId20"/>
    <p:sldId id="273" r:id="rId21"/>
    <p:sldId id="294" r:id="rId22"/>
    <p:sldId id="296" r:id="rId23"/>
    <p:sldId id="297" r:id="rId24"/>
    <p:sldId id="268"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4660"/>
  </p:normalViewPr>
  <p:slideViewPr>
    <p:cSldViewPr snapToGrid="0">
      <p:cViewPr varScale="1">
        <p:scale>
          <a:sx n="63" d="100"/>
          <a:sy n="63" d="100"/>
        </p:scale>
        <p:origin x="67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5C4A5C-E7DF-411C-8BC3-8B49F6C7A87F}"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BC9BCD33-DFA5-4D9D-A485-F6330965CF92}">
      <dgm:prSet phldrT="[Text]" custT="1"/>
      <dgm:spPr/>
      <dgm:t>
        <a:bodyPr anchor="t"/>
        <a:lstStyle/>
        <a:p>
          <a:pPr algn="ctr"/>
          <a:r>
            <a:rPr lang="en-US" sz="1600" b="1" dirty="0"/>
            <a:t>Vision</a:t>
          </a:r>
        </a:p>
        <a:p>
          <a:pPr algn="l"/>
          <a:r>
            <a:rPr lang="en-US" sz="1600" b="0" dirty="0"/>
            <a:t>12 studies</a:t>
          </a:r>
        </a:p>
        <a:p>
          <a:pPr algn="l"/>
          <a:r>
            <a:rPr lang="en-US" sz="1600" b="0" dirty="0"/>
            <a:t>Prevalence of need ranged from 8.6% to 84%</a:t>
          </a:r>
        </a:p>
        <a:p>
          <a:pPr algn="l">
            <a:buNone/>
          </a:pPr>
          <a:r>
            <a:rPr lang="en-US" sz="1600" b="0" dirty="0"/>
            <a:t>Met need  ranged between 11.13% to 87%</a:t>
          </a:r>
        </a:p>
        <a:p>
          <a:pPr algn="l"/>
          <a:r>
            <a:rPr lang="en-US" sz="1600" b="0" dirty="0"/>
            <a:t>Unmet need often exceeded 70% in rural settings</a:t>
          </a:r>
        </a:p>
        <a:p>
          <a:pPr algn="ctr"/>
          <a:endParaRPr lang="en-US" sz="1050" b="0" dirty="0"/>
        </a:p>
      </dgm:t>
    </dgm:pt>
    <dgm:pt modelId="{98413C33-3130-4F71-AFFC-91BF23899C18}" type="parTrans" cxnId="{28230C2A-11EA-4DB6-AA65-3772B448D54C}">
      <dgm:prSet/>
      <dgm:spPr/>
      <dgm:t>
        <a:bodyPr/>
        <a:lstStyle/>
        <a:p>
          <a:endParaRPr lang="en-US" sz="2000"/>
        </a:p>
      </dgm:t>
    </dgm:pt>
    <dgm:pt modelId="{BB50C4CE-AE81-4DA9-94E1-17E748BC11ED}" type="sibTrans" cxnId="{28230C2A-11EA-4DB6-AA65-3772B448D54C}">
      <dgm:prSet/>
      <dgm:spPr/>
      <dgm:t>
        <a:bodyPr/>
        <a:lstStyle/>
        <a:p>
          <a:endParaRPr lang="en-US" sz="2000"/>
        </a:p>
      </dgm:t>
    </dgm:pt>
    <dgm:pt modelId="{096975B7-6B8A-4365-B172-3917B285D961}">
      <dgm:prSet phldrT="[Text]" custT="1"/>
      <dgm:spPr/>
      <dgm:t>
        <a:bodyPr/>
        <a:lstStyle/>
        <a:p>
          <a:pPr algn="ctr"/>
          <a:r>
            <a:rPr lang="en-US" sz="1600" b="1" dirty="0"/>
            <a:t>Mobility</a:t>
          </a:r>
        </a:p>
        <a:p>
          <a:pPr algn="l"/>
          <a:r>
            <a:rPr lang="en-US" sz="1600" b="0" dirty="0"/>
            <a:t>Only 1 study reported</a:t>
          </a:r>
        </a:p>
        <a:p>
          <a:pPr algn="l"/>
          <a:r>
            <a:rPr lang="en-US" sz="1600" b="0" dirty="0"/>
            <a:t>Prevalence: 0.1%</a:t>
          </a:r>
        </a:p>
        <a:p>
          <a:pPr algn="l">
            <a:buFont typeface="Arial" panose="020B0604020202020204" pitchFamily="34" charset="0"/>
            <a:buChar char="•"/>
          </a:pPr>
          <a:r>
            <a:rPr lang="en-US" sz="1600" b="0" dirty="0"/>
            <a:t>Met need: 33.3%</a:t>
          </a:r>
        </a:p>
        <a:p>
          <a:pPr algn="l">
            <a:buFont typeface="Arial" panose="020B0604020202020204" pitchFamily="34" charset="0"/>
            <a:buChar char="•"/>
          </a:pPr>
          <a:r>
            <a:rPr lang="en-US" sz="1600" b="0" dirty="0"/>
            <a:t>Unmet need: 66.6%</a:t>
          </a:r>
        </a:p>
      </dgm:t>
    </dgm:pt>
    <dgm:pt modelId="{328B5263-6661-47E3-9B9F-E1BB4A228594}" type="parTrans" cxnId="{268B5773-7B18-4BB8-B05B-1578B25F811C}">
      <dgm:prSet/>
      <dgm:spPr/>
      <dgm:t>
        <a:bodyPr/>
        <a:lstStyle/>
        <a:p>
          <a:endParaRPr lang="en-US" sz="2000"/>
        </a:p>
      </dgm:t>
    </dgm:pt>
    <dgm:pt modelId="{07F2EC41-9CB4-4E5F-8F95-B321E54F0C35}" type="sibTrans" cxnId="{268B5773-7B18-4BB8-B05B-1578B25F811C}">
      <dgm:prSet/>
      <dgm:spPr/>
      <dgm:t>
        <a:bodyPr/>
        <a:lstStyle/>
        <a:p>
          <a:endParaRPr lang="en-US" sz="2000"/>
        </a:p>
      </dgm:t>
    </dgm:pt>
    <dgm:pt modelId="{E1C4C4D8-D5E6-4E0F-81AA-0FB478AC1882}">
      <dgm:prSet phldrT="[Text]" custT="1"/>
      <dgm:spPr/>
      <dgm:t>
        <a:bodyPr/>
        <a:lstStyle/>
        <a:p>
          <a:pPr algn="ctr">
            <a:buFont typeface="Arial" panose="020B0604020202020204" pitchFamily="34" charset="0"/>
            <a:buNone/>
          </a:pPr>
          <a:r>
            <a:rPr lang="en-US" sz="1600" b="1" dirty="0"/>
            <a:t>Hearing</a:t>
          </a:r>
        </a:p>
        <a:p>
          <a:pPr algn="l">
            <a:buFont typeface="Arial" panose="020B0604020202020204" pitchFamily="34" charset="0"/>
            <a:buChar char="•"/>
          </a:pPr>
          <a:r>
            <a:rPr lang="en-US" sz="1600" b="0" dirty="0"/>
            <a:t>Only 1 study reported:</a:t>
          </a:r>
        </a:p>
        <a:p>
          <a:pPr algn="l">
            <a:buFont typeface="Arial" panose="020B0604020202020204" pitchFamily="34" charset="0"/>
            <a:buChar char="•"/>
          </a:pPr>
          <a:r>
            <a:rPr lang="en-US" sz="1600" b="0" dirty="0"/>
            <a:t>Prevalence: 3.1%</a:t>
          </a:r>
        </a:p>
        <a:p>
          <a:pPr algn="l">
            <a:buFont typeface="Arial" panose="020B0604020202020204" pitchFamily="34" charset="0"/>
            <a:buChar char="•"/>
          </a:pPr>
          <a:r>
            <a:rPr lang="en-US" sz="1600" b="0" dirty="0"/>
            <a:t>Met need: 4.5%</a:t>
          </a:r>
        </a:p>
        <a:p>
          <a:pPr algn="l">
            <a:buFont typeface="Arial" panose="020B0604020202020204" pitchFamily="34" charset="0"/>
            <a:buChar char="•"/>
          </a:pPr>
          <a:r>
            <a:rPr lang="en-US" sz="1600" b="0" dirty="0"/>
            <a:t>Unmet need: 96%</a:t>
          </a:r>
        </a:p>
      </dgm:t>
    </dgm:pt>
    <dgm:pt modelId="{D890AFB2-851E-42AB-B798-956F66EE8452}" type="parTrans" cxnId="{455DD56A-44AC-47C9-A5BA-51CEF29B3A0F}">
      <dgm:prSet/>
      <dgm:spPr/>
      <dgm:t>
        <a:bodyPr/>
        <a:lstStyle/>
        <a:p>
          <a:endParaRPr lang="en-US" sz="2000"/>
        </a:p>
      </dgm:t>
    </dgm:pt>
    <dgm:pt modelId="{AED5097B-904F-4700-A3E5-FC17426F6CEF}" type="sibTrans" cxnId="{455DD56A-44AC-47C9-A5BA-51CEF29B3A0F}">
      <dgm:prSet/>
      <dgm:spPr/>
      <dgm:t>
        <a:bodyPr/>
        <a:lstStyle/>
        <a:p>
          <a:endParaRPr lang="en-US" sz="2000"/>
        </a:p>
      </dgm:t>
    </dgm:pt>
    <dgm:pt modelId="{04F1C9A1-0E2D-4BA8-B9FC-3BD6062D95E7}" type="pres">
      <dgm:prSet presAssocID="{245C4A5C-E7DF-411C-8BC3-8B49F6C7A87F}" presName="Name0" presStyleCnt="0">
        <dgm:presLayoutVars>
          <dgm:dir/>
          <dgm:resizeHandles val="exact"/>
        </dgm:presLayoutVars>
      </dgm:prSet>
      <dgm:spPr/>
    </dgm:pt>
    <dgm:pt modelId="{FE9EB466-4C47-436B-9B41-E3BDFE148503}" type="pres">
      <dgm:prSet presAssocID="{BC9BCD33-DFA5-4D9D-A485-F6330965CF92}" presName="composite" presStyleCnt="0"/>
      <dgm:spPr/>
    </dgm:pt>
    <dgm:pt modelId="{82AEFA11-8C79-4475-822A-09E9A6B588D5}" type="pres">
      <dgm:prSet presAssocID="{BC9BCD33-DFA5-4D9D-A485-F6330965CF92}" presName="rect1" presStyleLbl="trAlignAcc1" presStyleIdx="0" presStyleCnt="3" custScaleX="118840" custScaleY="216563" custLinFactNeighborX="-50757" custLinFactNeighborY="-2537">
        <dgm:presLayoutVars>
          <dgm:bulletEnabled val="1"/>
        </dgm:presLayoutVars>
      </dgm:prSet>
      <dgm:spPr/>
    </dgm:pt>
    <dgm:pt modelId="{11269B33-958D-410F-922F-168FA6908ECD}" type="pres">
      <dgm:prSet presAssocID="{BC9BCD33-DFA5-4D9D-A485-F6330965CF92}" presName="rect2" presStyleLbl="fgImgPlace1" presStyleIdx="0" presStyleCnt="3" custScaleX="77093" custScaleY="99331" custLinFactX="-100000" custLinFactNeighborX="-152673" custLinFactNeighborY="-46278"/>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Eye"/>
        </a:ext>
      </dgm:extLst>
    </dgm:pt>
    <dgm:pt modelId="{D9244E11-393F-4735-8598-A7797C6AEC7C}" type="pres">
      <dgm:prSet presAssocID="{BB50C4CE-AE81-4DA9-94E1-17E748BC11ED}" presName="sibTrans" presStyleCnt="0"/>
      <dgm:spPr/>
    </dgm:pt>
    <dgm:pt modelId="{32D2B7B4-99A5-4DC6-AE3E-C4832763E7F5}" type="pres">
      <dgm:prSet presAssocID="{096975B7-6B8A-4365-B172-3917B285D961}" presName="composite" presStyleCnt="0"/>
      <dgm:spPr/>
    </dgm:pt>
    <dgm:pt modelId="{929FEC07-9313-42B4-8F58-C0877821A93B}" type="pres">
      <dgm:prSet presAssocID="{096975B7-6B8A-4365-B172-3917B285D961}" presName="rect1" presStyleLbl="trAlignAcc1" presStyleIdx="1" presStyleCnt="3" custScaleX="116578" custScaleY="227611" custLinFactNeighborX="7258" custLinFactNeighborY="4692">
        <dgm:presLayoutVars>
          <dgm:bulletEnabled val="1"/>
        </dgm:presLayoutVars>
      </dgm:prSet>
      <dgm:spPr/>
    </dgm:pt>
    <dgm:pt modelId="{9DF3172C-2413-4ECB-846B-1A2814FED1EF}" type="pres">
      <dgm:prSet presAssocID="{096975B7-6B8A-4365-B172-3917B285D961}" presName="rect2" presStyleLbl="fgImgPlace1" presStyleIdx="1" presStyleCnt="3" custScaleX="75438" custScaleY="82433" custLinFactNeighborX="11525" custLinFactNeighborY="-3817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Wheelchair Access"/>
        </a:ext>
      </dgm:extLst>
    </dgm:pt>
    <dgm:pt modelId="{76208E8E-D140-403D-B86A-E10B2984CE27}" type="pres">
      <dgm:prSet presAssocID="{07F2EC41-9CB4-4E5F-8F95-B321E54F0C35}" presName="sibTrans" presStyleCnt="0"/>
      <dgm:spPr/>
    </dgm:pt>
    <dgm:pt modelId="{C7C0FD68-F2BE-43CD-8A5B-3F67E9CC4CB2}" type="pres">
      <dgm:prSet presAssocID="{E1C4C4D8-D5E6-4E0F-81AA-0FB478AC1882}" presName="composite" presStyleCnt="0"/>
      <dgm:spPr/>
    </dgm:pt>
    <dgm:pt modelId="{B63D75B0-AE22-41EB-964A-F39E686DE04F}" type="pres">
      <dgm:prSet presAssocID="{E1C4C4D8-D5E6-4E0F-81AA-0FB478AC1882}" presName="rect1" presStyleLbl="trAlignAcc1" presStyleIdx="2" presStyleCnt="3" custScaleY="233266" custLinFactY="-30236" custLinFactNeighborX="51631" custLinFactNeighborY="-100000">
        <dgm:presLayoutVars>
          <dgm:bulletEnabled val="1"/>
        </dgm:presLayoutVars>
      </dgm:prSet>
      <dgm:spPr/>
    </dgm:pt>
    <dgm:pt modelId="{6B84BE56-3C0A-4BD4-9E78-049EA1819567}" type="pres">
      <dgm:prSet presAssocID="{E1C4C4D8-D5E6-4E0F-81AA-0FB478AC1882}" presName="rect2" presStyleLbl="fgImgPlace1" presStyleIdx="2" presStyleCnt="3" custScaleX="83526" custScaleY="84772" custLinFactY="-73761" custLinFactNeighborX="29332" custLinFactNeighborY="-100000"/>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Ear"/>
        </a:ext>
      </dgm:extLst>
    </dgm:pt>
  </dgm:ptLst>
  <dgm:cxnLst>
    <dgm:cxn modelId="{F96C4204-57C8-4DDB-8B10-03B0CC42F0D1}" type="presOf" srcId="{BC9BCD33-DFA5-4D9D-A485-F6330965CF92}" destId="{82AEFA11-8C79-4475-822A-09E9A6B588D5}" srcOrd="0" destOrd="0" presId="urn:microsoft.com/office/officeart/2008/layout/PictureStrips"/>
    <dgm:cxn modelId="{28230C2A-11EA-4DB6-AA65-3772B448D54C}" srcId="{245C4A5C-E7DF-411C-8BC3-8B49F6C7A87F}" destId="{BC9BCD33-DFA5-4D9D-A485-F6330965CF92}" srcOrd="0" destOrd="0" parTransId="{98413C33-3130-4F71-AFFC-91BF23899C18}" sibTransId="{BB50C4CE-AE81-4DA9-94E1-17E748BC11ED}"/>
    <dgm:cxn modelId="{4B466635-6502-4343-8F03-6CF1CA8D0808}" type="presOf" srcId="{096975B7-6B8A-4365-B172-3917B285D961}" destId="{929FEC07-9313-42B4-8F58-C0877821A93B}" srcOrd="0" destOrd="0" presId="urn:microsoft.com/office/officeart/2008/layout/PictureStrips"/>
    <dgm:cxn modelId="{455DD56A-44AC-47C9-A5BA-51CEF29B3A0F}" srcId="{245C4A5C-E7DF-411C-8BC3-8B49F6C7A87F}" destId="{E1C4C4D8-D5E6-4E0F-81AA-0FB478AC1882}" srcOrd="2" destOrd="0" parTransId="{D890AFB2-851E-42AB-B798-956F66EE8452}" sibTransId="{AED5097B-904F-4700-A3E5-FC17426F6CEF}"/>
    <dgm:cxn modelId="{5BAACD70-EAC1-44FF-9B22-FF50F1FDEA04}" type="presOf" srcId="{245C4A5C-E7DF-411C-8BC3-8B49F6C7A87F}" destId="{04F1C9A1-0E2D-4BA8-B9FC-3BD6062D95E7}" srcOrd="0" destOrd="0" presId="urn:microsoft.com/office/officeart/2008/layout/PictureStrips"/>
    <dgm:cxn modelId="{268B5773-7B18-4BB8-B05B-1578B25F811C}" srcId="{245C4A5C-E7DF-411C-8BC3-8B49F6C7A87F}" destId="{096975B7-6B8A-4365-B172-3917B285D961}" srcOrd="1" destOrd="0" parTransId="{328B5263-6661-47E3-9B9F-E1BB4A228594}" sibTransId="{07F2EC41-9CB4-4E5F-8F95-B321E54F0C35}"/>
    <dgm:cxn modelId="{E55ABCBC-A396-4F5C-8DAB-A063157AF8E4}" type="presOf" srcId="{E1C4C4D8-D5E6-4E0F-81AA-0FB478AC1882}" destId="{B63D75B0-AE22-41EB-964A-F39E686DE04F}" srcOrd="0" destOrd="0" presId="urn:microsoft.com/office/officeart/2008/layout/PictureStrips"/>
    <dgm:cxn modelId="{260783F4-3D16-4DD3-A232-0C7BB7E3FA85}" type="presParOf" srcId="{04F1C9A1-0E2D-4BA8-B9FC-3BD6062D95E7}" destId="{FE9EB466-4C47-436B-9B41-E3BDFE148503}" srcOrd="0" destOrd="0" presId="urn:microsoft.com/office/officeart/2008/layout/PictureStrips"/>
    <dgm:cxn modelId="{BA8C4AB9-E71E-42B9-A3D6-7772B302563E}" type="presParOf" srcId="{FE9EB466-4C47-436B-9B41-E3BDFE148503}" destId="{82AEFA11-8C79-4475-822A-09E9A6B588D5}" srcOrd="0" destOrd="0" presId="urn:microsoft.com/office/officeart/2008/layout/PictureStrips"/>
    <dgm:cxn modelId="{BC818E50-2DF6-4BFA-B524-E0430B1C0D39}" type="presParOf" srcId="{FE9EB466-4C47-436B-9B41-E3BDFE148503}" destId="{11269B33-958D-410F-922F-168FA6908ECD}" srcOrd="1" destOrd="0" presId="urn:microsoft.com/office/officeart/2008/layout/PictureStrips"/>
    <dgm:cxn modelId="{88C31146-0E27-4F15-929A-DB9F8750D5F6}" type="presParOf" srcId="{04F1C9A1-0E2D-4BA8-B9FC-3BD6062D95E7}" destId="{D9244E11-393F-4735-8598-A7797C6AEC7C}" srcOrd="1" destOrd="0" presId="urn:microsoft.com/office/officeart/2008/layout/PictureStrips"/>
    <dgm:cxn modelId="{188C4CBF-9D0F-4040-B046-A714B980EAC1}" type="presParOf" srcId="{04F1C9A1-0E2D-4BA8-B9FC-3BD6062D95E7}" destId="{32D2B7B4-99A5-4DC6-AE3E-C4832763E7F5}" srcOrd="2" destOrd="0" presId="urn:microsoft.com/office/officeart/2008/layout/PictureStrips"/>
    <dgm:cxn modelId="{ED674A54-D4DB-4921-A3F9-0D6D66FD7D62}" type="presParOf" srcId="{32D2B7B4-99A5-4DC6-AE3E-C4832763E7F5}" destId="{929FEC07-9313-42B4-8F58-C0877821A93B}" srcOrd="0" destOrd="0" presId="urn:microsoft.com/office/officeart/2008/layout/PictureStrips"/>
    <dgm:cxn modelId="{7F1B024A-3C6F-455B-B356-D3586D8D9E9C}" type="presParOf" srcId="{32D2B7B4-99A5-4DC6-AE3E-C4832763E7F5}" destId="{9DF3172C-2413-4ECB-846B-1A2814FED1EF}" srcOrd="1" destOrd="0" presId="urn:microsoft.com/office/officeart/2008/layout/PictureStrips"/>
    <dgm:cxn modelId="{064A16E7-E78F-4EEC-A067-05858F4DF663}" type="presParOf" srcId="{04F1C9A1-0E2D-4BA8-B9FC-3BD6062D95E7}" destId="{76208E8E-D140-403D-B86A-E10B2984CE27}" srcOrd="3" destOrd="0" presId="urn:microsoft.com/office/officeart/2008/layout/PictureStrips"/>
    <dgm:cxn modelId="{5684EE2C-EAF8-41EA-A036-E3E103CB01D3}" type="presParOf" srcId="{04F1C9A1-0E2D-4BA8-B9FC-3BD6062D95E7}" destId="{C7C0FD68-F2BE-43CD-8A5B-3F67E9CC4CB2}" srcOrd="4" destOrd="0" presId="urn:microsoft.com/office/officeart/2008/layout/PictureStrips"/>
    <dgm:cxn modelId="{001E3D13-C85F-4C4F-8EFD-3F6167745DDF}" type="presParOf" srcId="{C7C0FD68-F2BE-43CD-8A5B-3F67E9CC4CB2}" destId="{B63D75B0-AE22-41EB-964A-F39E686DE04F}" srcOrd="0" destOrd="0" presId="urn:microsoft.com/office/officeart/2008/layout/PictureStrips"/>
    <dgm:cxn modelId="{811D60C4-6150-4105-9C0E-5466F77DDFD4}" type="presParOf" srcId="{C7C0FD68-F2BE-43CD-8A5B-3F67E9CC4CB2}" destId="{6B84BE56-3C0A-4BD4-9E78-049EA181956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EFA11-8C79-4475-822A-09E9A6B588D5}">
      <dsp:nvSpPr>
        <dsp:cNvPr id="0" name=""/>
        <dsp:cNvSpPr/>
      </dsp:nvSpPr>
      <dsp:spPr>
        <a:xfrm>
          <a:off x="105937" y="353815"/>
          <a:ext cx="3961993" cy="2256240"/>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5673" tIns="60960" rIns="60960" bIns="60960" numCol="1" spcCol="1270" anchor="t" anchorCtr="0">
          <a:noAutofit/>
        </a:bodyPr>
        <a:lstStyle/>
        <a:p>
          <a:pPr marL="0" lvl="0" indent="0" algn="ctr" defTabSz="711200">
            <a:lnSpc>
              <a:spcPct val="90000"/>
            </a:lnSpc>
            <a:spcBef>
              <a:spcPct val="0"/>
            </a:spcBef>
            <a:spcAft>
              <a:spcPct val="35000"/>
            </a:spcAft>
            <a:buNone/>
          </a:pPr>
          <a:r>
            <a:rPr lang="en-US" sz="1600" b="1" kern="1200" dirty="0"/>
            <a:t>Vision</a:t>
          </a:r>
        </a:p>
        <a:p>
          <a:pPr marL="0" lvl="0" indent="0" algn="l" defTabSz="711200">
            <a:lnSpc>
              <a:spcPct val="90000"/>
            </a:lnSpc>
            <a:spcBef>
              <a:spcPct val="0"/>
            </a:spcBef>
            <a:spcAft>
              <a:spcPct val="35000"/>
            </a:spcAft>
            <a:buNone/>
          </a:pPr>
          <a:r>
            <a:rPr lang="en-US" sz="1600" b="0" kern="1200" dirty="0"/>
            <a:t>12 studies</a:t>
          </a:r>
        </a:p>
        <a:p>
          <a:pPr marL="0" lvl="0" indent="0" algn="l" defTabSz="711200">
            <a:lnSpc>
              <a:spcPct val="90000"/>
            </a:lnSpc>
            <a:spcBef>
              <a:spcPct val="0"/>
            </a:spcBef>
            <a:spcAft>
              <a:spcPct val="35000"/>
            </a:spcAft>
            <a:buNone/>
          </a:pPr>
          <a:r>
            <a:rPr lang="en-US" sz="1600" b="0" kern="1200" dirty="0"/>
            <a:t>Prevalence of need ranged from 8.6% to 84%</a:t>
          </a:r>
        </a:p>
        <a:p>
          <a:pPr marL="0" lvl="0" indent="0" algn="l" defTabSz="711200">
            <a:lnSpc>
              <a:spcPct val="90000"/>
            </a:lnSpc>
            <a:spcBef>
              <a:spcPct val="0"/>
            </a:spcBef>
            <a:spcAft>
              <a:spcPct val="35000"/>
            </a:spcAft>
            <a:buNone/>
          </a:pPr>
          <a:r>
            <a:rPr lang="en-US" sz="1600" b="0" kern="1200" dirty="0"/>
            <a:t>Met need  ranged between 11.13% to 87%</a:t>
          </a:r>
        </a:p>
        <a:p>
          <a:pPr marL="0" lvl="0" indent="0" algn="l" defTabSz="711200">
            <a:lnSpc>
              <a:spcPct val="90000"/>
            </a:lnSpc>
            <a:spcBef>
              <a:spcPct val="0"/>
            </a:spcBef>
            <a:spcAft>
              <a:spcPct val="35000"/>
            </a:spcAft>
            <a:buNone/>
          </a:pPr>
          <a:r>
            <a:rPr lang="en-US" sz="1600" b="0" kern="1200" dirty="0"/>
            <a:t>Unmet need often exceeded 70% in rural settings</a:t>
          </a:r>
        </a:p>
        <a:p>
          <a:pPr marL="0" lvl="0" indent="0" algn="ctr" defTabSz="711200">
            <a:lnSpc>
              <a:spcPct val="90000"/>
            </a:lnSpc>
            <a:spcBef>
              <a:spcPct val="0"/>
            </a:spcBef>
            <a:spcAft>
              <a:spcPct val="35000"/>
            </a:spcAft>
            <a:buNone/>
          </a:pPr>
          <a:endParaRPr lang="en-US" sz="1050" b="0" kern="1200" dirty="0"/>
        </a:p>
      </dsp:txBody>
      <dsp:txXfrm>
        <a:off x="105937" y="353815"/>
        <a:ext cx="3961993" cy="2256240"/>
      </dsp:txXfrm>
    </dsp:sp>
    <dsp:sp modelId="{11269B33-958D-410F-922F-168FA6908ECD}">
      <dsp:nvSpPr>
        <dsp:cNvPr id="0" name=""/>
        <dsp:cNvSpPr/>
      </dsp:nvSpPr>
      <dsp:spPr>
        <a:xfrm>
          <a:off x="214074" y="334368"/>
          <a:ext cx="562230" cy="1086613"/>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9FEC07-9313-42B4-8F58-C0877821A93B}">
      <dsp:nvSpPr>
        <dsp:cNvPr id="0" name=""/>
        <dsp:cNvSpPr/>
      </dsp:nvSpPr>
      <dsp:spPr>
        <a:xfrm>
          <a:off x="243557" y="2834061"/>
          <a:ext cx="3886580" cy="2371343"/>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5673"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Mobility</a:t>
          </a:r>
        </a:p>
        <a:p>
          <a:pPr marL="0" lvl="0" indent="0" algn="l" defTabSz="711200">
            <a:lnSpc>
              <a:spcPct val="90000"/>
            </a:lnSpc>
            <a:spcBef>
              <a:spcPct val="0"/>
            </a:spcBef>
            <a:spcAft>
              <a:spcPct val="35000"/>
            </a:spcAft>
            <a:buNone/>
          </a:pPr>
          <a:r>
            <a:rPr lang="en-US" sz="1600" b="0" kern="1200" dirty="0"/>
            <a:t>Only 1 study reported</a:t>
          </a:r>
        </a:p>
        <a:p>
          <a:pPr marL="0" lvl="0" indent="0" algn="l" defTabSz="711200">
            <a:lnSpc>
              <a:spcPct val="90000"/>
            </a:lnSpc>
            <a:spcBef>
              <a:spcPct val="0"/>
            </a:spcBef>
            <a:spcAft>
              <a:spcPct val="35000"/>
            </a:spcAft>
            <a:buNone/>
          </a:pPr>
          <a:r>
            <a:rPr lang="en-US" sz="1600" b="0" kern="1200" dirty="0"/>
            <a:t>Prevalence: 0.1%</a:t>
          </a:r>
        </a:p>
        <a:p>
          <a:pPr marL="0" lvl="0" indent="0" algn="l" defTabSz="711200">
            <a:lnSpc>
              <a:spcPct val="90000"/>
            </a:lnSpc>
            <a:spcBef>
              <a:spcPct val="0"/>
            </a:spcBef>
            <a:spcAft>
              <a:spcPct val="35000"/>
            </a:spcAft>
            <a:buFont typeface="Arial" panose="020B0604020202020204" pitchFamily="34" charset="0"/>
            <a:buNone/>
          </a:pPr>
          <a:r>
            <a:rPr lang="en-US" sz="1600" b="0" kern="1200" dirty="0"/>
            <a:t>Met need: 33.3%</a:t>
          </a:r>
        </a:p>
        <a:p>
          <a:pPr marL="0" lvl="0" indent="0" algn="l" defTabSz="711200">
            <a:lnSpc>
              <a:spcPct val="90000"/>
            </a:lnSpc>
            <a:spcBef>
              <a:spcPct val="0"/>
            </a:spcBef>
            <a:spcAft>
              <a:spcPct val="35000"/>
            </a:spcAft>
            <a:buFont typeface="Arial" panose="020B0604020202020204" pitchFamily="34" charset="0"/>
            <a:buNone/>
          </a:pPr>
          <a:r>
            <a:rPr lang="en-US" sz="1600" b="0" kern="1200" dirty="0"/>
            <a:t>Unmet need: 66.6%</a:t>
          </a:r>
        </a:p>
      </dsp:txBody>
      <dsp:txXfrm>
        <a:off x="243557" y="2834061"/>
        <a:ext cx="3886580" cy="2371343"/>
      </dsp:txXfrm>
    </dsp:sp>
    <dsp:sp modelId="{9DF3172C-2413-4ECB-846B-1A2814FED1EF}">
      <dsp:nvSpPr>
        <dsp:cNvPr id="0" name=""/>
        <dsp:cNvSpPr/>
      </dsp:nvSpPr>
      <dsp:spPr>
        <a:xfrm>
          <a:off x="312632" y="2977907"/>
          <a:ext cx="550160" cy="90176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3D75B0-AE22-41EB-964A-F39E686DE04F}">
      <dsp:nvSpPr>
        <dsp:cNvPr id="0" name=""/>
        <dsp:cNvSpPr/>
      </dsp:nvSpPr>
      <dsp:spPr>
        <a:xfrm>
          <a:off x="4224343" y="1398869"/>
          <a:ext cx="3333888" cy="2430259"/>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5673"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1" kern="1200" dirty="0"/>
            <a:t>Hearing</a:t>
          </a:r>
        </a:p>
        <a:p>
          <a:pPr marL="0" lvl="0" indent="0" algn="l" defTabSz="711200">
            <a:lnSpc>
              <a:spcPct val="90000"/>
            </a:lnSpc>
            <a:spcBef>
              <a:spcPct val="0"/>
            </a:spcBef>
            <a:spcAft>
              <a:spcPct val="35000"/>
            </a:spcAft>
            <a:buFont typeface="Arial" panose="020B0604020202020204" pitchFamily="34" charset="0"/>
            <a:buNone/>
          </a:pPr>
          <a:r>
            <a:rPr lang="en-US" sz="1600" b="0" kern="1200" dirty="0"/>
            <a:t>Only 1 study reported:</a:t>
          </a:r>
        </a:p>
        <a:p>
          <a:pPr marL="0" lvl="0" indent="0" algn="l" defTabSz="711200">
            <a:lnSpc>
              <a:spcPct val="90000"/>
            </a:lnSpc>
            <a:spcBef>
              <a:spcPct val="0"/>
            </a:spcBef>
            <a:spcAft>
              <a:spcPct val="35000"/>
            </a:spcAft>
            <a:buFont typeface="Arial" panose="020B0604020202020204" pitchFamily="34" charset="0"/>
            <a:buNone/>
          </a:pPr>
          <a:r>
            <a:rPr lang="en-US" sz="1600" b="0" kern="1200" dirty="0"/>
            <a:t>Prevalence: 3.1%</a:t>
          </a:r>
        </a:p>
        <a:p>
          <a:pPr marL="0" lvl="0" indent="0" algn="l" defTabSz="711200">
            <a:lnSpc>
              <a:spcPct val="90000"/>
            </a:lnSpc>
            <a:spcBef>
              <a:spcPct val="0"/>
            </a:spcBef>
            <a:spcAft>
              <a:spcPct val="35000"/>
            </a:spcAft>
            <a:buFont typeface="Arial" panose="020B0604020202020204" pitchFamily="34" charset="0"/>
            <a:buNone/>
          </a:pPr>
          <a:r>
            <a:rPr lang="en-US" sz="1600" b="0" kern="1200" dirty="0"/>
            <a:t>Met need: 4.5%</a:t>
          </a:r>
        </a:p>
        <a:p>
          <a:pPr marL="0" lvl="0" indent="0" algn="l" defTabSz="711200">
            <a:lnSpc>
              <a:spcPct val="90000"/>
            </a:lnSpc>
            <a:spcBef>
              <a:spcPct val="0"/>
            </a:spcBef>
            <a:spcAft>
              <a:spcPct val="35000"/>
            </a:spcAft>
            <a:buFont typeface="Arial" panose="020B0604020202020204" pitchFamily="34" charset="0"/>
            <a:buNone/>
          </a:pPr>
          <a:r>
            <a:rPr lang="en-US" sz="1600" b="0" kern="1200" dirty="0"/>
            <a:t>Unmet need: 96%</a:t>
          </a:r>
        </a:p>
      </dsp:txBody>
      <dsp:txXfrm>
        <a:off x="4224343" y="1398869"/>
        <a:ext cx="3333888" cy="2430259"/>
      </dsp:txXfrm>
    </dsp:sp>
    <dsp:sp modelId="{6B84BE56-3C0A-4BD4-9E78-049EA1819567}">
      <dsp:nvSpPr>
        <dsp:cNvPr id="0" name=""/>
        <dsp:cNvSpPr/>
      </dsp:nvSpPr>
      <dsp:spPr>
        <a:xfrm>
          <a:off x="4357833" y="1481905"/>
          <a:ext cx="609145" cy="927348"/>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27-06-2025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18</a:t>
            </a:fld>
            <a:endParaRPr lang="en-IN"/>
          </a:p>
        </p:txBody>
      </p:sp>
    </p:spTree>
    <p:extLst>
      <p:ext uri="{BB962C8B-B14F-4D97-AF65-F5344CB8AC3E}">
        <p14:creationId xmlns:p14="http://schemas.microsoft.com/office/powerpoint/2010/main" val="2001492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27-06-2025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3857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27-06-2025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16979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27-06-2025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34126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C36DF-E663-1482-779D-8D9161552E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D8DBED-0530-238F-F449-93C342C69D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A319DD0-FB09-E9A7-659F-E107ECEA158B}"/>
              </a:ext>
            </a:extLst>
          </p:cNvPr>
          <p:cNvSpPr>
            <a:spLocks noGrp="1"/>
          </p:cNvSpPr>
          <p:nvPr>
            <p:ph type="dt" sz="half" idx="10"/>
          </p:nvPr>
        </p:nvSpPr>
        <p:spPr/>
        <p:txBody>
          <a:bodyPr/>
          <a:lstStyle/>
          <a:p>
            <a:fld id="{1147C0E5-F472-4823-852C-D183FA2F2488}" type="datetime1">
              <a:rPr lang="en-IN" smtClean="0"/>
              <a:t>27-06-2025</a:t>
            </a:fld>
            <a:endParaRPr lang="en-IN"/>
          </a:p>
        </p:txBody>
      </p:sp>
      <p:sp>
        <p:nvSpPr>
          <p:cNvPr id="5" name="Footer Placeholder 4">
            <a:extLst>
              <a:ext uri="{FF2B5EF4-FFF2-40B4-BE49-F238E27FC236}">
                <a16:creationId xmlns:a16="http://schemas.microsoft.com/office/drawing/2014/main" id="{08697CA3-C107-3655-A664-6E1FE9638774}"/>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2767D73B-DD5C-CD18-AF32-2435D1725E2B}"/>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95386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CA552-CE20-3C4D-1172-7361D38ADC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6A253E-65D2-8ED3-B2EC-366EE386E9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4AD4CB-F868-7255-E458-FCAA04091AB4}"/>
              </a:ext>
            </a:extLst>
          </p:cNvPr>
          <p:cNvSpPr>
            <a:spLocks noGrp="1"/>
          </p:cNvSpPr>
          <p:nvPr>
            <p:ph type="dt" sz="half" idx="10"/>
          </p:nvPr>
        </p:nvSpPr>
        <p:spPr/>
        <p:txBody>
          <a:bodyPr/>
          <a:lstStyle/>
          <a:p>
            <a:fld id="{2CA2FBC0-878C-4FB7-8E1F-1D6F6FF7C223}" type="datetime1">
              <a:rPr lang="en-IN" smtClean="0"/>
              <a:t>27-06-2025</a:t>
            </a:fld>
            <a:endParaRPr lang="en-IN"/>
          </a:p>
        </p:txBody>
      </p:sp>
      <p:sp>
        <p:nvSpPr>
          <p:cNvPr id="5" name="Footer Placeholder 4">
            <a:extLst>
              <a:ext uri="{FF2B5EF4-FFF2-40B4-BE49-F238E27FC236}">
                <a16:creationId xmlns:a16="http://schemas.microsoft.com/office/drawing/2014/main" id="{42D1E548-B842-7C62-1FBE-0BE0AF7234FF}"/>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F33EA07-0587-3550-2918-D1E3235421F3}"/>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4697872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AF996-A8BB-AC6A-45E0-1C093C01C1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1FE2449-9F33-3B61-091B-C194C9C396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C22F39-FD29-3ABD-2096-26636F729E4E}"/>
              </a:ext>
            </a:extLst>
          </p:cNvPr>
          <p:cNvSpPr>
            <a:spLocks noGrp="1"/>
          </p:cNvSpPr>
          <p:nvPr>
            <p:ph type="dt" sz="half" idx="10"/>
          </p:nvPr>
        </p:nvSpPr>
        <p:spPr/>
        <p:txBody>
          <a:bodyPr/>
          <a:lstStyle/>
          <a:p>
            <a:fld id="{CD685ADF-9D55-472F-A142-0A5A20BA4577}" type="datetime1">
              <a:rPr lang="en-IN" smtClean="0"/>
              <a:t>27-06-2025</a:t>
            </a:fld>
            <a:endParaRPr lang="en-IN"/>
          </a:p>
        </p:txBody>
      </p:sp>
      <p:sp>
        <p:nvSpPr>
          <p:cNvPr id="5" name="Footer Placeholder 4">
            <a:extLst>
              <a:ext uri="{FF2B5EF4-FFF2-40B4-BE49-F238E27FC236}">
                <a16:creationId xmlns:a16="http://schemas.microsoft.com/office/drawing/2014/main" id="{520147CB-1B6F-4F50-010E-B3C3499A421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747F47C-FFAA-DD16-8B58-FA1E21B1EE27}"/>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12754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E4E93-DAF3-BCF0-FFA0-2F4CA39E3D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32E08B-9F5C-E627-92D9-C7EBDC7EB6B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2EA87E-F4F2-3527-3BA7-6A3474C06D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6ACB1A-2DB7-0019-96AF-414E1EB5AAD9}"/>
              </a:ext>
            </a:extLst>
          </p:cNvPr>
          <p:cNvSpPr>
            <a:spLocks noGrp="1"/>
          </p:cNvSpPr>
          <p:nvPr>
            <p:ph type="dt" sz="half" idx="10"/>
          </p:nvPr>
        </p:nvSpPr>
        <p:spPr/>
        <p:txBody>
          <a:bodyPr/>
          <a:lstStyle/>
          <a:p>
            <a:fld id="{19B6A866-57B6-4C39-8809-FBA78A30FCC9}" type="datetime1">
              <a:rPr lang="en-IN" smtClean="0"/>
              <a:t>27-06-2025</a:t>
            </a:fld>
            <a:endParaRPr lang="en-IN"/>
          </a:p>
        </p:txBody>
      </p:sp>
      <p:sp>
        <p:nvSpPr>
          <p:cNvPr id="6" name="Footer Placeholder 5">
            <a:extLst>
              <a:ext uri="{FF2B5EF4-FFF2-40B4-BE49-F238E27FC236}">
                <a16:creationId xmlns:a16="http://schemas.microsoft.com/office/drawing/2014/main" id="{44321F3A-B7A3-85F1-33B1-803081ADB159}"/>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3ACB532C-ECFE-C50F-89B0-35ED8A16C28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14894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5603B-663D-63B1-3FDD-67A7BBD545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286243-80F1-3116-90A7-4614CC90B1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38BC5-3CE3-4B6C-D024-EA3197D1CB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CA3144-E6FC-0FD9-68F6-844612A2F4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EFAAA0-8EC0-E639-3C0F-F08A244366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C6A1BD-80D4-654B-3514-EC58DC1FFD9C}"/>
              </a:ext>
            </a:extLst>
          </p:cNvPr>
          <p:cNvSpPr>
            <a:spLocks noGrp="1"/>
          </p:cNvSpPr>
          <p:nvPr>
            <p:ph type="dt" sz="half" idx="10"/>
          </p:nvPr>
        </p:nvSpPr>
        <p:spPr/>
        <p:txBody>
          <a:bodyPr/>
          <a:lstStyle/>
          <a:p>
            <a:fld id="{52B34237-4DA9-498D-81CC-7DEBFDE0146A}" type="datetime1">
              <a:rPr lang="en-IN" smtClean="0"/>
              <a:t>27-06-2025</a:t>
            </a:fld>
            <a:endParaRPr lang="en-IN"/>
          </a:p>
        </p:txBody>
      </p:sp>
      <p:sp>
        <p:nvSpPr>
          <p:cNvPr id="8" name="Footer Placeholder 7">
            <a:extLst>
              <a:ext uri="{FF2B5EF4-FFF2-40B4-BE49-F238E27FC236}">
                <a16:creationId xmlns:a16="http://schemas.microsoft.com/office/drawing/2014/main" id="{8085B127-E945-3E17-B6A2-A4282AB69673}"/>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08930F76-E375-F51C-49F6-811B024C299D}"/>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809567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3D8CF-69E1-66C2-18D8-910823CA76D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734E99-FE29-6235-CED0-261172A03576}"/>
              </a:ext>
            </a:extLst>
          </p:cNvPr>
          <p:cNvSpPr>
            <a:spLocks noGrp="1"/>
          </p:cNvSpPr>
          <p:nvPr>
            <p:ph type="dt" sz="half" idx="10"/>
          </p:nvPr>
        </p:nvSpPr>
        <p:spPr/>
        <p:txBody>
          <a:bodyPr/>
          <a:lstStyle/>
          <a:p>
            <a:fld id="{03D29E31-0E2B-4B8B-A4CD-804F6A5D47A9}" type="datetime1">
              <a:rPr lang="en-IN" smtClean="0"/>
              <a:t>27-06-2025</a:t>
            </a:fld>
            <a:endParaRPr lang="en-IN"/>
          </a:p>
        </p:txBody>
      </p:sp>
      <p:sp>
        <p:nvSpPr>
          <p:cNvPr id="4" name="Footer Placeholder 3">
            <a:extLst>
              <a:ext uri="{FF2B5EF4-FFF2-40B4-BE49-F238E27FC236}">
                <a16:creationId xmlns:a16="http://schemas.microsoft.com/office/drawing/2014/main" id="{31BB1143-0CD6-3DE3-E52C-183A4E65E87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8C3398C-B3E7-C26D-55A4-B1516A499E7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1772787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1F595B-C952-510D-2C3A-23481C55564E}"/>
              </a:ext>
            </a:extLst>
          </p:cNvPr>
          <p:cNvSpPr>
            <a:spLocks noGrp="1"/>
          </p:cNvSpPr>
          <p:nvPr>
            <p:ph type="dt" sz="half" idx="10"/>
          </p:nvPr>
        </p:nvSpPr>
        <p:spPr/>
        <p:txBody>
          <a:bodyPr/>
          <a:lstStyle/>
          <a:p>
            <a:fld id="{731C5607-A4BB-4D67-95B9-C9085ECC35A9}" type="datetime1">
              <a:rPr lang="en-IN" smtClean="0"/>
              <a:t>27-06-2025</a:t>
            </a:fld>
            <a:endParaRPr lang="en-IN"/>
          </a:p>
        </p:txBody>
      </p:sp>
      <p:sp>
        <p:nvSpPr>
          <p:cNvPr id="3" name="Footer Placeholder 2">
            <a:extLst>
              <a:ext uri="{FF2B5EF4-FFF2-40B4-BE49-F238E27FC236}">
                <a16:creationId xmlns:a16="http://schemas.microsoft.com/office/drawing/2014/main" id="{06A6FF85-2984-2FDC-3D99-8A6810481D6D}"/>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C82C63E6-A142-004C-BA58-CE120B21272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98590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94F14-F26E-1606-BBF2-BA9B6DD7E1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F49CC7-EAA3-76C4-3750-2F8A4F2A6A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C5E51A-DFD8-B46F-2204-D89FF2B35A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BA58A7-88E8-F6A1-BD31-EBEDC0145EC1}"/>
              </a:ext>
            </a:extLst>
          </p:cNvPr>
          <p:cNvSpPr>
            <a:spLocks noGrp="1"/>
          </p:cNvSpPr>
          <p:nvPr>
            <p:ph type="dt" sz="half" idx="10"/>
          </p:nvPr>
        </p:nvSpPr>
        <p:spPr/>
        <p:txBody>
          <a:bodyPr/>
          <a:lstStyle/>
          <a:p>
            <a:fld id="{C1C99E65-501E-4E79-B301-EC94E1C8867E}" type="datetime1">
              <a:rPr lang="en-IN" smtClean="0"/>
              <a:t>27-06-2025</a:t>
            </a:fld>
            <a:endParaRPr lang="en-IN"/>
          </a:p>
        </p:txBody>
      </p:sp>
      <p:sp>
        <p:nvSpPr>
          <p:cNvPr id="6" name="Footer Placeholder 5">
            <a:extLst>
              <a:ext uri="{FF2B5EF4-FFF2-40B4-BE49-F238E27FC236}">
                <a16:creationId xmlns:a16="http://schemas.microsoft.com/office/drawing/2014/main" id="{8E17668F-C1E1-AB85-3BE9-6D1B088CEDB1}"/>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B7F851A7-909A-E032-28B2-84BE4998286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408109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27-06-2025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849598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92AFD-F8BB-3D8D-D387-6AF9A89D15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C474DF-98FE-9CF4-D50B-8357D19544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714BB0-6166-E4CA-2694-DB19A32FEF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4E7F53-27F4-13CB-9D1B-5A0986973C43}"/>
              </a:ext>
            </a:extLst>
          </p:cNvPr>
          <p:cNvSpPr>
            <a:spLocks noGrp="1"/>
          </p:cNvSpPr>
          <p:nvPr>
            <p:ph type="dt" sz="half" idx="10"/>
          </p:nvPr>
        </p:nvSpPr>
        <p:spPr/>
        <p:txBody>
          <a:bodyPr/>
          <a:lstStyle/>
          <a:p>
            <a:fld id="{2751C047-BE12-4A43-A323-58AFB768CD35}" type="datetime1">
              <a:rPr lang="en-IN" smtClean="0"/>
              <a:t>27-06-2025</a:t>
            </a:fld>
            <a:endParaRPr lang="en-IN"/>
          </a:p>
        </p:txBody>
      </p:sp>
      <p:sp>
        <p:nvSpPr>
          <p:cNvPr id="6" name="Footer Placeholder 5">
            <a:extLst>
              <a:ext uri="{FF2B5EF4-FFF2-40B4-BE49-F238E27FC236}">
                <a16:creationId xmlns:a16="http://schemas.microsoft.com/office/drawing/2014/main" id="{07DA6470-B8F1-B063-C8BB-D6B822CBA5E0}"/>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0D10ADC4-31A3-0226-DD14-BBA945B6DF3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63278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81BDB-261E-10FE-C970-49ED431C2C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7DA547-665F-63A8-22E5-88DCF7730E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D41F35-ED59-A08E-8B80-EFC6F3AFCA52}"/>
              </a:ext>
            </a:extLst>
          </p:cNvPr>
          <p:cNvSpPr>
            <a:spLocks noGrp="1"/>
          </p:cNvSpPr>
          <p:nvPr>
            <p:ph type="dt" sz="half" idx="10"/>
          </p:nvPr>
        </p:nvSpPr>
        <p:spPr/>
        <p:txBody>
          <a:bodyPr/>
          <a:lstStyle/>
          <a:p>
            <a:fld id="{0E9DCF6C-BC1F-457E-8C73-045A403582E6}" type="datetime1">
              <a:rPr lang="en-IN" smtClean="0"/>
              <a:t>27-06-2025</a:t>
            </a:fld>
            <a:endParaRPr lang="en-IN"/>
          </a:p>
        </p:txBody>
      </p:sp>
      <p:sp>
        <p:nvSpPr>
          <p:cNvPr id="5" name="Footer Placeholder 4">
            <a:extLst>
              <a:ext uri="{FF2B5EF4-FFF2-40B4-BE49-F238E27FC236}">
                <a16:creationId xmlns:a16="http://schemas.microsoft.com/office/drawing/2014/main" id="{F77F1080-81C0-038B-FADD-41293F23076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D4F08E71-B20E-1A8B-CA34-5D9A44A00B6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31123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40AE80-1FF6-8EFF-C32F-A7A20EB4BF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1093C2-39CD-23F5-B4E8-200BAB16F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6AD63F-05C3-286C-24B4-7E818E3C4F4E}"/>
              </a:ext>
            </a:extLst>
          </p:cNvPr>
          <p:cNvSpPr>
            <a:spLocks noGrp="1"/>
          </p:cNvSpPr>
          <p:nvPr>
            <p:ph type="dt" sz="half" idx="10"/>
          </p:nvPr>
        </p:nvSpPr>
        <p:spPr/>
        <p:txBody>
          <a:bodyPr/>
          <a:lstStyle/>
          <a:p>
            <a:fld id="{FE1E070E-952C-41C9-9ABB-C56A7BE64D88}" type="datetime1">
              <a:rPr lang="en-IN" smtClean="0"/>
              <a:t>27-06-2025</a:t>
            </a:fld>
            <a:endParaRPr lang="en-IN"/>
          </a:p>
        </p:txBody>
      </p:sp>
      <p:sp>
        <p:nvSpPr>
          <p:cNvPr id="5" name="Footer Placeholder 4">
            <a:extLst>
              <a:ext uri="{FF2B5EF4-FFF2-40B4-BE49-F238E27FC236}">
                <a16:creationId xmlns:a16="http://schemas.microsoft.com/office/drawing/2014/main" id="{41EB3FCC-5F0A-BA43-D211-A696087D3916}"/>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B4D43C0B-6EDB-3155-4E81-374F85D8896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4616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27-06-2025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848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27-06-2025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50856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27-06-2025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15014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27-06-2025</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3694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31C5607-A4BB-4D67-95B9-C9085ECC35A9}" type="datetime1">
              <a:rPr lang="en-IN" smtClean="0"/>
              <a:t>27-06-2025</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80310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1C99E65-501E-4E79-B301-EC94E1C8867E}" type="datetime1">
              <a:rPr lang="en-IN" smtClean="0"/>
              <a:t>27-06-2025</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43474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27-06-2025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7152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A12769F-3E27-4D36-A194-1A84EAEDBFA1}" type="datetime1">
              <a:rPr lang="en-IN" smtClean="0"/>
              <a:t>27-06-2025</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6AD20E6-394B-4DF0-96A5-9647FF39C943}"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7498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3B139D-56B8-1E25-3310-0D07DC04AC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EDDF5D-2D24-65C1-6381-816E5D573D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F47739-F8FC-89D1-E74A-84CE69990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27-06-2025</a:t>
            </a:fld>
            <a:endParaRPr lang="en-IN"/>
          </a:p>
        </p:txBody>
      </p:sp>
      <p:sp>
        <p:nvSpPr>
          <p:cNvPr id="5" name="Footer Placeholder 4">
            <a:extLst>
              <a:ext uri="{FF2B5EF4-FFF2-40B4-BE49-F238E27FC236}">
                <a16:creationId xmlns:a16="http://schemas.microsoft.com/office/drawing/2014/main" id="{DFDAC053-28FD-6B2B-029F-A77CBC0499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F82F9DD2-8ADC-1A26-B3B3-2BC32E6106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0938651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1186/s12939-019-1001-7"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s://doi.org/10.1186/s12889-022-12846-1" TargetMode="External"/><Relationship Id="rId5" Type="http://schemas.openxmlformats.org/officeDocument/2006/relationships/hyperlink" Target="https://doi.org/10.1007/s10708-021-10455-w" TargetMode="External"/><Relationship Id="rId4" Type="http://schemas.openxmlformats.org/officeDocument/2006/relationships/hyperlink" Target="https://doi.org/10.3389/fpubh.2023.1036499"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204720" y="429172"/>
            <a:ext cx="9448800" cy="2387600"/>
          </a:xfrm>
        </p:spPr>
        <p:txBody>
          <a:bodyPr>
            <a:normAutofit fontScale="90000"/>
          </a:bodyPr>
          <a:lstStyle/>
          <a:p>
            <a:r>
              <a:rPr lang="en-US" sz="3600" b="1" dirty="0">
                <a:effectLst/>
                <a:latin typeface="Arial" panose="020B0604020202020204" pitchFamily="34" charset="0"/>
                <a:ea typeface="Calibri" panose="020F0502020204030204" pitchFamily="34" charset="0"/>
                <a:cs typeface="Arial" panose="020B0604020202020204" pitchFamily="34" charset="0"/>
              </a:rPr>
              <a:t>Scoping review focused on determining the access and coverage of assistive technology and associated facilitators and barriers in India</a:t>
            </a:r>
            <a:br>
              <a:rPr lang="en-IN" sz="3600" b="1" dirty="0">
                <a:latin typeface="Arial" panose="020B0604020202020204" pitchFamily="34" charset="0"/>
                <a:cs typeface="Arial" panose="020B0604020202020204" pitchFamily="34" charset="0"/>
              </a:rPr>
            </a:br>
            <a:r>
              <a:rPr lang="en-IN" sz="3600" b="1" dirty="0">
                <a:latin typeface="Arial" panose="020B0604020202020204" pitchFamily="34" charset="0"/>
                <a:cs typeface="Arial" panose="020B0604020202020204" pitchFamily="34" charset="0"/>
              </a:rPr>
              <a:t>IIHMR, Delhi</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34160" y="4734561"/>
            <a:ext cx="10271760" cy="2149474"/>
          </a:xfrm>
        </p:spPr>
        <p:txBody>
          <a:bodyPr>
            <a:normAutofit/>
          </a:bodyPr>
          <a:lstStyle/>
          <a:p>
            <a:pPr algn="r"/>
            <a:r>
              <a:rPr lang="en-IN" sz="1600" b="1" dirty="0">
                <a:latin typeface="Arial" panose="020B0604020202020204" pitchFamily="34" charset="0"/>
                <a:cs typeface="Arial" panose="020B0604020202020204" pitchFamily="34" charset="0"/>
              </a:rPr>
              <a:t>Presenter: </a:t>
            </a:r>
            <a:r>
              <a:rPr lang="en-IN" sz="1600" b="1" dirty="0" err="1">
                <a:latin typeface="Arial" panose="020B0604020202020204" pitchFamily="34" charset="0"/>
                <a:cs typeface="Arial" panose="020B0604020202020204" pitchFamily="34" charset="0"/>
              </a:rPr>
              <a:t>Eshika</a:t>
            </a:r>
            <a:r>
              <a:rPr lang="en-IN" sz="1600" b="1" dirty="0">
                <a:latin typeface="Arial" panose="020B0604020202020204" pitchFamily="34" charset="0"/>
                <a:cs typeface="Arial" panose="020B0604020202020204" pitchFamily="34" charset="0"/>
              </a:rPr>
              <a:t> </a:t>
            </a:r>
            <a:r>
              <a:rPr lang="en-IN" sz="1600" b="1" dirty="0" err="1">
                <a:latin typeface="Arial" panose="020B0604020202020204" pitchFamily="34" charset="0"/>
                <a:cs typeface="Arial" panose="020B0604020202020204" pitchFamily="34" charset="0"/>
              </a:rPr>
              <a:t>Bindal</a:t>
            </a:r>
            <a:endParaRPr lang="en-IN" sz="1600" b="1" dirty="0">
              <a:latin typeface="Arial" panose="020B0604020202020204" pitchFamily="34" charset="0"/>
              <a:cs typeface="Arial" panose="020B0604020202020204" pitchFamily="34" charset="0"/>
            </a:endParaRPr>
          </a:p>
          <a:p>
            <a:pPr algn="r"/>
            <a:r>
              <a:rPr lang="en-IN" sz="1600" b="1" dirty="0">
                <a:latin typeface="Arial" panose="020B0604020202020204" pitchFamily="34" charset="0"/>
                <a:cs typeface="Arial" panose="020B0604020202020204" pitchFamily="34" charset="0"/>
              </a:rPr>
              <a:t>PGDM 2023-25</a:t>
            </a:r>
          </a:p>
          <a:p>
            <a:pPr algn="r"/>
            <a:r>
              <a:rPr lang="en-IN" sz="1600" b="1" dirty="0">
                <a:latin typeface="Arial" panose="020B0604020202020204" pitchFamily="34" charset="0"/>
                <a:cs typeface="Arial" panose="020B0604020202020204" pitchFamily="34" charset="0"/>
              </a:rPr>
              <a:t>IIHMR Delhi</a:t>
            </a:r>
          </a:p>
          <a:p>
            <a:pPr algn="r"/>
            <a:r>
              <a:rPr lang="en-IN" sz="1600" b="1" dirty="0">
                <a:latin typeface="Arial" panose="020B0604020202020204" pitchFamily="34" charset="0"/>
                <a:cs typeface="Arial" panose="020B0604020202020204" pitchFamily="34" charset="0"/>
              </a:rPr>
              <a:t>Mentor: Dr. Punit Yadav</a:t>
            </a:r>
          </a:p>
          <a:p>
            <a:pPr algn="r"/>
            <a:r>
              <a:rPr lang="en-IN" sz="1600" b="1" dirty="0">
                <a:latin typeface="Arial" panose="020B0604020202020204" pitchFamily="34" charset="0"/>
                <a:cs typeface="Arial" panose="020B0604020202020204" pitchFamily="34" charset="0"/>
              </a:rPr>
              <a:t>Professor</a:t>
            </a:r>
          </a:p>
          <a:p>
            <a:pPr algn="r"/>
            <a:r>
              <a:rPr lang="en-IN" sz="1600" b="1" dirty="0">
                <a:latin typeface="Arial" panose="020B0604020202020204" pitchFamily="34" charset="0"/>
                <a:cs typeface="Arial" panose="020B0604020202020204" pitchFamily="34"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8" name="Picture 7">
            <a:extLst>
              <a:ext uri="{FF2B5EF4-FFF2-40B4-BE49-F238E27FC236}">
                <a16:creationId xmlns:a16="http://schemas.microsoft.com/office/drawing/2014/main" id="{DF2C2A41-791E-584C-ECCB-E56626F990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73BBF-3D6F-3748-315E-3ED4F0E733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95C2A7-BBA2-FD37-4662-64D9D010F6D0}"/>
              </a:ext>
            </a:extLst>
          </p:cNvPr>
          <p:cNvSpPr>
            <a:spLocks noGrp="1"/>
          </p:cNvSpPr>
          <p:nvPr>
            <p:ph type="title"/>
          </p:nvPr>
        </p:nvSpPr>
        <p:spPr>
          <a:xfrm>
            <a:off x="457200" y="-157481"/>
            <a:ext cx="3200400" cy="2286000"/>
          </a:xfrm>
        </p:spPr>
        <p:txBody>
          <a:bodyPr>
            <a:normAutofit/>
          </a:bodyPr>
          <a:lstStyle/>
          <a:p>
            <a:pPr algn="ctr"/>
            <a:r>
              <a:rPr lang="en-IN" sz="4000" b="1" dirty="0">
                <a:latin typeface="Arial" panose="020B0604020202020204" pitchFamily="34" charset="0"/>
                <a:cs typeface="Arial" panose="020B0604020202020204" pitchFamily="34" charset="0"/>
              </a:rPr>
              <a:t>Results</a:t>
            </a:r>
          </a:p>
        </p:txBody>
      </p:sp>
      <p:sp>
        <p:nvSpPr>
          <p:cNvPr id="10" name="Text Placeholder 9">
            <a:extLst>
              <a:ext uri="{FF2B5EF4-FFF2-40B4-BE49-F238E27FC236}">
                <a16:creationId xmlns:a16="http://schemas.microsoft.com/office/drawing/2014/main" id="{F3FC8CB5-7F04-2F69-96CC-B26048602C3E}"/>
              </a:ext>
            </a:extLst>
          </p:cNvPr>
          <p:cNvSpPr>
            <a:spLocks noGrp="1"/>
          </p:cNvSpPr>
          <p:nvPr>
            <p:ph type="body" sz="half" idx="2"/>
          </p:nvPr>
        </p:nvSpPr>
        <p:spPr/>
        <p:txBody>
          <a:bodyPr/>
          <a:lstStyle/>
          <a:p>
            <a:r>
              <a:rPr lang="en-US" sz="2400" kern="100" dirty="0">
                <a:effectLst/>
                <a:latin typeface="Arial" panose="020B0604020202020204" pitchFamily="34" charset="0"/>
                <a:ea typeface="Calibri" panose="020F0502020204030204" pitchFamily="34" charset="0"/>
                <a:cs typeface="Arial" panose="020B0604020202020204" pitchFamily="34" charset="0"/>
              </a:rPr>
              <a:t>Figure: </a:t>
            </a:r>
          </a:p>
          <a:p>
            <a:r>
              <a:rPr lang="en-US" sz="2400" kern="100" dirty="0">
                <a:effectLst/>
                <a:latin typeface="Arial" panose="020B0604020202020204" pitchFamily="34" charset="0"/>
                <a:ea typeface="Calibri" panose="020F0502020204030204" pitchFamily="34" charset="0"/>
                <a:cs typeface="Arial" panose="020B0604020202020204" pitchFamily="34" charset="0"/>
              </a:rPr>
              <a:t>PRISMA Flow Diagram of the Study Selection Process</a:t>
            </a:r>
          </a:p>
          <a:p>
            <a:endParaRPr lang="en-US" sz="11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BD885AF-8E93-C18A-082C-E57C28F954E3}"/>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11" name="Picture 10">
            <a:extLst>
              <a:ext uri="{FF2B5EF4-FFF2-40B4-BE49-F238E27FC236}">
                <a16:creationId xmlns:a16="http://schemas.microsoft.com/office/drawing/2014/main" id="{67DCA20F-6C9A-A18E-38EA-DB67B220AD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6" name="Picture 5">
            <a:extLst>
              <a:ext uri="{FF2B5EF4-FFF2-40B4-BE49-F238E27FC236}">
                <a16:creationId xmlns:a16="http://schemas.microsoft.com/office/drawing/2014/main" id="{79AFD5B6-06AE-25D6-B6FA-C62ECEDAE017}"/>
              </a:ext>
            </a:extLst>
          </p:cNvPr>
          <p:cNvPicPr>
            <a:picLocks noChangeAspect="1"/>
          </p:cNvPicPr>
          <p:nvPr/>
        </p:nvPicPr>
        <p:blipFill>
          <a:blip r:embed="rId3"/>
          <a:stretch>
            <a:fillRect/>
          </a:stretch>
        </p:blipFill>
        <p:spPr>
          <a:xfrm>
            <a:off x="4804357" y="0"/>
            <a:ext cx="5911005" cy="6791820"/>
          </a:xfrm>
          <a:prstGeom prst="rect">
            <a:avLst/>
          </a:prstGeom>
        </p:spPr>
      </p:pic>
    </p:spTree>
    <p:extLst>
      <p:ext uri="{BB962C8B-B14F-4D97-AF65-F5344CB8AC3E}">
        <p14:creationId xmlns:p14="http://schemas.microsoft.com/office/powerpoint/2010/main" val="1584978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11</a:t>
            </a:fld>
            <a:endParaRPr lang="en-IN" dirty="0"/>
          </a:p>
        </p:txBody>
      </p:sp>
      <p:graphicFrame>
        <p:nvGraphicFramePr>
          <p:cNvPr id="7" name="Content Placeholder 6">
            <a:extLst>
              <a:ext uri="{FF2B5EF4-FFF2-40B4-BE49-F238E27FC236}">
                <a16:creationId xmlns:a16="http://schemas.microsoft.com/office/drawing/2014/main" id="{253CE283-830A-04AD-8EE0-7896D58A2955}"/>
              </a:ext>
            </a:extLst>
          </p:cNvPr>
          <p:cNvGraphicFramePr>
            <a:graphicFrameLocks noGrp="1"/>
          </p:cNvGraphicFramePr>
          <p:nvPr>
            <p:ph idx="4294967295"/>
            <p:extLst>
              <p:ext uri="{D42A27DB-BD31-4B8C-83A1-F6EECF244321}">
                <p14:modId xmlns:p14="http://schemas.microsoft.com/office/powerpoint/2010/main" val="942857424"/>
              </p:ext>
            </p:extLst>
          </p:nvPr>
        </p:nvGraphicFramePr>
        <p:xfrm>
          <a:off x="0" y="11747"/>
          <a:ext cx="12191999" cy="6927870"/>
        </p:xfrm>
        <a:graphic>
          <a:graphicData uri="http://schemas.openxmlformats.org/drawingml/2006/table">
            <a:tbl>
              <a:tblPr firstRow="1">
                <a:tableStyleId>{21E4AEA4-8DFA-4A89-87EB-49C32662AFE0}</a:tableStyleId>
              </a:tblPr>
              <a:tblGrid>
                <a:gridCol w="1145501">
                  <a:extLst>
                    <a:ext uri="{9D8B030D-6E8A-4147-A177-3AD203B41FA5}">
                      <a16:colId xmlns:a16="http://schemas.microsoft.com/office/drawing/2014/main" val="2334079581"/>
                    </a:ext>
                  </a:extLst>
                </a:gridCol>
                <a:gridCol w="1175126">
                  <a:extLst>
                    <a:ext uri="{9D8B030D-6E8A-4147-A177-3AD203B41FA5}">
                      <a16:colId xmlns:a16="http://schemas.microsoft.com/office/drawing/2014/main" val="205387666"/>
                    </a:ext>
                  </a:extLst>
                </a:gridCol>
                <a:gridCol w="602376">
                  <a:extLst>
                    <a:ext uri="{9D8B030D-6E8A-4147-A177-3AD203B41FA5}">
                      <a16:colId xmlns:a16="http://schemas.microsoft.com/office/drawing/2014/main" val="4131194733"/>
                    </a:ext>
                  </a:extLst>
                </a:gridCol>
                <a:gridCol w="948000">
                  <a:extLst>
                    <a:ext uri="{9D8B030D-6E8A-4147-A177-3AD203B41FA5}">
                      <a16:colId xmlns:a16="http://schemas.microsoft.com/office/drawing/2014/main" val="344833745"/>
                    </a:ext>
                  </a:extLst>
                </a:gridCol>
                <a:gridCol w="711001">
                  <a:extLst>
                    <a:ext uri="{9D8B030D-6E8A-4147-A177-3AD203B41FA5}">
                      <a16:colId xmlns:a16="http://schemas.microsoft.com/office/drawing/2014/main" val="2505017663"/>
                    </a:ext>
                  </a:extLst>
                </a:gridCol>
                <a:gridCol w="1072742">
                  <a:extLst>
                    <a:ext uri="{9D8B030D-6E8A-4147-A177-3AD203B41FA5}">
                      <a16:colId xmlns:a16="http://schemas.microsoft.com/office/drawing/2014/main" val="1150316788"/>
                    </a:ext>
                  </a:extLst>
                </a:gridCol>
                <a:gridCol w="1557202">
                  <a:extLst>
                    <a:ext uri="{9D8B030D-6E8A-4147-A177-3AD203B41FA5}">
                      <a16:colId xmlns:a16="http://schemas.microsoft.com/office/drawing/2014/main" val="4184162513"/>
                    </a:ext>
                  </a:extLst>
                </a:gridCol>
                <a:gridCol w="1428832">
                  <a:extLst>
                    <a:ext uri="{9D8B030D-6E8A-4147-A177-3AD203B41FA5}">
                      <a16:colId xmlns:a16="http://schemas.microsoft.com/office/drawing/2014/main" val="304483569"/>
                    </a:ext>
                  </a:extLst>
                </a:gridCol>
                <a:gridCol w="1674968">
                  <a:extLst>
                    <a:ext uri="{9D8B030D-6E8A-4147-A177-3AD203B41FA5}">
                      <a16:colId xmlns:a16="http://schemas.microsoft.com/office/drawing/2014/main" val="4055263336"/>
                    </a:ext>
                  </a:extLst>
                </a:gridCol>
                <a:gridCol w="1876251">
                  <a:extLst>
                    <a:ext uri="{9D8B030D-6E8A-4147-A177-3AD203B41FA5}">
                      <a16:colId xmlns:a16="http://schemas.microsoft.com/office/drawing/2014/main" val="2050788566"/>
                    </a:ext>
                  </a:extLst>
                </a:gridCol>
              </a:tblGrid>
              <a:tr h="587628">
                <a:tc>
                  <a:txBody>
                    <a:bodyPr/>
                    <a:lstStyle/>
                    <a:p>
                      <a:pPr algn="ctr" fontAlgn="t"/>
                      <a:r>
                        <a:rPr lang="en-US" sz="1100" b="1" u="none" strike="noStrike" dirty="0">
                          <a:effectLst/>
                        </a:rPr>
                        <a:t>Study</a:t>
                      </a:r>
                      <a:endParaRPr lang="en-US"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b="1" u="none" strike="noStrike" dirty="0">
                          <a:effectLst/>
                        </a:rPr>
                        <a:t>Study setting</a:t>
                      </a:r>
                      <a:endParaRPr lang="en-US"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b="1" u="none" strike="noStrike" dirty="0">
                          <a:effectLst/>
                        </a:rPr>
                        <a:t>Sample size</a:t>
                      </a:r>
                      <a:endParaRPr lang="en-US"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b="1" u="none" strike="noStrike" dirty="0">
                          <a:effectLst/>
                        </a:rPr>
                        <a:t>Age group</a:t>
                      </a:r>
                      <a:endParaRPr lang="en-US"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b="1" u="none" strike="noStrike" dirty="0">
                          <a:effectLst/>
                        </a:rPr>
                        <a:t>Functional domain</a:t>
                      </a:r>
                      <a:endParaRPr lang="en-US"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b="1" i="0" u="none" strike="noStrike" dirty="0">
                          <a:solidFill>
                            <a:schemeClr val="bg1"/>
                          </a:solidFill>
                          <a:effectLst/>
                          <a:latin typeface="Calibri" panose="020F0502020204030204" pitchFamily="34" charset="0"/>
                        </a:rPr>
                        <a:t>Condition</a:t>
                      </a:r>
                    </a:p>
                  </a:txBody>
                  <a:tcPr marL="0" marR="0" marT="0" marB="0" anchor="ctr"/>
                </a:tc>
                <a:tc>
                  <a:txBody>
                    <a:bodyPr/>
                    <a:lstStyle/>
                    <a:p>
                      <a:pPr algn="ctr" fontAlgn="t"/>
                      <a:r>
                        <a:rPr lang="en-US" sz="1100" b="1" u="none" strike="noStrike" dirty="0">
                          <a:effectLst/>
                        </a:rPr>
                        <a:t>Assistive Technology used</a:t>
                      </a:r>
                      <a:endParaRPr lang="en-US"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b="1" u="none" strike="noStrike" dirty="0">
                          <a:effectLst/>
                        </a:rPr>
                        <a:t>Prevalence of need</a:t>
                      </a:r>
                      <a:endParaRPr lang="en-US"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b="1" u="none" strike="noStrike" dirty="0">
                          <a:effectLst/>
                        </a:rPr>
                        <a:t>% of Population owning or using AT (Met Need)</a:t>
                      </a:r>
                      <a:endParaRPr lang="en-US"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b="1" u="none" strike="noStrike" dirty="0">
                          <a:effectLst/>
                        </a:rPr>
                        <a:t>% of Population Needing but Not Owning Assistive Products (Unmet Needs):</a:t>
                      </a:r>
                      <a:endParaRPr lang="en-US" sz="11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21797687"/>
                  </a:ext>
                </a:extLst>
              </a:tr>
              <a:tr h="263968">
                <a:tc>
                  <a:txBody>
                    <a:bodyPr/>
                    <a:lstStyle/>
                    <a:p>
                      <a:pPr algn="ctr" fontAlgn="t"/>
                      <a:r>
                        <a:rPr lang="en-US" sz="1100" u="none" strike="noStrike">
                          <a:effectLst/>
                        </a:rPr>
                        <a:t>Vignesh,2021,Delhi</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Community, Urban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555</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60 yr and above</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Refractive errors</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84%</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59%</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40.60%</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418065550"/>
                  </a:ext>
                </a:extLst>
              </a:tr>
              <a:tr h="354137">
                <a:tc>
                  <a:txBody>
                    <a:bodyPr/>
                    <a:lstStyle/>
                    <a:p>
                      <a:pPr algn="ctr" fontAlgn="t"/>
                      <a:r>
                        <a:rPr lang="en-US" sz="1100" u="none" strike="noStrike" dirty="0">
                          <a:effectLst/>
                        </a:rPr>
                        <a:t>Srinivas,2017, Telangana.</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Community, Rural</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5881</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40 years and above</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Near Vision Impairment</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63.70%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26.40%</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73.60%</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78898857"/>
                  </a:ext>
                </a:extLst>
              </a:tr>
              <a:tr h="354137">
                <a:tc>
                  <a:txBody>
                    <a:bodyPr/>
                    <a:lstStyle/>
                    <a:p>
                      <a:pPr algn="ctr" fontAlgn="t"/>
                      <a:r>
                        <a:rPr lang="en-US" sz="1100" u="none" strike="noStrike" dirty="0">
                          <a:effectLst/>
                        </a:rPr>
                        <a:t>Srinivas,2021,Telangana</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Community, Rural</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5357</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40 years and above</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a:solidFill>
                            <a:srgbClr val="000000"/>
                          </a:solidFill>
                          <a:effectLst/>
                          <a:latin typeface="Calibri" panose="020F0502020204030204" pitchFamily="34" charset="0"/>
                        </a:rPr>
                        <a:t>Near Vision Impairement</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34.72%</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31.80%</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66.80%</a:t>
                      </a:r>
                      <a:endParaRPr lang="en-US" sz="11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349956653"/>
                  </a:ext>
                </a:extLst>
              </a:tr>
              <a:tr h="354137">
                <a:tc>
                  <a:txBody>
                    <a:bodyPr/>
                    <a:lstStyle/>
                    <a:p>
                      <a:pPr algn="ctr" fontAlgn="t"/>
                      <a:r>
                        <a:rPr lang="en-US" sz="1100" u="none" strike="noStrike">
                          <a:effectLst/>
                        </a:rPr>
                        <a:t>Srinivas,2021,Andhra Pradesh</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Community, Rural</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2587</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41 years and above</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a:solidFill>
                            <a:srgbClr val="000000"/>
                          </a:solidFill>
                          <a:effectLst/>
                          <a:latin typeface="Calibri" panose="020F0502020204030204" pitchFamily="34" charset="0"/>
                        </a:rPr>
                        <a:t>Distance Vision Impairement</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13.45%</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37.40%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53.70%</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294621154"/>
                  </a:ext>
                </a:extLst>
              </a:tr>
              <a:tr h="354137">
                <a:tc>
                  <a:txBody>
                    <a:bodyPr/>
                    <a:lstStyle/>
                    <a:p>
                      <a:pPr algn="ctr" fontAlgn="t"/>
                      <a:r>
                        <a:rPr lang="en-US" sz="1100" u="none" strike="noStrike">
                          <a:effectLst/>
                        </a:rPr>
                        <a:t>Sumit,2022,Haryana</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Community, Rural</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3246</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35 years and above</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a:solidFill>
                            <a:srgbClr val="000000"/>
                          </a:solidFill>
                          <a:effectLst/>
                          <a:latin typeface="Calibri" panose="020F0502020204030204" pitchFamily="34" charset="0"/>
                        </a:rPr>
                        <a:t>Presbyopia</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42.90%</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25.80%</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74.22%</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440713345"/>
                  </a:ext>
                </a:extLst>
              </a:tr>
              <a:tr h="354137">
                <a:tc>
                  <a:txBody>
                    <a:bodyPr/>
                    <a:lstStyle/>
                    <a:p>
                      <a:pPr algn="ctr" fontAlgn="t"/>
                      <a:r>
                        <a:rPr lang="en-US" sz="1100" u="none" strike="noStrike" dirty="0">
                          <a:effectLst/>
                        </a:rPr>
                        <a:t>Srinivas,2013,Andhra Pradesh</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Community, Rural and Urban</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7378</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40 years and above</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Refractive errors</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12.90%</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38.00%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62%</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168048035"/>
                  </a:ext>
                </a:extLst>
              </a:tr>
              <a:tr h="354137">
                <a:tc>
                  <a:txBody>
                    <a:bodyPr/>
                    <a:lstStyle/>
                    <a:p>
                      <a:pPr algn="ctr" fontAlgn="t"/>
                      <a:r>
                        <a:rPr lang="en-US" sz="1100" u="none" strike="noStrike" dirty="0">
                          <a:effectLst/>
                        </a:rPr>
                        <a:t>Srinivas,2013,Andhra Pradesh</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Community, Rural and Urban</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7378</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40 </a:t>
                      </a:r>
                      <a:r>
                        <a:rPr lang="en-US" sz="1100" u="none" strike="noStrike" dirty="0">
                          <a:effectLst/>
                        </a:rPr>
                        <a:t>years and above</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Presbyopia</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47.20%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27.00%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73.00%</a:t>
                      </a:r>
                      <a:endParaRPr lang="en-US" sz="11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308497485"/>
                  </a:ext>
                </a:extLst>
              </a:tr>
              <a:tr h="435755">
                <a:tc>
                  <a:txBody>
                    <a:bodyPr/>
                    <a:lstStyle/>
                    <a:p>
                      <a:pPr algn="ctr" fontAlgn="t"/>
                      <a:r>
                        <a:rPr lang="en-US" sz="1100" u="none" strike="noStrike" dirty="0">
                          <a:effectLst/>
                        </a:rPr>
                        <a:t>Srinivas,2012,Andhra Pradesh</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Community, Rural</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1560</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40 years and above</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a:solidFill>
                            <a:srgbClr val="000000"/>
                          </a:solidFill>
                          <a:effectLst/>
                          <a:latin typeface="Calibri" panose="020F0502020204030204" pitchFamily="34" charset="0"/>
                        </a:rPr>
                        <a:t>Refractive errors</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16%</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28.40%</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71.60%</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134165855"/>
                  </a:ext>
                </a:extLst>
              </a:tr>
              <a:tr h="354137">
                <a:tc>
                  <a:txBody>
                    <a:bodyPr/>
                    <a:lstStyle/>
                    <a:p>
                      <a:pPr algn="ctr" fontAlgn="t"/>
                      <a:r>
                        <a:rPr lang="en-US" sz="1100" u="none" strike="noStrike" dirty="0">
                          <a:effectLst/>
                        </a:rPr>
                        <a:t>Srinivas,2012,Andhra Pradesh</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Community, Rural</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1560</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40 years and above</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Presbyopia</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45.20%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11.13%</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88.86%</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852086519"/>
                  </a:ext>
                </a:extLst>
              </a:tr>
              <a:tr h="354137">
                <a:tc>
                  <a:txBody>
                    <a:bodyPr/>
                    <a:lstStyle/>
                    <a:p>
                      <a:pPr algn="ctr" fontAlgn="t"/>
                      <a:r>
                        <a:rPr lang="en-US" sz="1100" u="none" strike="noStrike" dirty="0">
                          <a:effectLst/>
                        </a:rPr>
                        <a:t>AmitBhardwaj,2023,Odisha</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Community, Rural, Urban</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3745</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40 years and above</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a:solidFill>
                            <a:srgbClr val="000000"/>
                          </a:solidFill>
                          <a:effectLst/>
                          <a:latin typeface="Calibri" panose="020F0502020204030204" pitchFamily="34" charset="0"/>
                        </a:rPr>
                        <a:t>Refractive errors</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13.30%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68.90%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31.12%</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943844092"/>
                  </a:ext>
                </a:extLst>
              </a:tr>
              <a:tr h="354137">
                <a:tc>
                  <a:txBody>
                    <a:bodyPr/>
                    <a:lstStyle/>
                    <a:p>
                      <a:pPr algn="ctr" fontAlgn="t"/>
                      <a:r>
                        <a:rPr lang="en-US" sz="1100" u="none" strike="noStrike" dirty="0">
                          <a:effectLst/>
                        </a:rPr>
                        <a:t>Srinivas,2013,Andhra Pradesh</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Community, Rural, Urban</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494</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50 years and above</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Vision</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Refractive errors</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23.10%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65.00%</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845757190"/>
                  </a:ext>
                </a:extLst>
              </a:tr>
              <a:tr h="354137">
                <a:tc>
                  <a:txBody>
                    <a:bodyPr/>
                    <a:lstStyle/>
                    <a:p>
                      <a:pPr algn="ctr" fontAlgn="t"/>
                      <a:r>
                        <a:rPr lang="en-US" sz="1100" u="none" strike="noStrike" dirty="0">
                          <a:effectLst/>
                        </a:rPr>
                        <a:t>Srinivas,2013,Andhra Pradesh</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Community, Rural, Urban</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494</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50 years and above</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Presbyopia</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54.90%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28.86%</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71.13%</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032699848"/>
                  </a:ext>
                </a:extLst>
              </a:tr>
              <a:tr h="354137">
                <a:tc>
                  <a:txBody>
                    <a:bodyPr/>
                    <a:lstStyle/>
                    <a:p>
                      <a:pPr algn="ctr" fontAlgn="t"/>
                      <a:r>
                        <a:rPr lang="en-US" sz="1100" u="none" strike="noStrike" dirty="0">
                          <a:effectLst/>
                        </a:rPr>
                        <a:t>Srinivas,2017,Telangana</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Community, Rural</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5881</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40 years and above</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Refractive errors</a:t>
                      </a:r>
                    </a:p>
                  </a:txBody>
                  <a:tcPr marL="0" marR="0" marT="0" marB="0" anchor="ctr"/>
                </a:tc>
                <a:tc>
                  <a:txBody>
                    <a:bodyPr/>
                    <a:lstStyle/>
                    <a:p>
                      <a:pPr algn="ctr" fontAlgn="t"/>
                      <a:r>
                        <a:rPr lang="en-US" sz="1100" u="none" strike="noStrike">
                          <a:effectLst/>
                        </a:rPr>
                        <a:t>Spectacles</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8.60%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53.60%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46.40%</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7956124"/>
                  </a:ext>
                </a:extLst>
              </a:tr>
              <a:tr h="412289">
                <a:tc>
                  <a:txBody>
                    <a:bodyPr/>
                    <a:lstStyle/>
                    <a:p>
                      <a:pPr algn="ctr" fontAlgn="t"/>
                      <a:r>
                        <a:rPr lang="en-US" sz="1100" u="none" strike="noStrike" dirty="0">
                          <a:effectLst/>
                        </a:rPr>
                        <a:t>Sumit,2019,Haryana</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Community, Rural</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6910</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15 years and above</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Vision</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Refractive errors</a:t>
                      </a:r>
                    </a:p>
                  </a:txBody>
                  <a:tcPr marL="0" marR="0" marT="0" marB="0" anchor="ctr"/>
                </a:tc>
                <a:tc>
                  <a:txBody>
                    <a:bodyPr/>
                    <a:lstStyle/>
                    <a:p>
                      <a:pPr algn="ctr" fontAlgn="t"/>
                      <a:r>
                        <a:rPr lang="en-US" sz="1100" u="none" strike="noStrike" dirty="0">
                          <a:effectLst/>
                        </a:rPr>
                        <a:t>Distance Vision Spectacles</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16.23%</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33.33%</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66.66%</a:t>
                      </a:r>
                    </a:p>
                  </a:txBody>
                  <a:tcPr marL="0" marR="0" marT="0" marB="0" anchor="ctr"/>
                </a:tc>
                <a:extLst>
                  <a:ext uri="{0D108BD9-81ED-4DB2-BD59-A6C34878D82A}">
                    <a16:rowId xmlns:a16="http://schemas.microsoft.com/office/drawing/2014/main" val="1300827337"/>
                  </a:ext>
                </a:extLst>
              </a:tr>
              <a:tr h="508145">
                <a:tc>
                  <a:txBody>
                    <a:bodyPr/>
                    <a:lstStyle/>
                    <a:p>
                      <a:pPr algn="ctr" fontAlgn="t"/>
                      <a:r>
                        <a:rPr lang="en-US" sz="1100" u="none" strike="noStrike" dirty="0">
                          <a:effectLst/>
                        </a:rPr>
                        <a:t>Dorothy,2021,Telangana</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Community, Rural</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3574</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All Age groups</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Vision</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Vision Impairment</a:t>
                      </a:r>
                    </a:p>
                  </a:txBody>
                  <a:tcPr marL="0" marR="0" marT="0" marB="0" anchor="ctr"/>
                </a:tc>
                <a:tc>
                  <a:txBody>
                    <a:bodyPr/>
                    <a:lstStyle/>
                    <a:p>
                      <a:pPr algn="ctr" fontAlgn="t"/>
                      <a:r>
                        <a:rPr lang="en-US" sz="1100" u="none" strike="noStrike" dirty="0">
                          <a:effectLst/>
                        </a:rPr>
                        <a:t>Distance glasses</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Mild (7.2%), Moderate (3.7%)</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Mild VI (44%), Moderate VI (87%)</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Mild VI (56%), Moderate VI (13%)</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797399339"/>
                  </a:ext>
                </a:extLst>
              </a:tr>
              <a:tr h="412289">
                <a:tc>
                  <a:txBody>
                    <a:bodyPr/>
                    <a:lstStyle/>
                    <a:p>
                      <a:pPr algn="ctr" fontAlgn="t"/>
                      <a:r>
                        <a:rPr lang="en-US" sz="1100" u="none" strike="noStrike">
                          <a:effectLst/>
                        </a:rPr>
                        <a:t>Dorothy,2021,Telangana</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Community, Rural</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a:effectLst/>
                        </a:rPr>
                        <a:t>3574</a:t>
                      </a:r>
                      <a:endParaRPr lang="en-US"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All Age groups</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Mobility </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Musculoskeletal Impairment</a:t>
                      </a:r>
                    </a:p>
                  </a:txBody>
                  <a:tcPr marL="0" marR="0" marT="0" marB="0" anchor="ctr"/>
                </a:tc>
                <a:tc>
                  <a:txBody>
                    <a:bodyPr/>
                    <a:lstStyle/>
                    <a:p>
                      <a:pPr algn="ctr" fontAlgn="t"/>
                      <a:r>
                        <a:rPr lang="en-US" sz="1100" u="none" strike="noStrike" dirty="0">
                          <a:effectLst/>
                        </a:rPr>
                        <a:t>Wheelchairs</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0.10%</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33.30%</a:t>
                      </a:r>
                      <a:endParaRPr lang="en-US"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t"/>
                      <a:r>
                        <a:rPr lang="en-US" sz="1100" u="none" strike="noStrike" dirty="0">
                          <a:effectLst/>
                        </a:rPr>
                        <a:t>66.66%</a:t>
                      </a:r>
                      <a:endParaRPr lang="en-US"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879267817"/>
                  </a:ext>
                </a:extLst>
              </a:tr>
              <a:tr h="412289">
                <a:tc>
                  <a:txBody>
                    <a:bodyPr/>
                    <a:lstStyle/>
                    <a:p>
                      <a:pPr algn="ctr" fontAlgn="t"/>
                      <a:r>
                        <a:rPr lang="en-US" sz="1100" b="0" i="0" u="none" strike="noStrike">
                          <a:solidFill>
                            <a:srgbClr val="000000"/>
                          </a:solidFill>
                          <a:effectLst/>
                          <a:latin typeface="Calibri" panose="020F0502020204030204" pitchFamily="34" charset="0"/>
                        </a:rPr>
                        <a:t>Dorothy,2021,Telangana</a:t>
                      </a:r>
                    </a:p>
                  </a:txBody>
                  <a:tcPr marL="0" marR="0" marT="0" marB="0" anchor="ctr"/>
                </a:tc>
                <a:tc>
                  <a:txBody>
                    <a:bodyPr/>
                    <a:lstStyle/>
                    <a:p>
                      <a:pPr algn="ctr" fontAlgn="t"/>
                      <a:r>
                        <a:rPr lang="en-US" sz="1100" b="0" i="0" u="none" strike="noStrike">
                          <a:solidFill>
                            <a:srgbClr val="000000"/>
                          </a:solidFill>
                          <a:effectLst/>
                          <a:latin typeface="Calibri" panose="020F0502020204030204" pitchFamily="34" charset="0"/>
                        </a:rPr>
                        <a:t>Community, Rural</a:t>
                      </a:r>
                    </a:p>
                  </a:txBody>
                  <a:tcPr marL="0" marR="0" marT="0" marB="0" anchor="ctr"/>
                </a:tc>
                <a:tc>
                  <a:txBody>
                    <a:bodyPr/>
                    <a:lstStyle/>
                    <a:p>
                      <a:pPr algn="ctr" fontAlgn="t"/>
                      <a:r>
                        <a:rPr lang="en-US" sz="1100" b="0" i="0" u="none" strike="noStrike">
                          <a:solidFill>
                            <a:srgbClr val="000000"/>
                          </a:solidFill>
                          <a:effectLst/>
                          <a:latin typeface="Calibri" panose="020F0502020204030204" pitchFamily="34" charset="0"/>
                        </a:rPr>
                        <a:t>3574</a:t>
                      </a:r>
                    </a:p>
                  </a:txBody>
                  <a:tcPr marL="0" marR="0" marT="0" marB="0" anchor="ctr"/>
                </a:tc>
                <a:tc>
                  <a:txBody>
                    <a:bodyPr/>
                    <a:lstStyle/>
                    <a:p>
                      <a:pPr algn="ctr" fontAlgn="t"/>
                      <a:r>
                        <a:rPr lang="en-US" sz="1100" b="0" i="0" u="none" strike="noStrike">
                          <a:solidFill>
                            <a:srgbClr val="000000"/>
                          </a:solidFill>
                          <a:effectLst/>
                          <a:latin typeface="Calibri" panose="020F0502020204030204" pitchFamily="34" charset="0"/>
                        </a:rPr>
                        <a:t>All Age groups</a:t>
                      </a:r>
                    </a:p>
                  </a:txBody>
                  <a:tcPr marL="0" marR="0" marT="0" marB="0" anchor="ctr"/>
                </a:tc>
                <a:tc>
                  <a:txBody>
                    <a:bodyPr/>
                    <a:lstStyle/>
                    <a:p>
                      <a:pPr algn="ctr" fontAlgn="t"/>
                      <a:r>
                        <a:rPr lang="en-US" sz="1100" b="0" i="0" u="none" strike="noStrike">
                          <a:solidFill>
                            <a:srgbClr val="000000"/>
                          </a:solidFill>
                          <a:effectLst/>
                          <a:latin typeface="Calibri" panose="020F0502020204030204" pitchFamily="34" charset="0"/>
                        </a:rPr>
                        <a:t>Hearing</a:t>
                      </a: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Hearing Impairment</a:t>
                      </a: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Hearing Aids</a:t>
                      </a: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3.10%</a:t>
                      </a: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4.50%</a:t>
                      </a:r>
                    </a:p>
                  </a:txBody>
                  <a:tcPr marL="0" marR="0" marT="0" marB="0" anchor="ctr"/>
                </a:tc>
                <a:tc>
                  <a:txBody>
                    <a:bodyPr/>
                    <a:lstStyle/>
                    <a:p>
                      <a:pPr algn="ctr" fontAlgn="t"/>
                      <a:r>
                        <a:rPr lang="en-US" sz="1100" b="0" i="0" u="none" strike="noStrike" dirty="0">
                          <a:solidFill>
                            <a:srgbClr val="000000"/>
                          </a:solidFill>
                          <a:effectLst/>
                          <a:latin typeface="Calibri" panose="020F0502020204030204" pitchFamily="34" charset="0"/>
                        </a:rPr>
                        <a:t>96%</a:t>
                      </a:r>
                    </a:p>
                  </a:txBody>
                  <a:tcPr marL="0" marR="0" marT="0" marB="0" anchor="ctr"/>
                </a:tc>
                <a:extLst>
                  <a:ext uri="{0D108BD9-81ED-4DB2-BD59-A6C34878D82A}">
                    <a16:rowId xmlns:a16="http://schemas.microsoft.com/office/drawing/2014/main" val="3487422364"/>
                  </a:ext>
                </a:extLst>
              </a:tr>
            </a:tbl>
          </a:graphicData>
        </a:graphic>
      </p:graphicFrame>
    </p:spTree>
    <p:extLst>
      <p:ext uri="{BB962C8B-B14F-4D97-AF65-F5344CB8AC3E}">
        <p14:creationId xmlns:p14="http://schemas.microsoft.com/office/powerpoint/2010/main" val="1373306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5EC12-A0C3-895E-5CE4-4CB49C2567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889FA0-57AB-2858-18B0-95F89AA7A985}"/>
              </a:ext>
            </a:extLst>
          </p:cNvPr>
          <p:cNvSpPr>
            <a:spLocks noGrp="1"/>
          </p:cNvSpPr>
          <p:nvPr>
            <p:ph type="title"/>
          </p:nvPr>
        </p:nvSpPr>
        <p:spPr/>
        <p:txBody>
          <a:bodyPr>
            <a:normAutofit/>
          </a:bodyPr>
          <a:lstStyle/>
          <a:p>
            <a:pPr algn="ctr"/>
            <a:r>
              <a:rPr lang="en-IN" sz="4000" b="1" dirty="0">
                <a:latin typeface="Arial" panose="020B0604020202020204" pitchFamily="34" charset="0"/>
                <a:cs typeface="Arial" panose="020B0604020202020204" pitchFamily="34" charset="0"/>
              </a:rPr>
              <a:t>Results</a:t>
            </a:r>
          </a:p>
        </p:txBody>
      </p:sp>
      <p:sp>
        <p:nvSpPr>
          <p:cNvPr id="3" name="Content Placeholder 2">
            <a:extLst>
              <a:ext uri="{FF2B5EF4-FFF2-40B4-BE49-F238E27FC236}">
                <a16:creationId xmlns:a16="http://schemas.microsoft.com/office/drawing/2014/main" id="{BAB33C5F-4248-A5FF-18F7-0FADFF57ABAF}"/>
              </a:ext>
            </a:extLst>
          </p:cNvPr>
          <p:cNvSpPr>
            <a:spLocks noGrp="1"/>
          </p:cNvSpPr>
          <p:nvPr>
            <p:ph idx="1"/>
          </p:nvPr>
        </p:nvSpPr>
        <p:spPr>
          <a:xfrm>
            <a:off x="4368800" y="304800"/>
            <a:ext cx="7366000" cy="1432560"/>
          </a:xfrm>
        </p:spPr>
        <p:txBody>
          <a:bodyPr>
            <a:normAutofit/>
          </a:bodyPr>
          <a:lstStyle/>
          <a:p>
            <a:r>
              <a:rPr lang="en-US" sz="1800" b="1" dirty="0">
                <a:latin typeface="Arial" panose="020B0604020202020204" pitchFamily="34" charset="0"/>
                <a:cs typeface="Arial" panose="020B0604020202020204" pitchFamily="34" charset="0"/>
              </a:rPr>
              <a:t>12/29  studies</a:t>
            </a:r>
            <a:r>
              <a:rPr lang="en-US" sz="1800" dirty="0">
                <a:latin typeface="Arial" panose="020B0604020202020204" pitchFamily="34" charset="0"/>
                <a:cs typeface="Arial" panose="020B0604020202020204" pitchFamily="34" charset="0"/>
              </a:rPr>
              <a:t> reported prevalence of need and coverage of AT in India</a:t>
            </a:r>
          </a:p>
          <a:p>
            <a:r>
              <a:rPr lang="en-US" sz="1800" dirty="0">
                <a:latin typeface="Arial" panose="020B0604020202020204" pitchFamily="34" charset="0"/>
                <a:cs typeface="Arial" panose="020B0604020202020204" pitchFamily="34" charset="0"/>
              </a:rPr>
              <a:t>No data on the access and coverage of AT in three domains (Communication, cognition, self-care)</a:t>
            </a:r>
          </a:p>
        </p:txBody>
      </p:sp>
      <p:sp>
        <p:nvSpPr>
          <p:cNvPr id="5" name="Text Placeholder 4">
            <a:extLst>
              <a:ext uri="{FF2B5EF4-FFF2-40B4-BE49-F238E27FC236}">
                <a16:creationId xmlns:a16="http://schemas.microsoft.com/office/drawing/2014/main" id="{E50266B4-39BA-74D4-0457-8709165C697F}"/>
              </a:ext>
            </a:extLst>
          </p:cNvPr>
          <p:cNvSpPr>
            <a:spLocks noGrp="1"/>
          </p:cNvSpPr>
          <p:nvPr>
            <p:ph type="body" sz="half" idx="2"/>
          </p:nvPr>
        </p:nvSpPr>
        <p:spPr>
          <a:xfrm>
            <a:off x="457200" y="3312160"/>
            <a:ext cx="3200400" cy="2993044"/>
          </a:xfrm>
        </p:spPr>
        <p:txBody>
          <a:bodyPr/>
          <a:lstStyle/>
          <a:p>
            <a:pPr algn="ctr"/>
            <a:r>
              <a:rPr lang="en-US" sz="2800" u="none" strike="noStrike" baseline="0" dirty="0">
                <a:solidFill>
                  <a:schemeClr val="bg1"/>
                </a:solidFill>
                <a:latin typeface="Arial" panose="020B0604020202020204" pitchFamily="34" charset="0"/>
                <a:cs typeface="Arial" panose="020B0604020202020204" pitchFamily="34" charset="0"/>
              </a:rPr>
              <a:t>Prevalence of needs and coverage of AT </a:t>
            </a:r>
          </a:p>
          <a:p>
            <a:pPr algn="ctr"/>
            <a:endParaRPr lang="en-US" dirty="0"/>
          </a:p>
        </p:txBody>
      </p:sp>
      <p:sp>
        <p:nvSpPr>
          <p:cNvPr id="4" name="Slide Number Placeholder 3">
            <a:extLst>
              <a:ext uri="{FF2B5EF4-FFF2-40B4-BE49-F238E27FC236}">
                <a16:creationId xmlns:a16="http://schemas.microsoft.com/office/drawing/2014/main" id="{389DA537-95FF-4BE6-8516-558996614CF9}"/>
              </a:ext>
            </a:extLst>
          </p:cNvPr>
          <p:cNvSpPr>
            <a:spLocks noGrp="1"/>
          </p:cNvSpPr>
          <p:nvPr>
            <p:ph type="sldNum" sz="quarter" idx="12"/>
          </p:nvPr>
        </p:nvSpPr>
        <p:spPr/>
        <p:txBody>
          <a:bodyPr/>
          <a:lstStyle/>
          <a:p>
            <a:fld id="{26AD20E6-394B-4DF0-96A5-9647FF39C943}" type="slidenum">
              <a:rPr lang="en-IN" smtClean="0">
                <a:latin typeface="Arial" panose="020B0604020202020204" pitchFamily="34" charset="0"/>
                <a:cs typeface="Arial" panose="020B0604020202020204" pitchFamily="34" charset="0"/>
              </a:rPr>
              <a:t>12</a:t>
            </a:fld>
            <a:endParaRPr lang="en-IN">
              <a:latin typeface="Arial" panose="020B0604020202020204" pitchFamily="34" charset="0"/>
              <a:cs typeface="Arial" panose="020B0604020202020204" pitchFamily="34" charset="0"/>
            </a:endParaRPr>
          </a:p>
        </p:txBody>
      </p:sp>
      <p:graphicFrame>
        <p:nvGraphicFramePr>
          <p:cNvPr id="13" name="Diagram 12">
            <a:extLst>
              <a:ext uri="{FF2B5EF4-FFF2-40B4-BE49-F238E27FC236}">
                <a16:creationId xmlns:a16="http://schemas.microsoft.com/office/drawing/2014/main" id="{49B03A9E-7545-8357-AA6F-764EE163948A}"/>
              </a:ext>
            </a:extLst>
          </p:cNvPr>
          <p:cNvGraphicFramePr/>
          <p:nvPr>
            <p:extLst>
              <p:ext uri="{D42A27DB-BD31-4B8C-83A1-F6EECF244321}">
                <p14:modId xmlns:p14="http://schemas.microsoft.com/office/powerpoint/2010/main" val="1780691720"/>
              </p:ext>
            </p:extLst>
          </p:nvPr>
        </p:nvGraphicFramePr>
        <p:xfrm>
          <a:off x="4176568" y="1444174"/>
          <a:ext cx="7558232" cy="5566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 name="Picture 15">
            <a:extLst>
              <a:ext uri="{FF2B5EF4-FFF2-40B4-BE49-F238E27FC236}">
                <a16:creationId xmlns:a16="http://schemas.microsoft.com/office/drawing/2014/main" id="{BB7E4178-F02C-4DEB-60BA-78AE709DA2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14719"/>
            <a:ext cx="2254519" cy="1061200"/>
          </a:xfrm>
          <a:prstGeom prst="rect">
            <a:avLst/>
          </a:prstGeom>
        </p:spPr>
      </p:pic>
    </p:spTree>
    <p:extLst>
      <p:ext uri="{BB962C8B-B14F-4D97-AF65-F5344CB8AC3E}">
        <p14:creationId xmlns:p14="http://schemas.microsoft.com/office/powerpoint/2010/main" val="3783975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6B852-780C-B3B8-1C70-2AC60B301A9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9DD2CC8-D30F-FEBF-80A3-9E399FFF59C9}"/>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2" name="Title 1">
            <a:extLst>
              <a:ext uri="{FF2B5EF4-FFF2-40B4-BE49-F238E27FC236}">
                <a16:creationId xmlns:a16="http://schemas.microsoft.com/office/drawing/2014/main" id="{E662FBC4-3317-1A1A-3702-887CB0B8531D}"/>
              </a:ext>
            </a:extLst>
          </p:cNvPr>
          <p:cNvSpPr>
            <a:spLocks noGrp="1"/>
          </p:cNvSpPr>
          <p:nvPr>
            <p:ph type="title" idx="4294967295"/>
          </p:nvPr>
        </p:nvSpPr>
        <p:spPr>
          <a:xfrm>
            <a:off x="838200" y="310060"/>
            <a:ext cx="10515600" cy="1090613"/>
          </a:xfrm>
        </p:spPr>
        <p:txBody>
          <a:bodyPr>
            <a:normAutofit fontScale="90000"/>
          </a:bodyPr>
          <a:lstStyle/>
          <a:p>
            <a:pPr algn="ctr"/>
            <a:r>
              <a:rPr lang="en-IN" b="1" dirty="0">
                <a:latin typeface="Arial" panose="020B0604020202020204" pitchFamily="34" charset="0"/>
                <a:cs typeface="Arial" panose="020B0604020202020204" pitchFamily="34" charset="0"/>
              </a:rPr>
              <a:t>Results</a:t>
            </a:r>
            <a:br>
              <a:rPr lang="en-IN" b="1" dirty="0">
                <a:latin typeface="Arial" panose="020B0604020202020204" pitchFamily="34" charset="0"/>
                <a:cs typeface="Arial" panose="020B0604020202020204" pitchFamily="34" charset="0"/>
              </a:rPr>
            </a:br>
            <a:br>
              <a:rPr lang="en-US" sz="1800" b="0" i="0" u="none" strike="noStrike" baseline="0" dirty="0">
                <a:solidFill>
                  <a:srgbClr val="000000"/>
                </a:solidFill>
                <a:latin typeface="Arial" panose="020B0604020202020204" pitchFamily="34" charset="0"/>
                <a:cs typeface="Arial" panose="020B0604020202020204" pitchFamily="34" charset="0"/>
              </a:rPr>
            </a:br>
            <a:r>
              <a:rPr lang="en-US" sz="3100" b="1" u="none" strike="noStrike" baseline="0" dirty="0">
                <a:solidFill>
                  <a:srgbClr val="272C4F"/>
                </a:solidFill>
                <a:latin typeface="Arial" panose="020B0604020202020204" pitchFamily="34" charset="0"/>
                <a:cs typeface="Arial" panose="020B0604020202020204" pitchFamily="34" charset="0"/>
              </a:rPr>
              <a:t>Barriers (24 studies)</a:t>
            </a:r>
            <a:endParaRPr lang="en-IN" sz="3100" b="1" dirty="0">
              <a:latin typeface="Arial" panose="020B0604020202020204" pitchFamily="34" charset="0"/>
              <a:cs typeface="Arial" panose="020B0604020202020204" pitchFamily="34" charset="0"/>
            </a:endParaRPr>
          </a:p>
        </p:txBody>
      </p:sp>
      <p:graphicFrame>
        <p:nvGraphicFramePr>
          <p:cNvPr id="21" name="Table 20">
            <a:extLst>
              <a:ext uri="{FF2B5EF4-FFF2-40B4-BE49-F238E27FC236}">
                <a16:creationId xmlns:a16="http://schemas.microsoft.com/office/drawing/2014/main" id="{BADE5FB0-A716-B3C1-A0F4-80C21C08F7BF}"/>
              </a:ext>
            </a:extLst>
          </p:cNvPr>
          <p:cNvGraphicFramePr>
            <a:graphicFrameLocks noGrp="1"/>
          </p:cNvGraphicFramePr>
          <p:nvPr>
            <p:extLst>
              <p:ext uri="{D42A27DB-BD31-4B8C-83A1-F6EECF244321}">
                <p14:modId xmlns:p14="http://schemas.microsoft.com/office/powerpoint/2010/main" val="3607348348"/>
              </p:ext>
            </p:extLst>
          </p:nvPr>
        </p:nvGraphicFramePr>
        <p:xfrm>
          <a:off x="1347951" y="1478826"/>
          <a:ext cx="9773920" cy="4765157"/>
        </p:xfrm>
        <a:graphic>
          <a:graphicData uri="http://schemas.openxmlformats.org/drawingml/2006/table">
            <a:tbl>
              <a:tblPr firstRow="1">
                <a:tableStyleId>{21E4AEA4-8DFA-4A89-87EB-49C32662AFE0}</a:tableStyleId>
              </a:tblPr>
              <a:tblGrid>
                <a:gridCol w="2560320">
                  <a:extLst>
                    <a:ext uri="{9D8B030D-6E8A-4147-A177-3AD203B41FA5}">
                      <a16:colId xmlns:a16="http://schemas.microsoft.com/office/drawing/2014/main" val="2676972134"/>
                    </a:ext>
                  </a:extLst>
                </a:gridCol>
                <a:gridCol w="7213600">
                  <a:extLst>
                    <a:ext uri="{9D8B030D-6E8A-4147-A177-3AD203B41FA5}">
                      <a16:colId xmlns:a16="http://schemas.microsoft.com/office/drawing/2014/main" val="587024006"/>
                    </a:ext>
                  </a:extLst>
                </a:gridCol>
              </a:tblGrid>
              <a:tr h="271368">
                <a:tc>
                  <a:txBody>
                    <a:bodyPr/>
                    <a:lstStyle/>
                    <a:p>
                      <a:r>
                        <a:rPr lang="en-US" sz="1600" b="1"/>
                        <a:t>Category</a:t>
                      </a:r>
                      <a:endParaRPr lang="en-US" sz="1600"/>
                    </a:p>
                  </a:txBody>
                  <a:tcPr marL="50597" marR="50597" marT="25298" marB="25298" anchor="ctr"/>
                </a:tc>
                <a:tc>
                  <a:txBody>
                    <a:bodyPr/>
                    <a:lstStyle/>
                    <a:p>
                      <a:r>
                        <a:rPr lang="en-US" sz="1600" b="1" dirty="0"/>
                        <a:t>Key Barrier Examples</a:t>
                      </a:r>
                      <a:endParaRPr lang="en-US" sz="1600" dirty="0"/>
                    </a:p>
                  </a:txBody>
                  <a:tcPr marL="50597" marR="50597" marT="25298" marB="25298" anchor="ctr"/>
                </a:tc>
                <a:extLst>
                  <a:ext uri="{0D108BD9-81ED-4DB2-BD59-A6C34878D82A}">
                    <a16:rowId xmlns:a16="http://schemas.microsoft.com/office/drawing/2014/main" val="2099451425"/>
                  </a:ext>
                </a:extLst>
              </a:tr>
              <a:tr h="358175">
                <a:tc>
                  <a:txBody>
                    <a:bodyPr/>
                    <a:lstStyle/>
                    <a:p>
                      <a:r>
                        <a:rPr lang="en-US" sz="1600" b="1"/>
                        <a:t>1. Awareness &amp; Perception</a:t>
                      </a:r>
                      <a:endParaRPr lang="en-US" sz="1600"/>
                    </a:p>
                  </a:txBody>
                  <a:tcPr marL="50597" marR="50597" marT="25298" marB="25298" anchor="ctr"/>
                </a:tc>
                <a:tc>
                  <a:txBody>
                    <a:bodyPr/>
                    <a:lstStyle/>
                    <a:p>
                      <a:r>
                        <a:rPr lang="en-US" sz="1600"/>
                        <a:t>Low/no awareness, denial of need, age-related beliefs, felt AT won’t help</a:t>
                      </a:r>
                    </a:p>
                  </a:txBody>
                  <a:tcPr marL="50597" marR="50597" marT="25298" marB="25298" anchor="ctr"/>
                </a:tc>
                <a:extLst>
                  <a:ext uri="{0D108BD9-81ED-4DB2-BD59-A6C34878D82A}">
                    <a16:rowId xmlns:a16="http://schemas.microsoft.com/office/drawing/2014/main" val="3225941815"/>
                  </a:ext>
                </a:extLst>
              </a:tr>
              <a:tr h="363838">
                <a:tc>
                  <a:txBody>
                    <a:bodyPr/>
                    <a:lstStyle/>
                    <a:p>
                      <a:r>
                        <a:rPr lang="en-US" sz="1600" b="1"/>
                        <a:t>2. Financial</a:t>
                      </a:r>
                      <a:endParaRPr lang="en-US" sz="1600"/>
                    </a:p>
                  </a:txBody>
                  <a:tcPr marL="50597" marR="50597" marT="25298" marB="25298" anchor="ctr"/>
                </a:tc>
                <a:tc>
                  <a:txBody>
                    <a:bodyPr/>
                    <a:lstStyle/>
                    <a:p>
                      <a:r>
                        <a:rPr lang="en-US" sz="1600"/>
                        <a:t>High device cost, out-of-pocket expenses, no money for repairs or replacement</a:t>
                      </a:r>
                    </a:p>
                  </a:txBody>
                  <a:tcPr marL="50597" marR="50597" marT="25298" marB="25298" anchor="ctr"/>
                </a:tc>
                <a:extLst>
                  <a:ext uri="{0D108BD9-81ED-4DB2-BD59-A6C34878D82A}">
                    <a16:rowId xmlns:a16="http://schemas.microsoft.com/office/drawing/2014/main" val="3576240299"/>
                  </a:ext>
                </a:extLst>
              </a:tr>
              <a:tr h="358175">
                <a:tc>
                  <a:txBody>
                    <a:bodyPr/>
                    <a:lstStyle/>
                    <a:p>
                      <a:r>
                        <a:rPr lang="en-US" sz="1600" b="1"/>
                        <a:t>3. Accessibility</a:t>
                      </a:r>
                      <a:endParaRPr lang="en-US" sz="1600"/>
                    </a:p>
                  </a:txBody>
                  <a:tcPr marL="50597" marR="50597" marT="25298" marB="25298" anchor="ctr"/>
                </a:tc>
                <a:tc>
                  <a:txBody>
                    <a:bodyPr/>
                    <a:lstStyle/>
                    <a:p>
                      <a:r>
                        <a:rPr lang="en-US" sz="1600" dirty="0"/>
                        <a:t>Long travel, poor infrastructure, no escort, urban-centered services</a:t>
                      </a:r>
                    </a:p>
                  </a:txBody>
                  <a:tcPr marL="50597" marR="50597" marT="25298" marB="25298" anchor="ctr"/>
                </a:tc>
                <a:extLst>
                  <a:ext uri="{0D108BD9-81ED-4DB2-BD59-A6C34878D82A}">
                    <a16:rowId xmlns:a16="http://schemas.microsoft.com/office/drawing/2014/main" val="3980311821"/>
                  </a:ext>
                </a:extLst>
              </a:tr>
              <a:tr h="358175">
                <a:tc>
                  <a:txBody>
                    <a:bodyPr/>
                    <a:lstStyle/>
                    <a:p>
                      <a:r>
                        <a:rPr lang="en-US" sz="1600" b="1"/>
                        <a:t>4. Availability / Supply</a:t>
                      </a:r>
                      <a:endParaRPr lang="en-US" sz="1600"/>
                    </a:p>
                  </a:txBody>
                  <a:tcPr marL="50597" marR="50597" marT="25298" marB="25298" anchor="ctr"/>
                </a:tc>
                <a:tc>
                  <a:txBody>
                    <a:bodyPr/>
                    <a:lstStyle/>
                    <a:p>
                      <a:r>
                        <a:rPr lang="en-US" sz="1600"/>
                        <a:t>Devices not available locally, lack of trained staff, no repair system</a:t>
                      </a:r>
                    </a:p>
                  </a:txBody>
                  <a:tcPr marL="50597" marR="50597" marT="25298" marB="25298" anchor="ctr"/>
                </a:tc>
                <a:extLst>
                  <a:ext uri="{0D108BD9-81ED-4DB2-BD59-A6C34878D82A}">
                    <a16:rowId xmlns:a16="http://schemas.microsoft.com/office/drawing/2014/main" val="4163791175"/>
                  </a:ext>
                </a:extLst>
              </a:tr>
              <a:tr h="358175">
                <a:tc>
                  <a:txBody>
                    <a:bodyPr/>
                    <a:lstStyle/>
                    <a:p>
                      <a:r>
                        <a:rPr lang="en-US" sz="1600" b="1"/>
                        <a:t>5. Social Stigma</a:t>
                      </a:r>
                      <a:endParaRPr lang="en-US" sz="1600"/>
                    </a:p>
                  </a:txBody>
                  <a:tcPr marL="50597" marR="50597" marT="25298" marB="25298" anchor="ctr"/>
                </a:tc>
                <a:tc>
                  <a:txBody>
                    <a:bodyPr/>
                    <a:lstStyle/>
                    <a:p>
                      <a:r>
                        <a:rPr lang="en-US" sz="1600"/>
                        <a:t>Embarrassment, teasing, discrimination, stigma with aging or disability</a:t>
                      </a:r>
                    </a:p>
                  </a:txBody>
                  <a:tcPr marL="50597" marR="50597" marT="25298" marB="25298" anchor="ctr"/>
                </a:tc>
                <a:extLst>
                  <a:ext uri="{0D108BD9-81ED-4DB2-BD59-A6C34878D82A}">
                    <a16:rowId xmlns:a16="http://schemas.microsoft.com/office/drawing/2014/main" val="2056643666"/>
                  </a:ext>
                </a:extLst>
              </a:tr>
              <a:tr h="358175">
                <a:tc>
                  <a:txBody>
                    <a:bodyPr/>
                    <a:lstStyle/>
                    <a:p>
                      <a:r>
                        <a:rPr lang="en-US" sz="1600" b="1"/>
                        <a:t>6. Device Issues</a:t>
                      </a:r>
                      <a:endParaRPr lang="en-US" sz="1600"/>
                    </a:p>
                  </a:txBody>
                  <a:tcPr marL="50597" marR="50597" marT="25298" marB="25298" anchor="ctr"/>
                </a:tc>
                <a:tc>
                  <a:txBody>
                    <a:bodyPr/>
                    <a:lstStyle/>
                    <a:p>
                      <a:r>
                        <a:rPr lang="en-US" sz="1600" dirty="0"/>
                        <a:t>Poor fit/quality, uncomfortable, not customizable, malfunctioning devices</a:t>
                      </a:r>
                    </a:p>
                  </a:txBody>
                  <a:tcPr marL="50597" marR="50597" marT="25298" marB="25298" anchor="ctr"/>
                </a:tc>
                <a:extLst>
                  <a:ext uri="{0D108BD9-81ED-4DB2-BD59-A6C34878D82A}">
                    <a16:rowId xmlns:a16="http://schemas.microsoft.com/office/drawing/2014/main" val="1778373029"/>
                  </a:ext>
                </a:extLst>
              </a:tr>
              <a:tr h="271368">
                <a:tc>
                  <a:txBody>
                    <a:bodyPr/>
                    <a:lstStyle/>
                    <a:p>
                      <a:r>
                        <a:rPr lang="en-US" sz="1600" b="1"/>
                        <a:t>7. Behavioral</a:t>
                      </a:r>
                      <a:endParaRPr lang="en-US" sz="1600"/>
                    </a:p>
                  </a:txBody>
                  <a:tcPr marL="50597" marR="50597" marT="25298" marB="25298" anchor="ctr"/>
                </a:tc>
                <a:tc>
                  <a:txBody>
                    <a:bodyPr/>
                    <a:lstStyle/>
                    <a:p>
                      <a:r>
                        <a:rPr lang="en-US" sz="1600" dirty="0"/>
                        <a:t>Forgetfulness, laziness, disinterest, non-compliance</a:t>
                      </a:r>
                    </a:p>
                  </a:txBody>
                  <a:tcPr marL="50597" marR="50597" marT="25298" marB="25298" anchor="ctr"/>
                </a:tc>
                <a:extLst>
                  <a:ext uri="{0D108BD9-81ED-4DB2-BD59-A6C34878D82A}">
                    <a16:rowId xmlns:a16="http://schemas.microsoft.com/office/drawing/2014/main" val="626219140"/>
                  </a:ext>
                </a:extLst>
              </a:tr>
              <a:tr h="358175">
                <a:tc>
                  <a:txBody>
                    <a:bodyPr/>
                    <a:lstStyle/>
                    <a:p>
                      <a:r>
                        <a:rPr lang="en-US" sz="1600" b="1"/>
                        <a:t>8. Policy / Bureaucracy</a:t>
                      </a:r>
                      <a:endParaRPr lang="en-US" sz="1600"/>
                    </a:p>
                  </a:txBody>
                  <a:tcPr marL="50597" marR="50597" marT="25298" marB="25298" anchor="ctr"/>
                </a:tc>
                <a:tc>
                  <a:txBody>
                    <a:bodyPr/>
                    <a:lstStyle/>
                    <a:p>
                      <a:r>
                        <a:rPr lang="en-US" sz="1600" dirty="0"/>
                        <a:t>Complex procedures, limited structured programs</a:t>
                      </a:r>
                    </a:p>
                  </a:txBody>
                  <a:tcPr marL="50597" marR="50597" marT="25298" marB="25298" anchor="ctr"/>
                </a:tc>
                <a:extLst>
                  <a:ext uri="{0D108BD9-81ED-4DB2-BD59-A6C34878D82A}">
                    <a16:rowId xmlns:a16="http://schemas.microsoft.com/office/drawing/2014/main" val="3972765344"/>
                  </a:ext>
                </a:extLst>
              </a:tr>
              <a:tr h="358175">
                <a:tc>
                  <a:txBody>
                    <a:bodyPr/>
                    <a:lstStyle/>
                    <a:p>
                      <a:r>
                        <a:rPr lang="en-US" sz="1600" b="1"/>
                        <a:t>9. Healthcare System</a:t>
                      </a:r>
                      <a:endParaRPr lang="en-US" sz="1600"/>
                    </a:p>
                  </a:txBody>
                  <a:tcPr marL="50597" marR="50597" marT="25298" marB="25298" anchor="ctr"/>
                </a:tc>
                <a:tc>
                  <a:txBody>
                    <a:bodyPr/>
                    <a:lstStyle/>
                    <a:p>
                      <a:r>
                        <a:rPr lang="en-US" sz="1600"/>
                        <a:t>Apathy, no follow-up, misinformation, lack of counselling</a:t>
                      </a:r>
                    </a:p>
                  </a:txBody>
                  <a:tcPr marL="50597" marR="50597" marT="25298" marB="25298" anchor="ctr"/>
                </a:tc>
                <a:extLst>
                  <a:ext uri="{0D108BD9-81ED-4DB2-BD59-A6C34878D82A}">
                    <a16:rowId xmlns:a16="http://schemas.microsoft.com/office/drawing/2014/main" val="3438187400"/>
                  </a:ext>
                </a:extLst>
              </a:tr>
              <a:tr h="271368">
                <a:tc>
                  <a:txBody>
                    <a:bodyPr/>
                    <a:lstStyle/>
                    <a:p>
                      <a:r>
                        <a:rPr lang="en-US" sz="1600" b="1"/>
                        <a:t>10. Environmental</a:t>
                      </a:r>
                      <a:endParaRPr lang="en-US" sz="1600"/>
                    </a:p>
                  </a:txBody>
                  <a:tcPr marL="50597" marR="50597" marT="25298" marB="25298" anchor="ctr"/>
                </a:tc>
                <a:tc>
                  <a:txBody>
                    <a:bodyPr/>
                    <a:lstStyle/>
                    <a:p>
                      <a:r>
                        <a:rPr lang="en-US" sz="1600"/>
                        <a:t>Unsafe roads, poor lighting, unfriendly infrastructure</a:t>
                      </a:r>
                    </a:p>
                  </a:txBody>
                  <a:tcPr marL="50597" marR="50597" marT="25298" marB="25298" anchor="ctr"/>
                </a:tc>
                <a:extLst>
                  <a:ext uri="{0D108BD9-81ED-4DB2-BD59-A6C34878D82A}">
                    <a16:rowId xmlns:a16="http://schemas.microsoft.com/office/drawing/2014/main" val="980604012"/>
                  </a:ext>
                </a:extLst>
              </a:tr>
              <a:tr h="358175">
                <a:tc>
                  <a:txBody>
                    <a:bodyPr/>
                    <a:lstStyle/>
                    <a:p>
                      <a:r>
                        <a:rPr lang="en-US" sz="1600" b="1"/>
                        <a:t>11. Acceptance / Adaptation</a:t>
                      </a:r>
                      <a:endParaRPr lang="en-US" sz="1600"/>
                    </a:p>
                  </a:txBody>
                  <a:tcPr marL="50597" marR="50597" marT="25298" marB="25298" anchor="ctr"/>
                </a:tc>
                <a:tc>
                  <a:txBody>
                    <a:bodyPr/>
                    <a:lstStyle/>
                    <a:p>
                      <a:r>
                        <a:rPr lang="en-US" sz="1600"/>
                        <a:t>Family/user rejection, discomfort, abandonment due to pain</a:t>
                      </a:r>
                    </a:p>
                  </a:txBody>
                  <a:tcPr marL="50597" marR="50597" marT="25298" marB="25298" anchor="ctr"/>
                </a:tc>
                <a:extLst>
                  <a:ext uri="{0D108BD9-81ED-4DB2-BD59-A6C34878D82A}">
                    <a16:rowId xmlns:a16="http://schemas.microsoft.com/office/drawing/2014/main" val="2304551453"/>
                  </a:ext>
                </a:extLst>
              </a:tr>
              <a:tr h="271368">
                <a:tc>
                  <a:txBody>
                    <a:bodyPr/>
                    <a:lstStyle/>
                    <a:p>
                      <a:r>
                        <a:rPr lang="en-US" sz="1600" b="1"/>
                        <a:t>12. Dissatisfaction</a:t>
                      </a:r>
                      <a:endParaRPr lang="en-US" sz="1600"/>
                    </a:p>
                  </a:txBody>
                  <a:tcPr marL="50597" marR="50597" marT="25298" marB="25298" anchor="ctr"/>
                </a:tc>
                <a:tc>
                  <a:txBody>
                    <a:bodyPr/>
                    <a:lstStyle/>
                    <a:p>
                      <a:r>
                        <a:rPr lang="en-US" sz="1600"/>
                        <a:t>No perceived benefit, unmet expectations</a:t>
                      </a:r>
                    </a:p>
                  </a:txBody>
                  <a:tcPr marL="50597" marR="50597" marT="25298" marB="25298" anchor="ctr"/>
                </a:tc>
                <a:extLst>
                  <a:ext uri="{0D108BD9-81ED-4DB2-BD59-A6C34878D82A}">
                    <a16:rowId xmlns:a16="http://schemas.microsoft.com/office/drawing/2014/main" val="2062860503"/>
                  </a:ext>
                </a:extLst>
              </a:tr>
              <a:tr h="358175">
                <a:tc>
                  <a:txBody>
                    <a:bodyPr/>
                    <a:lstStyle/>
                    <a:p>
                      <a:r>
                        <a:rPr lang="en-US" sz="1600" b="1"/>
                        <a:t>13. Design / Functionality</a:t>
                      </a:r>
                      <a:endParaRPr lang="en-US" sz="1600"/>
                    </a:p>
                  </a:txBody>
                  <a:tcPr marL="50597" marR="50597" marT="25298" marB="25298" anchor="ctr"/>
                </a:tc>
                <a:tc>
                  <a:txBody>
                    <a:bodyPr/>
                    <a:lstStyle/>
                    <a:p>
                      <a:r>
                        <a:rPr lang="en-US" sz="1600" dirty="0"/>
                        <a:t>Standardized design, not user-centered, not suited for Indian needs</a:t>
                      </a:r>
                    </a:p>
                  </a:txBody>
                  <a:tcPr marL="50597" marR="50597" marT="25298" marB="25298" anchor="ctr"/>
                </a:tc>
                <a:extLst>
                  <a:ext uri="{0D108BD9-81ED-4DB2-BD59-A6C34878D82A}">
                    <a16:rowId xmlns:a16="http://schemas.microsoft.com/office/drawing/2014/main" val="1181640067"/>
                  </a:ext>
                </a:extLst>
              </a:tr>
            </a:tbl>
          </a:graphicData>
        </a:graphic>
      </p:graphicFrame>
      <p:pic>
        <p:nvPicPr>
          <p:cNvPr id="22" name="Picture 21">
            <a:extLst>
              <a:ext uri="{FF2B5EF4-FFF2-40B4-BE49-F238E27FC236}">
                <a16:creationId xmlns:a16="http://schemas.microsoft.com/office/drawing/2014/main" id="{F18E3A91-1DDB-74B6-41F0-CE6C640C62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890685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14</a:t>
            </a:fld>
            <a:endParaRPr lang="en-IN"/>
          </a:p>
        </p:txBody>
      </p:sp>
      <p:graphicFrame>
        <p:nvGraphicFramePr>
          <p:cNvPr id="7" name="Content Placeholder 6">
            <a:extLst>
              <a:ext uri="{FF2B5EF4-FFF2-40B4-BE49-F238E27FC236}">
                <a16:creationId xmlns:a16="http://schemas.microsoft.com/office/drawing/2014/main" id="{F2C47A73-D018-B9AB-86C7-E896CA92D703}"/>
              </a:ext>
            </a:extLst>
          </p:cNvPr>
          <p:cNvGraphicFramePr>
            <a:graphicFrameLocks noGrp="1"/>
          </p:cNvGraphicFramePr>
          <p:nvPr>
            <p:ph idx="4294967295"/>
            <p:extLst>
              <p:ext uri="{D42A27DB-BD31-4B8C-83A1-F6EECF244321}">
                <p14:modId xmlns:p14="http://schemas.microsoft.com/office/powerpoint/2010/main" val="3635191788"/>
              </p:ext>
            </p:extLst>
          </p:nvPr>
        </p:nvGraphicFramePr>
        <p:xfrm>
          <a:off x="1503680" y="1601717"/>
          <a:ext cx="9441582" cy="4351338"/>
        </p:xfrm>
        <a:graphic>
          <a:graphicData uri="http://schemas.openxmlformats.org/drawingml/2006/table">
            <a:tbl>
              <a:tblPr firstRow="1">
                <a:tableStyleId>{21E4AEA4-8DFA-4A89-87EB-49C32662AFE0}</a:tableStyleId>
              </a:tblPr>
              <a:tblGrid>
                <a:gridCol w="3816551">
                  <a:extLst>
                    <a:ext uri="{9D8B030D-6E8A-4147-A177-3AD203B41FA5}">
                      <a16:colId xmlns:a16="http://schemas.microsoft.com/office/drawing/2014/main" val="691085029"/>
                    </a:ext>
                  </a:extLst>
                </a:gridCol>
                <a:gridCol w="5625031">
                  <a:extLst>
                    <a:ext uri="{9D8B030D-6E8A-4147-A177-3AD203B41FA5}">
                      <a16:colId xmlns:a16="http://schemas.microsoft.com/office/drawing/2014/main" val="3114253455"/>
                    </a:ext>
                  </a:extLst>
                </a:gridCol>
              </a:tblGrid>
              <a:tr h="328403">
                <a:tc>
                  <a:txBody>
                    <a:bodyPr/>
                    <a:lstStyle/>
                    <a:p>
                      <a:r>
                        <a:rPr lang="en-US" sz="1600" b="1" dirty="0"/>
                        <a:t>Category</a:t>
                      </a:r>
                      <a:endParaRPr lang="en-US" sz="1600" dirty="0"/>
                    </a:p>
                  </a:txBody>
                  <a:tcPr marL="82101" marR="82101" marT="41050" marB="41050" anchor="ctr"/>
                </a:tc>
                <a:tc>
                  <a:txBody>
                    <a:bodyPr/>
                    <a:lstStyle/>
                    <a:p>
                      <a:r>
                        <a:rPr lang="en-US" sz="1600" b="1" dirty="0"/>
                        <a:t>Key Facilitator Examples</a:t>
                      </a:r>
                      <a:endParaRPr lang="en-US" sz="1600" dirty="0"/>
                    </a:p>
                  </a:txBody>
                  <a:tcPr marL="82101" marR="82101" marT="41050" marB="41050" anchor="ctr"/>
                </a:tc>
                <a:extLst>
                  <a:ext uri="{0D108BD9-81ED-4DB2-BD59-A6C34878D82A}">
                    <a16:rowId xmlns:a16="http://schemas.microsoft.com/office/drawing/2014/main" val="958323100"/>
                  </a:ext>
                </a:extLst>
              </a:tr>
              <a:tr h="574705">
                <a:tc>
                  <a:txBody>
                    <a:bodyPr/>
                    <a:lstStyle/>
                    <a:p>
                      <a:r>
                        <a:rPr lang="en-US" sz="1600" b="1"/>
                        <a:t>1. Perceived Benefit / Experience</a:t>
                      </a:r>
                      <a:endParaRPr lang="en-US" sz="1600"/>
                    </a:p>
                  </a:txBody>
                  <a:tcPr marL="82101" marR="82101" marT="41050" marB="41050" anchor="ctr"/>
                </a:tc>
                <a:tc>
                  <a:txBody>
                    <a:bodyPr/>
                    <a:lstStyle/>
                    <a:p>
                      <a:r>
                        <a:rPr lang="en-US" sz="1600"/>
                        <a:t>Vision improvement, improved daily function, comfort with devices, feeling normal</a:t>
                      </a:r>
                    </a:p>
                  </a:txBody>
                  <a:tcPr marL="82101" marR="82101" marT="41050" marB="41050" anchor="ctr"/>
                </a:tc>
                <a:extLst>
                  <a:ext uri="{0D108BD9-81ED-4DB2-BD59-A6C34878D82A}">
                    <a16:rowId xmlns:a16="http://schemas.microsoft.com/office/drawing/2014/main" val="1180472328"/>
                  </a:ext>
                </a:extLst>
              </a:tr>
              <a:tr h="574705">
                <a:tc>
                  <a:txBody>
                    <a:bodyPr/>
                    <a:lstStyle/>
                    <a:p>
                      <a:r>
                        <a:rPr lang="en-US" sz="1600" b="1"/>
                        <a:t>2. Health System &amp; Service Delivery</a:t>
                      </a:r>
                      <a:endParaRPr lang="en-US" sz="1600"/>
                    </a:p>
                  </a:txBody>
                  <a:tcPr marL="82101" marR="82101" marT="41050" marB="41050" anchor="ctr"/>
                </a:tc>
                <a:tc>
                  <a:txBody>
                    <a:bodyPr/>
                    <a:lstStyle/>
                    <a:p>
                      <a:r>
                        <a:rPr lang="en-US" sz="1600" dirty="0"/>
                        <a:t>Local providers (e.g. ophthalmologists, eye camps), ASHAs, DDRCs, trained community workers</a:t>
                      </a:r>
                    </a:p>
                  </a:txBody>
                  <a:tcPr marL="82101" marR="82101" marT="41050" marB="41050" anchor="ctr"/>
                </a:tc>
                <a:extLst>
                  <a:ext uri="{0D108BD9-81ED-4DB2-BD59-A6C34878D82A}">
                    <a16:rowId xmlns:a16="http://schemas.microsoft.com/office/drawing/2014/main" val="3725082952"/>
                  </a:ext>
                </a:extLst>
              </a:tr>
              <a:tr h="574705">
                <a:tc>
                  <a:txBody>
                    <a:bodyPr/>
                    <a:lstStyle/>
                    <a:p>
                      <a:r>
                        <a:rPr lang="en-US" sz="1600" b="1"/>
                        <a:t>3. Civil Society &amp; Community Support</a:t>
                      </a:r>
                      <a:endParaRPr lang="en-US" sz="1600"/>
                    </a:p>
                  </a:txBody>
                  <a:tcPr marL="82101" marR="82101" marT="41050" marB="41050" anchor="ctr"/>
                </a:tc>
                <a:tc>
                  <a:txBody>
                    <a:bodyPr/>
                    <a:lstStyle/>
                    <a:p>
                      <a:r>
                        <a:rPr lang="en-US" sz="1600"/>
                        <a:t>NGO-run camps, CSR initiatives, DPOs, donations, community-run programs</a:t>
                      </a:r>
                    </a:p>
                  </a:txBody>
                  <a:tcPr marL="82101" marR="82101" marT="41050" marB="41050" anchor="ctr"/>
                </a:tc>
                <a:extLst>
                  <a:ext uri="{0D108BD9-81ED-4DB2-BD59-A6C34878D82A}">
                    <a16:rowId xmlns:a16="http://schemas.microsoft.com/office/drawing/2014/main" val="3572354500"/>
                  </a:ext>
                </a:extLst>
              </a:tr>
              <a:tr h="574705">
                <a:tc>
                  <a:txBody>
                    <a:bodyPr/>
                    <a:lstStyle/>
                    <a:p>
                      <a:r>
                        <a:rPr lang="en-US" sz="1600" b="1"/>
                        <a:t>4. Social &amp; Family Support</a:t>
                      </a:r>
                      <a:endParaRPr lang="en-US" sz="1600"/>
                    </a:p>
                  </a:txBody>
                  <a:tcPr marL="82101" marR="82101" marT="41050" marB="41050" anchor="ctr"/>
                </a:tc>
                <a:tc>
                  <a:txBody>
                    <a:bodyPr/>
                    <a:lstStyle/>
                    <a:p>
                      <a:r>
                        <a:rPr lang="en-US" sz="1600" dirty="0"/>
                        <a:t>Family encouragement, peer support, optimistic parenting</a:t>
                      </a:r>
                    </a:p>
                  </a:txBody>
                  <a:tcPr marL="82101" marR="82101" marT="41050" marB="41050" anchor="ctr"/>
                </a:tc>
                <a:extLst>
                  <a:ext uri="{0D108BD9-81ED-4DB2-BD59-A6C34878D82A}">
                    <a16:rowId xmlns:a16="http://schemas.microsoft.com/office/drawing/2014/main" val="1017576786"/>
                  </a:ext>
                </a:extLst>
              </a:tr>
              <a:tr h="574705">
                <a:tc>
                  <a:txBody>
                    <a:bodyPr/>
                    <a:lstStyle/>
                    <a:p>
                      <a:r>
                        <a:rPr lang="en-US" sz="1600" b="1"/>
                        <a:t>5. Education</a:t>
                      </a:r>
                      <a:endParaRPr lang="en-US" sz="1600"/>
                    </a:p>
                  </a:txBody>
                  <a:tcPr marL="82101" marR="82101" marT="41050" marB="41050" anchor="ctr"/>
                </a:tc>
                <a:tc>
                  <a:txBody>
                    <a:bodyPr/>
                    <a:lstStyle/>
                    <a:p>
                      <a:r>
                        <a:rPr lang="en-US" sz="1600"/>
                        <a:t>Literacy level, teacher support, inclusive schools using AT (e.g., large print, braille)</a:t>
                      </a:r>
                    </a:p>
                  </a:txBody>
                  <a:tcPr marL="82101" marR="82101" marT="41050" marB="41050" anchor="ctr"/>
                </a:tc>
                <a:extLst>
                  <a:ext uri="{0D108BD9-81ED-4DB2-BD59-A6C34878D82A}">
                    <a16:rowId xmlns:a16="http://schemas.microsoft.com/office/drawing/2014/main" val="2329669751"/>
                  </a:ext>
                </a:extLst>
              </a:tr>
              <a:tr h="574705">
                <a:tc>
                  <a:txBody>
                    <a:bodyPr/>
                    <a:lstStyle/>
                    <a:p>
                      <a:r>
                        <a:rPr lang="en-US" sz="1600" b="1"/>
                        <a:t>6. Technology &amp; Innovation</a:t>
                      </a:r>
                      <a:endParaRPr lang="en-US" sz="1600"/>
                    </a:p>
                  </a:txBody>
                  <a:tcPr marL="82101" marR="82101" marT="41050" marB="41050" anchor="ctr"/>
                </a:tc>
                <a:tc>
                  <a:txBody>
                    <a:bodyPr/>
                    <a:lstStyle/>
                    <a:p>
                      <a:r>
                        <a:rPr lang="en-US" sz="1600"/>
                        <a:t>Accessibility apps (JAWS), smartphones, internet for independence</a:t>
                      </a:r>
                    </a:p>
                  </a:txBody>
                  <a:tcPr marL="82101" marR="82101" marT="41050" marB="41050" anchor="ctr"/>
                </a:tc>
                <a:extLst>
                  <a:ext uri="{0D108BD9-81ED-4DB2-BD59-A6C34878D82A}">
                    <a16:rowId xmlns:a16="http://schemas.microsoft.com/office/drawing/2014/main" val="2863693880"/>
                  </a:ext>
                </a:extLst>
              </a:tr>
              <a:tr h="574705">
                <a:tc>
                  <a:txBody>
                    <a:bodyPr/>
                    <a:lstStyle/>
                    <a:p>
                      <a:r>
                        <a:rPr lang="en-US" sz="1600" b="1"/>
                        <a:t>7. Financial Care</a:t>
                      </a:r>
                      <a:endParaRPr lang="en-US" sz="1600"/>
                    </a:p>
                  </a:txBody>
                  <a:tcPr marL="82101" marR="82101" marT="41050" marB="41050" anchor="ctr"/>
                </a:tc>
                <a:tc>
                  <a:txBody>
                    <a:bodyPr/>
                    <a:lstStyle/>
                    <a:p>
                      <a:r>
                        <a:rPr lang="en-US" sz="1600" dirty="0"/>
                        <a:t>Affordable local materials, local artisans trained for repairs</a:t>
                      </a:r>
                    </a:p>
                  </a:txBody>
                  <a:tcPr marL="82101" marR="82101" marT="41050" marB="41050" anchor="ctr"/>
                </a:tc>
                <a:extLst>
                  <a:ext uri="{0D108BD9-81ED-4DB2-BD59-A6C34878D82A}">
                    <a16:rowId xmlns:a16="http://schemas.microsoft.com/office/drawing/2014/main" val="1165191985"/>
                  </a:ext>
                </a:extLst>
              </a:tr>
            </a:tbl>
          </a:graphicData>
        </a:graphic>
      </p:graphicFrame>
      <p:sp>
        <p:nvSpPr>
          <p:cNvPr id="10" name="Title 1">
            <a:extLst>
              <a:ext uri="{FF2B5EF4-FFF2-40B4-BE49-F238E27FC236}">
                <a16:creationId xmlns:a16="http://schemas.microsoft.com/office/drawing/2014/main" id="{C77D41C7-4233-C4A3-4CB4-E650339BE48F}"/>
              </a:ext>
            </a:extLst>
          </p:cNvPr>
          <p:cNvSpPr txBox="1">
            <a:spLocks/>
          </p:cNvSpPr>
          <p:nvPr/>
        </p:nvSpPr>
        <p:spPr>
          <a:xfrm>
            <a:off x="838200" y="242163"/>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4100" b="1" dirty="0">
                <a:latin typeface="Arial" panose="020B0604020202020204" pitchFamily="34" charset="0"/>
                <a:cs typeface="Arial" panose="020B0604020202020204" pitchFamily="34" charset="0"/>
              </a:rPr>
              <a:t>Results</a:t>
            </a:r>
            <a:br>
              <a:rPr lang="en-IN" b="1" dirty="0">
                <a:latin typeface="Arial" panose="020B0604020202020204" pitchFamily="34" charset="0"/>
                <a:cs typeface="Arial" panose="020B0604020202020204" pitchFamily="34" charset="0"/>
              </a:rPr>
            </a:br>
            <a:br>
              <a:rPr lang="en-US" sz="1800" dirty="0">
                <a:solidFill>
                  <a:srgbClr val="000000"/>
                </a:solidFill>
                <a:latin typeface="Arial" panose="020B0604020202020204" pitchFamily="34" charset="0"/>
                <a:cs typeface="Arial" panose="020B0604020202020204" pitchFamily="34" charset="0"/>
              </a:rPr>
            </a:br>
            <a:r>
              <a:rPr lang="en-US" sz="2900" b="1" dirty="0">
                <a:solidFill>
                  <a:srgbClr val="272C4F"/>
                </a:solidFill>
                <a:latin typeface="Arial" panose="020B0604020202020204" pitchFamily="34" charset="0"/>
                <a:cs typeface="Arial" panose="020B0604020202020204" pitchFamily="34" charset="0"/>
              </a:rPr>
              <a:t>Facilitators (14 Studies)</a:t>
            </a:r>
            <a:endParaRPr lang="en-IN" b="1"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811E4F65-576B-52A2-E827-E277A2DAE4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2" name="TextBox 1">
            <a:extLst>
              <a:ext uri="{FF2B5EF4-FFF2-40B4-BE49-F238E27FC236}">
                <a16:creationId xmlns:a16="http://schemas.microsoft.com/office/drawing/2014/main" id="{A7663867-5EB1-CBCB-627B-1F7666BCE3F3}"/>
              </a:ext>
            </a:extLst>
          </p:cNvPr>
          <p:cNvSpPr txBox="1"/>
          <p:nvPr/>
        </p:nvSpPr>
        <p:spPr>
          <a:xfrm>
            <a:off x="193040" y="6042231"/>
            <a:ext cx="11998960" cy="307777"/>
          </a:xfrm>
          <a:prstGeom prst="rect">
            <a:avLst/>
          </a:prstGeom>
          <a:noFill/>
        </p:spPr>
        <p:txBody>
          <a:bodyPr wrap="square" rtlCol="0">
            <a:spAutoFit/>
          </a:bodyPr>
          <a:lstStyle/>
          <a:p>
            <a:r>
              <a:rPr lang="en-US" sz="1400" dirty="0">
                <a:effectLst/>
                <a:latin typeface="Arial" panose="020B0604020202020204" pitchFamily="34" charset="0"/>
                <a:ea typeface="Times New Roman" panose="02020603050405020304" pitchFamily="18" charset="0"/>
                <a:cs typeface="Arial" panose="020B0604020202020204" pitchFamily="34" charset="0"/>
              </a:rPr>
              <a:t>DDRC: Deendayal Disabled Rehabilitation Scheme; </a:t>
            </a:r>
            <a:r>
              <a:rPr lang="en-US" sz="1400" dirty="0">
                <a:latin typeface="Arial" panose="020B0604020202020204" pitchFamily="34" charset="0"/>
                <a:cs typeface="Arial" panose="020B0604020202020204" pitchFamily="34" charset="0"/>
              </a:rPr>
              <a:t>DPO: </a:t>
            </a:r>
            <a:r>
              <a:rPr lang="en-US" sz="1400" dirty="0">
                <a:effectLst/>
                <a:latin typeface="Arial" panose="020B0604020202020204" pitchFamily="34" charset="0"/>
                <a:ea typeface="Times New Roman" panose="02020603050405020304" pitchFamily="18" charset="0"/>
                <a:cs typeface="Arial" panose="020B0604020202020204" pitchFamily="34" charset="0"/>
              </a:rPr>
              <a:t>Disabled People’s Organizations; </a:t>
            </a:r>
            <a:r>
              <a:rPr lang="en-US" sz="1400" dirty="0">
                <a:latin typeface="Arial" panose="020B0604020202020204" pitchFamily="34" charset="0"/>
                <a:cs typeface="Arial" panose="020B0604020202020204" pitchFamily="34" charset="0"/>
              </a:rPr>
              <a:t>JAWS: </a:t>
            </a:r>
            <a:r>
              <a:rPr lang="en-US" sz="1400" dirty="0">
                <a:effectLst/>
                <a:latin typeface="Arial" panose="020B0604020202020204" pitchFamily="34" charset="0"/>
                <a:ea typeface="Times New Roman" panose="02020603050405020304" pitchFamily="18" charset="0"/>
                <a:cs typeface="Arial" panose="020B0604020202020204" pitchFamily="34" charset="0"/>
              </a:rPr>
              <a:t>Job Access With Speech (screen reader software)</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8613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latin typeface="Arial" panose="020B0604020202020204" pitchFamily="34" charset="0"/>
                <a:cs typeface="Arial" panose="020B0604020202020204" pitchFamily="34" charset="0"/>
              </a:rPr>
              <a:t>15</a:t>
            </a:fld>
            <a:endParaRPr lang="en-IN">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40D59676-68AE-B31D-2B17-777B3CE4CB84}"/>
              </a:ext>
            </a:extLst>
          </p:cNvPr>
          <p:cNvSpPr>
            <a:spLocks noGrp="1"/>
          </p:cNvSpPr>
          <p:nvPr>
            <p:ph type="title" idx="4294967295"/>
          </p:nvPr>
        </p:nvSpPr>
        <p:spPr>
          <a:xfrm>
            <a:off x="1066799" y="-66402"/>
            <a:ext cx="10058400" cy="1449388"/>
          </a:xfrm>
        </p:spPr>
        <p:txBody>
          <a:bodyPr>
            <a:normAutofit/>
          </a:bodyPr>
          <a:lstStyle/>
          <a:p>
            <a:pPr algn="ctr"/>
            <a:r>
              <a:rPr lang="en-IN" sz="4000" b="1" dirty="0">
                <a:latin typeface="Arial" panose="020B0604020202020204" pitchFamily="34" charset="0"/>
                <a:cs typeface="Arial" panose="020B0604020202020204" pitchFamily="34"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4294967295"/>
          </p:nvPr>
        </p:nvSpPr>
        <p:spPr>
          <a:xfrm>
            <a:off x="375443" y="1631791"/>
            <a:ext cx="11441113" cy="4021138"/>
          </a:xfrm>
        </p:spPr>
        <p:txBody>
          <a:bodyPr>
            <a:noAutofit/>
          </a:bodyPr>
          <a:lstStyle/>
          <a:p>
            <a:pPr algn="just">
              <a:lnSpc>
                <a:spcPct val="100000"/>
              </a:lnSpc>
              <a:buFont typeface="Arial" panose="020B0604020202020204" pitchFamily="34" charset="0"/>
              <a:buChar char="•"/>
            </a:pPr>
            <a:r>
              <a:rPr lang="en-US" dirty="0">
                <a:latin typeface="Arial" panose="020B0604020202020204" pitchFamily="34" charset="0"/>
                <a:cs typeface="Arial" panose="020B0604020202020204" pitchFamily="34" charset="0"/>
              </a:rPr>
              <a:t>Despite numerous studies on vision, unmet needs for spectacles remain high across various studies (up to 88.86%), suggesting persistent barriers to access even for relatively simple AT such as spectacles.</a:t>
            </a:r>
          </a:p>
          <a:p>
            <a:pPr algn="just">
              <a:lnSpc>
                <a:spcPct val="100000"/>
              </a:lnSpc>
              <a:buFont typeface="Arial" panose="020B0604020202020204" pitchFamily="34" charset="0"/>
              <a:buChar char="•"/>
            </a:pPr>
            <a:r>
              <a:rPr lang="en-US" b="0" i="0" u="none" strike="noStrike" baseline="0" dirty="0">
                <a:latin typeface="Arial" panose="020B0604020202020204" pitchFamily="34" charset="0"/>
                <a:cs typeface="Arial" panose="020B0604020202020204" pitchFamily="34" charset="0"/>
              </a:rPr>
              <a:t>Data on the barriers and facilitators of AT coverage were more comprehensive.</a:t>
            </a:r>
          </a:p>
          <a:p>
            <a:pPr algn="just" eaLnBrk="0" fontAlgn="base" hangingPunct="0">
              <a:lnSpc>
                <a:spcPct val="100000"/>
              </a:lnSpc>
              <a:spcBef>
                <a:spcPct val="0"/>
              </a:spcBef>
              <a:spcAft>
                <a:spcPct val="0"/>
              </a:spcAft>
              <a:buClrTx/>
              <a:buSzTx/>
              <a:buFont typeface="Arial" panose="020B0604020202020204" pitchFamily="34" charset="0"/>
              <a:buChar char="•"/>
            </a:pPr>
            <a:r>
              <a:rPr kumimoji="0" lang="en-US" altLang="en-US" sz="2000" i="0" u="none" strike="noStrike" cap="none" normalizeH="0" baseline="0" dirty="0">
                <a:ln>
                  <a:noFill/>
                </a:ln>
                <a:solidFill>
                  <a:schemeClr val="tx1"/>
                </a:solidFill>
                <a:effectLst/>
                <a:latin typeface="Arial" panose="020B0604020202020204" pitchFamily="34" charset="0"/>
                <a:cs typeface="Arial" panose="020B0604020202020204" pitchFamily="34" charset="0"/>
              </a:rPr>
              <a:t>Lack of awareness emerged as the most common and cross-cutting barrier across all functional domains, affecting both initial care-seeking and continued use of assistive technology.</a:t>
            </a:r>
          </a:p>
          <a:p>
            <a:pPr algn="just" eaLnBrk="0" fontAlgn="base" hangingPunct="0">
              <a:lnSpc>
                <a:spcPct val="100000"/>
              </a:lnSpc>
              <a:spcBef>
                <a:spcPct val="0"/>
              </a:spcBef>
              <a:spcAft>
                <a:spcPct val="0"/>
              </a:spcAft>
              <a:buClrTx/>
              <a:buSzTx/>
              <a:buFont typeface="Arial" panose="020B0604020202020204" pitchFamily="34" charset="0"/>
              <a:buChar char="•"/>
            </a:pPr>
            <a:r>
              <a:rPr kumimoji="0" lang="en-US" altLang="en-US" sz="2000" i="0" u="none" strike="noStrike" cap="none" normalizeH="0" baseline="0" dirty="0">
                <a:ln>
                  <a:noFill/>
                </a:ln>
                <a:solidFill>
                  <a:schemeClr val="tx1"/>
                </a:solidFill>
                <a:effectLst/>
                <a:latin typeface="Arial" panose="020B0604020202020204" pitchFamily="34" charset="0"/>
                <a:cs typeface="Arial" panose="020B0604020202020204" pitchFamily="34" charset="0"/>
              </a:rPr>
              <a:t>Domain-specific challenges included stigma in hearing and vision, financial and design-related barriers in mobility, and limited professional knowledge in cognition and communication.</a:t>
            </a:r>
          </a:p>
          <a:p>
            <a:pPr algn="just" eaLnBrk="0" fontAlgn="base" hangingPunct="0">
              <a:lnSpc>
                <a:spcPct val="100000"/>
              </a:lnSpc>
              <a:spcBef>
                <a:spcPct val="0"/>
              </a:spcBef>
              <a:spcAft>
                <a:spcPct val="0"/>
              </a:spcAft>
              <a:buClrTx/>
              <a:buSzTx/>
              <a:buFont typeface="Arial" panose="020B0604020202020204" pitchFamily="34" charset="0"/>
              <a:buChar char="•"/>
            </a:pPr>
            <a:r>
              <a:rPr lang="en-US" dirty="0">
                <a:latin typeface="Arial" panose="020B0604020202020204" pitchFamily="34" charset="0"/>
                <a:cs typeface="Arial" panose="020B0604020202020204" pitchFamily="34" charset="0"/>
              </a:rPr>
              <a:t>Support from NGOs and community-based workers was the most common facilitator across all domains, helping bridge gaps in access, training, and service delivery.</a:t>
            </a:r>
            <a:endParaRPr lang="en-US" i="0" u="none" strike="noStrike" baseline="0" dirty="0">
              <a:solidFill>
                <a:srgbClr val="000000"/>
              </a:solidFill>
              <a:latin typeface="Arial" panose="020B0604020202020204" pitchFamily="34" charset="0"/>
              <a:cs typeface="Arial" panose="020B0604020202020204" pitchFamily="34" charset="0"/>
            </a:endParaRPr>
          </a:p>
          <a:p>
            <a:pPr algn="just">
              <a:lnSpc>
                <a:spcPct val="100000"/>
              </a:lnSpc>
              <a:buFont typeface="Arial" panose="020B0604020202020204" pitchFamily="34" charset="0"/>
              <a:buChar char="•"/>
            </a:pPr>
            <a:r>
              <a:rPr lang="en-US" dirty="0">
                <a:latin typeface="Arial" panose="020B0604020202020204" pitchFamily="34" charset="0"/>
                <a:cs typeface="Arial" panose="020B0604020202020204" pitchFamily="34" charset="0"/>
              </a:rPr>
              <a:t>The extent to which each barrier and facilitator influences access to assistive technology in India is highly context-dependent, shaped by factors such as socio-economic status, geographic location, disability type, and the structure of local health and support systems.</a:t>
            </a:r>
          </a:p>
          <a:p>
            <a:pPr algn="just">
              <a:lnSpc>
                <a:spcPct val="100000"/>
              </a:lnSpc>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algn="just">
              <a:lnSpc>
                <a:spcPct val="100000"/>
              </a:lnSpc>
              <a:buFont typeface="Arial" panose="020B0604020202020204" pitchFamily="34" charset="0"/>
              <a:buChar char="•"/>
            </a:pPr>
            <a:endParaRPr lang="en-IN"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18D08AE5-3600-9F05-9534-0CADFCE97A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413AC0-78F1-6BFB-4BC8-F883D38BE6F6}"/>
              </a:ext>
            </a:extLst>
          </p:cNvPr>
          <p:cNvSpPr>
            <a:spLocks noGrp="1"/>
          </p:cNvSpPr>
          <p:nvPr>
            <p:ph type="title"/>
          </p:nvPr>
        </p:nvSpPr>
        <p:spPr/>
        <p:txBody>
          <a:bodyPr>
            <a:normAutofit/>
          </a:bodyPr>
          <a:lstStyle/>
          <a:p>
            <a:pPr algn="ctr"/>
            <a:r>
              <a:rPr lang="en-US" sz="4000" b="1" dirty="0">
                <a:latin typeface="Arial" panose="020B0604020202020204" pitchFamily="34" charset="0"/>
                <a:cs typeface="Arial" panose="020B0604020202020204" pitchFamily="34" charset="0"/>
              </a:rPr>
              <a:t>Limitations</a:t>
            </a:r>
          </a:p>
        </p:txBody>
      </p:sp>
      <p:sp>
        <p:nvSpPr>
          <p:cNvPr id="5" name="Content Placeholder 4">
            <a:extLst>
              <a:ext uri="{FF2B5EF4-FFF2-40B4-BE49-F238E27FC236}">
                <a16:creationId xmlns:a16="http://schemas.microsoft.com/office/drawing/2014/main" id="{EEB99604-D8BA-EB28-47FA-E6F8EC3EA007}"/>
              </a:ext>
            </a:extLst>
          </p:cNvPr>
          <p:cNvSpPr>
            <a:spLocks noGrp="1"/>
          </p:cNvSpPr>
          <p:nvPr>
            <p:ph idx="1"/>
          </p:nvPr>
        </p:nvSpPr>
        <p:spPr>
          <a:xfrm>
            <a:off x="1198880" y="1845734"/>
            <a:ext cx="9956800" cy="4023360"/>
          </a:xfrm>
        </p:spPr>
        <p:txBody>
          <a:bodyPr/>
          <a:lstStyle/>
          <a:p>
            <a:pPr algn="just" eaLnBrk="0" fontAlgn="base" hangingPunct="0">
              <a:lnSpc>
                <a:spcPct val="150000"/>
              </a:lnSpc>
              <a:spcBef>
                <a:spcPct val="0"/>
              </a:spcBef>
              <a:spcAft>
                <a:spcPct val="0"/>
              </a:spcAft>
              <a:buClrTx/>
              <a:buSzTx/>
              <a:buFont typeface="Arial" panose="020B0604020202020204" pitchFamily="34" charset="0"/>
              <a:buChar char="•"/>
            </a:pPr>
            <a:r>
              <a:rPr kumimoji="0" lang="en-US" altLang="en-US" sz="2000" b="0" i="0" u="none" strike="noStrike" cap="none" normalizeH="0" baseline="0" dirty="0">
                <a:ln>
                  <a:noFill/>
                </a:ln>
                <a:solidFill>
                  <a:schemeClr val="tx1"/>
                </a:solidFill>
                <a:effectLst/>
                <a:latin typeface="Arial" panose="020B0604020202020204" pitchFamily="34" charset="0"/>
              </a:rPr>
              <a:t>Limited quantitative data on AT access and coverage; only 3 of the 6 WHO functional domains (vision, hearing, mobility) were covered, highlighting significant evidence gaps in communication, cognition, and self-care.</a:t>
            </a:r>
          </a:p>
          <a:p>
            <a:pPr algn="just" eaLnBrk="0" fontAlgn="base" hangingPunct="0">
              <a:lnSpc>
                <a:spcPct val="150000"/>
              </a:lnSpc>
              <a:spcBef>
                <a:spcPct val="0"/>
              </a:spcBef>
              <a:spcAft>
                <a:spcPct val="0"/>
              </a:spcAft>
              <a:buClrTx/>
              <a:buSzTx/>
              <a:buFont typeface="Arial" panose="020B0604020202020204" pitchFamily="34" charset="0"/>
              <a:buChar char="•"/>
            </a:pPr>
            <a:r>
              <a:rPr kumimoji="0" lang="en-US" altLang="en-US" sz="2000" b="0" i="0" u="none" strike="noStrike" cap="none" normalizeH="0" baseline="0" dirty="0">
                <a:ln>
                  <a:noFill/>
                </a:ln>
                <a:solidFill>
                  <a:schemeClr val="tx1"/>
                </a:solidFill>
                <a:effectLst/>
                <a:latin typeface="Arial" panose="020B0604020202020204" pitchFamily="34" charset="0"/>
              </a:rPr>
              <a:t>No available data on facilitators for communication, cognition, and self-care domains.</a:t>
            </a:r>
          </a:p>
          <a:p>
            <a:pPr algn="just" eaLnBrk="0" fontAlgn="base" hangingPunct="0">
              <a:lnSpc>
                <a:spcPct val="150000"/>
              </a:lnSpc>
              <a:spcBef>
                <a:spcPct val="0"/>
              </a:spcBef>
              <a:spcAft>
                <a:spcPct val="0"/>
              </a:spcAft>
              <a:buClrTx/>
              <a:buSzTx/>
              <a:buFont typeface="Arial" panose="020B0604020202020204" pitchFamily="34" charset="0"/>
              <a:buChar char="•"/>
            </a:pPr>
            <a:r>
              <a:rPr kumimoji="0" lang="en-US" altLang="en-US" sz="2000" b="0" i="0" u="none" strike="noStrike" cap="none" normalizeH="0" baseline="0" dirty="0">
                <a:ln>
                  <a:noFill/>
                </a:ln>
                <a:solidFill>
                  <a:schemeClr val="tx1"/>
                </a:solidFill>
                <a:effectLst/>
                <a:latin typeface="Arial" panose="020B0604020202020204" pitchFamily="34" charset="0"/>
              </a:rPr>
              <a:t>Limited data on barriers in hearing, mobility, communication, and cognition; no data found for self-care.</a:t>
            </a:r>
          </a:p>
          <a:p>
            <a:pPr algn="just" eaLnBrk="0" fontAlgn="base" hangingPunct="0">
              <a:lnSpc>
                <a:spcPct val="150000"/>
              </a:lnSpc>
              <a:spcBef>
                <a:spcPct val="0"/>
              </a:spcBef>
              <a:spcAft>
                <a:spcPct val="0"/>
              </a:spcAft>
              <a:buClrTx/>
              <a:buSzTx/>
              <a:buFont typeface="Arial" panose="020B0604020202020204" pitchFamily="34" charset="0"/>
              <a:buChar char="•"/>
            </a:pPr>
            <a:r>
              <a:rPr kumimoji="0" lang="en-US" altLang="en-US" sz="2000" b="0" i="0" u="none" strike="noStrike" cap="none" normalizeH="0" baseline="0" dirty="0">
                <a:ln>
                  <a:noFill/>
                </a:ln>
                <a:solidFill>
                  <a:schemeClr val="tx1"/>
                </a:solidFill>
                <a:effectLst/>
                <a:latin typeface="Arial" panose="020B0604020202020204" pitchFamily="34" charset="0"/>
              </a:rPr>
              <a:t>Lack of standardized definitions for assessing AT needs led to inconsistent or unclear interpretation of coverage.</a:t>
            </a:r>
          </a:p>
          <a:p>
            <a:pPr marL="0" indent="0" algn="just">
              <a:buNone/>
            </a:pPr>
            <a:endParaRPr lang="en-US" dirty="0">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AD36AFCB-8E5B-0209-5FB2-73C0E39CABBB}"/>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2012401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149771"/>
            <a:ext cx="10515600" cy="1325563"/>
          </a:xfrm>
        </p:spPr>
        <p:txBody>
          <a:bodyPr>
            <a:normAutofit/>
          </a:bodyPr>
          <a:lstStyle/>
          <a:p>
            <a:pPr algn="ctr"/>
            <a:r>
              <a:rPr lang="en-IN" sz="4000" b="1" dirty="0">
                <a:latin typeface="Arial" panose="020B0604020202020204" pitchFamily="34" charset="0"/>
                <a:cs typeface="Arial" panose="020B0604020202020204" pitchFamily="34" charset="0"/>
              </a:rPr>
              <a:t>Recommendations</a:t>
            </a:r>
          </a:p>
        </p:txBody>
      </p:sp>
      <p:sp>
        <p:nvSpPr>
          <p:cNvPr id="8" name="Content Placeholder 7">
            <a:extLst>
              <a:ext uri="{FF2B5EF4-FFF2-40B4-BE49-F238E27FC236}">
                <a16:creationId xmlns:a16="http://schemas.microsoft.com/office/drawing/2014/main" id="{287D01F9-EA76-3E52-7F63-5AE3FF3FF71B}"/>
              </a:ext>
            </a:extLst>
          </p:cNvPr>
          <p:cNvSpPr>
            <a:spLocks noGrp="1"/>
          </p:cNvSpPr>
          <p:nvPr>
            <p:ph idx="1"/>
          </p:nvPr>
        </p:nvSpPr>
        <p:spPr>
          <a:xfrm>
            <a:off x="1137920" y="1929059"/>
            <a:ext cx="10074563" cy="4530726"/>
          </a:xfrm>
        </p:spPr>
        <p:txBody>
          <a:bodyPr>
            <a:noAutofit/>
          </a:bodyPr>
          <a:lstStyle/>
          <a:p>
            <a:pPr algn="just" eaLnBrk="0" fontAlgn="base" hangingPunct="0">
              <a:lnSpc>
                <a:spcPct val="150000"/>
              </a:lnSpc>
              <a:spcBef>
                <a:spcPct val="0"/>
              </a:spcBef>
              <a:spcAft>
                <a:spcPct val="0"/>
              </a:spcAft>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The findings underscore the urgent need for a robust national data collection system on AT needs and coverage across all functional domains in India.</a:t>
            </a:r>
          </a:p>
          <a:p>
            <a:pPr algn="just" eaLnBrk="0" fontAlgn="base" hangingPunct="0">
              <a:lnSpc>
                <a:spcPct val="150000"/>
              </a:lnSpc>
              <a:spcBef>
                <a:spcPct val="0"/>
              </a:spcBef>
              <a:spcAft>
                <a:spcPct val="0"/>
              </a:spcAft>
              <a:buFont typeface="Arial" panose="020B0604020202020204" pitchFamily="34" charset="0"/>
              <a:buChar char="•"/>
            </a:pPr>
            <a:r>
              <a:rPr lang="en-US" sz="1800" dirty="0">
                <a:latin typeface="Arial" panose="020B0604020202020204" pitchFamily="34" charset="0"/>
                <a:cs typeface="Arial" panose="020B0604020202020204" pitchFamily="34" charset="0"/>
              </a:rPr>
              <a:t>Prioritize research and programmatic attention to lesser-studied domains (cognition, communication, and self-care), where access gaps and needs remain largely unassessed.</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lgn="just" eaLnBrk="0" fontAlgn="base" hangingPunct="0">
              <a:lnSpc>
                <a:spcPct val="150000"/>
              </a:lnSpc>
              <a:spcBef>
                <a:spcPct val="0"/>
              </a:spcBef>
              <a:spcAft>
                <a:spcPct val="0"/>
              </a:spcAft>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Interventions must be multi-faceted, addressing financial, social, systemic, and supply-side barriers.</a:t>
            </a:r>
          </a:p>
          <a:p>
            <a:pPr algn="just" eaLnBrk="0" fontAlgn="base" hangingPunct="0">
              <a:lnSpc>
                <a:spcPct val="150000"/>
              </a:lnSpc>
              <a:spcBef>
                <a:spcPct val="0"/>
              </a:spcBef>
              <a:spcAft>
                <a:spcPct val="0"/>
              </a:spcAft>
              <a:buFont typeface="Arial" panose="020B0604020202020204" pitchFamily="34" charset="0"/>
              <a:buChar char="•"/>
            </a:pPr>
            <a:r>
              <a:rPr lang="en-US" sz="1800" dirty="0">
                <a:latin typeface="Arial" panose="020B0604020202020204" pitchFamily="34" charset="0"/>
                <a:cs typeface="Arial" panose="020B0604020202020204" pitchFamily="34" charset="0"/>
              </a:rPr>
              <a:t>Invest in local manufacturing, repair services, and affordable AT innovation.</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lgn="just" eaLnBrk="0" fontAlgn="base" hangingPunct="0">
              <a:lnSpc>
                <a:spcPct val="150000"/>
              </a:lnSpc>
              <a:spcBef>
                <a:spcPct val="0"/>
              </a:spcBef>
              <a:spcAft>
                <a:spcPct val="0"/>
              </a:spcAft>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Leveraging existing community-based health networks and civil society organizations is critical for improving outreach and awareness.</a:t>
            </a:r>
          </a:p>
          <a:p>
            <a:pPr marL="0" indent="0" algn="just">
              <a:buNone/>
            </a:pPr>
            <a:endParaRPr lang="en-US" sz="1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9" name="Picture 8">
            <a:extLst>
              <a:ext uri="{FF2B5EF4-FFF2-40B4-BE49-F238E27FC236}">
                <a16:creationId xmlns:a16="http://schemas.microsoft.com/office/drawing/2014/main" id="{85EEF55B-745B-39DC-D2E8-0CE6CA072F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154083" y="37182"/>
            <a:ext cx="10058400" cy="1450757"/>
          </a:xfrm>
        </p:spPr>
        <p:txBody>
          <a:bodyPr>
            <a:normAutofit/>
          </a:bodyPr>
          <a:lstStyle/>
          <a:p>
            <a:pPr algn="ctr"/>
            <a:r>
              <a:rPr lang="en-IN" sz="4000" b="1" dirty="0">
                <a:latin typeface="Arial" panose="020B0604020202020204" pitchFamily="34" charset="0"/>
                <a:cs typeface="Arial" panose="020B0604020202020204" pitchFamily="34" charset="0"/>
              </a:rPr>
              <a:t>Conclusion</a:t>
            </a:r>
          </a:p>
        </p:txBody>
      </p:sp>
      <p:sp>
        <p:nvSpPr>
          <p:cNvPr id="8" name="Content Placeholder 7">
            <a:extLst>
              <a:ext uri="{FF2B5EF4-FFF2-40B4-BE49-F238E27FC236}">
                <a16:creationId xmlns:a16="http://schemas.microsoft.com/office/drawing/2014/main" id="{43F3B874-9EBF-8097-A3BC-B8F533C6C8CD}"/>
              </a:ext>
            </a:extLst>
          </p:cNvPr>
          <p:cNvSpPr>
            <a:spLocks noGrp="1"/>
          </p:cNvSpPr>
          <p:nvPr>
            <p:ph idx="1"/>
          </p:nvPr>
        </p:nvSpPr>
        <p:spPr>
          <a:xfrm>
            <a:off x="979517" y="1650648"/>
            <a:ext cx="10491124" cy="4895850"/>
          </a:xfrm>
        </p:spPr>
        <p:txBody>
          <a:bodyPr>
            <a:normAutofit lnSpcReduction="10000"/>
          </a:bodyPr>
          <a:lstStyle/>
          <a:p>
            <a:pPr algn="just" eaLnBrk="0" fontAlgn="base" hangingPunct="0">
              <a:lnSpc>
                <a:spcPct val="160000"/>
              </a:lnSpc>
              <a:spcBef>
                <a:spcPct val="0"/>
              </a:spcBef>
              <a:spcAft>
                <a:spcPct val="0"/>
              </a:spcAft>
              <a:buFont typeface="Arial" panose="020B0604020202020204" pitchFamily="34" charset="0"/>
              <a:buChar char="•"/>
            </a:pPr>
            <a:r>
              <a:rPr kumimoji="0" lang="en-US" altLang="en-US" sz="1800" i="0" u="none" strike="noStrike" cap="none" normalizeH="0" baseline="0" dirty="0">
                <a:ln>
                  <a:noFill/>
                </a:ln>
                <a:solidFill>
                  <a:schemeClr val="tx1"/>
                </a:solidFill>
                <a:effectLst/>
                <a:latin typeface="Arial" panose="020B0604020202020204" pitchFamily="34" charset="0"/>
              </a:rPr>
              <a:t>India faces a substantial unmet need for assistive technology, with significant access gaps highlighted by the scarcity and uneven distribution of quantitative data.</a:t>
            </a:r>
          </a:p>
          <a:p>
            <a:pPr algn="just" eaLnBrk="0" fontAlgn="base" hangingPunct="0">
              <a:lnSpc>
                <a:spcPct val="160000"/>
              </a:lnSpc>
              <a:spcBef>
                <a:spcPct val="0"/>
              </a:spcBef>
              <a:spcAft>
                <a:spcPct val="0"/>
              </a:spcAft>
              <a:buFont typeface="Arial" panose="020B0604020202020204" pitchFamily="34" charset="0"/>
              <a:buChar char="•"/>
            </a:pPr>
            <a:r>
              <a:rPr kumimoji="0" lang="en-US" altLang="en-US" sz="1800" i="0" u="none" strike="noStrike" cap="none" normalizeH="0" baseline="0" dirty="0">
                <a:ln>
                  <a:noFill/>
                </a:ln>
                <a:solidFill>
                  <a:schemeClr val="tx1"/>
                </a:solidFill>
                <a:effectLst/>
                <a:latin typeface="Arial" panose="020B0604020202020204" pitchFamily="34" charset="0"/>
              </a:rPr>
              <a:t>While vision AT shows some coverage, the unmet needs remain high, and other crucial functional domains like communication, cognition, and self-care are severely under-researched.</a:t>
            </a:r>
          </a:p>
          <a:p>
            <a:pPr algn="just" eaLnBrk="0" fontAlgn="base" hangingPunct="0">
              <a:lnSpc>
                <a:spcPct val="160000"/>
              </a:lnSpc>
              <a:spcBef>
                <a:spcPct val="0"/>
              </a:spcBef>
              <a:spcAft>
                <a:spcPct val="0"/>
              </a:spcAft>
              <a:buFont typeface="Arial" panose="020B0604020202020204" pitchFamily="34" charset="0"/>
              <a:buChar char="•"/>
            </a:pPr>
            <a:r>
              <a:rPr kumimoji="0" lang="en-US" altLang="en-US" sz="1800" i="0" u="none" strike="noStrike" cap="none" normalizeH="0" baseline="0" dirty="0">
                <a:ln>
                  <a:noFill/>
                </a:ln>
                <a:solidFill>
                  <a:schemeClr val="tx1"/>
                </a:solidFill>
                <a:effectLst/>
                <a:latin typeface="Arial" panose="020B0604020202020204" pitchFamily="34" charset="0"/>
              </a:rPr>
              <a:t>A complex interplay of demand-side barriers (awareness, stigma, affordability) and supply-side challenges (availability, accessibility, quality, policy gaps) impedes AT access.</a:t>
            </a:r>
          </a:p>
          <a:p>
            <a:pPr algn="just" eaLnBrk="0" fontAlgn="base" hangingPunct="0">
              <a:lnSpc>
                <a:spcPct val="160000"/>
              </a:lnSpc>
              <a:spcBef>
                <a:spcPct val="0"/>
              </a:spcBef>
              <a:spcAft>
                <a:spcPct val="0"/>
              </a:spcAft>
              <a:buFont typeface="Arial" panose="020B0604020202020204" pitchFamily="34" charset="0"/>
              <a:buChar char="•"/>
            </a:pPr>
            <a:r>
              <a:rPr kumimoji="0" lang="en-US" altLang="en-US" sz="1800" i="0" u="none" strike="noStrike" cap="none" normalizeH="0" baseline="0" dirty="0">
                <a:ln>
                  <a:noFill/>
                </a:ln>
                <a:solidFill>
                  <a:schemeClr val="tx1"/>
                </a:solidFill>
                <a:effectLst/>
                <a:latin typeface="Arial" panose="020B0604020202020204" pitchFamily="34" charset="0"/>
              </a:rPr>
              <a:t>Leveraging facilitators such as local service delivery models, community support, and financial innovations is essential.</a:t>
            </a:r>
          </a:p>
          <a:p>
            <a:pPr algn="just" eaLnBrk="0" fontAlgn="base" hangingPunct="0">
              <a:lnSpc>
                <a:spcPct val="160000"/>
              </a:lnSpc>
              <a:spcBef>
                <a:spcPct val="0"/>
              </a:spcBef>
              <a:spcAft>
                <a:spcPct val="0"/>
              </a:spcAft>
              <a:buFont typeface="Arial" panose="020B0604020202020204" pitchFamily="34" charset="0"/>
              <a:buChar char="•"/>
            </a:pPr>
            <a:r>
              <a:rPr kumimoji="0" lang="en-US" altLang="en-US" sz="1800" i="0" u="none" strike="noStrike" cap="none" normalizeH="0" baseline="0" dirty="0">
                <a:ln>
                  <a:noFill/>
                </a:ln>
                <a:solidFill>
                  <a:schemeClr val="tx1"/>
                </a:solidFill>
                <a:effectLst/>
                <a:latin typeface="Arial" panose="020B0604020202020204" pitchFamily="34" charset="0"/>
              </a:rPr>
              <a:t>Future efforts must prioritize comprehensive data collection, targeted interventions across all functional domains, and a collaborative approach involving government, healthcare, and civil society to achieve universal access to AT in India.</a:t>
            </a:r>
          </a:p>
          <a:p>
            <a:pPr algn="just">
              <a:lnSpc>
                <a:spcPct val="160000"/>
              </a:lnSpc>
              <a:buFont typeface="Arial" panose="020B0604020202020204" pitchFamily="34" charset="0"/>
              <a:buChar char="•"/>
            </a:pPr>
            <a:endParaRPr lang="en-US" sz="900"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9" name="Picture 8">
            <a:extLst>
              <a:ext uri="{FF2B5EF4-FFF2-40B4-BE49-F238E27FC236}">
                <a16:creationId xmlns:a16="http://schemas.microsoft.com/office/drawing/2014/main" id="{CE61549F-DCF3-9021-C3EC-D038EA934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2" name="Title 1">
            <a:extLst>
              <a:ext uri="{FF2B5EF4-FFF2-40B4-BE49-F238E27FC236}">
                <a16:creationId xmlns:a16="http://schemas.microsoft.com/office/drawing/2014/main" id="{51840CEC-B205-D614-ACFB-9620DEF0A59E}"/>
              </a:ext>
            </a:extLst>
          </p:cNvPr>
          <p:cNvSpPr>
            <a:spLocks noGrp="1"/>
          </p:cNvSpPr>
          <p:nvPr>
            <p:ph type="title" idx="4294967295"/>
          </p:nvPr>
        </p:nvSpPr>
        <p:spPr>
          <a:xfrm>
            <a:off x="985520" y="-665162"/>
            <a:ext cx="10515600" cy="1325562"/>
          </a:xfrm>
        </p:spPr>
        <p:txBody>
          <a:bodyPr>
            <a:normAutofit/>
          </a:bodyPr>
          <a:lstStyle/>
          <a:p>
            <a:pPr algn="ctr"/>
            <a:r>
              <a:rPr lang="en-IN" sz="4000" b="1" dirty="0">
                <a:latin typeface="Arial" panose="020B0604020202020204" pitchFamily="34" charset="0"/>
                <a:cs typeface="Arial" panose="020B0604020202020204" pitchFamily="34" charset="0"/>
              </a:rPr>
              <a:t>References</a:t>
            </a:r>
          </a:p>
        </p:txBody>
      </p:sp>
      <p:pic>
        <p:nvPicPr>
          <p:cNvPr id="7" name="Picture 6">
            <a:extLst>
              <a:ext uri="{FF2B5EF4-FFF2-40B4-BE49-F238E27FC236}">
                <a16:creationId xmlns:a16="http://schemas.microsoft.com/office/drawing/2014/main" id="{04E0A824-CB37-AB1E-CB3B-741819B646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352429" cy="636587"/>
          </a:xfrm>
          <a:prstGeom prst="rect">
            <a:avLst/>
          </a:prstGeom>
        </p:spPr>
      </p:pic>
      <p:sp>
        <p:nvSpPr>
          <p:cNvPr id="6" name="TextBox 5">
            <a:extLst>
              <a:ext uri="{FF2B5EF4-FFF2-40B4-BE49-F238E27FC236}">
                <a16:creationId xmlns:a16="http://schemas.microsoft.com/office/drawing/2014/main" id="{FA0122CD-DE4D-0009-00C1-0F086CE6732A}"/>
              </a:ext>
            </a:extLst>
          </p:cNvPr>
          <p:cNvSpPr txBox="1"/>
          <p:nvPr/>
        </p:nvSpPr>
        <p:spPr>
          <a:xfrm>
            <a:off x="0" y="644217"/>
            <a:ext cx="12009120" cy="6247864"/>
          </a:xfrm>
          <a:prstGeom prst="rect">
            <a:avLst/>
          </a:prstGeom>
          <a:noFill/>
        </p:spPr>
        <p:txBody>
          <a:bodyPr wrap="square" rtlCol="0">
            <a:spAutoFit/>
          </a:bodyPr>
          <a:lstStyle/>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 Assistive technology n.d. https://www.who.int/news-room/fact-sheets/detail/assistive-technology (accessed April 2, 2025).</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[2] Disability n.d. https://www.who.int/news-room/fact-sheets/detail/disability-and-health (accessed April 1, 2025).</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[3] Position paper by Persons with Disabilities | Department of Economic and Social Affairs n.d. https://sdgs.un.org/documents/position-paper-persons-disabilities-21637 (accessed April 1, 2025).</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[4]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Senjam</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SS, Mannan H. Assistive technology: The current perspective in India. Indian J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Ophthalmol</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2023;71:1804–9. https://doi.org/10.4103/IJO.IJO_2652_22.</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[5] Byrne S. The Right to Leisure for Children with Disabilities: Towards Greater Awareness and Implementation. Int J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Sociol</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Leis 2024;7:369–90. </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[6] Global report on assistive technology . World Health Organization and the United Nations Children’s Fund (UNICEF); 2022.</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[7] Mishra S, Mohanty SK. Out-of-pocket expenditure and distress financing on institutional delivery in India. Int J Equity Health 2019;18:99. </a:t>
            </a:r>
            <a:r>
              <a:rPr lang="en-US" sz="8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https://doi.org/10.1186/s12939-019-1001-7</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[8] NSS report no. 583: Persons with Disabilities in India NSS 76th round (July – December 2018) n.d. https://pib.gov.in/pib.gov.in/Pressreleaseshare.aspx?PRID=1593253 (accessed April 1, 2025).</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[9] Rashmi R, Mohanty SK. Socioeconomic and geographic variations of disabilities in India: evidence from the National Family Health Survey, 2019–21. International Journal of Health Geographics 2024;23:4. https://doi.org/10.1186/s12942-024-00363-w.</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[10]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Pattnaik</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 Murmu J, Agrawal R, Rehman T, Kanungo S, Pati S. Prevalence, pattern and determinants of disabilities in India: Insights from NFHS-5 (2019–21). Front Public Health 2023;11:1036499. </a:t>
            </a:r>
            <a:r>
              <a:rPr lang="en-US" sz="8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https://doi.org/10.3389/fpubh.2023.1036499</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[11] Yadav J, Tripathi N, Menon GR, Nair S, Singh J, Singh R, et al. Measuring the financial impact of disabilities in India (an analysis of national sample survey data).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PLoS</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ONE 2023;18:e0292592. https://doi.org/10.1371/journal.pone.0292592.</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[12] Yadav J, Nilima, Sharma P. Regional pattern of disabilities and socioeconomic disadvantage among youth in India: a geospatial analysis.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GeoJournal</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2022;87:3759–74. </a:t>
            </a:r>
            <a:r>
              <a:rPr lang="en-US" sz="8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https://doi.org/10.1007/s10708-021-10455-w</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[12] HTWE O, YULIAWIRATMAN BS, TANNOR AY, NOR ASIKIN MZ, SOH E, DE GROOTE W, et al. Barriers and facilitators for increased accessibility to quality rehabilitation services in low- and middle- income countries: a systematic review.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Eur</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J Phys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Rehabil</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Med 2024;60:514–22. https://doi.org/10.23736/S1973-9087.24.08154-1.</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[12] Scoping. PRISMA Statement n.d. https://www.prisma-statement.org/scoping (accessed June 15, 2025).</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[13] Emerson LP, Job A, Abraham V. A Model for Provision of ENT Health Care Service at Primary and Secondary Hospital Level in a Developing Country. BioMed Research International 2013;2013:1–5. https://doi.org/10.1155/2013/562643.</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[14] Gajapati CV. Awareness of Presbyopia among Rural Female Population in North Karnataka. JCDR 2017. https://doi.org/10.7860/JCDR/2017/26125.10608.</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[15]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Senjam</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 Foster A,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Bascaran</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C, Vashist P. Awareness, utilization and barriers in accessing assistive technology among young patients attending a low vision rehabilitation clinic of a tertiary eye care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centre</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in Delhi. Indian J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Ophthalmol</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2019;67:1548. https://doi.org/10.4103/ijo.IJO_197_19.</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[16] Sivakumar P,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Vedachalam</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R,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Kannusamy</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V,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Odayappan</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 Venkatesh R,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Dhoble</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P, et al. Barriers in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utilisation</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of low vision assistive products. Eye 2020;34:344–51. https://doi.org/10.1038/s41433-019-0545-5.</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[17] Vignesh D, Gupta N, Kalaivani M, Goswami AK,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Nongkynrih</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B, Kumar Gupta S. Barriers to treatment-seeking for impairment of vision among elderly persons in a resettlement colony of Delhi: A population-based cross-sectional study. Indian Journal of Medical Research 2021;154:623–30. https://doi.org/10.4103/ijmr.IJMR_592_19.</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[18] Brien M, Krishna D, Borish M, Coutinho F, Bernardo A, Shah SR, et al. Enabling local provision of assistive products in rural South India: an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organisational</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survey of needs, barriers, and facilitators. Disability and Rehabilitation: Assistive Technology 2024;19:2904–14. https://doi.org/10.1080/17483107.2024.2321601.</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[19] Chen MZ, Lee L,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Fellinghauer</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C, Cieza A, Chatterji S. Demographic and environmental factors associated with disability in India, Laos, and Tajikistan: a population-based cross-sectional study. BMC Public Health 2022;22:607. </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hlinkClick r:id="rId6"/>
              </a:rPr>
              <a:t>https://doi.org/10.1186/s12889-022-12846-1</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[20] Rani PK,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Kasoju</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R, Komara V, Kothapalli R, Choudary D,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Korani</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J, et al. Envisioning Eye Care From a Rural Perspective: A </a:t>
            </a:r>
            <a:r>
              <a:rPr lang="en-US" sz="800" i="1" kern="100" dirty="0">
                <a:effectLst/>
                <a:latin typeface="Times New Roman" panose="02020603050405020304" pitchFamily="18" charset="0"/>
                <a:ea typeface="Calibri" panose="020F0502020204030204" pitchFamily="34" charset="0"/>
                <a:cs typeface="Times New Roman" panose="02020603050405020304" pitchFamily="18" charset="0"/>
              </a:rPr>
              <a:t>Photovoice</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Project From India. Int Q Community Health Educ 2017;37:161–71. https://doi.org/10.1177/0272684X17736153.</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[21] Boggs D, Kuper H, Mactaggart I, Murthy G, Oye J, Polack S. Estimating assistive product need in Cameroon and India: results of population‐based surveys and comparison of self‐report and clinical impairment assessment approaches. Tropical Med Int Health 2021;26:146–58. https://doi.org/10.1111/tmi.13523.</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endParaRPr lang="en-US" sz="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spcAft>
                <a:spcPts val="800"/>
              </a:spcAft>
              <a:buNone/>
            </a:pP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243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4000" b="1" dirty="0">
                <a:latin typeface="Arial" panose="020B0604020202020204" pitchFamily="34" charset="0"/>
                <a:cs typeface="Arial" panose="020B0604020202020204" pitchFamily="34" charset="0"/>
              </a:rPr>
              <a:t>Mentor’s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7" name="Picture 6">
            <a:extLst>
              <a:ext uri="{FF2B5EF4-FFF2-40B4-BE49-F238E27FC236}">
                <a16:creationId xmlns:a16="http://schemas.microsoft.com/office/drawing/2014/main" id="{CA945B0B-49C0-3080-C352-749B255A61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6" name="Picture 5">
            <a:extLst>
              <a:ext uri="{FF2B5EF4-FFF2-40B4-BE49-F238E27FC236}">
                <a16:creationId xmlns:a16="http://schemas.microsoft.com/office/drawing/2014/main" id="{80C52622-CBBB-27B4-9897-E489A5C85DB2}"/>
              </a:ext>
            </a:extLst>
          </p:cNvPr>
          <p:cNvPicPr>
            <a:picLocks noChangeAspect="1"/>
          </p:cNvPicPr>
          <p:nvPr/>
        </p:nvPicPr>
        <p:blipFill>
          <a:blip r:embed="rId3"/>
          <a:srcRect r="2718" b="4429"/>
          <a:stretch/>
        </p:blipFill>
        <p:spPr>
          <a:xfrm>
            <a:off x="1422400" y="1808480"/>
            <a:ext cx="9093200" cy="4531360"/>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4DFAA21-671B-499A-F82A-6A17582D3C69}"/>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5" name="TextBox 4">
            <a:extLst>
              <a:ext uri="{FF2B5EF4-FFF2-40B4-BE49-F238E27FC236}">
                <a16:creationId xmlns:a16="http://schemas.microsoft.com/office/drawing/2014/main" id="{01741EE0-2DA2-4779-3244-E7D5C20BBD73}"/>
              </a:ext>
            </a:extLst>
          </p:cNvPr>
          <p:cNvSpPr txBox="1"/>
          <p:nvPr/>
        </p:nvSpPr>
        <p:spPr>
          <a:xfrm>
            <a:off x="50800" y="948427"/>
            <a:ext cx="12090400" cy="5365571"/>
          </a:xfrm>
          <a:prstGeom prst="rect">
            <a:avLst/>
          </a:prstGeom>
          <a:noFill/>
        </p:spPr>
        <p:txBody>
          <a:bodyPr wrap="square">
            <a:spAutoFit/>
          </a:bodyPr>
          <a:lstStyle/>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[22] Bapat GM, Sujatha S. Identification and analysis of knee–ankle–foot orthosis design requirements based on a feedback survey of orthosis users in India. Disability and Rehabilitation: Assistive Technology 2019;14:82–90. https://doi.org/10.1080/17483107.2017.1416187.</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23</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Borade</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N, Ingle A, Nagarkar A. Lived experiences of people with mobility-related disability using assistive devices. Disability and Rehabilitation: Assistive Technology 2021;16:730–4. https://doi.org/10.1080/17483107.2019.1701105.</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24</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Pal J, Ammari T, Mahalingam R, Alfaro AMH, Lakshmanan M. Marginality, aspiration and accessibility in ICTD. Proceedings of the Sixth International Conference on Information and Communication Technologies and Development: Full Papers - Volume 1, Cape Town South Africa: ACM; 2013, p. 68–78. https://doi.org/10.1145/2516604.2516623.</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25</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Pal J, Lakshmanan M. Mobile devices and weak ties: a study of vision impairments and workplace access in Bangalore. Disability and Rehabilitation: Assistive Technology 2015;10:323–31. https://doi.org/10.3109/17483107.2014.974224.</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26</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Dimintiyanova</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OY,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Meershoek</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 De Kuyper NH, Rao AP, Bhat AK. Mothers’ perspectives on the use and acceptability of 3d printed prosthesis by their children with congenital upper limb difference in India: a qualitative study. Disability and Rehabilitation 2024:1–11. https://doi.org/10.1080/09638288.2024.2421431.</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27</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Marmamula</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 Khanna RC,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Kunuku</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E, Rao GN. Near visual impairment and spectacle coverage in Telangana, India. Clinical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Exper</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Ophthalmology 2017;45:568–74. https://doi.org/10.1111/ceo.12943.</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28</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Marmamula</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 Keeffe J, Challa R, Mohd J, Khanna RC. Near-vision impairment and effective near-vision spectacle coverage in two districts in Telangana, India: a population-based cross-sectional study. BMJ Open 2021;11:e047131. https://doi.org/10.1136/bmjopen-2020-047131.</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29</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Marmamula</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 Banerjee S,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Yelagondula</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VK, Khanna RC, Challa R, Yellapragada R, et al. Population-based assessment of prevalence of spectacle use and effective spectacle coverage for distance vision in Andhra Pradesh, India –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Akividu</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Visual Impairment Study. Clinical and Experimental Optometry 2022;105:320–5. https://doi.org/10.1080/08164622.2021.1916386.</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[30] Malhotra S, Vashist P, Kalaivani M, Rath RS, Gupta N, Gupta SK, et al. Prevalence of presbyopia, spectacles coverage and barriers for unmet need among adult population of rural Jhajjar, Haryana. Journal of Family Medicine and Primary Care 2022;11:287–93. https://doi.org/10.4103/jfmpc.jfmpc_1148_21.</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31</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Marmamula</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 Khanna RC, Narsaiah S, Shekhar K, Rao GN. Prevalence of spectacles use in A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ndhra</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P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radesh</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I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ndia</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R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apid</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ssessment</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of V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isual</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I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mpairment</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project. Clinical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Exper</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Ophthalmology 2014;42:227–34. https://doi.org/10.1111/ceo.12160.</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32</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Marmamula</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 Madala SR, Rao GN. Prevalence of uncorrected refractive errors, presbyopia and spectacle coverage in marine fishing communities in South India: Rapid Assessment of Visual Impairment (RAVI) project. Ophthalmic Physiologic Optic 2012;32:149–55. https://doi.org/10.1111/j.1475-1313.2012.00893.x.</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33</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Senjam</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 Vashist P, Gupta N, Malhotra S, Misra V, Bhardwaj A, et al. Prevalence of visual impairment due to uncorrected refractive error: Results from Delhi-Rapid Assessment of Visual Impairment Study. Indian J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Ophthalmol</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2016;64:387. https://doi.org/10.4103/0301-4738.185614.</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34</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Karki J, Rushton S, Bhattarai S, Norman G, Rakhshanda S, De Witte PL. Processes of assistive technology service delivery in Bangladesh, India and Nepal: a critical reflection. Disability and Rehabilitation: Assistive Technology 2024;19:292–301. https://doi.org/10.1080/17483107.2022.2087769.</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35</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Rajan AP, Chanu AR, Venkataraman S, Singh U. Prosthesis Usage and Functional Status in Upper Limb Amputees: A Prospective Cross-Sectional Study. Cureus 2024. https://doi.org/10.7759/cureus.65677.</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36</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Bhardwaj A, Vashist P, Singh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Senjam</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 Gupta V, Gupta N, Manna S. Rapid Assessment of Avoidable Visual Impairment in Two Coastal Districts of Eastern India for Determining Effective Coverage: A Cross-Sectional Study. JOVR 2023;18:182–91. https://doi.org/10.18502/jovr.v18i2.13185.</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37</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Archana G, Krishna Y, Shiny R. Reasons for nonacceptance of hearing aid in older adults. Indian J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Otol</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2016;22:19. https://doi.org/10.4103/0971-7749.176513.</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38</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Marmamula</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 Ravuri LVCS, Boon MY, Khanna RC. Spectacle Coverage and Spectacles Use among Elderly Population in Residential Care in the South Indian State of Andhra Pradesh. BioMed Research International 2013;2013:1–5. https://doi.org/10.1155/2013/183502.</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39</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Marmamula</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S, Khanna R,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Kunuku</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E, Rao G. Spectacles use in a rural population in the state of Telangana in South India. Indian J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Ophthalmol</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2017;65:509. https://doi.org/10.4103/ijo.IJO_324_16.</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40</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Malhotra S, Kalaivani M, Rath R, Prasad M, Vashist P, Gupta N, et al. Use of spectacles for distance vision: coverage, unmet needs and barriers in a rural area of North India. BMC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Ophthalmol</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2019;19:252. https://doi.org/10.1186/s12886-019-1262-3.</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pP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800" kern="100" dirty="0">
                <a:latin typeface="Times New Roman" panose="02020603050405020304" pitchFamily="18" charset="0"/>
                <a:ea typeface="Calibri" panose="020F0502020204030204" pitchFamily="34" charset="0"/>
                <a:cs typeface="Times New Roman" panose="02020603050405020304" pitchFamily="18" charset="0"/>
              </a:rPr>
              <a:t>41</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Jaiswal A, Aldersey HM, Wittich W, Mirza M, Finlayson M. Using the ICF to Identify Contextual Factors That Influence Participation of Persons With </a:t>
            </a:r>
            <a:r>
              <a:rPr lang="en-US" sz="800" kern="100" dirty="0" err="1">
                <a:effectLst/>
                <a:latin typeface="Times New Roman" panose="02020603050405020304" pitchFamily="18" charset="0"/>
                <a:ea typeface="Calibri" panose="020F0502020204030204" pitchFamily="34" charset="0"/>
                <a:cs typeface="Times New Roman" panose="02020603050405020304" pitchFamily="18" charset="0"/>
              </a:rPr>
              <a:t>Deafblindness</a:t>
            </a:r>
            <a:r>
              <a:rPr lang="en-US" sz="800" kern="100" dirty="0">
                <a:effectLst/>
                <a:latin typeface="Times New Roman" panose="02020603050405020304" pitchFamily="18" charset="0"/>
                <a:ea typeface="Calibri" panose="020F0502020204030204" pitchFamily="34" charset="0"/>
                <a:cs typeface="Times New Roman" panose="02020603050405020304" pitchFamily="18" charset="0"/>
              </a:rPr>
              <a:t>. Archives of Physical Medicine and Rehabilitation 2019;100:2324–33. https://doi.org/10.1016/j.apmr.2019.03.010.</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ADB43AC4-CF64-8114-06A9-264BEF2A5E3A}"/>
              </a:ext>
            </a:extLst>
          </p:cNvPr>
          <p:cNvSpPr txBox="1">
            <a:spLocks/>
          </p:cNvSpPr>
          <p:nvPr/>
        </p:nvSpPr>
        <p:spPr>
          <a:xfrm>
            <a:off x="838200" y="-492442"/>
            <a:ext cx="10515600" cy="1325562"/>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IN" sz="4000" b="1" dirty="0">
                <a:latin typeface="Arial" panose="020B0604020202020204" pitchFamily="34" charset="0"/>
                <a:cs typeface="Arial" panose="020B0604020202020204" pitchFamily="34" charset="0"/>
              </a:rPr>
              <a:t>References</a:t>
            </a:r>
          </a:p>
        </p:txBody>
      </p:sp>
      <p:pic>
        <p:nvPicPr>
          <p:cNvPr id="7" name="Picture 6">
            <a:extLst>
              <a:ext uri="{FF2B5EF4-FFF2-40B4-BE49-F238E27FC236}">
                <a16:creationId xmlns:a16="http://schemas.microsoft.com/office/drawing/2014/main" id="{17A23A4D-AA73-9FA7-61D6-A63C75B4F6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352429" cy="636587"/>
          </a:xfrm>
          <a:prstGeom prst="rect">
            <a:avLst/>
          </a:prstGeom>
        </p:spPr>
      </p:pic>
    </p:spTree>
    <p:extLst>
      <p:ext uri="{BB962C8B-B14F-4D97-AF65-F5344CB8AC3E}">
        <p14:creationId xmlns:p14="http://schemas.microsoft.com/office/powerpoint/2010/main" val="4253310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65254D-545E-7A41-FE2F-51DAFD958620}"/>
              </a:ext>
            </a:extLst>
          </p:cNvPr>
          <p:cNvSpPr>
            <a:spLocks noGrp="1"/>
          </p:cNvSpPr>
          <p:nvPr>
            <p:ph type="title"/>
          </p:nvPr>
        </p:nvSpPr>
        <p:spPr/>
        <p:txBody>
          <a:bodyPr>
            <a:normAutofit fontScale="90000"/>
          </a:bodyPr>
          <a:lstStyle/>
          <a:p>
            <a:pPr algn="ctr"/>
            <a:r>
              <a:rPr lang="en-US" sz="4000" b="1" dirty="0">
                <a:latin typeface="Arial" panose="020B0604020202020204" pitchFamily="34" charset="0"/>
                <a:cs typeface="Arial" panose="020B0604020202020204" pitchFamily="34" charset="0"/>
              </a:rPr>
              <a:t>INVOLVEMENT IN COMMUNITY OUTREACH PROGRAMME (COP) ACTIVITIES</a:t>
            </a:r>
          </a:p>
        </p:txBody>
      </p:sp>
      <p:sp>
        <p:nvSpPr>
          <p:cNvPr id="5" name="Content Placeholder 4">
            <a:extLst>
              <a:ext uri="{FF2B5EF4-FFF2-40B4-BE49-F238E27FC236}">
                <a16:creationId xmlns:a16="http://schemas.microsoft.com/office/drawing/2014/main" id="{73816B93-2D6D-B2FA-B91B-9B4C2DC336C4}"/>
              </a:ext>
            </a:extLst>
          </p:cNvPr>
          <p:cNvSpPr>
            <a:spLocks noGrp="1"/>
          </p:cNvSpPr>
          <p:nvPr>
            <p:ph idx="1"/>
          </p:nvPr>
        </p:nvSpPr>
        <p:spPr/>
        <p:txBody>
          <a:bodyPr/>
          <a:lstStyle/>
          <a:p>
            <a:r>
              <a:rPr lang="en-US" sz="2800" dirty="0">
                <a:solidFill>
                  <a:schemeClr val="tx1"/>
                </a:solidFill>
                <a:latin typeface="Arial" panose="020B0604020202020204" pitchFamily="34" charset="0"/>
                <a:cs typeface="Arial" panose="020B0604020202020204" pitchFamily="34" charset="0"/>
              </a:rPr>
              <a:t> Total no. of visits done by the Student: 10</a:t>
            </a:r>
          </a:p>
          <a:p>
            <a:r>
              <a:rPr lang="en-US" sz="2800" dirty="0">
                <a:solidFill>
                  <a:schemeClr val="tx1"/>
                </a:solidFill>
                <a:latin typeface="Arial" panose="020B0604020202020204" pitchFamily="34" charset="0"/>
                <a:cs typeface="Arial" panose="020B0604020202020204" pitchFamily="34" charset="0"/>
              </a:rPr>
              <a:t>Activities done by student:</a:t>
            </a:r>
            <a:br>
              <a:rPr lang="en-US" sz="2800" dirty="0">
                <a:solidFill>
                  <a:schemeClr val="tx1"/>
                </a:solidFill>
                <a:latin typeface="Arial" panose="020B0604020202020204" pitchFamily="34" charset="0"/>
                <a:cs typeface="Arial" panose="020B0604020202020204" pitchFamily="34" charset="0"/>
              </a:rPr>
            </a:br>
            <a:r>
              <a:rPr lang="en-US" sz="2800" dirty="0">
                <a:solidFill>
                  <a:schemeClr val="tx1"/>
                </a:solidFill>
                <a:latin typeface="Arial" panose="020B0604020202020204" pitchFamily="34" charset="0"/>
                <a:cs typeface="Arial" panose="020B0604020202020204" pitchFamily="34" charset="0"/>
              </a:rPr>
              <a:t>          1.Mapping and listing of the area</a:t>
            </a:r>
          </a:p>
          <a:p>
            <a:pPr marL="0" indent="0">
              <a:buNone/>
            </a:pPr>
            <a:r>
              <a:rPr lang="en-US" sz="2800" dirty="0">
                <a:solidFill>
                  <a:schemeClr val="tx1"/>
                </a:solidFill>
                <a:latin typeface="Arial" panose="020B0604020202020204" pitchFamily="34" charset="0"/>
                <a:cs typeface="Arial" panose="020B0604020202020204" pitchFamily="34" charset="0"/>
              </a:rPr>
              <a:t>            2. Interaction with Community and FLWHS</a:t>
            </a:r>
          </a:p>
          <a:p>
            <a:endParaRPr lang="en-US" sz="2000" b="1"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3" name="Slide Number Placeholder 2">
            <a:extLst>
              <a:ext uri="{FF2B5EF4-FFF2-40B4-BE49-F238E27FC236}">
                <a16:creationId xmlns:a16="http://schemas.microsoft.com/office/drawing/2014/main" id="{76A405CF-0F58-958D-3AD1-BD2B05BA6FF2}"/>
              </a:ext>
            </a:extLst>
          </p:cNvPr>
          <p:cNvSpPr>
            <a:spLocks noGrp="1"/>
          </p:cNvSpPr>
          <p:nvPr>
            <p:ph type="sldNum" sz="quarter" idx="12"/>
          </p:nvPr>
        </p:nvSpPr>
        <p:spPr/>
        <p:txBody>
          <a:bodyPr/>
          <a:lstStyle/>
          <a:p>
            <a:fld id="{26AD20E6-394B-4DF0-96A5-9647FF39C943}" type="slidenum">
              <a:rPr lang="en-IN" smtClean="0"/>
              <a:t>21</a:t>
            </a:fld>
            <a:endParaRPr lang="en-IN"/>
          </a:p>
        </p:txBody>
      </p:sp>
    </p:spTree>
    <p:extLst>
      <p:ext uri="{BB962C8B-B14F-4D97-AF65-F5344CB8AC3E}">
        <p14:creationId xmlns:p14="http://schemas.microsoft.com/office/powerpoint/2010/main" val="281618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DC493-B543-D0D7-799F-80EBC1128B20}"/>
              </a:ext>
            </a:extLst>
          </p:cNvPr>
          <p:cNvSpPr>
            <a:spLocks noGrp="1"/>
          </p:cNvSpPr>
          <p:nvPr>
            <p:ph type="title"/>
          </p:nvPr>
        </p:nvSpPr>
        <p:spPr/>
        <p:txBody>
          <a:bodyPr>
            <a:normAutofit/>
          </a:bodyPr>
          <a:lstStyle/>
          <a:p>
            <a:pPr algn="ctr"/>
            <a:r>
              <a:rPr lang="en-US" sz="4000" b="1" dirty="0">
                <a:latin typeface="Arial" panose="020B0604020202020204" pitchFamily="34" charset="0"/>
                <a:cs typeface="Arial" panose="020B0604020202020204" pitchFamily="34" charset="0"/>
              </a:rPr>
              <a:t>KEY LEARNING FROM COP ACTIVITIES</a:t>
            </a:r>
            <a:endParaRPr lang="en-US" sz="4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4CD706E-8056-5DEB-9773-A8B3A0C9018D}"/>
              </a:ext>
            </a:extLst>
          </p:cNvPr>
          <p:cNvSpPr>
            <a:spLocks noGrp="1"/>
          </p:cNvSpPr>
          <p:nvPr>
            <p:ph idx="1"/>
          </p:nvPr>
        </p:nvSpPr>
        <p:spPr/>
        <p:txBody>
          <a:bodyPr/>
          <a:lstStyle/>
          <a:p>
            <a:pPr>
              <a:buFont typeface="Arial" panose="020B0604020202020204" pitchFamily="34" charset="0"/>
              <a:buChar char="•"/>
            </a:pPr>
            <a:r>
              <a:rPr lang="en-US" sz="2400" dirty="0">
                <a:latin typeface="Arial" panose="020B0604020202020204" pitchFamily="34" charset="0"/>
                <a:cs typeface="Arial" panose="020B0604020202020204" pitchFamily="34" charset="0"/>
              </a:rPr>
              <a:t>Understanding Community layout</a:t>
            </a:r>
          </a:p>
          <a:p>
            <a:pPr>
              <a:buFont typeface="Arial" panose="020B0604020202020204" pitchFamily="34" charset="0"/>
              <a:buChar char="•"/>
            </a:pPr>
            <a:r>
              <a:rPr lang="en-US" sz="2400" dirty="0">
                <a:latin typeface="Arial" panose="020B0604020202020204" pitchFamily="34" charset="0"/>
                <a:cs typeface="Arial" panose="020B0604020202020204" pitchFamily="34" charset="0"/>
              </a:rPr>
              <a:t>Understanding field level challenges</a:t>
            </a:r>
          </a:p>
          <a:p>
            <a:pPr>
              <a:buFont typeface="Arial" panose="020B0604020202020204" pitchFamily="34" charset="0"/>
              <a:buChar char="•"/>
            </a:pPr>
            <a:r>
              <a:rPr lang="en-US" sz="2400" dirty="0">
                <a:latin typeface="Arial" panose="020B0604020202020204" pitchFamily="34" charset="0"/>
                <a:cs typeface="Arial" panose="020B0604020202020204" pitchFamily="34" charset="0"/>
              </a:rPr>
              <a:t>Working mechanism of Community workers</a:t>
            </a:r>
          </a:p>
          <a:p>
            <a:pPr>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BD753EB-BC42-B98E-49CA-F3B348936BB0}"/>
              </a:ext>
            </a:extLst>
          </p:cNvPr>
          <p:cNvSpPr>
            <a:spLocks noGrp="1"/>
          </p:cNvSpPr>
          <p:nvPr>
            <p:ph type="sldNum" sz="quarter" idx="12"/>
          </p:nvPr>
        </p:nvSpPr>
        <p:spPr/>
        <p:txBody>
          <a:bodyPr/>
          <a:lstStyle/>
          <a:p>
            <a:fld id="{26AD20E6-394B-4DF0-96A5-9647FF39C943}" type="slidenum">
              <a:rPr lang="en-IN" smtClean="0"/>
              <a:t>22</a:t>
            </a:fld>
            <a:endParaRPr lang="en-IN"/>
          </a:p>
        </p:txBody>
      </p:sp>
    </p:spTree>
    <p:extLst>
      <p:ext uri="{BB962C8B-B14F-4D97-AF65-F5344CB8AC3E}">
        <p14:creationId xmlns:p14="http://schemas.microsoft.com/office/powerpoint/2010/main" val="1559805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Arial" panose="020B0604020202020204" pitchFamily="34" charset="0"/>
                <a:cs typeface="Arial" panose="020B0604020202020204" pitchFamily="34"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7" name="Picture 6">
            <a:extLst>
              <a:ext uri="{FF2B5EF4-FFF2-40B4-BE49-F238E27FC236}">
                <a16:creationId xmlns:a16="http://schemas.microsoft.com/office/drawing/2014/main" id="{E2F3A579-AA2C-5C16-8F6D-AD0E974B98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097280" y="33090"/>
            <a:ext cx="10058400" cy="1450757"/>
          </a:xfrm>
        </p:spPr>
        <p:txBody>
          <a:bodyPr/>
          <a:lstStyle/>
          <a:p>
            <a:pPr algn="ctr"/>
            <a:r>
              <a:rPr lang="en-IN" b="1" dirty="0">
                <a:latin typeface="Arial" panose="020B0604020202020204" pitchFamily="34" charset="0"/>
                <a:cs typeface="Arial" panose="020B0604020202020204" pitchFamily="34" charset="0"/>
              </a:rPr>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097280" y="2086892"/>
            <a:ext cx="10058400" cy="4023360"/>
          </a:xfrm>
        </p:spPr>
        <p:txBody>
          <a:bodyPr>
            <a:normAutofit fontScale="92500" lnSpcReduction="20000"/>
          </a:bodyPr>
          <a:lstStyle/>
          <a:p>
            <a:pPr algn="just">
              <a:lnSpc>
                <a:spcPct val="150000"/>
              </a:lnSpc>
              <a:buFont typeface="Arial" panose="020B0604020202020204" pitchFamily="34" charset="0"/>
              <a:buChar char="•"/>
            </a:pPr>
            <a:r>
              <a:rPr lang="en-IN" sz="2400" dirty="0">
                <a:effectLst/>
                <a:latin typeface="Arial" panose="020B0604020202020204" pitchFamily="34" charset="0"/>
                <a:ea typeface="Calibri" panose="020F0502020204030204" pitchFamily="34" charset="0"/>
                <a:cs typeface="Arial" panose="020B0604020202020204" pitchFamily="34" charset="0"/>
              </a:rPr>
              <a:t>Assistive Technology comprises the application of assistive products — any external devices, software, equipment, or instruments—to help individuals with disabilities improve their functional capabilities and inclusive social participation.</a:t>
            </a:r>
          </a:p>
          <a:p>
            <a:pPr algn="just">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2.5 billion people globally need AT; projected to reach 3.5 billion by 2050 due to population growth and lifestyle diseases.</a:t>
            </a:r>
          </a:p>
          <a:p>
            <a:pPr algn="just" eaLnBrk="0" fontAlgn="base" hangingPunct="0">
              <a:lnSpc>
                <a:spcPct val="150000"/>
              </a:lnSpc>
              <a:spcBef>
                <a:spcPct val="0"/>
              </a:spcBef>
              <a:spcAft>
                <a:spcPct val="0"/>
              </a:spcAft>
              <a:buFont typeface="Arial" panose="020B0604020202020204" pitchFamily="34" charset="0"/>
              <a:buChar char="•"/>
            </a:pPr>
            <a:r>
              <a:rPr kumimoji="0" lang="en-US" altLang="en-US" sz="2400" i="0" u="none" strike="noStrike" cap="none" normalizeH="0" baseline="0" dirty="0">
                <a:ln>
                  <a:noFill/>
                </a:ln>
                <a:solidFill>
                  <a:schemeClr val="tx1"/>
                </a:solidFill>
                <a:effectLst/>
                <a:latin typeface="Arial" panose="020B0604020202020204" pitchFamily="34" charset="0"/>
                <a:cs typeface="Arial" panose="020B0604020202020204" pitchFamily="34" charset="0"/>
              </a:rPr>
              <a:t>AT supports access to healthcare, education, employment, social inclusion.</a:t>
            </a:r>
          </a:p>
          <a:p>
            <a:pPr algn="just" eaLnBrk="0" fontAlgn="base" hangingPunct="0">
              <a:lnSpc>
                <a:spcPct val="150000"/>
              </a:lnSpc>
              <a:spcBef>
                <a:spcPct val="0"/>
              </a:spcBef>
              <a:spcAft>
                <a:spcPct val="0"/>
              </a:spcAft>
              <a:buFont typeface="Arial" panose="020B0604020202020204" pitchFamily="34" charset="0"/>
              <a:buChar char="•"/>
            </a:pPr>
            <a:r>
              <a:rPr kumimoji="0" lang="en-US" altLang="en-US" sz="2400" i="0" u="none" strike="noStrike" cap="none" normalizeH="0" baseline="0" dirty="0">
                <a:ln>
                  <a:noFill/>
                </a:ln>
                <a:solidFill>
                  <a:schemeClr val="tx1"/>
                </a:solidFill>
                <a:effectLst/>
                <a:latin typeface="Arial" panose="020B0604020202020204" pitchFamily="34" charset="0"/>
                <a:cs typeface="Arial" panose="020B0604020202020204" pitchFamily="34" charset="0"/>
              </a:rPr>
              <a:t>Crucial for children’s development and contributes to economic growth.</a:t>
            </a:r>
          </a:p>
          <a:p>
            <a:pPr algn="just" eaLnBrk="0" fontAlgn="base" hangingPunct="0">
              <a:lnSpc>
                <a:spcPct val="150000"/>
              </a:lnSpc>
              <a:spcBef>
                <a:spcPct val="0"/>
              </a:spcBef>
              <a:spcAft>
                <a:spcPct val="0"/>
              </a:spcAft>
              <a:buFont typeface="Arial" panose="020B0604020202020204" pitchFamily="34" charset="0"/>
              <a:buChar char="•"/>
            </a:pPr>
            <a:r>
              <a:rPr kumimoji="0" lang="en-US" altLang="en-US" sz="2400" i="0" u="none" strike="noStrike" cap="none" normalizeH="0" baseline="0" dirty="0">
                <a:ln>
                  <a:noFill/>
                </a:ln>
                <a:solidFill>
                  <a:schemeClr val="tx1"/>
                </a:solidFill>
                <a:effectLst/>
                <a:latin typeface="Arial" panose="020B0604020202020204" pitchFamily="34" charset="0"/>
                <a:cs typeface="Arial" panose="020B0604020202020204" pitchFamily="34" charset="0"/>
              </a:rPr>
              <a:t>Ensuring universal access to AT is key to achieving the SDGs.</a:t>
            </a:r>
          </a:p>
          <a:p>
            <a:pPr algn="just" eaLnBrk="0" fontAlgn="base" hangingPunct="0">
              <a:lnSpc>
                <a:spcPct val="100000"/>
              </a:lnSpc>
              <a:spcBef>
                <a:spcPct val="0"/>
              </a:spcBef>
              <a:spcAft>
                <a:spcPct val="0"/>
              </a:spcAft>
              <a:buFont typeface="Arial" panose="020B0604020202020204" pitchFamily="34" charset="0"/>
              <a:buChar char="•"/>
            </a:pPr>
            <a:endParaRPr kumimoji="0" lang="en-US" altLang="en-US" sz="240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lgn="just"/>
            <a:endParaRPr lang="en-IN" sz="2400" dirty="0">
              <a:latin typeface="Arial" panose="020B0604020202020204" pitchFamily="34" charset="0"/>
              <a:cs typeface="Arial" panose="020B0604020202020204" pitchFamily="34" charset="0"/>
            </a:endParaRPr>
          </a:p>
          <a:p>
            <a:pPr algn="just"/>
            <a:endParaRPr lang="en-IN" sz="24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13" name="Picture 12">
            <a:extLst>
              <a:ext uri="{FF2B5EF4-FFF2-40B4-BE49-F238E27FC236}">
                <a16:creationId xmlns:a16="http://schemas.microsoft.com/office/drawing/2014/main" id="{EA9A1BBD-4E46-DAAF-63A5-B286C2FB32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902CE-61FA-2509-7A50-983CC8093F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4E936C-09B8-F442-F332-BC255D7E473F}"/>
              </a:ext>
            </a:extLst>
          </p:cNvPr>
          <p:cNvSpPr>
            <a:spLocks noGrp="1"/>
          </p:cNvSpPr>
          <p:nvPr>
            <p:ph type="title"/>
          </p:nvPr>
        </p:nvSpPr>
        <p:spPr>
          <a:xfrm>
            <a:off x="1097280" y="-112019"/>
            <a:ext cx="10058400" cy="1450757"/>
          </a:xfrm>
        </p:spPr>
        <p:txBody>
          <a:bodyPr/>
          <a:lstStyle/>
          <a:p>
            <a:pPr algn="ctr"/>
            <a:r>
              <a:rPr lang="en-IN" b="1" dirty="0">
                <a:latin typeface="Arial" panose="020B0604020202020204" pitchFamily="34" charset="0"/>
                <a:cs typeface="Arial" panose="020B0604020202020204" pitchFamily="34" charset="0"/>
              </a:rPr>
              <a:t>Introduction</a:t>
            </a:r>
          </a:p>
        </p:txBody>
      </p:sp>
      <p:sp>
        <p:nvSpPr>
          <p:cNvPr id="3" name="Content Placeholder 2">
            <a:extLst>
              <a:ext uri="{FF2B5EF4-FFF2-40B4-BE49-F238E27FC236}">
                <a16:creationId xmlns:a16="http://schemas.microsoft.com/office/drawing/2014/main" id="{8618A3B8-89FC-DEF7-7193-B8B3DF4AAD33}"/>
              </a:ext>
            </a:extLst>
          </p:cNvPr>
          <p:cNvSpPr>
            <a:spLocks noGrp="1"/>
          </p:cNvSpPr>
          <p:nvPr>
            <p:ph idx="1"/>
          </p:nvPr>
        </p:nvSpPr>
        <p:spPr/>
        <p:txBody>
          <a:bodyPr>
            <a:normAutofit/>
          </a:bodyPr>
          <a:lstStyle/>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6F57721-8458-E94E-2E7F-B57790B91BDA}"/>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8" name="TextBox 7">
            <a:extLst>
              <a:ext uri="{FF2B5EF4-FFF2-40B4-BE49-F238E27FC236}">
                <a16:creationId xmlns:a16="http://schemas.microsoft.com/office/drawing/2014/main" id="{B6760E8F-B065-EE7E-9677-FEAE19640650}"/>
              </a:ext>
            </a:extLst>
          </p:cNvPr>
          <p:cNvSpPr txBox="1"/>
          <p:nvPr/>
        </p:nvSpPr>
        <p:spPr>
          <a:xfrm>
            <a:off x="533400" y="1696293"/>
            <a:ext cx="11186160" cy="5027017"/>
          </a:xfrm>
          <a:prstGeom prst="rect">
            <a:avLst/>
          </a:prstGeom>
          <a:noFill/>
        </p:spPr>
        <p:txBody>
          <a:bodyPr wrap="square" rtlCol="0">
            <a:spAutoFit/>
          </a:bodyPr>
          <a:lstStyle/>
          <a:p>
            <a:pPr marR="0" lvl="0" algn="just" defTabSz="914400" rtl="0" eaLnBrk="0" fontAlgn="base" latinLnBrk="0" hangingPunct="0">
              <a:lnSpc>
                <a:spcPct val="150000"/>
              </a:lnSpc>
              <a:spcBef>
                <a:spcPct val="0"/>
              </a:spcBef>
              <a:spcAft>
                <a:spcPct val="0"/>
              </a:spcAft>
              <a:buClrTx/>
              <a:buSzTx/>
              <a:tabLst/>
            </a:pPr>
            <a:r>
              <a:rPr kumimoji="0" lang="en-US" altLang="en-US" u="none" strike="noStrike" cap="none" normalizeH="0" baseline="0" dirty="0">
                <a:ln>
                  <a:noFill/>
                </a:ln>
                <a:solidFill>
                  <a:schemeClr val="tx1"/>
                </a:solidFill>
                <a:effectLst/>
                <a:latin typeface="Arial" panose="020B0604020202020204" pitchFamily="34" charset="0"/>
                <a:cs typeface="Arial" panose="020B0604020202020204" pitchFamily="34" charset="0"/>
              </a:rPr>
              <a:t>Access gap: Only 3% coverage in LMICs vs 90% in HICs.</a:t>
            </a:r>
          </a:p>
          <a:p>
            <a:pPr marR="0" lvl="0" algn="just" defTabSz="914400" rtl="0" eaLnBrk="0" fontAlgn="base" latinLnBrk="0" hangingPunct="0">
              <a:lnSpc>
                <a:spcPct val="150000"/>
              </a:lnSpc>
              <a:spcBef>
                <a:spcPct val="0"/>
              </a:spcBef>
              <a:spcAft>
                <a:spcPct val="0"/>
              </a:spcAft>
              <a:buClrTx/>
              <a:buSzTx/>
              <a:tabLst/>
            </a:pPr>
            <a:r>
              <a:rPr kumimoji="0" lang="en-US" altLang="en-US" u="none" strike="noStrike" cap="none" normalizeH="0" baseline="0" dirty="0">
                <a:ln>
                  <a:noFill/>
                </a:ln>
                <a:solidFill>
                  <a:schemeClr val="tx1"/>
                </a:solidFill>
                <a:effectLst/>
                <a:latin typeface="Arial" panose="020B0604020202020204" pitchFamily="34" charset="0"/>
                <a:cs typeface="Arial" panose="020B0604020202020204" pitchFamily="34" charset="0"/>
              </a:rPr>
              <a:t>Barriers:</a:t>
            </a: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u="none" strike="noStrike" cap="none" normalizeH="0" baseline="0" dirty="0">
                <a:ln>
                  <a:noFill/>
                </a:ln>
                <a:solidFill>
                  <a:schemeClr val="tx1"/>
                </a:solidFill>
                <a:effectLst/>
                <a:latin typeface="Arial" panose="020B0604020202020204" pitchFamily="34" charset="0"/>
                <a:cs typeface="Arial" panose="020B0604020202020204" pitchFamily="34" charset="0"/>
              </a:rPr>
              <a:t>Demand-side: low awareness, stigma, affordability</a:t>
            </a: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u="none" strike="noStrike" cap="none" normalizeH="0" baseline="0" dirty="0">
                <a:ln>
                  <a:noFill/>
                </a:ln>
                <a:solidFill>
                  <a:schemeClr val="tx1"/>
                </a:solidFill>
                <a:effectLst/>
                <a:latin typeface="Arial" panose="020B0604020202020204" pitchFamily="34" charset="0"/>
                <a:cs typeface="Arial" panose="020B0604020202020204" pitchFamily="34" charset="0"/>
              </a:rPr>
              <a:t>Supply-side: poor design, limited availability, low quality</a:t>
            </a: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u="none" strike="noStrike" cap="none" normalizeH="0" baseline="0" dirty="0">
                <a:ln>
                  <a:noFill/>
                </a:ln>
                <a:solidFill>
                  <a:schemeClr val="tx1"/>
                </a:solidFill>
                <a:effectLst/>
                <a:latin typeface="Arial" panose="020B0604020202020204" pitchFamily="34" charset="0"/>
                <a:cs typeface="Arial" panose="020B0604020202020204" pitchFamily="34" charset="0"/>
              </a:rPr>
              <a:t>India’s disability prevalence: 2.2% (~31 million people); higher among elderly, children, marginalized groups (NSS 2018)</a:t>
            </a: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u="none" strike="noStrike" cap="none" normalizeH="0" baseline="0" dirty="0" err="1">
                <a:ln>
                  <a:noFill/>
                </a:ln>
                <a:solidFill>
                  <a:schemeClr val="tx1"/>
                </a:solidFill>
                <a:effectLst/>
                <a:latin typeface="Arial" panose="020B0604020202020204" pitchFamily="34" charset="0"/>
                <a:cs typeface="Arial" panose="020B0604020202020204" pitchFamily="34" charset="0"/>
              </a:rPr>
              <a:t>PwDs</a:t>
            </a:r>
            <a:r>
              <a:rPr kumimoji="0" lang="en-US" altLang="en-US" u="none" strike="noStrike" cap="none" normalizeH="0" baseline="0" dirty="0">
                <a:ln>
                  <a:noFill/>
                </a:ln>
                <a:solidFill>
                  <a:schemeClr val="tx1"/>
                </a:solidFill>
                <a:effectLst/>
                <a:latin typeface="Arial" panose="020B0604020202020204" pitchFamily="34" charset="0"/>
                <a:cs typeface="Arial" panose="020B0604020202020204" pitchFamily="34" charset="0"/>
              </a:rPr>
              <a:t> face exclusion, low workforce participation (36%), and high health expenditure</a:t>
            </a: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u="none" strike="noStrike" cap="none" normalizeH="0" baseline="0" dirty="0">
                <a:ln>
                  <a:noFill/>
                </a:ln>
                <a:solidFill>
                  <a:schemeClr val="tx1"/>
                </a:solidFill>
                <a:effectLst/>
                <a:latin typeface="Arial" panose="020B0604020202020204" pitchFamily="34" charset="0"/>
                <a:cs typeface="Arial" panose="020B0604020202020204" pitchFamily="34" charset="0"/>
              </a:rPr>
              <a:t>Lack of national data on AT access &amp; coverage limits evaluation and planning.</a:t>
            </a:r>
            <a:endParaRPr lang="en-IN" kern="100" dirty="0">
              <a:effectLst/>
              <a:latin typeface="Arial" panose="020B0604020202020204" pitchFamily="34" charset="0"/>
              <a:ea typeface="Calibri" panose="020F0502020204030204" pitchFamily="34" charset="0"/>
              <a:cs typeface="Arial" panose="020B0604020202020204" pitchFamily="34" charset="0"/>
            </a:endParaRPr>
          </a:p>
          <a:p>
            <a:pPr algn="just" eaLnBrk="0" fontAlgn="base" hangingPunct="0">
              <a:lnSpc>
                <a:spcPct val="150000"/>
              </a:lnSpc>
              <a:spcBef>
                <a:spcPct val="0"/>
              </a:spcBef>
              <a:spcAft>
                <a:spcPct val="0"/>
              </a:spcAft>
            </a:pPr>
            <a:r>
              <a:rPr lang="en-IN" kern="100" dirty="0">
                <a:effectLst/>
                <a:latin typeface="Arial" panose="020B0604020202020204" pitchFamily="34" charset="0"/>
                <a:ea typeface="Calibri" panose="020F0502020204030204" pitchFamily="34" charset="0"/>
                <a:cs typeface="Arial" panose="020B0604020202020204" pitchFamily="34" charset="0"/>
              </a:rPr>
              <a:t>This review aims to determine the access and coverage of AT and associated facilitators and barriers in India. While existing literature provides valuable insights into the coverage and barriers related to the use of AT in India, an attempt to compile and synthesize evidence at the national level is lacking. </a:t>
            </a:r>
            <a:endParaRPr kumimoji="0" lang="en-US" altLang="en-US" b="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lgn="just">
              <a:lnSpc>
                <a:spcPct val="150000"/>
              </a:lnSpc>
            </a:pPr>
            <a:endParaRPr lang="en-US"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58C7DFAF-A397-B786-4C0F-8294D6100B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651671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normAutofit/>
          </a:bodyPr>
          <a:lstStyle/>
          <a:p>
            <a:pPr algn="ctr"/>
            <a:r>
              <a:rPr lang="en-IN" sz="4000" b="1" dirty="0">
                <a:latin typeface="Arial" panose="020B0604020202020204" pitchFamily="34" charset="0"/>
                <a:cs typeface="Arial" panose="020B0604020202020204" pitchFamily="34" charset="0"/>
              </a:rPr>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1806822"/>
            <a:ext cx="10515600" cy="4652963"/>
          </a:xfrm>
        </p:spPr>
        <p:txBody>
          <a:bodyPr>
            <a:noAutofit/>
          </a:bodyPr>
          <a:lstStyle/>
          <a:p>
            <a:pPr marL="0" marR="0" algn="just">
              <a:lnSpc>
                <a:spcPct val="200000"/>
              </a:lnSpc>
              <a:spcAft>
                <a:spcPts val="800"/>
              </a:spcAft>
              <a:buNone/>
            </a:pPr>
            <a:r>
              <a:rPr lang="en-US" sz="1800" b="1" kern="100" dirty="0">
                <a:effectLst/>
                <a:latin typeface="Arial" panose="020B0604020202020204" pitchFamily="34" charset="0"/>
                <a:ea typeface="Calibri" panose="020F0502020204030204" pitchFamily="34" charset="0"/>
                <a:cs typeface="Arial" panose="020B0604020202020204" pitchFamily="34" charset="0"/>
              </a:rPr>
              <a:t>Research question </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200000"/>
              </a:lnSpc>
              <a:spcAft>
                <a:spcPts val="800"/>
              </a:spcAft>
              <a:buNone/>
            </a:pPr>
            <a:r>
              <a:rPr lang="en-US" sz="1800" kern="100" dirty="0">
                <a:effectLst/>
                <a:latin typeface="Arial" panose="020B0604020202020204" pitchFamily="34" charset="0"/>
                <a:ea typeface="Calibri" panose="020F0502020204030204" pitchFamily="34" charset="0"/>
                <a:cs typeface="Arial" panose="020B0604020202020204" pitchFamily="34" charset="0"/>
              </a:rPr>
              <a:t>What is the access and coverage of assistive technology and what are facilitators and barriers to access and coverage in India?</a:t>
            </a:r>
          </a:p>
          <a:p>
            <a:pPr marL="0" marR="0" algn="just">
              <a:lnSpc>
                <a:spcPct val="200000"/>
              </a:lnSpc>
              <a:spcAft>
                <a:spcPts val="800"/>
              </a:spcAft>
              <a:buNone/>
            </a:pPr>
            <a:r>
              <a:rPr lang="en-US" sz="1800" b="1" kern="100" dirty="0">
                <a:effectLst/>
                <a:latin typeface="Arial" panose="020B0604020202020204" pitchFamily="34" charset="0"/>
                <a:ea typeface="Calibri" panose="020F0502020204030204" pitchFamily="34" charset="0"/>
                <a:cs typeface="Arial" panose="020B0604020202020204" pitchFamily="34" charset="0"/>
              </a:rPr>
              <a:t>Objectives:</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200000"/>
              </a:lnSpc>
              <a:spcAft>
                <a:spcPts val="800"/>
              </a:spcAft>
              <a:buNone/>
            </a:pPr>
            <a:r>
              <a:rPr lang="en-US" sz="1800" kern="100" dirty="0">
                <a:effectLst/>
                <a:latin typeface="Arial" panose="020B0604020202020204" pitchFamily="34" charset="0"/>
                <a:ea typeface="Calibri" panose="020F0502020204030204" pitchFamily="34" charset="0"/>
                <a:cs typeface="Arial" panose="020B0604020202020204" pitchFamily="34" charset="0"/>
              </a:rPr>
              <a:t>To systematically collate evidence on met and unmet needs and identify facilitators and barriers to access and coverage of assistive technology in India. </a:t>
            </a:r>
          </a:p>
          <a:p>
            <a:pPr marL="0" marR="0" indent="0" algn="just">
              <a:lnSpc>
                <a:spcPct val="115000"/>
              </a:lnSpc>
              <a:spcAft>
                <a:spcPts val="800"/>
              </a:spcAft>
              <a:buNone/>
            </a:pPr>
            <a:br>
              <a:rPr lang="en-US" sz="1800" b="1" dirty="0">
                <a:effectLst/>
                <a:latin typeface="Times New Roman" panose="02020603050405020304" pitchFamily="18" charset="0"/>
                <a:ea typeface="Calibri" panose="020F0502020204030204" pitchFamily="34" charset="0"/>
              </a:rPr>
            </a:b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8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7" name="Picture 6">
            <a:extLst>
              <a:ext uri="{FF2B5EF4-FFF2-40B4-BE49-F238E27FC236}">
                <a16:creationId xmlns:a16="http://schemas.microsoft.com/office/drawing/2014/main" id="{59DE7CE1-BA65-CCE7-5E03-4AAFB4E96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4F950-E20F-AD78-9C44-F29D5BE11E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C5FBF9-752B-E7D4-5A57-D0F76EBCBCDD}"/>
              </a:ext>
            </a:extLst>
          </p:cNvPr>
          <p:cNvSpPr>
            <a:spLocks noGrp="1"/>
          </p:cNvSpPr>
          <p:nvPr>
            <p:ph type="title"/>
          </p:nvPr>
        </p:nvSpPr>
        <p:spPr/>
        <p:txBody>
          <a:bodyPr/>
          <a:lstStyle/>
          <a:p>
            <a:pPr algn="ctr"/>
            <a:r>
              <a:rPr lang="en-IN" sz="4000" b="1" dirty="0">
                <a:latin typeface="Arial" panose="020B0604020202020204" pitchFamily="34" charset="0"/>
                <a:cs typeface="Arial" panose="020B0604020202020204" pitchFamily="34" charset="0"/>
              </a:rPr>
              <a:t>Methodology</a:t>
            </a:r>
            <a:endParaRPr lang="en-IN"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090D4FF-B7FD-43FB-4F98-33A73C510C72}"/>
                  </a:ext>
                </a:extLst>
              </p:cNvPr>
              <p:cNvSpPr>
                <a:spLocks noGrp="1"/>
              </p:cNvSpPr>
              <p:nvPr>
                <p:ph idx="1"/>
              </p:nvPr>
            </p:nvSpPr>
            <p:spPr>
              <a:xfrm>
                <a:off x="838200" y="1737360"/>
                <a:ext cx="10515600" cy="4618990"/>
              </a:xfrm>
            </p:spPr>
            <p:txBody>
              <a:bodyPr>
                <a:noAutofit/>
              </a:bodyPr>
              <a:lstStyle/>
              <a:p>
                <a:pPr marL="0" marR="0" algn="just">
                  <a:lnSpc>
                    <a:spcPct val="100000"/>
                  </a:lnSpc>
                  <a:spcAft>
                    <a:spcPts val="800"/>
                  </a:spcAft>
                  <a:buNone/>
                </a:pPr>
                <a:r>
                  <a:rPr lang="en-US" sz="1600" b="1" kern="100" dirty="0">
                    <a:latin typeface="Arial" panose="020B0604020202020204" pitchFamily="34" charset="0"/>
                    <a:ea typeface="Calibri" panose="020F0502020204030204" pitchFamily="34" charset="0"/>
                    <a:cs typeface="Arial" panose="020B0604020202020204" pitchFamily="34" charset="0"/>
                  </a:rPr>
                  <a:t>Study definitions</a:t>
                </a:r>
              </a:p>
              <a:p>
                <a:pPr marL="0" marR="0" indent="0">
                  <a:lnSpc>
                    <a:spcPct val="100000"/>
                  </a:lnSpc>
                  <a:spcAft>
                    <a:spcPts val="800"/>
                  </a:spcAft>
                  <a:buNone/>
                </a:pPr>
                <a:r>
                  <a:rPr lang="en-US" sz="1600" b="1" dirty="0">
                    <a:effectLst/>
                    <a:latin typeface="Arial" panose="020B0604020202020204" pitchFamily="34" charset="0"/>
                    <a:ea typeface="Aptos" panose="020B0004020202020204" pitchFamily="34" charset="0"/>
                    <a:cs typeface="Arial" panose="020B0604020202020204" pitchFamily="34" charset="0"/>
                  </a:rPr>
                  <a:t>Prevalence of AT needs:</a:t>
                </a:r>
                <a:r>
                  <a:rPr lang="en-US" sz="1600" dirty="0">
                    <a:effectLst/>
                    <a:latin typeface="Arial" panose="020B0604020202020204" pitchFamily="34" charset="0"/>
                    <a:ea typeface="Aptos" panose="020B0004020202020204" pitchFamily="34" charset="0"/>
                    <a:cs typeface="Arial" panose="020B0604020202020204" pitchFamily="34" charset="0"/>
                  </a:rPr>
                  <a:t> Defined as total needs (met and unmet needs) divided by total population (sample size assessed for AT needs in the study). </a:t>
                </a:r>
                <a:endParaRPr lang="en-US" sz="1600" i="1" kern="100" dirty="0">
                  <a:effectLst/>
                  <a:latin typeface="Arial" panose="020B0604020202020204" pitchFamily="34" charset="0"/>
                  <a:ea typeface="Aptos" panose="020B0004020202020204" pitchFamily="34" charset="0"/>
                  <a:cs typeface="Arial" panose="020B0604020202020204" pitchFamily="34" charset="0"/>
                </a:endParaRPr>
              </a:p>
              <a:p>
                <a:pPr marL="0" marR="0" indent="0">
                  <a:lnSpc>
                    <a:spcPct val="100000"/>
                  </a:lnSpc>
                  <a:spcAft>
                    <a:spcPts val="800"/>
                  </a:spcAft>
                  <a:buNone/>
                </a:pPr>
                <a14:m>
                  <m:oMathPara xmlns:m="http://schemas.openxmlformats.org/officeDocument/2006/math">
                    <m:oMathParaPr>
                      <m:jc m:val="centerGroup"/>
                    </m:oMathParaPr>
                    <m:oMath xmlns:m="http://schemas.openxmlformats.org/officeDocument/2006/math">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𝑃𝑟𝑒𝑣𝑎𝑙𝑒𝑛𝑐𝑒</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𝑜𝑓</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𝐴𝑇</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𝑛𝑒𝑒𝑑𝑠</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m:t>
                      </m:r>
                      <m:f>
                        <m:fPr>
                          <m:ctrlPr>
                            <a:rPr lang="en-US" sz="1600" i="1" kern="100">
                              <a:effectLst/>
                              <a:latin typeface="Cambria Math" panose="02040503050406030204" pitchFamily="18" charset="0"/>
                              <a:ea typeface="Aptos" panose="020B0004020202020204" pitchFamily="34" charset="0"/>
                              <a:cs typeface="Times New Roman" panose="02020603050405020304" pitchFamily="18" charset="0"/>
                            </a:rPr>
                          </m:ctrlPr>
                        </m:fPr>
                        <m:num>
                          <m:d>
                            <m:dPr>
                              <m:ctrlPr>
                                <a:rPr lang="en-US" sz="1600" i="1" kern="100">
                                  <a:effectLst/>
                                  <a:latin typeface="Cambria Math" panose="02040503050406030204" pitchFamily="18" charset="0"/>
                                  <a:ea typeface="Aptos" panose="020B0004020202020204" pitchFamily="34" charset="0"/>
                                  <a:cs typeface="Times New Roman" panose="02020603050405020304" pitchFamily="18" charset="0"/>
                                </a:rPr>
                              </m:ctrlPr>
                            </m:dPr>
                            <m:e>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𝑚𝑒𝑡</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𝑛𝑒𝑒𝑑𝑠</m:t>
                              </m:r>
                            </m:e>
                          </m:d>
                          <m:r>
                            <a:rPr lang="en-US" sz="1600" i="1" kern="100">
                              <a:effectLst/>
                              <a:latin typeface="Cambria Math" panose="02040503050406030204" pitchFamily="18" charset="0"/>
                              <a:ea typeface="Aptos" panose="020B0004020202020204" pitchFamily="34" charset="0"/>
                              <a:cs typeface="Times New Roman" panose="02020603050405020304" pitchFamily="18" charset="0"/>
                            </a:rPr>
                            <m:t>+</m:t>
                          </m:r>
                          <m:d>
                            <m:dPr>
                              <m:ctrlPr>
                                <a:rPr lang="en-US" sz="1600" i="1" kern="100">
                                  <a:effectLst/>
                                  <a:latin typeface="Cambria Math" panose="02040503050406030204" pitchFamily="18" charset="0"/>
                                  <a:ea typeface="Aptos" panose="020B0004020202020204" pitchFamily="34" charset="0"/>
                                  <a:cs typeface="Times New Roman" panose="02020603050405020304" pitchFamily="18" charset="0"/>
                                </a:rPr>
                              </m:ctrlPr>
                            </m:dPr>
                            <m:e>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𝑢𝑛𝑚𝑒𝑡</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𝑛𝑒𝑒𝑑𝑠</m:t>
                              </m:r>
                            </m:e>
                          </m:d>
                        </m:num>
                        <m:den>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𝑇𝑜𝑡𝑎𝑙</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𝑃𝑜𝑝𝑢𝑙𝑎𝑡𝑖𝑜𝑛</m:t>
                          </m:r>
                        </m:den>
                      </m:f>
                    </m:oMath>
                  </m:oMathPara>
                </a14:m>
                <a:endParaRPr lang="en-US" sz="1600" b="1" kern="100" dirty="0">
                  <a:latin typeface="Arial" panose="020B0604020202020204" pitchFamily="34" charset="0"/>
                  <a:ea typeface="Calibri" panose="020F0502020204030204" pitchFamily="34" charset="0"/>
                  <a:cs typeface="Arial" panose="020B0604020202020204" pitchFamily="34" charset="0"/>
                </a:endParaRPr>
              </a:p>
              <a:p>
                <a:pPr marL="0" marR="0" algn="just">
                  <a:lnSpc>
                    <a:spcPct val="100000"/>
                  </a:lnSpc>
                  <a:spcAft>
                    <a:spcPts val="800"/>
                  </a:spcAft>
                  <a:buNone/>
                </a:pPr>
                <a:r>
                  <a:rPr lang="en-US" sz="1600" b="1" kern="100" dirty="0">
                    <a:effectLst/>
                    <a:latin typeface="Arial" panose="020B0604020202020204" pitchFamily="34" charset="0"/>
                    <a:ea typeface="Calibri" panose="020F0502020204030204" pitchFamily="34" charset="0"/>
                    <a:cs typeface="Arial" panose="020B0604020202020204" pitchFamily="34" charset="0"/>
                  </a:rPr>
                  <a:t>Met needs: </a:t>
                </a:r>
                <a:r>
                  <a:rPr lang="en-US" sz="1600" dirty="0">
                    <a:effectLst/>
                    <a:latin typeface="Arial" panose="020B0604020202020204" pitchFamily="34" charset="0"/>
                    <a:ea typeface="Aptos" panose="020B0004020202020204" pitchFamily="34" charset="0"/>
                    <a:cs typeface="Arial" panose="020B0604020202020204" pitchFamily="34" charset="0"/>
                  </a:rPr>
                  <a:t>Met needs are defined as the proportion of population that needs assistive technology and owns/uses assistive products and does not need more AT</a:t>
                </a:r>
              </a:p>
              <a:p>
                <a:pPr marL="0" algn="just">
                  <a:lnSpc>
                    <a:spcPct val="100000"/>
                  </a:lnSpc>
                  <a:spcAft>
                    <a:spcPts val="800"/>
                  </a:spcAft>
                  <a:buNone/>
                </a:pPr>
                <a14:m>
                  <m:oMathPara xmlns:m="http://schemas.openxmlformats.org/officeDocument/2006/math">
                    <m:oMathParaPr>
                      <m:jc m:val="centerGroup"/>
                    </m:oMathParaPr>
                    <m:oMath xmlns:m="http://schemas.openxmlformats.org/officeDocument/2006/math">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𝑀𝑒𝑡</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𝑛𝑒𝑒𝑑𝑠</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m:t>
                      </m:r>
                      <m:f>
                        <m:fPr>
                          <m:ctrlPr>
                            <a:rPr lang="en-US" sz="1600" i="1" kern="100">
                              <a:effectLst/>
                              <a:latin typeface="Cambria Math" panose="02040503050406030204" pitchFamily="18" charset="0"/>
                              <a:ea typeface="Aptos" panose="020B0004020202020204" pitchFamily="34" charset="0"/>
                              <a:cs typeface="Times New Roman" panose="02020603050405020304" pitchFamily="18" charset="0"/>
                            </a:rPr>
                          </m:ctrlPr>
                        </m:fPr>
                        <m:num>
                          <m:d>
                            <m:dPr>
                              <m:ctrlPr>
                                <a:rPr lang="en-US" sz="1600" i="1" kern="100">
                                  <a:effectLst/>
                                  <a:latin typeface="Cambria Math" panose="02040503050406030204" pitchFamily="18" charset="0"/>
                                  <a:ea typeface="Aptos" panose="020B0004020202020204" pitchFamily="34" charset="0"/>
                                  <a:cs typeface="Times New Roman" panose="02020603050405020304" pitchFamily="18" charset="0"/>
                                </a:rPr>
                              </m:ctrlPr>
                            </m:dPr>
                            <m:e>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𝑚𝑒𝑡</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𝑛𝑒𝑒𝑑𝑠</m:t>
                              </m:r>
                            </m:e>
                          </m:d>
                        </m:num>
                        <m:den>
                          <m:d>
                            <m:dPr>
                              <m:ctrlPr>
                                <a:rPr lang="en-US" sz="1600" i="1" kern="100">
                                  <a:effectLst/>
                                  <a:latin typeface="Cambria Math" panose="02040503050406030204" pitchFamily="18" charset="0"/>
                                  <a:ea typeface="Aptos" panose="020B0004020202020204" pitchFamily="34" charset="0"/>
                                  <a:cs typeface="Times New Roman" panose="02020603050405020304" pitchFamily="18" charset="0"/>
                                </a:rPr>
                              </m:ctrlPr>
                            </m:dPr>
                            <m:e>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𝑚𝑒𝑡</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𝑛𝑒𝑒𝑑𝑠</m:t>
                              </m:r>
                            </m:e>
                          </m:d>
                          <m:r>
                            <a:rPr lang="en-US" sz="1600" i="1" kern="100">
                              <a:effectLst/>
                              <a:latin typeface="Cambria Math" panose="02040503050406030204" pitchFamily="18" charset="0"/>
                              <a:ea typeface="Aptos" panose="020B0004020202020204" pitchFamily="34" charset="0"/>
                              <a:cs typeface="Times New Roman" panose="02020603050405020304" pitchFamily="18" charset="0"/>
                            </a:rPr>
                            <m:t>+</m:t>
                          </m:r>
                          <m:d>
                            <m:dPr>
                              <m:ctrlPr>
                                <a:rPr lang="en-US" sz="1600" i="1" kern="100">
                                  <a:effectLst/>
                                  <a:latin typeface="Cambria Math" panose="02040503050406030204" pitchFamily="18" charset="0"/>
                                  <a:ea typeface="Aptos" panose="020B0004020202020204" pitchFamily="34" charset="0"/>
                                  <a:cs typeface="Times New Roman" panose="02020603050405020304" pitchFamily="18" charset="0"/>
                                </a:rPr>
                              </m:ctrlPr>
                            </m:dPr>
                            <m:e>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𝑢𝑛𝑚𝑒𝑡</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𝑛𝑒𝑒𝑑𝑠</m:t>
                              </m:r>
                            </m:e>
                          </m:d>
                        </m:den>
                      </m:f>
                    </m:oMath>
                  </m:oMathPara>
                </a14:m>
                <a:endParaRPr lang="en-US" sz="1600" dirty="0">
                  <a:effectLst/>
                  <a:latin typeface="Arial" panose="020B0604020202020204" pitchFamily="34" charset="0"/>
                  <a:ea typeface="Aptos" panose="020B0004020202020204" pitchFamily="34" charset="0"/>
                  <a:cs typeface="Arial" panose="020B0604020202020204" pitchFamily="34" charset="0"/>
                </a:endParaRPr>
              </a:p>
              <a:p>
                <a:pPr marL="0" marR="0" algn="just">
                  <a:lnSpc>
                    <a:spcPct val="100000"/>
                  </a:lnSpc>
                  <a:spcAft>
                    <a:spcPts val="800"/>
                  </a:spcAft>
                  <a:buNone/>
                </a:pPr>
                <a:r>
                  <a:rPr lang="en-US" sz="1600" b="1" dirty="0">
                    <a:effectLst/>
                    <a:latin typeface="Arial" panose="020B0604020202020204" pitchFamily="34" charset="0"/>
                    <a:ea typeface="Aptos" panose="020B0004020202020204" pitchFamily="34" charset="0"/>
                    <a:cs typeface="Arial" panose="020B0604020202020204" pitchFamily="34" charset="0"/>
                  </a:rPr>
                  <a:t>Unmet needs: </a:t>
                </a:r>
                <a:r>
                  <a:rPr lang="en-US" sz="1600" dirty="0">
                    <a:effectLst/>
                    <a:latin typeface="Arial" panose="020B0604020202020204" pitchFamily="34" charset="0"/>
                    <a:ea typeface="Aptos" panose="020B0004020202020204" pitchFamily="34" charset="0"/>
                    <a:cs typeface="Arial" panose="020B0604020202020204" pitchFamily="34" charset="0"/>
                  </a:rPr>
                  <a:t>Unmet needs are defined as the proportion of population that needs assistive technology but either does not own AT or own but needs more AT for proper functioning.</a:t>
                </a:r>
              </a:p>
              <a:p>
                <a:pPr marL="0" algn="just">
                  <a:lnSpc>
                    <a:spcPct val="100000"/>
                  </a:lnSpc>
                  <a:spcAft>
                    <a:spcPts val="800"/>
                  </a:spcAft>
                  <a:buNone/>
                </a:pPr>
                <a14:m>
                  <m:oMathPara xmlns:m="http://schemas.openxmlformats.org/officeDocument/2006/math">
                    <m:oMathParaPr>
                      <m:jc m:val="centerGroup"/>
                    </m:oMathParaPr>
                    <m:oMath xmlns:m="http://schemas.openxmlformats.org/officeDocument/2006/math">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𝑈𝑛𝑚𝑒𝑡</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𝑛𝑒𝑒𝑑𝑠</m:t>
                      </m:r>
                      <m:r>
                        <a:rPr lang="en-US" sz="1600" i="1" kern="100" smtClean="0">
                          <a:effectLst/>
                          <a:latin typeface="Cambria Math" panose="02040503050406030204" pitchFamily="18" charset="0"/>
                          <a:ea typeface="Aptos" panose="020B0004020202020204" pitchFamily="34" charset="0"/>
                          <a:cs typeface="Times New Roman" panose="02020603050405020304" pitchFamily="18" charset="0"/>
                        </a:rPr>
                        <m:t>=</m:t>
                      </m:r>
                      <m:f>
                        <m:fPr>
                          <m:ctrlPr>
                            <a:rPr lang="en-US" sz="1600" i="1" kern="100">
                              <a:effectLst/>
                              <a:latin typeface="Cambria Math" panose="02040503050406030204" pitchFamily="18" charset="0"/>
                              <a:ea typeface="Aptos" panose="020B0004020202020204" pitchFamily="34" charset="0"/>
                              <a:cs typeface="Times New Roman" panose="02020603050405020304" pitchFamily="18" charset="0"/>
                            </a:rPr>
                          </m:ctrlPr>
                        </m:fPr>
                        <m:num>
                          <m:d>
                            <m:dPr>
                              <m:ctrlPr>
                                <a:rPr lang="en-US" sz="1600" i="1" kern="100">
                                  <a:effectLst/>
                                  <a:latin typeface="Cambria Math" panose="02040503050406030204" pitchFamily="18" charset="0"/>
                                  <a:ea typeface="Aptos" panose="020B0004020202020204" pitchFamily="34" charset="0"/>
                                  <a:cs typeface="Times New Roman" panose="02020603050405020304" pitchFamily="18" charset="0"/>
                                </a:rPr>
                              </m:ctrlPr>
                            </m:dPr>
                            <m:e>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𝑈𝑛𝑚𝑒𝑡</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𝑛𝑒𝑒𝑑𝑠</m:t>
                              </m:r>
                            </m:e>
                          </m:d>
                        </m:num>
                        <m:den>
                          <m:d>
                            <m:dPr>
                              <m:ctrlPr>
                                <a:rPr lang="en-US" sz="1600" i="1" kern="100">
                                  <a:effectLst/>
                                  <a:latin typeface="Cambria Math" panose="02040503050406030204" pitchFamily="18" charset="0"/>
                                  <a:ea typeface="Aptos" panose="020B0004020202020204" pitchFamily="34" charset="0"/>
                                  <a:cs typeface="Times New Roman" panose="02020603050405020304" pitchFamily="18" charset="0"/>
                                </a:rPr>
                              </m:ctrlPr>
                            </m:dPr>
                            <m:e>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𝑚𝑒𝑡</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𝑛𝑒𝑒𝑑𝑠</m:t>
                              </m:r>
                            </m:e>
                          </m:d>
                          <m:r>
                            <a:rPr lang="en-US" sz="1600" i="1" kern="100">
                              <a:effectLst/>
                              <a:latin typeface="Cambria Math" panose="02040503050406030204" pitchFamily="18" charset="0"/>
                              <a:ea typeface="Aptos" panose="020B0004020202020204" pitchFamily="34" charset="0"/>
                              <a:cs typeface="Times New Roman" panose="02020603050405020304" pitchFamily="18" charset="0"/>
                            </a:rPr>
                            <m:t>+</m:t>
                          </m:r>
                          <m:d>
                            <m:dPr>
                              <m:ctrlPr>
                                <a:rPr lang="en-US" sz="1600" i="1" kern="100">
                                  <a:effectLst/>
                                  <a:latin typeface="Cambria Math" panose="02040503050406030204" pitchFamily="18" charset="0"/>
                                  <a:ea typeface="Aptos" panose="020B0004020202020204" pitchFamily="34" charset="0"/>
                                  <a:cs typeface="Times New Roman" panose="02020603050405020304" pitchFamily="18" charset="0"/>
                                </a:rPr>
                              </m:ctrlPr>
                            </m:dPr>
                            <m:e>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𝑢𝑛𝑚𝑒𝑡</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 </m:t>
                              </m:r>
                              <m:r>
                                <a:rPr lang="en-US" sz="1600" i="1" kern="100">
                                  <a:effectLst/>
                                  <a:latin typeface="Cambria Math" panose="02040503050406030204" pitchFamily="18" charset="0"/>
                                  <a:ea typeface="Aptos" panose="020B0004020202020204" pitchFamily="34" charset="0"/>
                                  <a:cs typeface="Times New Roman" panose="02020603050405020304" pitchFamily="18" charset="0"/>
                                </a:rPr>
                                <m:t>𝑛𝑒𝑒𝑑𝑠</m:t>
                              </m:r>
                            </m:e>
                          </m:d>
                        </m:den>
                      </m:f>
                    </m:oMath>
                  </m:oMathPara>
                </a14:m>
                <a:endParaRPr lang="en-US" sz="1600" dirty="0">
                  <a:effectLst/>
                  <a:latin typeface="Arial" panose="020B0604020202020204" pitchFamily="34" charset="0"/>
                  <a:ea typeface="Aptos" panose="020B0004020202020204" pitchFamily="34" charset="0"/>
                  <a:cs typeface="Arial" panose="020B0604020202020204" pitchFamily="34" charset="0"/>
                </a:endParaRPr>
              </a:p>
              <a:p>
                <a:pPr marL="0" marR="0" indent="0">
                  <a:lnSpc>
                    <a:spcPct val="100000"/>
                  </a:lnSpc>
                  <a:spcAft>
                    <a:spcPts val="800"/>
                  </a:spcAft>
                  <a:buNone/>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0" algn="just">
                  <a:lnSpc>
                    <a:spcPct val="100000"/>
                  </a:lnSpc>
                  <a:spcAft>
                    <a:spcPts val="800"/>
                  </a:spcAft>
                  <a:buNone/>
                </a:pPr>
                <a:endParaRPr lang="en-US" sz="1600" dirty="0">
                  <a:effectLst/>
                  <a:latin typeface="Arial" panose="020B0604020202020204" pitchFamily="34" charset="0"/>
                  <a:ea typeface="Aptos" panose="020B0004020202020204" pitchFamily="34" charset="0"/>
                  <a:cs typeface="Arial" panose="020B0604020202020204" pitchFamily="34" charset="0"/>
                </a:endParaRPr>
              </a:p>
              <a:p>
                <a:pPr marL="0" algn="just">
                  <a:lnSpc>
                    <a:spcPct val="100000"/>
                  </a:lnSpc>
                  <a:spcAft>
                    <a:spcPts val="800"/>
                  </a:spcAft>
                  <a:buNone/>
                </a:pPr>
                <a:endParaRPr lang="en-US" sz="1600" dirty="0">
                  <a:effectLst/>
                  <a:latin typeface="Arial" panose="020B0604020202020204" pitchFamily="34" charset="0"/>
                  <a:ea typeface="Aptos" panose="020B0004020202020204" pitchFamily="34" charset="0"/>
                  <a:cs typeface="Arial" panose="020B0604020202020204" pitchFamily="34" charset="0"/>
                </a:endParaRPr>
              </a:p>
              <a:p>
                <a:pPr marL="0" marR="0" algn="just">
                  <a:lnSpc>
                    <a:spcPct val="100000"/>
                  </a:lnSpc>
                  <a:spcAft>
                    <a:spcPts val="800"/>
                  </a:spcAft>
                  <a:buNone/>
                </a:pPr>
                <a:endParaRPr lang="en-US" sz="1600" b="1" kern="1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00000"/>
                  </a:lnSpc>
                  <a:spcAft>
                    <a:spcPts val="800"/>
                  </a:spcAft>
                  <a:buNone/>
                </a:pP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indent="0" algn="just">
                  <a:lnSpc>
                    <a:spcPct val="100000"/>
                  </a:lnSpc>
                  <a:spcAft>
                    <a:spcPts val="800"/>
                  </a:spcAft>
                  <a:buNone/>
                </a:pPr>
                <a:r>
                  <a:rPr lang="en-US" sz="1600" b="1" kern="100" dirty="0">
                    <a:effectLst/>
                    <a:latin typeface="Arial" panose="020B0604020202020204" pitchFamily="34" charset="0"/>
                    <a:ea typeface="Calibri" panose="020F0502020204030204" pitchFamily="34" charset="0"/>
                    <a:cs typeface="Arial" panose="020B0604020202020204" pitchFamily="34" charset="0"/>
                  </a:rPr>
                  <a:t> </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pPr>
                <a:endParaRPr lang="en-IN" sz="1600" dirty="0">
                  <a:latin typeface="Arial" panose="020B0604020202020204" pitchFamily="34" charset="0"/>
                  <a:cs typeface="Arial" panose="020B0604020202020204" pitchFamily="34" charset="0"/>
                </a:endParaRPr>
              </a:p>
            </p:txBody>
          </p:sp>
        </mc:Choice>
        <mc:Fallback xmlns="">
          <p:sp>
            <p:nvSpPr>
              <p:cNvPr id="3" name="Content Placeholder 2">
                <a:extLst>
                  <a:ext uri="{FF2B5EF4-FFF2-40B4-BE49-F238E27FC236}">
                    <a16:creationId xmlns:a16="http://schemas.microsoft.com/office/drawing/2014/main" id="{F090D4FF-B7FD-43FB-4F98-33A73C510C72}"/>
                  </a:ext>
                </a:extLst>
              </p:cNvPr>
              <p:cNvSpPr>
                <a:spLocks noGrp="1" noRot="1" noChangeAspect="1" noMove="1" noResize="1" noEditPoints="1" noAdjustHandles="1" noChangeArrowheads="1" noChangeShapeType="1" noTextEdit="1"/>
              </p:cNvSpPr>
              <p:nvPr>
                <p:ph idx="1"/>
              </p:nvPr>
            </p:nvSpPr>
            <p:spPr>
              <a:xfrm>
                <a:off x="838200" y="1737360"/>
                <a:ext cx="10515600" cy="4618990"/>
              </a:xfrm>
              <a:blipFill>
                <a:blip r:embed="rId2"/>
                <a:stretch>
                  <a:fillRect l="-1217" t="-396" r="-1159"/>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4DEBE44-0A2C-0C12-C306-D41D9A6446C7}"/>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7" name="Picture 6">
            <a:extLst>
              <a:ext uri="{FF2B5EF4-FFF2-40B4-BE49-F238E27FC236}">
                <a16:creationId xmlns:a16="http://schemas.microsoft.com/office/drawing/2014/main" id="{51569253-84E0-E50C-AFE1-09FB748718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41172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FEE45-AF6F-4E1B-B869-0B110944CB3C}"/>
              </a:ext>
            </a:extLst>
          </p:cNvPr>
          <p:cNvSpPr>
            <a:spLocks noGrp="1"/>
          </p:cNvSpPr>
          <p:nvPr>
            <p:ph type="title"/>
          </p:nvPr>
        </p:nvSpPr>
        <p:spPr/>
        <p:txBody>
          <a:bodyPr/>
          <a:lstStyle/>
          <a:p>
            <a:pPr algn="ctr"/>
            <a:r>
              <a:rPr lang="en-IN" sz="4000" b="1" dirty="0">
                <a:latin typeface="Arial" panose="020B0604020202020204" pitchFamily="34" charset="0"/>
                <a:cs typeface="Arial" panose="020B0604020202020204" pitchFamily="34" charset="0"/>
              </a:rPr>
              <a:t>Methodology</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C46B724-487C-D90D-33A0-2EC3516EB2F6}"/>
              </a:ext>
            </a:extLst>
          </p:cNvPr>
          <p:cNvSpPr>
            <a:spLocks noGrp="1"/>
          </p:cNvSpPr>
          <p:nvPr>
            <p:ph sz="half" idx="1"/>
          </p:nvPr>
        </p:nvSpPr>
        <p:spPr>
          <a:xfrm>
            <a:off x="457199" y="1904146"/>
            <a:ext cx="5562600" cy="4667251"/>
          </a:xfrm>
        </p:spPr>
        <p:txBody>
          <a:bodyPr>
            <a:noAutofit/>
          </a:bodyPr>
          <a:lstStyle/>
          <a:p>
            <a:pPr marL="0" indent="0">
              <a:buNone/>
            </a:pPr>
            <a:r>
              <a:rPr lang="en-US" sz="1800" b="1" dirty="0">
                <a:latin typeface="Arial" panose="020B0604020202020204" pitchFamily="34" charset="0"/>
                <a:ea typeface="+mn-lt"/>
                <a:cs typeface="Arial" panose="020B0604020202020204" pitchFamily="34" charset="0"/>
              </a:rPr>
              <a:t>Type of Study:</a:t>
            </a:r>
            <a:r>
              <a:rPr lang="en-US" sz="1800" dirty="0">
                <a:latin typeface="Arial" panose="020B0604020202020204" pitchFamily="34" charset="0"/>
                <a:ea typeface="+mn-lt"/>
                <a:cs typeface="Arial" panose="020B0604020202020204" pitchFamily="34" charset="0"/>
              </a:rPr>
              <a:t> Scoping Review</a:t>
            </a: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ea typeface="+mn-lt"/>
                <a:cs typeface="Arial" panose="020B0604020202020204" pitchFamily="34" charset="0"/>
              </a:rPr>
              <a:t>Framework:</a:t>
            </a:r>
            <a:r>
              <a:rPr lang="en-US" sz="1800" dirty="0">
                <a:latin typeface="Arial" panose="020B0604020202020204" pitchFamily="34" charset="0"/>
                <a:ea typeface="+mn-lt"/>
                <a:cs typeface="Arial" panose="020B0604020202020204" pitchFamily="34" charset="0"/>
              </a:rPr>
              <a:t> Population, Concept, Context (PCC)</a:t>
            </a: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ea typeface="+mn-lt"/>
                <a:cs typeface="Arial" panose="020B0604020202020204" pitchFamily="34" charset="0"/>
              </a:rPr>
              <a:t>Guidelines:</a:t>
            </a:r>
            <a:r>
              <a:rPr lang="en-US" sz="1800" dirty="0">
                <a:latin typeface="Arial" panose="020B0604020202020204" pitchFamily="34" charset="0"/>
                <a:ea typeface="+mn-lt"/>
                <a:cs typeface="Arial" panose="020B0604020202020204" pitchFamily="34" charset="0"/>
              </a:rPr>
              <a:t> PRISMA-</a:t>
            </a:r>
            <a:r>
              <a:rPr lang="en-US" sz="1800" dirty="0" err="1">
                <a:latin typeface="Arial" panose="020B0604020202020204" pitchFamily="34" charset="0"/>
                <a:ea typeface="+mn-lt"/>
                <a:cs typeface="Arial" panose="020B0604020202020204" pitchFamily="34" charset="0"/>
              </a:rPr>
              <a:t>ScR</a:t>
            </a: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ea typeface="+mn-lt"/>
                <a:cs typeface="Arial" panose="020B0604020202020204" pitchFamily="34" charset="0"/>
              </a:rPr>
              <a:t>Databases:</a:t>
            </a:r>
            <a:r>
              <a:rPr lang="en-US" sz="1800" dirty="0">
                <a:latin typeface="Arial" panose="020B0604020202020204" pitchFamily="34" charset="0"/>
                <a:ea typeface="+mn-lt"/>
                <a:cs typeface="Arial" panose="020B0604020202020204" pitchFamily="34" charset="0"/>
              </a:rPr>
              <a:t> PubMed, ProQuest, Web of Science</a:t>
            </a:r>
          </a:p>
          <a:p>
            <a:pPr marL="0" indent="0">
              <a:buNone/>
            </a:pPr>
            <a:r>
              <a:rPr lang="en-US" sz="1800" kern="100" dirty="0">
                <a:latin typeface="Arial" panose="020B0604020202020204" pitchFamily="34" charset="0"/>
                <a:ea typeface="Calibri" panose="020F0502020204030204" pitchFamily="34" charset="0"/>
                <a:cs typeface="Arial" panose="020B0604020202020204" pitchFamily="34" charset="0"/>
              </a:rPr>
              <a:t>K</a:t>
            </a:r>
            <a:r>
              <a:rPr lang="en-US" sz="1800" kern="100" dirty="0">
                <a:effectLst/>
                <a:latin typeface="Arial" panose="020B0604020202020204" pitchFamily="34" charset="0"/>
                <a:ea typeface="Calibri" panose="020F0502020204030204" pitchFamily="34" charset="0"/>
                <a:cs typeface="Arial" panose="020B0604020202020204" pitchFamily="34" charset="0"/>
              </a:rPr>
              <a:t>ey concepts addressed: </a:t>
            </a:r>
          </a:p>
          <a:p>
            <a:pPr marL="400050" indent="-400050">
              <a:buFont typeface="+mj-lt"/>
              <a:buAutoNum type="romanLcPeriod"/>
            </a:pPr>
            <a:r>
              <a:rPr lang="en-US" sz="1800" kern="100" dirty="0">
                <a:effectLst/>
                <a:latin typeface="Arial" panose="020B0604020202020204" pitchFamily="34" charset="0"/>
                <a:ea typeface="Calibri" panose="020F0502020204030204" pitchFamily="34" charset="0"/>
                <a:cs typeface="Arial" panose="020B0604020202020204" pitchFamily="34" charset="0"/>
              </a:rPr>
              <a:t>assistive technology;  </a:t>
            </a:r>
          </a:p>
          <a:p>
            <a:pPr marL="400050" indent="-400050">
              <a:buFont typeface="+mj-lt"/>
              <a:buAutoNum type="romanLcPeriod"/>
            </a:pPr>
            <a:r>
              <a:rPr lang="en-US" sz="1800" kern="100" dirty="0">
                <a:effectLst/>
                <a:latin typeface="Arial" panose="020B0604020202020204" pitchFamily="34" charset="0"/>
                <a:ea typeface="Calibri" panose="020F0502020204030204" pitchFamily="34" charset="0"/>
                <a:cs typeface="Arial" panose="020B0604020202020204" pitchFamily="34" charset="0"/>
              </a:rPr>
              <a:t>functional categories of AT, including hearing, vision, mobility, self-care, communication, and cognition;  </a:t>
            </a:r>
          </a:p>
          <a:p>
            <a:pPr marL="400050" indent="-400050">
              <a:buFont typeface="+mj-lt"/>
              <a:buAutoNum type="romanLcPeriod"/>
            </a:pPr>
            <a:r>
              <a:rPr lang="en-US" sz="1800" kern="100" dirty="0">
                <a:effectLst/>
                <a:latin typeface="Arial" panose="020B0604020202020204" pitchFamily="34" charset="0"/>
                <a:ea typeface="Calibri" panose="020F0502020204030204" pitchFamily="34" charset="0"/>
                <a:cs typeface="Arial" panose="020B0604020202020204" pitchFamily="34" charset="0"/>
              </a:rPr>
              <a:t>access and coverage of AT; and </a:t>
            </a:r>
          </a:p>
          <a:p>
            <a:pPr marL="400050" indent="-400050">
              <a:buFont typeface="+mj-lt"/>
              <a:buAutoNum type="romanLcPeriod"/>
            </a:pPr>
            <a:r>
              <a:rPr lang="en-US" sz="1800" kern="100" dirty="0">
                <a:effectLst/>
                <a:latin typeface="Arial" panose="020B0604020202020204" pitchFamily="34" charset="0"/>
                <a:ea typeface="Calibri" panose="020F0502020204030204" pitchFamily="34" charset="0"/>
                <a:cs typeface="Arial" panose="020B0604020202020204" pitchFamily="34" charset="0"/>
              </a:rPr>
              <a:t>barriers and facilitators to access and coverage.</a:t>
            </a:r>
          </a:p>
        </p:txBody>
      </p:sp>
      <p:sp>
        <p:nvSpPr>
          <p:cNvPr id="4" name="Content Placeholder 3">
            <a:extLst>
              <a:ext uri="{FF2B5EF4-FFF2-40B4-BE49-F238E27FC236}">
                <a16:creationId xmlns:a16="http://schemas.microsoft.com/office/drawing/2014/main" id="{AF2C541F-80D1-7233-7B84-80DDB00E9773}"/>
              </a:ext>
            </a:extLst>
          </p:cNvPr>
          <p:cNvSpPr>
            <a:spLocks noGrp="1"/>
          </p:cNvSpPr>
          <p:nvPr>
            <p:ph sz="half" idx="2"/>
          </p:nvPr>
        </p:nvSpPr>
        <p:spPr>
          <a:xfrm>
            <a:off x="6172203" y="2081125"/>
            <a:ext cx="5181600" cy="3852315"/>
          </a:xfrm>
        </p:spPr>
        <p:txBody>
          <a:bodyPr>
            <a:noAutofit/>
          </a:bodyPr>
          <a:lstStyle/>
          <a:p>
            <a:pPr marL="0" indent="0">
              <a:buNone/>
            </a:pPr>
            <a:r>
              <a:rPr lang="en-US" sz="1800" b="1" dirty="0">
                <a:latin typeface="Arial" panose="020B0604020202020204" pitchFamily="34" charset="0"/>
                <a:ea typeface="+mn-lt"/>
                <a:cs typeface="Arial" panose="020B0604020202020204" pitchFamily="34" charset="0"/>
              </a:rPr>
              <a:t>Screening and Data Extraction</a:t>
            </a:r>
            <a:endParaRPr lang="en-US" sz="1800" b="1" dirty="0">
              <a:latin typeface="Arial" panose="020B0604020202020204" pitchFamily="34" charset="0"/>
              <a:cs typeface="Arial" panose="020B0604020202020204" pitchFamily="34" charset="0"/>
            </a:endParaRPr>
          </a:p>
          <a:p>
            <a:pPr>
              <a:buFont typeface="Arial" panose="020B0604020202020204" pitchFamily="34" charset="0"/>
              <a:buChar char="•"/>
            </a:pPr>
            <a:r>
              <a:rPr lang="en-US" sz="1800" dirty="0">
                <a:latin typeface="Arial" panose="020B0604020202020204" pitchFamily="34" charset="0"/>
                <a:ea typeface="+mn-lt"/>
                <a:cs typeface="Arial" panose="020B0604020202020204" pitchFamily="34" charset="0"/>
              </a:rPr>
              <a:t>Performed in Microsoft Excel</a:t>
            </a:r>
            <a:endParaRPr lang="en-US" sz="1800" dirty="0">
              <a:latin typeface="Arial" panose="020B0604020202020204" pitchFamily="34" charset="0"/>
              <a:cs typeface="Arial" panose="020B0604020202020204" pitchFamily="34" charset="0"/>
            </a:endParaRPr>
          </a:p>
          <a:p>
            <a:pPr>
              <a:buFont typeface="Arial" panose="020B0604020202020204" pitchFamily="34" charset="0"/>
              <a:buChar char="•"/>
            </a:pPr>
            <a:r>
              <a:rPr lang="en-US" sz="1800" dirty="0">
                <a:latin typeface="Arial" panose="020B0604020202020204" pitchFamily="34" charset="0"/>
                <a:ea typeface="+mn-lt"/>
                <a:cs typeface="Arial" panose="020B0604020202020204" pitchFamily="34" charset="0"/>
              </a:rPr>
              <a:t>Title &amp; Abstract Screening</a:t>
            </a:r>
            <a:r>
              <a:rPr lang="en-US" sz="1800" dirty="0">
                <a:latin typeface="Arial" panose="020B0604020202020204" pitchFamily="34" charset="0"/>
                <a:cs typeface="Arial" panose="020B0604020202020204" pitchFamily="34" charset="0"/>
              </a:rPr>
              <a:t> and f</a:t>
            </a:r>
            <a:r>
              <a:rPr lang="en-US" sz="1800" dirty="0">
                <a:latin typeface="Arial" panose="020B0604020202020204" pitchFamily="34" charset="0"/>
                <a:ea typeface="+mn-lt"/>
                <a:cs typeface="Arial" panose="020B0604020202020204" pitchFamily="34" charset="0"/>
              </a:rPr>
              <a:t>ull-text review for eligible studies</a:t>
            </a:r>
            <a:endParaRPr lang="en-US" sz="1800" b="1" dirty="0">
              <a:latin typeface="Arial" panose="020B0604020202020204" pitchFamily="34" charset="0"/>
              <a:ea typeface="+mn-lt"/>
              <a:cs typeface="Arial" panose="020B0604020202020204" pitchFamily="34" charset="0"/>
            </a:endParaRPr>
          </a:p>
          <a:p>
            <a:pPr>
              <a:buFont typeface="Arial" panose="020B0604020202020204" pitchFamily="34" charset="0"/>
              <a:buChar char="•"/>
            </a:pPr>
            <a:r>
              <a:rPr lang="en-US" sz="1800" dirty="0">
                <a:latin typeface="Arial" panose="020B0604020202020204" pitchFamily="34" charset="0"/>
                <a:ea typeface="+mn-lt"/>
                <a:cs typeface="Arial" panose="020B0604020202020204" pitchFamily="34" charset="0"/>
              </a:rPr>
              <a:t>Standardized data extraction form was prepared</a:t>
            </a: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ea typeface="+mn-lt"/>
                <a:cs typeface="Arial" panose="020B0604020202020204" pitchFamily="34" charset="0"/>
              </a:rPr>
              <a:t>Data Synthesis</a:t>
            </a:r>
          </a:p>
          <a:p>
            <a:pPr>
              <a:buFont typeface="Arial"/>
              <a:buChar char="•"/>
            </a:pPr>
            <a:r>
              <a:rPr lang="en-US" sz="1800" dirty="0">
                <a:latin typeface="Arial" panose="020B0604020202020204" pitchFamily="34" charset="0"/>
                <a:ea typeface="+mn-lt"/>
                <a:cs typeface="Arial" panose="020B0604020202020204" pitchFamily="34" charset="0"/>
              </a:rPr>
              <a:t>Quantitative synthesis:</a:t>
            </a:r>
            <a:r>
              <a:rPr lang="en-US" sz="1800" dirty="0">
                <a:latin typeface="Arial" panose="020B0604020202020204" pitchFamily="34" charset="0"/>
                <a:cs typeface="Arial" panose="020B0604020202020204" pitchFamily="34" charset="0"/>
              </a:rPr>
              <a:t> </a:t>
            </a:r>
            <a:r>
              <a:rPr lang="en-US" sz="1800" dirty="0">
                <a:latin typeface="Arial" panose="020B0604020202020204" pitchFamily="34" charset="0"/>
                <a:ea typeface="+mn-lt"/>
                <a:cs typeface="Arial" panose="020B0604020202020204" pitchFamily="34" charset="0"/>
              </a:rPr>
              <a:t>Descriptive summary of AT access and coverage</a:t>
            </a:r>
            <a:endParaRPr lang="en-US" sz="1800" dirty="0">
              <a:latin typeface="Arial" panose="020B0604020202020204" pitchFamily="34" charset="0"/>
              <a:cs typeface="Arial" panose="020B0604020202020204" pitchFamily="34" charset="0"/>
            </a:endParaRPr>
          </a:p>
          <a:p>
            <a:pPr>
              <a:buFont typeface="Arial"/>
              <a:buChar char="•"/>
            </a:pPr>
            <a:r>
              <a:rPr lang="en-US" sz="1800" dirty="0">
                <a:latin typeface="Arial" panose="020B0604020202020204" pitchFamily="34" charset="0"/>
                <a:ea typeface="+mn-lt"/>
                <a:cs typeface="Arial" panose="020B0604020202020204" pitchFamily="34" charset="0"/>
              </a:rPr>
              <a:t>Qualitative synthesis: Thematic analysis of barriers and facilitators</a:t>
            </a:r>
          </a:p>
          <a:p>
            <a:endParaRPr lang="en-US" sz="1800" b="1"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C164B2F3-C07F-0ECD-9C12-11139D02DB3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8" name="Picture 7">
            <a:extLst>
              <a:ext uri="{FF2B5EF4-FFF2-40B4-BE49-F238E27FC236}">
                <a16:creationId xmlns:a16="http://schemas.microsoft.com/office/drawing/2014/main" id="{F891F806-840F-FBC1-EC90-0EB6BF7F20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025344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249077"/>
            <a:ext cx="10515600" cy="1325563"/>
          </a:xfrm>
        </p:spPr>
        <p:txBody>
          <a:bodyPr>
            <a:normAutofit fontScale="90000"/>
          </a:bodyPr>
          <a:lstStyle/>
          <a:p>
            <a:pPr algn="ctr">
              <a:lnSpc>
                <a:spcPct val="150000"/>
              </a:lnSpc>
            </a:pPr>
            <a:r>
              <a:rPr lang="en-IN" sz="4400" b="1" dirty="0">
                <a:latin typeface="Arial" panose="020B0604020202020204" pitchFamily="34" charset="0"/>
                <a:cs typeface="Arial" panose="020B0604020202020204" pitchFamily="34" charset="0"/>
              </a:rPr>
              <a:t>Methodology </a:t>
            </a:r>
            <a:br>
              <a:rPr lang="en-IN" sz="4000" b="1" dirty="0">
                <a:latin typeface="Arial" panose="020B0604020202020204" pitchFamily="34" charset="0"/>
                <a:cs typeface="Arial" panose="020B0604020202020204" pitchFamily="34" charset="0"/>
              </a:rPr>
            </a:br>
            <a:r>
              <a:rPr lang="en-US" sz="3100" b="1" kern="1200" dirty="0">
                <a:solidFill>
                  <a:schemeClr val="tx1"/>
                </a:solidFill>
                <a:latin typeface="Arial" panose="020B0604020202020204" pitchFamily="34" charset="0"/>
                <a:cs typeface="Arial" panose="020B0604020202020204" pitchFamily="34" charset="0"/>
              </a:rPr>
              <a:t>Inclusion and Exclusion criteria</a:t>
            </a:r>
            <a:endParaRPr lang="en-IN" sz="4000" dirty="0">
              <a:latin typeface="Arial" panose="020B0604020202020204" pitchFamily="34" charset="0"/>
              <a:cs typeface="Arial" panose="020B0604020202020204" pitchFamily="34" charset="0"/>
            </a:endParaRPr>
          </a:p>
        </p:txBody>
      </p:sp>
      <p:pic>
        <p:nvPicPr>
          <p:cNvPr id="8" name="Content Placeholder 7">
            <a:extLst>
              <a:ext uri="{FF2B5EF4-FFF2-40B4-BE49-F238E27FC236}">
                <a16:creationId xmlns:a16="http://schemas.microsoft.com/office/drawing/2014/main" id="{35DCB93B-62AC-9C99-2288-A524C86286EB}"/>
              </a:ext>
            </a:extLst>
          </p:cNvPr>
          <p:cNvPicPr>
            <a:picLocks noGrp="1" noChangeAspect="1"/>
          </p:cNvPicPr>
          <p:nvPr>
            <p:ph idx="1"/>
          </p:nvPr>
        </p:nvPicPr>
        <p:blipFill>
          <a:blip r:embed="rId2"/>
          <a:stretch>
            <a:fillRect/>
          </a:stretch>
        </p:blipFill>
        <p:spPr>
          <a:xfrm>
            <a:off x="1198879" y="1846263"/>
            <a:ext cx="10013603" cy="4436097"/>
          </a:xfrm>
        </p:spPr>
      </p:pic>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9" name="Picture 8">
            <a:extLst>
              <a:ext uri="{FF2B5EF4-FFF2-40B4-BE49-F238E27FC236}">
                <a16:creationId xmlns:a16="http://schemas.microsoft.com/office/drawing/2014/main" id="{4A1E5886-1388-DFEC-3DCE-376900FE54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63B35-1C50-2F15-16D0-E0F7F2D30E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A67616-CDF5-7403-FEC4-3AD650C9D9D0}"/>
              </a:ext>
            </a:extLst>
          </p:cNvPr>
          <p:cNvSpPr>
            <a:spLocks noGrp="1"/>
          </p:cNvSpPr>
          <p:nvPr>
            <p:ph type="title"/>
          </p:nvPr>
        </p:nvSpPr>
        <p:spPr>
          <a:xfrm>
            <a:off x="1350963" y="1120884"/>
            <a:ext cx="10058400" cy="1450757"/>
          </a:xfrm>
        </p:spPr>
        <p:txBody>
          <a:bodyPr>
            <a:normAutofit fontScale="90000"/>
          </a:bodyPr>
          <a:lstStyle/>
          <a:p>
            <a:pPr algn="ctr">
              <a:lnSpc>
                <a:spcPct val="150000"/>
              </a:lnSpc>
            </a:pPr>
            <a:br>
              <a:rPr lang="en-IN" b="1" dirty="0">
                <a:latin typeface="Arial" panose="020B0604020202020204" pitchFamily="34" charset="0"/>
                <a:cs typeface="Arial" panose="020B0604020202020204" pitchFamily="34" charset="0"/>
              </a:rPr>
            </a:br>
            <a:r>
              <a:rPr lang="en-IN" sz="4400" b="1" dirty="0">
                <a:latin typeface="Arial" panose="020B0604020202020204" pitchFamily="34" charset="0"/>
                <a:cs typeface="Arial" panose="020B0604020202020204" pitchFamily="34" charset="0"/>
              </a:rPr>
              <a:t>Methodology </a:t>
            </a:r>
            <a:br>
              <a:rPr lang="en-IN" b="1" dirty="0"/>
            </a:br>
            <a:r>
              <a:rPr lang="en-US" sz="3100" b="1" kern="1200" dirty="0">
                <a:solidFill>
                  <a:schemeClr val="tx1"/>
                </a:solidFill>
                <a:latin typeface="Arial" panose="020B0604020202020204" pitchFamily="34" charset="0"/>
                <a:cs typeface="Arial" panose="020B0604020202020204" pitchFamily="34" charset="0"/>
              </a:rPr>
              <a:t>Inclusion and Exclusion criteria</a:t>
            </a:r>
            <a:br>
              <a:rPr lang="en-US" sz="4400" kern="1200" dirty="0">
                <a:solidFill>
                  <a:schemeClr val="tx1"/>
                </a:solidFill>
                <a:latin typeface="+mj-lt"/>
                <a:ea typeface="+mj-ea"/>
                <a:cs typeface="+mj-cs"/>
              </a:rPr>
            </a:br>
            <a:endParaRPr lang="en-IN" dirty="0"/>
          </a:p>
        </p:txBody>
      </p:sp>
      <p:pic>
        <p:nvPicPr>
          <p:cNvPr id="8" name="Content Placeholder 7">
            <a:extLst>
              <a:ext uri="{FF2B5EF4-FFF2-40B4-BE49-F238E27FC236}">
                <a16:creationId xmlns:a16="http://schemas.microsoft.com/office/drawing/2014/main" id="{A52C9CBD-AD76-F99D-3F66-F7CFEA74525F}"/>
              </a:ext>
            </a:extLst>
          </p:cNvPr>
          <p:cNvPicPr>
            <a:picLocks noGrp="1" noChangeAspect="1"/>
          </p:cNvPicPr>
          <p:nvPr>
            <p:ph idx="1"/>
          </p:nvPr>
        </p:nvPicPr>
        <p:blipFill>
          <a:blip r:embed="rId2"/>
          <a:stretch>
            <a:fillRect/>
          </a:stretch>
        </p:blipFill>
        <p:spPr>
          <a:xfrm>
            <a:off x="1096963" y="1846263"/>
            <a:ext cx="10115520" cy="4442777"/>
          </a:xfrm>
        </p:spPr>
      </p:pic>
      <p:sp>
        <p:nvSpPr>
          <p:cNvPr id="4" name="Slide Number Placeholder 3">
            <a:extLst>
              <a:ext uri="{FF2B5EF4-FFF2-40B4-BE49-F238E27FC236}">
                <a16:creationId xmlns:a16="http://schemas.microsoft.com/office/drawing/2014/main" id="{D6D18FEF-AB5E-FEE0-4860-904D87686735}"/>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9" name="Picture 8">
            <a:extLst>
              <a:ext uri="{FF2B5EF4-FFF2-40B4-BE49-F238E27FC236}">
                <a16:creationId xmlns:a16="http://schemas.microsoft.com/office/drawing/2014/main" id="{C761CAE1-794D-5D88-5D85-9645A72634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23465082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3242</TotalTime>
  <Words>4222</Words>
  <Application>Microsoft Office PowerPoint</Application>
  <PresentationFormat>Widescreen</PresentationFormat>
  <Paragraphs>415</Paragraphs>
  <Slides>23</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Calibri</vt:lpstr>
      <vt:lpstr>Calibri Light</vt:lpstr>
      <vt:lpstr>Cambria Math</vt:lpstr>
      <vt:lpstr>Times New Roman</vt:lpstr>
      <vt:lpstr>Retrospect</vt:lpstr>
      <vt:lpstr>Office Theme</vt:lpstr>
      <vt:lpstr>Scoping review focused on determining the access and coverage of assistive technology and associated facilitators and barriers in India IIHMR, Delhi</vt:lpstr>
      <vt:lpstr>Mentor’s Approval</vt:lpstr>
      <vt:lpstr>Introduction</vt:lpstr>
      <vt:lpstr>Introduction</vt:lpstr>
      <vt:lpstr>Objectives of Your Study</vt:lpstr>
      <vt:lpstr>Methodology</vt:lpstr>
      <vt:lpstr>Methodology</vt:lpstr>
      <vt:lpstr>Methodology  Inclusion and Exclusion criteria</vt:lpstr>
      <vt:lpstr> Methodology  Inclusion and Exclusion criteria </vt:lpstr>
      <vt:lpstr>Results</vt:lpstr>
      <vt:lpstr>PowerPoint Presentation</vt:lpstr>
      <vt:lpstr>Results</vt:lpstr>
      <vt:lpstr>Results  Barriers (24 studies)</vt:lpstr>
      <vt:lpstr>PowerPoint Presentation</vt:lpstr>
      <vt:lpstr>Discussion</vt:lpstr>
      <vt:lpstr>Limitations</vt:lpstr>
      <vt:lpstr>Recommendations</vt:lpstr>
      <vt:lpstr>Conclusion</vt:lpstr>
      <vt:lpstr>References</vt:lpstr>
      <vt:lpstr>PowerPoint Presentation</vt:lpstr>
      <vt:lpstr>INVOLVEMENT IN COMMUNITY OUTREACH PROGRAMME (COP) ACTIVITIES</vt:lpstr>
      <vt:lpstr>KEY LEARNING FROM COP ACTIVITIES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ESHIKA BINDAL</cp:lastModifiedBy>
  <cp:revision>40</cp:revision>
  <dcterms:created xsi:type="dcterms:W3CDTF">2022-05-20T15:11:38Z</dcterms:created>
  <dcterms:modified xsi:type="dcterms:W3CDTF">2025-06-27T08:00:20Z</dcterms:modified>
</cp:coreProperties>
</file>