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74" r:id="rId4"/>
    <p:sldId id="283" r:id="rId5"/>
    <p:sldId id="260" r:id="rId6"/>
    <p:sldId id="259" r:id="rId7"/>
    <p:sldId id="282" r:id="rId8"/>
    <p:sldId id="262" r:id="rId9"/>
    <p:sldId id="263" r:id="rId10"/>
    <p:sldId id="264" r:id="rId11"/>
    <p:sldId id="265" r:id="rId12"/>
    <p:sldId id="266" r:id="rId13"/>
    <p:sldId id="267" r:id="rId14"/>
    <p:sldId id="273" r:id="rId15"/>
    <p:sldId id="279" r:id="rId16"/>
    <p:sldId id="280" r:id="rId17"/>
    <p:sldId id="281" r:id="rId18"/>
    <p:sldId id="270"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1260"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26-06-2025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26-06-2025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26-06-2025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26-06-2025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26-06-2025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26-06-2025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26-06-2025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26-06-2025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26-06-2025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26-06-2025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26-06-2025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oi.org/10.1016/j.ejmp.2021.04.01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2086201"/>
            <a:ext cx="9144000" cy="2399619"/>
          </a:xfrm>
        </p:spPr>
        <p:txBody>
          <a:bodyPr>
            <a:noAutofit/>
          </a:bodyPr>
          <a:lstStyle/>
          <a:p>
            <a:r>
              <a:rPr lang="en-US" sz="3200" dirty="0"/>
              <a:t>Bibliometric Analysis on Transforming Enterprise Imaging in Healthcare: The Role of Artificial Intelligence in Modern Radiology </a:t>
            </a:r>
            <a:br>
              <a:rPr lang="en-US" sz="3200" dirty="0"/>
            </a:br>
            <a:br>
              <a:rPr lang="en-US" sz="3200" dirty="0"/>
            </a:br>
            <a:r>
              <a:rPr lang="en-IN" sz="2800" dirty="0"/>
              <a:t>By Aditi Sinha</a:t>
            </a:r>
            <a:br>
              <a:rPr lang="en-IN" sz="3200" dirty="0"/>
            </a:br>
            <a:br>
              <a:rPr lang="en-IN" sz="3200" dirty="0"/>
            </a:br>
            <a:r>
              <a:rPr lang="en-IN" sz="2400" dirty="0"/>
              <a:t>CARPL.AI</a:t>
            </a:r>
            <a:endParaRPr lang="en-IN" sz="32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873170"/>
            <a:ext cx="9144000" cy="1655762"/>
          </a:xfrm>
        </p:spPr>
        <p:txBody>
          <a:bodyPr>
            <a:normAutofit/>
          </a:bodyPr>
          <a:lstStyle/>
          <a:p>
            <a:r>
              <a:rPr lang="en-IN" dirty="0"/>
              <a:t>Department: Enterprise Partnerships</a:t>
            </a:r>
          </a:p>
          <a:p>
            <a:r>
              <a:rPr lang="en-IN" dirty="0"/>
              <a:t>Faculty Mentor: Dr. Anandhi Ramachandran</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a:t>Results (3/3)</a:t>
            </a:r>
            <a:endParaRPr lang="en-IN" b="1" dirty="0"/>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337457" y="1447800"/>
            <a:ext cx="7815943" cy="4908549"/>
          </a:xfrm>
        </p:spPr>
        <p:txBody>
          <a:bodyPr>
            <a:normAutofit/>
          </a:bodyPr>
          <a:lstStyle/>
          <a:p>
            <a:pPr marL="0" indent="0">
              <a:buNone/>
            </a:pPr>
            <a:r>
              <a:rPr lang="en-US" sz="1600" b="1"/>
              <a:t>Underexplored/Emerging Areas for Future Research</a:t>
            </a:r>
          </a:p>
          <a:p>
            <a:r>
              <a:rPr lang="en-US" sz="1600"/>
              <a:t>Low number of prospective and multicenter validation studies.</a:t>
            </a:r>
          </a:p>
          <a:p>
            <a:r>
              <a:rPr lang="en-US" sz="1600"/>
              <a:t>Sparse literature on AI use in low-resource settings and non-Western populations.</a:t>
            </a:r>
          </a:p>
          <a:p>
            <a:r>
              <a:rPr lang="en-US" sz="1600"/>
              <a:t>Need for AI systems tailored for pediatric radiology and rare diseases.</a:t>
            </a:r>
          </a:p>
          <a:p>
            <a:r>
              <a:rPr lang="en-US" sz="1600"/>
              <a:t>Governance frameworks still evolving—room for empirical studies on post-deployment AI impact.</a:t>
            </a:r>
          </a:p>
          <a:p>
            <a:r>
              <a:rPr lang="en-US" sz="1600"/>
              <a:t>Integration of AI with real-time decision support and multi-modal imaging systems is nascent.</a:t>
            </a:r>
            <a:endParaRPr lang="en-IN" sz="1600"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image3.png">
            <a:extLst>
              <a:ext uri="{FF2B5EF4-FFF2-40B4-BE49-F238E27FC236}">
                <a16:creationId xmlns:a16="http://schemas.microsoft.com/office/drawing/2014/main" id="{615B1E1E-F0AB-7084-5EEE-9E0ECD6FBB61}"/>
              </a:ext>
            </a:extLst>
          </p:cNvPr>
          <p:cNvPicPr/>
          <p:nvPr/>
        </p:nvPicPr>
        <p:blipFill>
          <a:blip r:embed="rId3"/>
          <a:srcRect/>
          <a:stretch>
            <a:fillRect/>
          </a:stretch>
        </p:blipFill>
        <p:spPr>
          <a:xfrm>
            <a:off x="409903" y="4167187"/>
            <a:ext cx="3472543" cy="2081214"/>
          </a:xfrm>
          <a:prstGeom prst="rect">
            <a:avLst/>
          </a:prstGeom>
          <a:ln w="25400">
            <a:solidFill>
              <a:srgbClr val="000000"/>
            </a:solidFill>
            <a:prstDash val="solid"/>
          </a:ln>
        </p:spPr>
      </p:pic>
      <p:pic>
        <p:nvPicPr>
          <p:cNvPr id="8" name="image1.png">
            <a:extLst>
              <a:ext uri="{FF2B5EF4-FFF2-40B4-BE49-F238E27FC236}">
                <a16:creationId xmlns:a16="http://schemas.microsoft.com/office/drawing/2014/main" id="{CAF639EC-35FE-F961-5E11-1F06A06AAE97}"/>
              </a:ext>
            </a:extLst>
          </p:cNvPr>
          <p:cNvPicPr/>
          <p:nvPr/>
        </p:nvPicPr>
        <p:blipFill>
          <a:blip r:embed="rId4"/>
          <a:srcRect/>
          <a:stretch>
            <a:fillRect/>
          </a:stretch>
        </p:blipFill>
        <p:spPr>
          <a:xfrm>
            <a:off x="4223658" y="4167187"/>
            <a:ext cx="3657600" cy="2081214"/>
          </a:xfrm>
          <a:prstGeom prst="rect">
            <a:avLst/>
          </a:prstGeom>
          <a:ln w="25400">
            <a:solidFill>
              <a:srgbClr val="000000"/>
            </a:solidFill>
            <a:prstDash val="solid"/>
          </a:ln>
        </p:spPr>
      </p:pic>
      <p:pic>
        <p:nvPicPr>
          <p:cNvPr id="12" name="Picture 11">
            <a:extLst>
              <a:ext uri="{FF2B5EF4-FFF2-40B4-BE49-F238E27FC236}">
                <a16:creationId xmlns:a16="http://schemas.microsoft.com/office/drawing/2014/main" id="{B4451C30-653A-A67C-946F-EB99398B63DE}"/>
              </a:ext>
            </a:extLst>
          </p:cNvPr>
          <p:cNvPicPr>
            <a:picLocks noChangeAspect="1"/>
          </p:cNvPicPr>
          <p:nvPr/>
        </p:nvPicPr>
        <p:blipFill>
          <a:blip r:embed="rId5"/>
          <a:stretch>
            <a:fillRect/>
          </a:stretch>
        </p:blipFill>
        <p:spPr>
          <a:xfrm>
            <a:off x="9010131" y="241341"/>
            <a:ext cx="1897355" cy="1051431"/>
          </a:xfrm>
          <a:prstGeom prst="rect">
            <a:avLst/>
          </a:prstGeom>
        </p:spPr>
      </p:pic>
      <p:pic>
        <p:nvPicPr>
          <p:cNvPr id="14" name="Picture 13">
            <a:extLst>
              <a:ext uri="{FF2B5EF4-FFF2-40B4-BE49-F238E27FC236}">
                <a16:creationId xmlns:a16="http://schemas.microsoft.com/office/drawing/2014/main" id="{AB02315E-50AD-4039-CCA3-1164BD3C0D27}"/>
              </a:ext>
            </a:extLst>
          </p:cNvPr>
          <p:cNvPicPr>
            <a:picLocks noChangeAspect="1"/>
          </p:cNvPicPr>
          <p:nvPr/>
        </p:nvPicPr>
        <p:blipFill>
          <a:blip r:embed="rId6"/>
          <a:stretch>
            <a:fillRect/>
          </a:stretch>
        </p:blipFill>
        <p:spPr>
          <a:xfrm>
            <a:off x="8991601" y="1261285"/>
            <a:ext cx="1915886" cy="2254801"/>
          </a:xfrm>
          <a:prstGeom prst="rect">
            <a:avLst/>
          </a:prstGeom>
        </p:spPr>
      </p:pic>
      <p:pic>
        <p:nvPicPr>
          <p:cNvPr id="16" name="Picture 15">
            <a:extLst>
              <a:ext uri="{FF2B5EF4-FFF2-40B4-BE49-F238E27FC236}">
                <a16:creationId xmlns:a16="http://schemas.microsoft.com/office/drawing/2014/main" id="{37166C1C-BC1B-B734-A4B9-432D6E631C09}"/>
              </a:ext>
            </a:extLst>
          </p:cNvPr>
          <p:cNvPicPr>
            <a:picLocks noChangeAspect="1"/>
          </p:cNvPicPr>
          <p:nvPr/>
        </p:nvPicPr>
        <p:blipFill>
          <a:blip r:embed="rId7"/>
          <a:stretch>
            <a:fillRect/>
          </a:stretch>
        </p:blipFill>
        <p:spPr>
          <a:xfrm>
            <a:off x="9028828" y="3516087"/>
            <a:ext cx="1878658" cy="2221588"/>
          </a:xfrm>
          <a:prstGeom prst="rect">
            <a:avLst/>
          </a:prstGeom>
        </p:spPr>
      </p:pic>
      <p:pic>
        <p:nvPicPr>
          <p:cNvPr id="18" name="Picture 17">
            <a:extLst>
              <a:ext uri="{FF2B5EF4-FFF2-40B4-BE49-F238E27FC236}">
                <a16:creationId xmlns:a16="http://schemas.microsoft.com/office/drawing/2014/main" id="{0B8AB8F0-A25B-CC13-DC72-5F5398E7F1DA}"/>
              </a:ext>
            </a:extLst>
          </p:cNvPr>
          <p:cNvPicPr>
            <a:picLocks noChangeAspect="1"/>
          </p:cNvPicPr>
          <p:nvPr/>
        </p:nvPicPr>
        <p:blipFill>
          <a:blip r:embed="rId8"/>
          <a:stretch>
            <a:fillRect/>
          </a:stretch>
        </p:blipFill>
        <p:spPr>
          <a:xfrm>
            <a:off x="9052946" y="5737675"/>
            <a:ext cx="1830421" cy="844055"/>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lnSpcReduction="10000"/>
          </a:bodyPr>
          <a:lstStyle/>
          <a:p>
            <a:r>
              <a:rPr lang="en-US" dirty="0"/>
              <a:t>Rapid growth in AI radiology research post-2018, but limited real-world deployment.</a:t>
            </a:r>
          </a:p>
          <a:p>
            <a:r>
              <a:rPr lang="en-US" dirty="0"/>
              <a:t>Most studies focus on model performance; fewer assess clinical usability or patient outcomes.</a:t>
            </a:r>
          </a:p>
          <a:p>
            <a:r>
              <a:rPr lang="en-US" dirty="0"/>
              <a:t>Explainability tools (e.g., SHAP, Grad-CAM) are common, yet few studies explore clinician interaction with them.</a:t>
            </a:r>
          </a:p>
          <a:p>
            <a:r>
              <a:rPr lang="en-US" dirty="0"/>
              <a:t>Workflow integration models exist but lack large-scale validation in hospital settings.</a:t>
            </a:r>
          </a:p>
          <a:p>
            <a:r>
              <a:rPr lang="en-US" dirty="0"/>
              <a:t>Regulatory frameworks like TRIPOD-AI and CONSORT-AI are cited, but post-market evidence remains sparse.</a:t>
            </a: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lnSpcReduction="10000"/>
          </a:bodyPr>
          <a:lstStyle/>
          <a:p>
            <a:r>
              <a:rPr lang="en-US" dirty="0"/>
              <a:t>Bias and fairness are discussed conceptually; practical audits and fairness metrics are rare.</a:t>
            </a:r>
          </a:p>
          <a:p>
            <a:r>
              <a:rPr lang="en-US" dirty="0"/>
              <a:t>Limited representation of LMICs creates a geographic research imbalance.</a:t>
            </a:r>
          </a:p>
          <a:p>
            <a:r>
              <a:rPr lang="en-US" dirty="0"/>
              <a:t>Radiologists are increasingly involved as AI trainers, validators, and workflow designers.</a:t>
            </a:r>
          </a:p>
          <a:p>
            <a:r>
              <a:rPr lang="en-US" dirty="0"/>
              <a:t>Most cited work focuses on technical advances; real-world trials and outcome-based studies are underrepresented.</a:t>
            </a:r>
          </a:p>
          <a:p>
            <a:r>
              <a:rPr lang="en-US" dirty="0"/>
              <a:t>Ethical concerns around accountability, explainability, and informed consent remain unresolved.</a:t>
            </a:r>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lnSpcReduction="10000"/>
          </a:bodyPr>
          <a:lstStyle/>
          <a:p>
            <a:r>
              <a:rPr lang="en-US" dirty="0"/>
              <a:t>AI has significant potential to revolutionize enterprise imaging in radiology.</a:t>
            </a:r>
          </a:p>
          <a:p>
            <a:r>
              <a:rPr lang="en-US" dirty="0"/>
              <a:t>The field is advancing technically, but faces practical and ethical hurdles.</a:t>
            </a:r>
          </a:p>
          <a:p>
            <a:r>
              <a:rPr lang="en-US" dirty="0"/>
              <a:t>Interdisciplinary collaboration is vital for responsible deployment.</a:t>
            </a:r>
          </a:p>
          <a:p>
            <a:r>
              <a:rPr lang="en-US" dirty="0"/>
              <a:t>Greater transparency, fairness, and regulation are key for clinical acceptance.</a:t>
            </a:r>
          </a:p>
          <a:p>
            <a:r>
              <a:rPr lang="en-US" dirty="0"/>
              <a:t>Future research should focus on validation, usability, and bias mitigation.</a:t>
            </a:r>
          </a:p>
          <a:p>
            <a:r>
              <a:rPr lang="en-US" dirty="0"/>
              <a:t>Radiology’s future is augmented—not replaced—by AI.</a:t>
            </a: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181099"/>
            <a:ext cx="10515600" cy="1325563"/>
          </a:xfrm>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275114"/>
            <a:ext cx="10515600" cy="4582886"/>
          </a:xfrm>
        </p:spPr>
        <p:txBody>
          <a:bodyPr>
            <a:normAutofit/>
          </a:bodyPr>
          <a:lstStyle/>
          <a:p>
            <a:pPr marL="514350" lvl="0" indent="-514350">
              <a:buFont typeface="+mj-lt"/>
              <a:buAutoNum type="arabicPeriod"/>
            </a:pPr>
            <a:r>
              <a:rPr lang="en-IN" sz="800" dirty="0" err="1"/>
              <a:t>Avanzo</a:t>
            </a:r>
            <a:r>
              <a:rPr lang="en-IN" sz="800" dirty="0"/>
              <a:t> M, </a:t>
            </a:r>
            <a:r>
              <a:rPr lang="en-IN" sz="800" dirty="0" err="1"/>
              <a:t>Stancanello</a:t>
            </a:r>
            <a:r>
              <a:rPr lang="en-IN" sz="800" dirty="0"/>
              <a:t> J, Pirrone G, Drigo A, </a:t>
            </a:r>
            <a:r>
              <a:rPr lang="en-IN" sz="800" dirty="0" err="1"/>
              <a:t>Retico</a:t>
            </a:r>
            <a:r>
              <a:rPr lang="en-IN" sz="800" dirty="0"/>
              <a:t> A. The Evolution of Artificial Intelligence in Medical Imaging: From Computer Science to Machine and Deep Learning. Cancers (Basel). 2024 Nov 1;16(21):3702. </a:t>
            </a:r>
            <a:r>
              <a:rPr lang="en-IN" sz="800" dirty="0" err="1"/>
              <a:t>doi</a:t>
            </a:r>
            <a:r>
              <a:rPr lang="en-IN" sz="800" dirty="0"/>
              <a:t>: 10.3390/cancers16213702. PMID: 39518140; PMCID: PMC11545079.</a:t>
            </a:r>
          </a:p>
          <a:p>
            <a:pPr marL="514350" lvl="0" indent="-514350">
              <a:buFont typeface="+mj-lt"/>
              <a:buAutoNum type="arabicPeriod"/>
            </a:pPr>
            <a:r>
              <a:rPr lang="en-IN" sz="800" dirty="0"/>
              <a:t>Najjar, R. (2023). Redefining Radiology: A Review of Artificial Intelligence Integration in Medical Imaging. Diagnostics, 13(17), 2760. https://doi.org/10.3390/diagnostics13172760</a:t>
            </a:r>
          </a:p>
          <a:p>
            <a:pPr marL="514350" lvl="0" indent="-514350">
              <a:buFont typeface="+mj-lt"/>
              <a:buAutoNum type="arabicPeriod"/>
            </a:pPr>
            <a:r>
              <a:rPr lang="en-IN" sz="800" dirty="0"/>
              <a:t>Ana Barragán-Montero, Umair Javaid, Gilmer Valdés, Dan Nguyen, Paul Desbordes, Benoit Macq, Siri Willems, Liesbeth </a:t>
            </a:r>
            <a:r>
              <a:rPr lang="en-IN" sz="800" dirty="0" err="1"/>
              <a:t>Vandewinckele</a:t>
            </a:r>
            <a:r>
              <a:rPr lang="en-IN" sz="800" dirty="0"/>
              <a:t>, Mats Holmström, Fredrik </a:t>
            </a:r>
            <a:r>
              <a:rPr lang="en-IN" sz="800" dirty="0" err="1"/>
              <a:t>Löfman</a:t>
            </a:r>
            <a:r>
              <a:rPr lang="en-IN" sz="800" dirty="0"/>
              <a:t>, Steven Michiels, Kevin Souris, Edmond Sterpin, John A. Lee,</a:t>
            </a:r>
          </a:p>
          <a:p>
            <a:pPr marL="514350" lvl="0" indent="-514350">
              <a:buFont typeface="+mj-lt"/>
              <a:buAutoNum type="arabicPeriod"/>
            </a:pPr>
            <a:r>
              <a:rPr lang="en-IN" sz="800" dirty="0"/>
              <a:t>Artificial intelligence and machine learning for medical imaging: A technology review, Physica Medica, Volume 83, 2021, Pages 242-256, ISSN 1120-1797, </a:t>
            </a:r>
            <a:r>
              <a:rPr lang="en-IN" sz="800" dirty="0">
                <a:hlinkClick r:id="rId2"/>
              </a:rPr>
              <a:t>https://doi.org/10.1016/j.ejmp.2021.04.016</a:t>
            </a:r>
            <a:r>
              <a:rPr lang="en-IN" sz="800" dirty="0"/>
              <a:t>. (https://www.sciencedirect.com/science/article/pii/S1120179721001733)</a:t>
            </a:r>
          </a:p>
          <a:p>
            <a:pPr marL="514350" lvl="0" indent="-514350">
              <a:buFont typeface="+mj-lt"/>
              <a:buAutoNum type="arabicPeriod"/>
            </a:pPr>
            <a:r>
              <a:rPr lang="en-IN" sz="800" dirty="0"/>
              <a:t>Debnath J. Radiology in the era of artificial intelligence (AI): Opportunities and challenges. Med J Armed Forces India. 2023 Jul-Aug;79(4):369-372. </a:t>
            </a:r>
            <a:r>
              <a:rPr lang="en-IN" sz="800" dirty="0" err="1"/>
              <a:t>doi</a:t>
            </a:r>
            <a:r>
              <a:rPr lang="en-IN" sz="800" dirty="0"/>
              <a:t>: 10.1016/j.mjafi.2023.05.003. </a:t>
            </a:r>
            <a:r>
              <a:rPr lang="en-IN" sz="800" dirty="0" err="1"/>
              <a:t>Epub</a:t>
            </a:r>
            <a:r>
              <a:rPr lang="en-IN" sz="800" dirty="0"/>
              <a:t> 2023 Jun 2. PMID: 37441285; PMCID: PMC10334252.</a:t>
            </a:r>
          </a:p>
          <a:p>
            <a:pPr marL="514350" lvl="0" indent="-514350">
              <a:buFont typeface="+mj-lt"/>
              <a:buAutoNum type="arabicPeriod"/>
            </a:pPr>
            <a:r>
              <a:rPr lang="en-IN" sz="800" dirty="0"/>
              <a:t>Bhandari A. Revolutionizing Radiology With Artificial Intelligence. Cureus. 2024 Oct 29;16(10):e72646. </a:t>
            </a:r>
            <a:r>
              <a:rPr lang="en-IN" sz="800" dirty="0" err="1"/>
              <a:t>doi</a:t>
            </a:r>
            <a:r>
              <a:rPr lang="en-IN" sz="800" dirty="0"/>
              <a:t>: 10.7759/cureus.72646. PMID: 39474591; PMCID: PMC11521355.</a:t>
            </a:r>
          </a:p>
          <a:p>
            <a:pPr marL="514350" lvl="0" indent="-514350">
              <a:buFont typeface="+mj-lt"/>
              <a:buAutoNum type="arabicPeriod"/>
            </a:pPr>
            <a:r>
              <a:rPr lang="en-IN" sz="800" dirty="0" err="1"/>
              <a:t>Obuchowicz</a:t>
            </a:r>
            <a:r>
              <a:rPr lang="en-IN" sz="800" dirty="0"/>
              <a:t> R, Lasek J, </a:t>
            </a:r>
            <a:r>
              <a:rPr lang="en-IN" sz="800" dirty="0" err="1"/>
              <a:t>Wodziński</a:t>
            </a:r>
            <a:r>
              <a:rPr lang="en-IN" sz="800" dirty="0"/>
              <a:t> M, Piórkowski A, Strzelecki M, </a:t>
            </a:r>
            <a:r>
              <a:rPr lang="en-IN" sz="800" dirty="0" err="1"/>
              <a:t>Nurzynska</a:t>
            </a:r>
            <a:r>
              <a:rPr lang="en-IN" sz="800" dirty="0"/>
              <a:t> K. Artificial Intelligence-Empowered Radiology-Current Status and Critical Review. Diagnostics (Basel). 2025 Jan 24;15(3):282. </a:t>
            </a:r>
            <a:r>
              <a:rPr lang="en-IN" sz="800" dirty="0" err="1"/>
              <a:t>doi</a:t>
            </a:r>
            <a:r>
              <a:rPr lang="en-IN" sz="800" dirty="0"/>
              <a:t>: 10.3390/diagnostics15030282. PMID: 39941212; PMCID: PMC11816879.</a:t>
            </a:r>
          </a:p>
          <a:p>
            <a:pPr marL="514350" lvl="0" indent="-514350">
              <a:buFont typeface="+mj-lt"/>
              <a:buAutoNum type="arabicPeriod"/>
            </a:pPr>
            <a:r>
              <a:rPr lang="en-IN" sz="800" dirty="0"/>
              <a:t>Hosny A, Parmar C, Quackenbush J, Schwartz LH, Aerts HJWL. Artificial intelligence in radiology. Nat Rev Cancer. 2018 Aug;18(8):500-510. </a:t>
            </a:r>
            <a:r>
              <a:rPr lang="en-IN" sz="800" dirty="0" err="1"/>
              <a:t>doi</a:t>
            </a:r>
            <a:r>
              <a:rPr lang="en-IN" sz="800" dirty="0"/>
              <a:t>: 10.1038/s41568-018-0016-5. PMID: 29777175; PMCID: PMC6268174.</a:t>
            </a:r>
          </a:p>
          <a:p>
            <a:pPr marL="514350" lvl="0" indent="-514350">
              <a:buFont typeface="+mj-lt"/>
              <a:buAutoNum type="arabicPeriod"/>
            </a:pPr>
            <a:r>
              <a:rPr lang="en-IN" sz="800" dirty="0"/>
              <a:t>Kelly BS, Judge C, Bollard SM, Clifford SM, Healy GM, Aziz A, Mathur P, Islam S, Yeom KW, Lawlor A, Killeen RP. Radiology artificial intelligence: a systematic review and evaluation of methods (RAISE). </a:t>
            </a:r>
            <a:r>
              <a:rPr lang="en-IN" sz="800" dirty="0" err="1"/>
              <a:t>Eur</a:t>
            </a:r>
            <a:r>
              <a:rPr lang="en-IN" sz="800" dirty="0"/>
              <a:t> </a:t>
            </a:r>
            <a:r>
              <a:rPr lang="en-IN" sz="800" dirty="0" err="1"/>
              <a:t>Radiol</a:t>
            </a:r>
            <a:r>
              <a:rPr lang="en-IN" sz="800" dirty="0"/>
              <a:t>. 2022 Nov;32(11):7998-8007. </a:t>
            </a:r>
            <a:r>
              <a:rPr lang="en-IN" sz="800" dirty="0" err="1"/>
              <a:t>doi</a:t>
            </a:r>
            <a:r>
              <a:rPr lang="en-IN" sz="800" dirty="0"/>
              <a:t>: 10.1007/s00330-022-08784-6. </a:t>
            </a:r>
            <a:r>
              <a:rPr lang="en-IN" sz="800" dirty="0" err="1"/>
              <a:t>Epub</a:t>
            </a:r>
            <a:r>
              <a:rPr lang="en-IN" sz="800" dirty="0"/>
              <a:t> 2022 Apr 14. Erratum in: </a:t>
            </a:r>
            <a:r>
              <a:rPr lang="en-IN" sz="800" dirty="0" err="1"/>
              <a:t>Eur</a:t>
            </a:r>
            <a:r>
              <a:rPr lang="en-IN" sz="800" dirty="0"/>
              <a:t> </a:t>
            </a:r>
            <a:r>
              <a:rPr lang="en-IN" sz="800" dirty="0" err="1"/>
              <a:t>Radiol</a:t>
            </a:r>
            <a:r>
              <a:rPr lang="en-IN" sz="800" dirty="0"/>
              <a:t>. 2022 Nov;32(11):8054. </a:t>
            </a:r>
            <a:r>
              <a:rPr lang="en-IN" sz="800" dirty="0" err="1"/>
              <a:t>doi</a:t>
            </a:r>
            <a:r>
              <a:rPr lang="en-IN" sz="800" dirty="0"/>
              <a:t>: 10.1007/s00330-022-08832-1. PMID: 35420305; PMCID: PMC9668941.</a:t>
            </a:r>
          </a:p>
          <a:p>
            <a:pPr marL="514350" lvl="0" indent="-514350">
              <a:buFont typeface="+mj-lt"/>
              <a:buAutoNum type="arabicPeriod"/>
            </a:pPr>
            <a:r>
              <a:rPr lang="en-IN" sz="800" dirty="0"/>
              <a:t>Rubin DL. Artificial Intelligence in Imaging: The Radiologist's Role. J Am Coll </a:t>
            </a:r>
            <a:r>
              <a:rPr lang="en-IN" sz="800" dirty="0" err="1"/>
              <a:t>Radiol</a:t>
            </a:r>
            <a:r>
              <a:rPr lang="en-IN" sz="800" dirty="0"/>
              <a:t>. 2019 Sep;16(9 Pt B):1309-1317. </a:t>
            </a:r>
            <a:r>
              <a:rPr lang="en-IN" sz="800" dirty="0" err="1"/>
              <a:t>doi</a:t>
            </a:r>
            <a:r>
              <a:rPr lang="en-IN" sz="800" dirty="0"/>
              <a:t>: 10.1016/j.jacr.2019.05.036. PMID: 31492409; PMCID: PMC6733578.</a:t>
            </a:r>
          </a:p>
          <a:p>
            <a:pPr marL="514350" lvl="0" indent="-514350">
              <a:buFont typeface="+mj-lt"/>
              <a:buAutoNum type="arabicPeriod"/>
            </a:pPr>
            <a:r>
              <a:rPr lang="en-IN" sz="800" dirty="0" err="1"/>
              <a:t>Xuxin</a:t>
            </a:r>
            <a:r>
              <a:rPr lang="en-IN" sz="800" dirty="0"/>
              <a:t> Chen, </a:t>
            </a:r>
            <a:r>
              <a:rPr lang="en-IN" sz="800" dirty="0" err="1"/>
              <a:t>Ximin</a:t>
            </a:r>
            <a:r>
              <a:rPr lang="en-IN" sz="800" dirty="0"/>
              <a:t> Wang, Ke Zhang, Kar-Ming Fung, Theresa C. Thai, Kathleen Moore, Robert S. Mannel, Hong Liu, Bin Zheng, Yuchen Qiu, Recent advances and clinical applications of deep learning in medical image analysis, Medical Image Analysis, Volume 79, 2022, 102444, ISSN 1361-8415, https://doi.org/10.1016/j.media.2022.102444.</a:t>
            </a:r>
          </a:p>
          <a:p>
            <a:pPr marL="514350" lvl="0" indent="-514350">
              <a:buFont typeface="+mj-lt"/>
              <a:buAutoNum type="arabicPeriod"/>
            </a:pPr>
            <a:r>
              <a:rPr lang="en-IN" sz="800" dirty="0"/>
              <a:t>Singh SP, Wang L, Gupta S, Goli H, Padmanabhan P, Gulyás B. 3D Deep Learning on Medical Images: A Review. Sensors (Basel). 2020 Sep 7;20(18):5097. </a:t>
            </a:r>
            <a:r>
              <a:rPr lang="en-IN" sz="800" dirty="0" err="1"/>
              <a:t>doi</a:t>
            </a:r>
            <a:r>
              <a:rPr lang="en-IN" sz="800" dirty="0"/>
              <a:t>: 10.3390/s20185097. PMID: 32906819; PMCID: PMC7570704.</a:t>
            </a:r>
          </a:p>
          <a:p>
            <a:pPr marL="514350" lvl="0" indent="-514350">
              <a:buFont typeface="+mj-lt"/>
              <a:buAutoNum type="arabicPeriod"/>
            </a:pPr>
            <a:r>
              <a:rPr lang="en-IN" sz="800" dirty="0"/>
              <a:t>Dikici E, Bigelow M, </a:t>
            </a:r>
            <a:r>
              <a:rPr lang="en-IN" sz="800" dirty="0" err="1"/>
              <a:t>Prevedello</a:t>
            </a:r>
            <a:r>
              <a:rPr lang="en-IN" sz="800" dirty="0"/>
              <a:t> LM, White RD, Erdal BS. Integrating AI into radiology workflow: levels of research, production, and feedback maturity. J Med Imaging (Bellingham). 2020 Jan;7(1):016502. </a:t>
            </a:r>
            <a:r>
              <a:rPr lang="en-IN" sz="800" dirty="0" err="1"/>
              <a:t>doi</a:t>
            </a:r>
            <a:r>
              <a:rPr lang="en-IN" sz="800" dirty="0"/>
              <a:t>: 10.1117/1.JMI.7.1.016502. </a:t>
            </a:r>
            <a:r>
              <a:rPr lang="en-IN" sz="800" dirty="0" err="1"/>
              <a:t>Epub</a:t>
            </a:r>
            <a:r>
              <a:rPr lang="en-IN" sz="800" dirty="0"/>
              <a:t> 2020 Feb 11. PMID: 32064302; PMCID: PMC7012173.</a:t>
            </a:r>
          </a:p>
          <a:p>
            <a:pPr marL="514350" lvl="0" indent="-514350">
              <a:buFont typeface="+mj-lt"/>
              <a:buAutoNum type="arabicPeriod"/>
            </a:pPr>
            <a:r>
              <a:rPr lang="en-IN" sz="800" dirty="0"/>
              <a:t>Erdal, Barbaros &amp; Gupta, Vikash &amp; Demirer, Mutlu &amp; Fair, Kimberly &amp; White, Richard &amp; Blair, Jeffrey &amp; Deichert, Barbara &amp; Lafleur, Laurie &amp; Qin, Ming &amp; </a:t>
            </a:r>
            <a:r>
              <a:rPr lang="en-IN" sz="800" dirty="0" err="1"/>
              <a:t>Lacima</a:t>
            </a:r>
            <a:r>
              <a:rPr lang="en-IN" sz="800" dirty="0"/>
              <a:t>, David &amp; Genereaux, Brad. (2023). Integration and Implementation Strategies for AI Algorithm Deployment with Smart Routing Rules and Workflow Management: A Reference Implementation (Preprint). 10.2196/preprints.54786.</a:t>
            </a:r>
          </a:p>
          <a:p>
            <a:pPr marL="514350" lvl="0" indent="-514350">
              <a:buFont typeface="+mj-lt"/>
              <a:buAutoNum type="arabicPeriod"/>
            </a:pPr>
            <a:r>
              <a:rPr lang="en-IN" sz="800" dirty="0"/>
              <a:t>Loper MR, Makary MS. Evolving and Novel Applications of Artificial Intelligence in Abdominal Imaging. Tomography. 2024 Nov 18;10(11):1814-1831. </a:t>
            </a:r>
            <a:r>
              <a:rPr lang="en-IN" sz="800" dirty="0" err="1"/>
              <a:t>doi</a:t>
            </a:r>
            <a:r>
              <a:rPr lang="en-IN" sz="800" dirty="0"/>
              <a:t>: 10.3390/tomography10110133. PMID: 39590942; PMCID: PMC11598375.</a:t>
            </a: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9C3348-17CF-EA8C-F382-CC0A3C352B8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38200" y="3056949"/>
            <a:ext cx="10840583" cy="4093307"/>
          </a:xfrm>
        </p:spPr>
        <p:txBody>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10</a:t>
            </a:r>
          </a:p>
          <a:p>
            <a:r>
              <a:rPr lang="en-US" sz="2800" b="1" dirty="0">
                <a:solidFill>
                  <a:schemeClr val="tx1"/>
                </a:solidFill>
                <a:latin typeface="Times New Roman" panose="02020603050405020304" pitchFamily="18" charset="0"/>
                <a:cs typeface="Times New Roman" panose="02020603050405020304" pitchFamily="18" charset="0"/>
              </a:rPr>
              <a:t> Day-wise activities done by the student: </a:t>
            </a:r>
          </a:p>
          <a:p>
            <a:pPr marL="0" indent="0">
              <a:buNone/>
            </a:pPr>
            <a:endParaRPr lang="en-US" sz="2800" b="1" dirty="0">
              <a:solidFill>
                <a:schemeClr val="tx1"/>
              </a:solidFill>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Promoting Preventive Health Through Community Engagement</a:t>
            </a:r>
          </a:p>
          <a:p>
            <a:pPr marL="514350" indent="-51435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On-Ground Screening and Awareness Drives</a:t>
            </a:r>
          </a:p>
          <a:p>
            <a:pPr marL="514350" indent="-514350">
              <a:buFont typeface="+mj-lt"/>
              <a:buAutoNum type="arabicPeriod"/>
            </a:pPr>
            <a:r>
              <a:rPr lang="en-US" sz="2000" dirty="0">
                <a:solidFill>
                  <a:schemeClr val="tx1"/>
                </a:solidFill>
                <a:latin typeface="Times New Roman" panose="02020603050405020304" pitchFamily="18" charset="0"/>
                <a:cs typeface="Times New Roman" panose="02020603050405020304" pitchFamily="18" charset="0"/>
              </a:rPr>
              <a:t>Collaboration with ASHAs for Local Health Insights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extLst>
      <p:ext uri="{BB962C8B-B14F-4D97-AF65-F5344CB8AC3E}">
        <p14:creationId xmlns:p14="http://schemas.microsoft.com/office/powerpoint/2010/main" val="3010019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34CCF5-037E-3DC4-AA7E-D1B8DF64DBA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838200" y="2831689"/>
            <a:ext cx="10515600" cy="3345273"/>
          </a:xfrm>
        </p:spPr>
        <p:txBody>
          <a:bodyPr/>
          <a:lstStyle/>
          <a:p>
            <a:pPr marL="514350" indent="-514350">
              <a:buFont typeface="+mj-lt"/>
              <a:buAutoNum type="arabicPeriod"/>
            </a:pPr>
            <a:r>
              <a:rPr lang="en-US" dirty="0"/>
              <a:t>Bridging the knowledge gap</a:t>
            </a:r>
          </a:p>
          <a:p>
            <a:pPr marL="514350" indent="-514350">
              <a:buFont typeface="+mj-lt"/>
              <a:buAutoNum type="arabicPeriod"/>
            </a:pPr>
            <a:r>
              <a:rPr lang="en-US" dirty="0"/>
              <a:t>Empowering Communities Through Health Literacy</a:t>
            </a:r>
          </a:p>
          <a:p>
            <a:pPr marL="514350" indent="-514350">
              <a:buFont typeface="+mj-lt"/>
              <a:buAutoNum type="arabicPeriod"/>
            </a:pPr>
            <a:r>
              <a:rPr lang="en-US" dirty="0"/>
              <a:t>Privacy by Design, Trust by Implementation</a:t>
            </a:r>
          </a:p>
        </p:txBody>
      </p:sp>
    </p:spTree>
    <p:extLst>
      <p:ext uri="{BB962C8B-B14F-4D97-AF65-F5344CB8AC3E}">
        <p14:creationId xmlns:p14="http://schemas.microsoft.com/office/powerpoint/2010/main" val="3640904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FB87AE9-2C53-782C-7188-0F0AD532C04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18" name="Content Placeholder 17">
            <a:extLst>
              <a:ext uri="{FF2B5EF4-FFF2-40B4-BE49-F238E27FC236}">
                <a16:creationId xmlns:a16="http://schemas.microsoft.com/office/drawing/2014/main" id="{82839D7C-2C67-F34F-794B-CCFA3995921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6986" y="2485478"/>
            <a:ext cx="4677833" cy="3508375"/>
          </a:xfrm>
        </p:spPr>
      </p:pic>
      <p:pic>
        <p:nvPicPr>
          <p:cNvPr id="20" name="Picture 19">
            <a:extLst>
              <a:ext uri="{FF2B5EF4-FFF2-40B4-BE49-F238E27FC236}">
                <a16:creationId xmlns:a16="http://schemas.microsoft.com/office/drawing/2014/main" id="{4DA84345-38C1-1FE8-5C14-524D9BF96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0885" y="2839877"/>
            <a:ext cx="5213214" cy="2932433"/>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Content Placeholder 6" descr="A group of people sitting on stairs&#10;&#10;AI-generated content may be incorrect.">
            <a:extLst>
              <a:ext uri="{FF2B5EF4-FFF2-40B4-BE49-F238E27FC236}">
                <a16:creationId xmlns:a16="http://schemas.microsoft.com/office/drawing/2014/main" id="{1027E13B-ECD7-530C-F0DC-F415776516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095" y="1690688"/>
            <a:ext cx="4919005" cy="2768146"/>
          </a:xfrm>
        </p:spPr>
      </p:pic>
      <p:pic>
        <p:nvPicPr>
          <p:cNvPr id="9" name="Picture 8">
            <a:extLst>
              <a:ext uri="{FF2B5EF4-FFF2-40B4-BE49-F238E27FC236}">
                <a16:creationId xmlns:a16="http://schemas.microsoft.com/office/drawing/2014/main" id="{DF44E38D-13B1-2345-1161-FED51EC0BC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7088" y="1549173"/>
            <a:ext cx="4459817" cy="3344863"/>
          </a:xfrm>
          <a:prstGeom prst="rect">
            <a:avLst/>
          </a:prstGeom>
        </p:spPr>
      </p:pic>
      <p:pic>
        <p:nvPicPr>
          <p:cNvPr id="14" name="Content Placeholder 13">
            <a:extLst>
              <a:ext uri="{FF2B5EF4-FFF2-40B4-BE49-F238E27FC236}">
                <a16:creationId xmlns:a16="http://schemas.microsoft.com/office/drawing/2014/main" id="{8A075A7F-1042-5FF7-48F0-0DF8E875D5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3115" y="2241550"/>
            <a:ext cx="2153973" cy="3836534"/>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13BD7334-85E3-9A44-3AA1-7A604AE5D506}"/>
              </a:ext>
            </a:extLst>
          </p:cNvPr>
          <p:cNvPicPr>
            <a:picLocks noGrp="1" noChangeAspect="1"/>
          </p:cNvPicPr>
          <p:nvPr>
            <p:ph idx="1"/>
          </p:nvPr>
        </p:nvPicPr>
        <p:blipFill>
          <a:blip r:embed="rId2"/>
          <a:stretch>
            <a:fillRect/>
          </a:stretch>
        </p:blipFill>
        <p:spPr>
          <a:xfrm>
            <a:off x="1861457" y="2243820"/>
            <a:ext cx="8338457" cy="3460731"/>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fontScale="92500"/>
          </a:bodyPr>
          <a:lstStyle/>
          <a:p>
            <a:r>
              <a:rPr lang="en-US" dirty="0"/>
              <a:t>Radiology is undergoing a transformative shift with the integration of artificial intelligence (AI) into imaging workflows.</a:t>
            </a:r>
          </a:p>
          <a:p>
            <a:r>
              <a:rPr lang="en-US" dirty="0"/>
              <a:t>Traditional radiology relied heavily on manual interpretation, which is time-consuming and prone to inter-observer variability.</a:t>
            </a:r>
          </a:p>
          <a:p>
            <a:r>
              <a:rPr lang="en-US" dirty="0"/>
              <a:t>AI, particularly deep learning models like convolutional neural networks (CNNs), enhances accuracy in tasks like classification and detection.</a:t>
            </a:r>
          </a:p>
          <a:p>
            <a:r>
              <a:rPr lang="en-US" dirty="0"/>
              <a:t>Enterprise imaging refers to system-wide management of images across departments (radiology, pathology, dermatology, etc.).</a:t>
            </a:r>
          </a:p>
          <a:p>
            <a:r>
              <a:rPr lang="en-US" dirty="0"/>
              <a:t>Integrating AI into enterprise imaging supports triage, report automation, storage optimization, and predictive insights</a:t>
            </a: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81042-D2EF-A8F2-74F6-4E2EFA5FDF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5AFB98-85D7-39E7-83E4-24E4512E3147}"/>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DB4BB340-0766-F5E0-EE98-C48B091CEF7D}"/>
              </a:ext>
            </a:extLst>
          </p:cNvPr>
          <p:cNvSpPr>
            <a:spLocks noGrp="1"/>
          </p:cNvSpPr>
          <p:nvPr>
            <p:ph idx="1"/>
          </p:nvPr>
        </p:nvSpPr>
        <p:spPr/>
        <p:txBody>
          <a:bodyPr>
            <a:normAutofit fontScale="92500" lnSpcReduction="10000"/>
          </a:bodyPr>
          <a:lstStyle/>
          <a:p>
            <a:pPr marL="0" indent="0">
              <a:buNone/>
            </a:pPr>
            <a:r>
              <a:rPr lang="en-US" dirty="0"/>
              <a:t>Opportunities, Challenges, and Study Justification</a:t>
            </a:r>
          </a:p>
          <a:p>
            <a:r>
              <a:rPr lang="en-US" dirty="0"/>
              <a:t>AI tools can improve diagnostic precision, reduce turnaround time, and manage high imaging volumes efficiently.</a:t>
            </a:r>
          </a:p>
          <a:p>
            <a:r>
              <a:rPr lang="en-US" dirty="0"/>
              <a:t>Natural Language Processing (NLP) and AI-powered scheduling are streamlining radiology workflows.</a:t>
            </a:r>
          </a:p>
          <a:p>
            <a:r>
              <a:rPr lang="en-US" dirty="0"/>
              <a:t>Key challenges: explainability, interoperability across PACS/VNA/EHRs, algorithmic bias, and regulatory barriers (GDPR, HIPAA).</a:t>
            </a:r>
          </a:p>
          <a:p>
            <a:r>
              <a:rPr lang="en-US" dirty="0"/>
              <a:t>There's a growing need for structured evaluation of AI’s implementation in radiology – both technically and ethically.</a:t>
            </a:r>
          </a:p>
          <a:p>
            <a:r>
              <a:rPr lang="en-US" dirty="0"/>
              <a:t>This study uses bibliometric and thematic analysis to assess the trajectory and maturity of AI in enterprise imaging research.</a:t>
            </a:r>
            <a:endParaRPr lang="en-IN" dirty="0"/>
          </a:p>
        </p:txBody>
      </p:sp>
      <p:sp>
        <p:nvSpPr>
          <p:cNvPr id="4" name="Slide Number Placeholder 3">
            <a:extLst>
              <a:ext uri="{FF2B5EF4-FFF2-40B4-BE49-F238E27FC236}">
                <a16:creationId xmlns:a16="http://schemas.microsoft.com/office/drawing/2014/main" id="{7F6FB55D-BFE9-C683-C118-69CB596DC6DD}"/>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B6B49C62-93BD-271A-20DE-760BD0C01A41}"/>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03C02C-22E9-AE87-3287-539C3581D7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77313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fontScale="85000" lnSpcReduction="10000"/>
          </a:bodyPr>
          <a:lstStyle/>
          <a:p>
            <a:pPr marL="0" indent="0">
              <a:buNone/>
            </a:pPr>
            <a:r>
              <a:rPr lang="en-US" sz="2400" dirty="0"/>
              <a:t>The specific objectives of this study are as follows:</a:t>
            </a:r>
          </a:p>
          <a:p>
            <a:pPr marL="0" indent="0">
              <a:buNone/>
            </a:pPr>
            <a:endParaRPr lang="en-US" sz="2400" dirty="0"/>
          </a:p>
          <a:p>
            <a:pPr marL="514350" indent="-514350">
              <a:buFont typeface="+mj-lt"/>
              <a:buAutoNum type="arabicPeriod"/>
            </a:pPr>
            <a:r>
              <a:rPr lang="en-US" sz="2400" dirty="0"/>
              <a:t>To examine the evolution of research output related to AI in enterprise imaging from 2014 to 2024, identifying patterns in publication frequency and thematic shifts.</a:t>
            </a:r>
          </a:p>
          <a:p>
            <a:pPr marL="514350" indent="-514350">
              <a:buFont typeface="+mj-lt"/>
              <a:buAutoNum type="arabicPeriod"/>
            </a:pPr>
            <a:r>
              <a:rPr lang="en-US" sz="2400" dirty="0"/>
              <a:t>To determine the most influential contributors—authors, institutions, journals, and funding bodies—that have shaped the development of AI research in radiological imaging.</a:t>
            </a:r>
          </a:p>
          <a:p>
            <a:pPr marL="514350" indent="-514350">
              <a:buFont typeface="+mj-lt"/>
              <a:buAutoNum type="arabicPeriod"/>
            </a:pPr>
            <a:r>
              <a:rPr lang="en-US" sz="2400" dirty="0"/>
              <a:t>To identify and categorize emerging research themes and conceptual clusters within the literature, with particular emphasis on algorithmic innovations, clinical integration, and operational optimization.</a:t>
            </a:r>
          </a:p>
          <a:p>
            <a:pPr marL="514350" indent="-514350">
              <a:buFont typeface="+mj-lt"/>
              <a:buAutoNum type="arabicPeriod"/>
            </a:pPr>
            <a:r>
              <a:rPr lang="en-US" sz="2400" dirty="0"/>
              <a:t>To explore how existing studies address major challenges such as algorithm transparency, system interoperability, model validation, regulatory compliance, and ethical considerations.</a:t>
            </a:r>
          </a:p>
          <a:p>
            <a:pPr marL="514350" indent="-514350">
              <a:buFont typeface="+mj-lt"/>
              <a:buAutoNum type="arabicPeriod"/>
            </a:pPr>
            <a:r>
              <a:rPr lang="en-US" sz="2400" dirty="0"/>
              <a:t>To detect gaps in the current body of literature and highlight future research opportunities that can facilitate responsible and effective deployment of AI tools in radiological practice.</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a:t>Methodology(1/2)</a:t>
            </a:r>
            <a:endParaRPr lang="en-IN" b="1" dirty="0"/>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825624"/>
            <a:ext cx="10515600" cy="4530725"/>
          </a:xfrm>
        </p:spPr>
        <p:txBody>
          <a:bodyPr>
            <a:noAutofit/>
          </a:bodyPr>
          <a:lstStyle/>
          <a:p>
            <a:pPr marL="514350" indent="-514350">
              <a:buFont typeface="+mj-lt"/>
              <a:buAutoNum type="arabicPeriod"/>
            </a:pPr>
            <a:r>
              <a:rPr lang="en-US" sz="1600" dirty="0"/>
              <a:t>Search Keywords:</a:t>
            </a:r>
          </a:p>
          <a:p>
            <a:pPr marL="971550" lvl="1" indent="-514350">
              <a:buFont typeface="+mj-lt"/>
              <a:buAutoNum type="arabicPeriod"/>
            </a:pPr>
            <a:r>
              <a:rPr lang="en-US" sz="1400" dirty="0"/>
              <a:t>Core terms: Artificial Intelligence, Enterprise Imaging, Modern Radiology, Deep Learning in Radiology</a:t>
            </a:r>
          </a:p>
          <a:p>
            <a:pPr marL="971550" lvl="1" indent="-514350">
              <a:buFont typeface="+mj-lt"/>
              <a:buAutoNum type="arabicPeriod"/>
            </a:pPr>
            <a:r>
              <a:rPr lang="en-US" sz="1400" dirty="0"/>
              <a:t>Supplementary terms: Algorithm Transparency, Interoperability, Regulatory Compliance, Ethical Considerations</a:t>
            </a:r>
          </a:p>
          <a:p>
            <a:pPr marL="514350" indent="-514350">
              <a:buFont typeface="+mj-lt"/>
              <a:buAutoNum type="arabicPeriod"/>
            </a:pPr>
            <a:r>
              <a:rPr lang="en-US" sz="1600" dirty="0"/>
              <a:t>Inclusion criteria were as follows:</a:t>
            </a:r>
          </a:p>
          <a:p>
            <a:pPr marL="971550" lvl="1" indent="-514350">
              <a:buFont typeface="+mj-lt"/>
              <a:buAutoNum type="arabicPeriod"/>
            </a:pPr>
            <a:r>
              <a:rPr lang="en-US" sz="1400" dirty="0"/>
              <a:t>Articles with a clear focus on the application or evaluation of AI in radiological or enterprise imaging settings.</a:t>
            </a:r>
          </a:p>
          <a:p>
            <a:pPr marL="971550" lvl="1" indent="-514350">
              <a:buFont typeface="+mj-lt"/>
              <a:buAutoNum type="arabicPeriod"/>
            </a:pPr>
            <a:r>
              <a:rPr lang="en-US" sz="1400" dirty="0"/>
              <a:t>Studies discussing implementation, validation, or conceptual design of AI tools within imaging systems.</a:t>
            </a:r>
          </a:p>
          <a:p>
            <a:pPr marL="514350" indent="-514350">
              <a:buFont typeface="+mj-lt"/>
              <a:buAutoNum type="arabicPeriod"/>
            </a:pPr>
            <a:r>
              <a:rPr lang="en-US" sz="1600" dirty="0"/>
              <a:t>Exclusion criteria included:</a:t>
            </a:r>
          </a:p>
          <a:p>
            <a:pPr marL="971550" lvl="1" indent="-514350">
              <a:buFont typeface="+mj-lt"/>
              <a:buAutoNum type="arabicPeriod"/>
            </a:pPr>
            <a:r>
              <a:rPr lang="en-US" sz="1400" dirty="0"/>
              <a:t>Studies not focused on radiological imaging.</a:t>
            </a:r>
          </a:p>
          <a:p>
            <a:pPr marL="971550" lvl="1" indent="-514350">
              <a:buFont typeface="+mj-lt"/>
              <a:buAutoNum type="arabicPeriod"/>
            </a:pPr>
            <a:r>
              <a:rPr lang="en-US" sz="1400" dirty="0"/>
              <a:t>Non-English publications.</a:t>
            </a:r>
          </a:p>
          <a:p>
            <a:pPr marL="971550" lvl="1" indent="-514350">
              <a:buFont typeface="+mj-lt"/>
              <a:buAutoNum type="arabicPeriod"/>
            </a:pPr>
            <a:r>
              <a:rPr lang="en-US" sz="1400" dirty="0"/>
              <a:t>Articles lacking full-text availability.</a:t>
            </a:r>
          </a:p>
          <a:p>
            <a:pPr marL="457200" indent="-457200">
              <a:buFont typeface="+mj-lt"/>
              <a:buAutoNum type="arabicPeriod"/>
            </a:pPr>
            <a:r>
              <a:rPr lang="en-US" sz="1600" dirty="0"/>
              <a:t>Bibliometric tools and software:</a:t>
            </a:r>
          </a:p>
          <a:p>
            <a:pPr marL="914400" lvl="1" indent="-457200">
              <a:buFont typeface="+mj-lt"/>
              <a:buAutoNum type="arabicPeriod"/>
            </a:pPr>
            <a:r>
              <a:rPr lang="en-US" sz="1400" dirty="0" err="1"/>
              <a:t>VOSviewer</a:t>
            </a:r>
            <a:r>
              <a:rPr lang="en-US" sz="1400" dirty="0"/>
              <a:t> was utilized for the generation of bibliometric maps and co-occurrence networks.</a:t>
            </a:r>
          </a:p>
          <a:p>
            <a:pPr marL="914400" lvl="1" indent="-457200">
              <a:buFont typeface="+mj-lt"/>
              <a:buAutoNum type="arabicPeriod"/>
            </a:pPr>
            <a:r>
              <a:rPr lang="en-US" sz="1400" dirty="0"/>
              <a:t>Google sheet and </a:t>
            </a:r>
            <a:r>
              <a:rPr lang="en-US" sz="1400" dirty="0" err="1"/>
              <a:t>quillbot</a:t>
            </a:r>
            <a:r>
              <a:rPr lang="en-US" sz="1400" dirty="0"/>
              <a:t> were used for data cleaning, frequency analysis, and visualization of publication trends.</a:t>
            </a:r>
            <a:endParaRPr lang="en-US" sz="1600" dirty="0"/>
          </a:p>
          <a:p>
            <a:pPr marL="0" indent="0">
              <a:buNone/>
            </a:pPr>
            <a:r>
              <a:rPr lang="en-US" sz="1600" dirty="0"/>
              <a:t>A total of 68 articles meeting the inclusion criteria were shortlisted for analysis.</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E93B-D240-360F-ED51-888DD80CD3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0EBE6-3DDE-2222-495A-C16DAFE53CF4}"/>
              </a:ext>
            </a:extLst>
          </p:cNvPr>
          <p:cNvSpPr>
            <a:spLocks noGrp="1"/>
          </p:cNvSpPr>
          <p:nvPr>
            <p:ph type="title"/>
          </p:nvPr>
        </p:nvSpPr>
        <p:spPr/>
        <p:txBody>
          <a:bodyPr/>
          <a:lstStyle/>
          <a:p>
            <a:pPr algn="ctr"/>
            <a:r>
              <a:rPr lang="en-IN" b="1" dirty="0"/>
              <a:t>Methodology(2/2)</a:t>
            </a:r>
          </a:p>
        </p:txBody>
      </p:sp>
      <p:sp>
        <p:nvSpPr>
          <p:cNvPr id="3" name="Content Placeholder 2">
            <a:extLst>
              <a:ext uri="{FF2B5EF4-FFF2-40B4-BE49-F238E27FC236}">
                <a16:creationId xmlns:a16="http://schemas.microsoft.com/office/drawing/2014/main" id="{04FF6ED3-A6B6-344A-6FDD-BFB8A1C63388}"/>
              </a:ext>
            </a:extLst>
          </p:cNvPr>
          <p:cNvSpPr>
            <a:spLocks noGrp="1"/>
          </p:cNvSpPr>
          <p:nvPr>
            <p:ph idx="1"/>
          </p:nvPr>
        </p:nvSpPr>
        <p:spPr/>
        <p:txBody>
          <a:bodyPr>
            <a:noAutofit/>
          </a:bodyPr>
          <a:lstStyle/>
          <a:p>
            <a:pPr marL="457200" indent="-457200">
              <a:buFont typeface="+mj-lt"/>
              <a:buAutoNum type="arabicPeriod"/>
            </a:pPr>
            <a:r>
              <a:rPr lang="en-US" sz="2000" dirty="0"/>
              <a:t>The following bibliometric indicators and visual analyses were conducted:</a:t>
            </a:r>
          </a:p>
          <a:p>
            <a:pPr marL="914400" lvl="1" indent="-457200">
              <a:buFont typeface="+mj-lt"/>
              <a:buAutoNum type="arabicPeriod"/>
            </a:pPr>
            <a:r>
              <a:rPr lang="en-US" sz="1800" b="1" dirty="0"/>
              <a:t>Annual Publication Trends: </a:t>
            </a:r>
            <a:r>
              <a:rPr lang="en-US" sz="1800" dirty="0"/>
              <a:t>The temporal distribution of relevant publications from 2014 to 2024 was charted to identify growth patterns.</a:t>
            </a:r>
          </a:p>
          <a:p>
            <a:pPr marL="914400" lvl="1" indent="-457200">
              <a:buFont typeface="+mj-lt"/>
              <a:buAutoNum type="arabicPeriod"/>
            </a:pPr>
            <a:r>
              <a:rPr lang="en-US" sz="1800" b="1" dirty="0"/>
              <a:t>Authorship and Collaboration Analysis: </a:t>
            </a:r>
            <a:r>
              <a:rPr lang="en-US" sz="1800" dirty="0"/>
              <a:t>The most prolific authors and co-authorship networks were identified, highlighting influential contributors and collaborative clusters.</a:t>
            </a:r>
          </a:p>
          <a:p>
            <a:pPr marL="914400" lvl="1" indent="-457200">
              <a:buFont typeface="+mj-lt"/>
              <a:buAutoNum type="arabicPeriod"/>
            </a:pPr>
            <a:r>
              <a:rPr lang="en-US" sz="1800" b="1" dirty="0"/>
              <a:t>Citation and Co-citation Analysis: </a:t>
            </a:r>
            <a:r>
              <a:rPr lang="en-US" sz="1800" dirty="0"/>
              <a:t>Citation counts were aggregated, and co-citation networks were mapped to identify foundational literature and intellectual linkages.</a:t>
            </a:r>
          </a:p>
          <a:p>
            <a:pPr marL="914400" lvl="1" indent="-457200">
              <a:buFont typeface="+mj-lt"/>
              <a:buAutoNum type="arabicPeriod"/>
            </a:pPr>
            <a:r>
              <a:rPr lang="en-US" sz="1800" b="1" dirty="0"/>
              <a:t>Keyword Co-occurrence Analysis: </a:t>
            </a:r>
            <a:r>
              <a:rPr lang="en-US" sz="1800" dirty="0"/>
              <a:t>Frequently occurring keywords were extracted and grouped into thematic clusters to identify conceptual structures and research hotspots.</a:t>
            </a:r>
          </a:p>
          <a:p>
            <a:pPr marL="914400" lvl="1" indent="-457200">
              <a:buFont typeface="+mj-lt"/>
              <a:buAutoNum type="arabicPeriod"/>
            </a:pPr>
            <a:r>
              <a:rPr lang="en-US" sz="1800" b="1" dirty="0"/>
              <a:t>Thematic Mapping: </a:t>
            </a:r>
            <a:r>
              <a:rPr lang="en-US" sz="1800" dirty="0"/>
              <a:t>Themes such as technical innovation, workflow optimization, explainability, bias, and regulatory compliance were manually coded and validated against keyword networks and article abstracts.</a:t>
            </a:r>
          </a:p>
          <a:p>
            <a:pPr marL="914400" lvl="1" indent="-457200">
              <a:buFont typeface="+mj-lt"/>
              <a:buAutoNum type="arabicPeriod"/>
            </a:pPr>
            <a:r>
              <a:rPr lang="en-US" sz="1800" b="1" dirty="0"/>
              <a:t>Top Journals and Institutions: </a:t>
            </a:r>
            <a:r>
              <a:rPr lang="en-US" sz="1800" dirty="0"/>
              <a:t>Journal distribution and institutional affiliations were analyzed to identify leading publication venues and contributing organizations.</a:t>
            </a:r>
          </a:p>
        </p:txBody>
      </p:sp>
      <p:sp>
        <p:nvSpPr>
          <p:cNvPr id="4" name="Slide Number Placeholder 3">
            <a:extLst>
              <a:ext uri="{FF2B5EF4-FFF2-40B4-BE49-F238E27FC236}">
                <a16:creationId xmlns:a16="http://schemas.microsoft.com/office/drawing/2014/main" id="{2470FA2E-57A0-B29E-0CE4-65940E9F4B37}"/>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3519D0BB-833C-53AD-C88B-26A3833593B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8C540AAE-0AB3-DBF0-0C61-BFCF60616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724730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825624"/>
            <a:ext cx="10515600" cy="4530725"/>
          </a:xfrm>
        </p:spPr>
        <p:txBody>
          <a:bodyPr>
            <a:normAutofit fontScale="92500" lnSpcReduction="10000"/>
          </a:bodyPr>
          <a:lstStyle/>
          <a:p>
            <a:pPr marL="0" indent="0">
              <a:buNone/>
            </a:pPr>
            <a:r>
              <a:rPr lang="en-US" sz="2000" b="1" dirty="0"/>
              <a:t>Trends in Publication Volume and Thematic Orientation</a:t>
            </a:r>
          </a:p>
          <a:p>
            <a:r>
              <a:rPr lang="en-US" sz="2000" dirty="0"/>
              <a:t>Steady increase in AI-enterprise imaging publications since 2014; sharp rise post-2018.</a:t>
            </a:r>
          </a:p>
          <a:p>
            <a:r>
              <a:rPr lang="en-US" sz="2000" dirty="0"/>
              <a:t>Peak output between 2020–2023 reflects global surge in AI adoption across healthcare.</a:t>
            </a:r>
          </a:p>
          <a:p>
            <a:r>
              <a:rPr lang="en-US" sz="2000" dirty="0"/>
              <a:t>Themes evolved from algorithm development to clinical translation and ethical integration.</a:t>
            </a:r>
          </a:p>
          <a:p>
            <a:r>
              <a:rPr lang="en-US" sz="2000" dirty="0"/>
              <a:t>Notable shift towards studies addressing AI deployment in real-world radiology settings.</a:t>
            </a:r>
          </a:p>
          <a:p>
            <a:pPr marL="0" indent="0">
              <a:buNone/>
            </a:pPr>
            <a:r>
              <a:rPr lang="en-US" sz="2000" b="1" dirty="0"/>
              <a:t>Leading Contributors: Authors, Institutions, and Journals</a:t>
            </a:r>
          </a:p>
          <a:p>
            <a:r>
              <a:rPr lang="en-US" sz="2000" dirty="0"/>
              <a:t>Most cited authors: </a:t>
            </a:r>
            <a:r>
              <a:rPr lang="en-IN" sz="2000" dirty="0" err="1"/>
              <a:t>Reabal</a:t>
            </a:r>
            <a:r>
              <a:rPr lang="en-IN" sz="2000" dirty="0"/>
              <a:t> Najjar, Michele </a:t>
            </a:r>
            <a:r>
              <a:rPr lang="en-IN" sz="2000" dirty="0" err="1"/>
              <a:t>Avanzo</a:t>
            </a:r>
            <a:r>
              <a:rPr lang="en-IN" sz="2000" dirty="0"/>
              <a:t>, Giovanni Pirrone</a:t>
            </a:r>
            <a:endParaRPr lang="en-US" sz="2000" dirty="0"/>
          </a:p>
          <a:p>
            <a:r>
              <a:rPr lang="en-US" sz="2000" dirty="0"/>
              <a:t>Highly publishing institutions: Stanford, NIH (USA), Tsinghua University (China), and UCL (UK).</a:t>
            </a:r>
          </a:p>
          <a:p>
            <a:r>
              <a:rPr lang="en-US" sz="2000" dirty="0"/>
              <a:t>Top journals: European Radiology, AJR, Journal of the American College of Radiology, </a:t>
            </a:r>
            <a:r>
              <a:rPr lang="en-US" sz="2000" dirty="0" err="1"/>
              <a:t>EBioMedicine</a:t>
            </a:r>
            <a:r>
              <a:rPr lang="en-US" sz="2000" dirty="0"/>
              <a:t>.</a:t>
            </a:r>
          </a:p>
          <a:p>
            <a:r>
              <a:rPr lang="en-US" sz="2000" dirty="0"/>
              <a:t>Widely cited articles: </a:t>
            </a:r>
          </a:p>
          <a:p>
            <a:pPr lvl="1"/>
            <a:r>
              <a:rPr lang="en-US" sz="1900" dirty="0"/>
              <a:t>PMC Book Chapter on AI in Radiology – 3,840 citations</a:t>
            </a:r>
          </a:p>
          <a:p>
            <a:pPr lvl="1"/>
            <a:r>
              <a:rPr lang="en-US" sz="1900" dirty="0"/>
              <a:t>Survey on XAI – 2,316 citations</a:t>
            </a:r>
          </a:p>
          <a:p>
            <a:pPr lvl="1"/>
            <a:r>
              <a:rPr lang="en-US" sz="1900" dirty="0"/>
              <a:t>GAN in Medical Imaging – 2,040 citations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634084"/>
            <a:ext cx="7772400" cy="4722266"/>
          </a:xfrm>
        </p:spPr>
        <p:txBody>
          <a:bodyPr>
            <a:normAutofit fontScale="92500" lnSpcReduction="10000"/>
          </a:bodyPr>
          <a:lstStyle/>
          <a:p>
            <a:pPr marL="0" indent="0">
              <a:buNone/>
            </a:pPr>
            <a:r>
              <a:rPr lang="en-US" sz="1400" b="1" dirty="0"/>
              <a:t>Thematic Clusters and Research Trends</a:t>
            </a:r>
          </a:p>
          <a:p>
            <a:r>
              <a:rPr lang="en-IN" sz="1400" dirty="0"/>
              <a:t>Eight major thematic clusters were identified:</a:t>
            </a:r>
          </a:p>
          <a:p>
            <a:r>
              <a:rPr lang="en-IN" sz="1400" dirty="0"/>
              <a:t>Technical Innovation – DL models (CNNs, GANs, transformers)</a:t>
            </a:r>
          </a:p>
          <a:p>
            <a:r>
              <a:rPr lang="en-IN" sz="1400" dirty="0"/>
              <a:t>Workflow Optimization – PACS integration, AI triage, productivity tools</a:t>
            </a:r>
          </a:p>
          <a:p>
            <a:r>
              <a:rPr lang="en-IN" sz="1400" dirty="0"/>
              <a:t>Clinical Implementation – Diagnostic accuracy, triage models</a:t>
            </a:r>
          </a:p>
          <a:p>
            <a:r>
              <a:rPr lang="en-IN" sz="1400" dirty="0"/>
              <a:t>Explainability &amp; Interpretability – XAI frameworks like SHAP, Grad-CAM</a:t>
            </a:r>
          </a:p>
          <a:p>
            <a:r>
              <a:rPr lang="en-IN" sz="1400" dirty="0"/>
              <a:t>Bias &amp; Fairness – Addressing data imbalance and demographic equity</a:t>
            </a:r>
          </a:p>
          <a:p>
            <a:r>
              <a:rPr lang="en-IN" sz="1400" dirty="0"/>
              <a:t>Regulatory Governance – TRIPOD-AI, CONSORT-AI, GDPR, HIPAA</a:t>
            </a:r>
          </a:p>
          <a:p>
            <a:r>
              <a:rPr lang="en-IN" sz="1400" dirty="0"/>
              <a:t>Radiologist–AI Collaboration – Human-in-the-loop, AI training inclusion</a:t>
            </a:r>
          </a:p>
          <a:p>
            <a:r>
              <a:rPr lang="en-IN" sz="1400" dirty="0"/>
              <a:t>Modality-Specific Research – Mammography, oncology, abdominal imaging</a:t>
            </a:r>
          </a:p>
          <a:p>
            <a:pPr marL="0" indent="0">
              <a:buNone/>
            </a:pPr>
            <a:r>
              <a:rPr lang="en-IN" sz="1400" b="1" dirty="0"/>
              <a:t>Key Implementation Challenges</a:t>
            </a:r>
          </a:p>
          <a:p>
            <a:r>
              <a:rPr lang="en-IN" sz="1400" dirty="0"/>
              <a:t>Explainability: Widely discussed; visual and statistical XAI tools proposed across many studies.</a:t>
            </a:r>
          </a:p>
          <a:p>
            <a:r>
              <a:rPr lang="en-IN" sz="1400" dirty="0"/>
              <a:t>Bias &amp; Fairness: Identified as a systemic issue; calls for fairness-aware learning and bias auditing.</a:t>
            </a:r>
          </a:p>
          <a:p>
            <a:r>
              <a:rPr lang="en-IN" sz="1400" dirty="0"/>
              <a:t>Interoperability: Growing focus on integrating AI tools within PACS/VNA/EHR systems.</a:t>
            </a:r>
          </a:p>
          <a:p>
            <a:r>
              <a:rPr lang="en-IN" sz="1400" dirty="0"/>
              <a:t>Clinical Trust: Radiologist education and involvement shown to be crucial for AI adoption.</a:t>
            </a:r>
          </a:p>
          <a:p>
            <a:r>
              <a:rPr lang="en-IN" sz="1400" dirty="0"/>
              <a:t>Regulation: Real-world deployment lags due to unclear post-market surveillance requirements.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dirty="0"/>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a:extLst>
              <a:ext uri="{FF2B5EF4-FFF2-40B4-BE49-F238E27FC236}">
                <a16:creationId xmlns:a16="http://schemas.microsoft.com/office/drawing/2014/main" id="{79711765-1988-2CD3-3030-662CBE1330BD}"/>
              </a:ext>
            </a:extLst>
          </p:cNvPr>
          <p:cNvPicPr>
            <a:picLocks noChangeAspect="1"/>
          </p:cNvPicPr>
          <p:nvPr/>
        </p:nvPicPr>
        <p:blipFill>
          <a:blip r:embed="rId3"/>
          <a:stretch>
            <a:fillRect/>
          </a:stretch>
        </p:blipFill>
        <p:spPr>
          <a:xfrm>
            <a:off x="8092977" y="90355"/>
            <a:ext cx="3778443" cy="1545368"/>
          </a:xfrm>
          <a:prstGeom prst="rect">
            <a:avLst/>
          </a:prstGeom>
        </p:spPr>
      </p:pic>
      <p:pic>
        <p:nvPicPr>
          <p:cNvPr id="8" name="Picture 7">
            <a:extLst>
              <a:ext uri="{FF2B5EF4-FFF2-40B4-BE49-F238E27FC236}">
                <a16:creationId xmlns:a16="http://schemas.microsoft.com/office/drawing/2014/main" id="{388800C3-637E-AA6D-11B2-FBF0730789D0}"/>
              </a:ext>
            </a:extLst>
          </p:cNvPr>
          <p:cNvPicPr>
            <a:picLocks noChangeAspect="1"/>
          </p:cNvPicPr>
          <p:nvPr/>
        </p:nvPicPr>
        <p:blipFill>
          <a:blip r:embed="rId4"/>
          <a:stretch>
            <a:fillRect/>
          </a:stretch>
        </p:blipFill>
        <p:spPr>
          <a:xfrm>
            <a:off x="8092978" y="1544388"/>
            <a:ext cx="3778442" cy="3517470"/>
          </a:xfrm>
          <a:prstGeom prst="rect">
            <a:avLst/>
          </a:prstGeom>
        </p:spPr>
      </p:pic>
      <p:pic>
        <p:nvPicPr>
          <p:cNvPr id="11" name="Picture 10">
            <a:extLst>
              <a:ext uri="{FF2B5EF4-FFF2-40B4-BE49-F238E27FC236}">
                <a16:creationId xmlns:a16="http://schemas.microsoft.com/office/drawing/2014/main" id="{55FCB0F0-73B5-C7F5-5AC3-9E03069F0C25}"/>
              </a:ext>
            </a:extLst>
          </p:cNvPr>
          <p:cNvPicPr>
            <a:picLocks noChangeAspect="1"/>
          </p:cNvPicPr>
          <p:nvPr/>
        </p:nvPicPr>
        <p:blipFill>
          <a:blip r:embed="rId5"/>
          <a:stretch>
            <a:fillRect/>
          </a:stretch>
        </p:blipFill>
        <p:spPr>
          <a:xfrm>
            <a:off x="8092977" y="4991117"/>
            <a:ext cx="3724016" cy="1776528"/>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797</TotalTime>
  <Words>2429</Words>
  <Application>Microsoft Office PowerPoint</Application>
  <PresentationFormat>Widescreen</PresentationFormat>
  <Paragraphs>175</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Bibliometric Analysis on Transforming Enterprise Imaging in Healthcare: The Role of Artificial Intelligence in Modern Radiology   By Aditi Sinha  CARPL.AI</vt:lpstr>
      <vt:lpstr>Mentor Approval</vt:lpstr>
      <vt:lpstr>Introduction (1/2)</vt:lpstr>
      <vt:lpstr>Introduction (2/2)</vt:lpstr>
      <vt:lpstr>Objectives of Your Study</vt:lpstr>
      <vt:lpstr>Methodology(1/2)</vt:lpstr>
      <vt:lpstr>Methodology(2/2)</vt:lpstr>
      <vt:lpstr>Results (1/3)</vt:lpstr>
      <vt:lpstr>Results (2/3)</vt:lpstr>
      <vt:lpstr>Results (3/3)</vt:lpstr>
      <vt:lpstr>Discussion (1/2)</vt:lpstr>
      <vt:lpstr>Discussion (2/2)</vt:lpstr>
      <vt:lpstr>Conclusion</vt:lpstr>
      <vt:lpstr>References (Only Vancouver Style)</vt:lpstr>
      <vt:lpstr>PowerPoint Presentation</vt:lpstr>
      <vt:lpstr>PowerPoint Presentation</vt:lpstr>
      <vt:lpstr>PowerPoint Presentation</vt:lpstr>
      <vt:lpstr>Pictorial Journey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Aditi Sinha</cp:lastModifiedBy>
  <cp:revision>12</cp:revision>
  <dcterms:created xsi:type="dcterms:W3CDTF">2022-05-20T15:11:38Z</dcterms:created>
  <dcterms:modified xsi:type="dcterms:W3CDTF">2025-06-26T15:12:12Z</dcterms:modified>
</cp:coreProperties>
</file>