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5" r:id="rId9"/>
    <p:sldId id="266" r:id="rId10"/>
    <p:sldId id="267" r:id="rId11"/>
    <p:sldId id="268" r:id="rId12"/>
    <p:sldId id="258"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15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iihmr%201\My%20Documents\Downloads\graphs%20(1).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iihmr%201\My%20Documents\Downloads\graphs%20(1).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iihmr%201\My%20Documents\Downloads\graphs%20(1).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iihmr%201\My%20Documents\Downloads\graphs%20(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6"/>
  <c:chart>
    <c:autoTitleDeleted val="1"/>
    <c:view3D>
      <c:perspective val="0"/>
    </c:view3D>
    <c:plotArea>
      <c:layout>
        <c:manualLayout>
          <c:layoutTarget val="inner"/>
          <c:xMode val="edge"/>
          <c:yMode val="edge"/>
          <c:x val="7.7670025646657634E-2"/>
          <c:y val="0.31873555052356584"/>
          <c:w val="0.76860962879505235"/>
          <c:h val="0.45985510724392498"/>
        </c:manualLayout>
      </c:layout>
      <c:pie3DChart>
        <c:varyColors val="1"/>
        <c:ser>
          <c:idx val="0"/>
          <c:order val="0"/>
          <c:tx>
            <c:strRef>
              <c:f>'exercise '!$B$1</c:f>
              <c:strCache>
                <c:ptCount val="1"/>
                <c:pt idx="0">
                  <c:v>Total</c:v>
                </c:pt>
              </c:strCache>
            </c:strRef>
          </c:tx>
          <c:dLbls>
            <c:dLblPos val="ctr"/>
            <c:showVal val="1"/>
            <c:showLeaderLines val="1"/>
          </c:dLbls>
          <c:cat>
            <c:strRef>
              <c:f>'exercise '!$A$2:$A$3</c:f>
              <c:strCache>
                <c:ptCount val="2"/>
                <c:pt idx="0">
                  <c:v>No</c:v>
                </c:pt>
                <c:pt idx="1">
                  <c:v>Yes</c:v>
                </c:pt>
              </c:strCache>
            </c:strRef>
          </c:cat>
          <c:val>
            <c:numRef>
              <c:f>'exercise '!$B$2:$B$3</c:f>
              <c:numCache>
                <c:formatCode>General</c:formatCode>
                <c:ptCount val="2"/>
                <c:pt idx="0">
                  <c:v>43</c:v>
                </c:pt>
                <c:pt idx="1">
                  <c:v>56</c:v>
                </c:pt>
              </c:numCache>
            </c:numRef>
          </c:val>
        </c:ser>
        <c:dLbls>
          <c:showVal val="1"/>
        </c:dLbls>
      </c:pie3DChart>
    </c:plotArea>
    <c:legend>
      <c:legendPos val="r"/>
      <c:layout>
        <c:manualLayout>
          <c:xMode val="edge"/>
          <c:yMode val="edge"/>
          <c:x val="0.9174772570904367"/>
          <c:y val="0.49635164217611483"/>
          <c:w val="6.9579457907567421E-2"/>
          <c:h val="0.10462312648875169"/>
        </c:manualLayout>
      </c:layout>
    </c:legend>
    <c:plotVisOnly val="1"/>
    <c:dispBlanksAs val="zero"/>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manualLayout>
          <c:layoutTarget val="inner"/>
          <c:xMode val="edge"/>
          <c:yMode val="edge"/>
          <c:x val="0.30419542726626231"/>
          <c:y val="8.1543306220892744E-2"/>
          <c:w val="0.48705578582591724"/>
          <c:h val="0.73236183746255001"/>
        </c:manualLayout>
      </c:layout>
      <c:pieChart>
        <c:varyColors val="1"/>
        <c:ser>
          <c:idx val="0"/>
          <c:order val="0"/>
          <c:tx>
            <c:strRef>
              <c:f>'participate physical activity'!$B$1</c:f>
              <c:strCache>
                <c:ptCount val="1"/>
                <c:pt idx="0">
                  <c:v>Total</c:v>
                </c:pt>
              </c:strCache>
            </c:strRef>
          </c:tx>
          <c:dLbls>
            <c:dLblPos val="ctr"/>
            <c:showVal val="1"/>
            <c:showLeaderLines val="1"/>
          </c:dLbls>
          <c:cat>
            <c:strRef>
              <c:f>'participate physical activity'!$A$2:$A$3</c:f>
              <c:strCache>
                <c:ptCount val="2"/>
                <c:pt idx="0">
                  <c:v>No</c:v>
                </c:pt>
                <c:pt idx="1">
                  <c:v>Yes</c:v>
                </c:pt>
              </c:strCache>
            </c:strRef>
          </c:cat>
          <c:val>
            <c:numRef>
              <c:f>'participate physical activity'!$B$2:$B$3</c:f>
              <c:numCache>
                <c:formatCode>General</c:formatCode>
                <c:ptCount val="2"/>
                <c:pt idx="0">
                  <c:v>29</c:v>
                </c:pt>
                <c:pt idx="1">
                  <c:v>70</c:v>
                </c:pt>
              </c:numCache>
            </c:numRef>
          </c:val>
        </c:ser>
        <c:dLbls>
          <c:showVal val="1"/>
        </c:dLbls>
        <c:firstSliceAng val="0"/>
      </c:pieChart>
      <c:spPr>
        <a:noFill/>
        <a:ln w="25400">
          <a:noFill/>
        </a:ln>
      </c:spPr>
    </c:plotArea>
    <c:legend>
      <c:legendPos val="r"/>
      <c:layout>
        <c:manualLayout>
          <c:xMode val="edge"/>
          <c:yMode val="edge"/>
          <c:x val="0.9174772570904367"/>
          <c:y val="0.49635164217611483"/>
          <c:w val="6.9579457907567394E-2"/>
          <c:h val="0.10462312648875169"/>
        </c:manualLayout>
      </c:layout>
      <c:txPr>
        <a:bodyPr/>
        <a:lstStyle/>
        <a:p>
          <a:pPr>
            <a:defRPr sz="920" b="0" i="0" u="none" strike="noStrike" baseline="0">
              <a:solidFill>
                <a:srgbClr val="FFFFFF"/>
              </a:solidFill>
              <a:latin typeface="Calibri"/>
              <a:ea typeface="Calibri"/>
              <a:cs typeface="Calibri"/>
            </a:defRPr>
          </a:pPr>
          <a:endParaRPr lang="en-US"/>
        </a:p>
      </c:txPr>
    </c:legend>
    <c:plotVisOnly val="1"/>
    <c:dispBlanksAs val="zero"/>
  </c:chart>
  <c:txPr>
    <a:bodyPr/>
    <a:lstStyle/>
    <a:p>
      <a:pPr>
        <a:defRPr sz="1000" b="0" i="0" u="none" strike="noStrike" baseline="0">
          <a:solidFill>
            <a:srgbClr val="FFFFFF"/>
          </a:solidFill>
          <a:latin typeface="Calibri"/>
          <a:ea typeface="Calibri"/>
          <a:cs typeface="Calibri"/>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tx>
            <c:strRef>
              <c:f>reason!$B$1</c:f>
              <c:strCache>
                <c:ptCount val="1"/>
                <c:pt idx="0">
                  <c:v>Total</c:v>
                </c:pt>
              </c:strCache>
            </c:strRef>
          </c:tx>
          <c:dLbls>
            <c:dLblPos val="ctr"/>
            <c:showVal val="1"/>
            <c:showLeaderLines val="1"/>
          </c:dLbls>
          <c:cat>
            <c:strRef>
              <c:f>reason!$A$2:$A$5</c:f>
              <c:strCache>
                <c:ptCount val="4"/>
                <c:pt idx="0">
                  <c:v>Family Atmosphere</c:v>
                </c:pt>
                <c:pt idx="1">
                  <c:v>Peer Pressure</c:v>
                </c:pt>
                <c:pt idx="2">
                  <c:v>Stree or tension</c:v>
                </c:pt>
                <c:pt idx="3">
                  <c:v>Wanted to Experiment</c:v>
                </c:pt>
              </c:strCache>
            </c:strRef>
          </c:cat>
          <c:val>
            <c:numRef>
              <c:f>reason!$B$2:$B$5</c:f>
              <c:numCache>
                <c:formatCode>General</c:formatCode>
                <c:ptCount val="4"/>
                <c:pt idx="0">
                  <c:v>2</c:v>
                </c:pt>
                <c:pt idx="1">
                  <c:v>2</c:v>
                </c:pt>
                <c:pt idx="2">
                  <c:v>1</c:v>
                </c:pt>
                <c:pt idx="3">
                  <c:v>2</c:v>
                </c:pt>
              </c:numCache>
            </c:numRef>
          </c:val>
        </c:ser>
        <c:dLbls>
          <c:showVal val="1"/>
        </c:dLbls>
        <c:firstSliceAng val="0"/>
      </c:pieChart>
      <c:spPr>
        <a:noFill/>
        <a:ln w="25400">
          <a:noFill/>
        </a:ln>
      </c:spPr>
    </c:plotArea>
    <c:legend>
      <c:legendPos val="r"/>
      <c:layout/>
      <c:txPr>
        <a:bodyPr/>
        <a:lstStyle/>
        <a:p>
          <a:pPr>
            <a:defRPr sz="920" b="0" i="0" u="none" strike="noStrike" baseline="0">
              <a:solidFill>
                <a:srgbClr val="FFFFFF"/>
              </a:solidFill>
              <a:latin typeface="Calibri"/>
              <a:ea typeface="Calibri"/>
              <a:cs typeface="Calibri"/>
            </a:defRPr>
          </a:pPr>
          <a:endParaRPr lang="en-US"/>
        </a:p>
      </c:txPr>
    </c:legend>
    <c:plotVisOnly val="1"/>
    <c:dispBlanksAs val="zero"/>
  </c:chart>
  <c:txPr>
    <a:bodyPr/>
    <a:lstStyle/>
    <a:p>
      <a:pPr>
        <a:defRPr sz="1000" b="0" i="0" u="none" strike="noStrike" baseline="0">
          <a:solidFill>
            <a:srgbClr val="FFFFFF"/>
          </a:solidFill>
          <a:latin typeface="Calibri"/>
          <a:ea typeface="Calibri"/>
          <a:cs typeface="Calibri"/>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41"/>
  <c:chart>
    <c:autoTitleDeleted val="1"/>
    <c:plotArea>
      <c:layout>
        <c:manualLayout>
          <c:layoutTarget val="inner"/>
          <c:xMode val="edge"/>
          <c:yMode val="edge"/>
          <c:x val="0.11603017454985996"/>
          <c:y val="7.8774928774928782E-2"/>
          <c:w val="0.77172681386855158"/>
          <c:h val="0.64621212121212057"/>
        </c:manualLayout>
      </c:layout>
      <c:barChart>
        <c:barDir val="col"/>
        <c:grouping val="clustered"/>
        <c:ser>
          <c:idx val="0"/>
          <c:order val="0"/>
          <c:tx>
            <c:strRef>
              <c:f>foods!$B$1</c:f>
              <c:strCache>
                <c:ptCount val="1"/>
                <c:pt idx="0">
                  <c:v>Total</c:v>
                </c:pt>
              </c:strCache>
            </c:strRef>
          </c:tx>
          <c:cat>
            <c:strRef>
              <c:f>foods!$A$2:$A$9</c:f>
              <c:strCache>
                <c:ptCount val="8"/>
                <c:pt idx="0">
                  <c:v>Fast food</c:v>
                </c:pt>
                <c:pt idx="1">
                  <c:v>Fruits and vegetables</c:v>
                </c:pt>
                <c:pt idx="2">
                  <c:v>Non- vegetarian food</c:v>
                </c:pt>
                <c:pt idx="3">
                  <c:v>Non-vegetarian food</c:v>
                </c:pt>
                <c:pt idx="4">
                  <c:v>Others</c:v>
                </c:pt>
                <c:pt idx="5">
                  <c:v>Regular meals</c:v>
                </c:pt>
                <c:pt idx="6">
                  <c:v>Street food</c:v>
                </c:pt>
                <c:pt idx="7">
                  <c:v>Vegetarian food</c:v>
                </c:pt>
              </c:strCache>
            </c:strRef>
          </c:cat>
          <c:val>
            <c:numRef>
              <c:f>foods!$B$2:$B$9</c:f>
              <c:numCache>
                <c:formatCode>General</c:formatCode>
                <c:ptCount val="8"/>
                <c:pt idx="0">
                  <c:v>7</c:v>
                </c:pt>
                <c:pt idx="1">
                  <c:v>9</c:v>
                </c:pt>
                <c:pt idx="2">
                  <c:v>4</c:v>
                </c:pt>
                <c:pt idx="3">
                  <c:v>12</c:v>
                </c:pt>
                <c:pt idx="4">
                  <c:v>1</c:v>
                </c:pt>
                <c:pt idx="5">
                  <c:v>31</c:v>
                </c:pt>
                <c:pt idx="6">
                  <c:v>4</c:v>
                </c:pt>
                <c:pt idx="7">
                  <c:v>30</c:v>
                </c:pt>
              </c:numCache>
            </c:numRef>
          </c:val>
        </c:ser>
        <c:axId val="74849664"/>
        <c:axId val="74888704"/>
      </c:barChart>
      <c:catAx>
        <c:axId val="74849664"/>
        <c:scaling>
          <c:orientation val="minMax"/>
        </c:scaling>
        <c:axPos val="b"/>
        <c:title>
          <c:tx>
            <c:rich>
              <a:bodyPr/>
              <a:lstStyle/>
              <a:p>
                <a:pPr>
                  <a:defRPr/>
                </a:pPr>
                <a:r>
                  <a:rPr lang="en-US"/>
                  <a:t>Type of Food</a:t>
                </a:r>
              </a:p>
            </c:rich>
          </c:tx>
          <c:layout>
            <c:manualLayout>
              <c:xMode val="edge"/>
              <c:yMode val="edge"/>
              <c:x val="0.44775556158928431"/>
              <c:y val="0.90131435493639978"/>
            </c:manualLayout>
          </c:layout>
        </c:title>
        <c:numFmt formatCode="General" sourceLinked="1"/>
        <c:tickLblPos val="nextTo"/>
        <c:txPr>
          <a:bodyPr rot="0" vert="horz"/>
          <a:lstStyle/>
          <a:p>
            <a:pPr>
              <a:defRPr sz="1000" b="0" i="0" u="none" strike="noStrike" baseline="0">
                <a:solidFill>
                  <a:srgbClr val="FFFFFF"/>
                </a:solidFill>
                <a:latin typeface="Calibri"/>
                <a:ea typeface="Calibri"/>
                <a:cs typeface="Calibri"/>
              </a:defRPr>
            </a:pPr>
            <a:endParaRPr lang="en-US"/>
          </a:p>
        </c:txPr>
        <c:crossAx val="74888704"/>
        <c:crosses val="autoZero"/>
        <c:auto val="1"/>
        <c:lblAlgn val="ctr"/>
        <c:lblOffset val="100"/>
        <c:tickLblSkip val="1"/>
        <c:tickMarkSkip val="1"/>
      </c:catAx>
      <c:valAx>
        <c:axId val="74888704"/>
        <c:scaling>
          <c:orientation val="minMax"/>
        </c:scaling>
        <c:axPos val="l"/>
        <c:title>
          <c:tx>
            <c:rich>
              <a:bodyPr rot="-5400000" vert="horz"/>
              <a:lstStyle/>
              <a:p>
                <a:pPr>
                  <a:defRPr/>
                </a:pPr>
                <a:r>
                  <a:rPr lang="en-US"/>
                  <a:t>Number of children</a:t>
                </a:r>
              </a:p>
            </c:rich>
          </c:tx>
          <c:layout>
            <c:manualLayout>
              <c:xMode val="edge"/>
              <c:yMode val="edge"/>
              <c:x val="2.6612507919268811E-2"/>
              <c:y val="0.30600489041433931"/>
            </c:manualLayout>
          </c:layout>
        </c:title>
        <c:numFmt formatCode="General" sourceLinked="1"/>
        <c:tickLblPos val="nextTo"/>
        <c:txPr>
          <a:bodyPr rot="0" vert="horz"/>
          <a:lstStyle/>
          <a:p>
            <a:pPr>
              <a:defRPr sz="1000" b="0" i="0" u="none" strike="noStrike" baseline="0">
                <a:solidFill>
                  <a:srgbClr val="FFFFFF"/>
                </a:solidFill>
                <a:latin typeface="Calibri"/>
                <a:ea typeface="Calibri"/>
                <a:cs typeface="Calibri"/>
              </a:defRPr>
            </a:pPr>
            <a:endParaRPr lang="en-US"/>
          </a:p>
        </c:txPr>
        <c:crossAx val="74849664"/>
        <c:crosses val="autoZero"/>
        <c:crossBetween val="between"/>
      </c:valAx>
    </c:plotArea>
    <c:legend>
      <c:legendPos val="r"/>
      <c:layout>
        <c:manualLayout>
          <c:xMode val="edge"/>
          <c:yMode val="edge"/>
          <c:x val="0.90774369019359114"/>
          <c:y val="0.4704545454545469"/>
          <c:w val="7.9077429983525904E-2"/>
          <c:h val="5.0000000000000093E-2"/>
        </c:manualLayout>
      </c:layout>
      <c:txPr>
        <a:bodyPr/>
        <a:lstStyle/>
        <a:p>
          <a:pPr>
            <a:defRPr sz="920" b="0" i="0" u="none" strike="noStrike" baseline="0">
              <a:solidFill>
                <a:srgbClr val="FFFFFF"/>
              </a:solidFill>
              <a:latin typeface="Calibri"/>
              <a:ea typeface="Calibri"/>
              <a:cs typeface="Calibri"/>
            </a:defRPr>
          </a:pPr>
          <a:endParaRPr lang="en-US"/>
        </a:p>
      </c:txPr>
    </c:legend>
    <c:plotVisOnly val="1"/>
    <c:dispBlanksAs val="gap"/>
  </c:chart>
  <c:txPr>
    <a:bodyPr/>
    <a:lstStyle/>
    <a:p>
      <a:pPr>
        <a:defRPr sz="1000" b="0" i="0" u="none" strike="noStrike" baseline="0">
          <a:solidFill>
            <a:srgbClr val="FFFFFF"/>
          </a:solidFill>
          <a:latin typeface="Calibri"/>
          <a:ea typeface="Calibri"/>
          <a:cs typeface="Calibri"/>
        </a:defRPr>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4/28/2011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Documents and Settings\iihmr 1\Desktop\Adolescents.jpg"/>
          <p:cNvPicPr>
            <a:picLocks noGrp="1" noChangeAspect="1" noChangeArrowheads="1"/>
          </p:cNvPicPr>
          <p:nvPr>
            <p:ph idx="1"/>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5" name="TextBox 4"/>
          <p:cNvSpPr txBox="1"/>
          <p:nvPr/>
        </p:nvSpPr>
        <p:spPr>
          <a:xfrm>
            <a:off x="1295400" y="533400"/>
            <a:ext cx="6858000" cy="1569660"/>
          </a:xfrm>
          <a:prstGeom prst="rect">
            <a:avLst/>
          </a:prstGeom>
          <a:noFill/>
        </p:spPr>
        <p:txBody>
          <a:bodyPr wrap="square" rtlCol="0">
            <a:spAutoFit/>
          </a:bodyPr>
          <a:lstStyle/>
          <a:p>
            <a:pPr algn="ctr"/>
            <a:r>
              <a:rPr lang="en-US" sz="3200" b="1" dirty="0" smtClean="0">
                <a:solidFill>
                  <a:srgbClr val="3E0000"/>
                </a:solidFill>
              </a:rPr>
              <a:t>A Dissertation report On</a:t>
            </a:r>
          </a:p>
          <a:p>
            <a:pPr algn="ctr"/>
            <a:r>
              <a:rPr lang="en-US" sz="3200" b="1" dirty="0" smtClean="0">
                <a:solidFill>
                  <a:srgbClr val="3E0000"/>
                </a:solidFill>
              </a:rPr>
              <a:t>“Study on Lifestyle Practices affecting health of Adolescents in Delhi”</a:t>
            </a:r>
            <a:endParaRPr lang="en-US" sz="3200" b="1" dirty="0">
              <a:solidFill>
                <a:srgbClr val="3E0000"/>
              </a:solidFill>
            </a:endParaRPr>
          </a:p>
        </p:txBody>
      </p:sp>
      <p:sp>
        <p:nvSpPr>
          <p:cNvPr id="6" name="TextBox 5"/>
          <p:cNvSpPr txBox="1"/>
          <p:nvPr/>
        </p:nvSpPr>
        <p:spPr>
          <a:xfrm>
            <a:off x="1752600" y="3124200"/>
            <a:ext cx="6019800" cy="2677656"/>
          </a:xfrm>
          <a:prstGeom prst="rect">
            <a:avLst/>
          </a:prstGeom>
          <a:noFill/>
        </p:spPr>
        <p:txBody>
          <a:bodyPr wrap="square" rtlCol="0">
            <a:spAutoFit/>
          </a:bodyPr>
          <a:lstStyle/>
          <a:p>
            <a:pPr algn="ctr"/>
            <a:r>
              <a:rPr lang="en-US" sz="2800" b="1" dirty="0" smtClean="0">
                <a:solidFill>
                  <a:srgbClr val="3E0000"/>
                </a:solidFill>
              </a:rPr>
              <a:t>By:</a:t>
            </a:r>
          </a:p>
          <a:p>
            <a:pPr algn="ctr"/>
            <a:endParaRPr lang="en-US" sz="2800" b="1" dirty="0" smtClean="0">
              <a:solidFill>
                <a:srgbClr val="3E0000"/>
              </a:solidFill>
            </a:endParaRPr>
          </a:p>
          <a:p>
            <a:pPr algn="ctr"/>
            <a:endParaRPr lang="en-US" sz="2800" b="1" dirty="0" smtClean="0">
              <a:solidFill>
                <a:srgbClr val="3E0000"/>
              </a:solidFill>
            </a:endParaRPr>
          </a:p>
          <a:p>
            <a:pPr algn="ctr"/>
            <a:r>
              <a:rPr lang="en-US" sz="2800" b="1" dirty="0" smtClean="0">
                <a:solidFill>
                  <a:srgbClr val="3E0000"/>
                </a:solidFill>
              </a:rPr>
              <a:t>Aditi Sharma</a:t>
            </a:r>
          </a:p>
          <a:p>
            <a:pPr algn="ctr"/>
            <a:r>
              <a:rPr lang="en-US" sz="2800" b="1" dirty="0" smtClean="0">
                <a:solidFill>
                  <a:srgbClr val="3E0000"/>
                </a:solidFill>
              </a:rPr>
              <a:t>(2009-2011)</a:t>
            </a:r>
          </a:p>
          <a:p>
            <a:pPr algn="ctr"/>
            <a:r>
              <a:rPr lang="en-US" sz="2800" b="1" dirty="0" smtClean="0">
                <a:solidFill>
                  <a:srgbClr val="3E0000"/>
                </a:solidFill>
              </a:rPr>
              <a:t>IIHMR, New Delhi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5" name="TextBox 4"/>
          <p:cNvSpPr txBox="1"/>
          <p:nvPr/>
        </p:nvSpPr>
        <p:spPr>
          <a:xfrm>
            <a:off x="457200" y="381000"/>
            <a:ext cx="8458200" cy="1754326"/>
          </a:xfrm>
          <a:prstGeom prst="rect">
            <a:avLst/>
          </a:prstGeom>
          <a:noFill/>
        </p:spPr>
        <p:txBody>
          <a:bodyPr wrap="square" rtlCol="0">
            <a:spAutoFit/>
          </a:bodyPr>
          <a:lstStyle/>
          <a:p>
            <a:r>
              <a:rPr lang="en-US" dirty="0" smtClean="0"/>
              <a:t>3. Dietary Habits:</a:t>
            </a:r>
          </a:p>
          <a:p>
            <a:endParaRPr lang="en-US" dirty="0" smtClean="0"/>
          </a:p>
          <a:p>
            <a:r>
              <a:rPr lang="en-US" dirty="0" smtClean="0"/>
              <a:t>When asked about the food preferences, most of the students preferred to take regular meals. Also, there were those students also who said that they prefer fast foods etc. more than two times a week. The preference for different kind of food stuffs was found to be:</a:t>
            </a:r>
          </a:p>
        </p:txBody>
      </p:sp>
      <p:graphicFrame>
        <p:nvGraphicFramePr>
          <p:cNvPr id="6" name="Chart 5"/>
          <p:cNvGraphicFramePr/>
          <p:nvPr/>
        </p:nvGraphicFramePr>
        <p:xfrm>
          <a:off x="1066800" y="2286000"/>
          <a:ext cx="6781800" cy="411657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5" name="TextBox 4"/>
          <p:cNvSpPr txBox="1"/>
          <p:nvPr/>
        </p:nvSpPr>
        <p:spPr>
          <a:xfrm>
            <a:off x="457200" y="1066800"/>
            <a:ext cx="8458200" cy="4801314"/>
          </a:xfrm>
          <a:prstGeom prst="rect">
            <a:avLst/>
          </a:prstGeom>
          <a:noFill/>
        </p:spPr>
        <p:txBody>
          <a:bodyPr wrap="square" rtlCol="0">
            <a:spAutoFit/>
          </a:bodyPr>
          <a:lstStyle/>
          <a:p>
            <a:r>
              <a:rPr lang="en-US" dirty="0" smtClean="0"/>
              <a:t>Other Findings:</a:t>
            </a:r>
          </a:p>
          <a:p>
            <a:endParaRPr lang="en-US" dirty="0" smtClean="0"/>
          </a:p>
          <a:p>
            <a:pPr>
              <a:buBlip>
                <a:blip r:embed="rId3"/>
              </a:buBlip>
            </a:pPr>
            <a:r>
              <a:rPr lang="en-US" dirty="0" smtClean="0"/>
              <a:t> Most of the students said that they know the ill- effects of smoking, drinking and tobacco usage.</a:t>
            </a:r>
          </a:p>
          <a:p>
            <a:pPr>
              <a:buBlip>
                <a:blip r:embed="rId3"/>
              </a:buBlip>
            </a:pPr>
            <a:endParaRPr lang="en-US" dirty="0" smtClean="0"/>
          </a:p>
          <a:p>
            <a:pPr>
              <a:buBlip>
                <a:blip r:embed="rId3"/>
              </a:buBlip>
            </a:pPr>
            <a:r>
              <a:rPr lang="en-US" dirty="0" smtClean="0"/>
              <a:t>A positive response was seen when it was asked whether the school is helpful in providing valuable information about such bad things.</a:t>
            </a:r>
          </a:p>
          <a:p>
            <a:pPr>
              <a:buBlip>
                <a:blip r:embed="rId3"/>
              </a:buBlip>
            </a:pPr>
            <a:endParaRPr lang="en-US" dirty="0" smtClean="0"/>
          </a:p>
          <a:p>
            <a:pPr>
              <a:buBlip>
                <a:blip r:embed="rId3"/>
              </a:buBlip>
            </a:pPr>
            <a:r>
              <a:rPr lang="en-US" dirty="0" smtClean="0"/>
              <a:t>Personal hygiene habits were seen almost in all of the respondents except few. One thing the students clearly mentioned were that the toilets in their schools were not kept clean.</a:t>
            </a:r>
          </a:p>
          <a:p>
            <a:pPr>
              <a:buBlip>
                <a:blip r:embed="rId3"/>
              </a:buBlip>
            </a:pPr>
            <a:endParaRPr lang="en-US" dirty="0" smtClean="0"/>
          </a:p>
          <a:p>
            <a:pPr>
              <a:buBlip>
                <a:blip r:embed="rId3"/>
              </a:buBlip>
            </a:pPr>
            <a:r>
              <a:rPr lang="en-US" dirty="0" smtClean="0"/>
              <a:t>One of the major finding was that most of the students are in the habit of skipping meals. The meal that is skipped was breakfast. </a:t>
            </a:r>
          </a:p>
          <a:p>
            <a:pPr>
              <a:buBlip>
                <a:blip r:embed="rId3"/>
              </a:buBlip>
            </a:pPr>
            <a:endParaRPr lang="en-US" dirty="0" smtClean="0"/>
          </a:p>
          <a:p>
            <a:pPr>
              <a:buBlip>
                <a:blip r:embed="rId3"/>
              </a:buBlip>
            </a:pPr>
            <a:r>
              <a:rPr lang="en-US" dirty="0" smtClean="0"/>
              <a:t>Also it was found that the adolescent population, most of them are in the habit of sitting for long hours and watching TV, playing computer games. Etc.</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5" name="TextBox 4"/>
          <p:cNvSpPr txBox="1"/>
          <p:nvPr/>
        </p:nvSpPr>
        <p:spPr>
          <a:xfrm>
            <a:off x="3962400" y="457200"/>
            <a:ext cx="4800600" cy="523220"/>
          </a:xfrm>
          <a:prstGeom prst="rect">
            <a:avLst/>
          </a:prstGeom>
          <a:noFill/>
        </p:spPr>
        <p:txBody>
          <a:bodyPr wrap="square" rtlCol="0">
            <a:spAutoFit/>
          </a:bodyPr>
          <a:lstStyle/>
          <a:p>
            <a:pPr algn="r"/>
            <a:r>
              <a:rPr lang="en-US" sz="2800" b="1" dirty="0" smtClean="0">
                <a:solidFill>
                  <a:srgbClr val="3E0000"/>
                </a:solidFill>
              </a:rPr>
              <a:t>Recommendations</a:t>
            </a:r>
            <a:endParaRPr lang="en-US" sz="2800" b="1" dirty="0">
              <a:solidFill>
                <a:srgbClr val="3E0000"/>
              </a:solidFill>
            </a:endParaRPr>
          </a:p>
        </p:txBody>
      </p:sp>
      <p:sp>
        <p:nvSpPr>
          <p:cNvPr id="7" name="TextBox 6"/>
          <p:cNvSpPr txBox="1"/>
          <p:nvPr/>
        </p:nvSpPr>
        <p:spPr>
          <a:xfrm>
            <a:off x="381000" y="1295400"/>
            <a:ext cx="8382000" cy="2862322"/>
          </a:xfrm>
          <a:prstGeom prst="rect">
            <a:avLst/>
          </a:prstGeom>
          <a:noFill/>
        </p:spPr>
        <p:txBody>
          <a:bodyPr wrap="square" rtlCol="0">
            <a:spAutoFit/>
          </a:bodyPr>
          <a:lstStyle/>
          <a:p>
            <a:pPr>
              <a:buBlip>
                <a:blip r:embed="rId3"/>
              </a:buBlip>
            </a:pPr>
            <a:r>
              <a:rPr lang="en-US" dirty="0" smtClean="0"/>
              <a:t> Most importantly, the thing which can help is proper </a:t>
            </a:r>
            <a:r>
              <a:rPr lang="en-US" b="1" dirty="0" smtClean="0"/>
              <a:t>Counseling</a:t>
            </a:r>
            <a:r>
              <a:rPr lang="en-US" dirty="0" smtClean="0"/>
              <a:t> of Adolescents.</a:t>
            </a:r>
          </a:p>
          <a:p>
            <a:pPr>
              <a:buBlip>
                <a:blip r:embed="rId3"/>
              </a:buBlip>
            </a:pPr>
            <a:endParaRPr lang="en-US" dirty="0" smtClean="0"/>
          </a:p>
          <a:p>
            <a:pPr>
              <a:buBlip>
                <a:blip r:embed="rId3"/>
              </a:buBlip>
            </a:pPr>
            <a:r>
              <a:rPr lang="en-US" dirty="0" smtClean="0"/>
              <a:t>Another relevant recommendation would be to maintain proper diet chart so as to have a check on the eating habits of the adolescents.</a:t>
            </a:r>
          </a:p>
          <a:p>
            <a:pPr>
              <a:buBlip>
                <a:blip r:embed="rId3"/>
              </a:buBlip>
            </a:pPr>
            <a:endParaRPr lang="en-US" dirty="0" smtClean="0"/>
          </a:p>
          <a:p>
            <a:pPr>
              <a:buBlip>
                <a:blip r:embed="rId3"/>
              </a:buBlip>
            </a:pPr>
            <a:r>
              <a:rPr lang="en-US" dirty="0" smtClean="0"/>
              <a:t>Nutrition related knowledge should be provided in schools so that, if not all, at least some percentage of the students learn to have proper nutritious  diet.</a:t>
            </a:r>
          </a:p>
          <a:p>
            <a:pPr>
              <a:buBlip>
                <a:blip r:embed="rId3"/>
              </a:buBlip>
            </a:pPr>
            <a:endParaRPr lang="en-US" dirty="0" smtClean="0"/>
          </a:p>
          <a:p>
            <a:pPr>
              <a:buBlip>
                <a:blip r:embed="rId3"/>
              </a:buBlip>
            </a:pPr>
            <a:r>
              <a:rPr lang="en-US" dirty="0" smtClean="0"/>
              <a:t>Involvement of students in more of physical </a:t>
            </a:r>
            <a:r>
              <a:rPr lang="en-US" dirty="0" smtClean="0"/>
              <a:t>training activities</a:t>
            </a:r>
            <a:r>
              <a:rPr lang="en-US" dirty="0" smtClean="0"/>
              <a:t> </a:t>
            </a:r>
            <a:r>
              <a:rPr lang="en-US" dirty="0" smtClean="0"/>
              <a:t>would improve their health.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5" name="TextBox 4"/>
          <p:cNvSpPr txBox="1"/>
          <p:nvPr/>
        </p:nvSpPr>
        <p:spPr>
          <a:xfrm>
            <a:off x="2514600" y="2057400"/>
            <a:ext cx="4343400" cy="923330"/>
          </a:xfrm>
          <a:prstGeom prst="rect">
            <a:avLst/>
          </a:prstGeom>
          <a:noFill/>
        </p:spPr>
        <p:txBody>
          <a:bodyPr wrap="square" rtlCol="0">
            <a:spAutoFit/>
          </a:bodyPr>
          <a:lstStyle/>
          <a:p>
            <a:pPr algn="ctr"/>
            <a:r>
              <a:rPr lang="en-US" sz="5400" dirty="0" smtClean="0"/>
              <a:t>Thank You !</a:t>
            </a:r>
            <a:endParaRPr lang="en-US" sz="5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pic>
        <p:nvPicPr>
          <p:cNvPr id="6"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7" name="TextBox 6"/>
          <p:cNvSpPr txBox="1"/>
          <p:nvPr/>
        </p:nvSpPr>
        <p:spPr>
          <a:xfrm>
            <a:off x="990600" y="381000"/>
            <a:ext cx="7848600" cy="523220"/>
          </a:xfrm>
          <a:prstGeom prst="rect">
            <a:avLst/>
          </a:prstGeom>
          <a:noFill/>
        </p:spPr>
        <p:txBody>
          <a:bodyPr wrap="square" rtlCol="0">
            <a:spAutoFit/>
          </a:bodyPr>
          <a:lstStyle/>
          <a:p>
            <a:pPr algn="r"/>
            <a:r>
              <a:rPr lang="en-US" sz="2800" b="1" dirty="0" smtClean="0">
                <a:solidFill>
                  <a:srgbClr val="3E0000"/>
                </a:solidFill>
              </a:rPr>
              <a:t>Reflection from Internship</a:t>
            </a:r>
            <a:endParaRPr lang="en-US" sz="2800" b="1" dirty="0">
              <a:solidFill>
                <a:srgbClr val="3E0000"/>
              </a:solidFill>
            </a:endParaRPr>
          </a:p>
        </p:txBody>
      </p:sp>
      <p:sp>
        <p:nvSpPr>
          <p:cNvPr id="8" name="TextBox 7"/>
          <p:cNvSpPr txBox="1"/>
          <p:nvPr/>
        </p:nvSpPr>
        <p:spPr>
          <a:xfrm>
            <a:off x="533400" y="1524000"/>
            <a:ext cx="8305800" cy="369332"/>
          </a:xfrm>
          <a:prstGeom prst="rect">
            <a:avLst/>
          </a:prstGeom>
          <a:noFill/>
        </p:spPr>
        <p:txBody>
          <a:bodyPr wrap="square" rtlCol="0">
            <a:spAutoFit/>
          </a:bodyPr>
          <a:lstStyle/>
          <a:p>
            <a:endParaRPr lang="en-US" dirty="0"/>
          </a:p>
        </p:txBody>
      </p:sp>
      <p:sp>
        <p:nvSpPr>
          <p:cNvPr id="9" name="TextBox 8"/>
          <p:cNvSpPr txBox="1"/>
          <p:nvPr/>
        </p:nvSpPr>
        <p:spPr>
          <a:xfrm>
            <a:off x="228600" y="990600"/>
            <a:ext cx="8686800" cy="5632311"/>
          </a:xfrm>
          <a:prstGeom prst="rect">
            <a:avLst/>
          </a:prstGeom>
          <a:noFill/>
        </p:spPr>
        <p:txBody>
          <a:bodyPr wrap="square" rtlCol="0">
            <a:spAutoFit/>
          </a:bodyPr>
          <a:lstStyle/>
          <a:p>
            <a:pPr algn="just">
              <a:buBlip>
                <a:blip r:embed="rId3"/>
              </a:buBlip>
            </a:pPr>
            <a:r>
              <a:rPr lang="en-US" dirty="0" smtClean="0"/>
              <a:t> Internship Being an integral part of the course, I was placed at ORG Centre for Social Research, a division of The Nielsen ORG-MARG Pvt. ltd. a leading organization in the field of Social Research.</a:t>
            </a:r>
          </a:p>
          <a:p>
            <a:pPr algn="just">
              <a:buBlip>
                <a:blip r:embed="rId3"/>
              </a:buBlip>
            </a:pPr>
            <a:endParaRPr lang="en-US" dirty="0" smtClean="0"/>
          </a:p>
          <a:p>
            <a:pPr algn="just">
              <a:buBlip>
                <a:blip r:embed="rId3"/>
              </a:buBlip>
            </a:pPr>
            <a:r>
              <a:rPr lang="en-US" dirty="0" smtClean="0"/>
              <a:t>A period of three months of internship, helped me to learn various concepts of research. The journey began with the basic understanding of the organization, its projects in social research including the understanding of the outreach projects in the field also.</a:t>
            </a:r>
          </a:p>
          <a:p>
            <a:pPr algn="just">
              <a:buBlip>
                <a:blip r:embed="rId3"/>
              </a:buBlip>
            </a:pPr>
            <a:endParaRPr lang="en-US" dirty="0" smtClean="0"/>
          </a:p>
          <a:p>
            <a:pPr algn="just">
              <a:buBlip>
                <a:blip r:embed="rId3"/>
              </a:buBlip>
            </a:pPr>
            <a:r>
              <a:rPr lang="en-US" dirty="0" smtClean="0"/>
              <a:t>Different kinds of learning were there which included:</a:t>
            </a:r>
          </a:p>
          <a:p>
            <a:pPr algn="just"/>
            <a:r>
              <a:rPr lang="en-US" dirty="0" smtClean="0"/>
              <a:t>    - Data Analysis</a:t>
            </a:r>
          </a:p>
          <a:p>
            <a:pPr algn="just"/>
            <a:r>
              <a:rPr lang="en-US" dirty="0" smtClean="0"/>
              <a:t>    - Data Interpretation</a:t>
            </a:r>
          </a:p>
          <a:p>
            <a:pPr algn="just"/>
            <a:r>
              <a:rPr lang="en-US" dirty="0" smtClean="0"/>
              <a:t>    - Analysis plan</a:t>
            </a:r>
          </a:p>
          <a:p>
            <a:pPr algn="just"/>
            <a:r>
              <a:rPr lang="en-US" dirty="0" smtClean="0"/>
              <a:t>    - Report Writing</a:t>
            </a:r>
          </a:p>
          <a:p>
            <a:pPr algn="just"/>
            <a:r>
              <a:rPr lang="en-US" dirty="0" smtClean="0"/>
              <a:t>    - Presentation of the report.</a:t>
            </a:r>
          </a:p>
          <a:p>
            <a:pPr algn="just"/>
            <a:endParaRPr lang="en-US" dirty="0" smtClean="0"/>
          </a:p>
          <a:p>
            <a:pPr algn="just">
              <a:buBlip>
                <a:blip r:embed="rId3"/>
              </a:buBlip>
            </a:pPr>
            <a:r>
              <a:rPr lang="en-US" dirty="0" smtClean="0"/>
              <a:t>Projects I was involved with:</a:t>
            </a:r>
          </a:p>
          <a:p>
            <a:pPr algn="just"/>
            <a:r>
              <a:rPr lang="en-US" dirty="0" smtClean="0"/>
              <a:t>    - Coverage Evaluation Survey of Vitamin A supplementation Programme in Uttar Pradesh.</a:t>
            </a:r>
          </a:p>
          <a:p>
            <a:pPr algn="just"/>
            <a:r>
              <a:rPr lang="en-US" dirty="0" smtClean="0"/>
              <a:t>    - KAP regarding nutrition needs and care of women and young children in Orissa.</a:t>
            </a:r>
          </a:p>
          <a:p>
            <a:pPr algn="just"/>
            <a:r>
              <a:rPr lang="en-US" dirty="0" smtClean="0"/>
              <a:t>    - Coverage Evaluation Survey of Distribution of Iodized Salt in Eight States of India.</a:t>
            </a:r>
          </a:p>
          <a:p>
            <a:pPr algn="just"/>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6" name="TextBox 5"/>
          <p:cNvSpPr txBox="1"/>
          <p:nvPr/>
        </p:nvSpPr>
        <p:spPr>
          <a:xfrm>
            <a:off x="1676400" y="381000"/>
            <a:ext cx="7162800" cy="523220"/>
          </a:xfrm>
          <a:prstGeom prst="rect">
            <a:avLst/>
          </a:prstGeom>
          <a:noFill/>
        </p:spPr>
        <p:txBody>
          <a:bodyPr wrap="square" rtlCol="0">
            <a:spAutoFit/>
          </a:bodyPr>
          <a:lstStyle/>
          <a:p>
            <a:pPr algn="r"/>
            <a:r>
              <a:rPr lang="en-US" sz="2800" b="1" dirty="0" smtClean="0">
                <a:solidFill>
                  <a:srgbClr val="3E0000"/>
                </a:solidFill>
              </a:rPr>
              <a:t>Introduction and Rationale for the Study</a:t>
            </a:r>
            <a:endParaRPr lang="en-US" sz="2800" b="1" dirty="0">
              <a:solidFill>
                <a:srgbClr val="3E0000"/>
              </a:solidFill>
            </a:endParaRPr>
          </a:p>
        </p:txBody>
      </p:sp>
      <p:sp>
        <p:nvSpPr>
          <p:cNvPr id="7" name="TextBox 6"/>
          <p:cNvSpPr txBox="1"/>
          <p:nvPr/>
        </p:nvSpPr>
        <p:spPr>
          <a:xfrm>
            <a:off x="228600" y="1371600"/>
            <a:ext cx="8229600" cy="4555093"/>
          </a:xfrm>
          <a:prstGeom prst="rect">
            <a:avLst/>
          </a:prstGeom>
          <a:noFill/>
        </p:spPr>
        <p:txBody>
          <a:bodyPr wrap="square" rtlCol="0">
            <a:spAutoFit/>
          </a:bodyPr>
          <a:lstStyle/>
          <a:p>
            <a:r>
              <a:rPr lang="en-US" sz="2000" b="1" dirty="0" smtClean="0"/>
              <a:t>Introduction:</a:t>
            </a:r>
          </a:p>
          <a:p>
            <a:pPr algn="just"/>
            <a:r>
              <a:rPr lang="en-US" dirty="0" smtClean="0"/>
              <a:t>Out of the total population of India, around 40% youth are there i.e. around 460 million of which 330 million are literate. The age group of 15-49 years i.e. the working age population is a major asset to the nation. </a:t>
            </a:r>
          </a:p>
          <a:p>
            <a:pPr algn="just"/>
            <a:endParaRPr lang="en-US" dirty="0" smtClean="0"/>
          </a:p>
          <a:p>
            <a:pPr algn="just"/>
            <a:r>
              <a:rPr lang="en-US" dirty="0" smtClean="0"/>
              <a:t>According to WHO, the complete period of 10-19 years is described as the Adolescent population covering both the Early as well as the Late Adolescents.</a:t>
            </a:r>
          </a:p>
          <a:p>
            <a:pPr algn="just"/>
            <a:endParaRPr lang="en-US" dirty="0" smtClean="0"/>
          </a:p>
          <a:p>
            <a:pPr algn="just"/>
            <a:r>
              <a:rPr lang="en-US" dirty="0" smtClean="0"/>
              <a:t>The modern lifestyle and the day to day changes due to the changing lifestyle has made it necessary to study the extent and pattern by which these changes are affecting the health of Adolescents.</a:t>
            </a:r>
          </a:p>
          <a:p>
            <a:pPr algn="just"/>
            <a:endParaRPr lang="en-US" dirty="0" smtClean="0"/>
          </a:p>
          <a:p>
            <a:pPr algn="just"/>
            <a:r>
              <a:rPr lang="en-US" dirty="0" smtClean="0"/>
              <a:t>Studies have shown that young people face significant challenges to their health and well being. The young population is the most vulnerable  population to the challenges and are the most affected population so far.</a:t>
            </a:r>
          </a:p>
          <a:p>
            <a:pPr algn="just"/>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6" name="Oval 5"/>
          <p:cNvSpPr/>
          <p:nvPr/>
        </p:nvSpPr>
        <p:spPr>
          <a:xfrm>
            <a:off x="3429000" y="1981200"/>
            <a:ext cx="2286000" cy="25146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u="sng" dirty="0" smtClean="0">
                <a:solidFill>
                  <a:schemeClr val="accent1">
                    <a:lumMod val="50000"/>
                  </a:schemeClr>
                </a:solidFill>
              </a:rPr>
              <a:t>Rationale for the Study</a:t>
            </a:r>
            <a:endParaRPr lang="en-US" sz="2000" u="sng" dirty="0">
              <a:solidFill>
                <a:schemeClr val="accent1">
                  <a:lumMod val="50000"/>
                </a:schemeClr>
              </a:solidFill>
            </a:endParaRPr>
          </a:p>
        </p:txBody>
      </p:sp>
      <p:sp>
        <p:nvSpPr>
          <p:cNvPr id="7" name="Oval 6"/>
          <p:cNvSpPr/>
          <p:nvPr/>
        </p:nvSpPr>
        <p:spPr>
          <a:xfrm>
            <a:off x="2743200" y="0"/>
            <a:ext cx="3657600" cy="12954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To see the extent of risk behaviours associated with present day lifestyle</a:t>
            </a:r>
            <a:endParaRPr lang="en-US" dirty="0">
              <a:solidFill>
                <a:schemeClr val="accent1">
                  <a:lumMod val="50000"/>
                </a:schemeClr>
              </a:solidFill>
            </a:endParaRPr>
          </a:p>
        </p:txBody>
      </p:sp>
      <p:sp>
        <p:nvSpPr>
          <p:cNvPr id="8" name="Oval 7"/>
          <p:cNvSpPr/>
          <p:nvPr/>
        </p:nvSpPr>
        <p:spPr>
          <a:xfrm>
            <a:off x="7086600" y="1905000"/>
            <a:ext cx="1905000" cy="29718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Analysis of the lifestyle practices that has made the life of young adults more sedentary</a:t>
            </a:r>
            <a:endParaRPr lang="en-US" dirty="0">
              <a:solidFill>
                <a:schemeClr val="accent1">
                  <a:lumMod val="50000"/>
                </a:schemeClr>
              </a:solidFill>
            </a:endParaRPr>
          </a:p>
        </p:txBody>
      </p:sp>
      <p:sp>
        <p:nvSpPr>
          <p:cNvPr id="9" name="Oval 8"/>
          <p:cNvSpPr/>
          <p:nvPr/>
        </p:nvSpPr>
        <p:spPr>
          <a:xfrm>
            <a:off x="2819400" y="5029200"/>
            <a:ext cx="3886200" cy="18288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to look out for reasons as to why the adolescents these days are more engaged into unhealthy habits of smoking and drinking</a:t>
            </a:r>
            <a:endParaRPr lang="en-US" dirty="0">
              <a:solidFill>
                <a:schemeClr val="accent1">
                  <a:lumMod val="50000"/>
                </a:schemeClr>
              </a:solidFill>
            </a:endParaRPr>
          </a:p>
        </p:txBody>
      </p:sp>
      <p:sp>
        <p:nvSpPr>
          <p:cNvPr id="10" name="Oval 9"/>
          <p:cNvSpPr/>
          <p:nvPr/>
        </p:nvSpPr>
        <p:spPr>
          <a:xfrm>
            <a:off x="228600" y="2057400"/>
            <a:ext cx="2057400" cy="27432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Being the productive age group, the needs of adolescents should be taken into consideration</a:t>
            </a:r>
            <a:endParaRPr lang="en-US" dirty="0">
              <a:solidFill>
                <a:schemeClr val="accent1">
                  <a:lumMod val="50000"/>
                </a:schemeClr>
              </a:solidFill>
            </a:endParaRPr>
          </a:p>
        </p:txBody>
      </p:sp>
      <p:cxnSp>
        <p:nvCxnSpPr>
          <p:cNvPr id="14" name="Straight Arrow Connector 13"/>
          <p:cNvCxnSpPr>
            <a:stCxn id="6" idx="0"/>
            <a:endCxn id="7" idx="4"/>
          </p:cNvCxnSpPr>
          <p:nvPr/>
        </p:nvCxnSpPr>
        <p:spPr>
          <a:xfrm rot="5400000" flipH="1" flipV="1">
            <a:off x="4229100" y="1638300"/>
            <a:ext cx="685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6" idx="6"/>
          </p:cNvCxnSpPr>
          <p:nvPr/>
        </p:nvCxnSpPr>
        <p:spPr>
          <a:xfrm flipV="1">
            <a:off x="5715000" y="3200400"/>
            <a:ext cx="1371600" cy="381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6" idx="4"/>
          </p:cNvCxnSpPr>
          <p:nvPr/>
        </p:nvCxnSpPr>
        <p:spPr>
          <a:xfrm rot="5400000">
            <a:off x="4305300" y="4762500"/>
            <a:ext cx="533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6" idx="2"/>
          </p:cNvCxnSpPr>
          <p:nvPr/>
        </p:nvCxnSpPr>
        <p:spPr>
          <a:xfrm rot="10800000" flipV="1">
            <a:off x="2286000" y="3238500"/>
            <a:ext cx="1143000" cy="381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5" name="TextBox 4"/>
          <p:cNvSpPr txBox="1"/>
          <p:nvPr/>
        </p:nvSpPr>
        <p:spPr>
          <a:xfrm>
            <a:off x="3505200" y="381000"/>
            <a:ext cx="5334000" cy="523220"/>
          </a:xfrm>
          <a:prstGeom prst="rect">
            <a:avLst/>
          </a:prstGeom>
          <a:noFill/>
        </p:spPr>
        <p:txBody>
          <a:bodyPr wrap="square" rtlCol="0">
            <a:spAutoFit/>
          </a:bodyPr>
          <a:lstStyle/>
          <a:p>
            <a:pPr algn="r"/>
            <a:r>
              <a:rPr lang="en-US" sz="2800" b="1" dirty="0" smtClean="0"/>
              <a:t>Objectives of the Study</a:t>
            </a:r>
            <a:endParaRPr lang="en-US" sz="2800" b="1" dirty="0"/>
          </a:p>
        </p:txBody>
      </p:sp>
      <p:sp>
        <p:nvSpPr>
          <p:cNvPr id="6" name="TextBox 5"/>
          <p:cNvSpPr txBox="1"/>
          <p:nvPr/>
        </p:nvSpPr>
        <p:spPr>
          <a:xfrm>
            <a:off x="381000" y="1371600"/>
            <a:ext cx="7924800" cy="5078313"/>
          </a:xfrm>
          <a:prstGeom prst="rect">
            <a:avLst/>
          </a:prstGeom>
          <a:noFill/>
        </p:spPr>
        <p:txBody>
          <a:bodyPr wrap="square" rtlCol="0">
            <a:spAutoFit/>
          </a:bodyPr>
          <a:lstStyle/>
          <a:p>
            <a:pPr algn="just"/>
            <a:r>
              <a:rPr lang="en-US" b="1" dirty="0" smtClean="0"/>
              <a:t>General Objectives:</a:t>
            </a:r>
          </a:p>
          <a:p>
            <a:pPr algn="just"/>
            <a:r>
              <a:rPr lang="en-US" dirty="0" smtClean="0"/>
              <a:t>To assess and determine the attitude and practices relating to the lifestyle of Adolescents in Delhi, including both the early as well as the late adolescents, especially the school going population.</a:t>
            </a:r>
          </a:p>
          <a:p>
            <a:pPr algn="just"/>
            <a:endParaRPr lang="en-US" dirty="0" smtClean="0"/>
          </a:p>
          <a:p>
            <a:pPr algn="just"/>
            <a:endParaRPr lang="en-US" dirty="0" smtClean="0"/>
          </a:p>
          <a:p>
            <a:pPr algn="just"/>
            <a:endParaRPr lang="en-US" dirty="0" smtClean="0"/>
          </a:p>
          <a:p>
            <a:pPr algn="just"/>
            <a:endParaRPr lang="en-US" dirty="0" smtClean="0"/>
          </a:p>
          <a:p>
            <a:pPr algn="just"/>
            <a:r>
              <a:rPr lang="en-US" b="1" dirty="0" smtClean="0"/>
              <a:t>Specific Objectives:</a:t>
            </a:r>
          </a:p>
          <a:p>
            <a:pPr algn="just">
              <a:buFont typeface="Arial" pitchFamily="34" charset="0"/>
              <a:buChar char="•"/>
            </a:pPr>
            <a:r>
              <a:rPr lang="en-US" dirty="0" smtClean="0"/>
              <a:t> To assess and examine the daily routine practices among adolescents.</a:t>
            </a:r>
          </a:p>
          <a:p>
            <a:pPr algn="just">
              <a:buFont typeface="Arial" pitchFamily="34" charset="0"/>
              <a:buChar char="•"/>
            </a:pPr>
            <a:endParaRPr lang="en-US" dirty="0" smtClean="0"/>
          </a:p>
          <a:p>
            <a:pPr algn="just">
              <a:buFont typeface="Arial" pitchFamily="34" charset="0"/>
              <a:buChar char="•"/>
            </a:pPr>
            <a:r>
              <a:rPr lang="en-US" dirty="0" smtClean="0"/>
              <a:t>To know their attitude towards unhealthy practices like Cigarette smoking, use of   tobacco and alcohol consumption.</a:t>
            </a:r>
          </a:p>
          <a:p>
            <a:pPr algn="just"/>
            <a:endParaRPr lang="en-US" dirty="0" smtClean="0"/>
          </a:p>
          <a:p>
            <a:pPr algn="just">
              <a:buFont typeface="Arial" pitchFamily="34" charset="0"/>
              <a:buChar char="•"/>
            </a:pPr>
            <a:r>
              <a:rPr lang="en-US" dirty="0" smtClean="0"/>
              <a:t>To look out for their knowledge on the health hazards related to the such unhealthy practices.</a:t>
            </a:r>
          </a:p>
          <a:p>
            <a:pPr algn="just">
              <a:buFont typeface="Arial" pitchFamily="34" charset="0"/>
              <a:buChar char="•"/>
            </a:pPr>
            <a:endParaRPr lang="en-US" dirty="0" smtClean="0"/>
          </a:p>
          <a:p>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5" name="TextBox 4"/>
          <p:cNvSpPr txBox="1"/>
          <p:nvPr/>
        </p:nvSpPr>
        <p:spPr>
          <a:xfrm>
            <a:off x="3276600" y="457200"/>
            <a:ext cx="5410200" cy="523220"/>
          </a:xfrm>
          <a:prstGeom prst="rect">
            <a:avLst/>
          </a:prstGeom>
          <a:noFill/>
        </p:spPr>
        <p:txBody>
          <a:bodyPr wrap="square" rtlCol="0">
            <a:spAutoFit/>
          </a:bodyPr>
          <a:lstStyle/>
          <a:p>
            <a:pPr algn="r"/>
            <a:r>
              <a:rPr lang="en-US" sz="2800" b="1" dirty="0" smtClean="0"/>
              <a:t>Methodology</a:t>
            </a:r>
            <a:endParaRPr lang="en-US" sz="2800" b="1" dirty="0"/>
          </a:p>
        </p:txBody>
      </p:sp>
      <p:sp>
        <p:nvSpPr>
          <p:cNvPr id="6" name="TextBox 5"/>
          <p:cNvSpPr txBox="1"/>
          <p:nvPr/>
        </p:nvSpPr>
        <p:spPr>
          <a:xfrm>
            <a:off x="685800" y="1143000"/>
            <a:ext cx="7848600" cy="5078313"/>
          </a:xfrm>
          <a:prstGeom prst="rect">
            <a:avLst/>
          </a:prstGeom>
          <a:noFill/>
        </p:spPr>
        <p:txBody>
          <a:bodyPr wrap="square" rtlCol="0">
            <a:spAutoFit/>
          </a:bodyPr>
          <a:lstStyle/>
          <a:p>
            <a:pPr algn="just"/>
            <a:r>
              <a:rPr lang="en-US" b="1" dirty="0" smtClean="0"/>
              <a:t>Study Area:</a:t>
            </a:r>
          </a:p>
          <a:p>
            <a:pPr algn="just"/>
            <a:r>
              <a:rPr lang="en-US" dirty="0" smtClean="0"/>
              <a:t>The area for the purpose of study were the schools in Delhi including both the Public as well as Private schools </a:t>
            </a:r>
          </a:p>
          <a:p>
            <a:pPr algn="just"/>
            <a:endParaRPr lang="en-US" dirty="0" smtClean="0"/>
          </a:p>
          <a:p>
            <a:pPr algn="just"/>
            <a:r>
              <a:rPr lang="en-US" b="1" dirty="0" smtClean="0"/>
              <a:t>Study Design:</a:t>
            </a:r>
          </a:p>
          <a:p>
            <a:pPr algn="just"/>
            <a:r>
              <a:rPr lang="en-US" dirty="0" smtClean="0"/>
              <a:t>A descriptive cross-sectional study design was adopted for the study. The techniques used was primary data collection with the help of a semi-structured questionnaire. </a:t>
            </a:r>
          </a:p>
          <a:p>
            <a:pPr algn="just"/>
            <a:endParaRPr lang="en-US" dirty="0" smtClean="0"/>
          </a:p>
          <a:p>
            <a:pPr algn="just"/>
            <a:r>
              <a:rPr lang="en-US" dirty="0" smtClean="0"/>
              <a:t>A sample of 100 students was taken including both the girls and the boys.</a:t>
            </a:r>
          </a:p>
          <a:p>
            <a:pPr algn="just"/>
            <a:endParaRPr lang="en-US" dirty="0" smtClean="0"/>
          </a:p>
          <a:p>
            <a:pPr algn="just"/>
            <a:r>
              <a:rPr lang="en-US" dirty="0" smtClean="0"/>
              <a:t>The sample had students of classes 8</a:t>
            </a:r>
            <a:r>
              <a:rPr lang="en-US" baseline="30000" dirty="0" smtClean="0"/>
              <a:t>th</a:t>
            </a:r>
            <a:r>
              <a:rPr lang="en-US" dirty="0" smtClean="0"/>
              <a:t>-12</a:t>
            </a:r>
            <a:r>
              <a:rPr lang="en-US" baseline="30000" dirty="0" smtClean="0"/>
              <a:t>th</a:t>
            </a:r>
            <a:r>
              <a:rPr lang="en-US" dirty="0" smtClean="0"/>
              <a:t> standard.</a:t>
            </a:r>
          </a:p>
          <a:p>
            <a:pPr algn="just"/>
            <a:endParaRPr lang="en-US" dirty="0" smtClean="0"/>
          </a:p>
          <a:p>
            <a:pPr algn="just"/>
            <a:r>
              <a:rPr lang="en-US" b="1" dirty="0" smtClean="0"/>
              <a:t>Data Analysis:</a:t>
            </a:r>
          </a:p>
          <a:p>
            <a:pPr algn="just"/>
            <a:r>
              <a:rPr lang="en-US" dirty="0" smtClean="0"/>
              <a:t>MS Excel was used for data entry and data analysis. Each questionnaire was completely scrutinized for completeness and consistency of the questionnaire. Data was also checked manually for its correctness and consistency after the data collection.</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5" name="TextBox 4"/>
          <p:cNvSpPr txBox="1"/>
          <p:nvPr/>
        </p:nvSpPr>
        <p:spPr>
          <a:xfrm>
            <a:off x="3962400" y="381000"/>
            <a:ext cx="4876800" cy="523220"/>
          </a:xfrm>
          <a:prstGeom prst="rect">
            <a:avLst/>
          </a:prstGeom>
          <a:noFill/>
        </p:spPr>
        <p:txBody>
          <a:bodyPr wrap="square" rtlCol="0">
            <a:spAutoFit/>
          </a:bodyPr>
          <a:lstStyle/>
          <a:p>
            <a:pPr algn="r"/>
            <a:r>
              <a:rPr lang="en-US" sz="2800" b="1" dirty="0" smtClean="0">
                <a:solidFill>
                  <a:srgbClr val="3E0000"/>
                </a:solidFill>
              </a:rPr>
              <a:t>Results and Findings</a:t>
            </a:r>
            <a:endParaRPr lang="en-US" sz="2800" b="1" dirty="0">
              <a:solidFill>
                <a:srgbClr val="3E0000"/>
              </a:solidFill>
            </a:endParaRPr>
          </a:p>
        </p:txBody>
      </p:sp>
      <p:sp>
        <p:nvSpPr>
          <p:cNvPr id="6" name="TextBox 5"/>
          <p:cNvSpPr txBox="1"/>
          <p:nvPr/>
        </p:nvSpPr>
        <p:spPr>
          <a:xfrm>
            <a:off x="457200" y="1143000"/>
            <a:ext cx="8305800" cy="5078313"/>
          </a:xfrm>
          <a:prstGeom prst="rect">
            <a:avLst/>
          </a:prstGeom>
          <a:noFill/>
        </p:spPr>
        <p:txBody>
          <a:bodyPr wrap="square" rtlCol="0">
            <a:spAutoFit/>
          </a:bodyPr>
          <a:lstStyle/>
          <a:p>
            <a:pPr>
              <a:buFont typeface="Arial" pitchFamily="34" charset="0"/>
              <a:buChar char="•"/>
            </a:pPr>
            <a:r>
              <a:rPr lang="en-US" dirty="0" smtClean="0"/>
              <a:t> The comprehensive results of the study were mainly divided into three main heads:</a:t>
            </a:r>
          </a:p>
          <a:p>
            <a:endParaRPr lang="en-US" dirty="0" smtClean="0"/>
          </a:p>
          <a:p>
            <a:pPr marL="342900" indent="-342900"/>
            <a:r>
              <a:rPr lang="en-US" dirty="0" smtClean="0"/>
              <a:t>1.Physical </a:t>
            </a:r>
            <a:r>
              <a:rPr lang="en-US" dirty="0" smtClean="0"/>
              <a:t>habits and Hygiene</a:t>
            </a:r>
          </a:p>
          <a:p>
            <a:pPr marL="342900" indent="-342900">
              <a:buAutoNum type="arabicPeriod"/>
            </a:pPr>
            <a:endParaRPr lang="en-US" dirty="0" smtClean="0"/>
          </a:p>
          <a:p>
            <a:r>
              <a:rPr lang="en-US" dirty="0" smtClean="0"/>
              <a:t>2. Use and Consumption of Alcohol, cigarette smoking and tobacco.</a:t>
            </a:r>
          </a:p>
          <a:p>
            <a:endParaRPr lang="en-US" dirty="0" smtClean="0"/>
          </a:p>
          <a:p>
            <a:r>
              <a:rPr lang="en-US" dirty="0" smtClean="0"/>
              <a:t>3. Dietary Habits</a:t>
            </a:r>
          </a:p>
          <a:p>
            <a:endParaRPr lang="en-US" dirty="0" smtClean="0"/>
          </a:p>
          <a:p>
            <a:pPr>
              <a:buFont typeface="Arial" pitchFamily="34" charset="0"/>
              <a:buChar char="•"/>
            </a:pPr>
            <a:r>
              <a:rPr lang="en-US" dirty="0" smtClean="0"/>
              <a:t> The age, gender, family and weight profile of the students were also taken into consideration.</a:t>
            </a:r>
          </a:p>
          <a:p>
            <a:endParaRPr lang="en-US" dirty="0" smtClean="0"/>
          </a:p>
          <a:p>
            <a:pPr marL="342900" indent="-342900">
              <a:buAutoNum type="arabicPeriod"/>
            </a:pPr>
            <a:r>
              <a:rPr lang="en-US" dirty="0" smtClean="0"/>
              <a:t>Physical Habits:</a:t>
            </a:r>
          </a:p>
          <a:p>
            <a:pPr marL="342900" indent="-342900"/>
            <a:r>
              <a:rPr lang="en-US" dirty="0" smtClean="0"/>
              <a:t>      Questions relating to exercising,  daily routine habits including participation in games and sports, walking etc. when I asked, most of the students responded yes to exercising. </a:t>
            </a:r>
          </a:p>
          <a:p>
            <a:pPr marL="342900" indent="-342900"/>
            <a:endParaRPr lang="en-US" dirty="0" smtClean="0"/>
          </a:p>
          <a:p>
            <a:pPr marL="342900" indent="-342900"/>
            <a:r>
              <a:rPr lang="en-US" dirty="0" smtClean="0"/>
              <a:t>       A good sample of the students were also seen responding yes when asked about playing computer games, surfing internet etc.</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5" name="TextBox 4"/>
          <p:cNvSpPr txBox="1"/>
          <p:nvPr/>
        </p:nvSpPr>
        <p:spPr>
          <a:xfrm>
            <a:off x="5334000" y="381000"/>
            <a:ext cx="2895600" cy="523220"/>
          </a:xfrm>
          <a:prstGeom prst="rect">
            <a:avLst/>
          </a:prstGeom>
          <a:noFill/>
        </p:spPr>
        <p:txBody>
          <a:bodyPr wrap="square" rtlCol="0">
            <a:spAutoFit/>
          </a:bodyPr>
          <a:lstStyle/>
          <a:p>
            <a:pPr algn="r"/>
            <a:r>
              <a:rPr lang="en-US" sz="2800" b="1" dirty="0" err="1" smtClean="0">
                <a:solidFill>
                  <a:srgbClr val="3E0000"/>
                </a:solidFill>
              </a:rPr>
              <a:t>Contd</a:t>
            </a:r>
            <a:r>
              <a:rPr lang="en-US" sz="2800" b="1" dirty="0" smtClean="0">
                <a:solidFill>
                  <a:srgbClr val="3E0000"/>
                </a:solidFill>
              </a:rPr>
              <a:t>…..</a:t>
            </a:r>
            <a:endParaRPr lang="en-US" sz="2800" b="1" dirty="0">
              <a:solidFill>
                <a:srgbClr val="3E0000"/>
              </a:solidFill>
            </a:endParaRPr>
          </a:p>
        </p:txBody>
      </p:sp>
      <p:graphicFrame>
        <p:nvGraphicFramePr>
          <p:cNvPr id="6" name="Chart 5"/>
          <p:cNvGraphicFramePr/>
          <p:nvPr/>
        </p:nvGraphicFramePr>
        <p:xfrm>
          <a:off x="121692" y="609600"/>
          <a:ext cx="4907507"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381000" y="3810000"/>
          <a:ext cx="44958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5029200" y="1295400"/>
            <a:ext cx="3581400" cy="923330"/>
          </a:xfrm>
          <a:prstGeom prst="rect">
            <a:avLst/>
          </a:prstGeom>
          <a:noFill/>
        </p:spPr>
        <p:txBody>
          <a:bodyPr wrap="square" rtlCol="0">
            <a:spAutoFit/>
          </a:bodyPr>
          <a:lstStyle/>
          <a:p>
            <a:r>
              <a:rPr lang="en-US" dirty="0" smtClean="0"/>
              <a:t>Graph showing distribution of students who are willing up to take exercises daily</a:t>
            </a:r>
            <a:endParaRPr lang="en-US" dirty="0"/>
          </a:p>
        </p:txBody>
      </p:sp>
      <p:sp>
        <p:nvSpPr>
          <p:cNvPr id="10" name="TextBox 9"/>
          <p:cNvSpPr txBox="1"/>
          <p:nvPr/>
        </p:nvSpPr>
        <p:spPr>
          <a:xfrm>
            <a:off x="5257800" y="4038600"/>
            <a:ext cx="3505200" cy="923330"/>
          </a:xfrm>
          <a:prstGeom prst="rect">
            <a:avLst/>
          </a:prstGeom>
          <a:noFill/>
        </p:spPr>
        <p:txBody>
          <a:bodyPr wrap="square" rtlCol="0">
            <a:spAutoFit/>
          </a:bodyPr>
          <a:lstStyle/>
          <a:p>
            <a:r>
              <a:rPr lang="en-US" dirty="0" smtClean="0"/>
              <a:t>Graph Showing distribution of students willing to participate in games and sports.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iihmr 1\Desktop\Adolescents.jpg"/>
          <p:cNvPicPr>
            <a:picLocks noChangeAspect="1" noChangeArrowheads="1"/>
          </p:cNvPicPr>
          <p:nvPr/>
        </p:nvPicPr>
        <p:blipFill>
          <a:blip r:embed="rId2" cstate="print">
            <a:lum bright="70000" contrast="-70000"/>
          </a:blip>
          <a:srcRect/>
          <a:stretch>
            <a:fillRect/>
          </a:stretch>
        </p:blipFill>
        <p:spPr bwMode="auto">
          <a:xfrm>
            <a:off x="0" y="0"/>
            <a:ext cx="9144000" cy="6858000"/>
          </a:xfrm>
          <a:prstGeom prst="rect">
            <a:avLst/>
          </a:prstGeom>
          <a:noFill/>
        </p:spPr>
      </p:pic>
      <p:sp>
        <p:nvSpPr>
          <p:cNvPr id="5" name="TextBox 4"/>
          <p:cNvSpPr txBox="1"/>
          <p:nvPr/>
        </p:nvSpPr>
        <p:spPr>
          <a:xfrm>
            <a:off x="228600" y="304800"/>
            <a:ext cx="8610600" cy="2862322"/>
          </a:xfrm>
          <a:prstGeom prst="rect">
            <a:avLst/>
          </a:prstGeom>
          <a:noFill/>
        </p:spPr>
        <p:txBody>
          <a:bodyPr wrap="square" rtlCol="0">
            <a:spAutoFit/>
          </a:bodyPr>
          <a:lstStyle/>
          <a:p>
            <a:r>
              <a:rPr lang="en-US" dirty="0" smtClean="0"/>
              <a:t>2. Cigarette Smoking, Tobacco and Alcohol Consumption</a:t>
            </a:r>
          </a:p>
          <a:p>
            <a:endParaRPr lang="en-US" dirty="0" smtClean="0"/>
          </a:p>
          <a:p>
            <a:r>
              <a:rPr lang="en-US" dirty="0" smtClean="0"/>
              <a:t>Most of the students responded negatively for the questions related to such habits. Some of the students also preferred not to answer questions related to this without mentioning the reason for this.</a:t>
            </a:r>
          </a:p>
          <a:p>
            <a:endParaRPr lang="en-US" dirty="0" smtClean="0"/>
          </a:p>
          <a:p>
            <a:r>
              <a:rPr lang="en-US" dirty="0" smtClean="0"/>
              <a:t>Those respondents who said Yes to for smoking, drinking or alcohol consumption, primarily mentioned that because they wanted to experiment, they became used to such habit. Also some other reasons were mentioned such as:</a:t>
            </a:r>
          </a:p>
          <a:p>
            <a:endParaRPr lang="en-US" dirty="0"/>
          </a:p>
        </p:txBody>
      </p:sp>
      <p:graphicFrame>
        <p:nvGraphicFramePr>
          <p:cNvPr id="6" name="Chart 5"/>
          <p:cNvGraphicFramePr/>
          <p:nvPr/>
        </p:nvGraphicFramePr>
        <p:xfrm>
          <a:off x="990600" y="3200400"/>
          <a:ext cx="6553200" cy="3276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1142</Words>
  <Application>Microsoft Office PowerPoint</Application>
  <PresentationFormat>On-screen Show (4:3)</PresentationFormat>
  <Paragraphs>112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iihmr</cp:lastModifiedBy>
  <cp:revision>8</cp:revision>
  <dcterms:created xsi:type="dcterms:W3CDTF">2006-08-16T00:00:00Z</dcterms:created>
  <dcterms:modified xsi:type="dcterms:W3CDTF">2011-04-28T10:08:09Z</dcterms:modified>
</cp:coreProperties>
</file>