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4" r:id="rId4"/>
    <p:sldId id="260" r:id="rId5"/>
    <p:sldId id="259" r:id="rId6"/>
    <p:sldId id="261" r:id="rId7"/>
    <p:sldId id="276" r:id="rId8"/>
    <p:sldId id="263" r:id="rId9"/>
    <p:sldId id="262" r:id="rId10"/>
    <p:sldId id="277" r:id="rId11"/>
    <p:sldId id="278" r:id="rId12"/>
    <p:sldId id="265" r:id="rId13"/>
    <p:sldId id="267" r:id="rId14"/>
    <p:sldId id="273" r:id="rId15"/>
    <p:sldId id="275" r:id="rId16"/>
    <p:sldId id="268" r:id="rId17"/>
    <p:sldId id="271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13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Study Outcome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548-401D-B37A-A27892B185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548-401D-B37A-A27892B1857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Sheet1!$G$3:$G$4</c:f>
              <c:strCache>
                <c:ptCount val="2"/>
                <c:pt idx="0">
                  <c:v>Positive Outcome</c:v>
                </c:pt>
                <c:pt idx="1">
                  <c:v>Negative Outcome</c:v>
                </c:pt>
              </c:strCache>
            </c:strRef>
          </c:cat>
          <c:val>
            <c:numRef>
              <c:f>Sheet1!$H$3:$H$4</c:f>
              <c:numCache>
                <c:formatCode>General</c:formatCode>
                <c:ptCount val="2"/>
                <c:pt idx="0">
                  <c:v>18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48-401D-B37A-A27892B1857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Study Outcome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50"/>
      <c:rAngAx val="0"/>
      <c:perspective val="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Sheet2!$H$28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Sheet2!$G$29:$G$32</c:f>
              <c:strCache>
                <c:ptCount val="4"/>
                <c:pt idx="0">
                  <c:v>HR </c:v>
                </c:pt>
                <c:pt idx="1">
                  <c:v>Sleep</c:v>
                </c:pt>
                <c:pt idx="2">
                  <c:v>HR &amp; EE</c:v>
                </c:pt>
                <c:pt idx="3">
                  <c:v>BP</c:v>
                </c:pt>
              </c:strCache>
            </c:strRef>
          </c:cat>
          <c:val>
            <c:numRef>
              <c:f>Sheet2!$H$29:$H$32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0-4454-9BCD-6B28035181B1}"/>
            </c:ext>
          </c:extLst>
        </c:ser>
        <c:ser>
          <c:idx val="1"/>
          <c:order val="1"/>
          <c:tx>
            <c:strRef>
              <c:f>Sheet2!$I$28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Sheet2!$G$29:$G$32</c:f>
              <c:strCache>
                <c:ptCount val="4"/>
                <c:pt idx="0">
                  <c:v>HR </c:v>
                </c:pt>
                <c:pt idx="1">
                  <c:v>Sleep</c:v>
                </c:pt>
                <c:pt idx="2">
                  <c:v>HR &amp; EE</c:v>
                </c:pt>
                <c:pt idx="3">
                  <c:v>BP</c:v>
                </c:pt>
              </c:strCache>
            </c:strRef>
          </c:cat>
          <c:val>
            <c:numRef>
              <c:f>Sheet2!$I$29:$I$32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A0-4454-9BCD-6B2803518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402360784"/>
        <c:axId val="1402083344"/>
        <c:axId val="0"/>
      </c:bar3DChart>
      <c:catAx>
        <c:axId val="140236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2083344"/>
        <c:crosses val="autoZero"/>
        <c:auto val="1"/>
        <c:lblAlgn val="ctr"/>
        <c:lblOffset val="100"/>
        <c:noMultiLvlLbl val="0"/>
      </c:catAx>
      <c:valAx>
        <c:axId val="1402083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236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29-07-2023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29-07-2023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29-07-2023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29-07-2023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29-07-2023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29-07-2023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29-07-2023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29-07-2023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4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06005"/>
            <a:ext cx="5257800" cy="2806704"/>
          </a:xfrm>
        </p:spPr>
        <p:txBody>
          <a:bodyPr anchor="b">
            <a:normAutofit/>
          </a:bodyPr>
          <a:lstStyle/>
          <a:p>
            <a:pPr algn="l"/>
            <a:r>
              <a:rPr lang="en-US" sz="3700" b="0" i="0" dirty="0">
                <a:effectLst/>
                <a:latin typeface="Times New Roman" panose="02020603050405020304" pitchFamily="18" charset="0"/>
              </a:rPr>
              <a:t>“To ascertain the capability of Apple and Fitbit watches to detect mental stress in adults”</a:t>
            </a:r>
            <a:br>
              <a:rPr lang="en-IN" sz="3700" dirty="0"/>
            </a:br>
            <a:r>
              <a:rPr lang="en-IN" sz="37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Curio Digital Therapeutics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1" y="4279787"/>
            <a:ext cx="2514599" cy="1172208"/>
          </a:xfrm>
        </p:spPr>
        <p:txBody>
          <a:bodyPr>
            <a:noAutofit/>
          </a:bodyPr>
          <a:lstStyle/>
          <a:p>
            <a:pPr algn="l"/>
            <a:r>
              <a:rPr lang="en-IN" sz="1600" b="1" dirty="0"/>
              <a:t>Presented By: </a:t>
            </a:r>
          </a:p>
          <a:p>
            <a:pPr algn="l"/>
            <a:r>
              <a:rPr lang="en-IN" sz="1600" b="1" dirty="0" err="1"/>
              <a:t>Dr.</a:t>
            </a:r>
            <a:r>
              <a:rPr lang="en-IN" sz="1600" b="1" dirty="0"/>
              <a:t> Malvika Lodhi</a:t>
            </a:r>
          </a:p>
          <a:p>
            <a:pPr algn="l"/>
            <a:r>
              <a:rPr lang="en-IN" sz="1600" b="1" dirty="0"/>
              <a:t>PG/21/055</a:t>
            </a:r>
          </a:p>
          <a:p>
            <a:pPr algn="l"/>
            <a:endParaRPr lang="en-IN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791" y="1351359"/>
            <a:ext cx="2743201" cy="13930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641F6-621E-60B4-DC4B-EC0EF4CD9A06}"/>
              </a:ext>
            </a:extLst>
          </p:cNvPr>
          <p:cNvSpPr txBox="1"/>
          <p:nvPr/>
        </p:nvSpPr>
        <p:spPr>
          <a:xfrm>
            <a:off x="9419303" y="4301197"/>
            <a:ext cx="2352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sz="1600" b="1" dirty="0"/>
              <a:t>Faculty Mentor:</a:t>
            </a:r>
          </a:p>
          <a:p>
            <a:pPr algn="l"/>
            <a:r>
              <a:rPr lang="en-IN" sz="1600" b="1" dirty="0" err="1"/>
              <a:t>Dr.</a:t>
            </a:r>
            <a:r>
              <a:rPr lang="en-IN" sz="1600" b="1" dirty="0"/>
              <a:t> Mukesh Ravi </a:t>
            </a:r>
            <a:r>
              <a:rPr lang="en-IN" sz="1600" b="1" dirty="0" err="1"/>
              <a:t>Raushan</a:t>
            </a:r>
            <a:endParaRPr lang="en-IN" sz="1600" b="1" dirty="0"/>
          </a:p>
          <a:p>
            <a:pPr algn="l"/>
            <a:r>
              <a:rPr lang="en-IN" sz="1600" b="1" dirty="0"/>
              <a:t>IIHMR Delhi</a:t>
            </a:r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Literature Review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CEA2448A-19CB-F943-DFE0-36EBA3F968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335595"/>
              </p:ext>
            </p:extLst>
          </p:nvPr>
        </p:nvGraphicFramePr>
        <p:xfrm>
          <a:off x="1061884" y="1557815"/>
          <a:ext cx="9979741" cy="4685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3111">
                  <a:extLst>
                    <a:ext uri="{9D8B030D-6E8A-4147-A177-3AD203B41FA5}">
                      <a16:colId xmlns:a16="http://schemas.microsoft.com/office/drawing/2014/main" val="3455945605"/>
                    </a:ext>
                  </a:extLst>
                </a:gridCol>
                <a:gridCol w="1882070">
                  <a:extLst>
                    <a:ext uri="{9D8B030D-6E8A-4147-A177-3AD203B41FA5}">
                      <a16:colId xmlns:a16="http://schemas.microsoft.com/office/drawing/2014/main" val="3496740569"/>
                    </a:ext>
                  </a:extLst>
                </a:gridCol>
                <a:gridCol w="6144560">
                  <a:extLst>
                    <a:ext uri="{9D8B030D-6E8A-4147-A177-3AD203B41FA5}">
                      <a16:colId xmlns:a16="http://schemas.microsoft.com/office/drawing/2014/main" val="837584207"/>
                    </a:ext>
                  </a:extLst>
                </a:gridCol>
              </a:tblGrid>
              <a:tr h="213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Study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Study Focus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Outcome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extLst>
                  <a:ext uri="{0D108BD9-81ED-4DB2-BD59-A6C34878D82A}">
                    <a16:rowId xmlns:a16="http://schemas.microsoft.com/office/drawing/2014/main" val="3484877129"/>
                  </a:ext>
                </a:extLst>
              </a:tr>
              <a:tr h="10908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Nuss et al, 2019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Apple Watch overestimated BP in women and underestimated BP in men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Pooled relative error was 24.3%, 18.6% for men, and 19.9% for women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Neither device showed accurate results compared with BP measured.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extLst>
                  <a:ext uri="{0D108BD9-81ED-4DB2-BD59-A6C34878D82A}">
                    <a16:rowId xmlns:a16="http://schemas.microsoft.com/office/drawing/2014/main" val="1730840888"/>
                  </a:ext>
                </a:extLst>
              </a:tr>
              <a:tr h="10908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Thomson et al 2019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ECG correlation was strongest for very light intensity with a &gt;0.90 concordance correlation coefficient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Most relative error rates were &lt;5% with a maximum of 5.73%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Apple Watch was more accurate in recording HR than the Fitbit Charge HR 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extLst>
                  <a:ext uri="{0D108BD9-81ED-4DB2-BD59-A6C34878D82A}">
                    <a16:rowId xmlns:a16="http://schemas.microsoft.com/office/drawing/2014/main" val="2786539309"/>
                  </a:ext>
                </a:extLst>
              </a:tr>
              <a:tr h="8649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Nelson and Allen, 2019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Apple Watch 3 was generally accurate across a 24-hour period compared with ECG; the mean difference was −1.8 bpm, the mean absolute error was 5.86%, and the mean agreement was 95</a:t>
                      </a: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Apple Watch was more accurate than Fitbit Charge 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extLst>
                  <a:ext uri="{0D108BD9-81ED-4DB2-BD59-A6C34878D82A}">
                    <a16:rowId xmlns:a16="http://schemas.microsoft.com/office/drawing/2014/main" val="560150382"/>
                  </a:ext>
                </a:extLst>
              </a:tr>
              <a:tr h="10908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Falter et al, 2019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 and EE in patients with cardiovascular disease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Apple Watch showed good correlation without systematic error comparing Apple Watch PPG HR with ECG ground truth.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Apple Watch showed a systematic overestimation of EE compared with indirect calorimetry.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 dirty="0">
                          <a:effectLst/>
                        </a:rPr>
                        <a:t>Apple Watch HR accuracy was clinically acceptable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0" marR="0" marT="39427" marB="39427"/>
                </a:tc>
                <a:extLst>
                  <a:ext uri="{0D108BD9-81ED-4DB2-BD59-A6C34878D82A}">
                    <a16:rowId xmlns:a16="http://schemas.microsoft.com/office/drawing/2014/main" val="231745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23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Literature Review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3D208BD-A505-24A3-8958-2712F4E3AC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260620"/>
              </p:ext>
            </p:extLst>
          </p:nvPr>
        </p:nvGraphicFramePr>
        <p:xfrm>
          <a:off x="1101213" y="1634084"/>
          <a:ext cx="9910916" cy="4634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8371">
                  <a:extLst>
                    <a:ext uri="{9D8B030D-6E8A-4147-A177-3AD203B41FA5}">
                      <a16:colId xmlns:a16="http://schemas.microsoft.com/office/drawing/2014/main" val="1812053565"/>
                    </a:ext>
                  </a:extLst>
                </a:gridCol>
                <a:gridCol w="1944956">
                  <a:extLst>
                    <a:ext uri="{9D8B030D-6E8A-4147-A177-3AD203B41FA5}">
                      <a16:colId xmlns:a16="http://schemas.microsoft.com/office/drawing/2014/main" val="4090641248"/>
                    </a:ext>
                  </a:extLst>
                </a:gridCol>
                <a:gridCol w="5947589">
                  <a:extLst>
                    <a:ext uri="{9D8B030D-6E8A-4147-A177-3AD203B41FA5}">
                      <a16:colId xmlns:a16="http://schemas.microsoft.com/office/drawing/2014/main" val="3955212725"/>
                    </a:ext>
                  </a:extLst>
                </a:gridCol>
              </a:tblGrid>
              <a:tr h="3550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Study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solidFill>
                            <a:schemeClr val="tx1"/>
                          </a:solidFill>
                          <a:effectLst/>
                        </a:rPr>
                        <a:t>Study Focus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Outcome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extLst>
                  <a:ext uri="{0D108BD9-81ED-4DB2-BD59-A6C34878D82A}">
                    <a16:rowId xmlns:a16="http://schemas.microsoft.com/office/drawing/2014/main" val="1226498600"/>
                  </a:ext>
                </a:extLst>
              </a:tr>
              <a:tr h="10440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Düking et al, 2020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 and EE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Apple Watch 4 showed the highest validity in measuring HR, followed by Polar Vantage V, Garmin Fenix 5, and Fitbit Versa</a:t>
                      </a:r>
                      <a:endParaRPr lang="en-US" sz="16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The coefficient of variation for HR was 0.9% to 4.3% and, for EE, it was 13.5% to 27.1%</a:t>
                      </a:r>
                      <a:endParaRPr lang="en-US" sz="16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extLst>
                  <a:ext uri="{0D108BD9-81ED-4DB2-BD59-A6C34878D82A}">
                    <a16:rowId xmlns:a16="http://schemas.microsoft.com/office/drawing/2014/main" val="971206367"/>
                  </a:ext>
                </a:extLst>
              </a:tr>
              <a:tr h="11456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Espinosa et al, 2020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Step counting and HR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The walking error was 2.6%; jogging error was 5.1%</a:t>
                      </a:r>
                      <a:endParaRPr lang="en-US" sz="16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HR limit of agreement was −2.2 to 1.8 bpm for walking and −3.5 to 4.3 bpm for jogging</a:t>
                      </a:r>
                      <a:endParaRPr lang="en-US" sz="16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Apple Watch displayed a high level of agreement and was highly accurate</a:t>
                      </a:r>
                      <a:endParaRPr lang="en-US" sz="16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extLst>
                  <a:ext uri="{0D108BD9-81ED-4DB2-BD59-A6C34878D82A}">
                    <a16:rowId xmlns:a16="http://schemas.microsoft.com/office/drawing/2014/main" val="3513117989"/>
                  </a:ext>
                </a:extLst>
              </a:tr>
              <a:tr h="13180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Seshadri et al, 2020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 in patients with AF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Patients with AF showed a correlation coefficient of 0.7 between Apple Watch 4 and telemetry</a:t>
                      </a:r>
                      <a:endParaRPr lang="en-US" sz="16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Apple Watch 4 HR was more accurate for patients in the AF condition than for those not in the AF condition</a:t>
                      </a:r>
                      <a:endParaRPr lang="en-US" sz="1600" kern="10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0">
                          <a:effectLst/>
                        </a:rPr>
                        <a:t>Caution suggested in Apple Watch HR monitoring in patients with arrhythmia</a:t>
                      </a:r>
                      <a:endParaRPr lang="en-US" sz="16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extLst>
                  <a:ext uri="{0D108BD9-81ED-4DB2-BD59-A6C34878D82A}">
                    <a16:rowId xmlns:a16="http://schemas.microsoft.com/office/drawing/2014/main" val="2608534194"/>
                  </a:ext>
                </a:extLst>
              </a:tr>
              <a:tr h="7714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Huynh et al, 2021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HR in patients with obstructive sleep apnea and AF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C</a:t>
                      </a:r>
                      <a:r>
                        <a:rPr lang="en-US" sz="1200" kern="0" dirty="0">
                          <a:effectLst/>
                        </a:rPr>
                        <a:t>orrelation coefficient was 0.88, suggesting acceptable agreement between Apple Watch 1 and telemetry.</a:t>
                      </a:r>
                      <a:endParaRPr lang="en-US" sz="16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957" marR="0" marT="45652" marB="45652"/>
                </a:tc>
                <a:extLst>
                  <a:ext uri="{0D108BD9-81ED-4DB2-BD59-A6C34878D82A}">
                    <a16:rowId xmlns:a16="http://schemas.microsoft.com/office/drawing/2014/main" val="324791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502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510" y="1825625"/>
            <a:ext cx="9635613" cy="4351338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Apple Watch showed acceptable heart rate measurement with increased errors during movement, while Fitbit Watch had some limitations.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Apple Watch generally provided better results for energy expenditure despite overestimation compared to Fitbit </a:t>
            </a:r>
            <a:r>
              <a:rPr lang="en-US" sz="2000" dirty="0"/>
              <a:t>Wa</a:t>
            </a:r>
            <a:r>
              <a:rPr lang="en-US" sz="2000" b="0" i="0" dirty="0">
                <a:effectLst/>
              </a:rPr>
              <a:t>tch.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Both Apple Watch and Fitbit Watch demonstrated high agreement in heart rate variability and energy expenditure measurements.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Blood pressure detection results were mixed, with potential for ongoing monitoring.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Apple Watch &amp; Fitbit watch recorded sleep and wakefulness accurately.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endParaRPr lang="en-US" sz="1800" b="0" i="0" dirty="0"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Limited evidence exists regarding the effectiveness of Apple Watch and Fitbit in measuring mental stress.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Physiological indicators such as increased heart rate, blood pressure, ECG changes, and sleep disturbances can indicate mental stress.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Correlating multiple data points and integrating subjective self-reporting can enhance stress assessment.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Mental stress is influenced by subjective experiences and external factors, which may not be fully captured by wearables alone.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Further research is needed to validate these findings and enhance the accuracy of wearable devices in assessing mental stress.</a:t>
            </a:r>
          </a:p>
        </p:txBody>
      </p:sp>
      <p:pic>
        <p:nvPicPr>
          <p:cNvPr id="9" name="Content Placeholder 8" descr="A smart watch with icons around it&#10;&#10;Description automatically generated with low confidence">
            <a:extLst>
              <a:ext uri="{FF2B5EF4-FFF2-40B4-BE49-F238E27FC236}">
                <a16:creationId xmlns:a16="http://schemas.microsoft.com/office/drawing/2014/main" id="{B400CFBD-D57A-95D3-6705-79F1DDFAE8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45" y="2032000"/>
            <a:ext cx="3484870" cy="348487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218" y="1825625"/>
            <a:ext cx="10311581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Binsch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O,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Wabeke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T,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Valk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P. Comparison of three different physiological wristband sensor systems and their applicability for resilience- and work load monitoring. 2016 IEEE 13th International Conference on Wearable and Implantable Body Sensor Networks (BSN). 2016 Jun;</a:t>
            </a:r>
            <a:endParaRPr lang="en-US" sz="1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Shcherbina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A,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Mattsson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C,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Waggott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D, Salisbury H,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Christle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J, Hastie T, et al. Accuracy in Wrist-Worn, Sensor-Based Measurements of Heart Rate and Energy Expenditure in a Diverse Cohort. Journal of Personalized Medicine [Internet]. 2017 May 24;7(2):3. Available from: https://www.mdpi.com/2075-4426/7/2/3</a:t>
            </a:r>
            <a:endParaRPr lang="en-US" sz="1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Dooley EE,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Golaszewski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NM, Bartholomew JB. Estimating Accuracy at Exercise Intensities: A Comparative Study of Self-Monitoring Heart Rate and Physical Activity Wearable Devices. JMIR mHealth and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uHealth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[Internet]. 2017 Mar 16 [cited 2019 May 27];5(3):e34. Available from: https://mhealth.jmir.org/2017/3/e34</a:t>
            </a:r>
            <a:endParaRPr lang="en-US" sz="1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Wang R, Blackburn G, Desai M, Phelan D,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Gillinov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L, Houghtaling P, et al. Accuracy of Wrist-Worn Heart Rate Monitors. JAMA Cardiology [Internet]. 2017 Jan 1;2(1):104. Available from: https://jamanetwork.com/journals/jamacardiology/article-abstract/2566167</a:t>
            </a:r>
            <a:endParaRPr lang="en-US" sz="1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Hernando D, Roca S, Sancho J,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Alesanco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Á, </a:t>
            </a:r>
            <a:r>
              <a:rPr lang="en-US" sz="1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Bailón</a:t>
            </a:r>
            <a:r>
              <a:rPr lang="en-US" sz="1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R. Validation of the Apple Watch for Heart Rate Variability Measurements during Relax and Mental Stress in Healthy Subjects. Sensors [Internet]. 2018 Aug 10;18(8):2619. Available from: https://www.mdpi.com/1424-8220/18/8/2619</a:t>
            </a:r>
            <a:endParaRPr lang="en-US" sz="1800" dirty="0">
              <a:effectLst/>
              <a:ea typeface="Noto Sans Symbols"/>
              <a:cs typeface="Noto Sans Symbol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134268-4513-37D3-0CD4-7355FA6F9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9A6D-D019-D48D-AE7F-2479FB60C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61CEB-FD45-30C6-BD56-8BD7D4EE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●"/>
            </a:pPr>
            <a:endParaRPr lang="en-US" sz="2800" dirty="0">
              <a:effectLst/>
              <a:latin typeface="Noto Sans Symbols"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Nuss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KJ, Thomson EA, Courtney JB, Comstock A,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Reinwald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S, Blake S, et al. Assessment of Accuracy of Overall Energy Expenditure Measurements for the Fitbit Charge HR 2 and Apple Watch. American Journal of Health Behavior. 2019 May 1;43(3):498–505.</a:t>
            </a:r>
            <a:endParaRPr lang="en-US" sz="2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Thomson EA,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Nuss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K, Comstock A,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Reinwald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S, Blake S, Pimentel RE, et al. Heart rate measures from the Apple Watch, Fitbit Charge HR 2, and electrocardiogram across different exercise intensities. Journal of sports sciences [Internet]. 2019;37(12):1411–9. Available from: https://www.ncbi.nlm.nih.gov/pubmed/30657025/</a:t>
            </a:r>
            <a:endParaRPr lang="en-US" sz="2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Nelson BW, Allen NB. Accuracy of Consumer Wearable Heart Rate Measurement During an Ecologically Valid 24-Hour Period: Intraindividual Validation Study. JMIR mHealth and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uHealth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[Internet]. 2019 Mar 11;7(3):e10828. Available from: https://www.ncbi.nlm.nih.gov/pmc/articles/PMC6431828/</a:t>
            </a:r>
            <a:endParaRPr lang="en-US" sz="2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Falter M,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Budts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W,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Goetschalckx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K, Cornelissen V, Buys R. Accuracy of Apple Watch Measurements for Heart Rate and Energy Expenditure in Patients With Cardiovascular Disease: Cross-Sectional Study. JMIR mHealth and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uHealth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. 2019 Mar 19;7(3):e11889.</a:t>
            </a:r>
            <a:endParaRPr lang="en-US" sz="2800" dirty="0">
              <a:effectLst/>
              <a:ea typeface="Noto Sans Symbols"/>
              <a:cs typeface="Noto Sans Symbols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Düking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P,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Giessing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L, Frenkel MO, Koehler K, Holmberg HC,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Sperlich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 B. Wrist-Worn Wearables for Monitoring Heart Rate and Energy Expenditure While Sitting or Performing Light-to-Vigorous Physical Activity: Validation Study. JMIR mHealth and </a:t>
            </a:r>
            <a:r>
              <a:rPr lang="en-US" sz="2800" dirty="0" err="1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uHealth</a:t>
            </a:r>
            <a:r>
              <a:rPr lang="en-US" sz="2800" dirty="0">
                <a:solidFill>
                  <a:srgbClr val="374151"/>
                </a:solidFill>
                <a:effectLst/>
                <a:ea typeface="Times New Roman" panose="02020603050405020304" pitchFamily="18" charset="0"/>
                <a:cs typeface="Noto Sans Symbols"/>
              </a:rPr>
              <a:t>. 2020 May 6;8(5):e16716.</a:t>
            </a:r>
            <a:endParaRPr lang="en-US" sz="2800" dirty="0">
              <a:effectLst/>
              <a:latin typeface="Noto Sans Symbols"/>
              <a:ea typeface="Noto Sans Symbols"/>
              <a:cs typeface="Noto Sans Symbol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94648-4472-CE6A-76DA-FA2C8C3C4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B8484A-9B36-559D-366A-EE4E0138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3046B5-556E-CF7C-A9C9-4EE3E9BFD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6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9B8B49ED-6693-497D-8823-F50F891E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8DCD3BD4-4F32-431E-A9C3-8D2DA60CD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6AAC24-A98C-465E-AFEE-69D698E7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149158 w 12192000"/>
              <a:gd name="connsiteY0" fmla="*/ 2038490 h 6858000"/>
              <a:gd name="connsiteX1" fmla="*/ 9164184 w 12192000"/>
              <a:gd name="connsiteY1" fmla="*/ 2044026 h 6858000"/>
              <a:gd name="connsiteX2" fmla="*/ 9172532 w 12192000"/>
              <a:gd name="connsiteY2" fmla="*/ 2045543 h 6858000"/>
              <a:gd name="connsiteX3" fmla="*/ 9171580 w 12192000"/>
              <a:gd name="connsiteY3" fmla="*/ 2056997 h 6858000"/>
              <a:gd name="connsiteX4" fmla="*/ 9161257 w 12192000"/>
              <a:gd name="connsiteY4" fmla="*/ 2098605 h 6858000"/>
              <a:gd name="connsiteX5" fmla="*/ 9138232 w 12192000"/>
              <a:gd name="connsiteY5" fmla="*/ 2059518 h 6858000"/>
              <a:gd name="connsiteX6" fmla="*/ 9149158 w 12192000"/>
              <a:gd name="connsiteY6" fmla="*/ 2038490 h 6858000"/>
              <a:gd name="connsiteX7" fmla="*/ 9177606 w 12192000"/>
              <a:gd name="connsiteY7" fmla="*/ 1977215 h 6858000"/>
              <a:gd name="connsiteX8" fmla="*/ 9181592 w 12192000"/>
              <a:gd name="connsiteY8" fmla="*/ 1987782 h 6858000"/>
              <a:gd name="connsiteX9" fmla="*/ 9181923 w 12192000"/>
              <a:gd name="connsiteY9" fmla="*/ 1998627 h 6858000"/>
              <a:gd name="connsiteX10" fmla="*/ 9182316 w 12192000"/>
              <a:gd name="connsiteY10" fmla="*/ 2031066 h 6858000"/>
              <a:gd name="connsiteX11" fmla="*/ 9182278 w 12192000"/>
              <a:gd name="connsiteY11" fmla="*/ 2047313 h 6858000"/>
              <a:gd name="connsiteX12" fmla="*/ 9172532 w 12192000"/>
              <a:gd name="connsiteY12" fmla="*/ 2045543 h 6858000"/>
              <a:gd name="connsiteX13" fmla="*/ 9173842 w 12192000"/>
              <a:gd name="connsiteY13" fmla="*/ 2029805 h 6858000"/>
              <a:gd name="connsiteX14" fmla="*/ 9177334 w 12192000"/>
              <a:gd name="connsiteY14" fmla="*/ 1979903 h 6858000"/>
              <a:gd name="connsiteX15" fmla="*/ 3696300 w 12192000"/>
              <a:gd name="connsiteY15" fmla="*/ 1578900 h 6858000"/>
              <a:gd name="connsiteX16" fmla="*/ 3738823 w 12192000"/>
              <a:gd name="connsiteY16" fmla="*/ 1596298 h 6858000"/>
              <a:gd name="connsiteX17" fmla="*/ 3714409 w 12192000"/>
              <a:gd name="connsiteY17" fmla="*/ 1593618 h 6858000"/>
              <a:gd name="connsiteX18" fmla="*/ 3693161 w 12192000"/>
              <a:gd name="connsiteY18" fmla="*/ 1582501 h 6858000"/>
              <a:gd name="connsiteX19" fmla="*/ 3696300 w 12192000"/>
              <a:gd name="connsiteY19" fmla="*/ 1578900 h 6858000"/>
              <a:gd name="connsiteX20" fmla="*/ 3918454 w 12192000"/>
              <a:gd name="connsiteY20" fmla="*/ 1175387 h 6858000"/>
              <a:gd name="connsiteX21" fmla="*/ 4173607 w 12192000"/>
              <a:gd name="connsiteY21" fmla="*/ 1280040 h 6858000"/>
              <a:gd name="connsiteX22" fmla="*/ 4170135 w 12192000"/>
              <a:gd name="connsiteY22" fmla="*/ 1283683 h 6858000"/>
              <a:gd name="connsiteX23" fmla="*/ 3918454 w 12192000"/>
              <a:gd name="connsiteY23" fmla="*/ 1175387 h 6858000"/>
              <a:gd name="connsiteX24" fmla="*/ 8109090 w 12192000"/>
              <a:gd name="connsiteY24" fmla="*/ 602108 h 6858000"/>
              <a:gd name="connsiteX25" fmla="*/ 8113034 w 12192000"/>
              <a:gd name="connsiteY25" fmla="*/ 602645 h 6858000"/>
              <a:gd name="connsiteX26" fmla="*/ 8111220 w 12192000"/>
              <a:gd name="connsiteY26" fmla="*/ 603405 h 6858000"/>
              <a:gd name="connsiteX27" fmla="*/ 8489536 w 12192000"/>
              <a:gd name="connsiteY27" fmla="*/ 389280 h 6858000"/>
              <a:gd name="connsiteX28" fmla="*/ 8470194 w 12192000"/>
              <a:gd name="connsiteY28" fmla="*/ 397527 h 6858000"/>
              <a:gd name="connsiteX29" fmla="*/ 8373511 w 12192000"/>
              <a:gd name="connsiteY29" fmla="*/ 465608 h 6858000"/>
              <a:gd name="connsiteX30" fmla="*/ 8231753 w 12192000"/>
              <a:gd name="connsiteY30" fmla="*/ 560890 h 6858000"/>
              <a:gd name="connsiteX31" fmla="*/ 8199967 w 12192000"/>
              <a:gd name="connsiteY31" fmla="*/ 553465 h 6858000"/>
              <a:gd name="connsiteX32" fmla="*/ 8175616 w 12192000"/>
              <a:gd name="connsiteY32" fmla="*/ 546483 h 6858000"/>
              <a:gd name="connsiteX33" fmla="*/ 8128578 w 12192000"/>
              <a:gd name="connsiteY33" fmla="*/ 563992 h 6858000"/>
              <a:gd name="connsiteX34" fmla="*/ 8104845 w 12192000"/>
              <a:gd name="connsiteY34" fmla="*/ 593172 h 6858000"/>
              <a:gd name="connsiteX35" fmla="*/ 8105615 w 12192000"/>
              <a:gd name="connsiteY35" fmla="*/ 599991 h 6858000"/>
              <a:gd name="connsiteX36" fmla="*/ 8109090 w 12192000"/>
              <a:gd name="connsiteY36" fmla="*/ 602108 h 6858000"/>
              <a:gd name="connsiteX37" fmla="*/ 8092049 w 12192000"/>
              <a:gd name="connsiteY37" fmla="*/ 599788 h 6858000"/>
              <a:gd name="connsiteX38" fmla="*/ 8047646 w 12192000"/>
              <a:gd name="connsiteY38" fmla="*/ 588557 h 6858000"/>
              <a:gd name="connsiteX39" fmla="*/ 7793637 w 12192000"/>
              <a:gd name="connsiteY39" fmla="*/ 681868 h 6858000"/>
              <a:gd name="connsiteX40" fmla="*/ 6007741 w 12192000"/>
              <a:gd name="connsiteY40" fmla="*/ 1095470 h 6858000"/>
              <a:gd name="connsiteX41" fmla="*/ 5902533 w 12192000"/>
              <a:gd name="connsiteY41" fmla="*/ 1103650 h 6858000"/>
              <a:gd name="connsiteX42" fmla="*/ 5164222 w 12192000"/>
              <a:gd name="connsiteY42" fmla="*/ 1163546 h 6858000"/>
              <a:gd name="connsiteX43" fmla="*/ 4395075 w 12192000"/>
              <a:gd name="connsiteY43" fmla="*/ 1082763 h 6858000"/>
              <a:gd name="connsiteX44" fmla="*/ 3939440 w 12192000"/>
              <a:gd name="connsiteY44" fmla="*/ 891265 h 6858000"/>
              <a:gd name="connsiteX45" fmla="*/ 3747894 w 12192000"/>
              <a:gd name="connsiteY45" fmla="*/ 801994 h 6858000"/>
              <a:gd name="connsiteX46" fmla="*/ 3569553 w 12192000"/>
              <a:gd name="connsiteY46" fmla="*/ 697970 h 6858000"/>
              <a:gd name="connsiteX47" fmla="*/ 3507813 w 12192000"/>
              <a:gd name="connsiteY47" fmla="*/ 680216 h 6858000"/>
              <a:gd name="connsiteX48" fmla="*/ 3490455 w 12192000"/>
              <a:gd name="connsiteY48" fmla="*/ 682587 h 6858000"/>
              <a:gd name="connsiteX49" fmla="*/ 3477246 w 12192000"/>
              <a:gd name="connsiteY49" fmla="*/ 691971 h 6858000"/>
              <a:gd name="connsiteX50" fmla="*/ 3484273 w 12192000"/>
              <a:gd name="connsiteY50" fmla="*/ 701857 h 6858000"/>
              <a:gd name="connsiteX51" fmla="*/ 3495638 w 12192000"/>
              <a:gd name="connsiteY51" fmla="*/ 705849 h 6858000"/>
              <a:gd name="connsiteX52" fmla="*/ 3548914 w 12192000"/>
              <a:gd name="connsiteY52" fmla="*/ 733487 h 6858000"/>
              <a:gd name="connsiteX53" fmla="*/ 3551504 w 12192000"/>
              <a:gd name="connsiteY53" fmla="*/ 753036 h 6858000"/>
              <a:gd name="connsiteX54" fmla="*/ 3562075 w 12192000"/>
              <a:gd name="connsiteY54" fmla="*/ 765715 h 6858000"/>
              <a:gd name="connsiteX55" fmla="*/ 3605942 w 12192000"/>
              <a:gd name="connsiteY55" fmla="*/ 772481 h 6858000"/>
              <a:gd name="connsiteX56" fmla="*/ 3499309 w 12192000"/>
              <a:gd name="connsiteY56" fmla="*/ 737079 h 6858000"/>
              <a:gd name="connsiteX57" fmla="*/ 3473788 w 12192000"/>
              <a:gd name="connsiteY57" fmla="*/ 711717 h 6858000"/>
              <a:gd name="connsiteX58" fmla="*/ 3437248 w 12192000"/>
              <a:gd name="connsiteY58" fmla="*/ 714263 h 6858000"/>
              <a:gd name="connsiteX59" fmla="*/ 3413254 w 12192000"/>
              <a:gd name="connsiteY59" fmla="*/ 712874 h 6858000"/>
              <a:gd name="connsiteX60" fmla="*/ 3362511 w 12192000"/>
              <a:gd name="connsiteY60" fmla="*/ 677414 h 6858000"/>
              <a:gd name="connsiteX61" fmla="*/ 3344467 w 12192000"/>
              <a:gd name="connsiteY61" fmla="*/ 679599 h 6858000"/>
              <a:gd name="connsiteX62" fmla="*/ 3347971 w 12192000"/>
              <a:gd name="connsiteY62" fmla="*/ 692328 h 6858000"/>
              <a:gd name="connsiteX63" fmla="*/ 3363008 w 12192000"/>
              <a:gd name="connsiteY63" fmla="*/ 711713 h 6858000"/>
              <a:gd name="connsiteX64" fmla="*/ 3362637 w 12192000"/>
              <a:gd name="connsiteY64" fmla="*/ 727058 h 6858000"/>
              <a:gd name="connsiteX65" fmla="*/ 3376167 w 12192000"/>
              <a:gd name="connsiteY65" fmla="*/ 759779 h 6858000"/>
              <a:gd name="connsiteX66" fmla="*/ 3406203 w 12192000"/>
              <a:gd name="connsiteY66" fmla="*/ 808483 h 6858000"/>
              <a:gd name="connsiteX67" fmla="*/ 3420116 w 12192000"/>
              <a:gd name="connsiteY67" fmla="*/ 820757 h 6858000"/>
              <a:gd name="connsiteX68" fmla="*/ 3429194 w 12192000"/>
              <a:gd name="connsiteY68" fmla="*/ 825831 h 6858000"/>
              <a:gd name="connsiteX69" fmla="*/ 3619149 w 12192000"/>
              <a:gd name="connsiteY69" fmla="*/ 1006561 h 6858000"/>
              <a:gd name="connsiteX70" fmla="*/ 3818654 w 12192000"/>
              <a:gd name="connsiteY70" fmla="*/ 1120369 h 6858000"/>
              <a:gd name="connsiteX71" fmla="*/ 3824021 w 12192000"/>
              <a:gd name="connsiteY71" fmla="*/ 1125355 h 6858000"/>
              <a:gd name="connsiteX72" fmla="*/ 3736668 w 12192000"/>
              <a:gd name="connsiteY72" fmla="*/ 1107215 h 6858000"/>
              <a:gd name="connsiteX73" fmla="*/ 3540174 w 12192000"/>
              <a:gd name="connsiteY73" fmla="*/ 1014247 h 6858000"/>
              <a:gd name="connsiteX74" fmla="*/ 3421640 w 12192000"/>
              <a:gd name="connsiteY74" fmla="*/ 955861 h 6858000"/>
              <a:gd name="connsiteX75" fmla="*/ 3404753 w 12192000"/>
              <a:gd name="connsiteY75" fmla="*/ 944484 h 6858000"/>
              <a:gd name="connsiteX76" fmla="*/ 3393138 w 12192000"/>
              <a:gd name="connsiteY76" fmla="*/ 941865 h 6858000"/>
              <a:gd name="connsiteX77" fmla="*/ 3385712 w 12192000"/>
              <a:gd name="connsiteY77" fmla="*/ 952159 h 6858000"/>
              <a:gd name="connsiteX78" fmla="*/ 3398641 w 12192000"/>
              <a:gd name="connsiteY78" fmla="*/ 986025 h 6858000"/>
              <a:gd name="connsiteX79" fmla="*/ 3489975 w 12192000"/>
              <a:gd name="connsiteY79" fmla="*/ 1045560 h 6858000"/>
              <a:gd name="connsiteX80" fmla="*/ 3617273 w 12192000"/>
              <a:gd name="connsiteY80" fmla="*/ 1114697 h 6858000"/>
              <a:gd name="connsiteX81" fmla="*/ 3623898 w 12192000"/>
              <a:gd name="connsiteY81" fmla="*/ 1123556 h 6858000"/>
              <a:gd name="connsiteX82" fmla="*/ 3552438 w 12192000"/>
              <a:gd name="connsiteY82" fmla="*/ 1090606 h 6858000"/>
              <a:gd name="connsiteX83" fmla="*/ 3482417 w 12192000"/>
              <a:gd name="connsiteY83" fmla="*/ 1059092 h 6858000"/>
              <a:gd name="connsiteX84" fmla="*/ 3463468 w 12192000"/>
              <a:gd name="connsiteY84" fmla="*/ 1057629 h 6858000"/>
              <a:gd name="connsiteX85" fmla="*/ 3459472 w 12192000"/>
              <a:gd name="connsiteY85" fmla="*/ 1074217 h 6858000"/>
              <a:gd name="connsiteX86" fmla="*/ 3494211 w 12192000"/>
              <a:gd name="connsiteY86" fmla="*/ 1112153 h 6858000"/>
              <a:gd name="connsiteX87" fmla="*/ 3663137 w 12192000"/>
              <a:gd name="connsiteY87" fmla="*/ 1205775 h 6858000"/>
              <a:gd name="connsiteX88" fmla="*/ 3748466 w 12192000"/>
              <a:gd name="connsiteY88" fmla="*/ 1260936 h 6858000"/>
              <a:gd name="connsiteX89" fmla="*/ 3753142 w 12192000"/>
              <a:gd name="connsiteY89" fmla="*/ 1276208 h 6858000"/>
              <a:gd name="connsiteX90" fmla="*/ 3791960 w 12192000"/>
              <a:gd name="connsiteY90" fmla="*/ 1298886 h 6858000"/>
              <a:gd name="connsiteX91" fmla="*/ 3816039 w 12192000"/>
              <a:gd name="connsiteY91" fmla="*/ 1301606 h 6858000"/>
              <a:gd name="connsiteX92" fmla="*/ 4094439 w 12192000"/>
              <a:gd name="connsiteY92" fmla="*/ 1448806 h 6858000"/>
              <a:gd name="connsiteX93" fmla="*/ 4222870 w 12192000"/>
              <a:gd name="connsiteY93" fmla="*/ 1493379 h 6858000"/>
              <a:gd name="connsiteX94" fmla="*/ 4223141 w 12192000"/>
              <a:gd name="connsiteY94" fmla="*/ 1497641 h 6858000"/>
              <a:gd name="connsiteX95" fmla="*/ 4222428 w 12192000"/>
              <a:gd name="connsiteY95" fmla="*/ 1502292 h 6858000"/>
              <a:gd name="connsiteX96" fmla="*/ 4039973 w 12192000"/>
              <a:gd name="connsiteY96" fmla="*/ 1434198 h 6858000"/>
              <a:gd name="connsiteX97" fmla="*/ 3564773 w 12192000"/>
              <a:gd name="connsiteY97" fmla="*/ 1226279 h 6858000"/>
              <a:gd name="connsiteX98" fmla="*/ 3420650 w 12192000"/>
              <a:gd name="connsiteY98" fmla="*/ 1141464 h 6858000"/>
              <a:gd name="connsiteX99" fmla="*/ 3320669 w 12192000"/>
              <a:gd name="connsiteY99" fmla="*/ 1088883 h 6858000"/>
              <a:gd name="connsiteX100" fmla="*/ 3270102 w 12192000"/>
              <a:gd name="connsiteY100" fmla="*/ 1082659 h 6858000"/>
              <a:gd name="connsiteX101" fmla="*/ 3251648 w 12192000"/>
              <a:gd name="connsiteY101" fmla="*/ 1094290 h 6858000"/>
              <a:gd name="connsiteX102" fmla="*/ 3263506 w 12192000"/>
              <a:gd name="connsiteY102" fmla="*/ 1106005 h 6858000"/>
              <a:gd name="connsiteX103" fmla="*/ 3268636 w 12192000"/>
              <a:gd name="connsiteY103" fmla="*/ 1107265 h 6858000"/>
              <a:gd name="connsiteX104" fmla="*/ 3325089 w 12192000"/>
              <a:gd name="connsiteY104" fmla="*/ 1137201 h 6858000"/>
              <a:gd name="connsiteX105" fmla="*/ 3326003 w 12192000"/>
              <a:gd name="connsiteY105" fmla="*/ 1151585 h 6858000"/>
              <a:gd name="connsiteX106" fmla="*/ 3336410 w 12192000"/>
              <a:gd name="connsiteY106" fmla="*/ 1166967 h 6858000"/>
              <a:gd name="connsiteX107" fmla="*/ 3375112 w 12192000"/>
              <a:gd name="connsiteY107" fmla="*/ 1171943 h 6858000"/>
              <a:gd name="connsiteX108" fmla="*/ 3326222 w 12192000"/>
              <a:gd name="connsiteY108" fmla="*/ 1170885 h 6858000"/>
              <a:gd name="connsiteX109" fmla="*/ 3254679 w 12192000"/>
              <a:gd name="connsiteY109" fmla="*/ 1120765 h 6858000"/>
              <a:gd name="connsiteX110" fmla="*/ 3242188 w 12192000"/>
              <a:gd name="connsiteY110" fmla="*/ 1109662 h 6858000"/>
              <a:gd name="connsiteX111" fmla="*/ 3211499 w 12192000"/>
              <a:gd name="connsiteY111" fmla="*/ 1114184 h 6858000"/>
              <a:gd name="connsiteX112" fmla="*/ 3185849 w 12192000"/>
              <a:gd name="connsiteY112" fmla="*/ 1113265 h 6858000"/>
              <a:gd name="connsiteX113" fmla="*/ 3135843 w 12192000"/>
              <a:gd name="connsiteY113" fmla="*/ 1078789 h 6858000"/>
              <a:gd name="connsiteX114" fmla="*/ 3119118 w 12192000"/>
              <a:gd name="connsiteY114" fmla="*/ 1080546 h 6858000"/>
              <a:gd name="connsiteX115" fmla="*/ 3120198 w 12192000"/>
              <a:gd name="connsiteY115" fmla="*/ 1092226 h 6858000"/>
              <a:gd name="connsiteX116" fmla="*/ 3131691 w 12192000"/>
              <a:gd name="connsiteY116" fmla="*/ 1108819 h 6858000"/>
              <a:gd name="connsiteX117" fmla="*/ 3129914 w 12192000"/>
              <a:gd name="connsiteY117" fmla="*/ 1139097 h 6858000"/>
              <a:gd name="connsiteX118" fmla="*/ 3133955 w 12192000"/>
              <a:gd name="connsiteY118" fmla="*/ 1154983 h 6858000"/>
              <a:gd name="connsiteX119" fmla="*/ 3178170 w 12192000"/>
              <a:gd name="connsiteY119" fmla="*/ 1214855 h 6858000"/>
              <a:gd name="connsiteX120" fmla="*/ 3185378 w 12192000"/>
              <a:gd name="connsiteY120" fmla="*/ 1222303 h 6858000"/>
              <a:gd name="connsiteX121" fmla="*/ 3206608 w 12192000"/>
              <a:gd name="connsiteY121" fmla="*/ 1233153 h 6858000"/>
              <a:gd name="connsiteX122" fmla="*/ 3379140 w 12192000"/>
              <a:gd name="connsiteY122" fmla="*/ 1399351 h 6858000"/>
              <a:gd name="connsiteX123" fmla="*/ 3603118 w 12192000"/>
              <a:gd name="connsiteY123" fmla="*/ 1527375 h 6858000"/>
              <a:gd name="connsiteX124" fmla="*/ 3524809 w 12192000"/>
              <a:gd name="connsiteY124" fmla="*/ 1513774 h 6858000"/>
              <a:gd name="connsiteX125" fmla="*/ 3327498 w 12192000"/>
              <a:gd name="connsiteY125" fmla="*/ 1423859 h 6858000"/>
              <a:gd name="connsiteX126" fmla="*/ 3192949 w 12192000"/>
              <a:gd name="connsiteY126" fmla="*/ 1357211 h 6858000"/>
              <a:gd name="connsiteX127" fmla="*/ 3180259 w 12192000"/>
              <a:gd name="connsiteY127" fmla="*/ 1348280 h 6858000"/>
              <a:gd name="connsiteX128" fmla="*/ 3166204 w 12192000"/>
              <a:gd name="connsiteY128" fmla="*/ 1344345 h 6858000"/>
              <a:gd name="connsiteX129" fmla="*/ 3159212 w 12192000"/>
              <a:gd name="connsiteY129" fmla="*/ 1356197 h 6858000"/>
              <a:gd name="connsiteX130" fmla="*/ 3181004 w 12192000"/>
              <a:gd name="connsiteY130" fmla="*/ 1397043 h 6858000"/>
              <a:gd name="connsiteX131" fmla="*/ 3273385 w 12192000"/>
              <a:gd name="connsiteY131" fmla="*/ 1451888 h 6858000"/>
              <a:gd name="connsiteX132" fmla="*/ 3401776 w 12192000"/>
              <a:gd name="connsiteY132" fmla="*/ 1527602 h 6858000"/>
              <a:gd name="connsiteX133" fmla="*/ 3318130 w 12192000"/>
              <a:gd name="connsiteY133" fmla="*/ 1488342 h 6858000"/>
              <a:gd name="connsiteX134" fmla="*/ 3253694 w 12192000"/>
              <a:gd name="connsiteY134" fmla="*/ 1459909 h 6858000"/>
              <a:gd name="connsiteX135" fmla="*/ 3236182 w 12192000"/>
              <a:gd name="connsiteY135" fmla="*/ 1459882 h 6858000"/>
              <a:gd name="connsiteX136" fmla="*/ 3233020 w 12192000"/>
              <a:gd name="connsiteY136" fmla="*/ 1473687 h 6858000"/>
              <a:gd name="connsiteX137" fmla="*/ 3272474 w 12192000"/>
              <a:gd name="connsiteY137" fmla="*/ 1516958 h 6858000"/>
              <a:gd name="connsiteX138" fmla="*/ 3341300 w 12192000"/>
              <a:gd name="connsiteY138" fmla="*/ 1556133 h 6858000"/>
              <a:gd name="connsiteX139" fmla="*/ 3267359 w 12192000"/>
              <a:gd name="connsiteY139" fmla="*/ 1553009 h 6858000"/>
              <a:gd name="connsiteX140" fmla="*/ 3329832 w 12192000"/>
              <a:gd name="connsiteY140" fmla="*/ 1587586 h 6858000"/>
              <a:gd name="connsiteX141" fmla="*/ 3421490 w 12192000"/>
              <a:gd name="connsiteY141" fmla="*/ 1599301 h 6858000"/>
              <a:gd name="connsiteX142" fmla="*/ 3459923 w 12192000"/>
              <a:gd name="connsiteY142" fmla="*/ 1621220 h 6858000"/>
              <a:gd name="connsiteX143" fmla="*/ 3497490 w 12192000"/>
              <a:gd name="connsiteY143" fmla="*/ 1645392 h 6858000"/>
              <a:gd name="connsiteX144" fmla="*/ 3507803 w 12192000"/>
              <a:gd name="connsiteY144" fmla="*/ 1669911 h 6858000"/>
              <a:gd name="connsiteX145" fmla="*/ 3543290 w 12192000"/>
              <a:gd name="connsiteY145" fmla="*/ 1703729 h 6858000"/>
              <a:gd name="connsiteX146" fmla="*/ 3546999 w 12192000"/>
              <a:gd name="connsiteY146" fmla="*/ 1703818 h 6858000"/>
              <a:gd name="connsiteX147" fmla="*/ 3572295 w 12192000"/>
              <a:gd name="connsiteY147" fmla="*/ 1720349 h 6858000"/>
              <a:gd name="connsiteX148" fmla="*/ 3596922 w 12192000"/>
              <a:gd name="connsiteY148" fmla="*/ 1736961 h 6858000"/>
              <a:gd name="connsiteX149" fmla="*/ 3602119 w 12192000"/>
              <a:gd name="connsiteY149" fmla="*/ 1739285 h 6858000"/>
              <a:gd name="connsiteX150" fmla="*/ 3734798 w 12192000"/>
              <a:gd name="connsiteY150" fmla="*/ 1845349 h 6858000"/>
              <a:gd name="connsiteX151" fmla="*/ 3743174 w 12192000"/>
              <a:gd name="connsiteY151" fmla="*/ 1849972 h 6858000"/>
              <a:gd name="connsiteX152" fmla="*/ 3478101 w 12192000"/>
              <a:gd name="connsiteY152" fmla="*/ 1864630 h 6858000"/>
              <a:gd name="connsiteX153" fmla="*/ 3135293 w 12192000"/>
              <a:gd name="connsiteY153" fmla="*/ 1816496 h 6858000"/>
              <a:gd name="connsiteX154" fmla="*/ 3158510 w 12192000"/>
              <a:gd name="connsiteY154" fmla="*/ 1863880 h 6858000"/>
              <a:gd name="connsiteX155" fmla="*/ 3148907 w 12192000"/>
              <a:gd name="connsiteY155" fmla="*/ 1908797 h 6858000"/>
              <a:gd name="connsiteX156" fmla="*/ 3150229 w 12192000"/>
              <a:gd name="connsiteY156" fmla="*/ 2003660 h 6858000"/>
              <a:gd name="connsiteX157" fmla="*/ 3154219 w 12192000"/>
              <a:gd name="connsiteY157" fmla="*/ 2018746 h 6858000"/>
              <a:gd name="connsiteX158" fmla="*/ 3079313 w 12192000"/>
              <a:gd name="connsiteY158" fmla="*/ 2037482 h 6858000"/>
              <a:gd name="connsiteX159" fmla="*/ 3545961 w 12192000"/>
              <a:gd name="connsiteY159" fmla="*/ 2248584 h 6858000"/>
              <a:gd name="connsiteX160" fmla="*/ 3242382 w 12192000"/>
              <a:gd name="connsiteY160" fmla="*/ 2234890 h 6858000"/>
              <a:gd name="connsiteX161" fmla="*/ 3206852 w 12192000"/>
              <a:gd name="connsiteY161" fmla="*/ 2322137 h 6858000"/>
              <a:gd name="connsiteX162" fmla="*/ 3352854 w 12192000"/>
              <a:gd name="connsiteY162" fmla="*/ 2378270 h 6858000"/>
              <a:gd name="connsiteX163" fmla="*/ 3414532 w 12192000"/>
              <a:gd name="connsiteY163" fmla="*/ 2516826 h 6858000"/>
              <a:gd name="connsiteX164" fmla="*/ 3397577 w 12192000"/>
              <a:gd name="connsiteY164" fmla="*/ 2652556 h 6858000"/>
              <a:gd name="connsiteX165" fmla="*/ 3339773 w 12192000"/>
              <a:gd name="connsiteY165" fmla="*/ 2701969 h 6858000"/>
              <a:gd name="connsiteX166" fmla="*/ 3257041 w 12192000"/>
              <a:gd name="connsiteY166" fmla="*/ 2788223 h 6858000"/>
              <a:gd name="connsiteX167" fmla="*/ 3205892 w 12192000"/>
              <a:gd name="connsiteY167" fmla="*/ 2841661 h 6858000"/>
              <a:gd name="connsiteX168" fmla="*/ 3016267 w 12192000"/>
              <a:gd name="connsiteY168" fmla="*/ 2846107 h 6858000"/>
              <a:gd name="connsiteX169" fmla="*/ 3275450 w 12192000"/>
              <a:gd name="connsiteY169" fmla="*/ 2934701 h 6858000"/>
              <a:gd name="connsiteX170" fmla="*/ 3071009 w 12192000"/>
              <a:gd name="connsiteY170" fmla="*/ 2944432 h 6858000"/>
              <a:gd name="connsiteX171" fmla="*/ 3005039 w 12192000"/>
              <a:gd name="connsiteY171" fmla="*/ 2960743 h 6858000"/>
              <a:gd name="connsiteX172" fmla="*/ 3045255 w 12192000"/>
              <a:gd name="connsiteY172" fmla="*/ 2994795 h 6858000"/>
              <a:gd name="connsiteX173" fmla="*/ 3198769 w 12192000"/>
              <a:gd name="connsiteY173" fmla="*/ 3041966 h 6858000"/>
              <a:gd name="connsiteX174" fmla="*/ 3518098 w 12192000"/>
              <a:gd name="connsiteY174" fmla="*/ 3181525 h 6858000"/>
              <a:gd name="connsiteX175" fmla="*/ 3214876 w 12192000"/>
              <a:gd name="connsiteY175" fmla="*/ 3136382 h 6858000"/>
              <a:gd name="connsiteX176" fmla="*/ 3540876 w 12192000"/>
              <a:gd name="connsiteY176" fmla="*/ 3280232 h 6858000"/>
              <a:gd name="connsiteX177" fmla="*/ 3614558 w 12192000"/>
              <a:gd name="connsiteY177" fmla="*/ 3332242 h 6858000"/>
              <a:gd name="connsiteX178" fmla="*/ 3765439 w 12192000"/>
              <a:gd name="connsiteY178" fmla="*/ 3465091 h 6858000"/>
              <a:gd name="connsiteX179" fmla="*/ 3759506 w 12192000"/>
              <a:gd name="connsiteY179" fmla="*/ 3482990 h 6858000"/>
              <a:gd name="connsiteX180" fmla="*/ 3594905 w 12192000"/>
              <a:gd name="connsiteY180" fmla="*/ 3478499 h 6858000"/>
              <a:gd name="connsiteX181" fmla="*/ 3814430 w 12192000"/>
              <a:gd name="connsiteY181" fmla="*/ 3578876 h 6858000"/>
              <a:gd name="connsiteX182" fmla="*/ 4039126 w 12192000"/>
              <a:gd name="connsiteY182" fmla="*/ 3649369 h 6858000"/>
              <a:gd name="connsiteX183" fmla="*/ 3883152 w 12192000"/>
              <a:gd name="connsiteY183" fmla="*/ 3653497 h 6858000"/>
              <a:gd name="connsiteX184" fmla="*/ 3666446 w 12192000"/>
              <a:gd name="connsiteY184" fmla="*/ 3623911 h 6858000"/>
              <a:gd name="connsiteX185" fmla="*/ 3593589 w 12192000"/>
              <a:gd name="connsiteY185" fmla="*/ 3653674 h 6858000"/>
              <a:gd name="connsiteX186" fmla="*/ 3801238 w 12192000"/>
              <a:gd name="connsiteY186" fmla="*/ 3720862 h 6858000"/>
              <a:gd name="connsiteX187" fmla="*/ 3919545 w 12192000"/>
              <a:gd name="connsiteY187" fmla="*/ 3749213 h 6858000"/>
              <a:gd name="connsiteX188" fmla="*/ 3968059 w 12192000"/>
              <a:gd name="connsiteY188" fmla="*/ 3776085 h 6858000"/>
              <a:gd name="connsiteX189" fmla="*/ 4107750 w 12192000"/>
              <a:gd name="connsiteY189" fmla="*/ 3875932 h 6858000"/>
              <a:gd name="connsiteX190" fmla="*/ 4504087 w 12192000"/>
              <a:gd name="connsiteY190" fmla="*/ 3955698 h 6858000"/>
              <a:gd name="connsiteX191" fmla="*/ 5880284 w 12192000"/>
              <a:gd name="connsiteY191" fmla="*/ 3998656 h 6858000"/>
              <a:gd name="connsiteX192" fmla="*/ 8461494 w 12192000"/>
              <a:gd name="connsiteY192" fmla="*/ 3007971 h 6858000"/>
              <a:gd name="connsiteX193" fmla="*/ 8587378 w 12192000"/>
              <a:gd name="connsiteY193" fmla="*/ 2896089 h 6858000"/>
              <a:gd name="connsiteX194" fmla="*/ 8693826 w 12192000"/>
              <a:gd name="connsiteY194" fmla="*/ 2796225 h 6858000"/>
              <a:gd name="connsiteX195" fmla="*/ 8633488 w 12192000"/>
              <a:gd name="connsiteY195" fmla="*/ 2774007 h 6858000"/>
              <a:gd name="connsiteX196" fmla="*/ 8707444 w 12192000"/>
              <a:gd name="connsiteY196" fmla="*/ 2682105 h 6858000"/>
              <a:gd name="connsiteX197" fmla="*/ 8942552 w 12192000"/>
              <a:gd name="connsiteY197" fmla="*/ 2397549 h 6858000"/>
              <a:gd name="connsiteX198" fmla="*/ 9049260 w 12192000"/>
              <a:gd name="connsiteY198" fmla="*/ 2328253 h 6858000"/>
              <a:gd name="connsiteX199" fmla="*/ 9174304 w 12192000"/>
              <a:gd name="connsiteY199" fmla="*/ 2171379 h 6858000"/>
              <a:gd name="connsiteX200" fmla="*/ 9182228 w 12192000"/>
              <a:gd name="connsiteY200" fmla="*/ 2067678 h 6858000"/>
              <a:gd name="connsiteX201" fmla="*/ 9182278 w 12192000"/>
              <a:gd name="connsiteY201" fmla="*/ 2047313 h 6858000"/>
              <a:gd name="connsiteX202" fmla="*/ 9184334 w 12192000"/>
              <a:gd name="connsiteY202" fmla="*/ 2047686 h 6858000"/>
              <a:gd name="connsiteX203" fmla="*/ 9185124 w 12192000"/>
              <a:gd name="connsiteY203" fmla="*/ 1997142 h 6858000"/>
              <a:gd name="connsiteX204" fmla="*/ 9181592 w 12192000"/>
              <a:gd name="connsiteY204" fmla="*/ 1987782 h 6858000"/>
              <a:gd name="connsiteX205" fmla="*/ 9181190 w 12192000"/>
              <a:gd name="connsiteY205" fmla="*/ 1974586 h 6858000"/>
              <a:gd name="connsiteX206" fmla="*/ 9180252 w 12192000"/>
              <a:gd name="connsiteY206" fmla="*/ 1963164 h 6858000"/>
              <a:gd name="connsiteX207" fmla="*/ 9178804 w 12192000"/>
              <a:gd name="connsiteY207" fmla="*/ 1965349 h 6858000"/>
              <a:gd name="connsiteX208" fmla="*/ 9177606 w 12192000"/>
              <a:gd name="connsiteY208" fmla="*/ 1977215 h 6858000"/>
              <a:gd name="connsiteX209" fmla="*/ 9169614 w 12192000"/>
              <a:gd name="connsiteY209" fmla="*/ 1956030 h 6858000"/>
              <a:gd name="connsiteX210" fmla="*/ 9046406 w 12192000"/>
              <a:gd name="connsiteY210" fmla="*/ 1838718 h 6858000"/>
              <a:gd name="connsiteX211" fmla="*/ 8960873 w 12192000"/>
              <a:gd name="connsiteY211" fmla="*/ 1764524 h 6858000"/>
              <a:gd name="connsiteX212" fmla="*/ 8946755 w 12192000"/>
              <a:gd name="connsiteY212" fmla="*/ 1690806 h 6858000"/>
              <a:gd name="connsiteX213" fmla="*/ 8786897 w 12192000"/>
              <a:gd name="connsiteY213" fmla="*/ 1665607 h 6858000"/>
              <a:gd name="connsiteX214" fmla="*/ 8924505 w 12192000"/>
              <a:gd name="connsiteY214" fmla="*/ 1489227 h 6858000"/>
              <a:gd name="connsiteX215" fmla="*/ 8937122 w 12192000"/>
              <a:gd name="connsiteY215" fmla="*/ 1454681 h 6858000"/>
              <a:gd name="connsiteX216" fmla="*/ 8841119 w 12192000"/>
              <a:gd name="connsiteY216" fmla="*/ 1348202 h 6858000"/>
              <a:gd name="connsiteX217" fmla="*/ 8825548 w 12192000"/>
              <a:gd name="connsiteY217" fmla="*/ 1331028 h 6858000"/>
              <a:gd name="connsiteX218" fmla="*/ 8790413 w 12192000"/>
              <a:gd name="connsiteY218" fmla="*/ 1297436 h 6858000"/>
              <a:gd name="connsiteX219" fmla="*/ 8695944 w 12192000"/>
              <a:gd name="connsiteY219" fmla="*/ 1299752 h 6858000"/>
              <a:gd name="connsiteX220" fmla="*/ 8743050 w 12192000"/>
              <a:gd name="connsiteY220" fmla="*/ 1267471 h 6858000"/>
              <a:gd name="connsiteX221" fmla="*/ 8831902 w 12192000"/>
              <a:gd name="connsiteY221" fmla="*/ 1166250 h 6858000"/>
              <a:gd name="connsiteX222" fmla="*/ 8763628 w 12192000"/>
              <a:gd name="connsiteY222" fmla="*/ 1088084 h 6858000"/>
              <a:gd name="connsiteX223" fmla="*/ 8744052 w 12192000"/>
              <a:gd name="connsiteY223" fmla="*/ 1076766 h 6858000"/>
              <a:gd name="connsiteX224" fmla="*/ 8767977 w 12192000"/>
              <a:gd name="connsiteY224" fmla="*/ 1055883 h 6858000"/>
              <a:gd name="connsiteX225" fmla="*/ 8815418 w 12192000"/>
              <a:gd name="connsiteY225" fmla="*/ 986519 h 6858000"/>
              <a:gd name="connsiteX226" fmla="*/ 8839356 w 12192000"/>
              <a:gd name="connsiteY226" fmla="*/ 939330 h 6858000"/>
              <a:gd name="connsiteX227" fmla="*/ 8869964 w 12192000"/>
              <a:gd name="connsiteY227" fmla="*/ 917639 h 6858000"/>
              <a:gd name="connsiteX228" fmla="*/ 8876013 w 12192000"/>
              <a:gd name="connsiteY228" fmla="*/ 901606 h 6858000"/>
              <a:gd name="connsiteX229" fmla="*/ 8855230 w 12192000"/>
              <a:gd name="connsiteY229" fmla="*/ 828963 h 6858000"/>
              <a:gd name="connsiteX230" fmla="*/ 8844988 w 12192000"/>
              <a:gd name="connsiteY230" fmla="*/ 810876 h 6858000"/>
              <a:gd name="connsiteX231" fmla="*/ 8768255 w 12192000"/>
              <a:gd name="connsiteY231" fmla="*/ 747963 h 6858000"/>
              <a:gd name="connsiteX232" fmla="*/ 8692953 w 12192000"/>
              <a:gd name="connsiteY232" fmla="*/ 638707 h 6858000"/>
              <a:gd name="connsiteX233" fmla="*/ 8674423 w 12192000"/>
              <a:gd name="connsiteY233" fmla="*/ 564449 h 6858000"/>
              <a:gd name="connsiteX234" fmla="*/ 8667642 w 12192000"/>
              <a:gd name="connsiteY234" fmla="*/ 547822 h 6858000"/>
              <a:gd name="connsiteX235" fmla="*/ 8661198 w 12192000"/>
              <a:gd name="connsiteY235" fmla="*/ 478275 h 6858000"/>
              <a:gd name="connsiteX236" fmla="*/ 8645813 w 12192000"/>
              <a:gd name="connsiteY236" fmla="*/ 464032 h 6858000"/>
              <a:gd name="connsiteX237" fmla="*/ 8512338 w 12192000"/>
              <a:gd name="connsiteY237" fmla="*/ 477784 h 6858000"/>
              <a:gd name="connsiteX238" fmla="*/ 8481050 w 12192000"/>
              <a:gd name="connsiteY238" fmla="*/ 430572 h 6858000"/>
              <a:gd name="connsiteX239" fmla="*/ 8498220 w 12192000"/>
              <a:gd name="connsiteY239" fmla="*/ 404064 h 6858000"/>
              <a:gd name="connsiteX240" fmla="*/ 8489536 w 12192000"/>
              <a:gd name="connsiteY240" fmla="*/ 389280 h 6858000"/>
              <a:gd name="connsiteX241" fmla="*/ 0 w 12192000"/>
              <a:gd name="connsiteY241" fmla="*/ 0 h 6858000"/>
              <a:gd name="connsiteX242" fmla="*/ 12192000 w 12192000"/>
              <a:gd name="connsiteY242" fmla="*/ 0 h 6858000"/>
              <a:gd name="connsiteX243" fmla="*/ 12192000 w 12192000"/>
              <a:gd name="connsiteY243" fmla="*/ 6858000 h 6858000"/>
              <a:gd name="connsiteX244" fmla="*/ 0 w 12192000"/>
              <a:gd name="connsiteY2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12192000" h="6858000">
                <a:moveTo>
                  <a:pt x="9149158" y="2038490"/>
                </a:moveTo>
                <a:cubicBezTo>
                  <a:pt x="9152630" y="2038396"/>
                  <a:pt x="9157442" y="2039945"/>
                  <a:pt x="9164184" y="2044026"/>
                </a:cubicBezTo>
                <a:lnTo>
                  <a:pt x="9172532" y="2045543"/>
                </a:lnTo>
                <a:lnTo>
                  <a:pt x="9171580" y="2056997"/>
                </a:lnTo>
                <a:cubicBezTo>
                  <a:pt x="9169082" y="2082897"/>
                  <a:pt x="9165822" y="2102884"/>
                  <a:pt x="9161257" y="2098605"/>
                </a:cubicBezTo>
                <a:cubicBezTo>
                  <a:pt x="9149066" y="2086928"/>
                  <a:pt x="9130962" y="2077578"/>
                  <a:pt x="9138232" y="2059518"/>
                </a:cubicBezTo>
                <a:cubicBezTo>
                  <a:pt x="9140394" y="2053821"/>
                  <a:pt x="9138743" y="2038771"/>
                  <a:pt x="9149158" y="2038490"/>
                </a:cubicBezTo>
                <a:close/>
                <a:moveTo>
                  <a:pt x="9177606" y="1977215"/>
                </a:moveTo>
                <a:lnTo>
                  <a:pt x="9181592" y="1987782"/>
                </a:lnTo>
                <a:lnTo>
                  <a:pt x="9181923" y="1998627"/>
                </a:lnTo>
                <a:cubicBezTo>
                  <a:pt x="9182120" y="2008276"/>
                  <a:pt x="9182258" y="2019324"/>
                  <a:pt x="9182316" y="2031066"/>
                </a:cubicBezTo>
                <a:lnTo>
                  <a:pt x="9182278" y="2047313"/>
                </a:lnTo>
                <a:lnTo>
                  <a:pt x="9172532" y="2045543"/>
                </a:lnTo>
                <a:lnTo>
                  <a:pt x="9173842" y="2029805"/>
                </a:lnTo>
                <a:cubicBezTo>
                  <a:pt x="9175210" y="2011268"/>
                  <a:pt x="9176320" y="1992822"/>
                  <a:pt x="9177334" y="1979903"/>
                </a:cubicBezTo>
                <a:close/>
                <a:moveTo>
                  <a:pt x="3696300" y="1578900"/>
                </a:moveTo>
                <a:cubicBezTo>
                  <a:pt x="3710474" y="1584699"/>
                  <a:pt x="3724648" y="1590499"/>
                  <a:pt x="3738823" y="1596298"/>
                </a:cubicBezTo>
                <a:cubicBezTo>
                  <a:pt x="3731018" y="1595365"/>
                  <a:pt x="3722545" y="1594511"/>
                  <a:pt x="3714409" y="1593618"/>
                </a:cubicBezTo>
                <a:cubicBezTo>
                  <a:pt x="3707437" y="1589899"/>
                  <a:pt x="3700149" y="1586487"/>
                  <a:pt x="3693161" y="1582501"/>
                </a:cubicBezTo>
                <a:cubicBezTo>
                  <a:pt x="3694096" y="1581313"/>
                  <a:pt x="3695364" y="1580088"/>
                  <a:pt x="3696300" y="1578900"/>
                </a:cubicBezTo>
                <a:close/>
                <a:moveTo>
                  <a:pt x="3918454" y="1175387"/>
                </a:moveTo>
                <a:cubicBezTo>
                  <a:pt x="4003499" y="1210184"/>
                  <a:pt x="4088562" y="1245245"/>
                  <a:pt x="4173607" y="1280040"/>
                </a:cubicBezTo>
                <a:cubicBezTo>
                  <a:pt x="4172338" y="1281268"/>
                  <a:pt x="4171404" y="1282454"/>
                  <a:pt x="4170135" y="1283683"/>
                </a:cubicBezTo>
                <a:cubicBezTo>
                  <a:pt x="4077511" y="1256783"/>
                  <a:pt x="3989628" y="1225016"/>
                  <a:pt x="3918454" y="1175387"/>
                </a:cubicBezTo>
                <a:close/>
                <a:moveTo>
                  <a:pt x="8109090" y="602108"/>
                </a:moveTo>
                <a:lnTo>
                  <a:pt x="8113034" y="602645"/>
                </a:lnTo>
                <a:cubicBezTo>
                  <a:pt x="8117145" y="603257"/>
                  <a:pt x="8117456" y="603522"/>
                  <a:pt x="8111220" y="603405"/>
                </a:cubicBezTo>
                <a:close/>
                <a:moveTo>
                  <a:pt x="8489536" y="389280"/>
                </a:moveTo>
                <a:cubicBezTo>
                  <a:pt x="8479909" y="386150"/>
                  <a:pt x="8475270" y="392618"/>
                  <a:pt x="8470194" y="397527"/>
                </a:cubicBezTo>
                <a:cubicBezTo>
                  <a:pt x="8442581" y="423957"/>
                  <a:pt x="8407160" y="444085"/>
                  <a:pt x="8373511" y="465608"/>
                </a:cubicBezTo>
                <a:cubicBezTo>
                  <a:pt x="8325315" y="496678"/>
                  <a:pt x="8274262" y="525140"/>
                  <a:pt x="8231753" y="560890"/>
                </a:cubicBezTo>
                <a:cubicBezTo>
                  <a:pt x="8220884" y="569991"/>
                  <a:pt x="8202133" y="566357"/>
                  <a:pt x="8199967" y="553465"/>
                </a:cubicBezTo>
                <a:cubicBezTo>
                  <a:pt x="8197799" y="540575"/>
                  <a:pt x="8188778" y="541668"/>
                  <a:pt x="8175616" y="546483"/>
                </a:cubicBezTo>
                <a:cubicBezTo>
                  <a:pt x="8159813" y="552155"/>
                  <a:pt x="8144012" y="557828"/>
                  <a:pt x="8128578" y="563992"/>
                </a:cubicBezTo>
                <a:cubicBezTo>
                  <a:pt x="8112493" y="570503"/>
                  <a:pt x="8105752" y="580983"/>
                  <a:pt x="8104845" y="593172"/>
                </a:cubicBezTo>
                <a:cubicBezTo>
                  <a:pt x="8104654" y="595478"/>
                  <a:pt x="8104732" y="598018"/>
                  <a:pt x="8105615" y="599991"/>
                </a:cubicBezTo>
                <a:lnTo>
                  <a:pt x="8109090" y="602108"/>
                </a:lnTo>
                <a:lnTo>
                  <a:pt x="8092049" y="599788"/>
                </a:lnTo>
                <a:cubicBezTo>
                  <a:pt x="8074125" y="597229"/>
                  <a:pt x="8051995" y="593399"/>
                  <a:pt x="8047646" y="588557"/>
                </a:cubicBezTo>
                <a:cubicBezTo>
                  <a:pt x="8047278" y="588065"/>
                  <a:pt x="7852240" y="650342"/>
                  <a:pt x="7793637" y="681868"/>
                </a:cubicBezTo>
                <a:cubicBezTo>
                  <a:pt x="7757179" y="701583"/>
                  <a:pt x="7034011" y="1031296"/>
                  <a:pt x="6007741" y="1095470"/>
                </a:cubicBezTo>
                <a:cubicBezTo>
                  <a:pt x="5971519" y="1097710"/>
                  <a:pt x="5937353" y="1100506"/>
                  <a:pt x="5902533" y="1103650"/>
                </a:cubicBezTo>
                <a:cubicBezTo>
                  <a:pt x="5594429" y="1129961"/>
                  <a:pt x="5292360" y="1161179"/>
                  <a:pt x="5164222" y="1163546"/>
                </a:cubicBezTo>
                <a:cubicBezTo>
                  <a:pt x="5063988" y="1165217"/>
                  <a:pt x="4549164" y="1138992"/>
                  <a:pt x="4395075" y="1082763"/>
                </a:cubicBezTo>
                <a:cubicBezTo>
                  <a:pt x="4237527" y="1025076"/>
                  <a:pt x="4088158" y="958345"/>
                  <a:pt x="3939440" y="891265"/>
                </a:cubicBezTo>
                <a:cubicBezTo>
                  <a:pt x="3874968" y="862299"/>
                  <a:pt x="3806689" y="837016"/>
                  <a:pt x="3747894" y="801994"/>
                </a:cubicBezTo>
                <a:cubicBezTo>
                  <a:pt x="3689082" y="766706"/>
                  <a:pt x="3632839" y="729495"/>
                  <a:pt x="3569553" y="697970"/>
                </a:cubicBezTo>
                <a:cubicBezTo>
                  <a:pt x="3551464" y="688887"/>
                  <a:pt x="3533327" y="679005"/>
                  <a:pt x="3507813" y="680216"/>
                </a:cubicBezTo>
                <a:cubicBezTo>
                  <a:pt x="3502099" y="680371"/>
                  <a:pt x="3496101" y="681365"/>
                  <a:pt x="3490455" y="682587"/>
                </a:cubicBezTo>
                <a:cubicBezTo>
                  <a:pt x="3484140" y="683888"/>
                  <a:pt x="3479298" y="687159"/>
                  <a:pt x="3477246" y="691971"/>
                </a:cubicBezTo>
                <a:cubicBezTo>
                  <a:pt x="3475230" y="697315"/>
                  <a:pt x="3479426" y="699760"/>
                  <a:pt x="3484273" y="701857"/>
                </a:cubicBezTo>
                <a:cubicBezTo>
                  <a:pt x="3487733" y="703316"/>
                  <a:pt x="3491260" y="705843"/>
                  <a:pt x="3495638" y="705849"/>
                </a:cubicBezTo>
                <a:cubicBezTo>
                  <a:pt x="3523576" y="705686"/>
                  <a:pt x="3534967" y="720681"/>
                  <a:pt x="3548914" y="733487"/>
                </a:cubicBezTo>
                <a:cubicBezTo>
                  <a:pt x="3554984" y="738925"/>
                  <a:pt x="3561304" y="742991"/>
                  <a:pt x="3551504" y="753036"/>
                </a:cubicBezTo>
                <a:cubicBezTo>
                  <a:pt x="3542974" y="761854"/>
                  <a:pt x="3552584" y="764716"/>
                  <a:pt x="3562075" y="765715"/>
                </a:cubicBezTo>
                <a:cubicBezTo>
                  <a:pt x="3575293" y="767067"/>
                  <a:pt x="3590630" y="764672"/>
                  <a:pt x="3605942" y="772481"/>
                </a:cubicBezTo>
                <a:cubicBezTo>
                  <a:pt x="3550860" y="779958"/>
                  <a:pt x="3525860" y="757484"/>
                  <a:pt x="3499309" y="737079"/>
                </a:cubicBezTo>
                <a:cubicBezTo>
                  <a:pt x="3489410" y="729689"/>
                  <a:pt x="3482419" y="720334"/>
                  <a:pt x="3473788" y="711717"/>
                </a:cubicBezTo>
                <a:cubicBezTo>
                  <a:pt x="3463019" y="701211"/>
                  <a:pt x="3451290" y="702093"/>
                  <a:pt x="3437248" y="714263"/>
                </a:cubicBezTo>
                <a:cubicBezTo>
                  <a:pt x="3424810" y="725164"/>
                  <a:pt x="3418411" y="725135"/>
                  <a:pt x="3413254" y="712874"/>
                </a:cubicBezTo>
                <a:cubicBezTo>
                  <a:pt x="3405299" y="693706"/>
                  <a:pt x="3389031" y="681450"/>
                  <a:pt x="3362511" y="677414"/>
                </a:cubicBezTo>
                <a:cubicBezTo>
                  <a:pt x="3356728" y="676504"/>
                  <a:pt x="3349492" y="673891"/>
                  <a:pt x="3344467" y="679599"/>
                </a:cubicBezTo>
                <a:cubicBezTo>
                  <a:pt x="3340061" y="684428"/>
                  <a:pt x="3344392" y="689004"/>
                  <a:pt x="3347971" y="692328"/>
                </a:cubicBezTo>
                <a:cubicBezTo>
                  <a:pt x="3354407" y="698260"/>
                  <a:pt x="3360162" y="704004"/>
                  <a:pt x="3363008" y="711713"/>
                </a:cubicBezTo>
                <a:cubicBezTo>
                  <a:pt x="3365019" y="716838"/>
                  <a:pt x="3367062" y="722495"/>
                  <a:pt x="3362637" y="727058"/>
                </a:cubicBezTo>
                <a:cubicBezTo>
                  <a:pt x="3344342" y="746453"/>
                  <a:pt x="3358884" y="752745"/>
                  <a:pt x="3376167" y="759779"/>
                </a:cubicBezTo>
                <a:cubicBezTo>
                  <a:pt x="3400002" y="769239"/>
                  <a:pt x="3410177" y="786259"/>
                  <a:pt x="3406203" y="808483"/>
                </a:cubicBezTo>
                <a:cubicBezTo>
                  <a:pt x="3404757" y="817516"/>
                  <a:pt x="3406433" y="822682"/>
                  <a:pt x="3420116" y="820757"/>
                </a:cubicBezTo>
                <a:cubicBezTo>
                  <a:pt x="3425463" y="820110"/>
                  <a:pt x="3426984" y="822878"/>
                  <a:pt x="3429194" y="825831"/>
                </a:cubicBezTo>
                <a:cubicBezTo>
                  <a:pt x="3476758" y="896035"/>
                  <a:pt x="3542778" y="954609"/>
                  <a:pt x="3619149" y="1006561"/>
                </a:cubicBezTo>
                <a:cubicBezTo>
                  <a:pt x="3681093" y="1048718"/>
                  <a:pt x="3748746" y="1085351"/>
                  <a:pt x="3818654" y="1120369"/>
                </a:cubicBezTo>
                <a:cubicBezTo>
                  <a:pt x="3820742" y="1121458"/>
                  <a:pt x="3822850" y="1122813"/>
                  <a:pt x="3824021" y="1125355"/>
                </a:cubicBezTo>
                <a:cubicBezTo>
                  <a:pt x="3791940" y="1123873"/>
                  <a:pt x="3763844" y="1116270"/>
                  <a:pt x="3736668" y="1107215"/>
                </a:cubicBezTo>
                <a:cubicBezTo>
                  <a:pt x="3664431" y="1083216"/>
                  <a:pt x="3602610" y="1048291"/>
                  <a:pt x="3540174" y="1014247"/>
                </a:cubicBezTo>
                <a:cubicBezTo>
                  <a:pt x="3502142" y="993353"/>
                  <a:pt x="3463159" y="973379"/>
                  <a:pt x="3421640" y="955861"/>
                </a:cubicBezTo>
                <a:cubicBezTo>
                  <a:pt x="3414719" y="952940"/>
                  <a:pt x="3409737" y="948712"/>
                  <a:pt x="3404753" y="944484"/>
                </a:cubicBezTo>
                <a:cubicBezTo>
                  <a:pt x="3401911" y="942144"/>
                  <a:pt x="3398417" y="940152"/>
                  <a:pt x="3393138" y="941865"/>
                </a:cubicBezTo>
                <a:cubicBezTo>
                  <a:pt x="3386540" y="944006"/>
                  <a:pt x="3386126" y="948083"/>
                  <a:pt x="3385712" y="952159"/>
                </a:cubicBezTo>
                <a:cubicBezTo>
                  <a:pt x="3384520" y="965187"/>
                  <a:pt x="3389594" y="976116"/>
                  <a:pt x="3398641" y="986025"/>
                </a:cubicBezTo>
                <a:cubicBezTo>
                  <a:pt x="3422140" y="1011364"/>
                  <a:pt x="3455589" y="1029056"/>
                  <a:pt x="3489975" y="1045560"/>
                </a:cubicBezTo>
                <a:cubicBezTo>
                  <a:pt x="3534421" y="1066751"/>
                  <a:pt x="3577600" y="1089169"/>
                  <a:pt x="3617273" y="1114697"/>
                </a:cubicBezTo>
                <a:cubicBezTo>
                  <a:pt x="3620082" y="1116503"/>
                  <a:pt x="3625178" y="1117229"/>
                  <a:pt x="3623898" y="1123556"/>
                </a:cubicBezTo>
                <a:cubicBezTo>
                  <a:pt x="3599276" y="1112313"/>
                  <a:pt x="3576007" y="1101173"/>
                  <a:pt x="3552438" y="1090606"/>
                </a:cubicBezTo>
                <a:cubicBezTo>
                  <a:pt x="3529203" y="1079998"/>
                  <a:pt x="3505634" y="1069432"/>
                  <a:pt x="3482417" y="1059092"/>
                </a:cubicBezTo>
                <a:cubicBezTo>
                  <a:pt x="3476868" y="1056543"/>
                  <a:pt x="3470899" y="1052702"/>
                  <a:pt x="3463468" y="1057629"/>
                </a:cubicBezTo>
                <a:cubicBezTo>
                  <a:pt x="3455703" y="1062595"/>
                  <a:pt x="3457128" y="1069134"/>
                  <a:pt x="3459472" y="1074217"/>
                </a:cubicBezTo>
                <a:cubicBezTo>
                  <a:pt x="3466821" y="1089165"/>
                  <a:pt x="3478729" y="1101681"/>
                  <a:pt x="3494211" y="1112153"/>
                </a:cubicBezTo>
                <a:cubicBezTo>
                  <a:pt x="3546907" y="1146573"/>
                  <a:pt x="3606933" y="1174465"/>
                  <a:pt x="3663137" y="1205775"/>
                </a:cubicBezTo>
                <a:cubicBezTo>
                  <a:pt x="3693512" y="1222766"/>
                  <a:pt x="3721631" y="1241370"/>
                  <a:pt x="3748466" y="1260936"/>
                </a:cubicBezTo>
                <a:cubicBezTo>
                  <a:pt x="3754470" y="1265310"/>
                  <a:pt x="3754440" y="1270144"/>
                  <a:pt x="3753142" y="1276208"/>
                </a:cubicBezTo>
                <a:cubicBezTo>
                  <a:pt x="3747968" y="1300726"/>
                  <a:pt x="3758834" y="1307462"/>
                  <a:pt x="3791960" y="1298886"/>
                </a:cubicBezTo>
                <a:cubicBezTo>
                  <a:pt x="3802234" y="1296299"/>
                  <a:pt x="3809336" y="1296782"/>
                  <a:pt x="3816039" y="1301606"/>
                </a:cubicBezTo>
                <a:cubicBezTo>
                  <a:pt x="3897299" y="1361555"/>
                  <a:pt x="3991895" y="1408883"/>
                  <a:pt x="4094439" y="1448806"/>
                </a:cubicBezTo>
                <a:cubicBezTo>
                  <a:pt x="4136210" y="1464953"/>
                  <a:pt x="4179249" y="1479874"/>
                  <a:pt x="4222870" y="1493379"/>
                </a:cubicBezTo>
                <a:cubicBezTo>
                  <a:pt x="4222955" y="1494711"/>
                  <a:pt x="4223057" y="1496309"/>
                  <a:pt x="4223141" y="1497641"/>
                </a:cubicBezTo>
                <a:cubicBezTo>
                  <a:pt x="4222925" y="1499546"/>
                  <a:pt x="4222659" y="1500653"/>
                  <a:pt x="4222428" y="1502292"/>
                </a:cubicBezTo>
                <a:cubicBezTo>
                  <a:pt x="4160784" y="1480767"/>
                  <a:pt x="4099761" y="1458363"/>
                  <a:pt x="4039973" y="1434198"/>
                </a:cubicBezTo>
                <a:cubicBezTo>
                  <a:pt x="3877889" y="1368737"/>
                  <a:pt x="3722432" y="1296301"/>
                  <a:pt x="3564773" y="1226279"/>
                </a:cubicBezTo>
                <a:cubicBezTo>
                  <a:pt x="3511752" y="1202636"/>
                  <a:pt x="3468897" y="1169442"/>
                  <a:pt x="3420650" y="1141464"/>
                </a:cubicBezTo>
                <a:cubicBezTo>
                  <a:pt x="3388486" y="1122812"/>
                  <a:pt x="3357590" y="1102932"/>
                  <a:pt x="3320669" y="1088883"/>
                </a:cubicBezTo>
                <a:cubicBezTo>
                  <a:pt x="3305491" y="1083205"/>
                  <a:pt x="3289697" y="1078406"/>
                  <a:pt x="3270102" y="1082659"/>
                </a:cubicBezTo>
                <a:cubicBezTo>
                  <a:pt x="3262467" y="1084389"/>
                  <a:pt x="3253881" y="1087040"/>
                  <a:pt x="3251648" y="1094290"/>
                </a:cubicBezTo>
                <a:cubicBezTo>
                  <a:pt x="3249750" y="1101498"/>
                  <a:pt x="3256970" y="1103846"/>
                  <a:pt x="3263506" y="1106005"/>
                </a:cubicBezTo>
                <a:cubicBezTo>
                  <a:pt x="3265227" y="1106604"/>
                  <a:pt x="3266966" y="1107467"/>
                  <a:pt x="3268636" y="1107265"/>
                </a:cubicBezTo>
                <a:cubicBezTo>
                  <a:pt x="3300482" y="1105018"/>
                  <a:pt x="3309121" y="1124372"/>
                  <a:pt x="3325089" y="1137201"/>
                </a:cubicBezTo>
                <a:cubicBezTo>
                  <a:pt x="3330055" y="1141164"/>
                  <a:pt x="3330677" y="1145651"/>
                  <a:pt x="3326003" y="1151585"/>
                </a:cubicBezTo>
                <a:cubicBezTo>
                  <a:pt x="3317592" y="1162266"/>
                  <a:pt x="3324211" y="1165760"/>
                  <a:pt x="3336410" y="1166967"/>
                </a:cubicBezTo>
                <a:cubicBezTo>
                  <a:pt x="3348608" y="1168175"/>
                  <a:pt x="3361690" y="1167395"/>
                  <a:pt x="3375112" y="1171943"/>
                </a:cubicBezTo>
                <a:cubicBezTo>
                  <a:pt x="3354718" y="1179513"/>
                  <a:pt x="3340011" y="1175927"/>
                  <a:pt x="3326222" y="1170885"/>
                </a:cubicBezTo>
                <a:cubicBezTo>
                  <a:pt x="3295216" y="1159877"/>
                  <a:pt x="3274464" y="1140648"/>
                  <a:pt x="3254679" y="1120765"/>
                </a:cubicBezTo>
                <a:cubicBezTo>
                  <a:pt x="3250733" y="1116948"/>
                  <a:pt x="3247420" y="1112518"/>
                  <a:pt x="3242188" y="1109662"/>
                </a:cubicBezTo>
                <a:cubicBezTo>
                  <a:pt x="3232391" y="1103869"/>
                  <a:pt x="3222316" y="1104284"/>
                  <a:pt x="3211499" y="1114184"/>
                </a:cubicBezTo>
                <a:cubicBezTo>
                  <a:pt x="3197173" y="1127194"/>
                  <a:pt x="3191777" y="1127042"/>
                  <a:pt x="3185849" y="1113265"/>
                </a:cubicBezTo>
                <a:cubicBezTo>
                  <a:pt x="3177929" y="1094629"/>
                  <a:pt x="3162028" y="1082865"/>
                  <a:pt x="3135843" y="1078789"/>
                </a:cubicBezTo>
                <a:cubicBezTo>
                  <a:pt x="3130396" y="1077837"/>
                  <a:pt x="3124578" y="1076395"/>
                  <a:pt x="3119118" y="1080546"/>
                </a:cubicBezTo>
                <a:cubicBezTo>
                  <a:pt x="3113359" y="1085269"/>
                  <a:pt x="3117622" y="1088780"/>
                  <a:pt x="3120198" y="1092226"/>
                </a:cubicBezTo>
                <a:cubicBezTo>
                  <a:pt x="3123912" y="1097682"/>
                  <a:pt x="3128295" y="1103057"/>
                  <a:pt x="3131691" y="1108819"/>
                </a:cubicBezTo>
                <a:cubicBezTo>
                  <a:pt x="3137665" y="1118027"/>
                  <a:pt x="3139328" y="1128295"/>
                  <a:pt x="3129914" y="1139097"/>
                </a:cubicBezTo>
                <a:cubicBezTo>
                  <a:pt x="3123003" y="1146915"/>
                  <a:pt x="3123960" y="1151361"/>
                  <a:pt x="3133955" y="1154983"/>
                </a:cubicBezTo>
                <a:cubicBezTo>
                  <a:pt x="3165979" y="1166136"/>
                  <a:pt x="3186931" y="1183194"/>
                  <a:pt x="3178170" y="1214855"/>
                </a:cubicBezTo>
                <a:cubicBezTo>
                  <a:pt x="3176770" y="1219320"/>
                  <a:pt x="3179046" y="1223338"/>
                  <a:pt x="3185378" y="1222303"/>
                </a:cubicBezTo>
                <a:cubicBezTo>
                  <a:pt x="3199361" y="1219805"/>
                  <a:pt x="3202140" y="1226447"/>
                  <a:pt x="3206608" y="1233153"/>
                </a:cubicBezTo>
                <a:cubicBezTo>
                  <a:pt x="3250090" y="1297409"/>
                  <a:pt x="3310389" y="1350771"/>
                  <a:pt x="3379140" y="1399351"/>
                </a:cubicBezTo>
                <a:cubicBezTo>
                  <a:pt x="3447189" y="1447479"/>
                  <a:pt x="3522881" y="1488775"/>
                  <a:pt x="3603118" y="1527375"/>
                </a:cubicBezTo>
                <a:cubicBezTo>
                  <a:pt x="3581296" y="1528405"/>
                  <a:pt x="3552602" y="1521951"/>
                  <a:pt x="3524809" y="1513774"/>
                </a:cubicBezTo>
                <a:cubicBezTo>
                  <a:pt x="3451354" y="1491802"/>
                  <a:pt x="3389901" y="1457369"/>
                  <a:pt x="3327498" y="1423859"/>
                </a:cubicBezTo>
                <a:cubicBezTo>
                  <a:pt x="3283917" y="1400416"/>
                  <a:pt x="3241288" y="1376052"/>
                  <a:pt x="3192949" y="1357211"/>
                </a:cubicBezTo>
                <a:cubicBezTo>
                  <a:pt x="3187434" y="1355196"/>
                  <a:pt x="3183538" y="1352177"/>
                  <a:pt x="3180259" y="1348280"/>
                </a:cubicBezTo>
                <a:cubicBezTo>
                  <a:pt x="3177348" y="1344874"/>
                  <a:pt x="3173119" y="1341896"/>
                  <a:pt x="3166204" y="1344345"/>
                </a:cubicBezTo>
                <a:cubicBezTo>
                  <a:pt x="3159306" y="1347059"/>
                  <a:pt x="3158942" y="1351935"/>
                  <a:pt x="3159212" y="1356197"/>
                </a:cubicBezTo>
                <a:cubicBezTo>
                  <a:pt x="3161232" y="1372059"/>
                  <a:pt x="3167827" y="1385754"/>
                  <a:pt x="3181004" y="1397043"/>
                </a:cubicBezTo>
                <a:cubicBezTo>
                  <a:pt x="3206688" y="1419701"/>
                  <a:pt x="3240037" y="1435794"/>
                  <a:pt x="3273385" y="1451888"/>
                </a:cubicBezTo>
                <a:cubicBezTo>
                  <a:pt x="3319573" y="1473941"/>
                  <a:pt x="3362569" y="1498797"/>
                  <a:pt x="3401776" y="1527602"/>
                </a:cubicBezTo>
                <a:cubicBezTo>
                  <a:pt x="3374012" y="1514591"/>
                  <a:pt x="3346230" y="1501313"/>
                  <a:pt x="3318130" y="1488342"/>
                </a:cubicBezTo>
                <a:cubicBezTo>
                  <a:pt x="3296969" y="1478558"/>
                  <a:pt x="3275173" y="1469387"/>
                  <a:pt x="3253694" y="1459909"/>
                </a:cubicBezTo>
                <a:cubicBezTo>
                  <a:pt x="3248495" y="1457587"/>
                  <a:pt x="3242945" y="1455038"/>
                  <a:pt x="3236182" y="1459882"/>
                </a:cubicBezTo>
                <a:cubicBezTo>
                  <a:pt x="3230053" y="1464115"/>
                  <a:pt x="3231378" y="1469055"/>
                  <a:pt x="3233020" y="1473687"/>
                </a:cubicBezTo>
                <a:cubicBezTo>
                  <a:pt x="3239235" y="1491993"/>
                  <a:pt x="3254236" y="1505477"/>
                  <a:pt x="3272474" y="1516958"/>
                </a:cubicBezTo>
                <a:cubicBezTo>
                  <a:pt x="3294559" y="1530657"/>
                  <a:pt x="3317595" y="1543436"/>
                  <a:pt x="3341300" y="1556133"/>
                </a:cubicBezTo>
                <a:cubicBezTo>
                  <a:pt x="3316637" y="1554825"/>
                  <a:pt x="3291973" y="1553517"/>
                  <a:pt x="3267359" y="1553009"/>
                </a:cubicBezTo>
                <a:cubicBezTo>
                  <a:pt x="3280352" y="1582573"/>
                  <a:pt x="3306470" y="1585584"/>
                  <a:pt x="3329832" y="1587586"/>
                </a:cubicBezTo>
                <a:cubicBezTo>
                  <a:pt x="3361297" y="1589949"/>
                  <a:pt x="3391527" y="1594072"/>
                  <a:pt x="3421490" y="1599301"/>
                </a:cubicBezTo>
                <a:cubicBezTo>
                  <a:pt x="3434412" y="1606594"/>
                  <a:pt x="3447319" y="1613621"/>
                  <a:pt x="3459923" y="1621220"/>
                </a:cubicBezTo>
                <a:cubicBezTo>
                  <a:pt x="3472880" y="1629046"/>
                  <a:pt x="3485168" y="1636952"/>
                  <a:pt x="3497490" y="1645392"/>
                </a:cubicBezTo>
                <a:cubicBezTo>
                  <a:pt x="3506301" y="1651572"/>
                  <a:pt x="3516714" y="1656484"/>
                  <a:pt x="3507803" y="1669911"/>
                </a:cubicBezTo>
                <a:cubicBezTo>
                  <a:pt x="3503816" y="1676032"/>
                  <a:pt x="3534148" y="1702959"/>
                  <a:pt x="3543290" y="1703729"/>
                </a:cubicBezTo>
                <a:cubicBezTo>
                  <a:pt x="3544644" y="1703834"/>
                  <a:pt x="3545996" y="1703940"/>
                  <a:pt x="3546999" y="1703818"/>
                </a:cubicBezTo>
                <a:cubicBezTo>
                  <a:pt x="3566312" y="1700405"/>
                  <a:pt x="3571232" y="1708935"/>
                  <a:pt x="3572295" y="1720349"/>
                </a:cubicBezTo>
                <a:cubicBezTo>
                  <a:pt x="3573341" y="1731497"/>
                  <a:pt x="3570880" y="1745753"/>
                  <a:pt x="3596922" y="1736961"/>
                </a:cubicBezTo>
                <a:cubicBezTo>
                  <a:pt x="3599895" y="1736064"/>
                  <a:pt x="3600664" y="1737582"/>
                  <a:pt x="3602119" y="1739285"/>
                </a:cubicBezTo>
                <a:cubicBezTo>
                  <a:pt x="3633888" y="1783486"/>
                  <a:pt x="3684678" y="1814377"/>
                  <a:pt x="3734798" y="1845349"/>
                </a:cubicBezTo>
                <a:cubicBezTo>
                  <a:pt x="3737590" y="1846890"/>
                  <a:pt x="3740383" y="1848430"/>
                  <a:pt x="3743174" y="1849972"/>
                </a:cubicBezTo>
                <a:cubicBezTo>
                  <a:pt x="3692460" y="1846720"/>
                  <a:pt x="3526297" y="1854765"/>
                  <a:pt x="3478101" y="1864630"/>
                </a:cubicBezTo>
                <a:cubicBezTo>
                  <a:pt x="3435216" y="1873314"/>
                  <a:pt x="3187933" y="1844748"/>
                  <a:pt x="3135293" y="1816496"/>
                </a:cubicBezTo>
                <a:cubicBezTo>
                  <a:pt x="3129987" y="1844249"/>
                  <a:pt x="3145700" y="1853084"/>
                  <a:pt x="3158510" y="1863880"/>
                </a:cubicBezTo>
                <a:cubicBezTo>
                  <a:pt x="3176652" y="1879130"/>
                  <a:pt x="3180104" y="1891061"/>
                  <a:pt x="3148907" y="1908797"/>
                </a:cubicBezTo>
                <a:cubicBezTo>
                  <a:pt x="3059526" y="1959351"/>
                  <a:pt x="3060614" y="1960561"/>
                  <a:pt x="3150229" y="2003660"/>
                </a:cubicBezTo>
                <a:cubicBezTo>
                  <a:pt x="3154391" y="2005572"/>
                  <a:pt x="3152878" y="2013539"/>
                  <a:pt x="3154219" y="2018746"/>
                </a:cubicBezTo>
                <a:cubicBezTo>
                  <a:pt x="3132340" y="2029448"/>
                  <a:pt x="3104621" y="2011868"/>
                  <a:pt x="3079313" y="2037482"/>
                </a:cubicBezTo>
                <a:cubicBezTo>
                  <a:pt x="3200844" y="2121812"/>
                  <a:pt x="3382216" y="2194063"/>
                  <a:pt x="3545961" y="2248584"/>
                </a:cubicBezTo>
                <a:cubicBezTo>
                  <a:pt x="3418859" y="2288406"/>
                  <a:pt x="3336249" y="2212515"/>
                  <a:pt x="3242382" y="2234890"/>
                </a:cubicBezTo>
                <a:cubicBezTo>
                  <a:pt x="3196963" y="2267233"/>
                  <a:pt x="3340047" y="2293389"/>
                  <a:pt x="3206852" y="2322137"/>
                </a:cubicBezTo>
                <a:cubicBezTo>
                  <a:pt x="3266485" y="2338535"/>
                  <a:pt x="3311047" y="2356223"/>
                  <a:pt x="3352854" y="2378270"/>
                </a:cubicBezTo>
                <a:cubicBezTo>
                  <a:pt x="3427094" y="2417864"/>
                  <a:pt x="3443161" y="2448130"/>
                  <a:pt x="3414532" y="2516826"/>
                </a:cubicBezTo>
                <a:cubicBezTo>
                  <a:pt x="3395525" y="2562076"/>
                  <a:pt x="3366606" y="2605038"/>
                  <a:pt x="3397577" y="2652556"/>
                </a:cubicBezTo>
                <a:cubicBezTo>
                  <a:pt x="3418842" y="2685144"/>
                  <a:pt x="3412947" y="2708944"/>
                  <a:pt x="3339773" y="2701969"/>
                </a:cubicBezTo>
                <a:cubicBezTo>
                  <a:pt x="3260852" y="2694617"/>
                  <a:pt x="3233446" y="2729610"/>
                  <a:pt x="3257041" y="2788223"/>
                </a:cubicBezTo>
                <a:cubicBezTo>
                  <a:pt x="3272229" y="2825841"/>
                  <a:pt x="3259642" y="2839714"/>
                  <a:pt x="3205892" y="2841661"/>
                </a:cubicBezTo>
                <a:cubicBezTo>
                  <a:pt x="3146428" y="2843763"/>
                  <a:pt x="3088665" y="2824990"/>
                  <a:pt x="3016267" y="2846107"/>
                </a:cubicBezTo>
                <a:cubicBezTo>
                  <a:pt x="3079284" y="2910414"/>
                  <a:pt x="3202965" y="2875032"/>
                  <a:pt x="3275450" y="2934701"/>
                </a:cubicBezTo>
                <a:cubicBezTo>
                  <a:pt x="3194271" y="2944802"/>
                  <a:pt x="3132104" y="2952064"/>
                  <a:pt x="3071009" y="2944432"/>
                </a:cubicBezTo>
                <a:cubicBezTo>
                  <a:pt x="3045559" y="2941340"/>
                  <a:pt x="3017770" y="2938533"/>
                  <a:pt x="3005039" y="2960743"/>
                </a:cubicBezTo>
                <a:cubicBezTo>
                  <a:pt x="2989910" y="2987540"/>
                  <a:pt x="3024584" y="2992735"/>
                  <a:pt x="3045255" y="2994795"/>
                </a:cubicBezTo>
                <a:cubicBezTo>
                  <a:pt x="3103524" y="3000354"/>
                  <a:pt x="3149512" y="3024578"/>
                  <a:pt x="3198769" y="3041966"/>
                </a:cubicBezTo>
                <a:cubicBezTo>
                  <a:pt x="3306591" y="3080177"/>
                  <a:pt x="3424230" y="3108608"/>
                  <a:pt x="3518098" y="3181525"/>
                </a:cubicBezTo>
                <a:cubicBezTo>
                  <a:pt x="3405474" y="3173693"/>
                  <a:pt x="3319103" y="3133957"/>
                  <a:pt x="3214876" y="3136382"/>
                </a:cubicBezTo>
                <a:cubicBezTo>
                  <a:pt x="3309623" y="3201944"/>
                  <a:pt x="3428070" y="3237794"/>
                  <a:pt x="3540876" y="3280232"/>
                </a:cubicBezTo>
                <a:cubicBezTo>
                  <a:pt x="3572951" y="3292185"/>
                  <a:pt x="3605372" y="3298995"/>
                  <a:pt x="3614558" y="3332242"/>
                </a:cubicBezTo>
                <a:cubicBezTo>
                  <a:pt x="3632460" y="3396643"/>
                  <a:pt x="3676382" y="3446619"/>
                  <a:pt x="3765439" y="3465091"/>
                </a:cubicBezTo>
                <a:cubicBezTo>
                  <a:pt x="3766125" y="3465276"/>
                  <a:pt x="3762072" y="3475699"/>
                  <a:pt x="3759506" y="3482990"/>
                </a:cubicBezTo>
                <a:cubicBezTo>
                  <a:pt x="3706514" y="3491555"/>
                  <a:pt x="3662256" y="3457457"/>
                  <a:pt x="3594905" y="3478499"/>
                </a:cubicBezTo>
                <a:cubicBezTo>
                  <a:pt x="3663098" y="3523656"/>
                  <a:pt x="3720597" y="3564741"/>
                  <a:pt x="3814430" y="3578876"/>
                </a:cubicBezTo>
                <a:cubicBezTo>
                  <a:pt x="3889563" y="3590177"/>
                  <a:pt x="3981512" y="3590582"/>
                  <a:pt x="4039126" y="3649369"/>
                </a:cubicBezTo>
                <a:cubicBezTo>
                  <a:pt x="3977790" y="3669682"/>
                  <a:pt x="3930328" y="3659325"/>
                  <a:pt x="3883152" y="3653497"/>
                </a:cubicBezTo>
                <a:cubicBezTo>
                  <a:pt x="3810528" y="3644576"/>
                  <a:pt x="3739087" y="3633097"/>
                  <a:pt x="3666446" y="3623911"/>
                </a:cubicBezTo>
                <a:cubicBezTo>
                  <a:pt x="3638957" y="3620530"/>
                  <a:pt x="3608896" y="3619071"/>
                  <a:pt x="3593589" y="3653674"/>
                </a:cubicBezTo>
                <a:cubicBezTo>
                  <a:pt x="3684581" y="3649631"/>
                  <a:pt x="3741824" y="3686720"/>
                  <a:pt x="3801238" y="3720862"/>
                </a:cubicBezTo>
                <a:cubicBezTo>
                  <a:pt x="3834791" y="3740152"/>
                  <a:pt x="3862819" y="3767894"/>
                  <a:pt x="3919545" y="3749213"/>
                </a:cubicBezTo>
                <a:cubicBezTo>
                  <a:pt x="3949563" y="3739403"/>
                  <a:pt x="3970044" y="3754371"/>
                  <a:pt x="3968059" y="3776085"/>
                </a:cubicBezTo>
                <a:cubicBezTo>
                  <a:pt x="3961477" y="3852579"/>
                  <a:pt x="4033657" y="3870411"/>
                  <a:pt x="4107750" y="3875932"/>
                </a:cubicBezTo>
                <a:cubicBezTo>
                  <a:pt x="4247829" y="3886613"/>
                  <a:pt x="4367192" y="3936847"/>
                  <a:pt x="4504087" y="3955698"/>
                </a:cubicBezTo>
                <a:cubicBezTo>
                  <a:pt x="4637239" y="3973931"/>
                  <a:pt x="5630348" y="4013091"/>
                  <a:pt x="5880284" y="3998656"/>
                </a:cubicBezTo>
                <a:cubicBezTo>
                  <a:pt x="7409751" y="3910310"/>
                  <a:pt x="8457142" y="3018967"/>
                  <a:pt x="8461494" y="3007971"/>
                </a:cubicBezTo>
                <a:cubicBezTo>
                  <a:pt x="8481448" y="2956432"/>
                  <a:pt x="8537247" y="2928466"/>
                  <a:pt x="8587378" y="2896089"/>
                </a:cubicBezTo>
                <a:cubicBezTo>
                  <a:pt x="8631032" y="2867717"/>
                  <a:pt x="8677604" y="2837649"/>
                  <a:pt x="8693826" y="2796225"/>
                </a:cubicBezTo>
                <a:cubicBezTo>
                  <a:pt x="8715249" y="2741288"/>
                  <a:pt x="8647790" y="2792407"/>
                  <a:pt x="8633488" y="2774007"/>
                </a:cubicBezTo>
                <a:cubicBezTo>
                  <a:pt x="8658507" y="2743865"/>
                  <a:pt x="8698366" y="2714075"/>
                  <a:pt x="8707444" y="2682105"/>
                </a:cubicBezTo>
                <a:cubicBezTo>
                  <a:pt x="8739824" y="2566518"/>
                  <a:pt x="8819561" y="2475526"/>
                  <a:pt x="8942552" y="2397549"/>
                </a:cubicBezTo>
                <a:cubicBezTo>
                  <a:pt x="8977822" y="2375023"/>
                  <a:pt x="8999812" y="2339612"/>
                  <a:pt x="9049260" y="2328253"/>
                </a:cubicBezTo>
                <a:cubicBezTo>
                  <a:pt x="9159134" y="2303404"/>
                  <a:pt x="9118356" y="2218151"/>
                  <a:pt x="9174304" y="2171379"/>
                </a:cubicBezTo>
                <a:cubicBezTo>
                  <a:pt x="9179581" y="2166982"/>
                  <a:pt x="9181728" y="2117398"/>
                  <a:pt x="9182228" y="2067678"/>
                </a:cubicBezTo>
                <a:lnTo>
                  <a:pt x="9182278" y="2047313"/>
                </a:lnTo>
                <a:lnTo>
                  <a:pt x="9184334" y="2047686"/>
                </a:lnTo>
                <a:cubicBezTo>
                  <a:pt x="9192950" y="2042242"/>
                  <a:pt x="9192359" y="2022485"/>
                  <a:pt x="9185124" y="1997142"/>
                </a:cubicBezTo>
                <a:lnTo>
                  <a:pt x="9181592" y="1987782"/>
                </a:lnTo>
                <a:lnTo>
                  <a:pt x="9181190" y="1974586"/>
                </a:lnTo>
                <a:cubicBezTo>
                  <a:pt x="9180902" y="1968441"/>
                  <a:pt x="9180584" y="1964399"/>
                  <a:pt x="9180252" y="1963164"/>
                </a:cubicBezTo>
                <a:cubicBezTo>
                  <a:pt x="9179760" y="1961378"/>
                  <a:pt x="9179284" y="1962333"/>
                  <a:pt x="9178804" y="1965349"/>
                </a:cubicBezTo>
                <a:lnTo>
                  <a:pt x="9177606" y="1977215"/>
                </a:lnTo>
                <a:lnTo>
                  <a:pt x="9169614" y="1956030"/>
                </a:lnTo>
                <a:cubicBezTo>
                  <a:pt x="9143144" y="1898537"/>
                  <a:pt x="9095234" y="1836160"/>
                  <a:pt x="9046406" y="1838718"/>
                </a:cubicBezTo>
                <a:cubicBezTo>
                  <a:pt x="9077129" y="1760642"/>
                  <a:pt x="9077129" y="1760642"/>
                  <a:pt x="8960873" y="1764524"/>
                </a:cubicBezTo>
                <a:cubicBezTo>
                  <a:pt x="9002330" y="1712259"/>
                  <a:pt x="9001568" y="1700272"/>
                  <a:pt x="8946755" y="1690806"/>
                </a:cubicBezTo>
                <a:cubicBezTo>
                  <a:pt x="8893980" y="1681628"/>
                  <a:pt x="8836186" y="1683529"/>
                  <a:pt x="8786897" y="1665607"/>
                </a:cubicBezTo>
                <a:cubicBezTo>
                  <a:pt x="8827191" y="1600331"/>
                  <a:pt x="8835148" y="1529576"/>
                  <a:pt x="8924505" y="1489227"/>
                </a:cubicBezTo>
                <a:cubicBezTo>
                  <a:pt x="8938584" y="1482958"/>
                  <a:pt x="8947122" y="1463671"/>
                  <a:pt x="8937122" y="1454681"/>
                </a:cubicBezTo>
                <a:cubicBezTo>
                  <a:pt x="8901654" y="1421129"/>
                  <a:pt x="8944526" y="1343460"/>
                  <a:pt x="8841119" y="1348202"/>
                </a:cubicBezTo>
                <a:cubicBezTo>
                  <a:pt x="8828354" y="1348673"/>
                  <a:pt x="8816185" y="1342631"/>
                  <a:pt x="8825548" y="1331028"/>
                </a:cubicBezTo>
                <a:cubicBezTo>
                  <a:pt x="8857711" y="1291432"/>
                  <a:pt x="8816096" y="1298887"/>
                  <a:pt x="8790413" y="1297436"/>
                </a:cubicBezTo>
                <a:cubicBezTo>
                  <a:pt x="8759333" y="1295832"/>
                  <a:pt x="8725565" y="1315490"/>
                  <a:pt x="8695944" y="1299752"/>
                </a:cubicBezTo>
                <a:cubicBezTo>
                  <a:pt x="8701338" y="1278697"/>
                  <a:pt x="8726082" y="1275968"/>
                  <a:pt x="8743050" y="1267471"/>
                </a:cubicBezTo>
                <a:cubicBezTo>
                  <a:pt x="8792636" y="1242406"/>
                  <a:pt x="8832648" y="1215014"/>
                  <a:pt x="8831902" y="1166250"/>
                </a:cubicBezTo>
                <a:cubicBezTo>
                  <a:pt x="8831416" y="1126849"/>
                  <a:pt x="8834560" y="1091573"/>
                  <a:pt x="8763628" y="1088084"/>
                </a:cubicBezTo>
                <a:cubicBezTo>
                  <a:pt x="8752484" y="1087556"/>
                  <a:pt x="8746480" y="1083182"/>
                  <a:pt x="8744052" y="1076766"/>
                </a:cubicBezTo>
                <a:cubicBezTo>
                  <a:pt x="8751664" y="1069402"/>
                  <a:pt x="8758926" y="1061811"/>
                  <a:pt x="8767977" y="1055883"/>
                </a:cubicBezTo>
                <a:cubicBezTo>
                  <a:pt x="8798386" y="1036363"/>
                  <a:pt x="8807604" y="1011893"/>
                  <a:pt x="8815418" y="986519"/>
                </a:cubicBezTo>
                <a:cubicBezTo>
                  <a:pt x="8820450" y="970342"/>
                  <a:pt x="8826500" y="954308"/>
                  <a:pt x="8839356" y="939330"/>
                </a:cubicBezTo>
                <a:cubicBezTo>
                  <a:pt x="8847184" y="930060"/>
                  <a:pt x="8857152" y="922680"/>
                  <a:pt x="8869964" y="917639"/>
                </a:cubicBezTo>
                <a:cubicBezTo>
                  <a:pt x="8881119" y="913066"/>
                  <a:pt x="8884190" y="908399"/>
                  <a:pt x="8876013" y="901606"/>
                </a:cubicBezTo>
                <a:cubicBezTo>
                  <a:pt x="8852888" y="882126"/>
                  <a:pt x="8842659" y="858937"/>
                  <a:pt x="8855230" y="828963"/>
                </a:cubicBezTo>
                <a:cubicBezTo>
                  <a:pt x="8859032" y="819911"/>
                  <a:pt x="8855550" y="812818"/>
                  <a:pt x="8844988" y="810876"/>
                </a:cubicBezTo>
                <a:cubicBezTo>
                  <a:pt x="8801020" y="802512"/>
                  <a:pt x="8788328" y="772374"/>
                  <a:pt x="8768255" y="747963"/>
                </a:cubicBezTo>
                <a:cubicBezTo>
                  <a:pt x="8739786" y="713294"/>
                  <a:pt x="8713605" y="677543"/>
                  <a:pt x="8692953" y="638707"/>
                </a:cubicBezTo>
                <a:cubicBezTo>
                  <a:pt x="8680700" y="615495"/>
                  <a:pt x="8668800" y="592509"/>
                  <a:pt x="8674423" y="564449"/>
                </a:cubicBezTo>
                <a:cubicBezTo>
                  <a:pt x="8675670" y="557588"/>
                  <a:pt x="8672308" y="552358"/>
                  <a:pt x="8667642" y="547822"/>
                </a:cubicBezTo>
                <a:cubicBezTo>
                  <a:pt x="8647856" y="527939"/>
                  <a:pt x="8648704" y="504214"/>
                  <a:pt x="8661198" y="478275"/>
                </a:cubicBezTo>
                <a:cubicBezTo>
                  <a:pt x="8668953" y="462573"/>
                  <a:pt x="8667832" y="460828"/>
                  <a:pt x="8645813" y="464032"/>
                </a:cubicBezTo>
                <a:cubicBezTo>
                  <a:pt x="8601088" y="470255"/>
                  <a:pt x="8556732" y="476969"/>
                  <a:pt x="8512338" y="477784"/>
                </a:cubicBezTo>
                <a:cubicBezTo>
                  <a:pt x="8462562" y="478712"/>
                  <a:pt x="8445778" y="468934"/>
                  <a:pt x="8481050" y="430572"/>
                </a:cubicBezTo>
                <a:cubicBezTo>
                  <a:pt x="8488612" y="422408"/>
                  <a:pt x="8495122" y="413567"/>
                  <a:pt x="8498220" y="404064"/>
                </a:cubicBezTo>
                <a:cubicBezTo>
                  <a:pt x="8500436" y="396549"/>
                  <a:pt x="8497776" y="391771"/>
                  <a:pt x="8489536" y="38928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3296"/>
            <a:ext cx="9144000" cy="1152663"/>
          </a:xfrm>
        </p:spPr>
        <p:txBody>
          <a:bodyPr anchor="ctr">
            <a:normAutofit/>
          </a:bodyPr>
          <a:lstStyle/>
          <a:p>
            <a:r>
              <a:rPr lang="en-IN" sz="4400">
                <a:latin typeface="Brush Script MT" panose="03060802040406070304" pitchFamily="66" charset="0"/>
              </a:rPr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596" y="1635425"/>
            <a:ext cx="3217333" cy="16338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32DC538-3C77-FFAC-3605-D35F263D3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9" b="149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b="1" dirty="0">
                <a:solidFill>
                  <a:schemeClr val="accent6">
                    <a:lumMod val="75000"/>
                  </a:schemeClr>
                </a:solidFill>
                <a:latin typeface="Brush Script MT" panose="03060802040406070304" pitchFamily="66" charset="0"/>
              </a:rPr>
              <a:t>Curio Digital Therapeutics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Brush Script MT" panose="03060802040406070304" pitchFamily="66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26AD20E6-394B-4DF0-96A5-9647FF39C943}" type="slidenum">
              <a:rPr lang="en-US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A88A452-7018-ADF5-3D10-EA94971961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4" b="6656"/>
          <a:stretch/>
        </p:blipFill>
        <p:spPr>
          <a:xfrm>
            <a:off x="0" y="0"/>
            <a:ext cx="12191981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Brush Script MT" panose="03060802040406070304" pitchFamily="66" charset="0"/>
              </a:rPr>
              <a:t>Curio Digital Therapeutics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  <a:defRPr/>
            </a:pPr>
            <a:fld id="{26AD20E6-394B-4DF0-96A5-9647FF39C943}" type="slidenum">
              <a:rPr lang="en-US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  <a:defRPr/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2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/>
              <a:t>Mentor Approval</a:t>
            </a:r>
            <a:endParaRPr lang="en-IN" b="1" dirty="0"/>
          </a:p>
        </p:txBody>
      </p:sp>
      <p:pic>
        <p:nvPicPr>
          <p:cNvPr id="8" name="Content Placeholder 7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BEF76DB7-EF94-46CA-BEB0-0BCA31A91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27378"/>
          <a:stretch/>
        </p:blipFill>
        <p:spPr>
          <a:xfrm>
            <a:off x="3614056" y="1861882"/>
            <a:ext cx="5431973" cy="449446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9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278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1700" b="0" i="0" dirty="0">
              <a:effectLst/>
            </a:endParaRPr>
          </a:p>
          <a:p>
            <a:r>
              <a:rPr lang="en-US" sz="1700" b="0" i="0" dirty="0">
                <a:effectLst/>
              </a:rPr>
              <a:t>Wearable technology like Apple Watch and Fitbit Watch has gained popularity.</a:t>
            </a:r>
          </a:p>
          <a:p>
            <a:r>
              <a:rPr lang="en-US" sz="1700" b="0" i="0" dirty="0">
                <a:effectLst/>
              </a:rPr>
              <a:t>These devices offer fitness tracking, heart rate monitoring, and sleep tracking features.</a:t>
            </a:r>
          </a:p>
          <a:p>
            <a:r>
              <a:rPr lang="en-US" sz="1700" b="0" i="0" dirty="0">
                <a:effectLst/>
              </a:rPr>
              <a:t>Interest is growing in their potential for managing mental health, particularly stress.</a:t>
            </a:r>
          </a:p>
          <a:p>
            <a:r>
              <a:rPr lang="en-US" sz="1700" b="0" i="0" dirty="0">
                <a:effectLst/>
              </a:rPr>
              <a:t>Mental stress is a pressing concern in today's fast-paced society.</a:t>
            </a:r>
          </a:p>
          <a:p>
            <a:r>
              <a:rPr lang="en-US" sz="1700" b="0" i="0" dirty="0">
                <a:effectLst/>
              </a:rPr>
              <a:t>This literature review explores research on the effectiveness of Apple Watch and Fitbit Watch in detecting mental stress-related physiological changes</a:t>
            </a:r>
          </a:p>
        </p:txBody>
      </p:sp>
      <p:pic>
        <p:nvPicPr>
          <p:cNvPr id="13" name="Picture 12" descr="A person using a smart watch&#10;&#10;Description automatically generated with medium confidence">
            <a:extLst>
              <a:ext uri="{FF2B5EF4-FFF2-40B4-BE49-F238E27FC236}">
                <a16:creationId xmlns:a16="http://schemas.microsoft.com/office/drawing/2014/main" id="{4864AB65-D37E-B1AA-63F0-F4AE3BD9CC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9" r="9304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6AD20E6-394B-4DF0-96A5-9647FF39C943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74F02B-FEC7-C333-49CC-D3B6B17BA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6" y="365125"/>
            <a:ext cx="5827643" cy="1433433"/>
          </a:xfrm>
        </p:spPr>
        <p:txBody>
          <a:bodyPr anchor="b">
            <a:normAutofit/>
          </a:bodyPr>
          <a:lstStyle/>
          <a:p>
            <a:pPr algn="ctr"/>
            <a:r>
              <a:rPr lang="en-IN" b="1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6156" y="2055813"/>
            <a:ext cx="5827644" cy="412114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Primary Objective: </a:t>
            </a:r>
            <a:r>
              <a:rPr lang="en-US" sz="2000" b="0" i="0" dirty="0">
                <a:effectLst/>
              </a:rPr>
              <a:t>To examine the efficacy of Apple Watch and Fitbit Watch in detecting mental stress in adults.</a:t>
            </a:r>
          </a:p>
          <a:p>
            <a:pPr marL="0" indent="0">
              <a:buNone/>
            </a:pPr>
            <a:endParaRPr lang="en-US" sz="2000" b="0" i="0" dirty="0">
              <a:effectLst/>
            </a:endParaRPr>
          </a:p>
          <a:p>
            <a:pPr marL="0" indent="0">
              <a:buNone/>
            </a:pPr>
            <a:r>
              <a:rPr lang="en-US" sz="2000" b="1" dirty="0"/>
              <a:t>Secondary objective: </a:t>
            </a:r>
            <a:r>
              <a:rPr lang="en-US" sz="2000" b="0" i="0" dirty="0">
                <a:effectLst/>
              </a:rPr>
              <a:t>Identify current and potential physiological or physiologically related monitoring capabilities of the Apple Watch and Fitbit Watch that are relevant to mental health monitoring.</a:t>
            </a:r>
          </a:p>
          <a:p>
            <a:endParaRPr lang="en-IN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4</a:t>
            </a:fld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3F6AA1-4A3B-74CC-9BB4-2C811F4E8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52" y="232559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en-US" sz="2000" b="0" i="0" dirty="0">
              <a:effectLst/>
            </a:endParaRPr>
          </a:p>
          <a:p>
            <a:pPr algn="l"/>
            <a:r>
              <a:rPr lang="en-US" sz="2000" b="1" i="0" dirty="0">
                <a:effectLst/>
              </a:rPr>
              <a:t>Study Design</a:t>
            </a:r>
            <a:r>
              <a:rPr lang="en-US" sz="2000" b="0" i="0" dirty="0">
                <a:effectLst/>
              </a:rPr>
              <a:t>: Literature review</a:t>
            </a:r>
          </a:p>
          <a:p>
            <a:pPr algn="l"/>
            <a:r>
              <a:rPr lang="en-US" sz="2000" b="1" dirty="0"/>
              <a:t>Study Period</a:t>
            </a:r>
            <a:r>
              <a:rPr lang="en-US" sz="2000" dirty="0"/>
              <a:t>: 3 months</a:t>
            </a:r>
          </a:p>
          <a:p>
            <a:pPr algn="l"/>
            <a:r>
              <a:rPr lang="en-US" sz="2000" b="1" i="0" dirty="0">
                <a:effectLst/>
              </a:rPr>
              <a:t>Type of Data</a:t>
            </a:r>
            <a:r>
              <a:rPr lang="en-US" sz="2000" b="0" i="0" dirty="0">
                <a:effectLst/>
              </a:rPr>
              <a:t>: Secondary data obtained from published literature</a:t>
            </a:r>
          </a:p>
          <a:p>
            <a:pPr algn="l"/>
            <a:r>
              <a:rPr lang="en-US" sz="2000" b="1" i="0" dirty="0">
                <a:effectLst/>
              </a:rPr>
              <a:t>Method of Data Collection</a:t>
            </a:r>
            <a:r>
              <a:rPr lang="en-US" sz="2000" b="0" i="0" dirty="0">
                <a:effectLst/>
              </a:rPr>
              <a:t>:</a:t>
            </a:r>
          </a:p>
          <a:p>
            <a:pPr lvl="1"/>
            <a:r>
              <a:rPr lang="en-US" sz="1800" dirty="0"/>
              <a:t>E</a:t>
            </a:r>
            <a:r>
              <a:rPr lang="en-US" sz="1800" b="0" i="0" dirty="0">
                <a:effectLst/>
              </a:rPr>
              <a:t>lectronic databases, including PubMed and Google Scholar.</a:t>
            </a:r>
          </a:p>
          <a:p>
            <a:pPr lvl="1"/>
            <a:r>
              <a:rPr lang="en-US" sz="1800" dirty="0"/>
              <a:t>Keywords: Apple Watch, Fitbit Watch, wearable technology, mental stress, mental health, and stress management, sleep, Heart Rate, Energy expenditure.</a:t>
            </a:r>
          </a:p>
          <a:p>
            <a:pPr lvl="1"/>
            <a:r>
              <a:rPr lang="en-US" sz="1800" b="0" i="0" dirty="0">
                <a:effectLst/>
              </a:rPr>
              <a:t>Screened the titles and abstracts of the identified studies.</a:t>
            </a:r>
          </a:p>
          <a:p>
            <a:pPr lvl="1"/>
            <a:r>
              <a:rPr lang="en-US" sz="1800" b="0" i="0" dirty="0">
                <a:effectLst/>
              </a:rPr>
              <a:t>Selected studies based on their relevance to the objectives and the inclusion/exclusion criteria.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57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en-US" sz="2000" b="1" dirty="0"/>
          </a:p>
          <a:p>
            <a:pPr algn="l"/>
            <a:r>
              <a:rPr lang="en-US" sz="2000" b="1" dirty="0"/>
              <a:t>Inclusion Criteria</a:t>
            </a:r>
            <a:r>
              <a:rPr lang="en-US" sz="2000" dirty="0"/>
              <a:t>:</a:t>
            </a:r>
          </a:p>
          <a:p>
            <a:pPr lvl="1"/>
            <a:r>
              <a:rPr lang="en-US" sz="2000" dirty="0"/>
              <a:t>Studies examining the use of Apple Watch and Fitbit Watch in detecting heart rate, sleep, blood pressure, exercise expenditure, and atrial fibrillation.</a:t>
            </a:r>
          </a:p>
          <a:p>
            <a:pPr lvl="1"/>
            <a:r>
              <a:rPr lang="en-US" sz="2000" dirty="0"/>
              <a:t>Studies published between 2016 - 2022.</a:t>
            </a:r>
          </a:p>
          <a:p>
            <a:pPr lvl="1"/>
            <a:endParaRPr lang="en-US" sz="2000" dirty="0"/>
          </a:p>
          <a:p>
            <a:pPr algn="l"/>
            <a:r>
              <a:rPr lang="en-US" sz="2000" b="1" dirty="0"/>
              <a:t>Exclusion Criteria</a:t>
            </a:r>
            <a:r>
              <a:rPr lang="en-US" sz="2000" dirty="0"/>
              <a:t>:</a:t>
            </a:r>
          </a:p>
          <a:p>
            <a:pPr lvl="1"/>
            <a:r>
              <a:rPr lang="en-US" sz="2000" dirty="0"/>
              <a:t>Studies focusing on children and old adults.</a:t>
            </a:r>
          </a:p>
          <a:p>
            <a:pPr lvl="1"/>
            <a:r>
              <a:rPr lang="en-US" sz="2000" dirty="0"/>
              <a:t>Studies using other wearable devices or mobile apps.</a:t>
            </a:r>
          </a:p>
          <a:p>
            <a:pPr lvl="1"/>
            <a:r>
              <a:rPr lang="en-US" sz="2000" dirty="0"/>
              <a:t>Studies not reporting on physiological or physiologically related monitoring capabilities of the Apple Watch and Fitbit Watch.</a:t>
            </a:r>
          </a:p>
          <a:p>
            <a:pPr lvl="1"/>
            <a:r>
              <a:rPr lang="en-US" sz="2000" dirty="0"/>
              <a:t>Studies not relevant to the research question.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87D6205-761B-1B8D-5D4D-E6A86037E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351982"/>
              </p:ext>
            </p:extLst>
          </p:nvPr>
        </p:nvGraphicFramePr>
        <p:xfrm>
          <a:off x="1740309" y="3495662"/>
          <a:ext cx="3942736" cy="23677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8069">
                  <a:extLst>
                    <a:ext uri="{9D8B030D-6E8A-4147-A177-3AD203B41FA5}">
                      <a16:colId xmlns:a16="http://schemas.microsoft.com/office/drawing/2014/main" val="3872021218"/>
                    </a:ext>
                  </a:extLst>
                </a:gridCol>
                <a:gridCol w="1444667">
                  <a:extLst>
                    <a:ext uri="{9D8B030D-6E8A-4147-A177-3AD203B41FA5}">
                      <a16:colId xmlns:a16="http://schemas.microsoft.com/office/drawing/2014/main" val="2332438651"/>
                    </a:ext>
                  </a:extLst>
                </a:gridCol>
              </a:tblGrid>
              <a:tr h="10660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Total Studies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574898"/>
                  </a:ext>
                </a:extLst>
              </a:tr>
              <a:tr h="641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Positive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635435"/>
                  </a:ext>
                </a:extLst>
              </a:tr>
              <a:tr h="6602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Negative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002854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111BEC7-CDAF-9DBD-21A2-97788C63B4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726921"/>
              </p:ext>
            </p:extLst>
          </p:nvPr>
        </p:nvGraphicFramePr>
        <p:xfrm>
          <a:off x="6676106" y="3495662"/>
          <a:ext cx="3690904" cy="2367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077055A-504E-AECA-D58D-2E3CCB6ACF13}"/>
              </a:ext>
            </a:extLst>
          </p:cNvPr>
          <p:cNvSpPr txBox="1"/>
          <p:nvPr/>
        </p:nvSpPr>
        <p:spPr>
          <a:xfrm>
            <a:off x="1592826" y="1885011"/>
            <a:ext cx="877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b="0" i="0" dirty="0">
                <a:effectLst/>
                <a:latin typeface="Söhne"/>
              </a:rPr>
              <a:t>A total of 521 paper titles were identified, with 115 reviewed in full.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öhne"/>
              </a:rPr>
              <a:t> Out of the reviewed papers, 25 (22%) were related to Apple Watch and Fitbit Watch validation or comparison studies.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9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B2CFAD0-B123-7157-3AE2-EF7747D4D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01377"/>
              </p:ext>
            </p:extLst>
          </p:nvPr>
        </p:nvGraphicFramePr>
        <p:xfrm>
          <a:off x="1765298" y="1700515"/>
          <a:ext cx="3878579" cy="29222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3716">
                  <a:extLst>
                    <a:ext uri="{9D8B030D-6E8A-4147-A177-3AD203B41FA5}">
                      <a16:colId xmlns:a16="http://schemas.microsoft.com/office/drawing/2014/main" val="2089982523"/>
                    </a:ext>
                  </a:extLst>
                </a:gridCol>
                <a:gridCol w="1478991">
                  <a:extLst>
                    <a:ext uri="{9D8B030D-6E8A-4147-A177-3AD203B41FA5}">
                      <a16:colId xmlns:a16="http://schemas.microsoft.com/office/drawing/2014/main" val="2876460016"/>
                    </a:ext>
                  </a:extLst>
                </a:gridCol>
                <a:gridCol w="965872">
                  <a:extLst>
                    <a:ext uri="{9D8B030D-6E8A-4147-A177-3AD203B41FA5}">
                      <a16:colId xmlns:a16="http://schemas.microsoft.com/office/drawing/2014/main" val="2249012366"/>
                    </a:ext>
                  </a:extLst>
                </a:gridCol>
              </a:tblGrid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Study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917067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Study Focus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Positive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Negative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458688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HR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5727354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Sleep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0827421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HR &amp; 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32410977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22335302"/>
                  </a:ext>
                </a:extLst>
              </a:tr>
              <a:tr h="417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Total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8062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78420C7-D40A-38D0-83AA-4F3DC6C3EF79}"/>
              </a:ext>
            </a:extLst>
          </p:cNvPr>
          <p:cNvSpPr txBox="1"/>
          <p:nvPr/>
        </p:nvSpPr>
        <p:spPr>
          <a:xfrm>
            <a:off x="1765297" y="5157482"/>
            <a:ext cx="9141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  <a:effectLst/>
                <a:ea typeface="Times New Roman" panose="02020603050405020304" pitchFamily="18" charset="0"/>
              </a:rPr>
              <a:t>Most studies showed that the Apple Watch &amp; Fitbit Watch could measure heart rate acceptably correctly.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  <a:effectLst/>
                <a:ea typeface="Times New Roman" panose="02020603050405020304" pitchFamily="18" charset="0"/>
              </a:rPr>
              <a:t>Both watches were able to record sleep and wakefulness accurately.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  <a:effectLst/>
                <a:ea typeface="Times New Roman" panose="02020603050405020304" pitchFamily="18" charset="0"/>
              </a:rPr>
              <a:t>Accurate Blood pressure measurements are difficult for both devices, with the Apple Watch generally providing the best results.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D21DB96-C9CC-9B68-31A2-53BB2BEBE0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634283"/>
              </p:ext>
            </p:extLst>
          </p:nvPr>
        </p:nvGraphicFramePr>
        <p:xfrm>
          <a:off x="6548122" y="1690688"/>
          <a:ext cx="3878580" cy="2922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Literature Review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DC5B6D56-B140-6DAD-BA09-F1F999F926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658538"/>
              </p:ext>
            </p:extLst>
          </p:nvPr>
        </p:nvGraphicFramePr>
        <p:xfrm>
          <a:off x="1274163" y="1773530"/>
          <a:ext cx="9758596" cy="4630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9832">
                  <a:extLst>
                    <a:ext uri="{9D8B030D-6E8A-4147-A177-3AD203B41FA5}">
                      <a16:colId xmlns:a16="http://schemas.microsoft.com/office/drawing/2014/main" val="3542291098"/>
                    </a:ext>
                  </a:extLst>
                </a:gridCol>
                <a:gridCol w="1338844">
                  <a:extLst>
                    <a:ext uri="{9D8B030D-6E8A-4147-A177-3AD203B41FA5}">
                      <a16:colId xmlns:a16="http://schemas.microsoft.com/office/drawing/2014/main" val="247570162"/>
                    </a:ext>
                  </a:extLst>
                </a:gridCol>
                <a:gridCol w="6509920">
                  <a:extLst>
                    <a:ext uri="{9D8B030D-6E8A-4147-A177-3AD203B41FA5}">
                      <a16:colId xmlns:a16="http://schemas.microsoft.com/office/drawing/2014/main" val="102597706"/>
                    </a:ext>
                  </a:extLst>
                </a:gridCol>
              </a:tblGrid>
              <a:tr h="176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Study</a:t>
                      </a:r>
                      <a:endParaRPr 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Study focus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Outcome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extLst>
                  <a:ext uri="{0D108BD9-81ED-4DB2-BD59-A6C34878D82A}">
                    <a16:rowId xmlns:a16="http://schemas.microsoft.com/office/drawing/2014/main" val="2846487954"/>
                  </a:ext>
                </a:extLst>
              </a:tr>
              <a:tr h="11361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Shcherbina et al 2017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HR and EE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Lowest error in HR and EE for cycling; highest error for walking</a:t>
                      </a:r>
                      <a:endParaRPr lang="en-US" sz="1400" dirty="0">
                        <a:effectLst/>
                      </a:endParaRPr>
                    </a:p>
                    <a:p>
                      <a:pPr marL="4572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‎</a:t>
                      </a:r>
                      <a:endParaRPr lang="en-US" sz="14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Apple Watch achieved the lowest overall error in HR and EE of the tested devices (Basis Peak, Fitbit Surge, Microsoft Band, Mio Alpha 2, </a:t>
                      </a:r>
                      <a:r>
                        <a:rPr lang="en-US" sz="1200" dirty="0" err="1">
                          <a:effectLst/>
                        </a:rPr>
                        <a:t>PulseOn</a:t>
                      </a:r>
                      <a:r>
                        <a:rPr lang="en-US" sz="1200" dirty="0">
                          <a:effectLst/>
                        </a:rPr>
                        <a:t>, and Samsung Gear S2)</a:t>
                      </a:r>
                      <a:endParaRPr lang="en-US" sz="1400" dirty="0">
                        <a:effectLst/>
                      </a:endParaRPr>
                    </a:p>
                  </a:txBody>
                  <a:tcPr marL="97828" marR="0" marT="32609" marB="32609"/>
                </a:tc>
                <a:extLst>
                  <a:ext uri="{0D108BD9-81ED-4DB2-BD59-A6C34878D82A}">
                    <a16:rowId xmlns:a16="http://schemas.microsoft.com/office/drawing/2014/main" val="1255883131"/>
                  </a:ext>
                </a:extLst>
              </a:tr>
              <a:tr h="128867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Dooley et al, 2017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HR and EE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Apple Watch HR mean absolute percentage error was between 1.14% and 6.70%, not significantly different during baseline and vigorous-intensity treadmill exercise; lower HR in light- or moderate-intensity treadmill exercise and recovery</a:t>
                      </a:r>
                      <a:endParaRPr lang="en-US" sz="1400" dirty="0">
                        <a:effectLst/>
                      </a:endParaRPr>
                    </a:p>
                    <a:p>
                      <a:pPr marL="4572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‎</a:t>
                      </a:r>
                      <a:endParaRPr lang="en-US" sz="14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EE mean absolute percentage error was between 14.07% and 210.84%, measuring higher EE in all states compared with the criterion measure (Parvo Medics </a:t>
                      </a:r>
                      <a:r>
                        <a:rPr lang="en-US" sz="1200" dirty="0" err="1">
                          <a:effectLst/>
                        </a:rPr>
                        <a:t>TrueOne</a:t>
                      </a:r>
                      <a:r>
                        <a:rPr lang="en-US" sz="1200" dirty="0">
                          <a:effectLst/>
                        </a:rPr>
                        <a:t> 2400)</a:t>
                      </a:r>
                      <a:endParaRPr lang="en-US" sz="1400" dirty="0">
                        <a:effectLst/>
                      </a:endParaRPr>
                    </a:p>
                    <a:p>
                      <a:pPr marL="4572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‎</a:t>
                      </a:r>
                      <a:endParaRPr lang="en-US" sz="14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HR and EE results were mostly better than other tested devices (Fitbit Charge HR and Garmin Forerunner 225)‎</a:t>
                      </a:r>
                    </a:p>
                  </a:txBody>
                  <a:tcPr marL="97828" marR="0" marT="32609" marB="32609"/>
                </a:tc>
                <a:extLst>
                  <a:ext uri="{0D108BD9-81ED-4DB2-BD59-A6C34878D82A}">
                    <a16:rowId xmlns:a16="http://schemas.microsoft.com/office/drawing/2014/main" val="1387347105"/>
                  </a:ext>
                </a:extLst>
              </a:tr>
              <a:tr h="4109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Abt et al 2018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Maximal HR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dirty="0">
                          <a:effectLst/>
                        </a:rPr>
                        <a:t>Apple Watch had good to very good criterion validity for measuring maximal HR with no substantial under- or overestimation‎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extLst>
                  <a:ext uri="{0D108BD9-81ED-4DB2-BD59-A6C34878D82A}">
                    <a16:rowId xmlns:a16="http://schemas.microsoft.com/office/drawing/2014/main" val="3763831216"/>
                  </a:ext>
                </a:extLst>
              </a:tr>
              <a:tr h="5977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Roomkham et al 2019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Sleep monitoring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Apple Watch had high accuracy (97.3%) and sensitivity (99.1%) in detecting sleep and adequate specificity (75.8%) in detecting wakefulness</a:t>
                      </a:r>
                      <a:endParaRPr lang="en-US" sz="1400" dirty="0">
                        <a:effectLst/>
                      </a:endParaRPr>
                    </a:p>
                    <a:p>
                      <a:pPr marL="4572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‎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7828" marR="0" marT="32609" marB="32609"/>
                </a:tc>
                <a:extLst>
                  <a:ext uri="{0D108BD9-81ED-4DB2-BD59-A6C34878D82A}">
                    <a16:rowId xmlns:a16="http://schemas.microsoft.com/office/drawing/2014/main" val="856455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4532</TotalTime>
  <Words>1854</Words>
  <Application>Microsoft Office PowerPoint</Application>
  <PresentationFormat>Widescreen</PresentationFormat>
  <Paragraphs>194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“To ascertain the capability of Apple and Fitbit watches to detect mental stress in adults” Curio Digital Therapeutics</vt:lpstr>
      <vt:lpstr>Mentor Approval</vt:lpstr>
      <vt:lpstr>Introduction </vt:lpstr>
      <vt:lpstr>Objectives</vt:lpstr>
      <vt:lpstr>Methodology </vt:lpstr>
      <vt:lpstr>Methodology </vt:lpstr>
      <vt:lpstr>Results </vt:lpstr>
      <vt:lpstr>Results </vt:lpstr>
      <vt:lpstr>Literature Review </vt:lpstr>
      <vt:lpstr>Literature Review </vt:lpstr>
      <vt:lpstr>Literature Review </vt:lpstr>
      <vt:lpstr>Discussion </vt:lpstr>
      <vt:lpstr>Conclusion</vt:lpstr>
      <vt:lpstr>References</vt:lpstr>
      <vt:lpstr>References</vt:lpstr>
      <vt:lpstr>Thank You</vt:lpstr>
      <vt:lpstr>Curio Digital Therapeutics</vt:lpstr>
      <vt:lpstr>Curio Digital Therapeutics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Malvika lodhi</cp:lastModifiedBy>
  <cp:revision>12</cp:revision>
  <dcterms:created xsi:type="dcterms:W3CDTF">2022-05-20T15:11:38Z</dcterms:created>
  <dcterms:modified xsi:type="dcterms:W3CDTF">2023-07-29T10:42:29Z</dcterms:modified>
</cp:coreProperties>
</file>