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tags/tag3.xml" ContentType="application/vnd.openxmlformats-officedocument.presentationml.tags+xml"/>
  <Override PartName="/ppt/notesSlides/notesSlide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tags/tag4.xml" ContentType="application/vnd.openxmlformats-officedocument.presentationml.tag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tags/tag5.xml" ContentType="application/vnd.openxmlformats-officedocument.presentationml.tag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5.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6.xml" ContentType="application/vnd.openxmlformats-officedocument.themeOverride+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82" r:id="rId4"/>
    <p:sldId id="274" r:id="rId5"/>
    <p:sldId id="260" r:id="rId6"/>
    <p:sldId id="259" r:id="rId7"/>
    <p:sldId id="285" r:id="rId8"/>
    <p:sldId id="286" r:id="rId9"/>
    <p:sldId id="287" r:id="rId10"/>
    <p:sldId id="288" r:id="rId11"/>
    <p:sldId id="289" r:id="rId12"/>
    <p:sldId id="290" r:id="rId13"/>
    <p:sldId id="291" r:id="rId14"/>
    <p:sldId id="267" r:id="rId15"/>
    <p:sldId id="273" r:id="rId16"/>
    <p:sldId id="284" r:id="rId17"/>
    <p:sldId id="283" r:id="rId18"/>
    <p:sldId id="281" r:id="rId19"/>
    <p:sldId id="270" r:id="rId20"/>
    <p:sldId id="26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67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6.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Specialty </a:t>
            </a:r>
            <a:br>
              <a:rPr lang="en-US" dirty="0"/>
            </a:br>
            <a:r>
              <a:rPr lang="en-US" sz="1100" dirty="0"/>
              <a:t>6 responses </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Speciality</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D3ED-43BA-AECE-F1352D735C38}"/>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D3ED-43BA-AECE-F1352D735C38}"/>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D3ED-43BA-AECE-F1352D735C38}"/>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Sheet1!$A$2:$A$4</c:f>
              <c:strCache>
                <c:ptCount val="3"/>
                <c:pt idx="0">
                  <c:v>Nephrology</c:v>
                </c:pt>
                <c:pt idx="1">
                  <c:v>Urology</c:v>
                </c:pt>
                <c:pt idx="2">
                  <c:v>Other</c:v>
                </c:pt>
              </c:strCache>
            </c:strRef>
          </c:cat>
          <c:val>
            <c:numRef>
              <c:f>Sheet1!$B$2:$B$4</c:f>
              <c:numCache>
                <c:formatCode>General</c:formatCode>
                <c:ptCount val="3"/>
                <c:pt idx="0">
                  <c:v>2</c:v>
                </c:pt>
                <c:pt idx="1">
                  <c:v>4</c:v>
                </c:pt>
                <c:pt idx="2">
                  <c:v>0</c:v>
                </c:pt>
              </c:numCache>
            </c:numRef>
          </c:val>
          <c:extLst xmlns:c16r2="http://schemas.microsoft.com/office/drawing/2015/06/chart">
            <c:ext xmlns:c16="http://schemas.microsoft.com/office/drawing/2014/chart" uri="{C3380CC4-5D6E-409C-BE32-E72D297353CC}">
              <c16:uniqueId val="{00000006-D3ED-43BA-AECE-F1352D735C38}"/>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800" dirty="0"/>
              <a:t>Can you view and modify patient demographic details within HIS?</a:t>
            </a:r>
            <a:r>
              <a:rPr lang="en-US" dirty="0"/>
              <a:t/>
            </a:r>
            <a:br>
              <a:rPr lang="en-US" dirty="0"/>
            </a:br>
            <a:r>
              <a:rPr lang="en-US" sz="1100" dirty="0"/>
              <a:t>6 responses </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Can you view and modify patient demographic details within HIS?</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54C8-47E6-887F-4F70813A16E0}"/>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54C8-47E6-887F-4F70813A16E0}"/>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4300-432B-8364-9172F49AAF9D}"/>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Sheet1!$A$2:$A$4</c:f>
              <c:strCache>
                <c:ptCount val="3"/>
                <c:pt idx="0">
                  <c:v>Yes, easily</c:v>
                </c:pt>
                <c:pt idx="1">
                  <c:v>Somewhat, with difficulty</c:v>
                </c:pt>
                <c:pt idx="2">
                  <c:v>No</c:v>
                </c:pt>
              </c:strCache>
            </c:strRef>
          </c:cat>
          <c:val>
            <c:numRef>
              <c:f>Sheet1!$B$2:$B$4</c:f>
              <c:numCache>
                <c:formatCode>General</c:formatCode>
                <c:ptCount val="3"/>
                <c:pt idx="0">
                  <c:v>1</c:v>
                </c:pt>
                <c:pt idx="1">
                  <c:v>4</c:v>
                </c:pt>
                <c:pt idx="2">
                  <c:v>1</c:v>
                </c:pt>
              </c:numCache>
            </c:numRef>
          </c:val>
          <c:extLst xmlns:c16r2="http://schemas.microsoft.com/office/drawing/2015/06/chart">
            <c:ext xmlns:c16="http://schemas.microsoft.com/office/drawing/2014/chart" uri="{C3380CC4-5D6E-409C-BE32-E72D297353CC}">
              <c16:uniqueId val="{00000004-54C8-47E6-887F-4F70813A16E0}"/>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b="0" i="0" u="none" strike="noStrike" baseline="0" dirty="0">
                <a:effectLst/>
              </a:rPr>
              <a:t>How efficiently can you view and edit patient history in HIS? </a:t>
            </a:r>
            <a:r>
              <a:rPr lang="en-US" sz="1400" b="0" i="1" u="none" strike="noStrike" baseline="0" dirty="0">
                <a:effectLst/>
              </a:rPr>
              <a:t>(Before &amp; After Training)</a:t>
            </a:r>
            <a:r>
              <a:rPr lang="en-US" dirty="0"/>
              <a:t/>
            </a:r>
            <a:br>
              <a:rPr lang="en-US" dirty="0"/>
            </a:br>
            <a:r>
              <a:rPr lang="en-US" sz="1100" dirty="0"/>
              <a:t>6 responses </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How effective is the HIS dashboard for managing all patient records in one place? </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964F-435C-943B-3CC953AD1CB6}"/>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964F-435C-943B-3CC953AD1CB6}"/>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964F-435C-943B-3CC953AD1CB6}"/>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964F-435C-943B-3CC953AD1CB6}"/>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05FD-4924-9FAB-C5B8A5AAA21C}"/>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numRef>
              <c:f>Sheet1!$A$2:$A$6</c:f>
              <c:numCache>
                <c:formatCode>General</c:formatCode>
                <c:ptCount val="5"/>
                <c:pt idx="0">
                  <c:v>1</c:v>
                </c:pt>
                <c:pt idx="1">
                  <c:v>2</c:v>
                </c:pt>
                <c:pt idx="2">
                  <c:v>3</c:v>
                </c:pt>
                <c:pt idx="3">
                  <c:v>4</c:v>
                </c:pt>
                <c:pt idx="4">
                  <c:v>5</c:v>
                </c:pt>
              </c:numCache>
            </c:numRef>
          </c:cat>
          <c:val>
            <c:numRef>
              <c:f>Sheet1!$B$2:$B$6</c:f>
              <c:numCache>
                <c:formatCode>General</c:formatCode>
                <c:ptCount val="5"/>
                <c:pt idx="0">
                  <c:v>0</c:v>
                </c:pt>
                <c:pt idx="1">
                  <c:v>1</c:v>
                </c:pt>
                <c:pt idx="2">
                  <c:v>0</c:v>
                </c:pt>
                <c:pt idx="3">
                  <c:v>3</c:v>
                </c:pt>
                <c:pt idx="4">
                  <c:v>2</c:v>
                </c:pt>
              </c:numCache>
            </c:numRef>
          </c:val>
          <c:extLst xmlns:c16r2="http://schemas.microsoft.com/office/drawing/2015/06/chart">
            <c:ext xmlns:c16="http://schemas.microsoft.com/office/drawing/2014/chart" uri="{C3380CC4-5D6E-409C-BE32-E72D297353CC}">
              <c16:uniqueId val="{00000008-964F-435C-943B-3CC953AD1CB6}"/>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200" b="1" i="0" u="none" strike="noStrike" baseline="0" dirty="0">
                <a:effectLst/>
              </a:rPr>
              <a:t>Nursing Clearance Before Discharge</a:t>
            </a:r>
            <a:r>
              <a:rPr lang="en-US" sz="1200" b="0" i="0" u="none" strike="noStrike" baseline="0" dirty="0">
                <a:effectLst/>
              </a:rPr>
              <a:t> </a:t>
            </a:r>
            <a:r>
              <a:rPr lang="en-US" sz="1200" b="1" i="0" u="none" strike="noStrike" baseline="0" dirty="0">
                <a:effectLst/>
              </a:rPr>
              <a:t>(</a:t>
            </a:r>
            <a:r>
              <a:rPr lang="en-US" sz="1200" b="0" i="0" u="none" strike="noStrike" baseline="0" dirty="0">
                <a:effectLst/>
              </a:rPr>
              <a:t> </a:t>
            </a:r>
            <a:r>
              <a:rPr lang="en-US" sz="1200" b="1" i="0" u="none" strike="noStrike" baseline="0" dirty="0">
                <a:effectLst/>
              </a:rPr>
              <a:t>Pre-HIS Implementation (Manual Process))-</a:t>
            </a:r>
            <a:r>
              <a:rPr lang="en-US" sz="1200" b="0" i="0" u="none" strike="noStrike" baseline="0" dirty="0">
                <a:effectLst/>
              </a:rPr>
              <a:t> Handwritten in patient files</a:t>
            </a:r>
            <a:r>
              <a:rPr lang="en-US" sz="1200" dirty="0"/>
              <a:t> : PRE &amp; POST</a:t>
            </a:r>
            <a:r>
              <a:rPr lang="en-US" sz="1200" baseline="0" dirty="0"/>
              <a:t> IMPLEMENTATION</a:t>
            </a:r>
            <a:r>
              <a:rPr lang="en-US" dirty="0"/>
              <a:t/>
            </a:r>
            <a:br>
              <a:rPr lang="en-US" dirty="0"/>
            </a:br>
            <a:r>
              <a:rPr lang="en-US" sz="1000" dirty="0"/>
              <a:t>16 responses </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Nursing Clearance Before Discharge ( Pre-HIS Implementation (Manual Process))- Handwritten in patient files </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D3ED-43BA-AECE-F1352D735C38}"/>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D3ED-43BA-AECE-F1352D735C38}"/>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D3ED-43BA-AECE-F1352D735C38}"/>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F9FE-4E9D-8121-A02377D098D0}"/>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F9FE-4E9D-8121-A02377D098D0}"/>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numRef>
              <c:f>Sheet1!$A$2:$A$6</c:f>
              <c:numCache>
                <c:formatCode>General</c:formatCode>
                <c:ptCount val="5"/>
                <c:pt idx="0">
                  <c:v>1</c:v>
                </c:pt>
                <c:pt idx="1">
                  <c:v>2</c:v>
                </c:pt>
                <c:pt idx="2">
                  <c:v>3</c:v>
                </c:pt>
                <c:pt idx="3">
                  <c:v>4</c:v>
                </c:pt>
                <c:pt idx="4">
                  <c:v>5</c:v>
                </c:pt>
              </c:numCache>
            </c:numRef>
          </c:cat>
          <c:val>
            <c:numRef>
              <c:f>Sheet1!$B$2:$B$6</c:f>
              <c:numCache>
                <c:formatCode>General</c:formatCode>
                <c:ptCount val="5"/>
                <c:pt idx="0">
                  <c:v>0</c:v>
                </c:pt>
                <c:pt idx="1">
                  <c:v>2</c:v>
                </c:pt>
                <c:pt idx="2">
                  <c:v>2</c:v>
                </c:pt>
                <c:pt idx="3">
                  <c:v>4</c:v>
                </c:pt>
                <c:pt idx="4">
                  <c:v>8</c:v>
                </c:pt>
              </c:numCache>
            </c:numRef>
          </c:val>
          <c:extLst xmlns:c16r2="http://schemas.microsoft.com/office/drawing/2015/06/chart">
            <c:ext xmlns:c16="http://schemas.microsoft.com/office/drawing/2014/chart" uri="{C3380CC4-5D6E-409C-BE32-E72D297353CC}">
              <c16:uniqueId val="{00000006-D3ED-43BA-AECE-F1352D735C38}"/>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i="0" u="none" strike="noStrike" baseline="0" dirty="0">
                <a:effectLst/>
              </a:rPr>
              <a:t>What were the biggest challenges faced before HIS implementation?</a:t>
            </a:r>
            <a:r>
              <a:rPr lang="en-US" dirty="0"/>
              <a:t/>
            </a:r>
            <a:br>
              <a:rPr lang="en-US" dirty="0"/>
            </a:br>
            <a:r>
              <a:rPr lang="en-US" sz="1100" dirty="0"/>
              <a:t>16 responses </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What were the biggest challenges faced before HIS implementation?</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CBEF-4899-AEA4-CBAA8D6BA754}"/>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CBEF-4899-AEA4-CBAA8D6BA754}"/>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CBEF-4899-AEA4-CBAA8D6BA754}"/>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CBEF-4899-AEA4-CBAA8D6BA754}"/>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Sheet1!$A$2:$A$5</c:f>
              <c:strCache>
                <c:ptCount val="4"/>
                <c:pt idx="0">
                  <c:v>Paper-Based records were difficult to manage</c:v>
                </c:pt>
                <c:pt idx="1">
                  <c:v>Medication errors due to Manual indenting</c:v>
                </c:pt>
                <c:pt idx="2">
                  <c:v>Slow patient record retrieval</c:v>
                </c:pt>
                <c:pt idx="3">
                  <c:v>Time -Consuming nursing clearance process</c:v>
                </c:pt>
              </c:strCache>
            </c:strRef>
          </c:cat>
          <c:val>
            <c:numRef>
              <c:f>Sheet1!$B$2:$B$5</c:f>
              <c:numCache>
                <c:formatCode>General</c:formatCode>
                <c:ptCount val="4"/>
                <c:pt idx="0">
                  <c:v>2</c:v>
                </c:pt>
                <c:pt idx="1">
                  <c:v>9</c:v>
                </c:pt>
                <c:pt idx="2">
                  <c:v>2</c:v>
                </c:pt>
                <c:pt idx="3">
                  <c:v>3</c:v>
                </c:pt>
              </c:numCache>
            </c:numRef>
          </c:val>
          <c:extLst xmlns:c16r2="http://schemas.microsoft.com/office/drawing/2015/06/chart">
            <c:ext xmlns:c16="http://schemas.microsoft.com/office/drawing/2014/chart" uri="{C3380CC4-5D6E-409C-BE32-E72D297353CC}">
              <c16:uniqueId val="{00000008-CBEF-4899-AEA4-CBAA8D6BA754}"/>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i="0" u="none" strike="noStrike" baseline="0" dirty="0">
                <a:effectLst/>
              </a:rPr>
              <a:t>Which feature of HIS improved your work efficiency the most?</a:t>
            </a:r>
            <a:r>
              <a:rPr lang="en-US" dirty="0"/>
              <a:t/>
            </a:r>
            <a:br>
              <a:rPr lang="en-US" dirty="0"/>
            </a:br>
            <a:r>
              <a:rPr lang="en-US" sz="1100" dirty="0"/>
              <a:t>16 responses </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Which feature of HIS improved your work efficiency the most?</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54C8-47E6-887F-4F70813A16E0}"/>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54C8-47E6-887F-4F70813A16E0}"/>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5477-4DBD-87C4-13BF6A86C253}"/>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5477-4DBD-87C4-13BF6A86C253}"/>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5477-4DBD-87C4-13BF6A86C253}"/>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Sheet1!$A$2:$A$6</c:f>
              <c:strCache>
                <c:ptCount val="5"/>
                <c:pt idx="0">
                  <c:v>Quick Vital Entry</c:v>
                </c:pt>
                <c:pt idx="1">
                  <c:v>Medication Indent and tracking</c:v>
                </c:pt>
                <c:pt idx="2">
                  <c:v>Easy acess to past patient records</c:v>
                </c:pt>
                <c:pt idx="3">
                  <c:v>Digital documentation and progress notes</c:v>
                </c:pt>
                <c:pt idx="4">
                  <c:v>Nursing clearance automation</c:v>
                </c:pt>
              </c:strCache>
            </c:strRef>
          </c:cat>
          <c:val>
            <c:numRef>
              <c:f>Sheet1!$B$2:$B$6</c:f>
              <c:numCache>
                <c:formatCode>General</c:formatCode>
                <c:ptCount val="5"/>
                <c:pt idx="0">
                  <c:v>5</c:v>
                </c:pt>
                <c:pt idx="1">
                  <c:v>3</c:v>
                </c:pt>
                <c:pt idx="2">
                  <c:v>2</c:v>
                </c:pt>
                <c:pt idx="3">
                  <c:v>2</c:v>
                </c:pt>
                <c:pt idx="4">
                  <c:v>4</c:v>
                </c:pt>
              </c:numCache>
            </c:numRef>
          </c:val>
          <c:extLst xmlns:c16r2="http://schemas.microsoft.com/office/drawing/2015/06/chart">
            <c:ext xmlns:c16="http://schemas.microsoft.com/office/drawing/2014/chart" uri="{C3380CC4-5D6E-409C-BE32-E72D297353CC}">
              <c16:uniqueId val="{00000004-54C8-47E6-887F-4F70813A16E0}"/>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b="1" i="0" u="none" strike="noStrike" baseline="0" dirty="0">
                <a:effectLst/>
              </a:rPr>
              <a:t>Did HIS reduce your overall documentation workload?</a:t>
            </a:r>
            <a:r>
              <a:rPr lang="en-US" sz="1400" dirty="0"/>
              <a:t> </a:t>
            </a:r>
            <a:r>
              <a:rPr lang="en-US" dirty="0"/>
              <a:t/>
            </a:r>
            <a:br>
              <a:rPr lang="en-US" dirty="0"/>
            </a:br>
            <a:r>
              <a:rPr lang="en-US" sz="1100" dirty="0"/>
              <a:t>16 responses </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Did HIS reduce your overall documentation workload?</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A319-4706-BD4D-F72881D4DBE3}"/>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A319-4706-BD4D-F72881D4DBE3}"/>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A319-4706-BD4D-F72881D4DBE3}"/>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Sheet1!$A$2:$A$4</c:f>
              <c:strCache>
                <c:ptCount val="3"/>
                <c:pt idx="0">
                  <c:v>Yes</c:v>
                </c:pt>
                <c:pt idx="1">
                  <c:v>No</c:v>
                </c:pt>
                <c:pt idx="2">
                  <c:v>Somewhat</c:v>
                </c:pt>
              </c:strCache>
            </c:strRef>
          </c:cat>
          <c:val>
            <c:numRef>
              <c:f>Sheet1!$B$2:$B$4</c:f>
              <c:numCache>
                <c:formatCode>General</c:formatCode>
                <c:ptCount val="3"/>
                <c:pt idx="0">
                  <c:v>15</c:v>
                </c:pt>
                <c:pt idx="1">
                  <c:v>1</c:v>
                </c:pt>
                <c:pt idx="2">
                  <c:v>0</c:v>
                </c:pt>
              </c:numCache>
            </c:numRef>
          </c:val>
          <c:extLst xmlns:c16r2="http://schemas.microsoft.com/office/drawing/2015/06/chart">
            <c:ext xmlns:c16="http://schemas.microsoft.com/office/drawing/2014/chart" uri="{C3380CC4-5D6E-409C-BE32-E72D297353CC}">
              <c16:uniqueId val="{00000006-A319-4706-BD4D-F72881D4DBE3}"/>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b="1" i="0" u="none" strike="noStrike" baseline="0" dirty="0">
                <a:effectLst/>
              </a:rPr>
              <a:t>How easy was it to learn and use HIS for daily tasks?</a:t>
            </a:r>
            <a:r>
              <a:rPr lang="en-US" sz="1400" b="0" i="0" u="none" strike="noStrike" baseline="0" dirty="0">
                <a:effectLst/>
              </a:rPr>
              <a:t> </a:t>
            </a:r>
            <a:r>
              <a:rPr lang="en-US" sz="1400" b="0" i="1" u="none" strike="noStrike" baseline="0" dirty="0">
                <a:effectLst/>
              </a:rPr>
              <a:t>(Post-Implementation)</a:t>
            </a:r>
            <a:r>
              <a:rPr lang="en-US" dirty="0"/>
              <a:t/>
            </a:r>
            <a:br>
              <a:rPr lang="en-US" dirty="0"/>
            </a:br>
            <a:r>
              <a:rPr lang="en-US" sz="1100" dirty="0"/>
              <a:t>16 responses </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How easy was it to learn and use HIS for daily tasks? (Post-Implementation)</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964F-435C-943B-3CC953AD1CB6}"/>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964F-435C-943B-3CC953AD1CB6}"/>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964F-435C-943B-3CC953AD1CB6}"/>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964F-435C-943B-3CC953AD1CB6}"/>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C8CD-4F98-A325-D7A85214C844}"/>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Sheet1!$A$2:$A$6</c:f>
              <c:strCache>
                <c:ptCount val="5"/>
                <c:pt idx="0">
                  <c:v>Very Easy</c:v>
                </c:pt>
                <c:pt idx="1">
                  <c:v>Somewhat Easy</c:v>
                </c:pt>
                <c:pt idx="2">
                  <c:v>Neutral</c:v>
                </c:pt>
                <c:pt idx="3">
                  <c:v>Somewhat Difficult</c:v>
                </c:pt>
                <c:pt idx="4">
                  <c:v>Very Difficult</c:v>
                </c:pt>
              </c:strCache>
            </c:strRef>
          </c:cat>
          <c:val>
            <c:numRef>
              <c:f>Sheet1!$B$2:$B$6</c:f>
              <c:numCache>
                <c:formatCode>General</c:formatCode>
                <c:ptCount val="5"/>
                <c:pt idx="0">
                  <c:v>2</c:v>
                </c:pt>
                <c:pt idx="1">
                  <c:v>4</c:v>
                </c:pt>
                <c:pt idx="2">
                  <c:v>7</c:v>
                </c:pt>
                <c:pt idx="3">
                  <c:v>3</c:v>
                </c:pt>
                <c:pt idx="4">
                  <c:v>0</c:v>
                </c:pt>
              </c:numCache>
            </c:numRef>
          </c:val>
          <c:extLst xmlns:c16r2="http://schemas.microsoft.com/office/drawing/2015/06/chart">
            <c:ext xmlns:c16="http://schemas.microsoft.com/office/drawing/2014/chart" uri="{C3380CC4-5D6E-409C-BE32-E72D297353CC}">
              <c16:uniqueId val="{00000008-964F-435C-943B-3CC953AD1CB6}"/>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How many years of experience do you have? </a:t>
            </a:r>
            <a:br>
              <a:rPr lang="en-US" dirty="0"/>
            </a:br>
            <a:r>
              <a:rPr lang="en-US" sz="1100" dirty="0"/>
              <a:t>16 responses </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How many years of experience do you have?</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CBEF-4899-AEA4-CBAA8D6BA754}"/>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CBEF-4899-AEA4-CBAA8D6BA754}"/>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CBEF-4899-AEA4-CBAA8D6BA754}"/>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CBEF-4899-AEA4-CBAA8D6BA754}"/>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Sheet1!$A$2:$A$5</c:f>
              <c:strCache>
                <c:ptCount val="4"/>
                <c:pt idx="0">
                  <c:v>Less than a year</c:v>
                </c:pt>
                <c:pt idx="1">
                  <c:v>1-3 years</c:v>
                </c:pt>
                <c:pt idx="2">
                  <c:v>3-5 years</c:v>
                </c:pt>
                <c:pt idx="3">
                  <c:v>More than 5 years</c:v>
                </c:pt>
              </c:strCache>
            </c:strRef>
          </c:cat>
          <c:val>
            <c:numRef>
              <c:f>Sheet1!$B$2:$B$5</c:f>
              <c:numCache>
                <c:formatCode>General</c:formatCode>
                <c:ptCount val="4"/>
                <c:pt idx="0">
                  <c:v>2</c:v>
                </c:pt>
                <c:pt idx="1">
                  <c:v>4</c:v>
                </c:pt>
                <c:pt idx="2">
                  <c:v>7</c:v>
                </c:pt>
                <c:pt idx="3">
                  <c:v>3</c:v>
                </c:pt>
              </c:numCache>
            </c:numRef>
          </c:val>
          <c:extLst xmlns:c16r2="http://schemas.microsoft.com/office/drawing/2015/06/chart">
            <c:ext xmlns:c16="http://schemas.microsoft.com/office/drawing/2014/chart" uri="{C3380CC4-5D6E-409C-BE32-E72D297353CC}">
              <c16:uniqueId val="{00000008-CBEF-4899-AEA4-CBAA8D6BA754}"/>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Have you used a Hospital Information System (HIS) before this training?</a:t>
            </a:r>
            <a:br>
              <a:rPr lang="en-US" dirty="0"/>
            </a:br>
            <a:r>
              <a:rPr lang="en-US" sz="1100" dirty="0" smtClean="0"/>
              <a:t>16 </a:t>
            </a:r>
            <a:r>
              <a:rPr lang="en-US" sz="1100" dirty="0"/>
              <a:t>responses </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Have you used a Hospital Information System (HIS) before this training?</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54C8-47E6-887F-4F70813A16E0}"/>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54C8-47E6-887F-4F70813A16E0}"/>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Sheet1!$A$2:$A$3</c:f>
              <c:strCache>
                <c:ptCount val="2"/>
                <c:pt idx="0">
                  <c:v>Yes</c:v>
                </c:pt>
                <c:pt idx="1">
                  <c:v>No</c:v>
                </c:pt>
              </c:strCache>
            </c:strRef>
          </c:cat>
          <c:val>
            <c:numRef>
              <c:f>Sheet1!$B$2:$B$3</c:f>
              <c:numCache>
                <c:formatCode>General</c:formatCode>
                <c:ptCount val="2"/>
                <c:pt idx="0">
                  <c:v>14</c:v>
                </c:pt>
                <c:pt idx="1">
                  <c:v>2</c:v>
                </c:pt>
              </c:numCache>
            </c:numRef>
          </c:val>
          <c:extLst xmlns:c16r2="http://schemas.microsoft.com/office/drawing/2015/06/chart">
            <c:ext xmlns:c16="http://schemas.microsoft.com/office/drawing/2014/chart" uri="{C3380CC4-5D6E-409C-BE32-E72D297353CC}">
              <c16:uniqueId val="{00000004-54C8-47E6-887F-4F70813A16E0}"/>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How many years of experience do you have? </a:t>
            </a:r>
            <a:br>
              <a:rPr lang="en-US" dirty="0"/>
            </a:br>
            <a:r>
              <a:rPr lang="en-US" sz="1100" dirty="0"/>
              <a:t>6 responses</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How many years of experience do you have? �6 responses</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C2CD-4999-9163-EAD73FFA5F5B}"/>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C2CD-4999-9163-EAD73FFA5F5B}"/>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C2CD-4999-9163-EAD73FFA5F5B}"/>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C2CD-4999-9163-EAD73FFA5F5B}"/>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Sheet1!$A$2:$A$5</c:f>
              <c:strCache>
                <c:ptCount val="4"/>
                <c:pt idx="0">
                  <c:v>Less than a year</c:v>
                </c:pt>
                <c:pt idx="1">
                  <c:v>1-3 years</c:v>
                </c:pt>
                <c:pt idx="2">
                  <c:v>3-5 years</c:v>
                </c:pt>
                <c:pt idx="3">
                  <c:v>More than 5 years</c:v>
                </c:pt>
              </c:strCache>
            </c:strRef>
          </c:cat>
          <c:val>
            <c:numRef>
              <c:f>Sheet1!$B$2:$B$5</c:f>
              <c:numCache>
                <c:formatCode>General</c:formatCode>
                <c:ptCount val="4"/>
                <c:pt idx="0">
                  <c:v>0</c:v>
                </c:pt>
                <c:pt idx="1">
                  <c:v>1</c:v>
                </c:pt>
                <c:pt idx="2">
                  <c:v>1</c:v>
                </c:pt>
                <c:pt idx="3">
                  <c:v>4</c:v>
                </c:pt>
              </c:numCache>
            </c:numRef>
          </c:val>
          <c:extLst xmlns:c16r2="http://schemas.microsoft.com/office/drawing/2015/06/chart">
            <c:ext xmlns:c16="http://schemas.microsoft.com/office/drawing/2014/chart" uri="{C3380CC4-5D6E-409C-BE32-E72D297353CC}">
              <c16:uniqueId val="{00000008-C2CD-4999-9163-EAD73FFA5F5B}"/>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Have you used a Hospital Information System (HIS) before this training?</a:t>
            </a:r>
            <a:br>
              <a:rPr lang="en-US" dirty="0"/>
            </a:br>
            <a:r>
              <a:rPr lang="en-US" sz="1100" dirty="0"/>
              <a:t>6 responses </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Have you used a Hospital Information System (HIS) before this training?</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809C-4DCC-BBB0-9143FA2B6238}"/>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809C-4DCC-BBB0-9143FA2B6238}"/>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Sheet1!$A$2:$A$3</c:f>
              <c:strCache>
                <c:ptCount val="2"/>
                <c:pt idx="0">
                  <c:v>Yes</c:v>
                </c:pt>
                <c:pt idx="1">
                  <c:v>No</c:v>
                </c:pt>
              </c:strCache>
            </c:strRef>
          </c:cat>
          <c:val>
            <c:numRef>
              <c:f>Sheet1!$B$2:$B$3</c:f>
              <c:numCache>
                <c:formatCode>General</c:formatCode>
                <c:ptCount val="2"/>
                <c:pt idx="0">
                  <c:v>6</c:v>
                </c:pt>
                <c:pt idx="1">
                  <c:v>0</c:v>
                </c:pt>
              </c:numCache>
            </c:numRef>
          </c:val>
          <c:extLst xmlns:c16r2="http://schemas.microsoft.com/office/drawing/2015/06/chart">
            <c:ext xmlns:c16="http://schemas.microsoft.com/office/drawing/2014/chart" uri="{C3380CC4-5D6E-409C-BE32-E72D297353CC}">
              <c16:uniqueId val="{00000004-809C-4DCC-BBB0-9143FA2B6238}"/>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How do you enter patient's diagnosis in HIS?</a:t>
            </a:r>
          </a:p>
          <a:p>
            <a:pPr>
              <a:defRPr/>
            </a:pPr>
            <a:r>
              <a:rPr lang="en-US" sz="1000" dirty="0"/>
              <a:t>6</a:t>
            </a:r>
            <a:r>
              <a:rPr lang="en-US" sz="1000" baseline="0" dirty="0"/>
              <a:t> responses</a:t>
            </a:r>
            <a:endParaRPr lang="en-US" sz="1000"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How do you enter patient's diagnosis in HIS</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FD0A-4EC0-BF39-FAD6E976C39E}"/>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FD0A-4EC0-BF39-FAD6E976C39E}"/>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FD0A-4EC0-BF39-FAD6E976C39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Sheet1!$A$2:$A$4</c:f>
              <c:strCache>
                <c:ptCount val="3"/>
                <c:pt idx="0">
                  <c:v>Manually writing each time</c:v>
                </c:pt>
                <c:pt idx="1">
                  <c:v>Using order sets/ templates</c:v>
                </c:pt>
                <c:pt idx="2">
                  <c:v>Copying previous enteries and modifying them</c:v>
                </c:pt>
              </c:strCache>
            </c:strRef>
          </c:cat>
          <c:val>
            <c:numRef>
              <c:f>Sheet1!$B$2:$B$4</c:f>
              <c:numCache>
                <c:formatCode>General</c:formatCode>
                <c:ptCount val="3"/>
                <c:pt idx="0">
                  <c:v>1</c:v>
                </c:pt>
                <c:pt idx="1">
                  <c:v>3</c:v>
                </c:pt>
                <c:pt idx="2">
                  <c:v>2</c:v>
                </c:pt>
              </c:numCache>
            </c:numRef>
          </c:val>
          <c:extLst xmlns:c16r2="http://schemas.microsoft.com/office/drawing/2015/06/chart">
            <c:ext xmlns:c16="http://schemas.microsoft.com/office/drawing/2014/chart" uri="{C3380CC4-5D6E-409C-BE32-E72D297353CC}">
              <c16:uniqueId val="{00000006-FD0A-4EC0-BF39-FAD6E976C39E}"/>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6.7652861433412453E-2"/>
          <c:y val="0.72400587865743438"/>
          <c:w val="0.8836611771312336"/>
          <c:h val="0.2587119571257175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862" b="0" i="0" u="none" strike="noStrike" baseline="0" dirty="0">
                <a:effectLst/>
              </a:rPr>
              <a:t>How easy was it to learn and use HIS for daily tasks? </a:t>
            </a:r>
            <a:r>
              <a:rPr lang="en-US" sz="1862" b="0" i="1" u="none" strike="noStrike" baseline="0" dirty="0">
                <a:effectLst/>
              </a:rPr>
              <a:t>(Post-Implementation)</a:t>
            </a:r>
          </a:p>
          <a:p>
            <a:pPr>
              <a:defRPr/>
            </a:pPr>
            <a:r>
              <a:rPr lang="en-US" sz="1100" b="0" i="1" u="none" strike="noStrike" baseline="0" dirty="0">
                <a:effectLst/>
              </a:rPr>
              <a:t>16 responses</a:t>
            </a:r>
            <a:endParaRPr lang="en-IN" sz="1100" b="0"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Easy</c:v>
                </c:pt>
                <c:pt idx="1">
                  <c:v>Somewhat Easy</c:v>
                </c:pt>
                <c:pt idx="2">
                  <c:v>Neutral</c:v>
                </c:pt>
                <c:pt idx="3">
                  <c:v>Somewhat difficult</c:v>
                </c:pt>
                <c:pt idx="4">
                  <c:v>Very difficult</c:v>
                </c:pt>
              </c:strCache>
            </c:strRef>
          </c:cat>
          <c:val>
            <c:numRef>
              <c:f>Sheet1!$B$2:$B$6</c:f>
              <c:numCache>
                <c:formatCode>General</c:formatCode>
                <c:ptCount val="5"/>
                <c:pt idx="0">
                  <c:v>8</c:v>
                </c:pt>
                <c:pt idx="1">
                  <c:v>5</c:v>
                </c:pt>
                <c:pt idx="2">
                  <c:v>0</c:v>
                </c:pt>
                <c:pt idx="3">
                  <c:v>2</c:v>
                </c:pt>
                <c:pt idx="4">
                  <c:v>1</c:v>
                </c:pt>
              </c:numCache>
            </c:numRef>
          </c:val>
          <c:extLst xmlns:c16r2="http://schemas.microsoft.com/office/drawing/2015/06/chart">
            <c:ext xmlns:c16="http://schemas.microsoft.com/office/drawing/2014/chart" uri="{C3380CC4-5D6E-409C-BE32-E72D297353CC}">
              <c16:uniqueId val="{00000000-0ACA-4D2A-8FF9-4E79626077FA}"/>
            </c:ext>
          </c:extLst>
        </c:ser>
        <c:ser>
          <c:idx val="1"/>
          <c:order val="1"/>
          <c:tx>
            <c:strRef>
              <c:f>Sheet1!$C$1</c:f>
              <c:strCache>
                <c:ptCount val="1"/>
                <c:pt idx="0">
                  <c:v>Column1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Easy</c:v>
                </c:pt>
                <c:pt idx="1">
                  <c:v>Somewhat Easy</c:v>
                </c:pt>
                <c:pt idx="2">
                  <c:v>Neutral</c:v>
                </c:pt>
                <c:pt idx="3">
                  <c:v>Somewhat difficult</c:v>
                </c:pt>
                <c:pt idx="4">
                  <c:v>Very difficult</c:v>
                </c:pt>
              </c:strCache>
            </c:strRef>
          </c:cat>
          <c:val>
            <c:numRef>
              <c:f>Sheet1!$C$2:$C$6</c:f>
              <c:numCache>
                <c:formatCode>General</c:formatCode>
                <c:ptCount val="5"/>
              </c:numCache>
            </c:numRef>
          </c:val>
          <c:extLst xmlns:c16r2="http://schemas.microsoft.com/office/drawing/2015/06/chart">
            <c:ext xmlns:c16="http://schemas.microsoft.com/office/drawing/2014/chart" uri="{C3380CC4-5D6E-409C-BE32-E72D297353CC}">
              <c16:uniqueId val="{00000001-0ACA-4D2A-8FF9-4E79626077FA}"/>
            </c:ext>
          </c:extLst>
        </c:ser>
        <c:ser>
          <c:idx val="2"/>
          <c:order val="2"/>
          <c:tx>
            <c:strRef>
              <c:f>Sheet1!$D$1</c:f>
              <c:strCache>
                <c:ptCount val="1"/>
                <c:pt idx="0">
                  <c:v>Column2</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Easy</c:v>
                </c:pt>
                <c:pt idx="1">
                  <c:v>Somewhat Easy</c:v>
                </c:pt>
                <c:pt idx="2">
                  <c:v>Neutral</c:v>
                </c:pt>
                <c:pt idx="3">
                  <c:v>Somewhat difficult</c:v>
                </c:pt>
                <c:pt idx="4">
                  <c:v>Very difficult</c:v>
                </c:pt>
              </c:strCache>
            </c:strRef>
          </c:cat>
          <c:val>
            <c:numRef>
              <c:f>Sheet1!$D$2:$D$6</c:f>
              <c:numCache>
                <c:formatCode>General</c:formatCode>
                <c:ptCount val="5"/>
              </c:numCache>
            </c:numRef>
          </c:val>
          <c:extLst xmlns:c16r2="http://schemas.microsoft.com/office/drawing/2015/06/chart">
            <c:ext xmlns:c16="http://schemas.microsoft.com/office/drawing/2014/chart" uri="{C3380CC4-5D6E-409C-BE32-E72D297353CC}">
              <c16:uniqueId val="{00000002-0ACA-4D2A-8FF9-4E79626077FA}"/>
            </c:ext>
          </c:extLst>
        </c:ser>
        <c:dLbls>
          <c:dLblPos val="outEnd"/>
          <c:showLegendKey val="0"/>
          <c:showVal val="1"/>
          <c:showCatName val="0"/>
          <c:showSerName val="0"/>
          <c:showPercent val="0"/>
          <c:showBubbleSize val="0"/>
        </c:dLbls>
        <c:gapWidth val="182"/>
        <c:axId val="283795960"/>
        <c:axId val="283790472"/>
      </c:barChart>
      <c:catAx>
        <c:axId val="283795960"/>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3790472"/>
        <c:crosses val="autoZero"/>
        <c:auto val="1"/>
        <c:lblAlgn val="ctr"/>
        <c:lblOffset val="100"/>
        <c:noMultiLvlLbl val="0"/>
      </c:catAx>
      <c:valAx>
        <c:axId val="283790472"/>
        <c:scaling>
          <c:orientation val="minMax"/>
        </c:scaling>
        <c:delete val="1"/>
        <c:axPos val="b"/>
        <c:numFmt formatCode="General" sourceLinked="1"/>
        <c:majorTickMark val="out"/>
        <c:minorTickMark val="none"/>
        <c:tickLblPos val="nextTo"/>
        <c:crossAx val="28379596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dirty="0"/>
              <a:t>How easily can you add medications to a patient’s prescription? (Before &amp; After Training) </a:t>
            </a:r>
            <a:r>
              <a:rPr lang="en-US" dirty="0"/>
              <a:t/>
            </a:r>
            <a:br>
              <a:rPr lang="en-US" dirty="0"/>
            </a:br>
            <a:r>
              <a:rPr lang="en-US" sz="1000" dirty="0"/>
              <a:t>6 responses </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How easily can you add medications to a patient’s prescription? (Before &amp; After Training)</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D3ED-43BA-AECE-F1352D735C38}"/>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D3ED-43BA-AECE-F1352D735C38}"/>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D3ED-43BA-AECE-F1352D735C38}"/>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Sheet1!$A$2:$A$4</c:f>
              <c:strCache>
                <c:ptCount val="3"/>
                <c:pt idx="0">
                  <c:v>Manually enter every time</c:v>
                </c:pt>
                <c:pt idx="1">
                  <c:v>Use saved favorites</c:v>
                </c:pt>
                <c:pt idx="2">
                  <c:v>Use a combination of manual entry and saved favorites</c:v>
                </c:pt>
              </c:strCache>
            </c:strRef>
          </c:cat>
          <c:val>
            <c:numRef>
              <c:f>Sheet1!$B$2:$B$4</c:f>
              <c:numCache>
                <c:formatCode>General</c:formatCode>
                <c:ptCount val="3"/>
                <c:pt idx="0">
                  <c:v>1</c:v>
                </c:pt>
                <c:pt idx="1">
                  <c:v>3</c:v>
                </c:pt>
                <c:pt idx="2">
                  <c:v>2</c:v>
                </c:pt>
              </c:numCache>
            </c:numRef>
          </c:val>
          <c:extLst xmlns:c16r2="http://schemas.microsoft.com/office/drawing/2015/06/chart">
            <c:ext xmlns:c16="http://schemas.microsoft.com/office/drawing/2014/chart" uri="{C3380CC4-5D6E-409C-BE32-E72D297353CC}">
              <c16:uniqueId val="{00000006-D3ED-43BA-AECE-F1352D735C38}"/>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800" dirty="0"/>
              <a:t>What challenges do you still face after HIS training?</a:t>
            </a:r>
          </a:p>
          <a:p>
            <a:pPr>
              <a:defRPr/>
            </a:pPr>
            <a:r>
              <a:rPr lang="en-US" sz="1200" dirty="0"/>
              <a:t>6 responses</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What challenges do you still face after HIS training?</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CBEF-4899-AEA4-CBAA8D6BA754}"/>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CBEF-4899-AEA4-CBAA8D6BA754}"/>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CBEF-4899-AEA4-CBAA8D6BA754}"/>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CBEF-4899-AEA4-CBAA8D6BA754}"/>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dLbl>
            <c:dLbl>
              <c:idx val="2"/>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dLbl>
            <c:dLbl>
              <c:idx val="3"/>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lumMod val="7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Sheet1!$A$2:$A$5</c:f>
              <c:strCache>
                <c:ptCount val="4"/>
                <c:pt idx="0">
                  <c:v>Slow system response</c:v>
                </c:pt>
                <c:pt idx="1">
                  <c:v>Navigation between screen is not intuitive</c:v>
                </c:pt>
                <c:pt idx="2">
                  <c:v>Difficulty in entering data quickly</c:v>
                </c:pt>
                <c:pt idx="3">
                  <c:v>Lack of customization for personal prefernces </c:v>
                </c:pt>
              </c:strCache>
            </c:strRef>
          </c:cat>
          <c:val>
            <c:numRef>
              <c:f>Sheet1!$B$2:$B$5</c:f>
              <c:numCache>
                <c:formatCode>General</c:formatCode>
                <c:ptCount val="4"/>
                <c:pt idx="0">
                  <c:v>0</c:v>
                </c:pt>
                <c:pt idx="1">
                  <c:v>2</c:v>
                </c:pt>
                <c:pt idx="2">
                  <c:v>2</c:v>
                </c:pt>
                <c:pt idx="3">
                  <c:v>2</c:v>
                </c:pt>
              </c:numCache>
            </c:numRef>
          </c:val>
          <c:extLst xmlns:c16r2="http://schemas.microsoft.com/office/drawing/2015/06/chart">
            <c:ext xmlns:c16="http://schemas.microsoft.com/office/drawing/2014/chart" uri="{C3380CC4-5D6E-409C-BE32-E72D297353CC}">
              <c16:uniqueId val="{00000008-CBEF-4899-AEA4-CBAA8D6BA754}"/>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30-06-2025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407BCBBF-3B14-49EE-839D-F9D0F54BECC4}" type="slidenum">
              <a:rPr lang="en-IN" smtClean="0"/>
              <a:t>6</a:t>
            </a:fld>
            <a:endParaRPr lang="en-IN"/>
          </a:p>
        </p:txBody>
      </p:sp>
    </p:spTree>
    <p:extLst>
      <p:ext uri="{BB962C8B-B14F-4D97-AF65-F5344CB8AC3E}">
        <p14:creationId xmlns:p14="http://schemas.microsoft.com/office/powerpoint/2010/main" val="1848971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6FC516E-FE57-4B7C-A7E8-5DF6BF1D3665}" type="slidenum">
              <a:rPr lang="en-IN" smtClean="0"/>
              <a:t>9</a:t>
            </a:fld>
            <a:endParaRPr lang="en-IN" dirty="0"/>
          </a:p>
        </p:txBody>
      </p:sp>
    </p:spTree>
    <p:extLst>
      <p:ext uri="{BB962C8B-B14F-4D97-AF65-F5344CB8AC3E}">
        <p14:creationId xmlns:p14="http://schemas.microsoft.com/office/powerpoint/2010/main" val="4002142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30-06-2025</a:t>
            </a:fld>
            <a:endParaRPr lang="en-IN"/>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30-06-2025</a:t>
            </a:fld>
            <a:endParaRPr lang="en-IN"/>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30-06-2025</a:t>
            </a:fld>
            <a:endParaRPr lang="en-IN"/>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Only - IQVIA">
    <p:bg>
      <p:bgRef idx="1001">
        <a:schemeClr val="bg1"/>
      </p:bgRef>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xmlns=""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xmlns=""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24240872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30-06-2025</a:t>
            </a:fld>
            <a:endParaRPr lang="en-IN"/>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30-06-2025</a:t>
            </a:fld>
            <a:endParaRPr lang="en-IN"/>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30-06-2025</a:t>
            </a:fld>
            <a:endParaRPr lang="en-IN"/>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30-06-2025</a:t>
            </a:fld>
            <a:endParaRPr lang="en-IN"/>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30-06-2025</a:t>
            </a:fld>
            <a:endParaRPr lang="en-IN"/>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30-06-2025</a:t>
            </a:fld>
            <a:endParaRPr lang="en-IN"/>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30-06-2025</a:t>
            </a:fld>
            <a:endParaRPr lang="en-IN"/>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30-06-2025</a:t>
            </a:fld>
            <a:endParaRPr lang="en-IN"/>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30-06-2025</a:t>
            </a:fld>
            <a:endParaRPr lang="en-IN"/>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chart" Target="../charts/chart9.xml"/><Relationship Id="rId3" Type="http://schemas.openxmlformats.org/officeDocument/2006/relationships/slideLayout" Target="../slideLayouts/slideLayout12.xml"/><Relationship Id="rId7" Type="http://schemas.openxmlformats.org/officeDocument/2006/relationships/chart" Target="../charts/chart8.xml"/><Relationship Id="rId2" Type="http://schemas.openxmlformats.org/officeDocument/2006/relationships/tags" Target="../tags/tag4.xml"/><Relationship Id="rId1" Type="http://schemas.openxmlformats.org/officeDocument/2006/relationships/vmlDrawing" Target="../drawings/vmlDrawing4.vml"/><Relationship Id="rId6" Type="http://schemas.openxmlformats.org/officeDocument/2006/relationships/image" Target="../media/image1.png"/><Relationship Id="rId5" Type="http://schemas.openxmlformats.org/officeDocument/2006/relationships/image" Target="../media/image5.emf"/><Relationship Id="rId10" Type="http://schemas.openxmlformats.org/officeDocument/2006/relationships/chart" Target="../charts/chart11.xml"/><Relationship Id="rId4" Type="http://schemas.openxmlformats.org/officeDocument/2006/relationships/oleObject" Target="../embeddings/oleObject4.bin"/><Relationship Id="rId9" Type="http://schemas.openxmlformats.org/officeDocument/2006/relationships/chart" Target="../charts/chart10.xml"/></Relationships>
</file>

<file path=ppt/slides/_rels/slide11.xml.rels><?xml version="1.0" encoding="UTF-8" standalone="yes"?>
<Relationships xmlns="http://schemas.openxmlformats.org/package/2006/relationships"><Relationship Id="rId8" Type="http://schemas.openxmlformats.org/officeDocument/2006/relationships/chart" Target="../charts/chart13.xml"/><Relationship Id="rId3" Type="http://schemas.openxmlformats.org/officeDocument/2006/relationships/slideLayout" Target="../slideLayouts/slideLayout12.xml"/><Relationship Id="rId7" Type="http://schemas.openxmlformats.org/officeDocument/2006/relationships/chart" Target="../charts/chart12.xml"/><Relationship Id="rId2" Type="http://schemas.openxmlformats.org/officeDocument/2006/relationships/tags" Target="../tags/tag5.xml"/><Relationship Id="rId1" Type="http://schemas.openxmlformats.org/officeDocument/2006/relationships/vmlDrawing" Target="../drawings/vmlDrawing5.vml"/><Relationship Id="rId6" Type="http://schemas.openxmlformats.org/officeDocument/2006/relationships/image" Target="../media/image1.png"/><Relationship Id="rId11" Type="http://schemas.openxmlformats.org/officeDocument/2006/relationships/chart" Target="../charts/chart16.xml"/><Relationship Id="rId5" Type="http://schemas.openxmlformats.org/officeDocument/2006/relationships/image" Target="../media/image5.emf"/><Relationship Id="rId10" Type="http://schemas.openxmlformats.org/officeDocument/2006/relationships/chart" Target="../charts/chart15.xml"/><Relationship Id="rId4" Type="http://schemas.openxmlformats.org/officeDocument/2006/relationships/oleObject" Target="../embeddings/oleObject5.bin"/><Relationship Id="rId9" Type="http://schemas.openxmlformats.org/officeDocument/2006/relationships/chart" Target="../charts/chart14.xml"/></Relationships>
</file>

<file path=ppt/slides/_rels/slide12.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9.png"/><Relationship Id="rId3" Type="http://schemas.openxmlformats.org/officeDocument/2006/relationships/slideLayout" Target="../slideLayouts/slideLayout12.xml"/><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tags" Target="../tags/tag6.xml"/><Relationship Id="rId1" Type="http://schemas.openxmlformats.org/officeDocument/2006/relationships/vmlDrawing" Target="../drawings/vmlDrawing6.vml"/><Relationship Id="rId6" Type="http://schemas.openxmlformats.org/officeDocument/2006/relationships/image" Target="../media/image1.png"/><Relationship Id="rId11" Type="http://schemas.openxmlformats.org/officeDocument/2006/relationships/image" Target="../media/image8.png"/><Relationship Id="rId5" Type="http://schemas.openxmlformats.org/officeDocument/2006/relationships/image" Target="../media/image5.emf"/><Relationship Id="rId10" Type="http://schemas.openxmlformats.org/officeDocument/2006/relationships/image" Target="../media/image9.svg"/><Relationship Id="rId4" Type="http://schemas.openxmlformats.org/officeDocument/2006/relationships/oleObject" Target="../embeddings/oleObject6.bin"/><Relationship Id="rId9" Type="http://schemas.openxmlformats.org/officeDocument/2006/relationships/image" Target="../media/image7.png"/><Relationship Id="rId14" Type="http://schemas.openxmlformats.org/officeDocument/2006/relationships/image" Target="../media/image13.svg"/></Relationships>
</file>

<file path=ppt/slides/_rels/slide13.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9.png"/><Relationship Id="rId3" Type="http://schemas.openxmlformats.org/officeDocument/2006/relationships/slideLayout" Target="../slideLayouts/slideLayout12.xml"/><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tags" Target="../tags/tag7.xml"/><Relationship Id="rId1" Type="http://schemas.openxmlformats.org/officeDocument/2006/relationships/vmlDrawing" Target="../drawings/vmlDrawing7.vml"/><Relationship Id="rId6" Type="http://schemas.openxmlformats.org/officeDocument/2006/relationships/image" Target="../media/image1.png"/><Relationship Id="rId11" Type="http://schemas.openxmlformats.org/officeDocument/2006/relationships/image" Target="../media/image8.png"/><Relationship Id="rId5" Type="http://schemas.openxmlformats.org/officeDocument/2006/relationships/image" Target="../media/image5.emf"/><Relationship Id="rId10" Type="http://schemas.openxmlformats.org/officeDocument/2006/relationships/image" Target="../media/image9.svg"/><Relationship Id="rId4" Type="http://schemas.openxmlformats.org/officeDocument/2006/relationships/oleObject" Target="../embeddings/oleObject7.bin"/><Relationship Id="rId9" Type="http://schemas.openxmlformats.org/officeDocument/2006/relationships/image" Target="../media/image7.png"/><Relationship Id="rId14" Type="http://schemas.openxmlformats.org/officeDocument/2006/relationships/image" Target="../media/image13.svg"/></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4258/hir.2016.22.4.261" TargetMode="External"/><Relationship Id="rId2" Type="http://schemas.openxmlformats.org/officeDocument/2006/relationships/hyperlink" Target="https://www.researchgate.net/publication/343157910"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doi.org/10.1007/s10742-020-00238-0" TargetMode="External"/><Relationship Id="rId4" Type="http://schemas.openxmlformats.org/officeDocument/2006/relationships/hyperlink" Target="https://doi.org/10.47992/IJCSBE.2581.6942.0292"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1.png"/><Relationship Id="rId5" Type="http://schemas.openxmlformats.org/officeDocument/2006/relationships/image" Target="../media/image5.e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slideLayout" Target="../slideLayouts/slideLayout12.xml"/><Relationship Id="rId7" Type="http://schemas.openxmlformats.org/officeDocument/2006/relationships/chart" Target="../charts/chart1.xml"/><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1.png"/><Relationship Id="rId11" Type="http://schemas.openxmlformats.org/officeDocument/2006/relationships/chart" Target="../charts/chart5.xml"/><Relationship Id="rId5" Type="http://schemas.openxmlformats.org/officeDocument/2006/relationships/image" Target="../media/image5.emf"/><Relationship Id="rId10" Type="http://schemas.openxmlformats.org/officeDocument/2006/relationships/chart" Target="../charts/chart4.xml"/><Relationship Id="rId4" Type="http://schemas.openxmlformats.org/officeDocument/2006/relationships/oleObject" Target="../embeddings/oleObject2.bin"/><Relationship Id="rId9" Type="http://schemas.openxmlformats.org/officeDocument/2006/relationships/chart" Target="../charts/chart3.xml"/></Relationships>
</file>

<file path=ppt/slides/_rels/slide9.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slideLayout" Target="../slideLayouts/slideLayout12.xml"/><Relationship Id="rId7" Type="http://schemas.openxmlformats.org/officeDocument/2006/relationships/image" Target="../media/image1.png"/><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image" Target="../media/image5.emf"/><Relationship Id="rId5" Type="http://schemas.openxmlformats.org/officeDocument/2006/relationships/oleObject" Target="../embeddings/oleObject3.bin"/><Relationship Id="rId4" Type="http://schemas.openxmlformats.org/officeDocument/2006/relationships/notesSlide" Target="../notesSlides/notesSlide2.xml"/><Relationship Id="rId9"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89BD04-9EFD-5298-48E0-BBFFD10429A7}"/>
              </a:ext>
            </a:extLst>
          </p:cNvPr>
          <p:cNvSpPr>
            <a:spLocks noGrp="1"/>
          </p:cNvSpPr>
          <p:nvPr>
            <p:ph type="ctrTitle"/>
          </p:nvPr>
        </p:nvSpPr>
        <p:spPr/>
        <p:txBody>
          <a:bodyPr>
            <a:normAutofit/>
          </a:bodyPr>
          <a:lstStyle/>
          <a:p>
            <a:r>
              <a:rPr lang="en-US" sz="2400" b="1" dirty="0"/>
              <a:t>Evaluating the Effectiveness of Hospital Information System Training: A Case Study on Doctor and Nurse Training for OPD Registration, EMR Utilization, and Indentation Management at AINU Hospital, </a:t>
            </a:r>
            <a:r>
              <a:rPr lang="en-US" sz="2400" b="1" dirty="0" err="1"/>
              <a:t>Silliguri</a:t>
            </a:r>
            <a:r>
              <a:rPr lang="en-US" sz="2400" b="1" dirty="0"/>
              <a:t>, West Bengal.</a:t>
            </a:r>
            <a:r>
              <a:rPr lang="en-IN" sz="2400" dirty="0"/>
              <a:t/>
            </a:r>
            <a:br>
              <a:rPr lang="en-IN" sz="2400" dirty="0"/>
            </a:br>
            <a:r>
              <a:rPr lang="en-IN" sz="2400" dirty="0"/>
              <a:t/>
            </a:r>
            <a:br>
              <a:rPr lang="en-IN" sz="2400" dirty="0"/>
            </a:br>
            <a:r>
              <a:rPr lang="en-IN" sz="2400" b="1" dirty="0" smtClean="0"/>
              <a:t>Organisation : </a:t>
            </a:r>
            <a:r>
              <a:rPr lang="en-IN" sz="2400" b="1" dirty="0" err="1" smtClean="0"/>
              <a:t>MyHealthcare</a:t>
            </a:r>
            <a:r>
              <a:rPr lang="en-IN" sz="2400" b="1" dirty="0" smtClean="0"/>
              <a:t> Technologies </a:t>
            </a:r>
            <a:endParaRPr lang="en-IN" sz="2400" b="1" dirty="0"/>
          </a:p>
        </p:txBody>
      </p:sp>
      <p:sp>
        <p:nvSpPr>
          <p:cNvPr id="3" name="Subtitle 2">
            <a:extLst>
              <a:ext uri="{FF2B5EF4-FFF2-40B4-BE49-F238E27FC236}">
                <a16:creationId xmlns="" xmlns:a16="http://schemas.microsoft.com/office/drawing/2014/main" id="{7673AE62-677A-E7A9-D759-F10B648DEED4}"/>
              </a:ext>
            </a:extLst>
          </p:cNvPr>
          <p:cNvSpPr>
            <a:spLocks noGrp="1"/>
          </p:cNvSpPr>
          <p:nvPr>
            <p:ph type="subTitle" idx="1"/>
          </p:nvPr>
        </p:nvSpPr>
        <p:spPr/>
        <p:txBody>
          <a:bodyPr>
            <a:normAutofit/>
          </a:bodyPr>
          <a:lstStyle/>
          <a:p>
            <a:r>
              <a:rPr lang="en-IN" dirty="0" smtClean="0"/>
              <a:t>Clinical Team</a:t>
            </a:r>
          </a:p>
        </p:txBody>
      </p:sp>
      <p:sp>
        <p:nvSpPr>
          <p:cNvPr id="4" name="Slide Number Placeholder 3">
            <a:extLst>
              <a:ext uri="{FF2B5EF4-FFF2-40B4-BE49-F238E27FC236}">
                <a16:creationId xmlns=""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852" y="2844678"/>
            <a:ext cx="2771775" cy="1647825"/>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0637" y="2606675"/>
            <a:ext cx="2143125" cy="2133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extBox 5"/>
          <p:cNvSpPr txBox="1"/>
          <p:nvPr/>
        </p:nvSpPr>
        <p:spPr>
          <a:xfrm>
            <a:off x="6521381" y="5317230"/>
            <a:ext cx="3537019" cy="1477328"/>
          </a:xfrm>
          <a:prstGeom prst="rect">
            <a:avLst/>
          </a:prstGeom>
          <a:noFill/>
        </p:spPr>
        <p:txBody>
          <a:bodyPr wrap="square" rtlCol="0">
            <a:spAutoFit/>
          </a:bodyPr>
          <a:lstStyle/>
          <a:p>
            <a:r>
              <a:rPr lang="en-US" dirty="0"/>
              <a:t>Presented </a:t>
            </a:r>
            <a:r>
              <a:rPr lang="en-US" dirty="0" smtClean="0"/>
              <a:t>by: Dr. Vaibhav Sethi</a:t>
            </a:r>
          </a:p>
          <a:p>
            <a:r>
              <a:rPr lang="en-US" dirty="0" smtClean="0"/>
              <a:t>Healthcare IT(PG/23/125)</a:t>
            </a:r>
            <a:endParaRPr lang="en-IN" dirty="0"/>
          </a:p>
          <a:p>
            <a:r>
              <a:rPr lang="en-IN" dirty="0"/>
              <a:t>Mentor</a:t>
            </a:r>
            <a:r>
              <a:rPr lang="en-IN" dirty="0" smtClean="0"/>
              <a:t>:  </a:t>
            </a:r>
            <a:r>
              <a:rPr lang="en-IN" dirty="0" err="1" smtClean="0"/>
              <a:t>Dr.Sumant</a:t>
            </a:r>
            <a:r>
              <a:rPr lang="en-IN" dirty="0" smtClean="0"/>
              <a:t> </a:t>
            </a:r>
            <a:r>
              <a:rPr lang="en-IN" dirty="0"/>
              <a:t>Swain</a:t>
            </a:r>
          </a:p>
          <a:p>
            <a:r>
              <a:rPr lang="en-IN" dirty="0" smtClean="0"/>
              <a:t>                  IIHMR </a:t>
            </a:r>
            <a:r>
              <a:rPr lang="en-IN" dirty="0"/>
              <a:t>Delhi</a:t>
            </a:r>
          </a:p>
          <a:p>
            <a:endParaRPr lang="en-IN" dirty="0"/>
          </a:p>
        </p:txBody>
      </p:sp>
    </p:spTree>
    <p:extLst>
      <p:ext uri="{BB962C8B-B14F-4D97-AF65-F5344CB8AC3E}">
        <p14:creationId xmlns:p14="http://schemas.microsoft.com/office/powerpoint/2010/main" val="3199225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3D6290-AA8E-1E66-251D-7E770662BB96}"/>
            </a:ext>
          </a:extLst>
        </p:cNvPr>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0A49C1FC-0F2F-72CC-998D-6FF1E5AF93B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06" name="think-cell Slide" r:id="rId4" imgW="473" imgH="473" progId="TCLayout.ActiveDocument.1">
                  <p:embed/>
                </p:oleObj>
              </mc:Choice>
              <mc:Fallback>
                <p:oleObj name="think-cell Slide" r:id="rId4" imgW="473" imgH="47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4" name="Title 203781">
            <a:extLst>
              <a:ext uri="{FF2B5EF4-FFF2-40B4-BE49-F238E27FC236}">
                <a16:creationId xmlns:a16="http://schemas.microsoft.com/office/drawing/2014/main" xmlns="" id="{B0C5EDBC-E449-B1A5-670A-0306DA48B5EC}"/>
              </a:ext>
            </a:extLst>
          </p:cNvPr>
          <p:cNvSpPr>
            <a:spLocks noGrp="1"/>
          </p:cNvSpPr>
          <p:nvPr>
            <p:ph type="title"/>
          </p:nvPr>
        </p:nvSpPr>
        <p:spPr>
          <a:xfrm>
            <a:off x="411215" y="153633"/>
            <a:ext cx="11338560" cy="552622"/>
          </a:xfrm>
        </p:spPr>
        <p:txBody>
          <a:bodyPr>
            <a:normAutofit fontScale="90000"/>
          </a:bodyPr>
          <a:lstStyle/>
          <a:p>
            <a:r>
              <a:rPr lang="en-US" dirty="0">
                <a:latin typeface="Georgia" panose="02040502050405020303" pitchFamily="18" charset="0"/>
              </a:rPr>
              <a:t>Results (4/5)</a:t>
            </a:r>
            <a:br>
              <a:rPr lang="en-US" dirty="0">
                <a:latin typeface="Georgia" panose="02040502050405020303" pitchFamily="18" charset="0"/>
              </a:rPr>
            </a:br>
            <a:r>
              <a:rPr lang="en-US" sz="1300" dirty="0">
                <a:latin typeface="Georgia" panose="02040502050405020303" pitchFamily="18" charset="0"/>
              </a:rPr>
              <a:t>(Doctor’s Pain points)</a:t>
            </a:r>
            <a:endParaRPr lang="en-US" dirty="0">
              <a:latin typeface="Georgia" panose="02040502050405020303" pitchFamily="18" charset="0"/>
            </a:endParaRPr>
          </a:p>
        </p:txBody>
      </p:sp>
      <p:pic>
        <p:nvPicPr>
          <p:cNvPr id="25" name="Picture 24">
            <a:extLst>
              <a:ext uri="{FF2B5EF4-FFF2-40B4-BE49-F238E27FC236}">
                <a16:creationId xmlns:a16="http://schemas.microsoft.com/office/drawing/2014/main" xmlns="" id="{40651D02-F968-8710-019D-ADB873CC5D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12682" y="196152"/>
            <a:ext cx="1337093" cy="722295"/>
          </a:xfrm>
          <a:prstGeom prst="rect">
            <a:avLst/>
          </a:prstGeom>
        </p:spPr>
      </p:pic>
      <p:graphicFrame>
        <p:nvGraphicFramePr>
          <p:cNvPr id="6" name="Chart 5">
            <a:extLst>
              <a:ext uri="{FF2B5EF4-FFF2-40B4-BE49-F238E27FC236}">
                <a16:creationId xmlns:a16="http://schemas.microsoft.com/office/drawing/2014/main" xmlns="" id="{543AF6FB-EFDA-5745-552F-0175DC177319}"/>
              </a:ext>
            </a:extLst>
          </p:cNvPr>
          <p:cNvGraphicFramePr/>
          <p:nvPr>
            <p:extLst/>
          </p:nvPr>
        </p:nvGraphicFramePr>
        <p:xfrm>
          <a:off x="-16265" y="1969505"/>
          <a:ext cx="4139653" cy="359369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7" name="Chart 6">
            <a:extLst>
              <a:ext uri="{FF2B5EF4-FFF2-40B4-BE49-F238E27FC236}">
                <a16:creationId xmlns:a16="http://schemas.microsoft.com/office/drawing/2014/main" xmlns="" id="{AE582037-F220-87ED-247B-F63ED73527E9}"/>
              </a:ext>
            </a:extLst>
          </p:cNvPr>
          <p:cNvGraphicFramePr/>
          <p:nvPr>
            <p:extLst/>
          </p:nvPr>
        </p:nvGraphicFramePr>
        <p:xfrm>
          <a:off x="8561043" y="1715875"/>
          <a:ext cx="3574676" cy="4439117"/>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9" name="Chart 8">
            <a:extLst>
              <a:ext uri="{FF2B5EF4-FFF2-40B4-BE49-F238E27FC236}">
                <a16:creationId xmlns:a16="http://schemas.microsoft.com/office/drawing/2014/main" xmlns="" id="{4ED6B432-F3AC-995F-F3AB-0E3608FBD5D5}"/>
              </a:ext>
            </a:extLst>
          </p:cNvPr>
          <p:cNvGraphicFramePr/>
          <p:nvPr>
            <p:extLst/>
          </p:nvPr>
        </p:nvGraphicFramePr>
        <p:xfrm>
          <a:off x="4550219" y="510010"/>
          <a:ext cx="3518395" cy="291899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 name="Chart 2">
            <a:extLst>
              <a:ext uri="{FF2B5EF4-FFF2-40B4-BE49-F238E27FC236}">
                <a16:creationId xmlns:a16="http://schemas.microsoft.com/office/drawing/2014/main" xmlns="" id="{5FAE8600-719A-ECE2-9944-BF072B6D2A37}"/>
              </a:ext>
            </a:extLst>
          </p:cNvPr>
          <p:cNvGraphicFramePr/>
          <p:nvPr>
            <p:extLst/>
          </p:nvPr>
        </p:nvGraphicFramePr>
        <p:xfrm>
          <a:off x="4727685" y="3785377"/>
          <a:ext cx="3163461" cy="2987773"/>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57065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DF3B8F0-5501-5266-ADCC-5D58945A409E}"/>
            </a:ext>
          </a:extLst>
        </p:cNvPr>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82EE926E-E52E-0F9B-3776-783B9851FE8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30" name="think-cell Slide" r:id="rId4" imgW="473" imgH="473" progId="TCLayout.ActiveDocument.1">
                  <p:embed/>
                </p:oleObj>
              </mc:Choice>
              <mc:Fallback>
                <p:oleObj name="think-cell Slide" r:id="rId4" imgW="473" imgH="47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4" name="Title 203781">
            <a:extLst>
              <a:ext uri="{FF2B5EF4-FFF2-40B4-BE49-F238E27FC236}">
                <a16:creationId xmlns:a16="http://schemas.microsoft.com/office/drawing/2014/main" xmlns="" id="{7CA22573-D101-F77F-3BF4-0FC00799E9F7}"/>
              </a:ext>
            </a:extLst>
          </p:cNvPr>
          <p:cNvSpPr>
            <a:spLocks noGrp="1"/>
          </p:cNvSpPr>
          <p:nvPr>
            <p:ph type="title"/>
          </p:nvPr>
        </p:nvSpPr>
        <p:spPr>
          <a:xfrm>
            <a:off x="411215" y="153633"/>
            <a:ext cx="11338560" cy="552622"/>
          </a:xfrm>
        </p:spPr>
        <p:txBody>
          <a:bodyPr>
            <a:normAutofit fontScale="90000"/>
          </a:bodyPr>
          <a:lstStyle/>
          <a:p>
            <a:r>
              <a:rPr lang="en-US" dirty="0">
                <a:latin typeface="Georgia" panose="02040502050405020303" pitchFamily="18" charset="0"/>
              </a:rPr>
              <a:t>Results (5/5)</a:t>
            </a:r>
            <a:br>
              <a:rPr lang="en-US" dirty="0">
                <a:latin typeface="Georgia" panose="02040502050405020303" pitchFamily="18" charset="0"/>
              </a:rPr>
            </a:br>
            <a:r>
              <a:rPr lang="en-US" sz="1300" dirty="0">
                <a:latin typeface="Georgia" panose="02040502050405020303" pitchFamily="18" charset="0"/>
              </a:rPr>
              <a:t>(Nurses' Pain points)</a:t>
            </a:r>
            <a:endParaRPr lang="en-US" dirty="0">
              <a:latin typeface="Georgia" panose="02040502050405020303" pitchFamily="18" charset="0"/>
            </a:endParaRPr>
          </a:p>
        </p:txBody>
      </p:sp>
      <p:pic>
        <p:nvPicPr>
          <p:cNvPr id="25" name="Picture 24">
            <a:extLst>
              <a:ext uri="{FF2B5EF4-FFF2-40B4-BE49-F238E27FC236}">
                <a16:creationId xmlns:a16="http://schemas.microsoft.com/office/drawing/2014/main" xmlns="" id="{7F1D1BF0-0070-A22B-B90A-7A709CAFD6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12682" y="196152"/>
            <a:ext cx="1337093" cy="722295"/>
          </a:xfrm>
          <a:prstGeom prst="rect">
            <a:avLst/>
          </a:prstGeom>
        </p:spPr>
      </p:pic>
      <p:graphicFrame>
        <p:nvGraphicFramePr>
          <p:cNvPr id="6" name="Chart 5">
            <a:extLst>
              <a:ext uri="{FF2B5EF4-FFF2-40B4-BE49-F238E27FC236}">
                <a16:creationId xmlns:a16="http://schemas.microsoft.com/office/drawing/2014/main" xmlns="" id="{8A49544C-1DFE-B0AE-600F-8A55CD0AE840}"/>
              </a:ext>
            </a:extLst>
          </p:cNvPr>
          <p:cNvGraphicFramePr/>
          <p:nvPr>
            <p:extLst>
              <p:ext uri="{D42A27DB-BD31-4B8C-83A1-F6EECF244321}">
                <p14:modId xmlns:p14="http://schemas.microsoft.com/office/powerpoint/2010/main" val="1871244988"/>
              </p:ext>
            </p:extLst>
          </p:nvPr>
        </p:nvGraphicFramePr>
        <p:xfrm>
          <a:off x="137379" y="918447"/>
          <a:ext cx="2877415" cy="3034121"/>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7" name="Chart 6">
            <a:extLst>
              <a:ext uri="{FF2B5EF4-FFF2-40B4-BE49-F238E27FC236}">
                <a16:creationId xmlns:a16="http://schemas.microsoft.com/office/drawing/2014/main" xmlns="" id="{E09D61A2-F9D2-2F13-70B2-D34496D40599}"/>
              </a:ext>
            </a:extLst>
          </p:cNvPr>
          <p:cNvGraphicFramePr/>
          <p:nvPr>
            <p:extLst/>
          </p:nvPr>
        </p:nvGraphicFramePr>
        <p:xfrm>
          <a:off x="3404824" y="2918990"/>
          <a:ext cx="5294312" cy="393901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9" name="Chart 8">
            <a:extLst>
              <a:ext uri="{FF2B5EF4-FFF2-40B4-BE49-F238E27FC236}">
                <a16:creationId xmlns:a16="http://schemas.microsoft.com/office/drawing/2014/main" xmlns="" id="{607912B1-5747-E614-F089-3267D518D367}"/>
              </a:ext>
            </a:extLst>
          </p:cNvPr>
          <p:cNvGraphicFramePr/>
          <p:nvPr>
            <p:extLst>
              <p:ext uri="{D42A27DB-BD31-4B8C-83A1-F6EECF244321}">
                <p14:modId xmlns:p14="http://schemas.microsoft.com/office/powerpoint/2010/main" val="236645605"/>
              </p:ext>
            </p:extLst>
          </p:nvPr>
        </p:nvGraphicFramePr>
        <p:xfrm>
          <a:off x="8516611" y="1255461"/>
          <a:ext cx="3792142" cy="455233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 name="Chart 1">
            <a:extLst>
              <a:ext uri="{FF2B5EF4-FFF2-40B4-BE49-F238E27FC236}">
                <a16:creationId xmlns:a16="http://schemas.microsoft.com/office/drawing/2014/main" xmlns="" id="{C07A06C1-80B7-7939-82BE-2A10F0115AD7}"/>
              </a:ext>
            </a:extLst>
          </p:cNvPr>
          <p:cNvGraphicFramePr/>
          <p:nvPr>
            <p:extLst>
              <p:ext uri="{D42A27DB-BD31-4B8C-83A1-F6EECF244321}">
                <p14:modId xmlns:p14="http://schemas.microsoft.com/office/powerpoint/2010/main" val="1987481722"/>
              </p:ext>
            </p:extLst>
          </p:nvPr>
        </p:nvGraphicFramePr>
        <p:xfrm>
          <a:off x="411215" y="4060722"/>
          <a:ext cx="3081651" cy="2918990"/>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3" name="Chart 2">
            <a:extLst>
              <a:ext uri="{FF2B5EF4-FFF2-40B4-BE49-F238E27FC236}">
                <a16:creationId xmlns:a16="http://schemas.microsoft.com/office/drawing/2014/main" xmlns="" id="{2299BB25-6406-CB2B-40A5-35346FDB3FC7}"/>
              </a:ext>
            </a:extLst>
          </p:cNvPr>
          <p:cNvGraphicFramePr/>
          <p:nvPr>
            <p:extLst/>
          </p:nvPr>
        </p:nvGraphicFramePr>
        <p:xfrm>
          <a:off x="3841192" y="0"/>
          <a:ext cx="4478605" cy="2918990"/>
        </p:xfrm>
        <a:graphic>
          <a:graphicData uri="http://schemas.openxmlformats.org/drawingml/2006/chart">
            <c:chart xmlns:c="http://schemas.openxmlformats.org/drawingml/2006/chart" xmlns:r="http://schemas.openxmlformats.org/officeDocument/2006/relationships" r:id="rId11"/>
          </a:graphicData>
        </a:graphic>
      </p:graphicFrame>
    </p:spTree>
    <p:extLst>
      <p:ext uri="{BB962C8B-B14F-4D97-AF65-F5344CB8AC3E}">
        <p14:creationId xmlns:p14="http://schemas.microsoft.com/office/powerpoint/2010/main" val="2656856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570630E-430E-1204-DFDB-C89EF1AFA901}"/>
            </a:ext>
          </a:extLst>
        </p:cNvPr>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94E78548-597F-BB9F-3823-A4C707D8CAEB}"/>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54" name="think-cell Slide" r:id="rId4" imgW="473" imgH="473" progId="TCLayout.ActiveDocument.1">
                  <p:embed/>
                </p:oleObj>
              </mc:Choice>
              <mc:Fallback>
                <p:oleObj name="think-cell Slide" r:id="rId4" imgW="473" imgH="47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5" name="Picture 24">
            <a:extLst>
              <a:ext uri="{FF2B5EF4-FFF2-40B4-BE49-F238E27FC236}">
                <a16:creationId xmlns:a16="http://schemas.microsoft.com/office/drawing/2014/main" xmlns="" id="{30D56236-4333-27F2-3EBE-608A60343C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12682" y="196152"/>
            <a:ext cx="1337093" cy="722295"/>
          </a:xfrm>
          <a:prstGeom prst="rect">
            <a:avLst/>
          </a:prstGeom>
        </p:spPr>
      </p:pic>
      <p:sp>
        <p:nvSpPr>
          <p:cNvPr id="15" name="Title 203781">
            <a:extLst>
              <a:ext uri="{FF2B5EF4-FFF2-40B4-BE49-F238E27FC236}">
                <a16:creationId xmlns:a16="http://schemas.microsoft.com/office/drawing/2014/main" xmlns="" id="{F7879515-BF4D-E615-C6F4-2CC418326E11}"/>
              </a:ext>
            </a:extLst>
          </p:cNvPr>
          <p:cNvSpPr>
            <a:spLocks noGrp="1"/>
          </p:cNvSpPr>
          <p:nvPr>
            <p:ph type="title"/>
          </p:nvPr>
        </p:nvSpPr>
        <p:spPr>
          <a:xfrm>
            <a:off x="411215" y="26480"/>
            <a:ext cx="11338560" cy="768263"/>
          </a:xfrm>
        </p:spPr>
        <p:txBody>
          <a:bodyPr/>
          <a:lstStyle/>
          <a:p>
            <a:r>
              <a:rPr lang="en-US" dirty="0">
                <a:latin typeface="Georgia" panose="02040502050405020303" pitchFamily="18" charset="0"/>
              </a:rPr>
              <a:t>Discussion (1/2)</a:t>
            </a:r>
          </a:p>
        </p:txBody>
      </p:sp>
      <p:sp>
        <p:nvSpPr>
          <p:cNvPr id="2" name="Oval 1">
            <a:extLst>
              <a:ext uri="{FF2B5EF4-FFF2-40B4-BE49-F238E27FC236}">
                <a16:creationId xmlns:a16="http://schemas.microsoft.com/office/drawing/2014/main" xmlns="" id="{749BEC64-6C01-8597-7682-90FE8DE3C758}"/>
              </a:ext>
            </a:extLst>
          </p:cNvPr>
          <p:cNvSpPr>
            <a:spLocks noChangeAspect="1"/>
          </p:cNvSpPr>
          <p:nvPr/>
        </p:nvSpPr>
        <p:spPr bwMode="gray">
          <a:xfrm>
            <a:off x="381000" y="2263831"/>
            <a:ext cx="2387306" cy="2387306"/>
          </a:xfrm>
          <a:prstGeom prst="ellipse">
            <a:avLst/>
          </a:prstGeom>
          <a:solidFill>
            <a:schemeClr val="bg1"/>
          </a:solidFill>
          <a:ln w="19050">
            <a:solidFill>
              <a:srgbClr val="CACED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3" name="Oval 2">
            <a:extLst>
              <a:ext uri="{FF2B5EF4-FFF2-40B4-BE49-F238E27FC236}">
                <a16:creationId xmlns:a16="http://schemas.microsoft.com/office/drawing/2014/main" xmlns="" id="{7ADF2CD6-A4D2-8000-8C1B-0047F9545557}"/>
              </a:ext>
            </a:extLst>
          </p:cNvPr>
          <p:cNvSpPr>
            <a:spLocks noChangeAspect="1"/>
          </p:cNvSpPr>
          <p:nvPr/>
        </p:nvSpPr>
        <p:spPr bwMode="gray">
          <a:xfrm>
            <a:off x="564639" y="2447470"/>
            <a:ext cx="2020028" cy="2020028"/>
          </a:xfrm>
          <a:prstGeom prst="ellipse">
            <a:avLst/>
          </a:pr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algn="ctr">
              <a:lnSpc>
                <a:spcPct val="100000"/>
              </a:lnSpc>
              <a:spcAft>
                <a:spcPts val="300"/>
              </a:spcAft>
              <a:defRPr/>
            </a:pPr>
            <a:r>
              <a:rPr lang="da-DK" sz="2000" b="1" dirty="0">
                <a:solidFill>
                  <a:schemeClr val="bg1"/>
                </a:solidFill>
              </a:rPr>
              <a:t>Pre – Training</a:t>
            </a:r>
          </a:p>
          <a:p>
            <a:pPr lvl="0" algn="ctr">
              <a:lnSpc>
                <a:spcPct val="100000"/>
              </a:lnSpc>
              <a:spcAft>
                <a:spcPts val="300"/>
              </a:spcAft>
              <a:defRPr/>
            </a:pPr>
            <a:r>
              <a:rPr lang="da-DK" sz="2000" b="1" dirty="0">
                <a:solidFill>
                  <a:schemeClr val="bg1"/>
                </a:solidFill>
              </a:rPr>
              <a:t>(Doctors &amp; Nurses) </a:t>
            </a:r>
          </a:p>
        </p:txBody>
      </p:sp>
      <p:cxnSp>
        <p:nvCxnSpPr>
          <p:cNvPr id="4" name="Connector: Elbow 3">
            <a:extLst>
              <a:ext uri="{FF2B5EF4-FFF2-40B4-BE49-F238E27FC236}">
                <a16:creationId xmlns:a16="http://schemas.microsoft.com/office/drawing/2014/main" xmlns="" id="{B921BF20-C739-34FB-6EC1-5A850449EBF2}"/>
              </a:ext>
            </a:extLst>
          </p:cNvPr>
          <p:cNvCxnSpPr>
            <a:cxnSpLocks/>
            <a:stCxn id="2" idx="6"/>
            <a:endCxn id="6" idx="1"/>
          </p:cNvCxnSpPr>
          <p:nvPr/>
        </p:nvCxnSpPr>
        <p:spPr bwMode="gray">
          <a:xfrm flipV="1">
            <a:off x="2768306" y="1757377"/>
            <a:ext cx="691173" cy="1700107"/>
          </a:xfrm>
          <a:prstGeom prst="bentConnector3">
            <a:avLst>
              <a:gd name="adj1" fmla="val 50000"/>
            </a:avLst>
          </a:prstGeom>
          <a:ln w="19050">
            <a:solidFill>
              <a:srgbClr val="CACED0"/>
            </a:solidFill>
          </a:ln>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xmlns="" id="{7DC7DD7A-7E81-2F10-E2D0-C35528B0506B}"/>
              </a:ext>
            </a:extLst>
          </p:cNvPr>
          <p:cNvCxnSpPr>
            <a:cxnSpLocks/>
            <a:stCxn id="2" idx="6"/>
            <a:endCxn id="51" idx="1"/>
          </p:cNvCxnSpPr>
          <p:nvPr/>
        </p:nvCxnSpPr>
        <p:spPr bwMode="gray">
          <a:xfrm flipV="1">
            <a:off x="2768306" y="3017535"/>
            <a:ext cx="1346493" cy="439949"/>
          </a:xfrm>
          <a:prstGeom prst="bentConnector3">
            <a:avLst>
              <a:gd name="adj1" fmla="val 25595"/>
            </a:avLst>
          </a:prstGeom>
          <a:ln w="19050">
            <a:solidFill>
              <a:srgbClr val="CACED0"/>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xmlns="" id="{585727AE-DBAA-8768-87F3-538450DD3257}"/>
              </a:ext>
            </a:extLst>
          </p:cNvPr>
          <p:cNvSpPr/>
          <p:nvPr/>
        </p:nvSpPr>
        <p:spPr bwMode="gray">
          <a:xfrm>
            <a:off x="3459479" y="1636067"/>
            <a:ext cx="415889" cy="2426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7" name="Rectangle: Rounded Corners 6">
            <a:extLst>
              <a:ext uri="{FF2B5EF4-FFF2-40B4-BE49-F238E27FC236}">
                <a16:creationId xmlns:a16="http://schemas.microsoft.com/office/drawing/2014/main" xmlns="" id="{7D8C4750-2937-6000-BA6F-7AD5F2B5AC8F}"/>
              </a:ext>
            </a:extLst>
          </p:cNvPr>
          <p:cNvSpPr>
            <a:spLocks/>
          </p:cNvSpPr>
          <p:nvPr/>
        </p:nvSpPr>
        <p:spPr bwMode="gray">
          <a:xfrm>
            <a:off x="4064000" y="1250922"/>
            <a:ext cx="7017229" cy="1012176"/>
          </a:xfrm>
          <a:prstGeom prst="roundRect">
            <a:avLst>
              <a:gd name="adj" fmla="val 1391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9" name="Freeform: Shape 8">
            <a:extLst>
              <a:ext uri="{FF2B5EF4-FFF2-40B4-BE49-F238E27FC236}">
                <a16:creationId xmlns:a16="http://schemas.microsoft.com/office/drawing/2014/main" xmlns="" id="{FDD0EDDE-B7A8-14C1-F80F-4C04DE02A0E3}"/>
              </a:ext>
            </a:extLst>
          </p:cNvPr>
          <p:cNvSpPr/>
          <p:nvPr/>
        </p:nvSpPr>
        <p:spPr bwMode="gray">
          <a:xfrm rot="16200000">
            <a:off x="3603267" y="1107134"/>
            <a:ext cx="1012907" cy="1300483"/>
          </a:xfrm>
          <a:custGeom>
            <a:avLst/>
            <a:gdLst>
              <a:gd name="connsiteX0" fmla="*/ 1012907 w 1012907"/>
              <a:gd name="connsiteY0" fmla="*/ 146598 h 1246714"/>
              <a:gd name="connsiteX1" fmla="*/ 1012907 w 1012907"/>
              <a:gd name="connsiteY1" fmla="*/ 818640 h 1246714"/>
              <a:gd name="connsiteX2" fmla="*/ 6109 w 1012907"/>
              <a:gd name="connsiteY2" fmla="*/ 1246714 h 1246714"/>
              <a:gd name="connsiteX3" fmla="*/ 0 w 1012907"/>
              <a:gd name="connsiteY3" fmla="*/ 1216452 h 1246714"/>
              <a:gd name="connsiteX4" fmla="*/ 0 w 1012907"/>
              <a:gd name="connsiteY4" fmla="*/ 146598 h 1246714"/>
              <a:gd name="connsiteX5" fmla="*/ 146598 w 1012907"/>
              <a:gd name="connsiteY5" fmla="*/ 0 h 1246714"/>
              <a:gd name="connsiteX6" fmla="*/ 866309 w 1012907"/>
              <a:gd name="connsiteY6" fmla="*/ 0 h 1246714"/>
              <a:gd name="connsiteX7" fmla="*/ 1012907 w 1012907"/>
              <a:gd name="connsiteY7" fmla="*/ 146598 h 12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2907" h="1246714">
                <a:moveTo>
                  <a:pt x="1012907" y="146598"/>
                </a:moveTo>
                <a:lnTo>
                  <a:pt x="1012907" y="818640"/>
                </a:lnTo>
                <a:lnTo>
                  <a:pt x="6109" y="1246714"/>
                </a:lnTo>
                <a:lnTo>
                  <a:pt x="0" y="1216452"/>
                </a:lnTo>
                <a:lnTo>
                  <a:pt x="0" y="146598"/>
                </a:lnTo>
                <a:cubicBezTo>
                  <a:pt x="0" y="65634"/>
                  <a:pt x="65634" y="0"/>
                  <a:pt x="146598" y="0"/>
                </a:cubicBezTo>
                <a:lnTo>
                  <a:pt x="866309" y="0"/>
                </a:lnTo>
                <a:cubicBezTo>
                  <a:pt x="947273" y="0"/>
                  <a:pt x="1012907" y="65634"/>
                  <a:pt x="1012907" y="14659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pic>
        <p:nvPicPr>
          <p:cNvPr id="10" name="Graphic 9">
            <a:extLst>
              <a:ext uri="{FF2B5EF4-FFF2-40B4-BE49-F238E27FC236}">
                <a16:creationId xmlns:a16="http://schemas.microsoft.com/office/drawing/2014/main" xmlns="" id="{32CC3A68-D278-BE7F-F4BD-C3559A064A26}"/>
              </a:ext>
            </a:extLst>
          </p:cNvPr>
          <p:cNvPicPr>
            <a:picLocks/>
          </p:cNvPicPr>
          <p:nvPr/>
        </p:nvPicPr>
        <p:blipFill>
          <a:blip r:embed="rId7">
            <a:extLst>
              <a:ext uri="{96DAC541-7B7A-43D3-8B79-37D633B846F1}">
                <asvg:svgBlip xmlns:asvg="http://schemas.microsoft.com/office/drawing/2016/SVG/main" xmlns="" r:embed="rId8"/>
              </a:ext>
            </a:extLst>
          </a:blip>
          <a:stretch>
            <a:fillRect/>
          </a:stretch>
        </p:blipFill>
        <p:spPr bwMode="gray">
          <a:xfrm>
            <a:off x="3594233" y="1391615"/>
            <a:ext cx="731520" cy="731520"/>
          </a:xfrm>
          <a:prstGeom prst="rect">
            <a:avLst/>
          </a:prstGeom>
        </p:spPr>
      </p:pic>
      <p:sp>
        <p:nvSpPr>
          <p:cNvPr id="11" name="TextBox 10">
            <a:extLst>
              <a:ext uri="{FF2B5EF4-FFF2-40B4-BE49-F238E27FC236}">
                <a16:creationId xmlns:a16="http://schemas.microsoft.com/office/drawing/2014/main" xmlns="" id="{FE46E2B2-FD2B-88D9-0953-0946107E1240}"/>
              </a:ext>
            </a:extLst>
          </p:cNvPr>
          <p:cNvSpPr txBox="1"/>
          <p:nvPr/>
        </p:nvSpPr>
        <p:spPr bwMode="gray">
          <a:xfrm>
            <a:off x="4868607" y="1268173"/>
            <a:ext cx="6212621" cy="1023357"/>
          </a:xfrm>
          <a:prstGeom prst="rect">
            <a:avLst/>
          </a:prstGeom>
          <a:noFill/>
        </p:spPr>
        <p:txBody>
          <a:bodyPr wrap="square" lIns="91440" tIns="45720" rIns="91440" rtlCol="0">
            <a:spAutoFit/>
          </a:bodyPr>
          <a:lstStyle/>
          <a:p>
            <a:pPr lvl="0">
              <a:lnSpc>
                <a:spcPct val="100000"/>
              </a:lnSpc>
              <a:spcAft>
                <a:spcPts val="300"/>
              </a:spcAft>
              <a:defRPr/>
            </a:pPr>
            <a:r>
              <a:rPr lang="en-IN" sz="1600" b="1" dirty="0">
                <a:solidFill>
                  <a:schemeClr val="accent1"/>
                </a:solidFill>
              </a:rPr>
              <a:t>Baseline HIS Experience</a:t>
            </a:r>
          </a:p>
          <a:p>
            <a:pPr lvl="0">
              <a:lnSpc>
                <a:spcPct val="100000"/>
              </a:lnSpc>
              <a:spcAft>
                <a:spcPts val="300"/>
              </a:spcAft>
              <a:defRPr/>
            </a:pPr>
            <a:r>
              <a:rPr lang="en-US" sz="1400" dirty="0"/>
              <a:t>All participants had prior exposure to the Hospital Information System (HIS), providing a foundational familiarity that enabled a focused assessment of training impact.</a:t>
            </a:r>
            <a:endParaRPr lang="da-DK" sz="1400" dirty="0">
              <a:latin typeface="Calibri" panose="020F0502020204030204" pitchFamily="34" charset="0"/>
              <a:cs typeface="Calibri" panose="020F0502020204030204" pitchFamily="34" charset="0"/>
            </a:endParaRPr>
          </a:p>
        </p:txBody>
      </p:sp>
      <p:sp>
        <p:nvSpPr>
          <p:cNvPr id="16" name="Rectangle: Rounded Corners 15">
            <a:extLst>
              <a:ext uri="{FF2B5EF4-FFF2-40B4-BE49-F238E27FC236}">
                <a16:creationId xmlns:a16="http://schemas.microsoft.com/office/drawing/2014/main" xmlns="" id="{50DBF7C2-DF91-D253-9EC5-E436F8EB363B}"/>
              </a:ext>
            </a:extLst>
          </p:cNvPr>
          <p:cNvSpPr>
            <a:spLocks/>
          </p:cNvSpPr>
          <p:nvPr/>
        </p:nvSpPr>
        <p:spPr bwMode="gray">
          <a:xfrm>
            <a:off x="4719817" y="2511813"/>
            <a:ext cx="7017229" cy="1012176"/>
          </a:xfrm>
          <a:prstGeom prst="roundRect">
            <a:avLst>
              <a:gd name="adj" fmla="val 1391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17" name="TextBox 16">
            <a:extLst>
              <a:ext uri="{FF2B5EF4-FFF2-40B4-BE49-F238E27FC236}">
                <a16:creationId xmlns:a16="http://schemas.microsoft.com/office/drawing/2014/main" xmlns="" id="{6399BBA3-885D-78F6-185C-EFB404648299}"/>
              </a:ext>
            </a:extLst>
          </p:cNvPr>
          <p:cNvSpPr txBox="1"/>
          <p:nvPr/>
        </p:nvSpPr>
        <p:spPr bwMode="gray">
          <a:xfrm>
            <a:off x="5415282" y="2565212"/>
            <a:ext cx="6334492" cy="807913"/>
          </a:xfrm>
          <a:prstGeom prst="rect">
            <a:avLst/>
          </a:prstGeom>
          <a:noFill/>
        </p:spPr>
        <p:txBody>
          <a:bodyPr wrap="square" lIns="91440" tIns="45720" rIns="91440" rtlCol="0">
            <a:spAutoFit/>
          </a:bodyPr>
          <a:lstStyle/>
          <a:p>
            <a:pPr lvl="0">
              <a:lnSpc>
                <a:spcPct val="100000"/>
              </a:lnSpc>
              <a:spcAft>
                <a:spcPts val="300"/>
              </a:spcAft>
              <a:defRPr/>
            </a:pPr>
            <a:r>
              <a:rPr lang="en-IN" sz="1600" b="1" dirty="0">
                <a:solidFill>
                  <a:schemeClr val="accent2"/>
                </a:solidFill>
              </a:rPr>
              <a:t>Diagnosis Entry Pattern</a:t>
            </a:r>
          </a:p>
          <a:p>
            <a:pPr lvl="0">
              <a:lnSpc>
                <a:spcPct val="100000"/>
              </a:lnSpc>
              <a:spcAft>
                <a:spcPts val="300"/>
              </a:spcAft>
              <a:defRPr/>
            </a:pPr>
            <a:r>
              <a:rPr lang="en-US" sz="1400" dirty="0"/>
              <a:t>Before training, 75% of users entered diagnoses manually for every case, indicating underutilization of tools like order sets or saved templates</a:t>
            </a:r>
            <a:endParaRPr lang="da-DK" sz="1400" dirty="0">
              <a:latin typeface="Calibri" panose="020F0502020204030204" pitchFamily="34" charset="0"/>
              <a:cs typeface="Calibri" panose="020F0502020204030204" pitchFamily="34" charset="0"/>
            </a:endParaRPr>
          </a:p>
        </p:txBody>
      </p:sp>
      <p:sp>
        <p:nvSpPr>
          <p:cNvPr id="18" name="Rectangle: Rounded Corners 17">
            <a:extLst>
              <a:ext uri="{FF2B5EF4-FFF2-40B4-BE49-F238E27FC236}">
                <a16:creationId xmlns:a16="http://schemas.microsoft.com/office/drawing/2014/main" xmlns="" id="{27A3A9E4-BFC0-34F7-EFE4-1DB408E2D5FA}"/>
              </a:ext>
            </a:extLst>
          </p:cNvPr>
          <p:cNvSpPr>
            <a:spLocks/>
          </p:cNvSpPr>
          <p:nvPr/>
        </p:nvSpPr>
        <p:spPr bwMode="gray">
          <a:xfrm>
            <a:off x="4064000" y="3772704"/>
            <a:ext cx="7479071" cy="1012176"/>
          </a:xfrm>
          <a:prstGeom prst="roundRect">
            <a:avLst>
              <a:gd name="adj" fmla="val 1391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19" name="TextBox 18">
            <a:extLst>
              <a:ext uri="{FF2B5EF4-FFF2-40B4-BE49-F238E27FC236}">
                <a16:creationId xmlns:a16="http://schemas.microsoft.com/office/drawing/2014/main" xmlns="" id="{B0AABB50-A4A9-C8F4-C743-13EBEE3EA4E0}"/>
              </a:ext>
            </a:extLst>
          </p:cNvPr>
          <p:cNvSpPr txBox="1"/>
          <p:nvPr/>
        </p:nvSpPr>
        <p:spPr bwMode="gray">
          <a:xfrm>
            <a:off x="4868607" y="3790282"/>
            <a:ext cx="6389328" cy="1023357"/>
          </a:xfrm>
          <a:prstGeom prst="rect">
            <a:avLst/>
          </a:prstGeom>
          <a:noFill/>
        </p:spPr>
        <p:txBody>
          <a:bodyPr wrap="square" lIns="91440" tIns="45720" rIns="91440" rtlCol="0">
            <a:spAutoFit/>
          </a:bodyPr>
          <a:lstStyle/>
          <a:p>
            <a:pPr lvl="0">
              <a:lnSpc>
                <a:spcPct val="100000"/>
              </a:lnSpc>
              <a:spcAft>
                <a:spcPts val="300"/>
              </a:spcAft>
              <a:defRPr/>
            </a:pPr>
            <a:r>
              <a:rPr lang="en-IN" sz="1600" b="1" dirty="0">
                <a:solidFill>
                  <a:schemeClr val="accent3"/>
                </a:solidFill>
              </a:rPr>
              <a:t>Workflow Challenges</a:t>
            </a:r>
          </a:p>
          <a:p>
            <a:pPr lvl="0">
              <a:lnSpc>
                <a:spcPct val="100000"/>
              </a:lnSpc>
              <a:spcAft>
                <a:spcPts val="300"/>
              </a:spcAft>
              <a:defRPr/>
            </a:pPr>
            <a:r>
              <a:rPr lang="en-US" sz="1400" dirty="0"/>
              <a:t>Many respondents faced difficulties with critical workflows such as raising admission/surgery requests and ordering medications, reflecting gaps in system navigation skills.</a:t>
            </a:r>
            <a:endParaRPr lang="da-DK" sz="1400" dirty="0">
              <a:latin typeface="Calibri" panose="020F0502020204030204" pitchFamily="34" charset="0"/>
              <a:cs typeface="Calibri" panose="020F0502020204030204" pitchFamily="34" charset="0"/>
            </a:endParaRPr>
          </a:p>
        </p:txBody>
      </p:sp>
      <p:sp>
        <p:nvSpPr>
          <p:cNvPr id="20" name="Rectangle: Rounded Corners 19">
            <a:extLst>
              <a:ext uri="{FF2B5EF4-FFF2-40B4-BE49-F238E27FC236}">
                <a16:creationId xmlns:a16="http://schemas.microsoft.com/office/drawing/2014/main" xmlns="" id="{270A605B-E4D9-624C-68BF-D2A00875FC38}"/>
              </a:ext>
            </a:extLst>
          </p:cNvPr>
          <p:cNvSpPr>
            <a:spLocks/>
          </p:cNvSpPr>
          <p:nvPr/>
        </p:nvSpPr>
        <p:spPr bwMode="gray">
          <a:xfrm>
            <a:off x="4719817" y="5034327"/>
            <a:ext cx="7017229" cy="1012176"/>
          </a:xfrm>
          <a:prstGeom prst="roundRect">
            <a:avLst>
              <a:gd name="adj" fmla="val 1391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33" name="TextBox 32">
            <a:extLst>
              <a:ext uri="{FF2B5EF4-FFF2-40B4-BE49-F238E27FC236}">
                <a16:creationId xmlns:a16="http://schemas.microsoft.com/office/drawing/2014/main" xmlns="" id="{D8C9E444-3EA5-D655-6D3E-0B3574F85E02}"/>
              </a:ext>
            </a:extLst>
          </p:cNvPr>
          <p:cNvSpPr txBox="1"/>
          <p:nvPr/>
        </p:nvSpPr>
        <p:spPr bwMode="gray">
          <a:xfrm>
            <a:off x="5422236" y="5117355"/>
            <a:ext cx="6003121" cy="807913"/>
          </a:xfrm>
          <a:prstGeom prst="rect">
            <a:avLst/>
          </a:prstGeom>
          <a:noFill/>
        </p:spPr>
        <p:txBody>
          <a:bodyPr wrap="square" lIns="91440" tIns="45720" rIns="91440" rtlCol="0">
            <a:spAutoFit/>
          </a:bodyPr>
          <a:lstStyle/>
          <a:p>
            <a:pPr lvl="0">
              <a:lnSpc>
                <a:spcPct val="100000"/>
              </a:lnSpc>
              <a:spcAft>
                <a:spcPts val="300"/>
              </a:spcAft>
              <a:defRPr/>
            </a:pPr>
            <a:r>
              <a:rPr lang="en-IN" sz="1600" b="1" dirty="0">
                <a:solidFill>
                  <a:schemeClr val="accent4"/>
                </a:solidFill>
              </a:rPr>
              <a:t>System Usage Barriers</a:t>
            </a:r>
          </a:p>
          <a:p>
            <a:pPr lvl="0">
              <a:lnSpc>
                <a:spcPct val="100000"/>
              </a:lnSpc>
              <a:spcAft>
                <a:spcPts val="300"/>
              </a:spcAft>
              <a:defRPr/>
            </a:pPr>
            <a:r>
              <a:rPr lang="en-US" sz="1400" dirty="0"/>
              <a:t>Manual dependency and lack of awareness about available HIS features limited efficiency and consistency in prescription and order management.</a:t>
            </a:r>
            <a:endParaRPr lang="da-DK" sz="1400" dirty="0">
              <a:latin typeface="Calibri" panose="020F0502020204030204" pitchFamily="34" charset="0"/>
              <a:cs typeface="Calibri" panose="020F0502020204030204" pitchFamily="34" charset="0"/>
            </a:endParaRPr>
          </a:p>
        </p:txBody>
      </p:sp>
      <p:cxnSp>
        <p:nvCxnSpPr>
          <p:cNvPr id="43" name="Connector: Elbow 42">
            <a:extLst>
              <a:ext uri="{FF2B5EF4-FFF2-40B4-BE49-F238E27FC236}">
                <a16:creationId xmlns:a16="http://schemas.microsoft.com/office/drawing/2014/main" xmlns="" id="{81060764-6617-4003-BC5E-6A7E65DECDC9}"/>
              </a:ext>
            </a:extLst>
          </p:cNvPr>
          <p:cNvCxnSpPr>
            <a:cxnSpLocks/>
            <a:stCxn id="2" idx="6"/>
            <a:endCxn id="52" idx="1"/>
          </p:cNvCxnSpPr>
          <p:nvPr/>
        </p:nvCxnSpPr>
        <p:spPr bwMode="gray">
          <a:xfrm>
            <a:off x="2768306" y="3457484"/>
            <a:ext cx="691173" cy="820943"/>
          </a:xfrm>
          <a:prstGeom prst="bentConnector3">
            <a:avLst>
              <a:gd name="adj1" fmla="val 50000"/>
            </a:avLst>
          </a:prstGeom>
          <a:ln w="19050">
            <a:solidFill>
              <a:srgbClr val="CACED0"/>
            </a:solidFill>
          </a:ln>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xmlns="" id="{E51CF43D-1B1C-A3B0-49FB-F0D673A2D7B5}"/>
              </a:ext>
            </a:extLst>
          </p:cNvPr>
          <p:cNvCxnSpPr>
            <a:cxnSpLocks/>
            <a:stCxn id="2" idx="6"/>
            <a:endCxn id="53" idx="1"/>
          </p:cNvCxnSpPr>
          <p:nvPr/>
        </p:nvCxnSpPr>
        <p:spPr bwMode="gray">
          <a:xfrm>
            <a:off x="2768306" y="3457484"/>
            <a:ext cx="1346493" cy="2082566"/>
          </a:xfrm>
          <a:prstGeom prst="bentConnector3">
            <a:avLst>
              <a:gd name="adj1" fmla="val 25595"/>
            </a:avLst>
          </a:prstGeom>
          <a:ln w="19050">
            <a:solidFill>
              <a:srgbClr val="CACED0"/>
            </a:solidFill>
          </a:ln>
        </p:spPr>
        <p:style>
          <a:lnRef idx="1">
            <a:schemeClr val="accent1"/>
          </a:lnRef>
          <a:fillRef idx="0">
            <a:schemeClr val="accent1"/>
          </a:fillRef>
          <a:effectRef idx="0">
            <a:schemeClr val="accent1"/>
          </a:effectRef>
          <a:fontRef idx="minor">
            <a:schemeClr val="tx1"/>
          </a:fontRef>
        </p:style>
      </p:cxnSp>
      <p:sp>
        <p:nvSpPr>
          <p:cNvPr id="45" name="Freeform: Shape 44">
            <a:extLst>
              <a:ext uri="{FF2B5EF4-FFF2-40B4-BE49-F238E27FC236}">
                <a16:creationId xmlns:a16="http://schemas.microsoft.com/office/drawing/2014/main" xmlns="" id="{26119AA9-DC4D-9CAF-6B87-AAF45AF702FC}"/>
              </a:ext>
            </a:extLst>
          </p:cNvPr>
          <p:cNvSpPr/>
          <p:nvPr/>
        </p:nvSpPr>
        <p:spPr bwMode="gray">
          <a:xfrm rot="16200000">
            <a:off x="4258587" y="2367293"/>
            <a:ext cx="1012907" cy="1300483"/>
          </a:xfrm>
          <a:custGeom>
            <a:avLst/>
            <a:gdLst>
              <a:gd name="connsiteX0" fmla="*/ 1012907 w 1012907"/>
              <a:gd name="connsiteY0" fmla="*/ 146598 h 1246714"/>
              <a:gd name="connsiteX1" fmla="*/ 1012907 w 1012907"/>
              <a:gd name="connsiteY1" fmla="*/ 818640 h 1246714"/>
              <a:gd name="connsiteX2" fmla="*/ 6109 w 1012907"/>
              <a:gd name="connsiteY2" fmla="*/ 1246714 h 1246714"/>
              <a:gd name="connsiteX3" fmla="*/ 0 w 1012907"/>
              <a:gd name="connsiteY3" fmla="*/ 1216452 h 1246714"/>
              <a:gd name="connsiteX4" fmla="*/ 0 w 1012907"/>
              <a:gd name="connsiteY4" fmla="*/ 146598 h 1246714"/>
              <a:gd name="connsiteX5" fmla="*/ 146598 w 1012907"/>
              <a:gd name="connsiteY5" fmla="*/ 0 h 1246714"/>
              <a:gd name="connsiteX6" fmla="*/ 866309 w 1012907"/>
              <a:gd name="connsiteY6" fmla="*/ 0 h 1246714"/>
              <a:gd name="connsiteX7" fmla="*/ 1012907 w 1012907"/>
              <a:gd name="connsiteY7" fmla="*/ 146598 h 12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2907" h="1246714">
                <a:moveTo>
                  <a:pt x="1012907" y="146598"/>
                </a:moveTo>
                <a:lnTo>
                  <a:pt x="1012907" y="818640"/>
                </a:lnTo>
                <a:lnTo>
                  <a:pt x="6109" y="1246714"/>
                </a:lnTo>
                <a:lnTo>
                  <a:pt x="0" y="1216452"/>
                </a:lnTo>
                <a:lnTo>
                  <a:pt x="0" y="146598"/>
                </a:lnTo>
                <a:cubicBezTo>
                  <a:pt x="0" y="65634"/>
                  <a:pt x="65634" y="0"/>
                  <a:pt x="146598" y="0"/>
                </a:cubicBezTo>
                <a:lnTo>
                  <a:pt x="866309" y="0"/>
                </a:lnTo>
                <a:cubicBezTo>
                  <a:pt x="947273" y="0"/>
                  <a:pt x="1012907" y="65634"/>
                  <a:pt x="1012907" y="14659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46" name="Freeform: Shape 45">
            <a:extLst>
              <a:ext uri="{FF2B5EF4-FFF2-40B4-BE49-F238E27FC236}">
                <a16:creationId xmlns:a16="http://schemas.microsoft.com/office/drawing/2014/main" xmlns="" id="{3D048DBC-0C17-ED2D-46BC-0C6DCA5B88BE}"/>
              </a:ext>
            </a:extLst>
          </p:cNvPr>
          <p:cNvSpPr/>
          <p:nvPr/>
        </p:nvSpPr>
        <p:spPr bwMode="gray">
          <a:xfrm rot="16200000">
            <a:off x="3603267" y="3628185"/>
            <a:ext cx="1012907" cy="1300483"/>
          </a:xfrm>
          <a:custGeom>
            <a:avLst/>
            <a:gdLst>
              <a:gd name="connsiteX0" fmla="*/ 1012907 w 1012907"/>
              <a:gd name="connsiteY0" fmla="*/ 146598 h 1246714"/>
              <a:gd name="connsiteX1" fmla="*/ 1012907 w 1012907"/>
              <a:gd name="connsiteY1" fmla="*/ 818640 h 1246714"/>
              <a:gd name="connsiteX2" fmla="*/ 6109 w 1012907"/>
              <a:gd name="connsiteY2" fmla="*/ 1246714 h 1246714"/>
              <a:gd name="connsiteX3" fmla="*/ 0 w 1012907"/>
              <a:gd name="connsiteY3" fmla="*/ 1216452 h 1246714"/>
              <a:gd name="connsiteX4" fmla="*/ 0 w 1012907"/>
              <a:gd name="connsiteY4" fmla="*/ 146598 h 1246714"/>
              <a:gd name="connsiteX5" fmla="*/ 146598 w 1012907"/>
              <a:gd name="connsiteY5" fmla="*/ 0 h 1246714"/>
              <a:gd name="connsiteX6" fmla="*/ 866309 w 1012907"/>
              <a:gd name="connsiteY6" fmla="*/ 0 h 1246714"/>
              <a:gd name="connsiteX7" fmla="*/ 1012907 w 1012907"/>
              <a:gd name="connsiteY7" fmla="*/ 146598 h 12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2907" h="1246714">
                <a:moveTo>
                  <a:pt x="1012907" y="146598"/>
                </a:moveTo>
                <a:lnTo>
                  <a:pt x="1012907" y="818640"/>
                </a:lnTo>
                <a:lnTo>
                  <a:pt x="6109" y="1246714"/>
                </a:lnTo>
                <a:lnTo>
                  <a:pt x="0" y="1216452"/>
                </a:lnTo>
                <a:lnTo>
                  <a:pt x="0" y="146598"/>
                </a:lnTo>
                <a:cubicBezTo>
                  <a:pt x="0" y="65634"/>
                  <a:pt x="65634" y="0"/>
                  <a:pt x="146598" y="0"/>
                </a:cubicBezTo>
                <a:lnTo>
                  <a:pt x="866309" y="0"/>
                </a:lnTo>
                <a:cubicBezTo>
                  <a:pt x="947273" y="0"/>
                  <a:pt x="1012907" y="65634"/>
                  <a:pt x="1012907" y="146598"/>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47" name="Freeform: Shape 46">
            <a:extLst>
              <a:ext uri="{FF2B5EF4-FFF2-40B4-BE49-F238E27FC236}">
                <a16:creationId xmlns:a16="http://schemas.microsoft.com/office/drawing/2014/main" xmlns="" id="{58081650-EEDA-4CDB-FC84-36F40A13B1AB}"/>
              </a:ext>
            </a:extLst>
          </p:cNvPr>
          <p:cNvSpPr/>
          <p:nvPr/>
        </p:nvSpPr>
        <p:spPr bwMode="gray">
          <a:xfrm rot="16200000">
            <a:off x="4270659" y="4877736"/>
            <a:ext cx="988765" cy="1300484"/>
          </a:xfrm>
          <a:custGeom>
            <a:avLst/>
            <a:gdLst>
              <a:gd name="connsiteX0" fmla="*/ 1012907 w 1012907"/>
              <a:gd name="connsiteY0" fmla="*/ 146598 h 1246714"/>
              <a:gd name="connsiteX1" fmla="*/ 1012907 w 1012907"/>
              <a:gd name="connsiteY1" fmla="*/ 818640 h 1246714"/>
              <a:gd name="connsiteX2" fmla="*/ 6109 w 1012907"/>
              <a:gd name="connsiteY2" fmla="*/ 1246714 h 1246714"/>
              <a:gd name="connsiteX3" fmla="*/ 0 w 1012907"/>
              <a:gd name="connsiteY3" fmla="*/ 1216452 h 1246714"/>
              <a:gd name="connsiteX4" fmla="*/ 0 w 1012907"/>
              <a:gd name="connsiteY4" fmla="*/ 146598 h 1246714"/>
              <a:gd name="connsiteX5" fmla="*/ 146598 w 1012907"/>
              <a:gd name="connsiteY5" fmla="*/ 0 h 1246714"/>
              <a:gd name="connsiteX6" fmla="*/ 866309 w 1012907"/>
              <a:gd name="connsiteY6" fmla="*/ 0 h 1246714"/>
              <a:gd name="connsiteX7" fmla="*/ 1012907 w 1012907"/>
              <a:gd name="connsiteY7" fmla="*/ 146598 h 12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2907" h="1246714">
                <a:moveTo>
                  <a:pt x="1012907" y="146598"/>
                </a:moveTo>
                <a:lnTo>
                  <a:pt x="1012907" y="818640"/>
                </a:lnTo>
                <a:lnTo>
                  <a:pt x="6109" y="1246714"/>
                </a:lnTo>
                <a:lnTo>
                  <a:pt x="0" y="1216452"/>
                </a:lnTo>
                <a:lnTo>
                  <a:pt x="0" y="146598"/>
                </a:lnTo>
                <a:cubicBezTo>
                  <a:pt x="0" y="65634"/>
                  <a:pt x="65634" y="0"/>
                  <a:pt x="146598" y="0"/>
                </a:cubicBezTo>
                <a:lnTo>
                  <a:pt x="866309" y="0"/>
                </a:lnTo>
                <a:cubicBezTo>
                  <a:pt x="947273" y="0"/>
                  <a:pt x="1012907" y="65634"/>
                  <a:pt x="1012907" y="14659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pic>
        <p:nvPicPr>
          <p:cNvPr id="48" name="Graphic 47">
            <a:extLst>
              <a:ext uri="{FF2B5EF4-FFF2-40B4-BE49-F238E27FC236}">
                <a16:creationId xmlns:a16="http://schemas.microsoft.com/office/drawing/2014/main" xmlns="" id="{ADE1E212-8E12-48B4-A4C3-910326DA537E}"/>
              </a:ext>
            </a:extLst>
          </p:cNvPr>
          <p:cNvPicPr>
            <a:picLocks/>
          </p:cNvPicPr>
          <p:nvPr/>
        </p:nvPicPr>
        <p:blipFill>
          <a:blip r:embed="rId9">
            <a:extLst>
              <a:ext uri="{96DAC541-7B7A-43D3-8B79-37D633B846F1}">
                <asvg:svgBlip xmlns:asvg="http://schemas.microsoft.com/office/drawing/2016/SVG/main" xmlns="" r:embed="rId10"/>
              </a:ext>
            </a:extLst>
          </a:blip>
          <a:stretch>
            <a:fillRect/>
          </a:stretch>
        </p:blipFill>
        <p:spPr bwMode="gray">
          <a:xfrm>
            <a:off x="4249552" y="5174290"/>
            <a:ext cx="731521" cy="715234"/>
          </a:xfrm>
          <a:prstGeom prst="rect">
            <a:avLst/>
          </a:prstGeom>
        </p:spPr>
      </p:pic>
      <p:pic>
        <p:nvPicPr>
          <p:cNvPr id="49" name="Graphic 48">
            <a:extLst>
              <a:ext uri="{FF2B5EF4-FFF2-40B4-BE49-F238E27FC236}">
                <a16:creationId xmlns:a16="http://schemas.microsoft.com/office/drawing/2014/main" xmlns="" id="{86F12C1A-8E6C-592C-DBEA-3495345B1392}"/>
              </a:ext>
            </a:extLst>
          </p:cNvPr>
          <p:cNvPicPr>
            <a:picLocks/>
          </p:cNvPicPr>
          <p:nvPr/>
        </p:nvPicPr>
        <p:blipFill>
          <a:blip r:embed="rId11">
            <a:extLst>
              <a:ext uri="{96DAC541-7B7A-43D3-8B79-37D633B846F1}">
                <asvg:svgBlip xmlns:asvg="http://schemas.microsoft.com/office/drawing/2016/SVG/main" xmlns="" r:embed="rId12"/>
              </a:ext>
            </a:extLst>
          </a:blip>
          <a:stretch>
            <a:fillRect/>
          </a:stretch>
        </p:blipFill>
        <p:spPr bwMode="gray">
          <a:xfrm>
            <a:off x="3594233" y="3912667"/>
            <a:ext cx="731520" cy="731520"/>
          </a:xfrm>
          <a:prstGeom prst="rect">
            <a:avLst/>
          </a:prstGeom>
        </p:spPr>
      </p:pic>
      <p:pic>
        <p:nvPicPr>
          <p:cNvPr id="50" name="Graphic 49">
            <a:extLst>
              <a:ext uri="{FF2B5EF4-FFF2-40B4-BE49-F238E27FC236}">
                <a16:creationId xmlns:a16="http://schemas.microsoft.com/office/drawing/2014/main" xmlns="" id="{8F946DF4-16E8-6B68-DBE7-A4935952E733}"/>
              </a:ext>
            </a:extLst>
          </p:cNvPr>
          <p:cNvPicPr>
            <a:picLocks/>
          </p:cNvPicPr>
          <p:nvPr/>
        </p:nvPicPr>
        <p:blipFill>
          <a:blip r:embed="rId13">
            <a:extLst>
              <a:ext uri="{96DAC541-7B7A-43D3-8B79-37D633B846F1}">
                <asvg:svgBlip xmlns:asvg="http://schemas.microsoft.com/office/drawing/2016/SVG/main" xmlns="" r:embed="rId14"/>
              </a:ext>
            </a:extLst>
          </a:blip>
          <a:stretch>
            <a:fillRect/>
          </a:stretch>
        </p:blipFill>
        <p:spPr bwMode="gray">
          <a:xfrm>
            <a:off x="4249553" y="2655203"/>
            <a:ext cx="731520" cy="731520"/>
          </a:xfrm>
          <a:prstGeom prst="rect">
            <a:avLst/>
          </a:prstGeom>
        </p:spPr>
      </p:pic>
      <p:sp>
        <p:nvSpPr>
          <p:cNvPr id="51" name="Rectangle 50">
            <a:extLst>
              <a:ext uri="{FF2B5EF4-FFF2-40B4-BE49-F238E27FC236}">
                <a16:creationId xmlns:a16="http://schemas.microsoft.com/office/drawing/2014/main" xmlns="" id="{E3155127-BF92-55F2-A2E0-998605CBF932}"/>
              </a:ext>
            </a:extLst>
          </p:cNvPr>
          <p:cNvSpPr/>
          <p:nvPr/>
        </p:nvSpPr>
        <p:spPr bwMode="gray">
          <a:xfrm>
            <a:off x="4114799" y="2896225"/>
            <a:ext cx="415889" cy="2426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52" name="Rectangle 51">
            <a:extLst>
              <a:ext uri="{FF2B5EF4-FFF2-40B4-BE49-F238E27FC236}">
                <a16:creationId xmlns:a16="http://schemas.microsoft.com/office/drawing/2014/main" xmlns="" id="{DFEA85CD-FA10-BE68-5881-BAEEE2BF86F7}"/>
              </a:ext>
            </a:extLst>
          </p:cNvPr>
          <p:cNvSpPr/>
          <p:nvPr/>
        </p:nvSpPr>
        <p:spPr bwMode="gray">
          <a:xfrm>
            <a:off x="3459479" y="4157117"/>
            <a:ext cx="415889" cy="2426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53" name="Rectangle 52">
            <a:extLst>
              <a:ext uri="{FF2B5EF4-FFF2-40B4-BE49-F238E27FC236}">
                <a16:creationId xmlns:a16="http://schemas.microsoft.com/office/drawing/2014/main" xmlns="" id="{89030B98-D4E2-D4DF-E1D6-BC18DCF51C25}"/>
              </a:ext>
            </a:extLst>
          </p:cNvPr>
          <p:cNvSpPr/>
          <p:nvPr/>
        </p:nvSpPr>
        <p:spPr bwMode="gray">
          <a:xfrm>
            <a:off x="4114799" y="5418740"/>
            <a:ext cx="415889" cy="2426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Tree>
    <p:extLst>
      <p:ext uri="{BB962C8B-B14F-4D97-AF65-F5344CB8AC3E}">
        <p14:creationId xmlns:p14="http://schemas.microsoft.com/office/powerpoint/2010/main" val="2691836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82F0692-672F-37F0-D672-A354AF160937}"/>
            </a:ext>
          </a:extLst>
        </p:cNvPr>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1C7E2EEB-5870-DC69-F254-39596DA9F0A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8" name="think-cell Slide" r:id="rId4" imgW="473" imgH="473" progId="TCLayout.ActiveDocument.1">
                  <p:embed/>
                </p:oleObj>
              </mc:Choice>
              <mc:Fallback>
                <p:oleObj name="think-cell Slide" r:id="rId4" imgW="473" imgH="47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5" name="Picture 24">
            <a:extLst>
              <a:ext uri="{FF2B5EF4-FFF2-40B4-BE49-F238E27FC236}">
                <a16:creationId xmlns:a16="http://schemas.microsoft.com/office/drawing/2014/main" xmlns="" id="{FE18E7C7-5DB6-64BC-4ED0-F81CE097A4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12682" y="196152"/>
            <a:ext cx="1337093" cy="722295"/>
          </a:xfrm>
          <a:prstGeom prst="rect">
            <a:avLst/>
          </a:prstGeom>
        </p:spPr>
      </p:pic>
      <p:sp>
        <p:nvSpPr>
          <p:cNvPr id="15" name="Title 203781">
            <a:extLst>
              <a:ext uri="{FF2B5EF4-FFF2-40B4-BE49-F238E27FC236}">
                <a16:creationId xmlns:a16="http://schemas.microsoft.com/office/drawing/2014/main" xmlns="" id="{451C81D1-EADA-FC3B-4DEC-CAE35160FAC9}"/>
              </a:ext>
            </a:extLst>
          </p:cNvPr>
          <p:cNvSpPr>
            <a:spLocks noGrp="1"/>
          </p:cNvSpPr>
          <p:nvPr>
            <p:ph type="title"/>
          </p:nvPr>
        </p:nvSpPr>
        <p:spPr>
          <a:xfrm>
            <a:off x="411215" y="26480"/>
            <a:ext cx="11338560" cy="768263"/>
          </a:xfrm>
        </p:spPr>
        <p:txBody>
          <a:bodyPr/>
          <a:lstStyle/>
          <a:p>
            <a:r>
              <a:rPr lang="en-US" dirty="0">
                <a:latin typeface="Georgia" panose="02040502050405020303" pitchFamily="18" charset="0"/>
              </a:rPr>
              <a:t>Discussion (2/2)</a:t>
            </a:r>
          </a:p>
        </p:txBody>
      </p:sp>
      <p:sp>
        <p:nvSpPr>
          <p:cNvPr id="2" name="Oval 1">
            <a:extLst>
              <a:ext uri="{FF2B5EF4-FFF2-40B4-BE49-F238E27FC236}">
                <a16:creationId xmlns:a16="http://schemas.microsoft.com/office/drawing/2014/main" xmlns="" id="{533D92E7-27FF-D590-20C8-E25CBAA5DBFC}"/>
              </a:ext>
            </a:extLst>
          </p:cNvPr>
          <p:cNvSpPr>
            <a:spLocks noChangeAspect="1"/>
          </p:cNvSpPr>
          <p:nvPr/>
        </p:nvSpPr>
        <p:spPr bwMode="gray">
          <a:xfrm>
            <a:off x="381000" y="2263831"/>
            <a:ext cx="2387306" cy="2387306"/>
          </a:xfrm>
          <a:prstGeom prst="ellipse">
            <a:avLst/>
          </a:prstGeom>
          <a:solidFill>
            <a:schemeClr val="bg1"/>
          </a:solidFill>
          <a:ln w="19050">
            <a:solidFill>
              <a:srgbClr val="CACED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3" name="Oval 2">
            <a:extLst>
              <a:ext uri="{FF2B5EF4-FFF2-40B4-BE49-F238E27FC236}">
                <a16:creationId xmlns:a16="http://schemas.microsoft.com/office/drawing/2014/main" xmlns="" id="{8076E950-3325-4A88-EEF0-F1838BC23967}"/>
              </a:ext>
            </a:extLst>
          </p:cNvPr>
          <p:cNvSpPr>
            <a:spLocks noChangeAspect="1"/>
          </p:cNvSpPr>
          <p:nvPr/>
        </p:nvSpPr>
        <p:spPr bwMode="gray">
          <a:xfrm>
            <a:off x="564639" y="2447470"/>
            <a:ext cx="2020028" cy="2020028"/>
          </a:xfrm>
          <a:prstGeom prst="ellipse">
            <a:avLst/>
          </a:pr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algn="ctr">
              <a:lnSpc>
                <a:spcPct val="100000"/>
              </a:lnSpc>
              <a:spcAft>
                <a:spcPts val="300"/>
              </a:spcAft>
              <a:defRPr/>
            </a:pPr>
            <a:r>
              <a:rPr lang="da-DK" sz="2000" b="1" dirty="0">
                <a:solidFill>
                  <a:schemeClr val="bg1"/>
                </a:solidFill>
              </a:rPr>
              <a:t>Post – Training </a:t>
            </a:r>
          </a:p>
          <a:p>
            <a:pPr lvl="0" algn="ctr">
              <a:lnSpc>
                <a:spcPct val="100000"/>
              </a:lnSpc>
              <a:spcAft>
                <a:spcPts val="300"/>
              </a:spcAft>
              <a:defRPr/>
            </a:pPr>
            <a:r>
              <a:rPr lang="da-DK" sz="2000" b="1" dirty="0">
                <a:solidFill>
                  <a:schemeClr val="bg1"/>
                </a:solidFill>
              </a:rPr>
              <a:t>(Doctors &amp; Nurses)</a:t>
            </a:r>
          </a:p>
        </p:txBody>
      </p:sp>
      <p:cxnSp>
        <p:nvCxnSpPr>
          <p:cNvPr id="4" name="Connector: Elbow 3">
            <a:extLst>
              <a:ext uri="{FF2B5EF4-FFF2-40B4-BE49-F238E27FC236}">
                <a16:creationId xmlns:a16="http://schemas.microsoft.com/office/drawing/2014/main" xmlns="" id="{9B8AE599-5BBC-07D4-825D-E16C05D5C481}"/>
              </a:ext>
            </a:extLst>
          </p:cNvPr>
          <p:cNvCxnSpPr>
            <a:cxnSpLocks/>
            <a:stCxn id="2" idx="6"/>
            <a:endCxn id="6" idx="1"/>
          </p:cNvCxnSpPr>
          <p:nvPr/>
        </p:nvCxnSpPr>
        <p:spPr bwMode="gray">
          <a:xfrm flipV="1">
            <a:off x="2768306" y="1757377"/>
            <a:ext cx="691173" cy="1700107"/>
          </a:xfrm>
          <a:prstGeom prst="bentConnector3">
            <a:avLst>
              <a:gd name="adj1" fmla="val 50000"/>
            </a:avLst>
          </a:prstGeom>
          <a:ln w="19050">
            <a:solidFill>
              <a:srgbClr val="CACED0"/>
            </a:solidFill>
          </a:ln>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xmlns="" id="{8A0620C9-AEFC-8DBD-DE74-9D63198D930D}"/>
              </a:ext>
            </a:extLst>
          </p:cNvPr>
          <p:cNvCxnSpPr>
            <a:cxnSpLocks/>
            <a:stCxn id="2" idx="6"/>
            <a:endCxn id="51" idx="1"/>
          </p:cNvCxnSpPr>
          <p:nvPr/>
        </p:nvCxnSpPr>
        <p:spPr bwMode="gray">
          <a:xfrm flipV="1">
            <a:off x="2768306" y="3017535"/>
            <a:ext cx="1346493" cy="439949"/>
          </a:xfrm>
          <a:prstGeom prst="bentConnector3">
            <a:avLst>
              <a:gd name="adj1" fmla="val 25595"/>
            </a:avLst>
          </a:prstGeom>
          <a:ln w="19050">
            <a:solidFill>
              <a:srgbClr val="CACED0"/>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xmlns="" id="{863007AF-1434-6AED-5375-DFBAC29005DB}"/>
              </a:ext>
            </a:extLst>
          </p:cNvPr>
          <p:cNvSpPr/>
          <p:nvPr/>
        </p:nvSpPr>
        <p:spPr bwMode="gray">
          <a:xfrm>
            <a:off x="3459479" y="1636067"/>
            <a:ext cx="415889" cy="2426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7" name="Rectangle: Rounded Corners 6">
            <a:extLst>
              <a:ext uri="{FF2B5EF4-FFF2-40B4-BE49-F238E27FC236}">
                <a16:creationId xmlns:a16="http://schemas.microsoft.com/office/drawing/2014/main" xmlns="" id="{9FB036D0-158B-394B-FB03-5A980760624B}"/>
              </a:ext>
            </a:extLst>
          </p:cNvPr>
          <p:cNvSpPr>
            <a:spLocks/>
          </p:cNvSpPr>
          <p:nvPr/>
        </p:nvSpPr>
        <p:spPr bwMode="gray">
          <a:xfrm>
            <a:off x="4064000" y="1250922"/>
            <a:ext cx="7017229" cy="1012176"/>
          </a:xfrm>
          <a:prstGeom prst="roundRect">
            <a:avLst>
              <a:gd name="adj" fmla="val 1391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9" name="Freeform: Shape 8">
            <a:extLst>
              <a:ext uri="{FF2B5EF4-FFF2-40B4-BE49-F238E27FC236}">
                <a16:creationId xmlns:a16="http://schemas.microsoft.com/office/drawing/2014/main" xmlns="" id="{A4E3F259-3E3F-EE7A-9129-21EF4D5AE19E}"/>
              </a:ext>
            </a:extLst>
          </p:cNvPr>
          <p:cNvSpPr/>
          <p:nvPr/>
        </p:nvSpPr>
        <p:spPr bwMode="gray">
          <a:xfrm rot="16200000">
            <a:off x="3603267" y="1107134"/>
            <a:ext cx="1012907" cy="1300483"/>
          </a:xfrm>
          <a:custGeom>
            <a:avLst/>
            <a:gdLst>
              <a:gd name="connsiteX0" fmla="*/ 1012907 w 1012907"/>
              <a:gd name="connsiteY0" fmla="*/ 146598 h 1246714"/>
              <a:gd name="connsiteX1" fmla="*/ 1012907 w 1012907"/>
              <a:gd name="connsiteY1" fmla="*/ 818640 h 1246714"/>
              <a:gd name="connsiteX2" fmla="*/ 6109 w 1012907"/>
              <a:gd name="connsiteY2" fmla="*/ 1246714 h 1246714"/>
              <a:gd name="connsiteX3" fmla="*/ 0 w 1012907"/>
              <a:gd name="connsiteY3" fmla="*/ 1216452 h 1246714"/>
              <a:gd name="connsiteX4" fmla="*/ 0 w 1012907"/>
              <a:gd name="connsiteY4" fmla="*/ 146598 h 1246714"/>
              <a:gd name="connsiteX5" fmla="*/ 146598 w 1012907"/>
              <a:gd name="connsiteY5" fmla="*/ 0 h 1246714"/>
              <a:gd name="connsiteX6" fmla="*/ 866309 w 1012907"/>
              <a:gd name="connsiteY6" fmla="*/ 0 h 1246714"/>
              <a:gd name="connsiteX7" fmla="*/ 1012907 w 1012907"/>
              <a:gd name="connsiteY7" fmla="*/ 146598 h 12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2907" h="1246714">
                <a:moveTo>
                  <a:pt x="1012907" y="146598"/>
                </a:moveTo>
                <a:lnTo>
                  <a:pt x="1012907" y="818640"/>
                </a:lnTo>
                <a:lnTo>
                  <a:pt x="6109" y="1246714"/>
                </a:lnTo>
                <a:lnTo>
                  <a:pt x="0" y="1216452"/>
                </a:lnTo>
                <a:lnTo>
                  <a:pt x="0" y="146598"/>
                </a:lnTo>
                <a:cubicBezTo>
                  <a:pt x="0" y="65634"/>
                  <a:pt x="65634" y="0"/>
                  <a:pt x="146598" y="0"/>
                </a:cubicBezTo>
                <a:lnTo>
                  <a:pt x="866309" y="0"/>
                </a:lnTo>
                <a:cubicBezTo>
                  <a:pt x="947273" y="0"/>
                  <a:pt x="1012907" y="65634"/>
                  <a:pt x="1012907" y="14659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pic>
        <p:nvPicPr>
          <p:cNvPr id="10" name="Graphic 9">
            <a:extLst>
              <a:ext uri="{FF2B5EF4-FFF2-40B4-BE49-F238E27FC236}">
                <a16:creationId xmlns:a16="http://schemas.microsoft.com/office/drawing/2014/main" xmlns="" id="{1C40E841-33AF-2C16-78CC-C7D0702F0025}"/>
              </a:ext>
            </a:extLst>
          </p:cNvPr>
          <p:cNvPicPr>
            <a:picLocks/>
          </p:cNvPicPr>
          <p:nvPr/>
        </p:nvPicPr>
        <p:blipFill>
          <a:blip r:embed="rId7">
            <a:extLst>
              <a:ext uri="{96DAC541-7B7A-43D3-8B79-37D633B846F1}">
                <asvg:svgBlip xmlns:asvg="http://schemas.microsoft.com/office/drawing/2016/SVG/main" xmlns="" r:embed="rId8"/>
              </a:ext>
            </a:extLst>
          </a:blip>
          <a:stretch>
            <a:fillRect/>
          </a:stretch>
        </p:blipFill>
        <p:spPr bwMode="gray">
          <a:xfrm>
            <a:off x="3594233" y="1391615"/>
            <a:ext cx="731520" cy="731520"/>
          </a:xfrm>
          <a:prstGeom prst="rect">
            <a:avLst/>
          </a:prstGeom>
        </p:spPr>
      </p:pic>
      <p:sp>
        <p:nvSpPr>
          <p:cNvPr id="11" name="TextBox 10">
            <a:extLst>
              <a:ext uri="{FF2B5EF4-FFF2-40B4-BE49-F238E27FC236}">
                <a16:creationId xmlns:a16="http://schemas.microsoft.com/office/drawing/2014/main" xmlns="" id="{F585A0E3-7701-5F92-B845-008F7A6A640D}"/>
              </a:ext>
            </a:extLst>
          </p:cNvPr>
          <p:cNvSpPr txBox="1"/>
          <p:nvPr/>
        </p:nvSpPr>
        <p:spPr bwMode="gray">
          <a:xfrm>
            <a:off x="4868607" y="1268173"/>
            <a:ext cx="6212621" cy="1023357"/>
          </a:xfrm>
          <a:prstGeom prst="rect">
            <a:avLst/>
          </a:prstGeom>
          <a:noFill/>
        </p:spPr>
        <p:txBody>
          <a:bodyPr wrap="square" lIns="91440" tIns="45720" rIns="91440" rtlCol="0">
            <a:spAutoFit/>
          </a:bodyPr>
          <a:lstStyle/>
          <a:p>
            <a:pPr lvl="0">
              <a:lnSpc>
                <a:spcPct val="100000"/>
              </a:lnSpc>
              <a:spcAft>
                <a:spcPts val="300"/>
              </a:spcAft>
              <a:defRPr/>
            </a:pPr>
            <a:r>
              <a:rPr lang="en-IN" sz="1600" b="1" dirty="0">
                <a:solidFill>
                  <a:schemeClr val="accent1"/>
                </a:solidFill>
              </a:rPr>
              <a:t>Diversified Diagnosis Entry</a:t>
            </a:r>
          </a:p>
          <a:p>
            <a:pPr lvl="0">
              <a:lnSpc>
                <a:spcPct val="100000"/>
              </a:lnSpc>
              <a:spcAft>
                <a:spcPts val="300"/>
              </a:spcAft>
              <a:defRPr/>
            </a:pPr>
            <a:r>
              <a:rPr lang="en-US" sz="1400" dirty="0"/>
              <a:t>After training, users adopted varied strategies: 34% began copying and modifying past entries, 33% continued manual input, and 33% started using order sets, indicating improved system utilization.</a:t>
            </a:r>
            <a:endParaRPr lang="da-DK" sz="1400" dirty="0">
              <a:latin typeface="Calibri" panose="020F0502020204030204" pitchFamily="34" charset="0"/>
              <a:cs typeface="Calibri" panose="020F0502020204030204" pitchFamily="34" charset="0"/>
            </a:endParaRPr>
          </a:p>
        </p:txBody>
      </p:sp>
      <p:sp>
        <p:nvSpPr>
          <p:cNvPr id="16" name="Rectangle: Rounded Corners 15">
            <a:extLst>
              <a:ext uri="{FF2B5EF4-FFF2-40B4-BE49-F238E27FC236}">
                <a16:creationId xmlns:a16="http://schemas.microsoft.com/office/drawing/2014/main" xmlns="" id="{73EB3BA7-7C9B-6C5A-DFF4-02B66B4FF83C}"/>
              </a:ext>
            </a:extLst>
          </p:cNvPr>
          <p:cNvSpPr>
            <a:spLocks/>
          </p:cNvSpPr>
          <p:nvPr/>
        </p:nvSpPr>
        <p:spPr bwMode="gray">
          <a:xfrm>
            <a:off x="4719817" y="2511813"/>
            <a:ext cx="7017229" cy="1012176"/>
          </a:xfrm>
          <a:prstGeom prst="roundRect">
            <a:avLst>
              <a:gd name="adj" fmla="val 1391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17" name="TextBox 16">
            <a:extLst>
              <a:ext uri="{FF2B5EF4-FFF2-40B4-BE49-F238E27FC236}">
                <a16:creationId xmlns:a16="http://schemas.microsoft.com/office/drawing/2014/main" xmlns="" id="{22A0410D-BBB4-A965-F883-03122BA7733B}"/>
              </a:ext>
            </a:extLst>
          </p:cNvPr>
          <p:cNvSpPr txBox="1"/>
          <p:nvPr/>
        </p:nvSpPr>
        <p:spPr bwMode="gray">
          <a:xfrm>
            <a:off x="5415282" y="2486556"/>
            <a:ext cx="6334492" cy="1023357"/>
          </a:xfrm>
          <a:prstGeom prst="rect">
            <a:avLst/>
          </a:prstGeom>
          <a:noFill/>
        </p:spPr>
        <p:txBody>
          <a:bodyPr wrap="square" lIns="91440" tIns="45720" rIns="91440" rtlCol="0">
            <a:spAutoFit/>
          </a:bodyPr>
          <a:lstStyle/>
          <a:p>
            <a:pPr lvl="0">
              <a:lnSpc>
                <a:spcPct val="100000"/>
              </a:lnSpc>
              <a:spcAft>
                <a:spcPts val="300"/>
              </a:spcAft>
              <a:defRPr/>
            </a:pPr>
            <a:r>
              <a:rPr lang="en-IN" sz="1600" b="1" dirty="0">
                <a:solidFill>
                  <a:schemeClr val="accent2"/>
                </a:solidFill>
              </a:rPr>
              <a:t>Perceived Workflow Efficiency</a:t>
            </a:r>
          </a:p>
          <a:p>
            <a:pPr lvl="0">
              <a:lnSpc>
                <a:spcPct val="100000"/>
              </a:lnSpc>
              <a:spcAft>
                <a:spcPts val="300"/>
              </a:spcAft>
              <a:defRPr/>
            </a:pPr>
            <a:r>
              <a:rPr lang="en-US" sz="1400" dirty="0"/>
              <a:t>A strong 74% of respondents rated the training as a 4 or 5-star improvement in workflow efficiency, confirming the training’s positive impact on daily clinical operations.</a:t>
            </a:r>
            <a:endParaRPr lang="da-DK" sz="1400" dirty="0">
              <a:latin typeface="Calibri" panose="020F0502020204030204" pitchFamily="34" charset="0"/>
              <a:cs typeface="Calibri" panose="020F0502020204030204" pitchFamily="34" charset="0"/>
            </a:endParaRPr>
          </a:p>
        </p:txBody>
      </p:sp>
      <p:sp>
        <p:nvSpPr>
          <p:cNvPr id="18" name="Rectangle: Rounded Corners 17">
            <a:extLst>
              <a:ext uri="{FF2B5EF4-FFF2-40B4-BE49-F238E27FC236}">
                <a16:creationId xmlns:a16="http://schemas.microsoft.com/office/drawing/2014/main" xmlns="" id="{BAF4B0D0-4849-CA3D-F3D2-B5E37A2A8280}"/>
              </a:ext>
            </a:extLst>
          </p:cNvPr>
          <p:cNvSpPr>
            <a:spLocks/>
          </p:cNvSpPr>
          <p:nvPr/>
        </p:nvSpPr>
        <p:spPr bwMode="gray">
          <a:xfrm>
            <a:off x="4064000" y="3772704"/>
            <a:ext cx="7479071" cy="1012176"/>
          </a:xfrm>
          <a:prstGeom prst="roundRect">
            <a:avLst>
              <a:gd name="adj" fmla="val 1391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19" name="TextBox 18">
            <a:extLst>
              <a:ext uri="{FF2B5EF4-FFF2-40B4-BE49-F238E27FC236}">
                <a16:creationId xmlns:a16="http://schemas.microsoft.com/office/drawing/2014/main" xmlns="" id="{1D3B4D4A-4218-8C19-FE83-DD7AB5D69BEA}"/>
              </a:ext>
            </a:extLst>
          </p:cNvPr>
          <p:cNvSpPr txBox="1"/>
          <p:nvPr/>
        </p:nvSpPr>
        <p:spPr bwMode="gray">
          <a:xfrm>
            <a:off x="4868607" y="3790282"/>
            <a:ext cx="6758754" cy="807913"/>
          </a:xfrm>
          <a:prstGeom prst="rect">
            <a:avLst/>
          </a:prstGeom>
          <a:noFill/>
        </p:spPr>
        <p:txBody>
          <a:bodyPr wrap="square" lIns="91440" tIns="45720" rIns="91440" rtlCol="0">
            <a:spAutoFit/>
          </a:bodyPr>
          <a:lstStyle/>
          <a:p>
            <a:pPr lvl="0">
              <a:lnSpc>
                <a:spcPct val="100000"/>
              </a:lnSpc>
              <a:spcAft>
                <a:spcPts val="300"/>
              </a:spcAft>
              <a:defRPr/>
            </a:pPr>
            <a:r>
              <a:rPr lang="en-IN" sz="1600" b="1" dirty="0">
                <a:solidFill>
                  <a:schemeClr val="accent3"/>
                </a:solidFill>
              </a:rPr>
              <a:t>Ongoing Challenges</a:t>
            </a:r>
          </a:p>
          <a:p>
            <a:pPr lvl="0">
              <a:lnSpc>
                <a:spcPct val="100000"/>
              </a:lnSpc>
              <a:spcAft>
                <a:spcPts val="300"/>
              </a:spcAft>
              <a:defRPr/>
            </a:pPr>
            <a:r>
              <a:rPr lang="en-US" sz="1400" dirty="0"/>
              <a:t>Despite gains, 33% reported issues with non-intuitive system navigation, while 28% faced customization limitations, suggesting room for UI/UX and functional enhancements.</a:t>
            </a:r>
            <a:endParaRPr lang="da-DK" sz="1400" dirty="0">
              <a:latin typeface="Calibri" panose="020F0502020204030204" pitchFamily="34" charset="0"/>
              <a:cs typeface="Calibri" panose="020F0502020204030204" pitchFamily="34" charset="0"/>
            </a:endParaRPr>
          </a:p>
        </p:txBody>
      </p:sp>
      <p:sp>
        <p:nvSpPr>
          <p:cNvPr id="20" name="Rectangle: Rounded Corners 19">
            <a:extLst>
              <a:ext uri="{FF2B5EF4-FFF2-40B4-BE49-F238E27FC236}">
                <a16:creationId xmlns:a16="http://schemas.microsoft.com/office/drawing/2014/main" xmlns="" id="{130C6104-0E6C-40AD-83D8-449C29789B37}"/>
              </a:ext>
            </a:extLst>
          </p:cNvPr>
          <p:cNvSpPr>
            <a:spLocks/>
          </p:cNvSpPr>
          <p:nvPr/>
        </p:nvSpPr>
        <p:spPr bwMode="gray">
          <a:xfrm>
            <a:off x="4719817" y="5034327"/>
            <a:ext cx="7017229" cy="1012176"/>
          </a:xfrm>
          <a:prstGeom prst="roundRect">
            <a:avLst>
              <a:gd name="adj" fmla="val 1391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33" name="TextBox 32">
            <a:extLst>
              <a:ext uri="{FF2B5EF4-FFF2-40B4-BE49-F238E27FC236}">
                <a16:creationId xmlns:a16="http://schemas.microsoft.com/office/drawing/2014/main" xmlns="" id="{AE5F1669-F212-478B-8512-05556D2830C9}"/>
              </a:ext>
            </a:extLst>
          </p:cNvPr>
          <p:cNvSpPr txBox="1"/>
          <p:nvPr/>
        </p:nvSpPr>
        <p:spPr bwMode="gray">
          <a:xfrm>
            <a:off x="5461292" y="4999003"/>
            <a:ext cx="6166069" cy="1023357"/>
          </a:xfrm>
          <a:prstGeom prst="rect">
            <a:avLst/>
          </a:prstGeom>
          <a:noFill/>
        </p:spPr>
        <p:txBody>
          <a:bodyPr wrap="square" lIns="91440" tIns="45720" rIns="91440" rtlCol="0">
            <a:spAutoFit/>
          </a:bodyPr>
          <a:lstStyle/>
          <a:p>
            <a:pPr lvl="0">
              <a:lnSpc>
                <a:spcPct val="100000"/>
              </a:lnSpc>
              <a:spcAft>
                <a:spcPts val="300"/>
              </a:spcAft>
              <a:defRPr/>
            </a:pPr>
            <a:r>
              <a:rPr lang="en-IN" sz="1600" b="1" dirty="0">
                <a:solidFill>
                  <a:schemeClr val="accent4"/>
                </a:solidFill>
              </a:rPr>
              <a:t>Improved System Confidence</a:t>
            </a:r>
          </a:p>
          <a:p>
            <a:pPr lvl="0">
              <a:lnSpc>
                <a:spcPct val="100000"/>
              </a:lnSpc>
              <a:spcAft>
                <a:spcPts val="300"/>
              </a:spcAft>
              <a:defRPr/>
            </a:pPr>
            <a:r>
              <a:rPr lang="en-US" sz="1400" dirty="0"/>
              <a:t>Post-training, doctors and nurses demonstrated increased confidence and consistency in using HIS for documentation, prescribing, and order placement—addressing earlier functional bottlenecks.</a:t>
            </a:r>
            <a:endParaRPr lang="da-DK" sz="1400" dirty="0">
              <a:latin typeface="Calibri" panose="020F0502020204030204" pitchFamily="34" charset="0"/>
              <a:cs typeface="Calibri" panose="020F0502020204030204" pitchFamily="34" charset="0"/>
            </a:endParaRPr>
          </a:p>
        </p:txBody>
      </p:sp>
      <p:cxnSp>
        <p:nvCxnSpPr>
          <p:cNvPr id="43" name="Connector: Elbow 42">
            <a:extLst>
              <a:ext uri="{FF2B5EF4-FFF2-40B4-BE49-F238E27FC236}">
                <a16:creationId xmlns:a16="http://schemas.microsoft.com/office/drawing/2014/main" xmlns="" id="{DBFD82B3-37D8-B241-BD23-F023034584D5}"/>
              </a:ext>
            </a:extLst>
          </p:cNvPr>
          <p:cNvCxnSpPr>
            <a:cxnSpLocks/>
            <a:stCxn id="2" idx="6"/>
            <a:endCxn id="52" idx="1"/>
          </p:cNvCxnSpPr>
          <p:nvPr/>
        </p:nvCxnSpPr>
        <p:spPr bwMode="gray">
          <a:xfrm>
            <a:off x="2768306" y="3457484"/>
            <a:ext cx="691173" cy="820943"/>
          </a:xfrm>
          <a:prstGeom prst="bentConnector3">
            <a:avLst>
              <a:gd name="adj1" fmla="val 50000"/>
            </a:avLst>
          </a:prstGeom>
          <a:ln w="19050">
            <a:solidFill>
              <a:srgbClr val="CACED0"/>
            </a:solidFill>
          </a:ln>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xmlns="" id="{3100FBF8-7139-CEBA-62D5-212F051390C7}"/>
              </a:ext>
            </a:extLst>
          </p:cNvPr>
          <p:cNvCxnSpPr>
            <a:cxnSpLocks/>
            <a:stCxn id="2" idx="6"/>
            <a:endCxn id="53" idx="1"/>
          </p:cNvCxnSpPr>
          <p:nvPr/>
        </p:nvCxnSpPr>
        <p:spPr bwMode="gray">
          <a:xfrm>
            <a:off x="2768306" y="3457484"/>
            <a:ext cx="1346493" cy="2082566"/>
          </a:xfrm>
          <a:prstGeom prst="bentConnector3">
            <a:avLst>
              <a:gd name="adj1" fmla="val 25595"/>
            </a:avLst>
          </a:prstGeom>
          <a:ln w="19050">
            <a:solidFill>
              <a:srgbClr val="CACED0"/>
            </a:solidFill>
          </a:ln>
        </p:spPr>
        <p:style>
          <a:lnRef idx="1">
            <a:schemeClr val="accent1"/>
          </a:lnRef>
          <a:fillRef idx="0">
            <a:schemeClr val="accent1"/>
          </a:fillRef>
          <a:effectRef idx="0">
            <a:schemeClr val="accent1"/>
          </a:effectRef>
          <a:fontRef idx="minor">
            <a:schemeClr val="tx1"/>
          </a:fontRef>
        </p:style>
      </p:cxnSp>
      <p:sp>
        <p:nvSpPr>
          <p:cNvPr id="45" name="Freeform: Shape 44">
            <a:extLst>
              <a:ext uri="{FF2B5EF4-FFF2-40B4-BE49-F238E27FC236}">
                <a16:creationId xmlns:a16="http://schemas.microsoft.com/office/drawing/2014/main" xmlns="" id="{1F96B10B-C1B8-6074-3E2E-24E8A6D066D1}"/>
              </a:ext>
            </a:extLst>
          </p:cNvPr>
          <p:cNvSpPr/>
          <p:nvPr/>
        </p:nvSpPr>
        <p:spPr bwMode="gray">
          <a:xfrm rot="16200000">
            <a:off x="4258587" y="2367293"/>
            <a:ext cx="1012907" cy="1300483"/>
          </a:xfrm>
          <a:custGeom>
            <a:avLst/>
            <a:gdLst>
              <a:gd name="connsiteX0" fmla="*/ 1012907 w 1012907"/>
              <a:gd name="connsiteY0" fmla="*/ 146598 h 1246714"/>
              <a:gd name="connsiteX1" fmla="*/ 1012907 w 1012907"/>
              <a:gd name="connsiteY1" fmla="*/ 818640 h 1246714"/>
              <a:gd name="connsiteX2" fmla="*/ 6109 w 1012907"/>
              <a:gd name="connsiteY2" fmla="*/ 1246714 h 1246714"/>
              <a:gd name="connsiteX3" fmla="*/ 0 w 1012907"/>
              <a:gd name="connsiteY3" fmla="*/ 1216452 h 1246714"/>
              <a:gd name="connsiteX4" fmla="*/ 0 w 1012907"/>
              <a:gd name="connsiteY4" fmla="*/ 146598 h 1246714"/>
              <a:gd name="connsiteX5" fmla="*/ 146598 w 1012907"/>
              <a:gd name="connsiteY5" fmla="*/ 0 h 1246714"/>
              <a:gd name="connsiteX6" fmla="*/ 866309 w 1012907"/>
              <a:gd name="connsiteY6" fmla="*/ 0 h 1246714"/>
              <a:gd name="connsiteX7" fmla="*/ 1012907 w 1012907"/>
              <a:gd name="connsiteY7" fmla="*/ 146598 h 12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2907" h="1246714">
                <a:moveTo>
                  <a:pt x="1012907" y="146598"/>
                </a:moveTo>
                <a:lnTo>
                  <a:pt x="1012907" y="818640"/>
                </a:lnTo>
                <a:lnTo>
                  <a:pt x="6109" y="1246714"/>
                </a:lnTo>
                <a:lnTo>
                  <a:pt x="0" y="1216452"/>
                </a:lnTo>
                <a:lnTo>
                  <a:pt x="0" y="146598"/>
                </a:lnTo>
                <a:cubicBezTo>
                  <a:pt x="0" y="65634"/>
                  <a:pt x="65634" y="0"/>
                  <a:pt x="146598" y="0"/>
                </a:cubicBezTo>
                <a:lnTo>
                  <a:pt x="866309" y="0"/>
                </a:lnTo>
                <a:cubicBezTo>
                  <a:pt x="947273" y="0"/>
                  <a:pt x="1012907" y="65634"/>
                  <a:pt x="1012907" y="14659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46" name="Freeform: Shape 45">
            <a:extLst>
              <a:ext uri="{FF2B5EF4-FFF2-40B4-BE49-F238E27FC236}">
                <a16:creationId xmlns:a16="http://schemas.microsoft.com/office/drawing/2014/main" xmlns="" id="{39174A79-4B8E-7DC1-7690-945BD2C8CD82}"/>
              </a:ext>
            </a:extLst>
          </p:cNvPr>
          <p:cNvSpPr/>
          <p:nvPr/>
        </p:nvSpPr>
        <p:spPr bwMode="gray">
          <a:xfrm rot="16200000">
            <a:off x="3603267" y="3628185"/>
            <a:ext cx="1012907" cy="1300483"/>
          </a:xfrm>
          <a:custGeom>
            <a:avLst/>
            <a:gdLst>
              <a:gd name="connsiteX0" fmla="*/ 1012907 w 1012907"/>
              <a:gd name="connsiteY0" fmla="*/ 146598 h 1246714"/>
              <a:gd name="connsiteX1" fmla="*/ 1012907 w 1012907"/>
              <a:gd name="connsiteY1" fmla="*/ 818640 h 1246714"/>
              <a:gd name="connsiteX2" fmla="*/ 6109 w 1012907"/>
              <a:gd name="connsiteY2" fmla="*/ 1246714 h 1246714"/>
              <a:gd name="connsiteX3" fmla="*/ 0 w 1012907"/>
              <a:gd name="connsiteY3" fmla="*/ 1216452 h 1246714"/>
              <a:gd name="connsiteX4" fmla="*/ 0 w 1012907"/>
              <a:gd name="connsiteY4" fmla="*/ 146598 h 1246714"/>
              <a:gd name="connsiteX5" fmla="*/ 146598 w 1012907"/>
              <a:gd name="connsiteY5" fmla="*/ 0 h 1246714"/>
              <a:gd name="connsiteX6" fmla="*/ 866309 w 1012907"/>
              <a:gd name="connsiteY6" fmla="*/ 0 h 1246714"/>
              <a:gd name="connsiteX7" fmla="*/ 1012907 w 1012907"/>
              <a:gd name="connsiteY7" fmla="*/ 146598 h 12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2907" h="1246714">
                <a:moveTo>
                  <a:pt x="1012907" y="146598"/>
                </a:moveTo>
                <a:lnTo>
                  <a:pt x="1012907" y="818640"/>
                </a:lnTo>
                <a:lnTo>
                  <a:pt x="6109" y="1246714"/>
                </a:lnTo>
                <a:lnTo>
                  <a:pt x="0" y="1216452"/>
                </a:lnTo>
                <a:lnTo>
                  <a:pt x="0" y="146598"/>
                </a:lnTo>
                <a:cubicBezTo>
                  <a:pt x="0" y="65634"/>
                  <a:pt x="65634" y="0"/>
                  <a:pt x="146598" y="0"/>
                </a:cubicBezTo>
                <a:lnTo>
                  <a:pt x="866309" y="0"/>
                </a:lnTo>
                <a:cubicBezTo>
                  <a:pt x="947273" y="0"/>
                  <a:pt x="1012907" y="65634"/>
                  <a:pt x="1012907" y="146598"/>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47" name="Freeform: Shape 46">
            <a:extLst>
              <a:ext uri="{FF2B5EF4-FFF2-40B4-BE49-F238E27FC236}">
                <a16:creationId xmlns:a16="http://schemas.microsoft.com/office/drawing/2014/main" xmlns="" id="{0D060B21-AB90-4167-3C36-85339624B6D3}"/>
              </a:ext>
            </a:extLst>
          </p:cNvPr>
          <p:cNvSpPr/>
          <p:nvPr/>
        </p:nvSpPr>
        <p:spPr bwMode="gray">
          <a:xfrm rot="16200000">
            <a:off x="4270659" y="4877736"/>
            <a:ext cx="988765" cy="1300484"/>
          </a:xfrm>
          <a:custGeom>
            <a:avLst/>
            <a:gdLst>
              <a:gd name="connsiteX0" fmla="*/ 1012907 w 1012907"/>
              <a:gd name="connsiteY0" fmla="*/ 146598 h 1246714"/>
              <a:gd name="connsiteX1" fmla="*/ 1012907 w 1012907"/>
              <a:gd name="connsiteY1" fmla="*/ 818640 h 1246714"/>
              <a:gd name="connsiteX2" fmla="*/ 6109 w 1012907"/>
              <a:gd name="connsiteY2" fmla="*/ 1246714 h 1246714"/>
              <a:gd name="connsiteX3" fmla="*/ 0 w 1012907"/>
              <a:gd name="connsiteY3" fmla="*/ 1216452 h 1246714"/>
              <a:gd name="connsiteX4" fmla="*/ 0 w 1012907"/>
              <a:gd name="connsiteY4" fmla="*/ 146598 h 1246714"/>
              <a:gd name="connsiteX5" fmla="*/ 146598 w 1012907"/>
              <a:gd name="connsiteY5" fmla="*/ 0 h 1246714"/>
              <a:gd name="connsiteX6" fmla="*/ 866309 w 1012907"/>
              <a:gd name="connsiteY6" fmla="*/ 0 h 1246714"/>
              <a:gd name="connsiteX7" fmla="*/ 1012907 w 1012907"/>
              <a:gd name="connsiteY7" fmla="*/ 146598 h 124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2907" h="1246714">
                <a:moveTo>
                  <a:pt x="1012907" y="146598"/>
                </a:moveTo>
                <a:lnTo>
                  <a:pt x="1012907" y="818640"/>
                </a:lnTo>
                <a:lnTo>
                  <a:pt x="6109" y="1246714"/>
                </a:lnTo>
                <a:lnTo>
                  <a:pt x="0" y="1216452"/>
                </a:lnTo>
                <a:lnTo>
                  <a:pt x="0" y="146598"/>
                </a:lnTo>
                <a:cubicBezTo>
                  <a:pt x="0" y="65634"/>
                  <a:pt x="65634" y="0"/>
                  <a:pt x="146598" y="0"/>
                </a:cubicBezTo>
                <a:lnTo>
                  <a:pt x="866309" y="0"/>
                </a:lnTo>
                <a:cubicBezTo>
                  <a:pt x="947273" y="0"/>
                  <a:pt x="1012907" y="65634"/>
                  <a:pt x="1012907" y="14659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pic>
        <p:nvPicPr>
          <p:cNvPr id="48" name="Graphic 47">
            <a:extLst>
              <a:ext uri="{FF2B5EF4-FFF2-40B4-BE49-F238E27FC236}">
                <a16:creationId xmlns:a16="http://schemas.microsoft.com/office/drawing/2014/main" xmlns="" id="{09176164-B39C-F271-5F92-EDDF0BC1EDD0}"/>
              </a:ext>
            </a:extLst>
          </p:cNvPr>
          <p:cNvPicPr>
            <a:picLocks/>
          </p:cNvPicPr>
          <p:nvPr/>
        </p:nvPicPr>
        <p:blipFill>
          <a:blip r:embed="rId9">
            <a:extLst>
              <a:ext uri="{96DAC541-7B7A-43D3-8B79-37D633B846F1}">
                <asvg:svgBlip xmlns:asvg="http://schemas.microsoft.com/office/drawing/2016/SVG/main" xmlns="" r:embed="rId10"/>
              </a:ext>
            </a:extLst>
          </a:blip>
          <a:stretch>
            <a:fillRect/>
          </a:stretch>
        </p:blipFill>
        <p:spPr bwMode="gray">
          <a:xfrm>
            <a:off x="4249552" y="5174290"/>
            <a:ext cx="731521" cy="715234"/>
          </a:xfrm>
          <a:prstGeom prst="rect">
            <a:avLst/>
          </a:prstGeom>
        </p:spPr>
      </p:pic>
      <p:pic>
        <p:nvPicPr>
          <p:cNvPr id="49" name="Graphic 48">
            <a:extLst>
              <a:ext uri="{FF2B5EF4-FFF2-40B4-BE49-F238E27FC236}">
                <a16:creationId xmlns:a16="http://schemas.microsoft.com/office/drawing/2014/main" xmlns="" id="{A1B86C74-241F-14E2-E952-13A78F736856}"/>
              </a:ext>
            </a:extLst>
          </p:cNvPr>
          <p:cNvPicPr>
            <a:picLocks/>
          </p:cNvPicPr>
          <p:nvPr/>
        </p:nvPicPr>
        <p:blipFill>
          <a:blip r:embed="rId11">
            <a:extLst>
              <a:ext uri="{96DAC541-7B7A-43D3-8B79-37D633B846F1}">
                <asvg:svgBlip xmlns:asvg="http://schemas.microsoft.com/office/drawing/2016/SVG/main" xmlns="" r:embed="rId12"/>
              </a:ext>
            </a:extLst>
          </a:blip>
          <a:stretch>
            <a:fillRect/>
          </a:stretch>
        </p:blipFill>
        <p:spPr bwMode="gray">
          <a:xfrm>
            <a:off x="3594233" y="3912667"/>
            <a:ext cx="731520" cy="731520"/>
          </a:xfrm>
          <a:prstGeom prst="rect">
            <a:avLst/>
          </a:prstGeom>
        </p:spPr>
      </p:pic>
      <p:pic>
        <p:nvPicPr>
          <p:cNvPr id="50" name="Graphic 49">
            <a:extLst>
              <a:ext uri="{FF2B5EF4-FFF2-40B4-BE49-F238E27FC236}">
                <a16:creationId xmlns:a16="http://schemas.microsoft.com/office/drawing/2014/main" xmlns="" id="{A786DC68-38FD-6FFC-762B-2444237B3553}"/>
              </a:ext>
            </a:extLst>
          </p:cNvPr>
          <p:cNvPicPr>
            <a:picLocks/>
          </p:cNvPicPr>
          <p:nvPr/>
        </p:nvPicPr>
        <p:blipFill>
          <a:blip r:embed="rId13">
            <a:extLst>
              <a:ext uri="{96DAC541-7B7A-43D3-8B79-37D633B846F1}">
                <asvg:svgBlip xmlns:asvg="http://schemas.microsoft.com/office/drawing/2016/SVG/main" xmlns="" r:embed="rId14"/>
              </a:ext>
            </a:extLst>
          </a:blip>
          <a:stretch>
            <a:fillRect/>
          </a:stretch>
        </p:blipFill>
        <p:spPr bwMode="gray">
          <a:xfrm>
            <a:off x="4249553" y="2655203"/>
            <a:ext cx="731520" cy="731520"/>
          </a:xfrm>
          <a:prstGeom prst="rect">
            <a:avLst/>
          </a:prstGeom>
        </p:spPr>
      </p:pic>
      <p:sp>
        <p:nvSpPr>
          <p:cNvPr id="51" name="Rectangle 50">
            <a:extLst>
              <a:ext uri="{FF2B5EF4-FFF2-40B4-BE49-F238E27FC236}">
                <a16:creationId xmlns:a16="http://schemas.microsoft.com/office/drawing/2014/main" xmlns="" id="{17DD3D7A-AEF0-BE6D-A30A-460DA532ADA7}"/>
              </a:ext>
            </a:extLst>
          </p:cNvPr>
          <p:cNvSpPr/>
          <p:nvPr/>
        </p:nvSpPr>
        <p:spPr bwMode="gray">
          <a:xfrm>
            <a:off x="4114799" y="2896225"/>
            <a:ext cx="415889" cy="2426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52" name="Rectangle 51">
            <a:extLst>
              <a:ext uri="{FF2B5EF4-FFF2-40B4-BE49-F238E27FC236}">
                <a16:creationId xmlns:a16="http://schemas.microsoft.com/office/drawing/2014/main" xmlns="" id="{0926865C-C4D6-F521-7C61-364A78A58917}"/>
              </a:ext>
            </a:extLst>
          </p:cNvPr>
          <p:cNvSpPr/>
          <p:nvPr/>
        </p:nvSpPr>
        <p:spPr bwMode="gray">
          <a:xfrm>
            <a:off x="3459479" y="4157117"/>
            <a:ext cx="415889" cy="2426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53" name="Rectangle 52">
            <a:extLst>
              <a:ext uri="{FF2B5EF4-FFF2-40B4-BE49-F238E27FC236}">
                <a16:creationId xmlns:a16="http://schemas.microsoft.com/office/drawing/2014/main" xmlns="" id="{CD0EFCF9-E8BA-9878-649E-5056A75D900A}"/>
              </a:ext>
            </a:extLst>
          </p:cNvPr>
          <p:cNvSpPr/>
          <p:nvPr/>
        </p:nvSpPr>
        <p:spPr bwMode="gray">
          <a:xfrm>
            <a:off x="4114799" y="5418740"/>
            <a:ext cx="415889" cy="2426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Tree>
    <p:extLst>
      <p:ext uri="{BB962C8B-B14F-4D97-AF65-F5344CB8AC3E}">
        <p14:creationId xmlns:p14="http://schemas.microsoft.com/office/powerpoint/2010/main" val="1053098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 xmlns:a16="http://schemas.microsoft.com/office/drawing/2014/main" id="{C37621F9-57FC-03A7-2EE3-925A45765D10}"/>
              </a:ext>
            </a:extLst>
          </p:cNvPr>
          <p:cNvSpPr>
            <a:spLocks noGrp="1"/>
          </p:cNvSpPr>
          <p:nvPr>
            <p:ph idx="1"/>
          </p:nvPr>
        </p:nvSpPr>
        <p:spPr/>
        <p:txBody>
          <a:bodyPr/>
          <a:lstStyle/>
          <a:p>
            <a:pPr marL="0" indent="0">
              <a:buNone/>
            </a:pPr>
            <a:r>
              <a:rPr lang="en-US" dirty="0" smtClean="0"/>
              <a:t>The </a:t>
            </a:r>
            <a:r>
              <a:rPr lang="en-US" dirty="0"/>
              <a:t>findings of this study demonstrate the overall effectiveness of the </a:t>
            </a:r>
            <a:r>
              <a:rPr lang="en-US" dirty="0" err="1"/>
              <a:t>MyHealthcare</a:t>
            </a:r>
            <a:r>
              <a:rPr lang="en-US" dirty="0"/>
              <a:t> HIS platform implementation. Users reported high satisfaction with the system's usability and functionality, with appreciation for its ability to streamline tasks like patient </a:t>
            </a:r>
            <a:r>
              <a:rPr lang="en-US" dirty="0" smtClean="0"/>
              <a:t>Consultation Medication indentation, </a:t>
            </a:r>
            <a:r>
              <a:rPr lang="en-US" dirty="0"/>
              <a:t>and document </a:t>
            </a:r>
            <a:r>
              <a:rPr lang="en-US" dirty="0" smtClean="0"/>
              <a:t>Management. </a:t>
            </a:r>
            <a:r>
              <a:rPr lang="en-US" dirty="0"/>
              <a:t>The training program played a crucial role in this success, with users commending the clarity of the </a:t>
            </a:r>
            <a:r>
              <a:rPr lang="en-US" dirty="0" smtClean="0"/>
              <a:t>materials</a:t>
            </a:r>
            <a:r>
              <a:rPr lang="en-US" dirty="0"/>
              <a:t>, the interactivity of the sessions, and the expertise of the trainers. These factors contributed significantly to user confidence and preparedness in using the new HIS.</a:t>
            </a:r>
            <a:endParaRPr lang="en-IN" dirty="0"/>
          </a:p>
        </p:txBody>
      </p:sp>
      <p:sp>
        <p:nvSpPr>
          <p:cNvPr id="4" name="Slide Number Placeholder 3">
            <a:extLst>
              <a:ext uri="{FF2B5EF4-FFF2-40B4-BE49-F238E27FC236}">
                <a16:creationId xmlns=""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840CEC-B205-D614-ACFB-9620DEF0A59E}"/>
              </a:ext>
            </a:extLst>
          </p:cNvPr>
          <p:cNvSpPr>
            <a:spLocks noGrp="1"/>
          </p:cNvSpPr>
          <p:nvPr>
            <p:ph type="title"/>
          </p:nvPr>
        </p:nvSpPr>
        <p:spPr>
          <a:xfrm>
            <a:off x="1188395" y="815974"/>
            <a:ext cx="10515600" cy="1325563"/>
          </a:xfrm>
        </p:spPr>
        <p:txBody>
          <a:bodyPr/>
          <a:lstStyle/>
          <a:p>
            <a:pPr algn="ctr"/>
            <a:r>
              <a:rPr lang="en-IN" b="1" dirty="0" smtClean="0"/>
              <a:t>References</a:t>
            </a:r>
            <a:endParaRPr lang="en-IN" b="1" dirty="0"/>
          </a:p>
        </p:txBody>
      </p:sp>
      <p:sp>
        <p:nvSpPr>
          <p:cNvPr id="3" name="Content Placeholder 2">
            <a:extLst>
              <a:ext uri="{FF2B5EF4-FFF2-40B4-BE49-F238E27FC236}">
                <a16:creationId xmlns="" xmlns:a16="http://schemas.microsoft.com/office/drawing/2014/main" id="{3E6CD5A5-350C-07B1-88E3-70F677EEF1DB}"/>
              </a:ext>
            </a:extLst>
          </p:cNvPr>
          <p:cNvSpPr>
            <a:spLocks noGrp="1"/>
          </p:cNvSpPr>
          <p:nvPr>
            <p:ph idx="1"/>
          </p:nvPr>
        </p:nvSpPr>
        <p:spPr>
          <a:xfrm>
            <a:off x="321014" y="1390074"/>
            <a:ext cx="11413786" cy="4966275"/>
          </a:xfrm>
        </p:spPr>
        <p:txBody>
          <a:bodyPr>
            <a:noAutofit/>
          </a:bodyPr>
          <a:lstStyle/>
          <a:p>
            <a:pPr marL="171450" indent="-171450">
              <a:lnSpc>
                <a:spcPct val="200000"/>
              </a:lnSpc>
            </a:pPr>
            <a:endParaRPr lang="en-IN" sz="1400" b="1" dirty="0">
              <a:latin typeface="Times New Roman" panose="02020603050405020304" pitchFamily="18" charset="0"/>
              <a:cs typeface="Times New Roman" panose="02020603050405020304" pitchFamily="18" charset="0"/>
            </a:endParaRPr>
          </a:p>
          <a:p>
            <a:pPr marL="171450" indent="-171450">
              <a:lnSpc>
                <a:spcPct val="200000"/>
              </a:lnSpc>
            </a:pPr>
            <a:r>
              <a:rPr lang="en-US" sz="1400" b="1" dirty="0" smtClean="0">
                <a:latin typeface="Times New Roman" panose="02020603050405020304" pitchFamily="18" charset="0"/>
                <a:cs typeface="Times New Roman" panose="02020603050405020304" pitchFamily="18" charset="0"/>
              </a:rPr>
              <a:t>Management </a:t>
            </a:r>
            <a:r>
              <a:rPr lang="en-US" sz="1400" b="1" dirty="0">
                <a:latin typeface="Times New Roman" panose="02020603050405020304" pitchFamily="18" charset="0"/>
                <a:cs typeface="Times New Roman" panose="02020603050405020304" pitchFamily="18" charset="0"/>
              </a:rPr>
              <a:t>information system for public health facilities in Haryana.   ResearchGate</a:t>
            </a:r>
            <a:r>
              <a:rPr lang="en-US" sz="1400" b="1" u="sng" dirty="0">
                <a:latin typeface="Times New Roman" panose="02020603050405020304" pitchFamily="18" charset="0"/>
                <a:cs typeface="Times New Roman" panose="02020603050405020304" pitchFamily="18" charset="0"/>
                <a:hlinkClick r:id="rId2"/>
              </a:rPr>
              <a:t>https://www.researchgate.net/publication/343157910</a:t>
            </a:r>
            <a:endParaRPr lang="en-IN" sz="1400" b="1" dirty="0">
              <a:latin typeface="Times New Roman" panose="02020603050405020304" pitchFamily="18" charset="0"/>
              <a:cs typeface="Times New Roman" panose="02020603050405020304" pitchFamily="18" charset="0"/>
            </a:endParaRPr>
          </a:p>
          <a:p>
            <a:pPr marL="171450" indent="-171450">
              <a:lnSpc>
                <a:spcPct val="200000"/>
              </a:lnSpc>
            </a:pPr>
            <a:r>
              <a:rPr lang="en-US" sz="1400" b="1" dirty="0" smtClean="0">
                <a:latin typeface="Times New Roman" panose="02020603050405020304" pitchFamily="18" charset="0"/>
                <a:cs typeface="Times New Roman" panose="02020603050405020304" pitchFamily="18" charset="0"/>
              </a:rPr>
              <a:t>Srivastava</a:t>
            </a:r>
            <a:r>
              <a:rPr lang="en-US" sz="1400" b="1" dirty="0">
                <a:latin typeface="Times New Roman" panose="02020603050405020304" pitchFamily="18" charset="0"/>
                <a:cs typeface="Times New Roman" panose="02020603050405020304" pitchFamily="18" charset="0"/>
              </a:rPr>
              <a:t>, S. K. (2016). Adoption of Electronic Health Records: A Roadmap for India. </a:t>
            </a:r>
            <a:r>
              <a:rPr lang="en-US" sz="1400" b="1" dirty="0" smtClean="0">
                <a:latin typeface="Times New Roman" panose="02020603050405020304" pitchFamily="18" charset="0"/>
                <a:cs typeface="Times New Roman" panose="02020603050405020304" pitchFamily="18" charset="0"/>
              </a:rPr>
              <a:t>Healthcare </a:t>
            </a:r>
            <a:r>
              <a:rPr lang="en-US" sz="1400" b="1" dirty="0">
                <a:latin typeface="Times New Roman" panose="02020603050405020304" pitchFamily="18" charset="0"/>
                <a:cs typeface="Times New Roman" panose="02020603050405020304" pitchFamily="18" charset="0"/>
              </a:rPr>
              <a:t>Informatics Research, 22(4), 261–269. </a:t>
            </a:r>
            <a:r>
              <a:rPr lang="en-US" sz="1400" b="1" u="sng" dirty="0">
                <a:latin typeface="Times New Roman" panose="02020603050405020304" pitchFamily="18" charset="0"/>
                <a:cs typeface="Times New Roman" panose="02020603050405020304" pitchFamily="18" charset="0"/>
                <a:hlinkClick r:id="rId3"/>
              </a:rPr>
              <a:t>https://doi.org/10.4258/hir.2016.22.4.261</a:t>
            </a:r>
            <a:endParaRPr lang="en-IN" sz="1400" b="1" dirty="0">
              <a:latin typeface="Times New Roman" panose="02020603050405020304" pitchFamily="18" charset="0"/>
              <a:cs typeface="Times New Roman" panose="02020603050405020304" pitchFamily="18" charset="0"/>
            </a:endParaRPr>
          </a:p>
          <a:p>
            <a:pPr marL="171450" indent="-171450">
              <a:lnSpc>
                <a:spcPct val="200000"/>
              </a:lnSpc>
            </a:pPr>
            <a:r>
              <a:rPr lang="en-US" sz="1400" b="1" dirty="0" err="1">
                <a:latin typeface="Times New Roman" panose="02020603050405020304" pitchFamily="18" charset="0"/>
                <a:cs typeface="Times New Roman" panose="02020603050405020304" pitchFamily="18" charset="0"/>
              </a:rPr>
              <a:t>Kumari</a:t>
            </a:r>
            <a:r>
              <a:rPr lang="en-US" sz="1400" b="1" dirty="0">
                <a:latin typeface="Times New Roman" panose="02020603050405020304" pitchFamily="18" charset="0"/>
                <a:cs typeface="Times New Roman" panose="02020603050405020304" pitchFamily="18" charset="0"/>
              </a:rPr>
              <a:t>, N., &amp; Suresh Kumar, P. K. (2023). A case study on acceptance of hospital information systems (HIS) among nurses in a tertiary care hospital. International Journal of Case Studies in Business, IT, and Education (IJCSBE), 7(3), 149–161. </a:t>
            </a:r>
            <a:r>
              <a:rPr lang="en-US" sz="1400" b="1" u="sng" dirty="0">
                <a:latin typeface="Times New Roman" panose="02020603050405020304" pitchFamily="18" charset="0"/>
                <a:cs typeface="Times New Roman" panose="02020603050405020304" pitchFamily="18" charset="0"/>
                <a:hlinkClick r:id="rId4"/>
              </a:rPr>
              <a:t>https://doi.org/10.47992/IJCSBE.2581.6942.0292</a:t>
            </a:r>
            <a:endParaRPr lang="en-IN" sz="1400" b="1" dirty="0">
              <a:latin typeface="Times New Roman" panose="02020603050405020304" pitchFamily="18" charset="0"/>
              <a:cs typeface="Times New Roman" panose="02020603050405020304" pitchFamily="18" charset="0"/>
            </a:endParaRPr>
          </a:p>
          <a:p>
            <a:pPr marL="171450" indent="-171450">
              <a:lnSpc>
                <a:spcPct val="200000"/>
              </a:lnSpc>
            </a:pPr>
            <a:r>
              <a:rPr lang="en-US" sz="1400" b="1" dirty="0" err="1">
                <a:latin typeface="Times New Roman" panose="02020603050405020304" pitchFamily="18" charset="0"/>
                <a:cs typeface="Times New Roman" panose="02020603050405020304" pitchFamily="18" charset="0"/>
              </a:rPr>
              <a:t>D'Costa</a:t>
            </a:r>
            <a:r>
              <a:rPr lang="en-US" sz="1400" b="1" dirty="0">
                <a:latin typeface="Times New Roman" panose="02020603050405020304" pitchFamily="18" charset="0"/>
                <a:cs typeface="Times New Roman" panose="02020603050405020304" pitchFamily="18" charset="0"/>
              </a:rPr>
              <a:t>, S., &amp; Sinha, R. K. (2021). Usability assessment of hospital information system integrated electronic medical record. Health Services and Outcomes Research Methodology, 21(3), 339–362. </a:t>
            </a:r>
            <a:r>
              <a:rPr lang="en-US" sz="1400" b="1" u="sng" dirty="0">
                <a:latin typeface="Times New Roman" panose="02020603050405020304" pitchFamily="18" charset="0"/>
                <a:cs typeface="Times New Roman" panose="02020603050405020304" pitchFamily="18" charset="0"/>
                <a:hlinkClick r:id="rId5"/>
              </a:rPr>
              <a:t>https://doi.org/10.1007/s10742-020-00238-0</a:t>
            </a:r>
            <a:endParaRPr lang="en-IN" sz="1400" b="1"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 xmlns:a16="http://schemas.microsoft.com/office/drawing/2014/main" id="{B2C9DC11-A675-736C-F377-44884716F5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34E78B5-4D0F-48A5-AF6C-6BF41009C5F1}"/>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xmlns="" id="{F8281ED4-CC2A-460F-534D-8B8BBAED0666}"/>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xmlns="" id="{E6A040EF-4D63-9541-138F-EC153F22A4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2" name="Content Placeholder 2">
            <a:extLst>
              <a:ext uri="{FF2B5EF4-FFF2-40B4-BE49-F238E27FC236}">
                <a16:creationId xmlns:a16="http://schemas.microsoft.com/office/drawing/2014/main" xmlns="" id="{CB6A8A6A-C31E-4168-95CC-86F43D82D8D1}"/>
              </a:ext>
            </a:extLst>
          </p:cNvPr>
          <p:cNvSpPr>
            <a:spLocks noGrp="1"/>
          </p:cNvSpPr>
          <p:nvPr>
            <p:ph idx="1"/>
          </p:nvPr>
        </p:nvSpPr>
        <p:spPr>
          <a:xfrm>
            <a:off x="838200" y="3056949"/>
            <a:ext cx="10840583" cy="4093307"/>
          </a:xfrm>
        </p:spPr>
        <p:txBody>
          <a:bodyPr/>
          <a:lstStyle/>
          <a:p>
            <a:r>
              <a:rPr lang="en-US" b="1" dirty="0">
                <a:solidFill>
                  <a:schemeClr val="tx1"/>
                </a:solidFill>
                <a:latin typeface="Arial" panose="020B0604020202020204" pitchFamily="34" charset="0"/>
                <a:cs typeface="Arial" panose="020B0604020202020204" pitchFamily="34" charset="0"/>
              </a:rPr>
              <a:t> </a:t>
            </a:r>
            <a:r>
              <a:rPr lang="en-US" sz="2800" b="1" dirty="0">
                <a:solidFill>
                  <a:schemeClr val="tx1"/>
                </a:solidFill>
                <a:latin typeface="Arial" panose="020B0604020202020204" pitchFamily="34" charset="0"/>
                <a:cs typeface="Arial" panose="020B0604020202020204" pitchFamily="34" charset="0"/>
              </a:rPr>
              <a:t>Total no. of visits done by the Student: </a:t>
            </a:r>
            <a:r>
              <a:rPr lang="en-US" dirty="0" smtClean="0">
                <a:latin typeface="Arial" panose="020B0604020202020204" pitchFamily="34" charset="0"/>
                <a:cs typeface="Arial" panose="020B0604020202020204" pitchFamily="34" charset="0"/>
              </a:rPr>
              <a:t>10</a:t>
            </a:r>
            <a:endParaRPr lang="en-US" sz="2800" dirty="0">
              <a:solidFill>
                <a:schemeClr val="tx1"/>
              </a:solidFill>
              <a:latin typeface="Arial" panose="020B0604020202020204" pitchFamily="34" charset="0"/>
              <a:cs typeface="Arial" panose="020B0604020202020204" pitchFamily="34" charset="0"/>
            </a:endParaRPr>
          </a:p>
          <a:p>
            <a:r>
              <a:rPr lang="en-US" sz="2800" b="1" dirty="0">
                <a:solidFill>
                  <a:schemeClr val="tx1"/>
                </a:solidFill>
                <a:latin typeface="Arial" panose="020B0604020202020204" pitchFamily="34" charset="0"/>
                <a:cs typeface="Arial" panose="020B0604020202020204" pitchFamily="34" charset="0"/>
              </a:rPr>
              <a:t> Day-wise activities done by the student: </a:t>
            </a:r>
          </a:p>
          <a:p>
            <a:pPr marL="0" indent="0">
              <a:buNone/>
            </a:pPr>
            <a:endParaRPr lang="en-US" sz="2800" b="1" dirty="0">
              <a:solidFill>
                <a:schemeClr val="tx1"/>
              </a:solidFill>
              <a:latin typeface="Arial" panose="020B0604020202020204" pitchFamily="34" charset="0"/>
              <a:cs typeface="Arial" panose="020B0604020202020204" pitchFamily="34" charset="0"/>
            </a:endParaRPr>
          </a:p>
          <a:p>
            <a:pPr marL="514350" indent="-514350">
              <a:buAutoNum type="arabicPeriod"/>
            </a:pPr>
            <a:r>
              <a:rPr lang="en-US" sz="2000" dirty="0">
                <a:latin typeface="Arial" panose="020B0604020202020204" pitchFamily="34" charset="0"/>
                <a:cs typeface="Arial" panose="020B0604020202020204" pitchFamily="34" charset="0"/>
              </a:rPr>
              <a:t>Mapping and listing of the area.</a:t>
            </a:r>
          </a:p>
          <a:p>
            <a:pPr marL="514350" indent="-514350">
              <a:buAutoNum type="arabicPeriod"/>
            </a:pPr>
            <a:r>
              <a:rPr lang="en-US" sz="2000" dirty="0">
                <a:latin typeface="Arial" panose="020B0604020202020204" pitchFamily="34" charset="0"/>
                <a:cs typeface="Arial" panose="020B0604020202020204" pitchFamily="34" charset="0"/>
              </a:rPr>
              <a:t>Interaction with the community and frontline healthcare workers. </a:t>
            </a:r>
          </a:p>
          <a:p>
            <a:pPr marL="514350" indent="-514350">
              <a:buAutoNum type="arabicPeriod"/>
            </a:pPr>
            <a:r>
              <a:rPr lang="en-US" sz="2000" dirty="0">
                <a:latin typeface="Arial" panose="020B0604020202020204" pitchFamily="34" charset="0"/>
                <a:cs typeface="Arial" panose="020B0604020202020204" pitchFamily="34" charset="0"/>
              </a:rPr>
              <a:t>Conducted health profile survey </a:t>
            </a:r>
            <a:endParaRPr lang="en-US" sz="2000" dirty="0">
              <a:solidFill>
                <a:schemeClr val="tx1"/>
              </a:solidFill>
              <a:latin typeface="Arial" panose="020B0604020202020204" pitchFamily="34" charset="0"/>
              <a:cs typeface="Arial" panose="020B0604020202020204" pitchFamily="34" charset="0"/>
            </a:endParaRPr>
          </a:p>
        </p:txBody>
      </p:sp>
      <p:sp>
        <p:nvSpPr>
          <p:cNvPr id="13" name="Title 1">
            <a:extLst>
              <a:ext uri="{FF2B5EF4-FFF2-40B4-BE49-F238E27FC236}">
                <a16:creationId xmlns:a16="http://schemas.microsoft.com/office/drawing/2014/main" xmlns="" id="{6F98C7EF-ECB1-2AE6-B838-EA4532057D45}"/>
              </a:ext>
            </a:extLst>
          </p:cNvPr>
          <p:cNvSpPr txBox="1">
            <a:spLocks/>
          </p:cNvSpPr>
          <p:nvPr/>
        </p:nvSpPr>
        <p:spPr>
          <a:xfrm>
            <a:off x="551538" y="1302605"/>
            <a:ext cx="10515600" cy="1325563"/>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latin typeface="Arial" panose="020B0604020202020204" pitchFamily="34" charset="0"/>
                <a:cs typeface="Arial" panose="020B0604020202020204" pitchFamily="34" charset="0"/>
              </a:rPr>
              <a:t>INVOLVEMENT IN COMMUNITY OUTREACH PROGRAMME (COP) ACTIVITIES</a:t>
            </a:r>
            <a:endParaRPr lang="en-IN" sz="4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3962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2AD7915-6F46-E25B-9412-095A7D582F8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xmlns="" id="{33581228-4599-E355-92F6-07613C02F27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xmlns="" id="{79F9CE3A-0204-CDEC-8F76-906E9FEFC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xmlns="" id="{D32198FB-C418-AC90-022A-271729B5CA02}"/>
              </a:ext>
            </a:extLst>
          </p:cNvPr>
          <p:cNvSpPr txBox="1">
            <a:spLocks/>
          </p:cNvSpPr>
          <p:nvPr/>
        </p:nvSpPr>
        <p:spPr>
          <a:xfrm>
            <a:off x="1082778" y="1268722"/>
            <a:ext cx="10026444" cy="57717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latin typeface="Arial" panose="020B0604020202020204" pitchFamily="34" charset="0"/>
                <a:cs typeface="Arial" panose="020B0604020202020204" pitchFamily="34" charset="0"/>
              </a:rPr>
              <a:t>KEY LEARNING FROM COP ACTIVITIES</a:t>
            </a:r>
            <a:endParaRPr lang="en-IN" sz="4000" b="1"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xmlns="" id="{C951EA8F-44D0-A2D0-56E0-249D1224FCE9}"/>
              </a:ext>
            </a:extLst>
          </p:cNvPr>
          <p:cNvPicPr>
            <a:picLocks noChangeAspect="1"/>
          </p:cNvPicPr>
          <p:nvPr/>
        </p:nvPicPr>
        <p:blipFill>
          <a:blip r:embed="rId3"/>
          <a:stretch>
            <a:fillRect/>
          </a:stretch>
        </p:blipFill>
        <p:spPr>
          <a:xfrm>
            <a:off x="1390933" y="1845899"/>
            <a:ext cx="9410134" cy="4693013"/>
          </a:xfrm>
          <a:prstGeom prst="rect">
            <a:avLst/>
          </a:prstGeom>
        </p:spPr>
      </p:pic>
    </p:spTree>
    <p:extLst>
      <p:ext uri="{BB962C8B-B14F-4D97-AF65-F5344CB8AC3E}">
        <p14:creationId xmlns:p14="http://schemas.microsoft.com/office/powerpoint/2010/main" val="36967114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72130EB-4D58-4BE5-09AE-741BDEBE0187}"/>
            </a:ext>
          </a:extLst>
        </p:cNvPr>
        <p:cNvGrpSpPr/>
        <p:nvPr/>
      </p:nvGrpSpPr>
      <p:grpSpPr>
        <a:xfrm>
          <a:off x="0" y="0"/>
          <a:ext cx="0" cy="0"/>
          <a:chOff x="0" y="0"/>
          <a:chExt cx="0" cy="0"/>
        </a:xfrm>
      </p:grpSpPr>
      <p:sp>
        <p:nvSpPr>
          <p:cNvPr id="4" name="Footer Placeholder 3">
            <a:extLst>
              <a:ext uri="{FF2B5EF4-FFF2-40B4-BE49-F238E27FC236}">
                <a16:creationId xmlns="" xmlns:a16="http://schemas.microsoft.com/office/drawing/2014/main" id="{BFB87AE9-2C53-782C-7188-0F0AD532C04E}"/>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369D3474-04E0-CC6B-A707-9B70211534E5}"/>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 xmlns:a16="http://schemas.microsoft.com/office/drawing/2014/main" id="{14CDB4FA-6056-CF0B-DA03-AED70ADF01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 xmlns:a16="http://schemas.microsoft.com/office/drawing/2014/main" id="{0C3D07A2-CE40-DDD5-F6D3-8D7C11AFBAF1}"/>
              </a:ext>
            </a:extLst>
          </p:cNvPr>
          <p:cNvSpPr txBox="1">
            <a:spLocks/>
          </p:cNvSpPr>
          <p:nvPr/>
        </p:nvSpPr>
        <p:spPr>
          <a:xfrm>
            <a:off x="1244600" y="78676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COP FIELD ACTIVITIES PHOTOGRAPHS</a:t>
            </a:r>
            <a:endParaRPr lang="en-IN" sz="4000" b="1" dirty="0"/>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85462" y="1959925"/>
            <a:ext cx="5420972" cy="4061495"/>
          </a:xfr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915" y="2464745"/>
            <a:ext cx="6322979" cy="3556676"/>
          </a:xfrm>
          <a:prstGeom prst="rect">
            <a:avLst/>
          </a:prstGeom>
        </p:spPr>
      </p:pic>
    </p:spTree>
    <p:extLst>
      <p:ext uri="{BB962C8B-B14F-4D97-AF65-F5344CB8AC3E}">
        <p14:creationId xmlns:p14="http://schemas.microsoft.com/office/powerpoint/2010/main" val="2827723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01393A-C23C-A11B-B552-8F3AB06E5AFD}"/>
              </a:ext>
            </a:extLst>
          </p:cNvPr>
          <p:cNvSpPr>
            <a:spLocks noGrp="1"/>
          </p:cNvSpPr>
          <p:nvPr>
            <p:ph type="title"/>
          </p:nvPr>
        </p:nvSpPr>
        <p:spPr/>
        <p:txBody>
          <a:bodyPr/>
          <a:lstStyle/>
          <a:p>
            <a:pPr algn="ctr"/>
            <a:r>
              <a:rPr lang="en-IN" b="1" dirty="0"/>
              <a:t>Pictorial </a:t>
            </a:r>
            <a:r>
              <a:rPr lang="en-IN" b="1" dirty="0" smtClean="0"/>
              <a:t>Journey</a:t>
            </a:r>
            <a:endParaRPr lang="en-IN" b="1"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89100" y="1522412"/>
            <a:ext cx="9169400" cy="5157787"/>
          </a:xfrm>
        </p:spPr>
      </p:pic>
      <p:sp>
        <p:nvSpPr>
          <p:cNvPr id="4" name="Slide Number Placeholder 3">
            <a:extLst>
              <a:ext uri="{FF2B5EF4-FFF2-40B4-BE49-F238E27FC236}">
                <a16:creationId xmlns=""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5" name="Footer Placeholder 4">
            <a:extLst>
              <a:ext uri="{FF2B5EF4-FFF2-40B4-BE49-F238E27FC236}">
                <a16:creationId xmlns=""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p:cNvPicPr>
            <a:picLocks noChangeAspect="1"/>
          </p:cNvPicPr>
          <p:nvPr/>
        </p:nvPicPr>
        <p:blipFill>
          <a:blip r:embed="rId3"/>
          <a:stretch>
            <a:fillRect/>
          </a:stretch>
        </p:blipFill>
        <p:spPr>
          <a:xfrm>
            <a:off x="2133047" y="1536027"/>
            <a:ext cx="7925906" cy="4820323"/>
          </a:xfrm>
          <a:prstGeom prst="rect">
            <a:avLst/>
          </a:prstGeom>
        </p:spPr>
      </p:pic>
    </p:spTree>
    <p:extLst>
      <p:ext uri="{BB962C8B-B14F-4D97-AF65-F5344CB8AC3E}">
        <p14:creationId xmlns:p14="http://schemas.microsoft.com/office/powerpoint/2010/main" val="28610943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20</a:t>
            </a:fld>
            <a:endParaRPr lang="en-IN"/>
          </a:p>
        </p:txBody>
      </p:sp>
      <p:sp>
        <p:nvSpPr>
          <p:cNvPr id="5" name="Footer Placeholder 4">
            <a:extLst>
              <a:ext uri="{FF2B5EF4-FFF2-40B4-BE49-F238E27FC236}">
                <a16:creationId xmlns=""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a:t>Introduction (1/2)</a:t>
            </a:r>
          </a:p>
        </p:txBody>
      </p:sp>
      <p:sp>
        <p:nvSpPr>
          <p:cNvPr id="3" name="Content Placeholder 2">
            <a:extLst>
              <a:ext uri="{FF2B5EF4-FFF2-40B4-BE49-F238E27FC236}">
                <a16:creationId xmlns="" xmlns:a16="http://schemas.microsoft.com/office/drawing/2014/main" id="{2DB44169-B653-8FCC-211C-27ABE8FE014A}"/>
              </a:ext>
            </a:extLst>
          </p:cNvPr>
          <p:cNvSpPr>
            <a:spLocks noGrp="1"/>
          </p:cNvSpPr>
          <p:nvPr>
            <p:ph idx="1"/>
          </p:nvPr>
        </p:nvSpPr>
        <p:spPr/>
        <p:txBody>
          <a:bodyPr/>
          <a:lstStyle/>
          <a:p>
            <a:pPr>
              <a:lnSpc>
                <a:spcPts val="2650"/>
              </a:lnSpc>
            </a:pPr>
            <a:r>
              <a:rPr lang="en-US" dirty="0">
                <a:solidFill>
                  <a:srgbClr val="272525"/>
                </a:solidFill>
                <a:latin typeface="Times New Roman" panose="02020603050405020304" pitchFamily="18" charset="0"/>
                <a:ea typeface="Inter" pitchFamily="34" charset="-122"/>
                <a:cs typeface="Times New Roman" panose="02020603050405020304" pitchFamily="18" charset="0"/>
              </a:rPr>
              <a:t>Hospital Information Systems (HIS) are integrated software programs designed to manage clinical, financial, and administrative operations in healthcare settings. They streamline workflows between departments, increase efficiency, and improve patient care through modules for OPD registration, EMR utilization, and indentation management</a:t>
            </a:r>
            <a:r>
              <a:rPr lang="en-US" dirty="0" smtClean="0">
                <a:solidFill>
                  <a:srgbClr val="272525"/>
                </a:solidFill>
                <a:latin typeface="Times New Roman" panose="02020603050405020304" pitchFamily="18" charset="0"/>
                <a:ea typeface="Inter" pitchFamily="34" charset="-122"/>
                <a:cs typeface="Times New Roman" panose="02020603050405020304" pitchFamily="18" charset="0"/>
              </a:rPr>
              <a:t>.</a:t>
            </a:r>
          </a:p>
          <a:p>
            <a:pPr>
              <a:lnSpc>
                <a:spcPts val="2650"/>
              </a:lnSpc>
            </a:pPr>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9099113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a:t>Introduction </a:t>
            </a:r>
            <a:r>
              <a:rPr lang="en-IN" b="1" dirty="0" smtClean="0"/>
              <a:t>(2/2</a:t>
            </a:r>
            <a:r>
              <a:rPr lang="en-IN" b="1" dirty="0"/>
              <a:t>)</a:t>
            </a:r>
          </a:p>
        </p:txBody>
      </p:sp>
      <p:sp>
        <p:nvSpPr>
          <p:cNvPr id="3" name="Content Placeholder 2">
            <a:extLst>
              <a:ext uri="{FF2B5EF4-FFF2-40B4-BE49-F238E27FC236}">
                <a16:creationId xmlns="" xmlns:a16="http://schemas.microsoft.com/office/drawing/2014/main" id="{2DB44169-B653-8FCC-211C-27ABE8FE014A}"/>
              </a:ext>
            </a:extLst>
          </p:cNvPr>
          <p:cNvSpPr>
            <a:spLocks noGrp="1"/>
          </p:cNvSpPr>
          <p:nvPr>
            <p:ph idx="1"/>
          </p:nvPr>
        </p:nvSpPr>
        <p:spPr/>
        <p:txBody>
          <a:bodyPr/>
          <a:lstStyle/>
          <a:p>
            <a:pPr>
              <a:lnSpc>
                <a:spcPts val="2650"/>
              </a:lnSpc>
            </a:pPr>
            <a:r>
              <a:rPr lang="en-US" dirty="0" smtClean="0">
                <a:solidFill>
                  <a:srgbClr val="272525"/>
                </a:solidFill>
                <a:latin typeface="Times New Roman" panose="02020603050405020304" pitchFamily="18" charset="0"/>
                <a:ea typeface="Inter" pitchFamily="34" charset="-122"/>
                <a:cs typeface="Times New Roman" panose="02020603050405020304" pitchFamily="18" charset="0"/>
              </a:rPr>
              <a:t>This </a:t>
            </a:r>
            <a:r>
              <a:rPr lang="en-US" dirty="0">
                <a:solidFill>
                  <a:srgbClr val="272525"/>
                </a:solidFill>
                <a:latin typeface="Times New Roman" panose="02020603050405020304" pitchFamily="18" charset="0"/>
                <a:ea typeface="Inter" pitchFamily="34" charset="-122"/>
                <a:cs typeface="Times New Roman" panose="02020603050405020304" pitchFamily="18" charset="0"/>
              </a:rPr>
              <a:t>research proposal aims to evaluate the effectiveness of HIS training for doctors and nurses at AINU Hospital in </a:t>
            </a:r>
            <a:r>
              <a:rPr lang="en-US" dirty="0" err="1" smtClean="0">
                <a:solidFill>
                  <a:srgbClr val="272525"/>
                </a:solidFill>
                <a:latin typeface="Times New Roman" panose="02020603050405020304" pitchFamily="18" charset="0"/>
                <a:ea typeface="Inter" pitchFamily="34" charset="-122"/>
                <a:cs typeface="Times New Roman" panose="02020603050405020304" pitchFamily="18" charset="0"/>
              </a:rPr>
              <a:t>Silliguri</a:t>
            </a:r>
            <a:r>
              <a:rPr lang="en-US" dirty="0">
                <a:solidFill>
                  <a:srgbClr val="272525"/>
                </a:solidFill>
                <a:latin typeface="Times New Roman" panose="02020603050405020304" pitchFamily="18" charset="0"/>
                <a:ea typeface="Inter" pitchFamily="34" charset="-122"/>
                <a:cs typeface="Times New Roman" panose="02020603050405020304" pitchFamily="18" charset="0"/>
              </a:rPr>
              <a:t>, West Bengal. The study </a:t>
            </a:r>
            <a:r>
              <a:rPr lang="en-US" dirty="0" smtClean="0">
                <a:solidFill>
                  <a:srgbClr val="272525"/>
                </a:solidFill>
                <a:latin typeface="Times New Roman" panose="02020603050405020304" pitchFamily="18" charset="0"/>
                <a:ea typeface="Inter" pitchFamily="34" charset="-122"/>
                <a:cs typeface="Times New Roman" panose="02020603050405020304" pitchFamily="18" charset="0"/>
              </a:rPr>
              <a:t>assessed </a:t>
            </a:r>
            <a:r>
              <a:rPr lang="en-US" dirty="0">
                <a:solidFill>
                  <a:srgbClr val="272525"/>
                </a:solidFill>
                <a:latin typeface="Times New Roman" panose="02020603050405020304" pitchFamily="18" charset="0"/>
                <a:ea typeface="Inter" pitchFamily="34" charset="-122"/>
                <a:cs typeface="Times New Roman" panose="02020603050405020304" pitchFamily="18" charset="0"/>
              </a:rPr>
              <a:t>how well medical professionals are trained in using these critical systems and identify areas for improvement to enhance system usability and workflow efficiency.</a:t>
            </a:r>
            <a:endParaRPr lang="en-US" dirty="0">
              <a:latin typeface="Times New Roman" panose="02020603050405020304" pitchFamily="18" charset="0"/>
              <a:cs typeface="Times New Roman" panose="02020603050405020304" pitchFamily="18" charset="0"/>
            </a:endParaRPr>
          </a:p>
          <a:p>
            <a:pPr>
              <a:lnSpc>
                <a:spcPts val="2650"/>
              </a:lnSpc>
            </a:pPr>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 xmlns:a16="http://schemas.microsoft.com/office/drawing/2014/main" id="{8C6D7DE2-7518-3B77-F975-509EE81FC92A}"/>
              </a:ext>
            </a:extLst>
          </p:cNvPr>
          <p:cNvSpPr>
            <a:spLocks noGrp="1"/>
          </p:cNvSpPr>
          <p:nvPr>
            <p:ph idx="1"/>
          </p:nvPr>
        </p:nvSpPr>
        <p:spPr/>
        <p:txBody>
          <a:bodyPr>
            <a:normAutofit/>
          </a:bodyPr>
          <a:lstStyle/>
          <a:p>
            <a:pPr marL="0" indent="0">
              <a:lnSpc>
                <a:spcPts val="2650"/>
              </a:lnSpc>
              <a:buNone/>
            </a:pPr>
            <a:r>
              <a:rPr lang="en-US" sz="2000" b="1" dirty="0">
                <a:solidFill>
                  <a:srgbClr val="272525"/>
                </a:solidFill>
                <a:latin typeface="Times New Roman" panose="02020603050405020304" pitchFamily="18" charset="0"/>
                <a:ea typeface="Petrona Bold" pitchFamily="34" charset="-122"/>
                <a:cs typeface="Times New Roman" panose="02020603050405020304" pitchFamily="18" charset="0"/>
              </a:rPr>
              <a:t>Primary </a:t>
            </a:r>
            <a:r>
              <a:rPr lang="en-US" sz="2000" b="1" dirty="0" smtClean="0">
                <a:solidFill>
                  <a:srgbClr val="272525"/>
                </a:solidFill>
                <a:latin typeface="Times New Roman" panose="02020603050405020304" pitchFamily="18" charset="0"/>
                <a:ea typeface="Petrona Bold" pitchFamily="34" charset="-122"/>
                <a:cs typeface="Times New Roman" panose="02020603050405020304" pitchFamily="18" charset="0"/>
              </a:rPr>
              <a:t>Objective: </a:t>
            </a:r>
            <a:r>
              <a:rPr lang="en-US" sz="2000" dirty="0" smtClean="0">
                <a:solidFill>
                  <a:srgbClr val="272525"/>
                </a:solidFill>
                <a:latin typeface="Times New Roman" panose="02020603050405020304" pitchFamily="18" charset="0"/>
                <a:ea typeface="Inter" pitchFamily="34" charset="-122"/>
                <a:cs typeface="Times New Roman" panose="02020603050405020304" pitchFamily="18" charset="0"/>
              </a:rPr>
              <a:t>Evaluate </a:t>
            </a:r>
            <a:r>
              <a:rPr lang="en-US" sz="2000" dirty="0">
                <a:solidFill>
                  <a:srgbClr val="272525"/>
                </a:solidFill>
                <a:latin typeface="Times New Roman" panose="02020603050405020304" pitchFamily="18" charset="0"/>
                <a:ea typeface="Inter" pitchFamily="34" charset="-122"/>
                <a:cs typeface="Times New Roman" panose="02020603050405020304" pitchFamily="18" charset="0"/>
              </a:rPr>
              <a:t>the effectiveness of HIS training for doctors and nurses at AINU Hospital</a:t>
            </a:r>
            <a:endParaRPr lang="en-US" sz="2000" dirty="0">
              <a:latin typeface="Times New Roman" panose="02020603050405020304" pitchFamily="18" charset="0"/>
              <a:cs typeface="Times New Roman" panose="02020603050405020304" pitchFamily="18" charset="0"/>
            </a:endParaRPr>
          </a:p>
          <a:p>
            <a:pPr marL="0" lvl="0" indent="0">
              <a:buNone/>
            </a:pPr>
            <a:r>
              <a:rPr lang="en-US" sz="2000" b="1" dirty="0"/>
              <a:t>Specific </a:t>
            </a:r>
            <a:r>
              <a:rPr lang="en-US" sz="2000" b="1" dirty="0" smtClean="0"/>
              <a:t>Objectives:</a:t>
            </a:r>
          </a:p>
          <a:p>
            <a:pPr lvl="0"/>
            <a:r>
              <a:rPr lang="en-US" sz="2000" dirty="0" smtClean="0">
                <a:latin typeface="Times New Roman" panose="02020603050405020304" pitchFamily="18" charset="0"/>
                <a:cs typeface="Times New Roman" panose="02020603050405020304" pitchFamily="18" charset="0"/>
              </a:rPr>
              <a:t>To </a:t>
            </a:r>
            <a:r>
              <a:rPr lang="en-US" sz="2000" dirty="0">
                <a:latin typeface="Times New Roman" panose="02020603050405020304" pitchFamily="18" charset="0"/>
                <a:cs typeface="Times New Roman" panose="02020603050405020304" pitchFamily="18" charset="0"/>
              </a:rPr>
              <a:t>evaluate the level of adoption and proper usage of Electronic Medical Records (EMR) by trained doctors and nurses</a:t>
            </a:r>
            <a:r>
              <a:rPr lang="en-US" sz="2000" dirty="0" smtClean="0">
                <a:latin typeface="Times New Roman" panose="02020603050405020304" pitchFamily="18" charset="0"/>
                <a:cs typeface="Times New Roman" panose="02020603050405020304" pitchFamily="18" charset="0"/>
              </a:rPr>
              <a:t>.</a:t>
            </a:r>
            <a:endParaRPr lang="en-IN" sz="2000" dirty="0">
              <a:latin typeface="Times New Roman" panose="02020603050405020304" pitchFamily="18" charset="0"/>
              <a:cs typeface="Times New Roman" panose="02020603050405020304" pitchFamily="18" charset="0"/>
            </a:endParaRPr>
          </a:p>
          <a:p>
            <a:pPr marL="285750" indent="-285750"/>
            <a:r>
              <a:rPr lang="en-US" sz="2000" dirty="0">
                <a:latin typeface="Times New Roman" panose="02020603050405020304" pitchFamily="18" charset="0"/>
                <a:cs typeface="Times New Roman" panose="02020603050405020304" pitchFamily="18" charset="0"/>
              </a:rPr>
              <a:t>To determine the satisfaction and perceived usefulness of HIS training among healthcare professionals at AINU </a:t>
            </a:r>
            <a:r>
              <a:rPr lang="en-US" sz="2000" dirty="0" smtClean="0">
                <a:latin typeface="Times New Roman" panose="02020603050405020304" pitchFamily="18" charset="0"/>
                <a:cs typeface="Times New Roman" panose="02020603050405020304" pitchFamily="18" charset="0"/>
              </a:rPr>
              <a:t>Hospital</a:t>
            </a:r>
            <a:r>
              <a:rPr lang="en-US" sz="2000" dirty="0" smtClean="0">
                <a:solidFill>
                  <a:srgbClr val="272525"/>
                </a:solidFill>
                <a:latin typeface="Times New Roman" panose="02020603050405020304" pitchFamily="18" charset="0"/>
                <a:ea typeface="Inter" pitchFamily="34" charset="-122"/>
                <a:cs typeface="Times New Roman" panose="02020603050405020304" pitchFamily="18" charset="0"/>
              </a:rPr>
              <a:t> </a:t>
            </a:r>
            <a:r>
              <a:rPr lang="en-US" sz="2000" dirty="0">
                <a:solidFill>
                  <a:srgbClr val="272525"/>
                </a:solidFill>
                <a:latin typeface="Times New Roman" panose="02020603050405020304" pitchFamily="18" charset="0"/>
                <a:ea typeface="Inter" pitchFamily="34" charset="-122"/>
                <a:cs typeface="Times New Roman" panose="02020603050405020304" pitchFamily="18" charset="0"/>
              </a:rPr>
              <a:t>familiarity, readiness, and confidence levels</a:t>
            </a:r>
            <a:endParaRPr lang="en-US" sz="2000" dirty="0">
              <a:latin typeface="Times New Roman" panose="02020603050405020304" pitchFamily="18" charset="0"/>
              <a:cs typeface="Times New Roman" panose="02020603050405020304" pitchFamily="18" charset="0"/>
            </a:endParaRPr>
          </a:p>
          <a:p>
            <a:pPr marL="285750" indent="-285750"/>
            <a:r>
              <a:rPr lang="en-US" sz="2000" dirty="0">
                <a:latin typeface="Times New Roman" panose="02020603050405020304" pitchFamily="18" charset="0"/>
                <a:cs typeface="Times New Roman" panose="02020603050405020304" pitchFamily="18" charset="0"/>
              </a:rPr>
              <a:t>To identify the challenges faced by doctors and nurses in implementing HIS functions post-  training.</a:t>
            </a:r>
          </a:p>
          <a:p>
            <a:pPr marL="285750" indent="-285750"/>
            <a:endParaRPr lang="en-IN" sz="2000" dirty="0"/>
          </a:p>
          <a:p>
            <a:pPr marL="0" indent="0">
              <a:lnSpc>
                <a:spcPts val="2650"/>
              </a:lnSpc>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 xmlns:a16="http://schemas.microsoft.com/office/drawing/2014/main" id="{70665C76-273B-9A86-DBC1-54F437B85A44}"/>
              </a:ext>
            </a:extLst>
          </p:cNvPr>
          <p:cNvSpPr>
            <a:spLocks noGrp="1"/>
          </p:cNvSpPr>
          <p:nvPr>
            <p:ph idx="1"/>
          </p:nvPr>
        </p:nvSpPr>
        <p:spPr>
          <a:xfrm>
            <a:off x="291402" y="1547446"/>
            <a:ext cx="11900598" cy="5174029"/>
          </a:xfrm>
        </p:spPr>
        <p:txBody>
          <a:bodyPr>
            <a:normAutofit/>
          </a:bodyPr>
          <a:lstStyle/>
          <a:p>
            <a:r>
              <a:rPr lang="en-US" sz="1600" b="1" dirty="0"/>
              <a:t>Study design: Cross-sectional </a:t>
            </a:r>
            <a:r>
              <a:rPr lang="en-US" sz="1600" b="1" dirty="0" smtClean="0"/>
              <a:t>Design</a:t>
            </a:r>
            <a:endParaRPr lang="en-IN" sz="1600" dirty="0"/>
          </a:p>
          <a:p>
            <a:pPr marL="0" indent="0">
              <a:buNone/>
            </a:pPr>
            <a:r>
              <a:rPr lang="en-US" sz="1600" dirty="0"/>
              <a:t>This study </a:t>
            </a:r>
            <a:r>
              <a:rPr lang="en-US" sz="1600" dirty="0" smtClean="0"/>
              <a:t>employed </a:t>
            </a:r>
            <a:r>
              <a:rPr lang="en-US" sz="1600" dirty="0"/>
              <a:t>a cross-sectional design. Data </a:t>
            </a:r>
            <a:r>
              <a:rPr lang="en-US" sz="1600" dirty="0" smtClean="0"/>
              <a:t>was </a:t>
            </a:r>
            <a:r>
              <a:rPr lang="en-US" sz="1600" dirty="0"/>
              <a:t>be collected from a specific sample of Doctor, Nursing staff at AINU Hospital at a single point in time. This design is particularly suited to investigate the immediate impact of the new Hospital Information System (HIS) training program on staff's familiarity, readiness, and perceived confidence level</a:t>
            </a:r>
            <a:r>
              <a:rPr lang="en-US" sz="1600" dirty="0" smtClean="0"/>
              <a:t>.</a:t>
            </a:r>
            <a:endParaRPr lang="en-IN" sz="1600" dirty="0"/>
          </a:p>
          <a:p>
            <a:r>
              <a:rPr lang="en-US" sz="1600" b="1" dirty="0" smtClean="0"/>
              <a:t>Study </a:t>
            </a:r>
            <a:r>
              <a:rPr lang="en-US" sz="1600" b="1" dirty="0"/>
              <a:t>period: </a:t>
            </a:r>
            <a:r>
              <a:rPr lang="en-US" sz="1600" dirty="0" smtClean="0"/>
              <a:t>3 Months(March-June 2025)</a:t>
            </a:r>
            <a:endParaRPr lang="en-IN" sz="1600" dirty="0"/>
          </a:p>
          <a:p>
            <a:r>
              <a:rPr lang="en-US" sz="1600" b="1" dirty="0"/>
              <a:t>Sampling method: </a:t>
            </a:r>
            <a:r>
              <a:rPr lang="en-US" sz="1600" dirty="0"/>
              <a:t>Convenience </a:t>
            </a:r>
            <a:r>
              <a:rPr lang="en-US" sz="1600" dirty="0" smtClean="0"/>
              <a:t>sampling</a:t>
            </a:r>
            <a:r>
              <a:rPr lang="en-US" sz="1600" b="1" dirty="0"/>
              <a:t> </a:t>
            </a:r>
            <a:endParaRPr lang="en-IN" sz="1600" dirty="0"/>
          </a:p>
          <a:p>
            <a:r>
              <a:rPr lang="en-US" sz="1600" b="1" dirty="0"/>
              <a:t>Study Population: </a:t>
            </a:r>
            <a:r>
              <a:rPr lang="en-US" sz="1600" dirty="0" smtClean="0"/>
              <a:t>Doctor(6), </a:t>
            </a:r>
            <a:r>
              <a:rPr lang="en-US" sz="1600" dirty="0"/>
              <a:t>Nursing </a:t>
            </a:r>
            <a:r>
              <a:rPr lang="en-US" sz="1600" dirty="0" smtClean="0"/>
              <a:t>Staff(16)</a:t>
            </a:r>
            <a:endParaRPr lang="en-IN" sz="1600" dirty="0"/>
          </a:p>
          <a:p>
            <a:r>
              <a:rPr lang="en-US" sz="1600" dirty="0"/>
              <a:t> </a:t>
            </a:r>
            <a:r>
              <a:rPr lang="en-US" sz="1600" b="1" dirty="0"/>
              <a:t>Inclusion Criteria</a:t>
            </a:r>
            <a:r>
              <a:rPr lang="en-US" sz="1600" b="1" dirty="0" smtClean="0"/>
              <a:t>:</a:t>
            </a:r>
            <a:endParaRPr lang="en-IN" sz="1600" dirty="0"/>
          </a:p>
          <a:p>
            <a:pPr marL="0" indent="0">
              <a:buNone/>
            </a:pPr>
            <a:r>
              <a:rPr lang="en-US" sz="1600" dirty="0" smtClean="0"/>
              <a:t>   All </a:t>
            </a:r>
            <a:r>
              <a:rPr lang="en-US" sz="1600" dirty="0"/>
              <a:t>full-time and part-time Doctors, Nurses at AINU Hospital who will be using the new HIS.</a:t>
            </a:r>
            <a:endParaRPr lang="en-IN" sz="1600" dirty="0"/>
          </a:p>
          <a:p>
            <a:r>
              <a:rPr lang="en-US" sz="1600" dirty="0"/>
              <a:t> </a:t>
            </a:r>
            <a:r>
              <a:rPr lang="en-US" sz="1600" b="1" dirty="0"/>
              <a:t>Exclusion Criteria</a:t>
            </a:r>
            <a:r>
              <a:rPr lang="en-US" sz="1600" b="1" dirty="0" smtClean="0"/>
              <a:t>:</a:t>
            </a:r>
            <a:r>
              <a:rPr lang="en-US" sz="1600" b="1" dirty="0"/>
              <a:t> </a:t>
            </a:r>
            <a:endParaRPr lang="en-IN" sz="1600" dirty="0"/>
          </a:p>
          <a:p>
            <a:pPr marL="0" indent="0">
              <a:buNone/>
            </a:pPr>
            <a:r>
              <a:rPr lang="en-US" sz="1600" dirty="0"/>
              <a:t>Staff members who will not be using the new HIS in their daily tasks will be excluded to ensure the data collected reflects the experiences of those directly impacted by the training </a:t>
            </a:r>
            <a:r>
              <a:rPr lang="en-US" sz="1600" dirty="0" smtClean="0"/>
              <a:t>program. Staff </a:t>
            </a:r>
            <a:r>
              <a:rPr lang="en-US" sz="1600" dirty="0"/>
              <a:t>members who are on leave or unavailable during the data collection period will be excluded to minimize participation bias and ensure data integrity</a:t>
            </a:r>
            <a:r>
              <a:rPr lang="en-US" sz="1600" dirty="0" smtClean="0"/>
              <a:t>.</a:t>
            </a:r>
            <a:endParaRPr lang="en-IN" sz="1600" dirty="0"/>
          </a:p>
          <a:p>
            <a:r>
              <a:rPr lang="en-US" sz="1600" b="1" dirty="0"/>
              <a:t>Data Collection Method &amp; Tool</a:t>
            </a:r>
            <a:r>
              <a:rPr lang="en-US" sz="1600" b="1" dirty="0" smtClean="0"/>
              <a:t>:</a:t>
            </a:r>
            <a:endParaRPr lang="en-IN" sz="1600" dirty="0"/>
          </a:p>
          <a:p>
            <a:pPr marL="0" indent="0">
              <a:buNone/>
            </a:pPr>
            <a:r>
              <a:rPr lang="en-US" sz="1600" dirty="0"/>
              <a:t>This </a:t>
            </a:r>
            <a:r>
              <a:rPr lang="en-US" sz="1600" dirty="0" smtClean="0"/>
              <a:t>study utilized a </a:t>
            </a:r>
            <a:r>
              <a:rPr lang="en-US" sz="1600" dirty="0" err="1" smtClean="0"/>
              <a:t>combinedd</a:t>
            </a:r>
            <a:r>
              <a:rPr lang="en-US" sz="1600" dirty="0" smtClean="0"/>
              <a:t> </a:t>
            </a:r>
            <a:r>
              <a:rPr lang="en-US" sz="1600" dirty="0"/>
              <a:t>quantitative and qualitative data collection methods to gain a more comprehensive understanding of the impact of the HIS training program.</a:t>
            </a:r>
            <a:endParaRPr lang="en-IN" sz="1600" dirty="0"/>
          </a:p>
          <a:p>
            <a:endParaRPr lang="en-IN" sz="1600" dirty="0"/>
          </a:p>
        </p:txBody>
      </p:sp>
      <p:sp>
        <p:nvSpPr>
          <p:cNvPr id="4" name="Slide Number Placeholder 3">
            <a:extLst>
              <a:ext uri="{FF2B5EF4-FFF2-40B4-BE49-F238E27FC236}">
                <a16:creationId xmlns=""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096665F7-D441-D56F-3223-09638E6207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27D76D85-04B1-4F19-999A-6FB13CF03726}"/>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4" name="think-cell Slide" r:id="rId4" imgW="473" imgH="473" progId="TCLayout.ActiveDocument.1">
                  <p:embed/>
                </p:oleObj>
              </mc:Choice>
              <mc:Fallback>
                <p:oleObj name="think-cell Slide" r:id="rId4" imgW="473" imgH="47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4" name="Title 203781">
            <a:extLst>
              <a:ext uri="{FF2B5EF4-FFF2-40B4-BE49-F238E27FC236}">
                <a16:creationId xmlns:a16="http://schemas.microsoft.com/office/drawing/2014/main" xmlns="" id="{47687406-48CD-460D-8EA7-911C83DA3897}"/>
              </a:ext>
            </a:extLst>
          </p:cNvPr>
          <p:cNvSpPr>
            <a:spLocks noGrp="1"/>
          </p:cNvSpPr>
          <p:nvPr>
            <p:ph type="title"/>
          </p:nvPr>
        </p:nvSpPr>
        <p:spPr>
          <a:xfrm>
            <a:off x="411215" y="153633"/>
            <a:ext cx="11338560" cy="552622"/>
          </a:xfrm>
        </p:spPr>
        <p:txBody>
          <a:bodyPr/>
          <a:lstStyle/>
          <a:p>
            <a:r>
              <a:rPr lang="en-US" dirty="0">
                <a:latin typeface="Georgia" panose="02040502050405020303" pitchFamily="18" charset="0"/>
              </a:rPr>
              <a:t>Results (1/5)</a:t>
            </a:r>
          </a:p>
        </p:txBody>
      </p:sp>
      <p:pic>
        <p:nvPicPr>
          <p:cNvPr id="25" name="Picture 24">
            <a:extLst>
              <a:ext uri="{FF2B5EF4-FFF2-40B4-BE49-F238E27FC236}">
                <a16:creationId xmlns:a16="http://schemas.microsoft.com/office/drawing/2014/main" xmlns="" id="{3B164021-F782-F0CB-924E-335E67A6B9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12682" y="196152"/>
            <a:ext cx="1337093" cy="722295"/>
          </a:xfrm>
          <a:prstGeom prst="rect">
            <a:avLst/>
          </a:prstGeom>
        </p:spPr>
      </p:pic>
      <p:sp>
        <p:nvSpPr>
          <p:cNvPr id="86" name="Content Placeholder 3">
            <a:extLst>
              <a:ext uri="{FF2B5EF4-FFF2-40B4-BE49-F238E27FC236}">
                <a16:creationId xmlns:a16="http://schemas.microsoft.com/office/drawing/2014/main" xmlns="" id="{61E60B94-1507-499E-B3B0-D2F90E1BD1D9}"/>
              </a:ext>
            </a:extLst>
          </p:cNvPr>
          <p:cNvSpPr txBox="1">
            <a:spLocks/>
          </p:cNvSpPr>
          <p:nvPr/>
        </p:nvSpPr>
        <p:spPr>
          <a:xfrm>
            <a:off x="265081" y="1712448"/>
            <a:ext cx="6312700" cy="4226235"/>
          </a:xfrm>
          <a:prstGeom prst="rect">
            <a:avLst/>
          </a:prstGeom>
          <a:ln w="0">
            <a:solidFill>
              <a:schemeClr val="bg1"/>
            </a:solidFill>
          </a:ln>
        </p:spPr>
        <p:txBody>
          <a:bodyPr anchor="t"/>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342900" lvl="0" indent="-342900" algn="just">
              <a:lnSpc>
                <a:spcPct val="107000"/>
              </a:lnSpc>
              <a:buFont typeface="Wingdings" panose="05000000000000000000" pitchFamily="2" charset="2"/>
              <a:buChar char="q"/>
            </a:pPr>
            <a:r>
              <a:rPr lang="en-US" sz="1600" dirty="0">
                <a:solidFill>
                  <a:schemeClr val="tx2"/>
                </a:solidFill>
                <a:latin typeface="Times New Roman" panose="02020603050405020304" pitchFamily="18" charset="0"/>
                <a:cs typeface="Times New Roman" panose="02020603050405020304" pitchFamily="18" charset="0"/>
              </a:rPr>
              <a:t>Data was collected using Google Forms and analyzed using Microsoft Excel for both quantitative interpretation and visual representation.</a:t>
            </a:r>
          </a:p>
          <a:p>
            <a:pPr marL="342900" lvl="0" indent="-342900" algn="just">
              <a:lnSpc>
                <a:spcPct val="107000"/>
              </a:lnSpc>
              <a:buFont typeface="Wingdings" panose="05000000000000000000" pitchFamily="2" charset="2"/>
              <a:buChar char="q"/>
            </a:pPr>
            <a:r>
              <a:rPr lang="en-US" sz="1600" dirty="0">
                <a:solidFill>
                  <a:schemeClr val="tx2"/>
                </a:solidFill>
                <a:latin typeface="Times New Roman" panose="02020603050405020304" pitchFamily="18" charset="0"/>
                <a:cs typeface="Times New Roman" panose="02020603050405020304" pitchFamily="18" charset="0"/>
              </a:rPr>
              <a:t>The study analyzed responses from a sample of 22 healthcare professionals, including both in- house doctors and nurses who underwent HIS training.</a:t>
            </a:r>
            <a:endParaRPr lang="en-IN" sz="1600" dirty="0">
              <a:solidFill>
                <a:schemeClr val="tx2"/>
              </a:solidFill>
              <a:latin typeface="Times New Roman" panose="02020603050405020304" pitchFamily="18" charset="0"/>
              <a:cs typeface="Times New Roman" panose="02020603050405020304" pitchFamily="18" charset="0"/>
            </a:endParaRPr>
          </a:p>
          <a:p>
            <a:pPr marL="342900" lvl="0" indent="-342900" algn="just">
              <a:lnSpc>
                <a:spcPct val="107000"/>
              </a:lnSpc>
              <a:buFont typeface="Wingdings" panose="05000000000000000000" pitchFamily="2" charset="2"/>
              <a:buChar char="q"/>
            </a:pPr>
            <a:r>
              <a:rPr lang="en-US" sz="1600" dirty="0">
                <a:solidFill>
                  <a:schemeClr val="tx2"/>
                </a:solidFill>
                <a:latin typeface="Times New Roman" panose="02020603050405020304" pitchFamily="18" charset="0"/>
                <a:cs typeface="Times New Roman" panose="02020603050405020304" pitchFamily="18" charset="0"/>
              </a:rPr>
              <a:t>Survey questions were designed to evaluate the participants’ knowledge, system usability experience, and practical application of HIS functionalities post-training.</a:t>
            </a:r>
          </a:p>
          <a:p>
            <a:pPr marL="342900" lvl="0" indent="-342900" algn="just">
              <a:lnSpc>
                <a:spcPct val="107000"/>
              </a:lnSpc>
              <a:buFont typeface="Wingdings" panose="05000000000000000000" pitchFamily="2" charset="2"/>
              <a:buChar char="q"/>
            </a:pPr>
            <a:r>
              <a:rPr lang="en-US" sz="1600" dirty="0">
                <a:solidFill>
                  <a:schemeClr val="tx2"/>
                </a:solidFill>
                <a:latin typeface="Times New Roman" panose="02020603050405020304" pitchFamily="18" charset="0"/>
                <a:cs typeface="Times New Roman" panose="02020603050405020304" pitchFamily="18" charset="0"/>
              </a:rPr>
              <a:t> The analysis aimed to determine the effectiveness of the HIS training in improving platform understanding, adoption, and workflow efficiency among clinical staff.</a:t>
            </a:r>
          </a:p>
          <a:p>
            <a:pPr marL="342900" lvl="0" indent="-342900" algn="just">
              <a:lnSpc>
                <a:spcPct val="107000"/>
              </a:lnSpc>
              <a:buFont typeface="Wingdings" panose="05000000000000000000" pitchFamily="2" charset="2"/>
              <a:buChar char="q"/>
            </a:pPr>
            <a:r>
              <a:rPr lang="en-US" sz="1600" dirty="0">
                <a:solidFill>
                  <a:schemeClr val="tx2"/>
                </a:solidFill>
                <a:latin typeface="Times New Roman" panose="02020603050405020304" pitchFamily="18" charset="0"/>
                <a:cs typeface="Times New Roman" panose="02020603050405020304" pitchFamily="18" charset="0"/>
              </a:rPr>
              <a:t>Exclusion Criteria: Part-time/ On-call doctors and any new joinee (doctor &amp;/or nurse) post training. </a:t>
            </a:r>
            <a:endParaRPr lang="en-IN" sz="1600" dirty="0">
              <a:solidFill>
                <a:schemeClr val="tx2"/>
              </a:solidFill>
              <a:latin typeface="Times New Roman" panose="02020603050405020304" pitchFamily="18" charset="0"/>
              <a:cs typeface="Times New Roman" panose="02020603050405020304" pitchFamily="18" charset="0"/>
            </a:endParaRPr>
          </a:p>
        </p:txBody>
      </p:sp>
      <p:sp>
        <p:nvSpPr>
          <p:cNvPr id="87" name="Content Placeholder 3">
            <a:extLst>
              <a:ext uri="{FF2B5EF4-FFF2-40B4-BE49-F238E27FC236}">
                <a16:creationId xmlns:a16="http://schemas.microsoft.com/office/drawing/2014/main" xmlns="" id="{21C2A3E9-134A-4344-BAD8-98D9C94FF77D}"/>
              </a:ext>
            </a:extLst>
          </p:cNvPr>
          <p:cNvSpPr txBox="1">
            <a:spLocks/>
          </p:cNvSpPr>
          <p:nvPr/>
        </p:nvSpPr>
        <p:spPr>
          <a:xfrm>
            <a:off x="4140416" y="1702630"/>
            <a:ext cx="3650774" cy="3247745"/>
          </a:xfrm>
          <a:prstGeom prst="rect">
            <a:avLst/>
          </a:prstGeom>
        </p:spPr>
        <p:txBody>
          <a:bodyPr/>
          <a:lstStyle>
            <a:lvl1pPr marL="171450" indent="-171450" algn="l" defTabSz="914400" rtl="0" eaLnBrk="1" latinLnBrk="0" hangingPunct="1">
              <a:lnSpc>
                <a:spcPct val="100000"/>
              </a:lnSpc>
              <a:spcBef>
                <a:spcPts val="1000"/>
              </a:spcBef>
              <a:buFont typeface="Arial" panose="020B0604020202020204" pitchFamily="34" charset="0"/>
              <a:buChar char="•"/>
              <a:defRPr sz="1600" kern="1200">
                <a:solidFill>
                  <a:schemeClr val="tx1"/>
                </a:solidFill>
                <a:latin typeface="+mn-lt"/>
                <a:ea typeface="+mn-ea"/>
                <a:cs typeface="+mn-cs"/>
              </a:defRPr>
            </a:lvl1pPr>
            <a:lvl2pPr marL="342900" indent="-17145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2pPr>
            <a:lvl3pPr marL="571500" indent="-17145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3pPr>
            <a:lvl4pPr marL="742950" indent="-17145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4pPr>
            <a:lvl5pPr marL="914400" indent="-171450" algn="l" defTabSz="914400" rtl="0" eaLnBrk="1" latinLnBrk="0" hangingPunct="1">
              <a:lnSpc>
                <a:spcPct val="100000"/>
              </a:lnSpc>
              <a:spcBef>
                <a:spcPts val="800"/>
              </a:spcBef>
              <a:buSzPct val="75000"/>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2B3A42"/>
              </a:solidFill>
              <a:effectLst/>
              <a:uLnTx/>
              <a:uFillTx/>
              <a:latin typeface="Arial" panose="020B0604020202020204"/>
              <a:ea typeface="+mn-ea"/>
              <a:cs typeface="+mn-cs"/>
            </a:endParaRPr>
          </a:p>
        </p:txBody>
      </p:sp>
      <p:sp>
        <p:nvSpPr>
          <p:cNvPr id="88" name="TextBox 87">
            <a:extLst>
              <a:ext uri="{FF2B5EF4-FFF2-40B4-BE49-F238E27FC236}">
                <a16:creationId xmlns:a16="http://schemas.microsoft.com/office/drawing/2014/main" xmlns="" id="{2757DD21-1F3E-48B6-B8A7-8D87C425C744}"/>
              </a:ext>
            </a:extLst>
          </p:cNvPr>
          <p:cNvSpPr txBox="1"/>
          <p:nvPr/>
        </p:nvSpPr>
        <p:spPr>
          <a:xfrm>
            <a:off x="2631754" y="1270212"/>
            <a:ext cx="17389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606B71"/>
                </a:solidFill>
                <a:effectLst/>
                <a:uLnTx/>
                <a:uFillTx/>
                <a:latin typeface="Arial" panose="020B0604020202020204"/>
                <a:ea typeface="+mn-ea"/>
                <a:cs typeface="+mn-cs"/>
              </a:rPr>
              <a:t>Data Analysis</a:t>
            </a:r>
            <a:endParaRPr kumimoji="0" lang="en-US" sz="1800" b="1" i="0" u="none" strike="noStrike" kern="1200" cap="none" spc="0" normalizeH="0" baseline="0" noProof="0" dirty="0">
              <a:ln>
                <a:noFill/>
              </a:ln>
              <a:solidFill>
                <a:srgbClr val="606B71"/>
              </a:solidFill>
              <a:effectLst/>
              <a:uLnTx/>
              <a:uFillTx/>
              <a:latin typeface="Arial" panose="020B0604020202020204"/>
              <a:ea typeface="+mn-ea"/>
              <a:cs typeface="+mn-cs"/>
            </a:endParaRPr>
          </a:p>
        </p:txBody>
      </p:sp>
      <p:cxnSp>
        <p:nvCxnSpPr>
          <p:cNvPr id="101" name="Straight Connector 100">
            <a:extLst>
              <a:ext uri="{FF2B5EF4-FFF2-40B4-BE49-F238E27FC236}">
                <a16:creationId xmlns:a16="http://schemas.microsoft.com/office/drawing/2014/main" xmlns="" id="{890E26DB-5148-4450-B44E-A03B417AFB4A}"/>
              </a:ext>
            </a:extLst>
          </p:cNvPr>
          <p:cNvCxnSpPr>
            <a:cxnSpLocks/>
          </p:cNvCxnSpPr>
          <p:nvPr/>
        </p:nvCxnSpPr>
        <p:spPr>
          <a:xfrm>
            <a:off x="6984593" y="1210456"/>
            <a:ext cx="0" cy="5193632"/>
          </a:xfrm>
          <a:prstGeom prst="line">
            <a:avLst/>
          </a:prstGeom>
          <a:ln w="1905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7391407" y="1364887"/>
            <a:ext cx="3935354" cy="1920975"/>
          </a:xfrm>
          <a:prstGeom prst="rect">
            <a:avLst/>
          </a:prstGeom>
          <a:solidFill>
            <a:schemeClr val="accent4">
              <a:lumMod val="20000"/>
              <a:lumOff val="80000"/>
            </a:schemeClr>
          </a:solidFill>
        </p:spPr>
        <p:txBody>
          <a:bodyPr wrap="square">
            <a:spAutoFit/>
          </a:bodyPr>
          <a:lstStyle/>
          <a:p>
            <a:pPr lvl="0" algn="just">
              <a:lnSpc>
                <a:spcPct val="107000"/>
              </a:lnSpc>
            </a:pPr>
            <a:r>
              <a:rPr lang="en-US" sz="1400" b="1" u="sng" kern="100" dirty="0">
                <a:latin typeface="Times New Roman" panose="02020603050405020304" pitchFamily="18" charset="0"/>
                <a:ea typeface="Calibri" panose="020F0502020204030204" pitchFamily="34" charset="0"/>
                <a:cs typeface="Times New Roman" panose="02020603050405020304" pitchFamily="18" charset="0"/>
              </a:rPr>
              <a:t>Demographic Characteristics:</a:t>
            </a:r>
          </a:p>
          <a:p>
            <a:pPr marL="342900" lvl="0" indent="-342900" algn="just">
              <a:lnSpc>
                <a:spcPct val="107000"/>
              </a:lnSpc>
              <a:buFont typeface="+mj-lt"/>
              <a:buAutoNum type="alphaLcParenR"/>
            </a:pPr>
            <a:r>
              <a:rPr lang="en-US" sz="1400" b="1" kern="100" dirty="0">
                <a:latin typeface="Times New Roman" panose="02020603050405020304" pitchFamily="18" charset="0"/>
                <a:ea typeface="Calibri" panose="020F0502020204030204" pitchFamily="34" charset="0"/>
                <a:cs typeface="Times New Roman" panose="02020603050405020304" pitchFamily="18" charset="0"/>
              </a:rPr>
              <a:t>Experience - </a:t>
            </a:r>
            <a:r>
              <a:rPr lang="en-US" sz="1400" kern="100" dirty="0">
                <a:latin typeface="Times New Roman" panose="02020603050405020304" pitchFamily="18" charset="0"/>
                <a:ea typeface="Calibri" panose="020F0502020204030204" pitchFamily="34" charset="0"/>
                <a:cs typeface="Times New Roman" panose="02020603050405020304" pitchFamily="18" charset="0"/>
              </a:rPr>
              <a:t> 2/22 with Less than a year, 3/22 with 1-3 years of experience, 7/22 with 3-5 years of experience, 10/22 with More than 5 years of experience</a:t>
            </a:r>
            <a:endParaRPr lang="en-US" sz="1400" b="1" kern="1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lphaLcParenR"/>
            </a:pPr>
            <a:r>
              <a:rPr lang="en-US" sz="1400" b="1" kern="100" dirty="0">
                <a:latin typeface="Times New Roman" panose="02020603050405020304" pitchFamily="18" charset="0"/>
                <a:ea typeface="Calibri" panose="020F0502020204030204" pitchFamily="34" charset="0"/>
                <a:cs typeface="Times New Roman" panose="02020603050405020304" pitchFamily="18" charset="0"/>
              </a:rPr>
              <a:t>Specialization </a:t>
            </a:r>
            <a:r>
              <a:rPr lang="en-US" sz="1400" kern="100" dirty="0">
                <a:latin typeface="Times New Roman" panose="02020603050405020304" pitchFamily="18" charset="0"/>
                <a:ea typeface="Calibri" panose="020F0502020204030204" pitchFamily="34" charset="0"/>
                <a:cs typeface="Times New Roman" panose="02020603050405020304" pitchFamily="18" charset="0"/>
              </a:rPr>
              <a:t>- </a:t>
            </a:r>
            <a:r>
              <a:rPr lang="en-US" sz="1400" b="1" kern="100" dirty="0">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a:latin typeface="Times New Roman" panose="02020603050405020304" pitchFamily="18" charset="0"/>
                <a:ea typeface="Calibri" panose="020F0502020204030204" pitchFamily="34" charset="0"/>
                <a:cs typeface="Times New Roman" panose="02020603050405020304" pitchFamily="18" charset="0"/>
              </a:rPr>
              <a:t>4 out of 6 doctors are Urologists, 2 doctors have specialized in Nephrology.</a:t>
            </a:r>
          </a:p>
        </p:txBody>
      </p:sp>
      <p:sp>
        <p:nvSpPr>
          <p:cNvPr id="4" name="Rectangle 3"/>
          <p:cNvSpPr/>
          <p:nvPr/>
        </p:nvSpPr>
        <p:spPr>
          <a:xfrm>
            <a:off x="7391406" y="3353460"/>
            <a:ext cx="3935355" cy="3073534"/>
          </a:xfrm>
          <a:prstGeom prst="rect">
            <a:avLst/>
          </a:prstGeom>
          <a:solidFill>
            <a:schemeClr val="accent4">
              <a:lumMod val="20000"/>
              <a:lumOff val="80000"/>
            </a:schemeClr>
          </a:solidFill>
        </p:spPr>
        <p:txBody>
          <a:bodyPr wrap="square">
            <a:spAutoFit/>
          </a:bodyPr>
          <a:lstStyle/>
          <a:p>
            <a:pPr algn="just">
              <a:lnSpc>
                <a:spcPct val="107000"/>
              </a:lnSpc>
            </a:pPr>
            <a:r>
              <a:rPr lang="en-US" sz="1400" b="1" u="sng" kern="100" dirty="0">
                <a:latin typeface="Times New Roman" panose="02020603050405020304" pitchFamily="18" charset="0"/>
                <a:ea typeface="Calibri" panose="020F0502020204030204" pitchFamily="34" charset="0"/>
                <a:cs typeface="Times New Roman" panose="02020603050405020304" pitchFamily="18" charset="0"/>
              </a:rPr>
              <a:t>Knowledge about Hospital Information System (HIS):</a:t>
            </a:r>
          </a:p>
          <a:p>
            <a:pPr algn="just">
              <a:lnSpc>
                <a:spcPct val="107000"/>
              </a:lnSpc>
            </a:pPr>
            <a:endParaRPr lang="en-US" sz="1400" b="1" u="sng" kern="1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lphaLcParenR"/>
            </a:pPr>
            <a:r>
              <a:rPr lang="en-US" sz="1400" b="1" kern="100" dirty="0">
                <a:latin typeface="Times New Roman" panose="02020603050405020304" pitchFamily="18" charset="0"/>
                <a:ea typeface="Calibri" panose="020F0502020204030204" pitchFamily="34" charset="0"/>
                <a:cs typeface="Times New Roman" panose="02020603050405020304" pitchFamily="18" charset="0"/>
              </a:rPr>
              <a:t>Usability with HIS- </a:t>
            </a:r>
            <a:r>
              <a:rPr lang="en-US" sz="1400" kern="100" dirty="0">
                <a:latin typeface="Times New Roman" panose="02020603050405020304" pitchFamily="18" charset="0"/>
                <a:ea typeface="Calibri" panose="020F0502020204030204" pitchFamily="34" charset="0"/>
                <a:cs typeface="Times New Roman" panose="02020603050405020304" pitchFamily="18" charset="0"/>
              </a:rPr>
              <a:t>19/22 respondents have had an exposure to using a Hospital Information System, before the training</a:t>
            </a:r>
          </a:p>
          <a:p>
            <a:pPr marL="342900" lvl="0" indent="-342900" algn="just">
              <a:lnSpc>
                <a:spcPct val="107000"/>
              </a:lnSpc>
              <a:buFont typeface="+mj-lt"/>
              <a:buAutoNum type="alphaLcParenR"/>
            </a:pPr>
            <a:r>
              <a:rPr lang="en-US" sz="1400" b="1" kern="100" dirty="0">
                <a:latin typeface="Times New Roman" panose="02020603050405020304" pitchFamily="18" charset="0"/>
                <a:ea typeface="Calibri" panose="020F0502020204030204" pitchFamily="34" charset="0"/>
                <a:cs typeface="Times New Roman" panose="02020603050405020304" pitchFamily="18" charset="0"/>
              </a:rPr>
              <a:t>Familiarity with features of an HIS- </a:t>
            </a:r>
            <a:r>
              <a:rPr lang="en-US" sz="1400" kern="100" dirty="0">
                <a:latin typeface="Times New Roman" panose="02020603050405020304" pitchFamily="18" charset="0"/>
                <a:ea typeface="Calibri" panose="020F0502020204030204" pitchFamily="34" charset="0"/>
                <a:cs typeface="Times New Roman" panose="02020603050405020304" pitchFamily="18" charset="0"/>
              </a:rPr>
              <a:t>6 out of 22 had a familiarity with</a:t>
            </a:r>
            <a:r>
              <a:rPr lang="en-US" sz="1400" b="1" kern="100" dirty="0">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a:latin typeface="Times New Roman" panose="02020603050405020304" pitchFamily="18" charset="0"/>
                <a:ea typeface="Calibri" panose="020F0502020204030204" pitchFamily="34" charset="0"/>
                <a:cs typeface="Times New Roman" panose="02020603050405020304" pitchFamily="18" charset="0"/>
              </a:rPr>
              <a:t>Prescription making, 7/22 with Diagnosis and entering order sets, 4 with Managing patient history, 2/22 with viewing test results and previous records, 3 out of 22 with Navigating the HIS dashboard for patient consultations</a:t>
            </a:r>
          </a:p>
        </p:txBody>
      </p:sp>
    </p:spTree>
    <p:extLst>
      <p:ext uri="{BB962C8B-B14F-4D97-AF65-F5344CB8AC3E}">
        <p14:creationId xmlns:p14="http://schemas.microsoft.com/office/powerpoint/2010/main" val="1354360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EEB2593-6F44-3212-E363-1F49DC467812}"/>
            </a:ext>
          </a:extLst>
        </p:cNvPr>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5BE1485C-914A-0632-160E-F3EF53C548D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8" name="think-cell Slide" r:id="rId4" imgW="473" imgH="473" progId="TCLayout.ActiveDocument.1">
                  <p:embed/>
                </p:oleObj>
              </mc:Choice>
              <mc:Fallback>
                <p:oleObj name="think-cell Slide" r:id="rId4" imgW="473" imgH="47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4" name="Title 203781">
            <a:extLst>
              <a:ext uri="{FF2B5EF4-FFF2-40B4-BE49-F238E27FC236}">
                <a16:creationId xmlns:a16="http://schemas.microsoft.com/office/drawing/2014/main" xmlns="" id="{82FDD653-F26D-E438-97DD-30AA2B9E047E}"/>
              </a:ext>
            </a:extLst>
          </p:cNvPr>
          <p:cNvSpPr>
            <a:spLocks noGrp="1"/>
          </p:cNvSpPr>
          <p:nvPr>
            <p:ph type="title"/>
          </p:nvPr>
        </p:nvSpPr>
        <p:spPr>
          <a:xfrm>
            <a:off x="411215" y="153633"/>
            <a:ext cx="11338560" cy="552622"/>
          </a:xfrm>
        </p:spPr>
        <p:txBody>
          <a:bodyPr/>
          <a:lstStyle/>
          <a:p>
            <a:r>
              <a:rPr lang="en-US" dirty="0">
                <a:latin typeface="Georgia" panose="02040502050405020303" pitchFamily="18" charset="0"/>
              </a:rPr>
              <a:t>Results (2/5)</a:t>
            </a:r>
          </a:p>
        </p:txBody>
      </p:sp>
      <p:pic>
        <p:nvPicPr>
          <p:cNvPr id="25" name="Picture 24">
            <a:extLst>
              <a:ext uri="{FF2B5EF4-FFF2-40B4-BE49-F238E27FC236}">
                <a16:creationId xmlns:a16="http://schemas.microsoft.com/office/drawing/2014/main" xmlns="" id="{85695EA5-0170-0FF3-59AA-5D76F39359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12682" y="196152"/>
            <a:ext cx="1337093" cy="722295"/>
          </a:xfrm>
          <a:prstGeom prst="rect">
            <a:avLst/>
          </a:prstGeom>
        </p:spPr>
      </p:pic>
      <p:graphicFrame>
        <p:nvGraphicFramePr>
          <p:cNvPr id="6" name="Chart 5">
            <a:extLst>
              <a:ext uri="{FF2B5EF4-FFF2-40B4-BE49-F238E27FC236}">
                <a16:creationId xmlns:a16="http://schemas.microsoft.com/office/drawing/2014/main" xmlns="" id="{D1C9AD19-C960-73C7-0AC8-0895B3CEB1B3}"/>
              </a:ext>
            </a:extLst>
          </p:cNvPr>
          <p:cNvGraphicFramePr/>
          <p:nvPr>
            <p:extLst/>
          </p:nvPr>
        </p:nvGraphicFramePr>
        <p:xfrm>
          <a:off x="157091" y="1769807"/>
          <a:ext cx="3808360" cy="448524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7" name="Chart 6">
            <a:extLst>
              <a:ext uri="{FF2B5EF4-FFF2-40B4-BE49-F238E27FC236}">
                <a16:creationId xmlns:a16="http://schemas.microsoft.com/office/drawing/2014/main" xmlns="" id="{AF44D80B-0AE9-5D07-E7AF-81EF41561E79}"/>
              </a:ext>
            </a:extLst>
          </p:cNvPr>
          <p:cNvGraphicFramePr/>
          <p:nvPr>
            <p:extLst/>
          </p:nvPr>
        </p:nvGraphicFramePr>
        <p:xfrm>
          <a:off x="8662673" y="3883742"/>
          <a:ext cx="3087102" cy="2974258"/>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9" name="Chart 8">
            <a:extLst>
              <a:ext uri="{FF2B5EF4-FFF2-40B4-BE49-F238E27FC236}">
                <a16:creationId xmlns:a16="http://schemas.microsoft.com/office/drawing/2014/main" xmlns="" id="{96D36EF0-1856-D2C2-023B-787804E562B9}"/>
              </a:ext>
            </a:extLst>
          </p:cNvPr>
          <p:cNvGraphicFramePr/>
          <p:nvPr>
            <p:extLst>
              <p:ext uri="{D42A27DB-BD31-4B8C-83A1-F6EECF244321}">
                <p14:modId xmlns:p14="http://schemas.microsoft.com/office/powerpoint/2010/main" val="2880489529"/>
              </p:ext>
            </p:extLst>
          </p:nvPr>
        </p:nvGraphicFramePr>
        <p:xfrm>
          <a:off x="4680155" y="568333"/>
          <a:ext cx="3475703" cy="3089267"/>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 name="Chart 2">
            <a:extLst>
              <a:ext uri="{FF2B5EF4-FFF2-40B4-BE49-F238E27FC236}">
                <a16:creationId xmlns:a16="http://schemas.microsoft.com/office/drawing/2014/main" xmlns="" id="{BC0FAAEC-A643-5391-3E04-7031BA1666D4}"/>
              </a:ext>
            </a:extLst>
          </p:cNvPr>
          <p:cNvGraphicFramePr/>
          <p:nvPr>
            <p:extLst/>
          </p:nvPr>
        </p:nvGraphicFramePr>
        <p:xfrm>
          <a:off x="7970684" y="1093292"/>
          <a:ext cx="4221316" cy="2790450"/>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2" name="Chart 1">
            <a:extLst>
              <a:ext uri="{FF2B5EF4-FFF2-40B4-BE49-F238E27FC236}">
                <a16:creationId xmlns:a16="http://schemas.microsoft.com/office/drawing/2014/main" xmlns="" id="{88352FC9-B2DD-AF62-C56C-3E0F8D91C674}"/>
              </a:ext>
            </a:extLst>
          </p:cNvPr>
          <p:cNvGraphicFramePr/>
          <p:nvPr>
            <p:extLst/>
          </p:nvPr>
        </p:nvGraphicFramePr>
        <p:xfrm>
          <a:off x="4680155" y="3832446"/>
          <a:ext cx="3475703" cy="2917406"/>
        </p:xfrm>
        <a:graphic>
          <a:graphicData uri="http://schemas.openxmlformats.org/drawingml/2006/chart">
            <c:chart xmlns:c="http://schemas.openxmlformats.org/drawingml/2006/chart" xmlns:r="http://schemas.openxmlformats.org/officeDocument/2006/relationships" r:id="rId11"/>
          </a:graphicData>
        </a:graphic>
      </p:graphicFrame>
    </p:spTree>
    <p:extLst>
      <p:ext uri="{BB962C8B-B14F-4D97-AF65-F5344CB8AC3E}">
        <p14:creationId xmlns:p14="http://schemas.microsoft.com/office/powerpoint/2010/main" val="956477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27D76D85-04B1-4F19-999A-6FB13CF03726}"/>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82" name="think-cell Slide" r:id="rId5" imgW="473" imgH="473" progId="TCLayout.ActiveDocument.1">
                  <p:embed/>
                </p:oleObj>
              </mc:Choice>
              <mc:Fallback>
                <p:oleObj name="think-cell Slide" r:id="rId5" imgW="473" imgH="473"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25" name="Picture 24">
            <a:extLst>
              <a:ext uri="{FF2B5EF4-FFF2-40B4-BE49-F238E27FC236}">
                <a16:creationId xmlns:a16="http://schemas.microsoft.com/office/drawing/2014/main" xmlns="" id="{3B164021-F782-F0CB-924E-335E67A6B9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12682" y="196152"/>
            <a:ext cx="1337093" cy="722295"/>
          </a:xfrm>
          <a:prstGeom prst="rect">
            <a:avLst/>
          </a:prstGeom>
        </p:spPr>
      </p:pic>
      <p:sp>
        <p:nvSpPr>
          <p:cNvPr id="33" name="TextBox 32">
            <a:extLst>
              <a:ext uri="{FF2B5EF4-FFF2-40B4-BE49-F238E27FC236}">
                <a16:creationId xmlns:a16="http://schemas.microsoft.com/office/drawing/2014/main" xmlns="" id="{1BFD0A33-A441-2567-E65E-4B07DAE7ABAC}"/>
              </a:ext>
            </a:extLst>
          </p:cNvPr>
          <p:cNvSpPr txBox="1"/>
          <p:nvPr/>
        </p:nvSpPr>
        <p:spPr>
          <a:xfrm>
            <a:off x="735681" y="6088559"/>
            <a:ext cx="6494953" cy="769441"/>
          </a:xfrm>
          <a:prstGeom prst="rect">
            <a:avLst/>
          </a:prstGeom>
          <a:noFill/>
        </p:spPr>
        <p:txBody>
          <a:bodyPr wrap="square" rtlCol="0">
            <a:spAutoFit/>
          </a:bodyPr>
          <a:lstStyle/>
          <a:p>
            <a:pPr algn="just"/>
            <a:r>
              <a:rPr lang="en-IN" sz="13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Therefore, the number of literate females between the age bracket of 15 to 49 years residing in Delhi (sample size) to be surveyed under this study is </a:t>
            </a:r>
            <a:r>
              <a:rPr lang="en-IN" sz="1300" b="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230</a:t>
            </a:r>
            <a:r>
              <a:rPr lang="en-IN" sz="13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p>
          <a:p>
            <a:endParaRPr lang="en-IN" dirty="0">
              <a:solidFill>
                <a:schemeClr val="bg1"/>
              </a:solidFill>
            </a:endParaRPr>
          </a:p>
        </p:txBody>
      </p:sp>
      <p:sp>
        <p:nvSpPr>
          <p:cNvPr id="15" name="Title 203781">
            <a:extLst>
              <a:ext uri="{FF2B5EF4-FFF2-40B4-BE49-F238E27FC236}">
                <a16:creationId xmlns:a16="http://schemas.microsoft.com/office/drawing/2014/main" xmlns="" id="{47687406-48CD-460D-8EA7-911C83DA3897}"/>
              </a:ext>
            </a:extLst>
          </p:cNvPr>
          <p:cNvSpPr>
            <a:spLocks noGrp="1"/>
          </p:cNvSpPr>
          <p:nvPr>
            <p:ph type="title"/>
          </p:nvPr>
        </p:nvSpPr>
        <p:spPr>
          <a:xfrm>
            <a:off x="411215" y="26480"/>
            <a:ext cx="11338560" cy="768263"/>
          </a:xfrm>
        </p:spPr>
        <p:txBody>
          <a:bodyPr/>
          <a:lstStyle/>
          <a:p>
            <a:r>
              <a:rPr lang="en-US" dirty="0">
                <a:latin typeface="Georgia" panose="02040502050405020303" pitchFamily="18" charset="0"/>
              </a:rPr>
              <a:t>Results (3/5)</a:t>
            </a:r>
          </a:p>
        </p:txBody>
      </p:sp>
      <p:sp>
        <p:nvSpPr>
          <p:cNvPr id="16" name="Content Placeholder 5">
            <a:extLst>
              <a:ext uri="{FF2B5EF4-FFF2-40B4-BE49-F238E27FC236}">
                <a16:creationId xmlns:a16="http://schemas.microsoft.com/office/drawing/2014/main" xmlns="" id="{7ED08EC0-7DA1-523F-D599-736362D57BAE}"/>
              </a:ext>
            </a:extLst>
          </p:cNvPr>
          <p:cNvSpPr txBox="1">
            <a:spLocks/>
          </p:cNvSpPr>
          <p:nvPr/>
        </p:nvSpPr>
        <p:spPr>
          <a:xfrm>
            <a:off x="147485" y="1061884"/>
            <a:ext cx="4473676" cy="5279922"/>
          </a:xfrm>
          <a:prstGeom prst="rect">
            <a:avLst/>
          </a:prstGeom>
          <a:solidFill>
            <a:schemeClr val="accent3">
              <a:lumMod val="20000"/>
              <a:lumOff val="80000"/>
            </a:schemeClr>
          </a:solidFill>
        </p:spPr>
        <p:txBody>
          <a:bodyPr>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buFont typeface="Corbel" pitchFamily="34" charset="0"/>
              <a:buNone/>
            </a:pPr>
            <a:r>
              <a:rPr lang="en-US" sz="1300" b="1" u="sng" dirty="0">
                <a:solidFill>
                  <a:schemeClr val="tx1"/>
                </a:solidFill>
                <a:latin typeface="Times New Roman" panose="02020603050405020304" pitchFamily="18" charset="0"/>
                <a:cs typeface="Times New Roman" panose="02020603050405020304" pitchFamily="18" charset="0"/>
              </a:rPr>
              <a:t>Perceptions Toward HIS Usage:</a:t>
            </a:r>
          </a:p>
          <a:p>
            <a:r>
              <a:rPr lang="en-US" sz="1300" b="1" dirty="0">
                <a:solidFill>
                  <a:schemeClr val="tx1"/>
                </a:solidFill>
                <a:latin typeface="Times New Roman" panose="02020603050405020304" pitchFamily="18" charset="0"/>
                <a:cs typeface="Times New Roman" panose="02020603050405020304" pitchFamily="18" charset="0"/>
              </a:rPr>
              <a:t>Perceived Training Impact: </a:t>
            </a:r>
            <a:r>
              <a:rPr lang="en-US" sz="1300" dirty="0">
                <a:solidFill>
                  <a:schemeClr val="tx1"/>
                </a:solidFill>
                <a:latin typeface="Times New Roman" panose="02020603050405020304" pitchFamily="18" charset="0"/>
                <a:cs typeface="Times New Roman" panose="02020603050405020304" pitchFamily="18" charset="0"/>
              </a:rPr>
              <a:t>72% of respondents reported that the training was very effective in helping them understand and use the HIS platform for clinical functions such as prescription entry and order placement.</a:t>
            </a:r>
          </a:p>
          <a:p>
            <a:r>
              <a:rPr lang="en-US" sz="1300" dirty="0">
                <a:solidFill>
                  <a:schemeClr val="tx1"/>
                </a:solidFill>
                <a:latin typeface="Times New Roman" panose="02020603050405020304" pitchFamily="18" charset="0"/>
                <a:cs typeface="Times New Roman" panose="02020603050405020304" pitchFamily="18" charset="0"/>
              </a:rPr>
              <a:t> </a:t>
            </a:r>
            <a:r>
              <a:rPr lang="en-US" sz="1300" b="1" dirty="0">
                <a:solidFill>
                  <a:schemeClr val="tx1"/>
                </a:solidFill>
                <a:latin typeface="Times New Roman" panose="02020603050405020304" pitchFamily="18" charset="0"/>
                <a:cs typeface="Times New Roman" panose="02020603050405020304" pitchFamily="18" charset="0"/>
              </a:rPr>
              <a:t>Confidence in Using HIS: </a:t>
            </a:r>
            <a:r>
              <a:rPr lang="en-US" sz="1300" dirty="0">
                <a:solidFill>
                  <a:schemeClr val="tx1"/>
                </a:solidFill>
                <a:latin typeface="Times New Roman" panose="02020603050405020304" pitchFamily="18" charset="0"/>
                <a:cs typeface="Times New Roman" panose="02020603050405020304" pitchFamily="18" charset="0"/>
              </a:rPr>
              <a:t>A majority of trained staff expressed increased confidence in handling patient prescriptions and raising indent requests post-training.</a:t>
            </a:r>
          </a:p>
          <a:p>
            <a:pPr marL="45720" indent="0">
              <a:buFont typeface="Corbel" pitchFamily="34" charset="0"/>
              <a:buNone/>
            </a:pPr>
            <a:r>
              <a:rPr lang="en-US" sz="1300" b="1" u="sng" dirty="0">
                <a:solidFill>
                  <a:schemeClr val="tx1"/>
                </a:solidFill>
                <a:latin typeface="Times New Roman" panose="02020603050405020304" pitchFamily="18" charset="0"/>
                <a:cs typeface="Times New Roman" panose="02020603050405020304" pitchFamily="18" charset="0"/>
              </a:rPr>
              <a:t>Practices Related to HIS Functionality:</a:t>
            </a:r>
          </a:p>
          <a:p>
            <a:r>
              <a:rPr lang="en-US" sz="1300" b="1" dirty="0">
                <a:solidFill>
                  <a:schemeClr val="tx1"/>
                </a:solidFill>
                <a:latin typeface="Times New Roman" panose="02020603050405020304" pitchFamily="18" charset="0"/>
                <a:cs typeface="Times New Roman" panose="02020603050405020304" pitchFamily="18" charset="0"/>
              </a:rPr>
              <a:t>Prescription &amp; Order Efficiency: </a:t>
            </a:r>
            <a:r>
              <a:rPr lang="en-US" sz="1300" dirty="0">
                <a:solidFill>
                  <a:schemeClr val="tx1"/>
                </a:solidFill>
                <a:latin typeface="Times New Roman" panose="02020603050405020304" pitchFamily="18" charset="0"/>
                <a:cs typeface="Times New Roman" panose="02020603050405020304" pitchFamily="18" charset="0"/>
              </a:rPr>
              <a:t>Over 60% of respondents observed improved accuracy and reduced time in prescription writing and order management after undergoing the training.</a:t>
            </a:r>
          </a:p>
          <a:p>
            <a:r>
              <a:rPr lang="en-US" sz="1300" b="1" dirty="0">
                <a:solidFill>
                  <a:schemeClr val="tx1"/>
                </a:solidFill>
                <a:latin typeface="Times New Roman" panose="02020603050405020304" pitchFamily="18" charset="0"/>
                <a:cs typeface="Times New Roman" panose="02020603050405020304" pitchFamily="18" charset="0"/>
              </a:rPr>
              <a:t>Usage Frequency: </a:t>
            </a:r>
            <a:r>
              <a:rPr lang="en-US" sz="1300" dirty="0">
                <a:solidFill>
                  <a:schemeClr val="tx1"/>
                </a:solidFill>
                <a:latin typeface="Times New Roman" panose="02020603050405020304" pitchFamily="18" charset="0"/>
                <a:cs typeface="Times New Roman" panose="02020603050405020304" pitchFamily="18" charset="0"/>
              </a:rPr>
              <a:t>More than half of the doctors and nurses reported regular use of the HIS for these tasks post-training, indicating increased adoption.</a:t>
            </a:r>
          </a:p>
          <a:p>
            <a:pPr marL="45720" indent="0">
              <a:buFont typeface="Corbel" pitchFamily="34" charset="0"/>
              <a:buNone/>
            </a:pPr>
            <a:r>
              <a:rPr lang="en-US" sz="1300" b="1" u="sng" dirty="0">
                <a:solidFill>
                  <a:schemeClr val="tx1"/>
                </a:solidFill>
                <a:latin typeface="Times New Roman" panose="02020603050405020304" pitchFamily="18" charset="0"/>
                <a:cs typeface="Times New Roman" panose="02020603050405020304" pitchFamily="18" charset="0"/>
              </a:rPr>
              <a:t>Statistical Analysis:</a:t>
            </a:r>
          </a:p>
          <a:p>
            <a:r>
              <a:rPr lang="en-US" sz="1300" b="1" dirty="0">
                <a:solidFill>
                  <a:schemeClr val="tx1"/>
                </a:solidFill>
                <a:latin typeface="Times New Roman" panose="02020603050405020304" pitchFamily="18" charset="0"/>
                <a:cs typeface="Times New Roman" panose="02020603050405020304" pitchFamily="18" charset="0"/>
              </a:rPr>
              <a:t>Correlation Observation: </a:t>
            </a:r>
            <a:r>
              <a:rPr lang="en-US" sz="1300" dirty="0">
                <a:solidFill>
                  <a:schemeClr val="tx1"/>
                </a:solidFill>
                <a:latin typeface="Times New Roman" panose="02020603050405020304" pitchFamily="18" charset="0"/>
                <a:cs typeface="Times New Roman" panose="02020603050405020304" pitchFamily="18" charset="0"/>
              </a:rPr>
              <a:t>A positive association was noted between prior digital literacy and ease of adapting to HIS modules, particularly among younger staff.</a:t>
            </a:r>
          </a:p>
          <a:p>
            <a:pPr marL="45720" indent="0">
              <a:buFont typeface="Corbel" pitchFamily="34" charset="0"/>
              <a:buNone/>
            </a:pPr>
            <a:endParaRPr lang="en-IN" dirty="0"/>
          </a:p>
        </p:txBody>
      </p:sp>
      <p:graphicFrame>
        <p:nvGraphicFramePr>
          <p:cNvPr id="4" name="Chart 3">
            <a:extLst>
              <a:ext uri="{FF2B5EF4-FFF2-40B4-BE49-F238E27FC236}">
                <a16:creationId xmlns:a16="http://schemas.microsoft.com/office/drawing/2014/main" xmlns="" id="{FCB9BCDC-FADD-828C-1756-CC4DB538280C}"/>
              </a:ext>
            </a:extLst>
          </p:cNvPr>
          <p:cNvGraphicFramePr/>
          <p:nvPr>
            <p:extLst/>
          </p:nvPr>
        </p:nvGraphicFramePr>
        <p:xfrm>
          <a:off x="4734231" y="1342701"/>
          <a:ext cx="3347885" cy="440917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6" name="Chart 5">
            <a:extLst>
              <a:ext uri="{FF2B5EF4-FFF2-40B4-BE49-F238E27FC236}">
                <a16:creationId xmlns:a16="http://schemas.microsoft.com/office/drawing/2014/main" xmlns="" id="{DDFA6452-2300-E762-6509-FDE463FBEDC7}"/>
              </a:ext>
            </a:extLst>
          </p:cNvPr>
          <p:cNvGraphicFramePr/>
          <p:nvPr>
            <p:extLst/>
          </p:nvPr>
        </p:nvGraphicFramePr>
        <p:xfrm>
          <a:off x="8209934" y="1342701"/>
          <a:ext cx="3834580" cy="4491618"/>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402449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887</TotalTime>
  <Words>1618</Words>
  <Application>Microsoft Office PowerPoint</Application>
  <PresentationFormat>Widescreen</PresentationFormat>
  <Paragraphs>146</Paragraphs>
  <Slides>20</Slides>
  <Notes>2</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32" baseType="lpstr">
      <vt:lpstr>Arial</vt:lpstr>
      <vt:lpstr>Arial Narrow</vt:lpstr>
      <vt:lpstr>Calibri</vt:lpstr>
      <vt:lpstr>Calibri Light</vt:lpstr>
      <vt:lpstr>Corbel</vt:lpstr>
      <vt:lpstr>Georgia</vt:lpstr>
      <vt:lpstr>Inter</vt:lpstr>
      <vt:lpstr>Petrona Bold</vt:lpstr>
      <vt:lpstr>Times New Roman</vt:lpstr>
      <vt:lpstr>Wingdings</vt:lpstr>
      <vt:lpstr>Office Theme</vt:lpstr>
      <vt:lpstr>think-cell Slide</vt:lpstr>
      <vt:lpstr>Evaluating the Effectiveness of Hospital Information System Training: A Case Study on Doctor and Nurse Training for OPD Registration, EMR Utilization, and Indentation Management at AINU Hospital, Silliguri, West Bengal.  Organisation : MyHealthcare Technologies </vt:lpstr>
      <vt:lpstr>Mentor Approval</vt:lpstr>
      <vt:lpstr>Introduction (1/2)</vt:lpstr>
      <vt:lpstr>Introduction (2/2)</vt:lpstr>
      <vt:lpstr>Objectives of Your Study</vt:lpstr>
      <vt:lpstr>Methodology </vt:lpstr>
      <vt:lpstr>Results (1/5)</vt:lpstr>
      <vt:lpstr>Results (2/5)</vt:lpstr>
      <vt:lpstr>Results (3/5)</vt:lpstr>
      <vt:lpstr>Results (4/5) (Doctor’s Pain points)</vt:lpstr>
      <vt:lpstr>Results (5/5) (Nurses' Pain points)</vt:lpstr>
      <vt:lpstr>Discussion (1/2)</vt:lpstr>
      <vt:lpstr>Discussion (2/2)</vt:lpstr>
      <vt:lpstr>Conclusion</vt:lpstr>
      <vt:lpstr>References</vt:lpstr>
      <vt:lpstr>PowerPoint Presentation</vt:lpstr>
      <vt:lpstr>PowerPoint Presentation</vt:lpstr>
      <vt:lpstr>PowerPoint Presentation</vt:lpstr>
      <vt:lpstr>Pictorial Journey</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Vaibhav</cp:lastModifiedBy>
  <cp:revision>61</cp:revision>
  <dcterms:created xsi:type="dcterms:W3CDTF">2022-05-20T15:11:38Z</dcterms:created>
  <dcterms:modified xsi:type="dcterms:W3CDTF">2025-06-30T11:18:36Z</dcterms:modified>
</cp:coreProperties>
</file>