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77" r:id="rId5"/>
    <p:sldId id="278" r:id="rId6"/>
    <p:sldId id="262" r:id="rId7"/>
    <p:sldId id="263" r:id="rId8"/>
    <p:sldId id="264" r:id="rId9"/>
    <p:sldId id="265" r:id="rId10"/>
    <p:sldId id="266" r:id="rId11"/>
    <p:sldId id="275" r:id="rId12"/>
    <p:sldId id="267" r:id="rId13"/>
    <p:sldId id="273" r:id="rId14"/>
    <p:sldId id="272" r:id="rId15"/>
    <p:sldId id="279" r:id="rId16"/>
    <p:sldId id="280" r:id="rId17"/>
    <p:sldId id="2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C7C646-975E-401E-BD74-AA0A6FE11925}" v="1" dt="2022-12-15T05:54:18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09703678344562"/>
          <c:y val="0.10207963619466009"/>
          <c:w val="0.75665658640496025"/>
          <c:h val="0.809782416351016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Sheet1!$A$18:$A$25</c:f>
              <c:strCache>
                <c:ptCount val="8"/>
                <c:pt idx="0">
                  <c:v>ENT</c:v>
                </c:pt>
                <c:pt idx="1">
                  <c:v>NEUROLOGY</c:v>
                </c:pt>
                <c:pt idx="2">
                  <c:v>UROLOGY</c:v>
                </c:pt>
                <c:pt idx="3">
                  <c:v>GENERAL SURGERY</c:v>
                </c:pt>
                <c:pt idx="4">
                  <c:v>GASTROLOGY</c:v>
                </c:pt>
                <c:pt idx="5">
                  <c:v>CARDIOLOGY</c:v>
                </c:pt>
                <c:pt idx="6">
                  <c:v>ORTHOPAEDICS</c:v>
                </c:pt>
                <c:pt idx="7">
                  <c:v>NEUROSURGERY</c:v>
                </c:pt>
              </c:strCache>
            </c:strRef>
          </c:cat>
          <c:val>
            <c:numRef>
              <c:f>Sheet1!$B$18:$B$25</c:f>
              <c:numCache>
                <c:formatCode>General</c:formatCode>
                <c:ptCount val="8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8</c:v>
                </c:pt>
                <c:pt idx="4">
                  <c:v>10</c:v>
                </c:pt>
                <c:pt idx="5">
                  <c:v>18</c:v>
                </c:pt>
                <c:pt idx="6">
                  <c:v>19</c:v>
                </c:pt>
                <c:pt idx="7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6-4FAE-A112-A9B48D5750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3927808"/>
        <c:axId val="103929344"/>
      </c:barChart>
      <c:catAx>
        <c:axId val="103927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929344"/>
        <c:crosses val="autoZero"/>
        <c:auto val="1"/>
        <c:lblAlgn val="ctr"/>
        <c:lblOffset val="100"/>
        <c:noMultiLvlLbl val="0"/>
      </c:catAx>
      <c:valAx>
        <c:axId val="10392934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927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GENERAL</a:t>
            </a:r>
            <a:r>
              <a:rPr lang="en-US" baseline="0"/>
              <a:t> SURGERY :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Sheet1!$B$147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Sheet1!$A$148:$A$155</c:f>
              <c:strCache>
                <c:ptCount val="8"/>
                <c:pt idx="0">
                  <c:v>Informed consent for HIV Testing</c:v>
                </c:pt>
                <c:pt idx="1">
                  <c:v>Informed Consent For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Cholecystectomy </c:v>
                </c:pt>
                <c:pt idx="6">
                  <c:v>Informed Consent For Laparoscopic Cholecystectomy</c:v>
                </c:pt>
                <c:pt idx="7">
                  <c:v>Informed Consent for Anesthesia</c:v>
                </c:pt>
              </c:strCache>
            </c:strRef>
          </c:cat>
          <c:val>
            <c:numRef>
              <c:f>Sheet1!$B$148:$B$155</c:f>
              <c:numCache>
                <c:formatCode>General</c:formatCode>
                <c:ptCount val="8"/>
                <c:pt idx="0">
                  <c:v>4</c:v>
                </c:pt>
                <c:pt idx="1">
                  <c:v>6</c:v>
                </c:pt>
                <c:pt idx="2">
                  <c:v>6</c:v>
                </c:pt>
                <c:pt idx="3">
                  <c:v>12</c:v>
                </c:pt>
                <c:pt idx="4">
                  <c:v>13</c:v>
                </c:pt>
                <c:pt idx="5">
                  <c:v>13</c:v>
                </c:pt>
                <c:pt idx="6">
                  <c:v>15</c:v>
                </c:pt>
                <c:pt idx="7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A-4CCF-8585-88F5489C7D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368384"/>
        <c:axId val="106374272"/>
      </c:barChart>
      <c:catAx>
        <c:axId val="106368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374272"/>
        <c:crosses val="autoZero"/>
        <c:auto val="1"/>
        <c:lblAlgn val="ctr"/>
        <c:lblOffset val="100"/>
        <c:noMultiLvlLbl val="0"/>
      </c:catAx>
      <c:valAx>
        <c:axId val="10637427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368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NON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Sheet1!$B$212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Sheet1!$A$213:$A$218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Anaesthesia</c:v>
                </c:pt>
                <c:pt idx="2">
                  <c:v>Informed consent for HIV Testing</c:v>
                </c:pt>
                <c:pt idx="3">
                  <c:v>Informed consent for surgery</c:v>
                </c:pt>
                <c:pt idx="4">
                  <c:v>General Consent for Admission</c:v>
                </c:pt>
                <c:pt idx="5">
                  <c:v>Covid-19 consent</c:v>
                </c:pt>
              </c:strCache>
            </c:strRef>
          </c:cat>
          <c:val>
            <c:numRef>
              <c:f>Sheet1!$B$213:$B$218</c:f>
              <c:numCache>
                <c:formatCode>General</c:formatCode>
                <c:ptCount val="6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35</c:v>
                </c:pt>
                <c:pt idx="5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2-42A2-85B4-A4856EDD47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424192"/>
        <c:axId val="106425728"/>
      </c:barChart>
      <c:catAx>
        <c:axId val="106424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25728"/>
        <c:crosses val="autoZero"/>
        <c:auto val="1"/>
        <c:lblAlgn val="ctr"/>
        <c:lblOffset val="100"/>
        <c:noMultiLvlLbl val="0"/>
      </c:catAx>
      <c:valAx>
        <c:axId val="10642572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24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Sheet1!$B$222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Sheet1!$A$223:$A$228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Informed consent for surgery</c:v>
                </c:pt>
                <c:pt idx="3">
                  <c:v>General Consent for Admission</c:v>
                </c:pt>
                <c:pt idx="4">
                  <c:v>Covid-19 consent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Sheet1!$B$223:$B$228</c:f>
              <c:numCache>
                <c:formatCode>General</c:formatCode>
                <c:ptCount val="6"/>
                <c:pt idx="0">
                  <c:v>7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11-4EE7-A8BD-7832671364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433536"/>
        <c:axId val="106443520"/>
      </c:barChart>
      <c:catAx>
        <c:axId val="106433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43520"/>
        <c:crosses val="autoZero"/>
        <c:auto val="1"/>
        <c:lblAlgn val="ctr"/>
        <c:lblOffset val="100"/>
        <c:noMultiLvlLbl val="0"/>
      </c:catAx>
      <c:valAx>
        <c:axId val="10644352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33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Sheet1!$B$34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Sheet1!$A$35:$A$42</c:f>
              <c:strCache>
                <c:ptCount val="8"/>
                <c:pt idx="0">
                  <c:v>Informed consent for HIV Testing</c:v>
                </c:pt>
                <c:pt idx="1">
                  <c:v> Receiving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  <c:pt idx="6">
                  <c:v>Informed Consent for Coronary Angiography</c:v>
                </c:pt>
                <c:pt idx="7">
                  <c:v>Informed Consent for Percutaneous Transluminal Coronary Angioplasty</c:v>
                </c:pt>
              </c:strCache>
            </c:strRef>
          </c:cat>
          <c:val>
            <c:numRef>
              <c:f>Sheet1!$B$35:$B$42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14</c:v>
                </c:pt>
                <c:pt idx="4">
                  <c:v>15</c:v>
                </c:pt>
                <c:pt idx="5">
                  <c:v>15</c:v>
                </c:pt>
                <c:pt idx="6">
                  <c:v>20</c:v>
                </c:pt>
                <c:pt idx="7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9-4816-9FD9-4F8603859EF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489344"/>
        <c:axId val="106490880"/>
      </c:barChart>
      <c:catAx>
        <c:axId val="106489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90880"/>
        <c:crosses val="autoZero"/>
        <c:auto val="1"/>
        <c:lblAlgn val="ctr"/>
        <c:lblOffset val="100"/>
        <c:noMultiLvlLbl val="0"/>
      </c:catAx>
      <c:valAx>
        <c:axId val="10649088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89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</a:t>
            </a:r>
            <a:br>
              <a:rPr lang="en-US" baseline="0"/>
            </a:br>
            <a:r>
              <a:rPr lang="en-US" baseline="0"/>
              <a:t>COMPLIANCE</a:t>
            </a:r>
            <a:endParaRPr lang="en-US"/>
          </a:p>
        </c:rich>
      </c:tx>
      <c:layout>
        <c:manualLayout>
          <c:xMode val="edge"/>
          <c:yMode val="edge"/>
          <c:x val="0.38252181694834586"/>
          <c:y val="2.7777777777777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Sheet1!$C$48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Sheet1!$A$49:$A$56</c:f>
              <c:strCache>
                <c:ptCount val="8"/>
                <c:pt idx="0">
                  <c:v>Informed consent for surgery</c:v>
                </c:pt>
                <c:pt idx="1">
                  <c:v>Consent For Receiving Transfusion Of Blood/ Blood Components</c:v>
                </c:pt>
                <c:pt idx="2">
                  <c:v>Informed Consent for Anaesthesia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Percutaneous Transluminal Coronary Angioplasty</c:v>
                </c:pt>
                <c:pt idx="6">
                  <c:v>Informed Consent for Coronary Angiography</c:v>
                </c:pt>
                <c:pt idx="7">
                  <c:v>Informed consent for HIV Testing</c:v>
                </c:pt>
              </c:strCache>
            </c:strRef>
          </c:cat>
          <c:val>
            <c:numRef>
              <c:f>Sheet1!$C$49:$C$56</c:f>
              <c:numCache>
                <c:formatCode>0</c:formatCode>
                <c:ptCount val="8"/>
                <c:pt idx="0">
                  <c:v>3.0303030303030303</c:v>
                </c:pt>
                <c:pt idx="1">
                  <c:v>3.5353535353535346</c:v>
                </c:pt>
                <c:pt idx="2">
                  <c:v>8.3333333333333321</c:v>
                </c:pt>
                <c:pt idx="3">
                  <c:v>8.585858585858583</c:v>
                </c:pt>
                <c:pt idx="4">
                  <c:v>13.13131313131313</c:v>
                </c:pt>
                <c:pt idx="5">
                  <c:v>18.686868686868696</c:v>
                </c:pt>
                <c:pt idx="6">
                  <c:v>21.969696969696969</c:v>
                </c:pt>
                <c:pt idx="7">
                  <c:v>22.72727272727273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97-4CAA-9458-FD7489D483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646144"/>
        <c:axId val="106672512"/>
      </c:barChart>
      <c:catAx>
        <c:axId val="106646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72512"/>
        <c:crosses val="autoZero"/>
        <c:auto val="1"/>
        <c:lblAlgn val="ctr"/>
        <c:lblOffset val="100"/>
        <c:noMultiLvlLbl val="0"/>
      </c:catAx>
      <c:valAx>
        <c:axId val="10667251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46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 : 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Sheet1!$B$233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Sheet1!$A$234:$A$238</c:f>
              <c:strCache>
                <c:ptCount val="5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Informed Consent for Anesthesia</c:v>
                </c:pt>
                <c:pt idx="3">
                  <c:v>Covid-19 consent</c:v>
                </c:pt>
                <c:pt idx="4">
                  <c:v>General Consent for Admission</c:v>
                </c:pt>
              </c:strCache>
            </c:strRef>
          </c:cat>
          <c:val>
            <c:numRef>
              <c:f>Sheet1!$B$234:$B$238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41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E-49D8-A690-A3BDE1721A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607744"/>
        <c:axId val="106609280"/>
      </c:barChart>
      <c:catAx>
        <c:axId val="106607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09280"/>
        <c:crosses val="autoZero"/>
        <c:auto val="1"/>
        <c:lblAlgn val="ctr"/>
        <c:lblOffset val="100"/>
        <c:noMultiLvlLbl val="0"/>
      </c:catAx>
      <c:valAx>
        <c:axId val="10660928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07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UROLOGY:</a:t>
            </a:r>
            <a:r>
              <a:rPr lang="en-US" baseline="0"/>
              <a:t>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Sheet1!$B$242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Sheet1!$A$243:$A$248</c:f>
              <c:strCache>
                <c:ptCount val="6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Consent For Receiving Transfusion of Blood/ Blood Components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Sheet1!$B$243:$B$248</c:f>
              <c:numCache>
                <c:formatCode>General</c:formatCode>
                <c:ptCount val="6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19</c:v>
                </c:pt>
                <c:pt idx="4">
                  <c:v>19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3B-4BB0-BCC6-EC940ED53D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621184"/>
        <c:axId val="106795008"/>
      </c:barChart>
      <c:catAx>
        <c:axId val="106621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795008"/>
        <c:crosses val="autoZero"/>
        <c:auto val="1"/>
        <c:lblAlgn val="ctr"/>
        <c:lblOffset val="100"/>
        <c:noMultiLvlLbl val="0"/>
      </c:catAx>
      <c:valAx>
        <c:axId val="10679500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62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</a:t>
            </a:r>
            <a:r>
              <a:rPr lang="en-US" baseline="0"/>
              <a:t> : </a:t>
            </a:r>
            <a:r>
              <a:rPr lang="en-US"/>
              <a:t>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Sheet1!$B$192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Sheet1!$A$193:$A$198</c:f>
              <c:strCache>
                <c:ptCount val="6"/>
                <c:pt idx="0">
                  <c:v>Informed consent for HIV Testing</c:v>
                </c:pt>
                <c:pt idx="1">
                  <c:v>Consent For Receiving Transfusion of Blood/ Blood Components</c:v>
                </c:pt>
                <c:pt idx="2">
                  <c:v>Informed consent for surgery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Sheet1!$B$193:$B$198</c:f>
              <c:numCache>
                <c:formatCode>General</c:formatCode>
                <c:ptCount val="6"/>
                <c:pt idx="0">
                  <c:v>2</c:v>
                </c:pt>
                <c:pt idx="1">
                  <c:v>6</c:v>
                </c:pt>
                <c:pt idx="2">
                  <c:v>10</c:v>
                </c:pt>
                <c:pt idx="3">
                  <c:v>13</c:v>
                </c:pt>
                <c:pt idx="4">
                  <c:v>33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00-427F-AFA7-E82AFF1783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9986560"/>
        <c:axId val="109988096"/>
      </c:barChart>
      <c:catAx>
        <c:axId val="10998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88096"/>
        <c:crosses val="autoZero"/>
        <c:auto val="1"/>
        <c:lblAlgn val="ctr"/>
        <c:lblOffset val="100"/>
        <c:noMultiLvlLbl val="0"/>
      </c:catAx>
      <c:valAx>
        <c:axId val="1099880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8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Sheet1!$B$202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Sheet1!$A$203:$A$208</c:f>
              <c:strCache>
                <c:ptCount val="6"/>
                <c:pt idx="0">
                  <c:v>Informed consent for HIV Testing</c:v>
                </c:pt>
                <c:pt idx="1">
                  <c:v>Covid-19 consent</c:v>
                </c:pt>
                <c:pt idx="2">
                  <c:v>General Consent for Admission</c:v>
                </c:pt>
                <c:pt idx="3">
                  <c:v>Informed consent for surgery</c:v>
                </c:pt>
                <c:pt idx="4">
                  <c:v>Consent For Receiving Transfusion of Blood/ Blood Components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Sheet1!$B$203:$B$208</c:f>
              <c:numCache>
                <c:formatCode>General</c:formatCode>
                <c:ptCount val="6"/>
                <c:pt idx="0">
                  <c:v>1</c:v>
                </c:pt>
                <c:pt idx="1">
                  <c:v>13</c:v>
                </c:pt>
                <c:pt idx="2">
                  <c:v>14</c:v>
                </c:pt>
                <c:pt idx="3">
                  <c:v>18</c:v>
                </c:pt>
                <c:pt idx="4">
                  <c:v>20</c:v>
                </c:pt>
                <c:pt idx="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7-4A6B-A042-AE6EF89CD7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0024576"/>
        <c:axId val="110026112"/>
      </c:barChart>
      <c:catAx>
        <c:axId val="110024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026112"/>
        <c:crosses val="autoZero"/>
        <c:auto val="1"/>
        <c:lblAlgn val="ctr"/>
        <c:lblOffset val="100"/>
        <c:noMultiLvlLbl val="0"/>
      </c:catAx>
      <c:valAx>
        <c:axId val="11002611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02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</a:t>
            </a:r>
            <a:r>
              <a:rPr lang="en-IN" baseline="0"/>
              <a:t>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604088299791867"/>
          <c:y val="0.15266221930592011"/>
          <c:w val="0.76983300322552228"/>
          <c:h val="0.6982717264508604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Sheet1!$F$65:$F$72</c:f>
              <c:strCache>
                <c:ptCount val="8"/>
                <c:pt idx="0">
                  <c:v>ENT</c:v>
                </c:pt>
                <c:pt idx="1">
                  <c:v>GENERAL SURGERY</c:v>
                </c:pt>
                <c:pt idx="2">
                  <c:v>UROLOGY</c:v>
                </c:pt>
                <c:pt idx="3">
                  <c:v>GASTROLOGY</c:v>
                </c:pt>
                <c:pt idx="4">
                  <c:v>ORTHOPAEDICS</c:v>
                </c:pt>
                <c:pt idx="5">
                  <c:v>NEUROLOGY</c:v>
                </c:pt>
                <c:pt idx="6">
                  <c:v>NEUROSURGERY</c:v>
                </c:pt>
                <c:pt idx="7">
                  <c:v>CARDIOLOGY</c:v>
                </c:pt>
              </c:strCache>
            </c:strRef>
          </c:cat>
          <c:val>
            <c:numRef>
              <c:f>Sheet1!$G$65:$G$72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12</c:v>
                </c:pt>
                <c:pt idx="4">
                  <c:v>13</c:v>
                </c:pt>
                <c:pt idx="5">
                  <c:v>15</c:v>
                </c:pt>
                <c:pt idx="6">
                  <c:v>21</c:v>
                </c:pt>
                <c:pt idx="7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3-45E8-86B0-C54B6065F3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4363136"/>
        <c:axId val="104364672"/>
      </c:barChart>
      <c:catAx>
        <c:axId val="10436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364672"/>
        <c:crosses val="autoZero"/>
        <c:auto val="1"/>
        <c:lblAlgn val="ctr"/>
        <c:lblOffset val="100"/>
        <c:noMultiLvlLbl val="0"/>
      </c:catAx>
      <c:valAx>
        <c:axId val="10436467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36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ENT : NON-COMPLIANCE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Sheet1!$B$66</c:f>
              <c:strCache>
                <c:ptCount val="1"/>
                <c:pt idx="0">
                  <c:v>NON-COMPLIANCE%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Sheet1!$A$67:$A$69</c:f>
              <c:strCache>
                <c:ptCount val="3"/>
                <c:pt idx="0">
                  <c:v>Informed Consent for Anaesthesia</c:v>
                </c:pt>
                <c:pt idx="1">
                  <c:v>General Consent for Admission</c:v>
                </c:pt>
                <c:pt idx="2">
                  <c:v>Covid-19 consent</c:v>
                </c:pt>
              </c:strCache>
            </c:strRef>
          </c:cat>
          <c:val>
            <c:numRef>
              <c:f>Sheet1!$B$67:$B$69</c:f>
              <c:numCache>
                <c:formatCode>General</c:formatCode>
                <c:ptCount val="3"/>
                <c:pt idx="0">
                  <c:v>12</c:v>
                </c:pt>
                <c:pt idx="1">
                  <c:v>38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7E-422E-8A47-55122606CF1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4398208"/>
        <c:axId val="104031360"/>
      </c:barChart>
      <c:catAx>
        <c:axId val="104398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031360"/>
        <c:crosses val="autoZero"/>
        <c:auto val="1"/>
        <c:lblAlgn val="ctr"/>
        <c:lblOffset val="100"/>
        <c:noMultiLvlLbl val="0"/>
      </c:catAx>
      <c:valAx>
        <c:axId val="10403136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398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ENT :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587580733295711"/>
          <c:y val="0.21334124997716358"/>
          <c:w val="0.5944614943609865"/>
          <c:h val="0.697571660850978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Sheet1!$C$83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Sheet1!$A$84:$A$86</c:f>
              <c:strCache>
                <c:ptCount val="3"/>
                <c:pt idx="0">
                  <c:v>Covid-19 consent</c:v>
                </c:pt>
                <c:pt idx="1">
                  <c:v>General Consent for Admission</c:v>
                </c:pt>
                <c:pt idx="2">
                  <c:v>Informed Consent for Anaesthesia</c:v>
                </c:pt>
              </c:strCache>
            </c:strRef>
          </c:cat>
          <c:val>
            <c:numRef>
              <c:f>Sheet1!$C$84:$C$86</c:f>
              <c:numCache>
                <c:formatCode>0</c:formatCode>
                <c:ptCount val="3"/>
                <c:pt idx="0">
                  <c:v>16.504854368932044</c:v>
                </c:pt>
                <c:pt idx="1">
                  <c:v>24.27184466019418</c:v>
                </c:pt>
                <c:pt idx="2">
                  <c:v>59.223300970873794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FE-4A94-9310-F481F44E45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4407808"/>
        <c:axId val="104409344"/>
      </c:barChart>
      <c:catAx>
        <c:axId val="104407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09344"/>
        <c:crosses val="autoZero"/>
        <c:auto val="1"/>
        <c:lblAlgn val="ctr"/>
        <c:lblOffset val="100"/>
        <c:noMultiLvlLbl val="0"/>
      </c:catAx>
      <c:valAx>
        <c:axId val="10440934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407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 : NON-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Sheet1!$A$100:$A$107</c:f>
              <c:strCache>
                <c:ptCount val="8"/>
                <c:pt idx="0">
                  <c:v>General Consent for Upper Gastro Intestinal Endoscopy </c:v>
                </c:pt>
                <c:pt idx="1">
                  <c:v>Consent For Receiving Transfusion of Blood/ Blood Components</c:v>
                </c:pt>
                <c:pt idx="2">
                  <c:v>Informed consent for HIV Testing</c:v>
                </c:pt>
                <c:pt idx="3">
                  <c:v>Informed Consent for Anaesthesia</c:v>
                </c:pt>
                <c:pt idx="4">
                  <c:v>Informed Consent for Upper Gastro Intestinal Endoscopy </c:v>
                </c:pt>
                <c:pt idx="5">
                  <c:v>Informed Consent for Procedural Sedation </c:v>
                </c:pt>
                <c:pt idx="6">
                  <c:v>Covid-19 consent</c:v>
                </c:pt>
                <c:pt idx="7">
                  <c:v>General Consent for Admission</c:v>
                </c:pt>
              </c:strCache>
            </c:strRef>
          </c:cat>
          <c:val>
            <c:numRef>
              <c:f>Sheet1!$B$100:$B$107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15</c:v>
                </c:pt>
                <c:pt idx="6">
                  <c:v>33</c:v>
                </c:pt>
                <c:pt idx="7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5-43DF-B751-CF830D1B24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040320"/>
        <c:axId val="106050304"/>
      </c:barChart>
      <c:catAx>
        <c:axId val="106040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050304"/>
        <c:crosses val="autoZero"/>
        <c:auto val="1"/>
        <c:lblAlgn val="ctr"/>
        <c:lblOffset val="100"/>
        <c:noMultiLvlLbl val="0"/>
      </c:catAx>
      <c:valAx>
        <c:axId val="10605030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04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</a:t>
            </a:r>
            <a:r>
              <a:rPr lang="en-IN" baseline="0"/>
              <a:t> :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Sheet1!$A$116:$A$123</c:f>
              <c:strCache>
                <c:ptCount val="8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General Consent for Upper Gastro Intestinal Endoscopy 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  <c:pt idx="6">
                  <c:v>Informed Consent for Upper Gastro Intestinal Endoscopy </c:v>
                </c:pt>
                <c:pt idx="7">
                  <c:v>Informed Consent for Procedural Sedation </c:v>
                </c:pt>
              </c:strCache>
            </c:strRef>
          </c:cat>
          <c:val>
            <c:numRef>
              <c:f>Sheet1!$B$116:$B$123</c:f>
              <c:numCache>
                <c:formatCode>General</c:formatCode>
                <c:ptCount val="8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12</c:v>
                </c:pt>
                <c:pt idx="4">
                  <c:v>15</c:v>
                </c:pt>
                <c:pt idx="5">
                  <c:v>15</c:v>
                </c:pt>
                <c:pt idx="6">
                  <c:v>22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34-4AE6-9FF2-A83EF4E7A6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082688"/>
        <c:axId val="106084224"/>
      </c:barChart>
      <c:catAx>
        <c:axId val="106082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084224"/>
        <c:crosses val="autoZero"/>
        <c:auto val="1"/>
        <c:lblAlgn val="ctr"/>
        <c:lblOffset val="100"/>
        <c:noMultiLvlLbl val="0"/>
      </c:catAx>
      <c:valAx>
        <c:axId val="10608422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082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Sheet1!$I$103</c:f>
              <c:strCache>
                <c:ptCount val="1"/>
                <c:pt idx="0">
                  <c:v>NON COMPLAINCE%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Sheet1!$H$104:$H$109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Upper Gastro Intestinal Endoscopy</c:v>
                </c:pt>
                <c:pt idx="2">
                  <c:v>Informed Consent for Procedural Sedation</c:v>
                </c:pt>
                <c:pt idx="3">
                  <c:v>Informed consent for surgery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Sheet1!$I$104:$I$109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39</c:v>
                </c:pt>
                <c:pt idx="5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00-4EF9-8ADF-14E14CB639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232448"/>
        <c:axId val="106234240"/>
      </c:barChart>
      <c:catAx>
        <c:axId val="106232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234240"/>
        <c:crosses val="autoZero"/>
        <c:auto val="1"/>
        <c:lblAlgn val="ctr"/>
        <c:lblOffset val="100"/>
        <c:noMultiLvlLbl val="0"/>
      </c:catAx>
      <c:valAx>
        <c:axId val="1062342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232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</a:t>
            </a:r>
            <a:r>
              <a:rPr lang="en-US"/>
              <a:t>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Sheet1!$B$253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Sheet1!$A$254:$A$259</c:f>
              <c:strCache>
                <c:ptCount val="6"/>
                <c:pt idx="0">
                  <c:v>General consent for Admission</c:v>
                </c:pt>
                <c:pt idx="1">
                  <c:v>Consent For Receiving Transfusion of Blood/ Blood Components</c:v>
                </c:pt>
                <c:pt idx="2">
                  <c:v>Informed Consent for Procedural Sedation </c:v>
                </c:pt>
                <c:pt idx="3">
                  <c:v>Informed Consent for Upper Gastro Intestinal Endoscopy </c:v>
                </c:pt>
                <c:pt idx="4">
                  <c:v>Covid-19 consent</c:v>
                </c:pt>
                <c:pt idx="5">
                  <c:v>Informed Consent for Surgery</c:v>
                </c:pt>
              </c:strCache>
            </c:strRef>
          </c:cat>
          <c:val>
            <c:numRef>
              <c:f>Sheet1!$B$254:$B$259</c:f>
              <c:numCache>
                <c:formatCode>General</c:formatCode>
                <c:ptCount val="6"/>
                <c:pt idx="0">
                  <c:v>2</c:v>
                </c:pt>
                <c:pt idx="1">
                  <c:v>7</c:v>
                </c:pt>
                <c:pt idx="2">
                  <c:v>12</c:v>
                </c:pt>
                <c:pt idx="3">
                  <c:v>15</c:v>
                </c:pt>
                <c:pt idx="4">
                  <c:v>32</c:v>
                </c:pt>
                <c:pt idx="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E-4D20-8FF8-59B6BFDCD1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287104"/>
        <c:axId val="106288640"/>
      </c:barChart>
      <c:catAx>
        <c:axId val="106287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288640"/>
        <c:crosses val="autoZero"/>
        <c:auto val="1"/>
        <c:lblAlgn val="ctr"/>
        <c:lblOffset val="100"/>
        <c:noMultiLvlLbl val="0"/>
      </c:catAx>
      <c:valAx>
        <c:axId val="1062886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287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GENERAL</a:t>
            </a:r>
            <a:r>
              <a:rPr lang="en-IN" baseline="0"/>
              <a:t> SURGERY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Sheet1!$C$131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Sheet1!$A$132:$A$138</c:f>
              <c:strCache>
                <c:ptCount val="7"/>
                <c:pt idx="0">
                  <c:v>Informed Consent for Receiving Transfusion Of Blood/ Blood Components</c:v>
                </c:pt>
                <c:pt idx="1">
                  <c:v>Informed consent for surgery</c:v>
                </c:pt>
                <c:pt idx="2">
                  <c:v>Informed consent for HIV Testing</c:v>
                </c:pt>
                <c:pt idx="3">
                  <c:v>Informed Consent for Laparoscopic Cholecystectomy</c:v>
                </c:pt>
                <c:pt idx="4">
                  <c:v>Informed Consent for Anaesthesia</c:v>
                </c:pt>
                <c:pt idx="5">
                  <c:v>General Consent for Admission</c:v>
                </c:pt>
                <c:pt idx="6">
                  <c:v>Covid-19 consent</c:v>
                </c:pt>
              </c:strCache>
            </c:strRef>
          </c:cat>
          <c:val>
            <c:numRef>
              <c:f>Sheet1!$C$132:$C$138</c:f>
              <c:numCache>
                <c:formatCode>0</c:formatCode>
                <c:ptCount val="7"/>
                <c:pt idx="0">
                  <c:v>4.3478260869565215</c:v>
                </c:pt>
                <c:pt idx="1">
                  <c:v>4.3478260869565215</c:v>
                </c:pt>
                <c:pt idx="2">
                  <c:v>6.5217391304347823</c:v>
                </c:pt>
                <c:pt idx="3">
                  <c:v>8.6956521739130448</c:v>
                </c:pt>
                <c:pt idx="4">
                  <c:v>10.869565217391308</c:v>
                </c:pt>
                <c:pt idx="5">
                  <c:v>30.434782608695656</c:v>
                </c:pt>
                <c:pt idx="6">
                  <c:v>34.782608695652165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22-4FB7-AF4A-BE773F2B08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313984"/>
        <c:axId val="106332160"/>
      </c:barChart>
      <c:catAx>
        <c:axId val="106313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332160"/>
        <c:crosses val="autoZero"/>
        <c:auto val="1"/>
        <c:lblAlgn val="ctr"/>
        <c:lblOffset val="100"/>
        <c:noMultiLvlLbl val="0"/>
      </c:catAx>
      <c:valAx>
        <c:axId val="10633216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313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302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2012.igem.org/Team:Lyon-INSA/StateAr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hyperlink" Target="http://theconversation.com/if-we-dont-own-our-genes-what-protects-study-subjects-in-genetic-research-5600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peoplematters.in/article/recruitment/an-objective-approach-to-talent-assessment-1693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Consent Form Audit</a:t>
            </a:r>
            <a:br>
              <a:rPr lang="en-IN" dirty="0"/>
            </a:br>
            <a:r>
              <a:rPr lang="en-IN" dirty="0"/>
              <a:t>Fortis Memorial Research Institute, Gurugram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By- </a:t>
            </a:r>
            <a:r>
              <a:rPr lang="en-IN" dirty="0"/>
              <a:t>Shiwangi  Singh</a:t>
            </a:r>
          </a:p>
          <a:p>
            <a:r>
              <a:rPr lang="en-IN" dirty="0"/>
              <a:t> Faculty Mentor- Dr Nikita Sabharwal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EEDCC4E-597E-EA59-9FBD-E3A6B4620939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0987088" y="28137"/>
            <a:ext cx="1204912" cy="109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GENERAL SURGERY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768710" cy="83253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B6D86E0-9176-370B-2047-E146EFBE69D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B1B512AA-5F3F-87F4-0CFC-95D850B856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590536"/>
              </p:ext>
            </p:extLst>
          </p:nvPr>
        </p:nvGraphicFramePr>
        <p:xfrm>
          <a:off x="838200" y="1825625"/>
          <a:ext cx="4648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9A386BB-4745-173D-7407-1645E3C00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375900"/>
              </p:ext>
            </p:extLst>
          </p:nvPr>
        </p:nvGraphicFramePr>
        <p:xfrm>
          <a:off x="6229349" y="1825625"/>
          <a:ext cx="5425621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ORTHOPAEDICS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059F-1630-E3D0-AD4C-1A8C473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E2F2A-8773-8566-BA13-BCC1F29E4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53724" cy="919616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445BA54-77F0-C0BF-C517-5AE9B8FAAF51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A1B6205B-375F-0676-F9EF-D8ED640B4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6216529"/>
              </p:ext>
            </p:extLst>
          </p:nvPr>
        </p:nvGraphicFramePr>
        <p:xfrm>
          <a:off x="838200" y="1825625"/>
          <a:ext cx="50768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759D3CC-155F-15B3-8BAC-7496FBDAC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6040929"/>
              </p:ext>
            </p:extLst>
          </p:nvPr>
        </p:nvGraphicFramePr>
        <p:xfrm>
          <a:off x="6109335" y="1870075"/>
          <a:ext cx="5392103" cy="4306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45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CARDIOLOGY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611086" cy="758337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7A2589AB-5795-41A9-C959-8E45A5823F1A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F1FAE5F-8D7C-AD66-DCAF-4ECE767850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09018"/>
              </p:ext>
            </p:extLst>
          </p:nvPr>
        </p:nvGraphicFramePr>
        <p:xfrm>
          <a:off x="314326" y="2081425"/>
          <a:ext cx="5110162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8E5646F-4685-1C83-C401-7C9C8B0795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894511"/>
              </p:ext>
            </p:extLst>
          </p:nvPr>
        </p:nvGraphicFramePr>
        <p:xfrm>
          <a:off x="5695950" y="2081425"/>
          <a:ext cx="6353175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UROLOGY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13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7A2256-D056-1B08-DA2C-CE4B6704E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398681" cy="658358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5D7B9621-3559-C53C-8B30-144A06BED7EF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2C4603AD-4E01-BEBD-3BAF-43E750129D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904770"/>
              </p:ext>
            </p:extLst>
          </p:nvPr>
        </p:nvGraphicFramePr>
        <p:xfrm>
          <a:off x="252413" y="1847850"/>
          <a:ext cx="606266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6112006-273E-4206-8628-952690D116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3612895"/>
              </p:ext>
            </p:extLst>
          </p:nvPr>
        </p:nvGraphicFramePr>
        <p:xfrm>
          <a:off x="6629400" y="1955088"/>
          <a:ext cx="5310187" cy="424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A5BC-F7D2-BBD0-C00A-C6FD9D7B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NEUROSURGERY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8BC78-C32C-0418-AFFE-4F5A9860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2199A-A9B8-236E-ACEC-E9DF83F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F46672-23F2-54AB-6EA2-E29CE477B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451429" cy="91988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FC6E79E-C834-0F2F-94C3-426E5235F5D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2BB9142-8E00-48CA-508A-160FAC6C8B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627194"/>
              </p:ext>
            </p:extLst>
          </p:nvPr>
        </p:nvGraphicFramePr>
        <p:xfrm>
          <a:off x="628650" y="1870075"/>
          <a:ext cx="6157913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932C59C8-1AC3-0029-AC00-7FB9926A5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115569"/>
              </p:ext>
            </p:extLst>
          </p:nvPr>
        </p:nvGraphicFramePr>
        <p:xfrm>
          <a:off x="6943726" y="1870075"/>
          <a:ext cx="5086349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64935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E6312-92E2-791E-9141-E646D9A8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D1E4F-EE00-C99E-82FB-9AD437A8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Maximum compliance (“1”) is in the Neurosurgery Department.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Maximum number of non compliance (“0”) Cardiology.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A37D37-6A94-73D3-22E8-060FDA1A4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76C62-5832-D13F-53F3-2C293436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15</a:t>
            </a:fld>
            <a:endParaRPr lang="en-IN"/>
          </a:p>
        </p:txBody>
      </p:sp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493E664C-02B1-CCEC-EB05-108592259461}"/>
              </a:ext>
            </a:extLst>
          </p:cNvPr>
          <p:cNvPicPr/>
          <p:nvPr/>
        </p:nvPicPr>
        <p:blipFill>
          <a:blip r:embed="rId2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ACCC4B-7286-2CBC-C34E-6489A04B3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455640" cy="92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7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38EC4-9D4A-1751-5D3D-E767A484C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7E826-5352-A50F-2356-0B4FB7957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Limited Size Of Sample</a:t>
            </a:r>
          </a:p>
          <a:p>
            <a:r>
              <a:rPr lang="en-IN" dirty="0"/>
              <a:t>Short Time Frame</a:t>
            </a:r>
          </a:p>
          <a:p>
            <a:r>
              <a:rPr lang="en-IN" dirty="0"/>
              <a:t>Documentation Done Manually 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CFCAF0-7625-0A7B-96BB-04443F22E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C9DEE0-8C11-4EC8-DD32-6944008DB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2FD3E7-7350-0684-79C8-4F17EC2ED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1429" cy="919880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0BB758-64F0-784D-7844-27FC80344A7D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6E5459B7-BAED-0CC4-F5CB-196DA22CAE6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270343" y="1805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2196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BAA-5CE9-0835-4986-DC655D5C3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                     </a:t>
            </a:r>
            <a:r>
              <a:rPr lang="en-US" b="1" dirty="0"/>
              <a:t>RECOMMENDATIONS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A6F19-4715-0337-5584-1DEE7748B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372" y="1690688"/>
            <a:ext cx="10515600" cy="4351338"/>
          </a:xfrm>
        </p:spPr>
        <p:txBody>
          <a:bodyPr/>
          <a:lstStyle/>
          <a:p>
            <a:r>
              <a:rPr lang="en-US" sz="2800" dirty="0"/>
              <a:t>Procedure Specific Stickers</a:t>
            </a:r>
          </a:p>
          <a:p>
            <a:r>
              <a:rPr lang="en-US" sz="2800" dirty="0"/>
              <a:t>Printed Brochures And Information Sheets</a:t>
            </a:r>
          </a:p>
          <a:p>
            <a:r>
              <a:rPr lang="en-US" sz="2800" dirty="0"/>
              <a:t>Audio Visual Presentations</a:t>
            </a:r>
          </a:p>
          <a:p>
            <a:r>
              <a:rPr lang="en-US" sz="2800" dirty="0"/>
              <a:t>Extended Informed Consent Discussion</a:t>
            </a:r>
          </a:p>
          <a:p>
            <a:r>
              <a:rPr lang="en-US" sz="2800" dirty="0"/>
              <a:t>Audit Cycle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15E697-14A8-56AA-CB81-DBB8B3868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3980F-BD78-8C44-A1B5-3A86E54A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17</a:t>
            </a:fld>
            <a:endParaRPr lang="en-IN"/>
          </a:p>
        </p:txBody>
      </p:sp>
      <p:pic>
        <p:nvPicPr>
          <p:cNvPr id="6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B9B4B3D0-EFB1-4390-CC49-C2023E23C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88"/>
          <a:stretch/>
        </p:blipFill>
        <p:spPr>
          <a:xfrm>
            <a:off x="7518399" y="1642081"/>
            <a:ext cx="4564569" cy="3525231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49ED38-F3E7-599D-AFEA-A8C0B0B84FB9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149701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FA48D1-D966-7ED1-1847-38262E6D0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12372" cy="64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8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Consent has become the primary paradigm for protecting the legal rights of patients and guiding the ethical practice of medicine. It may be used for different purposes in different contexts: legal, ethical or administrative.</a:t>
            </a:r>
            <a:endParaRPr lang="en-IN" sz="1800" dirty="0">
              <a:solidFill>
                <a:schemeClr val="tx1"/>
              </a:solidFill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633788" cy="3651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2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640113" cy="77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6BE0FC-28C9-6579-8E03-51C27136F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57475" y="427481"/>
            <a:ext cx="7129463" cy="3266059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970B862-B3FC-99F5-E9B7-E52E9979889C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61486" y="28137"/>
            <a:ext cx="1030514" cy="97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3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505075"/>
            <a:ext cx="5157788" cy="3684588"/>
          </a:xfrm>
        </p:spPr>
        <p:txBody>
          <a:bodyPr>
            <a:normAutofit/>
          </a:bodyPr>
          <a:lstStyle/>
          <a:p>
            <a:r>
              <a:rPr lang="en-US" sz="1600" dirty="0">
                <a:ea typeface="+mn-lt"/>
                <a:cs typeface="+mn-lt"/>
              </a:rPr>
              <a:t>Primary Objective: Audit of the quality of consent forms completion and improvement of practice. </a:t>
            </a:r>
            <a:endParaRPr lang="en-IN" sz="1600" dirty="0">
              <a:ea typeface="+mn-lt"/>
              <a:cs typeface="+mn-lt"/>
            </a:endParaRPr>
          </a:p>
          <a:p>
            <a:r>
              <a:rPr lang="en-IN" sz="1600" dirty="0"/>
              <a:t>Secondary Objective:</a:t>
            </a:r>
            <a:r>
              <a:rPr lang="en-US" sz="1600" dirty="0">
                <a:latin typeface="Times New Roman"/>
                <a:ea typeface="Times New Roman"/>
                <a:cs typeface="Times New Roman"/>
              </a:rPr>
              <a:t> To achieve excellence in clinical practice and high level of health care provision, consent process need to be clear and precise.</a:t>
            </a:r>
            <a:endParaRPr lang="en-US" sz="1600" dirty="0"/>
          </a:p>
          <a:p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25E261-923F-CB4C-B895-82B832F802B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681163"/>
            <a:ext cx="5157788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Objectives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BE4498-D5CC-2D65-0AD5-AB7D2C801AE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08813" y="1681162"/>
            <a:ext cx="5183187" cy="4226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Methodology</a:t>
            </a:r>
          </a:p>
          <a:p>
            <a:r>
              <a:rPr lang="en-IN" sz="1600" dirty="0"/>
              <a:t>Study Design: Retrospective Study</a:t>
            </a:r>
          </a:p>
          <a:p>
            <a:r>
              <a:rPr lang="en-IN" sz="1600" dirty="0"/>
              <a:t>Study Setting: FMRI, Gurugram </a:t>
            </a:r>
          </a:p>
          <a:p>
            <a:r>
              <a:rPr lang="en-IN" sz="1600" dirty="0"/>
              <a:t>Duration Of Study:  2 months</a:t>
            </a:r>
          </a:p>
          <a:p>
            <a:r>
              <a:rPr lang="en-IN" sz="1600" dirty="0"/>
              <a:t>Study Population: Patients In IPD</a:t>
            </a:r>
          </a:p>
          <a:p>
            <a:r>
              <a:rPr lang="en-IN" sz="1600" dirty="0"/>
              <a:t>Sample Size: 200</a:t>
            </a:r>
          </a:p>
          <a:p>
            <a:r>
              <a:rPr lang="en-IN" sz="1600" dirty="0"/>
              <a:t>Sampling Method: Stratified Randomisation </a:t>
            </a:r>
          </a:p>
          <a:p>
            <a:r>
              <a:rPr lang="en-IN" sz="1600" dirty="0"/>
              <a:t>Method Of Data Collection: Audit of Patient Files</a:t>
            </a:r>
          </a:p>
          <a:p>
            <a:endParaRPr lang="en-IN" sz="1600" dirty="0"/>
          </a:p>
          <a:p>
            <a:endParaRPr lang="en-IN" sz="1600" dirty="0"/>
          </a:p>
          <a:p>
            <a:endParaRPr lang="en-IN" sz="1600" dirty="0"/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654629" cy="7788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12AE0-8B0A-E71D-0C2D-3EDEF1298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2314" y="3967424"/>
            <a:ext cx="4114800" cy="2735943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02DA26F-D373-A20E-E713-31C98B9E682E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08AE-6CFE-445A-2B38-474CDAE2C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</a:t>
            </a:r>
            <a:br>
              <a:rPr lang="en-IN" dirty="0"/>
            </a:br>
            <a:r>
              <a:rPr lang="en-IN" dirty="0"/>
              <a:t>                     </a:t>
            </a:r>
            <a:r>
              <a:rPr lang="en-IN" b="1" dirty="0"/>
              <a:t>RATING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3B0D9-BF01-56B2-D075-A5216043C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+mn-lt"/>
                <a:cs typeface="+mn-lt"/>
              </a:rPr>
              <a:t>‘0’ Means the listed parameter is not documented in form 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‘1’ Means the listed parameter is documented clearly in form </a:t>
            </a:r>
          </a:p>
          <a:p>
            <a:r>
              <a:rPr lang="en-US" dirty="0">
                <a:ea typeface="+mn-lt"/>
                <a:cs typeface="+mn-lt"/>
              </a:rPr>
              <a:t>‘3’ Means  Not Applicable .</a:t>
            </a: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95A87-A8B3-5784-F3E6-5ECFF95B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415BA-E9C2-B53D-DBDE-641B8387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A35F29-00CB-21F4-89A1-510E99095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96271" cy="657223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1A28FAF-1041-6DF7-5D76-6341342D0D6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7355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37B7D-9246-8D44-38A9-275431B2FD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38629"/>
            <a:ext cx="52578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IN" sz="6000" b="1" dirty="0"/>
          </a:p>
          <a:p>
            <a:pPr marL="0" indent="0">
              <a:buNone/>
            </a:pPr>
            <a:r>
              <a:rPr lang="en-IN" sz="6000" b="1" dirty="0"/>
              <a:t>SPECIALITY</a:t>
            </a:r>
          </a:p>
          <a:p>
            <a:pPr marL="0" indent="0">
              <a:buNone/>
            </a:pPr>
            <a:endParaRPr lang="en-IN" sz="6000" dirty="0"/>
          </a:p>
          <a:p>
            <a:r>
              <a:rPr lang="en-US" sz="4000" dirty="0"/>
              <a:t>ENT (</a:t>
            </a:r>
            <a:r>
              <a:rPr lang="en-US" sz="4000" dirty="0" err="1"/>
              <a:t>Ear,Nose,Throat</a:t>
            </a:r>
            <a:r>
              <a:rPr lang="en-US" sz="4000" dirty="0"/>
              <a:t>)</a:t>
            </a:r>
          </a:p>
          <a:p>
            <a:r>
              <a:rPr lang="en-US" sz="4000" dirty="0"/>
              <a:t>Neurology</a:t>
            </a:r>
          </a:p>
          <a:p>
            <a:r>
              <a:rPr lang="en-US" sz="4000" dirty="0"/>
              <a:t>General Surgery </a:t>
            </a:r>
          </a:p>
          <a:p>
            <a:r>
              <a:rPr lang="en-US" sz="4000" dirty="0"/>
              <a:t>Neurosurgery</a:t>
            </a:r>
          </a:p>
          <a:p>
            <a:r>
              <a:rPr lang="en-US" sz="4000" dirty="0" err="1"/>
              <a:t>Orthopaedics</a:t>
            </a:r>
            <a:endParaRPr lang="en-US" sz="4000" dirty="0"/>
          </a:p>
          <a:p>
            <a:r>
              <a:rPr lang="en-US" sz="4000" dirty="0"/>
              <a:t>Cardiology</a:t>
            </a:r>
          </a:p>
          <a:p>
            <a:r>
              <a:rPr lang="en-US" sz="4000" dirty="0"/>
              <a:t>Urology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BDCAF-F0E3-C9B4-4748-51E521269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659833"/>
            <a:ext cx="51816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IN" sz="4400" b="1" dirty="0"/>
              <a:t>PARAMETERS OBSERVED</a:t>
            </a:r>
          </a:p>
          <a:p>
            <a:pPr marL="0" indent="0">
              <a:buNone/>
            </a:pPr>
            <a:endParaRPr lang="en-IN" sz="4400" dirty="0"/>
          </a:p>
          <a:p>
            <a:r>
              <a:rPr lang="en-IN" sz="3400" dirty="0"/>
              <a:t>Declaration </a:t>
            </a:r>
          </a:p>
          <a:p>
            <a:r>
              <a:rPr lang="en-IN" sz="3400" dirty="0"/>
              <a:t>Name of Procedure</a:t>
            </a:r>
          </a:p>
          <a:p>
            <a:r>
              <a:rPr lang="en-IN" sz="3400" dirty="0"/>
              <a:t>Benefits</a:t>
            </a:r>
          </a:p>
          <a:p>
            <a:r>
              <a:rPr lang="en-IN" sz="3400" dirty="0"/>
              <a:t>Risks and Complication</a:t>
            </a:r>
          </a:p>
          <a:p>
            <a:r>
              <a:rPr lang="en-IN" sz="3400" dirty="0"/>
              <a:t>Alternative Methods</a:t>
            </a:r>
          </a:p>
          <a:p>
            <a:r>
              <a:rPr lang="en-IN" sz="3400" dirty="0"/>
              <a:t>Patient Signature</a:t>
            </a:r>
          </a:p>
          <a:p>
            <a:r>
              <a:rPr lang="en-IN" sz="3400" dirty="0"/>
              <a:t>Witness name</a:t>
            </a:r>
          </a:p>
          <a:p>
            <a:r>
              <a:rPr lang="en-IN" sz="3400" dirty="0"/>
              <a:t>Witness signature </a:t>
            </a:r>
          </a:p>
          <a:p>
            <a:r>
              <a:rPr lang="en-IN" sz="3400" dirty="0"/>
              <a:t>Doctor’s Signature</a:t>
            </a:r>
          </a:p>
          <a:p>
            <a:r>
              <a:rPr lang="en-IN" sz="3400" dirty="0"/>
              <a:t>Date and Time </a:t>
            </a:r>
          </a:p>
          <a:p>
            <a:r>
              <a:rPr lang="en-IN" sz="3400" dirty="0"/>
              <a:t>Doctor’s Designation </a:t>
            </a:r>
          </a:p>
          <a:p>
            <a:r>
              <a:rPr lang="en-IN" sz="3400" dirty="0"/>
              <a:t>Doctor’s Name </a:t>
            </a:r>
          </a:p>
          <a:p>
            <a:r>
              <a:rPr lang="en-IN" sz="3400" dirty="0"/>
              <a:t>Surrogate Guardian Name and Relationship</a:t>
            </a:r>
          </a:p>
          <a:p>
            <a:r>
              <a:rPr lang="en-IN" sz="3400" dirty="0"/>
              <a:t>Surrogate Guardian Signature</a:t>
            </a:r>
          </a:p>
          <a:p>
            <a:endParaRPr lang="en-IN" sz="3400" dirty="0"/>
          </a:p>
          <a:p>
            <a:endParaRPr lang="en-IN" sz="3400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60948-E480-7A97-C30F-DA56F428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5B083-60EA-0252-F4F0-3D5D8FA3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5</a:t>
            </a:fld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33C08D-DBC4-69A1-9B33-5F73D7E62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06175" cy="614815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1B16864-4DE8-63E7-F595-A5D3F154EC7E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6467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567543" cy="737841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42A4F3-E220-8035-7A08-6B52D547774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74401" y="28137"/>
            <a:ext cx="1117600" cy="86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D8C84ED6-64D1-F3B2-DD39-B91B3F438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133003"/>
              </p:ext>
            </p:extLst>
          </p:nvPr>
        </p:nvGraphicFramePr>
        <p:xfrm>
          <a:off x="838200" y="1885949"/>
          <a:ext cx="525780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EC8FECB-A629-6C15-8F6B-72468E00E9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110938"/>
              </p:ext>
            </p:extLst>
          </p:nvPr>
        </p:nvGraphicFramePr>
        <p:xfrm>
          <a:off x="6402705" y="1885948"/>
          <a:ext cx="555879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814286" cy="85398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A7AE571-0A3D-0CB6-42D0-3507616274FE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88915" y="28136"/>
            <a:ext cx="1103086" cy="100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42E0C3F0-47C3-1978-83F2-15EC948F63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515527"/>
              </p:ext>
            </p:extLst>
          </p:nvPr>
        </p:nvGraphicFramePr>
        <p:xfrm>
          <a:off x="838200" y="1974850"/>
          <a:ext cx="47910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9D5621A-84BD-E83E-18F4-00EA97B3C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777177"/>
              </p:ext>
            </p:extLst>
          </p:nvPr>
        </p:nvGraphicFramePr>
        <p:xfrm>
          <a:off x="5772150" y="2060574"/>
          <a:ext cx="5316765" cy="426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GASTROENTEROLOGY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36679" cy="81745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36B5A54-8B02-8FAE-990C-AF6363E0490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B326059-F6E4-2EE1-ECB0-5E94A702F3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5673198"/>
              </p:ext>
            </p:extLst>
          </p:nvPr>
        </p:nvGraphicFramePr>
        <p:xfrm>
          <a:off x="838200" y="2027675"/>
          <a:ext cx="5105400" cy="414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FD34B1C-81D1-A711-7FC3-72D519351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220084"/>
              </p:ext>
            </p:extLst>
          </p:nvPr>
        </p:nvGraphicFramePr>
        <p:xfrm>
          <a:off x="6248402" y="2027676"/>
          <a:ext cx="5608318" cy="4149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015394" cy="948644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F393F5-738C-E2DD-293C-8EA3D42EE05B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40261" y="49908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B8B300C-9306-136C-7C09-5232B747C3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168225"/>
              </p:ext>
            </p:extLst>
          </p:nvPr>
        </p:nvGraphicFramePr>
        <p:xfrm>
          <a:off x="838200" y="1825625"/>
          <a:ext cx="5257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6ED6F45-3C38-862B-FD2D-C62770F00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535050"/>
              </p:ext>
            </p:extLst>
          </p:nvPr>
        </p:nvGraphicFramePr>
        <p:xfrm>
          <a:off x="6259194" y="1825625"/>
          <a:ext cx="579945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460</Words>
  <Application>Microsoft Office PowerPoint</Application>
  <PresentationFormat>Widescreen</PresentationFormat>
  <Paragraphs>120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Consent Form Audit Fortis Memorial Research Institute, Gurugram</vt:lpstr>
      <vt:lpstr>Introduction </vt:lpstr>
      <vt:lpstr>PowerPoint Presentation</vt:lpstr>
      <vt:lpstr>                       RATING METHOD</vt:lpstr>
      <vt:lpstr>PowerPoint Presentation</vt:lpstr>
      <vt:lpstr>RESULTS</vt:lpstr>
      <vt:lpstr>ENT </vt:lpstr>
      <vt:lpstr>GASTROENTEROLOGY</vt:lpstr>
      <vt:lpstr>NEUROLOGY</vt:lpstr>
      <vt:lpstr>GENERAL SURGERY</vt:lpstr>
      <vt:lpstr>ORTHOPAEDICS </vt:lpstr>
      <vt:lpstr>CARDIOLOGY</vt:lpstr>
      <vt:lpstr>UROLOGY</vt:lpstr>
      <vt:lpstr>NEUROSURGERY </vt:lpstr>
      <vt:lpstr>                             CONCLUSION</vt:lpstr>
      <vt:lpstr>                              LIMITATIONS</vt:lpstr>
      <vt:lpstr>                     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Meenakshi Sharma</cp:lastModifiedBy>
  <cp:revision>9</cp:revision>
  <dcterms:created xsi:type="dcterms:W3CDTF">2022-05-20T15:11:38Z</dcterms:created>
  <dcterms:modified xsi:type="dcterms:W3CDTF">2022-12-15T05:54:29Z</dcterms:modified>
</cp:coreProperties>
</file>