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4" r:id="rId3"/>
    <p:sldId id="257" r:id="rId4"/>
    <p:sldId id="260" r:id="rId5"/>
    <p:sldId id="259" r:id="rId6"/>
    <p:sldId id="263" r:id="rId7"/>
    <p:sldId id="264" r:id="rId8"/>
    <p:sldId id="279" r:id="rId9"/>
    <p:sldId id="265" r:id="rId10"/>
    <p:sldId id="275" r:id="rId11"/>
    <p:sldId id="267" r:id="rId12"/>
    <p:sldId id="282" r:id="rId13"/>
    <p:sldId id="273" r:id="rId14"/>
    <p:sldId id="280" r:id="rId15"/>
    <p:sldId id="268" r:id="rId16"/>
    <p:sldId id="269" r:id="rId17"/>
    <p:sldId id="276" r:id="rId18"/>
    <p:sldId id="270" r:id="rId19"/>
    <p:sldId id="271" r:id="rId20"/>
    <p:sldId id="281" r:id="rId21"/>
    <p:sldId id="27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01EC26-720C-4977-BCE8-5370A86151CF}" v="63" dt="2024-06-24T15:32:27.1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1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vid Gupta" userId="cd46033db8b7310c" providerId="LiveId" clId="{7301EC26-720C-4977-BCE8-5370A86151CF}"/>
    <pc:docChg chg="undo redo custSel addSld delSld modSld">
      <pc:chgData name="Kovid Gupta" userId="cd46033db8b7310c" providerId="LiveId" clId="{7301EC26-720C-4977-BCE8-5370A86151CF}" dt="2024-06-24T15:41:55.077" v="1053" actId="14100"/>
      <pc:docMkLst>
        <pc:docMk/>
      </pc:docMkLst>
      <pc:sldChg chg="modSp mod">
        <pc:chgData name="Kovid Gupta" userId="cd46033db8b7310c" providerId="LiveId" clId="{7301EC26-720C-4977-BCE8-5370A86151CF}" dt="2024-06-24T15:41:07.235" v="1051" actId="20577"/>
        <pc:sldMkLst>
          <pc:docMk/>
          <pc:sldMk cId="2339061631" sldId="257"/>
        </pc:sldMkLst>
        <pc:spChg chg="mod">
          <ac:chgData name="Kovid Gupta" userId="cd46033db8b7310c" providerId="LiveId" clId="{7301EC26-720C-4977-BCE8-5370A86151CF}" dt="2024-06-24T15:41:07.235" v="1051" actId="20577"/>
          <ac:spMkLst>
            <pc:docMk/>
            <pc:sldMk cId="2339061631" sldId="257"/>
            <ac:spMk id="3" creationId="{2DB44169-B653-8FCC-211C-27ABE8FE014A}"/>
          </ac:spMkLst>
        </pc:spChg>
      </pc:sldChg>
      <pc:sldChg chg="modSp mod">
        <pc:chgData name="Kovid Gupta" userId="cd46033db8b7310c" providerId="LiveId" clId="{7301EC26-720C-4977-BCE8-5370A86151CF}" dt="2024-06-24T15:41:55.077" v="1053" actId="14100"/>
        <pc:sldMkLst>
          <pc:docMk/>
          <pc:sldMk cId="459109267" sldId="259"/>
        </pc:sldMkLst>
        <pc:spChg chg="mod">
          <ac:chgData name="Kovid Gupta" userId="cd46033db8b7310c" providerId="LiveId" clId="{7301EC26-720C-4977-BCE8-5370A86151CF}" dt="2024-06-24T15:41:55.077" v="1053" actId="14100"/>
          <ac:spMkLst>
            <pc:docMk/>
            <pc:sldMk cId="459109267" sldId="259"/>
            <ac:spMk id="3" creationId="{70665C76-273B-9A86-DBC1-54F437B85A44}"/>
          </ac:spMkLst>
        </pc:spChg>
      </pc:sldChg>
      <pc:sldChg chg="addSp modSp mod">
        <pc:chgData name="Kovid Gupta" userId="cd46033db8b7310c" providerId="LiveId" clId="{7301EC26-720C-4977-BCE8-5370A86151CF}" dt="2024-06-24T14:43:15.297" v="721"/>
        <pc:sldMkLst>
          <pc:docMk/>
          <pc:sldMk cId="3544687849" sldId="260"/>
        </pc:sldMkLst>
        <pc:spChg chg="mod">
          <ac:chgData name="Kovid Gupta" userId="cd46033db8b7310c" providerId="LiveId" clId="{7301EC26-720C-4977-BCE8-5370A86151CF}" dt="2024-06-24T14:43:15.297" v="721"/>
          <ac:spMkLst>
            <pc:docMk/>
            <pc:sldMk cId="3544687849" sldId="260"/>
            <ac:spMk id="3" creationId="{8C6D7DE2-7518-3B77-F975-509EE81FC92A}"/>
          </ac:spMkLst>
        </pc:spChg>
        <pc:spChg chg="add mod">
          <ac:chgData name="Kovid Gupta" userId="cd46033db8b7310c" providerId="LiveId" clId="{7301EC26-720C-4977-BCE8-5370A86151CF}" dt="2024-06-24T14:11:06.496" v="311"/>
          <ac:spMkLst>
            <pc:docMk/>
            <pc:sldMk cId="3544687849" sldId="260"/>
            <ac:spMk id="5" creationId="{C03375D1-55EC-4D30-0B24-06613F49AF0E}"/>
          </ac:spMkLst>
        </pc:spChg>
        <pc:spChg chg="add mod">
          <ac:chgData name="Kovid Gupta" userId="cd46033db8b7310c" providerId="LiveId" clId="{7301EC26-720C-4977-BCE8-5370A86151CF}" dt="2024-06-24T14:11:30.326" v="317"/>
          <ac:spMkLst>
            <pc:docMk/>
            <pc:sldMk cId="3544687849" sldId="260"/>
            <ac:spMk id="7" creationId="{9BF78C3A-9AE3-B466-3605-1948064E4E96}"/>
          </ac:spMkLst>
        </pc:spChg>
        <pc:spChg chg="add mod">
          <ac:chgData name="Kovid Gupta" userId="cd46033db8b7310c" providerId="LiveId" clId="{7301EC26-720C-4977-BCE8-5370A86151CF}" dt="2024-06-24T14:12:12.359" v="331"/>
          <ac:spMkLst>
            <pc:docMk/>
            <pc:sldMk cId="3544687849" sldId="260"/>
            <ac:spMk id="8" creationId="{0CFCF57B-476D-8B0F-8C86-55B0EAA72BAD}"/>
          </ac:spMkLst>
        </pc:spChg>
      </pc:sldChg>
      <pc:sldChg chg="addSp modSp mod">
        <pc:chgData name="Kovid Gupta" userId="cd46033db8b7310c" providerId="LiveId" clId="{7301EC26-720C-4977-BCE8-5370A86151CF}" dt="2024-06-24T15:36:34.353" v="982"/>
        <pc:sldMkLst>
          <pc:docMk/>
          <pc:sldMk cId="1911276768" sldId="263"/>
        </pc:sldMkLst>
        <pc:spChg chg="add mod">
          <ac:chgData name="Kovid Gupta" userId="cd46033db8b7310c" providerId="LiveId" clId="{7301EC26-720C-4977-BCE8-5370A86151CF}" dt="2024-06-24T14:20:01.974" v="383" actId="122"/>
          <ac:spMkLst>
            <pc:docMk/>
            <pc:sldMk cId="1911276768" sldId="263"/>
            <ac:spMk id="2" creationId="{D88E339D-2C5A-7041-A714-09B7563FBC8E}"/>
          </ac:spMkLst>
        </pc:spChg>
        <pc:spChg chg="mod">
          <ac:chgData name="Kovid Gupta" userId="cd46033db8b7310c" providerId="LiveId" clId="{7301EC26-720C-4977-BCE8-5370A86151CF}" dt="2024-06-24T15:36:34.353" v="982"/>
          <ac:spMkLst>
            <pc:docMk/>
            <pc:sldMk cId="1911276768" sldId="263"/>
            <ac:spMk id="3" creationId="{2DD0E2DC-1F64-6150-E936-2EFC08A56F0F}"/>
          </ac:spMkLst>
        </pc:spChg>
      </pc:sldChg>
      <pc:sldChg chg="addSp delSp modSp mod">
        <pc:chgData name="Kovid Gupta" userId="cd46033db8b7310c" providerId="LiveId" clId="{7301EC26-720C-4977-BCE8-5370A86151CF}" dt="2024-06-24T15:33:28.936" v="949" actId="1076"/>
        <pc:sldMkLst>
          <pc:docMk/>
          <pc:sldMk cId="1498613200" sldId="264"/>
        </pc:sldMkLst>
        <pc:spChg chg="mod">
          <ac:chgData name="Kovid Gupta" userId="cd46033db8b7310c" providerId="LiveId" clId="{7301EC26-720C-4977-BCE8-5370A86151CF}" dt="2024-06-24T14:44:08.571" v="724" actId="20577"/>
          <ac:spMkLst>
            <pc:docMk/>
            <pc:sldMk cId="1498613200" sldId="264"/>
            <ac:spMk id="3" creationId="{2DD0E2DC-1F64-6150-E936-2EFC08A56F0F}"/>
          </ac:spMkLst>
        </pc:spChg>
        <pc:spChg chg="add mod">
          <ac:chgData name="Kovid Gupta" userId="cd46033db8b7310c" providerId="LiveId" clId="{7301EC26-720C-4977-BCE8-5370A86151CF}" dt="2024-06-24T15:32:18.994" v="941" actId="1076"/>
          <ac:spMkLst>
            <pc:docMk/>
            <pc:sldMk cId="1498613200" sldId="264"/>
            <ac:spMk id="5" creationId="{C9AEC6DB-F3CB-C4A9-C8EC-FEF3D6BE079B}"/>
          </ac:spMkLst>
        </pc:spChg>
        <pc:graphicFrameChg chg="add mod">
          <ac:chgData name="Kovid Gupta" userId="cd46033db8b7310c" providerId="LiveId" clId="{7301EC26-720C-4977-BCE8-5370A86151CF}" dt="2024-06-24T14:44:25.719" v="726" actId="1076"/>
          <ac:graphicFrameMkLst>
            <pc:docMk/>
            <pc:sldMk cId="1498613200" sldId="264"/>
            <ac:graphicFrameMk id="2" creationId="{DE43C711-B3A8-693B-5CB1-752B19CA7DA4}"/>
          </ac:graphicFrameMkLst>
        </pc:graphicFrameChg>
        <pc:picChg chg="add mod">
          <ac:chgData name="Kovid Gupta" userId="cd46033db8b7310c" providerId="LiveId" clId="{7301EC26-720C-4977-BCE8-5370A86151CF}" dt="2024-06-24T15:33:28.936" v="949" actId="1076"/>
          <ac:picMkLst>
            <pc:docMk/>
            <pc:sldMk cId="1498613200" sldId="264"/>
            <ac:picMk id="7" creationId="{ADC2EC4A-1D75-337A-5450-9BDE635AB171}"/>
          </ac:picMkLst>
        </pc:picChg>
        <pc:picChg chg="mod">
          <ac:chgData name="Kovid Gupta" userId="cd46033db8b7310c" providerId="LiveId" clId="{7301EC26-720C-4977-BCE8-5370A86151CF}" dt="2024-06-24T14:44:38.841" v="729" actId="14100"/>
          <ac:picMkLst>
            <pc:docMk/>
            <pc:sldMk cId="1498613200" sldId="264"/>
            <ac:picMk id="10" creationId="{3758DB35-8B25-A96D-366A-88DBC1498DFB}"/>
          </ac:picMkLst>
        </pc:picChg>
        <pc:picChg chg="del mod">
          <ac:chgData name="Kovid Gupta" userId="cd46033db8b7310c" providerId="LiveId" clId="{7301EC26-720C-4977-BCE8-5370A86151CF}" dt="2024-06-24T14:40:53.290" v="643" actId="21"/>
          <ac:picMkLst>
            <pc:docMk/>
            <pc:sldMk cId="1498613200" sldId="264"/>
            <ac:picMk id="11" creationId="{0321D0E8-AD39-3384-6A59-E642725BE538}"/>
          </ac:picMkLst>
        </pc:picChg>
      </pc:sldChg>
      <pc:sldChg chg="modSp mod">
        <pc:chgData name="Kovid Gupta" userId="cd46033db8b7310c" providerId="LiveId" clId="{7301EC26-720C-4977-BCE8-5370A86151CF}" dt="2024-06-24T15:33:41.917" v="953" actId="27636"/>
        <pc:sldMkLst>
          <pc:docMk/>
          <pc:sldMk cId="2616270879" sldId="265"/>
        </pc:sldMkLst>
        <pc:spChg chg="mod">
          <ac:chgData name="Kovid Gupta" userId="cd46033db8b7310c" providerId="LiveId" clId="{7301EC26-720C-4977-BCE8-5370A86151CF}" dt="2024-06-24T15:33:41.917" v="953" actId="27636"/>
          <ac:spMkLst>
            <pc:docMk/>
            <pc:sldMk cId="2616270879" sldId="265"/>
            <ac:spMk id="3" creationId="{069AE405-828D-19A8-A3BF-17A9B1F9E370}"/>
          </ac:spMkLst>
        </pc:spChg>
      </pc:sldChg>
      <pc:sldChg chg="del">
        <pc:chgData name="Kovid Gupta" userId="cd46033db8b7310c" providerId="LiveId" clId="{7301EC26-720C-4977-BCE8-5370A86151CF}" dt="2024-06-24T15:04:49.443" v="810" actId="2696"/>
        <pc:sldMkLst>
          <pc:docMk/>
          <pc:sldMk cId="2388368187" sldId="266"/>
        </pc:sldMkLst>
      </pc:sldChg>
      <pc:sldChg chg="addSp delSp modSp mod chgLayout">
        <pc:chgData name="Kovid Gupta" userId="cd46033db8b7310c" providerId="LiveId" clId="{7301EC26-720C-4977-BCE8-5370A86151CF}" dt="2024-06-24T15:14:41.763" v="858" actId="113"/>
        <pc:sldMkLst>
          <pc:docMk/>
          <pc:sldMk cId="1644327927" sldId="267"/>
        </pc:sldMkLst>
        <pc:spChg chg="mod ord">
          <ac:chgData name="Kovid Gupta" userId="cd46033db8b7310c" providerId="LiveId" clId="{7301EC26-720C-4977-BCE8-5370A86151CF}" dt="2024-06-24T15:12:43.675" v="833" actId="2711"/>
          <ac:spMkLst>
            <pc:docMk/>
            <pc:sldMk cId="1644327927" sldId="267"/>
            <ac:spMk id="2" creationId="{4D865BDE-C1E4-2068-7ED7-1D9DDC4B3A10}"/>
          </ac:spMkLst>
        </pc:spChg>
        <pc:spChg chg="add del mod">
          <ac:chgData name="Kovid Gupta" userId="cd46033db8b7310c" providerId="LiveId" clId="{7301EC26-720C-4977-BCE8-5370A86151CF}" dt="2024-06-24T15:11:45.220" v="825" actId="21"/>
          <ac:spMkLst>
            <pc:docMk/>
            <pc:sldMk cId="1644327927" sldId="267"/>
            <ac:spMk id="3" creationId="{44F7D1CA-4405-AC75-BAE2-7E3A043F3555}"/>
          </ac:spMkLst>
        </pc:spChg>
        <pc:spChg chg="mod ord">
          <ac:chgData name="Kovid Gupta" userId="cd46033db8b7310c" providerId="LiveId" clId="{7301EC26-720C-4977-BCE8-5370A86151CF}" dt="2024-06-24T15:12:23.650" v="828" actId="6264"/>
          <ac:spMkLst>
            <pc:docMk/>
            <pc:sldMk cId="1644327927" sldId="267"/>
            <ac:spMk id="4" creationId="{520413FC-7659-4BBD-06AF-798C6C1C0116}"/>
          </ac:spMkLst>
        </pc:spChg>
        <pc:spChg chg="add del mod">
          <ac:chgData name="Kovid Gupta" userId="cd46033db8b7310c" providerId="LiveId" clId="{7301EC26-720C-4977-BCE8-5370A86151CF}" dt="2024-06-24T15:10:48.087" v="818"/>
          <ac:spMkLst>
            <pc:docMk/>
            <pc:sldMk cId="1644327927" sldId="267"/>
            <ac:spMk id="5" creationId="{EC877234-00DE-2F54-91F9-A525CB71CC01}"/>
          </ac:spMkLst>
        </pc:spChg>
        <pc:spChg chg="add del mod">
          <ac:chgData name="Kovid Gupta" userId="cd46033db8b7310c" providerId="LiveId" clId="{7301EC26-720C-4977-BCE8-5370A86151CF}" dt="2024-06-24T15:12:23.650" v="828" actId="6264"/>
          <ac:spMkLst>
            <pc:docMk/>
            <pc:sldMk cId="1644327927" sldId="267"/>
            <ac:spMk id="7" creationId="{A628813F-E145-E583-73C0-2394B443781F}"/>
          </ac:spMkLst>
        </pc:spChg>
        <pc:spChg chg="add del mod">
          <ac:chgData name="Kovid Gupta" userId="cd46033db8b7310c" providerId="LiveId" clId="{7301EC26-720C-4977-BCE8-5370A86151CF}" dt="2024-06-24T15:12:23.650" v="828" actId="6264"/>
          <ac:spMkLst>
            <pc:docMk/>
            <pc:sldMk cId="1644327927" sldId="267"/>
            <ac:spMk id="8" creationId="{337BDCC7-F296-F99B-E9D0-38AB4DDE4DCE}"/>
          </ac:spMkLst>
        </pc:spChg>
        <pc:spChg chg="add del mod ord">
          <ac:chgData name="Kovid Gupta" userId="cd46033db8b7310c" providerId="LiveId" clId="{7301EC26-720C-4977-BCE8-5370A86151CF}" dt="2024-06-24T15:14:41.763" v="858" actId="113"/>
          <ac:spMkLst>
            <pc:docMk/>
            <pc:sldMk cId="1644327927" sldId="267"/>
            <ac:spMk id="9" creationId="{067C41D2-DBEC-29DE-8B06-75EC4F7E17BF}"/>
          </ac:spMkLst>
        </pc:spChg>
        <pc:spChg chg="add mod">
          <ac:chgData name="Kovid Gupta" userId="cd46033db8b7310c" providerId="LiveId" clId="{7301EC26-720C-4977-BCE8-5370A86151CF}" dt="2024-06-24T15:13:08.157" v="835"/>
          <ac:spMkLst>
            <pc:docMk/>
            <pc:sldMk cId="1644327927" sldId="267"/>
            <ac:spMk id="10" creationId="{7D727016-A9F0-8306-ACBB-FE70C60DAAF6}"/>
          </ac:spMkLst>
        </pc:spChg>
        <pc:spChg chg="add">
          <ac:chgData name="Kovid Gupta" userId="cd46033db8b7310c" providerId="LiveId" clId="{7301EC26-720C-4977-BCE8-5370A86151CF}" dt="2024-06-24T15:13:42.561" v="843"/>
          <ac:spMkLst>
            <pc:docMk/>
            <pc:sldMk cId="1644327927" sldId="267"/>
            <ac:spMk id="11" creationId="{048D41D5-807C-2FE6-3826-2B67683136D7}"/>
          </ac:spMkLst>
        </pc:spChg>
        <pc:spChg chg="add mod">
          <ac:chgData name="Kovid Gupta" userId="cd46033db8b7310c" providerId="LiveId" clId="{7301EC26-720C-4977-BCE8-5370A86151CF}" dt="2024-06-24T15:13:48.926" v="846"/>
          <ac:spMkLst>
            <pc:docMk/>
            <pc:sldMk cId="1644327927" sldId="267"/>
            <ac:spMk id="12" creationId="{49FC3095-12B4-09D6-560C-BA5692CF9500}"/>
          </ac:spMkLst>
        </pc:spChg>
        <pc:spChg chg="add mod">
          <ac:chgData name="Kovid Gupta" userId="cd46033db8b7310c" providerId="LiveId" clId="{7301EC26-720C-4977-BCE8-5370A86151CF}" dt="2024-06-24T15:14:05.851" v="852"/>
          <ac:spMkLst>
            <pc:docMk/>
            <pc:sldMk cId="1644327927" sldId="267"/>
            <ac:spMk id="13" creationId="{9A26A885-D75F-CE0C-7227-14CEB843B28F}"/>
          </ac:spMkLst>
        </pc:spChg>
        <pc:spChg chg="add del">
          <ac:chgData name="Kovid Gupta" userId="cd46033db8b7310c" providerId="LiveId" clId="{7301EC26-720C-4977-BCE8-5370A86151CF}" dt="2024-06-24T15:14:05.314" v="851" actId="22"/>
          <ac:spMkLst>
            <pc:docMk/>
            <pc:sldMk cId="1644327927" sldId="267"/>
            <ac:spMk id="15" creationId="{0379DD0B-CA46-872C-02EE-60E1E65F4B9C}"/>
          </ac:spMkLst>
        </pc:spChg>
        <pc:picChg chg="mod">
          <ac:chgData name="Kovid Gupta" userId="cd46033db8b7310c" providerId="LiveId" clId="{7301EC26-720C-4977-BCE8-5370A86151CF}" dt="2024-06-24T15:12:27.461" v="830" actId="1076"/>
          <ac:picMkLst>
            <pc:docMk/>
            <pc:sldMk cId="1644327927" sldId="267"/>
            <ac:picMk id="6" creationId="{945CF6E8-DCFB-270F-3407-DF7FB0254976}"/>
          </ac:picMkLst>
        </pc:picChg>
      </pc:sldChg>
      <pc:sldChg chg="modSp mod">
        <pc:chgData name="Kovid Gupta" userId="cd46033db8b7310c" providerId="LiveId" clId="{7301EC26-720C-4977-BCE8-5370A86151CF}" dt="2024-06-24T15:37:39.262" v="984" actId="2711"/>
        <pc:sldMkLst>
          <pc:docMk/>
          <pc:sldMk cId="3675246277" sldId="268"/>
        </pc:sldMkLst>
        <pc:spChg chg="mod">
          <ac:chgData name="Kovid Gupta" userId="cd46033db8b7310c" providerId="LiveId" clId="{7301EC26-720C-4977-BCE8-5370A86151CF}" dt="2024-06-24T15:37:35.946" v="983" actId="2711"/>
          <ac:spMkLst>
            <pc:docMk/>
            <pc:sldMk cId="3675246277" sldId="268"/>
            <ac:spMk id="2" creationId="{0F7A40DA-CCAF-AA4D-F02C-E8A499F3A7C1}"/>
          </ac:spMkLst>
        </pc:spChg>
        <pc:spChg chg="mod">
          <ac:chgData name="Kovid Gupta" userId="cd46033db8b7310c" providerId="LiveId" clId="{7301EC26-720C-4977-BCE8-5370A86151CF}" dt="2024-06-24T15:37:39.262" v="984" actId="2711"/>
          <ac:spMkLst>
            <pc:docMk/>
            <pc:sldMk cId="3675246277" sldId="268"/>
            <ac:spMk id="3" creationId="{14362A6F-B772-4C22-FFAA-7F43C56C049B}"/>
          </ac:spMkLst>
        </pc:spChg>
      </pc:sldChg>
      <pc:sldChg chg="modSp mod">
        <pc:chgData name="Kovid Gupta" userId="cd46033db8b7310c" providerId="LiveId" clId="{7301EC26-720C-4977-BCE8-5370A86151CF}" dt="2024-06-24T15:38:01.338" v="987" actId="2711"/>
        <pc:sldMkLst>
          <pc:docMk/>
          <pc:sldMk cId="478297129" sldId="269"/>
        </pc:sldMkLst>
        <pc:spChg chg="mod">
          <ac:chgData name="Kovid Gupta" userId="cd46033db8b7310c" providerId="LiveId" clId="{7301EC26-720C-4977-BCE8-5370A86151CF}" dt="2024-06-24T15:37:45.055" v="985" actId="2711"/>
          <ac:spMkLst>
            <pc:docMk/>
            <pc:sldMk cId="478297129" sldId="269"/>
            <ac:spMk id="2" creationId="{488E5F9E-1BAE-6110-D682-2A208FC902EE}"/>
          </ac:spMkLst>
        </pc:spChg>
        <pc:spChg chg="mod">
          <ac:chgData name="Kovid Gupta" userId="cd46033db8b7310c" providerId="LiveId" clId="{7301EC26-720C-4977-BCE8-5370A86151CF}" dt="2024-06-24T15:37:52.335" v="986" actId="2711"/>
          <ac:spMkLst>
            <pc:docMk/>
            <pc:sldMk cId="478297129" sldId="269"/>
            <ac:spMk id="3" creationId="{1A343B33-0785-BB70-4B48-ACB56F0A2115}"/>
          </ac:spMkLst>
        </pc:spChg>
        <pc:spChg chg="mod">
          <ac:chgData name="Kovid Gupta" userId="cd46033db8b7310c" providerId="LiveId" clId="{7301EC26-720C-4977-BCE8-5370A86151CF}" dt="2024-06-24T15:38:01.338" v="987" actId="2711"/>
          <ac:spMkLst>
            <pc:docMk/>
            <pc:sldMk cId="478297129" sldId="269"/>
            <ac:spMk id="5" creationId="{58C1A877-582B-AFBD-F61A-6CF91B9C8E8D}"/>
          </ac:spMkLst>
        </pc:spChg>
      </pc:sldChg>
      <pc:sldChg chg="modSp mod">
        <pc:chgData name="Kovid Gupta" userId="cd46033db8b7310c" providerId="LiveId" clId="{7301EC26-720C-4977-BCE8-5370A86151CF}" dt="2024-06-24T15:31:51.068" v="940"/>
        <pc:sldMkLst>
          <pc:docMk/>
          <pc:sldMk cId="149243798" sldId="273"/>
        </pc:sldMkLst>
        <pc:spChg chg="mod">
          <ac:chgData name="Kovid Gupta" userId="cd46033db8b7310c" providerId="LiveId" clId="{7301EC26-720C-4977-BCE8-5370A86151CF}" dt="2024-06-24T15:31:51.068" v="940"/>
          <ac:spMkLst>
            <pc:docMk/>
            <pc:sldMk cId="149243798" sldId="273"/>
            <ac:spMk id="3" creationId="{3E6CD5A5-350C-07B1-88E3-70F677EEF1DB}"/>
          </ac:spMkLst>
        </pc:spChg>
      </pc:sldChg>
      <pc:sldChg chg="modSp mod">
        <pc:chgData name="Kovid Gupta" userId="cd46033db8b7310c" providerId="LiveId" clId="{7301EC26-720C-4977-BCE8-5370A86151CF}" dt="2024-06-24T15:41:37.638" v="1052" actId="2711"/>
        <pc:sldMkLst>
          <pc:docMk/>
          <pc:sldMk cId="106189014" sldId="274"/>
        </pc:sldMkLst>
        <pc:spChg chg="mod">
          <ac:chgData name="Kovid Gupta" userId="cd46033db8b7310c" providerId="LiveId" clId="{7301EC26-720C-4977-BCE8-5370A86151CF}" dt="2024-06-24T15:41:37.638" v="1052" actId="2711"/>
          <ac:spMkLst>
            <pc:docMk/>
            <pc:sldMk cId="106189014" sldId="274"/>
            <ac:spMk id="2" creationId="{83A7B543-DD16-00A8-C1EC-FE337C972327}"/>
          </ac:spMkLst>
        </pc:spChg>
      </pc:sldChg>
      <pc:sldChg chg="modSp mod">
        <pc:chgData name="Kovid Gupta" userId="cd46033db8b7310c" providerId="LiveId" clId="{7301EC26-720C-4977-BCE8-5370A86151CF}" dt="2024-06-24T14:46:50.913" v="731" actId="20577"/>
        <pc:sldMkLst>
          <pc:docMk/>
          <pc:sldMk cId="191454481" sldId="275"/>
        </pc:sldMkLst>
        <pc:spChg chg="mod">
          <ac:chgData name="Kovid Gupta" userId="cd46033db8b7310c" providerId="LiveId" clId="{7301EC26-720C-4977-BCE8-5370A86151CF}" dt="2024-06-24T14:46:50.913" v="731" actId="20577"/>
          <ac:spMkLst>
            <pc:docMk/>
            <pc:sldMk cId="191454481" sldId="275"/>
            <ac:spMk id="3" creationId="{5BB9456F-9885-DEFB-B811-6559C179D25E}"/>
          </ac:spMkLst>
        </pc:spChg>
      </pc:sldChg>
      <pc:sldChg chg="del">
        <pc:chgData name="Kovid Gupta" userId="cd46033db8b7310c" providerId="LiveId" clId="{7301EC26-720C-4977-BCE8-5370A86151CF}" dt="2024-06-24T14:18:54.811" v="367" actId="47"/>
        <pc:sldMkLst>
          <pc:docMk/>
          <pc:sldMk cId="3886725573" sldId="277"/>
        </pc:sldMkLst>
      </pc:sldChg>
      <pc:sldChg chg="addSp delSp modSp mod">
        <pc:chgData name="Kovid Gupta" userId="cd46033db8b7310c" providerId="LiveId" clId="{7301EC26-720C-4977-BCE8-5370A86151CF}" dt="2024-06-24T15:32:57.877" v="946" actId="1076"/>
        <pc:sldMkLst>
          <pc:docMk/>
          <pc:sldMk cId="28814646" sldId="279"/>
        </pc:sldMkLst>
        <pc:spChg chg="add mod">
          <ac:chgData name="Kovid Gupta" userId="cd46033db8b7310c" providerId="LiveId" clId="{7301EC26-720C-4977-BCE8-5370A86151CF}" dt="2024-06-24T15:32:57.877" v="946" actId="1076"/>
          <ac:spMkLst>
            <pc:docMk/>
            <pc:sldMk cId="28814646" sldId="279"/>
            <ac:spMk id="11" creationId="{D3FF0080-6CCE-7FF3-813D-6CC4501716DC}"/>
          </ac:spMkLst>
        </pc:spChg>
        <pc:spChg chg="add del">
          <ac:chgData name="Kovid Gupta" userId="cd46033db8b7310c" providerId="LiveId" clId="{7301EC26-720C-4977-BCE8-5370A86151CF}" dt="2024-06-24T09:13:20.451" v="11" actId="22"/>
          <ac:spMkLst>
            <pc:docMk/>
            <pc:sldMk cId="28814646" sldId="279"/>
            <ac:spMk id="13" creationId="{874B387A-136A-7F78-8818-86B11202FD9F}"/>
          </ac:spMkLst>
        </pc:spChg>
        <pc:spChg chg="add del">
          <ac:chgData name="Kovid Gupta" userId="cd46033db8b7310c" providerId="LiveId" clId="{7301EC26-720C-4977-BCE8-5370A86151CF}" dt="2024-06-24T09:14:25.003" v="33" actId="22"/>
          <ac:spMkLst>
            <pc:docMk/>
            <pc:sldMk cId="28814646" sldId="279"/>
            <ac:spMk id="17" creationId="{9803D6C5-4A05-0D57-A9D3-00E17E4BFC35}"/>
          </ac:spMkLst>
        </pc:spChg>
        <pc:spChg chg="add mod">
          <ac:chgData name="Kovid Gupta" userId="cd46033db8b7310c" providerId="LiveId" clId="{7301EC26-720C-4977-BCE8-5370A86151CF}" dt="2024-06-24T15:32:42.833" v="944" actId="1076"/>
          <ac:spMkLst>
            <pc:docMk/>
            <pc:sldMk cId="28814646" sldId="279"/>
            <ac:spMk id="19" creationId="{F34627E5-5B55-DF66-69D7-C351417004A6}"/>
          </ac:spMkLst>
        </pc:spChg>
        <pc:picChg chg="add del mod">
          <ac:chgData name="Kovid Gupta" userId="cd46033db8b7310c" providerId="LiveId" clId="{7301EC26-720C-4977-BCE8-5370A86151CF}" dt="2024-06-24T09:14:06.947" v="21" actId="22"/>
          <ac:picMkLst>
            <pc:docMk/>
            <pc:sldMk cId="28814646" sldId="279"/>
            <ac:picMk id="15" creationId="{3C49ECCC-0C0C-6B44-968B-6E753B829915}"/>
          </ac:picMkLst>
        </pc:picChg>
      </pc:sldChg>
      <pc:sldChg chg="modSp mod">
        <pc:chgData name="Kovid Gupta" userId="cd46033db8b7310c" providerId="LiveId" clId="{7301EC26-720C-4977-BCE8-5370A86151CF}" dt="2024-06-24T14:38:07.624" v="485" actId="20577"/>
        <pc:sldMkLst>
          <pc:docMk/>
          <pc:sldMk cId="582188434" sldId="280"/>
        </pc:sldMkLst>
        <pc:spChg chg="mod">
          <ac:chgData name="Kovid Gupta" userId="cd46033db8b7310c" providerId="LiveId" clId="{7301EC26-720C-4977-BCE8-5370A86151CF}" dt="2024-06-24T14:38:07.624" v="485" actId="20577"/>
          <ac:spMkLst>
            <pc:docMk/>
            <pc:sldMk cId="582188434" sldId="280"/>
            <ac:spMk id="32" creationId="{CD2123A1-B7CB-20DC-FD13-7BBA49FDB39B}"/>
          </ac:spMkLst>
        </pc:spChg>
      </pc:sldChg>
      <pc:sldChg chg="addSp delSp modSp new mod">
        <pc:chgData name="Kovid Gupta" userId="cd46033db8b7310c" providerId="LiveId" clId="{7301EC26-720C-4977-BCE8-5370A86151CF}" dt="2024-06-24T15:20:22.642" v="931" actId="1076"/>
        <pc:sldMkLst>
          <pc:docMk/>
          <pc:sldMk cId="436323673" sldId="282"/>
        </pc:sldMkLst>
        <pc:spChg chg="del mod">
          <ac:chgData name="Kovid Gupta" userId="cd46033db8b7310c" providerId="LiveId" clId="{7301EC26-720C-4977-BCE8-5370A86151CF}" dt="2024-06-24T15:15:02.880" v="862" actId="21"/>
          <ac:spMkLst>
            <pc:docMk/>
            <pc:sldMk cId="436323673" sldId="282"/>
            <ac:spMk id="2" creationId="{A2B18727-BE86-23AC-7347-D0713E9F7EC8}"/>
          </ac:spMkLst>
        </pc:spChg>
        <pc:spChg chg="add del mod">
          <ac:chgData name="Kovid Gupta" userId="cd46033db8b7310c" providerId="LiveId" clId="{7301EC26-720C-4977-BCE8-5370A86151CF}" dt="2024-06-24T15:16:53.028" v="881" actId="21"/>
          <ac:spMkLst>
            <pc:docMk/>
            <pc:sldMk cId="436323673" sldId="282"/>
            <ac:spMk id="3" creationId="{FCFCC852-B4FC-B01D-40D8-BD4C26639425}"/>
          </ac:spMkLst>
        </pc:spChg>
        <pc:spChg chg="del">
          <ac:chgData name="Kovid Gupta" userId="cd46033db8b7310c" providerId="LiveId" clId="{7301EC26-720C-4977-BCE8-5370A86151CF}" dt="2024-06-24T15:15:28.716" v="868" actId="21"/>
          <ac:spMkLst>
            <pc:docMk/>
            <pc:sldMk cId="436323673" sldId="282"/>
            <ac:spMk id="4" creationId="{619CB5DF-9F5E-3865-1C7D-8C82AD4047CB}"/>
          </ac:spMkLst>
        </pc:spChg>
        <pc:spChg chg="add mod">
          <ac:chgData name="Kovid Gupta" userId="cd46033db8b7310c" providerId="LiveId" clId="{7301EC26-720C-4977-BCE8-5370A86151CF}" dt="2024-06-24T15:16:15.766" v="873"/>
          <ac:spMkLst>
            <pc:docMk/>
            <pc:sldMk cId="436323673" sldId="282"/>
            <ac:spMk id="7" creationId="{CF7B8C9F-8375-3737-E3E3-8472C786E4F1}"/>
          </ac:spMkLst>
        </pc:spChg>
        <pc:spChg chg="add del mod">
          <ac:chgData name="Kovid Gupta" userId="cd46033db8b7310c" providerId="LiveId" clId="{7301EC26-720C-4977-BCE8-5370A86151CF}" dt="2024-06-24T15:20:22.642" v="931" actId="1076"/>
          <ac:spMkLst>
            <pc:docMk/>
            <pc:sldMk cId="436323673" sldId="282"/>
            <ac:spMk id="8" creationId="{FCFCC852-B4FC-B01D-40D8-BD4C26639425}"/>
          </ac:spMkLst>
        </pc:spChg>
        <pc:spChg chg="add mod">
          <ac:chgData name="Kovid Gupta" userId="cd46033db8b7310c" providerId="LiveId" clId="{7301EC26-720C-4977-BCE8-5370A86151CF}" dt="2024-06-24T15:17:45.515" v="892"/>
          <ac:spMkLst>
            <pc:docMk/>
            <pc:sldMk cId="436323673" sldId="282"/>
            <ac:spMk id="9" creationId="{E4069352-EACC-F3D0-1D34-1A8D524FDAF9}"/>
          </ac:spMkLst>
        </pc:spChg>
        <pc:spChg chg="add">
          <ac:chgData name="Kovid Gupta" userId="cd46033db8b7310c" providerId="LiveId" clId="{7301EC26-720C-4977-BCE8-5370A86151CF}" dt="2024-06-24T15:17:24.768" v="887"/>
          <ac:spMkLst>
            <pc:docMk/>
            <pc:sldMk cId="436323673" sldId="282"/>
            <ac:spMk id="10" creationId="{C768D548-83BB-7794-3741-A517BC18D083}"/>
          </ac:spMkLst>
        </pc:spChg>
        <pc:spChg chg="add mod">
          <ac:chgData name="Kovid Gupta" userId="cd46033db8b7310c" providerId="LiveId" clId="{7301EC26-720C-4977-BCE8-5370A86151CF}" dt="2024-06-24T15:18:03.017" v="902"/>
          <ac:spMkLst>
            <pc:docMk/>
            <pc:sldMk cId="436323673" sldId="282"/>
            <ac:spMk id="11" creationId="{A1C44E8B-54D5-1F9E-8F8C-4093D40F6251}"/>
          </ac:spMkLst>
        </pc:spChg>
        <pc:picChg chg="add mod">
          <ac:chgData name="Kovid Gupta" userId="cd46033db8b7310c" providerId="LiveId" clId="{7301EC26-720C-4977-BCE8-5370A86151CF}" dt="2024-06-24T15:15:11.658" v="864" actId="1076"/>
          <ac:picMkLst>
            <pc:docMk/>
            <pc:sldMk cId="436323673" sldId="282"/>
            <ac:picMk id="6" creationId="{883A3848-1538-BEE2-C62A-6BF5FCADDC29}"/>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cd46033db8b7310c/Documents/tabl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cd46033db8b7310c/Documents/tabl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Sheet1!$C$7</c:f>
              <c:strCache>
                <c:ptCount val="1"/>
                <c:pt idx="0">
                  <c:v>NHWA</c:v>
                </c:pt>
              </c:strCache>
            </c:strRef>
          </c:tx>
          <c:spPr>
            <a:solidFill>
              <a:schemeClr val="accent1"/>
            </a:solidFill>
            <a:ln>
              <a:noFill/>
            </a:ln>
            <a:effectLst/>
          </c:spPr>
          <c:invertIfNegative val="0"/>
          <c:cat>
            <c:strRef>
              <c:f>Sheet1!$D$6:$E$6</c:f>
              <c:strCache>
                <c:ptCount val="2"/>
                <c:pt idx="0">
                  <c:v>DOCTORS</c:v>
                </c:pt>
                <c:pt idx="1">
                  <c:v>NURSES</c:v>
                </c:pt>
              </c:strCache>
            </c:strRef>
          </c:cat>
          <c:val>
            <c:numRef>
              <c:f>Sheet1!$D$7:$E$7</c:f>
              <c:numCache>
                <c:formatCode>0.00%</c:formatCode>
                <c:ptCount val="2"/>
                <c:pt idx="0">
                  <c:v>4.3700000000000003E-2</c:v>
                </c:pt>
                <c:pt idx="1">
                  <c:v>3.3300000000000003E-2</c:v>
                </c:pt>
              </c:numCache>
            </c:numRef>
          </c:val>
          <c:extLst>
            <c:ext xmlns:c16="http://schemas.microsoft.com/office/drawing/2014/chart" uri="{C3380CC4-5D6E-409C-BE32-E72D297353CC}">
              <c16:uniqueId val="{00000000-01D9-482C-9032-08E80412EB70}"/>
            </c:ext>
          </c:extLst>
        </c:ser>
        <c:ser>
          <c:idx val="1"/>
          <c:order val="1"/>
          <c:tx>
            <c:strRef>
              <c:f>Sheet1!$C$8</c:f>
              <c:strCache>
                <c:ptCount val="1"/>
                <c:pt idx="0">
                  <c:v>NSSO</c:v>
                </c:pt>
              </c:strCache>
            </c:strRef>
          </c:tx>
          <c:spPr>
            <a:solidFill>
              <a:schemeClr val="accent2"/>
            </a:solidFill>
            <a:ln>
              <a:noFill/>
            </a:ln>
            <a:effectLst/>
          </c:spPr>
          <c:invertIfNegative val="0"/>
          <c:cat>
            <c:strRef>
              <c:f>Sheet1!$D$6:$E$6</c:f>
              <c:strCache>
                <c:ptCount val="2"/>
                <c:pt idx="0">
                  <c:v>DOCTORS</c:v>
                </c:pt>
                <c:pt idx="1">
                  <c:v>NURSES</c:v>
                </c:pt>
              </c:strCache>
            </c:strRef>
          </c:cat>
          <c:val>
            <c:numRef>
              <c:f>Sheet1!$D$8:$E$8</c:f>
              <c:numCache>
                <c:formatCode>0.00%</c:formatCode>
                <c:ptCount val="2"/>
                <c:pt idx="0">
                  <c:v>9.4000000000000004E-3</c:v>
                </c:pt>
                <c:pt idx="1">
                  <c:v>3.4700000000000002E-2</c:v>
                </c:pt>
              </c:numCache>
            </c:numRef>
          </c:val>
          <c:extLst>
            <c:ext xmlns:c16="http://schemas.microsoft.com/office/drawing/2014/chart" uri="{C3380CC4-5D6E-409C-BE32-E72D297353CC}">
              <c16:uniqueId val="{00000001-01D9-482C-9032-08E80412EB70}"/>
            </c:ext>
          </c:extLst>
        </c:ser>
        <c:dLbls>
          <c:showLegendKey val="0"/>
          <c:showVal val="0"/>
          <c:showCatName val="0"/>
          <c:showSerName val="0"/>
          <c:showPercent val="0"/>
          <c:showBubbleSize val="0"/>
        </c:dLbls>
        <c:gapWidth val="150"/>
        <c:overlap val="100"/>
        <c:axId val="1602134128"/>
        <c:axId val="1602132688"/>
      </c:barChart>
      <c:catAx>
        <c:axId val="1602134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02132688"/>
        <c:crosses val="autoZero"/>
        <c:auto val="1"/>
        <c:lblAlgn val="ctr"/>
        <c:lblOffset val="100"/>
        <c:noMultiLvlLbl val="0"/>
      </c:catAx>
      <c:valAx>
        <c:axId val="1602132688"/>
        <c:scaling>
          <c:orientation val="minMax"/>
        </c:scaling>
        <c:delete val="0"/>
        <c:axPos val="b"/>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02134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prstDash val="solid"/>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2334-4EF6-B370-316EA7DD0B50}"/>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2334-4EF6-B370-316EA7DD0B50}"/>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2334-4EF6-B370-316EA7DD0B50}"/>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2334-4EF6-B370-316EA7DD0B50}"/>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2334-4EF6-B370-316EA7DD0B50}"/>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2334-4EF6-B370-316EA7DD0B50}"/>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2334-4EF6-B370-316EA7DD0B50}"/>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2334-4EF6-B370-316EA7DD0B50}"/>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2334-4EF6-B370-316EA7DD0B50}"/>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2334-4EF6-B370-316EA7DD0B50}"/>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2334-4EF6-B370-316EA7DD0B50}"/>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2334-4EF6-B370-316EA7DD0B50}"/>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2334-4EF6-B370-316EA7DD0B50}"/>
              </c:ext>
            </c:extLst>
          </c:dPt>
          <c:dPt>
            <c:idx val="13"/>
            <c:bubble3D val="0"/>
            <c:spPr>
              <a:solidFill>
                <a:schemeClr val="accent2">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2334-4EF6-B370-316EA7DD0B50}"/>
              </c:ext>
            </c:extLst>
          </c:dPt>
          <c:dLbls>
            <c:dLbl>
              <c:idx val="0"/>
              <c:layout>
                <c:manualLayout>
                  <c:x val="6.3725490196078427E-2"/>
                  <c:y val="-1.8608527758372705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334-4EF6-B370-316EA7DD0B50}"/>
                </c:ext>
              </c:extLst>
            </c:dLbl>
            <c:dLbl>
              <c:idx val="1"/>
              <c:layout>
                <c:manualLayout>
                  <c:x val="0.17156862745098031"/>
                  <c:y val="4.060089321965083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2334-4EF6-B370-316EA7DD0B50}"/>
                </c:ext>
              </c:extLst>
            </c:dLbl>
            <c:dLbl>
              <c:idx val="2"/>
              <c:layout>
                <c:manualLayout>
                  <c:x val="8.5784313725490099E-2"/>
                  <c:y val="0.1177425903369874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2334-4EF6-B370-316EA7DD0B50}"/>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2334-4EF6-B370-316EA7DD0B50}"/>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2334-4EF6-B370-316EA7DD0B50}"/>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B-2334-4EF6-B370-316EA7DD0B50}"/>
                </c:ext>
              </c:extLst>
            </c:dLbl>
            <c:dLbl>
              <c:idx val="6"/>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D-2334-4EF6-B370-316EA7DD0B50}"/>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F-2334-4EF6-B370-316EA7DD0B50}"/>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1-2334-4EF6-B370-316EA7DD0B50}"/>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3-2334-4EF6-B370-316EA7DD0B50}"/>
                </c:ext>
              </c:extLst>
            </c:dLbl>
            <c:dLbl>
              <c:idx val="10"/>
              <c:layout>
                <c:manualLayout>
                  <c:x val="-3.4313725490196054E-2"/>
                  <c:y val="2.842062525375554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2334-4EF6-B370-316EA7DD0B50}"/>
                </c:ext>
              </c:extLst>
            </c:dLbl>
            <c:dLbl>
              <c:idx val="11"/>
              <c:layout>
                <c:manualLayout>
                  <c:x val="-5.3921568627450983E-2"/>
                  <c:y val="4.466098254161591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2334-4EF6-B370-316EA7DD0B50}"/>
                </c:ext>
              </c:extLst>
            </c:dLbl>
            <c:dLbl>
              <c:idx val="12"/>
              <c:layout>
                <c:manualLayout>
                  <c:x val="-4.9019607843137705E-3"/>
                  <c:y val="1.41172822337524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2334-4EF6-B370-316EA7DD0B50}"/>
                </c:ext>
              </c:extLst>
            </c:dLbl>
            <c:dLbl>
              <c:idx val="13"/>
              <c:layout>
                <c:manualLayout>
                  <c:x val="7.3529411764705881E-3"/>
                  <c:y val="8.1201786439301666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B-2334-4EF6-B370-316EA7DD0B50}"/>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Sheet1!$D$191:$D$204</c:f>
              <c:strCache>
                <c:ptCount val="14"/>
                <c:pt idx="0">
                  <c:v>Radiology</c:v>
                </c:pt>
                <c:pt idx="1">
                  <c:v>Microbiology</c:v>
                </c:pt>
                <c:pt idx="2">
                  <c:v>Medicine</c:v>
                </c:pt>
                <c:pt idx="3">
                  <c:v>Gynaecology</c:v>
                </c:pt>
                <c:pt idx="4">
                  <c:v>Surgery</c:v>
                </c:pt>
                <c:pt idx="5">
                  <c:v>Orthopaedics</c:v>
                </c:pt>
                <c:pt idx="6">
                  <c:v>Opthalmology</c:v>
                </c:pt>
                <c:pt idx="7">
                  <c:v>Paediatrics</c:v>
                </c:pt>
                <c:pt idx="8">
                  <c:v>Anesthseia</c:v>
                </c:pt>
                <c:pt idx="9">
                  <c:v>Psychology</c:v>
                </c:pt>
                <c:pt idx="10">
                  <c:v>ENT</c:v>
                </c:pt>
                <c:pt idx="11">
                  <c:v>Pathology</c:v>
                </c:pt>
                <c:pt idx="12">
                  <c:v>Dermatology</c:v>
                </c:pt>
                <c:pt idx="13">
                  <c:v>Chest</c:v>
                </c:pt>
              </c:strCache>
            </c:strRef>
          </c:cat>
          <c:val>
            <c:numRef>
              <c:f>Sheet1!$E$191:$E$204</c:f>
              <c:numCache>
                <c:formatCode>General</c:formatCode>
                <c:ptCount val="14"/>
                <c:pt idx="0">
                  <c:v>21</c:v>
                </c:pt>
                <c:pt idx="1">
                  <c:v>7</c:v>
                </c:pt>
                <c:pt idx="2">
                  <c:v>135</c:v>
                </c:pt>
                <c:pt idx="3">
                  <c:v>132</c:v>
                </c:pt>
                <c:pt idx="4">
                  <c:v>159</c:v>
                </c:pt>
                <c:pt idx="5">
                  <c:v>72</c:v>
                </c:pt>
                <c:pt idx="6">
                  <c:v>94</c:v>
                </c:pt>
                <c:pt idx="7">
                  <c:v>81</c:v>
                </c:pt>
                <c:pt idx="8">
                  <c:v>71</c:v>
                </c:pt>
                <c:pt idx="9">
                  <c:v>36</c:v>
                </c:pt>
                <c:pt idx="10">
                  <c:v>74</c:v>
                </c:pt>
                <c:pt idx="11">
                  <c:v>53</c:v>
                </c:pt>
                <c:pt idx="12">
                  <c:v>46</c:v>
                </c:pt>
                <c:pt idx="13">
                  <c:v>30</c:v>
                </c:pt>
              </c:numCache>
            </c:numRef>
          </c:val>
          <c:extLst>
            <c:ext xmlns:c16="http://schemas.microsoft.com/office/drawing/2014/chart" uri="{C3380CC4-5D6E-409C-BE32-E72D297353CC}">
              <c16:uniqueId val="{0000001C-2334-4EF6-B370-316EA7DD0B50}"/>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lgn="jus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Sheet1!$C$45</c:f>
              <c:strCache>
                <c:ptCount val="1"/>
                <c:pt idx="0">
                  <c:v>DOCTORS</c:v>
                </c:pt>
              </c:strCache>
            </c:strRef>
          </c:tx>
          <c:spPr>
            <a:solidFill>
              <a:schemeClr val="accent1"/>
            </a:solidFill>
            <a:ln>
              <a:noFill/>
            </a:ln>
            <a:effectLst/>
          </c:spPr>
          <c:invertIfNegative val="0"/>
          <c:cat>
            <c:strRef>
              <c:f>Sheet1!$D$44:$E$44</c:f>
              <c:strCache>
                <c:ptCount val="2"/>
                <c:pt idx="0">
                  <c:v>PRIVATE</c:v>
                </c:pt>
                <c:pt idx="1">
                  <c:v>PUBLIC</c:v>
                </c:pt>
              </c:strCache>
            </c:strRef>
          </c:cat>
          <c:val>
            <c:numRef>
              <c:f>Sheet1!$D$45:$E$45</c:f>
              <c:numCache>
                <c:formatCode>0.00%</c:formatCode>
                <c:ptCount val="2"/>
                <c:pt idx="0">
                  <c:v>0.32140000000000002</c:v>
                </c:pt>
                <c:pt idx="1">
                  <c:v>0.67859999999999998</c:v>
                </c:pt>
              </c:numCache>
            </c:numRef>
          </c:val>
          <c:extLst>
            <c:ext xmlns:c16="http://schemas.microsoft.com/office/drawing/2014/chart" uri="{C3380CC4-5D6E-409C-BE32-E72D297353CC}">
              <c16:uniqueId val="{00000000-065A-44AC-9AD6-FCFBFF990476}"/>
            </c:ext>
          </c:extLst>
        </c:ser>
        <c:ser>
          <c:idx val="1"/>
          <c:order val="1"/>
          <c:tx>
            <c:strRef>
              <c:f>Sheet1!$C$46</c:f>
              <c:strCache>
                <c:ptCount val="1"/>
                <c:pt idx="0">
                  <c:v>NURSES</c:v>
                </c:pt>
              </c:strCache>
            </c:strRef>
          </c:tx>
          <c:spPr>
            <a:solidFill>
              <a:schemeClr val="accent2"/>
            </a:solidFill>
            <a:ln>
              <a:noFill/>
            </a:ln>
            <a:effectLst/>
          </c:spPr>
          <c:invertIfNegative val="0"/>
          <c:cat>
            <c:strRef>
              <c:f>Sheet1!$D$44:$E$44</c:f>
              <c:strCache>
                <c:ptCount val="2"/>
                <c:pt idx="0">
                  <c:v>PRIVATE</c:v>
                </c:pt>
                <c:pt idx="1">
                  <c:v>PUBLIC</c:v>
                </c:pt>
              </c:strCache>
            </c:strRef>
          </c:cat>
          <c:val>
            <c:numRef>
              <c:f>Sheet1!$D$46:$E$46</c:f>
              <c:numCache>
                <c:formatCode>0.00%</c:formatCode>
                <c:ptCount val="2"/>
                <c:pt idx="0">
                  <c:v>0.48370000000000002</c:v>
                </c:pt>
                <c:pt idx="1">
                  <c:v>0.51629999999999998</c:v>
                </c:pt>
              </c:numCache>
            </c:numRef>
          </c:val>
          <c:extLst>
            <c:ext xmlns:c16="http://schemas.microsoft.com/office/drawing/2014/chart" uri="{C3380CC4-5D6E-409C-BE32-E72D297353CC}">
              <c16:uniqueId val="{00000001-065A-44AC-9AD6-FCFBFF990476}"/>
            </c:ext>
          </c:extLst>
        </c:ser>
        <c:dLbls>
          <c:showLegendKey val="0"/>
          <c:showVal val="0"/>
          <c:showCatName val="0"/>
          <c:showSerName val="0"/>
          <c:showPercent val="0"/>
          <c:showBubbleSize val="0"/>
        </c:dLbls>
        <c:gapWidth val="150"/>
        <c:overlap val="100"/>
        <c:axId val="1685048512"/>
        <c:axId val="1685058592"/>
      </c:barChart>
      <c:catAx>
        <c:axId val="1685048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5058592"/>
        <c:crosses val="autoZero"/>
        <c:auto val="1"/>
        <c:lblAlgn val="ctr"/>
        <c:lblOffset val="100"/>
        <c:noMultiLvlLbl val="0"/>
      </c:catAx>
      <c:valAx>
        <c:axId val="168505859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85048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57B8AF-76ED-47CD-BD52-4AF6F8805726}" type="doc">
      <dgm:prSet loTypeId="urn:microsoft.com/office/officeart/2005/8/layout/hierarchy4" loCatId="hierarchy" qsTypeId="urn:microsoft.com/office/officeart/2005/8/quickstyle/simple3" qsCatId="simple" csTypeId="urn:microsoft.com/office/officeart/2005/8/colors/accent1_1" csCatId="accent1" phldr="0"/>
      <dgm:spPr/>
      <dgm:t>
        <a:bodyPr/>
        <a:lstStyle/>
        <a:p>
          <a:endParaRPr lang="en-IN"/>
        </a:p>
      </dgm:t>
    </dgm:pt>
    <dgm:pt modelId="{546BED97-4FDB-4E4B-BBB8-DEF17462004F}" type="pres">
      <dgm:prSet presAssocID="{0157B8AF-76ED-47CD-BD52-4AF6F8805726}" presName="Name0" presStyleCnt="0">
        <dgm:presLayoutVars>
          <dgm:chPref val="1"/>
          <dgm:dir/>
          <dgm:animOne val="branch"/>
          <dgm:animLvl val="lvl"/>
          <dgm:resizeHandles/>
        </dgm:presLayoutVars>
      </dgm:prSet>
      <dgm:spPr/>
    </dgm:pt>
  </dgm:ptLst>
  <dgm:cxnLst>
    <dgm:cxn modelId="{CD7A5B94-1B68-4118-95AD-A236D50F3055}" type="presOf" srcId="{0157B8AF-76ED-47CD-BD52-4AF6F8805726}" destId="{546BED97-4FDB-4E4B-BBB8-DEF17462004F}" srcOrd="0"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24-06-2024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3907994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8</a:t>
            </a:fld>
            <a:endParaRPr lang="en-IN"/>
          </a:p>
        </p:txBody>
      </p:sp>
    </p:spTree>
    <p:extLst>
      <p:ext uri="{BB962C8B-B14F-4D97-AF65-F5344CB8AC3E}">
        <p14:creationId xmlns:p14="http://schemas.microsoft.com/office/powerpoint/2010/main" val="787348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11</a:t>
            </a:fld>
            <a:endParaRPr lang="en-IN"/>
          </a:p>
        </p:txBody>
      </p:sp>
    </p:spTree>
    <p:extLst>
      <p:ext uri="{BB962C8B-B14F-4D97-AF65-F5344CB8AC3E}">
        <p14:creationId xmlns:p14="http://schemas.microsoft.com/office/powerpoint/2010/main" val="17654116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1512111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E05E6D9C-730C-4A70-AEF9-2FAB2C1F0F10}" type="slidenum">
              <a:rPr lang="en-IN" smtClean="0"/>
              <a:t>14</a:t>
            </a:fld>
            <a:endParaRPr lang="en-IN"/>
          </a:p>
        </p:txBody>
      </p:sp>
    </p:spTree>
    <p:extLst>
      <p:ext uri="{BB962C8B-B14F-4D97-AF65-F5344CB8AC3E}">
        <p14:creationId xmlns:p14="http://schemas.microsoft.com/office/powerpoint/2010/main" val="3936802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17</a:t>
            </a:fld>
            <a:endParaRPr lang="en-IN"/>
          </a:p>
        </p:txBody>
      </p:sp>
    </p:spTree>
    <p:extLst>
      <p:ext uri="{BB962C8B-B14F-4D97-AF65-F5344CB8AC3E}">
        <p14:creationId xmlns:p14="http://schemas.microsoft.com/office/powerpoint/2010/main" val="3537992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24-06-2024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24-06-2024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24-06-2024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24-06-2024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24-06-2024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24-06-2024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24-06-2024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24-06-2024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24-06-2024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24-06-2024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24-06-2024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24-06-2024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human-resources-health.biomedcentral.com/articles/10.1186/s12960-021-00575-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nhsrcindia.org/sites/default/files/2021-06/All%20State%20Infographic__INNER_0.pdf"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image" Target="../media/image9.png"/><Relationship Id="rId5" Type="http://schemas.openxmlformats.org/officeDocument/2006/relationships/diagramQuickStyle" Target="../diagrams/quickStyle1.xml"/><Relationship Id="rId10" Type="http://schemas.openxmlformats.org/officeDocument/2006/relationships/image" Target="../media/image8.png"/><Relationship Id="rId4" Type="http://schemas.openxmlformats.org/officeDocument/2006/relationships/diagramLayout" Target="../diagrams/layout1.xml"/><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chart" Target="../charts/char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292772"/>
            <a:ext cx="9144000" cy="2387600"/>
          </a:xfrm>
        </p:spPr>
        <p:txBody>
          <a:bodyPr>
            <a:normAutofit/>
          </a:bodyPr>
          <a:lstStyle/>
          <a:p>
            <a:r>
              <a:rPr lang="en-US" sz="3600" dirty="0">
                <a:latin typeface="Times New Roman" panose="02020603050405020304" pitchFamily="18" charset="0"/>
                <a:cs typeface="Times New Roman" panose="02020603050405020304" pitchFamily="18" charset="0"/>
              </a:rPr>
              <a:t>Landscape Analysis of Human Resources for Health - Punjab, India</a:t>
            </a:r>
            <a:br>
              <a:rPr lang="en-US" sz="3600" dirty="0">
                <a:latin typeface="Times New Roman" panose="02020603050405020304" pitchFamily="18" charset="0"/>
                <a:cs typeface="Times New Roman" panose="02020603050405020304" pitchFamily="18" charset="0"/>
              </a:rPr>
            </a:br>
            <a:br>
              <a:rPr lang="en-IN" sz="3600" dirty="0"/>
            </a:br>
            <a:endParaRPr lang="en-IN" sz="36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229279"/>
            <a:ext cx="9144000" cy="1655762"/>
          </a:xfrm>
        </p:spPr>
        <p:txBody>
          <a:bodyPr>
            <a:noAutofit/>
          </a:bodyPr>
          <a:lstStyle/>
          <a:p>
            <a:r>
              <a:rPr lang="en-IN" sz="3600" dirty="0">
                <a:latin typeface="Times New Roman" panose="02020603050405020304" pitchFamily="18" charset="0"/>
                <a:cs typeface="Times New Roman" panose="02020603050405020304" pitchFamily="18" charset="0"/>
              </a:rPr>
              <a:t>Presented by : </a:t>
            </a:r>
            <a:r>
              <a:rPr lang="en-IN" sz="3600" dirty="0" err="1">
                <a:latin typeface="Times New Roman" panose="02020603050405020304" pitchFamily="18" charset="0"/>
                <a:cs typeface="Times New Roman" panose="02020603050405020304" pitchFamily="18" charset="0"/>
              </a:rPr>
              <a:t>Dr.</a:t>
            </a:r>
            <a:r>
              <a:rPr lang="en-IN" sz="3600" dirty="0">
                <a:latin typeface="Times New Roman" panose="02020603050405020304" pitchFamily="18" charset="0"/>
                <a:cs typeface="Times New Roman" panose="02020603050405020304" pitchFamily="18" charset="0"/>
              </a:rPr>
              <a:t> Kovid Gupta </a:t>
            </a:r>
          </a:p>
          <a:p>
            <a:r>
              <a:rPr lang="en-IN" sz="3600" dirty="0" err="1">
                <a:latin typeface="Times New Roman" panose="02020603050405020304" pitchFamily="18" charset="0"/>
                <a:cs typeface="Times New Roman" panose="02020603050405020304" pitchFamily="18" charset="0"/>
              </a:rPr>
              <a:t>IIHMR</a:t>
            </a:r>
            <a:r>
              <a:rPr lang="en-IN" sz="3600" dirty="0">
                <a:latin typeface="Times New Roman" panose="02020603050405020304" pitchFamily="18" charset="0"/>
                <a:cs typeface="Times New Roman" panose="02020603050405020304" pitchFamily="18" charset="0"/>
              </a:rPr>
              <a:t> Mentor : </a:t>
            </a:r>
            <a:r>
              <a:rPr lang="en-IN" sz="3600" dirty="0" err="1">
                <a:latin typeface="Times New Roman" panose="02020603050405020304" pitchFamily="18" charset="0"/>
                <a:cs typeface="Times New Roman" panose="02020603050405020304" pitchFamily="18" charset="0"/>
              </a:rPr>
              <a:t>Dr.</a:t>
            </a:r>
            <a:r>
              <a:rPr lang="en-IN" sz="3600" dirty="0">
                <a:latin typeface="Times New Roman" panose="02020603050405020304" pitchFamily="18" charset="0"/>
                <a:cs typeface="Times New Roman" panose="02020603050405020304" pitchFamily="18" charset="0"/>
              </a:rPr>
              <a:t> </a:t>
            </a:r>
            <a:r>
              <a:rPr lang="en-IN" sz="3600" dirty="0" err="1">
                <a:latin typeface="Times New Roman" panose="02020603050405020304" pitchFamily="18" charset="0"/>
                <a:cs typeface="Times New Roman" panose="02020603050405020304" pitchFamily="18" charset="0"/>
              </a:rPr>
              <a:t>Rupsa</a:t>
            </a:r>
            <a:r>
              <a:rPr lang="en-IN" sz="3600" dirty="0">
                <a:latin typeface="Times New Roman" panose="02020603050405020304" pitchFamily="18" charset="0"/>
                <a:cs typeface="Times New Roman" panose="02020603050405020304" pitchFamily="18" charset="0"/>
              </a:rPr>
              <a:t> Banerjee</a:t>
            </a:r>
          </a:p>
          <a:p>
            <a:r>
              <a:rPr lang="en-IN" sz="3600" dirty="0" err="1">
                <a:latin typeface="Times New Roman" panose="02020603050405020304" pitchFamily="18" charset="0"/>
                <a:cs typeface="Times New Roman" panose="02020603050405020304" pitchFamily="18" charset="0"/>
              </a:rPr>
              <a:t>IIHMR</a:t>
            </a:r>
            <a:r>
              <a:rPr lang="en-IN" sz="3600" dirty="0">
                <a:latin typeface="Times New Roman" panose="02020603050405020304" pitchFamily="18" charset="0"/>
                <a:cs typeface="Times New Roman" panose="02020603050405020304" pitchFamily="18" charset="0"/>
              </a:rPr>
              <a:t>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dirty="0"/>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8" name="Picture 4">
            <a:extLst>
              <a:ext uri="{FF2B5EF4-FFF2-40B4-BE49-F238E27FC236}">
                <a16:creationId xmlns:a16="http://schemas.microsoft.com/office/drawing/2014/main" id="{1B0AC2DE-1453-59AB-4400-7873603B3F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4763" y="3008247"/>
            <a:ext cx="4388637" cy="903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p:txBody>
          <a:bodyPr/>
          <a:lstStyle/>
          <a:p>
            <a:pPr algn="ctr"/>
            <a:r>
              <a:rPr lang="en-IN" b="1" dirty="0"/>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186813" y="1775594"/>
            <a:ext cx="11818374" cy="4802187"/>
          </a:xfrm>
        </p:spPr>
        <p:txBody>
          <a:bodyPr>
            <a:normAutofit/>
          </a:bodyPr>
          <a:lstStyle/>
          <a:p>
            <a:r>
              <a:rPr lang="en-US" sz="2000" b="1" dirty="0">
                <a:latin typeface="Times New Roman" panose="02020603050405020304" pitchFamily="18" charset="0"/>
                <a:cs typeface="Times New Roman" panose="02020603050405020304" pitchFamily="18" charset="0"/>
              </a:rPr>
              <a:t>Limitations of the Data on HRH Governance in Punjab</a:t>
            </a:r>
          </a:p>
          <a:p>
            <a:pPr marL="514350" indent="-514350">
              <a:buAutoNum type="arabicPeriod"/>
            </a:pPr>
            <a:r>
              <a:rPr lang="en-US" sz="2000" b="1" dirty="0">
                <a:latin typeface="Times New Roman" panose="02020603050405020304" pitchFamily="18" charset="0"/>
                <a:cs typeface="Times New Roman" panose="02020603050405020304" pitchFamily="18" charset="0"/>
              </a:rPr>
              <a:t>Timeliness:</a:t>
            </a:r>
            <a:r>
              <a:rPr lang="en-US" sz="2000" dirty="0">
                <a:latin typeface="Times New Roman" panose="02020603050405020304" pitchFamily="18" charset="0"/>
                <a:cs typeface="Times New Roman" panose="02020603050405020304" pitchFamily="18" charset="0"/>
              </a:rPr>
              <a:t> The data might not be current. Since the HRH situation can change rapidly, outdated data may not reflect the present challenges and opportunities.</a:t>
            </a:r>
          </a:p>
          <a:p>
            <a:pPr marL="514350" indent="-514350">
              <a:buAutoNum type="arabicPeriod"/>
            </a:pPr>
            <a:r>
              <a:rPr lang="en-US" sz="2000" b="1" dirty="0">
                <a:latin typeface="Times New Roman" panose="02020603050405020304" pitchFamily="18" charset="0"/>
                <a:cs typeface="Times New Roman" panose="02020603050405020304" pitchFamily="18" charset="0"/>
              </a:rPr>
              <a:t>Level of Detail:</a:t>
            </a:r>
            <a:r>
              <a:rPr lang="en-US" sz="2000" dirty="0">
                <a:latin typeface="Times New Roman" panose="02020603050405020304" pitchFamily="18" charset="0"/>
                <a:cs typeface="Times New Roman" panose="02020603050405020304" pitchFamily="18" charset="0"/>
              </a:rPr>
              <a:t> The data provides a general overview but may lack details on specific challenges faced by different cadres of health workers (e.g., nurses vs. specialists) or in different facility types (e.g., primary health centers vs. district hospitals).</a:t>
            </a:r>
          </a:p>
          <a:p>
            <a:pPr marL="514350" indent="-514350">
              <a:buAutoNum type="arabicPeriod"/>
            </a:pPr>
            <a:r>
              <a:rPr lang="en-US" sz="2000" b="1" dirty="0">
                <a:latin typeface="Times New Roman" panose="02020603050405020304" pitchFamily="18" charset="0"/>
                <a:cs typeface="Times New Roman" panose="02020603050405020304" pitchFamily="18" charset="0"/>
              </a:rPr>
              <a:t>Focus on Numbers:</a:t>
            </a:r>
            <a:r>
              <a:rPr lang="en-US" sz="2000" dirty="0">
                <a:latin typeface="Times New Roman" panose="02020603050405020304" pitchFamily="18" charset="0"/>
                <a:cs typeface="Times New Roman" panose="02020603050405020304" pitchFamily="18" charset="0"/>
              </a:rPr>
              <a:t> The data focuses on vacancies, staff distribution, and ratios. It may not capture qualitative aspects like staff motivation, job satisfaction, or the impact of working conditions on service delivery.</a:t>
            </a:r>
          </a:p>
          <a:p>
            <a:endParaRPr lang="en-IN" dirty="0"/>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365125"/>
            <a:ext cx="10515600" cy="1325563"/>
          </a:xfrm>
        </p:spPr>
        <p:txBody>
          <a:bodyPr>
            <a:normAutofit/>
          </a:bodyPr>
          <a:lstStyle/>
          <a:p>
            <a:pPr algn="ctr"/>
            <a:r>
              <a:rPr lang="en-IN" sz="4000" dirty="0">
                <a:latin typeface="Times New Roman" panose="02020603050405020304" pitchFamily="18" charset="0"/>
                <a:cs typeface="Times New Roman" panose="02020603050405020304" pitchFamily="18" charset="0"/>
              </a:rPr>
              <a:t>Conclusion</a:t>
            </a:r>
          </a:p>
        </p:txBody>
      </p:sp>
      <p:sp>
        <p:nvSpPr>
          <p:cNvPr id="9" name="Content Placeholder 8">
            <a:extLst>
              <a:ext uri="{FF2B5EF4-FFF2-40B4-BE49-F238E27FC236}">
                <a16:creationId xmlns:a16="http://schemas.microsoft.com/office/drawing/2014/main" id="{067C41D2-DBEC-29DE-8B06-75EC4F7E17BF}"/>
              </a:ext>
            </a:extLst>
          </p:cNvPr>
          <p:cNvSpPr>
            <a:spLocks noGrp="1"/>
          </p:cNvSpPr>
          <p:nvPr>
            <p:ph idx="1"/>
          </p:nvPr>
        </p:nvSpPr>
        <p:spPr/>
        <p:txBody>
          <a:bodyPr>
            <a:normAutofit/>
          </a:bodyPr>
          <a:lstStyle/>
          <a:p>
            <a:r>
              <a:rPr lang="en-US" sz="2000" b="1" dirty="0">
                <a:latin typeface="Times New Roman" panose="02020603050405020304" pitchFamily="18" charset="0"/>
                <a:cs typeface="Times New Roman" panose="02020603050405020304" pitchFamily="18" charset="0"/>
              </a:rPr>
              <a:t>Healthcare Workforce Distribution:</a:t>
            </a:r>
            <a:r>
              <a:rPr lang="en-US" sz="2000" dirty="0">
                <a:latin typeface="Times New Roman" panose="02020603050405020304" pitchFamily="18" charset="0"/>
                <a:cs typeface="Times New Roman" panose="02020603050405020304" pitchFamily="18" charset="0"/>
              </a:rPr>
              <a:t> Punjab faces a notable urban-rural disparity in healthcare professional distribution, with a significant majority concentrated in urban areas. This disparity highlights a potential challenge in equitable healthcare access across the state, particularly in rural regions where healthcare needs may be substantial but resources are limited.</a:t>
            </a:r>
          </a:p>
          <a:p>
            <a:r>
              <a:rPr lang="en-US" sz="2000" b="1" dirty="0">
                <a:latin typeface="Times New Roman" panose="02020603050405020304" pitchFamily="18" charset="0"/>
                <a:cs typeface="Times New Roman" panose="02020603050405020304" pitchFamily="18" charset="0"/>
              </a:rPr>
              <a:t>Educational and Training Capacity: </a:t>
            </a:r>
            <a:r>
              <a:rPr lang="en-US" sz="2000" dirty="0">
                <a:latin typeface="Times New Roman" panose="02020603050405020304" pitchFamily="18" charset="0"/>
                <a:cs typeface="Times New Roman" panose="02020603050405020304" pitchFamily="18" charset="0"/>
              </a:rPr>
              <a:t>Despite a reasonable number of medical and nursing colleges, the distribution of graduates does not seem to sufficiently address the healthcare workforce demands in both urban and rural settings. This suggests a need for targeted policies to encourage healthcare professionals to serve in underserved areas, possibly through incentives or mandatory service obligations.</a:t>
            </a:r>
          </a:p>
          <a:p>
            <a:r>
              <a:rPr lang="en-US" sz="2000" b="1" dirty="0">
                <a:latin typeface="Times New Roman" panose="02020603050405020304" pitchFamily="18" charset="0"/>
                <a:cs typeface="Times New Roman" panose="02020603050405020304" pitchFamily="18" charset="0"/>
              </a:rPr>
              <a:t>Specialization and Staffing Gaps: </a:t>
            </a:r>
            <a:r>
              <a:rPr lang="en-US" sz="2000" dirty="0">
                <a:latin typeface="Times New Roman" panose="02020603050405020304" pitchFamily="18" charset="0"/>
                <a:cs typeface="Times New Roman" panose="02020603050405020304" pitchFamily="18" charset="0"/>
              </a:rPr>
              <a:t>The data indicates a higher demand for specialist doctors, particularly in surgical and medical disciplines. This aligns with broader healthcare trends where specialized care is increasingly required. Addressing these gaps will be crucial for enhancing healthcare delivery and outcomes in Punjab.</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p:spPr>
        <p:txBody>
          <a:bodyPr/>
          <a:lstStyle/>
          <a:p>
            <a:fld id="{26AD20E6-394B-4DF0-96A5-9647FF39C943}" type="slidenum">
              <a:rPr lang="en-IN" smtClean="0"/>
              <a:pPr/>
              <a:t>11</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Rectangle 3">
            <a:extLst>
              <a:ext uri="{FF2B5EF4-FFF2-40B4-BE49-F238E27FC236}">
                <a16:creationId xmlns:a16="http://schemas.microsoft.com/office/drawing/2014/main" id="{048D41D5-807C-2FE6-3826-2B67683136D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a:ln>
                  <a:noFill/>
                </a:ln>
                <a:solidFill>
                  <a:schemeClr val="tx1"/>
                </a:solidFill>
                <a:effectLst/>
                <a:latin typeface="Arial" panose="020B0604020202020204" pitchFamily="34" charset="0"/>
              </a:rPr>
              <a:t>Educational and Training Capacity:</a:t>
            </a:r>
            <a:r>
              <a:rPr kumimoji="0" lang="en-US" altLang="en-US" sz="1800" b="0" i="0" u="none" strike="noStrike" cap="none" normalizeH="0" baseline="0">
                <a:ln>
                  <a:noFill/>
                </a:ln>
                <a:solidFill>
                  <a:schemeClr val="tx1"/>
                </a:solidFill>
                <a:effectLst/>
                <a:latin typeface="Arial" panose="020B0604020202020204" pitchFamily="34" charset="0"/>
              </a:rPr>
              <a:t> Despite a reasonable number of medical and nursing colleges, the distribution of graduates does not seem to sufficiently address the healthcare workforce demands in both urban and rural settings. This suggests a need for targeted policies to encourage healthcare professionals to serve in underserved areas, possibly through incentives or mandatory service obligations.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44327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7226723-3D9A-329B-979F-491C95315BF7}"/>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883A3848-1538-BEE2-C62A-6BF5FCADDC29}"/>
              </a:ext>
            </a:extLst>
          </p:cNvPr>
          <p:cNvPicPr>
            <a:picLocks noChangeAspect="1"/>
          </p:cNvPicPr>
          <p:nvPr/>
        </p:nvPicPr>
        <p:blipFill>
          <a:blip r:embed="rId2"/>
          <a:stretch>
            <a:fillRect/>
          </a:stretch>
        </p:blipFill>
        <p:spPr>
          <a:xfrm>
            <a:off x="0" y="0"/>
            <a:ext cx="2694666" cy="1268078"/>
          </a:xfrm>
          <a:prstGeom prst="rect">
            <a:avLst/>
          </a:prstGeom>
        </p:spPr>
      </p:pic>
      <p:sp>
        <p:nvSpPr>
          <p:cNvPr id="8" name="Subtitle 2">
            <a:extLst>
              <a:ext uri="{FF2B5EF4-FFF2-40B4-BE49-F238E27FC236}">
                <a16:creationId xmlns:a16="http://schemas.microsoft.com/office/drawing/2014/main" id="{FCFCC852-B4FC-B01D-40D8-BD4C26639425}"/>
              </a:ext>
            </a:extLst>
          </p:cNvPr>
          <p:cNvSpPr>
            <a:spLocks noGrp="1"/>
          </p:cNvSpPr>
          <p:nvPr>
            <p:ph type="subTitle" idx="1"/>
          </p:nvPr>
        </p:nvSpPr>
        <p:spPr>
          <a:xfrm>
            <a:off x="526026" y="1947248"/>
            <a:ext cx="11139947" cy="4591664"/>
          </a:xfrm>
        </p:spPr>
        <p:txBody>
          <a:bodyPr/>
          <a:lstStyle/>
          <a:p>
            <a:pPr marL="342900" indent="-34290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Public vs. Private Sector Engagement: </a:t>
            </a:r>
            <a:r>
              <a:rPr lang="en-US" sz="2000" dirty="0">
                <a:latin typeface="Times New Roman" panose="02020603050405020304" pitchFamily="18" charset="0"/>
                <a:cs typeface="Times New Roman" panose="02020603050405020304" pitchFamily="18" charset="0"/>
              </a:rPr>
              <a:t>The majority of doctors are employed in the public sector, whereas nurses predominantly work in the private sector. This distribution underscores differing employment preferences and possibly varying working conditions between sectors, which could influence workforce retention and healthcare service quality.</a:t>
            </a:r>
          </a:p>
          <a:p>
            <a:pPr marL="342900" indent="-342900" algn="l">
              <a:buFont typeface="Arial" panose="020B0604020202020204" pitchFamily="34" charset="0"/>
              <a:buChar char="•"/>
            </a:pPr>
            <a:r>
              <a:rPr lang="en-US" sz="2000" b="1" dirty="0">
                <a:latin typeface="Times New Roman" panose="02020603050405020304" pitchFamily="18" charset="0"/>
                <a:cs typeface="Times New Roman" panose="02020603050405020304" pitchFamily="18" charset="0"/>
              </a:rPr>
              <a:t>Policy Recommendations: </a:t>
            </a:r>
            <a:r>
              <a:rPr lang="en-US" sz="2000" dirty="0">
                <a:latin typeface="Times New Roman" panose="02020603050405020304" pitchFamily="18" charset="0"/>
                <a:cs typeface="Times New Roman" panose="02020603050405020304" pitchFamily="18" charset="0"/>
              </a:rPr>
              <a:t>To improve healthcare access and quality in Punjab, policies should focus on:</a:t>
            </a:r>
          </a:p>
          <a:p>
            <a:pPr marL="342900" indent="-34290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Incentivizing healthcare professionals to work in rural areas.</a:t>
            </a:r>
          </a:p>
          <a:p>
            <a:pPr marL="342900" indent="-34290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Increasing specialized training opportunities to meet specific healthcare demands.</a:t>
            </a:r>
          </a:p>
          <a:p>
            <a:pPr marL="342900" indent="-342900" algn="l">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Enhancing public-private collaborations to optimize resource utilization and service delivery.</a:t>
            </a:r>
            <a:endParaRPr lang="en-IN"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6323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References</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86812" y="1847850"/>
            <a:ext cx="11838039" cy="4351338"/>
          </a:xfrm>
        </p:spPr>
        <p:txBody>
          <a:bodyPr/>
          <a:lstStyle/>
          <a:p>
            <a:r>
              <a:rPr lang="en-US" sz="2000" dirty="0">
                <a:latin typeface="Times New Roman" panose="02020603050405020304" pitchFamily="18" charset="0"/>
                <a:cs typeface="Times New Roman" panose="02020603050405020304" pitchFamily="18" charset="0"/>
              </a:rPr>
              <a:t>Karan A, </a:t>
            </a:r>
            <a:r>
              <a:rPr lang="en-US" sz="2000" dirty="0" err="1">
                <a:latin typeface="Times New Roman" panose="02020603050405020304" pitchFamily="18" charset="0"/>
                <a:cs typeface="Times New Roman" panose="02020603050405020304" pitchFamily="18" charset="0"/>
              </a:rPr>
              <a:t>Negandhi</a:t>
            </a:r>
            <a:r>
              <a:rPr lang="en-US" sz="2000" dirty="0">
                <a:latin typeface="Times New Roman" panose="02020603050405020304" pitchFamily="18" charset="0"/>
                <a:cs typeface="Times New Roman" panose="02020603050405020304" pitchFamily="18" charset="0"/>
              </a:rPr>
              <a:t> H, Hussain S, Zapata T, </a:t>
            </a:r>
            <a:r>
              <a:rPr lang="en-US" sz="2000" dirty="0" err="1">
                <a:latin typeface="Times New Roman" panose="02020603050405020304" pitchFamily="18" charset="0"/>
                <a:cs typeface="Times New Roman" panose="02020603050405020304" pitchFamily="18" charset="0"/>
              </a:rPr>
              <a:t>Mairembam</a:t>
            </a:r>
            <a:r>
              <a:rPr lang="en-US" sz="2000" dirty="0">
                <a:latin typeface="Times New Roman" panose="02020603050405020304" pitchFamily="18" charset="0"/>
                <a:cs typeface="Times New Roman" panose="02020603050405020304" pitchFamily="18" charset="0"/>
              </a:rPr>
              <a:t> D, De </a:t>
            </a:r>
            <a:r>
              <a:rPr lang="en-US" sz="2000" dirty="0" err="1">
                <a:latin typeface="Times New Roman" panose="02020603050405020304" pitchFamily="18" charset="0"/>
                <a:cs typeface="Times New Roman" panose="02020603050405020304" pitchFamily="18" charset="0"/>
              </a:rPr>
              <a:t>Graeve</a:t>
            </a:r>
            <a:r>
              <a:rPr lang="en-US" sz="2000" dirty="0">
                <a:latin typeface="Times New Roman" panose="02020603050405020304" pitchFamily="18" charset="0"/>
                <a:cs typeface="Times New Roman" panose="02020603050405020304" pitchFamily="18" charset="0"/>
              </a:rPr>
              <a:t> H, Buchan J, </a:t>
            </a:r>
            <a:r>
              <a:rPr lang="en-US" sz="2000" dirty="0" err="1">
                <a:latin typeface="Times New Roman" panose="02020603050405020304" pitchFamily="18" charset="0"/>
                <a:cs typeface="Times New Roman" panose="02020603050405020304" pitchFamily="18" charset="0"/>
              </a:rPr>
              <a:t>Zodpey</a:t>
            </a:r>
            <a:r>
              <a:rPr lang="en-US" sz="2000" dirty="0">
                <a:latin typeface="Times New Roman" panose="02020603050405020304" pitchFamily="18" charset="0"/>
                <a:cs typeface="Times New Roman" panose="02020603050405020304" pitchFamily="18" charset="0"/>
              </a:rPr>
              <a:t> S. Size, composition and distribution of health workforce in India: why, and where to invest? Hum </a:t>
            </a:r>
            <a:r>
              <a:rPr lang="en-US" sz="2000" dirty="0" err="1">
                <a:latin typeface="Times New Roman" panose="02020603050405020304" pitchFamily="18" charset="0"/>
                <a:cs typeface="Times New Roman" panose="02020603050405020304" pitchFamily="18" charset="0"/>
              </a:rPr>
              <a:t>Resour</a:t>
            </a:r>
            <a:r>
              <a:rPr lang="en-US" sz="2000" dirty="0">
                <a:latin typeface="Times New Roman" panose="02020603050405020304" pitchFamily="18" charset="0"/>
                <a:cs typeface="Times New Roman" panose="02020603050405020304" pitchFamily="18" charset="0"/>
              </a:rPr>
              <a:t> Health. 2021 Mar 22;19(1):39. </a:t>
            </a:r>
            <a:r>
              <a:rPr lang="en-US" sz="2000" dirty="0" err="1">
                <a:latin typeface="Times New Roman" panose="02020603050405020304" pitchFamily="18" charset="0"/>
                <a:cs typeface="Times New Roman" panose="02020603050405020304" pitchFamily="18" charset="0"/>
              </a:rPr>
              <a:t>doi</a:t>
            </a:r>
            <a:r>
              <a:rPr lang="en-US" sz="2000" dirty="0">
                <a:latin typeface="Times New Roman" panose="02020603050405020304" pitchFamily="18" charset="0"/>
                <a:cs typeface="Times New Roman" panose="02020603050405020304" pitchFamily="18" charset="0"/>
              </a:rPr>
              <a:t>: 10.1186/s12960-021-00575-2. </a:t>
            </a:r>
            <a:r>
              <a:rPr lang="en-US" sz="2000" dirty="0" err="1">
                <a:latin typeface="Times New Roman" panose="02020603050405020304" pitchFamily="18" charset="0"/>
                <a:cs typeface="Times New Roman" panose="02020603050405020304" pitchFamily="18" charset="0"/>
              </a:rPr>
              <a:t>PMID</a:t>
            </a:r>
            <a:r>
              <a:rPr lang="en-US" sz="2000" dirty="0">
                <a:latin typeface="Times New Roman" panose="02020603050405020304" pitchFamily="18" charset="0"/>
                <a:cs typeface="Times New Roman" panose="02020603050405020304" pitchFamily="18" charset="0"/>
              </a:rPr>
              <a:t>: 33752675; </a:t>
            </a:r>
            <a:r>
              <a:rPr lang="en-US" sz="2000" dirty="0" err="1">
                <a:latin typeface="Times New Roman" panose="02020603050405020304" pitchFamily="18" charset="0"/>
                <a:cs typeface="Times New Roman" panose="02020603050405020304" pitchFamily="18" charset="0"/>
              </a:rPr>
              <a:t>PMCID</a:t>
            </a:r>
            <a:r>
              <a:rPr lang="en-US" sz="2000" dirty="0">
                <a:latin typeface="Times New Roman" panose="02020603050405020304" pitchFamily="18" charset="0"/>
                <a:cs typeface="Times New Roman" panose="02020603050405020304" pitchFamily="18" charset="0"/>
              </a:rPr>
              <a:t>: PMC7983088.</a:t>
            </a:r>
          </a:p>
          <a:p>
            <a:r>
              <a:rPr lang="en-US" sz="2000" dirty="0">
                <a:latin typeface="Times New Roman" panose="02020603050405020304" pitchFamily="18" charset="0"/>
                <a:cs typeface="Times New Roman" panose="02020603050405020304" pitchFamily="18" charset="0"/>
              </a:rPr>
              <a:t>Karan A, </a:t>
            </a:r>
            <a:r>
              <a:rPr lang="en-US" sz="2000" dirty="0" err="1">
                <a:latin typeface="Times New Roman" panose="02020603050405020304" pitchFamily="18" charset="0"/>
                <a:cs typeface="Times New Roman" panose="02020603050405020304" pitchFamily="18" charset="0"/>
              </a:rPr>
              <a:t>Negandhi</a:t>
            </a:r>
            <a:r>
              <a:rPr lang="en-US" sz="2000" dirty="0">
                <a:latin typeface="Times New Roman" panose="02020603050405020304" pitchFamily="18" charset="0"/>
                <a:cs typeface="Times New Roman" panose="02020603050405020304" pitchFamily="18" charset="0"/>
              </a:rPr>
              <a:t> H, Hussain S, Zapata T, </a:t>
            </a:r>
            <a:r>
              <a:rPr lang="en-US" sz="2000" dirty="0" err="1">
                <a:latin typeface="Times New Roman" panose="02020603050405020304" pitchFamily="18" charset="0"/>
                <a:cs typeface="Times New Roman" panose="02020603050405020304" pitchFamily="18" charset="0"/>
              </a:rPr>
              <a:t>Mairembam</a:t>
            </a:r>
            <a:r>
              <a:rPr lang="en-US" sz="2000" dirty="0">
                <a:latin typeface="Times New Roman" panose="02020603050405020304" pitchFamily="18" charset="0"/>
                <a:cs typeface="Times New Roman" panose="02020603050405020304" pitchFamily="18" charset="0"/>
              </a:rPr>
              <a:t> D, De </a:t>
            </a:r>
            <a:r>
              <a:rPr lang="en-US" sz="2000" dirty="0" err="1">
                <a:latin typeface="Times New Roman" panose="02020603050405020304" pitchFamily="18" charset="0"/>
                <a:cs typeface="Times New Roman" panose="02020603050405020304" pitchFamily="18" charset="0"/>
              </a:rPr>
              <a:t>Graeve</a:t>
            </a:r>
            <a:r>
              <a:rPr lang="en-US" sz="2000" dirty="0">
                <a:latin typeface="Times New Roman" panose="02020603050405020304" pitchFamily="18" charset="0"/>
                <a:cs typeface="Times New Roman" panose="02020603050405020304" pitchFamily="18" charset="0"/>
              </a:rPr>
              <a:t> H, et al. Size, composition and distribution of health workforce in India: why, and where to invest? Human Resources for Health [Internet]. 2021 Mar 22;19(1). Available from: </a:t>
            </a:r>
            <a:r>
              <a:rPr lang="en-US" sz="2000" dirty="0">
                <a:latin typeface="Times New Roman" panose="02020603050405020304" pitchFamily="18" charset="0"/>
                <a:cs typeface="Times New Roman" panose="02020603050405020304" pitchFamily="18" charset="0"/>
                <a:hlinkClick r:id="rId3"/>
              </a:rPr>
              <a:t>https://human-resources-health.biomedcentral.com/articles/10.1186/s12960-021-00575-2</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‌National Health Systems Resource Centre. All State Infographic [Internet]. New Delhi: National Health Systems Resource Centre; 2021 [cited 2024 Jun 23]. Available from: </a:t>
            </a:r>
            <a:r>
              <a:rPr lang="en-US" sz="2000" dirty="0">
                <a:latin typeface="Times New Roman" panose="02020603050405020304" pitchFamily="18" charset="0"/>
                <a:cs typeface="Times New Roman" panose="02020603050405020304" pitchFamily="18" charset="0"/>
                <a:hlinkClick r:id="rId4"/>
              </a:rPr>
              <a:t>https://nhsrcindia.org/sites/default/files/2021-06/All%20State%20Infographic__INNER_0.pdf</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7E4E99DB-8AD1-D52F-D8F4-9D4510A50D50}"/>
              </a:ext>
            </a:extLst>
          </p:cNvPr>
          <p:cNvGraphicFramePr/>
          <p:nvPr/>
        </p:nvGraphicFramePr>
        <p:xfrm>
          <a:off x="147484" y="167148"/>
          <a:ext cx="11965858" cy="13961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Rounded Corners 5">
            <a:extLst>
              <a:ext uri="{FF2B5EF4-FFF2-40B4-BE49-F238E27FC236}">
                <a16:creationId xmlns:a16="http://schemas.microsoft.com/office/drawing/2014/main" id="{225D2398-D033-EFBB-6101-4267C60356A9}"/>
              </a:ext>
            </a:extLst>
          </p:cNvPr>
          <p:cNvSpPr/>
          <p:nvPr/>
        </p:nvSpPr>
        <p:spPr>
          <a:xfrm>
            <a:off x="43718" y="167148"/>
            <a:ext cx="12104563" cy="973277"/>
          </a:xfrm>
          <a:prstGeom prst="roundRect">
            <a:avLst/>
          </a:prstGeom>
          <a:solidFill>
            <a:schemeClr val="tx2">
              <a:lumMod val="10000"/>
              <a:lumOff val="90000"/>
            </a:schemeClr>
          </a:solidFill>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b="1" dirty="0">
                <a:latin typeface="Times New Roman" panose="02020603050405020304" pitchFamily="18" charset="0"/>
                <a:cs typeface="Times New Roman" panose="02020603050405020304" pitchFamily="18" charset="0"/>
              </a:rPr>
              <a:t>Landscape Analysis of Human Resources for Health - Punjab, India</a:t>
            </a:r>
          </a:p>
          <a:p>
            <a:pPr algn="ctr"/>
            <a:r>
              <a:rPr lang="en-US" sz="1400" b="1" dirty="0">
                <a:latin typeface="Times New Roman" panose="02020603050405020304" pitchFamily="18" charset="0"/>
                <a:cs typeface="Times New Roman" panose="02020603050405020304" pitchFamily="18" charset="0"/>
              </a:rPr>
              <a:t>Guide Name : Mr. Chander Pal Thakur &amp; Done by : Kovid Gupta (PG/23/051)</a:t>
            </a:r>
          </a:p>
          <a:p>
            <a:pPr algn="ctr"/>
            <a:r>
              <a:rPr lang="en-US" sz="1400" b="1" dirty="0" err="1">
                <a:latin typeface="Times New Roman" panose="02020603050405020304" pitchFamily="18" charset="0"/>
                <a:cs typeface="Times New Roman" panose="02020603050405020304" pitchFamily="18" charset="0"/>
              </a:rPr>
              <a:t>IQVIA</a:t>
            </a:r>
            <a:endParaRPr lang="en-IN" sz="1400" b="1" dirty="0">
              <a:latin typeface="Times New Roman" panose="02020603050405020304" pitchFamily="18" charset="0"/>
              <a:cs typeface="Times New Roman" panose="02020603050405020304" pitchFamily="18" charset="0"/>
            </a:endParaRPr>
          </a:p>
        </p:txBody>
      </p:sp>
      <p:pic>
        <p:nvPicPr>
          <p:cNvPr id="1026" name="Picture 2" descr="IIHMR Delhi: International Inst. of Health Mgmt. Research - Fees, Admission">
            <a:extLst>
              <a:ext uri="{FF2B5EF4-FFF2-40B4-BE49-F238E27FC236}">
                <a16:creationId xmlns:a16="http://schemas.microsoft.com/office/drawing/2014/main" id="{6BE371DB-6BC4-0F25-7438-7BE9D0D4A94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7484" y="334297"/>
            <a:ext cx="2802193" cy="44982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4D6EEE3-7A9E-B268-2D68-175E4864B54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74942" y="334297"/>
            <a:ext cx="2369574" cy="44982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1A3CF76-728E-E2BD-733C-308F1926F5F7}"/>
              </a:ext>
            </a:extLst>
          </p:cNvPr>
          <p:cNvSpPr txBox="1"/>
          <p:nvPr/>
        </p:nvSpPr>
        <p:spPr>
          <a:xfrm>
            <a:off x="147484" y="1250588"/>
            <a:ext cx="2635045" cy="1631216"/>
          </a:xfrm>
          <a:prstGeom prst="rect">
            <a:avLst/>
          </a:prstGeom>
          <a:solidFill>
            <a:schemeClr val="tx2">
              <a:lumMod val="10000"/>
              <a:lumOff val="9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1600" b="1" dirty="0">
                <a:latin typeface="Times New Roman" panose="02020603050405020304" pitchFamily="18" charset="0"/>
                <a:cs typeface="Times New Roman" panose="02020603050405020304" pitchFamily="18" charset="0"/>
              </a:rPr>
              <a:t>INTRODUCTION</a:t>
            </a:r>
          </a:p>
          <a:p>
            <a:r>
              <a:rPr lang="en-US" sz="1000" b="1" dirty="0">
                <a:latin typeface="Times New Roman" panose="02020603050405020304" pitchFamily="18" charset="0"/>
                <a:cs typeface="Times New Roman" panose="02020603050405020304" pitchFamily="18" charset="0"/>
              </a:rPr>
              <a:t>Objective:</a:t>
            </a:r>
            <a:r>
              <a:rPr lang="en-US" sz="1000" dirty="0">
                <a:latin typeface="Times New Roman" panose="02020603050405020304" pitchFamily="18" charset="0"/>
                <a:cs typeface="Times New Roman" panose="02020603050405020304" pitchFamily="18" charset="0"/>
              </a:rPr>
              <a:t> To assess the current status of human resources for health (HRH) in Punjab, India, and identify gaps, challenges, and opportunities for improvement.</a:t>
            </a:r>
          </a:p>
          <a:p>
            <a:r>
              <a:rPr lang="en-US" sz="1000" b="1" dirty="0">
                <a:latin typeface="Times New Roman" panose="02020603050405020304" pitchFamily="18" charset="0"/>
                <a:cs typeface="Times New Roman" panose="02020603050405020304" pitchFamily="18" charset="0"/>
              </a:rPr>
              <a:t>Scope:</a:t>
            </a:r>
            <a:r>
              <a:rPr lang="en-US" sz="1000" dirty="0">
                <a:latin typeface="Times New Roman" panose="02020603050405020304" pitchFamily="18" charset="0"/>
                <a:cs typeface="Times New Roman" panose="02020603050405020304" pitchFamily="18" charset="0"/>
              </a:rPr>
              <a:t> Covers various healthcare cadres including doctors, nurses, allied health professionals, and support staff.</a:t>
            </a:r>
          </a:p>
          <a:p>
            <a:endParaRPr lang="en-IN" sz="14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5899638-3296-5918-4E43-2AF2797ECEC0}"/>
              </a:ext>
            </a:extLst>
          </p:cNvPr>
          <p:cNvSpPr txBox="1"/>
          <p:nvPr/>
        </p:nvSpPr>
        <p:spPr>
          <a:xfrm>
            <a:off x="158571" y="3025007"/>
            <a:ext cx="2635044" cy="1612236"/>
          </a:xfrm>
          <a:prstGeom prst="rect">
            <a:avLst/>
          </a:prstGeom>
          <a:solidFill>
            <a:schemeClr val="tx2">
              <a:lumMod val="10000"/>
              <a:lumOff val="9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1600" b="1" dirty="0">
                <a:latin typeface="Times New Roman" panose="02020603050405020304" pitchFamily="18" charset="0"/>
                <a:cs typeface="Times New Roman" panose="02020603050405020304" pitchFamily="18" charset="0"/>
              </a:rPr>
              <a:t>METHODOLOGY</a:t>
            </a:r>
          </a:p>
          <a:p>
            <a:r>
              <a:rPr lang="en-US" sz="1000" b="1" dirty="0">
                <a:latin typeface="Times New Roman" panose="02020603050405020304" pitchFamily="18" charset="0"/>
                <a:cs typeface="Times New Roman" panose="02020603050405020304" pitchFamily="18" charset="0"/>
              </a:rPr>
              <a:t>Data Collection: </a:t>
            </a:r>
            <a:r>
              <a:rPr lang="en-US" sz="1000" dirty="0">
                <a:latin typeface="Times New Roman" panose="02020603050405020304" pitchFamily="18" charset="0"/>
                <a:cs typeface="Times New Roman" panose="02020603050405020304" pitchFamily="18" charset="0"/>
              </a:rPr>
              <a:t>Surveys, Interviews, Government Records, and Health Facility Assessments</a:t>
            </a:r>
          </a:p>
          <a:p>
            <a:pPr algn="just">
              <a:lnSpc>
                <a:spcPct val="107000"/>
              </a:lnSpc>
              <a:spcAft>
                <a:spcPts val="800"/>
              </a:spcAft>
            </a:pPr>
            <a:r>
              <a:rPr lang="en-US" sz="1000" b="1" dirty="0">
                <a:latin typeface="Times New Roman" panose="02020603050405020304" pitchFamily="18" charset="0"/>
                <a:cs typeface="Times New Roman" panose="02020603050405020304" pitchFamily="18" charset="0"/>
              </a:rPr>
              <a:t>Data Analysis: </a:t>
            </a:r>
            <a:r>
              <a:rPr lang="en-IN" sz="1000" kern="100" dirty="0">
                <a:effectLst/>
                <a:latin typeface="Times New Roman" panose="02020603050405020304" pitchFamily="18" charset="0"/>
                <a:ea typeface="Calibri" panose="020F0502020204030204" pitchFamily="34" charset="0"/>
                <a:cs typeface="Times New Roman" panose="02020603050405020304" pitchFamily="18" charset="0"/>
              </a:rPr>
              <a:t>The secondary data was organized and analysed to identify trends, patterns, and gaps in HRH in Punjab.</a:t>
            </a:r>
            <a:endParaRPr lang="en-IN" sz="10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1400" b="1"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9AB264C9-439C-B5BA-277C-FCE1A8352B0E}"/>
              </a:ext>
            </a:extLst>
          </p:cNvPr>
          <p:cNvSpPr txBox="1"/>
          <p:nvPr/>
        </p:nvSpPr>
        <p:spPr>
          <a:xfrm>
            <a:off x="5437767" y="1249375"/>
            <a:ext cx="2635044" cy="2400657"/>
          </a:xfrm>
          <a:prstGeom prst="rect">
            <a:avLst/>
          </a:prstGeom>
          <a:solidFill>
            <a:schemeClr val="tx2">
              <a:lumMod val="10000"/>
              <a:lumOff val="9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1600" b="1" dirty="0">
                <a:latin typeface="Times New Roman" panose="02020603050405020304" pitchFamily="18" charset="0"/>
                <a:cs typeface="Times New Roman" panose="02020603050405020304" pitchFamily="18" charset="0"/>
              </a:rPr>
              <a:t>RESULTS</a:t>
            </a:r>
          </a:p>
          <a:p>
            <a:r>
              <a:rPr lang="en-US" sz="1000" dirty="0">
                <a:latin typeface="Times New Roman" panose="02020603050405020304" pitchFamily="18" charset="0"/>
                <a:cs typeface="Times New Roman" panose="02020603050405020304" pitchFamily="18" charset="0"/>
              </a:rPr>
              <a:t>1. Prioritize and fill vacant </a:t>
            </a:r>
            <a:r>
              <a:rPr lang="en-US" sz="1000" dirty="0" err="1">
                <a:latin typeface="Times New Roman" panose="02020603050405020304" pitchFamily="18" charset="0"/>
                <a:cs typeface="Times New Roman" panose="02020603050405020304" pitchFamily="18" charset="0"/>
              </a:rPr>
              <a:t>SPMU</a:t>
            </a:r>
            <a:r>
              <a:rPr lang="en-US" sz="1000" dirty="0">
                <a:latin typeface="Times New Roman" panose="02020603050405020304" pitchFamily="18" charset="0"/>
                <a:cs typeface="Times New Roman" panose="02020603050405020304" pitchFamily="18" charset="0"/>
              </a:rPr>
              <a:t> positions through targeted recruitment and streamlined appointments.</a:t>
            </a:r>
          </a:p>
          <a:p>
            <a:r>
              <a:rPr lang="en-US" sz="1000" dirty="0">
                <a:latin typeface="Times New Roman" panose="02020603050405020304" pitchFamily="18" charset="0"/>
                <a:cs typeface="Times New Roman" panose="02020603050405020304" pitchFamily="18" charset="0"/>
              </a:rPr>
              <a:t>2. Implement a needs-based staffing model and redeploy trained staff to high-demand facilities</a:t>
            </a:r>
            <a:r>
              <a:rPr lang="en-US" sz="1000" dirty="0"/>
              <a:t>.</a:t>
            </a:r>
          </a:p>
          <a:p>
            <a:r>
              <a:rPr lang="en-US" sz="1000" dirty="0">
                <a:latin typeface="Times New Roman" panose="02020603050405020304" pitchFamily="18" charset="0"/>
                <a:cs typeface="Times New Roman" panose="02020603050405020304" pitchFamily="18" charset="0"/>
              </a:rPr>
              <a:t>3. Conduct regular </a:t>
            </a:r>
            <a:r>
              <a:rPr lang="en-US" sz="1000" dirty="0" err="1">
                <a:latin typeface="Times New Roman" panose="02020603050405020304" pitchFamily="18" charset="0"/>
                <a:cs typeface="Times New Roman" panose="02020603050405020304" pitchFamily="18" charset="0"/>
              </a:rPr>
              <a:t>KPI</a:t>
            </a:r>
            <a:r>
              <a:rPr lang="en-US" sz="1000" dirty="0">
                <a:latin typeface="Times New Roman" panose="02020603050405020304" pitchFamily="18" charset="0"/>
                <a:cs typeface="Times New Roman" panose="02020603050405020304" pitchFamily="18" charset="0"/>
              </a:rPr>
              <a:t> reviews and established an HRMIS for improved workforce management</a:t>
            </a:r>
            <a:r>
              <a:rPr lang="en-US" sz="1000" dirty="0"/>
              <a:t>.</a:t>
            </a:r>
          </a:p>
          <a:p>
            <a:r>
              <a:rPr lang="en-US" sz="1000" dirty="0">
                <a:latin typeface="Times New Roman" panose="02020603050405020304" pitchFamily="18" charset="0"/>
                <a:cs typeface="Times New Roman" panose="02020603050405020304" pitchFamily="18" charset="0"/>
              </a:rPr>
              <a:t>4. Deploy AYUSH FMOs to underserved areas and establish a grievance redressal mechanism</a:t>
            </a:r>
            <a:r>
              <a:rPr lang="en-US" sz="1000" dirty="0"/>
              <a:t>.</a:t>
            </a:r>
          </a:p>
          <a:p>
            <a:r>
              <a:rPr lang="en-US" sz="1000" dirty="0">
                <a:latin typeface="Times New Roman" panose="02020603050405020304" pitchFamily="18" charset="0"/>
                <a:cs typeface="Times New Roman" panose="02020603050405020304" pitchFamily="18" charset="0"/>
              </a:rPr>
              <a:t>5. Increase medical workforce generation and implement staffing policies based on healthcare </a:t>
            </a:r>
            <a:r>
              <a:rPr lang="en-US" sz="1400" dirty="0">
                <a:latin typeface="Times New Roman" panose="02020603050405020304" pitchFamily="18" charset="0"/>
                <a:cs typeface="Times New Roman" panose="02020603050405020304" pitchFamily="18" charset="0"/>
              </a:rPr>
              <a:t>needs.</a:t>
            </a:r>
          </a:p>
        </p:txBody>
      </p:sp>
      <p:sp>
        <p:nvSpPr>
          <p:cNvPr id="27" name="TextBox 26">
            <a:extLst>
              <a:ext uri="{FF2B5EF4-FFF2-40B4-BE49-F238E27FC236}">
                <a16:creationId xmlns:a16="http://schemas.microsoft.com/office/drawing/2014/main" id="{61DAF6DF-3B4F-6715-68E8-6A8A4283E480}"/>
              </a:ext>
            </a:extLst>
          </p:cNvPr>
          <p:cNvSpPr txBox="1"/>
          <p:nvPr/>
        </p:nvSpPr>
        <p:spPr>
          <a:xfrm>
            <a:off x="8136267" y="3743578"/>
            <a:ext cx="3869345" cy="2800767"/>
          </a:xfrm>
          <a:prstGeom prst="rect">
            <a:avLst/>
          </a:prstGeom>
          <a:solidFill>
            <a:schemeClr val="tx2">
              <a:lumMod val="10000"/>
              <a:lumOff val="9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1600" b="1" dirty="0">
                <a:latin typeface="Times New Roman" panose="02020603050405020304" pitchFamily="18" charset="0"/>
                <a:cs typeface="Times New Roman" panose="02020603050405020304" pitchFamily="18" charset="0"/>
              </a:rPr>
              <a:t>CONCLUSION</a:t>
            </a:r>
          </a:p>
          <a:p>
            <a:r>
              <a:rPr lang="en-US" sz="1000" dirty="0">
                <a:latin typeface="Times New Roman" panose="02020603050405020304" pitchFamily="18" charset="0"/>
                <a:cs typeface="Times New Roman" panose="02020603050405020304" pitchFamily="18" charset="0"/>
              </a:rPr>
              <a:t>The healthcare workforce in Punjab faces significant challenges due to disparities in the distribution of medical professionals and facilities. Despite a 9.85% annual growth in registered nurses and midwives from 2010 to 2017, shortages persist, especially in rural areas. The doctor-to-nurse ratio is 6.4:1, higher than the national average. Resources are unevenly distributed, with Amritsar, Ludhiana, and Patiala housing a substantial portion of healthcare infrastructure, while </a:t>
            </a:r>
            <a:r>
              <a:rPr lang="en-US" sz="1000" dirty="0" err="1">
                <a:latin typeface="Times New Roman" panose="02020603050405020304" pitchFamily="18" charset="0"/>
                <a:cs typeface="Times New Roman" panose="02020603050405020304" pitchFamily="18" charset="0"/>
              </a:rPr>
              <a:t>Fatehgarh</a:t>
            </a:r>
            <a:r>
              <a:rPr lang="en-US" sz="1000" dirty="0">
                <a:latin typeface="Times New Roman" panose="02020603050405020304" pitchFamily="18" charset="0"/>
                <a:cs typeface="Times New Roman" panose="02020603050405020304" pitchFamily="18" charset="0"/>
              </a:rPr>
              <a:t> Sahib, </a:t>
            </a:r>
            <a:r>
              <a:rPr lang="en-US" sz="1000" dirty="0" err="1">
                <a:latin typeface="Times New Roman" panose="02020603050405020304" pitchFamily="18" charset="0"/>
                <a:cs typeface="Times New Roman" panose="02020603050405020304" pitchFamily="18" charset="0"/>
              </a:rPr>
              <a:t>Fazilka</a:t>
            </a:r>
            <a:r>
              <a:rPr lang="en-US" sz="1000" dirty="0">
                <a:latin typeface="Times New Roman" panose="02020603050405020304" pitchFamily="18" charset="0"/>
                <a:cs typeface="Times New Roman" panose="02020603050405020304" pitchFamily="18" charset="0"/>
              </a:rPr>
              <a:t>, and Pathankot face severe shortages. Urban areas have better access to healthcare, exacerbating rural underservice. Efforts to improve the situation include increasing medical college intakes, though the overall density remains below WHO standards. Governance issues include a lack of specialist and public health cadres. Immediate actions involve filling vacancies and needs-based staffing; mid-term measures include performance monitoring and HRMIS implementation; long-term strategies focus on increasing workforce and retention through incentives.</a:t>
            </a:r>
            <a:endParaRPr lang="en-IN" sz="1000" dirty="0">
              <a:latin typeface="Times New Roman" panose="02020603050405020304" pitchFamily="18" charset="0"/>
              <a:cs typeface="Times New Roman" panose="02020603050405020304" pitchFamily="18" charset="0"/>
            </a:endParaRPr>
          </a:p>
        </p:txBody>
      </p:sp>
      <p:sp>
        <p:nvSpPr>
          <p:cNvPr id="32" name="TextBox 31">
            <a:extLst>
              <a:ext uri="{FF2B5EF4-FFF2-40B4-BE49-F238E27FC236}">
                <a16:creationId xmlns:a16="http://schemas.microsoft.com/office/drawing/2014/main" id="{CD2123A1-B7CB-20DC-FD13-7BBA49FDB39B}"/>
              </a:ext>
            </a:extLst>
          </p:cNvPr>
          <p:cNvSpPr txBox="1"/>
          <p:nvPr/>
        </p:nvSpPr>
        <p:spPr>
          <a:xfrm>
            <a:off x="2897381" y="1249375"/>
            <a:ext cx="2447705" cy="5024452"/>
          </a:xfrm>
          <a:prstGeom prst="rect">
            <a:avLst/>
          </a:prstGeom>
          <a:solidFill>
            <a:schemeClr val="tx2">
              <a:lumMod val="10000"/>
              <a:lumOff val="9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1600" b="1" dirty="0">
                <a:latin typeface="Times New Roman" panose="02020603050405020304" pitchFamily="18" charset="0"/>
                <a:cs typeface="Times New Roman" panose="02020603050405020304" pitchFamily="18" charset="0"/>
              </a:rPr>
              <a:t>Key Findings</a:t>
            </a:r>
          </a:p>
          <a:p>
            <a:r>
              <a:rPr lang="en-US" sz="1050" b="1" dirty="0">
                <a:latin typeface="Times New Roman" panose="02020603050405020304" pitchFamily="18" charset="0"/>
                <a:cs typeface="Times New Roman" panose="02020603050405020304" pitchFamily="18" charset="0"/>
              </a:rPr>
              <a:t>1. Current Workforce Statistics:</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Doctors:</a:t>
            </a:r>
            <a:r>
              <a:rPr lang="en-US" sz="1050" dirty="0">
                <a:latin typeface="Times New Roman" panose="02020603050405020304" pitchFamily="18" charset="0"/>
                <a:cs typeface="Times New Roman" panose="02020603050405020304" pitchFamily="18" charset="0"/>
              </a:rPr>
              <a:t>  8.8 per 10, 000 population</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Nurses: </a:t>
            </a:r>
            <a:r>
              <a:rPr lang="en-US" sz="1050" dirty="0">
                <a:latin typeface="Times New Roman" panose="02020603050405020304" pitchFamily="18" charset="0"/>
                <a:cs typeface="Times New Roman" panose="02020603050405020304" pitchFamily="18" charset="0"/>
              </a:rPr>
              <a:t>17.1 per 10,000 population</a:t>
            </a:r>
          </a:p>
          <a:p>
            <a:r>
              <a:rPr lang="en-US" sz="1050" b="1" dirty="0">
                <a:latin typeface="Times New Roman" panose="02020603050405020304" pitchFamily="18" charset="0"/>
                <a:cs typeface="Times New Roman" panose="02020603050405020304" pitchFamily="18" charset="0"/>
              </a:rPr>
              <a:t>2. Distribution Across Regions:</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Urban Areas:</a:t>
            </a:r>
            <a:r>
              <a:rPr lang="en-US" sz="1050" dirty="0">
                <a:latin typeface="Times New Roman" panose="02020603050405020304" pitchFamily="18" charset="0"/>
                <a:cs typeface="Times New Roman" panose="02020603050405020304" pitchFamily="18" charset="0"/>
              </a:rPr>
              <a:t> Higher concentration of doctors and specialists.</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Rural Areas:</a:t>
            </a:r>
            <a:r>
              <a:rPr lang="en-US" sz="1050" dirty="0">
                <a:latin typeface="Times New Roman" panose="02020603050405020304" pitchFamily="18" charset="0"/>
                <a:cs typeface="Times New Roman" panose="02020603050405020304" pitchFamily="18" charset="0"/>
              </a:rPr>
              <a:t> Shortage of qualified healthcare professionals, leading to over-reliance on primary healthcare providers.</a:t>
            </a:r>
          </a:p>
          <a:p>
            <a:r>
              <a:rPr lang="en-US" sz="1050" b="1" dirty="0">
                <a:latin typeface="Times New Roman" panose="02020603050405020304" pitchFamily="18" charset="0"/>
                <a:cs typeface="Times New Roman" panose="02020603050405020304" pitchFamily="18" charset="0"/>
              </a:rPr>
              <a:t>3. Educational &amp; Training Institutions:</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Medical Colleges:</a:t>
            </a:r>
            <a:r>
              <a:rPr lang="en-US" sz="1050" dirty="0">
                <a:latin typeface="Times New Roman" panose="02020603050405020304" pitchFamily="18" charset="0"/>
                <a:cs typeface="Times New Roman" panose="02020603050405020304" pitchFamily="18" charset="0"/>
              </a:rPr>
              <a:t> 10</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Nursing Schools:</a:t>
            </a:r>
            <a:r>
              <a:rPr lang="en-US" sz="1050" dirty="0">
                <a:latin typeface="Times New Roman" panose="02020603050405020304" pitchFamily="18" charset="0"/>
                <a:cs typeface="Times New Roman" panose="02020603050405020304" pitchFamily="18" charset="0"/>
              </a:rPr>
              <a:t> 25</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Allied Health Institutes:</a:t>
            </a:r>
            <a:r>
              <a:rPr lang="en-US" sz="1050" dirty="0">
                <a:latin typeface="Times New Roman" panose="02020603050405020304" pitchFamily="18" charset="0"/>
                <a:cs typeface="Times New Roman" panose="02020603050405020304" pitchFamily="18" charset="0"/>
              </a:rPr>
              <a:t> 15</a:t>
            </a:r>
          </a:p>
          <a:p>
            <a:r>
              <a:rPr lang="en-US" sz="1050" b="1" dirty="0">
                <a:latin typeface="Times New Roman" panose="02020603050405020304" pitchFamily="18" charset="0"/>
                <a:cs typeface="Times New Roman" panose="02020603050405020304" pitchFamily="18" charset="0"/>
              </a:rPr>
              <a:t>4. Challenges Identified:</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Urban-Rural Disparity:</a:t>
            </a:r>
            <a:r>
              <a:rPr lang="en-US" sz="1050" dirty="0">
                <a:latin typeface="Times New Roman" panose="02020603050405020304" pitchFamily="18" charset="0"/>
                <a:cs typeface="Times New Roman" panose="02020603050405020304" pitchFamily="18" charset="0"/>
              </a:rPr>
              <a:t> Significant difference in HRH availability.</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Training Gaps:</a:t>
            </a:r>
            <a:r>
              <a:rPr lang="en-US" sz="1050" dirty="0">
                <a:latin typeface="Times New Roman" panose="02020603050405020304" pitchFamily="18" charset="0"/>
                <a:cs typeface="Times New Roman" panose="02020603050405020304" pitchFamily="18" charset="0"/>
              </a:rPr>
              <a:t> Insufficient continuous professional development.</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Retention Issues:</a:t>
            </a:r>
            <a:r>
              <a:rPr lang="en-US" sz="1050" dirty="0">
                <a:latin typeface="Times New Roman" panose="02020603050405020304" pitchFamily="18" charset="0"/>
                <a:cs typeface="Times New Roman" panose="02020603050405020304" pitchFamily="18" charset="0"/>
              </a:rPr>
              <a:t> High turnover rates in rural areas due to lack of incentives and career growth opportunities.</a:t>
            </a:r>
          </a:p>
          <a:p>
            <a:r>
              <a:rPr lang="en-US" sz="1050" b="1" dirty="0">
                <a:latin typeface="Times New Roman" panose="02020603050405020304" pitchFamily="18" charset="0"/>
                <a:cs typeface="Times New Roman" panose="02020603050405020304" pitchFamily="18" charset="0"/>
              </a:rPr>
              <a:t>5. Opportunities for Improvement:</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Policy Interventions:</a:t>
            </a:r>
            <a:r>
              <a:rPr lang="en-US" sz="1050" dirty="0">
                <a:latin typeface="Times New Roman" panose="02020603050405020304" pitchFamily="18" charset="0"/>
                <a:cs typeface="Times New Roman" panose="02020603050405020304" pitchFamily="18" charset="0"/>
              </a:rPr>
              <a:t> Enhancing rural postings with better incentives.</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Training Programs:</a:t>
            </a:r>
            <a:r>
              <a:rPr lang="en-US" sz="1050" dirty="0">
                <a:latin typeface="Times New Roman" panose="02020603050405020304" pitchFamily="18" charset="0"/>
                <a:cs typeface="Times New Roman" panose="02020603050405020304" pitchFamily="18" charset="0"/>
              </a:rPr>
              <a:t> Establishing continuous education and training programs.</a:t>
            </a:r>
          </a:p>
          <a:p>
            <a:pPr>
              <a:buFont typeface="Arial" panose="020B0604020202020204" pitchFamily="34" charset="0"/>
              <a:buChar char="•"/>
            </a:pPr>
            <a:r>
              <a:rPr lang="en-US" sz="1050" b="1" dirty="0">
                <a:latin typeface="Times New Roman" panose="02020603050405020304" pitchFamily="18" charset="0"/>
                <a:cs typeface="Times New Roman" panose="02020603050405020304" pitchFamily="18" charset="0"/>
              </a:rPr>
              <a:t>Innovative Solutions:</a:t>
            </a:r>
            <a:r>
              <a:rPr lang="en-US" sz="1050" dirty="0">
                <a:latin typeface="Times New Roman" panose="02020603050405020304" pitchFamily="18" charset="0"/>
                <a:cs typeface="Times New Roman" panose="02020603050405020304" pitchFamily="18" charset="0"/>
              </a:rPr>
              <a:t> Telemedicine and mobile health units to bridge the gap.</a:t>
            </a:r>
          </a:p>
        </p:txBody>
      </p:sp>
      <p:pic>
        <p:nvPicPr>
          <p:cNvPr id="2" name="Picture 1">
            <a:extLst>
              <a:ext uri="{FF2B5EF4-FFF2-40B4-BE49-F238E27FC236}">
                <a16:creationId xmlns:a16="http://schemas.microsoft.com/office/drawing/2014/main" id="{2E3D46E0-9459-8040-42EC-E69CF4C00A83}"/>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bwMode="auto">
          <a:xfrm>
            <a:off x="8136267" y="1249375"/>
            <a:ext cx="3869344" cy="2400657"/>
          </a:xfrm>
          <a:prstGeom prst="rect">
            <a:avLst/>
          </a:prstGeom>
          <a:noFill/>
          <a:ln w="3175">
            <a:solidFill>
              <a:schemeClr val="tx1"/>
            </a:solidFill>
          </a:ln>
          <a:effectLst/>
        </p:spPr>
      </p:pic>
      <p:pic>
        <p:nvPicPr>
          <p:cNvPr id="5" name="Picture 4">
            <a:extLst>
              <a:ext uri="{FF2B5EF4-FFF2-40B4-BE49-F238E27FC236}">
                <a16:creationId xmlns:a16="http://schemas.microsoft.com/office/drawing/2014/main" id="{31157ABE-4C14-BBDB-20AD-06724F44C8CB}"/>
              </a:ext>
            </a:extLst>
          </p:cNvPr>
          <p:cNvPicPr>
            <a:picLocks noChangeAspect="1"/>
          </p:cNvPicPr>
          <p:nvPr/>
        </p:nvPicPr>
        <p:blipFill>
          <a:blip r:embed="rId11"/>
          <a:stretch>
            <a:fillRect/>
          </a:stretch>
        </p:blipFill>
        <p:spPr>
          <a:xfrm>
            <a:off x="5448852" y="3758982"/>
            <a:ext cx="2635044" cy="2816139"/>
          </a:xfrm>
          <a:prstGeom prst="rect">
            <a:avLst/>
          </a:prstGeom>
          <a:ln>
            <a:solidFill>
              <a:schemeClr val="tx1"/>
            </a:solidFill>
            <a:prstDash val="solid"/>
          </a:ln>
        </p:spPr>
      </p:pic>
      <p:sp>
        <p:nvSpPr>
          <p:cNvPr id="3" name="TextBox 2">
            <a:extLst>
              <a:ext uri="{FF2B5EF4-FFF2-40B4-BE49-F238E27FC236}">
                <a16:creationId xmlns:a16="http://schemas.microsoft.com/office/drawing/2014/main" id="{A57FB88A-2572-380C-590A-EAC71B7C00EB}"/>
              </a:ext>
            </a:extLst>
          </p:cNvPr>
          <p:cNvSpPr txBox="1"/>
          <p:nvPr/>
        </p:nvSpPr>
        <p:spPr>
          <a:xfrm>
            <a:off x="147484" y="4820795"/>
            <a:ext cx="2635044" cy="1754326"/>
          </a:xfrm>
          <a:prstGeom prst="rect">
            <a:avLst/>
          </a:prstGeom>
          <a:solidFill>
            <a:schemeClr val="tx2">
              <a:lumMod val="10000"/>
              <a:lumOff val="9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IN" sz="1600" b="1" dirty="0">
                <a:latin typeface="Times New Roman" panose="02020603050405020304" pitchFamily="18" charset="0"/>
                <a:cs typeface="Times New Roman" panose="02020603050405020304" pitchFamily="18" charset="0"/>
              </a:rPr>
              <a:t>BIBLIOGRAPHY</a:t>
            </a:r>
          </a:p>
          <a:p>
            <a:r>
              <a:rPr lang="en-US" sz="1000" dirty="0">
                <a:latin typeface="Times New Roman" panose="02020603050405020304" pitchFamily="18" charset="0"/>
                <a:cs typeface="Times New Roman" panose="02020603050405020304" pitchFamily="18" charset="0"/>
              </a:rPr>
              <a:t>World Health Organization. "Global Health Workforce Statistics." Accessed June 23, 2024. </a:t>
            </a:r>
            <a:r>
              <a:rPr lang="en-US" sz="1000" dirty="0" err="1">
                <a:latin typeface="Times New Roman" panose="02020603050405020304" pitchFamily="18" charset="0"/>
                <a:cs typeface="Times New Roman" panose="02020603050405020304" pitchFamily="18" charset="0"/>
              </a:rPr>
              <a:t>WHO.Ministry</a:t>
            </a:r>
            <a:r>
              <a:rPr lang="en-US" sz="1000" dirty="0">
                <a:latin typeface="Times New Roman" panose="02020603050405020304" pitchFamily="18" charset="0"/>
                <a:cs typeface="Times New Roman" panose="02020603050405020304" pitchFamily="18" charset="0"/>
              </a:rPr>
              <a:t> of Health and Family Welfare, Government of India. "National Health Profile 2023." Accessed June 23, 2024. Ministry of Health and Family </a:t>
            </a:r>
            <a:r>
              <a:rPr lang="en-US" sz="1000" dirty="0" err="1">
                <a:latin typeface="Times New Roman" panose="02020603050405020304" pitchFamily="18" charset="0"/>
                <a:cs typeface="Times New Roman" panose="02020603050405020304" pitchFamily="18" charset="0"/>
              </a:rPr>
              <a:t>Welfare.KPMG</a:t>
            </a:r>
            <a:r>
              <a:rPr lang="en-US" sz="1000" dirty="0">
                <a:latin typeface="Times New Roman" panose="02020603050405020304" pitchFamily="18" charset="0"/>
                <a:cs typeface="Times New Roman" panose="02020603050405020304" pitchFamily="18" charset="0"/>
              </a:rPr>
              <a:t> in India. "Strengthening Healthcare Workforce in India: The 2047 Agenda." Accessed June 23, 2024. KPMG.</a:t>
            </a:r>
            <a:endParaRPr lang="en-IN" sz="1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2188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latin typeface="Times New Roman" panose="02020603050405020304" pitchFamily="18" charset="0"/>
                <a:cs typeface="Times New Roman" panose="02020603050405020304" pitchFamily="18" charset="0"/>
              </a:rPr>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137652" y="2505075"/>
            <a:ext cx="5859923" cy="3684588"/>
          </a:xfrm>
        </p:spPr>
        <p:txBody>
          <a:bodyPr>
            <a:normAutofit lnSpcReduction="10000"/>
          </a:bodyPr>
          <a:lstStyle/>
          <a:p>
            <a:r>
              <a:rPr lang="en-US" sz="2000" b="1" dirty="0">
                <a:latin typeface="Times New Roman" panose="02020603050405020304" pitchFamily="18" charset="0"/>
                <a:cs typeface="Times New Roman" panose="02020603050405020304" pitchFamily="18" charset="0"/>
              </a:rPr>
              <a:t>Advanced Data Analysis</a:t>
            </a:r>
            <a:r>
              <a:rPr lang="en-US" sz="2000" dirty="0">
                <a:latin typeface="Times New Roman" panose="02020603050405020304" pitchFamily="18" charset="0"/>
                <a:cs typeface="Times New Roman" panose="02020603050405020304" pitchFamily="18" charset="0"/>
              </a:rPr>
              <a:t>: I developed proficiency in analyzing complex datasets using statistical software and data visualization tools to derive strategic insights.</a:t>
            </a:r>
          </a:p>
          <a:p>
            <a:r>
              <a:rPr lang="en-US" sz="2000" b="1" dirty="0">
                <a:latin typeface="Times New Roman" panose="02020603050405020304" pitchFamily="18" charset="0"/>
                <a:cs typeface="Times New Roman" panose="02020603050405020304" pitchFamily="18" charset="0"/>
              </a:rPr>
              <a:t>Project Management: </a:t>
            </a:r>
            <a:r>
              <a:rPr lang="en-US" sz="2000" dirty="0">
                <a:latin typeface="Times New Roman" panose="02020603050405020304" pitchFamily="18" charset="0"/>
                <a:cs typeface="Times New Roman" panose="02020603050405020304" pitchFamily="18" charset="0"/>
              </a:rPr>
              <a:t>I gained hands-on experience in coordinating project timelines, delegating tasks, and fostering team collaboration to ensure project goals were met efficiently.</a:t>
            </a:r>
          </a:p>
          <a:p>
            <a:r>
              <a:rPr lang="en-US" sz="2000" b="1" dirty="0">
                <a:latin typeface="Times New Roman" panose="02020603050405020304" pitchFamily="18" charset="0"/>
                <a:cs typeface="Times New Roman" panose="02020603050405020304" pitchFamily="18" charset="0"/>
              </a:rPr>
              <a:t>Healthcare Industry Knowledge</a:t>
            </a:r>
            <a:r>
              <a:rPr lang="en-US" sz="2000" dirty="0">
                <a:latin typeface="Times New Roman" panose="02020603050405020304" pitchFamily="18" charset="0"/>
                <a:cs typeface="Times New Roman" panose="02020603050405020304" pitchFamily="18" charset="0"/>
              </a:rPr>
              <a:t>: My internship at </a:t>
            </a:r>
            <a:r>
              <a:rPr lang="en-US" sz="2000" dirty="0" err="1">
                <a:latin typeface="Times New Roman" panose="02020603050405020304" pitchFamily="18" charset="0"/>
                <a:cs typeface="Times New Roman" panose="02020603050405020304" pitchFamily="18" charset="0"/>
              </a:rPr>
              <a:t>IQVIA</a:t>
            </a:r>
            <a:r>
              <a:rPr lang="en-US" sz="2000" dirty="0">
                <a:latin typeface="Times New Roman" panose="02020603050405020304" pitchFamily="18" charset="0"/>
                <a:cs typeface="Times New Roman" panose="02020603050405020304" pitchFamily="18" charset="0"/>
              </a:rPr>
              <a:t> deepened my understanding of the Public Health and </a:t>
            </a:r>
            <a:r>
              <a:rPr lang="en-US" sz="2000" dirty="0" err="1">
                <a:latin typeface="Times New Roman" panose="02020603050405020304" pitchFamily="18" charset="0"/>
                <a:cs typeface="Times New Roman" panose="02020603050405020304" pitchFamily="18" charset="0"/>
              </a:rPr>
              <a:t>Pharmacueticals</a:t>
            </a:r>
            <a:r>
              <a:rPr lang="en-US" sz="2000" dirty="0">
                <a:latin typeface="Times New Roman" panose="02020603050405020304" pitchFamily="18" charset="0"/>
                <a:cs typeface="Times New Roman" panose="02020603050405020304" pitchFamily="18" charset="0"/>
              </a:rPr>
              <a:t> sectors, including regulatory frameworks and market dynamics, enhancing my industry-specific expertise.</a:t>
            </a:r>
            <a:endParaRPr lang="en-IN" sz="2000" dirty="0">
              <a:latin typeface="Times New Roman" panose="02020603050405020304" pitchFamily="18" charset="0"/>
              <a:cs typeface="Times New Roman" panose="02020603050405020304" pitchFamily="18" charset="0"/>
            </a:endParaRP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latin typeface="Times New Roman" panose="02020603050405020304" pitchFamily="18" charset="0"/>
                <a:cs typeface="Times New Roman" panose="02020603050405020304" pitchFamily="18" charset="0"/>
              </a:rPr>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172200" y="2505075"/>
            <a:ext cx="5882148" cy="3684588"/>
          </a:xfrm>
        </p:spPr>
        <p:txBody>
          <a:bodyPr>
            <a:normAutofit lnSpcReduction="10000"/>
          </a:bodyPr>
          <a:lstStyle/>
          <a:p>
            <a:r>
              <a:rPr lang="en-US" sz="2000" dirty="0">
                <a:latin typeface="Times New Roman" panose="02020603050405020304" pitchFamily="18" charset="0"/>
                <a:cs typeface="Times New Roman" panose="02020603050405020304" pitchFamily="18" charset="0"/>
              </a:rPr>
              <a:t>The internship at </a:t>
            </a:r>
            <a:r>
              <a:rPr lang="en-US" sz="2000" dirty="0" err="1">
                <a:latin typeface="Times New Roman" panose="02020603050405020304" pitchFamily="18" charset="0"/>
                <a:cs typeface="Times New Roman" panose="02020603050405020304" pitchFamily="18" charset="0"/>
              </a:rPr>
              <a:t>IQVIA</a:t>
            </a:r>
            <a:r>
              <a:rPr lang="en-US" sz="2000" dirty="0">
                <a:latin typeface="Times New Roman" panose="02020603050405020304" pitchFamily="18" charset="0"/>
                <a:cs typeface="Times New Roman" panose="02020603050405020304" pitchFamily="18" charset="0"/>
              </a:rPr>
              <a:t> was a valuable learning experience that allowed me to apply theoretical knowledge in a practical setting. I appreciated the opportunity to work alongside industry professionals and contribute to meaningful projects. The skills I acquired, particularly in data analysis and project management, have equipped me with a solid foundation for future career growth in the healthcare sector.</a:t>
            </a:r>
            <a:endParaRPr lang="en-IN" sz="2000" dirty="0">
              <a:latin typeface="Times New Roman" panose="02020603050405020304" pitchFamily="18"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a:xfrm>
            <a:off x="1174532" y="320675"/>
            <a:ext cx="10515600" cy="1325563"/>
          </a:xfrm>
        </p:spPr>
        <p:txBody>
          <a:bodyPr>
            <a:normAutofit/>
          </a:bodyPr>
          <a:lstStyle/>
          <a:p>
            <a:pPr algn="ctr"/>
            <a:r>
              <a:rPr lang="en-IN" sz="4000" b="1" dirty="0">
                <a:latin typeface="Times New Roman" panose="02020603050405020304" pitchFamily="18" charset="0"/>
                <a:cs typeface="Times New Roman" panose="02020603050405020304" pitchFamily="18" charset="0"/>
              </a:rPr>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a:xfrm>
            <a:off x="186813" y="2005012"/>
            <a:ext cx="11818374" cy="4351338"/>
          </a:xfrm>
        </p:spPr>
        <p:txBody>
          <a:bodyPr>
            <a:normAutofit/>
          </a:bodyPr>
          <a:lstStyle/>
          <a:p>
            <a:r>
              <a:rPr lang="en-US" sz="2000" b="1" dirty="0">
                <a:latin typeface="Times New Roman" panose="02020603050405020304" pitchFamily="18" charset="0"/>
                <a:cs typeface="Times New Roman" panose="02020603050405020304" pitchFamily="18" charset="0"/>
              </a:rPr>
              <a:t>Streamline Data Integration: </a:t>
            </a:r>
            <a:r>
              <a:rPr lang="en-US" sz="2000" dirty="0">
                <a:latin typeface="Times New Roman" panose="02020603050405020304" pitchFamily="18" charset="0"/>
                <a:cs typeface="Times New Roman" panose="02020603050405020304" pitchFamily="18" charset="0"/>
              </a:rPr>
              <a:t>Improve data integration across teams to enhance analysis efficiency and insights.</a:t>
            </a:r>
          </a:p>
          <a:p>
            <a:r>
              <a:rPr lang="en-US" sz="2000" b="1" dirty="0">
                <a:latin typeface="Times New Roman" panose="02020603050405020304" pitchFamily="18" charset="0"/>
                <a:cs typeface="Times New Roman" panose="02020603050405020304" pitchFamily="18" charset="0"/>
              </a:rPr>
              <a:t>Expand Professional Development</a:t>
            </a:r>
            <a:r>
              <a:rPr lang="en-US" sz="2000" dirty="0">
                <a:latin typeface="Times New Roman" panose="02020603050405020304" pitchFamily="18" charset="0"/>
                <a:cs typeface="Times New Roman" panose="02020603050405020304" pitchFamily="18" charset="0"/>
              </a:rPr>
              <a:t>: Offer workshops or certifications in advanced analytics to empower employees and keep them abreast of industry trends.</a:t>
            </a:r>
          </a:p>
          <a:p>
            <a:r>
              <a:rPr lang="en-US" sz="2000" b="1" dirty="0">
                <a:latin typeface="Times New Roman" panose="02020603050405020304" pitchFamily="18" charset="0"/>
                <a:cs typeface="Times New Roman" panose="02020603050405020304" pitchFamily="18" charset="0"/>
              </a:rPr>
              <a:t>Promote Cross-Functional Collaboration: </a:t>
            </a:r>
            <a:r>
              <a:rPr lang="en-US" sz="2000" dirty="0">
                <a:latin typeface="Times New Roman" panose="02020603050405020304" pitchFamily="18" charset="0"/>
                <a:cs typeface="Times New Roman" panose="02020603050405020304" pitchFamily="18" charset="0"/>
              </a:rPr>
              <a:t>Foster stronger collaboration between departments to encourage innovation and knowledge sharing.</a:t>
            </a:r>
          </a:p>
          <a:p>
            <a:r>
              <a:rPr lang="en-US" sz="2000" b="1" dirty="0">
                <a:latin typeface="Times New Roman" panose="02020603050405020304" pitchFamily="18" charset="0"/>
                <a:cs typeface="Times New Roman" panose="02020603050405020304" pitchFamily="18" charset="0"/>
              </a:rPr>
              <a:t>Enhance Customer Insights: </a:t>
            </a:r>
            <a:r>
              <a:rPr lang="en-US" sz="2000" dirty="0">
                <a:latin typeface="Times New Roman" panose="02020603050405020304" pitchFamily="18" charset="0"/>
                <a:cs typeface="Times New Roman" panose="02020603050405020304" pitchFamily="18" charset="0"/>
              </a:rPr>
              <a:t>Use advanced analytics for deeper customer understanding and better engagement strategies.</a:t>
            </a:r>
          </a:p>
          <a:p>
            <a:r>
              <a:rPr lang="en-US" sz="2000" b="1" dirty="0">
                <a:latin typeface="Times New Roman" panose="02020603050405020304" pitchFamily="18" charset="0"/>
                <a:cs typeface="Times New Roman" panose="02020603050405020304" pitchFamily="18" charset="0"/>
              </a:rPr>
              <a:t>Embrace Healthcare Innovation: </a:t>
            </a:r>
            <a:r>
              <a:rPr lang="en-US" sz="2000" dirty="0">
                <a:latin typeface="Times New Roman" panose="02020603050405020304" pitchFamily="18" charset="0"/>
                <a:cs typeface="Times New Roman" panose="02020603050405020304" pitchFamily="18" charset="0"/>
              </a:rPr>
              <a:t>Explore AI and machine learning applications to innovate healthcare solutions and improve outcomes.</a:t>
            </a:r>
            <a:endParaRPr lang="en-IN" sz="2000"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21C4EA8-6B83-4338-913D-D75D3C4F34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337497" y="679731"/>
            <a:ext cx="3124151" cy="3736540"/>
          </a:xfrm>
        </p:spPr>
        <p:txBody>
          <a:bodyPr vert="horz" lIns="91440" tIns="45720" rIns="91440" bIns="45720" rtlCol="0" anchor="b">
            <a:normAutofit/>
          </a:bodyPr>
          <a:lstStyle/>
          <a:p>
            <a:r>
              <a:rPr lang="en-US" sz="4600" b="1" dirty="0">
                <a:latin typeface="Times New Roman" panose="02020603050405020304" pitchFamily="18" charset="0"/>
                <a:cs typeface="Times New Roman" panose="02020603050405020304" pitchFamily="18" charset="0"/>
              </a:rPr>
              <a:t>Pictorial Journey</a:t>
            </a:r>
          </a:p>
        </p:txBody>
      </p:sp>
      <p:grpSp>
        <p:nvGrpSpPr>
          <p:cNvPr id="11" name="Group 10">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6" name="Straight Connector 15">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1084" y="679731"/>
            <a:ext cx="7682293"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6F400C7-E6A0-309C-CB2E-9BFA9240C8F9}"/>
              </a:ext>
            </a:extLst>
          </p:cNvPr>
          <p:cNvPicPr>
            <a:picLocks noChangeAspect="1"/>
          </p:cNvPicPr>
          <p:nvPr/>
        </p:nvPicPr>
        <p:blipFill rotWithShape="1">
          <a:blip r:embed="rId2"/>
          <a:srcRect t="26093"/>
          <a:stretch/>
        </p:blipFill>
        <p:spPr>
          <a:xfrm>
            <a:off x="4125081" y="1829115"/>
            <a:ext cx="3383280" cy="33339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a:extLst>
              <a:ext uri="{FF2B5EF4-FFF2-40B4-BE49-F238E27FC236}">
                <a16:creationId xmlns:a16="http://schemas.microsoft.com/office/drawing/2014/main" id="{AF1A0461-6175-D568-1B0F-4BB1B99A8516}"/>
              </a:ext>
            </a:extLst>
          </p:cNvPr>
          <p:cNvPicPr>
            <a:picLocks noChangeAspect="1"/>
          </p:cNvPicPr>
          <p:nvPr/>
        </p:nvPicPr>
        <p:blipFill>
          <a:blip r:embed="rId3"/>
          <a:stretch>
            <a:fillRect/>
          </a:stretch>
        </p:blipFill>
        <p:spPr>
          <a:xfrm>
            <a:off x="7812359" y="2070037"/>
            <a:ext cx="3593060" cy="26947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10457411" y="6492240"/>
            <a:ext cx="1045966" cy="365760"/>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18</a:t>
            </a:fld>
            <a:endParaRPr lang="en-US"/>
          </a:p>
        </p:txBody>
      </p:sp>
    </p:spTree>
    <p:extLst>
      <p:ext uri="{BB962C8B-B14F-4D97-AF65-F5344CB8AC3E}">
        <p14:creationId xmlns:p14="http://schemas.microsoft.com/office/powerpoint/2010/main" val="233393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5B9CE10B-7217-4727-A3A7-5DF664DEB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337497" y="679731"/>
            <a:ext cx="3124151" cy="3736540"/>
          </a:xfrm>
        </p:spPr>
        <p:txBody>
          <a:bodyPr vert="horz" lIns="91440" tIns="45720" rIns="91440" bIns="45720" rtlCol="0" anchor="b">
            <a:normAutofit/>
          </a:bodyPr>
          <a:lstStyle/>
          <a:p>
            <a:pPr algn="ctr"/>
            <a:r>
              <a:rPr lang="en-US" sz="4600" b="1" kern="1200" dirty="0">
                <a:solidFill>
                  <a:schemeClr val="tx1"/>
                </a:solidFill>
                <a:latin typeface="Times New Roman" panose="02020603050405020304" pitchFamily="18" charset="0"/>
                <a:cs typeface="Times New Roman" panose="02020603050405020304" pitchFamily="18" charset="0"/>
              </a:rPr>
              <a:t>Health and Wellness Centre</a:t>
            </a:r>
          </a:p>
        </p:txBody>
      </p:sp>
      <p:grpSp>
        <p:nvGrpSpPr>
          <p:cNvPr id="30" name="Group 29">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15" name="Straight Connector 14">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2" name="Rectangle 31">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1084" y="679731"/>
            <a:ext cx="7682293"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4774EBD-7830-001D-3B5C-3B1FBD7205C2}"/>
              </a:ext>
            </a:extLst>
          </p:cNvPr>
          <p:cNvPicPr>
            <a:picLocks noChangeAspect="1"/>
          </p:cNvPicPr>
          <p:nvPr/>
        </p:nvPicPr>
        <p:blipFill rotWithShape="1">
          <a:blip r:embed="rId2"/>
          <a:srcRect t="2115" b="28881"/>
          <a:stretch/>
        </p:blipFill>
        <p:spPr>
          <a:xfrm>
            <a:off x="4125081" y="972235"/>
            <a:ext cx="3383280" cy="5047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C72EF6C9-899E-E672-57FC-954B4D856DC3}"/>
              </a:ext>
            </a:extLst>
          </p:cNvPr>
          <p:cNvPicPr>
            <a:picLocks noChangeAspect="1"/>
          </p:cNvPicPr>
          <p:nvPr/>
        </p:nvPicPr>
        <p:blipFill rotWithShape="1">
          <a:blip r:embed="rId3"/>
          <a:srcRect b="30997"/>
          <a:stretch/>
        </p:blipFill>
        <p:spPr>
          <a:xfrm>
            <a:off x="7812357" y="972235"/>
            <a:ext cx="3383280" cy="50477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10457411" y="6492240"/>
            <a:ext cx="1045966" cy="365760"/>
          </a:xfrm>
        </p:spPr>
        <p:txBody>
          <a:bodyPr vert="horz" lIns="91440" tIns="45720" rIns="91440" bIns="45720" rtlCol="0" anchor="ctr">
            <a:normAutofit/>
          </a:bodyPr>
          <a:lstStyle/>
          <a:p>
            <a:pPr>
              <a:spcAft>
                <a:spcPts val="600"/>
              </a:spcAft>
            </a:pPr>
            <a:fld id="{26AD20E6-394B-4DF0-96A5-9647FF39C943}" type="slidenum">
              <a:rPr lang="en-US" smtClean="0"/>
              <a:pPr>
                <a:spcAft>
                  <a:spcPts val="600"/>
                </a:spcAft>
              </a:pPr>
              <a:t>19</a:t>
            </a:fld>
            <a:endParaRPr lang="en-US"/>
          </a:p>
        </p:txBody>
      </p:sp>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Screenshot of Approval</a:t>
            </a:r>
          </a:p>
        </p:txBody>
      </p:sp>
      <p:sp>
        <p:nvSpPr>
          <p:cNvPr id="3" name="Content Placeholder 2">
            <a:extLst>
              <a:ext uri="{FF2B5EF4-FFF2-40B4-BE49-F238E27FC236}">
                <a16:creationId xmlns:a16="http://schemas.microsoft.com/office/drawing/2014/main" id="{5728E9E7-6A48-E082-DDDB-308B7E2BF072}"/>
              </a:ext>
            </a:extLst>
          </p:cNvPr>
          <p:cNvSpPr>
            <a:spLocks noGrp="1"/>
          </p:cNvSpPr>
          <p:nvPr>
            <p:ph idx="1"/>
          </p:nvPr>
        </p:nvSpPr>
        <p:spPr/>
        <p:txBody>
          <a:bodyPr/>
          <a:lstStyle/>
          <a:p>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0009A-5B69-2D84-A371-B455101CC10E}"/>
              </a:ext>
            </a:extLst>
          </p:cNvPr>
          <p:cNvSpPr>
            <a:spLocks noGrp="1"/>
          </p:cNvSpPr>
          <p:nvPr>
            <p:ph type="title"/>
          </p:nvPr>
        </p:nvSpPr>
        <p:spPr>
          <a:xfrm>
            <a:off x="838200" y="365126"/>
            <a:ext cx="10515600" cy="505030"/>
          </a:xfrm>
        </p:spPr>
        <p:txBody>
          <a:bodyPr>
            <a:normAutofit fontScale="90000"/>
          </a:bodyPr>
          <a:lstStyle/>
          <a:p>
            <a:r>
              <a:rPr lang="en-US" sz="4400" b="1" kern="1200" dirty="0">
                <a:solidFill>
                  <a:schemeClr val="tx1"/>
                </a:solidFill>
                <a:latin typeface="Times New Roman" panose="02020603050405020304" pitchFamily="18" charset="0"/>
                <a:cs typeface="Times New Roman" panose="02020603050405020304" pitchFamily="18" charset="0"/>
              </a:rPr>
              <a:t>Health and Wellness Centre</a:t>
            </a: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9C7F83F-8D72-3EB8-AF0D-D4BAF9042EAB}"/>
              </a:ext>
            </a:extLst>
          </p:cNvPr>
          <p:cNvSpPr>
            <a:spLocks noGrp="1"/>
          </p:cNvSpPr>
          <p:nvPr>
            <p:ph idx="1"/>
          </p:nvPr>
        </p:nvSpPr>
        <p:spPr>
          <a:xfrm>
            <a:off x="838200" y="1106130"/>
            <a:ext cx="10515600" cy="5615345"/>
          </a:xfrm>
        </p:spPr>
        <p:txBody>
          <a:bodyPr>
            <a:normAutofit fontScale="92500" lnSpcReduction="10000"/>
          </a:bodyPr>
          <a:lstStyle/>
          <a:p>
            <a:pPr marL="514350" indent="-514350">
              <a:buFont typeface="+mj-lt"/>
              <a:buAutoNum type="arabicPeriod"/>
            </a:pPr>
            <a:r>
              <a:rPr lang="en-US" sz="2200" b="1" dirty="0">
                <a:latin typeface="Times New Roman" panose="02020603050405020304" pitchFamily="18" charset="0"/>
                <a:cs typeface="Times New Roman" panose="02020603050405020304" pitchFamily="18" charset="0"/>
              </a:rPr>
              <a:t>Human resources – Total - 20</a:t>
            </a:r>
          </a:p>
          <a:p>
            <a:pPr lvl="1"/>
            <a:r>
              <a:rPr lang="en-US" sz="2200" dirty="0">
                <a:latin typeface="Times New Roman" panose="02020603050405020304" pitchFamily="18" charset="0"/>
                <a:cs typeface="Times New Roman" panose="02020603050405020304" pitchFamily="18" charset="0"/>
              </a:rPr>
              <a:t> 6 – Doctors</a:t>
            </a:r>
          </a:p>
          <a:p>
            <a:pPr lvl="1"/>
            <a:r>
              <a:rPr lang="en-US" sz="2200" dirty="0">
                <a:latin typeface="Times New Roman" panose="02020603050405020304" pitchFamily="18" charset="0"/>
                <a:cs typeface="Times New Roman" panose="02020603050405020304" pitchFamily="18" charset="0"/>
              </a:rPr>
              <a:t>1 – Nursing officer</a:t>
            </a:r>
          </a:p>
          <a:p>
            <a:pPr lvl="1"/>
            <a:r>
              <a:rPr lang="en-US" sz="2200" dirty="0">
                <a:latin typeface="Times New Roman" panose="02020603050405020304" pitchFamily="18" charset="0"/>
                <a:cs typeface="Times New Roman" panose="02020603050405020304" pitchFamily="18" charset="0"/>
              </a:rPr>
              <a:t>3 – Pharmacy officers</a:t>
            </a:r>
          </a:p>
          <a:p>
            <a:pPr lvl="1"/>
            <a:r>
              <a:rPr lang="en-US" sz="2200" dirty="0">
                <a:latin typeface="Times New Roman" panose="02020603050405020304" pitchFamily="18" charset="0"/>
                <a:cs typeface="Times New Roman" panose="02020603050405020304" pitchFamily="18" charset="0"/>
              </a:rPr>
              <a:t>1– Clerical staff </a:t>
            </a:r>
          </a:p>
          <a:p>
            <a:pPr lvl="1"/>
            <a:r>
              <a:rPr lang="en-US" sz="2200" dirty="0">
                <a:latin typeface="Times New Roman" panose="02020603050405020304" pitchFamily="18" charset="0"/>
                <a:cs typeface="Times New Roman" panose="02020603050405020304" pitchFamily="18" charset="0"/>
              </a:rPr>
              <a:t>1 – Data entry operator</a:t>
            </a:r>
          </a:p>
          <a:p>
            <a:pPr lvl="1"/>
            <a:r>
              <a:rPr lang="en-US" sz="2200" dirty="0">
                <a:latin typeface="Times New Roman" panose="02020603050405020304" pitchFamily="18" charset="0"/>
                <a:cs typeface="Times New Roman" panose="02020603050405020304" pitchFamily="18" charset="0"/>
              </a:rPr>
              <a:t>2 – Multi Tasking Staff</a:t>
            </a:r>
          </a:p>
          <a:p>
            <a:pPr lvl="1"/>
            <a:r>
              <a:rPr lang="en-US" sz="2200" dirty="0">
                <a:latin typeface="Times New Roman" panose="02020603050405020304" pitchFamily="18" charset="0"/>
                <a:cs typeface="Times New Roman" panose="02020603050405020304" pitchFamily="18" charset="0"/>
              </a:rPr>
              <a:t>3 – House keeping staff</a:t>
            </a:r>
          </a:p>
          <a:p>
            <a:pPr lvl="1"/>
            <a:r>
              <a:rPr lang="en-US" sz="2200" dirty="0">
                <a:latin typeface="Times New Roman" panose="02020603050405020304" pitchFamily="18" charset="0"/>
                <a:cs typeface="Times New Roman" panose="02020603050405020304" pitchFamily="18" charset="0"/>
              </a:rPr>
              <a:t>3 – Security guards</a:t>
            </a:r>
          </a:p>
          <a:p>
            <a:pPr marL="457200" indent="-457200">
              <a:buFont typeface="+mj-lt"/>
              <a:buAutoNum type="arabicPeriod"/>
            </a:pPr>
            <a:r>
              <a:rPr lang="en-US" sz="2200" b="1" dirty="0">
                <a:latin typeface="Times New Roman" panose="02020603050405020304" pitchFamily="18" charset="0"/>
                <a:cs typeface="Times New Roman" panose="02020603050405020304" pitchFamily="18" charset="0"/>
              </a:rPr>
              <a:t>Patient flow</a:t>
            </a:r>
          </a:p>
          <a:p>
            <a:pPr lvl="1"/>
            <a:r>
              <a:rPr lang="en-US" sz="2200" dirty="0">
                <a:latin typeface="Times New Roman" panose="02020603050405020304" pitchFamily="18" charset="0"/>
                <a:cs typeface="Times New Roman" panose="02020603050405020304" pitchFamily="18" charset="0"/>
              </a:rPr>
              <a:t>300 – 500 daily</a:t>
            </a:r>
          </a:p>
          <a:p>
            <a:pPr marL="457200" indent="-457200">
              <a:buFont typeface="+mj-lt"/>
              <a:buAutoNum type="arabicPeriod"/>
            </a:pPr>
            <a:r>
              <a:rPr lang="en-US" sz="2200" b="1" dirty="0">
                <a:latin typeface="Times New Roman" panose="02020603050405020304" pitchFamily="18" charset="0"/>
                <a:cs typeface="Times New Roman" panose="02020603050405020304" pitchFamily="18" charset="0"/>
              </a:rPr>
              <a:t>Diagnostics </a:t>
            </a:r>
          </a:p>
          <a:p>
            <a:pPr lvl="1"/>
            <a:r>
              <a:rPr lang="en-US" sz="2200" dirty="0">
                <a:latin typeface="Times New Roman" panose="02020603050405020304" pitchFamily="18" charset="0"/>
                <a:cs typeface="Times New Roman" panose="02020603050405020304" pitchFamily="18" charset="0"/>
              </a:rPr>
              <a:t>No diagnostics available </a:t>
            </a:r>
          </a:p>
          <a:p>
            <a:pPr marL="457200" indent="-457200">
              <a:buFont typeface="+mj-lt"/>
              <a:buAutoNum type="arabicPeriod"/>
            </a:pPr>
            <a:r>
              <a:rPr lang="en-US" sz="2200" b="1" dirty="0">
                <a:latin typeface="Times New Roman" panose="02020603050405020304" pitchFamily="18" charset="0"/>
                <a:cs typeface="Times New Roman" panose="02020603050405020304" pitchFamily="18" charset="0"/>
              </a:rPr>
              <a:t>Infrastructure</a:t>
            </a:r>
          </a:p>
          <a:p>
            <a:pPr lvl="1"/>
            <a:r>
              <a:rPr lang="en-US" sz="2200" dirty="0">
                <a:latin typeface="Times New Roman" panose="02020603050405020304" pitchFamily="18" charset="0"/>
                <a:cs typeface="Times New Roman" panose="02020603050405020304" pitchFamily="18" charset="0"/>
              </a:rPr>
              <a:t>The building is functional but could benefit from regular maintenance.</a:t>
            </a:r>
          </a:p>
          <a:p>
            <a:pPr lvl="1"/>
            <a:r>
              <a:rPr lang="en-US" sz="2200" dirty="0">
                <a:latin typeface="Times New Roman" panose="02020603050405020304" pitchFamily="18" charset="0"/>
                <a:cs typeface="Times New Roman" panose="02020603050405020304" pitchFamily="18" charset="0"/>
              </a:rPr>
              <a:t> </a:t>
            </a:r>
            <a:r>
              <a:rPr lang="en-IN" sz="2200" dirty="0">
                <a:latin typeface="Times New Roman" panose="02020603050405020304" pitchFamily="18" charset="0"/>
                <a:cs typeface="Times New Roman" panose="02020603050405020304" pitchFamily="18" charset="0"/>
              </a:rPr>
              <a:t>Sanitation and cleanliness are maintained at a satisfactory level</a:t>
            </a:r>
            <a:br>
              <a:rPr lang="en-US" sz="2200" dirty="0"/>
            </a:br>
            <a:endParaRPr lang="en-US" sz="2200" dirty="0"/>
          </a:p>
          <a:p>
            <a:pPr lvl="1"/>
            <a:endParaRPr lang="en-US" dirty="0"/>
          </a:p>
          <a:p>
            <a:pPr lvl="1"/>
            <a:endParaRPr lang="en-US" dirty="0"/>
          </a:p>
        </p:txBody>
      </p:sp>
      <p:sp>
        <p:nvSpPr>
          <p:cNvPr id="5" name="Slide Number Placeholder 4">
            <a:extLst>
              <a:ext uri="{FF2B5EF4-FFF2-40B4-BE49-F238E27FC236}">
                <a16:creationId xmlns:a16="http://schemas.microsoft.com/office/drawing/2014/main" id="{731D63B3-4AE6-479D-3348-2F96CEC964A3}"/>
              </a:ext>
            </a:extLst>
          </p:cNvPr>
          <p:cNvSpPr>
            <a:spLocks noGrp="1"/>
          </p:cNvSpPr>
          <p:nvPr>
            <p:ph type="sldNum" sz="quarter" idx="12"/>
          </p:nvPr>
        </p:nvSpPr>
        <p:spPr/>
        <p:txBody>
          <a:bodyPr/>
          <a:lstStyle/>
          <a:p>
            <a:fld id="{26AD20E6-394B-4DF0-96A5-9647FF39C943}" type="slidenum">
              <a:rPr lang="en-IN" smtClean="0"/>
              <a:t>20</a:t>
            </a:fld>
            <a:endParaRPr lang="en-IN"/>
          </a:p>
        </p:txBody>
      </p:sp>
    </p:spTree>
    <p:extLst>
      <p:ext uri="{BB962C8B-B14F-4D97-AF65-F5344CB8AC3E}">
        <p14:creationId xmlns:p14="http://schemas.microsoft.com/office/powerpoint/2010/main" val="3967512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B8846-3B0A-C01A-364B-FDC8490F4A26}"/>
              </a:ext>
            </a:extLst>
          </p:cNvPr>
          <p:cNvSpPr>
            <a:spLocks noGrp="1"/>
          </p:cNvSpPr>
          <p:nvPr>
            <p:ph type="title"/>
          </p:nvPr>
        </p:nvSpPr>
        <p:spPr/>
        <p:txBody>
          <a:bodyPr>
            <a:normAutofit/>
          </a:bodyPr>
          <a:lstStyle/>
          <a:p>
            <a:pPr algn="ctr"/>
            <a:r>
              <a:rPr lang="en-US" sz="4000" dirty="0">
                <a:latin typeface="Times New Roman" panose="02020603050405020304" pitchFamily="18" charset="0"/>
                <a:cs typeface="Times New Roman" panose="02020603050405020304" pitchFamily="18" charset="0"/>
              </a:rPr>
              <a:t>Suggestions for improvement</a:t>
            </a:r>
          </a:p>
        </p:txBody>
      </p:sp>
      <p:sp>
        <p:nvSpPr>
          <p:cNvPr id="3" name="Content Placeholder 2">
            <a:extLst>
              <a:ext uri="{FF2B5EF4-FFF2-40B4-BE49-F238E27FC236}">
                <a16:creationId xmlns:a16="http://schemas.microsoft.com/office/drawing/2014/main" id="{77D09D2E-ED3B-B445-100F-797B09A24B3E}"/>
              </a:ext>
            </a:extLst>
          </p:cNvPr>
          <p:cNvSpPr>
            <a:spLocks noGrp="1"/>
          </p:cNvSpPr>
          <p:nvPr>
            <p:ph idx="1"/>
          </p:nvPr>
        </p:nvSpPr>
        <p:spPr>
          <a:xfrm>
            <a:off x="838200" y="1976284"/>
            <a:ext cx="10515600" cy="4200679"/>
          </a:xfrm>
        </p:spPr>
        <p:txBody>
          <a:bodyPr/>
          <a:lstStyle/>
          <a:p>
            <a:pPr>
              <a:buFont typeface="+mj-lt"/>
              <a:buAutoNum type="arabicPeriod"/>
            </a:pPr>
            <a:r>
              <a:rPr lang="en-US" sz="2000" b="1" dirty="0">
                <a:latin typeface="Times New Roman" panose="02020603050405020304" pitchFamily="18" charset="0"/>
                <a:cs typeface="Times New Roman" panose="02020603050405020304" pitchFamily="18" charset="0"/>
              </a:rPr>
              <a:t>Establish Diagnostic Facilities</a:t>
            </a:r>
          </a:p>
          <a:p>
            <a:pPr marL="0" indent="0">
              <a:buNone/>
            </a:pPr>
            <a:r>
              <a:rPr lang="en-US" sz="2000" dirty="0">
                <a:latin typeface="Times New Roman" panose="02020603050405020304" pitchFamily="18" charset="0"/>
                <a:cs typeface="Times New Roman" panose="02020603050405020304" pitchFamily="18" charset="0"/>
              </a:rPr>
              <a:t>Despite having the necessary infrastructure, the Centre lacks essential diagnostic services such as a pathology lab and other testing facilities. Implementing these will enhance healthcare quality by providing timely and accurate diagnoses.</a:t>
            </a:r>
          </a:p>
          <a:p>
            <a:pPr marL="0" indent="0">
              <a:buNone/>
            </a:pPr>
            <a:endParaRPr lang="en-US" sz="2000" b="1" dirty="0">
              <a:latin typeface="Times New Roman" panose="02020603050405020304" pitchFamily="18" charset="0"/>
              <a:cs typeface="Times New Roman" panose="02020603050405020304" pitchFamily="18" charset="0"/>
            </a:endParaRPr>
          </a:p>
          <a:p>
            <a:pPr marL="0" indent="0">
              <a:buNone/>
            </a:pPr>
            <a:r>
              <a:rPr lang="en-US" sz="2000" b="1" dirty="0">
                <a:latin typeface="Times New Roman" panose="02020603050405020304" pitchFamily="18" charset="0"/>
                <a:cs typeface="Times New Roman" panose="02020603050405020304" pitchFamily="18" charset="0"/>
              </a:rPr>
              <a:t>2. Introduce Wellness Programs</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To improve patient wellness, it is recommended to introduce yoga and other wellness programs. These services will offer holistic health benefits, fostering physical, mental, and emotional well-being.</a:t>
            </a:r>
          </a:p>
          <a:p>
            <a:pPr marL="0" indent="0">
              <a:buNone/>
            </a:pPr>
            <a:endParaRPr lang="en-US" dirty="0"/>
          </a:p>
        </p:txBody>
      </p:sp>
      <p:sp>
        <p:nvSpPr>
          <p:cNvPr id="5" name="Slide Number Placeholder 4">
            <a:extLst>
              <a:ext uri="{FF2B5EF4-FFF2-40B4-BE49-F238E27FC236}">
                <a16:creationId xmlns:a16="http://schemas.microsoft.com/office/drawing/2014/main" id="{5B38302A-2E1F-F8ED-8A92-EA7C867DF493}"/>
              </a:ext>
            </a:extLst>
          </p:cNvPr>
          <p:cNvSpPr>
            <a:spLocks noGrp="1"/>
          </p:cNvSpPr>
          <p:nvPr>
            <p:ph type="sldNum" sz="quarter" idx="12"/>
          </p:nvPr>
        </p:nvSpPr>
        <p:spPr/>
        <p:txBody>
          <a:bodyPr/>
          <a:lstStyle/>
          <a:p>
            <a:fld id="{26AD20E6-394B-4DF0-96A5-9647FF39C943}" type="slidenum">
              <a:rPr lang="en-IN" smtClean="0"/>
              <a:t>21</a:t>
            </a:fld>
            <a:endParaRPr lang="en-IN"/>
          </a:p>
        </p:txBody>
      </p:sp>
    </p:spTree>
    <p:extLst>
      <p:ext uri="{BB962C8B-B14F-4D97-AF65-F5344CB8AC3E}">
        <p14:creationId xmlns:p14="http://schemas.microsoft.com/office/powerpoint/2010/main" val="3726700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157316" y="1634084"/>
            <a:ext cx="11867536" cy="4933863"/>
          </a:xfrm>
        </p:spPr>
        <p:txBody>
          <a:bodyPr>
            <a:normAutofit/>
          </a:bodyPr>
          <a:lstStyle/>
          <a:p>
            <a:r>
              <a:rPr lang="en-US" sz="1800" dirty="0">
                <a:latin typeface="Times New Roman" panose="02020603050405020304" pitchFamily="18" charset="0"/>
                <a:cs typeface="Times New Roman" panose="02020603050405020304" pitchFamily="18" charset="0"/>
              </a:rPr>
              <a:t>A robust and equitably distributed human resources for health (HRH) workforce is crucial for a functional healthcare system. This report presents a comprehensive analysis of HRH in Punjab, India, examining workforce size, geographic distribution, skill mix, and existing challenges. This analysis is essential for policymakers, healthcare administrators, and public health professionals in Punjab to develop evidence-based interventions to address workforce shortages, optimize skill distribution, and enhance healthcare service accessibility and quality.</a:t>
            </a:r>
          </a:p>
          <a:p>
            <a:r>
              <a:rPr lang="en-US" sz="1800" dirty="0">
                <a:latin typeface="Times New Roman" panose="02020603050405020304" pitchFamily="18" charset="0"/>
                <a:cs typeface="Times New Roman" panose="02020603050405020304" pitchFamily="18" charset="0"/>
              </a:rPr>
              <a:t>Key areas of analysis include:</a:t>
            </a:r>
          </a:p>
          <a:p>
            <a:pPr>
              <a:buFont typeface="+mj-lt"/>
              <a:buAutoNum type="arabicPeriod"/>
            </a:pPr>
            <a:r>
              <a:rPr lang="en-US" sz="1800" b="1" dirty="0">
                <a:latin typeface="Times New Roman" panose="02020603050405020304" pitchFamily="18" charset="0"/>
                <a:cs typeface="Times New Roman" panose="02020603050405020304" pitchFamily="18" charset="0"/>
              </a:rPr>
              <a:t>Workforce Composition</a:t>
            </a:r>
            <a:r>
              <a:rPr lang="en-US" sz="1800" dirty="0">
                <a:latin typeface="Times New Roman" panose="02020603050405020304" pitchFamily="18" charset="0"/>
                <a:cs typeface="Times New Roman" panose="02020603050405020304" pitchFamily="18" charset="0"/>
              </a:rPr>
              <a:t>: A detailed breakdown of healthcare professionals in Punjab, including physicians, nurses and other healthcare professionals.</a:t>
            </a:r>
          </a:p>
          <a:p>
            <a:pPr>
              <a:buFont typeface="+mj-lt"/>
              <a:buAutoNum type="arabicPeriod"/>
            </a:pPr>
            <a:r>
              <a:rPr lang="en-US" sz="1800" b="1" dirty="0">
                <a:latin typeface="Times New Roman" panose="02020603050405020304" pitchFamily="18" charset="0"/>
                <a:cs typeface="Times New Roman" panose="02020603050405020304" pitchFamily="18" charset="0"/>
              </a:rPr>
              <a:t>Geographical Distribution</a:t>
            </a:r>
            <a:r>
              <a:rPr lang="en-US" sz="1800" dirty="0">
                <a:latin typeface="Times New Roman" panose="02020603050405020304" pitchFamily="18" charset="0"/>
                <a:cs typeface="Times New Roman" panose="02020603050405020304" pitchFamily="18" charset="0"/>
              </a:rPr>
              <a:t>: Assessment of the distribution of healthcare professionals across rural and urban areas, identifying disparities in access to healthcare services.</a:t>
            </a:r>
          </a:p>
          <a:p>
            <a:pPr>
              <a:buFont typeface="+mj-lt"/>
              <a:buAutoNum type="arabicPeriod"/>
            </a:pPr>
            <a:r>
              <a:rPr lang="en-US" sz="1800" b="1" dirty="0">
                <a:latin typeface="Times New Roman" panose="02020603050405020304" pitchFamily="18" charset="0"/>
                <a:cs typeface="Times New Roman" panose="02020603050405020304" pitchFamily="18" charset="0"/>
              </a:rPr>
              <a:t>Skill Mix</a:t>
            </a:r>
            <a:r>
              <a:rPr lang="en-US" sz="1800" dirty="0">
                <a:latin typeface="Times New Roman" panose="02020603050405020304" pitchFamily="18" charset="0"/>
                <a:cs typeface="Times New Roman" panose="02020603050405020304" pitchFamily="18" charset="0"/>
              </a:rPr>
              <a:t>: Evaluation of the skill mix within the healthcare workforce to identify shortages of specialized personnel and imbalances in skillsets, informing targeted training programs and recruitment initiatives.</a:t>
            </a:r>
          </a:p>
          <a:p>
            <a:pPr>
              <a:buFont typeface="+mj-lt"/>
              <a:buAutoNum type="arabicPeriod"/>
            </a:pPr>
            <a:r>
              <a:rPr lang="en-US" sz="1800" b="1" dirty="0">
                <a:latin typeface="Times New Roman" panose="02020603050405020304" pitchFamily="18" charset="0"/>
                <a:cs typeface="Times New Roman" panose="02020603050405020304" pitchFamily="18" charset="0"/>
              </a:rPr>
              <a:t>Workforce Challenges</a:t>
            </a:r>
            <a:r>
              <a:rPr lang="en-US" sz="1800" dirty="0">
                <a:latin typeface="Times New Roman" panose="02020603050405020304" pitchFamily="18" charset="0"/>
                <a:cs typeface="Times New Roman" panose="02020603050405020304" pitchFamily="18" charset="0"/>
              </a:rPr>
              <a:t>: Exploration of challenges such as workforce migration, attrition rates, age related factors.</a:t>
            </a:r>
          </a:p>
          <a:p>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589180" y="1921467"/>
            <a:ext cx="11186652" cy="4689475"/>
          </a:xfrm>
        </p:spPr>
        <p:txBody>
          <a:bodyPr>
            <a:normAutofit/>
          </a:bodyPr>
          <a:lstStyle/>
          <a:p>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Conduct a comprehensive quantitative and qualitative analysis of Punjab's healthcare workforce, encompassing physicians, nurses, allied health professionals, and educational and training institutes.</a:t>
            </a:r>
          </a:p>
          <a:p>
            <a:r>
              <a:rPr lang="en-US" sz="2000" dirty="0">
                <a:latin typeface="Times New Roman" panose="02020603050405020304" pitchFamily="18" charset="0"/>
                <a:cs typeface="Times New Roman" panose="02020603050405020304" pitchFamily="18" charset="0"/>
              </a:rPr>
              <a:t>Evaluate the vacant and sanctioned positions across the state to understand the staffing gaps.</a:t>
            </a:r>
          </a:p>
          <a:p>
            <a:r>
              <a:rPr lang="en-US" sz="2000" dirty="0">
                <a:latin typeface="Times New Roman" panose="02020603050405020304" pitchFamily="18" charset="0"/>
                <a:cs typeface="Times New Roman" panose="02020603050405020304" pitchFamily="18" charset="0"/>
              </a:rPr>
              <a:t>Assess the distribution of nurses and doctors across the public and private healthcare sectors in Punjab.</a:t>
            </a:r>
          </a:p>
          <a:p>
            <a:r>
              <a:rPr lang="en-US" sz="2000" dirty="0">
                <a:latin typeface="Times New Roman" panose="02020603050405020304" pitchFamily="18" charset="0"/>
                <a:cs typeface="Times New Roman" panose="02020603050405020304" pitchFamily="18" charset="0"/>
              </a:rPr>
              <a:t>Identify the specialty-wise distribution of specialist healthcare providers within the state.</a:t>
            </a:r>
          </a:p>
          <a:p>
            <a:r>
              <a:rPr lang="en-US" sz="2000" dirty="0">
                <a:latin typeface="Times New Roman" panose="02020603050405020304" pitchFamily="18" charset="0"/>
                <a:cs typeface="Times New Roman" panose="02020603050405020304" pitchFamily="18" charset="0"/>
              </a:rPr>
              <a:t>Analyzing the nurse-to-doctor ratio and exploring strategies for enhancement.</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5" name="Rectangle 9">
            <a:extLst>
              <a:ext uri="{FF2B5EF4-FFF2-40B4-BE49-F238E27FC236}">
                <a16:creationId xmlns:a16="http://schemas.microsoft.com/office/drawing/2014/main" id="{57CE2D79-3418-D2A8-ED4B-1A609E5957C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0" i="0" u="none" strike="noStrike" cap="none" normalizeH="0" baseline="0">
                <a:ln>
                  <a:noFill/>
                </a:ln>
                <a:solidFill>
                  <a:schemeClr val="tx1"/>
                </a:solidFill>
                <a:effectLst/>
                <a:latin typeface="Arial" panose="020B0604020202020204" pitchFamily="34" charset="0"/>
              </a:rPr>
              <a:t>To provide a detailed breakdown of the quantitative and qualitative composition of the healthcare workforce in Punjab, including physicians, nurses, allied health workers, and public health specialists.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Methodology </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98322" y="1634084"/>
            <a:ext cx="11838039" cy="5087390"/>
          </a:xfrm>
        </p:spPr>
        <p:txBody>
          <a:bodyPr>
            <a:normAutofit/>
          </a:bodyPr>
          <a:lstStyle/>
          <a:p>
            <a:r>
              <a:rPr lang="en-US" sz="2000" dirty="0">
                <a:latin typeface="Times New Roman" panose="02020603050405020304" pitchFamily="18" charset="0"/>
                <a:cs typeface="Times New Roman" panose="02020603050405020304" pitchFamily="18" charset="0"/>
              </a:rPr>
              <a:t>To comprehensively analyze the Human Resources for Health (HRH) in Punjab, the following data sources and methods were utilized:</a:t>
            </a:r>
          </a:p>
          <a:p>
            <a:pPr>
              <a:buFont typeface="+mj-lt"/>
              <a:buAutoNum type="arabicPeriod"/>
            </a:pPr>
            <a:r>
              <a:rPr lang="en-US" sz="2000" b="1" dirty="0">
                <a:latin typeface="Times New Roman" panose="02020603050405020304" pitchFamily="18" charset="0"/>
                <a:cs typeface="Times New Roman" panose="02020603050405020304" pitchFamily="18" charset="0"/>
              </a:rPr>
              <a:t>HRH Vacancies, Sanctioned Positions, and Specialist Cadre Analysis</a:t>
            </a:r>
            <a:r>
              <a:rPr lang="en-US" sz="2000" dirty="0">
                <a:latin typeface="Times New Roman" panose="02020603050405020304" pitchFamily="18" charset="0"/>
                <a:cs typeface="Times New Roman" panose="02020603050405020304" pitchFamily="18" charset="0"/>
              </a:rPr>
              <a:t>:</a:t>
            </a:r>
          </a:p>
          <a:p>
            <a:pPr marL="742950" lvl="1" indent="-285750">
              <a:buFont typeface="+mj-lt"/>
              <a:buAutoNum type="arabicPeriod"/>
            </a:pPr>
            <a:r>
              <a:rPr lang="en-US" sz="2000" dirty="0">
                <a:latin typeface="Times New Roman" panose="02020603050405020304" pitchFamily="18" charset="0"/>
                <a:cs typeface="Times New Roman" panose="02020603050405020304" pitchFamily="18" charset="0"/>
              </a:rPr>
              <a:t>Data from the National Health Systems Resource Centre (</a:t>
            </a:r>
            <a:r>
              <a:rPr lang="en-US" sz="2000" dirty="0" err="1">
                <a:latin typeface="Times New Roman" panose="02020603050405020304" pitchFamily="18" charset="0"/>
                <a:cs typeface="Times New Roman" panose="02020603050405020304" pitchFamily="18" charset="0"/>
              </a:rPr>
              <a:t>NHSRC</a:t>
            </a:r>
            <a:r>
              <a:rPr lang="en-US" sz="2000" dirty="0">
                <a:latin typeface="Times New Roman" panose="02020603050405020304" pitchFamily="18" charset="0"/>
                <a:cs typeface="Times New Roman" panose="02020603050405020304" pitchFamily="18" charset="0"/>
              </a:rPr>
              <a:t>) were used to analyze HRH-related policies and implementations. This included a detailed evaluation of vacant and sanctioned positions across the state, as well as identifying the specialty-wise distribution of specialist healthcare providers within Punjab.</a:t>
            </a:r>
          </a:p>
          <a:p>
            <a:pPr>
              <a:buFont typeface="+mj-lt"/>
              <a:buAutoNum type="arabicPeriod"/>
            </a:pPr>
            <a:r>
              <a:rPr lang="en-US" sz="2000" b="1" dirty="0">
                <a:latin typeface="Times New Roman" panose="02020603050405020304" pitchFamily="18" charset="0"/>
                <a:cs typeface="Times New Roman" panose="02020603050405020304" pitchFamily="18" charset="0"/>
              </a:rPr>
              <a:t>Workforce Distribution Analysis</a:t>
            </a:r>
            <a:r>
              <a:rPr lang="en-US" sz="2000" dirty="0">
                <a:latin typeface="Times New Roman" panose="02020603050405020304" pitchFamily="18" charset="0"/>
                <a:cs typeface="Times New Roman" panose="02020603050405020304" pitchFamily="18" charset="0"/>
              </a:rPr>
              <a:t>:</a:t>
            </a:r>
          </a:p>
          <a:p>
            <a:pPr marL="742950" lvl="1" indent="-285750">
              <a:buFont typeface="+mj-lt"/>
              <a:buAutoNum type="arabicPeriod"/>
            </a:pPr>
            <a:r>
              <a:rPr lang="en-US" sz="2000" dirty="0">
                <a:latin typeface="Times New Roman" panose="02020603050405020304" pitchFamily="18" charset="0"/>
                <a:cs typeface="Times New Roman" panose="02020603050405020304" pitchFamily="18" charset="0"/>
              </a:rPr>
              <a:t>The National Health Workforce Accounts (</a:t>
            </a:r>
            <a:r>
              <a:rPr lang="en-US" sz="2000" dirty="0" err="1">
                <a:latin typeface="Times New Roman" panose="02020603050405020304" pitchFamily="18" charset="0"/>
                <a:cs typeface="Times New Roman" panose="02020603050405020304" pitchFamily="18" charset="0"/>
              </a:rPr>
              <a:t>NHWA</a:t>
            </a:r>
            <a:r>
              <a:rPr lang="en-US" sz="2000" dirty="0">
                <a:latin typeface="Times New Roman" panose="02020603050405020304" pitchFamily="18" charset="0"/>
                <a:cs typeface="Times New Roman" panose="02020603050405020304" pitchFamily="18" charset="0"/>
              </a:rPr>
              <a:t>) and National Sample Survey Office (NSSO) data were used to assess the distribution of doctors and nurses across public and private healthcare sectors in Punjab.</a:t>
            </a:r>
          </a:p>
          <a:p>
            <a:r>
              <a:rPr lang="en-US" sz="2000" b="1" dirty="0">
                <a:latin typeface="Times New Roman" panose="02020603050405020304" pitchFamily="18" charset="0"/>
                <a:cs typeface="Times New Roman" panose="02020603050405020304" pitchFamily="18" charset="0"/>
              </a:rPr>
              <a:t>Data Analysis: </a:t>
            </a:r>
            <a:r>
              <a:rPr lang="en-US" sz="2000" dirty="0">
                <a:latin typeface="Times New Roman" panose="02020603050405020304" pitchFamily="18" charset="0"/>
                <a:cs typeface="Times New Roman" panose="02020603050405020304" pitchFamily="18" charset="0"/>
              </a:rPr>
              <a:t>The analysis of the collected data was performed through a structured and systematic approach to provide comprehensive insights into the HRH landscape in Punjab</a:t>
            </a:r>
          </a:p>
          <a:p>
            <a:pPr lvl="1"/>
            <a:endParaRPr lang="en-US" sz="2000" dirty="0">
              <a:latin typeface="Times New Roman" panose="02020603050405020304" pitchFamily="18" charset="0"/>
              <a:cs typeface="Times New Roman" panose="02020603050405020304" pitchFamily="18" charset="0"/>
            </a:endParaRPr>
          </a:p>
          <a:p>
            <a:pPr marL="0" indent="0">
              <a:buNone/>
            </a:pPr>
            <a:endParaRPr lang="en-US" sz="2000" dirty="0">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08155" y="1415845"/>
            <a:ext cx="11946193" cy="5305630"/>
          </a:xfrm>
        </p:spPr>
        <p:txBody>
          <a:bodyPr>
            <a:normAutofit/>
          </a:bodyPr>
          <a:lstStyle/>
          <a:p>
            <a:pPr marL="0" indent="0">
              <a:buNone/>
            </a:pPr>
            <a:r>
              <a:rPr lang="en-US" sz="2000" b="1" u="sng" dirty="0">
                <a:latin typeface="Times New Roman" panose="02020603050405020304" pitchFamily="18" charset="0"/>
                <a:cs typeface="Times New Roman" panose="02020603050405020304" pitchFamily="18" charset="0"/>
              </a:rPr>
              <a:t>1. Current Workforce Statistics:</a:t>
            </a:r>
          </a:p>
          <a:p>
            <a:pPr marL="0" indent="0">
              <a:buNone/>
            </a:pPr>
            <a:r>
              <a:rPr lang="en-US" sz="2000" b="1" dirty="0">
                <a:latin typeface="Times New Roman" panose="02020603050405020304" pitchFamily="18" charset="0"/>
                <a:cs typeface="Times New Roman" panose="02020603050405020304" pitchFamily="18" charset="0"/>
              </a:rPr>
              <a:t>    Nurses:</a:t>
            </a:r>
            <a:r>
              <a:rPr lang="en-US" sz="2000" dirty="0">
                <a:latin typeface="Times New Roman" panose="02020603050405020304" pitchFamily="18" charset="0"/>
                <a:cs typeface="Times New Roman" panose="02020603050405020304" pitchFamily="18" charset="0"/>
              </a:rPr>
              <a:t> 17.7 per 10,000 persons according to the National Health Workforce Accounts (</a:t>
            </a:r>
            <a:r>
              <a:rPr lang="en-US" sz="2000" dirty="0" err="1">
                <a:latin typeface="Times New Roman" panose="02020603050405020304" pitchFamily="18" charset="0"/>
                <a:cs typeface="Times New Roman" panose="02020603050405020304" pitchFamily="18" charset="0"/>
              </a:rPr>
              <a:t>NHWA</a:t>
            </a:r>
            <a:r>
              <a:rPr lang="en-US" sz="2000"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    Doctors:</a:t>
            </a:r>
            <a:r>
              <a:rPr lang="en-US" sz="2000" dirty="0">
                <a:latin typeface="Times New Roman" panose="02020603050405020304" pitchFamily="18" charset="0"/>
                <a:cs typeface="Times New Roman" panose="02020603050405020304" pitchFamily="18" charset="0"/>
              </a:rPr>
              <a:t> </a:t>
            </a:r>
            <a:r>
              <a:rPr lang="en-IN" sz="2000" dirty="0">
                <a:effectLst/>
                <a:latin typeface="Times New Roman" panose="02020603050405020304" pitchFamily="18" charset="0"/>
                <a:ea typeface="Calibri" panose="020F0502020204030204" pitchFamily="34" charset="0"/>
              </a:rPr>
              <a:t>8.8 doctors per 10,000 persons as per </a:t>
            </a:r>
            <a:r>
              <a:rPr lang="en-IN" sz="2000" dirty="0" err="1">
                <a:effectLst/>
                <a:latin typeface="Times New Roman" panose="02020603050405020304" pitchFamily="18" charset="0"/>
                <a:ea typeface="Calibri" panose="020F0502020204030204" pitchFamily="34" charset="0"/>
              </a:rPr>
              <a:t>NHWA</a:t>
            </a:r>
            <a:r>
              <a:rPr lang="en-IN" sz="2000" dirty="0">
                <a:effectLst/>
                <a:latin typeface="Times New Roman" panose="02020603050405020304" pitchFamily="18" charset="0"/>
                <a:ea typeface="Calibri" panose="020F0502020204030204" pitchFamily="34" charset="0"/>
              </a:rPr>
              <a:t> data</a:t>
            </a:r>
          </a:p>
          <a:p>
            <a:pPr marL="0" indent="0">
              <a:buNone/>
            </a:pPr>
            <a:r>
              <a:rPr lang="en-US" sz="2000" b="1" u="sng" dirty="0">
                <a:latin typeface="Times New Roman" panose="02020603050405020304" pitchFamily="18" charset="0"/>
                <a:cs typeface="Times New Roman" panose="02020603050405020304" pitchFamily="18" charset="0"/>
              </a:rPr>
              <a:t>2. Distribution Across Regions: </a:t>
            </a:r>
          </a:p>
          <a:p>
            <a:pPr marL="0" indent="0">
              <a:buNone/>
            </a:pPr>
            <a:r>
              <a:rPr lang="en-US" sz="2000" dirty="0">
                <a:latin typeface="Times New Roman" panose="02020603050405020304" pitchFamily="18" charset="0"/>
                <a:cs typeface="Times New Roman" panose="02020603050405020304" pitchFamily="18" charset="0"/>
              </a:rPr>
              <a:t>    In Punjab, there is a marked disparity in the distribution of healthcare professionals between rural and urban areas. Approximately 27% of doctors and 36% of nurses are employed in rural regions, while the remaining 73% of doctors and 64% of nurses work in urban areas.</a:t>
            </a:r>
          </a:p>
          <a:p>
            <a:pPr marL="0" indent="0">
              <a:buNone/>
            </a:pPr>
            <a:r>
              <a:rPr lang="en-US" sz="2000" dirty="0">
                <a:latin typeface="Times New Roman" panose="02020603050405020304" pitchFamily="18" charset="0"/>
                <a:cs typeface="Times New Roman" panose="02020603050405020304" pitchFamily="18" charset="0"/>
              </a:rPr>
              <a:t>3. </a:t>
            </a:r>
            <a:r>
              <a:rPr lang="en-US" sz="2000" b="1" u="sng" dirty="0">
                <a:latin typeface="Times New Roman" panose="02020603050405020304" pitchFamily="18" charset="0"/>
                <a:cs typeface="Times New Roman" panose="02020603050405020304" pitchFamily="18" charset="0"/>
              </a:rPr>
              <a:t>Educational &amp; Training Institutions:</a:t>
            </a:r>
          </a:p>
          <a:p>
            <a:pPr marL="0" indent="0">
              <a:buNone/>
            </a:pPr>
            <a:r>
              <a:rPr lang="en-US" sz="2000" b="1" dirty="0">
                <a:latin typeface="Times New Roman" panose="02020603050405020304" pitchFamily="18" charset="0"/>
                <a:cs typeface="Times New Roman" panose="02020603050405020304" pitchFamily="18" charset="0"/>
              </a:rPr>
              <a:t>    Medical Colleges:</a:t>
            </a:r>
            <a:r>
              <a:rPr lang="en-US" sz="2000" dirty="0">
                <a:latin typeface="Times New Roman" panose="02020603050405020304" pitchFamily="18" charset="0"/>
                <a:cs typeface="Times New Roman" panose="02020603050405020304" pitchFamily="18" charset="0"/>
              </a:rPr>
              <a:t> 10 (around 1500 students graduate each year)</a:t>
            </a:r>
          </a:p>
          <a:p>
            <a:pPr marL="0" indent="0">
              <a:buNone/>
            </a:pPr>
            <a:r>
              <a:rPr lang="en-US" sz="2000" b="1" dirty="0">
                <a:latin typeface="Times New Roman" panose="02020603050405020304" pitchFamily="18" charset="0"/>
                <a:cs typeface="Times New Roman" panose="02020603050405020304" pitchFamily="18" charset="0"/>
              </a:rPr>
              <a:t>    Nursing Colleges: </a:t>
            </a:r>
            <a:r>
              <a:rPr lang="en-US" sz="2000" dirty="0">
                <a:latin typeface="Times New Roman" panose="02020603050405020304" pitchFamily="18" charset="0"/>
                <a:cs typeface="Times New Roman" panose="02020603050405020304" pitchFamily="18" charset="0"/>
              </a:rPr>
              <a:t>114 institutions (around 7,000 students graduate each year)</a:t>
            </a:r>
          </a:p>
          <a:p>
            <a:pPr marL="0" indent="0">
              <a:buNone/>
            </a:pPr>
            <a:r>
              <a:rPr lang="en-US" sz="2000" b="1" dirty="0">
                <a:latin typeface="Times New Roman" panose="02020603050405020304" pitchFamily="18" charset="0"/>
                <a:cs typeface="Times New Roman" panose="02020603050405020304" pitchFamily="18" charset="0"/>
              </a:rPr>
              <a:t>    Allied Health Institutes:</a:t>
            </a:r>
            <a:r>
              <a:rPr lang="en-US" sz="2000" dirty="0">
                <a:latin typeface="Times New Roman" panose="02020603050405020304" pitchFamily="18" charset="0"/>
                <a:cs typeface="Times New Roman" panose="02020603050405020304" pitchFamily="18" charset="0"/>
              </a:rPr>
              <a:t> 15</a:t>
            </a:r>
          </a:p>
          <a:p>
            <a:pPr marL="0" indent="0">
              <a:buNone/>
            </a:pPr>
            <a:endParaRPr lang="en-IN" sz="2000"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2" name="TextBox 1">
            <a:extLst>
              <a:ext uri="{FF2B5EF4-FFF2-40B4-BE49-F238E27FC236}">
                <a16:creationId xmlns:a16="http://schemas.microsoft.com/office/drawing/2014/main" id="{D88E339D-2C5A-7041-A714-09B7563FBC8E}"/>
              </a:ext>
            </a:extLst>
          </p:cNvPr>
          <p:cNvSpPr txBox="1"/>
          <p:nvPr/>
        </p:nvSpPr>
        <p:spPr>
          <a:xfrm>
            <a:off x="3067665" y="294968"/>
            <a:ext cx="7118554" cy="707886"/>
          </a:xfrm>
          <a:prstGeom prst="rect">
            <a:avLst/>
          </a:prstGeom>
          <a:noFill/>
        </p:spPr>
        <p:txBody>
          <a:bodyPr wrap="square" rtlCol="0">
            <a:spAutoFit/>
          </a:bodyPr>
          <a:lstStyle/>
          <a:p>
            <a:pPr algn="ctr"/>
            <a:r>
              <a:rPr lang="en-IN" sz="4000" dirty="0">
                <a:latin typeface="Times New Roman" panose="02020603050405020304" pitchFamily="18" charset="0"/>
                <a:cs typeface="Times New Roman" panose="02020603050405020304" pitchFamily="18" charset="0"/>
              </a:rPr>
              <a:t>Results</a:t>
            </a:r>
          </a:p>
        </p:txBody>
      </p:sp>
    </p:spTree>
    <p:extLst>
      <p:ext uri="{BB962C8B-B14F-4D97-AF65-F5344CB8AC3E}">
        <p14:creationId xmlns:p14="http://schemas.microsoft.com/office/powerpoint/2010/main" val="1911276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8489" y="1386348"/>
            <a:ext cx="11995355" cy="5335127"/>
          </a:xfrm>
        </p:spPr>
        <p:txBody>
          <a:bodyPr>
            <a:normAutofit/>
          </a:bodyPr>
          <a:lstStyle/>
          <a:p>
            <a:pPr marL="0" indent="0">
              <a:buNone/>
            </a:pPr>
            <a:r>
              <a:rPr lang="en-IN" sz="2000" dirty="0">
                <a:effectLst/>
                <a:latin typeface="Times New Roman" panose="02020603050405020304" pitchFamily="18" charset="0"/>
                <a:ea typeface="Times New Roman" panose="02020603050405020304" pitchFamily="18" charset="0"/>
              </a:rPr>
              <a:t>1. </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The stock data of </a:t>
            </a:r>
            <a:r>
              <a:rPr lang="en-IN" sz="1800" kern="100" dirty="0" err="1">
                <a:effectLst/>
                <a:latin typeface="Times New Roman" panose="02020603050405020304" pitchFamily="18" charset="0"/>
                <a:ea typeface="Calibri" panose="020F0502020204030204" pitchFamily="34" charset="0"/>
                <a:cs typeface="Times New Roman" panose="02020603050405020304" pitchFamily="18" charset="0"/>
              </a:rPr>
              <a:t>NHWA</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suggested nurse to doctor ratio (number of nurse/midwives per doctor) to be 2.1:1 at the all-India level with Punjab (6.4:1)</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Number and percentage distribution of allopathic doctors and nurse in Punjab, 2018, the number of nurses is significantly more as compared to doctors.</a:t>
            </a:r>
            <a:endParaRPr lang="en-IN" sz="2000" dirty="0">
              <a:effectLst/>
              <a:latin typeface="Times New Roman" panose="02020603050405020304" pitchFamily="18" charset="0"/>
              <a:ea typeface="Times New Roman" panose="02020603050405020304" pitchFamily="18" charset="0"/>
            </a:endParaRPr>
          </a:p>
          <a:p>
            <a:pPr marL="0" indent="0">
              <a:buNone/>
            </a:pPr>
            <a:r>
              <a:rPr lang="en-IN" sz="2000" dirty="0">
                <a:effectLst/>
                <a:latin typeface="Times New Roman" panose="02020603050405020304" pitchFamily="18" charset="0"/>
                <a:ea typeface="Times New Roman" panose="02020603050405020304" pitchFamily="18" charset="0"/>
              </a:rPr>
              <a:t>2. The overall staff vacancy can be seen from all the departments. The requirements of Specialists is significantly higher as compared to other positions.</a:t>
            </a:r>
          </a:p>
          <a:p>
            <a:pPr marL="0" indent="0">
              <a:buNone/>
            </a:pP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 name="Picture 9">
            <a:extLst>
              <a:ext uri="{FF2B5EF4-FFF2-40B4-BE49-F238E27FC236}">
                <a16:creationId xmlns:a16="http://schemas.microsoft.com/office/drawing/2014/main" id="{3758DB35-8B25-A96D-366A-88DBC1498DFB}"/>
              </a:ext>
            </a:extLst>
          </p:cNvPr>
          <p:cNvPicPr>
            <a:picLocks noChangeAspect="1"/>
          </p:cNvPicPr>
          <p:nvPr/>
        </p:nvPicPr>
        <p:blipFill>
          <a:blip r:embed="rId4"/>
          <a:stretch>
            <a:fillRect/>
          </a:stretch>
        </p:blipFill>
        <p:spPr>
          <a:xfrm>
            <a:off x="6190990" y="3495292"/>
            <a:ext cx="5755123" cy="2842260"/>
          </a:xfrm>
          <a:prstGeom prst="rect">
            <a:avLst/>
          </a:prstGeom>
        </p:spPr>
      </p:pic>
      <p:sp>
        <p:nvSpPr>
          <p:cNvPr id="5" name="TextBox 4">
            <a:extLst>
              <a:ext uri="{FF2B5EF4-FFF2-40B4-BE49-F238E27FC236}">
                <a16:creationId xmlns:a16="http://schemas.microsoft.com/office/drawing/2014/main" id="{C9AEC6DB-F3CB-C4A9-C8EC-FEF3D6BE079B}"/>
              </a:ext>
            </a:extLst>
          </p:cNvPr>
          <p:cNvSpPr txBox="1"/>
          <p:nvPr/>
        </p:nvSpPr>
        <p:spPr>
          <a:xfrm>
            <a:off x="6190990" y="6361543"/>
            <a:ext cx="6096000" cy="246221"/>
          </a:xfrm>
          <a:prstGeom prst="rect">
            <a:avLst/>
          </a:prstGeom>
          <a:noFill/>
        </p:spPr>
        <p:txBody>
          <a:bodyPr wrap="square">
            <a:spAutoFit/>
          </a:bodyPr>
          <a:lstStyle/>
          <a:p>
            <a:pPr algn="just"/>
            <a:r>
              <a:rPr lang="en-IN" sz="1000" b="1" i="1" dirty="0">
                <a:effectLst/>
                <a:latin typeface="Times New Roman" panose="02020603050405020304" pitchFamily="18" charset="0"/>
                <a:ea typeface="Times New Roman" panose="02020603050405020304" pitchFamily="18" charset="0"/>
              </a:rPr>
              <a:t>Source: </a:t>
            </a:r>
            <a:r>
              <a:rPr lang="en-IN" sz="1000" b="1" i="1" dirty="0" err="1">
                <a:effectLst/>
                <a:latin typeface="Times New Roman" panose="02020603050405020304" pitchFamily="18" charset="0"/>
                <a:ea typeface="Times New Roman" panose="02020603050405020304" pitchFamily="18" charset="0"/>
              </a:rPr>
              <a:t>NHSRC</a:t>
            </a:r>
            <a:r>
              <a:rPr lang="en-IN" sz="1000" b="1" i="1" dirty="0">
                <a:effectLst/>
                <a:latin typeface="Times New Roman" panose="02020603050405020304" pitchFamily="18" charset="0"/>
                <a:ea typeface="Times New Roman" panose="02020603050405020304" pitchFamily="18" charset="0"/>
              </a:rPr>
              <a:t> : All State infographics of HRH,2020</a:t>
            </a:r>
            <a:endParaRPr lang="en-IN" sz="1000" dirty="0">
              <a:effectLst/>
              <a:latin typeface="Times New Roman" panose="02020603050405020304" pitchFamily="18" charset="0"/>
              <a:ea typeface="Times New Roman" panose="02020603050405020304" pitchFamily="18" charset="0"/>
            </a:endParaRPr>
          </a:p>
        </p:txBody>
      </p:sp>
      <p:graphicFrame>
        <p:nvGraphicFramePr>
          <p:cNvPr id="2" name="Chart 1">
            <a:extLst>
              <a:ext uri="{FF2B5EF4-FFF2-40B4-BE49-F238E27FC236}">
                <a16:creationId xmlns:a16="http://schemas.microsoft.com/office/drawing/2014/main" id="{DE43C711-B3A8-693B-5CB1-752B19CA7DA4}"/>
              </a:ext>
            </a:extLst>
          </p:cNvPr>
          <p:cNvGraphicFramePr/>
          <p:nvPr>
            <p:extLst>
              <p:ext uri="{D42A27DB-BD31-4B8C-83A1-F6EECF244321}">
                <p14:modId xmlns:p14="http://schemas.microsoft.com/office/powerpoint/2010/main" val="2822677452"/>
              </p:ext>
            </p:extLst>
          </p:nvPr>
        </p:nvGraphicFramePr>
        <p:xfrm>
          <a:off x="245887" y="3495292"/>
          <a:ext cx="5684520" cy="2842260"/>
        </p:xfrm>
        <a:graphic>
          <a:graphicData uri="http://schemas.openxmlformats.org/drawingml/2006/chart">
            <c:chart xmlns:c="http://schemas.openxmlformats.org/drawingml/2006/chart" xmlns:r="http://schemas.openxmlformats.org/officeDocument/2006/relationships" r:id="rId5"/>
          </a:graphicData>
        </a:graphic>
      </p:graphicFrame>
      <p:pic>
        <p:nvPicPr>
          <p:cNvPr id="7" name="Picture 6">
            <a:extLst>
              <a:ext uri="{FF2B5EF4-FFF2-40B4-BE49-F238E27FC236}">
                <a16:creationId xmlns:a16="http://schemas.microsoft.com/office/drawing/2014/main" id="{ADC2EC4A-1D75-337A-5450-9BDE635AB171}"/>
              </a:ext>
            </a:extLst>
          </p:cNvPr>
          <p:cNvPicPr>
            <a:picLocks noChangeAspect="1"/>
          </p:cNvPicPr>
          <p:nvPr/>
        </p:nvPicPr>
        <p:blipFill>
          <a:blip r:embed="rId6"/>
          <a:stretch>
            <a:fillRect/>
          </a:stretch>
        </p:blipFill>
        <p:spPr>
          <a:xfrm>
            <a:off x="-198465" y="6356350"/>
            <a:ext cx="4548010" cy="280440"/>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643BF71-61D2-33BA-087E-1FBA4AC643C0}"/>
              </a:ext>
            </a:extLst>
          </p:cNvPr>
          <p:cNvSpPr>
            <a:spLocks noGrp="1"/>
          </p:cNvSpPr>
          <p:nvPr>
            <p:ph type="subTitle" idx="1"/>
          </p:nvPr>
        </p:nvSpPr>
        <p:spPr>
          <a:xfrm>
            <a:off x="186813" y="1553497"/>
            <a:ext cx="11818374" cy="4876800"/>
          </a:xfrm>
        </p:spPr>
        <p:txBody>
          <a:bodyPr/>
          <a:lstStyle/>
          <a:p>
            <a:pPr algn="just"/>
            <a:r>
              <a:rPr lang="en-IN" sz="2000" dirty="0">
                <a:effectLst/>
                <a:latin typeface="Times New Roman" panose="02020603050405020304" pitchFamily="18" charset="0"/>
                <a:ea typeface="Times New Roman" panose="02020603050405020304" pitchFamily="18" charset="0"/>
              </a:rPr>
              <a:t>3. </a:t>
            </a: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Distribution of doctors and nurses across public-private and major states in Punjab, 2018 almost more than 50% of the doctors work in the public sector and around 40-45% work in the private sector. Nurses work significantly more in the private sector.</a:t>
            </a:r>
            <a:endParaRPr lang="en-IN" sz="2000" dirty="0">
              <a:effectLst/>
              <a:latin typeface="Times New Roman" panose="02020603050405020304" pitchFamily="18" charset="0"/>
              <a:ea typeface="Times New Roman" panose="02020603050405020304" pitchFamily="18" charset="0"/>
            </a:endParaRPr>
          </a:p>
          <a:p>
            <a:pPr algn="just"/>
            <a:r>
              <a:rPr lang="en-US" sz="2000" dirty="0">
                <a:effectLst/>
                <a:latin typeface="Times New Roman" panose="02020603050405020304" pitchFamily="18" charset="0"/>
                <a:ea typeface="Times New Roman" panose="02020603050405020304" pitchFamily="18" charset="0"/>
              </a:rPr>
              <a:t>4. </a:t>
            </a:r>
            <a:r>
              <a:rPr lang="en-US" sz="2000" dirty="0" err="1">
                <a:effectLst/>
                <a:latin typeface="Times New Roman" panose="02020603050405020304" pitchFamily="18" charset="0"/>
                <a:ea typeface="Times New Roman" panose="02020603050405020304" pitchFamily="18" charset="0"/>
              </a:rPr>
              <a:t>Speciality</a:t>
            </a:r>
            <a:r>
              <a:rPr lang="en-US" sz="2000" dirty="0">
                <a:effectLst/>
                <a:latin typeface="Times New Roman" panose="02020603050405020304" pitchFamily="18" charset="0"/>
                <a:ea typeface="Times New Roman" panose="02020603050405020304" pitchFamily="18" charset="0"/>
              </a:rPr>
              <a:t> wise breakup of the Specialists in the form of pie chart where we can see the majority of the doctors have </a:t>
            </a:r>
            <a:r>
              <a:rPr lang="en-US" sz="2000" dirty="0" err="1">
                <a:effectLst/>
                <a:latin typeface="Times New Roman" panose="02020603050405020304" pitchFamily="18" charset="0"/>
                <a:ea typeface="Times New Roman" panose="02020603050405020304" pitchFamily="18" charset="0"/>
              </a:rPr>
              <a:t>specialisation</a:t>
            </a:r>
            <a:r>
              <a:rPr lang="en-US" sz="2000" dirty="0">
                <a:effectLst/>
                <a:latin typeface="Times New Roman" panose="02020603050405020304" pitchFamily="18" charset="0"/>
                <a:ea typeface="Times New Roman" panose="02020603050405020304" pitchFamily="18" charset="0"/>
              </a:rPr>
              <a:t> in the Surgery followed by Medicine and the least can be seen in Microbiology </a:t>
            </a:r>
            <a:endParaRPr lang="en-IN" sz="2000" dirty="0">
              <a:effectLst/>
              <a:latin typeface="Times New Roman" panose="02020603050405020304" pitchFamily="18" charset="0"/>
              <a:ea typeface="Times New Roman" panose="02020603050405020304" pitchFamily="18" charset="0"/>
            </a:endParaRPr>
          </a:p>
          <a:p>
            <a:endParaRPr lang="en-IN" dirty="0"/>
          </a:p>
        </p:txBody>
      </p:sp>
      <p:sp>
        <p:nvSpPr>
          <p:cNvPr id="5" name="Slide Number Placeholder 4">
            <a:extLst>
              <a:ext uri="{FF2B5EF4-FFF2-40B4-BE49-F238E27FC236}">
                <a16:creationId xmlns:a16="http://schemas.microsoft.com/office/drawing/2014/main" id="{A93AE3BE-32DF-57A0-BC2F-E14AAFF48EE7}"/>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3097285C-DF1C-46E8-0059-90A354FDFCA3}"/>
              </a:ext>
            </a:extLst>
          </p:cNvPr>
          <p:cNvPicPr>
            <a:picLocks noChangeAspect="1"/>
          </p:cNvPicPr>
          <p:nvPr/>
        </p:nvPicPr>
        <p:blipFill>
          <a:blip r:embed="rId3"/>
          <a:stretch>
            <a:fillRect/>
          </a:stretch>
        </p:blipFill>
        <p:spPr>
          <a:xfrm>
            <a:off x="0" y="23813"/>
            <a:ext cx="2694666" cy="1268078"/>
          </a:xfrm>
          <a:prstGeom prst="rect">
            <a:avLst/>
          </a:prstGeom>
        </p:spPr>
      </p:pic>
      <p:graphicFrame>
        <p:nvGraphicFramePr>
          <p:cNvPr id="4" name="Chart 3">
            <a:extLst>
              <a:ext uri="{FF2B5EF4-FFF2-40B4-BE49-F238E27FC236}">
                <a16:creationId xmlns:a16="http://schemas.microsoft.com/office/drawing/2014/main" id="{A62DE49C-4400-1230-F083-D497E758255E}"/>
              </a:ext>
            </a:extLst>
          </p:cNvPr>
          <p:cNvGraphicFramePr/>
          <p:nvPr>
            <p:extLst>
              <p:ext uri="{D42A27DB-BD31-4B8C-83A1-F6EECF244321}">
                <p14:modId xmlns:p14="http://schemas.microsoft.com/office/powerpoint/2010/main" val="2110244965"/>
              </p:ext>
            </p:extLst>
          </p:nvPr>
        </p:nvGraphicFramePr>
        <p:xfrm>
          <a:off x="6096000" y="3257792"/>
          <a:ext cx="5760720" cy="309855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46F76AC2-D965-2B16-D18D-595A4E3DB0B9}"/>
              </a:ext>
            </a:extLst>
          </p:cNvPr>
          <p:cNvGraphicFramePr/>
          <p:nvPr>
            <p:extLst>
              <p:ext uri="{D42A27DB-BD31-4B8C-83A1-F6EECF244321}">
                <p14:modId xmlns:p14="http://schemas.microsoft.com/office/powerpoint/2010/main" val="1020428876"/>
              </p:ext>
            </p:extLst>
          </p:nvPr>
        </p:nvGraphicFramePr>
        <p:xfrm>
          <a:off x="278253" y="3257791"/>
          <a:ext cx="5669280" cy="3098557"/>
        </p:xfrm>
        <a:graphic>
          <a:graphicData uri="http://schemas.openxmlformats.org/drawingml/2006/chart">
            <c:chart xmlns:c="http://schemas.openxmlformats.org/drawingml/2006/chart" xmlns:r="http://schemas.openxmlformats.org/officeDocument/2006/relationships" r:id="rId5"/>
          </a:graphicData>
        </a:graphic>
      </p:graphicFrame>
      <p:sp>
        <p:nvSpPr>
          <p:cNvPr id="11" name="TextBox 10">
            <a:extLst>
              <a:ext uri="{FF2B5EF4-FFF2-40B4-BE49-F238E27FC236}">
                <a16:creationId xmlns:a16="http://schemas.microsoft.com/office/drawing/2014/main" id="{D3FF0080-6CCE-7FF3-813D-6CC4501716DC}"/>
              </a:ext>
            </a:extLst>
          </p:cNvPr>
          <p:cNvSpPr txBox="1"/>
          <p:nvPr/>
        </p:nvSpPr>
        <p:spPr>
          <a:xfrm>
            <a:off x="-224667" y="6356348"/>
            <a:ext cx="4542503" cy="248851"/>
          </a:xfrm>
          <a:prstGeom prst="rect">
            <a:avLst/>
          </a:prstGeom>
          <a:noFill/>
        </p:spPr>
        <p:txBody>
          <a:bodyPr wrap="square">
            <a:spAutoFit/>
          </a:bodyPr>
          <a:lstStyle/>
          <a:p>
            <a:pPr marL="457200" algn="just">
              <a:lnSpc>
                <a:spcPct val="107000"/>
              </a:lnSpc>
              <a:spcAft>
                <a:spcPts val="800"/>
              </a:spcAft>
            </a:pPr>
            <a:r>
              <a:rPr lang="en-IN" sz="1000" b="1" i="1" kern="100" dirty="0">
                <a:effectLst/>
                <a:latin typeface="Times New Roman" panose="02020603050405020304" pitchFamily="18" charset="0"/>
                <a:ea typeface="Calibri" panose="020F0502020204030204" pitchFamily="34" charset="0"/>
                <a:cs typeface="Times New Roman" panose="02020603050405020304" pitchFamily="18" charset="0"/>
              </a:rPr>
              <a:t>Source: Estimates from NSSO 2017– 18</a:t>
            </a:r>
            <a:endParaRPr lang="en-IN" sz="1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F34627E5-5B55-DF66-69D7-C351417004A6}"/>
              </a:ext>
            </a:extLst>
          </p:cNvPr>
          <p:cNvSpPr txBox="1"/>
          <p:nvPr/>
        </p:nvSpPr>
        <p:spPr>
          <a:xfrm>
            <a:off x="6096000" y="6372497"/>
            <a:ext cx="6228734" cy="246221"/>
          </a:xfrm>
          <a:prstGeom prst="rect">
            <a:avLst/>
          </a:prstGeom>
          <a:noFill/>
        </p:spPr>
        <p:txBody>
          <a:bodyPr wrap="square">
            <a:spAutoFit/>
          </a:bodyPr>
          <a:lstStyle/>
          <a:p>
            <a:r>
              <a:rPr lang="en-US" sz="1000" b="1" i="1" dirty="0">
                <a:latin typeface="Times New Roman" panose="02020603050405020304" pitchFamily="18" charset="0"/>
                <a:cs typeface="Times New Roman" panose="02020603050405020304" pitchFamily="18" charset="0"/>
              </a:rPr>
              <a:t>Source: Punjab Public Health Workforce Report.pdf (nhsrcindia.org)</a:t>
            </a:r>
            <a:endParaRPr lang="en-IN" sz="1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14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normAutofit/>
          </a:bodyPr>
          <a:lstStyle/>
          <a:p>
            <a:pPr algn="ctr"/>
            <a:r>
              <a:rPr lang="en-IN" sz="4000" b="1" dirty="0">
                <a:latin typeface="Times New Roman" panose="02020603050405020304" pitchFamily="18" charset="0"/>
                <a:cs typeface="Times New Roman" panose="02020603050405020304" pitchFamily="18" charset="0"/>
              </a:rPr>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152400" y="1690688"/>
            <a:ext cx="11887200" cy="5359348"/>
          </a:xfrm>
        </p:spPr>
        <p:txBody>
          <a:bodyPr>
            <a:normAutofit fontScale="92500" lnSpcReduction="10000"/>
          </a:bodyPr>
          <a:lstStyle/>
          <a:p>
            <a:pPr marL="0" indent="0">
              <a:buNone/>
            </a:pPr>
            <a:r>
              <a:rPr lang="en-US" sz="2000" b="1" dirty="0">
                <a:latin typeface="Times New Roman" panose="02020603050405020304" pitchFamily="18" charset="0"/>
                <a:cs typeface="Times New Roman" panose="02020603050405020304" pitchFamily="18" charset="0"/>
              </a:rPr>
              <a:t>1</a:t>
            </a:r>
            <a:r>
              <a:rPr lang="en-US" sz="2200" b="1" u="sng" dirty="0">
                <a:latin typeface="Times New Roman" panose="02020603050405020304" pitchFamily="18" charset="0"/>
                <a:cs typeface="Times New Roman" panose="02020603050405020304" pitchFamily="18" charset="0"/>
              </a:rPr>
              <a:t>. Challenges:</a:t>
            </a:r>
            <a:endParaRPr lang="en-US" sz="2200" u="sng"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Doctor Shortage:</a:t>
            </a:r>
            <a:r>
              <a:rPr lang="en-US" sz="2200" dirty="0">
                <a:latin typeface="Times New Roman" panose="02020603050405020304" pitchFamily="18" charset="0"/>
                <a:cs typeface="Times New Roman" panose="02020603050405020304" pitchFamily="18" charset="0"/>
              </a:rPr>
              <a:t> Data suggests a potential shortage of doctors in Punjab, particularly specialists, compared to the national average.</a:t>
            </a: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Urban-Rural Disparity:</a:t>
            </a:r>
            <a:r>
              <a:rPr lang="en-US" sz="2200" dirty="0">
                <a:latin typeface="Times New Roman" panose="02020603050405020304" pitchFamily="18" charset="0"/>
                <a:cs typeface="Times New Roman" panose="02020603050405020304" pitchFamily="18" charset="0"/>
              </a:rPr>
              <a:t> There's a concentration of doctors and specialists in urban areas, leaving rural areas with limited access to qualified healthcare professionals.</a:t>
            </a: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Specialist Gap:</a:t>
            </a:r>
            <a:r>
              <a:rPr lang="en-US" sz="2200" dirty="0">
                <a:latin typeface="Times New Roman" panose="02020603050405020304" pitchFamily="18" charset="0"/>
                <a:cs typeface="Times New Roman" panose="02020603050405020304" pitchFamily="18" charset="0"/>
              </a:rPr>
              <a:t> The data indicates a significant vacancy rate for specialists, creating a gap in critical medical expertise.</a:t>
            </a:r>
          </a:p>
          <a:p>
            <a:pPr marL="0" indent="0">
              <a:buNone/>
            </a:pPr>
            <a:r>
              <a:rPr lang="en-US" sz="2400" b="1" dirty="0">
                <a:latin typeface="Times New Roman" panose="02020603050405020304" pitchFamily="18" charset="0"/>
                <a:cs typeface="Times New Roman" panose="02020603050405020304" pitchFamily="18" charset="0"/>
              </a:rPr>
              <a:t>2</a:t>
            </a:r>
            <a:r>
              <a:rPr lang="en-US" sz="2200" b="1" dirty="0">
                <a:latin typeface="Times New Roman" panose="02020603050405020304" pitchFamily="18" charset="0"/>
                <a:cs typeface="Times New Roman" panose="02020603050405020304" pitchFamily="18" charset="0"/>
              </a:rPr>
              <a:t>. </a:t>
            </a:r>
            <a:r>
              <a:rPr lang="en-US" sz="2200" b="1" u="sng" dirty="0">
                <a:latin typeface="Times New Roman" panose="02020603050405020304" pitchFamily="18" charset="0"/>
                <a:cs typeface="Times New Roman" panose="02020603050405020304" pitchFamily="18" charset="0"/>
              </a:rPr>
              <a:t>Potential Solutions</a:t>
            </a:r>
            <a:r>
              <a:rPr lang="en-US" sz="2200" b="1"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Encourage Rural Practice:</a:t>
            </a:r>
            <a:r>
              <a:rPr lang="en-US" sz="2200" dirty="0">
                <a:latin typeface="Times New Roman" panose="02020603050405020304" pitchFamily="18" charset="0"/>
                <a:cs typeface="Times New Roman" panose="02020603050405020304" pitchFamily="18" charset="0"/>
              </a:rPr>
              <a:t> Loan repayment programs or rural practice incentives can attract medical graduates to underserved areas.</a:t>
            </a: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Invest in Specialist Training:</a:t>
            </a:r>
            <a:r>
              <a:rPr lang="en-US" sz="2200" dirty="0">
                <a:latin typeface="Times New Roman" panose="02020603050405020304" pitchFamily="18" charset="0"/>
                <a:cs typeface="Times New Roman" panose="02020603050405020304" pitchFamily="18" charset="0"/>
              </a:rPr>
              <a:t> Targeted programs or scholarships can incentivize doctors to pursue specialist training in high-demand areas.</a:t>
            </a: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Improve Working Conditions:</a:t>
            </a:r>
            <a:r>
              <a:rPr lang="en-US" sz="2200" dirty="0">
                <a:latin typeface="Times New Roman" panose="02020603050405020304" pitchFamily="18" charset="0"/>
                <a:cs typeface="Times New Roman" panose="02020603050405020304" pitchFamily="18" charset="0"/>
              </a:rPr>
              <a:t> Strategies to address workload, compensation, and career development can help retain specialists in Punjab.</a:t>
            </a:r>
          </a:p>
          <a:p>
            <a:pPr>
              <a:buFont typeface="Arial" panose="020B0604020202020204" pitchFamily="34" charset="0"/>
              <a:buChar char="•"/>
            </a:pPr>
            <a:r>
              <a:rPr lang="en-US" sz="2200" b="1" dirty="0">
                <a:latin typeface="Times New Roman" panose="02020603050405020304" pitchFamily="18" charset="0"/>
                <a:cs typeface="Times New Roman" panose="02020603050405020304" pitchFamily="18" charset="0"/>
              </a:rPr>
              <a:t>Explore Public-Private Partnerships:</a:t>
            </a:r>
            <a:r>
              <a:rPr lang="en-US" sz="2200" dirty="0">
                <a:latin typeface="Times New Roman" panose="02020603050405020304" pitchFamily="18" charset="0"/>
                <a:cs typeface="Times New Roman" panose="02020603050405020304" pitchFamily="18" charset="0"/>
              </a:rPr>
              <a:t> Collaboration between public and private sectors can optimize resource allocation and improve access to specialists in rural areas</a:t>
            </a:r>
            <a:r>
              <a:rPr lang="en-US" sz="2200" dirty="0"/>
              <a:t>.</a:t>
            </a:r>
          </a:p>
          <a:p>
            <a:pPr marL="0" indent="0">
              <a:buNone/>
            </a:pPr>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theme/theme1.xml><?xml version="1.0" encoding="utf-8"?>
<a:theme xmlns:a="http://schemas.openxmlformats.org/drawingml/2006/main" name="Office Theme">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559</TotalTime>
  <Words>2705</Words>
  <Application>Microsoft Office PowerPoint</Application>
  <PresentationFormat>Widescreen</PresentationFormat>
  <Paragraphs>193</Paragraphs>
  <Slides>21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Times New Roman</vt:lpstr>
      <vt:lpstr>Office Theme</vt:lpstr>
      <vt:lpstr>Landscape Analysis of Human Resources for Health - Punjab, India  </vt:lpstr>
      <vt:lpstr>Screenshot of Approval</vt:lpstr>
      <vt:lpstr>Introduction</vt:lpstr>
      <vt:lpstr>Objectives</vt:lpstr>
      <vt:lpstr>Methodology </vt:lpstr>
      <vt:lpstr>PowerPoint Presentation</vt:lpstr>
      <vt:lpstr>PowerPoint Presentation</vt:lpstr>
      <vt:lpstr>PowerPoint Presentation</vt:lpstr>
      <vt:lpstr>Discussion</vt:lpstr>
      <vt:lpstr>Limitations of Study </vt:lpstr>
      <vt:lpstr>Conclusion</vt:lpstr>
      <vt:lpstr>PowerPoint Presentation</vt:lpstr>
      <vt:lpstr>References</vt:lpstr>
      <vt:lpstr>PowerPoint Presentation</vt:lpstr>
      <vt:lpstr>Thank You</vt:lpstr>
      <vt:lpstr>Internship Experiences</vt:lpstr>
      <vt:lpstr>Suggestions Given to Organization </vt:lpstr>
      <vt:lpstr>Pictorial Journey</vt:lpstr>
      <vt:lpstr>Health and Wellness Centre</vt:lpstr>
      <vt:lpstr>Health and Wellness Centre</vt:lpstr>
      <vt:lpstr>Suggestions for improvement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Kovid Gupta</cp:lastModifiedBy>
  <cp:revision>13</cp:revision>
  <dcterms:created xsi:type="dcterms:W3CDTF">2022-05-20T15:11:38Z</dcterms:created>
  <dcterms:modified xsi:type="dcterms:W3CDTF">2024-06-24T15:41:55Z</dcterms:modified>
</cp:coreProperties>
</file>