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75" r:id="rId4"/>
    <p:sldId id="274" r:id="rId5"/>
    <p:sldId id="260" r:id="rId6"/>
    <p:sldId id="259" r:id="rId7"/>
    <p:sldId id="261" r:id="rId8"/>
    <p:sldId id="278" r:id="rId9"/>
    <p:sldId id="277" r:id="rId10"/>
    <p:sldId id="276" r:id="rId11"/>
    <p:sldId id="265" r:id="rId12"/>
    <p:sldId id="266" r:id="rId13"/>
    <p:sldId id="267" r:id="rId14"/>
    <p:sldId id="273" r:id="rId15"/>
    <p:sldId id="26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0D5046-8CA0-4503-833F-EC5F49C02C5C}" v="76" dt="2023-06-17T06:08:29.2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173" autoAdjust="0"/>
  </p:normalViewPr>
  <p:slideViewPr>
    <p:cSldViewPr snapToGrid="0">
      <p:cViewPr varScale="1">
        <p:scale>
          <a:sx n="61" d="100"/>
          <a:sy n="61" d="100"/>
        </p:scale>
        <p:origin x="8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ivangi Dash" userId="57fa1499-0975-4b17-91d0-6de0daf07a8c" providerId="ADAL" clId="{8A0D5046-8CA0-4503-833F-EC5F49C02C5C}"/>
    <pc:docChg chg="undo redo custSel addSld modSld">
      <pc:chgData name="Shivangi Dash" userId="57fa1499-0975-4b17-91d0-6de0daf07a8c" providerId="ADAL" clId="{8A0D5046-8CA0-4503-833F-EC5F49C02C5C}" dt="2023-06-17T06:18:33.666" v="381" actId="14734"/>
      <pc:docMkLst>
        <pc:docMk/>
      </pc:docMkLst>
      <pc:sldChg chg="addSp delSp modSp mod">
        <pc:chgData name="Shivangi Dash" userId="57fa1499-0975-4b17-91d0-6de0daf07a8c" providerId="ADAL" clId="{8A0D5046-8CA0-4503-833F-EC5F49C02C5C}" dt="2023-06-17T04:41:50.875" v="139" actId="1076"/>
        <pc:sldMkLst>
          <pc:docMk/>
          <pc:sldMk cId="2861094314" sldId="257"/>
        </pc:sldMkLst>
        <pc:spChg chg="mod">
          <ac:chgData name="Shivangi Dash" userId="57fa1499-0975-4b17-91d0-6de0daf07a8c" providerId="ADAL" clId="{8A0D5046-8CA0-4503-833F-EC5F49C02C5C}" dt="2023-06-17T04:41:50.875" v="139" actId="1076"/>
          <ac:spMkLst>
            <pc:docMk/>
            <pc:sldMk cId="2861094314" sldId="257"/>
            <ac:spMk id="2" creationId="{E2872094-D36A-007C-818C-6DC4FC39F74F}"/>
          </ac:spMkLst>
        </pc:spChg>
        <pc:spChg chg="del">
          <ac:chgData name="Shivangi Dash" userId="57fa1499-0975-4b17-91d0-6de0daf07a8c" providerId="ADAL" clId="{8A0D5046-8CA0-4503-833F-EC5F49C02C5C}" dt="2023-06-17T04:39:34.178" v="110" actId="931"/>
          <ac:spMkLst>
            <pc:docMk/>
            <pc:sldMk cId="2861094314" sldId="257"/>
            <ac:spMk id="3" creationId="{2DB44169-B653-8FCC-211C-27ABE8FE014A}"/>
          </ac:spMkLst>
        </pc:spChg>
        <pc:spChg chg="del">
          <ac:chgData name="Shivangi Dash" userId="57fa1499-0975-4b17-91d0-6de0daf07a8c" providerId="ADAL" clId="{8A0D5046-8CA0-4503-833F-EC5F49C02C5C}" dt="2023-06-17T04:39:57.862" v="116" actId="478"/>
          <ac:spMkLst>
            <pc:docMk/>
            <pc:sldMk cId="2861094314" sldId="257"/>
            <ac:spMk id="5" creationId="{F264D377-7310-FC9A-E728-3B686E1BEA5E}"/>
          </ac:spMkLst>
        </pc:spChg>
        <pc:picChg chg="add mod modCrop">
          <ac:chgData name="Shivangi Dash" userId="57fa1499-0975-4b17-91d0-6de0daf07a8c" providerId="ADAL" clId="{8A0D5046-8CA0-4503-833F-EC5F49C02C5C}" dt="2023-06-17T04:41:41.937" v="138" actId="1076"/>
          <ac:picMkLst>
            <pc:docMk/>
            <pc:sldMk cId="2861094314" sldId="257"/>
            <ac:picMk id="10" creationId="{F40D1783-2738-44FE-8C3D-654044684391}"/>
          </ac:picMkLst>
        </pc:picChg>
      </pc:sldChg>
      <pc:sldChg chg="modSp mod">
        <pc:chgData name="Shivangi Dash" userId="57fa1499-0975-4b17-91d0-6de0daf07a8c" providerId="ADAL" clId="{8A0D5046-8CA0-4503-833F-EC5F49C02C5C}" dt="2023-06-17T04:10:34.628" v="109" actId="20577"/>
        <pc:sldMkLst>
          <pc:docMk/>
          <pc:sldMk cId="3544687849" sldId="260"/>
        </pc:sldMkLst>
        <pc:spChg chg="mod">
          <ac:chgData name="Shivangi Dash" userId="57fa1499-0975-4b17-91d0-6de0daf07a8c" providerId="ADAL" clId="{8A0D5046-8CA0-4503-833F-EC5F49C02C5C}" dt="2023-06-17T04:10:34.628" v="109" actId="20577"/>
          <ac:spMkLst>
            <pc:docMk/>
            <pc:sldMk cId="3544687849" sldId="260"/>
            <ac:spMk id="3" creationId="{8C6D7DE2-7518-3B77-F975-509EE81FC92A}"/>
          </ac:spMkLst>
        </pc:spChg>
      </pc:sldChg>
      <pc:sldChg chg="modSp mod">
        <pc:chgData name="Shivangi Dash" userId="57fa1499-0975-4b17-91d0-6de0daf07a8c" providerId="ADAL" clId="{8A0D5046-8CA0-4503-833F-EC5F49C02C5C}" dt="2023-06-17T05:29:20.688" v="239" actId="20577"/>
        <pc:sldMkLst>
          <pc:docMk/>
          <pc:sldMk cId="2616270879" sldId="265"/>
        </pc:sldMkLst>
        <pc:spChg chg="mod">
          <ac:chgData name="Shivangi Dash" userId="57fa1499-0975-4b17-91d0-6de0daf07a8c" providerId="ADAL" clId="{8A0D5046-8CA0-4503-833F-EC5F49C02C5C}" dt="2023-06-17T05:29:20.688" v="239" actId="20577"/>
          <ac:spMkLst>
            <pc:docMk/>
            <pc:sldMk cId="2616270879" sldId="265"/>
            <ac:spMk id="3" creationId="{069AE405-828D-19A8-A3BF-17A9B1F9E370}"/>
          </ac:spMkLst>
        </pc:spChg>
      </pc:sldChg>
      <pc:sldChg chg="modSp mod">
        <pc:chgData name="Shivangi Dash" userId="57fa1499-0975-4b17-91d0-6de0daf07a8c" providerId="ADAL" clId="{8A0D5046-8CA0-4503-833F-EC5F49C02C5C}" dt="2023-06-17T05:34:36.018" v="330" actId="20577"/>
        <pc:sldMkLst>
          <pc:docMk/>
          <pc:sldMk cId="2388368187" sldId="266"/>
        </pc:sldMkLst>
        <pc:spChg chg="mod">
          <ac:chgData name="Shivangi Dash" userId="57fa1499-0975-4b17-91d0-6de0daf07a8c" providerId="ADAL" clId="{8A0D5046-8CA0-4503-833F-EC5F49C02C5C}" dt="2023-06-17T05:34:36.018" v="330" actId="20577"/>
          <ac:spMkLst>
            <pc:docMk/>
            <pc:sldMk cId="2388368187" sldId="266"/>
            <ac:spMk id="3" creationId="{069AE405-828D-19A8-A3BF-17A9B1F9E370}"/>
          </ac:spMkLst>
        </pc:spChg>
      </pc:sldChg>
      <pc:sldChg chg="modSp mod">
        <pc:chgData name="Shivangi Dash" userId="57fa1499-0975-4b17-91d0-6de0daf07a8c" providerId="ADAL" clId="{8A0D5046-8CA0-4503-833F-EC5F49C02C5C}" dt="2023-06-17T05:34:51.114" v="333" actId="5793"/>
        <pc:sldMkLst>
          <pc:docMk/>
          <pc:sldMk cId="1644327927" sldId="267"/>
        </pc:sldMkLst>
        <pc:spChg chg="mod">
          <ac:chgData name="Shivangi Dash" userId="57fa1499-0975-4b17-91d0-6de0daf07a8c" providerId="ADAL" clId="{8A0D5046-8CA0-4503-833F-EC5F49C02C5C}" dt="2023-06-17T05:34:51.114" v="333" actId="5793"/>
          <ac:spMkLst>
            <pc:docMk/>
            <pc:sldMk cId="1644327927" sldId="267"/>
            <ac:spMk id="3" creationId="{C37621F9-57FC-03A7-2EE3-925A45765D10}"/>
          </ac:spMkLst>
        </pc:spChg>
      </pc:sldChg>
      <pc:sldChg chg="modSp mod">
        <pc:chgData name="Shivangi Dash" userId="57fa1499-0975-4b17-91d0-6de0daf07a8c" providerId="ADAL" clId="{8A0D5046-8CA0-4503-833F-EC5F49C02C5C}" dt="2023-06-17T04:51:35.216" v="157" actId="14100"/>
        <pc:sldMkLst>
          <pc:docMk/>
          <pc:sldMk cId="149243798" sldId="273"/>
        </pc:sldMkLst>
        <pc:spChg chg="mod">
          <ac:chgData name="Shivangi Dash" userId="57fa1499-0975-4b17-91d0-6de0daf07a8c" providerId="ADAL" clId="{8A0D5046-8CA0-4503-833F-EC5F49C02C5C}" dt="2023-06-17T04:51:35.216" v="157" actId="14100"/>
          <ac:spMkLst>
            <pc:docMk/>
            <pc:sldMk cId="149243798" sldId="273"/>
            <ac:spMk id="3" creationId="{3E6CD5A5-350C-07B1-88E3-70F677EEF1DB}"/>
          </ac:spMkLst>
        </pc:spChg>
      </pc:sldChg>
      <pc:sldChg chg="modSp">
        <pc:chgData name="Shivangi Dash" userId="57fa1499-0975-4b17-91d0-6de0daf07a8c" providerId="ADAL" clId="{8A0D5046-8CA0-4503-833F-EC5F49C02C5C}" dt="2023-06-17T06:08:29.265" v="380" actId="20577"/>
        <pc:sldMkLst>
          <pc:docMk/>
          <pc:sldMk cId="2935010475" sldId="274"/>
        </pc:sldMkLst>
        <pc:graphicFrameChg chg="mod">
          <ac:chgData name="Shivangi Dash" userId="57fa1499-0975-4b17-91d0-6de0daf07a8c" providerId="ADAL" clId="{8A0D5046-8CA0-4503-833F-EC5F49C02C5C}" dt="2023-06-17T06:08:29.265" v="380" actId="20577"/>
          <ac:graphicFrameMkLst>
            <pc:docMk/>
            <pc:sldMk cId="2935010475" sldId="274"/>
            <ac:graphicFrameMk id="8" creationId="{C399E6BE-D862-3EEB-12FD-54255AC1F549}"/>
          </ac:graphicFrameMkLst>
        </pc:graphicFrameChg>
      </pc:sldChg>
      <pc:sldChg chg="modSp">
        <pc:chgData name="Shivangi Dash" userId="57fa1499-0975-4b17-91d0-6de0daf07a8c" providerId="ADAL" clId="{8A0D5046-8CA0-4503-833F-EC5F49C02C5C}" dt="2023-06-17T04:01:58.060" v="89" actId="20577"/>
        <pc:sldMkLst>
          <pc:docMk/>
          <pc:sldMk cId="2191572250" sldId="275"/>
        </pc:sldMkLst>
        <pc:graphicFrameChg chg="mod">
          <ac:chgData name="Shivangi Dash" userId="57fa1499-0975-4b17-91d0-6de0daf07a8c" providerId="ADAL" clId="{8A0D5046-8CA0-4503-833F-EC5F49C02C5C}" dt="2023-06-17T04:01:58.060" v="89" actId="20577"/>
          <ac:graphicFrameMkLst>
            <pc:docMk/>
            <pc:sldMk cId="2191572250" sldId="275"/>
            <ac:graphicFrameMk id="10" creationId="{E37755A5-609A-C341-9027-204974347D23}"/>
          </ac:graphicFrameMkLst>
        </pc:graphicFrameChg>
      </pc:sldChg>
      <pc:sldChg chg="addSp delSp modSp add mod setBg">
        <pc:chgData name="Shivangi Dash" userId="57fa1499-0975-4b17-91d0-6de0daf07a8c" providerId="ADAL" clId="{8A0D5046-8CA0-4503-833F-EC5F49C02C5C}" dt="2023-06-17T06:18:33.666" v="381" actId="14734"/>
        <pc:sldMkLst>
          <pc:docMk/>
          <pc:sldMk cId="1985878973" sldId="278"/>
        </pc:sldMkLst>
        <pc:spChg chg="mod">
          <ac:chgData name="Shivangi Dash" userId="57fa1499-0975-4b17-91d0-6de0daf07a8c" providerId="ADAL" clId="{8A0D5046-8CA0-4503-833F-EC5F49C02C5C}" dt="2023-06-17T03:57:49.610" v="28" actId="26606"/>
          <ac:spMkLst>
            <pc:docMk/>
            <pc:sldMk cId="1985878973" sldId="278"/>
            <ac:spMk id="2" creationId="{DA9672BA-4BE1-529E-07EC-8F4A53233F03}"/>
          </ac:spMkLst>
        </pc:spChg>
        <pc:spChg chg="mod">
          <ac:chgData name="Shivangi Dash" userId="57fa1499-0975-4b17-91d0-6de0daf07a8c" providerId="ADAL" clId="{8A0D5046-8CA0-4503-833F-EC5F49C02C5C}" dt="2023-06-17T03:57:49.610" v="28" actId="26606"/>
          <ac:spMkLst>
            <pc:docMk/>
            <pc:sldMk cId="1985878973" sldId="278"/>
            <ac:spMk id="4" creationId="{EEF90905-61DD-7573-FB83-64447E29ABB1}"/>
          </ac:spMkLst>
        </pc:spChg>
        <pc:spChg chg="add del">
          <ac:chgData name="Shivangi Dash" userId="57fa1499-0975-4b17-91d0-6de0daf07a8c" providerId="ADAL" clId="{8A0D5046-8CA0-4503-833F-EC5F49C02C5C}" dt="2023-06-17T03:57:49.580" v="27" actId="26606"/>
          <ac:spMkLst>
            <pc:docMk/>
            <pc:sldMk cId="1985878973" sldId="278"/>
            <ac:spMk id="8" creationId="{AC477752-ACCA-41C1-9B1D-D0CED1F9CBDD}"/>
          </ac:spMkLst>
        </pc:spChg>
        <pc:spChg chg="add">
          <ac:chgData name="Shivangi Dash" userId="57fa1499-0975-4b17-91d0-6de0daf07a8c" providerId="ADAL" clId="{8A0D5046-8CA0-4503-833F-EC5F49C02C5C}" dt="2023-06-17T03:57:49.610" v="28" actId="26606"/>
          <ac:spMkLst>
            <pc:docMk/>
            <pc:sldMk cId="1985878973" sldId="278"/>
            <ac:spMk id="10" creationId="{F0DCC097-1DB8-4B6D-85D0-6FBA0E1CA4BA}"/>
          </ac:spMkLst>
        </pc:spChg>
        <pc:spChg chg="add del">
          <ac:chgData name="Shivangi Dash" userId="57fa1499-0975-4b17-91d0-6de0daf07a8c" providerId="ADAL" clId="{8A0D5046-8CA0-4503-833F-EC5F49C02C5C}" dt="2023-06-17T03:54:20.447" v="14" actId="26606"/>
          <ac:spMkLst>
            <pc:docMk/>
            <pc:sldMk cId="1985878973" sldId="278"/>
            <ac:spMk id="11" creationId="{C59AB4C8-9178-4F7A-8404-6890510B5917}"/>
          </ac:spMkLst>
        </pc:spChg>
        <pc:spChg chg="add">
          <ac:chgData name="Shivangi Dash" userId="57fa1499-0975-4b17-91d0-6de0daf07a8c" providerId="ADAL" clId="{8A0D5046-8CA0-4503-833F-EC5F49C02C5C}" dt="2023-06-17T03:57:49.610" v="28" actId="26606"/>
          <ac:spMkLst>
            <pc:docMk/>
            <pc:sldMk cId="1985878973" sldId="278"/>
            <ac:spMk id="12" creationId="{E0B58608-23C8-4441-994D-C6823EEE1DB7}"/>
          </ac:spMkLst>
        </pc:spChg>
        <pc:spChg chg="add del">
          <ac:chgData name="Shivangi Dash" userId="57fa1499-0975-4b17-91d0-6de0daf07a8c" providerId="ADAL" clId="{8A0D5046-8CA0-4503-833F-EC5F49C02C5C}" dt="2023-06-17T03:54:20.447" v="14" actId="26606"/>
          <ac:spMkLst>
            <pc:docMk/>
            <pc:sldMk cId="1985878973" sldId="278"/>
            <ac:spMk id="13" creationId="{4CFDFB37-4BC7-42C6-915D-A6609139BFE7}"/>
          </ac:spMkLst>
        </pc:spChg>
        <pc:spChg chg="add del">
          <ac:chgData name="Shivangi Dash" userId="57fa1499-0975-4b17-91d0-6de0daf07a8c" providerId="ADAL" clId="{8A0D5046-8CA0-4503-833F-EC5F49C02C5C}" dt="2023-06-17T03:54:30.299" v="16" actId="26606"/>
          <ac:spMkLst>
            <pc:docMk/>
            <pc:sldMk cId="1985878973" sldId="278"/>
            <ac:spMk id="15" creationId="{53F29798-D584-4792-9B62-3F5F5C36D619}"/>
          </ac:spMkLst>
        </pc:spChg>
        <pc:spChg chg="add del">
          <ac:chgData name="Shivangi Dash" userId="57fa1499-0975-4b17-91d0-6de0daf07a8c" providerId="ADAL" clId="{8A0D5046-8CA0-4503-833F-EC5F49C02C5C}" dt="2023-06-17T03:54:35.455" v="18" actId="26606"/>
          <ac:spMkLst>
            <pc:docMk/>
            <pc:sldMk cId="1985878973" sldId="278"/>
            <ac:spMk id="17" creationId="{A7009A0A-BEF5-4EAC-AF15-E4F9F002E239}"/>
          </ac:spMkLst>
        </pc:spChg>
        <pc:spChg chg="add del">
          <ac:chgData name="Shivangi Dash" userId="57fa1499-0975-4b17-91d0-6de0daf07a8c" providerId="ADAL" clId="{8A0D5046-8CA0-4503-833F-EC5F49C02C5C}" dt="2023-06-17T03:54:35.455" v="18" actId="26606"/>
          <ac:spMkLst>
            <pc:docMk/>
            <pc:sldMk cId="1985878973" sldId="278"/>
            <ac:spMk id="18" creationId="{A8384FB5-9ADC-4DDC-881B-597D56F5B15D}"/>
          </ac:spMkLst>
        </pc:spChg>
        <pc:spChg chg="add del">
          <ac:chgData name="Shivangi Dash" userId="57fa1499-0975-4b17-91d0-6de0daf07a8c" providerId="ADAL" clId="{8A0D5046-8CA0-4503-833F-EC5F49C02C5C}" dt="2023-06-17T03:54:35.455" v="18" actId="26606"/>
          <ac:spMkLst>
            <pc:docMk/>
            <pc:sldMk cId="1985878973" sldId="278"/>
            <ac:spMk id="19" creationId="{1199E1B1-A8C0-4FE8-A5A8-1CB41D69F857}"/>
          </ac:spMkLst>
        </pc:spChg>
        <pc:spChg chg="add del">
          <ac:chgData name="Shivangi Dash" userId="57fa1499-0975-4b17-91d0-6de0daf07a8c" providerId="ADAL" clId="{8A0D5046-8CA0-4503-833F-EC5F49C02C5C}" dt="2023-06-17T03:54:35.455" v="18" actId="26606"/>
          <ac:spMkLst>
            <pc:docMk/>
            <pc:sldMk cId="1985878973" sldId="278"/>
            <ac:spMk id="20" creationId="{84A8DE83-DE75-4B41-9DB4-A7EC0B0DEC0B}"/>
          </ac:spMkLst>
        </pc:spChg>
        <pc:spChg chg="add del">
          <ac:chgData name="Shivangi Dash" userId="57fa1499-0975-4b17-91d0-6de0daf07a8c" providerId="ADAL" clId="{8A0D5046-8CA0-4503-833F-EC5F49C02C5C}" dt="2023-06-17T03:55:06.468" v="20" actId="26606"/>
          <ac:spMkLst>
            <pc:docMk/>
            <pc:sldMk cId="1985878973" sldId="278"/>
            <ac:spMk id="22" creationId="{53F29798-D584-4792-9B62-3F5F5C36D619}"/>
          </ac:spMkLst>
        </pc:spChg>
        <pc:spChg chg="add del">
          <ac:chgData name="Shivangi Dash" userId="57fa1499-0975-4b17-91d0-6de0daf07a8c" providerId="ADAL" clId="{8A0D5046-8CA0-4503-833F-EC5F49C02C5C}" dt="2023-06-17T03:55:16.517" v="22" actId="26606"/>
          <ac:spMkLst>
            <pc:docMk/>
            <pc:sldMk cId="1985878973" sldId="278"/>
            <ac:spMk id="24" creationId="{AC477752-ACCA-41C1-9B1D-D0CED1F9CBDD}"/>
          </ac:spMkLst>
        </pc:spChg>
        <pc:graphicFrameChg chg="add del mod modGraphic">
          <ac:chgData name="Shivangi Dash" userId="57fa1499-0975-4b17-91d0-6de0daf07a8c" providerId="ADAL" clId="{8A0D5046-8CA0-4503-833F-EC5F49C02C5C}" dt="2023-06-17T03:57:32.775" v="24" actId="478"/>
          <ac:graphicFrameMkLst>
            <pc:docMk/>
            <pc:sldMk cId="1985878973" sldId="278"/>
            <ac:graphicFrameMk id="3" creationId="{C4AB287B-6BE1-4BA6-9866-75DC7F436672}"/>
          </ac:graphicFrameMkLst>
        </pc:graphicFrameChg>
        <pc:graphicFrameChg chg="add mod modGraphic">
          <ac:chgData name="Shivangi Dash" userId="57fa1499-0975-4b17-91d0-6de0daf07a8c" providerId="ADAL" clId="{8A0D5046-8CA0-4503-833F-EC5F49C02C5C}" dt="2023-06-17T06:18:33.666" v="381" actId="14734"/>
          <ac:graphicFrameMkLst>
            <pc:docMk/>
            <pc:sldMk cId="1985878973" sldId="278"/>
            <ac:graphicFrameMk id="5" creationId="{8EB9032B-345D-43C4-A4A4-834C838BA62F}"/>
          </ac:graphicFrameMkLst>
        </pc:graphicFrameChg>
        <pc:picChg chg="mod">
          <ac:chgData name="Shivangi Dash" userId="57fa1499-0975-4b17-91d0-6de0daf07a8c" providerId="ADAL" clId="{8A0D5046-8CA0-4503-833F-EC5F49C02C5C}" dt="2023-06-17T03:57:59.947" v="31" actId="1076"/>
          <ac:picMkLst>
            <pc:docMk/>
            <pc:sldMk cId="1985878973" sldId="278"/>
            <ac:picMk id="6" creationId="{7CA07901-579C-BFCC-7D89-A24BBE44C4BD}"/>
          </ac:picMkLst>
        </pc:picChg>
        <pc:picChg chg="del">
          <ac:chgData name="Shivangi Dash" userId="57fa1499-0975-4b17-91d0-6de0daf07a8c" providerId="ADAL" clId="{8A0D5046-8CA0-4503-833F-EC5F49C02C5C}" dt="2023-06-17T03:53:57.768" v="10" actId="478"/>
          <ac:picMkLst>
            <pc:docMk/>
            <pc:sldMk cId="1985878973" sldId="278"/>
            <ac:picMk id="7" creationId="{307067C0-5B74-4A2B-BBE5-5D5DC60FDBE6}"/>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804203-B5C0-4C2F-8A19-683F1A2C78D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26D246F-8F85-4B61-B745-6174A47E1956}">
      <dgm:prSet custT="1"/>
      <dgm:spPr/>
      <dgm:t>
        <a:bodyPr/>
        <a:lstStyle/>
        <a:p>
          <a:pPr>
            <a:lnSpc>
              <a:spcPct val="100000"/>
            </a:lnSpc>
          </a:pPr>
          <a:r>
            <a:rPr lang="en-IN" sz="2000" b="0" i="0" dirty="0">
              <a:latin typeface="Times New Roman" panose="02020603050405020304" pitchFamily="18" charset="0"/>
              <a:cs typeface="Times New Roman" panose="02020603050405020304" pitchFamily="18" charset="0"/>
            </a:rPr>
            <a:t>Telepsychiatry is the application of telemedicine in psychiatry, allowing remote engagement for mental health treatment. </a:t>
          </a:r>
          <a:endParaRPr lang="en-US" sz="2000" dirty="0">
            <a:latin typeface="Times New Roman" panose="02020603050405020304" pitchFamily="18" charset="0"/>
            <a:cs typeface="Times New Roman" panose="02020603050405020304" pitchFamily="18" charset="0"/>
          </a:endParaRPr>
        </a:p>
      </dgm:t>
    </dgm:pt>
    <dgm:pt modelId="{5FA01297-0840-4989-AF85-2AB003430F7A}" type="parTrans" cxnId="{322FB72C-84FC-4929-9167-D991B2E9D400}">
      <dgm:prSet/>
      <dgm:spPr/>
      <dgm:t>
        <a:bodyPr/>
        <a:lstStyle/>
        <a:p>
          <a:endParaRPr lang="en-US"/>
        </a:p>
      </dgm:t>
    </dgm:pt>
    <dgm:pt modelId="{34A9B7E6-666C-480E-A671-891EB52ABDB7}" type="sibTrans" cxnId="{322FB72C-84FC-4929-9167-D991B2E9D400}">
      <dgm:prSet/>
      <dgm:spPr/>
      <dgm:t>
        <a:bodyPr/>
        <a:lstStyle/>
        <a:p>
          <a:endParaRPr lang="en-US"/>
        </a:p>
      </dgm:t>
    </dgm:pt>
    <dgm:pt modelId="{7E0774F9-4C14-4CD0-9659-4622609E49FE}">
      <dgm:prSet custT="1"/>
      <dgm:spPr>
        <a:noFill/>
        <a:ln>
          <a:noFill/>
        </a:ln>
        <a:effectLst/>
      </dgm:spPr>
      <dgm:t>
        <a:bodyPr spcFirstLastPara="0" vert="horz" wrap="square" lIns="96870" tIns="96870" rIns="96870" bIns="96870" numCol="1" spcCol="1270" anchor="ctr" anchorCtr="0"/>
        <a:lstStyle/>
        <a:p>
          <a:pPr marL="0" lvl="0" indent="0" algn="l" defTabSz="889000">
            <a:lnSpc>
              <a:spcPct val="100000"/>
            </a:lnSpc>
            <a:spcBef>
              <a:spcPct val="0"/>
            </a:spcBef>
            <a:spcAft>
              <a:spcPct val="35000"/>
            </a:spcAft>
            <a:buNone/>
          </a:pP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Research shows that telepsychiatry is comparable to in-person services in terms of reliability and treatment outcomes [1].</a:t>
          </a:r>
          <a:endParaRPr lang="en-US"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gm:t>
    </dgm:pt>
    <dgm:pt modelId="{B4481F0F-B565-4C8D-BAC0-6611591E9A37}" type="parTrans" cxnId="{EEE140D4-417B-4DE8-A3C8-D2089A2F0AA1}">
      <dgm:prSet/>
      <dgm:spPr/>
      <dgm:t>
        <a:bodyPr/>
        <a:lstStyle/>
        <a:p>
          <a:endParaRPr lang="en-US"/>
        </a:p>
      </dgm:t>
    </dgm:pt>
    <dgm:pt modelId="{125F65E3-6A8D-4728-A046-823329235AEB}" type="sibTrans" cxnId="{EEE140D4-417B-4DE8-A3C8-D2089A2F0AA1}">
      <dgm:prSet/>
      <dgm:spPr/>
      <dgm:t>
        <a:bodyPr/>
        <a:lstStyle/>
        <a:p>
          <a:endParaRPr lang="en-US"/>
        </a:p>
      </dgm:t>
    </dgm:pt>
    <dgm:pt modelId="{DFB5EADE-CBEC-43D6-9687-A855E457BB4F}">
      <dgm:prSet custT="1"/>
      <dgm:spPr/>
      <dgm:t>
        <a:bodyPr/>
        <a:lstStyle/>
        <a:p>
          <a:pPr marL="0" lvl="0" indent="0" algn="l" defTabSz="889000">
            <a:lnSpc>
              <a:spcPct val="100000"/>
            </a:lnSpc>
            <a:spcBef>
              <a:spcPct val="0"/>
            </a:spcBef>
            <a:spcAft>
              <a:spcPct val="35000"/>
            </a:spcAft>
            <a:buNone/>
          </a:pP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The COVID-19 pandemic accelerated the adoption of telepsychiatry globally, with significant increases in utilization.</a:t>
          </a:r>
          <a:endParaRPr lang="en-US"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gm:t>
    </dgm:pt>
    <dgm:pt modelId="{EE7D85B4-FC23-42FD-A614-D25BEF5DF8E7}" type="parTrans" cxnId="{6D85B83F-1588-4DB1-802C-85B7598CA482}">
      <dgm:prSet/>
      <dgm:spPr/>
      <dgm:t>
        <a:bodyPr/>
        <a:lstStyle/>
        <a:p>
          <a:endParaRPr lang="en-US"/>
        </a:p>
      </dgm:t>
    </dgm:pt>
    <dgm:pt modelId="{D7DD12EB-EDF9-4396-BB74-FAE9BE4DB842}" type="sibTrans" cxnId="{6D85B83F-1588-4DB1-802C-85B7598CA482}">
      <dgm:prSet/>
      <dgm:spPr/>
      <dgm:t>
        <a:bodyPr/>
        <a:lstStyle/>
        <a:p>
          <a:endParaRPr lang="en-US"/>
        </a:p>
      </dgm:t>
    </dgm:pt>
    <dgm:pt modelId="{0A4FE8AA-71BB-4C1D-BC79-9F56B03CC330}">
      <dgm:prSet custT="1"/>
      <dgm:spPr/>
      <dgm:t>
        <a:bodyPr/>
        <a:lstStyle/>
        <a:p>
          <a:pPr marL="0" lvl="0" indent="0" algn="l" defTabSz="889000">
            <a:lnSpc>
              <a:spcPct val="100000"/>
            </a:lnSpc>
            <a:spcBef>
              <a:spcPct val="0"/>
            </a:spcBef>
            <a:spcAft>
              <a:spcPct val="35000"/>
            </a:spcAft>
            <a:buNone/>
          </a:pP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The global market for digital mental health is expected to reach $41.3 billion by 2025 [2].</a:t>
          </a:r>
          <a:endParaRPr lang="en-US"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gm:t>
    </dgm:pt>
    <dgm:pt modelId="{5812F76B-0D61-4B3D-AA3F-60BF692327E6}" type="parTrans" cxnId="{BE46E7DE-DB0A-488B-9976-9B6CBFA12E38}">
      <dgm:prSet/>
      <dgm:spPr/>
      <dgm:t>
        <a:bodyPr/>
        <a:lstStyle/>
        <a:p>
          <a:endParaRPr lang="en-US"/>
        </a:p>
      </dgm:t>
    </dgm:pt>
    <dgm:pt modelId="{F8F9B206-2244-4FA4-BE46-96B6D1F77BAD}" type="sibTrans" cxnId="{BE46E7DE-DB0A-488B-9976-9B6CBFA12E38}">
      <dgm:prSet/>
      <dgm:spPr/>
      <dgm:t>
        <a:bodyPr/>
        <a:lstStyle/>
        <a:p>
          <a:endParaRPr lang="en-US"/>
        </a:p>
      </dgm:t>
    </dgm:pt>
    <dgm:pt modelId="{11AF7410-B9F3-4C64-94C6-C76CEB735168}" type="pres">
      <dgm:prSet presAssocID="{17804203-B5C0-4C2F-8A19-683F1A2C78DB}" presName="root" presStyleCnt="0">
        <dgm:presLayoutVars>
          <dgm:dir/>
          <dgm:resizeHandles val="exact"/>
        </dgm:presLayoutVars>
      </dgm:prSet>
      <dgm:spPr/>
    </dgm:pt>
    <dgm:pt modelId="{23A81108-B663-4D05-A211-2B03D494A467}" type="pres">
      <dgm:prSet presAssocID="{826D246F-8F85-4B61-B745-6174A47E1956}" presName="compNode" presStyleCnt="0"/>
      <dgm:spPr/>
    </dgm:pt>
    <dgm:pt modelId="{FBEF3F7C-4912-407A-BD96-6B862DE13BD8}" type="pres">
      <dgm:prSet presAssocID="{826D246F-8F85-4B61-B745-6174A47E1956}" presName="bgRect" presStyleLbl="bgShp" presStyleIdx="0" presStyleCnt="4"/>
      <dgm:spPr>
        <a:xfrm>
          <a:off x="0" y="1805"/>
          <a:ext cx="10515600" cy="915310"/>
        </a:xfrm>
        <a:prstGeom prst="roundRect">
          <a:avLst>
            <a:gd name="adj" fmla="val 10000"/>
          </a:avLst>
        </a:prstGeom>
        <a:solidFill>
          <a:srgbClr val="4472C4">
            <a:tint val="40000"/>
            <a:hueOff val="0"/>
            <a:satOff val="0"/>
            <a:lumOff val="0"/>
            <a:alphaOff val="0"/>
          </a:srgbClr>
        </a:solidFill>
        <a:ln>
          <a:noFill/>
        </a:ln>
        <a:effectLst/>
      </dgm:spPr>
    </dgm:pt>
    <dgm:pt modelId="{25FCB1A2-DC19-4B32-A63A-2614FE81B7A8}" type="pres">
      <dgm:prSet presAssocID="{826D246F-8F85-4B61-B745-6174A47E1956}" presName="iconRect" presStyleLbl="node1" presStyleIdx="0" presStyleCnt="4" custScaleX="107514" custScaleY="11913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Ambulance"/>
        </a:ext>
      </dgm:extLst>
    </dgm:pt>
    <dgm:pt modelId="{77BA1FAD-4F64-4CE5-ADA4-D61A7EEF32E2}" type="pres">
      <dgm:prSet presAssocID="{826D246F-8F85-4B61-B745-6174A47E1956}" presName="spaceRect" presStyleCnt="0"/>
      <dgm:spPr/>
    </dgm:pt>
    <dgm:pt modelId="{064B173E-9A36-43B6-A462-2338FD3A6042}" type="pres">
      <dgm:prSet presAssocID="{826D246F-8F85-4B61-B745-6174A47E1956}" presName="parTx" presStyleLbl="revTx" presStyleIdx="0" presStyleCnt="4">
        <dgm:presLayoutVars>
          <dgm:chMax val="0"/>
          <dgm:chPref val="0"/>
        </dgm:presLayoutVars>
      </dgm:prSet>
      <dgm:spPr/>
    </dgm:pt>
    <dgm:pt modelId="{44FE7189-99DB-44E0-AC8A-A5C63227F000}" type="pres">
      <dgm:prSet presAssocID="{34A9B7E6-666C-480E-A671-891EB52ABDB7}" presName="sibTrans" presStyleCnt="0"/>
      <dgm:spPr/>
    </dgm:pt>
    <dgm:pt modelId="{08AECD00-1E62-4BBA-949E-8FEB4583796E}" type="pres">
      <dgm:prSet presAssocID="{7E0774F9-4C14-4CD0-9659-4622609E49FE}" presName="compNode" presStyleCnt="0"/>
      <dgm:spPr/>
    </dgm:pt>
    <dgm:pt modelId="{673AD771-8D2B-4EB5-A901-E312BC4432A5}" type="pres">
      <dgm:prSet presAssocID="{7E0774F9-4C14-4CD0-9659-4622609E49FE}" presName="bgRect" presStyleLbl="bgShp" presStyleIdx="1" presStyleCnt="4" custLinFactNeighborY="1274"/>
      <dgm:spPr/>
    </dgm:pt>
    <dgm:pt modelId="{CD7D3CC3-743D-46F9-9680-B8E49F11EE60}" type="pres">
      <dgm:prSet presAssocID="{7E0774F9-4C14-4CD0-9659-4622609E49F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Open Hand with Plant"/>
        </a:ext>
      </dgm:extLst>
    </dgm:pt>
    <dgm:pt modelId="{5C3B183E-F194-4E5B-BFBA-959C942A6C24}" type="pres">
      <dgm:prSet presAssocID="{7E0774F9-4C14-4CD0-9659-4622609E49FE}" presName="spaceRect" presStyleCnt="0"/>
      <dgm:spPr/>
    </dgm:pt>
    <dgm:pt modelId="{95366E5F-0884-46F6-982D-15D3E1EB8798}" type="pres">
      <dgm:prSet presAssocID="{7E0774F9-4C14-4CD0-9659-4622609E49FE}" presName="parTx" presStyleLbl="revTx" presStyleIdx="1" presStyleCnt="4">
        <dgm:presLayoutVars>
          <dgm:chMax val="0"/>
          <dgm:chPref val="0"/>
        </dgm:presLayoutVars>
      </dgm:prSet>
      <dgm:spPr>
        <a:xfrm>
          <a:off x="1057183" y="1145944"/>
          <a:ext cx="9458416" cy="915310"/>
        </a:xfrm>
        <a:prstGeom prst="rect">
          <a:avLst/>
        </a:prstGeom>
      </dgm:spPr>
    </dgm:pt>
    <dgm:pt modelId="{D19C36FD-ADD0-472F-9B4B-670150EA2E27}" type="pres">
      <dgm:prSet presAssocID="{125F65E3-6A8D-4728-A046-823329235AEB}" presName="sibTrans" presStyleCnt="0"/>
      <dgm:spPr/>
    </dgm:pt>
    <dgm:pt modelId="{F7AC4D69-53B8-4308-AB29-648A0ABD6366}" type="pres">
      <dgm:prSet presAssocID="{DFB5EADE-CBEC-43D6-9687-A855E457BB4F}" presName="compNode" presStyleCnt="0"/>
      <dgm:spPr/>
    </dgm:pt>
    <dgm:pt modelId="{1BE48A69-7874-489F-903F-23055BBA699D}" type="pres">
      <dgm:prSet presAssocID="{DFB5EADE-CBEC-43D6-9687-A855E457BB4F}" presName="bgRect" presStyleLbl="bgShp" presStyleIdx="2" presStyleCnt="4"/>
      <dgm:spPr/>
    </dgm:pt>
    <dgm:pt modelId="{A4F913A9-C68F-417E-A979-D34415420E63}" type="pres">
      <dgm:prSet presAssocID="{DFB5EADE-CBEC-43D6-9687-A855E457BB4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eart Organ"/>
        </a:ext>
      </dgm:extLst>
    </dgm:pt>
    <dgm:pt modelId="{A0929EB3-B612-4809-B08F-472832020E08}" type="pres">
      <dgm:prSet presAssocID="{DFB5EADE-CBEC-43D6-9687-A855E457BB4F}" presName="spaceRect" presStyleCnt="0"/>
      <dgm:spPr/>
    </dgm:pt>
    <dgm:pt modelId="{72F287E3-EAA7-4039-84F6-DA6BB3331AEA}" type="pres">
      <dgm:prSet presAssocID="{DFB5EADE-CBEC-43D6-9687-A855E457BB4F}" presName="parTx" presStyleLbl="revTx" presStyleIdx="2" presStyleCnt="4" custLinFactNeighborX="0">
        <dgm:presLayoutVars>
          <dgm:chMax val="0"/>
          <dgm:chPref val="0"/>
        </dgm:presLayoutVars>
      </dgm:prSet>
      <dgm:spPr/>
    </dgm:pt>
    <dgm:pt modelId="{6D99489C-D6D6-425F-B1EF-8D08C7495CA4}" type="pres">
      <dgm:prSet presAssocID="{D7DD12EB-EDF9-4396-BB74-FAE9BE4DB842}" presName="sibTrans" presStyleCnt="0"/>
      <dgm:spPr/>
    </dgm:pt>
    <dgm:pt modelId="{E8FBCA35-F40D-4B59-8E35-416680ED7F56}" type="pres">
      <dgm:prSet presAssocID="{0A4FE8AA-71BB-4C1D-BC79-9F56B03CC330}" presName="compNode" presStyleCnt="0"/>
      <dgm:spPr/>
    </dgm:pt>
    <dgm:pt modelId="{E4BE9CAE-82FB-4742-A12C-43E7B9D7EAF7}" type="pres">
      <dgm:prSet presAssocID="{0A4FE8AA-71BB-4C1D-BC79-9F56B03CC330}" presName="bgRect" presStyleLbl="bgShp" presStyleIdx="3" presStyleCnt="4"/>
      <dgm:spPr/>
    </dgm:pt>
    <dgm:pt modelId="{8A303024-66B3-4995-892E-D8EF99388D3F}" type="pres">
      <dgm:prSet presAssocID="{0A4FE8AA-71BB-4C1D-BC79-9F56B03CC33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rain in head"/>
        </a:ext>
      </dgm:extLst>
    </dgm:pt>
    <dgm:pt modelId="{74001134-AFD1-4F9A-96CD-252FECAECA8E}" type="pres">
      <dgm:prSet presAssocID="{0A4FE8AA-71BB-4C1D-BC79-9F56B03CC330}" presName="spaceRect" presStyleCnt="0"/>
      <dgm:spPr/>
    </dgm:pt>
    <dgm:pt modelId="{0357E373-C354-47A5-89B0-81A34696D363}" type="pres">
      <dgm:prSet presAssocID="{0A4FE8AA-71BB-4C1D-BC79-9F56B03CC330}" presName="parTx" presStyleLbl="revTx" presStyleIdx="3" presStyleCnt="4">
        <dgm:presLayoutVars>
          <dgm:chMax val="0"/>
          <dgm:chPref val="0"/>
        </dgm:presLayoutVars>
      </dgm:prSet>
      <dgm:spPr/>
    </dgm:pt>
  </dgm:ptLst>
  <dgm:cxnLst>
    <dgm:cxn modelId="{4C21250A-0080-41A5-A65D-DCE4B0A1F55A}" type="presOf" srcId="{17804203-B5C0-4C2F-8A19-683F1A2C78DB}" destId="{11AF7410-B9F3-4C64-94C6-C76CEB735168}" srcOrd="0" destOrd="0" presId="urn:microsoft.com/office/officeart/2018/2/layout/IconVerticalSolidList"/>
    <dgm:cxn modelId="{322FB72C-84FC-4929-9167-D991B2E9D400}" srcId="{17804203-B5C0-4C2F-8A19-683F1A2C78DB}" destId="{826D246F-8F85-4B61-B745-6174A47E1956}" srcOrd="0" destOrd="0" parTransId="{5FA01297-0840-4989-AF85-2AB003430F7A}" sibTransId="{34A9B7E6-666C-480E-A671-891EB52ABDB7}"/>
    <dgm:cxn modelId="{6D85B83F-1588-4DB1-802C-85B7598CA482}" srcId="{17804203-B5C0-4C2F-8A19-683F1A2C78DB}" destId="{DFB5EADE-CBEC-43D6-9687-A855E457BB4F}" srcOrd="2" destOrd="0" parTransId="{EE7D85B4-FC23-42FD-A614-D25BEF5DF8E7}" sibTransId="{D7DD12EB-EDF9-4396-BB74-FAE9BE4DB842}"/>
    <dgm:cxn modelId="{A7E9047D-7D6A-40BB-A0C1-A0690ED4C881}" type="presOf" srcId="{0A4FE8AA-71BB-4C1D-BC79-9F56B03CC330}" destId="{0357E373-C354-47A5-89B0-81A34696D363}" srcOrd="0" destOrd="0" presId="urn:microsoft.com/office/officeart/2018/2/layout/IconVerticalSolidList"/>
    <dgm:cxn modelId="{BB770493-439C-4853-878A-C863822C9CD2}" type="presOf" srcId="{826D246F-8F85-4B61-B745-6174A47E1956}" destId="{064B173E-9A36-43B6-A462-2338FD3A6042}" srcOrd="0" destOrd="0" presId="urn:microsoft.com/office/officeart/2018/2/layout/IconVerticalSolidList"/>
    <dgm:cxn modelId="{894762C6-EA98-4C0C-B271-5D5321CD7219}" type="presOf" srcId="{DFB5EADE-CBEC-43D6-9687-A855E457BB4F}" destId="{72F287E3-EAA7-4039-84F6-DA6BB3331AEA}" srcOrd="0" destOrd="0" presId="urn:microsoft.com/office/officeart/2018/2/layout/IconVerticalSolidList"/>
    <dgm:cxn modelId="{59FD3DD2-8011-4AA9-8A06-122AF8200894}" type="presOf" srcId="{7E0774F9-4C14-4CD0-9659-4622609E49FE}" destId="{95366E5F-0884-46F6-982D-15D3E1EB8798}" srcOrd="0" destOrd="0" presId="urn:microsoft.com/office/officeart/2018/2/layout/IconVerticalSolidList"/>
    <dgm:cxn modelId="{EEE140D4-417B-4DE8-A3C8-D2089A2F0AA1}" srcId="{17804203-B5C0-4C2F-8A19-683F1A2C78DB}" destId="{7E0774F9-4C14-4CD0-9659-4622609E49FE}" srcOrd="1" destOrd="0" parTransId="{B4481F0F-B565-4C8D-BAC0-6611591E9A37}" sibTransId="{125F65E3-6A8D-4728-A046-823329235AEB}"/>
    <dgm:cxn modelId="{BE46E7DE-DB0A-488B-9976-9B6CBFA12E38}" srcId="{17804203-B5C0-4C2F-8A19-683F1A2C78DB}" destId="{0A4FE8AA-71BB-4C1D-BC79-9F56B03CC330}" srcOrd="3" destOrd="0" parTransId="{5812F76B-0D61-4B3D-AA3F-60BF692327E6}" sibTransId="{F8F9B206-2244-4FA4-BE46-96B6D1F77BAD}"/>
    <dgm:cxn modelId="{A85B9604-8BFD-404F-A186-8129C4FAE3FA}" type="presParOf" srcId="{11AF7410-B9F3-4C64-94C6-C76CEB735168}" destId="{23A81108-B663-4D05-A211-2B03D494A467}" srcOrd="0" destOrd="0" presId="urn:microsoft.com/office/officeart/2018/2/layout/IconVerticalSolidList"/>
    <dgm:cxn modelId="{924E7AC8-43C0-491E-AB3E-E9D51DF67E08}" type="presParOf" srcId="{23A81108-B663-4D05-A211-2B03D494A467}" destId="{FBEF3F7C-4912-407A-BD96-6B862DE13BD8}" srcOrd="0" destOrd="0" presId="urn:microsoft.com/office/officeart/2018/2/layout/IconVerticalSolidList"/>
    <dgm:cxn modelId="{68970749-DD2F-423F-994A-5380CED224DC}" type="presParOf" srcId="{23A81108-B663-4D05-A211-2B03D494A467}" destId="{25FCB1A2-DC19-4B32-A63A-2614FE81B7A8}" srcOrd="1" destOrd="0" presId="urn:microsoft.com/office/officeart/2018/2/layout/IconVerticalSolidList"/>
    <dgm:cxn modelId="{DFFA9B8C-257C-46A4-8500-A430A1B4712C}" type="presParOf" srcId="{23A81108-B663-4D05-A211-2B03D494A467}" destId="{77BA1FAD-4F64-4CE5-ADA4-D61A7EEF32E2}" srcOrd="2" destOrd="0" presId="urn:microsoft.com/office/officeart/2018/2/layout/IconVerticalSolidList"/>
    <dgm:cxn modelId="{7A4A5818-F686-4972-B9A2-EB6FC25C2EEE}" type="presParOf" srcId="{23A81108-B663-4D05-A211-2B03D494A467}" destId="{064B173E-9A36-43B6-A462-2338FD3A6042}" srcOrd="3" destOrd="0" presId="urn:microsoft.com/office/officeart/2018/2/layout/IconVerticalSolidList"/>
    <dgm:cxn modelId="{160F682E-1DEF-4BF8-92B9-6AC8C149736B}" type="presParOf" srcId="{11AF7410-B9F3-4C64-94C6-C76CEB735168}" destId="{44FE7189-99DB-44E0-AC8A-A5C63227F000}" srcOrd="1" destOrd="0" presId="urn:microsoft.com/office/officeart/2018/2/layout/IconVerticalSolidList"/>
    <dgm:cxn modelId="{1AFA47F3-0537-4E00-902C-0AA892777E52}" type="presParOf" srcId="{11AF7410-B9F3-4C64-94C6-C76CEB735168}" destId="{08AECD00-1E62-4BBA-949E-8FEB4583796E}" srcOrd="2" destOrd="0" presId="urn:microsoft.com/office/officeart/2018/2/layout/IconVerticalSolidList"/>
    <dgm:cxn modelId="{43116D19-9358-48A8-83E8-2F66C22E7934}" type="presParOf" srcId="{08AECD00-1E62-4BBA-949E-8FEB4583796E}" destId="{673AD771-8D2B-4EB5-A901-E312BC4432A5}" srcOrd="0" destOrd="0" presId="urn:microsoft.com/office/officeart/2018/2/layout/IconVerticalSolidList"/>
    <dgm:cxn modelId="{1C5E53F0-2E5F-448F-BCA6-277ED32BADA7}" type="presParOf" srcId="{08AECD00-1E62-4BBA-949E-8FEB4583796E}" destId="{CD7D3CC3-743D-46F9-9680-B8E49F11EE60}" srcOrd="1" destOrd="0" presId="urn:microsoft.com/office/officeart/2018/2/layout/IconVerticalSolidList"/>
    <dgm:cxn modelId="{A32F3D83-3202-4721-8BBF-9BFFA6953FE6}" type="presParOf" srcId="{08AECD00-1E62-4BBA-949E-8FEB4583796E}" destId="{5C3B183E-F194-4E5B-BFBA-959C942A6C24}" srcOrd="2" destOrd="0" presId="urn:microsoft.com/office/officeart/2018/2/layout/IconVerticalSolidList"/>
    <dgm:cxn modelId="{C3FC94AF-580C-4C0E-9D8B-52127F594F33}" type="presParOf" srcId="{08AECD00-1E62-4BBA-949E-8FEB4583796E}" destId="{95366E5F-0884-46F6-982D-15D3E1EB8798}" srcOrd="3" destOrd="0" presId="urn:microsoft.com/office/officeart/2018/2/layout/IconVerticalSolidList"/>
    <dgm:cxn modelId="{BF7942B4-56B9-4933-98C3-AD79A6A705C8}" type="presParOf" srcId="{11AF7410-B9F3-4C64-94C6-C76CEB735168}" destId="{D19C36FD-ADD0-472F-9B4B-670150EA2E27}" srcOrd="3" destOrd="0" presId="urn:microsoft.com/office/officeart/2018/2/layout/IconVerticalSolidList"/>
    <dgm:cxn modelId="{34CCBBFE-69CE-45B0-AD0A-F1920E54FC76}" type="presParOf" srcId="{11AF7410-B9F3-4C64-94C6-C76CEB735168}" destId="{F7AC4D69-53B8-4308-AB29-648A0ABD6366}" srcOrd="4" destOrd="0" presId="urn:microsoft.com/office/officeart/2018/2/layout/IconVerticalSolidList"/>
    <dgm:cxn modelId="{60D56CAF-712D-41C5-A3A2-EE46EA553296}" type="presParOf" srcId="{F7AC4D69-53B8-4308-AB29-648A0ABD6366}" destId="{1BE48A69-7874-489F-903F-23055BBA699D}" srcOrd="0" destOrd="0" presId="urn:microsoft.com/office/officeart/2018/2/layout/IconVerticalSolidList"/>
    <dgm:cxn modelId="{87BC210F-323A-45BC-9247-23CF7CECE3F2}" type="presParOf" srcId="{F7AC4D69-53B8-4308-AB29-648A0ABD6366}" destId="{A4F913A9-C68F-417E-A979-D34415420E63}" srcOrd="1" destOrd="0" presId="urn:microsoft.com/office/officeart/2018/2/layout/IconVerticalSolidList"/>
    <dgm:cxn modelId="{25132F82-8F63-4809-BE2B-A7B2A125B8C1}" type="presParOf" srcId="{F7AC4D69-53B8-4308-AB29-648A0ABD6366}" destId="{A0929EB3-B612-4809-B08F-472832020E08}" srcOrd="2" destOrd="0" presId="urn:microsoft.com/office/officeart/2018/2/layout/IconVerticalSolidList"/>
    <dgm:cxn modelId="{7C4D5CB9-A3C8-4F17-B5DC-0BE7088A84E6}" type="presParOf" srcId="{F7AC4D69-53B8-4308-AB29-648A0ABD6366}" destId="{72F287E3-EAA7-4039-84F6-DA6BB3331AEA}" srcOrd="3" destOrd="0" presId="urn:microsoft.com/office/officeart/2018/2/layout/IconVerticalSolidList"/>
    <dgm:cxn modelId="{95B9387F-55A3-447C-A46D-143A54722619}" type="presParOf" srcId="{11AF7410-B9F3-4C64-94C6-C76CEB735168}" destId="{6D99489C-D6D6-425F-B1EF-8D08C7495CA4}" srcOrd="5" destOrd="0" presId="urn:microsoft.com/office/officeart/2018/2/layout/IconVerticalSolidList"/>
    <dgm:cxn modelId="{2BAAC36A-E494-4697-9E20-6D48FAE7B475}" type="presParOf" srcId="{11AF7410-B9F3-4C64-94C6-C76CEB735168}" destId="{E8FBCA35-F40D-4B59-8E35-416680ED7F56}" srcOrd="6" destOrd="0" presId="urn:microsoft.com/office/officeart/2018/2/layout/IconVerticalSolidList"/>
    <dgm:cxn modelId="{03ACB143-ADBA-438E-8C37-E3407B09B595}" type="presParOf" srcId="{E8FBCA35-F40D-4B59-8E35-416680ED7F56}" destId="{E4BE9CAE-82FB-4742-A12C-43E7B9D7EAF7}" srcOrd="0" destOrd="0" presId="urn:microsoft.com/office/officeart/2018/2/layout/IconVerticalSolidList"/>
    <dgm:cxn modelId="{3BEF3FF7-2D49-4F7B-A344-4B11F9AEC499}" type="presParOf" srcId="{E8FBCA35-F40D-4B59-8E35-416680ED7F56}" destId="{8A303024-66B3-4995-892E-D8EF99388D3F}" srcOrd="1" destOrd="0" presId="urn:microsoft.com/office/officeart/2018/2/layout/IconVerticalSolidList"/>
    <dgm:cxn modelId="{C68544BC-067F-4706-8AE9-FECC72E8BD33}" type="presParOf" srcId="{E8FBCA35-F40D-4B59-8E35-416680ED7F56}" destId="{74001134-AFD1-4F9A-96CD-252FECAECA8E}" srcOrd="2" destOrd="0" presId="urn:microsoft.com/office/officeart/2018/2/layout/IconVerticalSolidList"/>
    <dgm:cxn modelId="{9E6DD6F4-CBE6-4BC4-BCD6-37C0BB1B769B}" type="presParOf" srcId="{E8FBCA35-F40D-4B59-8E35-416680ED7F56}" destId="{0357E373-C354-47A5-89B0-81A34696D36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35CDC8-A8B7-4CB8-9FDC-A57A9B6FC55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13F0E7B-29A2-4C6D-83E0-88C01B0B7EF1}">
      <dgm:prSet custT="1"/>
      <dgm:spPr/>
      <dgm:t>
        <a:bodyPr/>
        <a:lstStyle/>
        <a:p>
          <a:pPr marL="0" lvl="0" indent="0" algn="l" defTabSz="889000">
            <a:lnSpc>
              <a:spcPct val="100000"/>
            </a:lnSpc>
            <a:spcBef>
              <a:spcPct val="0"/>
            </a:spcBef>
            <a:spcAft>
              <a:spcPct val="35000"/>
            </a:spcAft>
            <a:buNone/>
          </a:pP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According to a survey conducted by the Indian Psychiatry Society, in 2021, around 45% of psychiatrists in India reported using telemedicine platforms during the pandemic to provide mental health services [3].</a:t>
          </a:r>
          <a:endParaRPr lang="en-US"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gm:t>
    </dgm:pt>
    <dgm:pt modelId="{B3E892F2-277C-4265-BC85-363A67CDDFA7}" type="parTrans" cxnId="{A65560D0-3F47-4D02-B0D0-2CAA04966C7B}">
      <dgm:prSet/>
      <dgm:spPr/>
      <dgm:t>
        <a:bodyPr/>
        <a:lstStyle/>
        <a:p>
          <a:endParaRPr lang="en-US"/>
        </a:p>
      </dgm:t>
    </dgm:pt>
    <dgm:pt modelId="{CF57409B-640B-4ED1-B4D9-05EF066B5F61}" type="sibTrans" cxnId="{A65560D0-3F47-4D02-B0D0-2CAA04966C7B}">
      <dgm:prSet/>
      <dgm:spPr/>
      <dgm:t>
        <a:bodyPr/>
        <a:lstStyle/>
        <a:p>
          <a:endParaRPr lang="en-US"/>
        </a:p>
      </dgm:t>
    </dgm:pt>
    <dgm:pt modelId="{6D9F7770-D0A0-4EB7-B5F7-557FF9DE403F}">
      <dgm:prSet custT="1"/>
      <dgm:spPr/>
      <dgm:t>
        <a:bodyPr/>
        <a:lstStyle/>
        <a:p>
          <a:pPr marL="0" lvl="0" indent="0" algn="l" defTabSz="889000">
            <a:lnSpc>
              <a:spcPct val="100000"/>
            </a:lnSpc>
            <a:spcBef>
              <a:spcPct val="0"/>
            </a:spcBef>
            <a:spcAft>
              <a:spcPct val="35000"/>
            </a:spcAft>
            <a:buNone/>
          </a:pP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The National Mental Health Program and Tele-MANAS initiative promote telepsychiatry in rural areas and underserved populations.</a:t>
          </a:r>
          <a:endParaRPr lang="en-US"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gm:t>
    </dgm:pt>
    <dgm:pt modelId="{EE27B03A-FEF5-4259-A77C-2B10AEBF0F28}" type="parTrans" cxnId="{D8A6903E-8536-4085-B25A-2950316E0E68}">
      <dgm:prSet/>
      <dgm:spPr/>
      <dgm:t>
        <a:bodyPr/>
        <a:lstStyle/>
        <a:p>
          <a:endParaRPr lang="en-US"/>
        </a:p>
      </dgm:t>
    </dgm:pt>
    <dgm:pt modelId="{C37C0F08-A961-420E-8F69-BE73C8E731A7}" type="sibTrans" cxnId="{D8A6903E-8536-4085-B25A-2950316E0E68}">
      <dgm:prSet/>
      <dgm:spPr/>
      <dgm:t>
        <a:bodyPr/>
        <a:lstStyle/>
        <a:p>
          <a:endParaRPr lang="en-US"/>
        </a:p>
      </dgm:t>
    </dgm:pt>
    <dgm:pt modelId="{6A30E684-2A21-44B5-B532-03037AD0E886}">
      <dgm:prSet custT="1"/>
      <dgm:spPr/>
      <dgm:t>
        <a:bodyPr/>
        <a:lstStyle/>
        <a:p>
          <a:pPr marL="0" lvl="0" indent="0" algn="l" defTabSz="889000">
            <a:lnSpc>
              <a:spcPct val="100000"/>
            </a:lnSpc>
            <a:spcBef>
              <a:spcPct val="0"/>
            </a:spcBef>
            <a:spcAft>
              <a:spcPct val="35000"/>
            </a:spcAft>
            <a:buNone/>
          </a:pP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Government initiatives like e-</a:t>
          </a:r>
          <a:r>
            <a:rPr lang="en-IN" sz="2000" b="0" i="0" kern="1200" dirty="0" err="1">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Sanjeevani</a:t>
          </a: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 - National Telemedicine Service and Tele-MANAS aim to increase access to mental health services through teleconsultations.</a:t>
          </a:r>
          <a:endParaRPr lang="en-US"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gm:t>
    </dgm:pt>
    <dgm:pt modelId="{29098AA6-BC99-4BE8-AAF1-DF3C37E93A61}" type="parTrans" cxnId="{594F75D0-2B02-4123-B1E9-51BAC94144D0}">
      <dgm:prSet/>
      <dgm:spPr/>
      <dgm:t>
        <a:bodyPr/>
        <a:lstStyle/>
        <a:p>
          <a:endParaRPr lang="en-US"/>
        </a:p>
      </dgm:t>
    </dgm:pt>
    <dgm:pt modelId="{231DD064-68F5-4BB7-95CB-04A56872FFD3}" type="sibTrans" cxnId="{594F75D0-2B02-4123-B1E9-51BAC94144D0}">
      <dgm:prSet/>
      <dgm:spPr/>
      <dgm:t>
        <a:bodyPr/>
        <a:lstStyle/>
        <a:p>
          <a:endParaRPr lang="en-US"/>
        </a:p>
      </dgm:t>
    </dgm:pt>
    <dgm:pt modelId="{45B4D503-39EF-4B37-90E0-7606229D682B}">
      <dgm:prSet custT="1"/>
      <dgm:spPr/>
      <dgm:t>
        <a:bodyPr/>
        <a:lstStyle/>
        <a:p>
          <a:pPr marL="0" lvl="0" indent="0" algn="l" defTabSz="889000">
            <a:lnSpc>
              <a:spcPct val="100000"/>
            </a:lnSpc>
            <a:spcBef>
              <a:spcPct val="0"/>
            </a:spcBef>
            <a:spcAft>
              <a:spcPct val="35000"/>
            </a:spcAft>
            <a:buNone/>
          </a:pP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Private sector platforms like </a:t>
          </a:r>
          <a:r>
            <a:rPr lang="en-IN" sz="2000" b="0" i="0" kern="1200" dirty="0" err="1">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Practo</a:t>
          </a: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 Lybrate, and </a:t>
          </a:r>
          <a:r>
            <a:rPr lang="en-IN" sz="2000" b="0" i="0" kern="1200" dirty="0" err="1">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mfine</a:t>
          </a: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 offer telepsychiatry services in India, connecting patients with mental health professionals [4].</a:t>
          </a:r>
          <a:endParaRPr lang="en-US"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gm:t>
    </dgm:pt>
    <dgm:pt modelId="{8E4179DC-3606-44AE-B64F-838A5D55EB03}" type="parTrans" cxnId="{459172FB-31D0-44AE-A291-39E2FA96A302}">
      <dgm:prSet/>
      <dgm:spPr/>
      <dgm:t>
        <a:bodyPr/>
        <a:lstStyle/>
        <a:p>
          <a:endParaRPr lang="en-US"/>
        </a:p>
      </dgm:t>
    </dgm:pt>
    <dgm:pt modelId="{AE61B8A2-A52D-4B55-B4F4-84F29FF1DAF7}" type="sibTrans" cxnId="{459172FB-31D0-44AE-A291-39E2FA96A302}">
      <dgm:prSet/>
      <dgm:spPr/>
      <dgm:t>
        <a:bodyPr/>
        <a:lstStyle/>
        <a:p>
          <a:endParaRPr lang="en-US"/>
        </a:p>
      </dgm:t>
    </dgm:pt>
    <dgm:pt modelId="{70B0807D-8130-4F6C-B79C-6C469BED9D06}" type="pres">
      <dgm:prSet presAssocID="{7D35CDC8-A8B7-4CB8-9FDC-A57A9B6FC553}" presName="root" presStyleCnt="0">
        <dgm:presLayoutVars>
          <dgm:dir/>
          <dgm:resizeHandles val="exact"/>
        </dgm:presLayoutVars>
      </dgm:prSet>
      <dgm:spPr/>
    </dgm:pt>
    <dgm:pt modelId="{E871E0DA-A912-43B3-9393-3F645A0357CB}" type="pres">
      <dgm:prSet presAssocID="{B13F0E7B-29A2-4C6D-83E0-88C01B0B7EF1}" presName="compNode" presStyleCnt="0"/>
      <dgm:spPr/>
    </dgm:pt>
    <dgm:pt modelId="{E1500425-501A-4CA4-8505-33E8A136134A}" type="pres">
      <dgm:prSet presAssocID="{B13F0E7B-29A2-4C6D-83E0-88C01B0B7EF1}" presName="bgRect" presStyleLbl="bgShp" presStyleIdx="0" presStyleCnt="4"/>
      <dgm:spPr/>
    </dgm:pt>
    <dgm:pt modelId="{8E577052-2FB7-403D-8DB7-395379EC0EF8}" type="pres">
      <dgm:prSet presAssocID="{B13F0E7B-29A2-4C6D-83E0-88C01B0B7EF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Eye dropper"/>
        </a:ext>
      </dgm:extLst>
    </dgm:pt>
    <dgm:pt modelId="{C902509B-C7F6-4299-B625-FFE4AE5000F5}" type="pres">
      <dgm:prSet presAssocID="{B13F0E7B-29A2-4C6D-83E0-88C01B0B7EF1}" presName="spaceRect" presStyleCnt="0"/>
      <dgm:spPr/>
    </dgm:pt>
    <dgm:pt modelId="{A7A4D653-F873-4DEF-8DF4-B1DAE886A2A0}" type="pres">
      <dgm:prSet presAssocID="{B13F0E7B-29A2-4C6D-83E0-88C01B0B7EF1}" presName="parTx" presStyleLbl="revTx" presStyleIdx="0" presStyleCnt="4">
        <dgm:presLayoutVars>
          <dgm:chMax val="0"/>
          <dgm:chPref val="0"/>
        </dgm:presLayoutVars>
      </dgm:prSet>
      <dgm:spPr/>
    </dgm:pt>
    <dgm:pt modelId="{823C0DEC-529E-4A9F-A653-AA745AA80A5C}" type="pres">
      <dgm:prSet presAssocID="{CF57409B-640B-4ED1-B4D9-05EF066B5F61}" presName="sibTrans" presStyleCnt="0"/>
      <dgm:spPr/>
    </dgm:pt>
    <dgm:pt modelId="{946892B5-7F7F-4F54-B222-C4D4BFF88835}" type="pres">
      <dgm:prSet presAssocID="{6D9F7770-D0A0-4EB7-B5F7-557FF9DE403F}" presName="compNode" presStyleCnt="0"/>
      <dgm:spPr/>
    </dgm:pt>
    <dgm:pt modelId="{8EDB9E32-B825-4B4D-85EB-41EDC8E3D93B}" type="pres">
      <dgm:prSet presAssocID="{6D9F7770-D0A0-4EB7-B5F7-557FF9DE403F}" presName="bgRect" presStyleLbl="bgShp" presStyleIdx="1" presStyleCnt="4"/>
      <dgm:spPr/>
    </dgm:pt>
    <dgm:pt modelId="{726FE92E-A224-45CB-BF34-BBC15E2DB019}" type="pres">
      <dgm:prSet presAssocID="{6D9F7770-D0A0-4EB7-B5F7-557FF9DE403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octor"/>
        </a:ext>
      </dgm:extLst>
    </dgm:pt>
    <dgm:pt modelId="{7B236EAD-D330-4A39-AA2F-8B982C9B3139}" type="pres">
      <dgm:prSet presAssocID="{6D9F7770-D0A0-4EB7-B5F7-557FF9DE403F}" presName="spaceRect" presStyleCnt="0"/>
      <dgm:spPr/>
    </dgm:pt>
    <dgm:pt modelId="{156606B3-5258-42EB-B7C8-35C61A41544B}" type="pres">
      <dgm:prSet presAssocID="{6D9F7770-D0A0-4EB7-B5F7-557FF9DE403F}" presName="parTx" presStyleLbl="revTx" presStyleIdx="1" presStyleCnt="4">
        <dgm:presLayoutVars>
          <dgm:chMax val="0"/>
          <dgm:chPref val="0"/>
        </dgm:presLayoutVars>
      </dgm:prSet>
      <dgm:spPr/>
    </dgm:pt>
    <dgm:pt modelId="{9C051FA3-7536-4135-9040-C3BE8949B09C}" type="pres">
      <dgm:prSet presAssocID="{C37C0F08-A961-420E-8F69-BE73C8E731A7}" presName="sibTrans" presStyleCnt="0"/>
      <dgm:spPr/>
    </dgm:pt>
    <dgm:pt modelId="{2E74D393-235E-4C84-9EC3-87627E3E0DA2}" type="pres">
      <dgm:prSet presAssocID="{6A30E684-2A21-44B5-B532-03037AD0E886}" presName="compNode" presStyleCnt="0"/>
      <dgm:spPr/>
    </dgm:pt>
    <dgm:pt modelId="{AAFC1A46-7A38-4129-AB5D-EA10267A3BD2}" type="pres">
      <dgm:prSet presAssocID="{6A30E684-2A21-44B5-B532-03037AD0E886}" presName="bgRect" presStyleLbl="bgShp" presStyleIdx="2" presStyleCnt="4"/>
      <dgm:spPr/>
    </dgm:pt>
    <dgm:pt modelId="{1D8CAD4F-1736-4F35-A1C5-8B62EC82230B}" type="pres">
      <dgm:prSet presAssocID="{6A30E684-2A21-44B5-B532-03037AD0E88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ethoscope"/>
        </a:ext>
      </dgm:extLst>
    </dgm:pt>
    <dgm:pt modelId="{51995C07-0DBE-44A6-B85D-B4F6659F5C44}" type="pres">
      <dgm:prSet presAssocID="{6A30E684-2A21-44B5-B532-03037AD0E886}" presName="spaceRect" presStyleCnt="0"/>
      <dgm:spPr/>
    </dgm:pt>
    <dgm:pt modelId="{6A88E4F5-A2BC-4CDB-A499-FBD43A58897B}" type="pres">
      <dgm:prSet presAssocID="{6A30E684-2A21-44B5-B532-03037AD0E886}" presName="parTx" presStyleLbl="revTx" presStyleIdx="2" presStyleCnt="4">
        <dgm:presLayoutVars>
          <dgm:chMax val="0"/>
          <dgm:chPref val="0"/>
        </dgm:presLayoutVars>
      </dgm:prSet>
      <dgm:spPr/>
    </dgm:pt>
    <dgm:pt modelId="{2D1F8314-8419-4D3B-8D00-C66F3BFAE064}" type="pres">
      <dgm:prSet presAssocID="{231DD064-68F5-4BB7-95CB-04A56872FFD3}" presName="sibTrans" presStyleCnt="0"/>
      <dgm:spPr/>
    </dgm:pt>
    <dgm:pt modelId="{53BC0C74-D23C-44EE-9C24-4C76DEDBB9FD}" type="pres">
      <dgm:prSet presAssocID="{45B4D503-39EF-4B37-90E0-7606229D682B}" presName="compNode" presStyleCnt="0"/>
      <dgm:spPr/>
    </dgm:pt>
    <dgm:pt modelId="{30ADF19A-5129-4DC8-A9F1-D79AEBE34801}" type="pres">
      <dgm:prSet presAssocID="{45B4D503-39EF-4B37-90E0-7606229D682B}" presName="bgRect" presStyleLbl="bgShp" presStyleIdx="3" presStyleCnt="4"/>
      <dgm:spPr/>
    </dgm:pt>
    <dgm:pt modelId="{02C19ACB-7ED1-483A-B0B3-28E11A182DF3}" type="pres">
      <dgm:prSet presAssocID="{45B4D503-39EF-4B37-90E0-7606229D682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onnections"/>
        </a:ext>
      </dgm:extLst>
    </dgm:pt>
    <dgm:pt modelId="{C470F87D-ADEF-4F71-96DC-AF8FDEB0C60C}" type="pres">
      <dgm:prSet presAssocID="{45B4D503-39EF-4B37-90E0-7606229D682B}" presName="spaceRect" presStyleCnt="0"/>
      <dgm:spPr/>
    </dgm:pt>
    <dgm:pt modelId="{F9311B27-2784-46F5-BB8F-6FD542536EC7}" type="pres">
      <dgm:prSet presAssocID="{45B4D503-39EF-4B37-90E0-7606229D682B}" presName="parTx" presStyleLbl="revTx" presStyleIdx="3" presStyleCnt="4">
        <dgm:presLayoutVars>
          <dgm:chMax val="0"/>
          <dgm:chPref val="0"/>
        </dgm:presLayoutVars>
      </dgm:prSet>
      <dgm:spPr/>
    </dgm:pt>
  </dgm:ptLst>
  <dgm:cxnLst>
    <dgm:cxn modelId="{0D161C07-4CFD-40C1-8944-7ED405A2822D}" type="presOf" srcId="{7D35CDC8-A8B7-4CB8-9FDC-A57A9B6FC553}" destId="{70B0807D-8130-4F6C-B79C-6C469BED9D06}" srcOrd="0" destOrd="0" presId="urn:microsoft.com/office/officeart/2018/2/layout/IconVerticalSolidList"/>
    <dgm:cxn modelId="{BD75221F-22F6-4383-9FCF-2A1245A5F80A}" type="presOf" srcId="{6A30E684-2A21-44B5-B532-03037AD0E886}" destId="{6A88E4F5-A2BC-4CDB-A499-FBD43A58897B}" srcOrd="0" destOrd="0" presId="urn:microsoft.com/office/officeart/2018/2/layout/IconVerticalSolidList"/>
    <dgm:cxn modelId="{C89A0928-BE1D-4148-B7D2-8AB39AAF6A85}" type="presOf" srcId="{45B4D503-39EF-4B37-90E0-7606229D682B}" destId="{F9311B27-2784-46F5-BB8F-6FD542536EC7}" srcOrd="0" destOrd="0" presId="urn:microsoft.com/office/officeart/2018/2/layout/IconVerticalSolidList"/>
    <dgm:cxn modelId="{D8A6903E-8536-4085-B25A-2950316E0E68}" srcId="{7D35CDC8-A8B7-4CB8-9FDC-A57A9B6FC553}" destId="{6D9F7770-D0A0-4EB7-B5F7-557FF9DE403F}" srcOrd="1" destOrd="0" parTransId="{EE27B03A-FEF5-4259-A77C-2B10AEBF0F28}" sibTransId="{C37C0F08-A961-420E-8F69-BE73C8E731A7}"/>
    <dgm:cxn modelId="{137131AD-CD00-4BC3-97DA-0A36541F324F}" type="presOf" srcId="{B13F0E7B-29A2-4C6D-83E0-88C01B0B7EF1}" destId="{A7A4D653-F873-4DEF-8DF4-B1DAE886A2A0}" srcOrd="0" destOrd="0" presId="urn:microsoft.com/office/officeart/2018/2/layout/IconVerticalSolidList"/>
    <dgm:cxn modelId="{A65560D0-3F47-4D02-B0D0-2CAA04966C7B}" srcId="{7D35CDC8-A8B7-4CB8-9FDC-A57A9B6FC553}" destId="{B13F0E7B-29A2-4C6D-83E0-88C01B0B7EF1}" srcOrd="0" destOrd="0" parTransId="{B3E892F2-277C-4265-BC85-363A67CDDFA7}" sibTransId="{CF57409B-640B-4ED1-B4D9-05EF066B5F61}"/>
    <dgm:cxn modelId="{594F75D0-2B02-4123-B1E9-51BAC94144D0}" srcId="{7D35CDC8-A8B7-4CB8-9FDC-A57A9B6FC553}" destId="{6A30E684-2A21-44B5-B532-03037AD0E886}" srcOrd="2" destOrd="0" parTransId="{29098AA6-BC99-4BE8-AAF1-DF3C37E93A61}" sibTransId="{231DD064-68F5-4BB7-95CB-04A56872FFD3}"/>
    <dgm:cxn modelId="{72672BD3-4357-40B1-A267-C67BC1C425C3}" type="presOf" srcId="{6D9F7770-D0A0-4EB7-B5F7-557FF9DE403F}" destId="{156606B3-5258-42EB-B7C8-35C61A41544B}" srcOrd="0" destOrd="0" presId="urn:microsoft.com/office/officeart/2018/2/layout/IconVerticalSolidList"/>
    <dgm:cxn modelId="{459172FB-31D0-44AE-A291-39E2FA96A302}" srcId="{7D35CDC8-A8B7-4CB8-9FDC-A57A9B6FC553}" destId="{45B4D503-39EF-4B37-90E0-7606229D682B}" srcOrd="3" destOrd="0" parTransId="{8E4179DC-3606-44AE-B64F-838A5D55EB03}" sibTransId="{AE61B8A2-A52D-4B55-B4F4-84F29FF1DAF7}"/>
    <dgm:cxn modelId="{66A8566D-DF3F-4604-B62D-B8ADA730635A}" type="presParOf" srcId="{70B0807D-8130-4F6C-B79C-6C469BED9D06}" destId="{E871E0DA-A912-43B3-9393-3F645A0357CB}" srcOrd="0" destOrd="0" presId="urn:microsoft.com/office/officeart/2018/2/layout/IconVerticalSolidList"/>
    <dgm:cxn modelId="{925008EF-2AF1-4823-8ADC-C768BDB6313C}" type="presParOf" srcId="{E871E0DA-A912-43B3-9393-3F645A0357CB}" destId="{E1500425-501A-4CA4-8505-33E8A136134A}" srcOrd="0" destOrd="0" presId="urn:microsoft.com/office/officeart/2018/2/layout/IconVerticalSolidList"/>
    <dgm:cxn modelId="{FFE34A89-1D2A-4038-9849-3ECF74E18B99}" type="presParOf" srcId="{E871E0DA-A912-43B3-9393-3F645A0357CB}" destId="{8E577052-2FB7-403D-8DB7-395379EC0EF8}" srcOrd="1" destOrd="0" presId="urn:microsoft.com/office/officeart/2018/2/layout/IconVerticalSolidList"/>
    <dgm:cxn modelId="{1E72EEA1-A478-4D1F-B929-835BBFEB9DC8}" type="presParOf" srcId="{E871E0DA-A912-43B3-9393-3F645A0357CB}" destId="{C902509B-C7F6-4299-B625-FFE4AE5000F5}" srcOrd="2" destOrd="0" presId="urn:microsoft.com/office/officeart/2018/2/layout/IconVerticalSolidList"/>
    <dgm:cxn modelId="{887195A3-12F6-4F58-9704-2E199CF93C59}" type="presParOf" srcId="{E871E0DA-A912-43B3-9393-3F645A0357CB}" destId="{A7A4D653-F873-4DEF-8DF4-B1DAE886A2A0}" srcOrd="3" destOrd="0" presId="urn:microsoft.com/office/officeart/2018/2/layout/IconVerticalSolidList"/>
    <dgm:cxn modelId="{735C3D8D-DE3F-49AD-9906-78FBAA4C4493}" type="presParOf" srcId="{70B0807D-8130-4F6C-B79C-6C469BED9D06}" destId="{823C0DEC-529E-4A9F-A653-AA745AA80A5C}" srcOrd="1" destOrd="0" presId="urn:microsoft.com/office/officeart/2018/2/layout/IconVerticalSolidList"/>
    <dgm:cxn modelId="{4C419120-CA7D-49F6-B90A-51DF52F7D048}" type="presParOf" srcId="{70B0807D-8130-4F6C-B79C-6C469BED9D06}" destId="{946892B5-7F7F-4F54-B222-C4D4BFF88835}" srcOrd="2" destOrd="0" presId="urn:microsoft.com/office/officeart/2018/2/layout/IconVerticalSolidList"/>
    <dgm:cxn modelId="{3A125143-317C-44A3-B6C4-819DEB25063F}" type="presParOf" srcId="{946892B5-7F7F-4F54-B222-C4D4BFF88835}" destId="{8EDB9E32-B825-4B4D-85EB-41EDC8E3D93B}" srcOrd="0" destOrd="0" presId="urn:microsoft.com/office/officeart/2018/2/layout/IconVerticalSolidList"/>
    <dgm:cxn modelId="{FDB3B7E7-7A0C-477C-8AE1-6B29C53EB453}" type="presParOf" srcId="{946892B5-7F7F-4F54-B222-C4D4BFF88835}" destId="{726FE92E-A224-45CB-BF34-BBC15E2DB019}" srcOrd="1" destOrd="0" presId="urn:microsoft.com/office/officeart/2018/2/layout/IconVerticalSolidList"/>
    <dgm:cxn modelId="{34E37C0E-E5AE-414D-8A7C-659C91291FA6}" type="presParOf" srcId="{946892B5-7F7F-4F54-B222-C4D4BFF88835}" destId="{7B236EAD-D330-4A39-AA2F-8B982C9B3139}" srcOrd="2" destOrd="0" presId="urn:microsoft.com/office/officeart/2018/2/layout/IconVerticalSolidList"/>
    <dgm:cxn modelId="{3714677A-8A3B-4DDC-B1C0-26BC92079594}" type="presParOf" srcId="{946892B5-7F7F-4F54-B222-C4D4BFF88835}" destId="{156606B3-5258-42EB-B7C8-35C61A41544B}" srcOrd="3" destOrd="0" presId="urn:microsoft.com/office/officeart/2018/2/layout/IconVerticalSolidList"/>
    <dgm:cxn modelId="{12847E88-1010-4451-AD61-66BAA64C8D71}" type="presParOf" srcId="{70B0807D-8130-4F6C-B79C-6C469BED9D06}" destId="{9C051FA3-7536-4135-9040-C3BE8949B09C}" srcOrd="3" destOrd="0" presId="urn:microsoft.com/office/officeart/2018/2/layout/IconVerticalSolidList"/>
    <dgm:cxn modelId="{367B939F-9F71-41BA-BB18-C964D186C013}" type="presParOf" srcId="{70B0807D-8130-4F6C-B79C-6C469BED9D06}" destId="{2E74D393-235E-4C84-9EC3-87627E3E0DA2}" srcOrd="4" destOrd="0" presId="urn:microsoft.com/office/officeart/2018/2/layout/IconVerticalSolidList"/>
    <dgm:cxn modelId="{97990EF6-6319-4926-8B63-16CA7732A296}" type="presParOf" srcId="{2E74D393-235E-4C84-9EC3-87627E3E0DA2}" destId="{AAFC1A46-7A38-4129-AB5D-EA10267A3BD2}" srcOrd="0" destOrd="0" presId="urn:microsoft.com/office/officeart/2018/2/layout/IconVerticalSolidList"/>
    <dgm:cxn modelId="{5DC34449-0412-4847-B371-F02F178CD0EE}" type="presParOf" srcId="{2E74D393-235E-4C84-9EC3-87627E3E0DA2}" destId="{1D8CAD4F-1736-4F35-A1C5-8B62EC82230B}" srcOrd="1" destOrd="0" presId="urn:microsoft.com/office/officeart/2018/2/layout/IconVerticalSolidList"/>
    <dgm:cxn modelId="{C0A811EF-13BB-4159-8473-B6C5128EDD9A}" type="presParOf" srcId="{2E74D393-235E-4C84-9EC3-87627E3E0DA2}" destId="{51995C07-0DBE-44A6-B85D-B4F6659F5C44}" srcOrd="2" destOrd="0" presId="urn:microsoft.com/office/officeart/2018/2/layout/IconVerticalSolidList"/>
    <dgm:cxn modelId="{7DE6A226-9107-4CC4-9788-E2A19006110D}" type="presParOf" srcId="{2E74D393-235E-4C84-9EC3-87627E3E0DA2}" destId="{6A88E4F5-A2BC-4CDB-A499-FBD43A58897B}" srcOrd="3" destOrd="0" presId="urn:microsoft.com/office/officeart/2018/2/layout/IconVerticalSolidList"/>
    <dgm:cxn modelId="{977A44BD-0930-40C0-85B9-B515BD6119EB}" type="presParOf" srcId="{70B0807D-8130-4F6C-B79C-6C469BED9D06}" destId="{2D1F8314-8419-4D3B-8D00-C66F3BFAE064}" srcOrd="5" destOrd="0" presId="urn:microsoft.com/office/officeart/2018/2/layout/IconVerticalSolidList"/>
    <dgm:cxn modelId="{337E883D-EA0E-47EA-8B26-AECF1321CAE7}" type="presParOf" srcId="{70B0807D-8130-4F6C-B79C-6C469BED9D06}" destId="{53BC0C74-D23C-44EE-9C24-4C76DEDBB9FD}" srcOrd="6" destOrd="0" presId="urn:microsoft.com/office/officeart/2018/2/layout/IconVerticalSolidList"/>
    <dgm:cxn modelId="{F72A2361-E102-4069-98D1-CB4376BD8B4A}" type="presParOf" srcId="{53BC0C74-D23C-44EE-9C24-4C76DEDBB9FD}" destId="{30ADF19A-5129-4DC8-A9F1-D79AEBE34801}" srcOrd="0" destOrd="0" presId="urn:microsoft.com/office/officeart/2018/2/layout/IconVerticalSolidList"/>
    <dgm:cxn modelId="{F375A5A5-A183-4C9E-AD27-78871E4D07F8}" type="presParOf" srcId="{53BC0C74-D23C-44EE-9C24-4C76DEDBB9FD}" destId="{02C19ACB-7ED1-483A-B0B3-28E11A182DF3}" srcOrd="1" destOrd="0" presId="urn:microsoft.com/office/officeart/2018/2/layout/IconVerticalSolidList"/>
    <dgm:cxn modelId="{CE42944C-0161-49E1-B39E-DDB0A4F82717}" type="presParOf" srcId="{53BC0C74-D23C-44EE-9C24-4C76DEDBB9FD}" destId="{C470F87D-ADEF-4F71-96DC-AF8FDEB0C60C}" srcOrd="2" destOrd="0" presId="urn:microsoft.com/office/officeart/2018/2/layout/IconVerticalSolidList"/>
    <dgm:cxn modelId="{3BF1CD22-9414-4B2F-8EF3-6315CC80AFB3}" type="presParOf" srcId="{53BC0C74-D23C-44EE-9C24-4C76DEDBB9FD}" destId="{F9311B27-2784-46F5-BB8F-6FD542536EC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A3AE46-F4FD-444B-AF79-3ECD99F9968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8A3F684D-A701-4BDD-8B5F-40D1B12391F9}">
      <dgm:prSet/>
      <dgm:spPr/>
      <dgm:t>
        <a:bodyPr/>
        <a:lstStyle/>
        <a:p>
          <a:r>
            <a:rPr lang="en-IN" b="1" dirty="0">
              <a:latin typeface="Times New Roman" panose="02020603050405020304" pitchFamily="18" charset="0"/>
              <a:cs typeface="Times New Roman" panose="02020603050405020304" pitchFamily="18" charset="0"/>
            </a:rPr>
            <a:t>Study Design</a:t>
          </a:r>
          <a:r>
            <a:rPr lang="en-IN" dirty="0">
              <a:latin typeface="Times New Roman" panose="02020603050405020304" pitchFamily="18" charset="0"/>
              <a:cs typeface="Times New Roman" panose="02020603050405020304" pitchFamily="18" charset="0"/>
            </a:rPr>
            <a:t>: Narrative Literature Review</a:t>
          </a:r>
          <a:endParaRPr lang="en-US" dirty="0">
            <a:latin typeface="Times New Roman" panose="02020603050405020304" pitchFamily="18" charset="0"/>
            <a:cs typeface="Times New Roman" panose="02020603050405020304" pitchFamily="18" charset="0"/>
          </a:endParaRPr>
        </a:p>
      </dgm:t>
    </dgm:pt>
    <dgm:pt modelId="{D51197F2-DEBA-4C5A-9CA5-584391F897CC}" type="parTrans" cxnId="{89B16A08-FF4F-49F8-AA5B-5FC5685923A0}">
      <dgm:prSet/>
      <dgm:spPr/>
      <dgm:t>
        <a:bodyPr/>
        <a:lstStyle/>
        <a:p>
          <a:endParaRPr lang="en-US"/>
        </a:p>
      </dgm:t>
    </dgm:pt>
    <dgm:pt modelId="{B4D48CF8-2B93-46A3-B4B7-386EFEEEFB20}" type="sibTrans" cxnId="{89B16A08-FF4F-49F8-AA5B-5FC5685923A0}">
      <dgm:prSet/>
      <dgm:spPr/>
      <dgm:t>
        <a:bodyPr/>
        <a:lstStyle/>
        <a:p>
          <a:endParaRPr lang="en-US"/>
        </a:p>
      </dgm:t>
    </dgm:pt>
    <dgm:pt modelId="{CE4F2716-4EBD-4A06-9E13-0F34115F20AF}">
      <dgm:prSet/>
      <dgm:spPr/>
      <dgm:t>
        <a:bodyPr/>
        <a:lstStyle/>
        <a:p>
          <a:r>
            <a:rPr lang="en-IN" b="1" dirty="0">
              <a:latin typeface="Times New Roman" panose="02020603050405020304" pitchFamily="18" charset="0"/>
              <a:cs typeface="Times New Roman" panose="02020603050405020304" pitchFamily="18" charset="0"/>
            </a:rPr>
            <a:t>Search Strategy</a:t>
          </a:r>
          <a:r>
            <a:rPr lang="en-IN" dirty="0">
              <a:latin typeface="Times New Roman" panose="02020603050405020304" pitchFamily="18" charset="0"/>
              <a:cs typeface="Times New Roman" panose="02020603050405020304" pitchFamily="18" charset="0"/>
            </a:rPr>
            <a:t>: Databases searched: PubMed, PsycINFO, Scopus, and Google Scholar. Search terms used included combinations of the following keywords: "telepsychiatry," "telemedicine," “tele mental health services," "India," "challenges," "barriers," "implementation," “digital,”  “technology,” “intervention."</a:t>
          </a:r>
          <a:endParaRPr lang="en-US" dirty="0">
            <a:latin typeface="Times New Roman" panose="02020603050405020304" pitchFamily="18" charset="0"/>
            <a:cs typeface="Times New Roman" panose="02020603050405020304" pitchFamily="18" charset="0"/>
          </a:endParaRPr>
        </a:p>
      </dgm:t>
    </dgm:pt>
    <dgm:pt modelId="{49889B61-4D23-43C7-9888-55F48711E2D8}" type="parTrans" cxnId="{11DDDE42-72C8-46C5-9BCE-9019448A8C50}">
      <dgm:prSet/>
      <dgm:spPr/>
      <dgm:t>
        <a:bodyPr/>
        <a:lstStyle/>
        <a:p>
          <a:endParaRPr lang="en-US"/>
        </a:p>
      </dgm:t>
    </dgm:pt>
    <dgm:pt modelId="{4C14C075-EC51-43C2-A336-BB1B743F51CA}" type="sibTrans" cxnId="{11DDDE42-72C8-46C5-9BCE-9019448A8C50}">
      <dgm:prSet/>
      <dgm:spPr/>
      <dgm:t>
        <a:bodyPr/>
        <a:lstStyle/>
        <a:p>
          <a:endParaRPr lang="en-US"/>
        </a:p>
      </dgm:t>
    </dgm:pt>
    <dgm:pt modelId="{11BF7867-1C35-4992-8175-FDABC440B51D}">
      <dgm:prSet/>
      <dgm:spPr/>
      <dgm:t>
        <a:bodyPr/>
        <a:lstStyle/>
        <a:p>
          <a:r>
            <a:rPr lang="en-IN" b="1" dirty="0">
              <a:latin typeface="Times New Roman" panose="02020603050405020304" pitchFamily="18" charset="0"/>
              <a:cs typeface="Times New Roman" panose="02020603050405020304" pitchFamily="18" charset="0"/>
            </a:rPr>
            <a:t>Inclusion Criteria: </a:t>
          </a:r>
          <a:r>
            <a:rPr lang="en-IN" dirty="0">
              <a:latin typeface="Times New Roman" panose="02020603050405020304" pitchFamily="18" charset="0"/>
              <a:cs typeface="Times New Roman" panose="02020603050405020304" pitchFamily="18" charset="0"/>
            </a:rPr>
            <a:t>(1) Published within year 2010-2023, (2) focused on telepsychiatry, (3) involved psychiatrists and/or psychiatric patients, (4) compared telepsychiatry with physical or in-person consultation, (5) reported on the challenges faced in telepsychiatry, and (6) discussed potential digital/technology interventions. </a:t>
          </a:r>
          <a:endParaRPr lang="en-US" dirty="0">
            <a:latin typeface="Times New Roman" panose="02020603050405020304" pitchFamily="18" charset="0"/>
            <a:cs typeface="Times New Roman" panose="02020603050405020304" pitchFamily="18" charset="0"/>
          </a:endParaRPr>
        </a:p>
      </dgm:t>
    </dgm:pt>
    <dgm:pt modelId="{B7742661-6AAE-479B-8E59-C4DBF41D3800}" type="parTrans" cxnId="{F4147A06-4E85-4B94-BF73-2FA78BDE142A}">
      <dgm:prSet/>
      <dgm:spPr/>
      <dgm:t>
        <a:bodyPr/>
        <a:lstStyle/>
        <a:p>
          <a:endParaRPr lang="en-US"/>
        </a:p>
      </dgm:t>
    </dgm:pt>
    <dgm:pt modelId="{A5B30C26-64AD-4BED-96A3-815078209F1F}" type="sibTrans" cxnId="{F4147A06-4E85-4B94-BF73-2FA78BDE142A}">
      <dgm:prSet/>
      <dgm:spPr/>
      <dgm:t>
        <a:bodyPr/>
        <a:lstStyle/>
        <a:p>
          <a:endParaRPr lang="en-US"/>
        </a:p>
      </dgm:t>
    </dgm:pt>
    <dgm:pt modelId="{7FE5EAD8-07D5-4D28-A562-EC88C3C3D3C4}">
      <dgm:prSet/>
      <dgm:spPr/>
      <dgm:t>
        <a:bodyPr/>
        <a:lstStyle/>
        <a:p>
          <a:r>
            <a:rPr lang="en-IN" b="1" dirty="0">
              <a:latin typeface="Times New Roman" panose="02020603050405020304" pitchFamily="18" charset="0"/>
              <a:cs typeface="Times New Roman" panose="02020603050405020304" pitchFamily="18" charset="0"/>
            </a:rPr>
            <a:t>Exclusion Criteria: </a:t>
          </a:r>
          <a:r>
            <a:rPr lang="en-IN" dirty="0">
              <a:latin typeface="Times New Roman" panose="02020603050405020304" pitchFamily="18" charset="0"/>
              <a:cs typeface="Times New Roman" panose="02020603050405020304" pitchFamily="18" charset="0"/>
            </a:rPr>
            <a:t>(1) Studies not specific to India or those that did not address the specified outcomes (2) Articles lacking empirical or substantive content (e.g., opinion pieces, editorials), and (3) Articles published in languages other than English.</a:t>
          </a:r>
          <a:endParaRPr lang="en-US" dirty="0">
            <a:latin typeface="Times New Roman" panose="02020603050405020304" pitchFamily="18" charset="0"/>
            <a:cs typeface="Times New Roman" panose="02020603050405020304" pitchFamily="18" charset="0"/>
          </a:endParaRPr>
        </a:p>
      </dgm:t>
    </dgm:pt>
    <dgm:pt modelId="{41CD008A-75CE-4744-AE33-C0665EB4A45C}" type="parTrans" cxnId="{68A0BAB3-23EA-4F23-B848-66EEBAE344F7}">
      <dgm:prSet/>
      <dgm:spPr/>
      <dgm:t>
        <a:bodyPr/>
        <a:lstStyle/>
        <a:p>
          <a:endParaRPr lang="en-US"/>
        </a:p>
      </dgm:t>
    </dgm:pt>
    <dgm:pt modelId="{140D0A7A-6EC4-451A-AA2D-B385C9EB1835}" type="sibTrans" cxnId="{68A0BAB3-23EA-4F23-B848-66EEBAE344F7}">
      <dgm:prSet/>
      <dgm:spPr/>
      <dgm:t>
        <a:bodyPr/>
        <a:lstStyle/>
        <a:p>
          <a:endParaRPr lang="en-US"/>
        </a:p>
      </dgm:t>
    </dgm:pt>
    <dgm:pt modelId="{A336A1D9-5F63-4055-9CF1-B00624C74E85}">
      <dgm:prSet/>
      <dgm:spPr/>
      <dgm:t>
        <a:bodyPr/>
        <a:lstStyle/>
        <a:p>
          <a:r>
            <a:rPr lang="en-IN" b="1" dirty="0">
              <a:latin typeface="Times New Roman" panose="02020603050405020304" pitchFamily="18" charset="0"/>
              <a:cs typeface="Times New Roman" panose="02020603050405020304" pitchFamily="18" charset="0"/>
            </a:rPr>
            <a:t>Study Selection</a:t>
          </a:r>
          <a:r>
            <a:rPr lang="en-IN" dirty="0">
              <a:latin typeface="Times New Roman" panose="02020603050405020304" pitchFamily="18" charset="0"/>
              <a:cs typeface="Times New Roman" panose="02020603050405020304" pitchFamily="18" charset="0"/>
            </a:rPr>
            <a:t>: Initially Title and Abstract screening was carried out, followed by full-text review to include the remaining studies in the final synthesis.</a:t>
          </a:r>
          <a:endParaRPr lang="en-US" dirty="0">
            <a:latin typeface="Times New Roman" panose="02020603050405020304" pitchFamily="18" charset="0"/>
            <a:cs typeface="Times New Roman" panose="02020603050405020304" pitchFamily="18" charset="0"/>
          </a:endParaRPr>
        </a:p>
      </dgm:t>
    </dgm:pt>
    <dgm:pt modelId="{1003EEDF-7491-44AE-BC5A-556712CAE074}" type="parTrans" cxnId="{A4C9CA26-7E58-492E-8B60-55802471C508}">
      <dgm:prSet/>
      <dgm:spPr/>
      <dgm:t>
        <a:bodyPr/>
        <a:lstStyle/>
        <a:p>
          <a:endParaRPr lang="en-US"/>
        </a:p>
      </dgm:t>
    </dgm:pt>
    <dgm:pt modelId="{9153F1DC-9486-466D-9DA0-A31BC1C9D14B}" type="sibTrans" cxnId="{A4C9CA26-7E58-492E-8B60-55802471C508}">
      <dgm:prSet/>
      <dgm:spPr/>
      <dgm:t>
        <a:bodyPr/>
        <a:lstStyle/>
        <a:p>
          <a:endParaRPr lang="en-US"/>
        </a:p>
      </dgm:t>
    </dgm:pt>
    <dgm:pt modelId="{F470A194-215E-47B7-8661-647D8C07ECB4}">
      <dgm:prSet/>
      <dgm:spPr/>
      <dgm:t>
        <a:bodyPr/>
        <a:lstStyle/>
        <a:p>
          <a:r>
            <a:rPr lang="en-IN" b="1" dirty="0">
              <a:latin typeface="Times New Roman" panose="02020603050405020304" pitchFamily="18" charset="0"/>
              <a:cs typeface="Times New Roman" panose="02020603050405020304" pitchFamily="18" charset="0"/>
            </a:rPr>
            <a:t>Sample Size: </a:t>
          </a:r>
          <a:r>
            <a:rPr lang="en-IN" dirty="0">
              <a:latin typeface="Times New Roman" panose="02020603050405020304" pitchFamily="18" charset="0"/>
              <a:cs typeface="Times New Roman" panose="02020603050405020304" pitchFamily="18" charset="0"/>
            </a:rPr>
            <a:t>A total of 77 research papers were reviewed by full text, out of which 36 were selected for final inclusion in this report.</a:t>
          </a:r>
          <a:endParaRPr lang="en-US" dirty="0">
            <a:latin typeface="Times New Roman" panose="02020603050405020304" pitchFamily="18" charset="0"/>
            <a:cs typeface="Times New Roman" panose="02020603050405020304" pitchFamily="18" charset="0"/>
          </a:endParaRPr>
        </a:p>
      </dgm:t>
    </dgm:pt>
    <dgm:pt modelId="{8506668E-C5AF-416D-8176-F4DA769D50E0}" type="parTrans" cxnId="{E1828B15-A9C9-4DE8-AC39-8CB245F140B4}">
      <dgm:prSet/>
      <dgm:spPr/>
      <dgm:t>
        <a:bodyPr/>
        <a:lstStyle/>
        <a:p>
          <a:endParaRPr lang="en-US"/>
        </a:p>
      </dgm:t>
    </dgm:pt>
    <dgm:pt modelId="{B89A67CB-A177-47BD-BCE5-E0B37987D964}" type="sibTrans" cxnId="{E1828B15-A9C9-4DE8-AC39-8CB245F140B4}">
      <dgm:prSet/>
      <dgm:spPr/>
      <dgm:t>
        <a:bodyPr/>
        <a:lstStyle/>
        <a:p>
          <a:endParaRPr lang="en-US"/>
        </a:p>
      </dgm:t>
    </dgm:pt>
    <dgm:pt modelId="{1CA822FC-3FFB-4802-A325-8ACBF24340BC}">
      <dgm:prSet/>
      <dgm:spPr/>
      <dgm:t>
        <a:bodyPr/>
        <a:lstStyle/>
        <a:p>
          <a:r>
            <a:rPr lang="en-IN" b="1" dirty="0">
              <a:latin typeface="Times New Roman" panose="02020603050405020304" pitchFamily="18" charset="0"/>
              <a:cs typeface="Times New Roman" panose="02020603050405020304" pitchFamily="18" charset="0"/>
            </a:rPr>
            <a:t>Data Extraction and Analysis: </a:t>
          </a:r>
          <a:r>
            <a:rPr lang="en-IN" dirty="0">
              <a:latin typeface="Times New Roman" panose="02020603050405020304" pitchFamily="18" charset="0"/>
              <a:cs typeface="Times New Roman" panose="02020603050405020304" pitchFamily="18" charset="0"/>
            </a:rPr>
            <a:t>Thematic analysis was employed to identify common themes like: Patient Satisfaction, Psychiatrist Satisfaction, Patient Management &amp; </a:t>
          </a:r>
          <a:r>
            <a:rPr lang="en-IN" b="0" i="0" dirty="0">
              <a:latin typeface="Times New Roman" panose="02020603050405020304" pitchFamily="18" charset="0"/>
              <a:cs typeface="Times New Roman" panose="02020603050405020304" pitchFamily="18" charset="0"/>
            </a:rPr>
            <a:t>Security/Confidentiality Issues.</a:t>
          </a:r>
          <a:endParaRPr lang="en-US" dirty="0">
            <a:latin typeface="Times New Roman" panose="02020603050405020304" pitchFamily="18" charset="0"/>
            <a:cs typeface="Times New Roman" panose="02020603050405020304" pitchFamily="18" charset="0"/>
          </a:endParaRPr>
        </a:p>
      </dgm:t>
    </dgm:pt>
    <dgm:pt modelId="{5C412AF2-535F-4F17-987E-DF7A4111DF0B}" type="parTrans" cxnId="{93ACD990-C75C-4671-AA5D-75D0D981E85D}">
      <dgm:prSet/>
      <dgm:spPr/>
      <dgm:t>
        <a:bodyPr/>
        <a:lstStyle/>
        <a:p>
          <a:endParaRPr lang="en-US"/>
        </a:p>
      </dgm:t>
    </dgm:pt>
    <dgm:pt modelId="{2C768529-FDFF-48AA-87D4-551C3142A140}" type="sibTrans" cxnId="{93ACD990-C75C-4671-AA5D-75D0D981E85D}">
      <dgm:prSet/>
      <dgm:spPr/>
      <dgm:t>
        <a:bodyPr/>
        <a:lstStyle/>
        <a:p>
          <a:endParaRPr lang="en-US"/>
        </a:p>
      </dgm:t>
    </dgm:pt>
    <dgm:pt modelId="{BE93E09A-6D10-49C3-B78C-FC41383B250C}" type="pres">
      <dgm:prSet presAssocID="{9AA3AE46-F4FD-444B-AF79-3ECD99F9968B}" presName="vert0" presStyleCnt="0">
        <dgm:presLayoutVars>
          <dgm:dir/>
          <dgm:animOne val="branch"/>
          <dgm:animLvl val="lvl"/>
        </dgm:presLayoutVars>
      </dgm:prSet>
      <dgm:spPr/>
    </dgm:pt>
    <dgm:pt modelId="{7BE11D96-80AD-454A-B06F-2C40716C408C}" type="pres">
      <dgm:prSet presAssocID="{8A3F684D-A701-4BDD-8B5F-40D1B12391F9}" presName="thickLine" presStyleLbl="alignNode1" presStyleIdx="0" presStyleCnt="7"/>
      <dgm:spPr/>
    </dgm:pt>
    <dgm:pt modelId="{6A3C9469-BFA8-4B81-924D-430F1CAF924E}" type="pres">
      <dgm:prSet presAssocID="{8A3F684D-A701-4BDD-8B5F-40D1B12391F9}" presName="horz1" presStyleCnt="0"/>
      <dgm:spPr/>
    </dgm:pt>
    <dgm:pt modelId="{2E3ADBC7-091C-407C-AB77-5C28A82E402A}" type="pres">
      <dgm:prSet presAssocID="{8A3F684D-A701-4BDD-8B5F-40D1B12391F9}" presName="tx1" presStyleLbl="revTx" presStyleIdx="0" presStyleCnt="7" custScaleY="38241" custLinFactNeighborY="4700"/>
      <dgm:spPr/>
    </dgm:pt>
    <dgm:pt modelId="{23E59D32-AC72-49C4-8E75-7804C886F602}" type="pres">
      <dgm:prSet presAssocID="{8A3F684D-A701-4BDD-8B5F-40D1B12391F9}" presName="vert1" presStyleCnt="0"/>
      <dgm:spPr/>
    </dgm:pt>
    <dgm:pt modelId="{DB9D798B-DBBF-4548-BA5B-13545D572867}" type="pres">
      <dgm:prSet presAssocID="{CE4F2716-4EBD-4A06-9E13-0F34115F20AF}" presName="thickLine" presStyleLbl="alignNode1" presStyleIdx="1" presStyleCnt="7"/>
      <dgm:spPr/>
    </dgm:pt>
    <dgm:pt modelId="{17D44DAF-F319-4CFB-858B-D8FD30AD284E}" type="pres">
      <dgm:prSet presAssocID="{CE4F2716-4EBD-4A06-9E13-0F34115F20AF}" presName="horz1" presStyleCnt="0"/>
      <dgm:spPr/>
    </dgm:pt>
    <dgm:pt modelId="{CE048BA1-022C-45A5-9DE4-9D9A441E2106}" type="pres">
      <dgm:prSet presAssocID="{CE4F2716-4EBD-4A06-9E13-0F34115F20AF}" presName="tx1" presStyleLbl="revTx" presStyleIdx="1" presStyleCnt="7" custScaleY="61738" custLinFactNeighborY="4970"/>
      <dgm:spPr/>
    </dgm:pt>
    <dgm:pt modelId="{B3496B86-BB8D-4D2A-B00C-CE1DE122482C}" type="pres">
      <dgm:prSet presAssocID="{CE4F2716-4EBD-4A06-9E13-0F34115F20AF}" presName="vert1" presStyleCnt="0"/>
      <dgm:spPr/>
    </dgm:pt>
    <dgm:pt modelId="{374A2ECC-454B-4BFC-A65C-CC3E739C4BE8}" type="pres">
      <dgm:prSet presAssocID="{11BF7867-1C35-4992-8175-FDABC440B51D}" presName="thickLine" presStyleLbl="alignNode1" presStyleIdx="2" presStyleCnt="7"/>
      <dgm:spPr/>
    </dgm:pt>
    <dgm:pt modelId="{DB3A2403-A5A9-4276-A01A-C52F8C62C024}" type="pres">
      <dgm:prSet presAssocID="{11BF7867-1C35-4992-8175-FDABC440B51D}" presName="horz1" presStyleCnt="0"/>
      <dgm:spPr/>
    </dgm:pt>
    <dgm:pt modelId="{D2A08588-9951-4FAE-BF56-B1D080CAABBE}" type="pres">
      <dgm:prSet presAssocID="{11BF7867-1C35-4992-8175-FDABC440B51D}" presName="tx1" presStyleLbl="revTx" presStyleIdx="2" presStyleCnt="7" custScaleY="61741"/>
      <dgm:spPr/>
    </dgm:pt>
    <dgm:pt modelId="{06CA9408-D45B-4F7C-BF01-7217D2368C36}" type="pres">
      <dgm:prSet presAssocID="{11BF7867-1C35-4992-8175-FDABC440B51D}" presName="vert1" presStyleCnt="0"/>
      <dgm:spPr/>
    </dgm:pt>
    <dgm:pt modelId="{5F5B0E3E-6065-4A9A-94DF-B75831635A88}" type="pres">
      <dgm:prSet presAssocID="{7FE5EAD8-07D5-4D28-A562-EC88C3C3D3C4}" presName="thickLine" presStyleLbl="alignNode1" presStyleIdx="3" presStyleCnt="7"/>
      <dgm:spPr/>
    </dgm:pt>
    <dgm:pt modelId="{A9F6E8A0-ACE3-4991-954C-FFDF408AF257}" type="pres">
      <dgm:prSet presAssocID="{7FE5EAD8-07D5-4D28-A562-EC88C3C3D3C4}" presName="horz1" presStyleCnt="0"/>
      <dgm:spPr/>
    </dgm:pt>
    <dgm:pt modelId="{B8225EAA-2D65-411F-9055-618325458110}" type="pres">
      <dgm:prSet presAssocID="{7FE5EAD8-07D5-4D28-A562-EC88C3C3D3C4}" presName="tx1" presStyleLbl="revTx" presStyleIdx="3" presStyleCnt="7" custScaleY="47581" custLinFactNeighborY="3192"/>
      <dgm:spPr/>
    </dgm:pt>
    <dgm:pt modelId="{CB537A74-7116-4699-B1C1-2C0BC271CE9F}" type="pres">
      <dgm:prSet presAssocID="{7FE5EAD8-07D5-4D28-A562-EC88C3C3D3C4}" presName="vert1" presStyleCnt="0"/>
      <dgm:spPr/>
    </dgm:pt>
    <dgm:pt modelId="{7B7E1D1E-B6D5-416D-BAE8-1D16B776998D}" type="pres">
      <dgm:prSet presAssocID="{A336A1D9-5F63-4055-9CF1-B00624C74E85}" presName="thickLine" presStyleLbl="alignNode1" presStyleIdx="4" presStyleCnt="7"/>
      <dgm:spPr/>
    </dgm:pt>
    <dgm:pt modelId="{E70AEF99-2184-4A13-B990-C717FE5C4DEF}" type="pres">
      <dgm:prSet presAssocID="{A336A1D9-5F63-4055-9CF1-B00624C74E85}" presName="horz1" presStyleCnt="0"/>
      <dgm:spPr/>
    </dgm:pt>
    <dgm:pt modelId="{8DCBEB7F-8BAF-4989-AF25-F56F622E8F32}" type="pres">
      <dgm:prSet presAssocID="{A336A1D9-5F63-4055-9CF1-B00624C74E85}" presName="tx1" presStyleLbl="revTx" presStyleIdx="4" presStyleCnt="7" custScaleY="45268" custLinFactNeighborY="2394"/>
      <dgm:spPr/>
    </dgm:pt>
    <dgm:pt modelId="{3FE627EE-DDA2-4645-89CE-5A55BE684C9A}" type="pres">
      <dgm:prSet presAssocID="{A336A1D9-5F63-4055-9CF1-B00624C74E85}" presName="vert1" presStyleCnt="0"/>
      <dgm:spPr/>
    </dgm:pt>
    <dgm:pt modelId="{3F95EA08-B511-44AA-A3DB-B146184BFAC1}" type="pres">
      <dgm:prSet presAssocID="{F470A194-215E-47B7-8661-647D8C07ECB4}" presName="thickLine" presStyleLbl="alignNode1" presStyleIdx="5" presStyleCnt="7"/>
      <dgm:spPr/>
    </dgm:pt>
    <dgm:pt modelId="{7833D952-F801-4219-9146-14A7E39B755E}" type="pres">
      <dgm:prSet presAssocID="{F470A194-215E-47B7-8661-647D8C07ECB4}" presName="horz1" presStyleCnt="0"/>
      <dgm:spPr/>
    </dgm:pt>
    <dgm:pt modelId="{81565E93-8CD9-4606-8346-9FBCC0EB08AA}" type="pres">
      <dgm:prSet presAssocID="{F470A194-215E-47B7-8661-647D8C07ECB4}" presName="tx1" presStyleLbl="revTx" presStyleIdx="5" presStyleCnt="7" custScaleY="46431" custLinFactNeighborY="2394"/>
      <dgm:spPr/>
    </dgm:pt>
    <dgm:pt modelId="{6473C5A0-A6F5-4116-ACA0-6762D2627EF9}" type="pres">
      <dgm:prSet presAssocID="{F470A194-215E-47B7-8661-647D8C07ECB4}" presName="vert1" presStyleCnt="0"/>
      <dgm:spPr/>
    </dgm:pt>
    <dgm:pt modelId="{E81A873B-5383-4B7D-B3D0-12AE464A77CD}" type="pres">
      <dgm:prSet presAssocID="{1CA822FC-3FFB-4802-A325-8ACBF24340BC}" presName="thickLine" presStyleLbl="alignNode1" presStyleIdx="6" presStyleCnt="7" custLinFactNeighborY="6574"/>
      <dgm:spPr/>
    </dgm:pt>
    <dgm:pt modelId="{218B6F1C-9105-4FC0-AAF8-794B842CD30D}" type="pres">
      <dgm:prSet presAssocID="{1CA822FC-3FFB-4802-A325-8ACBF24340BC}" presName="horz1" presStyleCnt="0"/>
      <dgm:spPr/>
    </dgm:pt>
    <dgm:pt modelId="{F42FF2FE-6261-4B90-810D-1E1E6AB49368}" type="pres">
      <dgm:prSet presAssocID="{1CA822FC-3FFB-4802-A325-8ACBF24340BC}" presName="tx1" presStyleLbl="revTx" presStyleIdx="6" presStyleCnt="7" custScaleY="48775" custLinFactNeighborY="11772"/>
      <dgm:spPr/>
    </dgm:pt>
    <dgm:pt modelId="{F64CB3D4-CECD-457D-8C03-CE6FAB81D7E3}" type="pres">
      <dgm:prSet presAssocID="{1CA822FC-3FFB-4802-A325-8ACBF24340BC}" presName="vert1" presStyleCnt="0"/>
      <dgm:spPr/>
    </dgm:pt>
  </dgm:ptLst>
  <dgm:cxnLst>
    <dgm:cxn modelId="{F4147A06-4E85-4B94-BF73-2FA78BDE142A}" srcId="{9AA3AE46-F4FD-444B-AF79-3ECD99F9968B}" destId="{11BF7867-1C35-4992-8175-FDABC440B51D}" srcOrd="2" destOrd="0" parTransId="{B7742661-6AAE-479B-8E59-C4DBF41D3800}" sibTransId="{A5B30C26-64AD-4BED-96A3-815078209F1F}"/>
    <dgm:cxn modelId="{89B16A08-FF4F-49F8-AA5B-5FC5685923A0}" srcId="{9AA3AE46-F4FD-444B-AF79-3ECD99F9968B}" destId="{8A3F684D-A701-4BDD-8B5F-40D1B12391F9}" srcOrd="0" destOrd="0" parTransId="{D51197F2-DEBA-4C5A-9CA5-584391F897CC}" sibTransId="{B4D48CF8-2B93-46A3-B4B7-386EFEEEFB20}"/>
    <dgm:cxn modelId="{E1828B15-A9C9-4DE8-AC39-8CB245F140B4}" srcId="{9AA3AE46-F4FD-444B-AF79-3ECD99F9968B}" destId="{F470A194-215E-47B7-8661-647D8C07ECB4}" srcOrd="5" destOrd="0" parTransId="{8506668E-C5AF-416D-8176-F4DA769D50E0}" sibTransId="{B89A67CB-A177-47BD-BCE5-E0B37987D964}"/>
    <dgm:cxn modelId="{942DD717-3E9C-4049-BEF4-33CC13C0CF38}" type="presOf" srcId="{11BF7867-1C35-4992-8175-FDABC440B51D}" destId="{D2A08588-9951-4FAE-BF56-B1D080CAABBE}" srcOrd="0" destOrd="0" presId="urn:microsoft.com/office/officeart/2008/layout/LinedList"/>
    <dgm:cxn modelId="{A4C9CA26-7E58-492E-8B60-55802471C508}" srcId="{9AA3AE46-F4FD-444B-AF79-3ECD99F9968B}" destId="{A336A1D9-5F63-4055-9CF1-B00624C74E85}" srcOrd="4" destOrd="0" parTransId="{1003EEDF-7491-44AE-BC5A-556712CAE074}" sibTransId="{9153F1DC-9486-466D-9DA0-A31BC1C9D14B}"/>
    <dgm:cxn modelId="{BEB5B629-5DA6-4BE4-B7E8-C54375DE787E}" type="presOf" srcId="{9AA3AE46-F4FD-444B-AF79-3ECD99F9968B}" destId="{BE93E09A-6D10-49C3-B78C-FC41383B250C}" srcOrd="0" destOrd="0" presId="urn:microsoft.com/office/officeart/2008/layout/LinedList"/>
    <dgm:cxn modelId="{11DDDE42-72C8-46C5-9BCE-9019448A8C50}" srcId="{9AA3AE46-F4FD-444B-AF79-3ECD99F9968B}" destId="{CE4F2716-4EBD-4A06-9E13-0F34115F20AF}" srcOrd="1" destOrd="0" parTransId="{49889B61-4D23-43C7-9888-55F48711E2D8}" sibTransId="{4C14C075-EC51-43C2-A336-BB1B743F51CA}"/>
    <dgm:cxn modelId="{C9871F74-49FA-406C-B533-F7FB128DC10C}" type="presOf" srcId="{A336A1D9-5F63-4055-9CF1-B00624C74E85}" destId="{8DCBEB7F-8BAF-4989-AF25-F56F622E8F32}" srcOrd="0" destOrd="0" presId="urn:microsoft.com/office/officeart/2008/layout/LinedList"/>
    <dgm:cxn modelId="{8031BF88-B14D-472F-9EAF-1E3531A71A65}" type="presOf" srcId="{CE4F2716-4EBD-4A06-9E13-0F34115F20AF}" destId="{CE048BA1-022C-45A5-9DE4-9D9A441E2106}" srcOrd="0" destOrd="0" presId="urn:microsoft.com/office/officeart/2008/layout/LinedList"/>
    <dgm:cxn modelId="{93ACD990-C75C-4671-AA5D-75D0D981E85D}" srcId="{9AA3AE46-F4FD-444B-AF79-3ECD99F9968B}" destId="{1CA822FC-3FFB-4802-A325-8ACBF24340BC}" srcOrd="6" destOrd="0" parTransId="{5C412AF2-535F-4F17-987E-DF7A4111DF0B}" sibTransId="{2C768529-FDFF-48AA-87D4-551C3142A140}"/>
    <dgm:cxn modelId="{811435A5-3335-4272-8F0F-FB5C19CBC0FD}" type="presOf" srcId="{1CA822FC-3FFB-4802-A325-8ACBF24340BC}" destId="{F42FF2FE-6261-4B90-810D-1E1E6AB49368}" srcOrd="0" destOrd="0" presId="urn:microsoft.com/office/officeart/2008/layout/LinedList"/>
    <dgm:cxn modelId="{68A0BAB3-23EA-4F23-B848-66EEBAE344F7}" srcId="{9AA3AE46-F4FD-444B-AF79-3ECD99F9968B}" destId="{7FE5EAD8-07D5-4D28-A562-EC88C3C3D3C4}" srcOrd="3" destOrd="0" parTransId="{41CD008A-75CE-4744-AE33-C0665EB4A45C}" sibTransId="{140D0A7A-6EC4-451A-AA2D-B385C9EB1835}"/>
    <dgm:cxn modelId="{961905D2-420F-4744-A6D2-DE70BDA569FA}" type="presOf" srcId="{8A3F684D-A701-4BDD-8B5F-40D1B12391F9}" destId="{2E3ADBC7-091C-407C-AB77-5C28A82E402A}" srcOrd="0" destOrd="0" presId="urn:microsoft.com/office/officeart/2008/layout/LinedList"/>
    <dgm:cxn modelId="{4C50AFDE-4F24-4707-A432-F2258763BA7B}" type="presOf" srcId="{7FE5EAD8-07D5-4D28-A562-EC88C3C3D3C4}" destId="{B8225EAA-2D65-411F-9055-618325458110}" srcOrd="0" destOrd="0" presId="urn:microsoft.com/office/officeart/2008/layout/LinedList"/>
    <dgm:cxn modelId="{4754D6FA-CB4D-4C59-B7D0-BF36BF7F34A1}" type="presOf" srcId="{F470A194-215E-47B7-8661-647D8C07ECB4}" destId="{81565E93-8CD9-4606-8346-9FBCC0EB08AA}" srcOrd="0" destOrd="0" presId="urn:microsoft.com/office/officeart/2008/layout/LinedList"/>
    <dgm:cxn modelId="{ECC2035E-768E-481C-887D-71792043A843}" type="presParOf" srcId="{BE93E09A-6D10-49C3-B78C-FC41383B250C}" destId="{7BE11D96-80AD-454A-B06F-2C40716C408C}" srcOrd="0" destOrd="0" presId="urn:microsoft.com/office/officeart/2008/layout/LinedList"/>
    <dgm:cxn modelId="{348FBA40-5BF0-4249-B3F7-E38CF116BDA7}" type="presParOf" srcId="{BE93E09A-6D10-49C3-B78C-FC41383B250C}" destId="{6A3C9469-BFA8-4B81-924D-430F1CAF924E}" srcOrd="1" destOrd="0" presId="urn:microsoft.com/office/officeart/2008/layout/LinedList"/>
    <dgm:cxn modelId="{5C91F1C3-0DB3-4C35-9590-EE57556883C7}" type="presParOf" srcId="{6A3C9469-BFA8-4B81-924D-430F1CAF924E}" destId="{2E3ADBC7-091C-407C-AB77-5C28A82E402A}" srcOrd="0" destOrd="0" presId="urn:microsoft.com/office/officeart/2008/layout/LinedList"/>
    <dgm:cxn modelId="{BD70F394-A168-4513-A98C-22021672E1A8}" type="presParOf" srcId="{6A3C9469-BFA8-4B81-924D-430F1CAF924E}" destId="{23E59D32-AC72-49C4-8E75-7804C886F602}" srcOrd="1" destOrd="0" presId="urn:microsoft.com/office/officeart/2008/layout/LinedList"/>
    <dgm:cxn modelId="{C18CDA31-E385-48CC-9DF1-26B15BF82B7F}" type="presParOf" srcId="{BE93E09A-6D10-49C3-B78C-FC41383B250C}" destId="{DB9D798B-DBBF-4548-BA5B-13545D572867}" srcOrd="2" destOrd="0" presId="urn:microsoft.com/office/officeart/2008/layout/LinedList"/>
    <dgm:cxn modelId="{6C07CD69-B9B3-493D-8B8B-662CC40D0660}" type="presParOf" srcId="{BE93E09A-6D10-49C3-B78C-FC41383B250C}" destId="{17D44DAF-F319-4CFB-858B-D8FD30AD284E}" srcOrd="3" destOrd="0" presId="urn:microsoft.com/office/officeart/2008/layout/LinedList"/>
    <dgm:cxn modelId="{0817BD4A-1C63-4DBC-93D2-18F924583CF4}" type="presParOf" srcId="{17D44DAF-F319-4CFB-858B-D8FD30AD284E}" destId="{CE048BA1-022C-45A5-9DE4-9D9A441E2106}" srcOrd="0" destOrd="0" presId="urn:microsoft.com/office/officeart/2008/layout/LinedList"/>
    <dgm:cxn modelId="{ED965747-EC17-4C93-AC79-2E60B477D48E}" type="presParOf" srcId="{17D44DAF-F319-4CFB-858B-D8FD30AD284E}" destId="{B3496B86-BB8D-4D2A-B00C-CE1DE122482C}" srcOrd="1" destOrd="0" presId="urn:microsoft.com/office/officeart/2008/layout/LinedList"/>
    <dgm:cxn modelId="{F4D6FCE8-0F82-479A-B7F4-D248707EF303}" type="presParOf" srcId="{BE93E09A-6D10-49C3-B78C-FC41383B250C}" destId="{374A2ECC-454B-4BFC-A65C-CC3E739C4BE8}" srcOrd="4" destOrd="0" presId="urn:microsoft.com/office/officeart/2008/layout/LinedList"/>
    <dgm:cxn modelId="{24D70452-C9E5-464C-8901-482763BA447F}" type="presParOf" srcId="{BE93E09A-6D10-49C3-B78C-FC41383B250C}" destId="{DB3A2403-A5A9-4276-A01A-C52F8C62C024}" srcOrd="5" destOrd="0" presId="urn:microsoft.com/office/officeart/2008/layout/LinedList"/>
    <dgm:cxn modelId="{8F6FA931-9683-4C24-8291-D64204CEF4A1}" type="presParOf" srcId="{DB3A2403-A5A9-4276-A01A-C52F8C62C024}" destId="{D2A08588-9951-4FAE-BF56-B1D080CAABBE}" srcOrd="0" destOrd="0" presId="urn:microsoft.com/office/officeart/2008/layout/LinedList"/>
    <dgm:cxn modelId="{20D7A33F-5F65-4F44-BD28-CC1930E0FAF4}" type="presParOf" srcId="{DB3A2403-A5A9-4276-A01A-C52F8C62C024}" destId="{06CA9408-D45B-4F7C-BF01-7217D2368C36}" srcOrd="1" destOrd="0" presId="urn:microsoft.com/office/officeart/2008/layout/LinedList"/>
    <dgm:cxn modelId="{5016AF7D-38E1-4A4B-AFBA-5A14AFF66D1C}" type="presParOf" srcId="{BE93E09A-6D10-49C3-B78C-FC41383B250C}" destId="{5F5B0E3E-6065-4A9A-94DF-B75831635A88}" srcOrd="6" destOrd="0" presId="urn:microsoft.com/office/officeart/2008/layout/LinedList"/>
    <dgm:cxn modelId="{DD65D953-C9D8-4713-A58D-1862AF7907D3}" type="presParOf" srcId="{BE93E09A-6D10-49C3-B78C-FC41383B250C}" destId="{A9F6E8A0-ACE3-4991-954C-FFDF408AF257}" srcOrd="7" destOrd="0" presId="urn:microsoft.com/office/officeart/2008/layout/LinedList"/>
    <dgm:cxn modelId="{DFF71365-15D2-4C2B-A19B-2810B05B4C13}" type="presParOf" srcId="{A9F6E8A0-ACE3-4991-954C-FFDF408AF257}" destId="{B8225EAA-2D65-411F-9055-618325458110}" srcOrd="0" destOrd="0" presId="urn:microsoft.com/office/officeart/2008/layout/LinedList"/>
    <dgm:cxn modelId="{D04A934B-B009-48BC-91AD-EC4761F939DC}" type="presParOf" srcId="{A9F6E8A0-ACE3-4991-954C-FFDF408AF257}" destId="{CB537A74-7116-4699-B1C1-2C0BC271CE9F}" srcOrd="1" destOrd="0" presId="urn:microsoft.com/office/officeart/2008/layout/LinedList"/>
    <dgm:cxn modelId="{2131D38A-FEA9-4FBF-82C5-2B30ACC8CE3B}" type="presParOf" srcId="{BE93E09A-6D10-49C3-B78C-FC41383B250C}" destId="{7B7E1D1E-B6D5-416D-BAE8-1D16B776998D}" srcOrd="8" destOrd="0" presId="urn:microsoft.com/office/officeart/2008/layout/LinedList"/>
    <dgm:cxn modelId="{FD5DA3F3-8F7E-4BA2-A118-D36D63FA7A3D}" type="presParOf" srcId="{BE93E09A-6D10-49C3-B78C-FC41383B250C}" destId="{E70AEF99-2184-4A13-B990-C717FE5C4DEF}" srcOrd="9" destOrd="0" presId="urn:microsoft.com/office/officeart/2008/layout/LinedList"/>
    <dgm:cxn modelId="{28F25934-7A8F-4E5B-AAD2-16BBD5E553FA}" type="presParOf" srcId="{E70AEF99-2184-4A13-B990-C717FE5C4DEF}" destId="{8DCBEB7F-8BAF-4989-AF25-F56F622E8F32}" srcOrd="0" destOrd="0" presId="urn:microsoft.com/office/officeart/2008/layout/LinedList"/>
    <dgm:cxn modelId="{DDAF6051-2075-4385-BA93-D50ADB45A6EE}" type="presParOf" srcId="{E70AEF99-2184-4A13-B990-C717FE5C4DEF}" destId="{3FE627EE-DDA2-4645-89CE-5A55BE684C9A}" srcOrd="1" destOrd="0" presId="urn:microsoft.com/office/officeart/2008/layout/LinedList"/>
    <dgm:cxn modelId="{B333E723-477E-4AEA-BF75-9D7CADBF1F1D}" type="presParOf" srcId="{BE93E09A-6D10-49C3-B78C-FC41383B250C}" destId="{3F95EA08-B511-44AA-A3DB-B146184BFAC1}" srcOrd="10" destOrd="0" presId="urn:microsoft.com/office/officeart/2008/layout/LinedList"/>
    <dgm:cxn modelId="{1868F085-61B6-4F05-8482-5C0E5F416C3D}" type="presParOf" srcId="{BE93E09A-6D10-49C3-B78C-FC41383B250C}" destId="{7833D952-F801-4219-9146-14A7E39B755E}" srcOrd="11" destOrd="0" presId="urn:microsoft.com/office/officeart/2008/layout/LinedList"/>
    <dgm:cxn modelId="{DEE5AF25-E3D4-4798-BA2B-33E3C2E30548}" type="presParOf" srcId="{7833D952-F801-4219-9146-14A7E39B755E}" destId="{81565E93-8CD9-4606-8346-9FBCC0EB08AA}" srcOrd="0" destOrd="0" presId="urn:microsoft.com/office/officeart/2008/layout/LinedList"/>
    <dgm:cxn modelId="{7352A092-C442-4ACD-B7FF-C6D27EF8CC8E}" type="presParOf" srcId="{7833D952-F801-4219-9146-14A7E39B755E}" destId="{6473C5A0-A6F5-4116-ACA0-6762D2627EF9}" srcOrd="1" destOrd="0" presId="urn:microsoft.com/office/officeart/2008/layout/LinedList"/>
    <dgm:cxn modelId="{21D88B6A-1FCD-4891-809D-232A85E3EF84}" type="presParOf" srcId="{BE93E09A-6D10-49C3-B78C-FC41383B250C}" destId="{E81A873B-5383-4B7D-B3D0-12AE464A77CD}" srcOrd="12" destOrd="0" presId="urn:microsoft.com/office/officeart/2008/layout/LinedList"/>
    <dgm:cxn modelId="{C4D528E6-2C0F-4F14-9056-31D34F78A0C6}" type="presParOf" srcId="{BE93E09A-6D10-49C3-B78C-FC41383B250C}" destId="{218B6F1C-9105-4FC0-AAF8-794B842CD30D}" srcOrd="13" destOrd="0" presId="urn:microsoft.com/office/officeart/2008/layout/LinedList"/>
    <dgm:cxn modelId="{C267FBE4-75DE-49A8-92C2-AE3FDB29D3FC}" type="presParOf" srcId="{218B6F1C-9105-4FC0-AAF8-794B842CD30D}" destId="{F42FF2FE-6261-4B90-810D-1E1E6AB49368}" srcOrd="0" destOrd="0" presId="urn:microsoft.com/office/officeart/2008/layout/LinedList"/>
    <dgm:cxn modelId="{D009E4D9-F233-47A7-B899-3513C68679BF}" type="presParOf" srcId="{218B6F1C-9105-4FC0-AAF8-794B842CD30D}" destId="{F64CB3D4-CECD-457D-8C03-CE6FAB81D7E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EF3F7C-4912-407A-BD96-6B862DE13BD8}">
      <dsp:nvSpPr>
        <dsp:cNvPr id="0" name=""/>
        <dsp:cNvSpPr/>
      </dsp:nvSpPr>
      <dsp:spPr>
        <a:xfrm>
          <a:off x="0" y="2062"/>
          <a:ext cx="10515600" cy="1045552"/>
        </a:xfrm>
        <a:prstGeom prst="roundRect">
          <a:avLst>
            <a:gd name="adj" fmla="val 10000"/>
          </a:avLst>
        </a:prstGeom>
        <a:solidFill>
          <a:srgbClr val="4472C4">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25FCB1A2-DC19-4B32-A63A-2614FE81B7A8}">
      <dsp:nvSpPr>
        <dsp:cNvPr id="0" name=""/>
        <dsp:cNvSpPr/>
      </dsp:nvSpPr>
      <dsp:spPr>
        <a:xfrm>
          <a:off x="294674" y="182288"/>
          <a:ext cx="618263" cy="6851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4B173E-9A36-43B6-A462-2338FD3A6042}">
      <dsp:nvSpPr>
        <dsp:cNvPr id="0" name=""/>
        <dsp:cNvSpPr/>
      </dsp:nvSpPr>
      <dsp:spPr>
        <a:xfrm>
          <a:off x="1207613" y="2062"/>
          <a:ext cx="9307986" cy="10455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654" tIns="110654" rIns="110654" bIns="110654" numCol="1" spcCol="1270" anchor="ctr" anchorCtr="0">
          <a:noAutofit/>
        </a:bodyPr>
        <a:lstStyle/>
        <a:p>
          <a:pPr marL="0" lvl="0" indent="0" algn="l" defTabSz="889000">
            <a:lnSpc>
              <a:spcPct val="100000"/>
            </a:lnSpc>
            <a:spcBef>
              <a:spcPct val="0"/>
            </a:spcBef>
            <a:spcAft>
              <a:spcPct val="35000"/>
            </a:spcAft>
            <a:buNone/>
          </a:pPr>
          <a:r>
            <a:rPr lang="en-IN" sz="2000" b="0" i="0" kern="1200" dirty="0">
              <a:latin typeface="Times New Roman" panose="02020603050405020304" pitchFamily="18" charset="0"/>
              <a:cs typeface="Times New Roman" panose="02020603050405020304" pitchFamily="18" charset="0"/>
            </a:rPr>
            <a:t>Telepsychiatry is the application of telemedicine in psychiatry, allowing remote engagement for mental health treatment. </a:t>
          </a:r>
          <a:endParaRPr lang="en-US" sz="2000" kern="1200" dirty="0">
            <a:latin typeface="Times New Roman" panose="02020603050405020304" pitchFamily="18" charset="0"/>
            <a:cs typeface="Times New Roman" panose="02020603050405020304" pitchFamily="18" charset="0"/>
          </a:endParaRPr>
        </a:p>
      </dsp:txBody>
      <dsp:txXfrm>
        <a:off x="1207613" y="2062"/>
        <a:ext cx="9307986" cy="1045552"/>
      </dsp:txXfrm>
    </dsp:sp>
    <dsp:sp modelId="{673AD771-8D2B-4EB5-A901-E312BC4432A5}">
      <dsp:nvSpPr>
        <dsp:cNvPr id="0" name=""/>
        <dsp:cNvSpPr/>
      </dsp:nvSpPr>
      <dsp:spPr>
        <a:xfrm>
          <a:off x="0" y="1322324"/>
          <a:ext cx="10515600" cy="104555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7D3CC3-743D-46F9-9680-B8E49F11EE60}">
      <dsp:nvSpPr>
        <dsp:cNvPr id="0" name=""/>
        <dsp:cNvSpPr/>
      </dsp:nvSpPr>
      <dsp:spPr>
        <a:xfrm>
          <a:off x="316279" y="1544253"/>
          <a:ext cx="575053" cy="57505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366E5F-0884-46F6-982D-15D3E1EB8798}">
      <dsp:nvSpPr>
        <dsp:cNvPr id="0" name=""/>
        <dsp:cNvSpPr/>
      </dsp:nvSpPr>
      <dsp:spPr>
        <a:xfrm>
          <a:off x="1207613" y="1309003"/>
          <a:ext cx="9307986" cy="10455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89000">
            <a:lnSpc>
              <a:spcPct val="100000"/>
            </a:lnSpc>
            <a:spcBef>
              <a:spcPct val="0"/>
            </a:spcBef>
            <a:spcAft>
              <a:spcPct val="35000"/>
            </a:spcAft>
            <a:buNone/>
          </a:pP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Research shows that telepsychiatry is comparable to in-person services in terms of reliability and treatment outcomes [1].</a:t>
          </a:r>
          <a:endParaRPr lang="en-US"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sp:txBody>
      <dsp:txXfrm>
        <a:off x="1207613" y="1309003"/>
        <a:ext cx="9307986" cy="1045552"/>
      </dsp:txXfrm>
    </dsp:sp>
    <dsp:sp modelId="{1BE48A69-7874-489F-903F-23055BBA699D}">
      <dsp:nvSpPr>
        <dsp:cNvPr id="0" name=""/>
        <dsp:cNvSpPr/>
      </dsp:nvSpPr>
      <dsp:spPr>
        <a:xfrm>
          <a:off x="0" y="2615944"/>
          <a:ext cx="10515600" cy="104555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F913A9-C68F-417E-A979-D34415420E63}">
      <dsp:nvSpPr>
        <dsp:cNvPr id="0" name=""/>
        <dsp:cNvSpPr/>
      </dsp:nvSpPr>
      <dsp:spPr>
        <a:xfrm>
          <a:off x="316279" y="2851193"/>
          <a:ext cx="575053" cy="57505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F287E3-EAA7-4039-84F6-DA6BB3331AEA}">
      <dsp:nvSpPr>
        <dsp:cNvPr id="0" name=""/>
        <dsp:cNvSpPr/>
      </dsp:nvSpPr>
      <dsp:spPr>
        <a:xfrm>
          <a:off x="1207613" y="2615944"/>
          <a:ext cx="9307986" cy="10455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654" tIns="110654" rIns="110654" bIns="110654" numCol="1" spcCol="1270" anchor="ctr" anchorCtr="0">
          <a:noAutofit/>
        </a:bodyPr>
        <a:lstStyle/>
        <a:p>
          <a:pPr marL="0" lvl="0" indent="0" algn="l" defTabSz="889000">
            <a:lnSpc>
              <a:spcPct val="100000"/>
            </a:lnSpc>
            <a:spcBef>
              <a:spcPct val="0"/>
            </a:spcBef>
            <a:spcAft>
              <a:spcPct val="35000"/>
            </a:spcAft>
            <a:buNone/>
          </a:pP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The COVID-19 pandemic accelerated the adoption of telepsychiatry globally, with significant increases in utilization.</a:t>
          </a:r>
          <a:endParaRPr lang="en-US"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sp:txBody>
      <dsp:txXfrm>
        <a:off x="1207613" y="2615944"/>
        <a:ext cx="9307986" cy="1045552"/>
      </dsp:txXfrm>
    </dsp:sp>
    <dsp:sp modelId="{E4BE9CAE-82FB-4742-A12C-43E7B9D7EAF7}">
      <dsp:nvSpPr>
        <dsp:cNvPr id="0" name=""/>
        <dsp:cNvSpPr/>
      </dsp:nvSpPr>
      <dsp:spPr>
        <a:xfrm>
          <a:off x="0" y="3922885"/>
          <a:ext cx="10515600" cy="104555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303024-66B3-4995-892E-D8EF99388D3F}">
      <dsp:nvSpPr>
        <dsp:cNvPr id="0" name=""/>
        <dsp:cNvSpPr/>
      </dsp:nvSpPr>
      <dsp:spPr>
        <a:xfrm>
          <a:off x="316279" y="4158134"/>
          <a:ext cx="575053" cy="57505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57E373-C354-47A5-89B0-81A34696D363}">
      <dsp:nvSpPr>
        <dsp:cNvPr id="0" name=""/>
        <dsp:cNvSpPr/>
      </dsp:nvSpPr>
      <dsp:spPr>
        <a:xfrm>
          <a:off x="1207613" y="3922885"/>
          <a:ext cx="9307986" cy="10455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654" tIns="110654" rIns="110654" bIns="110654" numCol="1" spcCol="1270" anchor="ctr" anchorCtr="0">
          <a:noAutofit/>
        </a:bodyPr>
        <a:lstStyle/>
        <a:p>
          <a:pPr marL="0" lvl="0" indent="0" algn="l" defTabSz="889000">
            <a:lnSpc>
              <a:spcPct val="100000"/>
            </a:lnSpc>
            <a:spcBef>
              <a:spcPct val="0"/>
            </a:spcBef>
            <a:spcAft>
              <a:spcPct val="35000"/>
            </a:spcAft>
            <a:buNone/>
          </a:pP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The global market for digital mental health is expected to reach $41.3 billion by 2025 [2].</a:t>
          </a:r>
          <a:endParaRPr lang="en-US"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sp:txBody>
      <dsp:txXfrm>
        <a:off x="1207613" y="3922885"/>
        <a:ext cx="9307986" cy="10455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500425-501A-4CA4-8505-33E8A136134A}">
      <dsp:nvSpPr>
        <dsp:cNvPr id="0" name=""/>
        <dsp:cNvSpPr/>
      </dsp:nvSpPr>
      <dsp:spPr>
        <a:xfrm>
          <a:off x="0" y="4688"/>
          <a:ext cx="10515600" cy="1058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577052-2FB7-403D-8DB7-395379EC0EF8}">
      <dsp:nvSpPr>
        <dsp:cNvPr id="0" name=""/>
        <dsp:cNvSpPr/>
      </dsp:nvSpPr>
      <dsp:spPr>
        <a:xfrm>
          <a:off x="320056" y="242746"/>
          <a:ext cx="582489" cy="58192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A4D653-F873-4DEF-8DF4-B1DAE886A2A0}">
      <dsp:nvSpPr>
        <dsp:cNvPr id="0" name=""/>
        <dsp:cNvSpPr/>
      </dsp:nvSpPr>
      <dsp:spPr>
        <a:xfrm>
          <a:off x="1222602" y="4688"/>
          <a:ext cx="9274168" cy="1091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475" tIns="115475" rIns="115475" bIns="115475" numCol="1" spcCol="1270" anchor="ctr" anchorCtr="0">
          <a:noAutofit/>
        </a:bodyPr>
        <a:lstStyle/>
        <a:p>
          <a:pPr marL="0" lvl="0" indent="0" algn="l" defTabSz="889000">
            <a:lnSpc>
              <a:spcPct val="100000"/>
            </a:lnSpc>
            <a:spcBef>
              <a:spcPct val="0"/>
            </a:spcBef>
            <a:spcAft>
              <a:spcPct val="35000"/>
            </a:spcAft>
            <a:buNone/>
          </a:pP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According to a survey conducted by the Indian Psychiatry Society, in 2021, around 45% of psychiatrists in India reported using telemedicine platforms during the pandemic to provide mental health services [3].</a:t>
          </a:r>
          <a:endParaRPr lang="en-US"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sp:txBody>
      <dsp:txXfrm>
        <a:off x="1222602" y="4688"/>
        <a:ext cx="9274168" cy="1091101"/>
      </dsp:txXfrm>
    </dsp:sp>
    <dsp:sp modelId="{8EDB9E32-B825-4B4D-85EB-41EDC8E3D93B}">
      <dsp:nvSpPr>
        <dsp:cNvPr id="0" name=""/>
        <dsp:cNvSpPr/>
      </dsp:nvSpPr>
      <dsp:spPr>
        <a:xfrm>
          <a:off x="0" y="1368565"/>
          <a:ext cx="10515600" cy="1058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6FE92E-A224-45CB-BF34-BBC15E2DB019}">
      <dsp:nvSpPr>
        <dsp:cNvPr id="0" name=""/>
        <dsp:cNvSpPr/>
      </dsp:nvSpPr>
      <dsp:spPr>
        <a:xfrm>
          <a:off x="320056" y="1606623"/>
          <a:ext cx="582489" cy="58192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6606B3-5258-42EB-B7C8-35C61A41544B}">
      <dsp:nvSpPr>
        <dsp:cNvPr id="0" name=""/>
        <dsp:cNvSpPr/>
      </dsp:nvSpPr>
      <dsp:spPr>
        <a:xfrm>
          <a:off x="1222602" y="1368565"/>
          <a:ext cx="9274168" cy="1091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475" tIns="115475" rIns="115475" bIns="115475" numCol="1" spcCol="1270" anchor="ctr" anchorCtr="0">
          <a:noAutofit/>
        </a:bodyPr>
        <a:lstStyle/>
        <a:p>
          <a:pPr marL="0" lvl="0" indent="0" algn="l" defTabSz="889000">
            <a:lnSpc>
              <a:spcPct val="100000"/>
            </a:lnSpc>
            <a:spcBef>
              <a:spcPct val="0"/>
            </a:spcBef>
            <a:spcAft>
              <a:spcPct val="35000"/>
            </a:spcAft>
            <a:buNone/>
          </a:pP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The National Mental Health Program and Tele-MANAS initiative promote telepsychiatry in rural areas and underserved populations.</a:t>
          </a:r>
          <a:endParaRPr lang="en-US"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sp:txBody>
      <dsp:txXfrm>
        <a:off x="1222602" y="1368565"/>
        <a:ext cx="9274168" cy="1091101"/>
      </dsp:txXfrm>
    </dsp:sp>
    <dsp:sp modelId="{AAFC1A46-7A38-4129-AB5D-EA10267A3BD2}">
      <dsp:nvSpPr>
        <dsp:cNvPr id="0" name=""/>
        <dsp:cNvSpPr/>
      </dsp:nvSpPr>
      <dsp:spPr>
        <a:xfrm>
          <a:off x="0" y="2732442"/>
          <a:ext cx="10515600" cy="1058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8CAD4F-1736-4F35-A1C5-8B62EC82230B}">
      <dsp:nvSpPr>
        <dsp:cNvPr id="0" name=""/>
        <dsp:cNvSpPr/>
      </dsp:nvSpPr>
      <dsp:spPr>
        <a:xfrm>
          <a:off x="320056" y="2970501"/>
          <a:ext cx="582489" cy="58192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88E4F5-A2BC-4CDB-A499-FBD43A58897B}">
      <dsp:nvSpPr>
        <dsp:cNvPr id="0" name=""/>
        <dsp:cNvSpPr/>
      </dsp:nvSpPr>
      <dsp:spPr>
        <a:xfrm>
          <a:off x="1222602" y="2732442"/>
          <a:ext cx="9274168" cy="1091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475" tIns="115475" rIns="115475" bIns="115475" numCol="1" spcCol="1270" anchor="ctr" anchorCtr="0">
          <a:noAutofit/>
        </a:bodyPr>
        <a:lstStyle/>
        <a:p>
          <a:pPr marL="0" lvl="0" indent="0" algn="l" defTabSz="889000">
            <a:lnSpc>
              <a:spcPct val="100000"/>
            </a:lnSpc>
            <a:spcBef>
              <a:spcPct val="0"/>
            </a:spcBef>
            <a:spcAft>
              <a:spcPct val="35000"/>
            </a:spcAft>
            <a:buNone/>
          </a:pP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Government initiatives like e-</a:t>
          </a:r>
          <a:r>
            <a:rPr lang="en-IN" sz="2000" b="0" i="0" kern="1200" dirty="0" err="1">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Sanjeevani</a:t>
          </a: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 - National Telemedicine Service and Tele-MANAS aim to increase access to mental health services through teleconsultations.</a:t>
          </a:r>
          <a:endParaRPr lang="en-US"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sp:txBody>
      <dsp:txXfrm>
        <a:off x="1222602" y="2732442"/>
        <a:ext cx="9274168" cy="1091101"/>
      </dsp:txXfrm>
    </dsp:sp>
    <dsp:sp modelId="{30ADF19A-5129-4DC8-A9F1-D79AEBE34801}">
      <dsp:nvSpPr>
        <dsp:cNvPr id="0" name=""/>
        <dsp:cNvSpPr/>
      </dsp:nvSpPr>
      <dsp:spPr>
        <a:xfrm>
          <a:off x="0" y="4096320"/>
          <a:ext cx="10515600" cy="1058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C19ACB-7ED1-483A-B0B3-28E11A182DF3}">
      <dsp:nvSpPr>
        <dsp:cNvPr id="0" name=""/>
        <dsp:cNvSpPr/>
      </dsp:nvSpPr>
      <dsp:spPr>
        <a:xfrm>
          <a:off x="320056" y="4334378"/>
          <a:ext cx="582489" cy="58192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311B27-2784-46F5-BB8F-6FD542536EC7}">
      <dsp:nvSpPr>
        <dsp:cNvPr id="0" name=""/>
        <dsp:cNvSpPr/>
      </dsp:nvSpPr>
      <dsp:spPr>
        <a:xfrm>
          <a:off x="1222602" y="4096320"/>
          <a:ext cx="9274168" cy="1091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475" tIns="115475" rIns="115475" bIns="115475" numCol="1" spcCol="1270" anchor="ctr" anchorCtr="0">
          <a:noAutofit/>
        </a:bodyPr>
        <a:lstStyle/>
        <a:p>
          <a:pPr marL="0" lvl="0" indent="0" algn="l" defTabSz="889000">
            <a:lnSpc>
              <a:spcPct val="100000"/>
            </a:lnSpc>
            <a:spcBef>
              <a:spcPct val="0"/>
            </a:spcBef>
            <a:spcAft>
              <a:spcPct val="35000"/>
            </a:spcAft>
            <a:buNone/>
          </a:pP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Private sector platforms like </a:t>
          </a:r>
          <a:r>
            <a:rPr lang="en-IN" sz="2000" b="0" i="0" kern="1200" dirty="0" err="1">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Practo</a:t>
          </a: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 Lybrate, and </a:t>
          </a:r>
          <a:r>
            <a:rPr lang="en-IN" sz="2000" b="0" i="0" kern="1200" dirty="0" err="1">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mfine</a:t>
          </a:r>
          <a:r>
            <a:rPr lang="en-IN"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 offer telepsychiatry services in India, connecting patients with mental health professionals [4].</a:t>
          </a:r>
          <a:endParaRPr lang="en-US" sz="2000" b="0" i="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sp:txBody>
      <dsp:txXfrm>
        <a:off x="1222602" y="4096320"/>
        <a:ext cx="9274168" cy="10911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11D96-80AD-454A-B06F-2C40716C408C}">
      <dsp:nvSpPr>
        <dsp:cNvPr id="0" name=""/>
        <dsp:cNvSpPr/>
      </dsp:nvSpPr>
      <dsp:spPr>
        <a:xfrm>
          <a:off x="0" y="2569"/>
          <a:ext cx="116714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3ADBC7-091C-407C-AB77-5C28A82E402A}">
      <dsp:nvSpPr>
        <dsp:cNvPr id="0" name=""/>
        <dsp:cNvSpPr/>
      </dsp:nvSpPr>
      <dsp:spPr>
        <a:xfrm>
          <a:off x="0" y="80380"/>
          <a:ext cx="11671443" cy="633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b="1" kern="1200" dirty="0">
              <a:latin typeface="Times New Roman" panose="02020603050405020304" pitchFamily="18" charset="0"/>
              <a:cs typeface="Times New Roman" panose="02020603050405020304" pitchFamily="18" charset="0"/>
            </a:rPr>
            <a:t>Study Design</a:t>
          </a:r>
          <a:r>
            <a:rPr lang="en-IN" sz="1800" kern="1200" dirty="0">
              <a:latin typeface="Times New Roman" panose="02020603050405020304" pitchFamily="18" charset="0"/>
              <a:cs typeface="Times New Roman" panose="02020603050405020304" pitchFamily="18" charset="0"/>
            </a:rPr>
            <a:t>: Narrative Literature Review</a:t>
          </a:r>
          <a:endParaRPr lang="en-US" sz="1800" kern="1200" dirty="0">
            <a:latin typeface="Times New Roman" panose="02020603050405020304" pitchFamily="18" charset="0"/>
            <a:cs typeface="Times New Roman" panose="02020603050405020304" pitchFamily="18" charset="0"/>
          </a:endParaRPr>
        </a:p>
      </dsp:txBody>
      <dsp:txXfrm>
        <a:off x="0" y="80380"/>
        <a:ext cx="11671443" cy="633093"/>
      </dsp:txXfrm>
    </dsp:sp>
    <dsp:sp modelId="{DB9D798B-DBBF-4548-BA5B-13545D572867}">
      <dsp:nvSpPr>
        <dsp:cNvPr id="0" name=""/>
        <dsp:cNvSpPr/>
      </dsp:nvSpPr>
      <dsp:spPr>
        <a:xfrm>
          <a:off x="0" y="635663"/>
          <a:ext cx="116714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048BA1-022C-45A5-9DE4-9D9A441E2106}">
      <dsp:nvSpPr>
        <dsp:cNvPr id="0" name=""/>
        <dsp:cNvSpPr/>
      </dsp:nvSpPr>
      <dsp:spPr>
        <a:xfrm>
          <a:off x="0" y="717943"/>
          <a:ext cx="11671443" cy="10220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b="1" kern="1200" dirty="0">
              <a:latin typeface="Times New Roman" panose="02020603050405020304" pitchFamily="18" charset="0"/>
              <a:cs typeface="Times New Roman" panose="02020603050405020304" pitchFamily="18" charset="0"/>
            </a:rPr>
            <a:t>Search Strategy</a:t>
          </a:r>
          <a:r>
            <a:rPr lang="en-IN" sz="1800" kern="1200" dirty="0">
              <a:latin typeface="Times New Roman" panose="02020603050405020304" pitchFamily="18" charset="0"/>
              <a:cs typeface="Times New Roman" panose="02020603050405020304" pitchFamily="18" charset="0"/>
            </a:rPr>
            <a:t>: Databases searched: PubMed, PsycINFO, Scopus, and Google Scholar. Search terms used included combinations of the following keywords: "telepsychiatry," "telemedicine," “tele mental health services," "India," "challenges," "barriers," "implementation," “digital,”  “technology,” “intervention."</a:t>
          </a:r>
          <a:endParaRPr lang="en-US" sz="1800" kern="1200" dirty="0">
            <a:latin typeface="Times New Roman" panose="02020603050405020304" pitchFamily="18" charset="0"/>
            <a:cs typeface="Times New Roman" panose="02020603050405020304" pitchFamily="18" charset="0"/>
          </a:endParaRPr>
        </a:p>
      </dsp:txBody>
      <dsp:txXfrm>
        <a:off x="0" y="717943"/>
        <a:ext cx="11671443" cy="1022094"/>
      </dsp:txXfrm>
    </dsp:sp>
    <dsp:sp modelId="{374A2ECC-454B-4BFC-A65C-CC3E739C4BE8}">
      <dsp:nvSpPr>
        <dsp:cNvPr id="0" name=""/>
        <dsp:cNvSpPr/>
      </dsp:nvSpPr>
      <dsp:spPr>
        <a:xfrm>
          <a:off x="0" y="1657757"/>
          <a:ext cx="116714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A08588-9951-4FAE-BF56-B1D080CAABBE}">
      <dsp:nvSpPr>
        <dsp:cNvPr id="0" name=""/>
        <dsp:cNvSpPr/>
      </dsp:nvSpPr>
      <dsp:spPr>
        <a:xfrm>
          <a:off x="0" y="1657757"/>
          <a:ext cx="11671443" cy="10221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b="1" kern="1200" dirty="0">
              <a:latin typeface="Times New Roman" panose="02020603050405020304" pitchFamily="18" charset="0"/>
              <a:cs typeface="Times New Roman" panose="02020603050405020304" pitchFamily="18" charset="0"/>
            </a:rPr>
            <a:t>Inclusion Criteria: </a:t>
          </a:r>
          <a:r>
            <a:rPr lang="en-IN" sz="1800" kern="1200" dirty="0">
              <a:latin typeface="Times New Roman" panose="02020603050405020304" pitchFamily="18" charset="0"/>
              <a:cs typeface="Times New Roman" panose="02020603050405020304" pitchFamily="18" charset="0"/>
            </a:rPr>
            <a:t>(1) Published within year 2010-2023, (2) focused on telepsychiatry, (3) involved psychiatrists and/or psychiatric patients, (4) compared telepsychiatry with physical or in-person consultation, (5) reported on the challenges faced in telepsychiatry, and (6) discussed potential digital/technology interventions. </a:t>
          </a:r>
          <a:endParaRPr lang="en-US" sz="1800" kern="1200" dirty="0">
            <a:latin typeface="Times New Roman" panose="02020603050405020304" pitchFamily="18" charset="0"/>
            <a:cs typeface="Times New Roman" panose="02020603050405020304" pitchFamily="18" charset="0"/>
          </a:endParaRPr>
        </a:p>
      </dsp:txBody>
      <dsp:txXfrm>
        <a:off x="0" y="1657757"/>
        <a:ext cx="11671443" cy="1022143"/>
      </dsp:txXfrm>
    </dsp:sp>
    <dsp:sp modelId="{5F5B0E3E-6065-4A9A-94DF-B75831635A88}">
      <dsp:nvSpPr>
        <dsp:cNvPr id="0" name=""/>
        <dsp:cNvSpPr/>
      </dsp:nvSpPr>
      <dsp:spPr>
        <a:xfrm>
          <a:off x="0" y="2679901"/>
          <a:ext cx="116714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225EAA-2D65-411F-9055-618325458110}">
      <dsp:nvSpPr>
        <dsp:cNvPr id="0" name=""/>
        <dsp:cNvSpPr/>
      </dsp:nvSpPr>
      <dsp:spPr>
        <a:xfrm>
          <a:off x="0" y="2732746"/>
          <a:ext cx="11671443" cy="787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b="1" kern="1200" dirty="0">
              <a:latin typeface="Times New Roman" panose="02020603050405020304" pitchFamily="18" charset="0"/>
              <a:cs typeface="Times New Roman" panose="02020603050405020304" pitchFamily="18" charset="0"/>
            </a:rPr>
            <a:t>Exclusion Criteria: </a:t>
          </a:r>
          <a:r>
            <a:rPr lang="en-IN" sz="1800" kern="1200" dirty="0">
              <a:latin typeface="Times New Roman" panose="02020603050405020304" pitchFamily="18" charset="0"/>
              <a:cs typeface="Times New Roman" panose="02020603050405020304" pitchFamily="18" charset="0"/>
            </a:rPr>
            <a:t>(1) Studies not specific to India or those that did not address the specified outcomes (2) Articles lacking empirical or substantive content (e.g., opinion pieces, editorials), and (3) Articles published in languages other than English.</a:t>
          </a:r>
          <a:endParaRPr lang="en-US" sz="1800" kern="1200" dirty="0">
            <a:latin typeface="Times New Roman" panose="02020603050405020304" pitchFamily="18" charset="0"/>
            <a:cs typeface="Times New Roman" panose="02020603050405020304" pitchFamily="18" charset="0"/>
          </a:endParaRPr>
        </a:p>
      </dsp:txBody>
      <dsp:txXfrm>
        <a:off x="0" y="2732746"/>
        <a:ext cx="11671443" cy="787720"/>
      </dsp:txXfrm>
    </dsp:sp>
    <dsp:sp modelId="{7B7E1D1E-B6D5-416D-BAE8-1D16B776998D}">
      <dsp:nvSpPr>
        <dsp:cNvPr id="0" name=""/>
        <dsp:cNvSpPr/>
      </dsp:nvSpPr>
      <dsp:spPr>
        <a:xfrm>
          <a:off x="0" y="3467621"/>
          <a:ext cx="116714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CBEB7F-8BAF-4989-AF25-F56F622E8F32}">
      <dsp:nvSpPr>
        <dsp:cNvPr id="0" name=""/>
        <dsp:cNvSpPr/>
      </dsp:nvSpPr>
      <dsp:spPr>
        <a:xfrm>
          <a:off x="0" y="3507255"/>
          <a:ext cx="11671443" cy="749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b="1" kern="1200" dirty="0">
              <a:latin typeface="Times New Roman" panose="02020603050405020304" pitchFamily="18" charset="0"/>
              <a:cs typeface="Times New Roman" panose="02020603050405020304" pitchFamily="18" charset="0"/>
            </a:rPr>
            <a:t>Study Selection</a:t>
          </a:r>
          <a:r>
            <a:rPr lang="en-IN" sz="1800" kern="1200" dirty="0">
              <a:latin typeface="Times New Roman" panose="02020603050405020304" pitchFamily="18" charset="0"/>
              <a:cs typeface="Times New Roman" panose="02020603050405020304" pitchFamily="18" charset="0"/>
            </a:rPr>
            <a:t>: Initially Title and Abstract screening was carried out, followed by full-text review to include the remaining studies in the final synthesis.</a:t>
          </a:r>
          <a:endParaRPr lang="en-US" sz="1800" kern="1200" dirty="0">
            <a:latin typeface="Times New Roman" panose="02020603050405020304" pitchFamily="18" charset="0"/>
            <a:cs typeface="Times New Roman" panose="02020603050405020304" pitchFamily="18" charset="0"/>
          </a:endParaRPr>
        </a:p>
      </dsp:txBody>
      <dsp:txXfrm>
        <a:off x="0" y="3507255"/>
        <a:ext cx="11671443" cy="749427"/>
      </dsp:txXfrm>
    </dsp:sp>
    <dsp:sp modelId="{3F95EA08-B511-44AA-A3DB-B146184BFAC1}">
      <dsp:nvSpPr>
        <dsp:cNvPr id="0" name=""/>
        <dsp:cNvSpPr/>
      </dsp:nvSpPr>
      <dsp:spPr>
        <a:xfrm>
          <a:off x="0" y="4217049"/>
          <a:ext cx="116714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565E93-8CD9-4606-8346-9FBCC0EB08AA}">
      <dsp:nvSpPr>
        <dsp:cNvPr id="0" name=""/>
        <dsp:cNvSpPr/>
      </dsp:nvSpPr>
      <dsp:spPr>
        <a:xfrm>
          <a:off x="0" y="4256682"/>
          <a:ext cx="11671443" cy="768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b="1" kern="1200" dirty="0">
              <a:latin typeface="Times New Roman" panose="02020603050405020304" pitchFamily="18" charset="0"/>
              <a:cs typeface="Times New Roman" panose="02020603050405020304" pitchFamily="18" charset="0"/>
            </a:rPr>
            <a:t>Sample Size: </a:t>
          </a:r>
          <a:r>
            <a:rPr lang="en-IN" sz="1800" kern="1200" dirty="0">
              <a:latin typeface="Times New Roman" panose="02020603050405020304" pitchFamily="18" charset="0"/>
              <a:cs typeface="Times New Roman" panose="02020603050405020304" pitchFamily="18" charset="0"/>
            </a:rPr>
            <a:t>A total of 77 research papers were reviewed by full text, out of which 36 were selected for final inclusion in this report.</a:t>
          </a:r>
          <a:endParaRPr lang="en-US" sz="1800" kern="1200" dirty="0">
            <a:latin typeface="Times New Roman" panose="02020603050405020304" pitchFamily="18" charset="0"/>
            <a:cs typeface="Times New Roman" panose="02020603050405020304" pitchFamily="18" charset="0"/>
          </a:endParaRPr>
        </a:p>
      </dsp:txBody>
      <dsp:txXfrm>
        <a:off x="0" y="4256682"/>
        <a:ext cx="11671443" cy="768681"/>
      </dsp:txXfrm>
    </dsp:sp>
    <dsp:sp modelId="{E81A873B-5383-4B7D-B3D0-12AE464A77CD}">
      <dsp:nvSpPr>
        <dsp:cNvPr id="0" name=""/>
        <dsp:cNvSpPr/>
      </dsp:nvSpPr>
      <dsp:spPr>
        <a:xfrm>
          <a:off x="0" y="5038814"/>
          <a:ext cx="116714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2FF2FE-6261-4B90-810D-1E1E6AB49368}">
      <dsp:nvSpPr>
        <dsp:cNvPr id="0" name=""/>
        <dsp:cNvSpPr/>
      </dsp:nvSpPr>
      <dsp:spPr>
        <a:xfrm>
          <a:off x="0" y="4988300"/>
          <a:ext cx="11671443" cy="807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b="1" kern="1200" dirty="0">
              <a:latin typeface="Times New Roman" panose="02020603050405020304" pitchFamily="18" charset="0"/>
              <a:cs typeface="Times New Roman" panose="02020603050405020304" pitchFamily="18" charset="0"/>
            </a:rPr>
            <a:t>Data Extraction and Analysis: </a:t>
          </a:r>
          <a:r>
            <a:rPr lang="en-IN" sz="1800" kern="1200" dirty="0">
              <a:latin typeface="Times New Roman" panose="02020603050405020304" pitchFamily="18" charset="0"/>
              <a:cs typeface="Times New Roman" panose="02020603050405020304" pitchFamily="18" charset="0"/>
            </a:rPr>
            <a:t>Thematic analysis was employed to identify common themes like: Patient Satisfaction, Psychiatrist Satisfaction, Patient Management &amp; </a:t>
          </a:r>
          <a:r>
            <a:rPr lang="en-IN" sz="1800" b="0" i="0" kern="1200" dirty="0">
              <a:latin typeface="Times New Roman" panose="02020603050405020304" pitchFamily="18" charset="0"/>
              <a:cs typeface="Times New Roman" panose="02020603050405020304" pitchFamily="18" charset="0"/>
            </a:rPr>
            <a:t>Security/Confidentiality Issues.</a:t>
          </a:r>
          <a:endParaRPr lang="en-US" sz="1800" kern="1200" dirty="0">
            <a:latin typeface="Times New Roman" panose="02020603050405020304" pitchFamily="18" charset="0"/>
            <a:cs typeface="Times New Roman" panose="02020603050405020304" pitchFamily="18" charset="0"/>
          </a:endParaRPr>
        </a:p>
      </dsp:txBody>
      <dsp:txXfrm>
        <a:off x="0" y="4988300"/>
        <a:ext cx="11671443" cy="80748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17-06-2023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17-06-2023</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17-06-2023</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17-06-2023</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17-06-2023</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17-06-2023</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17-06-2023</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17-06-2023</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17-06-2023</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17-06-2023</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17-06-2023</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17-06-2023</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17-06-2023</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11">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828805" y="401823"/>
            <a:ext cx="5221185" cy="3692994"/>
          </a:xfrm>
        </p:spPr>
        <p:txBody>
          <a:bodyPr anchor="b">
            <a:normAutofit/>
          </a:bodyPr>
          <a:lstStyle/>
          <a:p>
            <a:r>
              <a:rPr lang="en-IN" sz="3500" b="1" dirty="0">
                <a:effectLst/>
                <a:latin typeface="Times New Roman" panose="02020603050405020304" pitchFamily="18" charset="0"/>
                <a:ea typeface="Calibri" panose="020F0502020204030204" pitchFamily="34" charset="0"/>
                <a:cs typeface="Times New Roman" panose="02020603050405020304" pitchFamily="18" charset="0"/>
              </a:rPr>
              <a:t>Telepsychiatry in India: </a:t>
            </a:r>
            <a:r>
              <a:rPr lang="en-IN" sz="3500" dirty="0">
                <a:effectLst/>
                <a:latin typeface="Times New Roman" panose="02020603050405020304" pitchFamily="18" charset="0"/>
                <a:ea typeface="Calibri" panose="020F0502020204030204" pitchFamily="34" charset="0"/>
                <a:cs typeface="Times New Roman" panose="02020603050405020304" pitchFamily="18" charset="0"/>
              </a:rPr>
              <a:t>Current challenges and Future Directions</a:t>
            </a:r>
            <a:br>
              <a:rPr lang="en-IN" sz="3800" dirty="0">
                <a:effectLst/>
                <a:latin typeface="Times New Roman" panose="02020603050405020304" pitchFamily="18" charset="0"/>
                <a:ea typeface="Calibri" panose="020F0502020204030204" pitchFamily="34" charset="0"/>
                <a:cs typeface="Times New Roman" panose="02020603050405020304" pitchFamily="18" charset="0"/>
              </a:rPr>
            </a:br>
            <a:br>
              <a:rPr lang="en-IN" sz="3800" dirty="0">
                <a:effectLst/>
                <a:latin typeface="Times New Roman" panose="02020603050405020304" pitchFamily="18" charset="0"/>
                <a:ea typeface="Calibri" panose="020F0502020204030204" pitchFamily="34" charset="0"/>
                <a:cs typeface="Times New Roman" panose="02020603050405020304" pitchFamily="18" charset="0"/>
              </a:rPr>
            </a:br>
            <a:br>
              <a:rPr lang="en-IN" sz="3800" dirty="0">
                <a:effectLst/>
                <a:latin typeface="Times New Roman" panose="02020603050405020304" pitchFamily="18" charset="0"/>
                <a:ea typeface="Calibri" panose="020F0502020204030204" pitchFamily="34" charset="0"/>
                <a:cs typeface="Times New Roman" panose="02020603050405020304" pitchFamily="18" charset="0"/>
              </a:rPr>
            </a:br>
            <a:r>
              <a:rPr lang="en-IN" sz="4800" dirty="0">
                <a:effectLst/>
                <a:latin typeface="Times New Roman" panose="02020603050405020304" pitchFamily="18" charset="0"/>
                <a:ea typeface="Calibri" panose="020F0502020204030204" pitchFamily="34" charset="0"/>
                <a:cs typeface="Times New Roman" panose="02020603050405020304" pitchFamily="18" charset="0"/>
              </a:rPr>
              <a:t>Ernst &amp; Young LLP</a:t>
            </a:r>
            <a:endParaRPr lang="en-IN" sz="3800"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874815" y="4861099"/>
            <a:ext cx="5221185" cy="2102108"/>
          </a:xfrm>
        </p:spPr>
        <p:txBody>
          <a:bodyPr anchor="t">
            <a:normAutofit/>
          </a:bodyPr>
          <a:lstStyle/>
          <a:p>
            <a:r>
              <a:rPr lang="en-IN" dirty="0"/>
              <a:t>Name: Shivangi Dash</a:t>
            </a:r>
          </a:p>
          <a:p>
            <a:r>
              <a:rPr lang="en-IN" dirty="0"/>
              <a:t>Faculty Mentor: </a:t>
            </a:r>
            <a:r>
              <a:rPr lang="en-IN" dirty="0" err="1"/>
              <a:t>Dr.</a:t>
            </a:r>
            <a:r>
              <a:rPr lang="en-IN" dirty="0"/>
              <a:t> Punit Yadav</a:t>
            </a:r>
          </a:p>
          <a:p>
            <a:r>
              <a:rPr lang="en-IN" dirty="0"/>
              <a:t>IIHMR Delhi</a:t>
            </a:r>
          </a:p>
        </p:txBody>
      </p:sp>
      <p:sp>
        <p:nvSpPr>
          <p:cNvPr id="14" name="Freeform: Shape 13">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1243" y="1983355"/>
            <a:ext cx="4939504" cy="2508342"/>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18" name="Freeform: Shape 17">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38200" y="-239835"/>
            <a:ext cx="10515600" cy="1325563"/>
          </a:xfrm>
        </p:spPr>
        <p:txBody>
          <a:bodyPr>
            <a:normAutofit/>
          </a:bodyPr>
          <a:lstStyle/>
          <a:p>
            <a:pPr algn="ctr"/>
            <a:r>
              <a:rPr lang="en-IN" sz="4000" b="1" dirty="0"/>
              <a:t>Results</a:t>
            </a:r>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614"/>
            <a:ext cx="1807779" cy="850920"/>
          </a:xfrm>
          <a:prstGeom prst="rect">
            <a:avLst/>
          </a:prstGeom>
        </p:spPr>
      </p:pic>
      <p:sp>
        <p:nvSpPr>
          <p:cNvPr id="26" name="AutoShape 7" descr="Creative listing layouts&#10;4 Pointer layout">
            <a:extLst>
              <a:ext uri="{FF2B5EF4-FFF2-40B4-BE49-F238E27FC236}">
                <a16:creationId xmlns:a16="http://schemas.microsoft.com/office/drawing/2014/main" id="{6345E04B-28AD-4505-82BA-48B030E23AE0}"/>
              </a:ext>
            </a:extLst>
          </p:cNvPr>
          <p:cNvSpPr>
            <a:spLocks noChangeArrowheads="1"/>
          </p:cNvSpPr>
          <p:nvPr/>
        </p:nvSpPr>
        <p:spPr bwMode="gray">
          <a:xfrm>
            <a:off x="127747" y="1555531"/>
            <a:ext cx="3041591" cy="1109462"/>
          </a:xfrm>
          <a:prstGeom prst="homePlate">
            <a:avLst>
              <a:gd name="adj" fmla="val 15039"/>
            </a:avLst>
          </a:prstGeom>
          <a:solidFill>
            <a:srgbClr val="FFE600"/>
          </a:solidFill>
          <a:ln w="25400" cap="flat" cmpd="sng" algn="ctr">
            <a:noFill/>
            <a:prstDash val="solid"/>
            <a:headEnd/>
            <a:tailEnd/>
          </a:ln>
          <a:effectLst/>
        </p:spPr>
        <p:txBody>
          <a:bodyPr rtlCol="0" anchor="ctr"/>
          <a:lstStyle/>
          <a:p>
            <a:pPr marL="0" indent="0" algn="ctr">
              <a:buNone/>
            </a:pPr>
            <a:r>
              <a:rPr lang="en-IN" sz="2000" b="1" i="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Theme 1: Patient Satisfaction</a:t>
            </a:r>
          </a:p>
        </p:txBody>
      </p:sp>
      <p:sp>
        <p:nvSpPr>
          <p:cNvPr id="27" name="Rectangle 14" descr="Creative listing layouts&#10;4 Pointer layout">
            <a:extLst>
              <a:ext uri="{FF2B5EF4-FFF2-40B4-BE49-F238E27FC236}">
                <a16:creationId xmlns:a16="http://schemas.microsoft.com/office/drawing/2014/main" id="{BF2295FA-4E67-4B43-8726-06B791BC0ECC}"/>
              </a:ext>
            </a:extLst>
          </p:cNvPr>
          <p:cNvSpPr>
            <a:spLocks noChangeArrowheads="1"/>
          </p:cNvSpPr>
          <p:nvPr/>
        </p:nvSpPr>
        <p:spPr bwMode="gray">
          <a:xfrm>
            <a:off x="148778" y="2664993"/>
            <a:ext cx="2843597" cy="4030097"/>
          </a:xfrm>
          <a:prstGeom prst="rect">
            <a:avLst/>
          </a:prstGeom>
          <a:noFill/>
          <a:ln w="25400" cap="flat" cmpd="sng" algn="ctr">
            <a:solidFill>
              <a:srgbClr val="FFE600"/>
            </a:solidFill>
            <a:prstDash val="solid"/>
            <a:headEnd/>
            <a:tailEnd/>
          </a:ln>
          <a:effectLst/>
        </p:spPr>
        <p:txBody>
          <a:bodyPr lIns="72000" tIns="72000" rIns="72000" bIns="72000" anchor="t" anchorCtr="0"/>
          <a:lstStyle/>
          <a:p>
            <a:pPr marL="0" indent="0" algn="just">
              <a:buNone/>
            </a:pPr>
            <a:r>
              <a:rPr lang="en-IN" sz="1200" b="1" dirty="0">
                <a:solidFill>
                  <a:srgbClr val="374151"/>
                </a:solidFill>
                <a:latin typeface="Times New Roman" panose="02020603050405020304" pitchFamily="18" charset="0"/>
                <a:cs typeface="Times New Roman" panose="02020603050405020304" pitchFamily="18" charset="0"/>
              </a:rPr>
              <a:t>Barriers/Challenges:</a:t>
            </a:r>
            <a:endParaRPr lang="en-IN" sz="1400" b="1" dirty="0">
              <a:solidFill>
                <a:srgbClr val="374151"/>
              </a:solidFill>
              <a:effectLst/>
              <a:latin typeface="Times New Roman" panose="02020603050405020304" pitchFamily="18" charset="0"/>
              <a:cs typeface="Times New Roman" panose="02020603050405020304" pitchFamily="18" charset="0"/>
            </a:endParaRPr>
          </a:p>
          <a:p>
            <a:pPr marL="171450" indent="-171450" algn="just">
              <a:lnSpc>
                <a:spcPct val="95000"/>
              </a:lnSpc>
              <a:spcAft>
                <a:spcPts val="800"/>
              </a:spcAft>
              <a:buClr>
                <a:srgbClr val="FFE500"/>
              </a:buClr>
              <a:buSzPct val="70000"/>
              <a:buFont typeface="Arial" pitchFamily="34" charset="0"/>
              <a:buChar char="►"/>
              <a:defRPr/>
            </a:pPr>
            <a:r>
              <a:rPr lang="en-IN" sz="1200" b="1" kern="0" dirty="0">
                <a:solidFill>
                  <a:srgbClr val="000000"/>
                </a:solidFill>
                <a:latin typeface="EYInterstate Light" panose="02000506000000020004" pitchFamily="2" charset="0"/>
              </a:rPr>
              <a:t>Limited access to technology</a:t>
            </a:r>
            <a:r>
              <a:rPr lang="en-IN" sz="1200" kern="0" dirty="0">
                <a:solidFill>
                  <a:srgbClr val="000000"/>
                </a:solidFill>
                <a:latin typeface="EYInterstate Light" panose="02000506000000020004" pitchFamily="2" charset="0"/>
              </a:rPr>
              <a:t>: Many patients in India, especially in rural areas, face barriers to accessing telepsychiatry services due to limited access to computers or smartphones.</a:t>
            </a:r>
          </a:p>
          <a:p>
            <a:pPr marL="171450" indent="-171450" algn="just">
              <a:lnSpc>
                <a:spcPct val="95000"/>
              </a:lnSpc>
              <a:spcAft>
                <a:spcPts val="800"/>
              </a:spcAft>
              <a:buClr>
                <a:srgbClr val="FFE500"/>
              </a:buClr>
              <a:buSzPct val="70000"/>
              <a:buFont typeface="Arial" pitchFamily="34" charset="0"/>
              <a:buChar char="►"/>
              <a:defRPr/>
            </a:pPr>
            <a:r>
              <a:rPr lang="en-IN" sz="1200" b="1" kern="0" dirty="0">
                <a:solidFill>
                  <a:srgbClr val="000000"/>
                </a:solidFill>
                <a:latin typeface="EYInterstate Light" panose="02000506000000020004" pitchFamily="2" charset="0"/>
              </a:rPr>
              <a:t>Digital literacy</a:t>
            </a:r>
            <a:r>
              <a:rPr lang="en-IN" sz="1200" kern="0" dirty="0">
                <a:solidFill>
                  <a:srgbClr val="000000"/>
                </a:solidFill>
                <a:latin typeface="EYInterstate Light" panose="02000506000000020004" pitchFamily="2" charset="0"/>
              </a:rPr>
              <a:t>: Low digital literacy among some individuals hinders effective participation in telepsychiatry sessions.</a:t>
            </a:r>
          </a:p>
          <a:p>
            <a:pPr marL="0" indent="0" algn="just">
              <a:buNone/>
            </a:pPr>
            <a:r>
              <a:rPr lang="en-IN" sz="1200" b="1" dirty="0">
                <a:solidFill>
                  <a:srgbClr val="374151"/>
                </a:solidFill>
                <a:effectLst/>
                <a:latin typeface="Times New Roman" panose="02020603050405020304" pitchFamily="18" charset="0"/>
                <a:cs typeface="Times New Roman" panose="02020603050405020304" pitchFamily="18" charset="0"/>
              </a:rPr>
              <a:t>Digital Interventions:</a:t>
            </a:r>
          </a:p>
          <a:p>
            <a:pPr marL="171450" indent="-171450" algn="just">
              <a:lnSpc>
                <a:spcPct val="95000"/>
              </a:lnSpc>
              <a:spcAft>
                <a:spcPts val="800"/>
              </a:spcAft>
              <a:buClr>
                <a:srgbClr val="FFE500"/>
              </a:buClr>
              <a:buSzPct val="70000"/>
              <a:buFont typeface="Arial" pitchFamily="34" charset="0"/>
              <a:buChar char="►"/>
              <a:defRPr/>
            </a:pPr>
            <a:r>
              <a:rPr lang="en-IN" sz="1200" b="1" kern="0" dirty="0">
                <a:solidFill>
                  <a:srgbClr val="000000"/>
                </a:solidFill>
                <a:latin typeface="EYInterstate Light" panose="02000506000000020004" pitchFamily="2" charset="0"/>
              </a:rPr>
              <a:t>Mobile-based applications</a:t>
            </a:r>
            <a:r>
              <a:rPr lang="en-IN" sz="1200" kern="0" dirty="0">
                <a:solidFill>
                  <a:srgbClr val="000000"/>
                </a:solidFill>
                <a:latin typeface="EYInterstate Light" panose="02000506000000020004" pitchFamily="2" charset="0"/>
              </a:rPr>
              <a:t>: User-friendly mobile apps can provide easy access to telepsychiatry services through smartphones.</a:t>
            </a:r>
          </a:p>
          <a:p>
            <a:pPr marL="171450" indent="-171450" algn="just">
              <a:lnSpc>
                <a:spcPct val="95000"/>
              </a:lnSpc>
              <a:spcAft>
                <a:spcPts val="800"/>
              </a:spcAft>
              <a:buClr>
                <a:srgbClr val="FFE500"/>
              </a:buClr>
              <a:buSzPct val="70000"/>
              <a:buFont typeface="Arial" pitchFamily="34" charset="0"/>
              <a:buChar char="►"/>
              <a:defRPr/>
            </a:pPr>
            <a:r>
              <a:rPr lang="en-IN" sz="1200" b="1" kern="0" dirty="0">
                <a:solidFill>
                  <a:srgbClr val="000000"/>
                </a:solidFill>
                <a:latin typeface="EYInterstate Light" panose="02000506000000020004" pitchFamily="2" charset="0"/>
              </a:rPr>
              <a:t>Digital literacy programs</a:t>
            </a:r>
            <a:r>
              <a:rPr lang="en-IN" sz="1200" kern="0" dirty="0">
                <a:solidFill>
                  <a:srgbClr val="000000"/>
                </a:solidFill>
                <a:latin typeface="EYInterstate Light" panose="02000506000000020004" pitchFamily="2" charset="0"/>
              </a:rPr>
              <a:t>: Training programs can improve patients' comfort and confidence in using technology.</a:t>
            </a:r>
          </a:p>
          <a:p>
            <a:pPr marL="171450" marR="0" lvl="0" indent="-171450" defTabSz="914400" eaLnBrk="1" fontAlgn="auto" latinLnBrk="0" hangingPunct="1">
              <a:lnSpc>
                <a:spcPct val="95000"/>
              </a:lnSpc>
              <a:spcBef>
                <a:spcPts val="0"/>
              </a:spcBef>
              <a:spcAft>
                <a:spcPts val="800"/>
              </a:spcAft>
              <a:buClr>
                <a:srgbClr val="FFE600"/>
              </a:buClr>
              <a:buSzPct val="70000"/>
              <a:buFont typeface="Arial" pitchFamily="34" charset="0"/>
              <a:buChar char="►"/>
              <a:tabLst/>
              <a:defRPr/>
            </a:pPr>
            <a:endParaRPr kumimoji="0" lang="en-US" sz="700" b="0" i="0" u="none" strike="noStrike" kern="0" cap="none" spc="0" normalizeH="0" baseline="0" noProof="0" dirty="0">
              <a:ln>
                <a:noFill/>
              </a:ln>
              <a:solidFill>
                <a:srgbClr val="000000"/>
              </a:solidFill>
              <a:effectLst/>
              <a:uLnTx/>
              <a:uFillTx/>
              <a:latin typeface="EYInterstate Light" panose="02000506000000020004" pitchFamily="2" charset="0"/>
            </a:endParaRPr>
          </a:p>
        </p:txBody>
      </p:sp>
      <p:sp>
        <p:nvSpPr>
          <p:cNvPr id="28" name="Ellipse 26" descr="Creative listing layouts&#10;4 Pointer layout">
            <a:extLst>
              <a:ext uri="{FF2B5EF4-FFF2-40B4-BE49-F238E27FC236}">
                <a16:creationId xmlns:a16="http://schemas.microsoft.com/office/drawing/2014/main" id="{7EBF683D-DFA7-4C97-9E09-E0EF394461DF}"/>
              </a:ext>
            </a:extLst>
          </p:cNvPr>
          <p:cNvSpPr/>
          <p:nvPr/>
        </p:nvSpPr>
        <p:spPr bwMode="gray">
          <a:xfrm>
            <a:off x="81796" y="1080092"/>
            <a:ext cx="669302" cy="666315"/>
          </a:xfrm>
          <a:prstGeom prst="ellipse">
            <a:avLst/>
          </a:prstGeom>
          <a:solidFill>
            <a:srgbClr val="FFE600"/>
          </a:solidFill>
          <a:ln w="25400" cap="flat" cmpd="sng" algn="ctr">
            <a:noFill/>
            <a:prstDash val="solid"/>
            <a:headEnd/>
            <a:tailE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latin typeface="Arial"/>
            </a:endParaRPr>
          </a:p>
        </p:txBody>
      </p:sp>
      <p:sp>
        <p:nvSpPr>
          <p:cNvPr id="29" name="Ellipse 20" descr="Creative listing layouts&#10;4 Pointer layout">
            <a:extLst>
              <a:ext uri="{FF2B5EF4-FFF2-40B4-BE49-F238E27FC236}">
                <a16:creationId xmlns:a16="http://schemas.microsoft.com/office/drawing/2014/main" id="{286D4B32-354B-4F3C-8405-5C4AB52AE71F}"/>
              </a:ext>
            </a:extLst>
          </p:cNvPr>
          <p:cNvSpPr/>
          <p:nvPr/>
        </p:nvSpPr>
        <p:spPr bwMode="gray">
          <a:xfrm>
            <a:off x="170038" y="1154070"/>
            <a:ext cx="498037" cy="476143"/>
          </a:xfrm>
          <a:prstGeom prst="ellipse">
            <a:avLst/>
          </a:prstGeom>
          <a:solidFill>
            <a:srgbClr val="FFFFFF"/>
          </a:solidFill>
          <a:ln w="25400" cap="flat" cmpd="sng" algn="ctr">
            <a:noFill/>
            <a:prstDash val="solid"/>
            <a:headEnd/>
            <a:tailEnd/>
          </a:ln>
          <a:effectLst/>
        </p:spPr>
        <p:txBody>
          <a:bodyPr lIns="0" tIns="0" rIns="0" bIns="0" rtlCol="0" anchor="ctr"/>
          <a:lstStyle/>
          <a:p>
            <a:pPr algn="ctr">
              <a:defRPr/>
            </a:pPr>
            <a:r>
              <a:rPr lang="de-DE" sz="3200" b="1" kern="0" dirty="0">
                <a:solidFill>
                  <a:srgbClr val="2E2E38"/>
                </a:solidFill>
                <a:latin typeface="EYInterstate Light" panose="02000506000000020004" pitchFamily="2" charset="0"/>
              </a:rPr>
              <a:t>1</a:t>
            </a:r>
          </a:p>
        </p:txBody>
      </p:sp>
      <p:sp>
        <p:nvSpPr>
          <p:cNvPr id="30" name="AutoShape 6" descr="Creative listing layouts&#10;4 Pointer layout">
            <a:extLst>
              <a:ext uri="{FF2B5EF4-FFF2-40B4-BE49-F238E27FC236}">
                <a16:creationId xmlns:a16="http://schemas.microsoft.com/office/drawing/2014/main" id="{050023F4-D870-457F-8D3B-BF0A5F3CE21B}"/>
              </a:ext>
            </a:extLst>
          </p:cNvPr>
          <p:cNvSpPr>
            <a:spLocks noChangeArrowheads="1"/>
          </p:cNvSpPr>
          <p:nvPr/>
        </p:nvSpPr>
        <p:spPr bwMode="gray">
          <a:xfrm>
            <a:off x="3087378" y="1555531"/>
            <a:ext cx="3029643" cy="1109462"/>
          </a:xfrm>
          <a:prstGeom prst="chevron">
            <a:avLst>
              <a:gd name="adj" fmla="val 14683"/>
            </a:avLst>
          </a:prstGeom>
          <a:solidFill>
            <a:srgbClr val="2E2E38">
              <a:lumMod val="60000"/>
              <a:lumOff val="40000"/>
            </a:srgbClr>
          </a:solidFill>
          <a:ln w="25400" cap="flat" cmpd="sng" algn="ctr">
            <a:noFill/>
            <a:prstDash val="solid"/>
            <a:headEnd/>
            <a:tailEnd/>
          </a:ln>
          <a:effectLst/>
        </p:spPr>
        <p:txBody>
          <a:bodyPr lIns="108000" tIns="72000" rIns="108000" bIns="72000" anchor="ctr"/>
          <a:lstStyle/>
          <a:p>
            <a:pPr marL="0" indent="0" algn="ctr">
              <a:lnSpc>
                <a:spcPct val="110000"/>
              </a:lnSpc>
              <a:buFont typeface="Arial" panose="020B0604020202020204" pitchFamily="34" charset="0"/>
              <a:buNone/>
            </a:pPr>
            <a:r>
              <a:rPr lang="en-IN" sz="19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Theme 2: Psychiatrist Satisfaction</a:t>
            </a:r>
          </a:p>
        </p:txBody>
      </p:sp>
      <p:sp>
        <p:nvSpPr>
          <p:cNvPr id="31" name="Rectangle 15" descr="Creative listing layouts&#10;4 Pointer layout">
            <a:extLst>
              <a:ext uri="{FF2B5EF4-FFF2-40B4-BE49-F238E27FC236}">
                <a16:creationId xmlns:a16="http://schemas.microsoft.com/office/drawing/2014/main" id="{A224DE81-620B-4D5D-BD7F-8BA3825AD4EC}"/>
              </a:ext>
            </a:extLst>
          </p:cNvPr>
          <p:cNvSpPr>
            <a:spLocks noChangeArrowheads="1"/>
          </p:cNvSpPr>
          <p:nvPr/>
        </p:nvSpPr>
        <p:spPr bwMode="gray">
          <a:xfrm>
            <a:off x="3087378" y="2666632"/>
            <a:ext cx="2843597" cy="4014116"/>
          </a:xfrm>
          <a:prstGeom prst="rect">
            <a:avLst/>
          </a:prstGeom>
          <a:noFill/>
          <a:ln w="25400" cap="flat" cmpd="sng" algn="ctr">
            <a:solidFill>
              <a:srgbClr val="2E2E38">
                <a:lumMod val="60000"/>
                <a:lumOff val="40000"/>
              </a:srgbClr>
            </a:solidFill>
            <a:prstDash val="solid"/>
            <a:headEnd/>
            <a:tailEnd/>
          </a:ln>
          <a:effectLst/>
        </p:spPr>
        <p:txBody>
          <a:bodyPr lIns="72000" tIns="72000" rIns="72000" bIns="72000" anchor="t" anchorCtr="0"/>
          <a:lstStyle/>
          <a:p>
            <a:pPr marL="0" indent="0" algn="just">
              <a:lnSpc>
                <a:spcPct val="110000"/>
              </a:lnSpc>
              <a:buNone/>
            </a:pPr>
            <a:r>
              <a:rPr lang="en-IN" sz="1200" b="1" dirty="0">
                <a:solidFill>
                  <a:srgbClr val="374151"/>
                </a:solidFill>
                <a:latin typeface="Times New Roman" panose="02020603050405020304" pitchFamily="18" charset="0"/>
                <a:cs typeface="Times New Roman" panose="02020603050405020304" pitchFamily="18" charset="0"/>
              </a:rPr>
              <a:t>Barriers/Challenges:</a:t>
            </a:r>
          </a:p>
          <a:p>
            <a:pPr marL="171450" indent="-171450" algn="just">
              <a:lnSpc>
                <a:spcPct val="95000"/>
              </a:lnSpc>
              <a:spcAft>
                <a:spcPts val="800"/>
              </a:spcAft>
              <a:buClr>
                <a:srgbClr val="FFE500"/>
              </a:buClr>
              <a:buSzPct val="70000"/>
              <a:buFont typeface="Arial" pitchFamily="34" charset="0"/>
              <a:buChar char="►"/>
              <a:defRPr/>
            </a:pPr>
            <a:r>
              <a:rPr lang="en-IN" sz="1200" b="1" kern="0" dirty="0">
                <a:solidFill>
                  <a:srgbClr val="000000"/>
                </a:solidFill>
                <a:latin typeface="EYInterstate Light" panose="02000506000000020004" pitchFamily="2" charset="0"/>
              </a:rPr>
              <a:t>Limited non-verbal cues</a:t>
            </a:r>
            <a:r>
              <a:rPr lang="en-IN" sz="1200" kern="0" dirty="0">
                <a:solidFill>
                  <a:srgbClr val="000000"/>
                </a:solidFill>
                <a:latin typeface="EYInterstate Light" panose="02000506000000020004" pitchFamily="2" charset="0"/>
              </a:rPr>
              <a:t>: Telepsychiatry consultations lack some non-verbal cues, impacting psychiatrists' ability to assess patients accurately.</a:t>
            </a:r>
          </a:p>
          <a:p>
            <a:pPr marL="171450" indent="-171450" algn="just">
              <a:lnSpc>
                <a:spcPct val="95000"/>
              </a:lnSpc>
              <a:spcAft>
                <a:spcPts val="800"/>
              </a:spcAft>
              <a:buClr>
                <a:srgbClr val="FFE500"/>
              </a:buClr>
              <a:buSzPct val="70000"/>
              <a:buFont typeface="Arial" pitchFamily="34" charset="0"/>
              <a:buChar char="►"/>
              <a:defRPr/>
            </a:pPr>
            <a:r>
              <a:rPr lang="en-IN" sz="1200" b="1" kern="0" dirty="0">
                <a:solidFill>
                  <a:srgbClr val="000000"/>
                </a:solidFill>
                <a:latin typeface="EYInterstate Light" panose="02000506000000020004" pitchFamily="2" charset="0"/>
              </a:rPr>
              <a:t>Technical difficulties</a:t>
            </a:r>
            <a:r>
              <a:rPr lang="en-IN" sz="1200" kern="0" dirty="0">
                <a:solidFill>
                  <a:srgbClr val="000000"/>
                </a:solidFill>
                <a:latin typeface="EYInterstate Light" panose="02000506000000020004" pitchFamily="2" charset="0"/>
              </a:rPr>
              <a:t>: Connectivity issues and platform glitches frustrate psychiatrists and hinder effective communication.</a:t>
            </a:r>
          </a:p>
          <a:p>
            <a:pPr marL="0" indent="0" algn="just">
              <a:lnSpc>
                <a:spcPct val="110000"/>
              </a:lnSpc>
              <a:buNone/>
            </a:pPr>
            <a:r>
              <a:rPr lang="en-IN" sz="1200" b="1" dirty="0">
                <a:solidFill>
                  <a:srgbClr val="374151"/>
                </a:solidFill>
                <a:latin typeface="Times New Roman" panose="02020603050405020304" pitchFamily="18" charset="0"/>
                <a:cs typeface="Times New Roman" panose="02020603050405020304" pitchFamily="18" charset="0"/>
              </a:rPr>
              <a:t>Digital Interventions:</a:t>
            </a:r>
          </a:p>
          <a:p>
            <a:pPr marL="171450" indent="-171450" algn="just">
              <a:lnSpc>
                <a:spcPct val="95000"/>
              </a:lnSpc>
              <a:spcAft>
                <a:spcPts val="800"/>
              </a:spcAft>
              <a:buClr>
                <a:srgbClr val="FFE500"/>
              </a:buClr>
              <a:buSzPct val="70000"/>
              <a:buFont typeface="Arial" pitchFamily="34" charset="0"/>
              <a:buChar char="►"/>
              <a:defRPr/>
            </a:pPr>
            <a:r>
              <a:rPr lang="en-IN" sz="1200" b="1" kern="0" dirty="0">
                <a:solidFill>
                  <a:srgbClr val="000000"/>
                </a:solidFill>
                <a:latin typeface="EYInterstate Light" panose="02000506000000020004" pitchFamily="2" charset="0"/>
              </a:rPr>
              <a:t>Enhanced video conferencing capabilities</a:t>
            </a:r>
            <a:r>
              <a:rPr lang="en-IN" sz="1200" kern="0" dirty="0">
                <a:solidFill>
                  <a:srgbClr val="000000"/>
                </a:solidFill>
                <a:latin typeface="EYInterstate Light" panose="02000506000000020004" pitchFamily="2" charset="0"/>
              </a:rPr>
              <a:t>: High-quality video and audio capabilities can facilitate better communication.</a:t>
            </a:r>
          </a:p>
          <a:p>
            <a:pPr marL="171450" indent="-171450" algn="just">
              <a:lnSpc>
                <a:spcPct val="95000"/>
              </a:lnSpc>
              <a:spcAft>
                <a:spcPts val="800"/>
              </a:spcAft>
              <a:buClr>
                <a:srgbClr val="FFE500"/>
              </a:buClr>
              <a:buSzPct val="70000"/>
              <a:buFont typeface="Arial" pitchFamily="34" charset="0"/>
              <a:buChar char="►"/>
              <a:defRPr/>
            </a:pPr>
            <a:r>
              <a:rPr lang="en-IN" sz="1200" b="1" kern="0" dirty="0">
                <a:solidFill>
                  <a:srgbClr val="000000"/>
                </a:solidFill>
                <a:latin typeface="EYInterstate Light" panose="02000506000000020004" pitchFamily="2" charset="0"/>
              </a:rPr>
              <a:t>Technical support and training</a:t>
            </a:r>
            <a:r>
              <a:rPr lang="en-IN" sz="1200" kern="0" dirty="0">
                <a:solidFill>
                  <a:srgbClr val="000000"/>
                </a:solidFill>
                <a:latin typeface="EYInterstate Light" panose="02000506000000020004" pitchFamily="2" charset="0"/>
              </a:rPr>
              <a:t>: Comprehensive technical support and training can mitigate challenges associated with technical difficulties.</a:t>
            </a:r>
          </a:p>
          <a:p>
            <a:pPr marL="171450" marR="0" lvl="0" indent="-171450" defTabSz="914400" eaLnBrk="1" fontAlgn="auto" latinLnBrk="0" hangingPunct="1">
              <a:lnSpc>
                <a:spcPct val="95000"/>
              </a:lnSpc>
              <a:spcBef>
                <a:spcPts val="0"/>
              </a:spcBef>
              <a:spcAft>
                <a:spcPts val="800"/>
              </a:spcAft>
              <a:buClr>
                <a:srgbClr val="FFE600"/>
              </a:buClr>
              <a:buSzPct val="70000"/>
              <a:buFont typeface="Arial" pitchFamily="34" charset="0"/>
              <a:buChar char="►"/>
              <a:tabLst/>
              <a:defRPr/>
            </a:pPr>
            <a:endParaRPr kumimoji="0" lang="en-US" sz="500" b="0" i="0" u="none" strike="noStrike" kern="0" cap="none" spc="0" normalizeH="0" baseline="0" noProof="0" dirty="0">
              <a:ln>
                <a:noFill/>
              </a:ln>
              <a:solidFill>
                <a:srgbClr val="000000"/>
              </a:solidFill>
              <a:effectLst/>
              <a:uLnTx/>
              <a:uFillTx/>
              <a:latin typeface="EYInterstate Light" panose="02000506000000020004" pitchFamily="2" charset="0"/>
            </a:endParaRPr>
          </a:p>
        </p:txBody>
      </p:sp>
      <p:sp>
        <p:nvSpPr>
          <p:cNvPr id="32" name="Ellipse 39" descr="Creative listing layouts&#10;4 Pointer layout">
            <a:extLst>
              <a:ext uri="{FF2B5EF4-FFF2-40B4-BE49-F238E27FC236}">
                <a16:creationId xmlns:a16="http://schemas.microsoft.com/office/drawing/2014/main" id="{0F96B77B-920E-41E0-ADA4-13D7C4E85B89}"/>
              </a:ext>
            </a:extLst>
          </p:cNvPr>
          <p:cNvSpPr/>
          <p:nvPr/>
        </p:nvSpPr>
        <p:spPr bwMode="gray">
          <a:xfrm>
            <a:off x="3231383" y="1111622"/>
            <a:ext cx="648610" cy="645901"/>
          </a:xfrm>
          <a:prstGeom prst="ellipse">
            <a:avLst/>
          </a:prstGeom>
          <a:solidFill>
            <a:srgbClr val="2E2E38">
              <a:lumMod val="60000"/>
              <a:lumOff val="40000"/>
            </a:srgbClr>
          </a:solidFill>
          <a:ln w="25400" cap="flat" cmpd="sng" algn="ctr">
            <a:noFill/>
            <a:prstDash val="solid"/>
            <a:headEnd/>
            <a:tailE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latin typeface="Arial"/>
            </a:endParaRPr>
          </a:p>
        </p:txBody>
      </p:sp>
      <p:sp>
        <p:nvSpPr>
          <p:cNvPr id="33" name="Ellipse 40" descr="Creative listing layouts&#10;4 Pointer layout">
            <a:extLst>
              <a:ext uri="{FF2B5EF4-FFF2-40B4-BE49-F238E27FC236}">
                <a16:creationId xmlns:a16="http://schemas.microsoft.com/office/drawing/2014/main" id="{8039F08B-30FC-4961-AFB4-21E5BAD0BDCA}"/>
              </a:ext>
            </a:extLst>
          </p:cNvPr>
          <p:cNvSpPr/>
          <p:nvPr/>
        </p:nvSpPr>
        <p:spPr bwMode="gray">
          <a:xfrm>
            <a:off x="3284746" y="1188107"/>
            <a:ext cx="541883" cy="497652"/>
          </a:xfrm>
          <a:prstGeom prst="ellipse">
            <a:avLst/>
          </a:prstGeom>
          <a:solidFill>
            <a:srgbClr val="FFFFFF"/>
          </a:solidFill>
          <a:ln w="25400" cap="flat" cmpd="sng" algn="ctr">
            <a:noFill/>
            <a:prstDash val="solid"/>
            <a:headEnd/>
            <a:tailEnd/>
          </a:ln>
          <a:effectLst/>
        </p:spPr>
        <p:txBody>
          <a:bodyPr lIns="0" tIns="0" rIns="0" bIns="0" rtlCol="0" anchor="ctr"/>
          <a:lstStyle/>
          <a:p>
            <a:pPr algn="ctr">
              <a:defRPr/>
            </a:pPr>
            <a:r>
              <a:rPr lang="de-DE" sz="3200" b="1" kern="0" dirty="0">
                <a:solidFill>
                  <a:srgbClr val="2E2E38"/>
                </a:solidFill>
                <a:latin typeface="EYInterstate Light" panose="02000506000000020004" pitchFamily="2" charset="0"/>
              </a:rPr>
              <a:t>2</a:t>
            </a:r>
          </a:p>
        </p:txBody>
      </p:sp>
      <p:sp>
        <p:nvSpPr>
          <p:cNvPr id="34" name="AutoShape 9" descr="Creative listing layouts&#10;4 Pointer layout">
            <a:extLst>
              <a:ext uri="{FF2B5EF4-FFF2-40B4-BE49-F238E27FC236}">
                <a16:creationId xmlns:a16="http://schemas.microsoft.com/office/drawing/2014/main" id="{B0D50C2F-922B-47A0-9347-E51F301F6A4B}"/>
              </a:ext>
            </a:extLst>
          </p:cNvPr>
          <p:cNvSpPr>
            <a:spLocks noChangeArrowheads="1"/>
          </p:cNvSpPr>
          <p:nvPr/>
        </p:nvSpPr>
        <p:spPr bwMode="gray">
          <a:xfrm>
            <a:off x="6032857" y="1545021"/>
            <a:ext cx="2941981" cy="1135954"/>
          </a:xfrm>
          <a:prstGeom prst="chevron">
            <a:avLst>
              <a:gd name="adj" fmla="val 14683"/>
            </a:avLst>
          </a:prstGeom>
          <a:solidFill>
            <a:srgbClr val="FFE600"/>
          </a:solidFill>
          <a:ln w="25400" cap="flat" cmpd="sng" algn="ctr">
            <a:noFill/>
            <a:prstDash val="solid"/>
            <a:headEnd/>
            <a:tailEnd/>
          </a:ln>
          <a:effectLst/>
        </p:spPr>
        <p:txBody>
          <a:bodyPr rtlCol="0" anchor="ctr"/>
          <a:lstStyle/>
          <a:p>
            <a:pPr algn="ctr">
              <a:lnSpc>
                <a:spcPct val="110000"/>
              </a:lnSpc>
            </a:pPr>
            <a:r>
              <a:rPr lang="en-IN" sz="2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Theme 3: Patient Management</a:t>
            </a:r>
          </a:p>
        </p:txBody>
      </p:sp>
      <p:sp>
        <p:nvSpPr>
          <p:cNvPr id="35" name="Rectangle 16" descr="Creative listing layouts&#10;4 Pointer layout">
            <a:extLst>
              <a:ext uri="{FF2B5EF4-FFF2-40B4-BE49-F238E27FC236}">
                <a16:creationId xmlns:a16="http://schemas.microsoft.com/office/drawing/2014/main" id="{334B3C26-57D9-4A7C-9C97-F6CFC6D73C71}"/>
              </a:ext>
            </a:extLst>
          </p:cNvPr>
          <p:cNvSpPr>
            <a:spLocks noChangeArrowheads="1"/>
          </p:cNvSpPr>
          <p:nvPr/>
        </p:nvSpPr>
        <p:spPr bwMode="gray">
          <a:xfrm>
            <a:off x="6032514" y="2675099"/>
            <a:ext cx="2780111" cy="4014116"/>
          </a:xfrm>
          <a:prstGeom prst="rect">
            <a:avLst/>
          </a:prstGeom>
          <a:noFill/>
          <a:ln w="25400" cap="flat" cmpd="sng" algn="ctr">
            <a:solidFill>
              <a:srgbClr val="FFE600"/>
            </a:solidFill>
            <a:prstDash val="solid"/>
            <a:headEnd/>
            <a:tailEnd/>
          </a:ln>
          <a:effectLst/>
        </p:spPr>
        <p:txBody>
          <a:bodyPr lIns="72000" tIns="72000" rIns="72000" bIns="72000" anchor="t" anchorCtr="0"/>
          <a:lstStyle/>
          <a:p>
            <a:r>
              <a:rPr lang="en-IN" sz="1200" b="1" i="0" dirty="0">
                <a:solidFill>
                  <a:srgbClr val="374151"/>
                </a:solidFill>
                <a:effectLst/>
                <a:latin typeface="Times New Roman" panose="02020603050405020304" pitchFamily="18" charset="0"/>
                <a:cs typeface="Times New Roman" panose="02020603050405020304" pitchFamily="18" charset="0"/>
              </a:rPr>
              <a:t>Barriers/Challenges:</a:t>
            </a:r>
          </a:p>
          <a:p>
            <a:pPr marL="171450" indent="-171450" algn="just">
              <a:lnSpc>
                <a:spcPct val="95000"/>
              </a:lnSpc>
              <a:spcAft>
                <a:spcPts val="800"/>
              </a:spcAft>
              <a:buClr>
                <a:srgbClr val="FFE500"/>
              </a:buClr>
              <a:buSzPct val="70000"/>
              <a:buFont typeface="Arial" pitchFamily="34" charset="0"/>
              <a:buChar char="►"/>
              <a:defRPr/>
            </a:pPr>
            <a:r>
              <a:rPr lang="en-IN" sz="1200" b="1" kern="0" dirty="0">
                <a:solidFill>
                  <a:srgbClr val="000000"/>
                </a:solidFill>
                <a:latin typeface="EYInterstate Light" panose="02000506000000020004" pitchFamily="2" charset="0"/>
              </a:rPr>
              <a:t>Limited physical examination</a:t>
            </a:r>
            <a:r>
              <a:rPr lang="en-IN" sz="1200" kern="0" dirty="0">
                <a:solidFill>
                  <a:srgbClr val="000000"/>
                </a:solidFill>
                <a:latin typeface="EYInterstate Light" panose="02000506000000020004" pitchFamily="2" charset="0"/>
              </a:rPr>
              <a:t>: Telepsychiatry limits physical examinations, affecting accurate diagnosis and treatment monitoring.</a:t>
            </a:r>
          </a:p>
          <a:p>
            <a:pPr marL="171450" indent="-171450" algn="just">
              <a:lnSpc>
                <a:spcPct val="95000"/>
              </a:lnSpc>
              <a:spcAft>
                <a:spcPts val="800"/>
              </a:spcAft>
              <a:buClr>
                <a:srgbClr val="FFE500"/>
              </a:buClr>
              <a:buSzPct val="70000"/>
              <a:buFont typeface="Arial" pitchFamily="34" charset="0"/>
              <a:buChar char="►"/>
              <a:defRPr/>
            </a:pPr>
            <a:r>
              <a:rPr lang="en-IN" sz="1200" b="1" kern="0" dirty="0">
                <a:solidFill>
                  <a:srgbClr val="000000"/>
                </a:solidFill>
                <a:latin typeface="EYInterstate Light" panose="02000506000000020004" pitchFamily="2" charset="0"/>
              </a:rPr>
              <a:t>Lack of access to emergency services</a:t>
            </a:r>
            <a:r>
              <a:rPr lang="en-IN" sz="1200" kern="0" dirty="0">
                <a:solidFill>
                  <a:srgbClr val="000000"/>
                </a:solidFill>
                <a:latin typeface="EYInterstate Light" panose="02000506000000020004" pitchFamily="2" charset="0"/>
              </a:rPr>
              <a:t>: Immediate access to emergency services may be limited in telepsychiatry.</a:t>
            </a:r>
          </a:p>
          <a:p>
            <a:r>
              <a:rPr lang="en-IN" sz="1200" b="1" i="0" dirty="0">
                <a:solidFill>
                  <a:srgbClr val="374151"/>
                </a:solidFill>
                <a:effectLst/>
                <a:latin typeface="Times New Roman" panose="02020603050405020304" pitchFamily="18" charset="0"/>
                <a:cs typeface="Times New Roman" panose="02020603050405020304" pitchFamily="18" charset="0"/>
              </a:rPr>
              <a:t>Digital Interventions:</a:t>
            </a:r>
          </a:p>
          <a:p>
            <a:pPr marL="171450" indent="-171450" algn="just">
              <a:lnSpc>
                <a:spcPct val="95000"/>
              </a:lnSpc>
              <a:spcAft>
                <a:spcPts val="800"/>
              </a:spcAft>
              <a:buClr>
                <a:srgbClr val="FFE500"/>
              </a:buClr>
              <a:buSzPct val="70000"/>
              <a:buFont typeface="Arial" pitchFamily="34" charset="0"/>
              <a:buChar char="►"/>
              <a:defRPr/>
            </a:pPr>
            <a:r>
              <a:rPr lang="en-IN" sz="1200" b="1" kern="0" dirty="0">
                <a:solidFill>
                  <a:srgbClr val="000000"/>
                </a:solidFill>
                <a:latin typeface="EYInterstate Light" panose="02000506000000020004" pitchFamily="2" charset="0"/>
              </a:rPr>
              <a:t>Integration with local healthcare providers</a:t>
            </a:r>
            <a:r>
              <a:rPr lang="en-IN" sz="1200" kern="0" dirty="0">
                <a:solidFill>
                  <a:srgbClr val="000000"/>
                </a:solidFill>
                <a:latin typeface="EYInterstate Light" panose="02000506000000020004" pitchFamily="2" charset="0"/>
              </a:rPr>
              <a:t>: Collaboration with local providers can facilitate physical examinations and access to emergency services.</a:t>
            </a:r>
          </a:p>
          <a:p>
            <a:pPr marL="171450" lvl="1" indent="-171450" algn="just">
              <a:lnSpc>
                <a:spcPct val="95000"/>
              </a:lnSpc>
              <a:spcAft>
                <a:spcPts val="800"/>
              </a:spcAft>
              <a:buClr>
                <a:srgbClr val="FFE500"/>
              </a:buClr>
              <a:buSzPct val="70000"/>
              <a:buFont typeface="Arial" pitchFamily="34" charset="0"/>
              <a:buChar char="►"/>
              <a:defRPr/>
            </a:pPr>
            <a:r>
              <a:rPr lang="en-IN" sz="1200" b="1" kern="0" dirty="0">
                <a:solidFill>
                  <a:srgbClr val="000000"/>
                </a:solidFill>
                <a:latin typeface="EYInterstate Light" panose="02000506000000020004" pitchFamily="2" charset="0"/>
              </a:rPr>
              <a:t>Emergency protocols and backup plans</a:t>
            </a:r>
            <a:r>
              <a:rPr lang="en-IN" sz="1200" kern="0" dirty="0">
                <a:solidFill>
                  <a:srgbClr val="000000"/>
                </a:solidFill>
                <a:latin typeface="EYInterstate Light" panose="02000506000000020004" pitchFamily="2" charset="0"/>
              </a:rPr>
              <a:t>: Developing protocols and backup plans ensures patient safety during emergencies.</a:t>
            </a:r>
          </a:p>
          <a:p>
            <a:pPr lvl="1" algn="l"/>
            <a:endParaRPr lang="en-IN" sz="900" b="0" i="0" dirty="0">
              <a:solidFill>
                <a:srgbClr val="374151"/>
              </a:solidFill>
              <a:effectLst/>
              <a:latin typeface="Söhne"/>
            </a:endParaRPr>
          </a:p>
        </p:txBody>
      </p:sp>
      <p:sp>
        <p:nvSpPr>
          <p:cNvPr id="36" name="Ellipse 47" descr="Creative listing layouts&#10;4 Pointer layout">
            <a:extLst>
              <a:ext uri="{FF2B5EF4-FFF2-40B4-BE49-F238E27FC236}">
                <a16:creationId xmlns:a16="http://schemas.microsoft.com/office/drawing/2014/main" id="{387DB50F-63D8-41EC-9B63-C255CC7FDA9F}"/>
              </a:ext>
            </a:extLst>
          </p:cNvPr>
          <p:cNvSpPr/>
          <p:nvPr/>
        </p:nvSpPr>
        <p:spPr bwMode="gray">
          <a:xfrm>
            <a:off x="5949806" y="1111622"/>
            <a:ext cx="716089" cy="739444"/>
          </a:xfrm>
          <a:prstGeom prst="ellipse">
            <a:avLst/>
          </a:prstGeom>
          <a:solidFill>
            <a:srgbClr val="FFE600"/>
          </a:solidFill>
          <a:ln w="25400" cap="flat" cmpd="sng" algn="ctr">
            <a:noFill/>
            <a:prstDash val="solid"/>
            <a:headEnd/>
            <a:tailE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latin typeface="Arial"/>
            </a:endParaRPr>
          </a:p>
        </p:txBody>
      </p:sp>
      <p:sp>
        <p:nvSpPr>
          <p:cNvPr id="37" name="Ellipse 48" descr="Creative listing layouts&#10;4 Pointer layout">
            <a:extLst>
              <a:ext uri="{FF2B5EF4-FFF2-40B4-BE49-F238E27FC236}">
                <a16:creationId xmlns:a16="http://schemas.microsoft.com/office/drawing/2014/main" id="{1E5369E5-E369-47E7-9284-124D8E171D8D}"/>
              </a:ext>
            </a:extLst>
          </p:cNvPr>
          <p:cNvSpPr/>
          <p:nvPr/>
        </p:nvSpPr>
        <p:spPr bwMode="gray">
          <a:xfrm>
            <a:off x="6023789" y="1188107"/>
            <a:ext cx="559041" cy="528766"/>
          </a:xfrm>
          <a:prstGeom prst="ellipse">
            <a:avLst/>
          </a:prstGeom>
          <a:solidFill>
            <a:srgbClr val="FFFFFF"/>
          </a:solidFill>
          <a:ln w="25400" cap="flat" cmpd="sng" algn="ctr">
            <a:noFill/>
            <a:prstDash val="solid"/>
            <a:headEnd/>
            <a:tailEnd/>
          </a:ln>
          <a:effectLst/>
        </p:spPr>
        <p:txBody>
          <a:bodyPr lIns="0" tIns="0" rIns="0" bIns="0" rtlCol="0" anchor="ctr"/>
          <a:lstStyle/>
          <a:p>
            <a:pPr algn="ctr">
              <a:defRPr/>
            </a:pPr>
            <a:r>
              <a:rPr lang="de-DE" sz="3200" b="1" kern="0" dirty="0">
                <a:solidFill>
                  <a:srgbClr val="2E2E38"/>
                </a:solidFill>
                <a:latin typeface="EYInterstate Light" panose="02000506000000020004" pitchFamily="2" charset="0"/>
              </a:rPr>
              <a:t>3</a:t>
            </a:r>
          </a:p>
        </p:txBody>
      </p:sp>
      <p:sp>
        <p:nvSpPr>
          <p:cNvPr id="38" name="AutoShape 8" descr="Creative listing layouts&#10;4 Pointer layout">
            <a:extLst>
              <a:ext uri="{FF2B5EF4-FFF2-40B4-BE49-F238E27FC236}">
                <a16:creationId xmlns:a16="http://schemas.microsoft.com/office/drawing/2014/main" id="{363BDCD1-DF18-4C68-8DDD-9A742FF92282}"/>
              </a:ext>
            </a:extLst>
          </p:cNvPr>
          <p:cNvSpPr>
            <a:spLocks noChangeArrowheads="1"/>
          </p:cNvSpPr>
          <p:nvPr/>
        </p:nvSpPr>
        <p:spPr bwMode="gray">
          <a:xfrm>
            <a:off x="8928230" y="1545021"/>
            <a:ext cx="3206378" cy="1130078"/>
          </a:xfrm>
          <a:prstGeom prst="chevron">
            <a:avLst>
              <a:gd name="adj" fmla="val 15395"/>
            </a:avLst>
          </a:prstGeom>
          <a:solidFill>
            <a:srgbClr val="2E2E38">
              <a:lumMod val="60000"/>
              <a:lumOff val="40000"/>
            </a:srgbClr>
          </a:solidFill>
          <a:ln w="25400" cap="flat" cmpd="sng" algn="ctr">
            <a:noFill/>
            <a:prstDash val="solid"/>
            <a:headEnd/>
            <a:tailEnd/>
          </a:ln>
          <a:effectLst/>
        </p:spPr>
        <p:txBody>
          <a:bodyPr lIns="108000" tIns="72000" rIns="108000" bIns="72000" anchor="ctr"/>
          <a:lstStyle/>
          <a:p>
            <a:pPr algn="ctr">
              <a:lnSpc>
                <a:spcPct val="110000"/>
              </a:lnSpc>
            </a:pPr>
            <a:r>
              <a:rPr lang="en-IN" sz="19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Theme 4: Security or Confidentiality Issues</a:t>
            </a:r>
          </a:p>
        </p:txBody>
      </p:sp>
      <p:sp>
        <p:nvSpPr>
          <p:cNvPr id="39" name="Rectangle 17" descr="Creative listing layouts&#10;4 Pointer layout">
            <a:extLst>
              <a:ext uri="{FF2B5EF4-FFF2-40B4-BE49-F238E27FC236}">
                <a16:creationId xmlns:a16="http://schemas.microsoft.com/office/drawing/2014/main" id="{5B8167E5-1F29-42E7-ADA0-B447EDC61BEF}"/>
              </a:ext>
            </a:extLst>
          </p:cNvPr>
          <p:cNvSpPr>
            <a:spLocks noChangeArrowheads="1"/>
          </p:cNvSpPr>
          <p:nvPr/>
        </p:nvSpPr>
        <p:spPr bwMode="gray">
          <a:xfrm>
            <a:off x="8938740" y="2675099"/>
            <a:ext cx="3009383" cy="4014116"/>
          </a:xfrm>
          <a:prstGeom prst="rect">
            <a:avLst/>
          </a:prstGeom>
          <a:noFill/>
          <a:ln w="25400" cap="flat" cmpd="sng" algn="ctr">
            <a:solidFill>
              <a:srgbClr val="2E2E38">
                <a:lumMod val="60000"/>
                <a:lumOff val="40000"/>
              </a:srgbClr>
            </a:solidFill>
            <a:prstDash val="solid"/>
            <a:headEnd/>
            <a:tailEnd/>
          </a:ln>
          <a:effectLst/>
        </p:spPr>
        <p:txBody>
          <a:bodyPr lIns="72000" tIns="72000" rIns="72000" bIns="72000" anchor="t" anchorCtr="0"/>
          <a:lstStyle/>
          <a:p>
            <a:pPr marL="0" lvl="1" algn="just">
              <a:lnSpc>
                <a:spcPct val="110000"/>
              </a:lnSpc>
            </a:pPr>
            <a:r>
              <a:rPr lang="en-IN" sz="1200" b="1" dirty="0">
                <a:solidFill>
                  <a:srgbClr val="374151"/>
                </a:solidFill>
                <a:latin typeface="Times New Roman" panose="02020603050405020304" pitchFamily="18" charset="0"/>
                <a:cs typeface="Times New Roman" panose="02020603050405020304" pitchFamily="18" charset="0"/>
              </a:rPr>
              <a:t>Barriers/Challenges:</a:t>
            </a:r>
          </a:p>
          <a:p>
            <a:pPr marL="171450" lvl="1" indent="-171450" algn="just">
              <a:lnSpc>
                <a:spcPct val="95000"/>
              </a:lnSpc>
              <a:spcAft>
                <a:spcPts val="800"/>
              </a:spcAft>
              <a:buClr>
                <a:srgbClr val="FFE500"/>
              </a:buClr>
              <a:buSzPct val="70000"/>
              <a:buFont typeface="Arial" pitchFamily="34" charset="0"/>
              <a:buChar char="►"/>
              <a:defRPr/>
            </a:pPr>
            <a:r>
              <a:rPr lang="en-IN" sz="1200" b="1" kern="0" dirty="0">
                <a:solidFill>
                  <a:srgbClr val="000000"/>
                </a:solidFill>
                <a:latin typeface="EYInterstate Light" panose="02000506000000020004" pitchFamily="2" charset="0"/>
              </a:rPr>
              <a:t>Data privacy concerns</a:t>
            </a:r>
            <a:r>
              <a:rPr lang="en-IN" sz="1200" kern="0" dirty="0">
                <a:solidFill>
                  <a:srgbClr val="000000"/>
                </a:solidFill>
                <a:latin typeface="EYInterstate Light" panose="02000506000000020004" pitchFamily="2" charset="0"/>
              </a:rPr>
              <a:t>: Patients have concerns about sharing sensitive information on digital platforms.</a:t>
            </a:r>
          </a:p>
          <a:p>
            <a:pPr marL="171450" lvl="1" indent="-171450" algn="just">
              <a:lnSpc>
                <a:spcPct val="95000"/>
              </a:lnSpc>
              <a:spcAft>
                <a:spcPts val="800"/>
              </a:spcAft>
              <a:buClr>
                <a:srgbClr val="FFE500"/>
              </a:buClr>
              <a:buSzPct val="70000"/>
              <a:buFont typeface="Arial" pitchFamily="34" charset="0"/>
              <a:buChar char="►"/>
              <a:defRPr/>
            </a:pPr>
            <a:r>
              <a:rPr lang="en-IN" sz="1200" b="1" kern="0" dirty="0">
                <a:solidFill>
                  <a:srgbClr val="000000"/>
                </a:solidFill>
                <a:latin typeface="EYInterstate Light" panose="02000506000000020004" pitchFamily="2" charset="0"/>
              </a:rPr>
              <a:t>Platform vulnerabilities</a:t>
            </a:r>
            <a:r>
              <a:rPr lang="en-IN" sz="1200" kern="0" dirty="0">
                <a:solidFill>
                  <a:srgbClr val="000000"/>
                </a:solidFill>
                <a:latin typeface="EYInterstate Light" panose="02000506000000020004" pitchFamily="2" charset="0"/>
              </a:rPr>
              <a:t>: Data breaches and unauthorized access compromise patient security.</a:t>
            </a:r>
          </a:p>
          <a:p>
            <a:pPr marL="0" lvl="1" algn="just">
              <a:lnSpc>
                <a:spcPct val="110000"/>
              </a:lnSpc>
            </a:pPr>
            <a:r>
              <a:rPr lang="en-IN" sz="1200" b="1" dirty="0">
                <a:solidFill>
                  <a:srgbClr val="374151"/>
                </a:solidFill>
                <a:latin typeface="Times New Roman" panose="02020603050405020304" pitchFamily="18" charset="0"/>
                <a:cs typeface="Times New Roman" panose="02020603050405020304" pitchFamily="18" charset="0"/>
              </a:rPr>
              <a:t>Digital Interventions:</a:t>
            </a:r>
          </a:p>
          <a:p>
            <a:pPr marL="171450" lvl="1" indent="-171450" algn="just">
              <a:lnSpc>
                <a:spcPct val="95000"/>
              </a:lnSpc>
              <a:spcAft>
                <a:spcPts val="800"/>
              </a:spcAft>
              <a:buClr>
                <a:srgbClr val="FFE500"/>
              </a:buClr>
              <a:buSzPct val="70000"/>
              <a:buFont typeface="Arial" pitchFamily="34" charset="0"/>
              <a:buChar char="►"/>
              <a:defRPr/>
            </a:pPr>
            <a:r>
              <a:rPr lang="en-IN" sz="1200" b="1" kern="0" dirty="0">
                <a:solidFill>
                  <a:srgbClr val="000000"/>
                </a:solidFill>
                <a:latin typeface="EYInterstate Light" panose="02000506000000020004" pitchFamily="2" charset="0"/>
              </a:rPr>
              <a:t>Secure and encrypted platforms</a:t>
            </a:r>
            <a:r>
              <a:rPr lang="en-IN" sz="1200" kern="0" dirty="0">
                <a:solidFill>
                  <a:srgbClr val="000000"/>
                </a:solidFill>
                <a:latin typeface="EYInterstate Light" panose="02000506000000020004" pitchFamily="2" charset="0"/>
              </a:rPr>
              <a:t>: Implementing platforms with robust security measures addresses data privacy concerns.</a:t>
            </a:r>
          </a:p>
          <a:p>
            <a:pPr marL="171450" lvl="1" indent="-171450" algn="just">
              <a:lnSpc>
                <a:spcPct val="95000"/>
              </a:lnSpc>
              <a:spcAft>
                <a:spcPts val="800"/>
              </a:spcAft>
              <a:buClr>
                <a:srgbClr val="FFE500"/>
              </a:buClr>
              <a:buSzPct val="70000"/>
              <a:buFont typeface="Arial" pitchFamily="34" charset="0"/>
              <a:buChar char="►"/>
              <a:defRPr/>
            </a:pPr>
            <a:r>
              <a:rPr lang="en-IN" sz="1200" b="1" kern="0" dirty="0">
                <a:solidFill>
                  <a:srgbClr val="000000"/>
                </a:solidFill>
                <a:latin typeface="EYInterstate Light" panose="02000506000000020004" pitchFamily="2" charset="0"/>
              </a:rPr>
              <a:t>Training on privacy and security</a:t>
            </a:r>
            <a:r>
              <a:rPr lang="en-IN" sz="1200" kern="0" dirty="0">
                <a:solidFill>
                  <a:srgbClr val="000000"/>
                </a:solidFill>
                <a:latin typeface="EYInterstate Light" panose="02000506000000020004" pitchFamily="2" charset="0"/>
              </a:rPr>
              <a:t>: Education on best practices ensures adherence to confidentiality standards.</a:t>
            </a:r>
          </a:p>
        </p:txBody>
      </p:sp>
      <p:sp>
        <p:nvSpPr>
          <p:cNvPr id="40" name="Ellipse 68" descr="Creative listing layouts&#10;4 Pointer layout">
            <a:extLst>
              <a:ext uri="{FF2B5EF4-FFF2-40B4-BE49-F238E27FC236}">
                <a16:creationId xmlns:a16="http://schemas.microsoft.com/office/drawing/2014/main" id="{EA6E45B7-059D-449E-9CF6-BB10CDDB64BC}"/>
              </a:ext>
            </a:extLst>
          </p:cNvPr>
          <p:cNvSpPr/>
          <p:nvPr/>
        </p:nvSpPr>
        <p:spPr bwMode="gray">
          <a:xfrm>
            <a:off x="8926911" y="1128144"/>
            <a:ext cx="716089" cy="671808"/>
          </a:xfrm>
          <a:prstGeom prst="ellipse">
            <a:avLst/>
          </a:prstGeom>
          <a:solidFill>
            <a:srgbClr val="2E2E38">
              <a:lumMod val="60000"/>
              <a:lumOff val="40000"/>
            </a:srgbClr>
          </a:solidFill>
          <a:ln w="25400" cap="flat" cmpd="sng" algn="ctr">
            <a:noFill/>
            <a:prstDash val="solid"/>
            <a:headEnd/>
            <a:tailE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latin typeface="Arial"/>
            </a:endParaRPr>
          </a:p>
        </p:txBody>
      </p:sp>
      <p:sp>
        <p:nvSpPr>
          <p:cNvPr id="41" name="Ellipse 69" descr="Creative listing layouts&#10;4 Pointer layout">
            <a:extLst>
              <a:ext uri="{FF2B5EF4-FFF2-40B4-BE49-F238E27FC236}">
                <a16:creationId xmlns:a16="http://schemas.microsoft.com/office/drawing/2014/main" id="{A84F2E77-50D2-43AB-ADB9-1D51A8368636}"/>
              </a:ext>
            </a:extLst>
          </p:cNvPr>
          <p:cNvSpPr/>
          <p:nvPr/>
        </p:nvSpPr>
        <p:spPr bwMode="gray">
          <a:xfrm>
            <a:off x="8995858" y="1203426"/>
            <a:ext cx="571651" cy="554098"/>
          </a:xfrm>
          <a:prstGeom prst="ellipse">
            <a:avLst/>
          </a:prstGeom>
          <a:solidFill>
            <a:srgbClr val="FFFFFF"/>
          </a:solidFill>
          <a:ln w="25400" cap="flat" cmpd="sng" algn="ctr">
            <a:noFill/>
            <a:prstDash val="solid"/>
            <a:headEnd/>
            <a:tailEnd/>
          </a:ln>
          <a:effectLst/>
        </p:spPr>
        <p:txBody>
          <a:bodyPr lIns="0" tIns="0" rIns="0" bIns="0" rtlCol="0" anchor="ctr"/>
          <a:lstStyle/>
          <a:p>
            <a:pPr algn="ctr">
              <a:defRPr/>
            </a:pPr>
            <a:r>
              <a:rPr lang="de-DE" sz="3200" b="1" kern="0" dirty="0">
                <a:solidFill>
                  <a:srgbClr val="2E2E38"/>
                </a:solidFill>
                <a:latin typeface="EYInterstate Light" panose="02000506000000020004" pitchFamily="2" charset="0"/>
              </a:rPr>
              <a:t>4</a:t>
            </a:r>
          </a:p>
        </p:txBody>
      </p:sp>
    </p:spTree>
    <p:extLst>
      <p:ext uri="{BB962C8B-B14F-4D97-AF65-F5344CB8AC3E}">
        <p14:creationId xmlns:p14="http://schemas.microsoft.com/office/powerpoint/2010/main" val="1068885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51858"/>
            <a:ext cx="10515600" cy="1325563"/>
          </a:xfrm>
        </p:spPr>
        <p:txBody>
          <a:bodyPr>
            <a:normAutofit/>
          </a:bodyPr>
          <a:lstStyle/>
          <a:p>
            <a:pPr algn="ctr"/>
            <a:r>
              <a:rPr lang="en-IN" sz="4000" b="1" dirty="0"/>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493986" y="1145819"/>
            <a:ext cx="11288111" cy="5691161"/>
          </a:xfrm>
        </p:spPr>
        <p:txBody>
          <a:bodyPr>
            <a:normAutofit fontScale="55000" lnSpcReduction="20000"/>
          </a:bodyPr>
          <a:lstStyle/>
          <a:p>
            <a:pPr marL="742950" indent="-742950" algn="l">
              <a:buFont typeface="+mj-lt"/>
              <a:buAutoNum type="arabicPeriod"/>
            </a:pPr>
            <a:r>
              <a:rPr lang="en-IN" sz="3600" b="1" i="0" dirty="0">
                <a:effectLst/>
                <a:latin typeface="Times New Roman" panose="02020603050405020304" pitchFamily="18" charset="0"/>
                <a:cs typeface="Times New Roman" panose="02020603050405020304" pitchFamily="18" charset="0"/>
              </a:rPr>
              <a:t>Barriers and Challenges </a:t>
            </a:r>
          </a:p>
          <a:p>
            <a:pPr marL="0" indent="0" algn="l">
              <a:buNone/>
            </a:pPr>
            <a:endParaRPr lang="en-IN" sz="1100" b="1" dirty="0">
              <a:latin typeface="Times New Roman" panose="02020603050405020304" pitchFamily="18" charset="0"/>
              <a:cs typeface="Times New Roman" panose="02020603050405020304" pitchFamily="18" charset="0"/>
            </a:endParaRPr>
          </a:p>
          <a:p>
            <a:pPr marL="0" indent="0" algn="l">
              <a:buNone/>
            </a:pPr>
            <a:r>
              <a:rPr lang="en-IN" sz="3100" b="1" dirty="0">
                <a:latin typeface="Times New Roman" panose="02020603050405020304" pitchFamily="18" charset="0"/>
                <a:cs typeface="Times New Roman" panose="02020603050405020304" pitchFamily="18" charset="0"/>
              </a:rPr>
              <a:t>F</a:t>
            </a:r>
            <a:r>
              <a:rPr lang="en-IN" sz="3100" b="1" i="0" dirty="0">
                <a:effectLst/>
                <a:latin typeface="Times New Roman" panose="02020603050405020304" pitchFamily="18" charset="0"/>
                <a:cs typeface="Times New Roman" panose="02020603050405020304" pitchFamily="18" charset="0"/>
              </a:rPr>
              <a:t>or Telepsychiatry Providers</a:t>
            </a:r>
          </a:p>
          <a:p>
            <a:pPr algn="l">
              <a:buFont typeface="Arial" panose="020B0604020202020204" pitchFamily="34" charset="0"/>
              <a:buChar char="•"/>
            </a:pPr>
            <a:r>
              <a:rPr lang="en-IN" sz="2900" b="0" i="0" dirty="0">
                <a:effectLst/>
                <a:latin typeface="Times New Roman" panose="02020603050405020304" pitchFamily="18" charset="0"/>
                <a:cs typeface="Times New Roman" panose="02020603050405020304" pitchFamily="18" charset="0"/>
              </a:rPr>
              <a:t>Technological issues: Software compatibility, connectivity problems, and technical glitches [3,4].</a:t>
            </a:r>
          </a:p>
          <a:p>
            <a:pPr algn="l">
              <a:buFont typeface="Arial" panose="020B0604020202020204" pitchFamily="34" charset="0"/>
              <a:buChar char="•"/>
            </a:pPr>
            <a:r>
              <a:rPr lang="en-IN" sz="2900" b="0" i="0" dirty="0">
                <a:effectLst/>
                <a:latin typeface="Times New Roman" panose="02020603050405020304" pitchFamily="18" charset="0"/>
                <a:cs typeface="Times New Roman" panose="02020603050405020304" pitchFamily="18" charset="0"/>
              </a:rPr>
              <a:t>Reimbursement and medicolegal concerns: Inadequate reimbursement and worries about liability [5].</a:t>
            </a:r>
          </a:p>
          <a:p>
            <a:pPr algn="l">
              <a:buFont typeface="Arial" panose="020B0604020202020204" pitchFamily="34" charset="0"/>
              <a:buChar char="•"/>
            </a:pPr>
            <a:r>
              <a:rPr lang="en-IN" sz="2900" b="0" i="0" dirty="0">
                <a:effectLst/>
                <a:latin typeface="Times New Roman" panose="02020603050405020304" pitchFamily="18" charset="0"/>
                <a:cs typeface="Times New Roman" panose="02020603050405020304" pitchFamily="18" charset="0"/>
              </a:rPr>
              <a:t>Psychiatrist satisfaction: Mixed findings, with some concerns about missing non-verbal cues and anxiety about technology [6].</a:t>
            </a:r>
          </a:p>
          <a:p>
            <a:pPr marL="0" indent="0" algn="l">
              <a:buNone/>
            </a:pPr>
            <a:endParaRPr lang="en-IN" sz="2700" b="1" dirty="0">
              <a:latin typeface="Times New Roman" panose="02020603050405020304" pitchFamily="18" charset="0"/>
              <a:cs typeface="Times New Roman" panose="02020603050405020304" pitchFamily="18" charset="0"/>
            </a:endParaRPr>
          </a:p>
          <a:p>
            <a:pPr marL="0" indent="0">
              <a:buNone/>
            </a:pPr>
            <a:r>
              <a:rPr lang="en-IN" sz="3100" b="1" dirty="0">
                <a:latin typeface="Times New Roman" panose="02020603050405020304" pitchFamily="18" charset="0"/>
                <a:cs typeface="Times New Roman" panose="02020603050405020304" pitchFamily="18" charset="0"/>
              </a:rPr>
              <a:t>For Psychiatric Patients</a:t>
            </a:r>
          </a:p>
          <a:p>
            <a:pPr algn="l">
              <a:buFont typeface="Arial" panose="020B0604020202020204" pitchFamily="34" charset="0"/>
              <a:buChar char="•"/>
            </a:pPr>
            <a:r>
              <a:rPr lang="en-IN" sz="2900" b="0" i="0" dirty="0">
                <a:effectLst/>
                <a:latin typeface="Times New Roman" panose="02020603050405020304" pitchFamily="18" charset="0"/>
                <a:cs typeface="Times New Roman" panose="02020603050405020304" pitchFamily="18" charset="0"/>
              </a:rPr>
              <a:t>Connectivity issues: Limited internet access in rural areas affecting seamless telepsychiatry services [5,6,7,11].</a:t>
            </a:r>
          </a:p>
          <a:p>
            <a:pPr algn="l">
              <a:buFont typeface="Arial" panose="020B0604020202020204" pitchFamily="34" charset="0"/>
              <a:buChar char="•"/>
            </a:pPr>
            <a:r>
              <a:rPr lang="en-IN" sz="2900" b="0" i="0" dirty="0">
                <a:effectLst/>
                <a:latin typeface="Times New Roman" panose="02020603050405020304" pitchFamily="18" charset="0"/>
                <a:cs typeface="Times New Roman" panose="02020603050405020304" pitchFamily="18" charset="0"/>
              </a:rPr>
              <a:t>Patient satisfaction: Ensuring high patient satisfaction with telepsychiatry by addressing connectivity and technical challenges [5,6].</a:t>
            </a:r>
          </a:p>
          <a:p>
            <a:pPr algn="l">
              <a:buFont typeface="Arial" panose="020B0604020202020204" pitchFamily="34" charset="0"/>
              <a:buChar char="•"/>
            </a:pPr>
            <a:r>
              <a:rPr lang="en-IN" sz="2900" b="0" i="0" dirty="0">
                <a:effectLst/>
                <a:latin typeface="Times New Roman" panose="02020603050405020304" pitchFamily="18" charset="0"/>
                <a:cs typeface="Times New Roman" panose="02020603050405020304" pitchFamily="18" charset="0"/>
              </a:rPr>
              <a:t>Patient management: Difficulty in conducting comprehensive assessments remotely and limited multidisciplinary collaboration [4,6].</a:t>
            </a:r>
          </a:p>
          <a:p>
            <a:pPr marL="0" indent="0" algn="l">
              <a:buNone/>
            </a:pPr>
            <a:endParaRPr lang="en-IN" sz="2900" b="0" i="0" dirty="0">
              <a:effectLst/>
              <a:latin typeface="Times New Roman" panose="02020603050405020304" pitchFamily="18" charset="0"/>
              <a:cs typeface="Times New Roman" panose="02020603050405020304" pitchFamily="18" charset="0"/>
            </a:endParaRPr>
          </a:p>
          <a:p>
            <a:pPr marL="742950" indent="-742950">
              <a:buFont typeface="+mj-lt"/>
              <a:buAutoNum type="arabicPeriod" startAt="2"/>
            </a:pPr>
            <a:r>
              <a:rPr lang="en-IN" sz="3600" b="1" dirty="0">
                <a:latin typeface="Times New Roman" panose="02020603050405020304" pitchFamily="18" charset="0"/>
                <a:cs typeface="Times New Roman" panose="02020603050405020304" pitchFamily="18" charset="0"/>
              </a:rPr>
              <a:t>Technology Interventions for Future Improvement</a:t>
            </a:r>
          </a:p>
          <a:p>
            <a:pPr algn="l">
              <a:buFont typeface="Arial" panose="020B0604020202020204" pitchFamily="34" charset="0"/>
              <a:buChar char="•"/>
            </a:pPr>
            <a:r>
              <a:rPr lang="en-IN" sz="2900" b="0" i="0" dirty="0">
                <a:effectLst/>
                <a:latin typeface="Times New Roman" panose="02020603050405020304" pitchFamily="18" charset="0"/>
                <a:cs typeface="Times New Roman" panose="02020603050405020304" pitchFamily="18" charset="0"/>
              </a:rPr>
              <a:t>Artificial Intelligence (AI): Automating administrative tasks, personalized treatment plans, and chatbots for support and information.</a:t>
            </a:r>
          </a:p>
          <a:p>
            <a:pPr algn="l">
              <a:buFont typeface="Arial" panose="020B0604020202020204" pitchFamily="34" charset="0"/>
              <a:buChar char="•"/>
            </a:pPr>
            <a:r>
              <a:rPr lang="en-IN" sz="2900" b="0" i="0" dirty="0">
                <a:effectLst/>
                <a:latin typeface="Times New Roman" panose="02020603050405020304" pitchFamily="18" charset="0"/>
                <a:cs typeface="Times New Roman" panose="02020603050405020304" pitchFamily="18" charset="0"/>
              </a:rPr>
              <a:t>Mobile Applications: User-friendly interfaces for secure messaging, appointment scheduling, and self-help resources.</a:t>
            </a:r>
          </a:p>
          <a:p>
            <a:pPr algn="l">
              <a:buFont typeface="Arial" panose="020B0604020202020204" pitchFamily="34" charset="0"/>
              <a:buChar char="•"/>
            </a:pPr>
            <a:r>
              <a:rPr lang="en-IN" sz="2900" b="0" i="0" dirty="0">
                <a:effectLst/>
                <a:latin typeface="Times New Roman" panose="02020603050405020304" pitchFamily="18" charset="0"/>
                <a:cs typeface="Times New Roman" panose="02020603050405020304" pitchFamily="18" charset="0"/>
              </a:rPr>
              <a:t>Remote Monitoring Devices: Continuous assessment of patient functioning, enabling personalized treatment adjustments.</a:t>
            </a:r>
          </a:p>
          <a:p>
            <a:pPr algn="l">
              <a:buFont typeface="Arial" panose="020B0604020202020204" pitchFamily="34" charset="0"/>
              <a:buChar char="•"/>
            </a:pPr>
            <a:r>
              <a:rPr lang="en-IN" sz="2900" b="0" i="0" dirty="0">
                <a:effectLst/>
                <a:latin typeface="Times New Roman" panose="02020603050405020304" pitchFamily="18" charset="0"/>
                <a:cs typeface="Times New Roman" panose="02020603050405020304" pitchFamily="18" charset="0"/>
              </a:rPr>
              <a:t>Telecollaboration Tools: Facilitating communication and interdisciplinary collaborations among healthcare professionals</a:t>
            </a:r>
            <a:r>
              <a:rPr lang="en-IN" sz="2900" b="0" i="0" dirty="0">
                <a:effectLst/>
                <a:latin typeface="Söhne"/>
              </a:rPr>
              <a:t>.</a:t>
            </a:r>
          </a:p>
          <a:p>
            <a:pPr marL="0" indent="0" algn="l">
              <a:buNone/>
            </a:pPr>
            <a:r>
              <a:rPr lang="en-IN" sz="2900" dirty="0">
                <a:latin typeface="Söhne"/>
              </a:rPr>
              <a:t>[2,5,6,9,11]</a:t>
            </a:r>
            <a:endParaRPr lang="en-IN" sz="2900" b="0" i="0" dirty="0">
              <a:effectLst/>
              <a:latin typeface="Söhne"/>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734206" cy="81628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8993"/>
            <a:ext cx="10515600" cy="1325563"/>
          </a:xfrm>
        </p:spPr>
        <p:txBody>
          <a:bodyPr>
            <a:normAutofit/>
          </a:bodyPr>
          <a:lstStyle/>
          <a:p>
            <a:pPr algn="ctr"/>
            <a:r>
              <a:rPr lang="en-IN" sz="4000"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1093080"/>
            <a:ext cx="10515600" cy="5659820"/>
          </a:xfrm>
        </p:spPr>
        <p:txBody>
          <a:bodyPr>
            <a:normAutofit lnSpcReduction="10000"/>
          </a:bodyPr>
          <a:lstStyle/>
          <a:p>
            <a:pPr marL="742950" indent="-742950">
              <a:lnSpc>
                <a:spcPct val="70000"/>
              </a:lnSpc>
              <a:buFont typeface="+mj-lt"/>
              <a:buAutoNum type="arabicPeriod" startAt="3"/>
            </a:pPr>
            <a:r>
              <a:rPr lang="en-IN" sz="2000" b="1" dirty="0">
                <a:latin typeface="Times New Roman" panose="02020603050405020304" pitchFamily="18" charset="0"/>
                <a:cs typeface="Times New Roman" panose="02020603050405020304" pitchFamily="18" charset="0"/>
              </a:rPr>
              <a:t>Current Trends in Telepsychiatry:</a:t>
            </a:r>
          </a:p>
          <a:p>
            <a:r>
              <a:rPr lang="en-IN" sz="1600" dirty="0">
                <a:latin typeface="Times New Roman" panose="02020603050405020304" pitchFamily="18" charset="0"/>
                <a:cs typeface="Times New Roman" panose="02020603050405020304" pitchFamily="18" charset="0"/>
              </a:rPr>
              <a:t>Services offered: Virtual consultations, remote assessments, medication management, and therapy sessions. </a:t>
            </a:r>
          </a:p>
          <a:p>
            <a:r>
              <a:rPr lang="en-IN" sz="1600" dirty="0">
                <a:latin typeface="Times New Roman" panose="02020603050405020304" pitchFamily="18" charset="0"/>
                <a:cs typeface="Times New Roman" panose="02020603050405020304" pitchFamily="18" charset="0"/>
              </a:rPr>
              <a:t>Technologies used: Video conferencing platforms, secure messaging systems, remote monitoring devices, and mobile applications.</a:t>
            </a:r>
          </a:p>
          <a:p>
            <a:pPr marL="0" indent="0">
              <a:buNone/>
            </a:pPr>
            <a:r>
              <a:rPr lang="en-IN" sz="1600" b="0" i="0" dirty="0">
                <a:effectLst/>
                <a:latin typeface="Söhne"/>
              </a:rPr>
              <a:t>[12,13,14,16].</a:t>
            </a:r>
          </a:p>
          <a:p>
            <a:pPr marL="0" indent="0">
              <a:buNone/>
            </a:pPr>
            <a:endParaRPr lang="en-IN" sz="1600" dirty="0">
              <a:latin typeface="Times New Roman" panose="02020603050405020304" pitchFamily="18" charset="0"/>
              <a:cs typeface="Times New Roman" panose="02020603050405020304" pitchFamily="18" charset="0"/>
            </a:endParaRPr>
          </a:p>
          <a:p>
            <a:pPr marL="742950" indent="-742950">
              <a:lnSpc>
                <a:spcPct val="70000"/>
              </a:lnSpc>
              <a:buFont typeface="+mj-lt"/>
              <a:buAutoNum type="arabicPeriod" startAt="4"/>
            </a:pPr>
            <a:r>
              <a:rPr lang="en-IN" sz="2000" b="1" dirty="0">
                <a:latin typeface="Times New Roman" panose="02020603050405020304" pitchFamily="18" charset="0"/>
                <a:cs typeface="Times New Roman" panose="02020603050405020304" pitchFamily="18" charset="0"/>
              </a:rPr>
              <a:t>Ethical and Legal Issues in Telepsychiatry:</a:t>
            </a:r>
          </a:p>
          <a:p>
            <a:r>
              <a:rPr lang="en-IN" sz="1600" dirty="0">
                <a:latin typeface="Times New Roman" panose="02020603050405020304" pitchFamily="18" charset="0"/>
                <a:cs typeface="Times New Roman" panose="02020603050405020304" pitchFamily="18" charset="0"/>
              </a:rPr>
              <a:t>Privacy and confidentiality: Robust encryption techniques, adherence to privacy regulations, and secure storage of patient records.</a:t>
            </a:r>
          </a:p>
          <a:p>
            <a:r>
              <a:rPr lang="en-IN" sz="1600" dirty="0">
                <a:latin typeface="Times New Roman" panose="02020603050405020304" pitchFamily="18" charset="0"/>
                <a:cs typeface="Times New Roman" panose="02020603050405020304" pitchFamily="18" charset="0"/>
              </a:rPr>
              <a:t>Informed consent: Ensuring patients understand the limitations and risks of telepsychiatry services.</a:t>
            </a:r>
          </a:p>
          <a:p>
            <a:r>
              <a:rPr lang="en-IN" sz="1600" dirty="0">
                <a:latin typeface="Times New Roman" panose="02020603050405020304" pitchFamily="18" charset="0"/>
                <a:cs typeface="Times New Roman" panose="02020603050405020304" pitchFamily="18" charset="0"/>
              </a:rPr>
              <a:t>Liability: Addressing concerns regarding medicolegal issues, liability, and responsibility for patient outcomes.</a:t>
            </a:r>
          </a:p>
          <a:p>
            <a:pPr marL="0" indent="0">
              <a:buNone/>
            </a:pPr>
            <a:r>
              <a:rPr lang="en-IN" sz="1600" dirty="0">
                <a:latin typeface="Times New Roman" panose="02020603050405020304" pitchFamily="18" charset="0"/>
                <a:cs typeface="Times New Roman" panose="02020603050405020304" pitchFamily="18" charset="0"/>
              </a:rPr>
              <a:t>[15,17,21,24].</a:t>
            </a:r>
          </a:p>
          <a:p>
            <a:pPr marL="0" indent="0">
              <a:buNone/>
            </a:pPr>
            <a:endParaRPr lang="en-IN" sz="1600" dirty="0">
              <a:latin typeface="Times New Roman" panose="02020603050405020304" pitchFamily="18" charset="0"/>
              <a:cs typeface="Times New Roman" panose="02020603050405020304" pitchFamily="18" charset="0"/>
            </a:endParaRPr>
          </a:p>
          <a:p>
            <a:pPr marL="0" indent="0">
              <a:lnSpc>
                <a:spcPct val="70000"/>
              </a:lnSpc>
              <a:buNone/>
            </a:pPr>
            <a:r>
              <a:rPr lang="en-IN" sz="1700" b="1" dirty="0">
                <a:latin typeface="Times New Roman" panose="02020603050405020304" pitchFamily="18" charset="0"/>
                <a:cs typeface="Times New Roman" panose="02020603050405020304" pitchFamily="18" charset="0"/>
              </a:rPr>
              <a:t>Recommendations for Ethical and Legal Compliance:</a:t>
            </a:r>
          </a:p>
          <a:p>
            <a:r>
              <a:rPr lang="en-IN" sz="1600" dirty="0">
                <a:latin typeface="Times New Roman" panose="02020603050405020304" pitchFamily="18" charset="0"/>
                <a:cs typeface="Times New Roman" panose="02020603050405020304" pitchFamily="18" charset="0"/>
              </a:rPr>
              <a:t>Data protection: Complying with relevant data protection laws and implementing secure video conferencing platforms.</a:t>
            </a:r>
          </a:p>
          <a:p>
            <a:r>
              <a:rPr lang="en-IN" sz="1600" dirty="0">
                <a:latin typeface="Times New Roman" panose="02020603050405020304" pitchFamily="18" charset="0"/>
                <a:cs typeface="Times New Roman" panose="02020603050405020304" pitchFamily="18" charset="0"/>
              </a:rPr>
              <a:t>Comprehensive training: Providing psychiatrists and staff with training on data privacy protocols and ethical guidelines.</a:t>
            </a:r>
          </a:p>
          <a:p>
            <a:r>
              <a:rPr lang="en-IN" sz="1600" dirty="0">
                <a:latin typeface="Times New Roman" panose="02020603050405020304" pitchFamily="18" charset="0"/>
                <a:cs typeface="Times New Roman" panose="02020603050405020304" pitchFamily="18" charset="0"/>
              </a:rPr>
              <a:t>Cultural considerations: Adapting telepsychiatry services to the cultural context and ensuring inclusivity and equity.</a:t>
            </a:r>
          </a:p>
          <a:p>
            <a:pPr marL="0" indent="0">
              <a:buNone/>
            </a:pPr>
            <a:r>
              <a:rPr lang="en-IN" sz="1600" dirty="0">
                <a:latin typeface="Times New Roman" panose="02020603050405020304" pitchFamily="18" charset="0"/>
                <a:cs typeface="Times New Roman" panose="02020603050405020304" pitchFamily="18" charset="0"/>
              </a:rPr>
              <a:t>[15,18,19,21,24].</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0025"/>
            <a:ext cx="1765738" cy="831132"/>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838200" y="208947"/>
            <a:ext cx="10515600" cy="1325563"/>
          </a:xfrm>
        </p:spPr>
        <p:txBody>
          <a:bodyPr>
            <a:normAutofit/>
          </a:bodyPr>
          <a:lstStyle/>
          <a:p>
            <a:pPr algn="ctr"/>
            <a:r>
              <a:rPr lang="en-IN" sz="4000"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1418900"/>
            <a:ext cx="10515600" cy="5439100"/>
          </a:xfrm>
        </p:spPr>
        <p:txBody>
          <a:bodyPr>
            <a:noAutofit/>
          </a:bodyPr>
          <a:lstStyle/>
          <a:p>
            <a:pPr>
              <a:buFont typeface="Arial" panose="020B0604020202020204" pitchFamily="34" charset="0"/>
              <a:buChar char="•"/>
            </a:pPr>
            <a:r>
              <a:rPr lang="en-IN" sz="1800" b="0" i="0" dirty="0">
                <a:solidFill>
                  <a:srgbClr val="374151"/>
                </a:solidFill>
                <a:effectLst/>
                <a:latin typeface="Times New Roman" panose="02020603050405020304" pitchFamily="18" charset="0"/>
                <a:cs typeface="Times New Roman" panose="02020603050405020304" pitchFamily="18" charset="0"/>
              </a:rPr>
              <a:t>Telepsychiatry in India has great potential for expanding access to mental healthcare services.</a:t>
            </a:r>
          </a:p>
          <a:p>
            <a:pPr>
              <a:buFont typeface="Arial" panose="020B0604020202020204" pitchFamily="34" charset="0"/>
              <a:buChar char="•"/>
            </a:pPr>
            <a:r>
              <a:rPr lang="en-IN" sz="1800" b="0" i="0" dirty="0">
                <a:solidFill>
                  <a:srgbClr val="374151"/>
                </a:solidFill>
                <a:effectLst/>
                <a:latin typeface="Times New Roman" panose="02020603050405020304" pitchFamily="18" charset="0"/>
                <a:cs typeface="Times New Roman" panose="02020603050405020304" pitchFamily="18" charset="0"/>
              </a:rPr>
              <a:t>Challenges include connectivity, technical difficulties, patient management, and security/confidentiality.</a:t>
            </a:r>
          </a:p>
          <a:p>
            <a:pPr>
              <a:buFont typeface="Arial" panose="020B0604020202020204" pitchFamily="34" charset="0"/>
              <a:buChar char="•"/>
            </a:pPr>
            <a:r>
              <a:rPr lang="en-IN" sz="1800" b="0" i="0" dirty="0">
                <a:solidFill>
                  <a:srgbClr val="374151"/>
                </a:solidFill>
                <a:effectLst/>
                <a:latin typeface="Times New Roman" panose="02020603050405020304" pitchFamily="18" charset="0"/>
                <a:cs typeface="Times New Roman" panose="02020603050405020304" pitchFamily="18" charset="0"/>
              </a:rPr>
              <a:t>Incorporating technology interventions like VR, AI, big data analytics, mobile apps, remote monitoring, chatbots, telemedicine platforms, ML, and gamification can enhance telepsychiatry.</a:t>
            </a:r>
          </a:p>
          <a:p>
            <a:pPr>
              <a:buFont typeface="Arial" panose="020B0604020202020204" pitchFamily="34" charset="0"/>
              <a:buChar char="•"/>
            </a:pPr>
            <a:r>
              <a:rPr lang="en-IN" sz="1800" b="0" i="0" dirty="0">
                <a:solidFill>
                  <a:srgbClr val="374151"/>
                </a:solidFill>
                <a:effectLst/>
                <a:latin typeface="Times New Roman" panose="02020603050405020304" pitchFamily="18" charset="0"/>
                <a:cs typeface="Times New Roman" panose="02020603050405020304" pitchFamily="18" charset="0"/>
              </a:rPr>
              <a:t>Further research is needed to address ethical and societal concerns.</a:t>
            </a:r>
          </a:p>
          <a:p>
            <a:pPr marL="0" indent="0">
              <a:buNone/>
            </a:pPr>
            <a:endParaRPr lang="en-IN" sz="1800" b="0" i="0" dirty="0">
              <a:solidFill>
                <a:srgbClr val="374151"/>
              </a:solidFill>
              <a:effectLst/>
              <a:latin typeface="Times New Roman" panose="02020603050405020304" pitchFamily="18" charset="0"/>
              <a:cs typeface="Times New Roman" panose="02020603050405020304" pitchFamily="18" charset="0"/>
            </a:endParaRPr>
          </a:p>
          <a:p>
            <a:pPr marL="0" indent="0">
              <a:buNone/>
            </a:pPr>
            <a:r>
              <a:rPr lang="en-IN" sz="1800" b="1" dirty="0">
                <a:solidFill>
                  <a:srgbClr val="374151"/>
                </a:solidFill>
                <a:latin typeface="Times New Roman" panose="02020603050405020304" pitchFamily="18" charset="0"/>
                <a:cs typeface="Times New Roman" panose="02020603050405020304" pitchFamily="18" charset="0"/>
              </a:rPr>
              <a:t>Recommendations:</a:t>
            </a:r>
            <a:endParaRPr lang="en-IN" sz="1800" b="1" i="0" dirty="0">
              <a:solidFill>
                <a:srgbClr val="374151"/>
              </a:solidFill>
              <a:effectLst/>
              <a:latin typeface="Times New Roman" panose="02020603050405020304" pitchFamily="18" charset="0"/>
              <a:cs typeface="Times New Roman" panose="02020603050405020304" pitchFamily="18" charset="0"/>
            </a:endParaRPr>
          </a:p>
          <a:p>
            <a:pPr>
              <a:buFont typeface="+mj-lt"/>
              <a:buAutoNum type="arabicPeriod"/>
            </a:pPr>
            <a:r>
              <a:rPr lang="en-IN" sz="1800" b="0" i="0" dirty="0">
                <a:solidFill>
                  <a:srgbClr val="374151"/>
                </a:solidFill>
                <a:effectLst/>
                <a:latin typeface="Times New Roman" panose="02020603050405020304" pitchFamily="18" charset="0"/>
                <a:cs typeface="Times New Roman" panose="02020603050405020304" pitchFamily="18" charset="0"/>
              </a:rPr>
              <a:t>Improve telepsychiatry tools: Collaborate with solution providers to enhance digital tools for secure, engaging, and evidence-based telepsychiatry services, while ensuring a cohesive user experience.</a:t>
            </a:r>
          </a:p>
          <a:p>
            <a:pPr>
              <a:buFont typeface="+mj-lt"/>
              <a:buAutoNum type="arabicPeriod"/>
            </a:pPr>
            <a:r>
              <a:rPr lang="en-IN" sz="1800" b="0" i="0" dirty="0">
                <a:solidFill>
                  <a:srgbClr val="374151"/>
                </a:solidFill>
                <a:effectLst/>
                <a:latin typeface="Times New Roman" panose="02020603050405020304" pitchFamily="18" charset="0"/>
                <a:cs typeface="Times New Roman" panose="02020603050405020304" pitchFamily="18" charset="0"/>
              </a:rPr>
              <a:t>Ensure accessibility and privacy: Increase awareness, affordability, and trust in telepsychiatry services, emphasizing anonymity, confidentiality, and data protection to encourage utilization and maintain transparent communication about data access and policies.</a:t>
            </a:r>
          </a:p>
          <a:p>
            <a:pPr>
              <a:buFont typeface="+mj-lt"/>
              <a:buAutoNum type="arabicPeriod"/>
            </a:pPr>
            <a:r>
              <a:rPr lang="en-IN" sz="1800" b="0" i="0" dirty="0">
                <a:solidFill>
                  <a:srgbClr val="374151"/>
                </a:solidFill>
                <a:effectLst/>
                <a:latin typeface="Times New Roman" panose="02020603050405020304" pitchFamily="18" charset="0"/>
                <a:cs typeface="Times New Roman" panose="02020603050405020304" pitchFamily="18" charset="0"/>
              </a:rPr>
              <a:t>Foster comprehensive care: Integrate mental health support with physical health services, promoting a holistic approach to patient care for improved outcomes.</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13</a:t>
            </a:fld>
            <a:endParaRPr lang="en-IN" dirty="0"/>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2028497" cy="954812"/>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0"/>
            <a:ext cx="10515600" cy="1177159"/>
          </a:xfrm>
        </p:spPr>
        <p:txBody>
          <a:bodyPr>
            <a:normAutofit/>
          </a:bodyPr>
          <a:lstStyle/>
          <a:p>
            <a:pPr algn="ctr"/>
            <a:r>
              <a:rPr lang="en-IN" sz="4000" b="1" dirty="0"/>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588579" y="1334814"/>
            <a:ext cx="10983311" cy="5276193"/>
          </a:xfrm>
        </p:spPr>
        <p:txBody>
          <a:bodyPr>
            <a:normAutofit/>
          </a:bodyPr>
          <a:lstStyle/>
          <a:p>
            <a:pPr marL="342900" lvl="0" indent="-342900" algn="just">
              <a:lnSpc>
                <a:spcPct val="100000"/>
              </a:lnSpc>
              <a:buFont typeface="+mj-lt"/>
              <a:buAutoNum type="arabicPeriod"/>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Sagar R, Singh S. National Tele-Mental Health Program in India: A step towards mental health care for all? Indian J Psychiatry. 2022 Mar-Apr;64(2):117-119.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doi</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10.4103/indianjpsychiatry.indianjpsychiatry_145_22.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Epub</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2022 Mar 24. PMID: 35494321; PMCID: PMC9045352.</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0000"/>
              </a:lnSpc>
              <a:spcAft>
                <a:spcPts val="800"/>
              </a:spcAft>
              <a:buFont typeface="+mj-lt"/>
              <a:buAutoNum type="arabicPeriod"/>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Malhotra S, Chakrabarti S, Shah R. Telepsychiatry: Promise, potential, and challenges. Indian J Psychiatry. 2013;55:3-11.</a:t>
            </a:r>
          </a:p>
          <a:p>
            <a:pPr marL="342900" lvl="0" indent="-342900" algn="just">
              <a:lnSpc>
                <a:spcPct val="100000"/>
              </a:lnSpc>
              <a:buFont typeface="+mj-lt"/>
              <a:buAutoNum type="arabicPeriod"/>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Gururaj G, Varghese M,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Benegal</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V, et al. National Mental Health Survey of India, 2015–16 prevalence, pattern and outcomes. Bengaluru: NIMHANS, 2017.</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0000"/>
              </a:lnSpc>
              <a:buFont typeface="+mj-lt"/>
              <a:buAutoNum type="arabicPeriod"/>
            </a:pPr>
            <a:r>
              <a:rPr lang="en-US" sz="1400" dirty="0">
                <a:effectLst/>
                <a:latin typeface="Calibri" panose="020F0502020204030204" pitchFamily="34" charset="0"/>
                <a:ea typeface="Calibri" panose="020F0502020204030204" pitchFamily="34" charset="0"/>
                <a:cs typeface="Times New Roman" panose="02020603050405020304" pitchFamily="18" charset="0"/>
              </a:rPr>
              <a:t>World Health Organization. Mental health atlas 2014. Geneva: WHO, 2015.</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0000"/>
              </a:lnSpc>
              <a:buFont typeface="+mj-lt"/>
              <a:buAutoNum type="arabicPeriod"/>
            </a:pPr>
            <a:r>
              <a:rPr lang="en-US" sz="1400" dirty="0">
                <a:effectLst/>
                <a:latin typeface="Calibri" panose="020F0502020204030204" pitchFamily="34" charset="0"/>
                <a:ea typeface="Calibri" panose="020F0502020204030204" pitchFamily="34" charset="0"/>
                <a:cs typeface="Times New Roman" panose="02020603050405020304" pitchFamily="18" charset="0"/>
              </a:rPr>
              <a:t>Sunderji N, Crawford A, and Jovanovic M. Telepsychiatry in graduate medical education: a narrative review.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Acad</a:t>
            </a:r>
            <a:r>
              <a:rPr lang="en-US" sz="1400" dirty="0">
                <a:effectLst/>
                <a:latin typeface="Calibri" panose="020F0502020204030204" pitchFamily="34" charset="0"/>
                <a:ea typeface="Calibri" panose="020F0502020204030204" pitchFamily="34" charset="0"/>
                <a:cs typeface="Times New Roman" panose="02020603050405020304" pitchFamily="18" charset="0"/>
              </a:rPr>
              <a:t> Psychiatry. 2015;39:55-62.</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0000"/>
              </a:lnSpc>
              <a:buFont typeface="+mj-lt"/>
              <a:buAutoNum type="arabicPeriod"/>
            </a:pPr>
            <a:r>
              <a:rPr lang="en-US" sz="1400" dirty="0">
                <a:effectLst/>
                <a:latin typeface="Calibri" panose="020F0502020204030204" pitchFamily="34" charset="0"/>
                <a:ea typeface="Calibri" panose="020F0502020204030204" pitchFamily="34" charset="0"/>
                <a:cs typeface="Times New Roman" panose="02020603050405020304" pitchFamily="18" charset="0"/>
              </a:rPr>
              <a:t>NIMHANS. INDIANS. Bengaluru: NIMHANS, 2019.</a:t>
            </a:r>
          </a:p>
          <a:p>
            <a:pPr marL="342900" indent="-342900" algn="just">
              <a:lnSpc>
                <a:spcPct val="100000"/>
              </a:lnSpc>
              <a:buFont typeface="+mj-lt"/>
              <a:buAutoNum type="arabicPeriod"/>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Torous</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J, Staples P, and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Onnela</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J-P. Realizing the potential of mobile mental health: new methods for new data in psychiatry.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Curr</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Psychiatry Rep. 2015;17(8):602.</a:t>
            </a:r>
            <a:endParaRPr lang="en-IN" sz="5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0000"/>
              </a:lnSpc>
              <a:buFont typeface="+mj-lt"/>
              <a:buAutoNum type="arabicPeriod"/>
            </a:pPr>
            <a:r>
              <a:rPr lang="en-US" sz="1400" dirty="0">
                <a:effectLst/>
                <a:latin typeface="Calibri" panose="020F0502020204030204" pitchFamily="34" charset="0"/>
                <a:ea typeface="Calibri" panose="020F0502020204030204" pitchFamily="34" charset="0"/>
                <a:cs typeface="Times New Roman" panose="02020603050405020304" pitchFamily="18" charset="0"/>
              </a:rPr>
              <a:t>Wootton R, Craig J, and Patterson V. Introduction to telemedicine. Boca Raton, FL: CRC Press, 2017.</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0000"/>
              </a:lnSpc>
              <a:buFont typeface="+mj-lt"/>
              <a:buAutoNum type="arabicPeriod"/>
            </a:pPr>
            <a:r>
              <a:rPr lang="en-US" sz="1400" dirty="0">
                <a:effectLst/>
                <a:latin typeface="Calibri" panose="020F0502020204030204" pitchFamily="34" charset="0"/>
                <a:ea typeface="Calibri" panose="020F0502020204030204" pitchFamily="34" charset="0"/>
                <a:cs typeface="Times New Roman" panose="02020603050405020304" pitchFamily="18" charset="0"/>
              </a:rPr>
              <a:t>Drago A, Winding T, and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Antypa</a:t>
            </a:r>
            <a:r>
              <a:rPr lang="en-US" sz="1400" dirty="0">
                <a:effectLst/>
                <a:latin typeface="Calibri" panose="020F0502020204030204" pitchFamily="34" charset="0"/>
                <a:ea typeface="Calibri" panose="020F0502020204030204" pitchFamily="34" charset="0"/>
                <a:cs typeface="Times New Roman" panose="02020603050405020304" pitchFamily="18" charset="0"/>
              </a:rPr>
              <a:t> N. Videoconferencing in psychiatry, a meta-analysis of assessment and treatment.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Eur</a:t>
            </a:r>
            <a:r>
              <a:rPr lang="en-US" sz="1400" dirty="0">
                <a:effectLst/>
                <a:latin typeface="Calibri" panose="020F0502020204030204" pitchFamily="34" charset="0"/>
                <a:ea typeface="Calibri" panose="020F0502020204030204" pitchFamily="34" charset="0"/>
                <a:cs typeface="Times New Roman" panose="02020603050405020304" pitchFamily="18" charset="0"/>
              </a:rPr>
              <a:t> Psychiatry. 2016;36:29-37.</a:t>
            </a:r>
          </a:p>
          <a:p>
            <a:pPr marL="342900" indent="-342900" algn="just">
              <a:lnSpc>
                <a:spcPct val="110000"/>
              </a:lnSpc>
              <a:buFont typeface="+mj-lt"/>
              <a:buAutoNum type="arabicPeriod"/>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Lakhtakia</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Torous</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J. Current directions in digital interventions for mood and anxiety disorders.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Curr</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Opin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Psychiatry. 2022 Mar 1;35(2):130-135.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doi</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10.1097/YCO.0000000000000772. PMID: 34966117.</a:t>
            </a:r>
          </a:p>
          <a:p>
            <a:pPr marL="342900" indent="-342900" algn="just">
              <a:lnSpc>
                <a:spcPct val="110000"/>
              </a:lnSpc>
              <a:buFont typeface="+mj-lt"/>
              <a:buAutoNum type="arabicPeriod"/>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Math SB, Gowda GS,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Basavaraju</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V, et al. Cost estimation for the implementation of the Mental Healthcare Act 2017. Indian J Psychiatry. 2019;61:S650-S9.</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0000"/>
              </a:lnSpc>
              <a:buFont typeface="+mj-lt"/>
              <a:buAutoNum type="arabicPeriod"/>
            </a:pP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0000"/>
              </a:lnSpc>
              <a:buFont typeface="+mj-lt"/>
              <a:buAutoNum type="arabicPeriod"/>
            </a:pP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0000"/>
              </a:lnSpc>
              <a:buFont typeface="+mj-lt"/>
              <a:buAutoNum type="arabicPeriod"/>
            </a:pP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14</a:t>
            </a:fld>
            <a:endParaRPr lang="en-IN"/>
          </a:p>
        </p:txBody>
      </p:sp>
    </p:spTree>
    <p:extLst>
      <p:ext uri="{BB962C8B-B14F-4D97-AF65-F5344CB8AC3E}">
        <p14:creationId xmlns:p14="http://schemas.microsoft.com/office/powerpoint/2010/main" val="149243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10510"/>
            <a:ext cx="10515600" cy="1078787"/>
          </a:xfrm>
        </p:spPr>
        <p:txBody>
          <a:bodyPr>
            <a:normAutofit/>
          </a:bodyPr>
          <a:lstStyle/>
          <a:p>
            <a:pPr algn="ctr"/>
            <a:r>
              <a:rPr lang="en-IN" sz="4000" b="1" dirty="0"/>
              <a:t>Mentor Approval</a:t>
            </a:r>
          </a:p>
        </p:txBody>
      </p:sp>
      <p:pic>
        <p:nvPicPr>
          <p:cNvPr id="10" name="Content Placeholder 9" descr="A screenshot of a phone&#10;&#10;Description automatically generated with medium confidence">
            <a:extLst>
              <a:ext uri="{FF2B5EF4-FFF2-40B4-BE49-F238E27FC236}">
                <a16:creationId xmlns:a16="http://schemas.microsoft.com/office/drawing/2014/main" id="{F40D1783-2738-44FE-8C3D-65404468439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0942" b="11040"/>
          <a:stretch/>
        </p:blipFill>
        <p:spPr>
          <a:xfrm>
            <a:off x="4466102" y="976046"/>
            <a:ext cx="3259796" cy="5871444"/>
          </a:xfrm>
          <a:ln w="3175">
            <a:solidFill>
              <a:schemeClr val="tx1"/>
            </a:solidFill>
          </a:ln>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2741"/>
            <a:ext cx="2291883" cy="1078787"/>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54E01-7B44-4CC1-AD3E-AF747CA22D5E}"/>
              </a:ext>
            </a:extLst>
          </p:cNvPr>
          <p:cNvSpPr>
            <a:spLocks noGrp="1"/>
          </p:cNvSpPr>
          <p:nvPr>
            <p:ph type="title"/>
          </p:nvPr>
        </p:nvSpPr>
        <p:spPr>
          <a:xfrm>
            <a:off x="838200" y="30143"/>
            <a:ext cx="10515600" cy="1325563"/>
          </a:xfrm>
        </p:spPr>
        <p:txBody>
          <a:bodyPr>
            <a:normAutofit/>
          </a:bodyPr>
          <a:lstStyle/>
          <a:p>
            <a:pPr algn="ctr"/>
            <a:r>
              <a:rPr lang="en-IN" sz="4000" b="1" dirty="0"/>
              <a:t>Introduction </a:t>
            </a:r>
            <a:endParaRPr lang="en-IN" sz="4000" dirty="0"/>
          </a:p>
        </p:txBody>
      </p:sp>
      <p:graphicFrame>
        <p:nvGraphicFramePr>
          <p:cNvPr id="10" name="Content Placeholder 2">
            <a:extLst>
              <a:ext uri="{FF2B5EF4-FFF2-40B4-BE49-F238E27FC236}">
                <a16:creationId xmlns:a16="http://schemas.microsoft.com/office/drawing/2014/main" id="{E37755A5-609A-C341-9027-204974347D23}"/>
              </a:ext>
            </a:extLst>
          </p:cNvPr>
          <p:cNvGraphicFramePr>
            <a:graphicFrameLocks noGrp="1"/>
          </p:cNvGraphicFramePr>
          <p:nvPr>
            <p:ph idx="1"/>
            <p:extLst>
              <p:ext uri="{D42A27DB-BD31-4B8C-83A1-F6EECF244321}">
                <p14:modId xmlns:p14="http://schemas.microsoft.com/office/powerpoint/2010/main" val="3341415887"/>
              </p:ext>
            </p:extLst>
          </p:nvPr>
        </p:nvGraphicFramePr>
        <p:xfrm>
          <a:off x="838200" y="1385849"/>
          <a:ext cx="10515600" cy="49705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EEC10C2F-B92D-4329-98C2-8C661F6EC324}"/>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BE32F575-C863-4A08-866D-BA955EF204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451" y="31276"/>
            <a:ext cx="1831538" cy="862103"/>
          </a:xfrm>
          <a:prstGeom prst="rect">
            <a:avLst/>
          </a:prstGeom>
        </p:spPr>
      </p:pic>
    </p:spTree>
    <p:extLst>
      <p:ext uri="{BB962C8B-B14F-4D97-AF65-F5344CB8AC3E}">
        <p14:creationId xmlns:p14="http://schemas.microsoft.com/office/powerpoint/2010/main" val="2191572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46557"/>
            <a:ext cx="10515600" cy="1325563"/>
          </a:xfrm>
        </p:spPr>
        <p:txBody>
          <a:bodyPr>
            <a:normAutofit/>
          </a:bodyPr>
          <a:lstStyle/>
          <a:p>
            <a:pPr algn="ctr"/>
            <a:r>
              <a:rPr lang="en-IN" sz="4000" b="1" dirty="0"/>
              <a:t>Introduction </a:t>
            </a:r>
          </a:p>
        </p:txBody>
      </p:sp>
      <p:graphicFrame>
        <p:nvGraphicFramePr>
          <p:cNvPr id="8" name="Content Placeholder 2">
            <a:extLst>
              <a:ext uri="{FF2B5EF4-FFF2-40B4-BE49-F238E27FC236}">
                <a16:creationId xmlns:a16="http://schemas.microsoft.com/office/drawing/2014/main" id="{C399E6BE-D862-3EEB-12FD-54255AC1F549}"/>
              </a:ext>
            </a:extLst>
          </p:cNvPr>
          <p:cNvGraphicFramePr>
            <a:graphicFrameLocks noGrp="1"/>
          </p:cNvGraphicFramePr>
          <p:nvPr>
            <p:ph idx="1"/>
            <p:extLst>
              <p:ext uri="{D42A27DB-BD31-4B8C-83A1-F6EECF244321}">
                <p14:modId xmlns:p14="http://schemas.microsoft.com/office/powerpoint/2010/main" val="1011116141"/>
              </p:ext>
            </p:extLst>
          </p:nvPr>
        </p:nvGraphicFramePr>
        <p:xfrm>
          <a:off x="838200" y="1219200"/>
          <a:ext cx="10515600" cy="51921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46557"/>
            <a:ext cx="1832334" cy="862478"/>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477649" y="0"/>
            <a:ext cx="9236700" cy="1188950"/>
          </a:xfrm>
        </p:spPr>
        <p:txBody>
          <a:bodyPr anchor="b">
            <a:normAutofit/>
          </a:bodyPr>
          <a:lstStyle/>
          <a:p>
            <a:pPr algn="ctr"/>
            <a:r>
              <a:rPr lang="en-IN" sz="4000" b="1" dirty="0"/>
              <a:t>Objectives of Your Study</a:t>
            </a:r>
          </a:p>
        </p:txBody>
      </p:sp>
      <p:grpSp>
        <p:nvGrpSpPr>
          <p:cNvPr id="13" name="Group 12">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8" name="Rectangle 13">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4">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793659" y="2203079"/>
            <a:ext cx="10252121" cy="4147844"/>
          </a:xfrm>
        </p:spPr>
        <p:txBody>
          <a:bodyPr anchor="ctr">
            <a:normAutofit/>
          </a:bodyPr>
          <a:lstStyle/>
          <a:p>
            <a:pPr marL="0" indent="0">
              <a:spcAft>
                <a:spcPts val="800"/>
              </a:spcAft>
              <a:buNone/>
            </a:pPr>
            <a:r>
              <a:rPr lang="en-IN" sz="2000" b="1" dirty="0">
                <a:effectLst/>
                <a:latin typeface="Times New Roman" panose="02020603050405020304" pitchFamily="18" charset="0"/>
                <a:ea typeface="Calibri" panose="020F0502020204030204" pitchFamily="34" charset="0"/>
                <a:cs typeface="Times New Roman" panose="02020603050405020304" pitchFamily="18" charset="0"/>
              </a:rPr>
              <a:t>Primary</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spcAft>
                <a:spcPts val="800"/>
              </a:spcAft>
              <a:buNone/>
            </a:pP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To identify the barriers/challenges faced by telepsychiatry providers and psychiatric patients in India as well as recommend any technology interventions that can help overcome this gap in future.</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Aft>
                <a:spcPts val="800"/>
              </a:spcAft>
              <a:buNone/>
            </a:pPr>
            <a:r>
              <a:rPr lang="en-IN" sz="2000" b="1" dirty="0">
                <a:effectLst/>
                <a:latin typeface="Times New Roman" panose="02020603050405020304" pitchFamily="18" charset="0"/>
                <a:ea typeface="Calibri" panose="020F0502020204030204" pitchFamily="34" charset="0"/>
                <a:cs typeface="Times New Roman" panose="02020603050405020304" pitchFamily="18" charset="0"/>
              </a:rPr>
              <a:t>Secondary</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Font typeface="+mj-lt"/>
              <a:buAutoNum type="romanLcParenR"/>
            </a:pP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To identify the current trends of telepsychiatry in India and abroad, including the types of services offered and the technologies used.</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Font typeface="+mj-lt"/>
              <a:buAutoNum type="romanLcParenR"/>
            </a:pP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To analyse the ethical and legal issues surrounding telepsychiatry, such as privacy, informed consent, and liability.</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22" y="20548"/>
            <a:ext cx="2065106" cy="972043"/>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2791"/>
            <a:ext cx="10515600" cy="1325563"/>
          </a:xfrm>
        </p:spPr>
        <p:txBody>
          <a:bodyPr>
            <a:normAutofit/>
          </a:bodyPr>
          <a:lstStyle/>
          <a:p>
            <a:pPr algn="ctr"/>
            <a:r>
              <a:rPr lang="en-IN" sz="4000" b="1"/>
              <a:t>Methodology</a:t>
            </a:r>
            <a:endParaRPr lang="en-IN" sz="4000" b="1" dirty="0"/>
          </a:p>
        </p:txBody>
      </p:sp>
      <p:graphicFrame>
        <p:nvGraphicFramePr>
          <p:cNvPr id="8" name="Content Placeholder 2">
            <a:extLst>
              <a:ext uri="{FF2B5EF4-FFF2-40B4-BE49-F238E27FC236}">
                <a16:creationId xmlns:a16="http://schemas.microsoft.com/office/drawing/2014/main" id="{B7B854C9-00B6-F051-18D6-32B53673E284}"/>
              </a:ext>
            </a:extLst>
          </p:cNvPr>
          <p:cNvGraphicFramePr>
            <a:graphicFrameLocks noGrp="1"/>
          </p:cNvGraphicFramePr>
          <p:nvPr>
            <p:ph idx="1"/>
            <p:extLst>
              <p:ext uri="{D42A27DB-BD31-4B8C-83A1-F6EECF244321}">
                <p14:modId xmlns:p14="http://schemas.microsoft.com/office/powerpoint/2010/main" val="1354524654"/>
              </p:ext>
            </p:extLst>
          </p:nvPr>
        </p:nvGraphicFramePr>
        <p:xfrm>
          <a:off x="260278" y="1108173"/>
          <a:ext cx="11671443" cy="5795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3814"/>
            <a:ext cx="2116475" cy="996223"/>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38200" y="-235741"/>
            <a:ext cx="10515600" cy="1325563"/>
          </a:xfrm>
        </p:spPr>
        <p:txBody>
          <a:bodyPr>
            <a:normAutofit/>
          </a:bodyPr>
          <a:lstStyle/>
          <a:p>
            <a:pPr algn="ctr"/>
            <a:r>
              <a:rPr lang="en-IN" sz="4000" b="1" dirty="0"/>
              <a:t>Methodology</a:t>
            </a:r>
            <a:endParaRPr lang="en-IN" sz="4000"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264735" cy="1066009"/>
          </a:xfrm>
          <a:prstGeom prst="rect">
            <a:avLst/>
          </a:prstGeom>
        </p:spPr>
      </p:pic>
      <p:pic>
        <p:nvPicPr>
          <p:cNvPr id="7" name="Picture 6">
            <a:extLst>
              <a:ext uri="{FF2B5EF4-FFF2-40B4-BE49-F238E27FC236}">
                <a16:creationId xmlns:a16="http://schemas.microsoft.com/office/drawing/2014/main" id="{307067C0-5B74-4A2B-BBE5-5D5DC60FDBE6}"/>
              </a:ext>
            </a:extLst>
          </p:cNvPr>
          <p:cNvPicPr>
            <a:picLocks noChangeAspect="1"/>
          </p:cNvPicPr>
          <p:nvPr/>
        </p:nvPicPr>
        <p:blipFill rotWithShape="1">
          <a:blip r:embed="rId3"/>
          <a:srcRect l="19666" t="739" r="19344" b="1693"/>
          <a:stretch/>
        </p:blipFill>
        <p:spPr bwMode="auto">
          <a:xfrm>
            <a:off x="2562448" y="765545"/>
            <a:ext cx="7145378" cy="6092456"/>
          </a:xfrm>
          <a:prstGeom prst="rect">
            <a:avLst/>
          </a:prstGeom>
          <a:ln w="3175">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10">
            <a:extLst>
              <a:ext uri="{FF2B5EF4-FFF2-40B4-BE49-F238E27FC236}">
                <a16:creationId xmlns:a16="http://schemas.microsoft.com/office/drawing/2014/main" id="{F0DCC097-1DB8-4B6D-85D0-6FBA0E1CA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2">
            <a:extLst>
              <a:ext uri="{FF2B5EF4-FFF2-40B4-BE49-F238E27FC236}">
                <a16:creationId xmlns:a16="http://schemas.microsoft.com/office/drawing/2014/main" id="{E0B58608-23C8-4441-994D-C6823EEE1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28675" y="494414"/>
            <a:ext cx="10534650" cy="817403"/>
          </a:xfrm>
        </p:spPr>
        <p:txBody>
          <a:bodyPr vert="horz" lIns="91440" tIns="45720" rIns="91440" bIns="45720" rtlCol="0" anchor="b">
            <a:normAutofit/>
          </a:bodyPr>
          <a:lstStyle/>
          <a:p>
            <a:pPr algn="ctr"/>
            <a:r>
              <a:rPr lang="en-US" sz="3600" b="1" kern="1200">
                <a:solidFill>
                  <a:schemeClr val="tx1"/>
                </a:solidFill>
                <a:latin typeface="+mj-lt"/>
                <a:ea typeface="+mj-ea"/>
                <a:cs typeface="+mj-cs"/>
              </a:rPr>
              <a:t>Results</a:t>
            </a: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sz="1000"/>
              <a:pPr>
                <a:spcAft>
                  <a:spcPts val="600"/>
                </a:spcAft>
              </a:pPr>
              <a:t>8</a:t>
            </a:fld>
            <a:endParaRPr lang="en-US" sz="1000"/>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223"/>
            <a:ext cx="2060028" cy="969654"/>
          </a:xfrm>
          <a:prstGeom prst="rect">
            <a:avLst/>
          </a:prstGeom>
        </p:spPr>
      </p:pic>
      <p:graphicFrame>
        <p:nvGraphicFramePr>
          <p:cNvPr id="5" name="Table 4">
            <a:extLst>
              <a:ext uri="{FF2B5EF4-FFF2-40B4-BE49-F238E27FC236}">
                <a16:creationId xmlns:a16="http://schemas.microsoft.com/office/drawing/2014/main" id="{8EB9032B-345D-43C4-A4A4-834C838BA62F}"/>
              </a:ext>
            </a:extLst>
          </p:cNvPr>
          <p:cNvGraphicFramePr>
            <a:graphicFrameLocks noGrp="1"/>
          </p:cNvGraphicFramePr>
          <p:nvPr>
            <p:extLst>
              <p:ext uri="{D42A27DB-BD31-4B8C-83A1-F6EECF244321}">
                <p14:modId xmlns:p14="http://schemas.microsoft.com/office/powerpoint/2010/main" val="229352465"/>
              </p:ext>
            </p:extLst>
          </p:nvPr>
        </p:nvGraphicFramePr>
        <p:xfrm>
          <a:off x="383627" y="2145240"/>
          <a:ext cx="11432240" cy="4256467"/>
        </p:xfrm>
        <a:graphic>
          <a:graphicData uri="http://schemas.openxmlformats.org/drawingml/2006/table">
            <a:tbl>
              <a:tblPr firstRow="1" firstCol="1" bandRow="1">
                <a:noFill/>
                <a:tableStyleId>{5C22544A-7EE6-4342-B048-85BDC9FD1C3A}</a:tableStyleId>
              </a:tblPr>
              <a:tblGrid>
                <a:gridCol w="1098994">
                  <a:extLst>
                    <a:ext uri="{9D8B030D-6E8A-4147-A177-3AD203B41FA5}">
                      <a16:colId xmlns:a16="http://schemas.microsoft.com/office/drawing/2014/main" val="3696660849"/>
                    </a:ext>
                  </a:extLst>
                </a:gridCol>
                <a:gridCol w="584692">
                  <a:extLst>
                    <a:ext uri="{9D8B030D-6E8A-4147-A177-3AD203B41FA5}">
                      <a16:colId xmlns:a16="http://schemas.microsoft.com/office/drawing/2014/main" val="2709975483"/>
                    </a:ext>
                  </a:extLst>
                </a:gridCol>
                <a:gridCol w="3985206">
                  <a:extLst>
                    <a:ext uri="{9D8B030D-6E8A-4147-A177-3AD203B41FA5}">
                      <a16:colId xmlns:a16="http://schemas.microsoft.com/office/drawing/2014/main" val="1920680677"/>
                    </a:ext>
                  </a:extLst>
                </a:gridCol>
                <a:gridCol w="1883665">
                  <a:extLst>
                    <a:ext uri="{9D8B030D-6E8A-4147-A177-3AD203B41FA5}">
                      <a16:colId xmlns:a16="http://schemas.microsoft.com/office/drawing/2014/main" val="2540272477"/>
                    </a:ext>
                  </a:extLst>
                </a:gridCol>
                <a:gridCol w="3879683">
                  <a:extLst>
                    <a:ext uri="{9D8B030D-6E8A-4147-A177-3AD203B41FA5}">
                      <a16:colId xmlns:a16="http://schemas.microsoft.com/office/drawing/2014/main" val="3887287248"/>
                    </a:ext>
                  </a:extLst>
                </a:gridCol>
              </a:tblGrid>
              <a:tr h="470768">
                <a:tc>
                  <a:txBody>
                    <a:bodyPr/>
                    <a:lstStyle/>
                    <a:p>
                      <a:pPr algn="ctr">
                        <a:lnSpc>
                          <a:spcPct val="107000"/>
                        </a:lnSpc>
                        <a:spcBef>
                          <a:spcPts val="2400"/>
                        </a:spcBef>
                        <a:spcAft>
                          <a:spcPts val="800"/>
                        </a:spcAft>
                      </a:pPr>
                      <a:r>
                        <a:rPr lang="en-IN" sz="1600" b="1" cap="none" spc="0">
                          <a:solidFill>
                            <a:schemeClr val="tx1"/>
                          </a:solidFill>
                          <a:effectLst/>
                        </a:rPr>
                        <a:t>Reference</a:t>
                      </a:r>
                      <a:endParaRPr lang="en-IN" sz="16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lnL>
                    <a:lnR w="12700" cmpd="sng">
                      <a:noFill/>
                    </a:lnR>
                    <a:lnT w="9525" cap="flat" cmpd="sng" algn="ctr">
                      <a:noFill/>
                      <a:prstDash val="solid"/>
                    </a:lnT>
                    <a:lnB w="38100" cmpd="sng">
                      <a:noFill/>
                    </a:lnB>
                    <a:noFill/>
                  </a:tcPr>
                </a:tc>
                <a:tc>
                  <a:txBody>
                    <a:bodyPr/>
                    <a:lstStyle/>
                    <a:p>
                      <a:pPr algn="ctr">
                        <a:lnSpc>
                          <a:spcPct val="107000"/>
                        </a:lnSpc>
                        <a:spcBef>
                          <a:spcPts val="2400"/>
                        </a:spcBef>
                        <a:spcAft>
                          <a:spcPts val="800"/>
                        </a:spcAft>
                      </a:pPr>
                      <a:r>
                        <a:rPr lang="en-IN" sz="1600" b="1" cap="none" spc="0">
                          <a:solidFill>
                            <a:schemeClr val="tx1"/>
                          </a:solidFill>
                          <a:effectLst/>
                        </a:rPr>
                        <a:t>Year</a:t>
                      </a:r>
                      <a:endParaRPr lang="en-IN" sz="16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lnL>
                    <a:lnR w="12700" cmpd="sng">
                      <a:noFill/>
                    </a:lnR>
                    <a:lnT w="9525" cap="flat" cmpd="sng" algn="ctr">
                      <a:noFill/>
                      <a:prstDash val="solid"/>
                    </a:lnT>
                    <a:lnB w="38100" cmpd="sng">
                      <a:noFill/>
                    </a:lnB>
                    <a:noFill/>
                  </a:tcPr>
                </a:tc>
                <a:tc>
                  <a:txBody>
                    <a:bodyPr/>
                    <a:lstStyle/>
                    <a:p>
                      <a:pPr algn="ctr">
                        <a:lnSpc>
                          <a:spcPct val="107000"/>
                        </a:lnSpc>
                        <a:spcBef>
                          <a:spcPts val="2400"/>
                        </a:spcBef>
                        <a:spcAft>
                          <a:spcPts val="800"/>
                        </a:spcAft>
                      </a:pPr>
                      <a:r>
                        <a:rPr lang="en-IN" sz="1600" b="1" cap="none" spc="0">
                          <a:solidFill>
                            <a:schemeClr val="tx1"/>
                          </a:solidFill>
                          <a:effectLst/>
                        </a:rPr>
                        <a:t>Study Objective</a:t>
                      </a:r>
                      <a:endParaRPr lang="en-IN" sz="16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lnL>
                    <a:lnR w="12700" cmpd="sng">
                      <a:noFill/>
                    </a:lnR>
                    <a:lnT w="9525" cap="flat" cmpd="sng" algn="ctr">
                      <a:noFill/>
                      <a:prstDash val="solid"/>
                    </a:lnT>
                    <a:lnB w="38100" cmpd="sng">
                      <a:noFill/>
                    </a:lnB>
                    <a:noFill/>
                  </a:tcPr>
                </a:tc>
                <a:tc>
                  <a:txBody>
                    <a:bodyPr/>
                    <a:lstStyle/>
                    <a:p>
                      <a:pPr algn="ctr">
                        <a:lnSpc>
                          <a:spcPct val="107000"/>
                        </a:lnSpc>
                        <a:spcBef>
                          <a:spcPts val="2400"/>
                        </a:spcBef>
                        <a:spcAft>
                          <a:spcPts val="800"/>
                        </a:spcAft>
                      </a:pPr>
                      <a:r>
                        <a:rPr lang="en-IN" sz="1600" b="1" cap="none" spc="0">
                          <a:solidFill>
                            <a:schemeClr val="tx1"/>
                          </a:solidFill>
                          <a:effectLst/>
                        </a:rPr>
                        <a:t>Methodology</a:t>
                      </a:r>
                      <a:endParaRPr lang="en-IN" sz="16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lnL>
                    <a:lnR w="12700" cmpd="sng">
                      <a:noFill/>
                    </a:lnR>
                    <a:lnT w="9525" cap="flat" cmpd="sng" algn="ctr">
                      <a:noFill/>
                      <a:prstDash val="solid"/>
                    </a:lnT>
                    <a:lnB w="38100" cmpd="sng">
                      <a:noFill/>
                    </a:lnB>
                    <a:noFill/>
                  </a:tcPr>
                </a:tc>
                <a:tc>
                  <a:txBody>
                    <a:bodyPr/>
                    <a:lstStyle/>
                    <a:p>
                      <a:pPr algn="ctr">
                        <a:lnSpc>
                          <a:spcPct val="107000"/>
                        </a:lnSpc>
                        <a:spcBef>
                          <a:spcPts val="2400"/>
                        </a:spcBef>
                        <a:spcAft>
                          <a:spcPts val="800"/>
                        </a:spcAft>
                      </a:pPr>
                      <a:r>
                        <a:rPr lang="en-IN" sz="1600" b="1" cap="none" spc="0">
                          <a:solidFill>
                            <a:schemeClr val="tx1"/>
                          </a:solidFill>
                          <a:effectLst/>
                        </a:rPr>
                        <a:t>Key Findings</a:t>
                      </a:r>
                      <a:endParaRPr lang="en-IN" sz="16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lnL>
                    <a:lnR w="12700" cmpd="sng">
                      <a:noFill/>
                    </a:lnR>
                    <a:lnT w="9525" cap="flat" cmpd="sng" algn="ctr">
                      <a:noFill/>
                      <a:prstDash val="solid"/>
                    </a:lnT>
                    <a:lnB w="38100" cmpd="sng">
                      <a:noFill/>
                    </a:lnB>
                    <a:noFill/>
                  </a:tcPr>
                </a:tc>
                <a:extLst>
                  <a:ext uri="{0D108BD9-81ED-4DB2-BD59-A6C34878D82A}">
                    <a16:rowId xmlns:a16="http://schemas.microsoft.com/office/drawing/2014/main" val="1127010823"/>
                  </a:ext>
                </a:extLst>
              </a:tr>
              <a:tr h="504232">
                <a:tc>
                  <a:txBody>
                    <a:bodyPr/>
                    <a:lstStyle/>
                    <a:p>
                      <a:pPr>
                        <a:lnSpc>
                          <a:spcPct val="107000"/>
                        </a:lnSpc>
                        <a:spcBef>
                          <a:spcPts val="2400"/>
                        </a:spcBef>
                        <a:spcAft>
                          <a:spcPts val="800"/>
                        </a:spcAft>
                      </a:pPr>
                      <a:r>
                        <a:rPr lang="en-IN" sz="1200" b="1" cap="none" spc="0">
                          <a:solidFill>
                            <a:schemeClr val="tx1"/>
                          </a:solidFill>
                          <a:effectLst/>
                        </a:rPr>
                        <a:t>Sagar and Singh</a:t>
                      </a:r>
                      <a:endParaRPr lang="en-IN" sz="12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9525" cap="flat" cmpd="sng" algn="ctr">
                      <a:solidFill>
                        <a:schemeClr val="tx1"/>
                      </a:solidFill>
                      <a:prstDash val="solid"/>
                    </a:lnL>
                    <a:lnR w="12700" cmpd="sng">
                      <a:noFill/>
                      <a:prstDash val="solid"/>
                    </a:lnR>
                    <a:lnT w="38100" cmpd="sng">
                      <a:noFill/>
                    </a:lnT>
                    <a:lnB w="9525" cap="flat" cmpd="sng" algn="ctr">
                      <a:noFill/>
                      <a:prstDash val="solid"/>
                    </a:lnB>
                    <a:noFill/>
                  </a:tcPr>
                </a:tc>
                <a:tc>
                  <a:txBody>
                    <a:bodyPr/>
                    <a:lstStyle/>
                    <a:p>
                      <a:pPr>
                        <a:lnSpc>
                          <a:spcPct val="107000"/>
                        </a:lnSpc>
                        <a:spcBef>
                          <a:spcPts val="2400"/>
                        </a:spcBef>
                        <a:spcAft>
                          <a:spcPts val="800"/>
                        </a:spcAft>
                      </a:pPr>
                      <a:r>
                        <a:rPr lang="en-IN" sz="1200" cap="none" spc="0">
                          <a:solidFill>
                            <a:schemeClr val="tx1"/>
                          </a:solidFill>
                          <a:effectLst/>
                        </a:rPr>
                        <a:t>2022</a:t>
                      </a:r>
                      <a:endParaRPr lang="en-IN"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38100" cmpd="sng">
                      <a:noFill/>
                    </a:lnT>
                    <a:lnB w="9525" cap="flat" cmpd="sng" algn="ctr">
                      <a:noFill/>
                      <a:prstDash val="solid"/>
                    </a:lnB>
                    <a:noFill/>
                  </a:tcPr>
                </a:tc>
                <a:tc>
                  <a:txBody>
                    <a:bodyPr/>
                    <a:lstStyle/>
                    <a:p>
                      <a:pPr>
                        <a:lnSpc>
                          <a:spcPct val="107000"/>
                        </a:lnSpc>
                        <a:spcBef>
                          <a:spcPts val="2400"/>
                        </a:spcBef>
                        <a:spcAft>
                          <a:spcPts val="800"/>
                        </a:spcAft>
                      </a:pPr>
                      <a:r>
                        <a:rPr lang="en-IN" sz="1200" cap="none" spc="0" dirty="0">
                          <a:solidFill>
                            <a:schemeClr val="tx1"/>
                          </a:solidFill>
                          <a:effectLst/>
                        </a:rPr>
                        <a:t>Evaluate the National Tele-Mental Health Program in India</a:t>
                      </a:r>
                      <a:endParaRPr lang="en-IN" sz="1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38100" cmpd="sng">
                      <a:noFill/>
                    </a:lnT>
                    <a:lnB w="9525" cap="flat" cmpd="sng" algn="ctr">
                      <a:noFill/>
                      <a:prstDash val="solid"/>
                    </a:lnB>
                    <a:noFill/>
                  </a:tcPr>
                </a:tc>
                <a:tc>
                  <a:txBody>
                    <a:bodyPr/>
                    <a:lstStyle/>
                    <a:p>
                      <a:pPr>
                        <a:lnSpc>
                          <a:spcPct val="107000"/>
                        </a:lnSpc>
                        <a:spcBef>
                          <a:spcPts val="2400"/>
                        </a:spcBef>
                        <a:spcAft>
                          <a:spcPts val="800"/>
                        </a:spcAft>
                      </a:pPr>
                      <a:r>
                        <a:rPr lang="en-IN" sz="1200" cap="none" spc="0">
                          <a:solidFill>
                            <a:schemeClr val="tx1"/>
                          </a:solidFill>
                          <a:effectLst/>
                        </a:rPr>
                        <a:t>Analysis of program implementation</a:t>
                      </a:r>
                      <a:endParaRPr lang="en-IN"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38100" cmpd="sng">
                      <a:noFill/>
                    </a:lnT>
                    <a:lnB w="9525" cap="flat" cmpd="sng" algn="ctr">
                      <a:noFill/>
                      <a:prstDash val="solid"/>
                    </a:lnB>
                    <a:noFill/>
                  </a:tcPr>
                </a:tc>
                <a:tc>
                  <a:txBody>
                    <a:bodyPr/>
                    <a:lstStyle/>
                    <a:p>
                      <a:pPr>
                        <a:lnSpc>
                          <a:spcPct val="107000"/>
                        </a:lnSpc>
                        <a:spcBef>
                          <a:spcPts val="2400"/>
                        </a:spcBef>
                        <a:spcAft>
                          <a:spcPts val="800"/>
                        </a:spcAft>
                      </a:pPr>
                      <a:r>
                        <a:rPr lang="en-IN" sz="1200" cap="none" spc="0" dirty="0">
                          <a:solidFill>
                            <a:schemeClr val="tx1"/>
                          </a:solidFill>
                          <a:effectLst/>
                        </a:rPr>
                        <a:t>The program shows promise in expanding mental health care access, but challenges in infrastructure and workforce need to </a:t>
                      </a:r>
                      <a:r>
                        <a:rPr lang="en-IN" sz="1200" cap="none" spc="0">
                          <a:solidFill>
                            <a:schemeClr val="tx1"/>
                          </a:solidFill>
                          <a:effectLst/>
                        </a:rPr>
                        <a:t>be addressed </a:t>
                      </a:r>
                      <a:endParaRPr lang="en-IN"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38100" cmpd="sng">
                      <a:noFill/>
                    </a:lnT>
                    <a:lnB w="9525" cap="flat" cmpd="sng" algn="ctr">
                      <a:noFill/>
                      <a:prstDash val="solid"/>
                    </a:lnB>
                    <a:noFill/>
                  </a:tcPr>
                </a:tc>
                <a:extLst>
                  <a:ext uri="{0D108BD9-81ED-4DB2-BD59-A6C34878D82A}">
                    <a16:rowId xmlns:a16="http://schemas.microsoft.com/office/drawing/2014/main" val="1754597063"/>
                  </a:ext>
                </a:extLst>
              </a:tr>
              <a:tr h="614070">
                <a:tc>
                  <a:txBody>
                    <a:bodyPr/>
                    <a:lstStyle/>
                    <a:p>
                      <a:pPr>
                        <a:lnSpc>
                          <a:spcPct val="107000"/>
                        </a:lnSpc>
                        <a:spcBef>
                          <a:spcPts val="2400"/>
                        </a:spcBef>
                        <a:spcAft>
                          <a:spcPts val="800"/>
                        </a:spcAft>
                      </a:pPr>
                      <a:r>
                        <a:rPr lang="en-IN" sz="1200" b="1" cap="none" spc="0">
                          <a:solidFill>
                            <a:schemeClr val="tx1"/>
                          </a:solidFill>
                          <a:effectLst/>
                        </a:rPr>
                        <a:t>Drago et al.</a:t>
                      </a:r>
                      <a:endParaRPr lang="en-IN" sz="12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nSpc>
                          <a:spcPct val="107000"/>
                        </a:lnSpc>
                        <a:spcBef>
                          <a:spcPts val="2400"/>
                        </a:spcBef>
                        <a:spcAft>
                          <a:spcPts val="800"/>
                        </a:spcAft>
                      </a:pPr>
                      <a:r>
                        <a:rPr lang="en-IN" sz="1200" cap="none" spc="0">
                          <a:solidFill>
                            <a:schemeClr val="tx1"/>
                          </a:solidFill>
                          <a:effectLst/>
                        </a:rPr>
                        <a:t>2016</a:t>
                      </a:r>
                      <a:endParaRPr lang="en-IN"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nSpc>
                          <a:spcPct val="107000"/>
                        </a:lnSpc>
                        <a:spcBef>
                          <a:spcPts val="2400"/>
                        </a:spcBef>
                        <a:spcAft>
                          <a:spcPts val="800"/>
                        </a:spcAft>
                      </a:pPr>
                      <a:r>
                        <a:rPr lang="en-IN" sz="1200" cap="none" spc="0" dirty="0">
                          <a:solidFill>
                            <a:schemeClr val="tx1"/>
                          </a:solidFill>
                          <a:effectLst/>
                        </a:rPr>
                        <a:t>Conduct a meta-analysis of assessment and treatment via videoconferencing in psychiatry</a:t>
                      </a:r>
                      <a:endParaRPr lang="en-IN" sz="1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nSpc>
                          <a:spcPct val="107000"/>
                        </a:lnSpc>
                        <a:spcBef>
                          <a:spcPts val="2400"/>
                        </a:spcBef>
                        <a:spcAft>
                          <a:spcPts val="800"/>
                        </a:spcAft>
                      </a:pPr>
                      <a:r>
                        <a:rPr lang="en-IN" sz="1200" cap="none" spc="0">
                          <a:solidFill>
                            <a:schemeClr val="tx1"/>
                          </a:solidFill>
                          <a:effectLst/>
                        </a:rPr>
                        <a:t>Meta-analysis</a:t>
                      </a:r>
                      <a:endParaRPr lang="en-IN"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nSpc>
                          <a:spcPct val="107000"/>
                        </a:lnSpc>
                        <a:spcBef>
                          <a:spcPts val="2400"/>
                        </a:spcBef>
                        <a:spcAft>
                          <a:spcPts val="800"/>
                        </a:spcAft>
                      </a:pPr>
                      <a:r>
                        <a:rPr lang="en-IN" sz="1200" cap="none" spc="0">
                          <a:solidFill>
                            <a:schemeClr val="tx1"/>
                          </a:solidFill>
                          <a:effectLst/>
                        </a:rPr>
                        <a:t>Videoconferencing is a viable option for conducting psychiatric assessments and delivering treatments</a:t>
                      </a:r>
                      <a:endParaRPr lang="en-IN"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401405423"/>
                  </a:ext>
                </a:extLst>
              </a:tr>
              <a:tr h="614070">
                <a:tc>
                  <a:txBody>
                    <a:bodyPr/>
                    <a:lstStyle/>
                    <a:p>
                      <a:pPr>
                        <a:lnSpc>
                          <a:spcPct val="107000"/>
                        </a:lnSpc>
                        <a:spcBef>
                          <a:spcPts val="2400"/>
                        </a:spcBef>
                        <a:spcAft>
                          <a:spcPts val="800"/>
                        </a:spcAft>
                      </a:pPr>
                      <a:r>
                        <a:rPr lang="en-IN" sz="1200" b="1" cap="none" spc="0" dirty="0">
                          <a:solidFill>
                            <a:schemeClr val="tx1"/>
                          </a:solidFill>
                          <a:effectLst/>
                        </a:rPr>
                        <a:t>Gururaj et al.</a:t>
                      </a:r>
                      <a:endParaRPr lang="en-IN" sz="12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nSpc>
                          <a:spcPct val="107000"/>
                        </a:lnSpc>
                        <a:spcBef>
                          <a:spcPts val="2400"/>
                        </a:spcBef>
                        <a:spcAft>
                          <a:spcPts val="800"/>
                        </a:spcAft>
                      </a:pPr>
                      <a:r>
                        <a:rPr lang="en-IN" sz="1200" cap="none" spc="0" dirty="0">
                          <a:solidFill>
                            <a:schemeClr val="tx1"/>
                          </a:solidFill>
                          <a:effectLst/>
                        </a:rPr>
                        <a:t>2017</a:t>
                      </a:r>
                      <a:endParaRPr lang="en-IN" sz="1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12700" cmpd="sng">
                      <a:noFill/>
                      <a:prstDash val="solid"/>
                    </a:lnT>
                    <a:lnB w="9525" cap="flat" cmpd="sng" algn="ctr">
                      <a:noFill/>
                      <a:prstDash val="solid"/>
                    </a:lnB>
                    <a:noFill/>
                  </a:tcPr>
                </a:tc>
                <a:tc>
                  <a:txBody>
                    <a:bodyPr/>
                    <a:lstStyle/>
                    <a:p>
                      <a:pPr>
                        <a:lnSpc>
                          <a:spcPct val="107000"/>
                        </a:lnSpc>
                        <a:spcBef>
                          <a:spcPts val="2400"/>
                        </a:spcBef>
                        <a:spcAft>
                          <a:spcPts val="800"/>
                        </a:spcAft>
                      </a:pPr>
                      <a:r>
                        <a:rPr lang="en-IN" sz="1200" cap="none" spc="0" dirty="0">
                          <a:solidFill>
                            <a:schemeClr val="tx1"/>
                          </a:solidFill>
                          <a:effectLst/>
                        </a:rPr>
                        <a:t>Present the findings of the National Mental Health Survey of India 2015–16</a:t>
                      </a:r>
                      <a:endParaRPr lang="en-IN" sz="1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12700" cmpd="sng">
                      <a:noFill/>
                      <a:prstDash val="solid"/>
                    </a:lnT>
                    <a:lnB w="9525" cap="flat" cmpd="sng" algn="ctr">
                      <a:noFill/>
                      <a:prstDash val="solid"/>
                    </a:lnB>
                    <a:noFill/>
                  </a:tcPr>
                </a:tc>
                <a:tc>
                  <a:txBody>
                    <a:bodyPr/>
                    <a:lstStyle/>
                    <a:p>
                      <a:pPr>
                        <a:lnSpc>
                          <a:spcPct val="107000"/>
                        </a:lnSpc>
                        <a:spcBef>
                          <a:spcPts val="2400"/>
                        </a:spcBef>
                        <a:spcAft>
                          <a:spcPts val="800"/>
                        </a:spcAft>
                      </a:pPr>
                      <a:r>
                        <a:rPr lang="en-IN" sz="1200" cap="none" spc="0">
                          <a:solidFill>
                            <a:schemeClr val="tx1"/>
                          </a:solidFill>
                          <a:effectLst/>
                        </a:rPr>
                        <a:t>National survey</a:t>
                      </a:r>
                      <a:endParaRPr lang="en-IN"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12700" cmpd="sng">
                      <a:noFill/>
                      <a:prstDash val="solid"/>
                    </a:lnT>
                    <a:lnB w="9525" cap="flat" cmpd="sng" algn="ctr">
                      <a:noFill/>
                      <a:prstDash val="solid"/>
                    </a:lnB>
                    <a:noFill/>
                  </a:tcPr>
                </a:tc>
                <a:tc>
                  <a:txBody>
                    <a:bodyPr/>
                    <a:lstStyle/>
                    <a:p>
                      <a:pPr>
                        <a:lnSpc>
                          <a:spcPct val="107000"/>
                        </a:lnSpc>
                        <a:spcBef>
                          <a:spcPts val="2400"/>
                        </a:spcBef>
                        <a:spcAft>
                          <a:spcPts val="800"/>
                        </a:spcAft>
                      </a:pPr>
                      <a:r>
                        <a:rPr lang="en-IN" sz="1200" cap="none" spc="0">
                          <a:solidFill>
                            <a:schemeClr val="tx1"/>
                          </a:solidFill>
                          <a:effectLst/>
                        </a:rPr>
                        <a:t>Provides prevalence data and outcomes related to mental health in India</a:t>
                      </a:r>
                      <a:endParaRPr lang="en-IN"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3608981227"/>
                  </a:ext>
                </a:extLst>
              </a:tr>
              <a:tr h="614070">
                <a:tc>
                  <a:txBody>
                    <a:bodyPr/>
                    <a:lstStyle/>
                    <a:p>
                      <a:pPr>
                        <a:lnSpc>
                          <a:spcPct val="107000"/>
                        </a:lnSpc>
                        <a:spcBef>
                          <a:spcPts val="2400"/>
                        </a:spcBef>
                        <a:spcAft>
                          <a:spcPts val="800"/>
                        </a:spcAft>
                      </a:pPr>
                      <a:r>
                        <a:rPr lang="en-IN" sz="1200" b="1" cap="none" spc="0">
                          <a:solidFill>
                            <a:schemeClr val="tx1"/>
                          </a:solidFill>
                          <a:effectLst/>
                        </a:rPr>
                        <a:t>Math et al.</a:t>
                      </a:r>
                      <a:endParaRPr lang="en-IN" sz="12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nSpc>
                          <a:spcPct val="107000"/>
                        </a:lnSpc>
                        <a:spcBef>
                          <a:spcPts val="2400"/>
                        </a:spcBef>
                        <a:spcAft>
                          <a:spcPts val="800"/>
                        </a:spcAft>
                      </a:pPr>
                      <a:r>
                        <a:rPr lang="en-IN" sz="1200" cap="none" spc="0">
                          <a:solidFill>
                            <a:schemeClr val="tx1"/>
                          </a:solidFill>
                          <a:effectLst/>
                        </a:rPr>
                        <a:t>2019</a:t>
                      </a:r>
                      <a:endParaRPr lang="en-IN"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nSpc>
                          <a:spcPct val="107000"/>
                        </a:lnSpc>
                        <a:spcBef>
                          <a:spcPts val="2400"/>
                        </a:spcBef>
                        <a:spcAft>
                          <a:spcPts val="800"/>
                        </a:spcAft>
                      </a:pPr>
                      <a:r>
                        <a:rPr lang="en-IN" sz="1200" cap="none" spc="0">
                          <a:solidFill>
                            <a:schemeClr val="tx1"/>
                          </a:solidFill>
                          <a:effectLst/>
                        </a:rPr>
                        <a:t>Estimate the cost of implementing the Mental Healthcare Act 2017 in India</a:t>
                      </a:r>
                      <a:endParaRPr lang="en-IN"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nSpc>
                          <a:spcPct val="107000"/>
                        </a:lnSpc>
                        <a:spcBef>
                          <a:spcPts val="2400"/>
                        </a:spcBef>
                        <a:spcAft>
                          <a:spcPts val="800"/>
                        </a:spcAft>
                      </a:pPr>
                      <a:r>
                        <a:rPr lang="en-IN" sz="1200" cap="none" spc="0">
                          <a:solidFill>
                            <a:schemeClr val="tx1"/>
                          </a:solidFill>
                          <a:effectLst/>
                        </a:rPr>
                        <a:t>Cost estimation study</a:t>
                      </a:r>
                      <a:endParaRPr lang="en-IN"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nSpc>
                          <a:spcPct val="107000"/>
                        </a:lnSpc>
                        <a:spcBef>
                          <a:spcPts val="2400"/>
                        </a:spcBef>
                        <a:spcAft>
                          <a:spcPts val="800"/>
                        </a:spcAft>
                      </a:pPr>
                      <a:r>
                        <a:rPr lang="en-IN" sz="1200" cap="none" spc="0">
                          <a:solidFill>
                            <a:schemeClr val="tx1"/>
                          </a:solidFill>
                          <a:effectLst/>
                        </a:rPr>
                        <a:t>Estimates the financial implications of implementing the Mental Healthcare Act in India</a:t>
                      </a:r>
                      <a:endParaRPr lang="en-IN"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309303325"/>
                  </a:ext>
                </a:extLst>
              </a:tr>
              <a:tr h="614070">
                <a:tc>
                  <a:txBody>
                    <a:bodyPr/>
                    <a:lstStyle/>
                    <a:p>
                      <a:pPr>
                        <a:lnSpc>
                          <a:spcPct val="107000"/>
                        </a:lnSpc>
                        <a:spcBef>
                          <a:spcPts val="2400"/>
                        </a:spcBef>
                        <a:spcAft>
                          <a:spcPts val="800"/>
                        </a:spcAft>
                      </a:pPr>
                      <a:r>
                        <a:rPr lang="en-IN" sz="1200" b="1" cap="none" spc="0">
                          <a:solidFill>
                            <a:schemeClr val="tx1"/>
                          </a:solidFill>
                          <a:effectLst/>
                        </a:rPr>
                        <a:t>Campbell et al.</a:t>
                      </a:r>
                      <a:endParaRPr lang="en-IN" sz="12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nSpc>
                          <a:spcPct val="107000"/>
                        </a:lnSpc>
                        <a:spcBef>
                          <a:spcPts val="2400"/>
                        </a:spcBef>
                        <a:spcAft>
                          <a:spcPts val="800"/>
                        </a:spcAft>
                      </a:pPr>
                      <a:r>
                        <a:rPr lang="en-IN" sz="1200" cap="none" spc="0">
                          <a:solidFill>
                            <a:schemeClr val="tx1"/>
                          </a:solidFill>
                          <a:effectLst/>
                        </a:rPr>
                        <a:t>2014</a:t>
                      </a:r>
                      <a:endParaRPr lang="en-IN"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12700" cmpd="sng">
                      <a:noFill/>
                      <a:prstDash val="solid"/>
                    </a:lnT>
                    <a:lnB w="9525" cap="flat" cmpd="sng" algn="ctr">
                      <a:noFill/>
                      <a:prstDash val="solid"/>
                    </a:lnB>
                    <a:noFill/>
                  </a:tcPr>
                </a:tc>
                <a:tc>
                  <a:txBody>
                    <a:bodyPr/>
                    <a:lstStyle/>
                    <a:p>
                      <a:pPr>
                        <a:lnSpc>
                          <a:spcPct val="107000"/>
                        </a:lnSpc>
                        <a:spcBef>
                          <a:spcPts val="2400"/>
                        </a:spcBef>
                        <a:spcAft>
                          <a:spcPts val="800"/>
                        </a:spcAft>
                      </a:pPr>
                      <a:r>
                        <a:rPr lang="en-IN" sz="1200" cap="none" spc="0" dirty="0">
                          <a:solidFill>
                            <a:schemeClr val="tx1"/>
                          </a:solidFill>
                          <a:effectLst/>
                        </a:rPr>
                        <a:t>Conduct a multisite randomized controlled trial on internet-delivered treatment for substance abuse</a:t>
                      </a:r>
                      <a:endParaRPr lang="en-IN" sz="1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12700" cmpd="sng">
                      <a:noFill/>
                      <a:prstDash val="solid"/>
                    </a:lnT>
                    <a:lnB w="9525" cap="flat" cmpd="sng" algn="ctr">
                      <a:noFill/>
                      <a:prstDash val="solid"/>
                    </a:lnB>
                    <a:noFill/>
                  </a:tcPr>
                </a:tc>
                <a:tc>
                  <a:txBody>
                    <a:bodyPr/>
                    <a:lstStyle/>
                    <a:p>
                      <a:pPr>
                        <a:lnSpc>
                          <a:spcPct val="107000"/>
                        </a:lnSpc>
                        <a:spcBef>
                          <a:spcPts val="2400"/>
                        </a:spcBef>
                        <a:spcAft>
                          <a:spcPts val="800"/>
                        </a:spcAft>
                      </a:pPr>
                      <a:r>
                        <a:rPr lang="en-IN" sz="1200" cap="none" spc="0">
                          <a:solidFill>
                            <a:schemeClr val="tx1"/>
                          </a:solidFill>
                          <a:effectLst/>
                        </a:rPr>
                        <a:t>Randomized controlled trial</a:t>
                      </a:r>
                      <a:endParaRPr lang="en-IN"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12700" cmpd="sng">
                      <a:noFill/>
                      <a:prstDash val="solid"/>
                    </a:lnT>
                    <a:lnB w="9525" cap="flat" cmpd="sng" algn="ctr">
                      <a:noFill/>
                      <a:prstDash val="solid"/>
                    </a:lnB>
                    <a:noFill/>
                  </a:tcPr>
                </a:tc>
                <a:tc>
                  <a:txBody>
                    <a:bodyPr/>
                    <a:lstStyle/>
                    <a:p>
                      <a:pPr>
                        <a:lnSpc>
                          <a:spcPct val="107000"/>
                        </a:lnSpc>
                        <a:spcBef>
                          <a:spcPts val="2400"/>
                        </a:spcBef>
                        <a:spcAft>
                          <a:spcPts val="800"/>
                        </a:spcAft>
                      </a:pPr>
                      <a:r>
                        <a:rPr lang="en-IN" sz="1200" cap="none" spc="0">
                          <a:solidFill>
                            <a:schemeClr val="tx1"/>
                          </a:solidFill>
                          <a:effectLst/>
                        </a:rPr>
                        <a:t>Internet-delivered treatment shows promise in addressing substance abuse and improving treatment outcomes</a:t>
                      </a:r>
                      <a:endParaRPr lang="en-IN"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2690492383"/>
                  </a:ext>
                </a:extLst>
              </a:tr>
              <a:tr h="614070">
                <a:tc>
                  <a:txBody>
                    <a:bodyPr/>
                    <a:lstStyle/>
                    <a:p>
                      <a:pPr>
                        <a:lnSpc>
                          <a:spcPct val="107000"/>
                        </a:lnSpc>
                        <a:spcBef>
                          <a:spcPts val="2400"/>
                        </a:spcBef>
                        <a:spcAft>
                          <a:spcPts val="800"/>
                        </a:spcAft>
                      </a:pPr>
                      <a:r>
                        <a:rPr lang="en-IN" sz="1200" b="1" cap="none" spc="0">
                          <a:solidFill>
                            <a:schemeClr val="tx1"/>
                          </a:solidFill>
                          <a:effectLst/>
                        </a:rPr>
                        <a:t>Park et al.</a:t>
                      </a:r>
                      <a:endParaRPr lang="en-IN" sz="12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nSpc>
                          <a:spcPct val="107000"/>
                        </a:lnSpc>
                        <a:spcBef>
                          <a:spcPts val="2400"/>
                        </a:spcBef>
                        <a:spcAft>
                          <a:spcPts val="800"/>
                        </a:spcAft>
                      </a:pPr>
                      <a:r>
                        <a:rPr lang="en-IN" sz="1200" cap="none" spc="0">
                          <a:solidFill>
                            <a:schemeClr val="tx1"/>
                          </a:solidFill>
                          <a:effectLst/>
                        </a:rPr>
                        <a:t>2019</a:t>
                      </a:r>
                      <a:endParaRPr lang="en-IN"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nSpc>
                          <a:spcPct val="107000"/>
                        </a:lnSpc>
                        <a:spcBef>
                          <a:spcPts val="2400"/>
                        </a:spcBef>
                        <a:spcAft>
                          <a:spcPts val="800"/>
                        </a:spcAft>
                      </a:pPr>
                      <a:r>
                        <a:rPr lang="en-IN" sz="1200" cap="none" spc="0">
                          <a:solidFill>
                            <a:schemeClr val="tx1"/>
                          </a:solidFill>
                          <a:effectLst/>
                        </a:rPr>
                        <a:t>Review the use of virtual reality in the treatment of psychiatric disorders</a:t>
                      </a:r>
                      <a:endParaRPr lang="en-IN"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nSpc>
                          <a:spcPct val="107000"/>
                        </a:lnSpc>
                        <a:spcBef>
                          <a:spcPts val="2400"/>
                        </a:spcBef>
                        <a:spcAft>
                          <a:spcPts val="800"/>
                        </a:spcAft>
                      </a:pPr>
                      <a:r>
                        <a:rPr lang="en-IN" sz="1200" cap="none" spc="0">
                          <a:solidFill>
                            <a:schemeClr val="tx1"/>
                          </a:solidFill>
                          <a:effectLst/>
                        </a:rPr>
                        <a:t>Literature review</a:t>
                      </a:r>
                      <a:endParaRPr lang="en-IN"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nSpc>
                          <a:spcPct val="107000"/>
                        </a:lnSpc>
                        <a:spcBef>
                          <a:spcPts val="2400"/>
                        </a:spcBef>
                        <a:spcAft>
                          <a:spcPts val="800"/>
                        </a:spcAft>
                      </a:pPr>
                      <a:r>
                        <a:rPr lang="en-IN" sz="1200" cap="none" spc="0" dirty="0">
                          <a:solidFill>
                            <a:schemeClr val="tx1"/>
                          </a:solidFill>
                          <a:effectLst/>
                        </a:rPr>
                        <a:t>Virtual reality has shown potential as a therapeutic tool for various psychiatric disorders</a:t>
                      </a:r>
                      <a:endParaRPr lang="en-IN" sz="1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56" marR="5429" marT="16102" marB="120762" anchor="b">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433930123"/>
                  </a:ext>
                </a:extLst>
              </a:tr>
            </a:tbl>
          </a:graphicData>
        </a:graphic>
      </p:graphicFrame>
    </p:spTree>
    <p:extLst>
      <p:ext uri="{BB962C8B-B14F-4D97-AF65-F5344CB8AC3E}">
        <p14:creationId xmlns:p14="http://schemas.microsoft.com/office/powerpoint/2010/main" val="1985878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5C9D962-F904-4553-A140-500CF3EFC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02FE0FA2-B10C-4B9F-B9CC-E5D9AD4004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1314048">
            <a:off x="-271537" y="-884980"/>
            <a:ext cx="12642772" cy="6248341"/>
          </a:xfrm>
          <a:custGeom>
            <a:avLst/>
            <a:gdLst>
              <a:gd name="connsiteX0" fmla="*/ 12642772 w 12642772"/>
              <a:gd name="connsiteY0" fmla="*/ 4432052 h 6248341"/>
              <a:gd name="connsiteX1" fmla="*/ 586822 w 12642772"/>
              <a:gd name="connsiteY1" fmla="*/ 6248341 h 6248341"/>
              <a:gd name="connsiteX2" fmla="*/ 0 w 12642772"/>
              <a:gd name="connsiteY2" fmla="*/ 2394542 h 6248341"/>
              <a:gd name="connsiteX3" fmla="*/ 52893 w 12642772"/>
              <a:gd name="connsiteY3" fmla="*/ 2306669 h 6248341"/>
              <a:gd name="connsiteX4" fmla="*/ 131535 w 12642772"/>
              <a:gd name="connsiteY4" fmla="*/ 2293621 h 6248341"/>
              <a:gd name="connsiteX5" fmla="*/ 244153 w 12642772"/>
              <a:gd name="connsiteY5" fmla="*/ 2272261 h 6248341"/>
              <a:gd name="connsiteX6" fmla="*/ 324401 w 12642772"/>
              <a:gd name="connsiteY6" fmla="*/ 2233208 h 6248341"/>
              <a:gd name="connsiteX7" fmla="*/ 463569 w 12642772"/>
              <a:gd name="connsiteY7" fmla="*/ 2158308 h 6248341"/>
              <a:gd name="connsiteX8" fmla="*/ 582537 w 12642772"/>
              <a:gd name="connsiteY8" fmla="*/ 2095961 h 6248341"/>
              <a:gd name="connsiteX9" fmla="*/ 638937 w 12642772"/>
              <a:gd name="connsiteY9" fmla="*/ 2008169 h 6248341"/>
              <a:gd name="connsiteX10" fmla="*/ 749855 w 12642772"/>
              <a:gd name="connsiteY10" fmla="*/ 1936088 h 6248341"/>
              <a:gd name="connsiteX11" fmla="*/ 856553 w 12642772"/>
              <a:gd name="connsiteY11" fmla="*/ 1892728 h 6248341"/>
              <a:gd name="connsiteX12" fmla="*/ 939338 w 12642772"/>
              <a:gd name="connsiteY12" fmla="*/ 1863906 h 6248341"/>
              <a:gd name="connsiteX13" fmla="*/ 987836 w 12642772"/>
              <a:gd name="connsiteY13" fmla="*/ 1848470 h 6248341"/>
              <a:gd name="connsiteX14" fmla="*/ 1086094 w 12642772"/>
              <a:gd name="connsiteY14" fmla="*/ 1834336 h 6248341"/>
              <a:gd name="connsiteX15" fmla="*/ 1155607 w 12642772"/>
              <a:gd name="connsiteY15" fmla="*/ 1814299 h 6248341"/>
              <a:gd name="connsiteX16" fmla="*/ 1219621 w 12642772"/>
              <a:gd name="connsiteY16" fmla="*/ 1774472 h 6248341"/>
              <a:gd name="connsiteX17" fmla="*/ 1275113 w 12642772"/>
              <a:gd name="connsiteY17" fmla="*/ 1734756 h 6248341"/>
              <a:gd name="connsiteX18" fmla="*/ 1337800 w 12642772"/>
              <a:gd name="connsiteY18" fmla="*/ 1684579 h 6248341"/>
              <a:gd name="connsiteX19" fmla="*/ 1526287 w 12642772"/>
              <a:gd name="connsiteY19" fmla="*/ 1602057 h 6248341"/>
              <a:gd name="connsiteX20" fmla="*/ 1579126 w 12642772"/>
              <a:gd name="connsiteY20" fmla="*/ 1559561 h 6248341"/>
              <a:gd name="connsiteX21" fmla="*/ 1651242 w 12642772"/>
              <a:gd name="connsiteY21" fmla="*/ 1546569 h 6248341"/>
              <a:gd name="connsiteX22" fmla="*/ 1712038 w 12642772"/>
              <a:gd name="connsiteY22" fmla="*/ 1533432 h 6248341"/>
              <a:gd name="connsiteX23" fmla="*/ 1758402 w 12642772"/>
              <a:gd name="connsiteY23" fmla="*/ 1525816 h 6248341"/>
              <a:gd name="connsiteX24" fmla="*/ 1831776 w 12642772"/>
              <a:gd name="connsiteY24" fmla="*/ 1504679 h 6248341"/>
              <a:gd name="connsiteX25" fmla="*/ 1963032 w 12642772"/>
              <a:gd name="connsiteY25" fmla="*/ 1472999 h 6248341"/>
              <a:gd name="connsiteX26" fmla="*/ 2006520 w 12642772"/>
              <a:gd name="connsiteY26" fmla="*/ 1464281 h 6248341"/>
              <a:gd name="connsiteX27" fmla="*/ 2049195 w 12642772"/>
              <a:gd name="connsiteY27" fmla="*/ 1459572 h 6248341"/>
              <a:gd name="connsiteX28" fmla="*/ 2125117 w 12642772"/>
              <a:gd name="connsiteY28" fmla="*/ 1432093 h 6248341"/>
              <a:gd name="connsiteX29" fmla="*/ 2234987 w 12642772"/>
              <a:gd name="connsiteY29" fmla="*/ 1408543 h 6248341"/>
              <a:gd name="connsiteX30" fmla="*/ 2349979 w 12642772"/>
              <a:gd name="connsiteY30" fmla="*/ 1370325 h 6248341"/>
              <a:gd name="connsiteX31" fmla="*/ 2490342 w 12642772"/>
              <a:gd name="connsiteY31" fmla="*/ 1337371 h 6248341"/>
              <a:gd name="connsiteX32" fmla="*/ 2721983 w 12642772"/>
              <a:gd name="connsiteY32" fmla="*/ 1255221 h 6248341"/>
              <a:gd name="connsiteX33" fmla="*/ 2740778 w 12642772"/>
              <a:gd name="connsiteY33" fmla="*/ 1232389 h 6248341"/>
              <a:gd name="connsiteX34" fmla="*/ 2772006 w 12642772"/>
              <a:gd name="connsiteY34" fmla="*/ 1218123 h 6248341"/>
              <a:gd name="connsiteX35" fmla="*/ 2850754 w 12642772"/>
              <a:gd name="connsiteY35" fmla="*/ 1180094 h 6248341"/>
              <a:gd name="connsiteX36" fmla="*/ 2872381 w 12642772"/>
              <a:gd name="connsiteY36" fmla="*/ 1159349 h 6248341"/>
              <a:gd name="connsiteX37" fmla="*/ 2877664 w 12642772"/>
              <a:gd name="connsiteY37" fmla="*/ 1153429 h 6248341"/>
              <a:gd name="connsiteX38" fmla="*/ 2898982 w 12642772"/>
              <a:gd name="connsiteY38" fmla="*/ 1143332 h 6248341"/>
              <a:gd name="connsiteX39" fmla="*/ 2900154 w 12642772"/>
              <a:gd name="connsiteY39" fmla="*/ 1144257 h 6248341"/>
              <a:gd name="connsiteX40" fmla="*/ 2913224 w 12642772"/>
              <a:gd name="connsiteY40" fmla="*/ 1144530 h 6248341"/>
              <a:gd name="connsiteX41" fmla="*/ 2936660 w 12642772"/>
              <a:gd name="connsiteY41" fmla="*/ 1142412 h 6248341"/>
              <a:gd name="connsiteX42" fmla="*/ 2997572 w 12642772"/>
              <a:gd name="connsiteY42" fmla="*/ 1141831 h 6248341"/>
              <a:gd name="connsiteX43" fmla="*/ 3044472 w 12642772"/>
              <a:gd name="connsiteY43" fmla="*/ 1131369 h 6248341"/>
              <a:gd name="connsiteX44" fmla="*/ 3044790 w 12642772"/>
              <a:gd name="connsiteY44" fmla="*/ 1131569 h 6248341"/>
              <a:gd name="connsiteX45" fmla="*/ 3053469 w 12642772"/>
              <a:gd name="connsiteY45" fmla="*/ 1129009 h 6248341"/>
              <a:gd name="connsiteX46" fmla="*/ 3058924 w 12642772"/>
              <a:gd name="connsiteY46" fmla="*/ 1126056 h 6248341"/>
              <a:gd name="connsiteX47" fmla="*/ 3074299 w 12642772"/>
              <a:gd name="connsiteY47" fmla="*/ 1120405 h 6248341"/>
              <a:gd name="connsiteX48" fmla="*/ 3080657 w 12642772"/>
              <a:gd name="connsiteY48" fmla="*/ 1120171 h 6248341"/>
              <a:gd name="connsiteX49" fmla="*/ 3085901 w 12642772"/>
              <a:gd name="connsiteY49" fmla="*/ 1121681 h 6248341"/>
              <a:gd name="connsiteX50" fmla="*/ 3109448 w 12642772"/>
              <a:gd name="connsiteY50" fmla="*/ 1097576 h 6248341"/>
              <a:gd name="connsiteX51" fmla="*/ 3120280 w 12642772"/>
              <a:gd name="connsiteY51" fmla="*/ 1092673 h 6248341"/>
              <a:gd name="connsiteX52" fmla="*/ 3151969 w 12642772"/>
              <a:gd name="connsiteY52" fmla="*/ 1093148 h 6248341"/>
              <a:gd name="connsiteX53" fmla="*/ 3156202 w 12642772"/>
              <a:gd name="connsiteY53" fmla="*/ 1091941 h 6248341"/>
              <a:gd name="connsiteX54" fmla="*/ 3218578 w 12642772"/>
              <a:gd name="connsiteY54" fmla="*/ 1084695 h 6248341"/>
              <a:gd name="connsiteX55" fmla="*/ 3291572 w 12642772"/>
              <a:gd name="connsiteY55" fmla="*/ 1074108 h 6248341"/>
              <a:gd name="connsiteX56" fmla="*/ 3335322 w 12642772"/>
              <a:gd name="connsiteY56" fmla="*/ 1065344 h 6248341"/>
              <a:gd name="connsiteX57" fmla="*/ 3444471 w 12642772"/>
              <a:gd name="connsiteY57" fmla="*/ 1040037 h 6248341"/>
              <a:gd name="connsiteX58" fmla="*/ 3516736 w 12642772"/>
              <a:gd name="connsiteY58" fmla="*/ 1044495 h 6248341"/>
              <a:gd name="connsiteX59" fmla="*/ 3529913 w 12642772"/>
              <a:gd name="connsiteY59" fmla="*/ 1036395 h 6248341"/>
              <a:gd name="connsiteX60" fmla="*/ 3534215 w 12642772"/>
              <a:gd name="connsiteY60" fmla="*/ 1032644 h 6248341"/>
              <a:gd name="connsiteX61" fmla="*/ 3541901 w 12642772"/>
              <a:gd name="connsiteY61" fmla="*/ 1028655 h 6248341"/>
              <a:gd name="connsiteX62" fmla="*/ 3542297 w 12642772"/>
              <a:gd name="connsiteY62" fmla="*/ 1028781 h 6248341"/>
              <a:gd name="connsiteX63" fmla="*/ 3549091 w 12642772"/>
              <a:gd name="connsiteY63" fmla="*/ 1024603 h 6248341"/>
              <a:gd name="connsiteX64" fmla="*/ 3668564 w 12642772"/>
              <a:gd name="connsiteY64" fmla="*/ 992085 h 6248341"/>
              <a:gd name="connsiteX65" fmla="*/ 3681760 w 12642772"/>
              <a:gd name="connsiteY65" fmla="*/ 989897 h 6248341"/>
              <a:gd name="connsiteX66" fmla="*/ 3683298 w 12642772"/>
              <a:gd name="connsiteY66" fmla="*/ 990533 h 6248341"/>
              <a:gd name="connsiteX67" fmla="*/ 3701238 w 12642772"/>
              <a:gd name="connsiteY67" fmla="*/ 978370 h 6248341"/>
              <a:gd name="connsiteX68" fmla="*/ 3727029 w 12642772"/>
              <a:gd name="connsiteY68" fmla="*/ 982634 h 6248341"/>
              <a:gd name="connsiteX69" fmla="*/ 3827462 w 12642772"/>
              <a:gd name="connsiteY69" fmla="*/ 983777 h 6248341"/>
              <a:gd name="connsiteX70" fmla="*/ 3939255 w 12642772"/>
              <a:gd name="connsiteY70" fmla="*/ 962526 h 6248341"/>
              <a:gd name="connsiteX71" fmla="*/ 3976764 w 12642772"/>
              <a:gd name="connsiteY71" fmla="*/ 943975 h 6248341"/>
              <a:gd name="connsiteX72" fmla="*/ 4039745 w 12642772"/>
              <a:gd name="connsiteY72" fmla="*/ 913576 h 6248341"/>
              <a:gd name="connsiteX73" fmla="*/ 4081478 w 12642772"/>
              <a:gd name="connsiteY73" fmla="*/ 863744 h 6248341"/>
              <a:gd name="connsiteX74" fmla="*/ 4136255 w 12642772"/>
              <a:gd name="connsiteY74" fmla="*/ 849070 h 6248341"/>
              <a:gd name="connsiteX75" fmla="*/ 4155885 w 12642772"/>
              <a:gd name="connsiteY75" fmla="*/ 880724 h 6248341"/>
              <a:gd name="connsiteX76" fmla="*/ 4212239 w 12642772"/>
              <a:gd name="connsiteY76" fmla="*/ 853648 h 6248341"/>
              <a:gd name="connsiteX77" fmla="*/ 4296968 w 12642772"/>
              <a:gd name="connsiteY77" fmla="*/ 808725 h 6248341"/>
              <a:gd name="connsiteX78" fmla="*/ 4347619 w 12642772"/>
              <a:gd name="connsiteY78" fmla="*/ 791871 h 6248341"/>
              <a:gd name="connsiteX79" fmla="*/ 4484035 w 12642772"/>
              <a:gd name="connsiteY79" fmla="*/ 736001 h 6248341"/>
              <a:gd name="connsiteX80" fmla="*/ 4619194 w 12642772"/>
              <a:gd name="connsiteY80" fmla="*/ 672546 h 6248341"/>
              <a:gd name="connsiteX81" fmla="*/ 4648276 w 12642772"/>
              <a:gd name="connsiteY81" fmla="*/ 677255 h 6248341"/>
              <a:gd name="connsiteX82" fmla="*/ 4658535 w 12642772"/>
              <a:gd name="connsiteY82" fmla="*/ 658404 h 6248341"/>
              <a:gd name="connsiteX83" fmla="*/ 4684435 w 12642772"/>
              <a:gd name="connsiteY83" fmla="*/ 658040 h 6248341"/>
              <a:gd name="connsiteX84" fmla="*/ 4685966 w 12642772"/>
              <a:gd name="connsiteY84" fmla="*/ 659300 h 6248341"/>
              <a:gd name="connsiteX85" fmla="*/ 4773323 w 12642772"/>
              <a:gd name="connsiteY85" fmla="*/ 620033 h 6248341"/>
              <a:gd name="connsiteX86" fmla="*/ 4789881 w 12642772"/>
              <a:gd name="connsiteY86" fmla="*/ 612833 h 6248341"/>
              <a:gd name="connsiteX87" fmla="*/ 4793116 w 12642772"/>
              <a:gd name="connsiteY87" fmla="*/ 606807 h 6248341"/>
              <a:gd name="connsiteX88" fmla="*/ 4818294 w 12642772"/>
              <a:gd name="connsiteY88" fmla="*/ 598208 h 6248341"/>
              <a:gd name="connsiteX89" fmla="*/ 4889379 w 12642772"/>
              <a:gd name="connsiteY89" fmla="*/ 574856 h 6248341"/>
              <a:gd name="connsiteX90" fmla="*/ 4967000 w 12642772"/>
              <a:gd name="connsiteY90" fmla="*/ 563548 h 6248341"/>
              <a:gd name="connsiteX91" fmla="*/ 5011397 w 12642772"/>
              <a:gd name="connsiteY91" fmla="*/ 546508 h 6248341"/>
              <a:gd name="connsiteX92" fmla="*/ 5017511 w 12642772"/>
              <a:gd name="connsiteY92" fmla="*/ 542737 h 6248341"/>
              <a:gd name="connsiteX93" fmla="*/ 5022951 w 12642772"/>
              <a:gd name="connsiteY93" fmla="*/ 543578 h 6248341"/>
              <a:gd name="connsiteX94" fmla="*/ 5028686 w 12642772"/>
              <a:gd name="connsiteY94" fmla="*/ 550797 h 6248341"/>
              <a:gd name="connsiteX95" fmla="*/ 5055222 w 12642772"/>
              <a:gd name="connsiteY95" fmla="*/ 551685 h 6248341"/>
              <a:gd name="connsiteX96" fmla="*/ 5058043 w 12642772"/>
              <a:gd name="connsiteY96" fmla="*/ 549365 h 6248341"/>
              <a:gd name="connsiteX97" fmla="*/ 5080769 w 12642772"/>
              <a:gd name="connsiteY97" fmla="*/ 559110 h 6248341"/>
              <a:gd name="connsiteX98" fmla="*/ 5100831 w 12642772"/>
              <a:gd name="connsiteY98" fmla="*/ 578170 h 6248341"/>
              <a:gd name="connsiteX99" fmla="*/ 5323302 w 12642772"/>
              <a:gd name="connsiteY99" fmla="*/ 551607 h 6248341"/>
              <a:gd name="connsiteX100" fmla="*/ 5524173 w 12642772"/>
              <a:gd name="connsiteY100" fmla="*/ 623428 h 6248341"/>
              <a:gd name="connsiteX101" fmla="*/ 5644692 w 12642772"/>
              <a:gd name="connsiteY101" fmla="*/ 606574 h 6248341"/>
              <a:gd name="connsiteX102" fmla="*/ 5984259 w 12642772"/>
              <a:gd name="connsiteY102" fmla="*/ 559264 h 6248341"/>
              <a:gd name="connsiteX103" fmla="*/ 6059790 w 12642772"/>
              <a:gd name="connsiteY103" fmla="*/ 538457 h 6248341"/>
              <a:gd name="connsiteX104" fmla="*/ 6130495 w 12642772"/>
              <a:gd name="connsiteY104" fmla="*/ 565308 h 6248341"/>
              <a:gd name="connsiteX105" fmla="*/ 6157089 w 12642772"/>
              <a:gd name="connsiteY105" fmla="*/ 547229 h 6248341"/>
              <a:gd name="connsiteX106" fmla="*/ 6161628 w 12642772"/>
              <a:gd name="connsiteY106" fmla="*/ 543616 h 6248341"/>
              <a:gd name="connsiteX107" fmla="*/ 6180804 w 12642772"/>
              <a:gd name="connsiteY107" fmla="*/ 539939 h 6248341"/>
              <a:gd name="connsiteX108" fmla="*/ 6184951 w 12642772"/>
              <a:gd name="connsiteY108" fmla="*/ 525424 h 6248341"/>
              <a:gd name="connsiteX109" fmla="*/ 6212909 w 12642772"/>
              <a:gd name="connsiteY109" fmla="*/ 510232 h 6248341"/>
              <a:gd name="connsiteX110" fmla="*/ 6248556 w 12642772"/>
              <a:gd name="connsiteY110" fmla="*/ 507226 h 6248341"/>
              <a:gd name="connsiteX111" fmla="*/ 6419167 w 12642772"/>
              <a:gd name="connsiteY111" fmla="*/ 508015 h 6248341"/>
              <a:gd name="connsiteX112" fmla="*/ 6520553 w 12642772"/>
              <a:gd name="connsiteY112" fmla="*/ 499890 h 6248341"/>
              <a:gd name="connsiteX113" fmla="*/ 6557985 w 12642772"/>
              <a:gd name="connsiteY113" fmla="*/ 483298 h 6248341"/>
              <a:gd name="connsiteX114" fmla="*/ 6610986 w 12642772"/>
              <a:gd name="connsiteY114" fmla="*/ 469207 h 6248341"/>
              <a:gd name="connsiteX115" fmla="*/ 6703685 w 12642772"/>
              <a:gd name="connsiteY115" fmla="*/ 433885 h 6248341"/>
              <a:gd name="connsiteX116" fmla="*/ 6829686 w 12642772"/>
              <a:gd name="connsiteY116" fmla="*/ 404609 h 6248341"/>
              <a:gd name="connsiteX117" fmla="*/ 6926071 w 12642772"/>
              <a:gd name="connsiteY117" fmla="*/ 440952 h 6248341"/>
              <a:gd name="connsiteX118" fmla="*/ 6933459 w 12642772"/>
              <a:gd name="connsiteY118" fmla="*/ 430117 h 6248341"/>
              <a:gd name="connsiteX119" fmla="*/ 6997730 w 12642772"/>
              <a:gd name="connsiteY119" fmla="*/ 427075 h 6248341"/>
              <a:gd name="connsiteX120" fmla="*/ 7228068 w 12642772"/>
              <a:gd name="connsiteY120" fmla="*/ 485987 h 6248341"/>
              <a:gd name="connsiteX121" fmla="*/ 7353524 w 12642772"/>
              <a:gd name="connsiteY121" fmla="*/ 478122 h 6248341"/>
              <a:gd name="connsiteX122" fmla="*/ 7397216 w 12642772"/>
              <a:gd name="connsiteY122" fmla="*/ 464113 h 6248341"/>
              <a:gd name="connsiteX123" fmla="*/ 7470470 w 12642772"/>
              <a:gd name="connsiteY123" fmla="*/ 441338 h 6248341"/>
              <a:gd name="connsiteX124" fmla="*/ 7523162 w 12642772"/>
              <a:gd name="connsiteY124" fmla="*/ 396692 h 6248341"/>
              <a:gd name="connsiteX125" fmla="*/ 7585229 w 12642772"/>
              <a:gd name="connsiteY125" fmla="*/ 388596 h 6248341"/>
              <a:gd name="connsiteX126" fmla="*/ 7602312 w 12642772"/>
              <a:gd name="connsiteY126" fmla="*/ 422441 h 6248341"/>
              <a:gd name="connsiteX127" fmla="*/ 7667842 w 12642772"/>
              <a:gd name="connsiteY127" fmla="*/ 402184 h 6248341"/>
              <a:gd name="connsiteX128" fmla="*/ 7766955 w 12642772"/>
              <a:gd name="connsiteY128" fmla="*/ 367538 h 6248341"/>
              <a:gd name="connsiteX129" fmla="*/ 7824808 w 12642772"/>
              <a:gd name="connsiteY129" fmla="*/ 356782 h 6248341"/>
              <a:gd name="connsiteX130" fmla="*/ 7982082 w 12642772"/>
              <a:gd name="connsiteY130" fmla="*/ 317381 h 6248341"/>
              <a:gd name="connsiteX131" fmla="*/ 8139042 w 12642772"/>
              <a:gd name="connsiteY131" fmla="*/ 270278 h 6248341"/>
              <a:gd name="connsiteX132" fmla="*/ 8188479 w 12642772"/>
              <a:gd name="connsiteY132" fmla="*/ 250893 h 6248341"/>
              <a:gd name="connsiteX133" fmla="*/ 8197460 w 12642772"/>
              <a:gd name="connsiteY133" fmla="*/ 227412 h 6248341"/>
              <a:gd name="connsiteX134" fmla="*/ 8236543 w 12642772"/>
              <a:gd name="connsiteY134" fmla="*/ 231896 h 6248341"/>
              <a:gd name="connsiteX135" fmla="*/ 8288656 w 12642772"/>
              <a:gd name="connsiteY135" fmla="*/ 233518 h 6248341"/>
              <a:gd name="connsiteX136" fmla="*/ 8365194 w 12642772"/>
              <a:gd name="connsiteY136" fmla="*/ 255354 h 6248341"/>
              <a:gd name="connsiteX137" fmla="*/ 8371093 w 12642772"/>
              <a:gd name="connsiteY137" fmla="*/ 253056 h 6248341"/>
              <a:gd name="connsiteX138" fmla="*/ 8380079 w 12642772"/>
              <a:gd name="connsiteY138" fmla="*/ 251533 h 6248341"/>
              <a:gd name="connsiteX139" fmla="*/ 8380352 w 12642772"/>
              <a:gd name="connsiteY139" fmla="*/ 251771 h 6248341"/>
              <a:gd name="connsiteX140" fmla="*/ 8388670 w 12642772"/>
              <a:gd name="connsiteY140" fmla="*/ 249803 h 6248341"/>
              <a:gd name="connsiteX141" fmla="*/ 8439400 w 12642772"/>
              <a:gd name="connsiteY141" fmla="*/ 252189 h 6248341"/>
              <a:gd name="connsiteX142" fmla="*/ 8502127 w 12642772"/>
              <a:gd name="connsiteY142" fmla="*/ 246524 h 6248341"/>
              <a:gd name="connsiteX143" fmla="*/ 8575600 w 12642772"/>
              <a:gd name="connsiteY143" fmla="*/ 247912 h 6248341"/>
              <a:gd name="connsiteX144" fmla="*/ 8609423 w 12642772"/>
              <a:gd name="connsiteY144" fmla="*/ 225288 h 6248341"/>
              <a:gd name="connsiteX145" fmla="*/ 8628794 w 12642772"/>
              <a:gd name="connsiteY145" fmla="*/ 220632 h 6248341"/>
              <a:gd name="connsiteX146" fmla="*/ 8631243 w 12642772"/>
              <a:gd name="connsiteY146" fmla="*/ 221270 h 6248341"/>
              <a:gd name="connsiteX147" fmla="*/ 8708752 w 12642772"/>
              <a:gd name="connsiteY147" fmla="*/ 203517 h 6248341"/>
              <a:gd name="connsiteX148" fmla="*/ 8825952 w 12642772"/>
              <a:gd name="connsiteY148" fmla="*/ 177822 h 6248341"/>
              <a:gd name="connsiteX149" fmla="*/ 8862166 w 12642772"/>
              <a:gd name="connsiteY149" fmla="*/ 170735 h 6248341"/>
              <a:gd name="connsiteX150" fmla="*/ 8884490 w 12642772"/>
              <a:gd name="connsiteY150" fmla="*/ 165616 h 6248341"/>
              <a:gd name="connsiteX151" fmla="*/ 8918298 w 12642772"/>
              <a:gd name="connsiteY151" fmla="*/ 194546 h 6248341"/>
              <a:gd name="connsiteX152" fmla="*/ 8948572 w 12642772"/>
              <a:gd name="connsiteY152" fmla="*/ 207940 h 6248341"/>
              <a:gd name="connsiteX153" fmla="*/ 9104724 w 12642772"/>
              <a:gd name="connsiteY153" fmla="*/ 178319 h 6248341"/>
              <a:gd name="connsiteX154" fmla="*/ 9198328 w 12642772"/>
              <a:gd name="connsiteY154" fmla="*/ 159122 h 6248341"/>
              <a:gd name="connsiteX155" fmla="*/ 9339412 w 12642772"/>
              <a:gd name="connsiteY155" fmla="*/ 203422 h 6248341"/>
              <a:gd name="connsiteX156" fmla="*/ 9409165 w 12642772"/>
              <a:gd name="connsiteY156" fmla="*/ 216989 h 6248341"/>
              <a:gd name="connsiteX157" fmla="*/ 9516379 w 12642772"/>
              <a:gd name="connsiteY157" fmla="*/ 220757 h 6248341"/>
              <a:gd name="connsiteX158" fmla="*/ 9615958 w 12642772"/>
              <a:gd name="connsiteY158" fmla="*/ 196389 h 6248341"/>
              <a:gd name="connsiteX159" fmla="*/ 9860346 w 12642772"/>
              <a:gd name="connsiteY159" fmla="*/ 177067 h 6248341"/>
              <a:gd name="connsiteX160" fmla="*/ 10071193 w 12642772"/>
              <a:gd name="connsiteY160" fmla="*/ 142345 h 6248341"/>
              <a:gd name="connsiteX161" fmla="*/ 10270876 w 12642772"/>
              <a:gd name="connsiteY161" fmla="*/ 164464 h 6248341"/>
              <a:gd name="connsiteX162" fmla="*/ 10338607 w 12642772"/>
              <a:gd name="connsiteY162" fmla="*/ 202846 h 6248341"/>
              <a:gd name="connsiteX163" fmla="*/ 10370927 w 12642772"/>
              <a:gd name="connsiteY163" fmla="*/ 198630 h 6248341"/>
              <a:gd name="connsiteX164" fmla="*/ 10423650 w 12642772"/>
              <a:gd name="connsiteY164" fmla="*/ 187033 h 6248341"/>
              <a:gd name="connsiteX165" fmla="*/ 10507238 w 12642772"/>
              <a:gd name="connsiteY165" fmla="*/ 199359 h 6248341"/>
              <a:gd name="connsiteX166" fmla="*/ 10712234 w 12642772"/>
              <a:gd name="connsiteY166" fmla="*/ 202150 h 6248341"/>
              <a:gd name="connsiteX167" fmla="*/ 10955598 w 12642772"/>
              <a:gd name="connsiteY167" fmla="*/ 236823 h 6248341"/>
              <a:gd name="connsiteX168" fmla="*/ 11210395 w 12642772"/>
              <a:gd name="connsiteY168" fmla="*/ 197924 h 6248341"/>
              <a:gd name="connsiteX169" fmla="*/ 11355556 w 12642772"/>
              <a:gd name="connsiteY169" fmla="*/ 131371 h 6248341"/>
              <a:gd name="connsiteX170" fmla="*/ 11531644 w 12642772"/>
              <a:gd name="connsiteY170" fmla="*/ 99364 h 6248341"/>
              <a:gd name="connsiteX171" fmla="*/ 11719114 w 12642772"/>
              <a:gd name="connsiteY171" fmla="*/ 62439 h 6248341"/>
              <a:gd name="connsiteX172" fmla="*/ 11814686 w 12642772"/>
              <a:gd name="connsiteY172" fmla="*/ 38458 h 6248341"/>
              <a:gd name="connsiteX173" fmla="*/ 11865687 w 12642772"/>
              <a:gd name="connsiteY173" fmla="*/ 10088 h 6248341"/>
              <a:gd name="connsiteX174" fmla="*/ 11957454 w 12642772"/>
              <a:gd name="connsiteY174" fmla="*/ 4020 h 6248341"/>
              <a:gd name="connsiteX175" fmla="*/ 11975060 w 12642772"/>
              <a:gd name="connsiteY175" fmla="*/ 0 h 6248341"/>
              <a:gd name="connsiteX176" fmla="*/ 12006839 w 12642772"/>
              <a:gd name="connsiteY176" fmla="*/ 210943 h 6248341"/>
              <a:gd name="connsiteX177" fmla="*/ 12642772 w 12642772"/>
              <a:gd name="connsiteY177" fmla="*/ 4432052 h 6248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12642772" h="6248341">
                <a:moveTo>
                  <a:pt x="12642772" y="4432052"/>
                </a:moveTo>
                <a:lnTo>
                  <a:pt x="586822" y="6248341"/>
                </a:lnTo>
                <a:cubicBezTo>
                  <a:pt x="413471" y="5111477"/>
                  <a:pt x="173350" y="3531407"/>
                  <a:pt x="0" y="2394542"/>
                </a:cubicBezTo>
                <a:lnTo>
                  <a:pt x="52893" y="2306669"/>
                </a:lnTo>
                <a:cubicBezTo>
                  <a:pt x="67266" y="2306793"/>
                  <a:pt x="118504" y="2297204"/>
                  <a:pt x="131535" y="2293621"/>
                </a:cubicBezTo>
                <a:cubicBezTo>
                  <a:pt x="235982" y="2302858"/>
                  <a:pt x="197087" y="2291745"/>
                  <a:pt x="244153" y="2272261"/>
                </a:cubicBezTo>
                <a:cubicBezTo>
                  <a:pt x="288465" y="2263813"/>
                  <a:pt x="287831" y="2252199"/>
                  <a:pt x="324401" y="2233208"/>
                </a:cubicBezTo>
                <a:lnTo>
                  <a:pt x="463569" y="2158308"/>
                </a:lnTo>
                <a:cubicBezTo>
                  <a:pt x="506591" y="2135434"/>
                  <a:pt x="546976" y="2145326"/>
                  <a:pt x="582537" y="2095961"/>
                </a:cubicBezTo>
                <a:lnTo>
                  <a:pt x="638937" y="2008169"/>
                </a:lnTo>
                <a:cubicBezTo>
                  <a:pt x="686285" y="1999141"/>
                  <a:pt x="708248" y="1959382"/>
                  <a:pt x="749855" y="1936088"/>
                </a:cubicBezTo>
                <a:cubicBezTo>
                  <a:pt x="791527" y="1909991"/>
                  <a:pt x="819909" y="1906478"/>
                  <a:pt x="856553" y="1892728"/>
                </a:cubicBezTo>
                <a:cubicBezTo>
                  <a:pt x="872688" y="1896553"/>
                  <a:pt x="926797" y="1876988"/>
                  <a:pt x="939338" y="1863906"/>
                </a:cubicBezTo>
                <a:cubicBezTo>
                  <a:pt x="981108" y="1859053"/>
                  <a:pt x="963180" y="1865189"/>
                  <a:pt x="987836" y="1848470"/>
                </a:cubicBezTo>
                <a:cubicBezTo>
                  <a:pt x="1023003" y="1873965"/>
                  <a:pt x="1058671" y="1841751"/>
                  <a:pt x="1086094" y="1834336"/>
                </a:cubicBezTo>
                <a:cubicBezTo>
                  <a:pt x="1102835" y="1828051"/>
                  <a:pt x="1139360" y="1818268"/>
                  <a:pt x="1155607" y="1814299"/>
                </a:cubicBezTo>
                <a:cubicBezTo>
                  <a:pt x="1183758" y="1810365"/>
                  <a:pt x="1218373" y="1759163"/>
                  <a:pt x="1219621" y="1774472"/>
                </a:cubicBezTo>
                <a:cubicBezTo>
                  <a:pt x="1242899" y="1773567"/>
                  <a:pt x="1244829" y="1741322"/>
                  <a:pt x="1275113" y="1734756"/>
                </a:cubicBezTo>
                <a:cubicBezTo>
                  <a:pt x="1334421" y="1687737"/>
                  <a:pt x="1295937" y="1706696"/>
                  <a:pt x="1337800" y="1684579"/>
                </a:cubicBezTo>
                <a:cubicBezTo>
                  <a:pt x="1379663" y="1662462"/>
                  <a:pt x="1466954" y="1627202"/>
                  <a:pt x="1526287" y="1602057"/>
                </a:cubicBezTo>
                <a:cubicBezTo>
                  <a:pt x="1553390" y="1592996"/>
                  <a:pt x="1540999" y="1570289"/>
                  <a:pt x="1579126" y="1559561"/>
                </a:cubicBezTo>
                <a:cubicBezTo>
                  <a:pt x="1602892" y="1557552"/>
                  <a:pt x="1622220" y="1540740"/>
                  <a:pt x="1651242" y="1546569"/>
                </a:cubicBezTo>
                <a:cubicBezTo>
                  <a:pt x="1661191" y="1549244"/>
                  <a:pt x="1688001" y="1544372"/>
                  <a:pt x="1712038" y="1533432"/>
                </a:cubicBezTo>
                <a:cubicBezTo>
                  <a:pt x="1722220" y="1540383"/>
                  <a:pt x="1747544" y="1527611"/>
                  <a:pt x="1758402" y="1525816"/>
                </a:cubicBezTo>
                <a:cubicBezTo>
                  <a:pt x="1772533" y="1530625"/>
                  <a:pt x="1819420" y="1514186"/>
                  <a:pt x="1831776" y="1504679"/>
                </a:cubicBezTo>
                <a:lnTo>
                  <a:pt x="1963032" y="1472999"/>
                </a:lnTo>
                <a:lnTo>
                  <a:pt x="2006520" y="1464281"/>
                </a:lnTo>
                <a:cubicBezTo>
                  <a:pt x="2014344" y="1465241"/>
                  <a:pt x="2041522" y="1459774"/>
                  <a:pt x="2049195" y="1459572"/>
                </a:cubicBezTo>
                <a:cubicBezTo>
                  <a:pt x="2087954" y="1443290"/>
                  <a:pt x="2101777" y="1440700"/>
                  <a:pt x="2125117" y="1432093"/>
                </a:cubicBezTo>
                <a:cubicBezTo>
                  <a:pt x="2165647" y="1425840"/>
                  <a:pt x="2196015" y="1424572"/>
                  <a:pt x="2234987" y="1408543"/>
                </a:cubicBezTo>
                <a:lnTo>
                  <a:pt x="2349979" y="1370325"/>
                </a:lnTo>
                <a:cubicBezTo>
                  <a:pt x="2404061" y="1372089"/>
                  <a:pt x="2474940" y="1352732"/>
                  <a:pt x="2490342" y="1337371"/>
                </a:cubicBezTo>
                <a:cubicBezTo>
                  <a:pt x="2552946" y="1313179"/>
                  <a:pt x="2651266" y="1271354"/>
                  <a:pt x="2721983" y="1255221"/>
                </a:cubicBezTo>
                <a:lnTo>
                  <a:pt x="2740778" y="1232389"/>
                </a:lnTo>
                <a:lnTo>
                  <a:pt x="2772006" y="1218123"/>
                </a:lnTo>
                <a:cubicBezTo>
                  <a:pt x="2798565" y="1204582"/>
                  <a:pt x="2824316" y="1189775"/>
                  <a:pt x="2850754" y="1180094"/>
                </a:cubicBezTo>
                <a:cubicBezTo>
                  <a:pt x="2858486" y="1174495"/>
                  <a:pt x="2865479" y="1167162"/>
                  <a:pt x="2872381" y="1159349"/>
                </a:cubicBezTo>
                <a:lnTo>
                  <a:pt x="2877664" y="1153429"/>
                </a:lnTo>
                <a:lnTo>
                  <a:pt x="2898982" y="1143332"/>
                </a:lnTo>
                <a:lnTo>
                  <a:pt x="2900154" y="1144257"/>
                </a:lnTo>
                <a:cubicBezTo>
                  <a:pt x="2903604" y="1145940"/>
                  <a:pt x="2907687" y="1146454"/>
                  <a:pt x="2913224" y="1144530"/>
                </a:cubicBezTo>
                <a:cubicBezTo>
                  <a:pt x="2914663" y="1164458"/>
                  <a:pt x="2920456" y="1149846"/>
                  <a:pt x="2936660" y="1142412"/>
                </a:cubicBezTo>
                <a:cubicBezTo>
                  <a:pt x="2942509" y="1171704"/>
                  <a:pt x="2981016" y="1130300"/>
                  <a:pt x="2997572" y="1141831"/>
                </a:cubicBezTo>
                <a:lnTo>
                  <a:pt x="3044472" y="1131369"/>
                </a:lnTo>
                <a:lnTo>
                  <a:pt x="3044790" y="1131569"/>
                </a:lnTo>
                <a:cubicBezTo>
                  <a:pt x="3046855" y="1131486"/>
                  <a:pt x="3049590" y="1130734"/>
                  <a:pt x="3053469" y="1129009"/>
                </a:cubicBezTo>
                <a:lnTo>
                  <a:pt x="3058924" y="1126056"/>
                </a:lnTo>
                <a:lnTo>
                  <a:pt x="3074299" y="1120405"/>
                </a:lnTo>
                <a:lnTo>
                  <a:pt x="3080657" y="1120171"/>
                </a:lnTo>
                <a:lnTo>
                  <a:pt x="3085901" y="1121681"/>
                </a:lnTo>
                <a:cubicBezTo>
                  <a:pt x="3089424" y="1117040"/>
                  <a:pt x="3098046" y="1105705"/>
                  <a:pt x="3109448" y="1097576"/>
                </a:cubicBezTo>
                <a:lnTo>
                  <a:pt x="3120280" y="1092673"/>
                </a:lnTo>
                <a:lnTo>
                  <a:pt x="3151969" y="1093148"/>
                </a:lnTo>
                <a:lnTo>
                  <a:pt x="3156202" y="1091941"/>
                </a:lnTo>
                <a:lnTo>
                  <a:pt x="3218578" y="1084695"/>
                </a:lnTo>
                <a:cubicBezTo>
                  <a:pt x="3245764" y="1081888"/>
                  <a:pt x="3273631" y="1078650"/>
                  <a:pt x="3291572" y="1074108"/>
                </a:cubicBezTo>
                <a:cubicBezTo>
                  <a:pt x="3322176" y="1058413"/>
                  <a:pt x="3296217" y="1076449"/>
                  <a:pt x="3335322" y="1065344"/>
                </a:cubicBezTo>
                <a:cubicBezTo>
                  <a:pt x="3368156" y="1040199"/>
                  <a:pt x="3402741" y="1051987"/>
                  <a:pt x="3444471" y="1040037"/>
                </a:cubicBezTo>
                <a:lnTo>
                  <a:pt x="3516736" y="1044495"/>
                </a:lnTo>
                <a:lnTo>
                  <a:pt x="3529913" y="1036395"/>
                </a:lnTo>
                <a:lnTo>
                  <a:pt x="3534215" y="1032644"/>
                </a:lnTo>
                <a:cubicBezTo>
                  <a:pt x="3537422" y="1030324"/>
                  <a:pt x="3539868" y="1029116"/>
                  <a:pt x="3541901" y="1028655"/>
                </a:cubicBezTo>
                <a:lnTo>
                  <a:pt x="3542297" y="1028781"/>
                </a:lnTo>
                <a:lnTo>
                  <a:pt x="3549091" y="1024603"/>
                </a:lnTo>
                <a:lnTo>
                  <a:pt x="3668564" y="992085"/>
                </a:lnTo>
                <a:cubicBezTo>
                  <a:pt x="3673354" y="989271"/>
                  <a:pt x="3677647" y="988983"/>
                  <a:pt x="3681760" y="989897"/>
                </a:cubicBezTo>
                <a:lnTo>
                  <a:pt x="3683298" y="990533"/>
                </a:lnTo>
                <a:lnTo>
                  <a:pt x="3701238" y="978370"/>
                </a:lnTo>
                <a:lnTo>
                  <a:pt x="3727029" y="982634"/>
                </a:lnTo>
                <a:cubicBezTo>
                  <a:pt x="3762166" y="985324"/>
                  <a:pt x="3795029" y="982802"/>
                  <a:pt x="3827462" y="983777"/>
                </a:cubicBezTo>
                <a:cubicBezTo>
                  <a:pt x="3899741" y="979875"/>
                  <a:pt x="3841175" y="923865"/>
                  <a:pt x="3939255" y="962526"/>
                </a:cubicBezTo>
                <a:cubicBezTo>
                  <a:pt x="3944820" y="939198"/>
                  <a:pt x="3955882" y="936428"/>
                  <a:pt x="3976764" y="943975"/>
                </a:cubicBezTo>
                <a:cubicBezTo>
                  <a:pt x="4011587" y="940445"/>
                  <a:pt x="3998825" y="885884"/>
                  <a:pt x="4039745" y="913576"/>
                </a:cubicBezTo>
                <a:cubicBezTo>
                  <a:pt x="4028069" y="885008"/>
                  <a:pt x="4103064" y="891976"/>
                  <a:pt x="4081478" y="863744"/>
                </a:cubicBezTo>
                <a:cubicBezTo>
                  <a:pt x="4098995" y="833348"/>
                  <a:pt x="4118253" y="875924"/>
                  <a:pt x="4136255" y="849070"/>
                </a:cubicBezTo>
                <a:cubicBezTo>
                  <a:pt x="4160412" y="839702"/>
                  <a:pt x="4127630" y="882883"/>
                  <a:pt x="4155885" y="880724"/>
                </a:cubicBezTo>
                <a:cubicBezTo>
                  <a:pt x="4189159" y="872776"/>
                  <a:pt x="4199073" y="926940"/>
                  <a:pt x="4212239" y="853648"/>
                </a:cubicBezTo>
                <a:cubicBezTo>
                  <a:pt x="4250628" y="864621"/>
                  <a:pt x="4251711" y="832443"/>
                  <a:pt x="4296968" y="808725"/>
                </a:cubicBezTo>
                <a:cubicBezTo>
                  <a:pt x="4320354" y="822560"/>
                  <a:pt x="4334944" y="811306"/>
                  <a:pt x="4347619" y="791871"/>
                </a:cubicBezTo>
                <a:cubicBezTo>
                  <a:pt x="4395320" y="788176"/>
                  <a:pt x="4433289" y="755394"/>
                  <a:pt x="4484035" y="736001"/>
                </a:cubicBezTo>
                <a:cubicBezTo>
                  <a:pt x="4544675" y="745654"/>
                  <a:pt x="4564925" y="693074"/>
                  <a:pt x="4619194" y="672546"/>
                </a:cubicBezTo>
                <a:cubicBezTo>
                  <a:pt x="4633191" y="680042"/>
                  <a:pt x="4642217" y="680768"/>
                  <a:pt x="4648276" y="677255"/>
                </a:cubicBezTo>
                <a:lnTo>
                  <a:pt x="4658535" y="658404"/>
                </a:lnTo>
                <a:lnTo>
                  <a:pt x="4684435" y="658040"/>
                </a:lnTo>
                <a:lnTo>
                  <a:pt x="4685966" y="659300"/>
                </a:lnTo>
                <a:lnTo>
                  <a:pt x="4773323" y="620033"/>
                </a:lnTo>
                <a:lnTo>
                  <a:pt x="4789881" y="612833"/>
                </a:lnTo>
                <a:lnTo>
                  <a:pt x="4793116" y="606807"/>
                </a:lnTo>
                <a:cubicBezTo>
                  <a:pt x="4797413" y="602517"/>
                  <a:pt x="4804603" y="599222"/>
                  <a:pt x="4818294" y="598208"/>
                </a:cubicBezTo>
                <a:lnTo>
                  <a:pt x="4889379" y="574856"/>
                </a:lnTo>
                <a:cubicBezTo>
                  <a:pt x="4924646" y="568531"/>
                  <a:pt x="4935327" y="565911"/>
                  <a:pt x="4967000" y="563548"/>
                </a:cubicBezTo>
                <a:cubicBezTo>
                  <a:pt x="4986586" y="557770"/>
                  <a:pt x="5000668" y="551967"/>
                  <a:pt x="5011397" y="546508"/>
                </a:cubicBezTo>
                <a:lnTo>
                  <a:pt x="5017511" y="542737"/>
                </a:lnTo>
                <a:lnTo>
                  <a:pt x="5022951" y="543578"/>
                </a:lnTo>
                <a:lnTo>
                  <a:pt x="5028686" y="550797"/>
                </a:lnTo>
                <a:cubicBezTo>
                  <a:pt x="5034551" y="555023"/>
                  <a:pt x="5042525" y="556487"/>
                  <a:pt x="5055222" y="551685"/>
                </a:cubicBezTo>
                <a:lnTo>
                  <a:pt x="5058043" y="549365"/>
                </a:lnTo>
                <a:lnTo>
                  <a:pt x="5080769" y="559110"/>
                </a:lnTo>
                <a:cubicBezTo>
                  <a:pt x="5088231" y="563815"/>
                  <a:pt x="5095030" y="569979"/>
                  <a:pt x="5100831" y="578170"/>
                </a:cubicBezTo>
                <a:cubicBezTo>
                  <a:pt x="5170380" y="527737"/>
                  <a:pt x="5243922" y="564793"/>
                  <a:pt x="5323302" y="551607"/>
                </a:cubicBezTo>
                <a:cubicBezTo>
                  <a:pt x="5351315" y="478451"/>
                  <a:pt x="5497865" y="556036"/>
                  <a:pt x="5524173" y="623428"/>
                </a:cubicBezTo>
                <a:cubicBezTo>
                  <a:pt x="5517268" y="543117"/>
                  <a:pt x="5711665" y="703794"/>
                  <a:pt x="5644692" y="606574"/>
                </a:cubicBezTo>
                <a:lnTo>
                  <a:pt x="5984259" y="559264"/>
                </a:lnTo>
                <a:cubicBezTo>
                  <a:pt x="6030154" y="495862"/>
                  <a:pt x="6007425" y="553220"/>
                  <a:pt x="6059790" y="538457"/>
                </a:cubicBezTo>
                <a:cubicBezTo>
                  <a:pt x="6050344" y="594649"/>
                  <a:pt x="6121744" y="503179"/>
                  <a:pt x="6130495" y="565308"/>
                </a:cubicBezTo>
                <a:cubicBezTo>
                  <a:pt x="6139748" y="560655"/>
                  <a:pt x="6148435" y="554186"/>
                  <a:pt x="6157089" y="547229"/>
                </a:cubicBezTo>
                <a:lnTo>
                  <a:pt x="6161628" y="543616"/>
                </a:lnTo>
                <a:lnTo>
                  <a:pt x="6180804" y="539939"/>
                </a:lnTo>
                <a:lnTo>
                  <a:pt x="6184951" y="525424"/>
                </a:lnTo>
                <a:lnTo>
                  <a:pt x="6212909" y="510232"/>
                </a:lnTo>
                <a:cubicBezTo>
                  <a:pt x="6223574" y="506625"/>
                  <a:pt x="6235279" y="505181"/>
                  <a:pt x="6248556" y="507226"/>
                </a:cubicBezTo>
                <a:cubicBezTo>
                  <a:pt x="6294288" y="537334"/>
                  <a:pt x="6362573" y="467613"/>
                  <a:pt x="6419167" y="508015"/>
                </a:cubicBezTo>
                <a:cubicBezTo>
                  <a:pt x="6440234" y="517921"/>
                  <a:pt x="6506991" y="518278"/>
                  <a:pt x="6520553" y="499890"/>
                </a:cubicBezTo>
                <a:cubicBezTo>
                  <a:pt x="6534665" y="496161"/>
                  <a:pt x="6550555" y="503153"/>
                  <a:pt x="6557985" y="483298"/>
                </a:cubicBezTo>
                <a:cubicBezTo>
                  <a:pt x="6569810" y="459469"/>
                  <a:pt x="6616472" y="497766"/>
                  <a:pt x="6610986" y="469207"/>
                </a:cubicBezTo>
                <a:cubicBezTo>
                  <a:pt x="6644167" y="495476"/>
                  <a:pt x="6674091" y="445680"/>
                  <a:pt x="6703685" y="433885"/>
                </a:cubicBezTo>
                <a:cubicBezTo>
                  <a:pt x="6729555" y="459786"/>
                  <a:pt x="6766135" y="409500"/>
                  <a:pt x="6829686" y="404609"/>
                </a:cubicBezTo>
                <a:cubicBezTo>
                  <a:pt x="6858065" y="434525"/>
                  <a:pt x="6872501" y="400914"/>
                  <a:pt x="6926071" y="440952"/>
                </a:cubicBezTo>
                <a:cubicBezTo>
                  <a:pt x="6928018" y="437011"/>
                  <a:pt x="6930506" y="433362"/>
                  <a:pt x="6933459" y="430117"/>
                </a:cubicBezTo>
                <a:cubicBezTo>
                  <a:pt x="6950612" y="411270"/>
                  <a:pt x="6979388" y="409908"/>
                  <a:pt x="6997730" y="427075"/>
                </a:cubicBezTo>
                <a:cubicBezTo>
                  <a:pt x="7082631" y="480403"/>
                  <a:pt x="7157271" y="476334"/>
                  <a:pt x="7228068" y="485987"/>
                </a:cubicBezTo>
                <a:cubicBezTo>
                  <a:pt x="7307806" y="490694"/>
                  <a:pt x="7251469" y="427974"/>
                  <a:pt x="7353524" y="478122"/>
                </a:cubicBezTo>
                <a:cubicBezTo>
                  <a:pt x="7362883" y="455559"/>
                  <a:pt x="7375392" y="454116"/>
                  <a:pt x="7397216" y="464113"/>
                </a:cubicBezTo>
                <a:cubicBezTo>
                  <a:pt x="7435863" y="464738"/>
                  <a:pt x="7429507" y="408907"/>
                  <a:pt x="7470470" y="441338"/>
                </a:cubicBezTo>
                <a:cubicBezTo>
                  <a:pt x="7461672" y="411511"/>
                  <a:pt x="7542865" y="427363"/>
                  <a:pt x="7523162" y="396692"/>
                </a:cubicBezTo>
                <a:cubicBezTo>
                  <a:pt x="7546603" y="368516"/>
                  <a:pt x="7561752" y="413189"/>
                  <a:pt x="7585229" y="388596"/>
                </a:cubicBezTo>
                <a:cubicBezTo>
                  <a:pt x="7613007" y="382141"/>
                  <a:pt x="7571052" y="421230"/>
                  <a:pt x="7602312" y="422441"/>
                </a:cubicBezTo>
                <a:cubicBezTo>
                  <a:pt x="7639880" y="418484"/>
                  <a:pt x="7643170" y="473582"/>
                  <a:pt x="7667842" y="402184"/>
                </a:cubicBezTo>
                <a:cubicBezTo>
                  <a:pt x="7708368" y="417673"/>
                  <a:pt x="7714055" y="385770"/>
                  <a:pt x="7766955" y="367538"/>
                </a:cubicBezTo>
                <a:cubicBezTo>
                  <a:pt x="7790642" y="384091"/>
                  <a:pt x="7808202" y="374622"/>
                  <a:pt x="7824808" y="356782"/>
                </a:cubicBezTo>
                <a:cubicBezTo>
                  <a:pt x="7877588" y="358773"/>
                  <a:pt x="7923771" y="330652"/>
                  <a:pt x="7982082" y="317381"/>
                </a:cubicBezTo>
                <a:cubicBezTo>
                  <a:pt x="8047173" y="334199"/>
                  <a:pt x="8076711" y="284263"/>
                  <a:pt x="8139042" y="270278"/>
                </a:cubicBezTo>
                <a:cubicBezTo>
                  <a:pt x="8171699" y="291139"/>
                  <a:pt x="8180849" y="273703"/>
                  <a:pt x="8188479" y="250893"/>
                </a:cubicBezTo>
                <a:lnTo>
                  <a:pt x="8197460" y="227412"/>
                </a:lnTo>
                <a:lnTo>
                  <a:pt x="8236543" y="231896"/>
                </a:lnTo>
                <a:cubicBezTo>
                  <a:pt x="8252245" y="232878"/>
                  <a:pt x="8267047" y="233030"/>
                  <a:pt x="8288656" y="233518"/>
                </a:cubicBezTo>
                <a:lnTo>
                  <a:pt x="8365194" y="255354"/>
                </a:lnTo>
                <a:lnTo>
                  <a:pt x="8371093" y="253056"/>
                </a:lnTo>
                <a:cubicBezTo>
                  <a:pt x="8375220" y="251794"/>
                  <a:pt x="8378040" y="251369"/>
                  <a:pt x="8380079" y="251533"/>
                </a:cubicBezTo>
                <a:lnTo>
                  <a:pt x="8380352" y="251771"/>
                </a:lnTo>
                <a:lnTo>
                  <a:pt x="8388670" y="249803"/>
                </a:lnTo>
                <a:cubicBezTo>
                  <a:pt x="8402579" y="245856"/>
                  <a:pt x="8426713" y="256901"/>
                  <a:pt x="8439400" y="252189"/>
                </a:cubicBezTo>
                <a:cubicBezTo>
                  <a:pt x="8461985" y="253229"/>
                  <a:pt x="8486049" y="243125"/>
                  <a:pt x="8502127" y="246524"/>
                </a:cubicBezTo>
                <a:lnTo>
                  <a:pt x="8575600" y="247912"/>
                </a:lnTo>
                <a:lnTo>
                  <a:pt x="8609423" y="225288"/>
                </a:lnTo>
                <a:cubicBezTo>
                  <a:pt x="8613054" y="222366"/>
                  <a:pt x="8618682" y="220403"/>
                  <a:pt x="8628794" y="220632"/>
                </a:cubicBezTo>
                <a:lnTo>
                  <a:pt x="8631243" y="221270"/>
                </a:lnTo>
                <a:cubicBezTo>
                  <a:pt x="8636121" y="217981"/>
                  <a:pt x="8676301" y="210759"/>
                  <a:pt x="8708752" y="203517"/>
                </a:cubicBezTo>
                <a:cubicBezTo>
                  <a:pt x="8760405" y="193315"/>
                  <a:pt x="8765450" y="184312"/>
                  <a:pt x="8825952" y="177822"/>
                </a:cubicBezTo>
                <a:cubicBezTo>
                  <a:pt x="8840694" y="175283"/>
                  <a:pt x="8852337" y="172902"/>
                  <a:pt x="8862166" y="170735"/>
                </a:cubicBezTo>
                <a:lnTo>
                  <a:pt x="8884490" y="165616"/>
                </a:lnTo>
                <a:lnTo>
                  <a:pt x="8918298" y="194546"/>
                </a:lnTo>
                <a:cubicBezTo>
                  <a:pt x="8929331" y="203143"/>
                  <a:pt x="8939711" y="209096"/>
                  <a:pt x="8948572" y="207940"/>
                </a:cubicBezTo>
                <a:cubicBezTo>
                  <a:pt x="9007398" y="191013"/>
                  <a:pt x="9066382" y="123071"/>
                  <a:pt x="9104724" y="178319"/>
                </a:cubicBezTo>
                <a:cubicBezTo>
                  <a:pt x="9146350" y="170182"/>
                  <a:pt x="9159213" y="154939"/>
                  <a:pt x="9198328" y="159122"/>
                </a:cubicBezTo>
                <a:cubicBezTo>
                  <a:pt x="9243361" y="178179"/>
                  <a:pt x="9337410" y="133426"/>
                  <a:pt x="9339412" y="203422"/>
                </a:cubicBezTo>
                <a:cubicBezTo>
                  <a:pt x="9356193" y="242785"/>
                  <a:pt x="9404145" y="172882"/>
                  <a:pt x="9409165" y="216989"/>
                </a:cubicBezTo>
                <a:cubicBezTo>
                  <a:pt x="9430000" y="185563"/>
                  <a:pt x="9477391" y="226977"/>
                  <a:pt x="9516379" y="220757"/>
                </a:cubicBezTo>
                <a:cubicBezTo>
                  <a:pt x="9525989" y="239713"/>
                  <a:pt x="9601557" y="209033"/>
                  <a:pt x="9615958" y="196389"/>
                </a:cubicBezTo>
                <a:cubicBezTo>
                  <a:pt x="9740300" y="170539"/>
                  <a:pt x="9758977" y="138949"/>
                  <a:pt x="9860346" y="177067"/>
                </a:cubicBezTo>
                <a:cubicBezTo>
                  <a:pt x="9889677" y="171165"/>
                  <a:pt x="10006630" y="193672"/>
                  <a:pt x="10071193" y="142345"/>
                </a:cubicBezTo>
                <a:cubicBezTo>
                  <a:pt x="10108399" y="184331"/>
                  <a:pt x="10235527" y="166620"/>
                  <a:pt x="10270876" y="164464"/>
                </a:cubicBezTo>
                <a:cubicBezTo>
                  <a:pt x="10282938" y="193487"/>
                  <a:pt x="10335459" y="157175"/>
                  <a:pt x="10338607" y="202846"/>
                </a:cubicBezTo>
                <a:cubicBezTo>
                  <a:pt x="10349171" y="220353"/>
                  <a:pt x="10366124" y="217011"/>
                  <a:pt x="10370927" y="198630"/>
                </a:cubicBezTo>
                <a:cubicBezTo>
                  <a:pt x="10391994" y="198716"/>
                  <a:pt x="10408613" y="218644"/>
                  <a:pt x="10423650" y="187033"/>
                </a:cubicBezTo>
                <a:cubicBezTo>
                  <a:pt x="10452431" y="186111"/>
                  <a:pt x="10492877" y="246749"/>
                  <a:pt x="10507238" y="199359"/>
                </a:cubicBezTo>
                <a:cubicBezTo>
                  <a:pt x="10543427" y="261875"/>
                  <a:pt x="10653987" y="201249"/>
                  <a:pt x="10712234" y="202150"/>
                </a:cubicBezTo>
                <a:cubicBezTo>
                  <a:pt x="10824446" y="218073"/>
                  <a:pt x="10878410" y="233516"/>
                  <a:pt x="10955598" y="236823"/>
                </a:cubicBezTo>
                <a:cubicBezTo>
                  <a:pt x="11045848" y="210188"/>
                  <a:pt x="11132536" y="208078"/>
                  <a:pt x="11210395" y="197924"/>
                </a:cubicBezTo>
                <a:cubicBezTo>
                  <a:pt x="11248542" y="205602"/>
                  <a:pt x="11317163" y="98606"/>
                  <a:pt x="11355556" y="131371"/>
                </a:cubicBezTo>
                <a:cubicBezTo>
                  <a:pt x="11409097" y="114944"/>
                  <a:pt x="11452001" y="121965"/>
                  <a:pt x="11531644" y="99364"/>
                </a:cubicBezTo>
                <a:cubicBezTo>
                  <a:pt x="11597142" y="88300"/>
                  <a:pt x="11671940" y="72591"/>
                  <a:pt x="11719114" y="62439"/>
                </a:cubicBezTo>
                <a:cubicBezTo>
                  <a:pt x="11727434" y="40579"/>
                  <a:pt x="11796069" y="38621"/>
                  <a:pt x="11814686" y="38458"/>
                </a:cubicBezTo>
                <a:cubicBezTo>
                  <a:pt x="11821248" y="1152"/>
                  <a:pt x="11853228" y="33244"/>
                  <a:pt x="11865687" y="10088"/>
                </a:cubicBezTo>
                <a:cubicBezTo>
                  <a:pt x="11893768" y="15302"/>
                  <a:pt x="11926464" y="10706"/>
                  <a:pt x="11957454" y="4020"/>
                </a:cubicBezTo>
                <a:lnTo>
                  <a:pt x="11975060" y="0"/>
                </a:lnTo>
                <a:lnTo>
                  <a:pt x="12006839" y="210943"/>
                </a:lnTo>
                <a:cubicBezTo>
                  <a:pt x="12204146" y="1520595"/>
                  <a:pt x="12452801" y="3171091"/>
                  <a:pt x="12642772" y="4432052"/>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1184744" y="442551"/>
            <a:ext cx="9859618" cy="713311"/>
          </a:xfrm>
        </p:spPr>
        <p:txBody>
          <a:bodyPr vert="horz" lIns="91440" tIns="45720" rIns="91440" bIns="45720" rtlCol="0" anchor="b">
            <a:normAutofit/>
          </a:bodyPr>
          <a:lstStyle/>
          <a:p>
            <a:pPr algn="ctr"/>
            <a:r>
              <a:rPr lang="en-US" sz="3600" b="1" kern="1200">
                <a:solidFill>
                  <a:schemeClr val="tx1"/>
                </a:solidFill>
                <a:latin typeface="+mj-lt"/>
                <a:ea typeface="+mj-ea"/>
                <a:cs typeface="+mj-cs"/>
              </a:rPr>
              <a:t>Results</a:t>
            </a:r>
            <a:endParaRPr lang="en-US" sz="3600" kern="1200">
              <a:solidFill>
                <a:schemeClr val="tx1"/>
              </a:solidFill>
              <a:latin typeface="+mj-lt"/>
              <a:ea typeface="+mj-ea"/>
              <a:cs typeface="+mj-cs"/>
            </a:endParaRPr>
          </a:p>
        </p:txBody>
      </p:sp>
      <p:sp>
        <p:nvSpPr>
          <p:cNvPr id="17" name="Freeform: Shape 16">
            <a:extLst>
              <a:ext uri="{FF2B5EF4-FFF2-40B4-BE49-F238E27FC236}">
                <a16:creationId xmlns:a16="http://schemas.microsoft.com/office/drawing/2014/main" id="{3389D0BC-BA1D-4360-88F9-D9ECCBDAB5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379" y="1764254"/>
            <a:ext cx="10937021" cy="4455571"/>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descr="A screenshot of a computer&#10;&#10;Description automatically generated">
            <a:extLst>
              <a:ext uri="{FF2B5EF4-FFF2-40B4-BE49-F238E27FC236}">
                <a16:creationId xmlns:a16="http://schemas.microsoft.com/office/drawing/2014/main" id="{F3A96E16-173B-4EDD-9224-BD549E4ED7C0}"/>
              </a:ext>
            </a:extLst>
          </p:cNvPr>
          <p:cNvPicPr>
            <a:picLocks noChangeAspect="1"/>
          </p:cNvPicPr>
          <p:nvPr/>
        </p:nvPicPr>
        <p:blipFill rotWithShape="1">
          <a:blip r:embed="rId2"/>
          <a:srcRect l="3838" t="33520" r="17226" b="25521"/>
          <a:stretch/>
        </p:blipFill>
        <p:spPr bwMode="auto">
          <a:xfrm>
            <a:off x="796925" y="2430201"/>
            <a:ext cx="10621869" cy="3100257"/>
          </a:xfrm>
          <a:prstGeom prst="rect">
            <a:avLst/>
          </a:prstGeom>
          <a:extLst>
            <a:ext uri="{53640926-AAD7-44D8-BBD7-CCE9431645EC}">
              <a14:shadowObscured xmlns:a14="http://schemas.microsoft.com/office/drawing/2010/main"/>
            </a:ext>
          </a:extLst>
        </p:spPr>
      </p:pic>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sz="1000"/>
              <a:pPr>
                <a:spcAft>
                  <a:spcPts val="600"/>
                </a:spcAft>
              </a:pPr>
              <a:t>9</a:t>
            </a:fld>
            <a:endParaRPr lang="en-US" sz="1000"/>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06" y="62262"/>
            <a:ext cx="1892051" cy="890587"/>
          </a:xfrm>
          <a:prstGeom prst="rect">
            <a:avLst/>
          </a:prstGeom>
        </p:spPr>
      </p:pic>
    </p:spTree>
    <p:extLst>
      <p:ext uri="{BB962C8B-B14F-4D97-AF65-F5344CB8AC3E}">
        <p14:creationId xmlns:p14="http://schemas.microsoft.com/office/powerpoint/2010/main" val="26955177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1238</TotalTime>
  <Words>1921</Words>
  <Application>Microsoft Office PowerPoint</Application>
  <PresentationFormat>Widescreen</PresentationFormat>
  <Paragraphs>174</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EYInterstate Light</vt:lpstr>
      <vt:lpstr>Söhne</vt:lpstr>
      <vt:lpstr>Times New Roman</vt:lpstr>
      <vt:lpstr>Office Theme</vt:lpstr>
      <vt:lpstr>Telepsychiatry in India: Current challenges and Future Directions   Ernst &amp; Young LLP</vt:lpstr>
      <vt:lpstr>Mentor Approval</vt:lpstr>
      <vt:lpstr>Introduction </vt:lpstr>
      <vt:lpstr>Introduction </vt:lpstr>
      <vt:lpstr>Objectives of Your Study</vt:lpstr>
      <vt:lpstr>Methodology</vt:lpstr>
      <vt:lpstr>Methodology</vt:lpstr>
      <vt:lpstr>Results</vt:lpstr>
      <vt:lpstr>Results</vt:lpstr>
      <vt:lpstr>Results</vt:lpstr>
      <vt:lpstr>Discussion</vt:lpstr>
      <vt:lpstr>Discussion </vt:lpstr>
      <vt:lpstr>Conclusion</vt:lpstr>
      <vt:lpstr>References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Shivangi Dash</cp:lastModifiedBy>
  <cp:revision>7</cp:revision>
  <dcterms:created xsi:type="dcterms:W3CDTF">2022-05-20T15:11:38Z</dcterms:created>
  <dcterms:modified xsi:type="dcterms:W3CDTF">2023-06-17T06:18:43Z</dcterms:modified>
</cp:coreProperties>
</file>