
<file path=[Content_Types].xml><?xml version="1.0" encoding="utf-8"?>
<Types xmlns="http://schemas.openxmlformats.org/package/2006/content-types">
  <Default Extension="gif" ContentType="image/gif"/>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56" r:id="rId2"/>
    <p:sldId id="257" r:id="rId3"/>
    <p:sldId id="258" r:id="rId4"/>
    <p:sldId id="259" r:id="rId5"/>
    <p:sldId id="260" r:id="rId6"/>
    <p:sldId id="264" r:id="rId7"/>
    <p:sldId id="267" r:id="rId8"/>
    <p:sldId id="266" r:id="rId9"/>
    <p:sldId id="265" r:id="rId10"/>
    <p:sldId id="269" r:id="rId11"/>
    <p:sldId id="261" r:id="rId12"/>
    <p:sldId id="270" r:id="rId13"/>
    <p:sldId id="271" r:id="rId14"/>
    <p:sldId id="275" r:id="rId15"/>
    <p:sldId id="273" r:id="rId16"/>
    <p:sldId id="274" r:id="rId17"/>
    <p:sldId id="276" r:id="rId18"/>
    <p:sldId id="262" r:id="rId19"/>
    <p:sldId id="263" r:id="rId20"/>
    <p:sldId id="277" r:id="rId21"/>
    <p:sldId id="268"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mol sharma" initials="as" lastIdx="1" clrIdx="0">
    <p:extLst>
      <p:ext uri="{19B8F6BF-5375-455C-9EA6-DF929625EA0E}">
        <p15:presenceInfo xmlns:p15="http://schemas.microsoft.com/office/powerpoint/2012/main" userId="806a7b4a259ea88f"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3464" autoAdjust="0"/>
  </p:normalViewPr>
  <p:slideViewPr>
    <p:cSldViewPr snapToGrid="0">
      <p:cViewPr varScale="1">
        <p:scale>
          <a:sx n="77" d="100"/>
          <a:sy n="77" d="100"/>
        </p:scale>
        <p:origin x="912"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56F5F6B-D116-42DF-B485-C30CAA48F193}" type="datetimeFigureOut">
              <a:rPr lang="en-IN" smtClean="0"/>
              <a:t>15-06-2021</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69A887-0723-4065-8F33-AB6AF1E27EB8}" type="slidenum">
              <a:rPr lang="en-IN" smtClean="0"/>
              <a:t>‹#›</a:t>
            </a:fld>
            <a:endParaRPr lang="en-IN"/>
          </a:p>
        </p:txBody>
      </p:sp>
    </p:spTree>
    <p:extLst>
      <p:ext uri="{BB962C8B-B14F-4D97-AF65-F5344CB8AC3E}">
        <p14:creationId xmlns:p14="http://schemas.microsoft.com/office/powerpoint/2010/main" val="21743074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sz="1800" dirty="0">
                <a:effectLst/>
                <a:latin typeface="Calibri" panose="020F0502020204030204" pitchFamily="34" charset="0"/>
                <a:ea typeface="Calibri" panose="020F0502020204030204" pitchFamily="34" charset="0"/>
                <a:cs typeface="Times New Roman" panose="02020603050405020304" pitchFamily="18" charset="0"/>
              </a:rPr>
              <a:t>The video above shows how the results were calculated after the audit, twelve parameters have been calculated from the audit sheet; for each parameter a score is shown which is one for complete and zero for incomplete; the maximum value of a single file can be calculated as 12, the last column in the  sheet written as score which shows the final mark of a single file.</a:t>
            </a:r>
            <a:endParaRPr lang="en-IN" dirty="0"/>
          </a:p>
        </p:txBody>
      </p:sp>
      <p:sp>
        <p:nvSpPr>
          <p:cNvPr id="4" name="Slide Number Placeholder 3"/>
          <p:cNvSpPr>
            <a:spLocks noGrp="1"/>
          </p:cNvSpPr>
          <p:nvPr>
            <p:ph type="sldNum" sz="quarter" idx="5"/>
          </p:nvPr>
        </p:nvSpPr>
        <p:spPr/>
        <p:txBody>
          <a:bodyPr/>
          <a:lstStyle/>
          <a:p>
            <a:fld id="{CE69A887-0723-4065-8F33-AB6AF1E27EB8}" type="slidenum">
              <a:rPr lang="en-IN" smtClean="0"/>
              <a:t>10</a:t>
            </a:fld>
            <a:endParaRPr lang="en-IN"/>
          </a:p>
        </p:txBody>
      </p:sp>
    </p:spTree>
    <p:extLst>
      <p:ext uri="{BB962C8B-B14F-4D97-AF65-F5344CB8AC3E}">
        <p14:creationId xmlns:p14="http://schemas.microsoft.com/office/powerpoint/2010/main" val="38910123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328D35-C882-4AFC-BAE0-874D5C3CD46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268B1D13-800F-4724-94DF-6624A0B2FC3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378C3F47-A0F3-4DE8-81B3-2900A3135FD9}"/>
              </a:ext>
            </a:extLst>
          </p:cNvPr>
          <p:cNvSpPr>
            <a:spLocks noGrp="1"/>
          </p:cNvSpPr>
          <p:nvPr>
            <p:ph type="dt" sz="half" idx="10"/>
          </p:nvPr>
        </p:nvSpPr>
        <p:spPr/>
        <p:txBody>
          <a:bodyPr/>
          <a:lstStyle/>
          <a:p>
            <a:fld id="{648995F2-1B8C-4C5D-BFA5-E657C40847F6}" type="datetimeFigureOut">
              <a:rPr lang="en-IN" smtClean="0"/>
              <a:t>15-06-2021</a:t>
            </a:fld>
            <a:endParaRPr lang="en-IN"/>
          </a:p>
        </p:txBody>
      </p:sp>
      <p:sp>
        <p:nvSpPr>
          <p:cNvPr id="5" name="Footer Placeholder 4">
            <a:extLst>
              <a:ext uri="{FF2B5EF4-FFF2-40B4-BE49-F238E27FC236}">
                <a16:creationId xmlns:a16="http://schemas.microsoft.com/office/drawing/2014/main" id="{3332E297-2AAE-4435-A662-AA81A0DE7A61}"/>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77A824EC-F1D8-4522-B27F-9C796389F16F}"/>
              </a:ext>
            </a:extLst>
          </p:cNvPr>
          <p:cNvSpPr>
            <a:spLocks noGrp="1"/>
          </p:cNvSpPr>
          <p:nvPr>
            <p:ph type="sldNum" sz="quarter" idx="12"/>
          </p:nvPr>
        </p:nvSpPr>
        <p:spPr/>
        <p:txBody>
          <a:bodyPr/>
          <a:lstStyle/>
          <a:p>
            <a:fld id="{F36F016A-A474-4D34-93B2-E042E7268543}" type="slidenum">
              <a:rPr lang="en-IN" smtClean="0"/>
              <a:t>‹#›</a:t>
            </a:fld>
            <a:endParaRPr lang="en-IN"/>
          </a:p>
        </p:txBody>
      </p:sp>
    </p:spTree>
    <p:extLst>
      <p:ext uri="{BB962C8B-B14F-4D97-AF65-F5344CB8AC3E}">
        <p14:creationId xmlns:p14="http://schemas.microsoft.com/office/powerpoint/2010/main" val="25957896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2C4280-7B2E-44CA-A3DD-B38DB20F6D6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82106DEE-2212-4192-A061-CB4B4AFDE8C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211EC02A-C098-4F0D-ADC1-38AF02A5E1CF}"/>
              </a:ext>
            </a:extLst>
          </p:cNvPr>
          <p:cNvSpPr>
            <a:spLocks noGrp="1"/>
          </p:cNvSpPr>
          <p:nvPr>
            <p:ph type="dt" sz="half" idx="10"/>
          </p:nvPr>
        </p:nvSpPr>
        <p:spPr/>
        <p:txBody>
          <a:bodyPr/>
          <a:lstStyle/>
          <a:p>
            <a:fld id="{648995F2-1B8C-4C5D-BFA5-E657C40847F6}" type="datetimeFigureOut">
              <a:rPr lang="en-IN" smtClean="0"/>
              <a:t>15-06-2021</a:t>
            </a:fld>
            <a:endParaRPr lang="en-IN"/>
          </a:p>
        </p:txBody>
      </p:sp>
      <p:sp>
        <p:nvSpPr>
          <p:cNvPr id="5" name="Footer Placeholder 4">
            <a:extLst>
              <a:ext uri="{FF2B5EF4-FFF2-40B4-BE49-F238E27FC236}">
                <a16:creationId xmlns:a16="http://schemas.microsoft.com/office/drawing/2014/main" id="{D13ED6D8-EB9E-4FEE-839C-201F77C691BD}"/>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E1A969C5-5D34-4F19-8F6E-171DF41E01D3}"/>
              </a:ext>
            </a:extLst>
          </p:cNvPr>
          <p:cNvSpPr>
            <a:spLocks noGrp="1"/>
          </p:cNvSpPr>
          <p:nvPr>
            <p:ph type="sldNum" sz="quarter" idx="12"/>
          </p:nvPr>
        </p:nvSpPr>
        <p:spPr/>
        <p:txBody>
          <a:bodyPr/>
          <a:lstStyle/>
          <a:p>
            <a:fld id="{F36F016A-A474-4D34-93B2-E042E7268543}" type="slidenum">
              <a:rPr lang="en-IN" smtClean="0"/>
              <a:t>‹#›</a:t>
            </a:fld>
            <a:endParaRPr lang="en-IN"/>
          </a:p>
        </p:txBody>
      </p:sp>
    </p:spTree>
    <p:extLst>
      <p:ext uri="{BB962C8B-B14F-4D97-AF65-F5344CB8AC3E}">
        <p14:creationId xmlns:p14="http://schemas.microsoft.com/office/powerpoint/2010/main" val="1889770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7E25ADF-9B7B-428E-A0A2-B06286EDA75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DBADC8A4-0665-425C-9AB4-EAB78462EB8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3941E6EF-F21C-44F8-98E0-BB447811BCB2}"/>
              </a:ext>
            </a:extLst>
          </p:cNvPr>
          <p:cNvSpPr>
            <a:spLocks noGrp="1"/>
          </p:cNvSpPr>
          <p:nvPr>
            <p:ph type="dt" sz="half" idx="10"/>
          </p:nvPr>
        </p:nvSpPr>
        <p:spPr/>
        <p:txBody>
          <a:bodyPr/>
          <a:lstStyle/>
          <a:p>
            <a:fld id="{648995F2-1B8C-4C5D-BFA5-E657C40847F6}" type="datetimeFigureOut">
              <a:rPr lang="en-IN" smtClean="0"/>
              <a:t>15-06-2021</a:t>
            </a:fld>
            <a:endParaRPr lang="en-IN"/>
          </a:p>
        </p:txBody>
      </p:sp>
      <p:sp>
        <p:nvSpPr>
          <p:cNvPr id="5" name="Footer Placeholder 4">
            <a:extLst>
              <a:ext uri="{FF2B5EF4-FFF2-40B4-BE49-F238E27FC236}">
                <a16:creationId xmlns:a16="http://schemas.microsoft.com/office/drawing/2014/main" id="{1CAD1262-85A2-497B-A7CA-DF2A6EA12411}"/>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4E9617E3-9EDB-4B2E-ABB3-265568981567}"/>
              </a:ext>
            </a:extLst>
          </p:cNvPr>
          <p:cNvSpPr>
            <a:spLocks noGrp="1"/>
          </p:cNvSpPr>
          <p:nvPr>
            <p:ph type="sldNum" sz="quarter" idx="12"/>
          </p:nvPr>
        </p:nvSpPr>
        <p:spPr/>
        <p:txBody>
          <a:bodyPr/>
          <a:lstStyle/>
          <a:p>
            <a:fld id="{F36F016A-A474-4D34-93B2-E042E7268543}" type="slidenum">
              <a:rPr lang="en-IN" smtClean="0"/>
              <a:t>‹#›</a:t>
            </a:fld>
            <a:endParaRPr lang="en-IN"/>
          </a:p>
        </p:txBody>
      </p:sp>
    </p:spTree>
    <p:extLst>
      <p:ext uri="{BB962C8B-B14F-4D97-AF65-F5344CB8AC3E}">
        <p14:creationId xmlns:p14="http://schemas.microsoft.com/office/powerpoint/2010/main" val="34381937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F4D8C8-3824-4467-81B3-E06384AE63DA}"/>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BB7D3DFB-BD3E-4FE4-B840-61FDECE081C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11FBF468-F5C6-498F-A564-4D44AD3AA301}"/>
              </a:ext>
            </a:extLst>
          </p:cNvPr>
          <p:cNvSpPr>
            <a:spLocks noGrp="1"/>
          </p:cNvSpPr>
          <p:nvPr>
            <p:ph type="dt" sz="half" idx="10"/>
          </p:nvPr>
        </p:nvSpPr>
        <p:spPr/>
        <p:txBody>
          <a:bodyPr/>
          <a:lstStyle/>
          <a:p>
            <a:fld id="{648995F2-1B8C-4C5D-BFA5-E657C40847F6}" type="datetimeFigureOut">
              <a:rPr lang="en-IN" smtClean="0"/>
              <a:t>15-06-2021</a:t>
            </a:fld>
            <a:endParaRPr lang="en-IN"/>
          </a:p>
        </p:txBody>
      </p:sp>
      <p:sp>
        <p:nvSpPr>
          <p:cNvPr id="5" name="Footer Placeholder 4">
            <a:extLst>
              <a:ext uri="{FF2B5EF4-FFF2-40B4-BE49-F238E27FC236}">
                <a16:creationId xmlns:a16="http://schemas.microsoft.com/office/drawing/2014/main" id="{143B266D-F873-48E6-8A29-7EF4E4B6403E}"/>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7E8BB3F7-AD58-4273-AF31-48E2C0B7FA25}"/>
              </a:ext>
            </a:extLst>
          </p:cNvPr>
          <p:cNvSpPr>
            <a:spLocks noGrp="1"/>
          </p:cNvSpPr>
          <p:nvPr>
            <p:ph type="sldNum" sz="quarter" idx="12"/>
          </p:nvPr>
        </p:nvSpPr>
        <p:spPr/>
        <p:txBody>
          <a:bodyPr/>
          <a:lstStyle/>
          <a:p>
            <a:fld id="{F36F016A-A474-4D34-93B2-E042E7268543}" type="slidenum">
              <a:rPr lang="en-IN" smtClean="0"/>
              <a:t>‹#›</a:t>
            </a:fld>
            <a:endParaRPr lang="en-IN"/>
          </a:p>
        </p:txBody>
      </p:sp>
    </p:spTree>
    <p:extLst>
      <p:ext uri="{BB962C8B-B14F-4D97-AF65-F5344CB8AC3E}">
        <p14:creationId xmlns:p14="http://schemas.microsoft.com/office/powerpoint/2010/main" val="35095115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9FA1D0-568E-4CD9-B8A7-AA46D3BEAB0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5143E816-714D-4544-8089-6C879600DBD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9DFE75B-6058-4337-99BA-31BD45057C8A}"/>
              </a:ext>
            </a:extLst>
          </p:cNvPr>
          <p:cNvSpPr>
            <a:spLocks noGrp="1"/>
          </p:cNvSpPr>
          <p:nvPr>
            <p:ph type="dt" sz="half" idx="10"/>
          </p:nvPr>
        </p:nvSpPr>
        <p:spPr/>
        <p:txBody>
          <a:bodyPr/>
          <a:lstStyle/>
          <a:p>
            <a:fld id="{648995F2-1B8C-4C5D-BFA5-E657C40847F6}" type="datetimeFigureOut">
              <a:rPr lang="en-IN" smtClean="0"/>
              <a:t>15-06-2021</a:t>
            </a:fld>
            <a:endParaRPr lang="en-IN"/>
          </a:p>
        </p:txBody>
      </p:sp>
      <p:sp>
        <p:nvSpPr>
          <p:cNvPr id="5" name="Footer Placeholder 4">
            <a:extLst>
              <a:ext uri="{FF2B5EF4-FFF2-40B4-BE49-F238E27FC236}">
                <a16:creationId xmlns:a16="http://schemas.microsoft.com/office/drawing/2014/main" id="{F92ADC97-59C2-471D-A7CB-C167E855A9FA}"/>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56F01B4D-0FB2-445E-8BEE-BF223EE85D12}"/>
              </a:ext>
            </a:extLst>
          </p:cNvPr>
          <p:cNvSpPr>
            <a:spLocks noGrp="1"/>
          </p:cNvSpPr>
          <p:nvPr>
            <p:ph type="sldNum" sz="quarter" idx="12"/>
          </p:nvPr>
        </p:nvSpPr>
        <p:spPr/>
        <p:txBody>
          <a:bodyPr/>
          <a:lstStyle/>
          <a:p>
            <a:fld id="{F36F016A-A474-4D34-93B2-E042E7268543}" type="slidenum">
              <a:rPr lang="en-IN" smtClean="0"/>
              <a:t>‹#›</a:t>
            </a:fld>
            <a:endParaRPr lang="en-IN"/>
          </a:p>
        </p:txBody>
      </p:sp>
    </p:spTree>
    <p:extLst>
      <p:ext uri="{BB962C8B-B14F-4D97-AF65-F5344CB8AC3E}">
        <p14:creationId xmlns:p14="http://schemas.microsoft.com/office/powerpoint/2010/main" val="3620861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EAAC63-DD57-4F9E-A73C-6A53BCA905AC}"/>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88103A08-2DDD-4659-A769-0B22B132A93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52F3AD43-77C1-40E8-9E95-2CBD73104C7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B6570588-D263-413F-90DC-23591468B4A3}"/>
              </a:ext>
            </a:extLst>
          </p:cNvPr>
          <p:cNvSpPr>
            <a:spLocks noGrp="1"/>
          </p:cNvSpPr>
          <p:nvPr>
            <p:ph type="dt" sz="half" idx="10"/>
          </p:nvPr>
        </p:nvSpPr>
        <p:spPr/>
        <p:txBody>
          <a:bodyPr/>
          <a:lstStyle/>
          <a:p>
            <a:fld id="{648995F2-1B8C-4C5D-BFA5-E657C40847F6}" type="datetimeFigureOut">
              <a:rPr lang="en-IN" smtClean="0"/>
              <a:t>15-06-2021</a:t>
            </a:fld>
            <a:endParaRPr lang="en-IN"/>
          </a:p>
        </p:txBody>
      </p:sp>
      <p:sp>
        <p:nvSpPr>
          <p:cNvPr id="6" name="Footer Placeholder 5">
            <a:extLst>
              <a:ext uri="{FF2B5EF4-FFF2-40B4-BE49-F238E27FC236}">
                <a16:creationId xmlns:a16="http://schemas.microsoft.com/office/drawing/2014/main" id="{E451821B-A529-4CB0-B919-CDCAAE2FB575}"/>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D1E33A82-7246-4CC3-B2CC-82792B1D19D2}"/>
              </a:ext>
            </a:extLst>
          </p:cNvPr>
          <p:cNvSpPr>
            <a:spLocks noGrp="1"/>
          </p:cNvSpPr>
          <p:nvPr>
            <p:ph type="sldNum" sz="quarter" idx="12"/>
          </p:nvPr>
        </p:nvSpPr>
        <p:spPr/>
        <p:txBody>
          <a:bodyPr/>
          <a:lstStyle/>
          <a:p>
            <a:fld id="{F36F016A-A474-4D34-93B2-E042E7268543}" type="slidenum">
              <a:rPr lang="en-IN" smtClean="0"/>
              <a:t>‹#›</a:t>
            </a:fld>
            <a:endParaRPr lang="en-IN"/>
          </a:p>
        </p:txBody>
      </p:sp>
    </p:spTree>
    <p:extLst>
      <p:ext uri="{BB962C8B-B14F-4D97-AF65-F5344CB8AC3E}">
        <p14:creationId xmlns:p14="http://schemas.microsoft.com/office/powerpoint/2010/main" val="5551438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4A26DC-701A-404F-A7C0-1229729B58BD}"/>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D4CEBE67-3350-4EA6-A5BA-199CD0F065F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1B58905-2828-44FC-BA66-B002FB05F27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2D70F35B-DC8B-4C5C-9C12-1FE5DB4198D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23D00BF-6CE4-43EF-8006-5F7089BC583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ED28175E-E8BA-43D8-AF87-3A9669D459D5}"/>
              </a:ext>
            </a:extLst>
          </p:cNvPr>
          <p:cNvSpPr>
            <a:spLocks noGrp="1"/>
          </p:cNvSpPr>
          <p:nvPr>
            <p:ph type="dt" sz="half" idx="10"/>
          </p:nvPr>
        </p:nvSpPr>
        <p:spPr/>
        <p:txBody>
          <a:bodyPr/>
          <a:lstStyle/>
          <a:p>
            <a:fld id="{648995F2-1B8C-4C5D-BFA5-E657C40847F6}" type="datetimeFigureOut">
              <a:rPr lang="en-IN" smtClean="0"/>
              <a:t>15-06-2021</a:t>
            </a:fld>
            <a:endParaRPr lang="en-IN"/>
          </a:p>
        </p:txBody>
      </p:sp>
      <p:sp>
        <p:nvSpPr>
          <p:cNvPr id="8" name="Footer Placeholder 7">
            <a:extLst>
              <a:ext uri="{FF2B5EF4-FFF2-40B4-BE49-F238E27FC236}">
                <a16:creationId xmlns:a16="http://schemas.microsoft.com/office/drawing/2014/main" id="{46B4FC12-B933-4155-839C-E9259C5749EC}"/>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73807CA8-D06A-4A68-88AC-D426CB4A490A}"/>
              </a:ext>
            </a:extLst>
          </p:cNvPr>
          <p:cNvSpPr>
            <a:spLocks noGrp="1"/>
          </p:cNvSpPr>
          <p:nvPr>
            <p:ph type="sldNum" sz="quarter" idx="12"/>
          </p:nvPr>
        </p:nvSpPr>
        <p:spPr/>
        <p:txBody>
          <a:bodyPr/>
          <a:lstStyle/>
          <a:p>
            <a:fld id="{F36F016A-A474-4D34-93B2-E042E7268543}" type="slidenum">
              <a:rPr lang="en-IN" smtClean="0"/>
              <a:t>‹#›</a:t>
            </a:fld>
            <a:endParaRPr lang="en-IN"/>
          </a:p>
        </p:txBody>
      </p:sp>
    </p:spTree>
    <p:extLst>
      <p:ext uri="{BB962C8B-B14F-4D97-AF65-F5344CB8AC3E}">
        <p14:creationId xmlns:p14="http://schemas.microsoft.com/office/powerpoint/2010/main" val="32402318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530C90-6E63-4BE7-B0D3-8BB4E8BA32CC}"/>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DE7F480C-D71C-4956-9391-29224450740D}"/>
              </a:ext>
            </a:extLst>
          </p:cNvPr>
          <p:cNvSpPr>
            <a:spLocks noGrp="1"/>
          </p:cNvSpPr>
          <p:nvPr>
            <p:ph type="dt" sz="half" idx="10"/>
          </p:nvPr>
        </p:nvSpPr>
        <p:spPr/>
        <p:txBody>
          <a:bodyPr/>
          <a:lstStyle/>
          <a:p>
            <a:fld id="{648995F2-1B8C-4C5D-BFA5-E657C40847F6}" type="datetimeFigureOut">
              <a:rPr lang="en-IN" smtClean="0"/>
              <a:t>15-06-2021</a:t>
            </a:fld>
            <a:endParaRPr lang="en-IN"/>
          </a:p>
        </p:txBody>
      </p:sp>
      <p:sp>
        <p:nvSpPr>
          <p:cNvPr id="4" name="Footer Placeholder 3">
            <a:extLst>
              <a:ext uri="{FF2B5EF4-FFF2-40B4-BE49-F238E27FC236}">
                <a16:creationId xmlns:a16="http://schemas.microsoft.com/office/drawing/2014/main" id="{3565A1EA-093A-4F3F-BD38-83A76A0668C1}"/>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32D1E9F6-6CF3-422C-A0B7-1AAC2E1BAF94}"/>
              </a:ext>
            </a:extLst>
          </p:cNvPr>
          <p:cNvSpPr>
            <a:spLocks noGrp="1"/>
          </p:cNvSpPr>
          <p:nvPr>
            <p:ph type="sldNum" sz="quarter" idx="12"/>
          </p:nvPr>
        </p:nvSpPr>
        <p:spPr/>
        <p:txBody>
          <a:bodyPr/>
          <a:lstStyle/>
          <a:p>
            <a:fld id="{F36F016A-A474-4D34-93B2-E042E7268543}" type="slidenum">
              <a:rPr lang="en-IN" smtClean="0"/>
              <a:t>‹#›</a:t>
            </a:fld>
            <a:endParaRPr lang="en-IN"/>
          </a:p>
        </p:txBody>
      </p:sp>
    </p:spTree>
    <p:extLst>
      <p:ext uri="{BB962C8B-B14F-4D97-AF65-F5344CB8AC3E}">
        <p14:creationId xmlns:p14="http://schemas.microsoft.com/office/powerpoint/2010/main" val="36221798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8EE288F-2B9A-4D46-B919-0825EE86D24A}"/>
              </a:ext>
            </a:extLst>
          </p:cNvPr>
          <p:cNvSpPr>
            <a:spLocks noGrp="1"/>
          </p:cNvSpPr>
          <p:nvPr>
            <p:ph type="dt" sz="half" idx="10"/>
          </p:nvPr>
        </p:nvSpPr>
        <p:spPr/>
        <p:txBody>
          <a:bodyPr/>
          <a:lstStyle/>
          <a:p>
            <a:fld id="{648995F2-1B8C-4C5D-BFA5-E657C40847F6}" type="datetimeFigureOut">
              <a:rPr lang="en-IN" smtClean="0"/>
              <a:t>15-06-2021</a:t>
            </a:fld>
            <a:endParaRPr lang="en-IN"/>
          </a:p>
        </p:txBody>
      </p:sp>
      <p:sp>
        <p:nvSpPr>
          <p:cNvPr id="3" name="Footer Placeholder 2">
            <a:extLst>
              <a:ext uri="{FF2B5EF4-FFF2-40B4-BE49-F238E27FC236}">
                <a16:creationId xmlns:a16="http://schemas.microsoft.com/office/drawing/2014/main" id="{4EFB7096-B23B-485C-A6DE-13FD58174093}"/>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60D64ED1-F687-40C5-8FB3-A5369F03F987}"/>
              </a:ext>
            </a:extLst>
          </p:cNvPr>
          <p:cNvSpPr>
            <a:spLocks noGrp="1"/>
          </p:cNvSpPr>
          <p:nvPr>
            <p:ph type="sldNum" sz="quarter" idx="12"/>
          </p:nvPr>
        </p:nvSpPr>
        <p:spPr/>
        <p:txBody>
          <a:bodyPr/>
          <a:lstStyle/>
          <a:p>
            <a:fld id="{F36F016A-A474-4D34-93B2-E042E7268543}" type="slidenum">
              <a:rPr lang="en-IN" smtClean="0"/>
              <a:t>‹#›</a:t>
            </a:fld>
            <a:endParaRPr lang="en-IN"/>
          </a:p>
        </p:txBody>
      </p:sp>
    </p:spTree>
    <p:extLst>
      <p:ext uri="{BB962C8B-B14F-4D97-AF65-F5344CB8AC3E}">
        <p14:creationId xmlns:p14="http://schemas.microsoft.com/office/powerpoint/2010/main" val="16867566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D42354-8547-44E6-A98B-EE73DFA2E16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E4590033-7C49-48D0-ACE2-1920D63C6B0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56E4AA92-FF9C-4AE0-95DF-707087E6DD9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504FC53-15E9-4442-B1EE-B22845A7D50B}"/>
              </a:ext>
            </a:extLst>
          </p:cNvPr>
          <p:cNvSpPr>
            <a:spLocks noGrp="1"/>
          </p:cNvSpPr>
          <p:nvPr>
            <p:ph type="dt" sz="half" idx="10"/>
          </p:nvPr>
        </p:nvSpPr>
        <p:spPr/>
        <p:txBody>
          <a:bodyPr/>
          <a:lstStyle/>
          <a:p>
            <a:fld id="{648995F2-1B8C-4C5D-BFA5-E657C40847F6}" type="datetimeFigureOut">
              <a:rPr lang="en-IN" smtClean="0"/>
              <a:t>15-06-2021</a:t>
            </a:fld>
            <a:endParaRPr lang="en-IN"/>
          </a:p>
        </p:txBody>
      </p:sp>
      <p:sp>
        <p:nvSpPr>
          <p:cNvPr id="6" name="Footer Placeholder 5">
            <a:extLst>
              <a:ext uri="{FF2B5EF4-FFF2-40B4-BE49-F238E27FC236}">
                <a16:creationId xmlns:a16="http://schemas.microsoft.com/office/drawing/2014/main" id="{FEF0EE6C-58D3-4748-B40F-3FB654E71986}"/>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950C6E17-746E-49E5-833D-60500626CBDE}"/>
              </a:ext>
            </a:extLst>
          </p:cNvPr>
          <p:cNvSpPr>
            <a:spLocks noGrp="1"/>
          </p:cNvSpPr>
          <p:nvPr>
            <p:ph type="sldNum" sz="quarter" idx="12"/>
          </p:nvPr>
        </p:nvSpPr>
        <p:spPr/>
        <p:txBody>
          <a:bodyPr/>
          <a:lstStyle/>
          <a:p>
            <a:fld id="{F36F016A-A474-4D34-93B2-E042E7268543}" type="slidenum">
              <a:rPr lang="en-IN" smtClean="0"/>
              <a:t>‹#›</a:t>
            </a:fld>
            <a:endParaRPr lang="en-IN"/>
          </a:p>
        </p:txBody>
      </p:sp>
    </p:spTree>
    <p:extLst>
      <p:ext uri="{BB962C8B-B14F-4D97-AF65-F5344CB8AC3E}">
        <p14:creationId xmlns:p14="http://schemas.microsoft.com/office/powerpoint/2010/main" val="16944327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34BBD3-460B-4FEC-A1D8-C1790766DF9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8DF9D9A4-0104-4CDA-A523-3B9804E8A1E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71068670-4EA9-466A-8FD2-F6179071BDD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BCF6B37-76FE-4BB8-810F-01291206F0B9}"/>
              </a:ext>
            </a:extLst>
          </p:cNvPr>
          <p:cNvSpPr>
            <a:spLocks noGrp="1"/>
          </p:cNvSpPr>
          <p:nvPr>
            <p:ph type="dt" sz="half" idx="10"/>
          </p:nvPr>
        </p:nvSpPr>
        <p:spPr/>
        <p:txBody>
          <a:bodyPr/>
          <a:lstStyle/>
          <a:p>
            <a:fld id="{648995F2-1B8C-4C5D-BFA5-E657C40847F6}" type="datetimeFigureOut">
              <a:rPr lang="en-IN" smtClean="0"/>
              <a:t>15-06-2021</a:t>
            </a:fld>
            <a:endParaRPr lang="en-IN"/>
          </a:p>
        </p:txBody>
      </p:sp>
      <p:sp>
        <p:nvSpPr>
          <p:cNvPr id="6" name="Footer Placeholder 5">
            <a:extLst>
              <a:ext uri="{FF2B5EF4-FFF2-40B4-BE49-F238E27FC236}">
                <a16:creationId xmlns:a16="http://schemas.microsoft.com/office/drawing/2014/main" id="{EE23E622-184F-483A-8C55-18A99725B3A1}"/>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B515AE8D-376B-4965-87BD-215DF10C24A4}"/>
              </a:ext>
            </a:extLst>
          </p:cNvPr>
          <p:cNvSpPr>
            <a:spLocks noGrp="1"/>
          </p:cNvSpPr>
          <p:nvPr>
            <p:ph type="sldNum" sz="quarter" idx="12"/>
          </p:nvPr>
        </p:nvSpPr>
        <p:spPr/>
        <p:txBody>
          <a:bodyPr/>
          <a:lstStyle/>
          <a:p>
            <a:fld id="{F36F016A-A474-4D34-93B2-E042E7268543}" type="slidenum">
              <a:rPr lang="en-IN" smtClean="0"/>
              <a:t>‹#›</a:t>
            </a:fld>
            <a:endParaRPr lang="en-IN"/>
          </a:p>
        </p:txBody>
      </p:sp>
    </p:spTree>
    <p:extLst>
      <p:ext uri="{BB962C8B-B14F-4D97-AF65-F5344CB8AC3E}">
        <p14:creationId xmlns:p14="http://schemas.microsoft.com/office/powerpoint/2010/main" val="38371451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78D83C7-7DB4-4697-AD4E-F326E7F25B0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D5273653-71D0-491C-91AF-799F3E0F2C7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6BDF21E5-D51D-4A3C-9D73-5455A2C0BFF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48995F2-1B8C-4C5D-BFA5-E657C40847F6}" type="datetimeFigureOut">
              <a:rPr lang="en-IN" smtClean="0"/>
              <a:t>15-06-2021</a:t>
            </a:fld>
            <a:endParaRPr lang="en-IN"/>
          </a:p>
        </p:txBody>
      </p:sp>
      <p:sp>
        <p:nvSpPr>
          <p:cNvPr id="5" name="Footer Placeholder 4">
            <a:extLst>
              <a:ext uri="{FF2B5EF4-FFF2-40B4-BE49-F238E27FC236}">
                <a16:creationId xmlns:a16="http://schemas.microsoft.com/office/drawing/2014/main" id="{3ABBE954-FD99-45DD-9A02-E7966C3F80A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329E97AA-25E4-4AFD-83A0-E4B1DEC54A7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6F016A-A474-4D34-93B2-E042E7268543}" type="slidenum">
              <a:rPr lang="en-IN" smtClean="0"/>
              <a:t>‹#›</a:t>
            </a:fld>
            <a:endParaRPr lang="en-IN"/>
          </a:p>
        </p:txBody>
      </p:sp>
    </p:spTree>
    <p:extLst>
      <p:ext uri="{BB962C8B-B14F-4D97-AF65-F5344CB8AC3E}">
        <p14:creationId xmlns:p14="http://schemas.microsoft.com/office/powerpoint/2010/main" val="6541715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1.mp4"/><Relationship Id="rId1" Type="http://schemas.openxmlformats.org/officeDocument/2006/relationships/video" Target="NULL" TargetMode="External"/><Relationship Id="rId6" Type="http://schemas.openxmlformats.org/officeDocument/2006/relationships/image" Target="../media/image3.png"/><Relationship Id="rId5" Type="http://schemas.openxmlformats.org/officeDocument/2006/relationships/image" Target="../media/image22.png"/><Relationship Id="rId4" Type="http://schemas.openxmlformats.org/officeDocument/2006/relationships/notesSlide" Target="../notesSlides/notesSlide1.xml"/></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24.gif"/></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5.gi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2.mp4"/><Relationship Id="rId1" Type="http://schemas.openxmlformats.org/officeDocument/2006/relationships/video" Target="NULL" TargetMode="External"/><Relationship Id="rId5" Type="http://schemas.openxmlformats.org/officeDocument/2006/relationships/image" Target="../media/image26.png"/><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0.gif"/><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1.gif"/><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32.gif"/></Relationships>
</file>

<file path=ppt/slides/_rels/slide19.xml.rels><?xml version="1.0" encoding="UTF-8" standalone="yes"?>
<Relationships xmlns="http://schemas.openxmlformats.org/package/2006/relationships"><Relationship Id="rId8" Type="http://schemas.openxmlformats.org/officeDocument/2006/relationships/hyperlink" Target="https://www.researchgate.net/publication/323731942_Medical_Audit_of_Documentation_of_Inpatient_Medical_Record_in_a_Multispecialty_Hospital_in_India" TargetMode="External"/><Relationship Id="rId13" Type="http://schemas.openxmlformats.org/officeDocument/2006/relationships/hyperlink" Target="https://www.indianjurol.com/article.asp?issn=0970-1591;year=2009;volume=25;issue=3;spage=384;epage=388;aulast=Thomas" TargetMode="External"/><Relationship Id="rId18" Type="http://schemas.openxmlformats.org/officeDocument/2006/relationships/hyperlink" Target="https://www.nabh.co/images/Standards/NABH%205%20STD%20April%202020.pdf" TargetMode="External"/><Relationship Id="rId3" Type="http://schemas.openxmlformats.org/officeDocument/2006/relationships/hyperlink" Target="https://www.jfmpc.com/article.asp?issn=2249-4863;year=2020;volume=9;issue=1;spage=418;epage=423;aulast=Verma" TargetMode="External"/><Relationship Id="rId21" Type="http://schemas.openxmlformats.org/officeDocument/2006/relationships/image" Target="../media/image33.gif"/><Relationship Id="rId7" Type="http://schemas.openxmlformats.org/officeDocument/2006/relationships/hyperlink" Target="https://www.researchgate.net/publication/326894296_Analysis_of_Health_Record_Documentation_Process_as_Per_the_National_Standards_of_Accreditation_with_Special_Emphasis_on_Tertiary_Care_Hospital" TargetMode="External"/><Relationship Id="rId12" Type="http://schemas.openxmlformats.org/officeDocument/2006/relationships/hyperlink" Target="https://pubmed.ncbi.nlm.nih.gov/22942587/" TargetMode="External"/><Relationship Id="rId17" Type="http://schemas.openxmlformats.org/officeDocument/2006/relationships/hyperlink" Target="https://thcmi.com/PDF/providers/PDF/QUALITY_ASSURANCE_PROGRAM.pdf" TargetMode="External"/><Relationship Id="rId2" Type="http://schemas.openxmlformats.org/officeDocument/2006/relationships/hyperlink" Target="https://pubmed.ncbi.nlm.nih.gov/32110629/" TargetMode="External"/><Relationship Id="rId16" Type="http://schemas.openxmlformats.org/officeDocument/2006/relationships/hyperlink" Target="https://powerbi.microsoft.com/en-us/" TargetMode="External"/><Relationship Id="rId20"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hyperlink" Target="https://www.researchgate.net/publication/330039863_SIGNIFICANCE_AND_CHALLENGES_OF_MEDICAL_RECORDS_A_SYSTEMATIC_LITERATURE_REVIEW" TargetMode="External"/><Relationship Id="rId11" Type="http://schemas.openxmlformats.org/officeDocument/2006/relationships/hyperlink" Target="https://www.iomcworld.org/articles/good-medical-record-keeping.pdf" TargetMode="External"/><Relationship Id="rId5" Type="http://schemas.openxmlformats.org/officeDocument/2006/relationships/hyperlink" Target="https://pubmed.ncbi.nlm.nih.gov/31650062/" TargetMode="External"/><Relationship Id="rId15" Type="http://schemas.openxmlformats.org/officeDocument/2006/relationships/hyperlink" Target="https://www.srms.ac.in/ims/" TargetMode="External"/><Relationship Id="rId10" Type="http://schemas.openxmlformats.org/officeDocument/2006/relationships/hyperlink" Target="https://pubmed.ncbi.nlm.nih.gov/25374819/" TargetMode="External"/><Relationship Id="rId19" Type="http://schemas.openxmlformats.org/officeDocument/2006/relationships/hyperlink" Target="https://giphy.com/" TargetMode="External"/><Relationship Id="rId4" Type="http://schemas.openxmlformats.org/officeDocument/2006/relationships/hyperlink" Target="https://escientificpublishers.com/improving-the-quality-of-clinical-records-audit-and-literature-review-JGPC-02-0017" TargetMode="External"/><Relationship Id="rId9" Type="http://schemas.openxmlformats.org/officeDocument/2006/relationships/hyperlink" Target="https://www.researchgate.net/publication/323475750_Change_in_completeness_of_medical_records_after_NABH_process_in_a_teaching_hospital" TargetMode="External"/><Relationship Id="rId14" Type="http://schemas.openxmlformats.org/officeDocument/2006/relationships/hyperlink" Target="http://www.rfppl.co.in/subscription/upload_pdf/Art%201_a28.pdf"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4.gi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5.gi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6.gif"/></Relationships>
</file>

<file path=ppt/slides/_rels/slide4.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8.gif"/></Relationships>
</file>

<file path=ppt/slides/_rels/slide5.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10.gif"/></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13.jpeg"/></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16.jpeg"/></Relationships>
</file>

<file path=ppt/slides/_rels/slide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19.jpeg"/></Relationships>
</file>

<file path=ppt/slides/_rels/slide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2A3619-1299-4F5A-95DA-EE02B2EB3C6E}"/>
              </a:ext>
            </a:extLst>
          </p:cNvPr>
          <p:cNvSpPr>
            <a:spLocks noGrp="1"/>
          </p:cNvSpPr>
          <p:nvPr>
            <p:ph type="ctrTitle"/>
          </p:nvPr>
        </p:nvSpPr>
        <p:spPr>
          <a:xfrm>
            <a:off x="1225421" y="196615"/>
            <a:ext cx="9927770" cy="1477328"/>
          </a:xfrm>
        </p:spPr>
        <p:txBody>
          <a:bodyPr>
            <a:noAutofit/>
          </a:bodyPr>
          <a:lstStyle/>
          <a:p>
            <a:r>
              <a:rPr lang="en-IN" sz="4400" dirty="0">
                <a:effectLst/>
                <a:latin typeface="Calibri" panose="020F0502020204030204" pitchFamily="34" charset="0"/>
                <a:ea typeface="Calibri" panose="020F0502020204030204" pitchFamily="34" charset="0"/>
                <a:cs typeface="Calibri" panose="020F0502020204030204" pitchFamily="34" charset="0"/>
              </a:rPr>
              <a:t>Medical Record Review Audit as a Method for Developing Safe Patient Care  </a:t>
            </a:r>
            <a:endParaRPr lang="en-IN" sz="4400" dirty="0"/>
          </a:p>
        </p:txBody>
      </p:sp>
      <p:sp>
        <p:nvSpPr>
          <p:cNvPr id="5" name="TextBox 4">
            <a:extLst>
              <a:ext uri="{FF2B5EF4-FFF2-40B4-BE49-F238E27FC236}">
                <a16:creationId xmlns:a16="http://schemas.microsoft.com/office/drawing/2014/main" id="{8E52F8F6-F597-4B02-8459-403DCD5F387D}"/>
              </a:ext>
            </a:extLst>
          </p:cNvPr>
          <p:cNvSpPr txBox="1"/>
          <p:nvPr/>
        </p:nvSpPr>
        <p:spPr>
          <a:xfrm>
            <a:off x="112536" y="5390202"/>
            <a:ext cx="6235181" cy="1200329"/>
          </a:xfrm>
          <a:prstGeom prst="rect">
            <a:avLst/>
          </a:prstGeom>
          <a:noFill/>
        </p:spPr>
        <p:txBody>
          <a:bodyPr wrap="square">
            <a:spAutoFit/>
          </a:bodyPr>
          <a:lstStyle/>
          <a:p>
            <a:r>
              <a:rPr lang="en-IN" b="1" dirty="0"/>
              <a:t>Under the guidance of: </a:t>
            </a:r>
          </a:p>
          <a:p>
            <a:r>
              <a:rPr lang="en-IN" b="1" dirty="0" err="1"/>
              <a:t>Dr.</a:t>
            </a:r>
            <a:r>
              <a:rPr lang="en-IN" b="1" dirty="0"/>
              <a:t> B.S Singh</a:t>
            </a:r>
          </a:p>
          <a:p>
            <a:r>
              <a:rPr lang="en-IN" b="1" dirty="0"/>
              <a:t>Associate Professor, </a:t>
            </a:r>
          </a:p>
          <a:p>
            <a:r>
              <a:rPr lang="en-IN" b="1" dirty="0"/>
              <a:t>IIHMR, New Delhi</a:t>
            </a:r>
          </a:p>
        </p:txBody>
      </p:sp>
      <p:sp>
        <p:nvSpPr>
          <p:cNvPr id="7" name="TextBox 6">
            <a:extLst>
              <a:ext uri="{FF2B5EF4-FFF2-40B4-BE49-F238E27FC236}">
                <a16:creationId xmlns:a16="http://schemas.microsoft.com/office/drawing/2014/main" id="{B973B37C-F4BB-44D5-B1D1-1E4A952A0B9D}"/>
              </a:ext>
            </a:extLst>
          </p:cNvPr>
          <p:cNvSpPr txBox="1"/>
          <p:nvPr/>
        </p:nvSpPr>
        <p:spPr>
          <a:xfrm>
            <a:off x="9794420" y="5415302"/>
            <a:ext cx="2717541" cy="1477328"/>
          </a:xfrm>
          <a:prstGeom prst="rect">
            <a:avLst/>
          </a:prstGeom>
          <a:noFill/>
        </p:spPr>
        <p:txBody>
          <a:bodyPr wrap="square">
            <a:spAutoFit/>
          </a:bodyPr>
          <a:lstStyle/>
          <a:p>
            <a:r>
              <a:rPr lang="en-IN" b="1" dirty="0"/>
              <a:t>By:</a:t>
            </a:r>
          </a:p>
          <a:p>
            <a:r>
              <a:rPr lang="en-IN" b="1" dirty="0"/>
              <a:t>Anmol Sharma</a:t>
            </a:r>
          </a:p>
          <a:p>
            <a:r>
              <a:rPr lang="en-IN" b="1" dirty="0"/>
              <a:t>PG/19/015</a:t>
            </a:r>
          </a:p>
          <a:p>
            <a:r>
              <a:rPr lang="en-IN" b="1" dirty="0"/>
              <a:t>IIHMR, New Delhi</a:t>
            </a:r>
          </a:p>
          <a:p>
            <a:endParaRPr lang="en-IN" dirty="0"/>
          </a:p>
        </p:txBody>
      </p:sp>
      <p:pic>
        <p:nvPicPr>
          <p:cNvPr id="9" name="Picture 8">
            <a:extLst>
              <a:ext uri="{FF2B5EF4-FFF2-40B4-BE49-F238E27FC236}">
                <a16:creationId xmlns:a16="http://schemas.microsoft.com/office/drawing/2014/main" id="{A7A89B57-B55B-495B-9710-CA3A8AF14C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46311" y="1795898"/>
            <a:ext cx="6699378" cy="361940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 name="Picture 2" descr="Top | Best Health Care Management Insititute - IIHMR Delhi">
            <a:extLst>
              <a:ext uri="{FF2B5EF4-FFF2-40B4-BE49-F238E27FC236}">
                <a16:creationId xmlns:a16="http://schemas.microsoft.com/office/drawing/2014/main" id="{1561C045-87DD-4442-800E-E238D6953D4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17894" y="5602820"/>
            <a:ext cx="1678554" cy="7750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2779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AD3C3E-398C-46A2-9A24-F9C34CC8ED08}"/>
              </a:ext>
            </a:extLst>
          </p:cNvPr>
          <p:cNvSpPr>
            <a:spLocks noGrp="1"/>
          </p:cNvSpPr>
          <p:nvPr>
            <p:ph type="title"/>
          </p:nvPr>
        </p:nvSpPr>
        <p:spPr>
          <a:xfrm>
            <a:off x="102079" y="0"/>
            <a:ext cx="1334835" cy="371242"/>
          </a:xfrm>
        </p:spPr>
        <p:txBody>
          <a:bodyPr>
            <a:normAutofit fontScale="90000"/>
          </a:bodyPr>
          <a:lstStyle/>
          <a:p>
            <a:r>
              <a:rPr lang="en-IN" sz="2700" dirty="0"/>
              <a:t>Cont</a:t>
            </a:r>
            <a:r>
              <a:rPr lang="en-IN" dirty="0"/>
              <a:t>.</a:t>
            </a:r>
          </a:p>
        </p:txBody>
      </p:sp>
      <p:pic>
        <p:nvPicPr>
          <p:cNvPr id="4" name="Screen Recording 3">
            <a:hlinkClick r:id="" action="ppaction://media"/>
            <a:extLst>
              <a:ext uri="{FF2B5EF4-FFF2-40B4-BE49-F238E27FC236}">
                <a16:creationId xmlns:a16="http://schemas.microsoft.com/office/drawing/2014/main" id="{FA852B9A-6ADA-437B-B90C-F2C89E1CDC8A}"/>
              </a:ext>
            </a:extLst>
          </p:cNvPr>
          <p:cNvPicPr>
            <a:picLocks noGrp="1" noChangeAspect="1"/>
          </p:cNvPicPr>
          <p:nvPr>
            <p:ph idx="1"/>
            <a:videoFile r:link="rId1"/>
            <p:extLst>
              <p:ext uri="{DAA4B4D4-6D71-4841-9C94-3DE7FCFB9230}">
                <p14:media xmlns:p14="http://schemas.microsoft.com/office/powerpoint/2010/main" r:embed="rId2">
                  <p14:trim end="2930.7"/>
                </p14:media>
              </p:ext>
            </p:extLst>
          </p:nvPr>
        </p:nvPicPr>
        <p:blipFill>
          <a:blip r:embed="rId5"/>
          <a:stretch>
            <a:fillRect/>
          </a:stretch>
        </p:blipFill>
        <p:spPr>
          <a:xfrm>
            <a:off x="102079" y="461218"/>
            <a:ext cx="11917096" cy="5612799"/>
          </a:xfrm>
        </p:spPr>
      </p:pic>
      <p:pic>
        <p:nvPicPr>
          <p:cNvPr id="5" name="Picture 2" descr="SRMS">
            <a:extLst>
              <a:ext uri="{FF2B5EF4-FFF2-40B4-BE49-F238E27FC236}">
                <a16:creationId xmlns:a16="http://schemas.microsoft.com/office/drawing/2014/main" id="{4381A265-B621-42D6-A19D-4833D2E525C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151707" y="6064591"/>
            <a:ext cx="1961664" cy="6878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2272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150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93E599-F3F3-47BB-B9BB-FB1C7FB1F1C9}"/>
              </a:ext>
            </a:extLst>
          </p:cNvPr>
          <p:cNvSpPr>
            <a:spLocks noGrp="1"/>
          </p:cNvSpPr>
          <p:nvPr>
            <p:ph type="title"/>
          </p:nvPr>
        </p:nvSpPr>
        <p:spPr>
          <a:xfrm>
            <a:off x="5054723" y="169816"/>
            <a:ext cx="3286844" cy="575047"/>
          </a:xfrm>
        </p:spPr>
        <p:txBody>
          <a:bodyPr>
            <a:normAutofit fontScale="90000"/>
          </a:bodyPr>
          <a:lstStyle/>
          <a:p>
            <a:r>
              <a:rPr lang="en-IN" b="1" dirty="0"/>
              <a:t>Results</a:t>
            </a:r>
            <a:r>
              <a:rPr lang="en-IN" dirty="0"/>
              <a:t> </a:t>
            </a:r>
          </a:p>
        </p:txBody>
      </p:sp>
      <p:pic>
        <p:nvPicPr>
          <p:cNvPr id="4" name="Picture 2" descr="SRMS">
            <a:extLst>
              <a:ext uri="{FF2B5EF4-FFF2-40B4-BE49-F238E27FC236}">
                <a16:creationId xmlns:a16="http://schemas.microsoft.com/office/drawing/2014/main" id="{4D1CE8A1-28CC-484B-9C52-5D37C4A7218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51707" y="6064591"/>
            <a:ext cx="1961664" cy="68785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DF5C14EA-9498-43F6-A2A4-0BE932B2E88D}"/>
              </a:ext>
            </a:extLst>
          </p:cNvPr>
          <p:cNvPicPr/>
          <p:nvPr/>
        </p:nvPicPr>
        <p:blipFill>
          <a:blip r:embed="rId3">
            <a:extLst>
              <a:ext uri="{28A0092B-C50C-407E-A947-70E740481C1C}">
                <a14:useLocalDpi xmlns:a14="http://schemas.microsoft.com/office/drawing/2010/main" val="0"/>
              </a:ext>
            </a:extLst>
          </a:blip>
          <a:stretch>
            <a:fillRect/>
          </a:stretch>
        </p:blipFill>
        <p:spPr>
          <a:xfrm>
            <a:off x="246581" y="1309517"/>
            <a:ext cx="10049069" cy="4404089"/>
          </a:xfrm>
          <a:prstGeom prst="rect">
            <a:avLst/>
          </a:prstGeom>
          <a:ln>
            <a:noFill/>
          </a:ln>
          <a:effectLst>
            <a:outerShdw blurRad="190500" algn="tl" rotWithShape="0">
              <a:srgbClr val="000000">
                <a:alpha val="70000"/>
              </a:srgbClr>
            </a:outerShdw>
          </a:effectLst>
        </p:spPr>
      </p:pic>
      <p:sp>
        <p:nvSpPr>
          <p:cNvPr id="7" name="TextBox 6">
            <a:extLst>
              <a:ext uri="{FF2B5EF4-FFF2-40B4-BE49-F238E27FC236}">
                <a16:creationId xmlns:a16="http://schemas.microsoft.com/office/drawing/2014/main" id="{09408107-BF9A-44A0-868F-F72BAACCB9E6}"/>
              </a:ext>
            </a:extLst>
          </p:cNvPr>
          <p:cNvSpPr txBox="1"/>
          <p:nvPr/>
        </p:nvSpPr>
        <p:spPr>
          <a:xfrm>
            <a:off x="10295650" y="1569881"/>
            <a:ext cx="2411575" cy="646331"/>
          </a:xfrm>
          <a:prstGeom prst="rect">
            <a:avLst/>
          </a:prstGeom>
          <a:noFill/>
        </p:spPr>
        <p:txBody>
          <a:bodyPr wrap="square">
            <a:spAutoFit/>
          </a:bodyPr>
          <a:lstStyle/>
          <a:p>
            <a:r>
              <a:rPr lang="en-IN" dirty="0"/>
              <a:t>For score Max=600(12*50)</a:t>
            </a:r>
          </a:p>
        </p:txBody>
      </p:sp>
      <p:sp>
        <p:nvSpPr>
          <p:cNvPr id="9" name="TextBox 8">
            <a:extLst>
              <a:ext uri="{FF2B5EF4-FFF2-40B4-BE49-F238E27FC236}">
                <a16:creationId xmlns:a16="http://schemas.microsoft.com/office/drawing/2014/main" id="{DFB9701A-7522-4A00-8B26-879C3BD8C908}"/>
              </a:ext>
            </a:extLst>
          </p:cNvPr>
          <p:cNvSpPr txBox="1"/>
          <p:nvPr/>
        </p:nvSpPr>
        <p:spPr>
          <a:xfrm>
            <a:off x="246581" y="5719547"/>
            <a:ext cx="6190860" cy="369332"/>
          </a:xfrm>
          <a:prstGeom prst="rect">
            <a:avLst/>
          </a:prstGeom>
          <a:noFill/>
        </p:spPr>
        <p:txBody>
          <a:bodyPr wrap="square">
            <a:spAutoFit/>
          </a:bodyPr>
          <a:lstStyle/>
          <a:p>
            <a:r>
              <a:rPr lang="en-IN" dirty="0"/>
              <a:t>Max for selected parameters =400(8*50)</a:t>
            </a:r>
          </a:p>
        </p:txBody>
      </p:sp>
      <p:sp>
        <p:nvSpPr>
          <p:cNvPr id="11" name="TextBox 10">
            <a:extLst>
              <a:ext uri="{FF2B5EF4-FFF2-40B4-BE49-F238E27FC236}">
                <a16:creationId xmlns:a16="http://schemas.microsoft.com/office/drawing/2014/main" id="{E2ED8E35-DA51-49EA-8F7C-E35C1E104C8A}"/>
              </a:ext>
            </a:extLst>
          </p:cNvPr>
          <p:cNvSpPr txBox="1"/>
          <p:nvPr/>
        </p:nvSpPr>
        <p:spPr>
          <a:xfrm>
            <a:off x="8478658" y="5722976"/>
            <a:ext cx="2311174" cy="369332"/>
          </a:xfrm>
          <a:prstGeom prst="rect">
            <a:avLst/>
          </a:prstGeom>
          <a:noFill/>
        </p:spPr>
        <p:txBody>
          <a:bodyPr wrap="square">
            <a:spAutoFit/>
          </a:bodyPr>
          <a:lstStyle/>
          <a:p>
            <a:r>
              <a:rPr lang="en-IN" dirty="0"/>
              <a:t>Max= 4,800(600*8)</a:t>
            </a:r>
          </a:p>
        </p:txBody>
      </p:sp>
      <p:sp>
        <p:nvSpPr>
          <p:cNvPr id="13" name="TextBox 12">
            <a:extLst>
              <a:ext uri="{FF2B5EF4-FFF2-40B4-BE49-F238E27FC236}">
                <a16:creationId xmlns:a16="http://schemas.microsoft.com/office/drawing/2014/main" id="{56C190C3-23AE-475F-BAED-182B37E6A87D}"/>
              </a:ext>
            </a:extLst>
          </p:cNvPr>
          <p:cNvSpPr txBox="1"/>
          <p:nvPr/>
        </p:nvSpPr>
        <p:spPr>
          <a:xfrm>
            <a:off x="2991239" y="887894"/>
            <a:ext cx="6209522" cy="374077"/>
          </a:xfrm>
          <a:prstGeom prst="rect">
            <a:avLst/>
          </a:prstGeom>
          <a:noFill/>
        </p:spPr>
        <p:txBody>
          <a:bodyPr wrap="square">
            <a:spAutoFit/>
          </a:bodyPr>
          <a:lstStyle/>
          <a:p>
            <a:pPr>
              <a:lnSpc>
                <a:spcPct val="107000"/>
              </a:lnSpc>
              <a:spcAft>
                <a:spcPts val="800"/>
              </a:spcAft>
            </a:pPr>
            <a:r>
              <a:rPr lang="en-IN" sz="1800" b="1" dirty="0">
                <a:effectLst/>
                <a:latin typeface="Calibri" panose="020F0502020204030204" pitchFamily="34" charset="0"/>
                <a:ea typeface="Calibri" panose="020F0502020204030204" pitchFamily="34" charset="0"/>
                <a:cs typeface="Times New Roman" panose="02020603050405020304" pitchFamily="18" charset="0"/>
              </a:rPr>
              <a:t>Table shows Final Results from the checklist </a:t>
            </a:r>
            <a:endParaRPr lang="en-IN" sz="1800" b="1" dirty="0">
              <a:effectLst/>
              <a:latin typeface="Times New Roman" panose="02020603050405020304" pitchFamily="18" charset="0"/>
              <a:ea typeface="Times New Roman" panose="02020603050405020304" pitchFamily="18" charset="0"/>
            </a:endParaRPr>
          </a:p>
        </p:txBody>
      </p:sp>
      <p:sp>
        <p:nvSpPr>
          <p:cNvPr id="16" name="TextBox 15">
            <a:extLst>
              <a:ext uri="{FF2B5EF4-FFF2-40B4-BE49-F238E27FC236}">
                <a16:creationId xmlns:a16="http://schemas.microsoft.com/office/drawing/2014/main" id="{B4397AFF-ABF6-4DA2-A7B4-C87A96B50AEA}"/>
              </a:ext>
            </a:extLst>
          </p:cNvPr>
          <p:cNvSpPr txBox="1"/>
          <p:nvPr/>
        </p:nvSpPr>
        <p:spPr>
          <a:xfrm>
            <a:off x="872414" y="6221479"/>
            <a:ext cx="6354146" cy="374077"/>
          </a:xfrm>
          <a:prstGeom prst="rect">
            <a:avLst/>
          </a:prstGeom>
          <a:noFill/>
        </p:spPr>
        <p:txBody>
          <a:bodyPr wrap="square">
            <a:spAutoFit/>
          </a:bodyPr>
          <a:lstStyle/>
          <a:p>
            <a:pPr>
              <a:lnSpc>
                <a:spcPct val="107000"/>
              </a:lnSpc>
              <a:spcAft>
                <a:spcPts val="800"/>
              </a:spcAft>
            </a:pPr>
            <a:r>
              <a:rPr lang="en-IN" sz="1800" dirty="0">
                <a:effectLst/>
                <a:latin typeface="Calibri" panose="020F0502020204030204" pitchFamily="34" charset="0"/>
                <a:ea typeface="Calibri" panose="020F0502020204030204" pitchFamily="34" charset="0"/>
                <a:cs typeface="Times New Roman" panose="02020603050405020304" pitchFamily="18" charset="0"/>
              </a:rPr>
              <a:t>• Results are compared and drawn with the aid of Power BI.</a:t>
            </a:r>
            <a:endParaRPr lang="en-IN" sz="1800" dirty="0">
              <a:effectLst/>
              <a:latin typeface="Times New Roman" panose="02020603050405020304" pitchFamily="18" charset="0"/>
              <a:ea typeface="Times New Roman" panose="02020603050405020304" pitchFamily="18" charset="0"/>
            </a:endParaRPr>
          </a:p>
        </p:txBody>
      </p:sp>
      <p:pic>
        <p:nvPicPr>
          <p:cNvPr id="17" name="Content Placeholder 6">
            <a:extLst>
              <a:ext uri="{FF2B5EF4-FFF2-40B4-BE49-F238E27FC236}">
                <a16:creationId xmlns:a16="http://schemas.microsoft.com/office/drawing/2014/main" id="{39B138F1-1389-4AE1-B521-6F9AAA133DF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72790" y="6091626"/>
            <a:ext cx="845047" cy="63378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8161632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FF0DF78-6EC2-423A-8A0E-47B7B98939E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53998" y="0"/>
            <a:ext cx="1679510" cy="1259633"/>
          </a:xfrm>
          <a:prstGeom prst="rect">
            <a:avLst/>
          </a:prstGeom>
        </p:spPr>
      </p:pic>
      <p:sp>
        <p:nvSpPr>
          <p:cNvPr id="2" name="Title 1">
            <a:extLst>
              <a:ext uri="{FF2B5EF4-FFF2-40B4-BE49-F238E27FC236}">
                <a16:creationId xmlns:a16="http://schemas.microsoft.com/office/drawing/2014/main" id="{2A1B1C09-57D3-4B3F-8272-63019EBAD2BE}"/>
              </a:ext>
            </a:extLst>
          </p:cNvPr>
          <p:cNvSpPr>
            <a:spLocks noGrp="1"/>
          </p:cNvSpPr>
          <p:nvPr>
            <p:ph type="title"/>
          </p:nvPr>
        </p:nvSpPr>
        <p:spPr>
          <a:xfrm>
            <a:off x="90974" y="0"/>
            <a:ext cx="1289958" cy="522514"/>
          </a:xfrm>
        </p:spPr>
        <p:txBody>
          <a:bodyPr>
            <a:normAutofit fontScale="90000"/>
          </a:bodyPr>
          <a:lstStyle/>
          <a:p>
            <a:r>
              <a:rPr lang="en-IN" sz="3100" dirty="0"/>
              <a:t>Cont</a:t>
            </a:r>
            <a:r>
              <a:rPr lang="en-IN" dirty="0"/>
              <a:t>.</a:t>
            </a:r>
          </a:p>
        </p:txBody>
      </p:sp>
      <p:sp>
        <p:nvSpPr>
          <p:cNvPr id="3" name="Content Placeholder 2">
            <a:extLst>
              <a:ext uri="{FF2B5EF4-FFF2-40B4-BE49-F238E27FC236}">
                <a16:creationId xmlns:a16="http://schemas.microsoft.com/office/drawing/2014/main" id="{3CE9FE0C-F24C-4CDE-A60D-98DAB5BF4229}"/>
              </a:ext>
            </a:extLst>
          </p:cNvPr>
          <p:cNvSpPr>
            <a:spLocks noGrp="1"/>
          </p:cNvSpPr>
          <p:nvPr>
            <p:ph idx="1"/>
          </p:nvPr>
        </p:nvSpPr>
        <p:spPr>
          <a:xfrm>
            <a:off x="735953" y="1091277"/>
            <a:ext cx="10515600" cy="4973314"/>
          </a:xfrm>
        </p:spPr>
        <p:txBody>
          <a:bodyPr>
            <a:normAutofit lnSpcReduction="10000"/>
          </a:bodyPr>
          <a:lstStyle/>
          <a:p>
            <a:pPr indent="0">
              <a:lnSpc>
                <a:spcPct val="107000"/>
              </a:lnSpc>
              <a:spcAft>
                <a:spcPts val="800"/>
              </a:spcAft>
              <a:buNone/>
            </a:pPr>
            <a:r>
              <a:rPr lang="en-IN" sz="1800" dirty="0">
                <a:effectLst/>
                <a:latin typeface="Calibri" panose="020F0502020204030204" pitchFamily="34" charset="0"/>
                <a:ea typeface="Calibri" panose="020F0502020204030204" pitchFamily="34" charset="0"/>
                <a:cs typeface="Times New Roman" panose="02020603050405020304" pitchFamily="18" charset="0"/>
              </a:rPr>
              <a:t>• According to the audit, the Dermatology Department received the highest score of 514 points out of 600, indicating that 85.66 percent of files were completed.</a:t>
            </a:r>
            <a:endParaRPr lang="en-IN" sz="1800" dirty="0">
              <a:effectLst/>
              <a:latin typeface="Times New Roman" panose="02020603050405020304" pitchFamily="18" charset="0"/>
              <a:ea typeface="Times New Roman" panose="02020603050405020304" pitchFamily="18" charset="0"/>
            </a:endParaRPr>
          </a:p>
          <a:p>
            <a:pPr indent="0">
              <a:lnSpc>
                <a:spcPct val="107000"/>
              </a:lnSpc>
              <a:buNone/>
            </a:pPr>
            <a:r>
              <a:rPr lang="en-IN" sz="1800" dirty="0">
                <a:effectLst/>
                <a:latin typeface="Calibri" panose="020F0502020204030204" pitchFamily="34" charset="0"/>
                <a:ea typeface="Calibri" panose="020F0502020204030204" pitchFamily="34" charset="0"/>
                <a:cs typeface="Times New Roman" panose="02020603050405020304" pitchFamily="18" charset="0"/>
              </a:rPr>
              <a:t>• The Obstetrics and Gynaecology department came in second place with a score of 508 out of 600, or 84.66 percent completion of files.</a:t>
            </a:r>
            <a:endParaRPr lang="en-IN" sz="1800" dirty="0">
              <a:effectLst/>
              <a:latin typeface="Times New Roman" panose="02020603050405020304" pitchFamily="18" charset="0"/>
              <a:ea typeface="Times New Roman" panose="02020603050405020304" pitchFamily="18" charset="0"/>
            </a:endParaRPr>
          </a:p>
          <a:p>
            <a:pPr indent="0">
              <a:lnSpc>
                <a:spcPct val="107000"/>
              </a:lnSpc>
              <a:buNone/>
            </a:pPr>
            <a:r>
              <a:rPr lang="en-IN" sz="1800" dirty="0">
                <a:effectLst/>
                <a:latin typeface="Calibri" panose="020F0502020204030204" pitchFamily="34" charset="0"/>
                <a:ea typeface="Calibri" panose="020F0502020204030204" pitchFamily="34" charset="0"/>
                <a:cs typeface="Times New Roman" panose="02020603050405020304" pitchFamily="18" charset="0"/>
              </a:rPr>
              <a:t>• The third place finisher was Paediatric, with 466 points out of 600, or 77.66 percent completion of files.</a:t>
            </a:r>
            <a:endParaRPr lang="en-IN" sz="1800" dirty="0">
              <a:effectLst/>
              <a:latin typeface="Times New Roman" panose="02020603050405020304" pitchFamily="18" charset="0"/>
              <a:ea typeface="Times New Roman" panose="02020603050405020304" pitchFamily="18" charset="0"/>
            </a:endParaRPr>
          </a:p>
          <a:p>
            <a:pPr indent="0">
              <a:lnSpc>
                <a:spcPct val="107000"/>
              </a:lnSpc>
              <a:buNone/>
            </a:pPr>
            <a:r>
              <a:rPr lang="en-IN" sz="1800" dirty="0">
                <a:effectLst/>
                <a:latin typeface="Calibri" panose="020F0502020204030204" pitchFamily="34" charset="0"/>
                <a:ea typeface="Calibri" panose="020F0502020204030204" pitchFamily="34" charset="0"/>
                <a:cs typeface="Times New Roman" panose="02020603050405020304" pitchFamily="18" charset="0"/>
              </a:rPr>
              <a:t>• In addition, the Ophthalmology Department received 411 points out of 600, indicating that 68.5 percent of the files were completed.</a:t>
            </a:r>
            <a:endParaRPr lang="en-IN" sz="1800" dirty="0">
              <a:effectLst/>
              <a:latin typeface="Times New Roman" panose="02020603050405020304" pitchFamily="18" charset="0"/>
              <a:ea typeface="Times New Roman" panose="02020603050405020304" pitchFamily="18" charset="0"/>
            </a:endParaRPr>
          </a:p>
          <a:p>
            <a:pPr indent="0">
              <a:lnSpc>
                <a:spcPct val="107000"/>
              </a:lnSpc>
              <a:buNone/>
            </a:pPr>
            <a:r>
              <a:rPr lang="en-IN" sz="1800" dirty="0">
                <a:effectLst/>
                <a:latin typeface="Calibri" panose="020F0502020204030204" pitchFamily="34" charset="0"/>
                <a:ea typeface="Calibri" panose="020F0502020204030204" pitchFamily="34" charset="0"/>
                <a:cs typeface="Times New Roman" panose="02020603050405020304" pitchFamily="18" charset="0"/>
              </a:rPr>
              <a:t>• General Medicine came in second with 387 points out of 600, or 64.5 percent completion of files.</a:t>
            </a:r>
            <a:endParaRPr lang="en-IN" sz="1800" dirty="0">
              <a:effectLst/>
              <a:latin typeface="Times New Roman" panose="02020603050405020304" pitchFamily="18" charset="0"/>
              <a:ea typeface="Times New Roman" panose="02020603050405020304" pitchFamily="18" charset="0"/>
            </a:endParaRPr>
          </a:p>
          <a:p>
            <a:pPr marL="220980" indent="0">
              <a:lnSpc>
                <a:spcPct val="107000"/>
              </a:lnSpc>
              <a:buNone/>
            </a:pPr>
            <a:r>
              <a:rPr lang="en-IN" sz="1800" dirty="0">
                <a:effectLst/>
                <a:latin typeface="Calibri" panose="020F0502020204030204" pitchFamily="34" charset="0"/>
                <a:ea typeface="Calibri" panose="020F0502020204030204" pitchFamily="34" charset="0"/>
                <a:cs typeface="Times New Roman" panose="02020603050405020304" pitchFamily="18" charset="0"/>
              </a:rPr>
              <a:t>• General Surgery came in second with 383 points out of a possible 600. That  equates to 63.83 percent of the files being completed.</a:t>
            </a:r>
            <a:endParaRPr lang="en-IN" sz="1800" dirty="0">
              <a:effectLst/>
              <a:latin typeface="Times New Roman" panose="02020603050405020304" pitchFamily="18" charset="0"/>
              <a:ea typeface="Times New Roman" panose="02020603050405020304" pitchFamily="18" charset="0"/>
            </a:endParaRPr>
          </a:p>
          <a:p>
            <a:pPr marL="182880" indent="0">
              <a:lnSpc>
                <a:spcPct val="107000"/>
              </a:lnSpc>
              <a:buNone/>
            </a:pPr>
            <a:r>
              <a:rPr lang="en-IN" sz="1800" dirty="0">
                <a:effectLst/>
                <a:latin typeface="Calibri" panose="020F0502020204030204" pitchFamily="34" charset="0"/>
                <a:ea typeface="Calibri" panose="020F0502020204030204" pitchFamily="34" charset="0"/>
                <a:cs typeface="Times New Roman" panose="02020603050405020304" pitchFamily="18" charset="0"/>
              </a:rPr>
              <a:t>• The Intensive Care Unit (ICU), which received 366 points out of a possible 600, is in second place. That equates to 61 percent of the files being completed.</a:t>
            </a:r>
            <a:endParaRPr lang="en-IN" sz="1800" dirty="0">
              <a:effectLst/>
              <a:latin typeface="Times New Roman" panose="02020603050405020304" pitchFamily="18" charset="0"/>
              <a:ea typeface="Times New Roman" panose="02020603050405020304" pitchFamily="18" charset="0"/>
            </a:endParaRPr>
          </a:p>
          <a:p>
            <a:pPr marL="182880" indent="0">
              <a:lnSpc>
                <a:spcPct val="107000"/>
              </a:lnSpc>
              <a:buNone/>
            </a:pPr>
            <a:r>
              <a:rPr lang="en-IN" sz="1800" dirty="0">
                <a:effectLst/>
                <a:latin typeface="Calibri" panose="020F0502020204030204" pitchFamily="34" charset="0"/>
                <a:ea typeface="Calibri" panose="020F0502020204030204" pitchFamily="34" charset="0"/>
                <a:cs typeface="Times New Roman" panose="02020603050405020304" pitchFamily="18" charset="0"/>
              </a:rPr>
              <a:t>• The psychiatry department received the lowest score, 357 points out of 600. That is 59.5 percent of the files completed.</a:t>
            </a:r>
            <a:endParaRPr lang="en-IN" sz="1800" dirty="0">
              <a:effectLst/>
              <a:latin typeface="Times New Roman" panose="02020603050405020304" pitchFamily="18" charset="0"/>
              <a:ea typeface="Times New Roman" panose="02020603050405020304" pitchFamily="18" charset="0"/>
            </a:endParaRPr>
          </a:p>
          <a:p>
            <a:pPr marL="0" indent="0">
              <a:buNone/>
            </a:pPr>
            <a:endParaRPr lang="en-IN" dirty="0"/>
          </a:p>
        </p:txBody>
      </p:sp>
      <p:pic>
        <p:nvPicPr>
          <p:cNvPr id="4" name="Picture 2" descr="SRMS">
            <a:extLst>
              <a:ext uri="{FF2B5EF4-FFF2-40B4-BE49-F238E27FC236}">
                <a16:creationId xmlns:a16="http://schemas.microsoft.com/office/drawing/2014/main" id="{0DCE8E9C-C9E8-4660-A3D0-A8F7733E974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51707" y="6064591"/>
            <a:ext cx="1961664" cy="6878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340928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961620-6663-4018-A4C9-9BE64D3B223B}"/>
              </a:ext>
            </a:extLst>
          </p:cNvPr>
          <p:cNvSpPr>
            <a:spLocks noGrp="1"/>
          </p:cNvSpPr>
          <p:nvPr>
            <p:ph type="title"/>
          </p:nvPr>
        </p:nvSpPr>
        <p:spPr>
          <a:xfrm>
            <a:off x="0" y="0"/>
            <a:ext cx="1345163" cy="315911"/>
          </a:xfrm>
        </p:spPr>
        <p:txBody>
          <a:bodyPr>
            <a:noAutofit/>
          </a:bodyPr>
          <a:lstStyle/>
          <a:p>
            <a:r>
              <a:rPr lang="en-IN" sz="3200" dirty="0"/>
              <a:t>Cont.</a:t>
            </a:r>
          </a:p>
        </p:txBody>
      </p:sp>
      <p:pic>
        <p:nvPicPr>
          <p:cNvPr id="5" name="Picture 2" descr="SRMS">
            <a:extLst>
              <a:ext uri="{FF2B5EF4-FFF2-40B4-BE49-F238E27FC236}">
                <a16:creationId xmlns:a16="http://schemas.microsoft.com/office/drawing/2014/main" id="{3F0986A3-638A-4293-89B0-657F40F3F10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151707" y="6064591"/>
            <a:ext cx="1961664" cy="687856"/>
          </a:xfrm>
          <a:prstGeom prst="rect">
            <a:avLst/>
          </a:prstGeom>
          <a:noFill/>
          <a:extLst>
            <a:ext uri="{909E8E84-426E-40DD-AFC4-6F175D3DCCD1}">
              <a14:hiddenFill xmlns:a14="http://schemas.microsoft.com/office/drawing/2010/main">
                <a:solidFill>
                  <a:srgbClr val="FFFFFF"/>
                </a:solidFill>
              </a14:hiddenFill>
            </a:ext>
          </a:extLst>
        </p:spPr>
      </p:pic>
      <p:pic>
        <p:nvPicPr>
          <p:cNvPr id="8" name="Screen Recording 5">
            <a:hlinkClick r:id="" action="ppaction://media"/>
            <a:extLst>
              <a:ext uri="{FF2B5EF4-FFF2-40B4-BE49-F238E27FC236}">
                <a16:creationId xmlns:a16="http://schemas.microsoft.com/office/drawing/2014/main" id="{0BC158C5-D7AE-48FF-B3B5-C97B14960F2C}"/>
              </a:ext>
            </a:extLst>
          </p:cNvPr>
          <p:cNvPicPr>
            <a:picLocks noGrp="1" noChangeAspect="1"/>
          </p:cNvPicPr>
          <p:nvPr>
            <p:ph idx="1"/>
            <a:videoFile r:link="rId1"/>
            <p:extLst>
              <p:ext uri="{DAA4B4D4-6D71-4841-9C94-3DE7FCFB9230}">
                <p14:media xmlns:p14="http://schemas.microsoft.com/office/powerpoint/2010/main" r:embed="rId2">
                  <p14:trim end="2244.4058"/>
                </p14:media>
              </p:ext>
            </p:extLst>
          </p:nvPr>
        </p:nvPicPr>
        <p:blipFill>
          <a:blip r:embed="rId5"/>
          <a:stretch>
            <a:fillRect/>
          </a:stretch>
        </p:blipFill>
        <p:spPr>
          <a:xfrm>
            <a:off x="0" y="536714"/>
            <a:ext cx="11896078" cy="5437860"/>
          </a:xfrm>
        </p:spPr>
      </p:pic>
      <p:sp>
        <p:nvSpPr>
          <p:cNvPr id="10" name="TextBox 9">
            <a:extLst>
              <a:ext uri="{FF2B5EF4-FFF2-40B4-BE49-F238E27FC236}">
                <a16:creationId xmlns:a16="http://schemas.microsoft.com/office/drawing/2014/main" id="{23F8E0DA-D076-431B-A610-9FB481604702}"/>
              </a:ext>
            </a:extLst>
          </p:cNvPr>
          <p:cNvSpPr txBox="1"/>
          <p:nvPr/>
        </p:nvSpPr>
        <p:spPr>
          <a:xfrm>
            <a:off x="2789853" y="157955"/>
            <a:ext cx="8416212" cy="369332"/>
          </a:xfrm>
          <a:prstGeom prst="rect">
            <a:avLst/>
          </a:prstGeom>
          <a:noFill/>
        </p:spPr>
        <p:txBody>
          <a:bodyPr wrap="square">
            <a:spAutoFit/>
          </a:bodyPr>
          <a:lstStyle/>
          <a:p>
            <a:r>
              <a:rPr lang="en-IN" sz="1800" b="1" dirty="0">
                <a:effectLst/>
                <a:latin typeface="Calibri" panose="020F0502020204030204" pitchFamily="34" charset="0"/>
                <a:ea typeface="Calibri" panose="020F0502020204030204" pitchFamily="34" charset="0"/>
                <a:cs typeface="Times New Roman" panose="02020603050405020304" pitchFamily="18" charset="0"/>
              </a:rPr>
              <a:t> V</a:t>
            </a:r>
            <a:r>
              <a:rPr lang="en-IN" b="1" dirty="0">
                <a:latin typeface="Calibri" panose="020F0502020204030204" pitchFamily="34" charset="0"/>
                <a:ea typeface="Calibri" panose="020F0502020204030204" pitchFamily="34" charset="0"/>
                <a:cs typeface="Times New Roman" panose="02020603050405020304" pitchFamily="18" charset="0"/>
              </a:rPr>
              <a:t>ideo </a:t>
            </a:r>
            <a:r>
              <a:rPr lang="en-IN" sz="1800" b="1" dirty="0">
                <a:effectLst/>
                <a:latin typeface="Calibri" panose="020F0502020204030204" pitchFamily="34" charset="0"/>
                <a:ea typeface="Calibri" panose="020F0502020204030204" pitchFamily="34" charset="0"/>
                <a:cs typeface="Times New Roman" panose="02020603050405020304" pitchFamily="18" charset="0"/>
              </a:rPr>
              <a:t>Shows  performance of all Departments during the Audit</a:t>
            </a:r>
            <a:endParaRPr lang="en-IN" b="1" dirty="0"/>
          </a:p>
        </p:txBody>
      </p:sp>
    </p:spTree>
    <p:extLst>
      <p:ext uri="{BB962C8B-B14F-4D97-AF65-F5344CB8AC3E}">
        <p14:creationId xmlns:p14="http://schemas.microsoft.com/office/powerpoint/2010/main" val="35470167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1827"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8"/>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8"/>
                                        </p:tgtEl>
                                      </p:cBhvr>
                                    </p:cmd>
                                  </p:childTnLst>
                                </p:cTn>
                              </p:par>
                            </p:childTnLst>
                          </p:cTn>
                        </p:par>
                      </p:childTnLst>
                    </p:cTn>
                  </p:par>
                </p:childTnLst>
              </p:cTn>
              <p:nextCondLst>
                <p:cond evt="onClick" delay="0">
                  <p:tgtEl>
                    <p:spTgt spid="8"/>
                  </p:tgtEl>
                </p:cond>
              </p:nextCondLst>
            </p:seq>
            <p:video>
              <p:cMediaNode vol="43902" mute="1">
                <p:cTn id="12" fill="hold" display="0">
                  <p:stCondLst>
                    <p:cond delay="indefinite"/>
                  </p:stCondLst>
                </p:cTn>
                <p:tgtEl>
                  <p:spTgt spid="8"/>
                </p:tgtEl>
              </p:cMediaNode>
            </p:vide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5409AA-BD4F-4922-AC60-65DD51F045F2}"/>
              </a:ext>
            </a:extLst>
          </p:cNvPr>
          <p:cNvSpPr>
            <a:spLocks noGrp="1"/>
          </p:cNvSpPr>
          <p:nvPr>
            <p:ph type="title"/>
          </p:nvPr>
        </p:nvSpPr>
        <p:spPr>
          <a:xfrm>
            <a:off x="0" y="0"/>
            <a:ext cx="1485122" cy="465299"/>
          </a:xfrm>
        </p:spPr>
        <p:txBody>
          <a:bodyPr>
            <a:noAutofit/>
          </a:bodyPr>
          <a:lstStyle/>
          <a:p>
            <a:r>
              <a:rPr lang="en-IN" sz="3200" dirty="0"/>
              <a:t>Cont.</a:t>
            </a:r>
          </a:p>
        </p:txBody>
      </p:sp>
      <p:pic>
        <p:nvPicPr>
          <p:cNvPr id="4" name="Picture 3">
            <a:extLst>
              <a:ext uri="{FF2B5EF4-FFF2-40B4-BE49-F238E27FC236}">
                <a16:creationId xmlns:a16="http://schemas.microsoft.com/office/drawing/2014/main" id="{CDCB7FE1-9674-4116-8C74-246971A359F4}"/>
              </a:ext>
            </a:extLst>
          </p:cNvPr>
          <p:cNvPicPr/>
          <p:nvPr/>
        </p:nvPicPr>
        <p:blipFill>
          <a:blip r:embed="rId2">
            <a:extLst>
              <a:ext uri="{28A0092B-C50C-407E-A947-70E740481C1C}">
                <a14:useLocalDpi xmlns:a14="http://schemas.microsoft.com/office/drawing/2010/main" val="0"/>
              </a:ext>
            </a:extLst>
          </a:blip>
          <a:stretch>
            <a:fillRect/>
          </a:stretch>
        </p:blipFill>
        <p:spPr>
          <a:xfrm>
            <a:off x="1244859" y="903089"/>
            <a:ext cx="9702281" cy="4962653"/>
          </a:xfrm>
          <a:prstGeom prst="rect">
            <a:avLst/>
          </a:prstGeom>
        </p:spPr>
      </p:pic>
      <p:pic>
        <p:nvPicPr>
          <p:cNvPr id="7" name="Picture 2" descr="SRMS">
            <a:extLst>
              <a:ext uri="{FF2B5EF4-FFF2-40B4-BE49-F238E27FC236}">
                <a16:creationId xmlns:a16="http://schemas.microsoft.com/office/drawing/2014/main" id="{9E284D54-4CAE-4A89-90B6-6E34004960B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51707" y="6064591"/>
            <a:ext cx="1961664" cy="687856"/>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74A6F9A8-6CFC-4D2D-90E1-0FE6F4873107}"/>
              </a:ext>
            </a:extLst>
          </p:cNvPr>
          <p:cNvSpPr txBox="1"/>
          <p:nvPr/>
        </p:nvSpPr>
        <p:spPr>
          <a:xfrm>
            <a:off x="1485122" y="232649"/>
            <a:ext cx="9004040" cy="670440"/>
          </a:xfrm>
          <a:prstGeom prst="rect">
            <a:avLst/>
          </a:prstGeom>
          <a:noFill/>
        </p:spPr>
        <p:txBody>
          <a:bodyPr wrap="square">
            <a:spAutoFit/>
          </a:bodyPr>
          <a:lstStyle/>
          <a:p>
            <a:pPr>
              <a:lnSpc>
                <a:spcPct val="107000"/>
              </a:lnSpc>
              <a:spcAft>
                <a:spcPts val="800"/>
              </a:spcAft>
            </a:pPr>
            <a:r>
              <a:rPr lang="en-IN" sz="1800" b="1" dirty="0">
                <a:effectLst/>
                <a:latin typeface="Calibri" panose="020F0502020204030204" pitchFamily="34" charset="0"/>
                <a:ea typeface="Calibri" panose="020F0502020204030204" pitchFamily="34" charset="0"/>
                <a:cs typeface="Times New Roman" panose="02020603050405020304" pitchFamily="18" charset="0"/>
              </a:rPr>
              <a:t>Table shows OPD prescription Manuscript vs Computerized with three parameters selected from the audit.</a:t>
            </a:r>
            <a:endParaRPr lang="en-IN" sz="1800" b="1"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8607850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BAEB5-DF64-4B5B-AC7E-63AF19A01F89}"/>
              </a:ext>
            </a:extLst>
          </p:cNvPr>
          <p:cNvSpPr>
            <a:spLocks noGrp="1"/>
          </p:cNvSpPr>
          <p:nvPr>
            <p:ph type="title"/>
          </p:nvPr>
        </p:nvSpPr>
        <p:spPr>
          <a:xfrm>
            <a:off x="91751" y="99818"/>
            <a:ext cx="1141444" cy="432027"/>
          </a:xfrm>
        </p:spPr>
        <p:txBody>
          <a:bodyPr>
            <a:noAutofit/>
          </a:bodyPr>
          <a:lstStyle/>
          <a:p>
            <a:r>
              <a:rPr lang="en-IN" sz="2800" dirty="0"/>
              <a:t>Cont.</a:t>
            </a:r>
          </a:p>
        </p:txBody>
      </p:sp>
      <p:sp>
        <p:nvSpPr>
          <p:cNvPr id="3" name="Content Placeholder 2">
            <a:extLst>
              <a:ext uri="{FF2B5EF4-FFF2-40B4-BE49-F238E27FC236}">
                <a16:creationId xmlns:a16="http://schemas.microsoft.com/office/drawing/2014/main" id="{BBAD16B2-6987-4DB3-9D13-01B77033C548}"/>
              </a:ext>
            </a:extLst>
          </p:cNvPr>
          <p:cNvSpPr>
            <a:spLocks noGrp="1"/>
          </p:cNvSpPr>
          <p:nvPr>
            <p:ph idx="1"/>
          </p:nvPr>
        </p:nvSpPr>
        <p:spPr/>
        <p:txBody>
          <a:bodyPr/>
          <a:lstStyle/>
          <a:p>
            <a:endParaRPr lang="en-IN"/>
          </a:p>
        </p:txBody>
      </p:sp>
      <p:pic>
        <p:nvPicPr>
          <p:cNvPr id="4" name="Picture 3">
            <a:extLst>
              <a:ext uri="{FF2B5EF4-FFF2-40B4-BE49-F238E27FC236}">
                <a16:creationId xmlns:a16="http://schemas.microsoft.com/office/drawing/2014/main" id="{4A450504-2383-403D-8A42-9335515849B3}"/>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523634" y="895740"/>
            <a:ext cx="10830165" cy="5281223"/>
          </a:xfrm>
          <a:prstGeom prst="rect">
            <a:avLst/>
          </a:prstGeom>
          <a:noFill/>
          <a:ln>
            <a:noFill/>
          </a:ln>
        </p:spPr>
      </p:pic>
      <p:sp>
        <p:nvSpPr>
          <p:cNvPr id="9" name="TextBox 8">
            <a:extLst>
              <a:ext uri="{FF2B5EF4-FFF2-40B4-BE49-F238E27FC236}">
                <a16:creationId xmlns:a16="http://schemas.microsoft.com/office/drawing/2014/main" id="{746C6F4D-C2A3-481F-9BF7-C98C6B820B54}"/>
              </a:ext>
            </a:extLst>
          </p:cNvPr>
          <p:cNvSpPr txBox="1"/>
          <p:nvPr/>
        </p:nvSpPr>
        <p:spPr>
          <a:xfrm>
            <a:off x="1426028" y="196625"/>
            <a:ext cx="9927771" cy="670440"/>
          </a:xfrm>
          <a:prstGeom prst="rect">
            <a:avLst/>
          </a:prstGeom>
          <a:noFill/>
        </p:spPr>
        <p:txBody>
          <a:bodyPr wrap="square">
            <a:spAutoFit/>
          </a:bodyPr>
          <a:lstStyle/>
          <a:p>
            <a:pPr>
              <a:lnSpc>
                <a:spcPct val="107000"/>
              </a:lnSpc>
              <a:spcAft>
                <a:spcPts val="800"/>
              </a:spcAft>
            </a:pPr>
            <a:r>
              <a:rPr lang="en-IN" sz="1800" b="1" dirty="0">
                <a:effectLst/>
                <a:latin typeface="Calibri" panose="020F0502020204030204" pitchFamily="34" charset="0"/>
                <a:ea typeface="Calibri" panose="020F0502020204030204" pitchFamily="34" charset="0"/>
                <a:cs typeface="Times New Roman" panose="02020603050405020304" pitchFamily="18" charset="0"/>
              </a:rPr>
              <a:t>Graph</a:t>
            </a:r>
            <a:r>
              <a:rPr lang="en-IN" b="1" dirty="0">
                <a:latin typeface="Calibri" panose="020F0502020204030204" pitchFamily="34" charset="0"/>
                <a:ea typeface="Calibri" panose="020F0502020204030204" pitchFamily="34" charset="0"/>
                <a:cs typeface="Times New Roman" panose="02020603050405020304" pitchFamily="18" charset="0"/>
              </a:rPr>
              <a:t> </a:t>
            </a:r>
            <a:r>
              <a:rPr lang="en-IN" sz="1800" b="1" dirty="0">
                <a:effectLst/>
                <a:latin typeface="Calibri" panose="020F0502020204030204" pitchFamily="34" charset="0"/>
                <a:ea typeface="Calibri" panose="020F0502020204030204" pitchFamily="34" charset="0"/>
                <a:cs typeface="Times New Roman" panose="02020603050405020304" pitchFamily="18" charset="0"/>
              </a:rPr>
              <a:t>shows the difference in number of completions score for manuscript vs computerized OPD prescription.</a:t>
            </a:r>
            <a:endParaRPr lang="en-IN" sz="1800" b="1" dirty="0">
              <a:effectLst/>
              <a:latin typeface="Times New Roman" panose="02020603050405020304" pitchFamily="18" charset="0"/>
              <a:ea typeface="Times New Roman" panose="02020603050405020304" pitchFamily="18" charset="0"/>
            </a:endParaRPr>
          </a:p>
        </p:txBody>
      </p:sp>
      <p:pic>
        <p:nvPicPr>
          <p:cNvPr id="7" name="Picture 2" descr="SRMS">
            <a:extLst>
              <a:ext uri="{FF2B5EF4-FFF2-40B4-BE49-F238E27FC236}">
                <a16:creationId xmlns:a16="http://schemas.microsoft.com/office/drawing/2014/main" id="{0D7B2B4A-4363-46B8-88F8-409D116709B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51707" y="6064591"/>
            <a:ext cx="1961664" cy="6878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17666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C1E83F-ABDA-4D21-9ED8-6F7B2E04DE3A}"/>
              </a:ext>
            </a:extLst>
          </p:cNvPr>
          <p:cNvSpPr>
            <a:spLocks noGrp="1"/>
          </p:cNvSpPr>
          <p:nvPr>
            <p:ph type="title"/>
          </p:nvPr>
        </p:nvSpPr>
        <p:spPr>
          <a:xfrm>
            <a:off x="0" y="47844"/>
            <a:ext cx="10515600" cy="353159"/>
          </a:xfrm>
        </p:spPr>
        <p:txBody>
          <a:bodyPr>
            <a:noAutofit/>
          </a:bodyPr>
          <a:lstStyle/>
          <a:p>
            <a:r>
              <a:rPr lang="en-IN" sz="3200" dirty="0"/>
              <a:t>Cont.</a:t>
            </a:r>
          </a:p>
        </p:txBody>
      </p:sp>
      <p:sp>
        <p:nvSpPr>
          <p:cNvPr id="3" name="Content Placeholder 2">
            <a:extLst>
              <a:ext uri="{FF2B5EF4-FFF2-40B4-BE49-F238E27FC236}">
                <a16:creationId xmlns:a16="http://schemas.microsoft.com/office/drawing/2014/main" id="{FC441816-E0EA-4844-88C5-B2C29B5943ED}"/>
              </a:ext>
            </a:extLst>
          </p:cNvPr>
          <p:cNvSpPr>
            <a:spLocks noGrp="1"/>
          </p:cNvSpPr>
          <p:nvPr>
            <p:ph idx="1"/>
          </p:nvPr>
        </p:nvSpPr>
        <p:spPr>
          <a:xfrm>
            <a:off x="485188" y="4375957"/>
            <a:ext cx="10954139" cy="1343533"/>
          </a:xfrm>
        </p:spPr>
        <p:txBody>
          <a:bodyPr>
            <a:normAutofit fontScale="92500"/>
          </a:bodyPr>
          <a:lstStyle/>
          <a:p>
            <a:r>
              <a:rPr lang="en-IN" sz="1800" dirty="0">
                <a:effectLst/>
                <a:latin typeface="Calibri" panose="020F0502020204030204" pitchFamily="34" charset="0"/>
                <a:ea typeface="Calibri" panose="020F0502020204030204" pitchFamily="34" charset="0"/>
                <a:cs typeface="Times New Roman" panose="02020603050405020304" pitchFamily="18" charset="0"/>
              </a:rPr>
              <a:t>It has been discovered that all OPD prescriptions written with a computer are found to be 100 percent complete when compared to those written with a manuscript.</a:t>
            </a:r>
          </a:p>
          <a:p>
            <a:pPr>
              <a:lnSpc>
                <a:spcPct val="107000"/>
              </a:lnSpc>
              <a:spcAft>
                <a:spcPts val="800"/>
              </a:spcAft>
            </a:pPr>
            <a:r>
              <a:rPr lang="en-IN" sz="1800" dirty="0">
                <a:latin typeface="Calibri" panose="020F0502020204030204" pitchFamily="34" charset="0"/>
                <a:ea typeface="Calibri" panose="020F0502020204030204" pitchFamily="34" charset="0"/>
                <a:cs typeface="Times New Roman" panose="02020603050405020304" pitchFamily="18" charset="0"/>
              </a:rPr>
              <a:t>And also </a:t>
            </a:r>
            <a:r>
              <a:rPr lang="en-IN" sz="1800" dirty="0">
                <a:effectLst/>
                <a:latin typeface="Calibri" panose="020F0502020204030204" pitchFamily="34" charset="0"/>
                <a:ea typeface="Calibri" panose="020F0502020204030204" pitchFamily="34" charset="0"/>
                <a:cs typeface="Times New Roman" panose="02020603050405020304" pitchFamily="18" charset="0"/>
              </a:rPr>
              <a:t>Obstetrics and Gynaecology, Dermatology, and Paediatrics performed better than the other departments, this is because these departments have more computerised prescriptions than the other departments.</a:t>
            </a:r>
            <a:endParaRPr lang="en-IN" sz="1800" dirty="0">
              <a:effectLst/>
              <a:latin typeface="Times New Roman" panose="02020603050405020304" pitchFamily="18" charset="0"/>
              <a:ea typeface="Times New Roman" panose="02020603050405020304" pitchFamily="18" charset="0"/>
            </a:endParaRPr>
          </a:p>
          <a:p>
            <a:pPr indent="0">
              <a:lnSpc>
                <a:spcPct val="107000"/>
              </a:lnSpc>
              <a:buNone/>
            </a:pPr>
            <a:endParaRPr lang="en-IN" sz="1800" dirty="0">
              <a:effectLst/>
              <a:latin typeface="Times New Roman" panose="02020603050405020304" pitchFamily="18" charset="0"/>
              <a:ea typeface="Times New Roman" panose="02020603050405020304" pitchFamily="18" charset="0"/>
            </a:endParaRPr>
          </a:p>
          <a:p>
            <a:endParaRPr lang="en-IN" dirty="0"/>
          </a:p>
        </p:txBody>
      </p:sp>
      <p:pic>
        <p:nvPicPr>
          <p:cNvPr id="4" name="Picture 3">
            <a:extLst>
              <a:ext uri="{FF2B5EF4-FFF2-40B4-BE49-F238E27FC236}">
                <a16:creationId xmlns:a16="http://schemas.microsoft.com/office/drawing/2014/main" id="{CB643FE1-3BB9-49ED-930A-C0D3EBA4D930}"/>
              </a:ext>
            </a:extLst>
          </p:cNvPr>
          <p:cNvPicPr/>
          <p:nvPr/>
        </p:nvPicPr>
        <p:blipFill>
          <a:blip r:embed="rId2">
            <a:extLst>
              <a:ext uri="{28A0092B-C50C-407E-A947-70E740481C1C}">
                <a14:useLocalDpi xmlns:a14="http://schemas.microsoft.com/office/drawing/2010/main" val="0"/>
              </a:ext>
            </a:extLst>
          </a:blip>
          <a:stretch>
            <a:fillRect/>
          </a:stretch>
        </p:blipFill>
        <p:spPr>
          <a:xfrm>
            <a:off x="1183432" y="1618558"/>
            <a:ext cx="9825135" cy="2612570"/>
          </a:xfrm>
          <a:prstGeom prst="rect">
            <a:avLst/>
          </a:prstGeom>
        </p:spPr>
      </p:pic>
      <p:sp>
        <p:nvSpPr>
          <p:cNvPr id="6" name="TextBox 5">
            <a:extLst>
              <a:ext uri="{FF2B5EF4-FFF2-40B4-BE49-F238E27FC236}">
                <a16:creationId xmlns:a16="http://schemas.microsoft.com/office/drawing/2014/main" id="{339BFA72-0A3C-462E-A27E-968D26434E39}"/>
              </a:ext>
            </a:extLst>
          </p:cNvPr>
          <p:cNvSpPr txBox="1"/>
          <p:nvPr/>
        </p:nvSpPr>
        <p:spPr>
          <a:xfrm>
            <a:off x="1347493" y="579356"/>
            <a:ext cx="9229531" cy="670440"/>
          </a:xfrm>
          <a:prstGeom prst="rect">
            <a:avLst/>
          </a:prstGeom>
          <a:noFill/>
        </p:spPr>
        <p:txBody>
          <a:bodyPr wrap="square">
            <a:spAutoFit/>
          </a:bodyPr>
          <a:lstStyle/>
          <a:p>
            <a:pPr>
              <a:lnSpc>
                <a:spcPct val="107000"/>
              </a:lnSpc>
              <a:spcAft>
                <a:spcPts val="800"/>
              </a:spcAft>
            </a:pPr>
            <a:r>
              <a:rPr lang="en-IN" sz="1800" b="1" dirty="0">
                <a:effectLst/>
                <a:latin typeface="Calibri" panose="020F0502020204030204" pitchFamily="34" charset="0"/>
                <a:ea typeface="Calibri" panose="020F0502020204030204" pitchFamily="34" charset="0"/>
                <a:cs typeface="Times New Roman" panose="02020603050405020304" pitchFamily="18" charset="0"/>
              </a:rPr>
              <a:t>Table shows the Number of incompletions for OPD Manuscript Prescription for three parameters taken during audit.</a:t>
            </a:r>
            <a:endParaRPr lang="en-IN" sz="1800" b="1" dirty="0">
              <a:effectLst/>
              <a:latin typeface="Times New Roman" panose="02020603050405020304" pitchFamily="18" charset="0"/>
              <a:ea typeface="Times New Roman" panose="02020603050405020304" pitchFamily="18" charset="0"/>
            </a:endParaRPr>
          </a:p>
        </p:txBody>
      </p:sp>
      <p:pic>
        <p:nvPicPr>
          <p:cNvPr id="7" name="Picture 2" descr="SRMS">
            <a:extLst>
              <a:ext uri="{FF2B5EF4-FFF2-40B4-BE49-F238E27FC236}">
                <a16:creationId xmlns:a16="http://schemas.microsoft.com/office/drawing/2014/main" id="{C2F18C69-FD78-4BB7-91E9-D9D2996877E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51707" y="6064591"/>
            <a:ext cx="1961664" cy="6878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59138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F8DEEA3F-98F9-4CF0-8E9B-03516A26D7F6}"/>
              </a:ext>
            </a:extLst>
          </p:cNvPr>
          <p:cNvGraphicFramePr>
            <a:graphicFrameLocks noGrp="1"/>
          </p:cNvGraphicFramePr>
          <p:nvPr>
            <p:ph idx="1"/>
            <p:extLst>
              <p:ext uri="{D42A27DB-BD31-4B8C-83A1-F6EECF244321}">
                <p14:modId xmlns:p14="http://schemas.microsoft.com/office/powerpoint/2010/main" val="3450550126"/>
              </p:ext>
            </p:extLst>
          </p:nvPr>
        </p:nvGraphicFramePr>
        <p:xfrm>
          <a:off x="657307" y="596677"/>
          <a:ext cx="5438693" cy="5811842"/>
        </p:xfrm>
        <a:graphic>
          <a:graphicData uri="http://schemas.openxmlformats.org/drawingml/2006/table">
            <a:tbl>
              <a:tblPr firstRow="1" firstCol="1" bandRow="1">
                <a:tableStyleId>{5C22544A-7EE6-4342-B048-85BDC9FD1C3A}</a:tableStyleId>
              </a:tblPr>
              <a:tblGrid>
                <a:gridCol w="612034">
                  <a:extLst>
                    <a:ext uri="{9D8B030D-6E8A-4147-A177-3AD203B41FA5}">
                      <a16:colId xmlns:a16="http://schemas.microsoft.com/office/drawing/2014/main" val="1290399285"/>
                    </a:ext>
                  </a:extLst>
                </a:gridCol>
                <a:gridCol w="1927079">
                  <a:extLst>
                    <a:ext uri="{9D8B030D-6E8A-4147-A177-3AD203B41FA5}">
                      <a16:colId xmlns:a16="http://schemas.microsoft.com/office/drawing/2014/main" val="3182686389"/>
                    </a:ext>
                  </a:extLst>
                </a:gridCol>
                <a:gridCol w="751947">
                  <a:extLst>
                    <a:ext uri="{9D8B030D-6E8A-4147-A177-3AD203B41FA5}">
                      <a16:colId xmlns:a16="http://schemas.microsoft.com/office/drawing/2014/main" val="2338814638"/>
                    </a:ext>
                  </a:extLst>
                </a:gridCol>
                <a:gridCol w="1053829">
                  <a:extLst>
                    <a:ext uri="{9D8B030D-6E8A-4147-A177-3AD203B41FA5}">
                      <a16:colId xmlns:a16="http://schemas.microsoft.com/office/drawing/2014/main" val="3413393098"/>
                    </a:ext>
                  </a:extLst>
                </a:gridCol>
                <a:gridCol w="1093804">
                  <a:extLst>
                    <a:ext uri="{9D8B030D-6E8A-4147-A177-3AD203B41FA5}">
                      <a16:colId xmlns:a16="http://schemas.microsoft.com/office/drawing/2014/main" val="913084964"/>
                    </a:ext>
                  </a:extLst>
                </a:gridCol>
              </a:tblGrid>
              <a:tr h="464947">
                <a:tc>
                  <a:txBody>
                    <a:bodyPr/>
                    <a:lstStyle/>
                    <a:p>
                      <a:pPr algn="ctr"/>
                      <a:r>
                        <a:rPr lang="en-IN" sz="1100">
                          <a:effectLst/>
                        </a:rPr>
                        <a:t>Serial No</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270" marR="65270" marT="0" marB="0"/>
                </a:tc>
                <a:tc>
                  <a:txBody>
                    <a:bodyPr/>
                    <a:lstStyle/>
                    <a:p>
                      <a:pPr algn="ctr"/>
                      <a:r>
                        <a:rPr lang="en-IN" sz="1100">
                          <a:effectLst/>
                        </a:rPr>
                        <a:t>Parameter</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270" marR="65270" marT="0" marB="0"/>
                </a:tc>
                <a:tc>
                  <a:txBody>
                    <a:bodyPr/>
                    <a:lstStyle/>
                    <a:p>
                      <a:pPr algn="ctr"/>
                      <a:r>
                        <a:rPr lang="en-IN" sz="1100">
                          <a:effectLst/>
                        </a:rPr>
                        <a:t>Total</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270" marR="65270" marT="0" marB="0"/>
                </a:tc>
                <a:tc>
                  <a:txBody>
                    <a:bodyPr/>
                    <a:lstStyle/>
                    <a:p>
                      <a:pPr algn="ctr"/>
                      <a:r>
                        <a:rPr lang="en-IN" sz="1100">
                          <a:effectLst/>
                        </a:rPr>
                        <a:t>Maximum score</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270" marR="65270" marT="0" marB="0"/>
                </a:tc>
                <a:tc>
                  <a:txBody>
                    <a:bodyPr/>
                    <a:lstStyle/>
                    <a:p>
                      <a:pPr algn="ctr"/>
                      <a:r>
                        <a:rPr lang="en-IN" sz="1100">
                          <a:effectLst/>
                        </a:rPr>
                        <a:t>Completion percentage</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270" marR="65270" marT="0" marB="0"/>
                </a:tc>
                <a:extLst>
                  <a:ext uri="{0D108BD9-81ED-4DB2-BD59-A6C34878D82A}">
                    <a16:rowId xmlns:a16="http://schemas.microsoft.com/office/drawing/2014/main" val="2600620196"/>
                  </a:ext>
                </a:extLst>
              </a:tr>
              <a:tr h="232474">
                <a:tc>
                  <a:txBody>
                    <a:bodyPr/>
                    <a:lstStyle/>
                    <a:p>
                      <a:pPr algn="ctr"/>
                      <a:r>
                        <a:rPr lang="en-IN" sz="1100">
                          <a:effectLst/>
                        </a:rPr>
                        <a:t>1</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270" marR="65270" marT="0" marB="0"/>
                </a:tc>
                <a:tc>
                  <a:txBody>
                    <a:bodyPr/>
                    <a:lstStyle/>
                    <a:p>
                      <a:pPr algn="ctr"/>
                      <a:r>
                        <a:rPr lang="en-IN" sz="1100">
                          <a:effectLst/>
                        </a:rPr>
                        <a:t>Face sheet</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270" marR="65270" marT="0" marB="0"/>
                </a:tc>
                <a:tc>
                  <a:txBody>
                    <a:bodyPr/>
                    <a:lstStyle/>
                    <a:p>
                      <a:pPr algn="ctr"/>
                      <a:r>
                        <a:rPr lang="en-IN" sz="1100">
                          <a:effectLst/>
                        </a:rPr>
                        <a:t>81</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270" marR="65270" marT="0" marB="0"/>
                </a:tc>
                <a:tc>
                  <a:txBody>
                    <a:bodyPr/>
                    <a:lstStyle/>
                    <a:p>
                      <a:pPr algn="ctr"/>
                      <a:r>
                        <a:rPr lang="en-IN" sz="1100">
                          <a:effectLst/>
                        </a:rPr>
                        <a:t>400</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270" marR="65270" marT="0" marB="0"/>
                </a:tc>
                <a:tc>
                  <a:txBody>
                    <a:bodyPr/>
                    <a:lstStyle/>
                    <a:p>
                      <a:pPr algn="ctr"/>
                      <a:r>
                        <a:rPr lang="en-IN" sz="1100">
                          <a:effectLst/>
                        </a:rPr>
                        <a:t>20.25%</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270" marR="65270" marT="0" marB="0"/>
                </a:tc>
                <a:extLst>
                  <a:ext uri="{0D108BD9-81ED-4DB2-BD59-A6C34878D82A}">
                    <a16:rowId xmlns:a16="http://schemas.microsoft.com/office/drawing/2014/main" val="1578750915"/>
                  </a:ext>
                </a:extLst>
              </a:tr>
              <a:tr h="232474">
                <a:tc>
                  <a:txBody>
                    <a:bodyPr/>
                    <a:lstStyle/>
                    <a:p>
                      <a:pPr algn="ctr"/>
                      <a:r>
                        <a:rPr lang="en-IN" sz="1100">
                          <a:effectLst/>
                        </a:rPr>
                        <a:t>2</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270" marR="65270" marT="0" marB="0"/>
                </a:tc>
                <a:tc>
                  <a:txBody>
                    <a:bodyPr/>
                    <a:lstStyle/>
                    <a:p>
                      <a:pPr algn="ctr"/>
                      <a:r>
                        <a:rPr lang="en-IN" sz="1100">
                          <a:effectLst/>
                        </a:rPr>
                        <a:t>Admission advice form</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270" marR="65270" marT="0" marB="0"/>
                </a:tc>
                <a:tc>
                  <a:txBody>
                    <a:bodyPr/>
                    <a:lstStyle/>
                    <a:p>
                      <a:pPr algn="ctr"/>
                      <a:r>
                        <a:rPr lang="en-IN" sz="1100">
                          <a:effectLst/>
                        </a:rPr>
                        <a:t>285</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270" marR="65270" marT="0" marB="0"/>
                </a:tc>
                <a:tc>
                  <a:txBody>
                    <a:bodyPr/>
                    <a:lstStyle/>
                    <a:p>
                      <a:pPr algn="ctr"/>
                      <a:r>
                        <a:rPr lang="en-IN" sz="1100">
                          <a:effectLst/>
                        </a:rPr>
                        <a:t>400</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270" marR="65270" marT="0" marB="0"/>
                </a:tc>
                <a:tc>
                  <a:txBody>
                    <a:bodyPr/>
                    <a:lstStyle/>
                    <a:p>
                      <a:pPr algn="ctr"/>
                      <a:r>
                        <a:rPr lang="en-IN" sz="1100">
                          <a:effectLst/>
                        </a:rPr>
                        <a:t>71.25%</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270" marR="65270" marT="0" marB="0"/>
                </a:tc>
                <a:extLst>
                  <a:ext uri="{0D108BD9-81ED-4DB2-BD59-A6C34878D82A}">
                    <a16:rowId xmlns:a16="http://schemas.microsoft.com/office/drawing/2014/main" val="1545900172"/>
                  </a:ext>
                </a:extLst>
              </a:tr>
              <a:tr h="464947">
                <a:tc>
                  <a:txBody>
                    <a:bodyPr/>
                    <a:lstStyle/>
                    <a:p>
                      <a:pPr algn="ctr"/>
                      <a:r>
                        <a:rPr lang="en-IN" sz="1100">
                          <a:effectLst/>
                        </a:rPr>
                        <a:t>3</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270" marR="65270" marT="0" marB="0"/>
                </a:tc>
                <a:tc>
                  <a:txBody>
                    <a:bodyPr/>
                    <a:lstStyle/>
                    <a:p>
                      <a:pPr algn="ctr"/>
                      <a:r>
                        <a:rPr lang="en-IN" sz="1100">
                          <a:effectLst/>
                        </a:rPr>
                        <a:t>OPD prescription vitals information</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270" marR="65270" marT="0" marB="0"/>
                </a:tc>
                <a:tc>
                  <a:txBody>
                    <a:bodyPr/>
                    <a:lstStyle/>
                    <a:p>
                      <a:pPr algn="ctr"/>
                      <a:r>
                        <a:rPr lang="en-IN" sz="1100">
                          <a:effectLst/>
                        </a:rPr>
                        <a:t>269</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270" marR="65270" marT="0" marB="0"/>
                </a:tc>
                <a:tc>
                  <a:txBody>
                    <a:bodyPr/>
                    <a:lstStyle/>
                    <a:p>
                      <a:pPr algn="ctr"/>
                      <a:r>
                        <a:rPr lang="en-IN" sz="1100">
                          <a:effectLst/>
                        </a:rPr>
                        <a:t>400</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270" marR="65270" marT="0" marB="0"/>
                </a:tc>
                <a:tc>
                  <a:txBody>
                    <a:bodyPr/>
                    <a:lstStyle/>
                    <a:p>
                      <a:pPr algn="ctr"/>
                      <a:r>
                        <a:rPr lang="en-IN" sz="1100">
                          <a:effectLst/>
                        </a:rPr>
                        <a:t>67.25%</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270" marR="65270" marT="0" marB="0"/>
                </a:tc>
                <a:extLst>
                  <a:ext uri="{0D108BD9-81ED-4DB2-BD59-A6C34878D82A}">
                    <a16:rowId xmlns:a16="http://schemas.microsoft.com/office/drawing/2014/main" val="3641123261"/>
                  </a:ext>
                </a:extLst>
              </a:tr>
              <a:tr h="464947">
                <a:tc>
                  <a:txBody>
                    <a:bodyPr/>
                    <a:lstStyle/>
                    <a:p>
                      <a:pPr algn="ctr"/>
                      <a:r>
                        <a:rPr lang="en-IN" sz="1100">
                          <a:effectLst/>
                        </a:rPr>
                        <a:t>4</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270" marR="65270" marT="0" marB="0"/>
                </a:tc>
                <a:tc>
                  <a:txBody>
                    <a:bodyPr/>
                    <a:lstStyle/>
                    <a:p>
                      <a:pPr algn="ctr"/>
                      <a:r>
                        <a:rPr lang="en-IN" sz="1100">
                          <a:effectLst/>
                        </a:rPr>
                        <a:t>OPD prescription Drug allergy</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270" marR="65270" marT="0" marB="0"/>
                </a:tc>
                <a:tc>
                  <a:txBody>
                    <a:bodyPr/>
                    <a:lstStyle/>
                    <a:p>
                      <a:pPr algn="ctr"/>
                      <a:r>
                        <a:rPr lang="en-IN" sz="1100">
                          <a:effectLst/>
                        </a:rPr>
                        <a:t>278</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270" marR="65270" marT="0" marB="0"/>
                </a:tc>
                <a:tc>
                  <a:txBody>
                    <a:bodyPr/>
                    <a:lstStyle/>
                    <a:p>
                      <a:pPr algn="ctr"/>
                      <a:r>
                        <a:rPr lang="en-IN" sz="1100">
                          <a:effectLst/>
                        </a:rPr>
                        <a:t>400</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270" marR="65270" marT="0" marB="0"/>
                </a:tc>
                <a:tc>
                  <a:txBody>
                    <a:bodyPr/>
                    <a:lstStyle/>
                    <a:p>
                      <a:pPr algn="ctr"/>
                      <a:r>
                        <a:rPr lang="en-IN" sz="1100">
                          <a:effectLst/>
                        </a:rPr>
                        <a:t>69.5%</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270" marR="65270" marT="0" marB="0"/>
                </a:tc>
                <a:extLst>
                  <a:ext uri="{0D108BD9-81ED-4DB2-BD59-A6C34878D82A}">
                    <a16:rowId xmlns:a16="http://schemas.microsoft.com/office/drawing/2014/main" val="2325951617"/>
                  </a:ext>
                </a:extLst>
              </a:tr>
              <a:tr h="697421">
                <a:tc>
                  <a:txBody>
                    <a:bodyPr/>
                    <a:lstStyle/>
                    <a:p>
                      <a:pPr algn="ctr"/>
                      <a:r>
                        <a:rPr lang="en-IN" sz="1100">
                          <a:effectLst/>
                        </a:rPr>
                        <a:t>5</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270" marR="65270" marT="0" marB="0"/>
                </a:tc>
                <a:tc>
                  <a:txBody>
                    <a:bodyPr/>
                    <a:lstStyle/>
                    <a:p>
                      <a:pPr algn="ctr"/>
                      <a:r>
                        <a:rPr lang="en-IN" sz="1100">
                          <a:effectLst/>
                        </a:rPr>
                        <a:t>OPD Prescription medication in capital letter</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270" marR="65270" marT="0" marB="0"/>
                </a:tc>
                <a:tc>
                  <a:txBody>
                    <a:bodyPr/>
                    <a:lstStyle/>
                    <a:p>
                      <a:pPr algn="ctr"/>
                      <a:r>
                        <a:rPr lang="en-IN" sz="1100">
                          <a:effectLst/>
                        </a:rPr>
                        <a:t>278</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270" marR="65270" marT="0" marB="0"/>
                </a:tc>
                <a:tc>
                  <a:txBody>
                    <a:bodyPr/>
                    <a:lstStyle/>
                    <a:p>
                      <a:pPr algn="ctr"/>
                      <a:r>
                        <a:rPr lang="en-IN" sz="1100">
                          <a:effectLst/>
                        </a:rPr>
                        <a:t>400</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270" marR="65270" marT="0" marB="0"/>
                </a:tc>
                <a:tc>
                  <a:txBody>
                    <a:bodyPr/>
                    <a:lstStyle/>
                    <a:p>
                      <a:pPr algn="ctr"/>
                      <a:r>
                        <a:rPr lang="en-IN" sz="1100">
                          <a:effectLst/>
                        </a:rPr>
                        <a:t>69.5%</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270" marR="65270" marT="0" marB="0"/>
                </a:tc>
                <a:extLst>
                  <a:ext uri="{0D108BD9-81ED-4DB2-BD59-A6C34878D82A}">
                    <a16:rowId xmlns:a16="http://schemas.microsoft.com/office/drawing/2014/main" val="3598773687"/>
                  </a:ext>
                </a:extLst>
              </a:tr>
              <a:tr h="697421">
                <a:tc>
                  <a:txBody>
                    <a:bodyPr/>
                    <a:lstStyle/>
                    <a:p>
                      <a:pPr algn="ctr"/>
                      <a:r>
                        <a:rPr lang="en-IN" sz="1100">
                          <a:effectLst/>
                        </a:rPr>
                        <a:t>6</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270" marR="65270" marT="0" marB="0"/>
                </a:tc>
                <a:tc>
                  <a:txBody>
                    <a:bodyPr/>
                    <a:lstStyle/>
                    <a:p>
                      <a:pPr algn="ctr"/>
                      <a:r>
                        <a:rPr lang="en-IN" sz="1100">
                          <a:effectLst/>
                        </a:rPr>
                        <a:t>IPD prescription Medication chart of nurse in Capital letter</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270" marR="65270" marT="0" marB="0"/>
                </a:tc>
                <a:tc>
                  <a:txBody>
                    <a:bodyPr/>
                    <a:lstStyle/>
                    <a:p>
                      <a:pPr algn="ctr"/>
                      <a:r>
                        <a:rPr lang="en-IN" sz="1100">
                          <a:effectLst/>
                        </a:rPr>
                        <a:t>361</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270" marR="65270" marT="0" marB="0"/>
                </a:tc>
                <a:tc>
                  <a:txBody>
                    <a:bodyPr/>
                    <a:lstStyle/>
                    <a:p>
                      <a:pPr algn="ctr"/>
                      <a:r>
                        <a:rPr lang="en-IN" sz="1100" dirty="0">
                          <a:effectLst/>
                        </a:rPr>
                        <a:t>400</a:t>
                      </a:r>
                      <a:endParaRPr lang="en-IN"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270" marR="65270" marT="0" marB="0"/>
                </a:tc>
                <a:tc>
                  <a:txBody>
                    <a:bodyPr/>
                    <a:lstStyle/>
                    <a:p>
                      <a:pPr algn="ctr"/>
                      <a:r>
                        <a:rPr lang="en-IN" sz="1100">
                          <a:effectLst/>
                        </a:rPr>
                        <a:t>90.25%</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270" marR="65270" marT="0" marB="0"/>
                </a:tc>
                <a:extLst>
                  <a:ext uri="{0D108BD9-81ED-4DB2-BD59-A6C34878D82A}">
                    <a16:rowId xmlns:a16="http://schemas.microsoft.com/office/drawing/2014/main" val="3942839875"/>
                  </a:ext>
                </a:extLst>
              </a:tr>
              <a:tr h="697421">
                <a:tc>
                  <a:txBody>
                    <a:bodyPr/>
                    <a:lstStyle/>
                    <a:p>
                      <a:pPr algn="ctr"/>
                      <a:r>
                        <a:rPr lang="en-IN" sz="1100">
                          <a:effectLst/>
                        </a:rPr>
                        <a:t>7</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270" marR="65270" marT="0" marB="0"/>
                </a:tc>
                <a:tc>
                  <a:txBody>
                    <a:bodyPr/>
                    <a:lstStyle/>
                    <a:p>
                      <a:pPr algn="ctr"/>
                      <a:r>
                        <a:rPr lang="en-IN" sz="1100">
                          <a:effectLst/>
                        </a:rPr>
                        <a:t>IPD prescription Treatment/progress record</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270" marR="65270" marT="0" marB="0"/>
                </a:tc>
                <a:tc>
                  <a:txBody>
                    <a:bodyPr/>
                    <a:lstStyle/>
                    <a:p>
                      <a:pPr algn="ctr"/>
                      <a:r>
                        <a:rPr lang="en-IN" sz="1100">
                          <a:effectLst/>
                        </a:rPr>
                        <a:t>337</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270" marR="65270" marT="0" marB="0"/>
                </a:tc>
                <a:tc>
                  <a:txBody>
                    <a:bodyPr/>
                    <a:lstStyle/>
                    <a:p>
                      <a:pPr algn="ctr"/>
                      <a:r>
                        <a:rPr lang="en-IN" sz="1100">
                          <a:effectLst/>
                        </a:rPr>
                        <a:t>400</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270" marR="65270" marT="0" marB="0"/>
                </a:tc>
                <a:tc>
                  <a:txBody>
                    <a:bodyPr/>
                    <a:lstStyle/>
                    <a:p>
                      <a:pPr algn="ctr"/>
                      <a:r>
                        <a:rPr lang="en-IN" sz="1100">
                          <a:effectLst/>
                        </a:rPr>
                        <a:t>84.25%</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270" marR="65270" marT="0" marB="0"/>
                </a:tc>
                <a:extLst>
                  <a:ext uri="{0D108BD9-81ED-4DB2-BD59-A6C34878D82A}">
                    <a16:rowId xmlns:a16="http://schemas.microsoft.com/office/drawing/2014/main" val="2461704528"/>
                  </a:ext>
                </a:extLst>
              </a:tr>
              <a:tr h="464947">
                <a:tc>
                  <a:txBody>
                    <a:bodyPr/>
                    <a:lstStyle/>
                    <a:p>
                      <a:pPr algn="ctr"/>
                      <a:r>
                        <a:rPr lang="en-IN" sz="1100">
                          <a:effectLst/>
                        </a:rPr>
                        <a:t>8</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270" marR="65270" marT="0" marB="0"/>
                </a:tc>
                <a:tc>
                  <a:txBody>
                    <a:bodyPr/>
                    <a:lstStyle/>
                    <a:p>
                      <a:pPr algn="ctr"/>
                      <a:r>
                        <a:rPr lang="en-IN" sz="1100">
                          <a:effectLst/>
                        </a:rPr>
                        <a:t>Plan of care properly written</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270" marR="65270" marT="0" marB="0"/>
                </a:tc>
                <a:tc>
                  <a:txBody>
                    <a:bodyPr/>
                    <a:lstStyle/>
                    <a:p>
                      <a:pPr algn="ctr"/>
                      <a:r>
                        <a:rPr lang="en-IN" sz="1100">
                          <a:effectLst/>
                        </a:rPr>
                        <a:t>351</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270" marR="65270" marT="0" marB="0"/>
                </a:tc>
                <a:tc>
                  <a:txBody>
                    <a:bodyPr/>
                    <a:lstStyle/>
                    <a:p>
                      <a:pPr algn="ctr"/>
                      <a:r>
                        <a:rPr lang="en-IN" sz="1100">
                          <a:effectLst/>
                        </a:rPr>
                        <a:t>400</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270" marR="65270" marT="0" marB="0"/>
                </a:tc>
                <a:tc>
                  <a:txBody>
                    <a:bodyPr/>
                    <a:lstStyle/>
                    <a:p>
                      <a:pPr algn="ctr"/>
                      <a:r>
                        <a:rPr lang="en-IN" sz="1100">
                          <a:effectLst/>
                        </a:rPr>
                        <a:t>87.75%</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270" marR="65270" marT="0" marB="0"/>
                </a:tc>
                <a:extLst>
                  <a:ext uri="{0D108BD9-81ED-4DB2-BD59-A6C34878D82A}">
                    <a16:rowId xmlns:a16="http://schemas.microsoft.com/office/drawing/2014/main" val="3295118665"/>
                  </a:ext>
                </a:extLst>
              </a:tr>
              <a:tr h="464947">
                <a:tc>
                  <a:txBody>
                    <a:bodyPr/>
                    <a:lstStyle/>
                    <a:p>
                      <a:pPr algn="ctr"/>
                      <a:r>
                        <a:rPr lang="en-IN" sz="1100">
                          <a:effectLst/>
                        </a:rPr>
                        <a:t>9</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270" marR="65270" marT="0" marB="0"/>
                </a:tc>
                <a:tc>
                  <a:txBody>
                    <a:bodyPr/>
                    <a:lstStyle/>
                    <a:p>
                      <a:pPr algn="ctr"/>
                      <a:r>
                        <a:rPr lang="en-IN" sz="1100">
                          <a:effectLst/>
                        </a:rPr>
                        <a:t>Overall prescription in capital</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270" marR="65270" marT="0" marB="0"/>
                </a:tc>
                <a:tc>
                  <a:txBody>
                    <a:bodyPr/>
                    <a:lstStyle/>
                    <a:p>
                      <a:pPr algn="ctr"/>
                      <a:r>
                        <a:rPr lang="en-IN" sz="1100">
                          <a:effectLst/>
                        </a:rPr>
                        <a:t>233</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270" marR="65270" marT="0" marB="0"/>
                </a:tc>
                <a:tc>
                  <a:txBody>
                    <a:bodyPr/>
                    <a:lstStyle/>
                    <a:p>
                      <a:pPr algn="ctr"/>
                      <a:r>
                        <a:rPr lang="en-IN" sz="1100">
                          <a:effectLst/>
                        </a:rPr>
                        <a:t>400</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270" marR="65270" marT="0" marB="0"/>
                </a:tc>
                <a:tc>
                  <a:txBody>
                    <a:bodyPr/>
                    <a:lstStyle/>
                    <a:p>
                      <a:pPr algn="ctr"/>
                      <a:r>
                        <a:rPr lang="en-IN" sz="1100">
                          <a:effectLst/>
                        </a:rPr>
                        <a:t>58.25%</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270" marR="65270" marT="0" marB="0"/>
                </a:tc>
                <a:extLst>
                  <a:ext uri="{0D108BD9-81ED-4DB2-BD59-A6C34878D82A}">
                    <a16:rowId xmlns:a16="http://schemas.microsoft.com/office/drawing/2014/main" val="2376864418"/>
                  </a:ext>
                </a:extLst>
              </a:tr>
              <a:tr h="232474">
                <a:tc>
                  <a:txBody>
                    <a:bodyPr/>
                    <a:lstStyle/>
                    <a:p>
                      <a:pPr algn="ctr"/>
                      <a:r>
                        <a:rPr lang="en-IN" sz="1100">
                          <a:effectLst/>
                        </a:rPr>
                        <a:t>10</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270" marR="65270" marT="0" marB="0"/>
                </a:tc>
                <a:tc>
                  <a:txBody>
                    <a:bodyPr/>
                    <a:lstStyle/>
                    <a:p>
                      <a:pPr algn="ctr"/>
                      <a:r>
                        <a:rPr lang="en-IN" sz="1100">
                          <a:effectLst/>
                        </a:rPr>
                        <a:t>Nursing assessment form</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270" marR="65270" marT="0" marB="0"/>
                </a:tc>
                <a:tc>
                  <a:txBody>
                    <a:bodyPr/>
                    <a:lstStyle/>
                    <a:p>
                      <a:pPr algn="ctr"/>
                      <a:r>
                        <a:rPr lang="en-IN" sz="1100">
                          <a:effectLst/>
                        </a:rPr>
                        <a:t>313</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270" marR="65270" marT="0" marB="0"/>
                </a:tc>
                <a:tc>
                  <a:txBody>
                    <a:bodyPr/>
                    <a:lstStyle/>
                    <a:p>
                      <a:pPr algn="ctr"/>
                      <a:r>
                        <a:rPr lang="en-IN" sz="1100">
                          <a:effectLst/>
                        </a:rPr>
                        <a:t>400</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270" marR="65270" marT="0" marB="0"/>
                </a:tc>
                <a:tc>
                  <a:txBody>
                    <a:bodyPr/>
                    <a:lstStyle/>
                    <a:p>
                      <a:pPr algn="ctr"/>
                      <a:r>
                        <a:rPr lang="en-IN" sz="1100">
                          <a:effectLst/>
                        </a:rPr>
                        <a:t>78.25%</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270" marR="65270" marT="0" marB="0"/>
                </a:tc>
                <a:extLst>
                  <a:ext uri="{0D108BD9-81ED-4DB2-BD59-A6C34878D82A}">
                    <a16:rowId xmlns:a16="http://schemas.microsoft.com/office/drawing/2014/main" val="3585617479"/>
                  </a:ext>
                </a:extLst>
              </a:tr>
              <a:tr h="232474">
                <a:tc>
                  <a:txBody>
                    <a:bodyPr/>
                    <a:lstStyle/>
                    <a:p>
                      <a:pPr algn="ctr"/>
                      <a:r>
                        <a:rPr lang="en-IN" sz="1100">
                          <a:effectLst/>
                        </a:rPr>
                        <a:t>11</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270" marR="65270" marT="0" marB="0"/>
                </a:tc>
                <a:tc>
                  <a:txBody>
                    <a:bodyPr/>
                    <a:lstStyle/>
                    <a:p>
                      <a:pPr algn="ctr"/>
                      <a:r>
                        <a:rPr lang="en-IN" sz="1100">
                          <a:effectLst/>
                        </a:rPr>
                        <a:t>Staff hand over record</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270" marR="65270" marT="0" marB="0"/>
                </a:tc>
                <a:tc>
                  <a:txBody>
                    <a:bodyPr/>
                    <a:lstStyle/>
                    <a:p>
                      <a:pPr algn="ctr"/>
                      <a:r>
                        <a:rPr lang="en-IN" sz="1100">
                          <a:effectLst/>
                        </a:rPr>
                        <a:t>303</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270" marR="65270" marT="0" marB="0"/>
                </a:tc>
                <a:tc>
                  <a:txBody>
                    <a:bodyPr/>
                    <a:lstStyle/>
                    <a:p>
                      <a:pPr algn="ctr"/>
                      <a:r>
                        <a:rPr lang="en-IN" sz="1100">
                          <a:effectLst/>
                        </a:rPr>
                        <a:t>400</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270" marR="65270" marT="0" marB="0"/>
                </a:tc>
                <a:tc>
                  <a:txBody>
                    <a:bodyPr/>
                    <a:lstStyle/>
                    <a:p>
                      <a:pPr algn="ctr"/>
                      <a:r>
                        <a:rPr lang="en-IN" sz="1100">
                          <a:effectLst/>
                        </a:rPr>
                        <a:t>75.25%</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270" marR="65270" marT="0" marB="0"/>
                </a:tc>
                <a:extLst>
                  <a:ext uri="{0D108BD9-81ED-4DB2-BD59-A6C34878D82A}">
                    <a16:rowId xmlns:a16="http://schemas.microsoft.com/office/drawing/2014/main" val="4186004491"/>
                  </a:ext>
                </a:extLst>
              </a:tr>
              <a:tr h="232474">
                <a:tc>
                  <a:txBody>
                    <a:bodyPr/>
                    <a:lstStyle/>
                    <a:p>
                      <a:pPr algn="ctr"/>
                      <a:r>
                        <a:rPr lang="en-IN" sz="1100">
                          <a:effectLst/>
                        </a:rPr>
                        <a:t>12</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270" marR="65270" marT="0" marB="0"/>
                </a:tc>
                <a:tc>
                  <a:txBody>
                    <a:bodyPr/>
                    <a:lstStyle/>
                    <a:p>
                      <a:pPr algn="ctr"/>
                      <a:r>
                        <a:rPr lang="en-IN" sz="1100">
                          <a:effectLst/>
                        </a:rPr>
                        <a:t>MRD IPD file</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270" marR="65270" marT="0" marB="0"/>
                </a:tc>
                <a:tc>
                  <a:txBody>
                    <a:bodyPr/>
                    <a:lstStyle/>
                    <a:p>
                      <a:pPr algn="ctr"/>
                      <a:r>
                        <a:rPr lang="en-IN" sz="1100">
                          <a:effectLst/>
                        </a:rPr>
                        <a:t>303</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270" marR="65270" marT="0" marB="0"/>
                </a:tc>
                <a:tc>
                  <a:txBody>
                    <a:bodyPr/>
                    <a:lstStyle/>
                    <a:p>
                      <a:pPr algn="ctr"/>
                      <a:r>
                        <a:rPr lang="en-IN" sz="1100">
                          <a:effectLst/>
                        </a:rPr>
                        <a:t>400</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270" marR="65270" marT="0" marB="0"/>
                </a:tc>
                <a:tc>
                  <a:txBody>
                    <a:bodyPr/>
                    <a:lstStyle/>
                    <a:p>
                      <a:pPr algn="ctr"/>
                      <a:r>
                        <a:rPr lang="en-IN" sz="1100">
                          <a:effectLst/>
                        </a:rPr>
                        <a:t>75.25%</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270" marR="65270" marT="0" marB="0"/>
                </a:tc>
                <a:extLst>
                  <a:ext uri="{0D108BD9-81ED-4DB2-BD59-A6C34878D82A}">
                    <a16:rowId xmlns:a16="http://schemas.microsoft.com/office/drawing/2014/main" val="3988750151"/>
                  </a:ext>
                </a:extLst>
              </a:tr>
              <a:tr h="232474">
                <a:tc>
                  <a:txBody>
                    <a:bodyPr/>
                    <a:lstStyle/>
                    <a:p>
                      <a:pPr algn="ctr"/>
                      <a:r>
                        <a:rPr lang="en-IN" sz="1100">
                          <a:effectLst/>
                        </a:rPr>
                        <a:t>13</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270" marR="65270" marT="0" marB="0"/>
                </a:tc>
                <a:tc>
                  <a:txBody>
                    <a:bodyPr/>
                    <a:lstStyle/>
                    <a:p>
                      <a:pPr algn="ctr"/>
                      <a:r>
                        <a:rPr lang="en-IN" sz="1100">
                          <a:effectLst/>
                        </a:rPr>
                        <a:t>Max score</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270" marR="65270" marT="0" marB="0"/>
                </a:tc>
                <a:tc>
                  <a:txBody>
                    <a:bodyPr/>
                    <a:lstStyle/>
                    <a:p>
                      <a:pPr algn="ctr"/>
                      <a:r>
                        <a:rPr lang="en-IN" sz="1100">
                          <a:effectLst/>
                        </a:rPr>
                        <a:t>3392</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270" marR="65270" marT="0" marB="0"/>
                </a:tc>
                <a:tc>
                  <a:txBody>
                    <a:bodyPr/>
                    <a:lstStyle/>
                    <a:p>
                      <a:pPr algn="ctr"/>
                      <a:r>
                        <a:rPr lang="en-IN" sz="1100">
                          <a:effectLst/>
                        </a:rPr>
                        <a:t>4800</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270" marR="65270" marT="0" marB="0"/>
                </a:tc>
                <a:tc>
                  <a:txBody>
                    <a:bodyPr/>
                    <a:lstStyle/>
                    <a:p>
                      <a:pPr algn="ctr"/>
                      <a:r>
                        <a:rPr lang="en-IN" sz="1100" dirty="0">
                          <a:effectLst/>
                        </a:rPr>
                        <a:t>70.66%</a:t>
                      </a:r>
                      <a:endParaRPr lang="en-IN"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270" marR="65270" marT="0" marB="0"/>
                </a:tc>
                <a:extLst>
                  <a:ext uri="{0D108BD9-81ED-4DB2-BD59-A6C34878D82A}">
                    <a16:rowId xmlns:a16="http://schemas.microsoft.com/office/drawing/2014/main" val="3883837669"/>
                  </a:ext>
                </a:extLst>
              </a:tr>
            </a:tbl>
          </a:graphicData>
        </a:graphic>
      </p:graphicFrame>
      <p:sp>
        <p:nvSpPr>
          <p:cNvPr id="6" name="TextBox 5">
            <a:extLst>
              <a:ext uri="{FF2B5EF4-FFF2-40B4-BE49-F238E27FC236}">
                <a16:creationId xmlns:a16="http://schemas.microsoft.com/office/drawing/2014/main" id="{9404808C-4EFE-47FB-B009-A01E47C773E3}"/>
              </a:ext>
            </a:extLst>
          </p:cNvPr>
          <p:cNvSpPr txBox="1"/>
          <p:nvPr/>
        </p:nvSpPr>
        <p:spPr>
          <a:xfrm>
            <a:off x="1938435" y="80149"/>
            <a:ext cx="6097554" cy="369332"/>
          </a:xfrm>
          <a:prstGeom prst="rect">
            <a:avLst/>
          </a:prstGeom>
          <a:noFill/>
        </p:spPr>
        <p:txBody>
          <a:bodyPr wrap="square">
            <a:spAutoFit/>
          </a:bodyPr>
          <a:lstStyle/>
          <a:p>
            <a:r>
              <a:rPr lang="en-IN" sz="1800" b="1" dirty="0">
                <a:effectLst/>
                <a:latin typeface="Calibri" panose="020F0502020204030204" pitchFamily="34" charset="0"/>
                <a:ea typeface="Calibri" panose="020F0502020204030204" pitchFamily="34" charset="0"/>
                <a:cs typeface="Times New Roman" panose="02020603050405020304" pitchFamily="18" charset="0"/>
              </a:rPr>
              <a:t>overall performance of hospital</a:t>
            </a:r>
            <a:endParaRPr lang="en-IN" b="1" dirty="0"/>
          </a:p>
        </p:txBody>
      </p:sp>
      <p:pic>
        <p:nvPicPr>
          <p:cNvPr id="7" name="Picture 2" descr="SRMS">
            <a:extLst>
              <a:ext uri="{FF2B5EF4-FFF2-40B4-BE49-F238E27FC236}">
                <a16:creationId xmlns:a16="http://schemas.microsoft.com/office/drawing/2014/main" id="{EA2E9AD5-51DF-4CD1-AE77-BE36A3C3154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51707" y="6064591"/>
            <a:ext cx="1961664" cy="687856"/>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C872B430-7C47-40D7-BB2C-755572DDF332}"/>
              </a:ext>
            </a:extLst>
          </p:cNvPr>
          <p:cNvSpPr txBox="1"/>
          <p:nvPr/>
        </p:nvSpPr>
        <p:spPr>
          <a:xfrm>
            <a:off x="6405369" y="3502598"/>
            <a:ext cx="5438693" cy="2031325"/>
          </a:xfrm>
          <a:prstGeom prst="rect">
            <a:avLst/>
          </a:prstGeom>
          <a:noFill/>
        </p:spPr>
        <p:txBody>
          <a:bodyPr wrap="square">
            <a:spAutoFit/>
          </a:bodyPr>
          <a:lstStyle/>
          <a:p>
            <a:pPr marL="285750" indent="-285750">
              <a:buFont typeface="Arial" panose="020B0604020202020204" pitchFamily="34" charset="0"/>
              <a:buChar char="•"/>
              <a:tabLst>
                <a:tab pos="739140" algn="l"/>
              </a:tabLst>
            </a:pPr>
            <a:r>
              <a:rPr lang="en-IN" sz="1800" dirty="0">
                <a:effectLst/>
                <a:latin typeface="Calibri" panose="020F0502020204030204" pitchFamily="34" charset="0"/>
                <a:ea typeface="Calibri" panose="020F0502020204030204" pitchFamily="34" charset="0"/>
                <a:cs typeface="Times New Roman" panose="02020603050405020304" pitchFamily="18" charset="0"/>
              </a:rPr>
              <a:t>The  table depicts the overall performance of the SRMS IMS hospital</a:t>
            </a:r>
            <a:r>
              <a:rPr lang="en-IN" dirty="0">
                <a:latin typeface="Calibri" panose="020F0502020204030204" pitchFamily="34" charset="0"/>
                <a:ea typeface="Calibri" panose="020F0502020204030204" pitchFamily="34" charset="0"/>
                <a:cs typeface="Times New Roman" panose="02020603050405020304" pitchFamily="18" charset="0"/>
              </a:rPr>
              <a:t>, </a:t>
            </a:r>
            <a:r>
              <a:rPr lang="en-IN" sz="1800" dirty="0">
                <a:effectLst/>
                <a:latin typeface="Calibri" panose="020F0502020204030204" pitchFamily="34" charset="0"/>
                <a:ea typeface="Calibri" panose="020F0502020204030204" pitchFamily="34" charset="0"/>
                <a:cs typeface="Times New Roman" panose="02020603050405020304" pitchFamily="18" charset="0"/>
              </a:rPr>
              <a:t>it was noted how well the hospital performed during the documentation audit and on other factors. Only the face sheet parameter was determined to be less than 25%, whilst the other parameters had a record of over 50%, which is better.</a:t>
            </a:r>
            <a:endParaRPr lang="en-IN" sz="1800" dirty="0">
              <a:effectLst/>
              <a:latin typeface="Times New Roman" panose="02020603050405020304" pitchFamily="18" charset="0"/>
              <a:ea typeface="Times New Roman" panose="02020603050405020304" pitchFamily="18" charset="0"/>
            </a:endParaRPr>
          </a:p>
          <a:p>
            <a:pPr>
              <a:tabLst>
                <a:tab pos="739140" algn="l"/>
              </a:tabLst>
            </a:pPr>
            <a:endParaRPr lang="en-IN" sz="1800" dirty="0">
              <a:effectLst/>
              <a:latin typeface="Times New Roman" panose="02020603050405020304" pitchFamily="18" charset="0"/>
              <a:ea typeface="Times New Roman" panose="02020603050405020304" pitchFamily="18" charset="0"/>
            </a:endParaRPr>
          </a:p>
        </p:txBody>
      </p:sp>
      <p:pic>
        <p:nvPicPr>
          <p:cNvPr id="12" name="Picture 11">
            <a:extLst>
              <a:ext uri="{FF2B5EF4-FFF2-40B4-BE49-F238E27FC236}">
                <a16:creationId xmlns:a16="http://schemas.microsoft.com/office/drawing/2014/main" id="{A09E781A-1B09-4B93-B34E-9D09B8706E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78960" y="672851"/>
            <a:ext cx="5365102" cy="268255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3769347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EDD84-440A-4C4B-A853-34B5580110AC}"/>
              </a:ext>
            </a:extLst>
          </p:cNvPr>
          <p:cNvSpPr>
            <a:spLocks noGrp="1"/>
          </p:cNvSpPr>
          <p:nvPr>
            <p:ph type="title"/>
          </p:nvPr>
        </p:nvSpPr>
        <p:spPr>
          <a:xfrm>
            <a:off x="4068476" y="476476"/>
            <a:ext cx="4336221" cy="690925"/>
          </a:xfrm>
        </p:spPr>
        <p:txBody>
          <a:bodyPr>
            <a:normAutofit fontScale="90000"/>
          </a:bodyPr>
          <a:lstStyle/>
          <a:p>
            <a:r>
              <a:rPr lang="en-IN" b="1" dirty="0"/>
              <a:t>RECOMMENDATION</a:t>
            </a:r>
            <a:r>
              <a:rPr lang="en-IN" dirty="0"/>
              <a:t> </a:t>
            </a:r>
          </a:p>
        </p:txBody>
      </p:sp>
      <p:pic>
        <p:nvPicPr>
          <p:cNvPr id="4" name="Picture 2" descr="SRMS">
            <a:extLst>
              <a:ext uri="{FF2B5EF4-FFF2-40B4-BE49-F238E27FC236}">
                <a16:creationId xmlns:a16="http://schemas.microsoft.com/office/drawing/2014/main" id="{B6B78EDD-640E-4665-B456-CC1C96540AB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51707" y="6064591"/>
            <a:ext cx="1961664" cy="68785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FB45ABDA-BB2B-4517-A8B2-CF8A000A151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35716" y="39357"/>
            <a:ext cx="2086882" cy="156516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9" name="TextBox 8">
            <a:extLst>
              <a:ext uri="{FF2B5EF4-FFF2-40B4-BE49-F238E27FC236}">
                <a16:creationId xmlns:a16="http://schemas.microsoft.com/office/drawing/2014/main" id="{FE656DDE-6440-4E1F-A429-AC1A4A7D3047}"/>
              </a:ext>
            </a:extLst>
          </p:cNvPr>
          <p:cNvSpPr txBox="1"/>
          <p:nvPr/>
        </p:nvSpPr>
        <p:spPr>
          <a:xfrm>
            <a:off x="0" y="1674134"/>
            <a:ext cx="12072557" cy="5078313"/>
          </a:xfrm>
          <a:prstGeom prst="rect">
            <a:avLst/>
          </a:prstGeom>
          <a:noFill/>
        </p:spPr>
        <p:txBody>
          <a:bodyPr wrap="square">
            <a:spAutoFit/>
          </a:bodyPr>
          <a:lstStyle/>
          <a:p>
            <a:r>
              <a:rPr lang="en-US" sz="1800" dirty="0">
                <a:effectLst/>
                <a:latin typeface="Calibri" panose="020F0502020204030204" pitchFamily="34" charset="0"/>
                <a:ea typeface="Times New Roman" panose="02020603050405020304" pitchFamily="18" charset="0"/>
                <a:cs typeface="Times New Roman" panose="02020603050405020304" pitchFamily="18" charset="0"/>
              </a:rPr>
              <a:t>1.</a:t>
            </a:r>
            <a:r>
              <a:rPr lang="en-US" sz="1800" dirty="0">
                <a:effectLst/>
                <a:latin typeface="Times New Roman" panose="02020603050405020304" pitchFamily="18" charset="0"/>
                <a:ea typeface="Times New Roman" panose="02020603050405020304" pitchFamily="18" charset="0"/>
              </a:rPr>
              <a:t> </a:t>
            </a: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Using digital OPD Prescription instead of Manuscript Prescription can assist to reduce errors that occur while noting down the medication allergy, obtaining vitals, and writing out the prescription in Capital.</a:t>
            </a:r>
            <a:endParaRPr lang="en-IN" sz="1800" dirty="0">
              <a:effectLst/>
              <a:latin typeface="Times New Roman" panose="02020603050405020304" pitchFamily="18" charset="0"/>
              <a:ea typeface="Times New Roman" panose="02020603050405020304" pitchFamily="18" charset="0"/>
            </a:endParaRPr>
          </a:p>
          <a:p>
            <a:r>
              <a:rPr lang="en-US" sz="1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IN" sz="1800" dirty="0">
              <a:effectLst/>
              <a:latin typeface="Times New Roman" panose="02020603050405020304" pitchFamily="18" charset="0"/>
              <a:ea typeface="Times New Roman" panose="02020603050405020304" pitchFamily="18" charset="0"/>
            </a:endParaRPr>
          </a:p>
          <a:p>
            <a:r>
              <a:rPr lang="en-US" sz="1800" dirty="0">
                <a:effectLst/>
                <a:latin typeface="Calibri" panose="020F0502020204030204" pitchFamily="34" charset="0"/>
                <a:ea typeface="Times New Roman" panose="02020603050405020304" pitchFamily="18" charset="0"/>
                <a:cs typeface="Times New Roman" panose="02020603050405020304" pitchFamily="18" charset="0"/>
              </a:rPr>
              <a:t>2.</a:t>
            </a:r>
            <a:r>
              <a:rPr lang="en-US" sz="1800" dirty="0">
                <a:effectLst/>
                <a:latin typeface="Times New Roman" panose="02020603050405020304" pitchFamily="18" charset="0"/>
                <a:ea typeface="Times New Roman" panose="02020603050405020304" pitchFamily="18" charset="0"/>
              </a:rPr>
              <a:t> </a:t>
            </a: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Complete the face sheet more, among the criteria chosen, it was discovered that the face sheet of the files was missing, and the face sheet parameter was the least completed, 81 out of 400, that is 20.25 percent only.</a:t>
            </a:r>
            <a:endParaRPr lang="en-IN" sz="1800" dirty="0">
              <a:effectLst/>
              <a:latin typeface="Times New Roman" panose="02020603050405020304" pitchFamily="18" charset="0"/>
              <a:ea typeface="Times New Roman" panose="02020603050405020304" pitchFamily="18" charset="0"/>
            </a:endParaRPr>
          </a:p>
          <a:p>
            <a:r>
              <a:rPr lang="en-US" sz="1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IN" sz="1800" dirty="0">
              <a:effectLst/>
              <a:latin typeface="Times New Roman" panose="02020603050405020304" pitchFamily="18" charset="0"/>
              <a:ea typeface="Times New Roman" panose="02020603050405020304" pitchFamily="18" charset="0"/>
            </a:endParaRPr>
          </a:p>
          <a:p>
            <a:r>
              <a:rPr lang="en-US" sz="1800" dirty="0">
                <a:effectLst/>
                <a:latin typeface="Calibri" panose="020F0502020204030204" pitchFamily="34" charset="0"/>
                <a:ea typeface="Times New Roman" panose="02020603050405020304" pitchFamily="18" charset="0"/>
                <a:cs typeface="Times New Roman" panose="02020603050405020304" pitchFamily="18" charset="0"/>
              </a:rPr>
              <a:t>3.Intensive Care Unit (ICU) should focus on finishing the face sheet and utilize computerized prescription over the manuscript. </a:t>
            </a:r>
            <a:endParaRPr lang="en-IN" sz="1800" dirty="0">
              <a:effectLst/>
              <a:latin typeface="Times New Roman" panose="02020603050405020304" pitchFamily="18" charset="0"/>
              <a:ea typeface="Times New Roman" panose="02020603050405020304" pitchFamily="18" charset="0"/>
            </a:endParaRPr>
          </a:p>
          <a:p>
            <a:r>
              <a:rPr lang="en-US" sz="1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IN" sz="1800" dirty="0">
              <a:effectLst/>
              <a:latin typeface="Times New Roman" panose="02020603050405020304" pitchFamily="18" charset="0"/>
              <a:ea typeface="Times New Roman" panose="02020603050405020304" pitchFamily="18" charset="0"/>
            </a:endParaRPr>
          </a:p>
          <a:p>
            <a:r>
              <a:rPr lang="en-US" sz="1800" dirty="0">
                <a:effectLst/>
                <a:latin typeface="Calibri" panose="020F0502020204030204" pitchFamily="34" charset="0"/>
                <a:ea typeface="Times New Roman" panose="02020603050405020304" pitchFamily="18" charset="0"/>
                <a:cs typeface="Times New Roman" panose="02020603050405020304" pitchFamily="18" charset="0"/>
              </a:rPr>
              <a:t>4. All other parameters had a better record than the face sheet, hence the pediatric department should focus on completing the face sheet. </a:t>
            </a:r>
          </a:p>
          <a:p>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en-US" dirty="0">
                <a:latin typeface="Calibri" panose="020F0502020204030204" pitchFamily="34" charset="0"/>
                <a:ea typeface="Times New Roman" panose="02020603050405020304" pitchFamily="18" charset="0"/>
                <a:cs typeface="Times New Roman" panose="02020603050405020304" pitchFamily="18" charset="0"/>
              </a:rPr>
              <a:t>5.</a:t>
            </a: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Face sheets should be maintained more in ophthalmology and general surgery departments.</a:t>
            </a:r>
            <a:endParaRPr lang="en-IN" sz="1800" dirty="0">
              <a:effectLst/>
              <a:latin typeface="Times New Roman" panose="02020603050405020304" pitchFamily="18" charset="0"/>
              <a:ea typeface="Times New Roman" panose="02020603050405020304" pitchFamily="18" charset="0"/>
            </a:endParaRPr>
          </a:p>
          <a:p>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en-US" dirty="0">
                <a:latin typeface="Calibri" panose="020F0502020204030204" pitchFamily="34" charset="0"/>
                <a:ea typeface="Times New Roman" panose="02020603050405020304" pitchFamily="18" charset="0"/>
                <a:cs typeface="Times New Roman" panose="02020603050405020304" pitchFamily="18" charset="0"/>
              </a:rPr>
              <a:t>6</a:t>
            </a: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 In psychiatry, computerized prescriptions are strongly recommended over traditional manuscript prescriptions because most of the parameters associated with computerized prescriptions, such as OPD prescription vitals information, drug allergies, and medication in capital letters, all have low completion rates because they have manuscript prescriptions. Other metrics showed that psychiatry did well, but it received a lower grade owing to all manuscript prescription.</a:t>
            </a:r>
            <a:endParaRPr lang="en-IN" sz="1800" dirty="0">
              <a:effectLst/>
              <a:latin typeface="Times New Roman" panose="02020603050405020304" pitchFamily="18" charset="0"/>
              <a:ea typeface="Times New Roman" panose="02020603050405020304" pitchFamily="18" charset="0"/>
            </a:endParaRPr>
          </a:p>
          <a:p>
            <a:r>
              <a:rPr lang="en-US" sz="180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 </a:t>
            </a: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IN" sz="1800" dirty="0">
              <a:effectLst/>
              <a:latin typeface="Times New Roman" panose="02020603050405020304" pitchFamily="18" charset="0"/>
              <a:ea typeface="Times New Roman" panose="02020603050405020304" pitchFamily="18" charset="0"/>
            </a:endParaRPr>
          </a:p>
        </p:txBody>
      </p:sp>
      <p:pic>
        <p:nvPicPr>
          <p:cNvPr id="11" name="Picture 10">
            <a:extLst>
              <a:ext uri="{FF2B5EF4-FFF2-40B4-BE49-F238E27FC236}">
                <a16:creationId xmlns:a16="http://schemas.microsoft.com/office/drawing/2014/main" id="{8E6D2260-36F5-40B2-9788-1723C654E58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9402" y="68503"/>
            <a:ext cx="2235943" cy="156516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5100961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FC3BB0-61C3-4A23-A22F-754BAA5388E5}"/>
              </a:ext>
            </a:extLst>
          </p:cNvPr>
          <p:cNvSpPr>
            <a:spLocks noGrp="1"/>
          </p:cNvSpPr>
          <p:nvPr>
            <p:ph type="title"/>
          </p:nvPr>
        </p:nvSpPr>
        <p:spPr>
          <a:xfrm>
            <a:off x="4442164" y="160938"/>
            <a:ext cx="3307672" cy="1090813"/>
          </a:xfrm>
        </p:spPr>
        <p:txBody>
          <a:bodyPr/>
          <a:lstStyle/>
          <a:p>
            <a:r>
              <a:rPr lang="en-IN" b="1" dirty="0"/>
              <a:t>REFERENCES</a:t>
            </a:r>
          </a:p>
        </p:txBody>
      </p:sp>
      <p:sp>
        <p:nvSpPr>
          <p:cNvPr id="3" name="Content Placeholder 2">
            <a:extLst>
              <a:ext uri="{FF2B5EF4-FFF2-40B4-BE49-F238E27FC236}">
                <a16:creationId xmlns:a16="http://schemas.microsoft.com/office/drawing/2014/main" id="{2539D66A-8F0C-4926-9338-B9E8FD377158}"/>
              </a:ext>
            </a:extLst>
          </p:cNvPr>
          <p:cNvSpPr>
            <a:spLocks noGrp="1"/>
          </p:cNvSpPr>
          <p:nvPr>
            <p:ph idx="1"/>
          </p:nvPr>
        </p:nvSpPr>
        <p:spPr/>
        <p:txBody>
          <a:bodyPr>
            <a:normAutofit fontScale="55000" lnSpcReduction="20000"/>
          </a:bodyPr>
          <a:lstStyle/>
          <a:p>
            <a:pPr marL="342900" lvl="0" indent="-342900">
              <a:buFont typeface="+mj-lt"/>
              <a:buAutoNum type="arabicPeriod"/>
            </a:pPr>
            <a:r>
              <a:rPr lang="en-US" sz="1800" u="sng" dirty="0">
                <a:solidFill>
                  <a:srgbClr val="0563C1"/>
                </a:solidFill>
                <a:effectLst/>
                <a:latin typeface="Calibri" panose="020F0502020204030204" pitchFamily="34" charset="0"/>
                <a:ea typeface="Times New Roman" panose="02020603050405020304" pitchFamily="18" charset="0"/>
                <a:cs typeface="Times New Roman" panose="02020603050405020304" pitchFamily="18" charset="0"/>
                <a:hlinkClick r:id="rId2"/>
              </a:rPr>
              <a:t>https://pubmed.ncbi.nlm.nih.gov/32110629/</a:t>
            </a:r>
            <a:endParaRPr lang="en-IN" sz="1800" dirty="0">
              <a:effectLst/>
              <a:latin typeface="Times New Roman" panose="02020603050405020304" pitchFamily="18" charset="0"/>
              <a:ea typeface="Times New Roman" panose="02020603050405020304" pitchFamily="18" charset="0"/>
            </a:endParaRPr>
          </a:p>
          <a:p>
            <a:pPr marL="342900" lvl="0" indent="-342900">
              <a:buFont typeface="+mj-lt"/>
              <a:buAutoNum type="arabicPeriod"/>
            </a:pPr>
            <a:r>
              <a:rPr lang="en-US" sz="1800" u="sng" dirty="0">
                <a:solidFill>
                  <a:srgbClr val="0563C1"/>
                </a:solidFill>
                <a:effectLst/>
                <a:latin typeface="Calibri" panose="020F0502020204030204" pitchFamily="34" charset="0"/>
                <a:ea typeface="Times New Roman" panose="02020603050405020304" pitchFamily="18" charset="0"/>
                <a:cs typeface="Times New Roman" panose="02020603050405020304" pitchFamily="18" charset="0"/>
                <a:hlinkClick r:id="rId3"/>
              </a:rPr>
              <a:t>https://www.jfmpc.com/article.asp?issn=2249-4863;year=2020;volume=9;issue=1;spage=418;epage=423;aulast=Verma</a:t>
            </a:r>
            <a:endParaRPr lang="en-IN" sz="1800" dirty="0">
              <a:effectLst/>
              <a:latin typeface="Times New Roman" panose="02020603050405020304" pitchFamily="18" charset="0"/>
              <a:ea typeface="Times New Roman" panose="02020603050405020304" pitchFamily="18" charset="0"/>
            </a:endParaRPr>
          </a:p>
          <a:p>
            <a:pPr marL="342900" lvl="0" indent="-342900">
              <a:buFont typeface="+mj-lt"/>
              <a:buAutoNum type="arabicPeriod"/>
            </a:pPr>
            <a:r>
              <a:rPr lang="en-US" sz="1800" u="sng" dirty="0">
                <a:solidFill>
                  <a:srgbClr val="0563C1"/>
                </a:solidFill>
                <a:effectLst/>
                <a:latin typeface="Calibri" panose="020F0502020204030204" pitchFamily="34" charset="0"/>
                <a:ea typeface="Times New Roman" panose="02020603050405020304" pitchFamily="18" charset="0"/>
                <a:cs typeface="Times New Roman" panose="02020603050405020304" pitchFamily="18" charset="0"/>
                <a:hlinkClick r:id="rId4"/>
              </a:rPr>
              <a:t>https://escientificpublishers.com/improving-the-quality-of-clinical-records-audit-and-literature-review-JGPC-02-0017</a:t>
            </a:r>
            <a:endParaRPr lang="en-IN" sz="1800" dirty="0">
              <a:effectLst/>
              <a:latin typeface="Times New Roman" panose="02020603050405020304" pitchFamily="18" charset="0"/>
              <a:ea typeface="Times New Roman" panose="02020603050405020304" pitchFamily="18" charset="0"/>
            </a:endParaRPr>
          </a:p>
          <a:p>
            <a:pPr marL="342900" lvl="0" indent="-342900">
              <a:buFont typeface="+mj-lt"/>
              <a:buAutoNum type="arabicPeriod"/>
            </a:pPr>
            <a:r>
              <a:rPr lang="en-US" sz="1800" u="sng" dirty="0">
                <a:solidFill>
                  <a:srgbClr val="0563C1"/>
                </a:solidFill>
                <a:effectLst/>
                <a:latin typeface="Calibri" panose="020F0502020204030204" pitchFamily="34" charset="0"/>
                <a:ea typeface="Times New Roman" panose="02020603050405020304" pitchFamily="18" charset="0"/>
                <a:cs typeface="Times New Roman" panose="02020603050405020304" pitchFamily="18" charset="0"/>
                <a:hlinkClick r:id="rId5"/>
              </a:rPr>
              <a:t>https://pubmed.ncbi.nlm.nih.gov/31650062/</a:t>
            </a:r>
            <a:endParaRPr lang="en-IN" sz="1800" dirty="0">
              <a:effectLst/>
              <a:latin typeface="Times New Roman" panose="02020603050405020304" pitchFamily="18" charset="0"/>
              <a:ea typeface="Times New Roman" panose="02020603050405020304" pitchFamily="18" charset="0"/>
            </a:endParaRPr>
          </a:p>
          <a:p>
            <a:pPr marL="342900" lvl="0" indent="-342900">
              <a:buFont typeface="+mj-lt"/>
              <a:buAutoNum type="arabicPeriod"/>
            </a:pPr>
            <a:r>
              <a:rPr lang="en-US" sz="1800" u="sng" dirty="0">
                <a:solidFill>
                  <a:srgbClr val="0563C1"/>
                </a:solidFill>
                <a:effectLst/>
                <a:latin typeface="Calibri" panose="020F0502020204030204" pitchFamily="34" charset="0"/>
                <a:ea typeface="Times New Roman" panose="02020603050405020304" pitchFamily="18" charset="0"/>
                <a:cs typeface="Times New Roman" panose="02020603050405020304" pitchFamily="18" charset="0"/>
                <a:hlinkClick r:id="rId6"/>
              </a:rPr>
              <a:t>https://www.researchgate.net/publication/330039863_SIGNIFICANCE_AND_CHALLENGES_OF_MEDICAL_RECORDS_A_SYSTEMATIC_LITERATURE_REVIEW</a:t>
            </a:r>
            <a:endParaRPr lang="en-IN" sz="1800" dirty="0">
              <a:effectLst/>
              <a:latin typeface="Times New Roman" panose="02020603050405020304" pitchFamily="18" charset="0"/>
              <a:ea typeface="Times New Roman" panose="02020603050405020304" pitchFamily="18" charset="0"/>
            </a:endParaRPr>
          </a:p>
          <a:p>
            <a:pPr marL="342900" lvl="0" indent="-342900">
              <a:buFont typeface="+mj-lt"/>
              <a:buAutoNum type="arabicPeriod"/>
            </a:pPr>
            <a:r>
              <a:rPr lang="en-US" sz="1800" u="sng" dirty="0">
                <a:solidFill>
                  <a:srgbClr val="0563C1"/>
                </a:solidFill>
                <a:effectLst/>
                <a:latin typeface="Calibri" panose="020F0502020204030204" pitchFamily="34" charset="0"/>
                <a:ea typeface="Times New Roman" panose="02020603050405020304" pitchFamily="18" charset="0"/>
                <a:cs typeface="Times New Roman" panose="02020603050405020304" pitchFamily="18" charset="0"/>
                <a:hlinkClick r:id="rId7"/>
              </a:rPr>
              <a:t>https://www.researchgate.net/publication/326894296_Analysis_of_Health_Record_Documentation_Process_as_Per_the_National_Standards_of_Accreditation_with_Special_Emphasis_on_Tertiary_Care_Hospital</a:t>
            </a:r>
            <a:endParaRPr lang="en-IN" sz="1800" dirty="0">
              <a:effectLst/>
              <a:latin typeface="Times New Roman" panose="02020603050405020304" pitchFamily="18" charset="0"/>
              <a:ea typeface="Times New Roman" panose="02020603050405020304" pitchFamily="18" charset="0"/>
            </a:endParaRPr>
          </a:p>
          <a:p>
            <a:pPr marL="342900" lvl="0" indent="-342900">
              <a:buFont typeface="+mj-lt"/>
              <a:buAutoNum type="arabicPeriod"/>
            </a:pPr>
            <a:r>
              <a:rPr lang="en-US" sz="1800" u="sng" dirty="0">
                <a:solidFill>
                  <a:srgbClr val="0563C1"/>
                </a:solidFill>
                <a:effectLst/>
                <a:latin typeface="Calibri" panose="020F0502020204030204" pitchFamily="34" charset="0"/>
                <a:ea typeface="Times New Roman" panose="02020603050405020304" pitchFamily="18" charset="0"/>
                <a:cs typeface="Times New Roman" panose="02020603050405020304" pitchFamily="18" charset="0"/>
                <a:hlinkClick r:id="rId8"/>
              </a:rPr>
              <a:t>https://www.researchgate.net/publication/323731942_Medical_Audit_of_Documentation_of_Inpatient_Medical_Record_in_a_Multispecialty_Hospital_in_India</a:t>
            </a:r>
            <a:endParaRPr lang="en-IN" sz="1800" dirty="0">
              <a:effectLst/>
              <a:latin typeface="Times New Roman" panose="02020603050405020304" pitchFamily="18" charset="0"/>
              <a:ea typeface="Times New Roman" panose="02020603050405020304" pitchFamily="18" charset="0"/>
            </a:endParaRPr>
          </a:p>
          <a:p>
            <a:pPr marL="342900" lvl="0" indent="-342900">
              <a:buFont typeface="+mj-lt"/>
              <a:buAutoNum type="arabicPeriod"/>
            </a:pPr>
            <a:r>
              <a:rPr lang="en-US" sz="1800" u="sng" dirty="0">
                <a:solidFill>
                  <a:srgbClr val="0563C1"/>
                </a:solidFill>
                <a:effectLst/>
                <a:latin typeface="Calibri" panose="020F0502020204030204" pitchFamily="34" charset="0"/>
                <a:ea typeface="Times New Roman" panose="02020603050405020304" pitchFamily="18" charset="0"/>
                <a:cs typeface="Times New Roman" panose="02020603050405020304" pitchFamily="18" charset="0"/>
                <a:hlinkClick r:id="rId9"/>
              </a:rPr>
              <a:t>https://www.researchgate.net/publication/323475750_Change_in_completeness_of_medical_records_after_NABH_process_in_a_teaching_hospital</a:t>
            </a:r>
            <a:endParaRPr lang="en-IN" sz="1800" dirty="0">
              <a:effectLst/>
              <a:latin typeface="Times New Roman" panose="02020603050405020304" pitchFamily="18" charset="0"/>
              <a:ea typeface="Times New Roman" panose="02020603050405020304" pitchFamily="18" charset="0"/>
            </a:endParaRPr>
          </a:p>
          <a:p>
            <a:pPr marL="342900" lvl="0" indent="-342900">
              <a:buFont typeface="+mj-lt"/>
              <a:buAutoNum type="arabicPeriod"/>
            </a:pPr>
            <a:r>
              <a:rPr lang="en-US" sz="1800" u="sng" dirty="0">
                <a:solidFill>
                  <a:srgbClr val="0563C1"/>
                </a:solidFill>
                <a:effectLst/>
                <a:latin typeface="Calibri" panose="020F0502020204030204" pitchFamily="34" charset="0"/>
                <a:ea typeface="Times New Roman" panose="02020603050405020304" pitchFamily="18" charset="0"/>
                <a:cs typeface="Times New Roman" panose="02020603050405020304" pitchFamily="18" charset="0"/>
                <a:hlinkClick r:id="rId10"/>
              </a:rPr>
              <a:t>https://pubmed.ncbi.nlm.nih.gov/25374819/</a:t>
            </a:r>
            <a:endParaRPr lang="en-IN" sz="1800" dirty="0">
              <a:effectLst/>
              <a:latin typeface="Times New Roman" panose="02020603050405020304" pitchFamily="18" charset="0"/>
              <a:ea typeface="Times New Roman" panose="02020603050405020304" pitchFamily="18" charset="0"/>
            </a:endParaRPr>
          </a:p>
          <a:p>
            <a:pPr marL="342900" lvl="0" indent="-342900">
              <a:buFont typeface="+mj-lt"/>
              <a:buAutoNum type="arabicPeriod"/>
            </a:pPr>
            <a:r>
              <a:rPr lang="en-US" sz="1800" u="sng" dirty="0">
                <a:solidFill>
                  <a:srgbClr val="0563C1"/>
                </a:solidFill>
                <a:effectLst/>
                <a:latin typeface="Calibri" panose="020F0502020204030204" pitchFamily="34" charset="0"/>
                <a:ea typeface="Times New Roman" panose="02020603050405020304" pitchFamily="18" charset="0"/>
                <a:cs typeface="Times New Roman" panose="02020603050405020304" pitchFamily="18" charset="0"/>
                <a:hlinkClick r:id="rId11"/>
              </a:rPr>
              <a:t>https://www.iomcworld.org/articles/good-medical-record-keeping.pdf</a:t>
            </a:r>
            <a:endParaRPr lang="en-IN" sz="1800" dirty="0">
              <a:effectLst/>
              <a:latin typeface="Times New Roman" panose="02020603050405020304" pitchFamily="18" charset="0"/>
              <a:ea typeface="Times New Roman" panose="02020603050405020304" pitchFamily="18" charset="0"/>
            </a:endParaRPr>
          </a:p>
          <a:p>
            <a:pPr marL="342900" lvl="0" indent="-342900">
              <a:buFont typeface="+mj-lt"/>
              <a:buAutoNum type="arabicPeriod"/>
            </a:pPr>
            <a:r>
              <a:rPr lang="en-US" sz="1800" u="sng" dirty="0">
                <a:solidFill>
                  <a:srgbClr val="0563C1"/>
                </a:solidFill>
                <a:effectLst/>
                <a:latin typeface="Calibri" panose="020F0502020204030204" pitchFamily="34" charset="0"/>
                <a:ea typeface="Times New Roman" panose="02020603050405020304" pitchFamily="18" charset="0"/>
                <a:cs typeface="Times New Roman" panose="02020603050405020304" pitchFamily="18" charset="0"/>
                <a:hlinkClick r:id="rId12"/>
              </a:rPr>
              <a:t>https://pubmed.ncbi.nlm.nih.gov/22942587/</a:t>
            </a:r>
            <a:endParaRPr lang="en-IN" sz="1800" dirty="0">
              <a:effectLst/>
              <a:latin typeface="Times New Roman" panose="02020603050405020304" pitchFamily="18" charset="0"/>
              <a:ea typeface="Times New Roman" panose="02020603050405020304" pitchFamily="18" charset="0"/>
            </a:endParaRPr>
          </a:p>
          <a:p>
            <a:pPr marL="342900" lvl="0" indent="-342900">
              <a:buFont typeface="+mj-lt"/>
              <a:buAutoNum type="arabicPeriod"/>
            </a:pPr>
            <a:r>
              <a:rPr lang="en-US" sz="1800" u="sng" dirty="0">
                <a:solidFill>
                  <a:srgbClr val="0563C1"/>
                </a:solidFill>
                <a:effectLst/>
                <a:latin typeface="Calibri" panose="020F0502020204030204" pitchFamily="34" charset="0"/>
                <a:ea typeface="Times New Roman" panose="02020603050405020304" pitchFamily="18" charset="0"/>
                <a:cs typeface="Times New Roman" panose="02020603050405020304" pitchFamily="18" charset="0"/>
                <a:hlinkClick r:id="rId13"/>
              </a:rPr>
              <a:t>https://www.indianjurol.com/article.asp?issn=0970-1591;year=2009;volume=25;issue=3;spage=384;epage=388;aulast=Thomas</a:t>
            </a:r>
            <a:endParaRPr lang="en-IN" sz="1800" dirty="0">
              <a:effectLst/>
              <a:latin typeface="Times New Roman" panose="02020603050405020304" pitchFamily="18" charset="0"/>
              <a:ea typeface="Times New Roman" panose="02020603050405020304" pitchFamily="18" charset="0"/>
            </a:endParaRPr>
          </a:p>
          <a:p>
            <a:pPr marL="342900" lvl="0" indent="-342900">
              <a:buFont typeface="+mj-lt"/>
              <a:buAutoNum type="arabicPeriod"/>
            </a:pPr>
            <a:r>
              <a:rPr lang="en-US" sz="1800" u="sng" dirty="0">
                <a:solidFill>
                  <a:srgbClr val="0563C1"/>
                </a:solidFill>
                <a:effectLst/>
                <a:latin typeface="Calibri" panose="020F0502020204030204" pitchFamily="34" charset="0"/>
                <a:ea typeface="Times New Roman" panose="02020603050405020304" pitchFamily="18" charset="0"/>
                <a:cs typeface="Times New Roman" panose="02020603050405020304" pitchFamily="18" charset="0"/>
                <a:hlinkClick r:id="rId14"/>
              </a:rPr>
              <a:t>http://www.rfppl.co.in/subscription/upload_pdf/Art%201_a28.pdf</a:t>
            </a:r>
            <a:endParaRPr lang="en-IN" sz="1800" dirty="0">
              <a:effectLst/>
              <a:latin typeface="Times New Roman" panose="02020603050405020304" pitchFamily="18" charset="0"/>
              <a:ea typeface="Times New Roman" panose="02020603050405020304" pitchFamily="18" charset="0"/>
            </a:endParaRPr>
          </a:p>
          <a:p>
            <a:pPr marL="342900" lvl="0" indent="-342900">
              <a:buFont typeface="+mj-lt"/>
              <a:buAutoNum type="arabicPeriod"/>
            </a:pPr>
            <a:r>
              <a:rPr lang="en-US" sz="1800" u="sng" dirty="0">
                <a:solidFill>
                  <a:srgbClr val="0563C1"/>
                </a:solidFill>
                <a:effectLst/>
                <a:latin typeface="Calibri" panose="020F0502020204030204" pitchFamily="34" charset="0"/>
                <a:ea typeface="Times New Roman" panose="02020603050405020304" pitchFamily="18" charset="0"/>
                <a:cs typeface="Times New Roman" panose="02020603050405020304" pitchFamily="18" charset="0"/>
                <a:hlinkClick r:id="rId15"/>
              </a:rPr>
              <a:t>https://www.srms.ac.in/ims/</a:t>
            </a:r>
            <a:endParaRPr lang="en-IN" sz="1800" dirty="0">
              <a:effectLst/>
              <a:latin typeface="Times New Roman" panose="02020603050405020304" pitchFamily="18" charset="0"/>
              <a:ea typeface="Times New Roman" panose="02020603050405020304" pitchFamily="18" charset="0"/>
            </a:endParaRPr>
          </a:p>
          <a:p>
            <a:pPr marL="342900" lvl="0" indent="-342900">
              <a:buFont typeface="+mj-lt"/>
              <a:buAutoNum type="arabicPeriod"/>
            </a:pPr>
            <a:r>
              <a:rPr lang="en-US" sz="1800" u="sng" dirty="0">
                <a:solidFill>
                  <a:srgbClr val="0563C1"/>
                </a:solidFill>
                <a:effectLst/>
                <a:latin typeface="Calibri" panose="020F0502020204030204" pitchFamily="34" charset="0"/>
                <a:ea typeface="Times New Roman" panose="02020603050405020304" pitchFamily="18" charset="0"/>
                <a:cs typeface="Times New Roman" panose="02020603050405020304" pitchFamily="18" charset="0"/>
                <a:hlinkClick r:id="rId16"/>
              </a:rPr>
              <a:t>https://powerbi.microsoft.com/en-us/</a:t>
            </a:r>
            <a:endParaRPr lang="en-IN" sz="1800" dirty="0">
              <a:effectLst/>
              <a:latin typeface="Times New Roman" panose="02020603050405020304" pitchFamily="18" charset="0"/>
              <a:ea typeface="Times New Roman" panose="02020603050405020304" pitchFamily="18" charset="0"/>
            </a:endParaRPr>
          </a:p>
          <a:p>
            <a:pPr marL="342900" lvl="0" indent="-342900">
              <a:buFont typeface="+mj-lt"/>
              <a:buAutoNum type="arabicPeriod"/>
            </a:pPr>
            <a:r>
              <a:rPr lang="en-US" sz="1800" u="sng" dirty="0">
                <a:solidFill>
                  <a:srgbClr val="0563C1"/>
                </a:solidFill>
                <a:effectLst/>
                <a:latin typeface="Calibri" panose="020F0502020204030204" pitchFamily="34" charset="0"/>
                <a:ea typeface="Times New Roman" panose="02020603050405020304" pitchFamily="18" charset="0"/>
                <a:cs typeface="Times New Roman" panose="02020603050405020304" pitchFamily="18" charset="0"/>
                <a:hlinkClick r:id="rId17"/>
              </a:rPr>
              <a:t>https://thcmi.com/PDF/providers/PDF/QUALITY_ASSURANCE_PROGRAM.pdf</a:t>
            </a:r>
            <a:endParaRPr lang="en-IN" sz="1800" dirty="0">
              <a:effectLst/>
              <a:latin typeface="Times New Roman" panose="02020603050405020304" pitchFamily="18" charset="0"/>
              <a:ea typeface="Times New Roman" panose="02020603050405020304" pitchFamily="18" charset="0"/>
            </a:endParaRPr>
          </a:p>
          <a:p>
            <a:pPr marL="342900" lvl="0" indent="-342900">
              <a:buFont typeface="+mj-lt"/>
              <a:buAutoNum type="arabicPeriod"/>
            </a:pPr>
            <a:r>
              <a:rPr lang="en-US" sz="1800" u="sng" dirty="0">
                <a:solidFill>
                  <a:srgbClr val="0563C1"/>
                </a:solidFill>
                <a:effectLst/>
                <a:latin typeface="Calibri" panose="020F0502020204030204" pitchFamily="34" charset="0"/>
                <a:ea typeface="Times New Roman" panose="02020603050405020304" pitchFamily="18" charset="0"/>
                <a:cs typeface="Times New Roman" panose="02020603050405020304" pitchFamily="18" charset="0"/>
                <a:hlinkClick r:id="rId18"/>
              </a:rPr>
              <a:t>https://www.nabh.co/images/Standards/NABH%205%20STD%20April%202020.pdf</a:t>
            </a:r>
            <a:endParaRPr lang="en-US" sz="1800" u="sng" dirty="0">
              <a:solidFill>
                <a:srgbClr val="0563C1"/>
              </a:solidFill>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Font typeface="+mj-lt"/>
              <a:buAutoNum type="arabicPeriod"/>
            </a:pPr>
            <a:r>
              <a:rPr lang="en-IN" sz="1800">
                <a:effectLst/>
                <a:latin typeface="Times New Roman" panose="02020603050405020304" pitchFamily="18" charset="0"/>
                <a:ea typeface="Times New Roman" panose="02020603050405020304" pitchFamily="18" charset="0"/>
                <a:hlinkClick r:id="rId19"/>
              </a:rPr>
              <a:t>https://giphy.com/</a:t>
            </a:r>
            <a:endParaRPr lang="en-IN" sz="1800">
              <a:effectLst/>
              <a:latin typeface="Times New Roman" panose="02020603050405020304" pitchFamily="18" charset="0"/>
              <a:ea typeface="Times New Roman" panose="02020603050405020304" pitchFamily="18" charset="0"/>
            </a:endParaRPr>
          </a:p>
          <a:p>
            <a:pPr marL="342900" lvl="0" indent="-342900">
              <a:buFont typeface="+mj-lt"/>
              <a:buAutoNum type="arabicPeriod"/>
            </a:pPr>
            <a:endParaRPr lang="en-IN" sz="1800" dirty="0">
              <a:effectLst/>
              <a:latin typeface="Times New Roman" panose="02020603050405020304" pitchFamily="18" charset="0"/>
              <a:ea typeface="Times New Roman" panose="02020603050405020304" pitchFamily="18" charset="0"/>
            </a:endParaRPr>
          </a:p>
          <a:p>
            <a:endParaRPr lang="en-IN" dirty="0"/>
          </a:p>
        </p:txBody>
      </p:sp>
      <p:pic>
        <p:nvPicPr>
          <p:cNvPr id="4" name="Picture 2" descr="SRMS">
            <a:extLst>
              <a:ext uri="{FF2B5EF4-FFF2-40B4-BE49-F238E27FC236}">
                <a16:creationId xmlns:a16="http://schemas.microsoft.com/office/drawing/2014/main" id="{8329D311-8E94-420A-9F91-BA900878AB17}"/>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10151707" y="6064591"/>
            <a:ext cx="1961664" cy="68785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37D8E998-EFB7-4FF2-86C2-75D962E51AB4}"/>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8538801" y="357172"/>
            <a:ext cx="3225811" cy="209005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1188016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FC4412-3E47-4A2B-AAF6-AC3E3E91DA05}"/>
              </a:ext>
            </a:extLst>
          </p:cNvPr>
          <p:cNvSpPr>
            <a:spLocks noGrp="1"/>
          </p:cNvSpPr>
          <p:nvPr>
            <p:ph type="title"/>
          </p:nvPr>
        </p:nvSpPr>
        <p:spPr>
          <a:xfrm>
            <a:off x="795045" y="203930"/>
            <a:ext cx="10830898" cy="831768"/>
          </a:xfrm>
        </p:spPr>
        <p:txBody>
          <a:bodyPr>
            <a:normAutofit fontScale="90000"/>
          </a:bodyPr>
          <a:lstStyle/>
          <a:p>
            <a:pPr lvl="0">
              <a:lnSpc>
                <a:spcPct val="115000"/>
              </a:lnSpc>
              <a:spcAft>
                <a:spcPts val="800"/>
              </a:spcAft>
            </a:pPr>
            <a:r>
              <a:rPr lang="en-US" sz="3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About Shri</a:t>
            </a:r>
            <a:r>
              <a:rPr lang="en-US" sz="3200" b="1" dirty="0">
                <a:solidFill>
                  <a:srgbClr val="000000"/>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 Ram Murti Smarak Institute of Medical Sciences </a:t>
            </a:r>
            <a:r>
              <a:rPr lang="en-US" sz="3200" b="1" dirty="0">
                <a:effectLst/>
                <a:latin typeface="Calibri" panose="020F0502020204030204" pitchFamily="34" charset="0"/>
                <a:ea typeface="Calibri" panose="020F0502020204030204" pitchFamily="34" charset="0"/>
                <a:cs typeface="Calibri" panose="020F0502020204030204" pitchFamily="34" charset="0"/>
              </a:rPr>
              <a:t>Hospital</a:t>
            </a:r>
            <a:endParaRPr lang="en-IN" sz="3200" b="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7A87A0DF-F721-44CA-8830-EB5DE23D5978}"/>
              </a:ext>
            </a:extLst>
          </p:cNvPr>
          <p:cNvSpPr>
            <a:spLocks noGrp="1"/>
          </p:cNvSpPr>
          <p:nvPr>
            <p:ph idx="1"/>
          </p:nvPr>
        </p:nvSpPr>
        <p:spPr>
          <a:xfrm>
            <a:off x="620678" y="1228785"/>
            <a:ext cx="11179631" cy="2910029"/>
          </a:xfrm>
        </p:spPr>
        <p:txBody>
          <a:bodyPr>
            <a:normAutofit/>
          </a:bodyPr>
          <a:lstStyle/>
          <a:p>
            <a:pPr algn="just"/>
            <a:r>
              <a:rPr lang="en-US" sz="2000" dirty="0"/>
              <a:t>Shri Ram Murti Smarak Institute of Medical Sciences is a private medical college located near Bareilly, Uttar Pradesh, India. The college affiliated to M. J. P. Rohilkhand University, On July 4, 2002, Shri Ram Murti Smarak Institute of Medical Sciences opened its most modern 950-bed, centrally air-conditioned, Multi-Super Specialty, Tertiary Care, and Trauma Hospital. The hospital contains 600 teaching beds where students seeking their MBBS taught and trained. The care of patients on these beds is provided at no cost to them. The hospital is well-equipped to deliver high-quality education and training to students in a variety of departments. Students are exposed to a range of patients during their clinical training to help them become proficient in the area of medicine.</a:t>
            </a:r>
            <a:endParaRPr lang="en-IN" sz="2000" dirty="0"/>
          </a:p>
        </p:txBody>
      </p:sp>
      <p:pic>
        <p:nvPicPr>
          <p:cNvPr id="1026" name="Picture 2" descr="SRMS">
            <a:extLst>
              <a:ext uri="{FF2B5EF4-FFF2-40B4-BE49-F238E27FC236}">
                <a16:creationId xmlns:a16="http://schemas.microsoft.com/office/drawing/2014/main" id="{A5BC3F25-ED32-4F7C-8863-A7563A51D23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51707" y="6064591"/>
            <a:ext cx="1961664" cy="68785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E2F6B888-31C3-46F7-A5F3-0FA19E89318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58499" y="3634682"/>
            <a:ext cx="7493208" cy="223547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29342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137F44-04E7-4054-977D-6EC2A175D5A2}"/>
              </a:ext>
            </a:extLst>
          </p:cNvPr>
          <p:cNvSpPr>
            <a:spLocks noGrp="1"/>
          </p:cNvSpPr>
          <p:nvPr>
            <p:ph type="title"/>
          </p:nvPr>
        </p:nvSpPr>
        <p:spPr>
          <a:xfrm>
            <a:off x="632926" y="215835"/>
            <a:ext cx="11288486" cy="847856"/>
          </a:xfrm>
        </p:spPr>
        <p:txBody>
          <a:bodyPr>
            <a:normAutofit fontScale="90000"/>
          </a:bodyPr>
          <a:lstStyle/>
          <a:p>
            <a:r>
              <a:rPr lang="en-IN" b="1" dirty="0">
                <a:latin typeface="Times New Roman" panose="02020603050405020304" pitchFamily="18" charset="0"/>
                <a:cs typeface="Times New Roman" panose="02020603050405020304" pitchFamily="18" charset="0"/>
              </a:rPr>
              <a:t>How Dissertation Work Meet Program Outcomes:</a:t>
            </a:r>
            <a:endParaRPr lang="en-IN" b="1" dirty="0"/>
          </a:p>
        </p:txBody>
      </p:sp>
      <p:sp>
        <p:nvSpPr>
          <p:cNvPr id="3" name="Content Placeholder 2">
            <a:extLst>
              <a:ext uri="{FF2B5EF4-FFF2-40B4-BE49-F238E27FC236}">
                <a16:creationId xmlns:a16="http://schemas.microsoft.com/office/drawing/2014/main" id="{F89C50CA-EE23-4595-A0FD-642FC18DBA0F}"/>
              </a:ext>
            </a:extLst>
          </p:cNvPr>
          <p:cNvSpPr>
            <a:spLocks noGrp="1"/>
          </p:cNvSpPr>
          <p:nvPr>
            <p:ph idx="1"/>
          </p:nvPr>
        </p:nvSpPr>
        <p:spPr>
          <a:xfrm>
            <a:off x="416768" y="1063691"/>
            <a:ext cx="11142306" cy="4351338"/>
          </a:xfrm>
        </p:spPr>
        <p:txBody>
          <a:bodyPr>
            <a:normAutofit/>
          </a:bodyPr>
          <a:lstStyle/>
          <a:p>
            <a:pPr>
              <a:buAutoNum type="arabicPeriod"/>
            </a:pPr>
            <a:r>
              <a:rPr lang="en-IN" sz="2000" dirty="0">
                <a:latin typeface="Times New Roman" panose="02020603050405020304" pitchFamily="18" charset="0"/>
                <a:cs typeface="Times New Roman" panose="02020603050405020304" pitchFamily="18" charset="0"/>
              </a:rPr>
              <a:t>Internalize the concepts of management such as healthcare delivery system, strategic planning, HR, marketing, finance and operations- 2(</a:t>
            </a:r>
            <a:r>
              <a:rPr lang="en-IN" sz="2000" b="1" dirty="0">
                <a:latin typeface="Times New Roman" panose="02020603050405020304" pitchFamily="18" charset="0"/>
                <a:cs typeface="Times New Roman" panose="02020603050405020304" pitchFamily="18" charset="0"/>
              </a:rPr>
              <a:t>Moderate</a:t>
            </a:r>
            <a:r>
              <a:rPr lang="en-IN" sz="2000" dirty="0">
                <a:latin typeface="Times New Roman" panose="02020603050405020304" pitchFamily="18" charset="0"/>
                <a:cs typeface="Times New Roman" panose="02020603050405020304" pitchFamily="18" charset="0"/>
              </a:rPr>
              <a:t>)</a:t>
            </a:r>
          </a:p>
          <a:p>
            <a:pPr>
              <a:buAutoNum type="arabicPeriod"/>
            </a:pPr>
            <a:r>
              <a:rPr lang="en-IN" sz="2000" dirty="0">
                <a:latin typeface="Times New Roman" panose="02020603050405020304" pitchFamily="18" charset="0"/>
                <a:cs typeface="Times New Roman" panose="02020603050405020304" pitchFamily="18" charset="0"/>
              </a:rPr>
              <a:t>Apply knowledge of research and management techniques and functions in an integrated manner in healthcare set up- 3(</a:t>
            </a:r>
            <a:r>
              <a:rPr lang="en-IN" sz="2000" b="1" dirty="0">
                <a:latin typeface="Times New Roman" panose="02020603050405020304" pitchFamily="18" charset="0"/>
                <a:cs typeface="Times New Roman" panose="02020603050405020304" pitchFamily="18" charset="0"/>
              </a:rPr>
              <a:t>Substantial</a:t>
            </a:r>
            <a:r>
              <a:rPr lang="en-IN" sz="2000" dirty="0">
                <a:latin typeface="Times New Roman" panose="02020603050405020304" pitchFamily="18" charset="0"/>
                <a:cs typeface="Times New Roman" panose="02020603050405020304" pitchFamily="18" charset="0"/>
              </a:rPr>
              <a:t>)</a:t>
            </a:r>
          </a:p>
          <a:p>
            <a:pPr>
              <a:buAutoNum type="arabicPeriod"/>
            </a:pPr>
            <a:r>
              <a:rPr lang="en-IN" sz="2000" dirty="0">
                <a:latin typeface="Times New Roman" panose="02020603050405020304" pitchFamily="18" charset="0"/>
                <a:cs typeface="Times New Roman" panose="02020603050405020304" pitchFamily="18" charset="0"/>
              </a:rPr>
              <a:t>Use of appropriate skills to support healthcare organizations to take informed decision in planning, building and managing healthcare organizations- 3(</a:t>
            </a:r>
            <a:r>
              <a:rPr lang="en-IN" sz="2000" b="1" dirty="0">
                <a:latin typeface="Times New Roman" panose="02020603050405020304" pitchFamily="18" charset="0"/>
                <a:cs typeface="Times New Roman" panose="02020603050405020304" pitchFamily="18" charset="0"/>
              </a:rPr>
              <a:t>Substantial </a:t>
            </a:r>
            <a:r>
              <a:rPr lang="en-IN" sz="2000" dirty="0">
                <a:latin typeface="Times New Roman" panose="02020603050405020304" pitchFamily="18" charset="0"/>
                <a:cs typeface="Times New Roman" panose="02020603050405020304" pitchFamily="18" charset="0"/>
              </a:rPr>
              <a:t>)</a:t>
            </a:r>
          </a:p>
          <a:p>
            <a:pPr>
              <a:buAutoNum type="arabicPeriod"/>
            </a:pPr>
            <a:r>
              <a:rPr lang="en-IN" sz="2000" dirty="0">
                <a:latin typeface="Times New Roman" panose="02020603050405020304" pitchFamily="18" charset="0"/>
                <a:cs typeface="Times New Roman" panose="02020603050405020304" pitchFamily="18" charset="0"/>
              </a:rPr>
              <a:t>Utilize learning acquired from trainings and practical exposures in real time situations- 3(</a:t>
            </a:r>
            <a:r>
              <a:rPr lang="en-IN" sz="2000" b="1" dirty="0">
                <a:latin typeface="Times New Roman" panose="02020603050405020304" pitchFamily="18" charset="0"/>
                <a:cs typeface="Times New Roman" panose="02020603050405020304" pitchFamily="18" charset="0"/>
              </a:rPr>
              <a:t>Substantial</a:t>
            </a:r>
            <a:r>
              <a:rPr lang="en-IN" sz="2000" dirty="0">
                <a:latin typeface="Times New Roman" panose="02020603050405020304" pitchFamily="18" charset="0"/>
                <a:cs typeface="Times New Roman" panose="02020603050405020304" pitchFamily="18" charset="0"/>
              </a:rPr>
              <a:t>)</a:t>
            </a:r>
          </a:p>
          <a:p>
            <a:endParaRPr lang="en-IN" sz="2000" dirty="0"/>
          </a:p>
          <a:p>
            <a:endParaRPr lang="en-IN" sz="2000" dirty="0"/>
          </a:p>
        </p:txBody>
      </p:sp>
      <p:pic>
        <p:nvPicPr>
          <p:cNvPr id="5" name="Picture 4">
            <a:extLst>
              <a:ext uri="{FF2B5EF4-FFF2-40B4-BE49-F238E27FC236}">
                <a16:creationId xmlns:a16="http://schemas.microsoft.com/office/drawing/2014/main" id="{F476FB94-F1AC-4BC9-AC09-472207E5857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29608" y="3493083"/>
            <a:ext cx="4198776" cy="314908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26" name="Picture 2" descr="Top | Best Health Care Management Insititute - IIHMR Delhi">
            <a:extLst>
              <a:ext uri="{FF2B5EF4-FFF2-40B4-BE49-F238E27FC236}">
                <a16:creationId xmlns:a16="http://schemas.microsoft.com/office/drawing/2014/main" id="{C601CA10-7518-4F40-B8CB-5CD9D1E7381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5667" y="5994008"/>
            <a:ext cx="1526333" cy="7750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05694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236871-4FA2-4640-95E3-19AB385B7624}"/>
              </a:ext>
            </a:extLst>
          </p:cNvPr>
          <p:cNvSpPr>
            <a:spLocks noGrp="1"/>
          </p:cNvSpPr>
          <p:nvPr>
            <p:ph type="title"/>
          </p:nvPr>
        </p:nvSpPr>
        <p:spPr>
          <a:xfrm>
            <a:off x="4031386" y="5332136"/>
            <a:ext cx="4422149" cy="1325563"/>
          </a:xfrm>
        </p:spPr>
        <p:txBody>
          <a:bodyPr>
            <a:noAutofit/>
          </a:bodyPr>
          <a:lstStyle/>
          <a:p>
            <a:r>
              <a:rPr lang="en-IN" sz="7200" b="1" dirty="0"/>
              <a:t>Thank You </a:t>
            </a:r>
          </a:p>
        </p:txBody>
      </p:sp>
      <p:pic>
        <p:nvPicPr>
          <p:cNvPr id="19458" name="Picture 2" descr="Buscouniversidad GIF">
            <a:extLst>
              <a:ext uri="{FF2B5EF4-FFF2-40B4-BE49-F238E27FC236}">
                <a16:creationId xmlns:a16="http://schemas.microsoft.com/office/drawing/2014/main" id="{3F661998-7CF6-4DA7-938D-9AF01E1FA419}"/>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4145902" y="186304"/>
            <a:ext cx="3657600" cy="51458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045033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E5A1D8-9C14-448E-B954-7517BCA90B0E}"/>
              </a:ext>
            </a:extLst>
          </p:cNvPr>
          <p:cNvSpPr>
            <a:spLocks noGrp="1"/>
          </p:cNvSpPr>
          <p:nvPr>
            <p:ph type="title"/>
          </p:nvPr>
        </p:nvSpPr>
        <p:spPr>
          <a:xfrm>
            <a:off x="4373724" y="113199"/>
            <a:ext cx="3444551" cy="969153"/>
          </a:xfrm>
        </p:spPr>
        <p:txBody>
          <a:bodyPr/>
          <a:lstStyle/>
          <a:p>
            <a:r>
              <a:rPr lang="en-IN" b="1" dirty="0"/>
              <a:t>Introduction</a:t>
            </a:r>
            <a:r>
              <a:rPr lang="en-IN" dirty="0"/>
              <a:t> </a:t>
            </a:r>
          </a:p>
        </p:txBody>
      </p:sp>
      <p:pic>
        <p:nvPicPr>
          <p:cNvPr id="4" name="Picture 2" descr="SRMS">
            <a:extLst>
              <a:ext uri="{FF2B5EF4-FFF2-40B4-BE49-F238E27FC236}">
                <a16:creationId xmlns:a16="http://schemas.microsoft.com/office/drawing/2014/main" id="{A9E32127-CD2F-4469-BF75-EC6418DFC0B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51707" y="6064591"/>
            <a:ext cx="1961664" cy="687856"/>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E2E5553B-93D5-4318-A059-DA595F93FC83}"/>
              </a:ext>
            </a:extLst>
          </p:cNvPr>
          <p:cNvSpPr txBox="1"/>
          <p:nvPr/>
        </p:nvSpPr>
        <p:spPr>
          <a:xfrm>
            <a:off x="390616" y="2550543"/>
            <a:ext cx="8566951" cy="1599284"/>
          </a:xfrm>
          <a:prstGeom prst="rect">
            <a:avLst/>
          </a:prstGeom>
          <a:noFill/>
        </p:spPr>
        <p:txBody>
          <a:bodyPr wrap="square">
            <a:spAutoFit/>
          </a:bodyPr>
          <a:lstStyle/>
          <a:p>
            <a:pPr algn="just">
              <a:lnSpc>
                <a:spcPct val="107000"/>
              </a:lnSpc>
              <a:spcAft>
                <a:spcPts val="800"/>
              </a:spcAft>
            </a:pPr>
            <a:r>
              <a:rPr lang="en-IN" sz="1800" b="1" dirty="0">
                <a:solidFill>
                  <a:srgbClr val="000000"/>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What is case file?</a:t>
            </a:r>
            <a:endParaRPr lang="en-IN" sz="1600" dirty="0">
              <a:effectLst/>
              <a:latin typeface="Calibri" panose="020F0502020204030204" pitchFamily="34" charset="0"/>
              <a:ea typeface="Calibri" panose="020F0502020204030204" pitchFamily="34" charset="0"/>
            </a:endParaRPr>
          </a:p>
          <a:p>
            <a:pPr algn="just"/>
            <a:r>
              <a:rPr lang="en-IN" sz="1800" dirty="0">
                <a:solidFill>
                  <a:srgbClr val="000000"/>
                </a:solidFill>
                <a:effectLst/>
                <a:highlight>
                  <a:srgbClr val="FFFFFF"/>
                </a:highlight>
                <a:latin typeface="Calibri" panose="020F0502020204030204" pitchFamily="34" charset="0"/>
                <a:ea typeface="Calibri" panose="020F0502020204030204" pitchFamily="34" charset="0"/>
              </a:rPr>
              <a:t>Medical reports that detail a patient's medical condition, clinical observations, laboratory test results, pre- and postoperative care, progress, and medication are referred to as case files. If taken correctly, notes will aid the doctor in deciding whether or not the treatment is appropriate.</a:t>
            </a:r>
            <a:endParaRPr lang="en-IN" dirty="0"/>
          </a:p>
        </p:txBody>
      </p:sp>
      <p:pic>
        <p:nvPicPr>
          <p:cNvPr id="8" name="Picture 7">
            <a:extLst>
              <a:ext uri="{FF2B5EF4-FFF2-40B4-BE49-F238E27FC236}">
                <a16:creationId xmlns:a16="http://schemas.microsoft.com/office/drawing/2014/main" id="{C717E442-73D4-4601-B954-333AD03E2D3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73913" y="4149827"/>
            <a:ext cx="3169220" cy="237691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0" name="TextBox 9">
            <a:extLst>
              <a:ext uri="{FF2B5EF4-FFF2-40B4-BE49-F238E27FC236}">
                <a16:creationId xmlns:a16="http://schemas.microsoft.com/office/drawing/2014/main" id="{FCAA28E3-0AB5-46D3-BB79-8F16D4E4C055}"/>
              </a:ext>
            </a:extLst>
          </p:cNvPr>
          <p:cNvSpPr txBox="1"/>
          <p:nvPr/>
        </p:nvSpPr>
        <p:spPr>
          <a:xfrm>
            <a:off x="390616" y="1244805"/>
            <a:ext cx="8566951" cy="923330"/>
          </a:xfrm>
          <a:prstGeom prst="rect">
            <a:avLst/>
          </a:prstGeom>
          <a:noFill/>
        </p:spPr>
        <p:txBody>
          <a:bodyPr wrap="square">
            <a:spAutoFit/>
          </a:bodyPr>
          <a:lstStyle/>
          <a:p>
            <a:r>
              <a:rPr lang="en-US" b="1" dirty="0"/>
              <a:t>Quality</a:t>
            </a:r>
            <a:r>
              <a:rPr lang="en-US" dirty="0"/>
              <a:t> </a:t>
            </a:r>
            <a:r>
              <a:rPr lang="en-US" b="1" dirty="0"/>
              <a:t>assurance:</a:t>
            </a:r>
            <a:r>
              <a:rPr lang="en-US" b="0" i="0" dirty="0">
                <a:effectLst/>
              </a:rPr>
              <a:t> The department aims to improve the quality of care and patient safety in Hospital. It formulates policies and procedures to ensure the safety of patients and the quality of care.</a:t>
            </a:r>
            <a:endParaRPr lang="en-IN" dirty="0"/>
          </a:p>
        </p:txBody>
      </p:sp>
      <p:pic>
        <p:nvPicPr>
          <p:cNvPr id="13" name="Picture 12">
            <a:extLst>
              <a:ext uri="{FF2B5EF4-FFF2-40B4-BE49-F238E27FC236}">
                <a16:creationId xmlns:a16="http://schemas.microsoft.com/office/drawing/2014/main" id="{F303C603-ED98-406E-9CD8-2AB27BBD276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05090" y="1365141"/>
            <a:ext cx="2551291" cy="255129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5" name="TextBox 14">
            <a:extLst>
              <a:ext uri="{FF2B5EF4-FFF2-40B4-BE49-F238E27FC236}">
                <a16:creationId xmlns:a16="http://schemas.microsoft.com/office/drawing/2014/main" id="{F7D3735D-3ED9-46BC-A24A-E1CA03398D9C}"/>
              </a:ext>
            </a:extLst>
          </p:cNvPr>
          <p:cNvSpPr txBox="1"/>
          <p:nvPr/>
        </p:nvSpPr>
        <p:spPr>
          <a:xfrm>
            <a:off x="390616" y="4372438"/>
            <a:ext cx="6094520" cy="1876283"/>
          </a:xfrm>
          <a:prstGeom prst="rect">
            <a:avLst/>
          </a:prstGeom>
          <a:noFill/>
        </p:spPr>
        <p:txBody>
          <a:bodyPr wrap="square">
            <a:spAutoFit/>
          </a:bodyPr>
          <a:lstStyle/>
          <a:p>
            <a:pPr algn="just">
              <a:lnSpc>
                <a:spcPct val="107000"/>
              </a:lnSpc>
              <a:spcAft>
                <a:spcPts val="800"/>
              </a:spcAft>
            </a:pPr>
            <a:r>
              <a:rPr lang="en-IN" sz="1800" b="1" dirty="0">
                <a:solidFill>
                  <a:srgbClr val="000000"/>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What is Case file audit?</a:t>
            </a:r>
            <a:endParaRPr lang="en-IN" sz="1600" dirty="0">
              <a:effectLst/>
              <a:latin typeface="Calibri" panose="020F0502020204030204" pitchFamily="34" charset="0"/>
              <a:ea typeface="Calibri" panose="020F0502020204030204" pitchFamily="34" charset="0"/>
            </a:endParaRPr>
          </a:p>
          <a:p>
            <a:pPr algn="just"/>
            <a:r>
              <a:rPr lang="en-IN" sz="1800" dirty="0">
                <a:solidFill>
                  <a:srgbClr val="000000"/>
                </a:solidFill>
                <a:effectLst/>
                <a:highlight>
                  <a:srgbClr val="FFFFFF"/>
                </a:highlight>
                <a:latin typeface="Calibri" panose="020F0502020204030204" pitchFamily="34" charset="0"/>
                <a:ea typeface="Calibri" panose="020F0502020204030204" pitchFamily="34" charset="0"/>
              </a:rPr>
              <a:t>In simplest terms, case or medical file audit is a record analysis that identifies what is being performed properly and what needs to be improved. Medical report audits may be conducted by an impartial body or by employees of an organisation, depending on the goal.</a:t>
            </a:r>
            <a:endParaRPr lang="en-IN" dirty="0"/>
          </a:p>
        </p:txBody>
      </p:sp>
    </p:spTree>
    <p:extLst>
      <p:ext uri="{BB962C8B-B14F-4D97-AF65-F5344CB8AC3E}">
        <p14:creationId xmlns:p14="http://schemas.microsoft.com/office/powerpoint/2010/main" val="31463117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D3A368-62D2-4B0A-A2C9-B5F32B802AC3}"/>
              </a:ext>
            </a:extLst>
          </p:cNvPr>
          <p:cNvSpPr>
            <a:spLocks noGrp="1"/>
          </p:cNvSpPr>
          <p:nvPr>
            <p:ph type="title"/>
          </p:nvPr>
        </p:nvSpPr>
        <p:spPr>
          <a:xfrm>
            <a:off x="4248890" y="0"/>
            <a:ext cx="4209126" cy="744583"/>
          </a:xfrm>
        </p:spPr>
        <p:txBody>
          <a:bodyPr/>
          <a:lstStyle/>
          <a:p>
            <a:r>
              <a:rPr lang="en-IN" b="1" dirty="0"/>
              <a:t>AIM &amp;OBJECTIVE</a:t>
            </a:r>
          </a:p>
        </p:txBody>
      </p:sp>
      <p:sp>
        <p:nvSpPr>
          <p:cNvPr id="3" name="Content Placeholder 2">
            <a:extLst>
              <a:ext uri="{FF2B5EF4-FFF2-40B4-BE49-F238E27FC236}">
                <a16:creationId xmlns:a16="http://schemas.microsoft.com/office/drawing/2014/main" id="{C3B2DC26-308E-4E0E-AF4C-1E4471BFB522}"/>
              </a:ext>
            </a:extLst>
          </p:cNvPr>
          <p:cNvSpPr>
            <a:spLocks noGrp="1"/>
          </p:cNvSpPr>
          <p:nvPr>
            <p:ph idx="1"/>
          </p:nvPr>
        </p:nvSpPr>
        <p:spPr>
          <a:xfrm>
            <a:off x="469407" y="868853"/>
            <a:ext cx="11253186" cy="2913035"/>
          </a:xfrm>
        </p:spPr>
        <p:txBody>
          <a:bodyPr>
            <a:normAutofit/>
          </a:bodyPr>
          <a:lstStyle/>
          <a:p>
            <a:pPr marL="0" lvl="0" indent="0">
              <a:lnSpc>
                <a:spcPct val="107000"/>
              </a:lnSpc>
              <a:buNone/>
            </a:pPr>
            <a:r>
              <a:rPr lang="en-US" sz="1800" b="1" dirty="0">
                <a:latin typeface="Calibri" panose="020F0502020204030204" pitchFamily="34" charset="0"/>
                <a:ea typeface="Calibri" panose="020F0502020204030204" pitchFamily="34" charset="0"/>
                <a:cs typeface="Calibri" panose="020F0502020204030204" pitchFamily="34" charset="0"/>
              </a:rPr>
              <a:t>Objective:</a:t>
            </a:r>
            <a:endParaRPr lang="en-US" sz="1800" b="1" dirty="0">
              <a:effectLst/>
              <a:latin typeface="Calibri" panose="020F0502020204030204" pitchFamily="34" charset="0"/>
              <a:ea typeface="Calibri" panose="020F0502020204030204" pitchFamily="34" charset="0"/>
              <a:cs typeface="Calibri" panose="020F0502020204030204" pitchFamily="34" charset="0"/>
            </a:endParaRPr>
          </a:p>
          <a:p>
            <a:pPr>
              <a:lnSpc>
                <a:spcPct val="107000"/>
              </a:lnSpc>
            </a:pPr>
            <a:r>
              <a:rPr lang="en-US" sz="1800" dirty="0">
                <a:effectLst/>
                <a:latin typeface="Calibri" panose="020F0502020204030204" pitchFamily="34" charset="0"/>
                <a:ea typeface="Calibri" panose="020F0502020204030204" pitchFamily="34" charset="0"/>
                <a:cs typeface="Calibri" panose="020F0502020204030204" pitchFamily="34" charset="0"/>
              </a:rPr>
              <a:t>To do Medical </a:t>
            </a:r>
            <a:r>
              <a:rPr lang="en-US" sz="1800" dirty="0">
                <a:latin typeface="Calibri" panose="020F0502020204030204" pitchFamily="34" charset="0"/>
                <a:ea typeface="Calibri" panose="020F0502020204030204" pitchFamily="34" charset="0"/>
                <a:cs typeface="Calibri" panose="020F0502020204030204" pitchFamily="34" charset="0"/>
              </a:rPr>
              <a:t>Record file </a:t>
            </a:r>
            <a:r>
              <a:rPr lang="en-US" sz="1800" dirty="0">
                <a:effectLst/>
                <a:latin typeface="Calibri" panose="020F0502020204030204" pitchFamily="34" charset="0"/>
                <a:ea typeface="Calibri" panose="020F0502020204030204" pitchFamily="34" charset="0"/>
                <a:cs typeface="Calibri" panose="020F0502020204030204" pitchFamily="34" charset="0"/>
              </a:rPr>
              <a:t>audit of inpatient medical record to improve quality of care in hospital </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To find out the practices of documentation of patient records among the medical staff of hospital.</a:t>
            </a:r>
          </a:p>
          <a:p>
            <a:pPr>
              <a:lnSpc>
                <a:spcPct val="107000"/>
              </a:lnSpc>
              <a:spcAft>
                <a:spcPts val="800"/>
              </a:spcAft>
            </a:pPr>
            <a:r>
              <a:rPr lang="en-IN" sz="1800" dirty="0">
                <a:solidFill>
                  <a:srgbClr val="000000"/>
                </a:solidFill>
                <a:effectLst/>
                <a:latin typeface="Calibri" panose="020F0502020204030204" pitchFamily="34" charset="0"/>
                <a:ea typeface="Times New Roman" panose="02020603050405020304" pitchFamily="18" charset="0"/>
              </a:rPr>
              <a:t>To compare the difference between the compliance of in-patient records and the standard compliance set by  the hospital</a:t>
            </a:r>
          </a:p>
          <a:p>
            <a:pPr>
              <a:lnSpc>
                <a:spcPct val="107000"/>
              </a:lnSpc>
              <a:spcAft>
                <a:spcPts val="800"/>
              </a:spcAft>
            </a:pPr>
            <a:r>
              <a:rPr lang="en-IN" sz="1800" dirty="0">
                <a:solidFill>
                  <a:srgbClr val="000000"/>
                </a:solidFill>
                <a:latin typeface="Calibri" panose="020F0502020204030204" pitchFamily="34" charset="0"/>
              </a:rPr>
              <a:t>Finally to look overall performance of the SRMS IMS for medical record documentation.</a:t>
            </a:r>
          </a:p>
          <a:p>
            <a:pPr marL="0" indent="0">
              <a:lnSpc>
                <a:spcPct val="107000"/>
              </a:lnSpc>
              <a:spcAft>
                <a:spcPts val="800"/>
              </a:spcAft>
              <a:buNone/>
            </a:pPr>
            <a:endParaRPr lang="en-IN" sz="1800" b="1" dirty="0">
              <a:solidFill>
                <a:srgbClr val="000000"/>
              </a:solidFill>
              <a:latin typeface="Calibri" panose="020F0502020204030204" pitchFamily="34" charset="0"/>
            </a:endParaRPr>
          </a:p>
          <a:p>
            <a:pPr marL="0" lvl="0" indent="0">
              <a:lnSpc>
                <a:spcPct val="107000"/>
              </a:lnSpc>
              <a:spcAft>
                <a:spcPts val="800"/>
              </a:spcAft>
              <a:buNone/>
            </a:pPr>
            <a:endParaRPr lang="en-IN" dirty="0"/>
          </a:p>
        </p:txBody>
      </p:sp>
      <p:pic>
        <p:nvPicPr>
          <p:cNvPr id="6" name="Picture 2" descr="SRMS">
            <a:extLst>
              <a:ext uri="{FF2B5EF4-FFF2-40B4-BE49-F238E27FC236}">
                <a16:creationId xmlns:a16="http://schemas.microsoft.com/office/drawing/2014/main" id="{608691EC-2ED9-400E-9366-E0B82D1EEE6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51707" y="6064591"/>
            <a:ext cx="1961664" cy="68785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7F0B9C18-8055-43AA-894B-52E54FE7D7E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65706" y="2727894"/>
            <a:ext cx="3032255" cy="227419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0" name="TextBox 9">
            <a:extLst>
              <a:ext uri="{FF2B5EF4-FFF2-40B4-BE49-F238E27FC236}">
                <a16:creationId xmlns:a16="http://schemas.microsoft.com/office/drawing/2014/main" id="{B075119F-D030-41F8-A2A8-0EA65DB82391}"/>
              </a:ext>
            </a:extLst>
          </p:cNvPr>
          <p:cNvSpPr txBox="1"/>
          <p:nvPr/>
        </p:nvSpPr>
        <p:spPr>
          <a:xfrm>
            <a:off x="469407" y="3850438"/>
            <a:ext cx="8325037" cy="1365758"/>
          </a:xfrm>
          <a:prstGeom prst="rect">
            <a:avLst/>
          </a:prstGeom>
          <a:noFill/>
        </p:spPr>
        <p:txBody>
          <a:bodyPr wrap="square">
            <a:spAutoFit/>
          </a:bodyPr>
          <a:lstStyle/>
          <a:p>
            <a:pPr marL="0" indent="0">
              <a:lnSpc>
                <a:spcPct val="107000"/>
              </a:lnSpc>
              <a:spcAft>
                <a:spcPts val="800"/>
              </a:spcAft>
              <a:buNone/>
            </a:pPr>
            <a:r>
              <a:rPr lang="en-IN" sz="1800" b="1" dirty="0">
                <a:solidFill>
                  <a:srgbClr val="000000"/>
                </a:solidFill>
                <a:latin typeface="Calibri" panose="020F0502020204030204" pitchFamily="34" charset="0"/>
              </a:rPr>
              <a:t>AIM :</a:t>
            </a:r>
          </a:p>
          <a:p>
            <a:pPr marL="285750" indent="-285750">
              <a:lnSpc>
                <a:spcPct val="107000"/>
              </a:lnSpc>
              <a:spcAft>
                <a:spcPts val="800"/>
              </a:spcAft>
              <a:buFont typeface="Arial" panose="020B0604020202020204" pitchFamily="34" charset="0"/>
              <a:buChar char="•"/>
            </a:pPr>
            <a:r>
              <a:rPr lang="en-US" sz="1800" dirty="0">
                <a:solidFill>
                  <a:srgbClr val="000000"/>
                </a:solidFill>
                <a:effectLst/>
                <a:latin typeface="Calibri" panose="020F0502020204030204" pitchFamily="34" charset="0"/>
                <a:ea typeface="Calibri" panose="020F0502020204030204" pitchFamily="34" charset="0"/>
              </a:rPr>
              <a:t>The audit is to ensure that all clinical records are maintained to the highest standard as well as providing a benchmark to continually improve the quality and accuracy of clinical records</a:t>
            </a:r>
            <a:r>
              <a:rPr lang="en-US" sz="1800" b="1" dirty="0">
                <a:solidFill>
                  <a:srgbClr val="000000"/>
                </a:solidFill>
                <a:effectLst/>
                <a:latin typeface="Calibri" panose="020F0502020204030204" pitchFamily="34" charset="0"/>
                <a:ea typeface="Calibri" panose="020F0502020204030204" pitchFamily="34" charset="0"/>
              </a:rPr>
              <a:t>.</a:t>
            </a:r>
            <a:endParaRPr lang="en-IN" sz="1800" dirty="0">
              <a:effectLst/>
              <a:latin typeface="Times New Roman" panose="02020603050405020304" pitchFamily="18" charset="0"/>
              <a:ea typeface="Calibri" panose="020F0502020204030204" pitchFamily="34" charset="0"/>
            </a:endParaRPr>
          </a:p>
        </p:txBody>
      </p:sp>
      <p:pic>
        <p:nvPicPr>
          <p:cNvPr id="12" name="Picture 11">
            <a:extLst>
              <a:ext uri="{FF2B5EF4-FFF2-40B4-BE49-F238E27FC236}">
                <a16:creationId xmlns:a16="http://schemas.microsoft.com/office/drawing/2014/main" id="{8585E264-F873-4243-993F-ABE591CC683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13806" y="5131320"/>
            <a:ext cx="2470168" cy="136575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5449939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0A3787-1BFE-4ED9-A3B7-3F18CA4BC8A1}"/>
              </a:ext>
            </a:extLst>
          </p:cNvPr>
          <p:cNvSpPr>
            <a:spLocks noGrp="1"/>
          </p:cNvSpPr>
          <p:nvPr>
            <p:ph type="title"/>
          </p:nvPr>
        </p:nvSpPr>
        <p:spPr>
          <a:xfrm>
            <a:off x="3953892" y="0"/>
            <a:ext cx="4284216" cy="691318"/>
          </a:xfrm>
        </p:spPr>
        <p:txBody>
          <a:bodyPr>
            <a:normAutofit fontScale="90000"/>
          </a:bodyPr>
          <a:lstStyle/>
          <a:p>
            <a:r>
              <a:rPr lang="en-IN" b="1" dirty="0"/>
              <a:t>METHODOLOGY</a:t>
            </a:r>
          </a:p>
        </p:txBody>
      </p:sp>
      <p:sp>
        <p:nvSpPr>
          <p:cNvPr id="3" name="Content Placeholder 2">
            <a:extLst>
              <a:ext uri="{FF2B5EF4-FFF2-40B4-BE49-F238E27FC236}">
                <a16:creationId xmlns:a16="http://schemas.microsoft.com/office/drawing/2014/main" id="{FBEAFAC9-FCB0-413C-8766-4898E513B801}"/>
              </a:ext>
            </a:extLst>
          </p:cNvPr>
          <p:cNvSpPr>
            <a:spLocks noGrp="1"/>
          </p:cNvSpPr>
          <p:nvPr>
            <p:ph idx="1"/>
          </p:nvPr>
        </p:nvSpPr>
        <p:spPr>
          <a:xfrm>
            <a:off x="126011" y="692171"/>
            <a:ext cx="10572565" cy="4783169"/>
          </a:xfrm>
        </p:spPr>
        <p:txBody>
          <a:bodyPr>
            <a:normAutofit/>
          </a:bodyPr>
          <a:lstStyle/>
          <a:p>
            <a:pPr algn="just">
              <a:lnSpc>
                <a:spcPct val="115000"/>
              </a:lnSpc>
            </a:pPr>
            <a:r>
              <a:rPr lang="en-US" sz="1800" b="1" dirty="0">
                <a:solidFill>
                  <a:srgbClr val="000000"/>
                </a:solidFill>
                <a:effectLst/>
                <a:latin typeface="Calibri Light" panose="020F0302020204030204" pitchFamily="34" charset="0"/>
                <a:ea typeface="Calibri" panose="020F0502020204030204" pitchFamily="34" charset="0"/>
              </a:rPr>
              <a:t>Study Type:</a:t>
            </a: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Descriptive study conducted to understand the activities and identify the problems</a:t>
            </a:r>
            <a:r>
              <a:rPr lang="en-US"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t>
            </a:r>
            <a:endParaRPr lang="en-IN" sz="1800" dirty="0">
              <a:solidFill>
                <a:srgbClr val="000000"/>
              </a:solidFill>
              <a:effectLst/>
              <a:latin typeface="Calibri" panose="020F0502020204030204" pitchFamily="34" charset="0"/>
              <a:ea typeface="Calibri" panose="020F0502020204030204" pitchFamily="34" charset="0"/>
            </a:endParaRPr>
          </a:p>
          <a:p>
            <a:pPr>
              <a:lnSpc>
                <a:spcPct val="115000"/>
              </a:lnSpc>
            </a:pPr>
            <a:r>
              <a:rPr lang="en-US" sz="1800" b="1" dirty="0">
                <a:solidFill>
                  <a:srgbClr val="000000"/>
                </a:solidFill>
                <a:effectLst/>
                <a:latin typeface="Calibri Light" panose="020F0302020204030204" pitchFamily="34" charset="0"/>
                <a:ea typeface="Calibri" panose="020F0502020204030204" pitchFamily="34" charset="0"/>
                <a:cs typeface="Times New Roman" panose="02020603050405020304" pitchFamily="18" charset="0"/>
              </a:rPr>
              <a:t>Location of Study:</a:t>
            </a: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Shri</a:t>
            </a:r>
            <a:r>
              <a:rPr lang="en-US" sz="1800" dirty="0">
                <a:solidFill>
                  <a:srgbClr val="000000"/>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 Ram Murti Smarak Institute of Medical Sciences </a:t>
            </a:r>
            <a:r>
              <a:rPr lang="en-US" sz="1800" dirty="0">
                <a:effectLst/>
                <a:latin typeface="Calibri" panose="020F0502020204030204" pitchFamily="34" charset="0"/>
                <a:ea typeface="Calibri" panose="020F0502020204030204" pitchFamily="34" charset="0"/>
                <a:cs typeface="Calibri" panose="020F0502020204030204" pitchFamily="34" charset="0"/>
              </a:rPr>
              <a:t>Hospital</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pPr>
            <a:r>
              <a:rPr lang="en-US" sz="1800" b="1" dirty="0">
                <a:solidFill>
                  <a:srgbClr val="000000"/>
                </a:solidFill>
                <a:effectLst/>
                <a:latin typeface="Calibri Light" panose="020F0302020204030204" pitchFamily="34" charset="0"/>
                <a:ea typeface="Calibri" panose="020F0502020204030204" pitchFamily="34" charset="0"/>
                <a:cs typeface="Times New Roman" panose="02020603050405020304" pitchFamily="18" charset="0"/>
              </a:rPr>
              <a:t>Duration of Study:</a:t>
            </a: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Two months </a:t>
            </a:r>
            <a:r>
              <a:rPr lang="en-US" sz="1800">
                <a:effectLst/>
                <a:latin typeface="Calibri" panose="020F0502020204030204" pitchFamily="34" charset="0"/>
                <a:ea typeface="Times New Roman" panose="02020603050405020304" pitchFamily="18" charset="0"/>
                <a:cs typeface="Calibri Light" panose="020F0302020204030204" pitchFamily="34" charset="0"/>
              </a:rPr>
              <a:t>(5-04-2021 to 4-06-2021).</a:t>
            </a:r>
            <a:endParaRPr lang="en-IN" sz="1800" dirty="0">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800"/>
              </a:spcAft>
            </a:pPr>
            <a:r>
              <a:rPr lang="en-IN" sz="1800" b="1" dirty="0">
                <a:effectLst/>
                <a:latin typeface="Calibri Light" panose="020F0302020204030204" pitchFamily="34" charset="0"/>
                <a:ea typeface="Calibri" panose="020F0502020204030204" pitchFamily="34" charset="0"/>
              </a:rPr>
              <a:t>Sample Size: </a:t>
            </a:r>
            <a:r>
              <a:rPr lang="en-IN" sz="1800" dirty="0">
                <a:effectLst/>
                <a:latin typeface="Calibri" panose="020F0502020204030204" pitchFamily="34" charset="0"/>
                <a:ea typeface="Calibri" panose="020F0502020204030204" pitchFamily="34" charset="0"/>
                <a:cs typeface="Calibri" panose="020F0502020204030204" pitchFamily="34" charset="0"/>
              </a:rPr>
              <a:t>The data collected was secondary and the source was the discharge cases file available in the medical record Department. Sampling technique use is convenient sampling. The technique used was reviewing of files and observing the medical records of the patient. A structured checklist (audit tool)  is used to keep as the quality indicators. Sample size </a:t>
            </a:r>
            <a:r>
              <a:rPr lang="en-IN" sz="1800" dirty="0">
                <a:latin typeface="Calibri" panose="020F0502020204030204" pitchFamily="34" charset="0"/>
                <a:ea typeface="Calibri" panose="020F0502020204030204" pitchFamily="34" charset="0"/>
                <a:cs typeface="Calibri" panose="020F0502020204030204" pitchFamily="34" charset="0"/>
              </a:rPr>
              <a:t>was </a:t>
            </a:r>
            <a:r>
              <a:rPr lang="en-IN" sz="1800" dirty="0">
                <a:effectLst/>
                <a:latin typeface="Calibri" panose="020F0502020204030204" pitchFamily="34" charset="0"/>
                <a:ea typeface="Calibri" panose="020F0502020204030204" pitchFamily="34" charset="0"/>
                <a:cs typeface="Calibri" panose="020F0502020204030204" pitchFamily="34" charset="0"/>
              </a:rPr>
              <a:t>400 case files.</a:t>
            </a:r>
            <a:endParaRPr lang="en-IN" sz="1800" dirty="0">
              <a:effectLst/>
              <a:latin typeface="Calibri" panose="020F0502020204030204" pitchFamily="34" charset="0"/>
              <a:ea typeface="Calibri" panose="020F0502020204030204" pitchFamily="34" charset="0"/>
            </a:endParaRPr>
          </a:p>
          <a:p>
            <a:pPr>
              <a:lnSpc>
                <a:spcPct val="107000"/>
              </a:lnSpc>
              <a:spcAft>
                <a:spcPts val="800"/>
              </a:spcAft>
            </a:pPr>
            <a:r>
              <a:rPr lang="en-IN" sz="1800" b="1" dirty="0">
                <a:effectLst/>
                <a:latin typeface="Calibri Light" panose="020F0302020204030204" pitchFamily="34" charset="0"/>
                <a:ea typeface="Calibri" panose="020F0502020204030204" pitchFamily="34" charset="0"/>
              </a:rPr>
              <a:t>Inclusion Criteria: </a:t>
            </a:r>
            <a:r>
              <a:rPr lang="en-IN" sz="1800" dirty="0">
                <a:effectLst/>
                <a:latin typeface="Calibri" panose="020F0502020204030204" pitchFamily="34" charset="0"/>
                <a:ea typeface="Calibri" panose="020F0502020204030204" pitchFamily="34" charset="0"/>
                <a:cs typeface="Calibri" panose="020F0502020204030204" pitchFamily="34" charset="0"/>
              </a:rPr>
              <a:t>IPD Department selected namely: Ophthalmology, Surgery, Gynaecology, ICU, General Medicine, Radiation Oncology, Paediatric, patient medical record files, discharge files.</a:t>
            </a:r>
            <a:endParaRPr lang="en-IN" sz="1800" dirty="0">
              <a:effectLst/>
              <a:latin typeface="Calibri" panose="020F0502020204030204" pitchFamily="34" charset="0"/>
              <a:ea typeface="Calibri" panose="020F0502020204030204" pitchFamily="34" charset="0"/>
            </a:endParaRPr>
          </a:p>
          <a:p>
            <a:pPr>
              <a:lnSpc>
                <a:spcPct val="107000"/>
              </a:lnSpc>
              <a:spcAft>
                <a:spcPts val="800"/>
              </a:spcAft>
            </a:pPr>
            <a:r>
              <a:rPr lang="en-IN" sz="1800" b="1" dirty="0">
                <a:effectLst/>
                <a:latin typeface="Calibri Light" panose="020F0302020204030204" pitchFamily="34" charset="0"/>
                <a:ea typeface="Calibri" panose="020F0502020204030204" pitchFamily="34" charset="0"/>
              </a:rPr>
              <a:t>Exclusion Criteria: </a:t>
            </a:r>
            <a:r>
              <a:rPr lang="en-IN"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Emergency and active files  excluded from the study due to covid-19.</a:t>
            </a:r>
            <a:endParaRPr lang="en-IN" sz="1800" dirty="0">
              <a:effectLst/>
              <a:latin typeface="Calibri" panose="020F0502020204030204" pitchFamily="34" charset="0"/>
              <a:ea typeface="Calibri" panose="020F0502020204030204" pitchFamily="34" charset="0"/>
            </a:endParaRPr>
          </a:p>
          <a:p>
            <a:endParaRPr lang="en-IN" dirty="0"/>
          </a:p>
        </p:txBody>
      </p:sp>
      <p:pic>
        <p:nvPicPr>
          <p:cNvPr id="4" name="Picture 2" descr="SRMS">
            <a:extLst>
              <a:ext uri="{FF2B5EF4-FFF2-40B4-BE49-F238E27FC236}">
                <a16:creationId xmlns:a16="http://schemas.microsoft.com/office/drawing/2014/main" id="{67DABFC5-1480-4777-93E5-2C585128F5F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51707" y="6064591"/>
            <a:ext cx="1961664" cy="68785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0FC473C8-5F02-43A9-A3F1-ED4F63FDFA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07313" y="4982433"/>
            <a:ext cx="2360018" cy="177001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8" name="Picture 7">
            <a:extLst>
              <a:ext uri="{FF2B5EF4-FFF2-40B4-BE49-F238E27FC236}">
                <a16:creationId xmlns:a16="http://schemas.microsoft.com/office/drawing/2014/main" id="{BAB7253A-C13F-4960-8EE2-6A2BBD7CBC0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57216" y="691318"/>
            <a:ext cx="2482720" cy="139777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4601912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A096F8-623B-4CDA-9090-288E67197E20}"/>
              </a:ext>
            </a:extLst>
          </p:cNvPr>
          <p:cNvSpPr>
            <a:spLocks noGrp="1"/>
          </p:cNvSpPr>
          <p:nvPr>
            <p:ph type="title"/>
          </p:nvPr>
        </p:nvSpPr>
        <p:spPr>
          <a:xfrm>
            <a:off x="4456574" y="322772"/>
            <a:ext cx="4836716" cy="473060"/>
          </a:xfrm>
        </p:spPr>
        <p:txBody>
          <a:bodyPr>
            <a:normAutofit fontScale="90000"/>
          </a:bodyPr>
          <a:lstStyle/>
          <a:p>
            <a:r>
              <a:rPr lang="en-US" sz="1800" b="1" dirty="0">
                <a:effectLst/>
                <a:latin typeface="Calibri" panose="020F0502020204030204" pitchFamily="34" charset="0"/>
                <a:ea typeface="Times New Roman" panose="02020603050405020304" pitchFamily="18" charset="0"/>
                <a:cs typeface="Times New Roman" panose="02020603050405020304" pitchFamily="18" charset="0"/>
              </a:rPr>
              <a:t>Key Parameters selected from Checklist</a:t>
            </a:r>
            <a:br>
              <a:rPr lang="en-IN" sz="1800" b="1" dirty="0">
                <a:effectLst/>
                <a:latin typeface="Times New Roman" panose="02020603050405020304" pitchFamily="18" charset="0"/>
                <a:ea typeface="Times New Roman" panose="02020603050405020304" pitchFamily="18" charset="0"/>
              </a:rPr>
            </a:br>
            <a:endParaRPr lang="en-IN" b="1" dirty="0"/>
          </a:p>
        </p:txBody>
      </p:sp>
      <p:pic>
        <p:nvPicPr>
          <p:cNvPr id="4" name="Picture 3">
            <a:extLst>
              <a:ext uri="{FF2B5EF4-FFF2-40B4-BE49-F238E27FC236}">
                <a16:creationId xmlns:a16="http://schemas.microsoft.com/office/drawing/2014/main" id="{4068E5D7-0D2B-43DB-BA0F-6C04CBDDEC7B}"/>
              </a:ext>
            </a:extLst>
          </p:cNvPr>
          <p:cNvPicPr/>
          <p:nvPr/>
        </p:nvPicPr>
        <p:blipFill>
          <a:blip r:embed="rId2" cstate="print">
            <a:extLst>
              <a:ext uri="{28A0092B-C50C-407E-A947-70E740481C1C}">
                <a14:useLocalDpi xmlns:a14="http://schemas.microsoft.com/office/drawing/2010/main" val="0"/>
              </a:ext>
            </a:extLst>
          </a:blip>
          <a:stretch>
            <a:fillRect/>
          </a:stretch>
        </p:blipFill>
        <p:spPr>
          <a:xfrm rot="5400000">
            <a:off x="-389346" y="2087738"/>
            <a:ext cx="4247317" cy="317159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Picture 4">
            <a:extLst>
              <a:ext uri="{FF2B5EF4-FFF2-40B4-BE49-F238E27FC236}">
                <a16:creationId xmlns:a16="http://schemas.microsoft.com/office/drawing/2014/main" id="{9F15F682-6768-4796-9AEE-B62EFE39A0BE}"/>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00606" y="1549877"/>
            <a:ext cx="3171597" cy="424731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9" name="TextBox 18">
            <a:extLst>
              <a:ext uri="{FF2B5EF4-FFF2-40B4-BE49-F238E27FC236}">
                <a16:creationId xmlns:a16="http://schemas.microsoft.com/office/drawing/2014/main" id="{03BB7A71-2C98-44A3-8ABC-5506DDC56599}"/>
              </a:ext>
            </a:extLst>
          </p:cNvPr>
          <p:cNvSpPr txBox="1"/>
          <p:nvPr/>
        </p:nvSpPr>
        <p:spPr>
          <a:xfrm>
            <a:off x="1734312" y="419531"/>
            <a:ext cx="10003598" cy="3108543"/>
          </a:xfrm>
          <a:prstGeom prst="rect">
            <a:avLst/>
          </a:prstGeom>
          <a:noFill/>
        </p:spPr>
        <p:txBody>
          <a:bodyPr wrap="square">
            <a:spAutoFit/>
          </a:bodyPr>
          <a:lstStyle/>
          <a:p>
            <a:r>
              <a:rPr lang="en-US" sz="1400" dirty="0">
                <a:effectLst/>
                <a:latin typeface="Calibri" panose="020F0502020204030204" pitchFamily="34" charset="0"/>
                <a:ea typeface="Times New Roman" panose="02020603050405020304" pitchFamily="18" charset="0"/>
                <a:cs typeface="Times New Roman" panose="02020603050405020304" pitchFamily="18" charset="0"/>
              </a:rPr>
              <a:t>Face sheet,</a:t>
            </a:r>
            <a:r>
              <a:rPr lang="en-IN" sz="1400" dirty="0"/>
              <a:t> Admission advice form, OPD prescription vitals information, OPD prescription Drug allergy, OPD Prescription medication in capital letter,</a:t>
            </a:r>
            <a:r>
              <a:rPr lang="en-US" sz="1400" dirty="0"/>
              <a:t> IPD prescription Treatment/progress record, IPD prescription Medication chart of nurse in Capital letter,</a:t>
            </a:r>
            <a:r>
              <a:rPr lang="en-IN" sz="1400" dirty="0"/>
              <a:t> Nursing assessment form, Staff hand over record, Overall prescription in capital,</a:t>
            </a:r>
            <a:r>
              <a:rPr lang="en-US" sz="1400" dirty="0"/>
              <a:t> Plan of care properly written,</a:t>
            </a:r>
            <a:r>
              <a:rPr lang="en-IN" sz="1400" dirty="0"/>
              <a:t> MRD IPD file checklist.</a:t>
            </a:r>
          </a:p>
          <a:p>
            <a:endParaRPr lang="en-IN" sz="1400" dirty="0"/>
          </a:p>
          <a:p>
            <a:endParaRPr lang="en-IN" sz="1400" dirty="0"/>
          </a:p>
          <a:p>
            <a:endParaRPr lang="en-IN" sz="1400" dirty="0"/>
          </a:p>
          <a:p>
            <a:endParaRPr lang="en-IN" sz="1400" dirty="0"/>
          </a:p>
          <a:p>
            <a:endParaRPr lang="en-IN" sz="1400" dirty="0"/>
          </a:p>
          <a:p>
            <a:endParaRPr lang="en-IN" sz="1400" dirty="0"/>
          </a:p>
          <a:p>
            <a:endParaRPr lang="en-IN" sz="1400" dirty="0"/>
          </a:p>
          <a:p>
            <a:endParaRPr lang="en-IN" sz="1400" dirty="0"/>
          </a:p>
          <a:p>
            <a:endParaRPr lang="en-IN" sz="1400" dirty="0"/>
          </a:p>
          <a:p>
            <a:endParaRPr lang="en-IN" sz="1400" dirty="0"/>
          </a:p>
          <a:p>
            <a:endParaRPr lang="en-IN" sz="1400" dirty="0"/>
          </a:p>
        </p:txBody>
      </p:sp>
      <p:sp>
        <p:nvSpPr>
          <p:cNvPr id="50" name="TextBox 49">
            <a:extLst>
              <a:ext uri="{FF2B5EF4-FFF2-40B4-BE49-F238E27FC236}">
                <a16:creationId xmlns:a16="http://schemas.microsoft.com/office/drawing/2014/main" id="{A899027F-4F63-4683-A02B-AE2DCB518AC2}"/>
              </a:ext>
            </a:extLst>
          </p:cNvPr>
          <p:cNvSpPr txBox="1"/>
          <p:nvPr/>
        </p:nvSpPr>
        <p:spPr>
          <a:xfrm>
            <a:off x="0" y="0"/>
            <a:ext cx="814157" cy="369332"/>
          </a:xfrm>
          <a:prstGeom prst="rect">
            <a:avLst/>
          </a:prstGeom>
          <a:noFill/>
        </p:spPr>
        <p:txBody>
          <a:bodyPr wrap="square" rtlCol="0">
            <a:spAutoFit/>
          </a:bodyPr>
          <a:lstStyle/>
          <a:p>
            <a:r>
              <a:rPr lang="en-IN" dirty="0"/>
              <a:t>Cont. </a:t>
            </a:r>
          </a:p>
        </p:txBody>
      </p:sp>
      <p:sp>
        <p:nvSpPr>
          <p:cNvPr id="56" name="TextBox 55">
            <a:extLst>
              <a:ext uri="{FF2B5EF4-FFF2-40B4-BE49-F238E27FC236}">
                <a16:creationId xmlns:a16="http://schemas.microsoft.com/office/drawing/2014/main" id="{629A5A7A-CCA4-4F17-91BF-4C9AFB656EB6}"/>
              </a:ext>
            </a:extLst>
          </p:cNvPr>
          <p:cNvSpPr txBox="1"/>
          <p:nvPr/>
        </p:nvSpPr>
        <p:spPr>
          <a:xfrm>
            <a:off x="728535" y="5879925"/>
            <a:ext cx="2223265" cy="369332"/>
          </a:xfrm>
          <a:prstGeom prst="rect">
            <a:avLst/>
          </a:prstGeom>
          <a:noFill/>
        </p:spPr>
        <p:txBody>
          <a:bodyPr wrap="square">
            <a:spAutoFit/>
          </a:bodyPr>
          <a:lstStyle/>
          <a:p>
            <a:r>
              <a:rPr lang="en-IN" dirty="0"/>
              <a:t>         Case file </a:t>
            </a:r>
          </a:p>
        </p:txBody>
      </p:sp>
      <p:sp>
        <p:nvSpPr>
          <p:cNvPr id="58" name="TextBox 57">
            <a:extLst>
              <a:ext uri="{FF2B5EF4-FFF2-40B4-BE49-F238E27FC236}">
                <a16:creationId xmlns:a16="http://schemas.microsoft.com/office/drawing/2014/main" id="{DAC37323-3057-44A8-88E1-4C906FF8A7D8}"/>
              </a:ext>
            </a:extLst>
          </p:cNvPr>
          <p:cNvSpPr txBox="1"/>
          <p:nvPr/>
        </p:nvSpPr>
        <p:spPr>
          <a:xfrm>
            <a:off x="4529231" y="5929366"/>
            <a:ext cx="2089511" cy="369332"/>
          </a:xfrm>
          <a:prstGeom prst="rect">
            <a:avLst/>
          </a:prstGeom>
          <a:noFill/>
        </p:spPr>
        <p:txBody>
          <a:bodyPr wrap="square">
            <a:spAutoFit/>
          </a:bodyPr>
          <a:lstStyle/>
          <a:p>
            <a:r>
              <a:rPr lang="en-IN" dirty="0"/>
              <a:t>Face sheet</a:t>
            </a:r>
          </a:p>
        </p:txBody>
      </p:sp>
      <p:pic>
        <p:nvPicPr>
          <p:cNvPr id="59" name="Picture 58">
            <a:extLst>
              <a:ext uri="{FF2B5EF4-FFF2-40B4-BE49-F238E27FC236}">
                <a16:creationId xmlns:a16="http://schemas.microsoft.com/office/drawing/2014/main" id="{7AF7C13B-780A-4DBA-B490-8AB724F462E4}"/>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479753" y="1549877"/>
            <a:ext cx="3171597" cy="424731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1" name="TextBox 60">
            <a:extLst>
              <a:ext uri="{FF2B5EF4-FFF2-40B4-BE49-F238E27FC236}">
                <a16:creationId xmlns:a16="http://schemas.microsoft.com/office/drawing/2014/main" id="{B8289E2A-F956-4559-B90B-5AEB6196ECE2}"/>
              </a:ext>
            </a:extLst>
          </p:cNvPr>
          <p:cNvSpPr txBox="1"/>
          <p:nvPr/>
        </p:nvSpPr>
        <p:spPr>
          <a:xfrm>
            <a:off x="7867699" y="5923674"/>
            <a:ext cx="2922973" cy="369332"/>
          </a:xfrm>
          <a:prstGeom prst="rect">
            <a:avLst/>
          </a:prstGeom>
          <a:noFill/>
        </p:spPr>
        <p:txBody>
          <a:bodyPr wrap="square">
            <a:spAutoFit/>
          </a:bodyPr>
          <a:lstStyle/>
          <a:p>
            <a:r>
              <a:rPr lang="en-IN" dirty="0"/>
              <a:t>Admission advice form </a:t>
            </a:r>
          </a:p>
        </p:txBody>
      </p:sp>
      <p:pic>
        <p:nvPicPr>
          <p:cNvPr id="62" name="Picture 2" descr="SRMS">
            <a:extLst>
              <a:ext uri="{FF2B5EF4-FFF2-40B4-BE49-F238E27FC236}">
                <a16:creationId xmlns:a16="http://schemas.microsoft.com/office/drawing/2014/main" id="{8E76FB79-CDEE-4AAF-92B6-7627B08A26F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151707" y="6064591"/>
            <a:ext cx="1961664" cy="6878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94647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1F5CB12-B585-4A2A-8CD3-90B961A4CC0E}"/>
              </a:ext>
            </a:extLst>
          </p:cNvPr>
          <p:cNvSpPr>
            <a:spLocks noGrp="1"/>
          </p:cNvSpPr>
          <p:nvPr>
            <p:ph idx="1"/>
          </p:nvPr>
        </p:nvSpPr>
        <p:spPr/>
        <p:txBody>
          <a:bodyPr/>
          <a:lstStyle/>
          <a:p>
            <a:endParaRPr lang="en-IN" dirty="0"/>
          </a:p>
        </p:txBody>
      </p:sp>
      <p:pic>
        <p:nvPicPr>
          <p:cNvPr id="4" name="Picture 3">
            <a:extLst>
              <a:ext uri="{FF2B5EF4-FFF2-40B4-BE49-F238E27FC236}">
                <a16:creationId xmlns:a16="http://schemas.microsoft.com/office/drawing/2014/main" id="{B6337FE6-9911-4C45-8413-BBC3C5AB78E8}"/>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258112" y="1142048"/>
            <a:ext cx="3419912" cy="421499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Picture 4">
            <a:extLst>
              <a:ext uri="{FF2B5EF4-FFF2-40B4-BE49-F238E27FC236}">
                <a16:creationId xmlns:a16="http://schemas.microsoft.com/office/drawing/2014/main" id="{4E2BCC93-C6DF-47E8-A180-70771D06ADA2}"/>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4271" y="1142048"/>
            <a:ext cx="3419912" cy="421499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Picture 5">
            <a:extLst>
              <a:ext uri="{FF2B5EF4-FFF2-40B4-BE49-F238E27FC236}">
                <a16:creationId xmlns:a16="http://schemas.microsoft.com/office/drawing/2014/main" id="{11BFF8D1-D5F3-46B2-958A-7537C11A6E44}"/>
              </a:ext>
            </a:extLst>
          </p:cNvPr>
          <p:cNvPicPr/>
          <p:nvPr/>
        </p:nvPicPr>
        <p:blipFill>
          <a:blip r:embed="rId4" cstate="print">
            <a:extLst>
              <a:ext uri="{28A0092B-C50C-407E-A947-70E740481C1C}">
                <a14:useLocalDpi xmlns:a14="http://schemas.microsoft.com/office/drawing/2010/main" val="0"/>
              </a:ext>
            </a:extLst>
          </a:blip>
          <a:stretch>
            <a:fillRect/>
          </a:stretch>
        </p:blipFill>
        <p:spPr>
          <a:xfrm rot="5400000">
            <a:off x="7848862" y="1505141"/>
            <a:ext cx="4214997" cy="348881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8" name="TextBox 7">
            <a:extLst>
              <a:ext uri="{FF2B5EF4-FFF2-40B4-BE49-F238E27FC236}">
                <a16:creationId xmlns:a16="http://schemas.microsoft.com/office/drawing/2014/main" id="{447DE54F-065A-4BA3-A711-E58717DCDA7F}"/>
              </a:ext>
            </a:extLst>
          </p:cNvPr>
          <p:cNvSpPr txBox="1"/>
          <p:nvPr/>
        </p:nvSpPr>
        <p:spPr>
          <a:xfrm>
            <a:off x="651829" y="5491983"/>
            <a:ext cx="3088631" cy="369332"/>
          </a:xfrm>
          <a:prstGeom prst="rect">
            <a:avLst/>
          </a:prstGeom>
          <a:noFill/>
        </p:spPr>
        <p:txBody>
          <a:bodyPr wrap="square">
            <a:spAutoFit/>
          </a:bodyPr>
          <a:lstStyle/>
          <a:p>
            <a:r>
              <a:rPr lang="en-IN" dirty="0"/>
              <a:t>OPD manuscript prescription </a:t>
            </a:r>
          </a:p>
        </p:txBody>
      </p:sp>
      <p:sp>
        <p:nvSpPr>
          <p:cNvPr id="10" name="TextBox 9">
            <a:extLst>
              <a:ext uri="{FF2B5EF4-FFF2-40B4-BE49-F238E27FC236}">
                <a16:creationId xmlns:a16="http://schemas.microsoft.com/office/drawing/2014/main" id="{B992E3D3-FB75-4618-876F-84FE833B37DA}"/>
              </a:ext>
            </a:extLst>
          </p:cNvPr>
          <p:cNvSpPr txBox="1"/>
          <p:nvPr/>
        </p:nvSpPr>
        <p:spPr>
          <a:xfrm>
            <a:off x="4274389" y="5479811"/>
            <a:ext cx="3598921" cy="369332"/>
          </a:xfrm>
          <a:prstGeom prst="rect">
            <a:avLst/>
          </a:prstGeom>
          <a:noFill/>
        </p:spPr>
        <p:txBody>
          <a:bodyPr wrap="square">
            <a:spAutoFit/>
          </a:bodyPr>
          <a:lstStyle/>
          <a:p>
            <a:r>
              <a:rPr lang="en-IN" dirty="0"/>
              <a:t>OPD computerized prescription</a:t>
            </a:r>
          </a:p>
        </p:txBody>
      </p:sp>
      <p:sp>
        <p:nvSpPr>
          <p:cNvPr id="14" name="TextBox 13">
            <a:extLst>
              <a:ext uri="{FF2B5EF4-FFF2-40B4-BE49-F238E27FC236}">
                <a16:creationId xmlns:a16="http://schemas.microsoft.com/office/drawing/2014/main" id="{B7908286-B6B4-4F73-8B0D-1C75739E2160}"/>
              </a:ext>
            </a:extLst>
          </p:cNvPr>
          <p:cNvSpPr txBox="1"/>
          <p:nvPr/>
        </p:nvSpPr>
        <p:spPr>
          <a:xfrm>
            <a:off x="8879149" y="5453178"/>
            <a:ext cx="2474651" cy="369332"/>
          </a:xfrm>
          <a:prstGeom prst="rect">
            <a:avLst/>
          </a:prstGeom>
          <a:noFill/>
        </p:spPr>
        <p:txBody>
          <a:bodyPr wrap="square">
            <a:spAutoFit/>
          </a:bodyPr>
          <a:lstStyle/>
          <a:p>
            <a:r>
              <a:rPr lang="en-IN" sz="1800" dirty="0"/>
              <a:t>Staff hand over record</a:t>
            </a:r>
            <a:endParaRPr lang="en-IN" dirty="0"/>
          </a:p>
        </p:txBody>
      </p:sp>
      <p:pic>
        <p:nvPicPr>
          <p:cNvPr id="15" name="Picture 2" descr="SRMS">
            <a:extLst>
              <a:ext uri="{FF2B5EF4-FFF2-40B4-BE49-F238E27FC236}">
                <a16:creationId xmlns:a16="http://schemas.microsoft.com/office/drawing/2014/main" id="{C56C0194-16DF-4900-9906-50313231144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151707" y="6064591"/>
            <a:ext cx="1961664" cy="687856"/>
          </a:xfrm>
          <a:prstGeom prst="rect">
            <a:avLst/>
          </a:prstGeom>
          <a:noFill/>
          <a:extLst>
            <a:ext uri="{909E8E84-426E-40DD-AFC4-6F175D3DCCD1}">
              <a14:hiddenFill xmlns:a14="http://schemas.microsoft.com/office/drawing/2010/main">
                <a:solidFill>
                  <a:srgbClr val="FFFFFF"/>
                </a:solidFill>
              </a14:hiddenFill>
            </a:ext>
          </a:extLst>
        </p:spPr>
      </p:pic>
      <p:sp>
        <p:nvSpPr>
          <p:cNvPr id="19" name="TextBox 18">
            <a:extLst>
              <a:ext uri="{FF2B5EF4-FFF2-40B4-BE49-F238E27FC236}">
                <a16:creationId xmlns:a16="http://schemas.microsoft.com/office/drawing/2014/main" id="{3842DDEC-08BF-49AB-9399-EDCF60B7EBAA}"/>
              </a:ext>
            </a:extLst>
          </p:cNvPr>
          <p:cNvSpPr txBox="1"/>
          <p:nvPr/>
        </p:nvSpPr>
        <p:spPr>
          <a:xfrm>
            <a:off x="135384" y="0"/>
            <a:ext cx="6094520" cy="369332"/>
          </a:xfrm>
          <a:prstGeom prst="rect">
            <a:avLst/>
          </a:prstGeom>
          <a:noFill/>
        </p:spPr>
        <p:txBody>
          <a:bodyPr wrap="square">
            <a:spAutoFit/>
          </a:bodyPr>
          <a:lstStyle/>
          <a:p>
            <a:r>
              <a:rPr lang="en-IN" dirty="0"/>
              <a:t>Cont. </a:t>
            </a:r>
          </a:p>
        </p:txBody>
      </p:sp>
    </p:spTree>
    <p:extLst>
      <p:ext uri="{BB962C8B-B14F-4D97-AF65-F5344CB8AC3E}">
        <p14:creationId xmlns:p14="http://schemas.microsoft.com/office/powerpoint/2010/main" val="29861220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BC408D-EFAC-4378-906A-E44DE426447C}"/>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8550675" y="919916"/>
            <a:ext cx="3361677" cy="44862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Picture 5">
            <a:extLst>
              <a:ext uri="{FF2B5EF4-FFF2-40B4-BE49-F238E27FC236}">
                <a16:creationId xmlns:a16="http://schemas.microsoft.com/office/drawing/2014/main" id="{FCF5695C-737D-4464-9E24-6FE6D36CED3A}"/>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4511497" y="857771"/>
            <a:ext cx="3260257" cy="44862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1" name="Picture 10">
            <a:extLst>
              <a:ext uri="{FF2B5EF4-FFF2-40B4-BE49-F238E27FC236}">
                <a16:creationId xmlns:a16="http://schemas.microsoft.com/office/drawing/2014/main" id="{24C11A58-7369-482C-A532-618220714703}"/>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512942" y="872872"/>
            <a:ext cx="3361677" cy="458036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3" name="TextBox 12">
            <a:extLst>
              <a:ext uri="{FF2B5EF4-FFF2-40B4-BE49-F238E27FC236}">
                <a16:creationId xmlns:a16="http://schemas.microsoft.com/office/drawing/2014/main" id="{1D30836B-6D62-408E-9C72-5823176AF80E}"/>
              </a:ext>
            </a:extLst>
          </p:cNvPr>
          <p:cNvSpPr txBox="1"/>
          <p:nvPr/>
        </p:nvSpPr>
        <p:spPr>
          <a:xfrm>
            <a:off x="8673482" y="5520317"/>
            <a:ext cx="3797423" cy="369332"/>
          </a:xfrm>
          <a:prstGeom prst="rect">
            <a:avLst/>
          </a:prstGeom>
          <a:noFill/>
        </p:spPr>
        <p:txBody>
          <a:bodyPr wrap="square">
            <a:spAutoFit/>
          </a:bodyPr>
          <a:lstStyle/>
          <a:p>
            <a:r>
              <a:rPr lang="en-US" sz="1800" dirty="0"/>
              <a:t>Plan of care properly written</a:t>
            </a:r>
            <a:endParaRPr lang="en-IN" dirty="0"/>
          </a:p>
        </p:txBody>
      </p:sp>
      <p:sp>
        <p:nvSpPr>
          <p:cNvPr id="15" name="TextBox 14">
            <a:extLst>
              <a:ext uri="{FF2B5EF4-FFF2-40B4-BE49-F238E27FC236}">
                <a16:creationId xmlns:a16="http://schemas.microsoft.com/office/drawing/2014/main" id="{0D6BF166-1C72-4E56-9B70-86CF41A4214D}"/>
              </a:ext>
            </a:extLst>
          </p:cNvPr>
          <p:cNvSpPr txBox="1"/>
          <p:nvPr/>
        </p:nvSpPr>
        <p:spPr>
          <a:xfrm>
            <a:off x="4822795" y="5520317"/>
            <a:ext cx="6236562" cy="369332"/>
          </a:xfrm>
          <a:prstGeom prst="rect">
            <a:avLst/>
          </a:prstGeom>
          <a:noFill/>
        </p:spPr>
        <p:txBody>
          <a:bodyPr wrap="square">
            <a:spAutoFit/>
          </a:bodyPr>
          <a:lstStyle/>
          <a:p>
            <a:r>
              <a:rPr lang="en-IN" sz="1800" dirty="0"/>
              <a:t>Nursing assessment form</a:t>
            </a:r>
            <a:endParaRPr lang="en-IN" dirty="0"/>
          </a:p>
        </p:txBody>
      </p:sp>
      <p:sp>
        <p:nvSpPr>
          <p:cNvPr id="17" name="TextBox 16">
            <a:extLst>
              <a:ext uri="{FF2B5EF4-FFF2-40B4-BE49-F238E27FC236}">
                <a16:creationId xmlns:a16="http://schemas.microsoft.com/office/drawing/2014/main" id="{617F1D10-ABCF-4597-AFCF-1E831FF9B848}"/>
              </a:ext>
            </a:extLst>
          </p:cNvPr>
          <p:cNvSpPr txBox="1"/>
          <p:nvPr/>
        </p:nvSpPr>
        <p:spPr>
          <a:xfrm>
            <a:off x="1132643" y="5520317"/>
            <a:ext cx="6236562" cy="369332"/>
          </a:xfrm>
          <a:prstGeom prst="rect">
            <a:avLst/>
          </a:prstGeom>
          <a:noFill/>
        </p:spPr>
        <p:txBody>
          <a:bodyPr wrap="square">
            <a:spAutoFit/>
          </a:bodyPr>
          <a:lstStyle/>
          <a:p>
            <a:r>
              <a:rPr lang="en-IN" sz="1800" dirty="0"/>
              <a:t>MRD IPD file checklist</a:t>
            </a:r>
            <a:endParaRPr lang="en-IN" dirty="0"/>
          </a:p>
        </p:txBody>
      </p:sp>
      <p:pic>
        <p:nvPicPr>
          <p:cNvPr id="18" name="Picture 2" descr="SRMS">
            <a:extLst>
              <a:ext uri="{FF2B5EF4-FFF2-40B4-BE49-F238E27FC236}">
                <a16:creationId xmlns:a16="http://schemas.microsoft.com/office/drawing/2014/main" id="{4C9B207C-9828-4384-AC7B-927B94204B0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151707" y="6064591"/>
            <a:ext cx="1961664" cy="687856"/>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a:extLst>
              <a:ext uri="{FF2B5EF4-FFF2-40B4-BE49-F238E27FC236}">
                <a16:creationId xmlns:a16="http://schemas.microsoft.com/office/drawing/2014/main" id="{7719ECAF-DD53-4B70-A6A4-2C428350E04C}"/>
              </a:ext>
            </a:extLst>
          </p:cNvPr>
          <p:cNvSpPr txBox="1"/>
          <p:nvPr/>
        </p:nvSpPr>
        <p:spPr>
          <a:xfrm>
            <a:off x="170896" y="-4207"/>
            <a:ext cx="6236562" cy="369332"/>
          </a:xfrm>
          <a:prstGeom prst="rect">
            <a:avLst/>
          </a:prstGeom>
          <a:noFill/>
        </p:spPr>
        <p:txBody>
          <a:bodyPr wrap="square">
            <a:spAutoFit/>
          </a:bodyPr>
          <a:lstStyle/>
          <a:p>
            <a:r>
              <a:rPr lang="en-IN" dirty="0"/>
              <a:t>Cont. </a:t>
            </a:r>
          </a:p>
        </p:txBody>
      </p:sp>
    </p:spTree>
    <p:extLst>
      <p:ext uri="{BB962C8B-B14F-4D97-AF65-F5344CB8AC3E}">
        <p14:creationId xmlns:p14="http://schemas.microsoft.com/office/powerpoint/2010/main" val="33277797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4BA7853-B6E5-4A8B-B0FB-10CADACAE010}"/>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5829247" y="358143"/>
            <a:ext cx="5757486" cy="352173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7" name="Picture 6">
            <a:extLst>
              <a:ext uri="{FF2B5EF4-FFF2-40B4-BE49-F238E27FC236}">
                <a16:creationId xmlns:a16="http://schemas.microsoft.com/office/drawing/2014/main" id="{9105F007-02F8-44E2-AE50-3197598D6CFF}"/>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220146" y="2273144"/>
            <a:ext cx="5159722" cy="369963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9" name="TextBox 8">
            <a:extLst>
              <a:ext uri="{FF2B5EF4-FFF2-40B4-BE49-F238E27FC236}">
                <a16:creationId xmlns:a16="http://schemas.microsoft.com/office/drawing/2014/main" id="{D9B4AAA1-7AA0-4EB9-AFAB-86B4C8697E14}"/>
              </a:ext>
            </a:extLst>
          </p:cNvPr>
          <p:cNvSpPr txBox="1"/>
          <p:nvPr/>
        </p:nvSpPr>
        <p:spPr>
          <a:xfrm>
            <a:off x="1236215" y="6094391"/>
            <a:ext cx="6094520" cy="369332"/>
          </a:xfrm>
          <a:prstGeom prst="rect">
            <a:avLst/>
          </a:prstGeom>
          <a:noFill/>
        </p:spPr>
        <p:txBody>
          <a:bodyPr wrap="square">
            <a:spAutoFit/>
          </a:bodyPr>
          <a:lstStyle/>
          <a:p>
            <a:r>
              <a:rPr lang="en-IN" dirty="0"/>
              <a:t>Treatment and progress record</a:t>
            </a:r>
          </a:p>
        </p:txBody>
      </p:sp>
      <p:sp>
        <p:nvSpPr>
          <p:cNvPr id="13" name="TextBox 12">
            <a:extLst>
              <a:ext uri="{FF2B5EF4-FFF2-40B4-BE49-F238E27FC236}">
                <a16:creationId xmlns:a16="http://schemas.microsoft.com/office/drawing/2014/main" id="{EA8B82FF-E523-41D3-9B70-FBC26576ADA7}"/>
              </a:ext>
            </a:extLst>
          </p:cNvPr>
          <p:cNvSpPr txBox="1"/>
          <p:nvPr/>
        </p:nvSpPr>
        <p:spPr>
          <a:xfrm>
            <a:off x="8105688" y="4014818"/>
            <a:ext cx="1959484" cy="369332"/>
          </a:xfrm>
          <a:prstGeom prst="rect">
            <a:avLst/>
          </a:prstGeom>
          <a:noFill/>
        </p:spPr>
        <p:txBody>
          <a:bodyPr wrap="square">
            <a:spAutoFit/>
          </a:bodyPr>
          <a:lstStyle/>
          <a:p>
            <a:r>
              <a:rPr lang="en-IN" dirty="0"/>
              <a:t>Medication sheet</a:t>
            </a:r>
          </a:p>
        </p:txBody>
      </p:sp>
      <p:pic>
        <p:nvPicPr>
          <p:cNvPr id="14" name="Picture 2" descr="SRMS">
            <a:extLst>
              <a:ext uri="{FF2B5EF4-FFF2-40B4-BE49-F238E27FC236}">
                <a16:creationId xmlns:a16="http://schemas.microsoft.com/office/drawing/2014/main" id="{13DD3BC2-AE89-4215-94BA-ABD171AB813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151707" y="6064591"/>
            <a:ext cx="1961664" cy="687856"/>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492ED998-61AE-4310-9B3E-947F1D9CBAB8}"/>
              </a:ext>
            </a:extLst>
          </p:cNvPr>
          <p:cNvSpPr txBox="1"/>
          <p:nvPr/>
        </p:nvSpPr>
        <p:spPr>
          <a:xfrm>
            <a:off x="220146" y="88434"/>
            <a:ext cx="6094520" cy="369332"/>
          </a:xfrm>
          <a:prstGeom prst="rect">
            <a:avLst/>
          </a:prstGeom>
          <a:noFill/>
        </p:spPr>
        <p:txBody>
          <a:bodyPr wrap="square">
            <a:spAutoFit/>
          </a:bodyPr>
          <a:lstStyle/>
          <a:p>
            <a:r>
              <a:rPr lang="en-IN" dirty="0"/>
              <a:t>Cont. </a:t>
            </a:r>
          </a:p>
        </p:txBody>
      </p:sp>
    </p:spTree>
    <p:extLst>
      <p:ext uri="{BB962C8B-B14F-4D97-AF65-F5344CB8AC3E}">
        <p14:creationId xmlns:p14="http://schemas.microsoft.com/office/powerpoint/2010/main" val="344546900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775</TotalTime>
  <Words>2072</Words>
  <Application>Microsoft Office PowerPoint</Application>
  <PresentationFormat>Widescreen</PresentationFormat>
  <Paragraphs>196</Paragraphs>
  <Slides>21</Slides>
  <Notes>1</Notes>
  <HiddenSlides>0</HiddenSlides>
  <MMClips>2</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Arial</vt:lpstr>
      <vt:lpstr>Calibri</vt:lpstr>
      <vt:lpstr>Calibri Light</vt:lpstr>
      <vt:lpstr>Times New Roman</vt:lpstr>
      <vt:lpstr>Office Theme</vt:lpstr>
      <vt:lpstr>Medical Record Review Audit as a Method for Developing Safe Patient Care  </vt:lpstr>
      <vt:lpstr> About Shri Ram Murti Smarak Institute of Medical Sciences Hospital</vt:lpstr>
      <vt:lpstr>Introduction </vt:lpstr>
      <vt:lpstr>AIM &amp;OBJECTIVE</vt:lpstr>
      <vt:lpstr>METHODOLOGY</vt:lpstr>
      <vt:lpstr>Key Parameters selected from Checklist </vt:lpstr>
      <vt:lpstr>PowerPoint Presentation</vt:lpstr>
      <vt:lpstr>PowerPoint Presentation</vt:lpstr>
      <vt:lpstr>PowerPoint Presentation</vt:lpstr>
      <vt:lpstr>Cont.</vt:lpstr>
      <vt:lpstr>Results </vt:lpstr>
      <vt:lpstr>Cont.</vt:lpstr>
      <vt:lpstr>Cont.</vt:lpstr>
      <vt:lpstr>Cont.</vt:lpstr>
      <vt:lpstr>Cont.</vt:lpstr>
      <vt:lpstr>Cont.</vt:lpstr>
      <vt:lpstr>PowerPoint Presentation</vt:lpstr>
      <vt:lpstr>RECOMMENDATION </vt:lpstr>
      <vt:lpstr>REFERENCES</vt:lpstr>
      <vt:lpstr>How Dissertation Work Meet Program Outcomes:</vt:lpstr>
      <vt:lpstr>Thank You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Medical Record Review Audit as a Method for Developing Safe Patient Care</dc:title>
  <dc:creator>anmol sharma</dc:creator>
  <cp:lastModifiedBy>anmol sharma</cp:lastModifiedBy>
  <cp:revision>36</cp:revision>
  <dcterms:created xsi:type="dcterms:W3CDTF">2021-06-09T08:43:23Z</dcterms:created>
  <dcterms:modified xsi:type="dcterms:W3CDTF">2021-06-15T10:51:25Z</dcterms:modified>
</cp:coreProperties>
</file>