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89" r:id="rId2"/>
    <p:sldId id="287" r:id="rId3"/>
    <p:sldId id="278" r:id="rId4"/>
    <p:sldId id="288" r:id="rId5"/>
    <p:sldId id="286" r:id="rId6"/>
    <p:sldId id="291" r:id="rId7"/>
    <p:sldId id="280" r:id="rId8"/>
    <p:sldId id="290" r:id="rId9"/>
    <p:sldId id="285" r:id="rId10"/>
    <p:sldId id="292" r:id="rId11"/>
    <p:sldId id="295" r:id="rId12"/>
    <p:sldId id="29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20GUNA\Desktop\composite%20index%20KORB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Composite</a:t>
            </a:r>
            <a:r>
              <a:rPr lang="en-IN" baseline="0" dirty="0"/>
              <a:t> chart</a:t>
            </a:r>
            <a:endParaRPr lang="en-IN"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'[composite index KORBA.xlsx]Sheet2'!$B$15</c:f>
              <c:strCache>
                <c:ptCount val="1"/>
                <c:pt idx="0">
                  <c:v>HR </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'[composite index KORBA.xlsx]Sheet2'!$C$14:$F$14</c:f>
              <c:strCache>
                <c:ptCount val="4"/>
                <c:pt idx="0">
                  <c:v>PHC</c:v>
                </c:pt>
                <c:pt idx="1">
                  <c:v>CHC</c:v>
                </c:pt>
                <c:pt idx="2">
                  <c:v>DH</c:v>
                </c:pt>
                <c:pt idx="3">
                  <c:v>MEDICAL COLLEGE</c:v>
                </c:pt>
              </c:strCache>
            </c:strRef>
          </c:cat>
          <c:val>
            <c:numRef>
              <c:f>'[composite index KORBA.xlsx]Sheet2'!$C$15:$F$15</c:f>
              <c:numCache>
                <c:formatCode>0%</c:formatCode>
                <c:ptCount val="4"/>
                <c:pt idx="0" formatCode="0.00%">
                  <c:v>0.38319999999999999</c:v>
                </c:pt>
                <c:pt idx="1">
                  <c:v>0.36</c:v>
                </c:pt>
                <c:pt idx="2">
                  <c:v>0.8</c:v>
                </c:pt>
                <c:pt idx="3">
                  <c:v>1</c:v>
                </c:pt>
              </c:numCache>
            </c:numRef>
          </c:val>
          <c:extLst>
            <c:ext xmlns:c16="http://schemas.microsoft.com/office/drawing/2014/chart" uri="{C3380CC4-5D6E-409C-BE32-E72D297353CC}">
              <c16:uniqueId val="{00000000-7F3D-4403-8F14-06D79BB9CC7C}"/>
            </c:ext>
          </c:extLst>
        </c:ser>
        <c:ser>
          <c:idx val="1"/>
          <c:order val="1"/>
          <c:tx>
            <c:strRef>
              <c:f>'[composite index KORBA.xlsx]Sheet2'!$B$16</c:f>
              <c:strCache>
                <c:ptCount val="1"/>
                <c:pt idx="0">
                  <c:v>Equipment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'[composite index KORBA.xlsx]Sheet2'!$C$14:$F$14</c:f>
              <c:strCache>
                <c:ptCount val="4"/>
                <c:pt idx="0">
                  <c:v>PHC</c:v>
                </c:pt>
                <c:pt idx="1">
                  <c:v>CHC</c:v>
                </c:pt>
                <c:pt idx="2">
                  <c:v>DH</c:v>
                </c:pt>
                <c:pt idx="3">
                  <c:v>MEDICAL COLLEGE</c:v>
                </c:pt>
              </c:strCache>
            </c:strRef>
          </c:cat>
          <c:val>
            <c:numRef>
              <c:f>'[composite index KORBA.xlsx]Sheet2'!$C$16:$F$16</c:f>
              <c:numCache>
                <c:formatCode>0%</c:formatCode>
                <c:ptCount val="4"/>
                <c:pt idx="0" formatCode="0.00%">
                  <c:v>0.45800000000000002</c:v>
                </c:pt>
                <c:pt idx="1">
                  <c:v>0.53</c:v>
                </c:pt>
                <c:pt idx="2" formatCode="0.00%">
                  <c:v>0.72099999999999997</c:v>
                </c:pt>
                <c:pt idx="3">
                  <c:v>0.88</c:v>
                </c:pt>
              </c:numCache>
            </c:numRef>
          </c:val>
          <c:extLst>
            <c:ext xmlns:c16="http://schemas.microsoft.com/office/drawing/2014/chart" uri="{C3380CC4-5D6E-409C-BE32-E72D297353CC}">
              <c16:uniqueId val="{00000001-7F3D-4403-8F14-06D79BB9CC7C}"/>
            </c:ext>
          </c:extLst>
        </c:ser>
        <c:ser>
          <c:idx val="2"/>
          <c:order val="2"/>
          <c:tx>
            <c:strRef>
              <c:f>'[composite index KORBA.xlsx]Sheet2'!$B$17</c:f>
              <c:strCache>
                <c:ptCount val="1"/>
                <c:pt idx="0">
                  <c:v>Diagnostic Facility</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'[composite index KORBA.xlsx]Sheet2'!$C$14:$F$14</c:f>
              <c:strCache>
                <c:ptCount val="4"/>
                <c:pt idx="0">
                  <c:v>PHC</c:v>
                </c:pt>
                <c:pt idx="1">
                  <c:v>CHC</c:v>
                </c:pt>
                <c:pt idx="2">
                  <c:v>DH</c:v>
                </c:pt>
                <c:pt idx="3">
                  <c:v>MEDICAL COLLEGE</c:v>
                </c:pt>
              </c:strCache>
            </c:strRef>
          </c:cat>
          <c:val>
            <c:numRef>
              <c:f>'[composite index KORBA.xlsx]Sheet2'!$C$17:$F$17</c:f>
              <c:numCache>
                <c:formatCode>0%</c:formatCode>
                <c:ptCount val="4"/>
                <c:pt idx="0" formatCode="0.00%">
                  <c:v>0.255</c:v>
                </c:pt>
                <c:pt idx="1">
                  <c:v>0.35</c:v>
                </c:pt>
                <c:pt idx="2" formatCode="0.00%">
                  <c:v>0.66700000000000004</c:v>
                </c:pt>
                <c:pt idx="3">
                  <c:v>1</c:v>
                </c:pt>
              </c:numCache>
            </c:numRef>
          </c:val>
          <c:extLst>
            <c:ext xmlns:c16="http://schemas.microsoft.com/office/drawing/2014/chart" uri="{C3380CC4-5D6E-409C-BE32-E72D297353CC}">
              <c16:uniqueId val="{00000002-7F3D-4403-8F14-06D79BB9CC7C}"/>
            </c:ext>
          </c:extLst>
        </c:ser>
        <c:ser>
          <c:idx val="3"/>
          <c:order val="3"/>
          <c:tx>
            <c:strRef>
              <c:f>'[composite index KORBA.xlsx]Sheet2'!$B$18</c:f>
              <c:strCache>
                <c:ptCount val="1"/>
                <c:pt idx="0">
                  <c:v>Drugs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'[composite index KORBA.xlsx]Sheet2'!$C$14:$F$14</c:f>
              <c:strCache>
                <c:ptCount val="4"/>
                <c:pt idx="0">
                  <c:v>PHC</c:v>
                </c:pt>
                <c:pt idx="1">
                  <c:v>CHC</c:v>
                </c:pt>
                <c:pt idx="2">
                  <c:v>DH</c:v>
                </c:pt>
                <c:pt idx="3">
                  <c:v>MEDICAL COLLEGE</c:v>
                </c:pt>
              </c:strCache>
            </c:strRef>
          </c:cat>
          <c:val>
            <c:numRef>
              <c:f>'[composite index KORBA.xlsx]Sheet2'!$C$18:$F$18</c:f>
              <c:numCache>
                <c:formatCode>0%</c:formatCode>
                <c:ptCount val="4"/>
                <c:pt idx="0" formatCode="0.00%">
                  <c:v>0.55559999999999998</c:v>
                </c:pt>
                <c:pt idx="1">
                  <c:v>0.78</c:v>
                </c:pt>
                <c:pt idx="2">
                  <c:v>1</c:v>
                </c:pt>
                <c:pt idx="3">
                  <c:v>1</c:v>
                </c:pt>
              </c:numCache>
            </c:numRef>
          </c:val>
          <c:extLst>
            <c:ext xmlns:c16="http://schemas.microsoft.com/office/drawing/2014/chart" uri="{C3380CC4-5D6E-409C-BE32-E72D297353CC}">
              <c16:uniqueId val="{00000003-7F3D-4403-8F14-06D79BB9CC7C}"/>
            </c:ext>
          </c:extLst>
        </c:ser>
        <c:dLbls>
          <c:dLblPos val="inEnd"/>
          <c:showLegendKey val="0"/>
          <c:showVal val="1"/>
          <c:showCatName val="0"/>
          <c:showSerName val="0"/>
          <c:showPercent val="0"/>
          <c:showBubbleSize val="0"/>
        </c:dLbls>
        <c:gapWidth val="65"/>
        <c:axId val="402549296"/>
        <c:axId val="402547696"/>
      </c:barChart>
      <c:catAx>
        <c:axId val="4025492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402547696"/>
        <c:crosses val="autoZero"/>
        <c:auto val="1"/>
        <c:lblAlgn val="ctr"/>
        <c:lblOffset val="100"/>
        <c:noMultiLvlLbl val="0"/>
      </c:catAx>
      <c:valAx>
        <c:axId val="40254769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402549296"/>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1197" b="0" i="0" u="none" strike="noStrike" kern="1200" baseline="0">
                <a:solidFill>
                  <a:schemeClr val="dk1">
                    <a:lumMod val="75000"/>
                    <a:lumOff val="25000"/>
                  </a:schemeClr>
                </a:solidFill>
                <a:latin typeface="+mn-lt"/>
                <a:ea typeface="+mn-ea"/>
                <a:cs typeface="+mn-cs"/>
              </a:defRPr>
            </a:pPr>
            <a:endParaRPr lang="en-US"/>
          </a:p>
        </c:txPr>
      </c:dTable>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Other information</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YES </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Survelliance among the community for early identification of health threats associated with air pollution?    </c:v>
                </c:pt>
                <c:pt idx="1">
                  <c:v>Activities or education performed to make people understand the impacts of air pollution?              </c:v>
                </c:pt>
                <c:pt idx="2">
                  <c:v>Has the institution assured training / trainings for the health workers on investigation and management of respiratory health in association with air pollution ?</c:v>
                </c:pt>
                <c:pt idx="3">
                  <c:v>Is there a provision for 24*7hr. Ambulance service?</c:v>
                </c:pt>
                <c:pt idx="4">
                  <c:v>Are patients records filed for follow up care and reference for future purpose ?</c:v>
                </c:pt>
                <c:pt idx="5">
                  <c:v>Is the facility opened for 24hrs ?</c:v>
                </c:pt>
              </c:strCache>
            </c:strRef>
          </c:cat>
          <c:val>
            <c:numRef>
              <c:f>Sheet1!$B$2:$B$7</c:f>
              <c:numCache>
                <c:formatCode>General</c:formatCode>
                <c:ptCount val="6"/>
                <c:pt idx="0">
                  <c:v>9</c:v>
                </c:pt>
                <c:pt idx="1">
                  <c:v>10</c:v>
                </c:pt>
                <c:pt idx="2">
                  <c:v>2</c:v>
                </c:pt>
                <c:pt idx="3">
                  <c:v>22</c:v>
                </c:pt>
                <c:pt idx="4">
                  <c:v>44</c:v>
                </c:pt>
                <c:pt idx="5">
                  <c:v>51</c:v>
                </c:pt>
              </c:numCache>
            </c:numRef>
          </c:val>
          <c:extLst>
            <c:ext xmlns:c16="http://schemas.microsoft.com/office/drawing/2014/chart" uri="{C3380CC4-5D6E-409C-BE32-E72D297353CC}">
              <c16:uniqueId val="{00000000-9930-42C9-ACD3-CCB7F720444C}"/>
            </c:ext>
          </c:extLst>
        </c:ser>
        <c:ser>
          <c:idx val="1"/>
          <c:order val="1"/>
          <c:tx>
            <c:strRef>
              <c:f>Sheet1!$C$1</c:f>
              <c:strCache>
                <c:ptCount val="1"/>
                <c:pt idx="0">
                  <c:v>No </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Survelliance among the community for early identification of health threats associated with air pollution?    </c:v>
                </c:pt>
                <c:pt idx="1">
                  <c:v>Activities or education performed to make people understand the impacts of air pollution?              </c:v>
                </c:pt>
                <c:pt idx="2">
                  <c:v>Has the institution assured training / trainings for the health workers on investigation and management of respiratory health in association with air pollution ?</c:v>
                </c:pt>
                <c:pt idx="3">
                  <c:v>Is there a provision for 24*7hr. Ambulance service?</c:v>
                </c:pt>
                <c:pt idx="4">
                  <c:v>Are patients records filed for follow up care and reference for future purpose ?</c:v>
                </c:pt>
                <c:pt idx="5">
                  <c:v>Is the facility opened for 24hrs ?</c:v>
                </c:pt>
              </c:strCache>
            </c:strRef>
          </c:cat>
          <c:val>
            <c:numRef>
              <c:f>Sheet1!$C$2:$C$7</c:f>
              <c:numCache>
                <c:formatCode>General</c:formatCode>
                <c:ptCount val="6"/>
                <c:pt idx="0">
                  <c:v>47</c:v>
                </c:pt>
                <c:pt idx="1">
                  <c:v>46</c:v>
                </c:pt>
                <c:pt idx="2">
                  <c:v>54</c:v>
                </c:pt>
                <c:pt idx="3">
                  <c:v>34</c:v>
                </c:pt>
                <c:pt idx="4">
                  <c:v>12</c:v>
                </c:pt>
                <c:pt idx="5">
                  <c:v>5</c:v>
                </c:pt>
              </c:numCache>
            </c:numRef>
          </c:val>
          <c:extLst>
            <c:ext xmlns:c16="http://schemas.microsoft.com/office/drawing/2014/chart" uri="{C3380CC4-5D6E-409C-BE32-E72D297353CC}">
              <c16:uniqueId val="{00000001-9930-42C9-ACD3-CCB7F720444C}"/>
            </c:ext>
          </c:extLst>
        </c:ser>
        <c:dLbls>
          <c:dLblPos val="inEnd"/>
          <c:showLegendKey val="0"/>
          <c:showVal val="1"/>
          <c:showCatName val="0"/>
          <c:showSerName val="0"/>
          <c:showPercent val="0"/>
          <c:showBubbleSize val="0"/>
        </c:dLbls>
        <c:gapWidth val="65"/>
        <c:axId val="463076880"/>
        <c:axId val="463077200"/>
      </c:barChart>
      <c:catAx>
        <c:axId val="46307688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463077200"/>
        <c:crosses val="autoZero"/>
        <c:auto val="1"/>
        <c:lblAlgn val="ctr"/>
        <c:lblOffset val="100"/>
        <c:noMultiLvlLbl val="0"/>
      </c:catAx>
      <c:valAx>
        <c:axId val="46307720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46307688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F4412-78B3-4687-98B0-B0072A56BB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C672FDC-161E-4379-8030-0415AE2CB6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1312B3C-8632-4397-82BD-09E90A20971A}"/>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61D444D2-B90B-4D99-A01C-EB9059D418C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9F3C96-B68B-4357-8AC7-F008C243EB31}"/>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1449045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6618C-49F1-4C26-BD84-9CA68D0A170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D9985B3-0769-43C8-86EE-C0DF955EAE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1BA00CB-B85B-4229-B95C-E72A743CCB68}"/>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2F4E8A98-A8F9-4FC3-A9EF-5E5E8A3AAFE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FF5DEF3-8B79-4DDD-847B-2C82DF12AD71}"/>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35744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13B311-CBCF-43DC-8A1A-93A2DCBFF0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42E2F00-E9CF-49D2-AD17-F317624D0C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B09A93E-57E5-42C8-A500-CA0689637F0A}"/>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6B62F576-B953-4BBC-AF96-489B3A06EE3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4086244-F465-4D06-9239-E34C9E337E23}"/>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3076524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DC734-3A11-42B9-86C1-77DB2F3D251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B3A7B6E-27C8-49C8-848D-82E68D5DDF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630AE6-4F57-4EC5-8B3C-FC65B63075FA}"/>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1325F0D9-AA22-4C55-A569-3FEE7311469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2235F92-55A9-4230-BEE7-E08D4B8201CF}"/>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560539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2278-3537-406D-BB86-811BE1A18F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852EF75-4F41-4251-B0A3-ABEA06BC07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FE44B5-634A-4D3E-8FE3-CF3203AC61A6}"/>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E5A9D51B-E3BF-45DD-A24F-589C7E1AC3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CED18D7-EC28-4D7B-B643-E94AC4367621}"/>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329543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0FF76-2879-47CF-B15B-4293D596CBF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729CEE8-ACD7-407B-8A48-EF37D3F5D3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E375C0D-0769-464E-809D-0340300739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B053AED-655E-4543-AE8B-14F1E6C0078E}"/>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6" name="Footer Placeholder 5">
            <a:extLst>
              <a:ext uri="{FF2B5EF4-FFF2-40B4-BE49-F238E27FC236}">
                <a16:creationId xmlns:a16="http://schemas.microsoft.com/office/drawing/2014/main" id="{816817BD-1B5A-4453-B467-E7902E8FF30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248816A-E303-4DC7-847E-0A9F1A1EE579}"/>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285344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2286-8830-4655-B3CC-06CD4C47484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3242BBA-1958-480A-9C33-F565249874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229B4C-6F3F-47AA-B226-85AB18DBD5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D523DE7-39BC-4A8D-9350-BB70E79757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F10495-1223-4574-962F-78375D33B2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11B522A-211F-4CAA-85B2-12940BACAD1C}"/>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8" name="Footer Placeholder 7">
            <a:extLst>
              <a:ext uri="{FF2B5EF4-FFF2-40B4-BE49-F238E27FC236}">
                <a16:creationId xmlns:a16="http://schemas.microsoft.com/office/drawing/2014/main" id="{D4653CE8-2C48-4789-A6DE-05C98DE71D5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B8B7F25-577E-4608-89C6-42B3EFD659DB}"/>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3032334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C650-29D2-499B-8EF9-F23A01597B5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C122230-3035-4778-AE17-44117F576B52}"/>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4" name="Footer Placeholder 3">
            <a:extLst>
              <a:ext uri="{FF2B5EF4-FFF2-40B4-BE49-F238E27FC236}">
                <a16:creationId xmlns:a16="http://schemas.microsoft.com/office/drawing/2014/main" id="{2EDE737C-72D8-425F-A778-1E9388ADA3E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44E38015-5C0B-49F2-A9AB-F29E2579CDF8}"/>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118682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99E87F-B60F-4031-B092-C5D54EDC25FC}"/>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3" name="Footer Placeholder 2">
            <a:extLst>
              <a:ext uri="{FF2B5EF4-FFF2-40B4-BE49-F238E27FC236}">
                <a16:creationId xmlns:a16="http://schemas.microsoft.com/office/drawing/2014/main" id="{D3712190-5CFE-4AB3-877B-FA3B08AA5EB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CC3AF3A-F6EC-45CC-9F92-D0E586C7298C}"/>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350540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47BC4-A7ED-4A93-B0D7-197875952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F572D26-8B2F-448E-B445-139A6738FF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86F70C3-E5ED-4A37-A9F7-BFC505FD4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309E4-819E-4EB9-88E1-055F8A73B38A}"/>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6" name="Footer Placeholder 5">
            <a:extLst>
              <a:ext uri="{FF2B5EF4-FFF2-40B4-BE49-F238E27FC236}">
                <a16:creationId xmlns:a16="http://schemas.microsoft.com/office/drawing/2014/main" id="{30E024EF-17CD-464D-BE3E-1EA6860D8BC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E026F31-36B7-4391-91BA-CBFCD7063838}"/>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414995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EAB3C-9E23-4B06-8560-83D6BE6645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AAF8A9D-7E0D-4D12-81CB-9E82179EF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67AC9B8-E523-4139-B31A-BD8DA39ACA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3B1DD1-D8D9-458D-8DE2-C40FF28F0D31}"/>
              </a:ext>
            </a:extLst>
          </p:cNvPr>
          <p:cNvSpPr>
            <a:spLocks noGrp="1"/>
          </p:cNvSpPr>
          <p:nvPr>
            <p:ph type="dt" sz="half" idx="10"/>
          </p:nvPr>
        </p:nvSpPr>
        <p:spPr/>
        <p:txBody>
          <a:bodyPr/>
          <a:lstStyle/>
          <a:p>
            <a:fld id="{2CBB4198-77FA-47D0-93DE-D19F8DBE6A74}" type="datetimeFigureOut">
              <a:rPr lang="en-IN" smtClean="0"/>
              <a:t>10-06-2021</a:t>
            </a:fld>
            <a:endParaRPr lang="en-IN"/>
          </a:p>
        </p:txBody>
      </p:sp>
      <p:sp>
        <p:nvSpPr>
          <p:cNvPr id="6" name="Footer Placeholder 5">
            <a:extLst>
              <a:ext uri="{FF2B5EF4-FFF2-40B4-BE49-F238E27FC236}">
                <a16:creationId xmlns:a16="http://schemas.microsoft.com/office/drawing/2014/main" id="{92265AE7-E0E2-46A7-B8A9-38E2478F3C9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0CFEF0B-B65F-4814-9E13-2FAE93211001}"/>
              </a:ext>
            </a:extLst>
          </p:cNvPr>
          <p:cNvSpPr>
            <a:spLocks noGrp="1"/>
          </p:cNvSpPr>
          <p:nvPr>
            <p:ph type="sldNum" sz="quarter" idx="12"/>
          </p:nvPr>
        </p:nvSpPr>
        <p:spPr/>
        <p:txBody>
          <a:bodyPr/>
          <a:lstStyle/>
          <a:p>
            <a:fld id="{2BA9DF46-A2BF-402F-897A-D6323EBC6FEF}" type="slidenum">
              <a:rPr lang="en-IN" smtClean="0"/>
              <a:t>‹#›</a:t>
            </a:fld>
            <a:endParaRPr lang="en-IN"/>
          </a:p>
        </p:txBody>
      </p:sp>
    </p:spTree>
    <p:extLst>
      <p:ext uri="{BB962C8B-B14F-4D97-AF65-F5344CB8AC3E}">
        <p14:creationId xmlns:p14="http://schemas.microsoft.com/office/powerpoint/2010/main" val="1234002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DC3C67-DD56-483D-A279-50E95F5801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C3297FE-8FB2-413C-B73A-2942B8174D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D943DD-F752-4148-A573-F3A9257A4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B4198-77FA-47D0-93DE-D19F8DBE6A74}" type="datetimeFigureOut">
              <a:rPr lang="en-IN" smtClean="0"/>
              <a:t>10-06-2021</a:t>
            </a:fld>
            <a:endParaRPr lang="en-IN"/>
          </a:p>
        </p:txBody>
      </p:sp>
      <p:sp>
        <p:nvSpPr>
          <p:cNvPr id="5" name="Footer Placeholder 4">
            <a:extLst>
              <a:ext uri="{FF2B5EF4-FFF2-40B4-BE49-F238E27FC236}">
                <a16:creationId xmlns:a16="http://schemas.microsoft.com/office/drawing/2014/main" id="{BF3C685B-2EB5-4634-A600-635896DE33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39A4766-F7BC-4822-9329-5C454714D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A9DF46-A2BF-402F-897A-D6323EBC6FEF}" type="slidenum">
              <a:rPr lang="en-IN" smtClean="0"/>
              <a:t>‹#›</a:t>
            </a:fld>
            <a:endParaRPr lang="en-IN"/>
          </a:p>
        </p:txBody>
      </p:sp>
    </p:spTree>
    <p:extLst>
      <p:ext uri="{BB962C8B-B14F-4D97-AF65-F5344CB8AC3E}">
        <p14:creationId xmlns:p14="http://schemas.microsoft.com/office/powerpoint/2010/main" val="26625593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F42F0B-2198-4E70-8563-1372C44A3EE0}"/>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F4E6D83-7279-403B-BEA6-3EDE028FD6B7}"/>
              </a:ext>
            </a:extLst>
          </p:cNvPr>
          <p:cNvSpPr txBox="1"/>
          <p:nvPr/>
        </p:nvSpPr>
        <p:spPr>
          <a:xfrm>
            <a:off x="265043" y="5261114"/>
            <a:ext cx="4055166" cy="1200329"/>
          </a:xfrm>
          <a:prstGeom prst="rect">
            <a:avLst/>
          </a:prstGeom>
          <a:noFill/>
          <a:ln>
            <a:solidFill>
              <a:schemeClr val="bg1"/>
            </a:solidFill>
          </a:ln>
        </p:spPr>
        <p:txBody>
          <a:bodyPr wrap="square" rtlCol="0">
            <a:spAutoFit/>
          </a:bodyPr>
          <a:lstStyle/>
          <a:p>
            <a:r>
              <a:rPr lang="en-US" b="1" dirty="0">
                <a:solidFill>
                  <a:schemeClr val="bg1"/>
                </a:solidFill>
              </a:rPr>
              <a:t>Guided By </a:t>
            </a:r>
          </a:p>
          <a:p>
            <a:endParaRPr lang="en-US" b="1" dirty="0">
              <a:solidFill>
                <a:schemeClr val="bg1"/>
              </a:solidFill>
            </a:endParaRPr>
          </a:p>
          <a:p>
            <a:r>
              <a:rPr lang="en-US" b="1" dirty="0">
                <a:solidFill>
                  <a:schemeClr val="bg1"/>
                </a:solidFill>
              </a:rPr>
              <a:t>Dr Pankaj Talreja</a:t>
            </a:r>
          </a:p>
          <a:p>
            <a:r>
              <a:rPr lang="en-US" b="1" dirty="0">
                <a:solidFill>
                  <a:schemeClr val="bg1"/>
                </a:solidFill>
              </a:rPr>
              <a:t>Miss Punita Kumar </a:t>
            </a:r>
          </a:p>
        </p:txBody>
      </p:sp>
    </p:spTree>
    <p:extLst>
      <p:ext uri="{BB962C8B-B14F-4D97-AF65-F5344CB8AC3E}">
        <p14:creationId xmlns:p14="http://schemas.microsoft.com/office/powerpoint/2010/main" val="3105348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BEE15-7B9D-4111-A17B-56EB6A9CD5DF}"/>
              </a:ext>
            </a:extLst>
          </p:cNvPr>
          <p:cNvSpPr>
            <a:spLocks noGrp="1"/>
          </p:cNvSpPr>
          <p:nvPr>
            <p:ph type="title"/>
          </p:nvPr>
        </p:nvSpPr>
        <p:spPr>
          <a:solidFill>
            <a:schemeClr val="bg1">
              <a:alpha val="62000"/>
            </a:schemeClr>
          </a:solidFill>
        </p:spPr>
        <p:txBody>
          <a:bodyPr/>
          <a:lstStyle/>
          <a:p>
            <a:r>
              <a:rPr lang="en-US" dirty="0"/>
              <a:t>Recommendations.</a:t>
            </a:r>
            <a:endParaRPr lang="en-IN" dirty="0"/>
          </a:p>
        </p:txBody>
      </p:sp>
      <p:sp>
        <p:nvSpPr>
          <p:cNvPr id="3" name="Content Placeholder 2">
            <a:extLst>
              <a:ext uri="{FF2B5EF4-FFF2-40B4-BE49-F238E27FC236}">
                <a16:creationId xmlns:a16="http://schemas.microsoft.com/office/drawing/2014/main" id="{3BB44E89-A539-49F6-8BF3-F28F755233D7}"/>
              </a:ext>
            </a:extLst>
          </p:cNvPr>
          <p:cNvSpPr>
            <a:spLocks noGrp="1"/>
          </p:cNvSpPr>
          <p:nvPr>
            <p:ph idx="1"/>
          </p:nvPr>
        </p:nvSpPr>
        <p:spPr>
          <a:solidFill>
            <a:schemeClr val="bg1">
              <a:alpha val="62000"/>
            </a:schemeClr>
          </a:solidFill>
        </p:spPr>
        <p:txBody>
          <a:bodyPr>
            <a:normAutofit/>
          </a:bodyPr>
          <a:lstStyle/>
          <a:p>
            <a:r>
              <a:rPr lang="en-US" dirty="0"/>
              <a:t>Manual PFT should be made available at the PHC and Digital spirometer at </a:t>
            </a:r>
            <a:r>
              <a:rPr lang="en-US"/>
              <a:t>CHCs and District </a:t>
            </a:r>
            <a:r>
              <a:rPr lang="en-US" dirty="0"/>
              <a:t>hospitals for early screening of illnesses.</a:t>
            </a:r>
          </a:p>
          <a:p>
            <a:r>
              <a:rPr lang="en-US" dirty="0"/>
              <a:t>IEC materials should be distributed to all the Public health facilities. </a:t>
            </a:r>
          </a:p>
          <a:p>
            <a:r>
              <a:rPr lang="en-US" dirty="0"/>
              <a:t>Trainings related to air pollution should be given to Healthcare staff for the early diagnosis of respiratory diseases.</a:t>
            </a:r>
          </a:p>
          <a:p>
            <a:r>
              <a:rPr lang="en-US" dirty="0"/>
              <a:t>There should be regular screening of respiratory illnesses.</a:t>
            </a:r>
          </a:p>
          <a:p>
            <a:pPr marL="0" indent="0">
              <a:buNone/>
            </a:pPr>
            <a:endParaRPr lang="en-US" dirty="0"/>
          </a:p>
          <a:p>
            <a:endParaRPr lang="en-IN" dirty="0"/>
          </a:p>
        </p:txBody>
      </p:sp>
    </p:spTree>
    <p:extLst>
      <p:ext uri="{BB962C8B-B14F-4D97-AF65-F5344CB8AC3E}">
        <p14:creationId xmlns:p14="http://schemas.microsoft.com/office/powerpoint/2010/main" val="108800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D89C97-6599-4856-AAFA-9170D4C2F177}"/>
              </a:ext>
            </a:extLst>
          </p:cNvPr>
          <p:cNvPicPr>
            <a:picLocks noChangeAspect="1"/>
          </p:cNvPicPr>
          <p:nvPr/>
        </p:nvPicPr>
        <p:blipFill rotWithShape="1">
          <a:blip r:embed="rId2">
            <a:extLst>
              <a:ext uri="{28A0092B-C50C-407E-A947-70E740481C1C}">
                <a14:useLocalDpi xmlns:a14="http://schemas.microsoft.com/office/drawing/2010/main" val="0"/>
              </a:ext>
            </a:extLst>
          </a:blip>
          <a:srcRect t="15359"/>
          <a:stretch/>
        </p:blipFill>
        <p:spPr>
          <a:xfrm>
            <a:off x="0" y="0"/>
            <a:ext cx="12192001" cy="6858000"/>
          </a:xfrm>
          <a:prstGeom prst="rect">
            <a:avLst/>
          </a:prstGeom>
        </p:spPr>
      </p:pic>
      <p:graphicFrame>
        <p:nvGraphicFramePr>
          <p:cNvPr id="3" name="Table 3">
            <a:extLst>
              <a:ext uri="{FF2B5EF4-FFF2-40B4-BE49-F238E27FC236}">
                <a16:creationId xmlns:a16="http://schemas.microsoft.com/office/drawing/2014/main" id="{2631DA24-E2C3-42F9-A42D-4CD8FD22A19A}"/>
              </a:ext>
            </a:extLst>
          </p:cNvPr>
          <p:cNvGraphicFramePr>
            <a:graphicFrameLocks noGrp="1"/>
          </p:cNvGraphicFramePr>
          <p:nvPr>
            <p:extLst>
              <p:ext uri="{D42A27DB-BD31-4B8C-83A1-F6EECF244321}">
                <p14:modId xmlns:p14="http://schemas.microsoft.com/office/powerpoint/2010/main" val="2499240109"/>
              </p:ext>
            </p:extLst>
          </p:nvPr>
        </p:nvGraphicFramePr>
        <p:xfrm>
          <a:off x="0" y="3115060"/>
          <a:ext cx="12192000" cy="34686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560065090"/>
                    </a:ext>
                  </a:extLst>
                </a:gridCol>
                <a:gridCol w="3048000">
                  <a:extLst>
                    <a:ext uri="{9D8B030D-6E8A-4147-A177-3AD203B41FA5}">
                      <a16:colId xmlns:a16="http://schemas.microsoft.com/office/drawing/2014/main" val="447110046"/>
                    </a:ext>
                  </a:extLst>
                </a:gridCol>
                <a:gridCol w="3048000">
                  <a:extLst>
                    <a:ext uri="{9D8B030D-6E8A-4147-A177-3AD203B41FA5}">
                      <a16:colId xmlns:a16="http://schemas.microsoft.com/office/drawing/2014/main" val="3128580766"/>
                    </a:ext>
                  </a:extLst>
                </a:gridCol>
                <a:gridCol w="3048000">
                  <a:extLst>
                    <a:ext uri="{9D8B030D-6E8A-4147-A177-3AD203B41FA5}">
                      <a16:colId xmlns:a16="http://schemas.microsoft.com/office/drawing/2014/main" val="523502647"/>
                    </a:ext>
                  </a:extLst>
                </a:gridCol>
              </a:tblGrid>
              <a:tr h="850536">
                <a:tc gridSpan="4">
                  <a:txBody>
                    <a:bodyPr/>
                    <a:lstStyle/>
                    <a:p>
                      <a:pPr algn="ctr" fontAlgn="ctr"/>
                      <a:r>
                        <a:rPr lang="en-US" sz="1800" b="1" dirty="0">
                          <a:solidFill>
                            <a:srgbClr val="000000"/>
                          </a:solidFill>
                          <a:effectLst/>
                          <a:latin typeface="Calibri" panose="020F0502020204030204" pitchFamily="34" charset="0"/>
                        </a:rPr>
                        <a:t> 2Program Outcomes (rate how your course addresses the POs by giving a score of 1,2,3-                          </a:t>
                      </a:r>
                      <a:br>
                        <a:rPr lang="en-US" sz="1800" b="1" dirty="0">
                          <a:solidFill>
                            <a:srgbClr val="000000"/>
                          </a:solidFill>
                          <a:effectLst/>
                          <a:latin typeface="Calibri" panose="020F0502020204030204" pitchFamily="34" charset="0"/>
                        </a:rPr>
                      </a:br>
                      <a:r>
                        <a:rPr lang="en-US" sz="1800" b="1" dirty="0">
                          <a:solidFill>
                            <a:srgbClr val="000000"/>
                          </a:solidFill>
                          <a:effectLst/>
                          <a:latin typeface="Calibri" panose="020F0502020204030204" pitchFamily="34" charset="0"/>
                        </a:rPr>
                        <a:t> 1: Slight (Low) 2: Moderate (Medium) 3: Substantial (High)</a:t>
                      </a:r>
                    </a:p>
                  </a:txBody>
                  <a:tcPr marL="9525" marR="9525" marT="9525"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469086721"/>
                  </a:ext>
                </a:extLst>
              </a:tr>
              <a:tr h="916919">
                <a:tc>
                  <a:txBody>
                    <a:bodyPr/>
                    <a:lstStyle/>
                    <a:p>
                      <a:pPr algn="l" fontAlgn="ctr"/>
                      <a:r>
                        <a:rPr lang="en-US" sz="800" b="1" dirty="0">
                          <a:solidFill>
                            <a:srgbClr val="464646"/>
                          </a:solidFill>
                          <a:effectLst/>
                          <a:latin typeface="Calibri" panose="020F0502020204030204" pitchFamily="34" charset="0"/>
                        </a:rPr>
                        <a:t>1. </a:t>
                      </a:r>
                      <a:r>
                        <a:rPr lang="en-US" sz="1800" b="1" dirty="0">
                          <a:solidFill>
                            <a:srgbClr val="464646"/>
                          </a:solidFill>
                          <a:effectLst/>
                          <a:latin typeface="Calibri" panose="020F0502020204030204" pitchFamily="34" charset="0"/>
                        </a:rPr>
                        <a:t>Internalize the concepts of management such as healthcare delivery system, strategic planning, HR, marketing, finance and operations</a:t>
                      </a:r>
                    </a:p>
                  </a:txBody>
                  <a:tcPr marL="85725" marR="9525" marT="9525" anchor="ctr"/>
                </a:tc>
                <a:tc>
                  <a:txBody>
                    <a:bodyPr/>
                    <a:lstStyle/>
                    <a:p>
                      <a:pPr algn="l" fontAlgn="ctr"/>
                      <a:r>
                        <a:rPr lang="en-US" sz="1800" b="1" dirty="0">
                          <a:solidFill>
                            <a:srgbClr val="464646"/>
                          </a:solidFill>
                          <a:effectLst/>
                          <a:latin typeface="Calibri" panose="020F0502020204030204" pitchFamily="34" charset="0"/>
                        </a:rPr>
                        <a:t>2. Apply knowledge of research and management techniques and functions in an integrated manner in healthcare set up</a:t>
                      </a:r>
                    </a:p>
                  </a:txBody>
                  <a:tcPr marL="85725" marR="9525" marT="9525" anchor="ctr"/>
                </a:tc>
                <a:tc>
                  <a:txBody>
                    <a:bodyPr/>
                    <a:lstStyle/>
                    <a:p>
                      <a:pPr algn="l" fontAlgn="ctr"/>
                      <a:r>
                        <a:rPr lang="en-US" sz="1800" b="1">
                          <a:solidFill>
                            <a:srgbClr val="464646"/>
                          </a:solidFill>
                          <a:effectLst/>
                          <a:latin typeface="Calibri" panose="020F0502020204030204" pitchFamily="34" charset="0"/>
                        </a:rPr>
                        <a:t>3. Use appropriate skills to support healthcare organizations to take informed decision in planning, building and managing healthcare organizations</a:t>
                      </a:r>
                    </a:p>
                  </a:txBody>
                  <a:tcPr marL="85725" marR="9525" marT="9525" anchor="ctr"/>
                </a:tc>
                <a:tc>
                  <a:txBody>
                    <a:bodyPr/>
                    <a:lstStyle/>
                    <a:p>
                      <a:pPr algn="l" fontAlgn="ctr"/>
                      <a:r>
                        <a:rPr lang="en-US" sz="1800" b="1" dirty="0">
                          <a:solidFill>
                            <a:srgbClr val="464646"/>
                          </a:solidFill>
                          <a:effectLst/>
                          <a:latin typeface="Calibri" panose="020F0502020204030204" pitchFamily="34" charset="0"/>
                        </a:rPr>
                        <a:t>4. Utilize learning acquired from trainings and practical exposures in real time situations.</a:t>
                      </a:r>
                    </a:p>
                  </a:txBody>
                  <a:tcPr marL="85725" marR="9525" marT="9525" anchor="ctr"/>
                </a:tc>
                <a:extLst>
                  <a:ext uri="{0D108BD9-81ED-4DB2-BD59-A6C34878D82A}">
                    <a16:rowId xmlns:a16="http://schemas.microsoft.com/office/drawing/2014/main" val="807415030"/>
                  </a:ext>
                </a:extLst>
              </a:tr>
              <a:tr h="916919">
                <a:tc>
                  <a:txBody>
                    <a:bodyPr/>
                    <a:lstStyle/>
                    <a:p>
                      <a:pPr algn="l" fontAlgn="ctr"/>
                      <a:r>
                        <a:rPr lang="en-US" sz="1800" b="1" dirty="0">
                          <a:solidFill>
                            <a:srgbClr val="464646"/>
                          </a:solidFill>
                          <a:effectLst/>
                          <a:latin typeface="Calibri" panose="020F0502020204030204" pitchFamily="34" charset="0"/>
                        </a:rPr>
                        <a:t>                        3</a:t>
                      </a:r>
                    </a:p>
                  </a:txBody>
                  <a:tcPr marL="85725" marR="9525" marT="9525" anchor="ctr"/>
                </a:tc>
                <a:tc>
                  <a:txBody>
                    <a:bodyPr/>
                    <a:lstStyle/>
                    <a:p>
                      <a:pPr algn="l" fontAlgn="ctr"/>
                      <a:r>
                        <a:rPr lang="en-US" sz="1800" b="1" dirty="0">
                          <a:solidFill>
                            <a:srgbClr val="464646"/>
                          </a:solidFill>
                          <a:effectLst/>
                          <a:latin typeface="Calibri" panose="020F0502020204030204" pitchFamily="34" charset="0"/>
                        </a:rPr>
                        <a:t>                     2</a:t>
                      </a:r>
                    </a:p>
                  </a:txBody>
                  <a:tcPr marL="85725" marR="9525" marT="9525" anchor="ctr"/>
                </a:tc>
                <a:tc>
                  <a:txBody>
                    <a:bodyPr/>
                    <a:lstStyle/>
                    <a:p>
                      <a:pPr algn="l" fontAlgn="ctr"/>
                      <a:r>
                        <a:rPr lang="en-US" sz="1800" b="1" dirty="0">
                          <a:solidFill>
                            <a:srgbClr val="464646"/>
                          </a:solidFill>
                          <a:effectLst/>
                          <a:latin typeface="Calibri" panose="020F0502020204030204" pitchFamily="34" charset="0"/>
                        </a:rPr>
                        <a:t>                    3</a:t>
                      </a:r>
                    </a:p>
                  </a:txBody>
                  <a:tcPr marL="85725" marR="9525" marT="9525" anchor="ctr"/>
                </a:tc>
                <a:tc>
                  <a:txBody>
                    <a:bodyPr/>
                    <a:lstStyle/>
                    <a:p>
                      <a:pPr algn="l" fontAlgn="ctr"/>
                      <a:r>
                        <a:rPr lang="en-US" sz="1800" b="1">
                          <a:solidFill>
                            <a:srgbClr val="464646"/>
                          </a:solidFill>
                          <a:effectLst/>
                          <a:latin typeface="Calibri" panose="020F0502020204030204" pitchFamily="34" charset="0"/>
                        </a:rPr>
                        <a:t>                      3</a:t>
                      </a:r>
                      <a:endParaRPr lang="en-US" sz="1800" b="1" dirty="0">
                        <a:solidFill>
                          <a:srgbClr val="464646"/>
                        </a:solidFill>
                        <a:effectLst/>
                        <a:latin typeface="Calibri" panose="020F0502020204030204" pitchFamily="34" charset="0"/>
                      </a:endParaRPr>
                    </a:p>
                  </a:txBody>
                  <a:tcPr marL="85725" marR="9525" marT="9525" anchor="ctr"/>
                </a:tc>
                <a:extLst>
                  <a:ext uri="{0D108BD9-81ED-4DB2-BD59-A6C34878D82A}">
                    <a16:rowId xmlns:a16="http://schemas.microsoft.com/office/drawing/2014/main" val="1845888688"/>
                  </a:ext>
                </a:extLst>
              </a:tr>
            </a:tbl>
          </a:graphicData>
        </a:graphic>
      </p:graphicFrame>
    </p:spTree>
    <p:extLst>
      <p:ext uri="{BB962C8B-B14F-4D97-AF65-F5344CB8AC3E}">
        <p14:creationId xmlns:p14="http://schemas.microsoft.com/office/powerpoint/2010/main" val="3333171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EA8AA-245E-4139-858A-D2FA2D948747}"/>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C341BA1F-AACB-4FF2-BB77-BBC31BAD8C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8001"/>
          </a:xfrm>
        </p:spPr>
      </p:pic>
    </p:spTree>
    <p:extLst>
      <p:ext uri="{BB962C8B-B14F-4D97-AF65-F5344CB8AC3E}">
        <p14:creationId xmlns:p14="http://schemas.microsoft.com/office/powerpoint/2010/main" val="266496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37000" b="-3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2498D-33CD-4698-9CD5-89644EBED883}"/>
              </a:ext>
            </a:extLst>
          </p:cNvPr>
          <p:cNvSpPr>
            <a:spLocks noGrp="1"/>
          </p:cNvSpPr>
          <p:nvPr>
            <p:ph type="title"/>
          </p:nvPr>
        </p:nvSpPr>
        <p:spPr>
          <a:xfrm>
            <a:off x="463826" y="47073"/>
            <a:ext cx="10515600" cy="1325563"/>
          </a:xfrm>
        </p:spPr>
        <p:txBody>
          <a:bodyPr/>
          <a:lstStyle/>
          <a:p>
            <a:r>
              <a:rPr lang="en-US" dirty="0"/>
              <a:t>Background</a:t>
            </a:r>
            <a:endParaRPr lang="en-IN" dirty="0"/>
          </a:p>
        </p:txBody>
      </p:sp>
      <p:sp>
        <p:nvSpPr>
          <p:cNvPr id="3" name="Content Placeholder 2">
            <a:extLst>
              <a:ext uri="{FF2B5EF4-FFF2-40B4-BE49-F238E27FC236}">
                <a16:creationId xmlns:a16="http://schemas.microsoft.com/office/drawing/2014/main" id="{E476ECD9-E429-42A6-BA92-6D92A337C2AD}"/>
              </a:ext>
            </a:extLst>
          </p:cNvPr>
          <p:cNvSpPr>
            <a:spLocks noGrp="1"/>
          </p:cNvSpPr>
          <p:nvPr>
            <p:ph idx="1"/>
          </p:nvPr>
        </p:nvSpPr>
        <p:spPr>
          <a:xfrm>
            <a:off x="463826" y="1232452"/>
            <a:ext cx="10889974" cy="4955623"/>
          </a:xfrm>
          <a:solidFill>
            <a:schemeClr val="bg1">
              <a:alpha val="46000"/>
            </a:schemeClr>
          </a:solidFill>
        </p:spPr>
        <p:txBody>
          <a:bodyPr/>
          <a:lstStyle/>
          <a:p>
            <a:r>
              <a:rPr lang="en-IN" sz="1800" b="1" dirty="0">
                <a:effectLst/>
                <a:latin typeface="Times New Roman" panose="02020603050405020304" pitchFamily="18" charset="0"/>
                <a:ea typeface="Times New Roman" panose="02020603050405020304" pitchFamily="18" charset="0"/>
              </a:rPr>
              <a:t>Global situation analysis</a:t>
            </a:r>
          </a:p>
          <a:p>
            <a:r>
              <a:rPr lang="en-IN" sz="1800" dirty="0">
                <a:latin typeface="Times New Roman" panose="02020603050405020304" pitchFamily="18" charset="0"/>
              </a:rPr>
              <a:t>There are 3.2 million deaths due to COPD and 495,000 deaths due to asthma. Overall, prevalent cases of CRDs were 545 million about 50% for COPD and 50% for asthma incident.</a:t>
            </a:r>
          </a:p>
          <a:p>
            <a:r>
              <a:rPr lang="en-IN" sz="1800" dirty="0">
                <a:latin typeface="Times New Roman" panose="02020603050405020304" pitchFamily="18" charset="0"/>
              </a:rPr>
              <a:t>                                                                                                      - According to global burden of disease study</a:t>
            </a:r>
          </a:p>
          <a:p>
            <a:r>
              <a:rPr lang="en-IN" sz="1800" b="1" dirty="0">
                <a:latin typeface="Times New Roman" panose="02020603050405020304" pitchFamily="18" charset="0"/>
              </a:rPr>
              <a:t>Situation analysis of India</a:t>
            </a:r>
          </a:p>
          <a:p>
            <a:r>
              <a:rPr lang="en-IN" sz="1800" dirty="0">
                <a:latin typeface="Times New Roman" panose="02020603050405020304" pitchFamily="18" charset="0"/>
                <a:ea typeface="Times New Roman" panose="02020603050405020304" pitchFamily="18" charset="0"/>
              </a:rPr>
              <a:t>COPD and asthma were responsible for 75% and 20% of the chronic respiratory disease DALYs, Respectively I India in 2016 </a:t>
            </a:r>
          </a:p>
          <a:p>
            <a:r>
              <a:rPr lang="en-IN" sz="1800" dirty="0">
                <a:effectLst/>
                <a:latin typeface="Times New Roman" panose="02020603050405020304" pitchFamily="18" charset="0"/>
                <a:ea typeface="Times New Roman" panose="02020603050405020304" pitchFamily="18" charset="0"/>
              </a:rPr>
              <a:t>                                                                                                       -  According to Lancet study </a:t>
            </a:r>
          </a:p>
          <a:p>
            <a:endParaRPr lang="en-IN" sz="1800" dirty="0">
              <a:latin typeface="Times New Roman" panose="02020603050405020304" pitchFamily="18" charset="0"/>
            </a:endParaRPr>
          </a:p>
          <a:p>
            <a:r>
              <a:rPr lang="en-IN" sz="1800" b="1" dirty="0">
                <a:latin typeface="Times New Roman" panose="02020603050405020304" pitchFamily="18" charset="0"/>
              </a:rPr>
              <a:t>Situation analysis of </a:t>
            </a:r>
            <a:r>
              <a:rPr lang="en-IN" sz="1800" b="1" dirty="0" err="1">
                <a:latin typeface="Times New Roman" panose="02020603050405020304" pitchFamily="18" charset="0"/>
              </a:rPr>
              <a:t>Korba</a:t>
            </a:r>
            <a:r>
              <a:rPr lang="en-IN" sz="1800" b="1" dirty="0">
                <a:latin typeface="Times New Roman" panose="02020603050405020304" pitchFamily="18" charset="0"/>
              </a:rPr>
              <a:t> and Raipur</a:t>
            </a:r>
          </a:p>
          <a:p>
            <a:r>
              <a:rPr lang="en-IN" sz="1800" dirty="0" err="1">
                <a:effectLst/>
                <a:latin typeface="Times New Roman" panose="02020603050405020304" pitchFamily="18" charset="0"/>
                <a:ea typeface="Times New Roman" panose="02020603050405020304" pitchFamily="18" charset="0"/>
              </a:rPr>
              <a:t>Korba</a:t>
            </a:r>
            <a:r>
              <a:rPr lang="en-IN" sz="1800" dirty="0">
                <a:effectLst/>
                <a:latin typeface="Times New Roman" panose="02020603050405020304" pitchFamily="18" charset="0"/>
                <a:ea typeface="Times New Roman" panose="02020603050405020304" pitchFamily="18" charset="0"/>
              </a:rPr>
              <a:t> was ranked fifth in the 'critically polluted environment' category among 88 industrial clusters in a 2009 study conducted by the Central Pollution Control Board (CPCB).</a:t>
            </a:r>
          </a:p>
          <a:p>
            <a:r>
              <a:rPr lang="en-IN" sz="1800" dirty="0">
                <a:effectLst/>
                <a:latin typeface="Times New Roman" panose="02020603050405020304" pitchFamily="18" charset="0"/>
                <a:ea typeface="Times New Roman" panose="02020603050405020304" pitchFamily="18" charset="0"/>
              </a:rPr>
              <a:t>According to the World Health Organization (WHO), 37 Indian cities are among the top 100 cities in the world with the worst PM10 and 2.5 pollution, with Delhi, Raipur, Gwalior, and Lucknow among the top ten </a:t>
            </a:r>
            <a:endParaRPr lang="en-IN" dirty="0"/>
          </a:p>
        </p:txBody>
      </p:sp>
    </p:spTree>
    <p:extLst>
      <p:ext uri="{BB962C8B-B14F-4D97-AF65-F5344CB8AC3E}">
        <p14:creationId xmlns:p14="http://schemas.microsoft.com/office/powerpoint/2010/main" val="1219585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17000" b="-1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231170-79CE-40C7-9D8A-AE7A94D05B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4591" y="291089"/>
            <a:ext cx="3154018" cy="29159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814BB385-EFE9-4D5E-BD33-B191AE567B66}"/>
              </a:ext>
            </a:extLst>
          </p:cNvPr>
          <p:cNvSpPr txBox="1"/>
          <p:nvPr/>
        </p:nvSpPr>
        <p:spPr>
          <a:xfrm>
            <a:off x="246969" y="4320142"/>
            <a:ext cx="9378719" cy="2246769"/>
          </a:xfrm>
          <a:prstGeom prst="rect">
            <a:avLst/>
          </a:prstGeom>
          <a:noFill/>
        </p:spPr>
        <p:txBody>
          <a:bodyPr wrap="square" rtlCol="0">
            <a:spAutoFit/>
          </a:bodyPr>
          <a:lstStyle/>
          <a:p>
            <a:pPr marL="342900" indent="-342900" algn="just">
              <a:buFont typeface="Arial" panose="020B0604020202020204" pitchFamily="34" charset="0"/>
              <a:buChar char="•"/>
            </a:pPr>
            <a:r>
              <a:rPr lang="en-IN" sz="2000" dirty="0"/>
              <a:t>The assessment is permitted by State Health Resource Centre, Chhattisgarh</a:t>
            </a:r>
          </a:p>
          <a:p>
            <a:pPr marL="342900" indent="-342900" algn="just">
              <a:buFont typeface="Arial" panose="020B0604020202020204" pitchFamily="34" charset="0"/>
              <a:buChar char="•"/>
            </a:pPr>
            <a:r>
              <a:rPr lang="en-IN" sz="2000" dirty="0">
                <a:cs typeface="Times New Roman" panose="02020603050405020304" pitchFamily="18" charset="0"/>
              </a:rPr>
              <a:t>State Health Resource Centre, Raipur under Ministry of Health and Family Welfare of Chhattisgarh. </a:t>
            </a:r>
          </a:p>
          <a:p>
            <a:pPr marL="342900" indent="-342900" algn="just">
              <a:buFont typeface="Arial" panose="020B0604020202020204" pitchFamily="34" charset="0"/>
              <a:buChar char="•"/>
            </a:pPr>
            <a:r>
              <a:rPr lang="en-US" sz="2000" i="0" dirty="0">
                <a:effectLst/>
                <a:cs typeface="Times New Roman" panose="02020603050405020304" pitchFamily="18" charset="0"/>
              </a:rPr>
              <a:t>SHRC work as a collaboration between Government and civil society in order to provide necessary technical support to the health department for designing and implementing health sector reforms in the state including community-based health programme.</a:t>
            </a:r>
            <a:endParaRPr lang="en-IN" sz="2000" dirty="0"/>
          </a:p>
        </p:txBody>
      </p:sp>
      <p:sp>
        <p:nvSpPr>
          <p:cNvPr id="12" name="TextBox 11">
            <a:extLst>
              <a:ext uri="{FF2B5EF4-FFF2-40B4-BE49-F238E27FC236}">
                <a16:creationId xmlns:a16="http://schemas.microsoft.com/office/drawing/2014/main" id="{29E3E556-EF60-42BF-800C-ADC18A22374F}"/>
              </a:ext>
            </a:extLst>
          </p:cNvPr>
          <p:cNvSpPr txBox="1"/>
          <p:nvPr/>
        </p:nvSpPr>
        <p:spPr>
          <a:xfrm>
            <a:off x="246969" y="246528"/>
            <a:ext cx="3523173" cy="1631216"/>
          </a:xfrm>
          <a:prstGeom prst="rect">
            <a:avLst/>
          </a:prstGeom>
          <a:noFill/>
        </p:spPr>
        <p:txBody>
          <a:bodyPr wrap="square" rtlCol="0">
            <a:spAutoFit/>
          </a:bodyPr>
          <a:lstStyle/>
          <a:p>
            <a:r>
              <a:rPr lang="en-IN" sz="2000" dirty="0">
                <a:latin typeface="Times New Roman" panose="02020603050405020304" pitchFamily="18" charset="0"/>
                <a:cs typeface="Times New Roman" panose="02020603050405020304" pitchFamily="18" charset="0"/>
              </a:rPr>
              <a:t>State Health Resource Centre,</a:t>
            </a:r>
            <a:r>
              <a:rPr lang="en-IN" sz="2000" b="0" i="0" dirty="0">
                <a:effectLst/>
                <a:latin typeface="Times New Roman" panose="02020603050405020304" pitchFamily="18" charset="0"/>
                <a:cs typeface="Times New Roman" panose="02020603050405020304" pitchFamily="18" charset="0"/>
              </a:rPr>
              <a:t> </a:t>
            </a:r>
          </a:p>
          <a:p>
            <a:r>
              <a:rPr lang="en-IN" sz="2000" b="0" i="0" dirty="0">
                <a:effectLst/>
                <a:latin typeface="Times New Roman" panose="02020603050405020304" pitchFamily="18" charset="0"/>
                <a:cs typeface="Times New Roman" panose="02020603050405020304" pitchFamily="18" charset="0"/>
              </a:rPr>
              <a:t>First Floor, Health Training Centre Building, Bijli Chowk, Kalibadi, Raipur 492001, Chhattisgarh</a:t>
            </a:r>
          </a:p>
        </p:txBody>
      </p:sp>
      <p:sp>
        <p:nvSpPr>
          <p:cNvPr id="14" name="TextBox 13">
            <a:extLst>
              <a:ext uri="{FF2B5EF4-FFF2-40B4-BE49-F238E27FC236}">
                <a16:creationId xmlns:a16="http://schemas.microsoft.com/office/drawing/2014/main" id="{C65EBC11-D8DD-4697-B1DB-64D34C6E7502}"/>
              </a:ext>
            </a:extLst>
          </p:cNvPr>
          <p:cNvSpPr txBox="1"/>
          <p:nvPr/>
        </p:nvSpPr>
        <p:spPr>
          <a:xfrm>
            <a:off x="6869333" y="232201"/>
            <a:ext cx="5322667" cy="3754874"/>
          </a:xfrm>
          <a:prstGeom prst="rect">
            <a:avLst/>
          </a:prstGeom>
          <a:noFill/>
        </p:spPr>
        <p:txBody>
          <a:bodyPr wrap="square" rtlCol="0">
            <a:spAutoFit/>
          </a:bodyPr>
          <a:lstStyle/>
          <a:p>
            <a:pPr marL="342900" indent="-342900">
              <a:buFont typeface="Arial" panose="020B0604020202020204" pitchFamily="34" charset="0"/>
              <a:buChar char="•"/>
            </a:pPr>
            <a:r>
              <a:rPr lang="en-US" sz="2000" b="1" i="0" dirty="0">
                <a:effectLst/>
                <a:latin typeface="Times New Roman" panose="02020603050405020304" pitchFamily="18" charset="0"/>
                <a:cs typeface="Times New Roman" panose="02020603050405020304" pitchFamily="18" charset="0"/>
              </a:rPr>
              <a:t>Vision Statement</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To facilitate attainment of ‘Peoples health in Peoples hands’</a:t>
            </a:r>
          </a:p>
          <a:p>
            <a:pPr marL="285750" indent="-285750">
              <a:buFont typeface="Arial" panose="020B0604020202020204" pitchFamily="34" charset="0"/>
              <a:buChar char="•"/>
            </a:pPr>
            <a:br>
              <a:rPr lang="en-US" b="1" i="0" dirty="0">
                <a:effectLst/>
                <a:latin typeface="Times New Roman" panose="02020603050405020304" pitchFamily="18" charset="0"/>
                <a:cs typeface="Times New Roman" panose="02020603050405020304" pitchFamily="18" charset="0"/>
              </a:rPr>
            </a:br>
            <a:r>
              <a:rPr lang="en-US" sz="2000" b="1" i="0" dirty="0">
                <a:effectLst/>
                <a:latin typeface="Times New Roman" panose="02020603050405020304" pitchFamily="18" charset="0"/>
                <a:cs typeface="Times New Roman" panose="02020603050405020304" pitchFamily="18" charset="0"/>
              </a:rPr>
              <a:t>Mission Statement</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To empower communities, specially women, to</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exercise their right to health and health care</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To facilitate effective health sector</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strengthening with focus on community processes,</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decentralization and quality of care</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To facilitate networking of state and civil society</a:t>
            </a:r>
            <a:br>
              <a:rPr lang="en-US" b="1" i="0" dirty="0">
                <a:effectLst/>
                <a:latin typeface="Times New Roman" panose="02020603050405020304" pitchFamily="18" charset="0"/>
                <a:cs typeface="Times New Roman" panose="02020603050405020304" pitchFamily="18" charset="0"/>
              </a:rPr>
            </a:br>
            <a:r>
              <a:rPr lang="en-US" b="1" i="0" dirty="0">
                <a:effectLst/>
                <a:latin typeface="Times New Roman" panose="02020603050405020304" pitchFamily="18" charset="0"/>
                <a:cs typeface="Times New Roman" panose="02020603050405020304" pitchFamily="18" charset="0"/>
              </a:rPr>
              <a:t>organizations and inter-sectoral convergence</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628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13000" r="-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05C99-2B90-4C39-812C-47BB3C6CB14F}"/>
              </a:ext>
            </a:extLst>
          </p:cNvPr>
          <p:cNvSpPr>
            <a:spLocks noGrp="1"/>
          </p:cNvSpPr>
          <p:nvPr>
            <p:ph type="title"/>
          </p:nvPr>
        </p:nvSpPr>
        <p:spPr>
          <a:xfrm>
            <a:off x="542778" y="1512438"/>
            <a:ext cx="10515600" cy="1004060"/>
          </a:xfrm>
          <a:solidFill>
            <a:schemeClr val="bg1">
              <a:alpha val="52000"/>
            </a:schemeClr>
          </a:solidFill>
        </p:spPr>
        <p:txBody>
          <a:bodyPr>
            <a:normAutofit fontScale="90000"/>
          </a:bodyPr>
          <a:lstStyle/>
          <a:p>
            <a:r>
              <a:rPr lang="en-IN" sz="4400" b="1" u="sng" dirty="0">
                <a:effectLst/>
                <a:latin typeface="Times New Roman" panose="02020603050405020304" pitchFamily="18" charset="0"/>
                <a:ea typeface="Times New Roman" panose="02020603050405020304" pitchFamily="18" charset="0"/>
              </a:rPr>
              <a:t> </a:t>
            </a:r>
            <a:br>
              <a:rPr lang="en-IN" sz="2000" dirty="0">
                <a:effectLst/>
                <a:latin typeface="Times New Roman" panose="02020603050405020304" pitchFamily="18" charset="0"/>
                <a:ea typeface="Times New Roman" panose="02020603050405020304" pitchFamily="18" charset="0"/>
              </a:rPr>
            </a:br>
            <a:r>
              <a:rPr lang="en-IN" sz="2000" dirty="0">
                <a:effectLst/>
                <a:latin typeface="Times New Roman" panose="02020603050405020304" pitchFamily="18" charset="0"/>
                <a:ea typeface="Times New Roman" panose="02020603050405020304" pitchFamily="18" charset="0"/>
              </a:rPr>
              <a:t>To Assess the Public health facility readiness to treat patients of respiratory emergencies in Raipur and </a:t>
            </a:r>
            <a:r>
              <a:rPr lang="en-IN" sz="2000" dirty="0" err="1">
                <a:effectLst/>
                <a:latin typeface="Times New Roman" panose="02020603050405020304" pitchFamily="18" charset="0"/>
                <a:ea typeface="Times New Roman" panose="02020603050405020304" pitchFamily="18" charset="0"/>
              </a:rPr>
              <a:t>Korba</a:t>
            </a:r>
            <a:r>
              <a:rPr lang="en-IN" sz="2000" dirty="0">
                <a:effectLst/>
                <a:latin typeface="Times New Roman" panose="02020603050405020304" pitchFamily="18" charset="0"/>
                <a:ea typeface="Times New Roman" panose="02020603050405020304" pitchFamily="18" charset="0"/>
              </a:rPr>
              <a:t> district of Chhattisgarh</a:t>
            </a:r>
            <a:endParaRPr lang="en-IN" sz="2000" dirty="0"/>
          </a:p>
        </p:txBody>
      </p:sp>
      <p:sp>
        <p:nvSpPr>
          <p:cNvPr id="3" name="Content Placeholder 2">
            <a:extLst>
              <a:ext uri="{FF2B5EF4-FFF2-40B4-BE49-F238E27FC236}">
                <a16:creationId xmlns:a16="http://schemas.microsoft.com/office/drawing/2014/main" id="{9E998E76-AC72-4E23-98E7-28C1F7C9EE33}"/>
              </a:ext>
            </a:extLst>
          </p:cNvPr>
          <p:cNvSpPr>
            <a:spLocks noGrp="1"/>
          </p:cNvSpPr>
          <p:nvPr>
            <p:ph idx="1"/>
          </p:nvPr>
        </p:nvSpPr>
        <p:spPr>
          <a:xfrm>
            <a:off x="542778" y="4581732"/>
            <a:ext cx="10515600" cy="1603375"/>
          </a:xfrm>
          <a:solidFill>
            <a:schemeClr val="bg1">
              <a:alpha val="62000"/>
            </a:schemeClr>
          </a:solidFill>
        </p:spPr>
        <p:txBody>
          <a:bodyPr/>
          <a:lstStyle/>
          <a:p>
            <a:pPr marL="342900" lvl="0" indent="-342900">
              <a:lnSpc>
                <a:spcPct val="115000"/>
              </a:lnSpc>
              <a:buFont typeface="+mj-lt"/>
              <a:buAutoNum type="arabicPeriod"/>
            </a:pPr>
            <a:r>
              <a:rPr lang="en-US" sz="1800" dirty="0">
                <a:effectLst/>
                <a:latin typeface="Times New Roman" panose="02020603050405020304" pitchFamily="18" charset="0"/>
                <a:ea typeface="Times New Roman" panose="02020603050405020304" pitchFamily="18" charset="0"/>
              </a:rPr>
              <a:t>To assess the availability of Drugs, Equipment's and Diagnostic facility to handle respiratory emergencies.</a:t>
            </a:r>
            <a:endParaRPr lang="en-IN"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US" sz="1800" dirty="0">
                <a:effectLst/>
                <a:latin typeface="Times New Roman" panose="02020603050405020304" pitchFamily="18" charset="0"/>
                <a:ea typeface="Times New Roman" panose="02020603050405020304" pitchFamily="18" charset="0"/>
              </a:rPr>
              <a:t>To assess the availability of human resources in association with respiratory health.</a:t>
            </a:r>
            <a:endParaRPr lang="en-IN"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mj-lt"/>
              <a:buAutoNum type="arabicPeriod"/>
            </a:pPr>
            <a:r>
              <a:rPr lang="en-US" sz="1800" dirty="0">
                <a:effectLst/>
                <a:latin typeface="Times New Roman" panose="02020603050405020304" pitchFamily="18" charset="0"/>
                <a:ea typeface="Times New Roman" panose="02020603050405020304" pitchFamily="18" charset="0"/>
              </a:rPr>
              <a:t>To assess community awareness program or training of the staff and community on Respiratory Illnesses</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Title 1">
            <a:extLst>
              <a:ext uri="{FF2B5EF4-FFF2-40B4-BE49-F238E27FC236}">
                <a16:creationId xmlns:a16="http://schemas.microsoft.com/office/drawing/2014/main" id="{2A7E132D-0586-4305-9861-90A24D0B12B6}"/>
              </a:ext>
            </a:extLst>
          </p:cNvPr>
          <p:cNvSpPr txBox="1">
            <a:spLocks/>
          </p:cNvSpPr>
          <p:nvPr/>
        </p:nvSpPr>
        <p:spPr>
          <a:xfrm>
            <a:off x="542778" y="170863"/>
            <a:ext cx="3459379" cy="1004060"/>
          </a:xfrm>
          <a:prstGeom prst="rect">
            <a:avLst/>
          </a:prstGeom>
          <a:solidFill>
            <a:schemeClr val="bg1">
              <a:alpha val="52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u="sng" dirty="0">
                <a:latin typeface="Times New Roman" panose="02020603050405020304" pitchFamily="18" charset="0"/>
                <a:ea typeface="Times New Roman" panose="02020603050405020304" pitchFamily="18" charset="0"/>
              </a:rPr>
              <a:t>AIM– </a:t>
            </a:r>
            <a:br>
              <a:rPr lang="en-IN" dirty="0">
                <a:latin typeface="Times New Roman" panose="02020603050405020304" pitchFamily="18" charset="0"/>
                <a:ea typeface="Times New Roman" panose="02020603050405020304" pitchFamily="18" charset="0"/>
              </a:rPr>
            </a:br>
            <a:endParaRPr lang="en-IN" dirty="0"/>
          </a:p>
        </p:txBody>
      </p:sp>
      <p:sp>
        <p:nvSpPr>
          <p:cNvPr id="5" name="Title 1">
            <a:extLst>
              <a:ext uri="{FF2B5EF4-FFF2-40B4-BE49-F238E27FC236}">
                <a16:creationId xmlns:a16="http://schemas.microsoft.com/office/drawing/2014/main" id="{2B3B44D9-D02D-4A71-A46B-1F1F9A0924AE}"/>
              </a:ext>
            </a:extLst>
          </p:cNvPr>
          <p:cNvSpPr txBox="1">
            <a:spLocks/>
          </p:cNvSpPr>
          <p:nvPr/>
        </p:nvSpPr>
        <p:spPr>
          <a:xfrm>
            <a:off x="542778" y="3240157"/>
            <a:ext cx="4903865" cy="1004060"/>
          </a:xfrm>
          <a:prstGeom prst="rect">
            <a:avLst/>
          </a:prstGeom>
          <a:solidFill>
            <a:schemeClr val="bg1">
              <a:alpha val="52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b="1" u="sng">
                <a:latin typeface="Times New Roman" panose="02020603050405020304" pitchFamily="18" charset="0"/>
                <a:ea typeface="Times New Roman" panose="02020603050405020304" pitchFamily="18" charset="0"/>
              </a:rPr>
              <a:t>OBJECTIVES – </a:t>
            </a:r>
            <a:br>
              <a:rPr lang="en-IN">
                <a:latin typeface="Times New Roman" panose="02020603050405020304" pitchFamily="18" charset="0"/>
                <a:ea typeface="Times New Roman" panose="02020603050405020304" pitchFamily="18" charset="0"/>
              </a:rPr>
            </a:br>
            <a:endParaRPr lang="en-IN" dirty="0"/>
          </a:p>
        </p:txBody>
      </p:sp>
    </p:spTree>
    <p:extLst>
      <p:ext uri="{BB962C8B-B14F-4D97-AF65-F5344CB8AC3E}">
        <p14:creationId xmlns:p14="http://schemas.microsoft.com/office/powerpoint/2010/main" val="23921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13000" r="-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CF609-E27E-41AC-AA8E-59FAD68AABBF}"/>
              </a:ext>
            </a:extLst>
          </p:cNvPr>
          <p:cNvSpPr>
            <a:spLocks noGrp="1"/>
          </p:cNvSpPr>
          <p:nvPr>
            <p:ph type="title"/>
          </p:nvPr>
        </p:nvSpPr>
        <p:spPr>
          <a:solidFill>
            <a:schemeClr val="bg1">
              <a:alpha val="42000"/>
            </a:schemeClr>
          </a:solidFill>
        </p:spPr>
        <p:txBody>
          <a:bodyPr/>
          <a:lstStyle/>
          <a:p>
            <a:r>
              <a:rPr lang="en-IN" sz="4400" b="1" u="sng" dirty="0">
                <a:effectLst/>
                <a:latin typeface="Times New Roman" panose="02020603050405020304" pitchFamily="18" charset="0"/>
                <a:ea typeface="Times New Roman" panose="02020603050405020304" pitchFamily="18" charset="0"/>
              </a:rPr>
              <a:t>MATERIALS &amp; METHODOLOGY -</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7151E38B-47B8-471A-A35F-525B6B7F2323}"/>
              </a:ext>
            </a:extLst>
          </p:cNvPr>
          <p:cNvSpPr>
            <a:spLocks noGrp="1"/>
          </p:cNvSpPr>
          <p:nvPr>
            <p:ph idx="1"/>
          </p:nvPr>
        </p:nvSpPr>
        <p:spPr>
          <a:xfrm>
            <a:off x="238539" y="1825624"/>
            <a:ext cx="11714922" cy="4906479"/>
          </a:xfrm>
          <a:solidFill>
            <a:schemeClr val="bg1">
              <a:alpha val="49000"/>
            </a:schemeClr>
          </a:solidFill>
        </p:spPr>
        <p:txBody>
          <a:bodyPr>
            <a:normAutofit fontScale="70000" lnSpcReduction="20000"/>
          </a:bodyPr>
          <a:lstStyle/>
          <a:p>
            <a:pPr marL="342900" lvl="0" indent="-342900">
              <a:lnSpc>
                <a:spcPct val="150000"/>
              </a:lnSpc>
              <a:buFont typeface="Symbol" panose="05050102010706020507" pitchFamily="18" charset="2"/>
              <a:buChar char=""/>
            </a:pPr>
            <a:r>
              <a:rPr lang="en-US" sz="2800" b="1" dirty="0">
                <a:effectLst/>
                <a:latin typeface="Times New Roman" panose="02020603050405020304" pitchFamily="18" charset="0"/>
                <a:ea typeface="Times New Roman" panose="02020603050405020304" pitchFamily="18" charset="0"/>
              </a:rPr>
              <a:t>Place of study – Korba, and Raipur (Chhattisgarh)</a:t>
            </a:r>
            <a:endParaRPr lang="en-IN" sz="2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2800" b="1" dirty="0">
                <a:effectLst/>
                <a:latin typeface="Times New Roman" panose="02020603050405020304" pitchFamily="18" charset="0"/>
                <a:ea typeface="Times New Roman" panose="02020603050405020304" pitchFamily="18" charset="0"/>
              </a:rPr>
              <a:t>Duration of study- 3 months (March to </a:t>
            </a:r>
            <a:r>
              <a:rPr lang="en-US" b="1" dirty="0">
                <a:latin typeface="Times New Roman" panose="02020603050405020304" pitchFamily="18" charset="0"/>
                <a:ea typeface="Times New Roman" panose="02020603050405020304" pitchFamily="18" charset="0"/>
              </a:rPr>
              <a:t>J</a:t>
            </a:r>
            <a:r>
              <a:rPr lang="en-US" sz="2800" b="1" dirty="0">
                <a:effectLst/>
                <a:latin typeface="Times New Roman" panose="02020603050405020304" pitchFamily="18" charset="0"/>
                <a:ea typeface="Times New Roman" panose="02020603050405020304" pitchFamily="18" charset="0"/>
              </a:rPr>
              <a:t>une)</a:t>
            </a:r>
            <a:endParaRPr lang="en-IN" sz="2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2800" b="1" dirty="0">
                <a:effectLst/>
                <a:latin typeface="Times New Roman" panose="02020603050405020304" pitchFamily="18" charset="0"/>
                <a:ea typeface="Times New Roman" panose="02020603050405020304" pitchFamily="18" charset="0"/>
              </a:rPr>
              <a:t>Study design – Cross-sectional study</a:t>
            </a:r>
            <a:endParaRPr lang="en-IN" sz="2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2800" b="1" dirty="0">
                <a:effectLst/>
                <a:latin typeface="Times New Roman" panose="02020603050405020304" pitchFamily="18" charset="0"/>
                <a:ea typeface="Times New Roman" panose="02020603050405020304" pitchFamily="18" charset="0"/>
              </a:rPr>
              <a:t>Data collection – </a:t>
            </a:r>
            <a:endParaRPr lang="en-IN" sz="2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Courier New" panose="02070309020205020404" pitchFamily="49" charset="0"/>
              <a:buChar char="o"/>
            </a:pPr>
            <a:r>
              <a:rPr lang="en-US" sz="2800" dirty="0">
                <a:effectLst/>
                <a:latin typeface="Times New Roman" panose="02020603050405020304" pitchFamily="18" charset="0"/>
                <a:ea typeface="Times New Roman" panose="02020603050405020304" pitchFamily="18" charset="0"/>
              </a:rPr>
              <a:t>Primary data – from PHCs, CHCs, District Hospitals and Medical college</a:t>
            </a:r>
          </a:p>
          <a:p>
            <a:pPr marL="0" lvl="0" indent="0">
              <a:lnSpc>
                <a:spcPct val="150000"/>
              </a:lnSpc>
              <a:buNone/>
            </a:pPr>
            <a:r>
              <a:rPr lang="en-IN" sz="2800" dirty="0">
                <a:effectLst/>
                <a:latin typeface="Times New Roman" panose="02020603050405020304" pitchFamily="18" charset="0"/>
                <a:ea typeface="Times New Roman" panose="02020603050405020304" pitchFamily="18" charset="0"/>
              </a:rPr>
              <a:t>      Total = 56 Public Health Facility.</a:t>
            </a:r>
          </a:p>
          <a:p>
            <a:pPr marL="342900" lvl="0" indent="-342900">
              <a:lnSpc>
                <a:spcPct val="150000"/>
              </a:lnSpc>
              <a:spcAft>
                <a:spcPts val="1000"/>
              </a:spcAft>
              <a:buFont typeface="Courier New" panose="02070309020205020404" pitchFamily="49" charset="0"/>
              <a:buChar char="o"/>
            </a:pPr>
            <a:r>
              <a:rPr lang="en-US" sz="2800" dirty="0">
                <a:effectLst/>
                <a:latin typeface="Times New Roman" panose="02020603050405020304" pitchFamily="18" charset="0"/>
                <a:ea typeface="Times New Roman" panose="02020603050405020304" pitchFamily="18" charset="0"/>
              </a:rPr>
              <a:t>Secondary data – from Research paper, Govt Reports and Books.</a:t>
            </a:r>
          </a:p>
          <a:p>
            <a:pPr marL="342900" indent="-342900">
              <a:lnSpc>
                <a:spcPct val="150000"/>
              </a:lnSpc>
              <a:spcAft>
                <a:spcPts val="1000"/>
              </a:spcAft>
              <a:buFont typeface="Courier New" panose="02070309020205020404" pitchFamily="49" charset="0"/>
              <a:buChar char="o"/>
            </a:pPr>
            <a:r>
              <a:rPr lang="en-US" sz="2800" b="1" dirty="0">
                <a:effectLst/>
                <a:latin typeface="Times New Roman" panose="02020603050405020304" pitchFamily="18" charset="0"/>
                <a:ea typeface="Times New Roman" panose="02020603050405020304" pitchFamily="18" charset="0"/>
              </a:rPr>
              <a:t>The material used – Kobo collect an Android-based Mobile Application tool to collect Answers with a GPS location tracker from the respondents. </a:t>
            </a:r>
            <a:endParaRPr lang="en-IN" sz="2800" b="1" dirty="0">
              <a:effectLst/>
              <a:latin typeface="Times New Roman" panose="02020603050405020304" pitchFamily="18" charset="0"/>
              <a:ea typeface="Times New Roman" panose="02020603050405020304" pitchFamily="18" charset="0"/>
            </a:endParaRPr>
          </a:p>
          <a:p>
            <a:pPr marL="342900" lvl="0" indent="-342900">
              <a:lnSpc>
                <a:spcPct val="150000"/>
              </a:lnSpc>
              <a:spcAft>
                <a:spcPts val="1000"/>
              </a:spcAft>
              <a:buFont typeface="Courier New" panose="02070309020205020404" pitchFamily="49" charset="0"/>
              <a:buChar char="o"/>
            </a:pPr>
            <a:endParaRPr lang="en-IN" sz="2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1593893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2BFA8-0B0C-4B0E-965C-96812C75AE9C}"/>
              </a:ext>
            </a:extLst>
          </p:cNvPr>
          <p:cNvSpPr>
            <a:spLocks noGrp="1"/>
          </p:cNvSpPr>
          <p:nvPr>
            <p:ph type="title"/>
          </p:nvPr>
        </p:nvSpPr>
        <p:spPr>
          <a:xfrm>
            <a:off x="0" y="92766"/>
            <a:ext cx="12192000" cy="781877"/>
          </a:xfrm>
          <a:solidFill>
            <a:schemeClr val="bg2"/>
          </a:solidFill>
        </p:spPr>
        <p:txBody>
          <a:bodyPr/>
          <a:lstStyle/>
          <a:p>
            <a:r>
              <a:rPr lang="en-US" dirty="0"/>
              <a:t>Checklist for assessment at Public Health Centre</a:t>
            </a:r>
            <a:endParaRPr lang="en-IN" dirty="0"/>
          </a:p>
        </p:txBody>
      </p:sp>
      <p:graphicFrame>
        <p:nvGraphicFramePr>
          <p:cNvPr id="4" name="Table 4">
            <a:extLst>
              <a:ext uri="{FF2B5EF4-FFF2-40B4-BE49-F238E27FC236}">
                <a16:creationId xmlns:a16="http://schemas.microsoft.com/office/drawing/2014/main" id="{3E0A1930-06A1-4790-8A6D-055E86A3B6B5}"/>
              </a:ext>
            </a:extLst>
          </p:cNvPr>
          <p:cNvGraphicFramePr>
            <a:graphicFrameLocks noGrp="1"/>
          </p:cNvGraphicFramePr>
          <p:nvPr>
            <p:ph idx="1"/>
            <p:extLst>
              <p:ext uri="{D42A27DB-BD31-4B8C-83A1-F6EECF244321}">
                <p14:modId xmlns:p14="http://schemas.microsoft.com/office/powerpoint/2010/main" val="2271719326"/>
              </p:ext>
            </p:extLst>
          </p:nvPr>
        </p:nvGraphicFramePr>
        <p:xfrm>
          <a:off x="0" y="1007166"/>
          <a:ext cx="12192000" cy="5850836"/>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450309925"/>
                    </a:ext>
                  </a:extLst>
                </a:gridCol>
                <a:gridCol w="3048000">
                  <a:extLst>
                    <a:ext uri="{9D8B030D-6E8A-4147-A177-3AD203B41FA5}">
                      <a16:colId xmlns:a16="http://schemas.microsoft.com/office/drawing/2014/main" val="372423581"/>
                    </a:ext>
                  </a:extLst>
                </a:gridCol>
                <a:gridCol w="3048000">
                  <a:extLst>
                    <a:ext uri="{9D8B030D-6E8A-4147-A177-3AD203B41FA5}">
                      <a16:colId xmlns:a16="http://schemas.microsoft.com/office/drawing/2014/main" val="3931173178"/>
                    </a:ext>
                  </a:extLst>
                </a:gridCol>
                <a:gridCol w="3048000">
                  <a:extLst>
                    <a:ext uri="{9D8B030D-6E8A-4147-A177-3AD203B41FA5}">
                      <a16:colId xmlns:a16="http://schemas.microsoft.com/office/drawing/2014/main" val="3418084205"/>
                    </a:ext>
                  </a:extLst>
                </a:gridCol>
              </a:tblGrid>
              <a:tr h="813153">
                <a:tc>
                  <a:txBody>
                    <a:bodyPr/>
                    <a:lstStyle/>
                    <a:p>
                      <a:r>
                        <a:rPr lang="en-US" dirty="0"/>
                        <a:t>DRUGS</a:t>
                      </a:r>
                      <a:endParaRPr lang="en-IN" dirty="0"/>
                    </a:p>
                  </a:txBody>
                  <a:tcPr/>
                </a:tc>
                <a:tc>
                  <a:txBody>
                    <a:bodyPr/>
                    <a:lstStyle/>
                    <a:p>
                      <a:r>
                        <a:rPr lang="en-US" dirty="0"/>
                        <a:t>HUMAN RESOURCE</a:t>
                      </a:r>
                      <a:endParaRPr lang="en-IN" dirty="0"/>
                    </a:p>
                  </a:txBody>
                  <a:tcPr/>
                </a:tc>
                <a:tc>
                  <a:txBody>
                    <a:bodyPr/>
                    <a:lstStyle/>
                    <a:p>
                      <a:r>
                        <a:rPr lang="en-US" dirty="0"/>
                        <a:t>EQUIPMENTS</a:t>
                      </a:r>
                      <a:endParaRPr lang="en-IN" dirty="0"/>
                    </a:p>
                  </a:txBody>
                  <a:tcPr/>
                </a:tc>
                <a:tc>
                  <a:txBody>
                    <a:bodyPr/>
                    <a:lstStyle/>
                    <a:p>
                      <a:r>
                        <a:rPr lang="en-US" dirty="0"/>
                        <a:t>DIAGNOSTIC FACILITY</a:t>
                      </a:r>
                      <a:endParaRPr lang="en-IN" dirty="0"/>
                    </a:p>
                  </a:txBody>
                  <a:tcPr/>
                </a:tc>
                <a:extLst>
                  <a:ext uri="{0D108BD9-81ED-4DB2-BD59-A6C34878D82A}">
                    <a16:rowId xmlns:a16="http://schemas.microsoft.com/office/drawing/2014/main" val="2218284679"/>
                  </a:ext>
                </a:extLst>
              </a:tr>
              <a:tr h="471114">
                <a:tc>
                  <a:txBody>
                    <a:bodyPr/>
                    <a:lstStyle/>
                    <a:p>
                      <a:r>
                        <a:rPr lang="en-US" dirty="0"/>
                        <a:t>Salbutamol inhaler</a:t>
                      </a:r>
                      <a:endParaRPr lang="en-IN" dirty="0"/>
                    </a:p>
                  </a:txBody>
                  <a:tcPr/>
                </a:tc>
                <a:tc>
                  <a:txBody>
                    <a:bodyPr/>
                    <a:lstStyle/>
                    <a:p>
                      <a:r>
                        <a:rPr lang="en-US" dirty="0"/>
                        <a:t>MBBS doctor</a:t>
                      </a:r>
                      <a:endParaRPr lang="en-IN" dirty="0"/>
                    </a:p>
                  </a:txBody>
                  <a:tcPr/>
                </a:tc>
                <a:tc>
                  <a:txBody>
                    <a:bodyPr/>
                    <a:lstStyle/>
                    <a:p>
                      <a:r>
                        <a:rPr lang="en-US" dirty="0"/>
                        <a:t>Oxygen cylinder</a:t>
                      </a:r>
                      <a:endParaRPr lang="en-IN" dirty="0"/>
                    </a:p>
                  </a:txBody>
                  <a:tcPr/>
                </a:tc>
                <a:tc>
                  <a:txBody>
                    <a:bodyPr/>
                    <a:lstStyle/>
                    <a:p>
                      <a:r>
                        <a:rPr lang="en-US" dirty="0"/>
                        <a:t>Blood Test</a:t>
                      </a:r>
                      <a:endParaRPr lang="en-IN" dirty="0"/>
                    </a:p>
                  </a:txBody>
                  <a:tcPr/>
                </a:tc>
                <a:extLst>
                  <a:ext uri="{0D108BD9-81ED-4DB2-BD59-A6C34878D82A}">
                    <a16:rowId xmlns:a16="http://schemas.microsoft.com/office/drawing/2014/main" val="2656455346"/>
                  </a:ext>
                </a:extLst>
              </a:tr>
              <a:tr h="813153">
                <a:tc>
                  <a:txBody>
                    <a:bodyPr/>
                    <a:lstStyle/>
                    <a:p>
                      <a:r>
                        <a:rPr lang="en-US" dirty="0"/>
                        <a:t>Beclomethasone inhaler</a:t>
                      </a:r>
                      <a:endParaRPr lang="en-IN" dirty="0"/>
                    </a:p>
                  </a:txBody>
                  <a:tcPr/>
                </a:tc>
                <a:tc>
                  <a:txBody>
                    <a:bodyPr/>
                    <a:lstStyle/>
                    <a:p>
                      <a:r>
                        <a:rPr lang="en-US" dirty="0"/>
                        <a:t>ECG technician</a:t>
                      </a:r>
                      <a:endParaRPr lang="en-IN" dirty="0"/>
                    </a:p>
                  </a:txBody>
                  <a:tcPr/>
                </a:tc>
                <a:tc>
                  <a:txBody>
                    <a:bodyPr/>
                    <a:lstStyle/>
                    <a:p>
                      <a:r>
                        <a:rPr lang="en-US" dirty="0"/>
                        <a:t>Ventilators</a:t>
                      </a:r>
                      <a:endParaRPr lang="en-IN" dirty="0"/>
                    </a:p>
                  </a:txBody>
                  <a:tcPr/>
                </a:tc>
                <a:tc>
                  <a:txBody>
                    <a:bodyPr/>
                    <a:lstStyle/>
                    <a:p>
                      <a:r>
                        <a:rPr lang="en-US" dirty="0"/>
                        <a:t>X-ray chest</a:t>
                      </a:r>
                      <a:endParaRPr lang="en-IN" dirty="0"/>
                    </a:p>
                  </a:txBody>
                  <a:tcPr/>
                </a:tc>
                <a:extLst>
                  <a:ext uri="{0D108BD9-81ED-4DB2-BD59-A6C34878D82A}">
                    <a16:rowId xmlns:a16="http://schemas.microsoft.com/office/drawing/2014/main" val="905204562"/>
                  </a:ext>
                </a:extLst>
              </a:tr>
              <a:tr h="813153">
                <a:tc>
                  <a:txBody>
                    <a:bodyPr/>
                    <a:lstStyle/>
                    <a:p>
                      <a:r>
                        <a:rPr lang="en-US" dirty="0"/>
                        <a:t>Hydrocortisone injection</a:t>
                      </a:r>
                      <a:endParaRPr lang="en-IN" dirty="0"/>
                    </a:p>
                  </a:txBody>
                  <a:tcPr/>
                </a:tc>
                <a:tc>
                  <a:txBody>
                    <a:bodyPr/>
                    <a:lstStyle/>
                    <a:p>
                      <a:r>
                        <a:rPr lang="en-US" dirty="0"/>
                        <a:t>Radiographer (X-ray tech)</a:t>
                      </a:r>
                      <a:endParaRPr lang="en-IN" dirty="0"/>
                    </a:p>
                  </a:txBody>
                  <a:tcPr/>
                </a:tc>
                <a:tc>
                  <a:txBody>
                    <a:bodyPr/>
                    <a:lstStyle/>
                    <a:p>
                      <a:r>
                        <a:rPr lang="en-US" dirty="0"/>
                        <a:t>Nebulizers</a:t>
                      </a:r>
                      <a:endParaRPr lang="en-IN" dirty="0"/>
                    </a:p>
                  </a:txBody>
                  <a:tcPr/>
                </a:tc>
                <a:tc>
                  <a:txBody>
                    <a:bodyPr/>
                    <a:lstStyle/>
                    <a:p>
                      <a:r>
                        <a:rPr lang="en-US" dirty="0"/>
                        <a:t>ECG</a:t>
                      </a:r>
                      <a:endParaRPr lang="en-IN" dirty="0"/>
                    </a:p>
                  </a:txBody>
                  <a:tcPr/>
                </a:tc>
                <a:extLst>
                  <a:ext uri="{0D108BD9-81ED-4DB2-BD59-A6C34878D82A}">
                    <a16:rowId xmlns:a16="http://schemas.microsoft.com/office/drawing/2014/main" val="12698626"/>
                  </a:ext>
                </a:extLst>
              </a:tr>
              <a:tr h="813153">
                <a:tc>
                  <a:txBody>
                    <a:bodyPr/>
                    <a:lstStyle/>
                    <a:p>
                      <a:r>
                        <a:rPr lang="en-US" dirty="0"/>
                        <a:t>Epinephrine injectable</a:t>
                      </a:r>
                      <a:endParaRPr lang="en-IN" dirty="0"/>
                    </a:p>
                  </a:txBody>
                  <a:tcPr/>
                </a:tc>
                <a:tc>
                  <a:txBody>
                    <a:bodyPr/>
                    <a:lstStyle/>
                    <a:p>
                      <a:r>
                        <a:rPr lang="en-US" dirty="0"/>
                        <a:t>Lab technician</a:t>
                      </a:r>
                      <a:endParaRPr lang="en-IN" dirty="0"/>
                    </a:p>
                  </a:txBody>
                  <a:tcPr/>
                </a:tc>
                <a:tc>
                  <a:txBody>
                    <a:bodyPr/>
                    <a:lstStyle/>
                    <a:p>
                      <a:r>
                        <a:rPr lang="en-US" dirty="0"/>
                        <a:t>Spirometers</a:t>
                      </a:r>
                      <a:endParaRPr lang="en-IN" dirty="0"/>
                    </a:p>
                  </a:txBody>
                  <a:tcPr/>
                </a:tc>
                <a:tc>
                  <a:txBody>
                    <a:bodyPr/>
                    <a:lstStyle/>
                    <a:p>
                      <a:r>
                        <a:rPr lang="en-US" dirty="0"/>
                        <a:t>ECHO</a:t>
                      </a:r>
                      <a:endParaRPr lang="en-IN" dirty="0"/>
                    </a:p>
                  </a:txBody>
                  <a:tcPr/>
                </a:tc>
                <a:extLst>
                  <a:ext uri="{0D108BD9-81ED-4DB2-BD59-A6C34878D82A}">
                    <a16:rowId xmlns:a16="http://schemas.microsoft.com/office/drawing/2014/main" val="506597945"/>
                  </a:ext>
                </a:extLst>
              </a:tr>
              <a:tr h="471114">
                <a:tc>
                  <a:txBody>
                    <a:bodyPr/>
                    <a:lstStyle/>
                    <a:p>
                      <a:r>
                        <a:rPr lang="en-US" dirty="0"/>
                        <a:t>Rota haler / Rota caps</a:t>
                      </a:r>
                      <a:endParaRPr lang="en-IN" dirty="0"/>
                    </a:p>
                  </a:txBody>
                  <a:tcPr/>
                </a:tc>
                <a:tc>
                  <a:txBody>
                    <a:bodyPr/>
                    <a:lstStyle/>
                    <a:p>
                      <a:r>
                        <a:rPr lang="en-US" dirty="0"/>
                        <a:t>Doctor who is able to do PFT</a:t>
                      </a:r>
                      <a:endParaRPr lang="en-IN" dirty="0"/>
                    </a:p>
                  </a:txBody>
                  <a:tcPr/>
                </a:tc>
                <a:tc>
                  <a:txBody>
                    <a:bodyPr/>
                    <a:lstStyle/>
                    <a:p>
                      <a:r>
                        <a:rPr lang="en-US" dirty="0"/>
                        <a:t>Spacer</a:t>
                      </a:r>
                      <a:endParaRPr lang="en-IN" dirty="0"/>
                    </a:p>
                  </a:txBody>
                  <a:tcPr/>
                </a:tc>
                <a:tc>
                  <a:txBody>
                    <a:bodyPr/>
                    <a:lstStyle/>
                    <a:p>
                      <a:r>
                        <a:rPr lang="en-US" dirty="0"/>
                        <a:t>PFT MACHINE</a:t>
                      </a:r>
                      <a:endParaRPr lang="en-IN" dirty="0"/>
                    </a:p>
                  </a:txBody>
                  <a:tcPr/>
                </a:tc>
                <a:extLst>
                  <a:ext uri="{0D108BD9-81ED-4DB2-BD59-A6C34878D82A}">
                    <a16:rowId xmlns:a16="http://schemas.microsoft.com/office/drawing/2014/main" val="2683732921"/>
                  </a:ext>
                </a:extLst>
              </a:tr>
              <a:tr h="471114">
                <a:tc>
                  <a:txBody>
                    <a:bodyPr/>
                    <a:lstStyle/>
                    <a:p>
                      <a:r>
                        <a:rPr lang="en-US" dirty="0"/>
                        <a:t>AR blockers</a:t>
                      </a:r>
                      <a:endParaRPr lang="en-IN" dirty="0"/>
                    </a:p>
                  </a:txBody>
                  <a:tcPr/>
                </a:tc>
                <a:tc>
                  <a:txBody>
                    <a:bodyPr/>
                    <a:lstStyle/>
                    <a:p>
                      <a:r>
                        <a:rPr lang="en-US" dirty="0"/>
                        <a:t>MD doctor</a:t>
                      </a:r>
                      <a:endParaRPr lang="en-IN" dirty="0"/>
                    </a:p>
                  </a:txBody>
                  <a:tcPr/>
                </a:tc>
                <a:tc>
                  <a:txBody>
                    <a:bodyPr/>
                    <a:lstStyle/>
                    <a:p>
                      <a:r>
                        <a:rPr lang="en-US" dirty="0"/>
                        <a:t>Pulse oximeter </a:t>
                      </a:r>
                      <a:endParaRPr lang="en-IN" dirty="0"/>
                    </a:p>
                  </a:txBody>
                  <a:tcPr/>
                </a:tc>
                <a:tc>
                  <a:txBody>
                    <a:bodyPr/>
                    <a:lstStyle/>
                    <a:p>
                      <a:r>
                        <a:rPr lang="en-US" dirty="0"/>
                        <a:t>SPUTUM TEST</a:t>
                      </a:r>
                      <a:endParaRPr lang="en-IN" dirty="0"/>
                    </a:p>
                  </a:txBody>
                  <a:tcPr/>
                </a:tc>
                <a:extLst>
                  <a:ext uri="{0D108BD9-81ED-4DB2-BD59-A6C34878D82A}">
                    <a16:rowId xmlns:a16="http://schemas.microsoft.com/office/drawing/2014/main" val="2830087051"/>
                  </a:ext>
                </a:extLst>
              </a:tr>
              <a:tr h="713768">
                <a:tc>
                  <a:txBody>
                    <a:bodyPr/>
                    <a:lstStyle/>
                    <a:p>
                      <a:r>
                        <a:rPr lang="en-US" dirty="0"/>
                        <a:t>ACE inhibitor / Calcium channel blocker</a:t>
                      </a:r>
                      <a:endParaRPr lang="en-IN" dirty="0"/>
                    </a:p>
                  </a:txBody>
                  <a:tcPr/>
                </a:tc>
                <a:tc>
                  <a:txBody>
                    <a:bodyPr/>
                    <a:lstStyle/>
                    <a:p>
                      <a:endParaRPr lang="en-IN"/>
                    </a:p>
                  </a:txBody>
                  <a:tcPr/>
                </a:tc>
                <a:tc>
                  <a:txBody>
                    <a:bodyPr/>
                    <a:lstStyle/>
                    <a:p>
                      <a:r>
                        <a:rPr lang="en-US" dirty="0"/>
                        <a:t>IEC MATERIAL</a:t>
                      </a:r>
                      <a:endParaRPr lang="en-IN" dirty="0"/>
                    </a:p>
                  </a:txBody>
                  <a:tcPr/>
                </a:tc>
                <a:tc>
                  <a:txBody>
                    <a:bodyPr/>
                    <a:lstStyle/>
                    <a:p>
                      <a:endParaRPr lang="en-IN" dirty="0"/>
                    </a:p>
                  </a:txBody>
                  <a:tcPr/>
                </a:tc>
                <a:extLst>
                  <a:ext uri="{0D108BD9-81ED-4DB2-BD59-A6C34878D82A}">
                    <a16:rowId xmlns:a16="http://schemas.microsoft.com/office/drawing/2014/main" val="4111916372"/>
                  </a:ext>
                </a:extLst>
              </a:tr>
              <a:tr h="471114">
                <a:tc>
                  <a:txBody>
                    <a:bodyPr/>
                    <a:lstStyle/>
                    <a:p>
                      <a:r>
                        <a:rPr lang="en-US" dirty="0"/>
                        <a:t>Diuretic's / Aspirin</a:t>
                      </a:r>
                      <a:endParaRPr lang="en-IN" dirty="0"/>
                    </a:p>
                  </a:txBody>
                  <a:tcPr/>
                </a:tc>
                <a:tc>
                  <a:txBody>
                    <a:bodyPr/>
                    <a:lstStyle/>
                    <a:p>
                      <a:endParaRPr lang="en-IN"/>
                    </a:p>
                  </a:txBody>
                  <a:tcPr/>
                </a:tc>
                <a:tc>
                  <a:txBody>
                    <a:bodyPr/>
                    <a:lstStyle/>
                    <a:p>
                      <a:r>
                        <a:rPr lang="en-US" dirty="0"/>
                        <a:t>Tracheostomy kit</a:t>
                      </a:r>
                      <a:endParaRPr lang="en-IN" dirty="0"/>
                    </a:p>
                  </a:txBody>
                  <a:tcPr/>
                </a:tc>
                <a:tc>
                  <a:txBody>
                    <a:bodyPr/>
                    <a:lstStyle/>
                    <a:p>
                      <a:endParaRPr lang="en-IN" dirty="0"/>
                    </a:p>
                  </a:txBody>
                  <a:tcPr/>
                </a:tc>
                <a:extLst>
                  <a:ext uri="{0D108BD9-81ED-4DB2-BD59-A6C34878D82A}">
                    <a16:rowId xmlns:a16="http://schemas.microsoft.com/office/drawing/2014/main" val="2061168879"/>
                  </a:ext>
                </a:extLst>
              </a:tr>
            </a:tbl>
          </a:graphicData>
        </a:graphic>
      </p:graphicFrame>
    </p:spTree>
    <p:extLst>
      <p:ext uri="{BB962C8B-B14F-4D97-AF65-F5344CB8AC3E}">
        <p14:creationId xmlns:p14="http://schemas.microsoft.com/office/powerpoint/2010/main" val="1301295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C2787-240E-48E2-A915-CD79F7144D0F}"/>
              </a:ext>
            </a:extLst>
          </p:cNvPr>
          <p:cNvSpPr>
            <a:spLocks noGrp="1"/>
          </p:cNvSpPr>
          <p:nvPr>
            <p:ph type="title"/>
          </p:nvPr>
        </p:nvSpPr>
        <p:spPr/>
        <p:txBody>
          <a:bodyPr/>
          <a:lstStyle/>
          <a:p>
            <a:endParaRPr lang="en-IN"/>
          </a:p>
        </p:txBody>
      </p:sp>
      <p:graphicFrame>
        <p:nvGraphicFramePr>
          <p:cNvPr id="4" name="Content Placeholder 3">
            <a:extLst>
              <a:ext uri="{FF2B5EF4-FFF2-40B4-BE49-F238E27FC236}">
                <a16:creationId xmlns:a16="http://schemas.microsoft.com/office/drawing/2014/main" id="{BDDC620B-A936-46C1-9FA1-A4D74A949885}"/>
              </a:ext>
            </a:extLst>
          </p:cNvPr>
          <p:cNvGraphicFramePr>
            <a:graphicFrameLocks noGrp="1"/>
          </p:cNvGraphicFramePr>
          <p:nvPr>
            <p:ph idx="1"/>
            <p:extLst>
              <p:ext uri="{D42A27DB-BD31-4B8C-83A1-F6EECF244321}">
                <p14:modId xmlns:p14="http://schemas.microsoft.com/office/powerpoint/2010/main" val="2882892156"/>
              </p:ext>
            </p:extLst>
          </p:nvPr>
        </p:nvGraphicFramePr>
        <p:xfrm>
          <a:off x="0" y="-2"/>
          <a:ext cx="12192000" cy="6858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6178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05059-4F65-4AE0-A83A-1B84F903A9BC}"/>
              </a:ext>
            </a:extLst>
          </p:cNvPr>
          <p:cNvSpPr>
            <a:spLocks noGrp="1"/>
          </p:cNvSpPr>
          <p:nvPr>
            <p:ph type="title"/>
          </p:nvPr>
        </p:nvSpPr>
        <p:spPr/>
        <p:txBody>
          <a:bodyPr/>
          <a:lstStyle/>
          <a:p>
            <a:endParaRPr lang="en-IN"/>
          </a:p>
        </p:txBody>
      </p:sp>
      <p:graphicFrame>
        <p:nvGraphicFramePr>
          <p:cNvPr id="4" name="Content Placeholder 3">
            <a:extLst>
              <a:ext uri="{FF2B5EF4-FFF2-40B4-BE49-F238E27FC236}">
                <a16:creationId xmlns:a16="http://schemas.microsoft.com/office/drawing/2014/main" id="{58DFB81A-04CB-41D8-977B-E006ACADB605}"/>
              </a:ext>
            </a:extLst>
          </p:cNvPr>
          <p:cNvGraphicFramePr>
            <a:graphicFrameLocks noGrp="1"/>
          </p:cNvGraphicFramePr>
          <p:nvPr>
            <p:ph idx="1"/>
            <p:extLst>
              <p:ext uri="{D42A27DB-BD31-4B8C-83A1-F6EECF244321}">
                <p14:modId xmlns:p14="http://schemas.microsoft.com/office/powerpoint/2010/main" val="1130280521"/>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1987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19946-EA75-4389-8289-88688D8A6BF0}"/>
              </a:ext>
            </a:extLst>
          </p:cNvPr>
          <p:cNvSpPr>
            <a:spLocks noGrp="1"/>
          </p:cNvSpPr>
          <p:nvPr>
            <p:ph type="title"/>
          </p:nvPr>
        </p:nvSpPr>
        <p:spPr>
          <a:solidFill>
            <a:schemeClr val="bg1">
              <a:alpha val="70000"/>
            </a:schemeClr>
          </a:solidFill>
        </p:spPr>
        <p:txBody>
          <a:bodyPr/>
          <a:lstStyle/>
          <a:p>
            <a:r>
              <a:rPr lang="en-IN" sz="4400" b="1" dirty="0">
                <a:effectLst/>
                <a:latin typeface="Times New Roman" panose="02020603050405020304" pitchFamily="18" charset="0"/>
                <a:ea typeface="Times New Roman" panose="02020603050405020304" pitchFamily="18" charset="0"/>
              </a:rPr>
              <a:t>Findings– </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39428B08-C7ED-4757-BB9D-EB3719522999}"/>
              </a:ext>
            </a:extLst>
          </p:cNvPr>
          <p:cNvSpPr>
            <a:spLocks noGrp="1"/>
          </p:cNvSpPr>
          <p:nvPr>
            <p:ph idx="1"/>
          </p:nvPr>
        </p:nvSpPr>
        <p:spPr>
          <a:solidFill>
            <a:schemeClr val="bg1">
              <a:alpha val="74000"/>
            </a:schemeClr>
          </a:solidFill>
        </p:spPr>
        <p:txBody>
          <a:bodyPr/>
          <a:lstStyle/>
          <a:p>
            <a:pPr marL="342900" lvl="0" indent="-342900">
              <a:lnSpc>
                <a:spcPct val="115000"/>
              </a:lnSpc>
              <a:buFont typeface="+mj-lt"/>
              <a:buAutoNum type="arabicPeriod"/>
            </a:pPr>
            <a:endParaRPr lang="en-US" sz="1800" b="1" dirty="0">
              <a:effectLst/>
              <a:latin typeface="Times New Roman" panose="02020603050405020304" pitchFamily="18" charset="0"/>
              <a:ea typeface="Times New Roman" panose="02020603050405020304" pitchFamily="18" charset="0"/>
            </a:endParaRPr>
          </a:p>
          <a:p>
            <a:pPr marL="0" lvl="0" indent="0">
              <a:lnSpc>
                <a:spcPct val="115000"/>
              </a:lnSpc>
              <a:buNone/>
            </a:pPr>
            <a:endParaRPr lang="en-US" sz="1800" b="1" dirty="0">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US" sz="1800" b="1" dirty="0">
                <a:effectLst/>
                <a:latin typeface="Times New Roman" panose="02020603050405020304" pitchFamily="18" charset="0"/>
                <a:ea typeface="Times New Roman" panose="02020603050405020304" pitchFamily="18" charset="0"/>
              </a:rPr>
              <a:t>There is a shortage of Human resource at PHCs and CHCs</a:t>
            </a:r>
          </a:p>
          <a:p>
            <a:pPr marL="342900" lvl="0" indent="-342900">
              <a:lnSpc>
                <a:spcPct val="115000"/>
              </a:lnSpc>
              <a:buFont typeface="+mj-lt"/>
              <a:buAutoNum type="arabicPeriod"/>
            </a:pPr>
            <a:r>
              <a:rPr lang="en-US" sz="1800" b="1" dirty="0">
                <a:effectLst/>
                <a:latin typeface="Times New Roman" panose="02020603050405020304" pitchFamily="18" charset="0"/>
                <a:ea typeface="Times New Roman" panose="02020603050405020304" pitchFamily="18" charset="0"/>
              </a:rPr>
              <a:t>There is also a shortage of Respiratory and cardiovascular emergency medications in PHCs only.</a:t>
            </a:r>
          </a:p>
          <a:p>
            <a:pPr marL="342900" lvl="0" indent="-342900">
              <a:lnSpc>
                <a:spcPct val="115000"/>
              </a:lnSpc>
              <a:buFont typeface="+mj-lt"/>
              <a:buAutoNum type="arabicPeriod"/>
            </a:pPr>
            <a:r>
              <a:rPr lang="en-US" sz="1800" b="1" dirty="0">
                <a:latin typeface="Times New Roman" panose="02020603050405020304" pitchFamily="18" charset="0"/>
                <a:ea typeface="Times New Roman" panose="02020603050405020304" pitchFamily="18" charset="0"/>
              </a:rPr>
              <a:t>Diagnostics facility  is also not properly available at PHCs and CHCs</a:t>
            </a:r>
            <a:r>
              <a:rPr lang="en-US" sz="1800" b="1" dirty="0">
                <a:effectLst/>
                <a:latin typeface="Times New Roman" panose="02020603050405020304" pitchFamily="18" charset="0"/>
                <a:ea typeface="Times New Roman" panose="02020603050405020304" pitchFamily="18" charset="0"/>
              </a:rPr>
              <a:t> </a:t>
            </a:r>
            <a:endParaRPr lang="en-IN" sz="1800" b="1" dirty="0">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US" sz="1800" b="1" dirty="0">
                <a:latin typeface="Times New Roman" panose="02020603050405020304" pitchFamily="18" charset="0"/>
                <a:ea typeface="Times New Roman" panose="02020603050405020304" pitchFamily="18" charset="0"/>
              </a:rPr>
              <a:t>S</a:t>
            </a:r>
            <a:r>
              <a:rPr lang="en-US" sz="1800" b="1" dirty="0">
                <a:effectLst/>
                <a:latin typeface="Times New Roman" panose="02020603050405020304" pitchFamily="18" charset="0"/>
                <a:ea typeface="Times New Roman" panose="02020603050405020304" pitchFamily="18" charset="0"/>
              </a:rPr>
              <a:t>pacers, spirometer, and IEC material, in particular, are in short supply. </a:t>
            </a:r>
          </a:p>
          <a:p>
            <a:pPr marL="342900" lvl="0" indent="-342900">
              <a:lnSpc>
                <a:spcPct val="115000"/>
              </a:lnSpc>
              <a:buFont typeface="+mj-lt"/>
              <a:buAutoNum type="arabicPeriod"/>
            </a:pPr>
            <a:r>
              <a:rPr lang="en-US" sz="1800" b="1" dirty="0">
                <a:effectLst/>
                <a:latin typeface="Times New Roman" panose="02020603050405020304" pitchFamily="18" charset="0"/>
                <a:ea typeface="Times New Roman" panose="02020603050405020304" pitchFamily="18" charset="0"/>
              </a:rPr>
              <a:t>There is a need for health workers to be trained in how to deal with respiratory emergencies. </a:t>
            </a:r>
            <a:endParaRPr lang="en-IN" sz="1800" b="1" dirty="0">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IN" sz="1800" b="1" dirty="0">
                <a:latin typeface="Times New Roman" panose="02020603050405020304" pitchFamily="18" charset="0"/>
                <a:ea typeface="Times New Roman" panose="02020603050405020304" pitchFamily="18" charset="0"/>
              </a:rPr>
              <a:t>There is need of community awareness activities related to air pollution. </a:t>
            </a:r>
            <a:endParaRPr lang="en-IN" sz="1800" b="1" dirty="0">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endParaRPr lang="en-IN"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1535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1220</TotalTime>
  <Words>840</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Courier New</vt:lpstr>
      <vt:lpstr>Symbol</vt:lpstr>
      <vt:lpstr>Times New Roman</vt:lpstr>
      <vt:lpstr>Office Theme</vt:lpstr>
      <vt:lpstr>PowerPoint Presentation</vt:lpstr>
      <vt:lpstr>Background</vt:lpstr>
      <vt:lpstr>PowerPoint Presentation</vt:lpstr>
      <vt:lpstr>  To Assess the Public health facility readiness to treat patients of respiratory emergencies in Raipur and Korba district of Chhattisgarh</vt:lpstr>
      <vt:lpstr>MATERIALS &amp; METHODOLOGY - </vt:lpstr>
      <vt:lpstr>Checklist for assessment at Public Health Centre</vt:lpstr>
      <vt:lpstr>PowerPoint Presentation</vt:lpstr>
      <vt:lpstr>PowerPoint Presentation</vt:lpstr>
      <vt:lpstr>Findings–  </vt:lpstr>
      <vt:lpstr>Recommendations.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Aditya Bhargava</dc:creator>
  <cp:lastModifiedBy>Aniruddh BHARGAVA</cp:lastModifiedBy>
  <cp:revision>71</cp:revision>
  <dcterms:created xsi:type="dcterms:W3CDTF">2021-05-07T06:47:50Z</dcterms:created>
  <dcterms:modified xsi:type="dcterms:W3CDTF">2021-06-10T09:48:07Z</dcterms:modified>
</cp:coreProperties>
</file>