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83" r:id="rId4"/>
    <p:sldId id="257" r:id="rId5"/>
    <p:sldId id="258" r:id="rId6"/>
    <p:sldId id="259" r:id="rId7"/>
    <p:sldId id="261" r:id="rId8"/>
    <p:sldId id="262" r:id="rId9"/>
    <p:sldId id="263" r:id="rId10"/>
    <p:sldId id="264" r:id="rId11"/>
    <p:sldId id="266" r:id="rId12"/>
    <p:sldId id="312" r:id="rId13"/>
    <p:sldId id="307" r:id="rId14"/>
    <p:sldId id="311" r:id="rId15"/>
    <p:sldId id="269" r:id="rId16"/>
    <p:sldId id="270" r:id="rId17"/>
    <p:sldId id="271" r:id="rId18"/>
    <p:sldId id="275" r:id="rId19"/>
    <p:sldId id="276" r:id="rId20"/>
    <p:sldId id="325" r:id="rId21"/>
    <p:sldId id="305" r:id="rId22"/>
    <p:sldId id="306" r:id="rId23"/>
    <p:sldId id="332" r:id="rId24"/>
    <p:sldId id="277" r:id="rId25"/>
    <p:sldId id="268" r:id="rId26"/>
    <p:sldId id="32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hadur Rahman" initials="N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6" d="100"/>
          <a:sy n="96" d="100"/>
        </p:scale>
        <p:origin x="86"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commentAuthors" Target="commentAuthors.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vipin\Downloads\divakar.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GB" sz="1600" b="1" i="0" u="none" strike="noStrike" kern="1200" cap="all" baseline="0">
                <a:solidFill>
                  <a:schemeClr val="tx1">
                    <a:lumMod val="65000"/>
                    <a:lumOff val="35000"/>
                  </a:schemeClr>
                </a:solidFill>
                <a:latin typeface="+mn-lt"/>
                <a:ea typeface="+mn-ea"/>
                <a:cs typeface="+mn-cs"/>
              </a:defRPr>
            </a:pPr>
            <a:r>
              <a:rPr lang="en-US">
                <a:latin typeface="Times New Roman" panose="02020603050405020304" pitchFamily="18" charset="0"/>
                <a:cs typeface="Times New Roman" panose="02020603050405020304" pitchFamily="18" charset="0"/>
              </a:rPr>
              <a:t>PAYER WISE REJ</a:t>
            </a:r>
            <a:r>
              <a:rPr lang="en-US" altLang="en-US">
                <a:latin typeface="Times New Roman" panose="02020603050405020304" pitchFamily="18" charset="0"/>
                <a:cs typeface="Times New Roman" panose="02020603050405020304" pitchFamily="18" charset="0"/>
              </a:rPr>
              <a:t>E</a:t>
            </a:r>
            <a:r>
              <a:rPr lang="en-US">
                <a:latin typeface="Times New Roman" panose="02020603050405020304" pitchFamily="18" charset="0"/>
                <a:cs typeface="Times New Roman" panose="02020603050405020304" pitchFamily="18" charset="0"/>
              </a:rPr>
              <a:t>CTION </a:t>
            </a:r>
            <a:endParaRPr lang="en-US">
              <a:latin typeface="Times New Roman" panose="02020603050405020304" pitchFamily="18" charset="0"/>
              <a:cs typeface="Times New Roman" panose="02020603050405020304" pitchFamily="18" charset="0"/>
            </a:endParaRPr>
          </a:p>
        </c:rich>
      </c:tx>
      <c:layout/>
      <c:overlay val="0"/>
      <c:spPr>
        <a:noFill/>
        <a:ln>
          <a:noFill/>
        </a:ln>
        <a:effectLst/>
      </c:spPr>
    </c:title>
    <c:autoTitleDeleted val="0"/>
    <c:view3D>
      <c:rotX val="30"/>
      <c:rotY val="0"/>
      <c:depthPercent val="100"/>
      <c:rAngAx val="0"/>
    </c:view3D>
    <c:floor>
      <c:thickness val="0"/>
      <c:spPr>
        <a:noFill/>
        <a:ln>
          <a:noFill/>
        </a:ln>
        <a:effectLst/>
      </c:spPr>
    </c:floor>
    <c:sideWall>
      <c:thickness val="0"/>
      <c:spPr>
        <a:noFill/>
        <a:ln>
          <a:noFill/>
        </a:ln>
        <a:effectLst/>
      </c:spPr>
    </c:sideWall>
    <c:backWall>
      <c:thickness val="0"/>
      <c:spPr>
        <a:noFill/>
        <a:ln>
          <a:noFill/>
        </a:ln>
        <a:effectLst/>
      </c:spPr>
    </c:backWall>
    <c:plotArea>
      <c:layout/>
      <c:pie3DChart>
        <c:varyColors val="1"/>
        <c:ser>
          <c:idx val="0"/>
          <c:order val="0"/>
          <c:explosion val="66"/>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0"/>
            <c:bubble3D val="0"/>
            <c:spPr>
              <a:solidFill>
                <a:schemeClr val="accent5">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1"/>
            <c:bubble3D val="0"/>
            <c:spPr>
              <a:solidFill>
                <a:schemeClr val="accent6">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2"/>
            <c:bubble3D val="0"/>
            <c:spPr>
              <a:solidFill>
                <a:schemeClr val="accent1">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3"/>
            <c:bubble3D val="0"/>
            <c:spPr>
              <a:solidFill>
                <a:schemeClr val="accent2">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Lbls>
            <c:dLbl>
              <c:idx val="0"/>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1"/>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1"/>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2"/>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2"/>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3"/>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3"/>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4"/>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4"/>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5"/>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5"/>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6"/>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6"/>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1">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7"/>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2">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8"/>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3">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9"/>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4">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10"/>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5">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11"/>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6">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12"/>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1">
                          <a:lumMod val="80000"/>
                          <a:lumOff val="2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13"/>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2">
                          <a:lumMod val="80000"/>
                          <a:lumOff val="2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defRPr lang="en-GB" sz="1000" b="1" i="0" u="none" strike="noStrike" kern="1200" spc="0" baseline="0">
                    <a:solidFill>
                      <a:schemeClr val="accent1"/>
                    </a:solidFill>
                    <a:latin typeface="+mn-lt"/>
                    <a:ea typeface="+mn-ea"/>
                    <a:cs typeface="+mn-cs"/>
                  </a:defRPr>
                </a:pPr>
              </a:p>
            </c:txPr>
            <c:dLblPos val="outEnd"/>
            <c:showLegendKey val="0"/>
            <c:showVal val="0"/>
            <c:showCatName val="1"/>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prstDash val="solid"/>
                      <a:round/>
                    </a:ln>
                    <a:effectLst/>
                  </c:spPr>
                </c15:leaderLines>
              </c:ext>
            </c:extLst>
          </c:dLbls>
          <c:cat>
            <c:strRef>
              <c:f>[divakar.xlsx]Sheet2!$G$1340:$G$1353</c:f>
              <c:strCache>
                <c:ptCount val="14"/>
                <c:pt idx="0">
                  <c:v>Daman Insurance </c:v>
                </c:pt>
                <c:pt idx="1">
                  <c:v>Almadala</c:v>
                </c:pt>
                <c:pt idx="2">
                  <c:v>NAAS</c:v>
                </c:pt>
                <c:pt idx="3">
                  <c:v>Next Care</c:v>
                </c:pt>
                <c:pt idx="4">
                  <c:v>ADNIC</c:v>
                </c:pt>
                <c:pt idx="5">
                  <c:v>Mednet/Metlife</c:v>
                </c:pt>
                <c:pt idx="6">
                  <c:v>ALICO</c:v>
                </c:pt>
                <c:pt idx="7">
                  <c:v>AAFIA</c:v>
                </c:pt>
                <c:pt idx="8">
                  <c:v>Health NET</c:v>
                </c:pt>
                <c:pt idx="9">
                  <c:v>Neuron</c:v>
                </c:pt>
                <c:pt idx="10">
                  <c:v>AXA</c:v>
                </c:pt>
                <c:pt idx="11">
                  <c:v>FMC</c:v>
                </c:pt>
                <c:pt idx="12">
                  <c:v>INAYAH</c:v>
                </c:pt>
                <c:pt idx="13">
                  <c:v>LIFE LINE</c:v>
                </c:pt>
              </c:strCache>
            </c:strRef>
          </c:cat>
          <c:val>
            <c:numRef>
              <c:f>[divakar.xlsx]Sheet2!$H$1340:$H$1353</c:f>
              <c:numCache>
                <c:formatCode>General</c:formatCode>
                <c:ptCount val="14"/>
                <c:pt idx="0">
                  <c:v>5062</c:v>
                </c:pt>
                <c:pt idx="1">
                  <c:v>4811</c:v>
                </c:pt>
                <c:pt idx="2">
                  <c:v>8682</c:v>
                </c:pt>
                <c:pt idx="3">
                  <c:v>5621</c:v>
                </c:pt>
                <c:pt idx="4">
                  <c:v>1531</c:v>
                </c:pt>
                <c:pt idx="5">
                  <c:v>2070</c:v>
                </c:pt>
                <c:pt idx="6">
                  <c:v>601</c:v>
                </c:pt>
                <c:pt idx="7">
                  <c:v>925</c:v>
                </c:pt>
                <c:pt idx="8">
                  <c:v>963</c:v>
                </c:pt>
                <c:pt idx="9">
                  <c:v>1153</c:v>
                </c:pt>
                <c:pt idx="10">
                  <c:v>549</c:v>
                </c:pt>
                <c:pt idx="11">
                  <c:v>444</c:v>
                </c:pt>
                <c:pt idx="12">
                  <c:v>228</c:v>
                </c:pt>
                <c:pt idx="13">
                  <c:v>1</c:v>
                </c:pt>
              </c:numCache>
            </c:numRef>
          </c:val>
        </c:ser>
        <c:ser>
          <c:idx val="1"/>
          <c:order val="1"/>
          <c:explosion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0"/>
            <c:bubble3D val="0"/>
            <c:spPr>
              <a:solidFill>
                <a:schemeClr val="accent5">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1"/>
            <c:bubble3D val="0"/>
            <c:spPr>
              <a:solidFill>
                <a:schemeClr val="accent6">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2"/>
            <c:bubble3D val="0"/>
            <c:spPr>
              <a:solidFill>
                <a:schemeClr val="accent1">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3"/>
            <c:bubble3D val="0"/>
            <c:spPr>
              <a:solidFill>
                <a:schemeClr val="accent2">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Lbls>
            <c:dLbl>
              <c:idx val="0"/>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1"/>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1"/>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2"/>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2"/>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3"/>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3"/>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4"/>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4"/>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5"/>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5"/>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6"/>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6"/>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1">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7"/>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2">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8"/>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3">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9"/>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4">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10"/>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5">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11"/>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6">
                          <a:lumMod val="6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12"/>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1">
                          <a:lumMod val="80000"/>
                          <a:lumOff val="2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dLbl>
              <c:idx val="13"/>
              <c:layout/>
              <c:numFmt formatCode="General" sourceLinked="1"/>
              <c:spPr>
                <a:noFill/>
                <a:ln>
                  <a:noFill/>
                </a:ln>
                <a:effectLst/>
              </c:spPr>
              <c:txPr>
                <a:bodyPr rot="0" spcFirstLastPara="1" vertOverflow="ellipsis" vert="horz" wrap="square" lIns="38100" tIns="19050" rIns="38100" bIns="19050" anchor="ctr" anchorCtr="1">
                  <a:spAutoFit/>
                </a:bodyPr>
                <a:lstStyle/>
                <a:p>
                  <a:pPr>
                    <a:defRPr lang="en-GB" sz="1000" b="1" i="0" u="none" strike="noStrike" kern="1200" spc="0" baseline="0">
                      <a:solidFill>
                        <a:schemeClr val="accent2">
                          <a:lumMod val="80000"/>
                          <a:lumOff val="20000"/>
                        </a:schemeClr>
                      </a:solidFill>
                      <a:latin typeface="+mn-lt"/>
                      <a:ea typeface="+mn-ea"/>
                      <a:cs typeface="+mn-cs"/>
                    </a:defRPr>
                  </a:pPr>
                </a:p>
              </c:txPr>
              <c:dLblPos val="outEnd"/>
              <c:showLegendKey val="0"/>
              <c:showVal val="0"/>
              <c:showCatName val="1"/>
              <c:showSerName val="0"/>
              <c:showPercent val="0"/>
              <c:showBubbleSize val="0"/>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defRPr lang="en-GB" sz="1000" b="1" i="0" u="none" strike="noStrike" kern="1200" spc="0" baseline="0">
                    <a:solidFill>
                      <a:schemeClr val="accent2"/>
                    </a:solidFill>
                    <a:latin typeface="+mn-lt"/>
                    <a:ea typeface="+mn-ea"/>
                    <a:cs typeface="+mn-cs"/>
                  </a:defRPr>
                </a:pPr>
              </a:p>
            </c:txPr>
            <c:dLblPos val="outEnd"/>
            <c:showLegendKey val="0"/>
            <c:showVal val="0"/>
            <c:showCatName val="1"/>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prstDash val="solid"/>
                      <a:round/>
                    </a:ln>
                    <a:effectLst/>
                  </c:spPr>
                </c15:leaderLines>
              </c:ext>
            </c:extLst>
          </c:dLbls>
          <c:cat>
            <c:strRef>
              <c:f>[divakar.xlsx]Sheet2!$G$1340:$G$1353</c:f>
              <c:strCache>
                <c:ptCount val="14"/>
                <c:pt idx="0">
                  <c:v>Daman Insurance </c:v>
                </c:pt>
                <c:pt idx="1">
                  <c:v>Almadala</c:v>
                </c:pt>
                <c:pt idx="2">
                  <c:v>NAAS</c:v>
                </c:pt>
                <c:pt idx="3">
                  <c:v>Next Care</c:v>
                </c:pt>
                <c:pt idx="4">
                  <c:v>ADNIC</c:v>
                </c:pt>
                <c:pt idx="5">
                  <c:v>Mednet/Metlife</c:v>
                </c:pt>
                <c:pt idx="6">
                  <c:v>ALICO</c:v>
                </c:pt>
                <c:pt idx="7">
                  <c:v>AAFIA</c:v>
                </c:pt>
                <c:pt idx="8">
                  <c:v>Health NET</c:v>
                </c:pt>
                <c:pt idx="9">
                  <c:v>Neuron</c:v>
                </c:pt>
                <c:pt idx="10">
                  <c:v>AXA</c:v>
                </c:pt>
                <c:pt idx="11">
                  <c:v>FMC</c:v>
                </c:pt>
                <c:pt idx="12">
                  <c:v>INAYAH</c:v>
                </c:pt>
                <c:pt idx="13">
                  <c:v>LIFE LINE</c:v>
                </c:pt>
              </c:strCache>
            </c:strRef>
          </c:cat>
          <c:val>
            <c:numRef>
              <c:f>[divakar.xlsx]Sheet2!$I$1340:$I$1353</c:f>
              <c:numCache>
                <c:formatCode>General</c:formatCode>
                <c:ptCount val="14"/>
                <c:pt idx="0">
                  <c:v>15.5081033056585</c:v>
                </c:pt>
                <c:pt idx="1">
                  <c:v>14.7391317667964</c:v>
                </c:pt>
                <c:pt idx="2">
                  <c:v>26.5984498023958</c:v>
                </c:pt>
                <c:pt idx="3">
                  <c:v>17.220673386232</c:v>
                </c:pt>
                <c:pt idx="4">
                  <c:v>4.69042002389633</c:v>
                </c:pt>
                <c:pt idx="5">
                  <c:v>6.34171747189118</c:v>
                </c:pt>
                <c:pt idx="6">
                  <c:v>1.8412426089887</c:v>
                </c:pt>
                <c:pt idx="7">
                  <c:v>2.83385925676297</c:v>
                </c:pt>
                <c:pt idx="8">
                  <c:v>2.95027725866242</c:v>
                </c:pt>
                <c:pt idx="9">
                  <c:v>3.53236726815968</c:v>
                </c:pt>
                <c:pt idx="10">
                  <c:v>1.68193376428418</c:v>
                </c:pt>
                <c:pt idx="11">
                  <c:v>1.36025244324622</c:v>
                </c:pt>
                <c:pt idx="12">
                  <c:v>0.69850801139671</c:v>
                </c:pt>
                <c:pt idx="13">
                  <c:v>0.00306363162893294</c:v>
                </c:pt>
              </c:numCache>
            </c:numRef>
          </c:val>
        </c:ser>
        <c:dLbls>
          <c:showLegendKey val="0"/>
          <c:showVal val="0"/>
          <c:showCatName val="1"/>
          <c:showSerName val="0"/>
          <c:showPercent val="0"/>
          <c:showBubbleSize val="0"/>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GB"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GB"/>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effectLst/>
      </c:spPr>
    </c:floor>
    <c:sideWall>
      <c:thickness val="0"/>
      <c:spPr>
        <a:noFill/>
        <a:effectLst/>
      </c:spPr>
    </c:sideWall>
    <c:backWall>
      <c:thickness val="0"/>
      <c:spPr>
        <a:noFill/>
        <a:effectLst/>
      </c:spPr>
    </c:backWall>
    <c:plotArea>
      <c:layout/>
      <c:pie3DChart>
        <c:varyColors val="1"/>
        <c:dLbls>
          <c:showLegendKey val="0"/>
          <c:showVal val="0"/>
          <c:showCatName val="0"/>
          <c:showSerName val="0"/>
          <c:showPercent val="0"/>
          <c:showBubbleSize val="0"/>
        </c:dLbls>
      </c:pie3DChart>
      <c:spPr>
        <a:noFill/>
        <a:ln>
          <a:noFill/>
        </a:ln>
        <a:effectLst/>
      </c:spPr>
    </c:plotArea>
    <c:legend>
      <c:legendPos val="t"/>
      <c:layout/>
      <c:overlay val="0"/>
      <c:spPr>
        <a:noFill/>
        <a:ln>
          <a:noFill/>
        </a:ln>
        <a:effectLst/>
      </c:spPr>
      <c:txPr>
        <a:bodyPr rot="0" spcFirstLastPara="0" vertOverflow="ellipsis" vert="horz" wrap="square" anchor="ctr" anchorCtr="1"/>
        <a:lstStyle/>
        <a:p>
          <a:pPr>
            <a:defRPr lang="en-GB"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GB"/>
      </a:pPr>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smtClean="0"/>
            </a:fld>
            <a:endParaRPr lang="en-US" dirty="0"/>
          </a:p>
        </p:txBody>
      </p:sp>
      <p:sp>
        <p:nvSpPr>
          <p:cNvPr id="5" name="Footer Placeholder 4"/>
          <p:cNvSpPr>
            <a:spLocks noGrp="1"/>
          </p:cNvSpPr>
          <p:nvPr>
            <p:ph type="ftr" sz="quarter" idx="11"/>
          </p:nvPr>
        </p:nvSpPr>
        <p:spPr>
          <a:xfrm>
            <a:off x="2416500" y="329307"/>
            <a:ext cx="4973915" cy="309201"/>
          </a:xfrm>
        </p:spPr>
        <p:txBody>
          <a:bodyPr/>
          <a:lstStyle/>
          <a:p>
            <a:r>
              <a:rPr lang="en-US"/>
              <a:t>
              </a:t>
            </a:r>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3E5059C3-6A89-4494-99FF-5A4D6FFD50EB}" type="datetimeFigureOut">
              <a:rPr lang="en-US" smtClean="0"/>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3CBC1C18-307B-4F68-A007-B5B542270E8D}" type="datetimeFigureOut">
              <a:rPr lang="en-US" smtClean="0"/>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fld>
            <a:endParaRPr lang="en-US"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37D525BB-DA17-4BA0-B3C8-3AC3ABC827E6}" type="datetimeFigureOut">
              <a:rPr lang="en-US" smtClean="0"/>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CBC1C18-307B-4F68-A007-B5B542270E8D}" type="datetimeFigureOut">
              <a:rPr lang="en-US" smtClean="0"/>
            </a:fld>
            <a:endParaRPr lang="en-US" dirty="0"/>
          </a:p>
        </p:txBody>
      </p:sp>
      <p:sp>
        <p:nvSpPr>
          <p:cNvPr id="6" name="Footer Placeholder 5"/>
          <p:cNvSpPr>
            <a:spLocks noGrp="1"/>
          </p:cNvSpPr>
          <p:nvPr>
            <p:ph type="ftr" sz="quarter" idx="11"/>
          </p:nvPr>
        </p:nvSpPr>
        <p:spPr>
          <a:xfrm>
            <a:off x="1447382" y="318640"/>
            <a:ext cx="5541004" cy="320931"/>
          </a:xfrm>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2">
            <a:extLst>
              <a:ext uri="{28A0092B-C50C-407E-A947-70E740481C1C}">
                <a14:useLocalDpi xmlns:a14="http://schemas.microsoft.com/office/drawing/2010/main" val="0"/>
              </a:ext>
            </a:extLst>
          </a:blip>
          <a:srcRect t="1538" b="-1538"/>
          <a:stretch>
            <a:fillRect/>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CBC1C18-307B-4F68-A007-B5B542270E8D}" type="datetimeFigureOut">
              <a:rPr lang="en-US" smtClean="0"/>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chart" Target="../charts/chart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jpe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188142" y="528955"/>
            <a:ext cx="8261350" cy="1410970"/>
          </a:xfrm>
        </p:spPr>
        <p:txBody>
          <a:bodyPr>
            <a:normAutofit/>
          </a:bodyPr>
          <a:lstStyle/>
          <a:p>
            <a:r>
              <a:rPr lang="en-IN" sz="3110" b="1" kern="100" dirty="0">
                <a:effectLst/>
                <a:latin typeface="Times New Roman" panose="02020603050405020304" pitchFamily="18" charset="0"/>
                <a:ea typeface="Calibri" panose="020F0502020204030204" pitchFamily="34" charset="0"/>
                <a:cs typeface="Mangal" panose="02040503050203030202" pitchFamily="18" charset="0"/>
              </a:rPr>
              <a:t>Assessment of Denial management: </a:t>
            </a:r>
            <a:r>
              <a:rPr lang="en-GB" altLang="en-IN" sz="3110" b="1" kern="100" dirty="0" err="1">
                <a:effectLst/>
                <a:latin typeface="Times New Roman" panose="02020603050405020304" pitchFamily="18" charset="0"/>
                <a:ea typeface="Calibri" panose="020F0502020204030204" pitchFamily="34" charset="0"/>
                <a:cs typeface="Mangal" panose="02040503050203030202" pitchFamily="18" charset="0"/>
              </a:rPr>
              <a:t>Thumbay</a:t>
            </a:r>
            <a:r>
              <a:rPr lang="en-GB" altLang="en-IN" sz="3110" b="1" kern="100" dirty="0">
                <a:effectLst/>
                <a:latin typeface="Times New Roman" panose="02020603050405020304" pitchFamily="18" charset="0"/>
                <a:ea typeface="Calibri" panose="020F0502020204030204" pitchFamily="34" charset="0"/>
                <a:cs typeface="Mangal" panose="02040503050203030202" pitchFamily="18" charset="0"/>
              </a:rPr>
              <a:t> University Hospital ,</a:t>
            </a:r>
            <a:r>
              <a:rPr lang="en-IN" sz="3110" b="1" kern="100" dirty="0">
                <a:effectLst/>
                <a:latin typeface="Times New Roman" panose="02020603050405020304" pitchFamily="18" charset="0"/>
                <a:ea typeface="Calibri" panose="020F0502020204030204" pitchFamily="34" charset="0"/>
                <a:cs typeface="Mangal" panose="02040503050203030202" pitchFamily="18" charset="0"/>
              </a:rPr>
              <a:t> United Arab Emirates</a:t>
            </a:r>
            <a:r>
              <a:rPr lang="en-IN" sz="2800" b="1" kern="100" dirty="0">
                <a:effectLst/>
                <a:latin typeface="Times New Roman" panose="02020603050405020304" pitchFamily="18" charset="0"/>
                <a:ea typeface="Calibri" panose="020F0502020204030204" pitchFamily="34" charset="0"/>
                <a:cs typeface="Mangal" panose="02040503050203030202" pitchFamily="18" charset="0"/>
              </a:rPr>
              <a:t> </a:t>
            </a:r>
            <a:endParaRPr lang="en-IN" sz="7200" dirty="0"/>
          </a:p>
        </p:txBody>
      </p:sp>
      <p:sp>
        <p:nvSpPr>
          <p:cNvPr id="4" name="TextBox 3"/>
          <p:cNvSpPr txBox="1"/>
          <p:nvPr/>
        </p:nvSpPr>
        <p:spPr>
          <a:xfrm>
            <a:off x="8409803" y="5890991"/>
            <a:ext cx="3556910" cy="922020"/>
          </a:xfrm>
          <a:prstGeom prst="rect">
            <a:avLst/>
          </a:prstGeom>
        </p:spPr>
        <p:style>
          <a:lnRef idx="0">
            <a:srgbClr val="FFFFFF"/>
          </a:lnRef>
          <a:fillRef idx="1">
            <a:schemeClr val="accent3"/>
          </a:fillRef>
          <a:effectRef idx="0">
            <a:srgbClr val="FFFFFF"/>
          </a:effectRef>
          <a:fontRef idx="minor">
            <a:schemeClr val="lt1"/>
          </a:fontRef>
        </p:style>
        <p:txBody>
          <a:bodyPr wrap="square" rtlCol="0">
            <a:spAutoFit/>
          </a:bodyPr>
          <a:lstStyle/>
          <a:p>
            <a:r>
              <a:rPr lang="en-IN" b="1" dirty="0">
                <a:solidFill>
                  <a:schemeClr val="bg1"/>
                </a:solidFill>
                <a:highlight>
                  <a:srgbClr val="000000"/>
                </a:highlight>
                <a:latin typeface="Times New Roman" panose="02020603050405020304" pitchFamily="18" charset="0"/>
                <a:cs typeface="Times New Roman" panose="02020603050405020304" pitchFamily="18" charset="0"/>
              </a:rPr>
              <a:t> Report By:- Dr Divakar</a:t>
            </a:r>
            <a:endParaRPr lang="en-IN" b="1" dirty="0">
              <a:solidFill>
                <a:schemeClr val="bg1"/>
              </a:solidFill>
              <a:highlight>
                <a:srgbClr val="000000"/>
              </a:highlight>
              <a:latin typeface="Times New Roman" panose="02020603050405020304" pitchFamily="18" charset="0"/>
              <a:cs typeface="Times New Roman" panose="02020603050405020304" pitchFamily="18" charset="0"/>
            </a:endParaRPr>
          </a:p>
          <a:p>
            <a:r>
              <a:rPr lang="en-IN" b="1" dirty="0">
                <a:solidFill>
                  <a:schemeClr val="bg1"/>
                </a:solidFill>
                <a:highlight>
                  <a:srgbClr val="000000"/>
                </a:highlight>
                <a:latin typeface="Times New Roman" panose="02020603050405020304" pitchFamily="18" charset="0"/>
                <a:cs typeface="Times New Roman" panose="02020603050405020304" pitchFamily="18" charset="0"/>
              </a:rPr>
              <a:t>Mentor:- Dr Anuradha Bhardwaj</a:t>
            </a:r>
            <a:endParaRPr lang="en-IN" b="1" dirty="0">
              <a:solidFill>
                <a:schemeClr val="bg1"/>
              </a:solidFill>
              <a:highlight>
                <a:srgbClr val="000000"/>
              </a:highlight>
              <a:latin typeface="Times New Roman" panose="02020603050405020304" pitchFamily="18" charset="0"/>
              <a:cs typeface="Times New Roman" panose="02020603050405020304" pitchFamily="18" charset="0"/>
            </a:endParaRPr>
          </a:p>
          <a:p>
            <a:r>
              <a:rPr lang="en-GB" altLang="en-IN" b="1" dirty="0">
                <a:solidFill>
                  <a:schemeClr val="bg1"/>
                </a:solidFill>
                <a:highlight>
                  <a:srgbClr val="000000"/>
                </a:highlight>
                <a:latin typeface="Times New Roman" panose="02020603050405020304" pitchFamily="18" charset="0"/>
                <a:cs typeface="Times New Roman" panose="02020603050405020304" pitchFamily="18" charset="0"/>
              </a:rPr>
              <a:t>IIHMR DELHI</a:t>
            </a:r>
            <a:endParaRPr lang="en-GB" altLang="en-IN" b="1" dirty="0">
              <a:solidFill>
                <a:schemeClr val="bg1"/>
              </a:solidFill>
              <a:highlight>
                <a:srgbClr val="000000"/>
              </a:highlight>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1"/>
          <a:stretch>
            <a:fillRect/>
          </a:stretch>
        </p:blipFill>
        <p:spPr>
          <a:xfrm>
            <a:off x="1330879" y="2058462"/>
            <a:ext cx="9681291" cy="3832529"/>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80" y="139065"/>
            <a:ext cx="2327275" cy="10953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053576" y="1769481"/>
            <a:ext cx="9112194" cy="4245393"/>
          </a:xfrm>
          <a:prstGeom prst="rect">
            <a:avLst/>
          </a:prstGeom>
          <a:noFill/>
        </p:spPr>
        <p:txBody>
          <a:bodyPr wrap="square">
            <a:spAutoFit/>
          </a:bodyPr>
          <a:lstStyle/>
          <a:p>
            <a:pPr>
              <a:lnSpc>
                <a:spcPts val="2250"/>
              </a:lnSpc>
              <a:spcBef>
                <a:spcPts val="2000"/>
              </a:spcBef>
              <a:spcAft>
                <a:spcPts val="1000"/>
              </a:spcAft>
            </a:pPr>
            <a:r>
              <a:rPr lang="en-IN" sz="1800" b="1" kern="0" spc="-10" dirty="0">
                <a:effectLst/>
                <a:latin typeface="Times New Roman" panose="02020603050405020304" pitchFamily="18" charset="0"/>
                <a:ea typeface="Times New Roman" panose="02020603050405020304" pitchFamily="18" charset="0"/>
                <a:cs typeface="Mangal" panose="02040503050203030202" pitchFamily="18" charset="0"/>
              </a:rPr>
              <a:t>Statistical analysis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ts val="2250"/>
              </a:lnSpc>
              <a:spcBef>
                <a:spcPts val="2000"/>
              </a:spcBef>
              <a:spcAft>
                <a:spcPts val="10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IBN SPSS version 2.2.2 and MS-Excel 2019 were used to analyse the data. The variables used described using the frequencies, proportions, mean, Standard deviation and range.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EXPECTED OUTCOME</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RCM plays a very Important role in the revenue generation in the tertiary care facility, in a long run the providers tends to generate more revenue often miss out the important STGs which may result in losses, understanding the details of rejection and denials will aid in the development of a strong STG that has to be followed while attending the patient so it wont hamper the profit and may result in the patient satisfaction and reduce the TAT of the insurance. The detailed study will also help us to know the area of focus which needs to be improved at any stage of revenue cycle. The study will give all the stakeholders a holistic approach to work in their field for the improvement so there is less rejection.</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7" name="Content Placeholder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5255" y="191135"/>
            <a:ext cx="1698625" cy="862965"/>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615496" y="2857500"/>
            <a:ext cx="4758483" cy="1143000"/>
          </a:xfrm>
        </p:spPr>
        <p:txBody>
          <a:bodyPr/>
          <a:lstStyle/>
          <a:p>
            <a:r>
              <a:rPr lang="en-GB" altLang="en-US" b="1" dirty="0"/>
              <a:t>         RESULTS</a:t>
            </a:r>
            <a:endParaRPr lang="en-GB" altLang="en-US" b="1" dirty="0"/>
          </a:p>
        </p:txBody>
      </p:sp>
      <p:pic>
        <p:nvPicPr>
          <p:cNvPr id="7" name="Content Placeholder 6"/>
          <p:cNvPicPr>
            <a:picLocks noGrp="1" noChangeAspect="1"/>
          </p:cNvPicPr>
          <p:nvPr>
            <p:ph sz="half" idx="4294967295"/>
          </p:nvPr>
        </p:nvPicPr>
        <p:blipFill>
          <a:blip r:embed="rId1">
            <a:extLst>
              <a:ext uri="{28A0092B-C50C-407E-A947-70E740481C1C}">
                <a14:useLocalDpi xmlns:a14="http://schemas.microsoft.com/office/drawing/2010/main" val="0"/>
              </a:ext>
            </a:extLst>
          </a:blip>
          <a:stretch>
            <a:fillRect/>
          </a:stretch>
        </p:blipFill>
        <p:spPr>
          <a:xfrm>
            <a:off x="0" y="190500"/>
            <a:ext cx="1619250" cy="82232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2"/>
          <p:cNvSpPr txBox="1"/>
          <p:nvPr/>
        </p:nvSpPr>
        <p:spPr>
          <a:xfrm>
            <a:off x="2458085" y="469900"/>
            <a:ext cx="6962140" cy="765175"/>
          </a:xfrm>
          <a:prstGeom prst="rect">
            <a:avLst/>
          </a:prstGeom>
          <a:noFill/>
        </p:spPr>
        <p:txBody>
          <a:bodyPr wrap="square" rtlCol="0">
            <a:noAutofit/>
          </a:bodyPr>
          <a:lstStyle/>
          <a:p>
            <a:r>
              <a:rPr lang="en-IN" sz="2400" b="1" dirty="0">
                <a:latin typeface="Times New Roman" panose="02020603050405020304" pitchFamily="18" charset="0"/>
                <a:cs typeface="Times New Roman" panose="02020603050405020304" pitchFamily="18" charset="0"/>
                <a:sym typeface="+mn-ea"/>
              </a:rPr>
              <a:t>Identification of denials against the active payers</a:t>
            </a:r>
            <a:endParaRPr lang="en-GB" altLang="en-US" sz="2400"/>
          </a:p>
        </p:txBody>
      </p:sp>
      <p:pic>
        <p:nvPicPr>
          <p:cNvPr id="7"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55" y="191135"/>
            <a:ext cx="1644650" cy="835660"/>
          </a:xfrm>
          <a:prstGeom prst="rect">
            <a:avLst/>
          </a:prstGeom>
          <a:noFill/>
          <a:ln w="9525">
            <a:noFill/>
          </a:ln>
        </p:spPr>
      </p:pic>
      <p:graphicFrame>
        <p:nvGraphicFramePr>
          <p:cNvPr id="5" name="Chart 4"/>
          <p:cNvGraphicFramePr/>
          <p:nvPr/>
        </p:nvGraphicFramePr>
        <p:xfrm>
          <a:off x="1779905" y="1357630"/>
          <a:ext cx="7945755" cy="509143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
          <p:cNvSpPr txBox="1"/>
          <p:nvPr/>
        </p:nvSpPr>
        <p:spPr>
          <a:xfrm>
            <a:off x="5842635" y="1200150"/>
            <a:ext cx="6137275" cy="4457700"/>
          </a:xfrm>
          <a:prstGeom prst="rect">
            <a:avLst/>
          </a:prstGeom>
          <a:solidFill>
            <a:schemeClr val="accent1">
              <a:lumMod val="60000"/>
              <a:lumOff val="40000"/>
            </a:schemeClr>
          </a:solidFill>
          <a:ln>
            <a:solidFill>
              <a:schemeClr val="tx1"/>
            </a:solidFill>
          </a:ln>
        </p:spPr>
        <p:txBody>
          <a:bodyPr wrap="square" rtlCol="0" anchor="t">
            <a:noAutofit/>
          </a:bodyPr>
          <a:lstStyle/>
          <a:p>
            <a:r>
              <a:rPr lang="en-US" dirty="0">
                <a:ln>
                  <a:noFill/>
                </a:ln>
                <a:sym typeface="+mn-ea"/>
              </a:rPr>
              <a:t>The given data outlines the distribution of insurance claims among various insurance companies, with a total of 37,591 recorded instances. The largest share of claims is attributed to DAMAN INSURANCE COMPANY, which covers 12.8% of the total. Close behind is SUKOON (OMAN) INSURANCE with 12.6%. Other significant contributors include NAS  with 11.6% and ALMADALLAH at 11.8%. Smaller portions are held by companies such as ADNIC Insurance (3.1%), MEDNET (3.8%), and NEXTCARE  (2.6%). The remaining insurers, including AXA INSURANCE and HEALTHNET, contribute lesser proportions, mostly under 2%. The data reflects a broad and diverse insurance landscape with a few major players dominating the market</a:t>
            </a:r>
            <a:r>
              <a:rPr lang="en-US" dirty="0">
                <a:ln>
                  <a:solidFill>
                    <a:schemeClr val="tx1"/>
                  </a:solidFill>
                </a:ln>
                <a:sym typeface="+mn-ea"/>
              </a:rPr>
              <a:t>.</a:t>
            </a:r>
            <a:endParaRPr lang="en-US" altLang="en-US" dirty="0">
              <a:ln>
                <a:solidFill>
                  <a:schemeClr val="tx1"/>
                </a:solidFill>
              </a:ln>
              <a:sym typeface="+mn-ea"/>
            </a:endParaRPr>
          </a:p>
        </p:txBody>
      </p:sp>
      <p:graphicFrame>
        <p:nvGraphicFramePr>
          <p:cNvPr id="4" name="Table 3"/>
          <p:cNvGraphicFramePr/>
          <p:nvPr/>
        </p:nvGraphicFramePr>
        <p:xfrm>
          <a:off x="108585" y="144145"/>
          <a:ext cx="5533390" cy="6449695"/>
        </p:xfrm>
        <a:graphic>
          <a:graphicData uri="http://schemas.openxmlformats.org/drawingml/2006/table">
            <a:tbl>
              <a:tblPr>
                <a:tableStyleId>{35758FB7-9AC5-4552-8A53-C91805E547FA}</a:tableStyleId>
              </a:tblPr>
              <a:tblGrid>
                <a:gridCol w="2964815"/>
                <a:gridCol w="2568575"/>
              </a:tblGrid>
              <a:tr h="307340">
                <a:tc>
                  <a:txBody>
                    <a:bodyPr/>
                    <a:lstStyle/>
                    <a:p>
                      <a:pPr>
                        <a:buNone/>
                      </a:pPr>
                      <a:r>
                        <a:rPr lang="en-US" sz="1400" b="1"/>
                        <a:t>Insurance Company</a:t>
                      </a:r>
                      <a:endParaRPr lang="en-US" altLang="en-US" sz="1400" b="1"/>
                    </a:p>
                  </a:txBody>
                  <a:tcPr marL="12700" marR="12700" marT="12700" anchor="ctr">
                    <a:solidFill>
                      <a:schemeClr val="accent1"/>
                    </a:solidFill>
                  </a:tcPr>
                </a:tc>
                <a:tc>
                  <a:txBody>
                    <a:bodyPr/>
                    <a:lstStyle/>
                    <a:p>
                      <a:pPr>
                        <a:buNone/>
                      </a:pPr>
                      <a:r>
                        <a:rPr lang="en-US" sz="1400" b="1"/>
                        <a:t>Denial Count</a:t>
                      </a:r>
                      <a:endParaRPr lang="en-US" altLang="en-US" sz="1400" b="1"/>
                    </a:p>
                  </a:txBody>
                  <a:tcPr marL="12700" marR="12700" marT="12700" anchor="ctr">
                    <a:solidFill>
                      <a:schemeClr val="accent1"/>
                    </a:solidFill>
                  </a:tcPr>
                </a:tc>
              </a:tr>
              <a:tr h="534035">
                <a:tc>
                  <a:txBody>
                    <a:bodyPr/>
                    <a:lstStyle/>
                    <a:p>
                      <a:pPr>
                        <a:buNone/>
                      </a:pPr>
                      <a:r>
                        <a:rPr lang="en-US" sz="1400"/>
                        <a:t>DAMAN INSURANCE COMPANY</a:t>
                      </a:r>
                      <a:endParaRPr lang="en-US" altLang="en-US" sz="1400"/>
                    </a:p>
                  </a:txBody>
                  <a:tcPr marL="12700" marR="12700" marT="12700" anchor="ctr"/>
                </a:tc>
                <a:tc>
                  <a:txBody>
                    <a:bodyPr/>
                    <a:lstStyle/>
                    <a:p>
                      <a:pPr>
                        <a:buNone/>
                      </a:pPr>
                      <a:r>
                        <a:rPr lang="en-US" sz="1400"/>
                        <a:t>5262</a:t>
                      </a:r>
                      <a:endParaRPr lang="en-US" altLang="en-US" sz="1400"/>
                    </a:p>
                  </a:txBody>
                  <a:tcPr marL="12700" marR="12700" marT="12700" anchor="ctr"/>
                </a:tc>
              </a:tr>
              <a:tr h="535940">
                <a:tc>
                  <a:txBody>
                    <a:bodyPr/>
                    <a:lstStyle/>
                    <a:p>
                      <a:pPr>
                        <a:buNone/>
                      </a:pPr>
                      <a:r>
                        <a:rPr lang="en-US" sz="1400"/>
                        <a:t>ALMADALLAH INSURANCE</a:t>
                      </a:r>
                      <a:endParaRPr lang="en-US" altLang="en-US" sz="1400"/>
                    </a:p>
                  </a:txBody>
                  <a:tcPr marL="12700" marR="12700" marT="12700" anchor="ctr"/>
                </a:tc>
                <a:tc>
                  <a:txBody>
                    <a:bodyPr/>
                    <a:lstStyle/>
                    <a:p>
                      <a:pPr>
                        <a:buNone/>
                      </a:pPr>
                      <a:r>
                        <a:rPr lang="en-US" sz="1400"/>
                        <a:t>4811</a:t>
                      </a:r>
                      <a:endParaRPr lang="en-US" altLang="en-US" sz="1400"/>
                    </a:p>
                  </a:txBody>
                  <a:tcPr marL="12700" marR="12700" marT="12700" anchor="ctr"/>
                </a:tc>
              </a:tr>
              <a:tr h="504190">
                <a:tc>
                  <a:txBody>
                    <a:bodyPr/>
                    <a:lstStyle/>
                    <a:p>
                      <a:pPr>
                        <a:buNone/>
                      </a:pPr>
                      <a:endParaRPr lang="en-US" sz="1400"/>
                    </a:p>
                    <a:p>
                      <a:pPr>
                        <a:buNone/>
                      </a:pPr>
                      <a:r>
                        <a:rPr lang="en-US" sz="1400"/>
                        <a:t>NAS INSURANCE</a:t>
                      </a:r>
                      <a:endParaRPr lang="en-US" altLang="en-US" sz="1400"/>
                    </a:p>
                  </a:txBody>
                  <a:tcPr marL="12700" marR="12700" marT="12700" anchor="ctr"/>
                </a:tc>
                <a:tc>
                  <a:txBody>
                    <a:bodyPr/>
                    <a:lstStyle/>
                    <a:p>
                      <a:pPr>
                        <a:buNone/>
                      </a:pPr>
                      <a:r>
                        <a:rPr lang="en-US" sz="1400"/>
                        <a:t>8682</a:t>
                      </a:r>
                      <a:endParaRPr lang="en-US" altLang="en-US" sz="1400"/>
                    </a:p>
                  </a:txBody>
                  <a:tcPr marL="12700" marR="12700" marT="12700" anchor="ctr"/>
                </a:tc>
              </a:tr>
              <a:tr h="481965">
                <a:tc>
                  <a:txBody>
                    <a:bodyPr/>
                    <a:lstStyle/>
                    <a:p>
                      <a:pPr>
                        <a:buNone/>
                      </a:pPr>
                      <a:r>
                        <a:rPr lang="en-US" sz="1400"/>
                        <a:t>NEXTCARE INSURANCE</a:t>
                      </a:r>
                      <a:endParaRPr lang="en-US" altLang="en-US" sz="1400"/>
                    </a:p>
                  </a:txBody>
                  <a:tcPr marL="12700" marR="12700" marT="12700" anchor="ctr"/>
                </a:tc>
                <a:tc>
                  <a:txBody>
                    <a:bodyPr/>
                    <a:lstStyle/>
                    <a:p>
                      <a:pPr>
                        <a:buNone/>
                      </a:pPr>
                      <a:r>
                        <a:rPr lang="en-US" sz="1400"/>
                        <a:t>5621</a:t>
                      </a:r>
                      <a:endParaRPr lang="en-US" altLang="en-US" sz="1400"/>
                    </a:p>
                  </a:txBody>
                  <a:tcPr marL="12700" marR="12700" marT="12700" anchor="ctr"/>
                </a:tc>
              </a:tr>
              <a:tr h="481965">
                <a:tc>
                  <a:txBody>
                    <a:bodyPr/>
                    <a:lstStyle/>
                    <a:p>
                      <a:pPr>
                        <a:buNone/>
                      </a:pPr>
                      <a:r>
                        <a:rPr lang="en-US" sz="1400"/>
                        <a:t>ADNIC </a:t>
                      </a:r>
                      <a:r>
                        <a:rPr lang="en-GB" altLang="en-US" sz="1400"/>
                        <a:t>INSURANCE</a:t>
                      </a:r>
                      <a:endParaRPr lang="en-GB" altLang="en-US" sz="1400"/>
                    </a:p>
                  </a:txBody>
                  <a:tcPr marL="12700" marR="12700" marT="12700" anchor="ctr"/>
                </a:tc>
                <a:tc>
                  <a:txBody>
                    <a:bodyPr/>
                    <a:lstStyle/>
                    <a:p>
                      <a:pPr>
                        <a:buNone/>
                      </a:pPr>
                      <a:r>
                        <a:rPr lang="en-US" sz="1400"/>
                        <a:t>1531</a:t>
                      </a:r>
                      <a:endParaRPr lang="en-US" altLang="en-US" sz="1400"/>
                    </a:p>
                  </a:txBody>
                  <a:tcPr marL="12700" marR="12700" marT="12700" anchor="ctr"/>
                </a:tc>
              </a:tr>
              <a:tr h="694055">
                <a:tc>
                  <a:txBody>
                    <a:bodyPr/>
                    <a:lstStyle/>
                    <a:p>
                      <a:pPr>
                        <a:buNone/>
                      </a:pPr>
                      <a:r>
                        <a:rPr lang="en-US" sz="1400"/>
                        <a:t>MEDNET INSURANCE</a:t>
                      </a:r>
                      <a:endParaRPr lang="en-US" altLang="en-US" sz="1400"/>
                    </a:p>
                  </a:txBody>
                  <a:tcPr marL="12700" marR="12700" marT="12700" anchor="ctr"/>
                </a:tc>
                <a:tc>
                  <a:txBody>
                    <a:bodyPr/>
                    <a:lstStyle/>
                    <a:p>
                      <a:pPr>
                        <a:buNone/>
                      </a:pPr>
                      <a:r>
                        <a:rPr lang="en-GB" altLang="en-US" sz="1400"/>
                        <a:t>2070</a:t>
                      </a:r>
                      <a:endParaRPr lang="en-GB" altLang="en-US" sz="1400"/>
                    </a:p>
                  </a:txBody>
                  <a:tcPr marL="12700" marR="12700" marT="12700" anchor="ctr"/>
                </a:tc>
              </a:tr>
              <a:tr h="305435">
                <a:tc>
                  <a:txBody>
                    <a:bodyPr/>
                    <a:lstStyle/>
                    <a:p>
                      <a:pPr>
                        <a:buNone/>
                      </a:pPr>
                      <a:r>
                        <a:rPr lang="en-US" sz="1400"/>
                        <a:t>ALICO INSURANCE</a:t>
                      </a:r>
                      <a:endParaRPr lang="en-US" altLang="en-US" sz="1400"/>
                    </a:p>
                  </a:txBody>
                  <a:tcPr marL="12700" marR="12700" marT="12700" anchor="ctr"/>
                </a:tc>
                <a:tc>
                  <a:txBody>
                    <a:bodyPr/>
                    <a:lstStyle/>
                    <a:p>
                      <a:pPr>
                        <a:buNone/>
                      </a:pPr>
                      <a:r>
                        <a:rPr lang="en-US" sz="1400"/>
                        <a:t>601</a:t>
                      </a:r>
                      <a:endParaRPr lang="en-US" altLang="en-US" sz="1400"/>
                    </a:p>
                  </a:txBody>
                  <a:tcPr marL="12700" marR="12700" marT="12700" anchor="ctr"/>
                </a:tc>
              </a:tr>
              <a:tr h="534670">
                <a:tc>
                  <a:txBody>
                    <a:bodyPr/>
                    <a:lstStyle/>
                    <a:p>
                      <a:pPr>
                        <a:buNone/>
                      </a:pPr>
                      <a:r>
                        <a:rPr lang="en-US" sz="1400"/>
                        <a:t>AAFIYA Medical Billing</a:t>
                      </a:r>
                      <a:endParaRPr lang="en-US" altLang="en-US" sz="1400"/>
                    </a:p>
                  </a:txBody>
                  <a:tcPr marL="12700" marR="12700" marT="12700" anchor="ctr"/>
                </a:tc>
                <a:tc>
                  <a:txBody>
                    <a:bodyPr/>
                    <a:lstStyle/>
                    <a:p>
                      <a:pPr>
                        <a:buNone/>
                      </a:pPr>
                      <a:r>
                        <a:rPr lang="en-US" sz="1400"/>
                        <a:t>925</a:t>
                      </a:r>
                      <a:endParaRPr lang="en-US" altLang="en-US" sz="1400"/>
                    </a:p>
                  </a:txBody>
                  <a:tcPr marL="12700" marR="12700" marT="12700" anchor="ctr"/>
                </a:tc>
              </a:tr>
              <a:tr h="307340">
                <a:tc>
                  <a:txBody>
                    <a:bodyPr/>
                    <a:lstStyle/>
                    <a:p>
                      <a:pPr>
                        <a:buNone/>
                      </a:pPr>
                      <a:r>
                        <a:rPr lang="en-US" sz="1400"/>
                        <a:t>HEALTHNET BASIC NETWORK</a:t>
                      </a:r>
                      <a:endParaRPr lang="en-US" altLang="en-US" sz="1400"/>
                    </a:p>
                  </a:txBody>
                  <a:tcPr marL="12700" marR="12700" marT="12700" anchor="ctr"/>
                </a:tc>
                <a:tc>
                  <a:txBody>
                    <a:bodyPr/>
                    <a:lstStyle/>
                    <a:p>
                      <a:pPr>
                        <a:buNone/>
                      </a:pPr>
                      <a:r>
                        <a:rPr lang="en-US" sz="1400"/>
                        <a:t>963</a:t>
                      </a:r>
                      <a:endParaRPr lang="en-US" altLang="en-US" sz="1400"/>
                    </a:p>
                  </a:txBody>
                  <a:tcPr marL="12700" marR="12700" marT="12700" anchor="ctr"/>
                </a:tc>
              </a:tr>
              <a:tr h="532130">
                <a:tc>
                  <a:txBody>
                    <a:bodyPr/>
                    <a:lstStyle/>
                    <a:p>
                      <a:pPr>
                        <a:buNone/>
                      </a:pPr>
                      <a:r>
                        <a:rPr lang="en-US" sz="1400"/>
                        <a:t>NEURON INSURANCE - ENAYA</a:t>
                      </a:r>
                      <a:endParaRPr lang="en-US" altLang="en-US" sz="1400"/>
                    </a:p>
                  </a:txBody>
                  <a:tcPr marL="12700" marR="12700" marT="12700" anchor="ctr"/>
                </a:tc>
                <a:tc>
                  <a:txBody>
                    <a:bodyPr/>
                    <a:lstStyle/>
                    <a:p>
                      <a:pPr>
                        <a:buNone/>
                      </a:pPr>
                      <a:r>
                        <a:rPr lang="en-US" sz="1400"/>
                        <a:t>1153</a:t>
                      </a:r>
                      <a:endParaRPr lang="en-US" altLang="en-US" sz="1400"/>
                    </a:p>
                  </a:txBody>
                  <a:tcPr marL="12700" marR="12700" marT="12700" anchor="ctr"/>
                </a:tc>
              </a:tr>
              <a:tr h="310515">
                <a:tc>
                  <a:txBody>
                    <a:bodyPr/>
                    <a:lstStyle/>
                    <a:p>
                      <a:pPr>
                        <a:buNone/>
                      </a:pPr>
                      <a:r>
                        <a:rPr lang="en-US" sz="1400"/>
                        <a:t>AXA INSURANCE</a:t>
                      </a:r>
                      <a:endParaRPr lang="en-US" altLang="en-US" sz="1400"/>
                    </a:p>
                  </a:txBody>
                  <a:tcPr marL="12700" marR="12700" marT="12700" anchor="ctr"/>
                </a:tc>
                <a:tc>
                  <a:txBody>
                    <a:bodyPr/>
                    <a:lstStyle/>
                    <a:p>
                      <a:pPr>
                        <a:buNone/>
                      </a:pPr>
                      <a:r>
                        <a:rPr lang="en-US" sz="1400"/>
                        <a:t>549</a:t>
                      </a:r>
                      <a:endParaRPr lang="en-US" altLang="en-US" sz="1400"/>
                    </a:p>
                  </a:txBody>
                  <a:tcPr marL="12700" marR="12700" marT="12700" anchor="ctr"/>
                </a:tc>
              </a:tr>
              <a:tr h="306705">
                <a:tc>
                  <a:txBody>
                    <a:bodyPr/>
                    <a:lstStyle/>
                    <a:p>
                      <a:pPr>
                        <a:buNone/>
                      </a:pPr>
                      <a:r>
                        <a:rPr lang="en-US" sz="1400"/>
                        <a:t>FMC GN Network</a:t>
                      </a:r>
                      <a:endParaRPr lang="en-US" altLang="en-US" sz="1400"/>
                    </a:p>
                  </a:txBody>
                  <a:tcPr marL="12700" marR="12700" marT="12700" anchor="ctr"/>
                </a:tc>
                <a:tc>
                  <a:txBody>
                    <a:bodyPr/>
                    <a:lstStyle/>
                    <a:p>
                      <a:pPr>
                        <a:buNone/>
                      </a:pPr>
                      <a:r>
                        <a:rPr lang="en-US" sz="1400"/>
                        <a:t>444</a:t>
                      </a:r>
                      <a:endParaRPr lang="en-US" altLang="en-US" sz="1400"/>
                    </a:p>
                  </a:txBody>
                  <a:tcPr marL="12700" marR="12700" marT="12700" anchor="ctr"/>
                </a:tc>
              </a:tr>
              <a:tr h="306070">
                <a:tc>
                  <a:txBody>
                    <a:bodyPr/>
                    <a:lstStyle/>
                    <a:p>
                      <a:pPr>
                        <a:buNone/>
                      </a:pPr>
                      <a:r>
                        <a:rPr lang="en-US" sz="1400"/>
                        <a:t>INAYAH TPA (LLC)</a:t>
                      </a:r>
                      <a:endParaRPr lang="en-US" altLang="en-US" sz="1400"/>
                    </a:p>
                  </a:txBody>
                  <a:tcPr marL="12700" marR="12700" marT="12700" anchor="ctr"/>
                </a:tc>
                <a:tc>
                  <a:txBody>
                    <a:bodyPr/>
                    <a:lstStyle/>
                    <a:p>
                      <a:pPr>
                        <a:buNone/>
                      </a:pPr>
                      <a:r>
                        <a:rPr lang="en-US" sz="1400"/>
                        <a:t>228</a:t>
                      </a:r>
                      <a:endParaRPr lang="en-US" altLang="en-US" sz="1400"/>
                    </a:p>
                  </a:txBody>
                  <a:tcPr marL="12700" marR="12700" marT="12700" anchor="ctr"/>
                </a:tc>
              </a:tr>
              <a:tr h="307340">
                <a:tc>
                  <a:txBody>
                    <a:bodyPr/>
                    <a:lstStyle/>
                    <a:p>
                      <a:pPr>
                        <a:buNone/>
                      </a:pPr>
                      <a:r>
                        <a:rPr lang="en-US" sz="1400"/>
                        <a:t>LIFE LINE INSURANCE</a:t>
                      </a:r>
                      <a:endParaRPr lang="en-US" altLang="en-US" sz="1400"/>
                    </a:p>
                  </a:txBody>
                  <a:tcPr marL="12700" marR="12700" marT="12700" anchor="ctr"/>
                </a:tc>
                <a:tc>
                  <a:txBody>
                    <a:bodyPr/>
                    <a:lstStyle/>
                    <a:p>
                      <a:pPr>
                        <a:buNone/>
                      </a:pPr>
                      <a:r>
                        <a:rPr lang="en-US" sz="1400"/>
                        <a:t>1</a:t>
                      </a:r>
                      <a:endParaRPr lang="en-US" altLang="en-US" sz="1400"/>
                    </a:p>
                  </a:txBody>
                  <a:tcPr marL="12700" marR="12700" marT="12700" anchor="ctr"/>
                </a:tc>
              </a:tr>
            </a:tbl>
          </a:graphicData>
        </a:graphic>
      </p:graphicFrame>
      <p:pic>
        <p:nvPicPr>
          <p:cNvPr id="7" name="Content Placeholder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0600055" y="191135"/>
            <a:ext cx="1379855" cy="701040"/>
          </a:xfrm>
          <a:prstGeom prst="rect">
            <a:avLst/>
          </a:prstGeom>
          <a:no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r="14685"/>
          <a:stretch>
            <a:fillRect/>
          </a:stretch>
        </p:blipFill>
        <p:spPr bwMode="auto">
          <a:xfrm>
            <a:off x="633371" y="1293412"/>
            <a:ext cx="5096786" cy="4777740"/>
          </a:xfrm>
          <a:prstGeom prst="rect">
            <a:avLst/>
          </a:prstGeom>
          <a:noFill/>
          <a:ln>
            <a:solidFill>
              <a:schemeClr val="tx1"/>
            </a:solidFill>
          </a:ln>
          <a:effectLst>
            <a:outerShdw blurRad="50800" dist="38100" dir="2700000" algn="tl" rotWithShape="0">
              <a:prstClr val="black">
                <a:alpha val="40000"/>
              </a:prstClr>
            </a:outerShdw>
          </a:effectLst>
        </p:spPr>
      </p:pic>
      <p:sp>
        <p:nvSpPr>
          <p:cNvPr id="8" name="TextBox 7"/>
          <p:cNvSpPr txBox="1"/>
          <p:nvPr/>
        </p:nvSpPr>
        <p:spPr>
          <a:xfrm>
            <a:off x="6831965" y="647065"/>
            <a:ext cx="3418205" cy="802005"/>
          </a:xfrm>
          <a:prstGeom prst="rect">
            <a:avLst/>
          </a:prstGeom>
          <a:noFill/>
        </p:spPr>
        <p:txBody>
          <a:bodyPr wrap="square" rtlCol="0">
            <a:noAutofit/>
          </a:bodyPr>
          <a:lstStyle/>
          <a:p>
            <a:r>
              <a:rPr lang="en-IN" sz="2200" dirty="0">
                <a:latin typeface="Times New Roman" panose="02020603050405020304" pitchFamily="18" charset="0"/>
                <a:cs typeface="Times New Roman" panose="02020603050405020304" pitchFamily="18" charset="0"/>
              </a:rPr>
              <a:t>Category of type of Denial</a:t>
            </a:r>
            <a:endParaRPr lang="en-IN" sz="2200" dirty="0">
              <a:latin typeface="Times New Roman" panose="02020603050405020304" pitchFamily="18" charset="0"/>
              <a:cs typeface="Times New Roman" panose="02020603050405020304" pitchFamily="18" charset="0"/>
            </a:endParaRPr>
          </a:p>
        </p:txBody>
      </p:sp>
      <p:sp>
        <p:nvSpPr>
          <p:cNvPr id="4" name="Text Box 3"/>
          <p:cNvSpPr txBox="1"/>
          <p:nvPr/>
        </p:nvSpPr>
        <p:spPr>
          <a:xfrm>
            <a:off x="6685915" y="1932305"/>
            <a:ext cx="4493260" cy="3364865"/>
          </a:xfrm>
          <a:prstGeom prst="rect">
            <a:avLst/>
          </a:prstGeom>
          <a:solidFill>
            <a:schemeClr val="accent1">
              <a:lumMod val="40000"/>
              <a:lumOff val="60000"/>
            </a:schemeClr>
          </a:solidFill>
          <a:ln>
            <a:solidFill>
              <a:schemeClr val="tx1"/>
            </a:solidFill>
          </a:ln>
        </p:spPr>
        <p:txBody>
          <a:bodyPr wrap="square" rtlCol="0">
            <a:noAutofit/>
          </a:bodyPr>
          <a:lstStyle/>
          <a:p>
            <a:r>
              <a:rPr lang="en-US" dirty="0">
                <a:sym typeface="+mn-ea"/>
              </a:rPr>
              <a:t>The data provided categorizes insurance claims based on the type of service: Inpatient (IP) and Outpatient (OP). Out of a total of 37,591 claims, </a:t>
            </a:r>
            <a:r>
              <a:rPr lang="en-US" b="1" dirty="0">
                <a:sym typeface="+mn-ea"/>
              </a:rPr>
              <a:t>54.3%</a:t>
            </a:r>
            <a:r>
              <a:rPr lang="en-US" dirty="0">
                <a:sym typeface="+mn-ea"/>
              </a:rPr>
              <a:t> are for </a:t>
            </a:r>
            <a:r>
              <a:rPr lang="en-US" b="1" dirty="0">
                <a:sym typeface="+mn-ea"/>
              </a:rPr>
              <a:t>outpatient services</a:t>
            </a:r>
            <a:r>
              <a:rPr lang="en-US" dirty="0">
                <a:sym typeface="+mn-ea"/>
              </a:rPr>
              <a:t>, accounting for 20,428</a:t>
            </a:r>
            <a:r>
              <a:rPr lang="en-GB" altLang="en-US" dirty="0">
                <a:sym typeface="+mn-ea"/>
              </a:rPr>
              <a:t> rejected</a:t>
            </a:r>
            <a:r>
              <a:rPr lang="en-US" dirty="0">
                <a:sym typeface="+mn-ea"/>
              </a:rPr>
              <a:t> claims.</a:t>
            </a:r>
            <a:r>
              <a:rPr lang="en-US" b="1" dirty="0">
                <a:sym typeface="+mn-ea"/>
              </a:rPr>
              <a:t> Inpatient services</a:t>
            </a:r>
            <a:r>
              <a:rPr lang="en-US" dirty="0">
                <a:sym typeface="+mn-ea"/>
              </a:rPr>
              <a:t> constitute the remaining </a:t>
            </a:r>
            <a:r>
              <a:rPr lang="en-US" b="1" dirty="0">
                <a:sym typeface="+mn-ea"/>
              </a:rPr>
              <a:t>45.7</a:t>
            </a:r>
            <a:r>
              <a:rPr lang="en-US" dirty="0">
                <a:sym typeface="+mn-ea"/>
              </a:rPr>
              <a:t>%, with 17,163 </a:t>
            </a:r>
            <a:r>
              <a:rPr lang="en-GB" altLang="en-US" dirty="0">
                <a:sym typeface="+mn-ea"/>
              </a:rPr>
              <a:t>rejected </a:t>
            </a:r>
            <a:r>
              <a:rPr lang="en-US" dirty="0">
                <a:sym typeface="+mn-ea"/>
              </a:rPr>
              <a:t>claims. This indicates that a majority of the claims are for outpatient services</a:t>
            </a:r>
            <a:r>
              <a:rPr lang="en-GB" altLang="en-US" dirty="0">
                <a:sym typeface="+mn-ea"/>
              </a:rPr>
              <a:t> which are rejected and need to be more focused</a:t>
            </a:r>
            <a:endParaRPr lang="en-IN" dirty="0"/>
          </a:p>
          <a:p>
            <a:r>
              <a:rPr lang="en-GB" altLang="en-US"/>
              <a:t>.</a:t>
            </a:r>
            <a:endParaRPr lang="en-GB" altLang="en-US"/>
          </a:p>
        </p:txBody>
      </p:sp>
      <p:graphicFrame>
        <p:nvGraphicFramePr>
          <p:cNvPr id="5" name="Chart 4"/>
          <p:cNvGraphicFramePr/>
          <p:nvPr/>
        </p:nvGraphicFramePr>
        <p:xfrm>
          <a:off x="406400" y="1657350"/>
          <a:ext cx="3700145" cy="2165350"/>
        </p:xfrm>
        <a:graphic>
          <a:graphicData uri="http://schemas.openxmlformats.org/drawingml/2006/chart">
            <c:chart xmlns:c="http://schemas.openxmlformats.org/drawingml/2006/chart" xmlns:r="http://schemas.openxmlformats.org/officeDocument/2006/relationships" r:id="rId1"/>
          </a:graphicData>
        </a:graphic>
      </p:graphicFrame>
      <p:pic>
        <p:nvPicPr>
          <p:cNvPr id="3" name="Content Placeholder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255" y="151130"/>
            <a:ext cx="1618615" cy="822325"/>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041620" y="135171"/>
            <a:ext cx="2122999" cy="368300"/>
          </a:xfrm>
          <a:prstGeom prst="rect">
            <a:avLst/>
          </a:prstGeom>
          <a:noFill/>
        </p:spPr>
        <p:txBody>
          <a:bodyPr wrap="square" rtlCol="0">
            <a:spAutoFit/>
          </a:bodyPr>
          <a:lstStyle/>
          <a:p>
            <a:endParaRPr lang="en-IN"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2730" y="1141095"/>
            <a:ext cx="6849110" cy="5055870"/>
          </a:xfrm>
          <a:prstGeom prst="rect">
            <a:avLst/>
          </a:prstGeom>
          <a:noFill/>
          <a:ln>
            <a:noFill/>
          </a:ln>
        </p:spPr>
      </p:pic>
      <p:sp>
        <p:nvSpPr>
          <p:cNvPr id="4" name="TextBox 3"/>
          <p:cNvSpPr txBox="1"/>
          <p:nvPr/>
        </p:nvSpPr>
        <p:spPr>
          <a:xfrm>
            <a:off x="1901190" y="209550"/>
            <a:ext cx="6824345" cy="521970"/>
          </a:xfrm>
          <a:prstGeom prst="rect">
            <a:avLst/>
          </a:prstGeom>
          <a:noFill/>
        </p:spPr>
        <p:txBody>
          <a:bodyPr wrap="square" rtlCol="0">
            <a:spAutoFit/>
          </a:bodyPr>
          <a:lstStyle/>
          <a:p>
            <a:r>
              <a:rPr lang="en-IN" sz="2800" b="1" dirty="0">
                <a:latin typeface="Times New Roman" panose="02020603050405020304" pitchFamily="18" charset="0"/>
                <a:cs typeface="Times New Roman" panose="02020603050405020304" pitchFamily="18" charset="0"/>
              </a:rPr>
              <a:t>Frequency of Type of Denial Code </a:t>
            </a:r>
            <a:endParaRPr lang="en-IN" sz="2800" b="1" dirty="0">
              <a:latin typeface="Times New Roman" panose="02020603050405020304" pitchFamily="18" charset="0"/>
              <a:cs typeface="Times New Roman" panose="02020603050405020304" pitchFamily="18" charset="0"/>
            </a:endParaRPr>
          </a:p>
        </p:txBody>
      </p:sp>
      <p:sp>
        <p:nvSpPr>
          <p:cNvPr id="5" name="Text Box 4"/>
          <p:cNvSpPr txBox="1"/>
          <p:nvPr/>
        </p:nvSpPr>
        <p:spPr>
          <a:xfrm>
            <a:off x="7302500" y="988695"/>
            <a:ext cx="4606290" cy="5694680"/>
          </a:xfrm>
          <a:prstGeom prst="rect">
            <a:avLst/>
          </a:prstGeom>
          <a:solidFill>
            <a:schemeClr val="accent1">
              <a:lumMod val="40000"/>
              <a:lumOff val="60000"/>
            </a:schemeClr>
          </a:solidFill>
          <a:ln>
            <a:solidFill>
              <a:schemeClr val="tx1"/>
            </a:solidFill>
          </a:ln>
        </p:spPr>
        <p:txBody>
          <a:bodyPr wrap="square" rtlCol="0" anchor="t">
            <a:noAutofit/>
          </a:bodyPr>
          <a:lstStyle/>
          <a:p>
            <a:pPr marL="285750" indent="-285750">
              <a:buFont typeface="Arial" panose="020B0604020202020204" pitchFamily="34" charset="0"/>
              <a:buChar char="•"/>
            </a:pPr>
            <a:r>
              <a:rPr lang="en-US" dirty="0">
                <a:sym typeface="+mn-ea"/>
              </a:rPr>
              <a:t>The data set details 37,591 insurance claim denials, categorized by specific denial codes. The most common denial code is </a:t>
            </a:r>
            <a:r>
              <a:rPr lang="en-US" b="1" dirty="0">
                <a:sym typeface="+mn-ea"/>
              </a:rPr>
              <a:t>CLAI-012</a:t>
            </a:r>
            <a:r>
              <a:rPr lang="en-US" dirty="0">
                <a:sym typeface="+mn-ea"/>
              </a:rPr>
              <a:t>, accounting for </a:t>
            </a:r>
            <a:r>
              <a:rPr lang="en-US" b="1" dirty="0">
                <a:sym typeface="+mn-ea"/>
              </a:rPr>
              <a:t>12.4%</a:t>
            </a:r>
            <a:r>
              <a:rPr lang="en-US" dirty="0">
                <a:sym typeface="+mn-ea"/>
              </a:rPr>
              <a:t> of denials. Other frequent codes include </a:t>
            </a:r>
            <a:r>
              <a:rPr lang="en-US" b="1" dirty="0">
                <a:sym typeface="+mn-ea"/>
              </a:rPr>
              <a:t>MNEC-004 </a:t>
            </a:r>
            <a:r>
              <a:rPr lang="en-US" dirty="0">
                <a:sym typeface="+mn-ea"/>
              </a:rPr>
              <a:t>(9.7%), </a:t>
            </a:r>
            <a:r>
              <a:rPr lang="en-US" b="1" dirty="0">
                <a:sym typeface="+mn-ea"/>
              </a:rPr>
              <a:t>PRCE-001</a:t>
            </a:r>
            <a:r>
              <a:rPr lang="en-US" dirty="0">
                <a:sym typeface="+mn-ea"/>
              </a:rPr>
              <a:t> (8.9%), and ELIG-001 (8.2%).</a:t>
            </a:r>
            <a:endParaRPr lang="en-US" dirty="0"/>
          </a:p>
          <a:p>
            <a:pPr marL="285750" indent="-285750">
              <a:buFont typeface="Arial" panose="020B0604020202020204" pitchFamily="34" charset="0"/>
              <a:buChar char="•"/>
            </a:pPr>
            <a:r>
              <a:rPr lang="en-US" dirty="0">
                <a:sym typeface="+mn-ea"/>
              </a:rPr>
              <a:t> Authorization issues, represented by </a:t>
            </a:r>
            <a:r>
              <a:rPr lang="en-US" b="1" dirty="0">
                <a:sym typeface="+mn-ea"/>
              </a:rPr>
              <a:t>AUTH-002</a:t>
            </a:r>
            <a:r>
              <a:rPr lang="en-US" dirty="0">
                <a:sym typeface="+mn-ea"/>
              </a:rPr>
              <a:t> and </a:t>
            </a:r>
            <a:r>
              <a:rPr lang="en-US" b="1" dirty="0">
                <a:sym typeface="+mn-ea"/>
              </a:rPr>
              <a:t>AUTH-001</a:t>
            </a:r>
            <a:r>
              <a:rPr lang="en-US" dirty="0">
                <a:sym typeface="+mn-ea"/>
              </a:rPr>
              <a:t>, account for 4.6% and 2.2% of denials, respectively. Medical necessity denials (e.g.,</a:t>
            </a:r>
            <a:r>
              <a:rPr lang="en-US" b="1" dirty="0">
                <a:sym typeface="+mn-ea"/>
              </a:rPr>
              <a:t> MNEC-003</a:t>
            </a:r>
            <a:r>
              <a:rPr lang="en-US" dirty="0">
                <a:sym typeface="+mn-ea"/>
              </a:rPr>
              <a:t>) are at 7.8%, and pricing denials (e.g., </a:t>
            </a:r>
            <a:r>
              <a:rPr lang="en-US" b="1" dirty="0">
                <a:sym typeface="+mn-ea"/>
              </a:rPr>
              <a:t>PRCE-001</a:t>
            </a:r>
            <a:r>
              <a:rPr lang="en-US" dirty="0">
                <a:sym typeface="+mn-ea"/>
              </a:rPr>
              <a:t>) are at 8.9%.</a:t>
            </a:r>
            <a:endParaRPr lang="en-US" dirty="0"/>
          </a:p>
          <a:p>
            <a:pPr marL="285750" indent="-285750">
              <a:buFont typeface="Arial" panose="020B0604020202020204" pitchFamily="34" charset="0"/>
              <a:buChar char="•"/>
            </a:pPr>
            <a:r>
              <a:rPr lang="en-US" dirty="0">
                <a:sym typeface="+mn-ea"/>
              </a:rPr>
              <a:t> Less frequent codes include DUPL-001 (1.2%), CODE-006 (1.7%), and NCOV-003 (5.6%). The data highlights varied reasons for denials, such as eligibility, duplicate claims, and incorrect coding.</a:t>
            </a:r>
            <a:endParaRPr lang="en-US" altLang="en-US" dirty="0">
              <a:sym typeface="+mn-ea"/>
            </a:endParaRPr>
          </a:p>
        </p:txBody>
      </p:sp>
      <p:pic>
        <p:nvPicPr>
          <p:cNvPr id="7"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30" y="209550"/>
            <a:ext cx="1533525" cy="779145"/>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325120" y="1068070"/>
            <a:ext cx="6908800" cy="5253355"/>
          </a:xfrm>
          <a:prstGeom prst="rect">
            <a:avLst/>
          </a:prstGeom>
          <a:noFill/>
          <a:ln>
            <a:noFill/>
          </a:ln>
        </p:spPr>
      </p:pic>
      <p:sp>
        <p:nvSpPr>
          <p:cNvPr id="4" name="TextBox 3"/>
          <p:cNvSpPr txBox="1"/>
          <p:nvPr/>
        </p:nvSpPr>
        <p:spPr>
          <a:xfrm>
            <a:off x="3779105" y="349801"/>
            <a:ext cx="2122999"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Tables and figures</a:t>
            </a:r>
            <a:endParaRPr lang="en-IN" b="1" dirty="0">
              <a:latin typeface="Times New Roman" panose="02020603050405020304" pitchFamily="18" charset="0"/>
              <a:cs typeface="Times New Roman" panose="02020603050405020304" pitchFamily="18" charset="0"/>
            </a:endParaRPr>
          </a:p>
        </p:txBody>
      </p:sp>
      <p:sp>
        <p:nvSpPr>
          <p:cNvPr id="3" name="Text Box 2"/>
          <p:cNvSpPr txBox="1"/>
          <p:nvPr/>
        </p:nvSpPr>
        <p:spPr>
          <a:xfrm>
            <a:off x="7451090" y="134620"/>
            <a:ext cx="4559935" cy="6633210"/>
          </a:xfrm>
          <a:prstGeom prst="rect">
            <a:avLst/>
          </a:prstGeom>
          <a:solidFill>
            <a:schemeClr val="accent1">
              <a:lumMod val="40000"/>
              <a:lumOff val="60000"/>
            </a:schemeClr>
          </a:solidFill>
          <a:ln>
            <a:solidFill>
              <a:schemeClr val="tx1"/>
            </a:solidFill>
          </a:ln>
        </p:spPr>
        <p:txBody>
          <a:bodyPr wrap="square" rtlCol="0">
            <a:noAutofit/>
          </a:bodyPr>
          <a:lstStyle/>
          <a:p>
            <a:pPr marL="285750" indent="-285750">
              <a:buFont typeface="Arial" panose="020B0604020202020204" pitchFamily="34" charset="0"/>
              <a:buChar char="•"/>
            </a:pPr>
            <a:r>
              <a:rPr lang="en-US" dirty="0">
                <a:sym typeface="+mn-ea"/>
              </a:rPr>
              <a:t>The data details 37,591 insurance claim denials, highlighting various reasons. </a:t>
            </a:r>
            <a:endParaRPr lang="en-US" dirty="0"/>
          </a:p>
          <a:p>
            <a:pPr marL="285750" indent="-285750">
              <a:buFont typeface="Arial" panose="020B0604020202020204" pitchFamily="34" charset="0"/>
              <a:buChar char="•"/>
            </a:pPr>
            <a:r>
              <a:rPr lang="en-US" dirty="0">
                <a:sym typeface="+mn-ea"/>
              </a:rPr>
              <a:t>The most frequent reason, at </a:t>
            </a:r>
            <a:r>
              <a:rPr lang="en-US" b="1" dirty="0">
                <a:sym typeface="+mn-ea"/>
              </a:rPr>
              <a:t>12.4%</a:t>
            </a:r>
            <a:r>
              <a:rPr lang="en-US" dirty="0">
                <a:sym typeface="+mn-ea"/>
              </a:rPr>
              <a:t>, is "</a:t>
            </a:r>
            <a:r>
              <a:rPr lang="en-US" b="1" dirty="0">
                <a:sym typeface="+mn-ea"/>
              </a:rPr>
              <a:t>Submission not compliant with contractual agreement between provider &amp; payer.</a:t>
            </a:r>
            <a:r>
              <a:rPr lang="en-US" dirty="0">
                <a:sym typeface="+mn-ea"/>
              </a:rPr>
              <a:t>" Other common reasons include </a:t>
            </a:r>
            <a:r>
              <a:rPr lang="en-US" b="1" dirty="0">
                <a:sym typeface="+mn-ea"/>
              </a:rPr>
              <a:t>"Service is not clinically indicated without additional documentation</a:t>
            </a:r>
            <a:r>
              <a:rPr lang="en-US" dirty="0">
                <a:sym typeface="+mn-ea"/>
              </a:rPr>
              <a:t>" (9.7%), "</a:t>
            </a:r>
            <a:r>
              <a:rPr lang="en-US" b="1" dirty="0">
                <a:sym typeface="+mn-ea"/>
              </a:rPr>
              <a:t>Calculation discrepancy</a:t>
            </a:r>
            <a:r>
              <a:rPr lang="en-US" dirty="0">
                <a:sym typeface="+mn-ea"/>
              </a:rPr>
              <a:t>" (8.9%), and "</a:t>
            </a:r>
            <a:r>
              <a:rPr lang="en-US" b="1" dirty="0">
                <a:sym typeface="+mn-ea"/>
              </a:rPr>
              <a:t>Patient is not a covered member</a:t>
            </a:r>
            <a:r>
              <a:rPr lang="en-US" dirty="0">
                <a:sym typeface="+mn-ea"/>
              </a:rPr>
              <a:t>" (8.2%). Significant reasons also include "</a:t>
            </a:r>
            <a:r>
              <a:rPr lang="en-US" b="1" dirty="0">
                <a:sym typeface="+mn-ea"/>
              </a:rPr>
              <a:t>Service not clinically indicated</a:t>
            </a:r>
            <a:r>
              <a:rPr lang="en-US" dirty="0">
                <a:sym typeface="+mn-ea"/>
              </a:rPr>
              <a:t>" (7.8%) and "</a:t>
            </a:r>
            <a:r>
              <a:rPr lang="en-US" b="1" dirty="0">
                <a:sym typeface="+mn-ea"/>
              </a:rPr>
              <a:t>Deductible/co-pay not collected</a:t>
            </a:r>
            <a:r>
              <a:rPr lang="en-US" dirty="0">
                <a:sym typeface="+mn-ea"/>
              </a:rPr>
              <a:t>" (6.9%). </a:t>
            </a:r>
            <a:endParaRPr lang="en-US" dirty="0"/>
          </a:p>
          <a:p>
            <a:pPr marL="285750" indent="-285750">
              <a:buFont typeface="Arial" panose="020B0604020202020204" pitchFamily="34" charset="0"/>
              <a:buChar char="•"/>
            </a:pPr>
            <a:r>
              <a:rPr lang="en-US" dirty="0">
                <a:sym typeface="+mn-ea"/>
              </a:rPr>
              <a:t>Less common reasons involve "Authorization request overlaps" (1.6%), "Diagnosis inconsistent with procedure" (1.7%), and "Requested additional information not received on time" (1.0%). This data illustrates the varied and complex nature of insurance claim denials.</a:t>
            </a:r>
            <a:endParaRPr lang="en-US" dirty="0"/>
          </a:p>
          <a:p>
            <a:endParaRPr lang="en-GB" altLang="en-US"/>
          </a:p>
        </p:txBody>
      </p:sp>
      <p:pic>
        <p:nvPicPr>
          <p:cNvPr id="7"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55" y="134620"/>
            <a:ext cx="1513205" cy="768985"/>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1040765" y="915670"/>
            <a:ext cx="10686415" cy="6145530"/>
          </a:xfrm>
          <a:prstGeom prst="rect">
            <a:avLst/>
          </a:prstGeom>
          <a:noFill/>
        </p:spPr>
        <p:txBody>
          <a:bodyPr wrap="square">
            <a:noAutofit/>
          </a:bodyPr>
          <a:lstStyle/>
          <a:p>
            <a:pPr marL="285750" indent="-285750">
              <a:buFont typeface="Arial" panose="020B0604020202020204" pitchFamily="34" charset="0"/>
              <a:buChar char="•"/>
            </a:pPr>
            <a:r>
              <a:rPr lang="en-US" dirty="0"/>
              <a:t>Revenue cycle Management is one of the major department in the payer-provider model, especially in the facility where the insurance and other third parties constitute more than the 75% of the total revenue , thus a major factor in the healthcare financing.</a:t>
            </a:r>
            <a:endParaRPr lang="en-US" dirty="0"/>
          </a:p>
          <a:p>
            <a:pPr marL="285750" indent="-285750">
              <a:buFont typeface="Arial" panose="020B0604020202020204" pitchFamily="34" charset="0"/>
              <a:buChar char="•"/>
            </a:pPr>
            <a:r>
              <a:rPr lang="en-US" dirty="0"/>
              <a:t>While the people are more concern about the monitory aspect of the healthcare to reduce the burden on the annual income more towards the insurance aspect</a:t>
            </a:r>
            <a:r>
              <a:rPr lang="en-IN" dirty="0"/>
              <a:t>.</a:t>
            </a:r>
            <a:endParaRPr lang="en-IN" dirty="0"/>
          </a:p>
          <a:p>
            <a:pPr marL="285750" indent="-285750">
              <a:buFont typeface="Arial" panose="020B0604020202020204" pitchFamily="34" charset="0"/>
              <a:buChar char="•"/>
            </a:pPr>
            <a:r>
              <a:rPr lang="en-IN" dirty="0"/>
              <a:t>Countries like USA and UAE have adopted the system of the billing through the medical coding which is an alpha numeric/ numeric unique codes assigned to the diagnosis and the services that are billed against the patient.</a:t>
            </a:r>
            <a:endParaRPr lang="en-IN" dirty="0"/>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r>
              <a:rPr lang="en-IN" dirty="0"/>
              <a:t>The payers in return approve or reject the services against the special codes called denial codes which elaborates the reason for the rejection of the medical services in term with the agreement of the facility .</a:t>
            </a:r>
            <a:endParaRPr lang="en-IN" dirty="0"/>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r>
              <a:rPr lang="en-IN" dirty="0"/>
              <a:t>The denial management is the most important and integral aspect of the healthcare payer=provider model as it analyses how much revenue is been approved and how much is rejected and the strategies designing the way to retrieve those revenues.</a:t>
            </a:r>
            <a:endParaRPr lang="en-IN" dirty="0"/>
          </a:p>
          <a:p>
            <a:pPr marL="285750" indent="-285750">
              <a:buFont typeface="Arial" panose="020B0604020202020204" pitchFamily="34" charset="0"/>
              <a:buChar char="•"/>
            </a:pPr>
            <a:r>
              <a:rPr lang="en-US" dirty="0"/>
              <a:t>A Denial management process first analyses the active payer and the frequency the rejection as in our case  Daman Insurance was the highest with 12.8 % rejection while the </a:t>
            </a:r>
            <a:r>
              <a:rPr lang="en-US" dirty="0" err="1"/>
              <a:t>Sukoon</a:t>
            </a:r>
            <a:r>
              <a:rPr lang="en-US" dirty="0"/>
              <a:t> with 12.6% securing the second most rejection rate. </a:t>
            </a:r>
            <a:endParaRPr lang="en-US" dirty="0"/>
          </a:p>
          <a:p>
            <a:pPr marL="285750" indent="-285750">
              <a:buFont typeface="Arial" panose="020B0604020202020204" pitchFamily="34" charset="0"/>
              <a:buChar char="•"/>
            </a:pPr>
            <a:r>
              <a:rPr lang="en-US" dirty="0"/>
              <a:t>It is necessary to identify the payers as we need to understand the nature of the rejection they provide, it also help to strategies how to plan next slot of submission</a:t>
            </a:r>
            <a:endParaRPr lang="en-US" dirty="0"/>
          </a:p>
        </p:txBody>
      </p:sp>
      <p:sp>
        <p:nvSpPr>
          <p:cNvPr id="6" name="TextBox 5"/>
          <p:cNvSpPr txBox="1"/>
          <p:nvPr/>
        </p:nvSpPr>
        <p:spPr>
          <a:xfrm>
            <a:off x="3202305" y="146685"/>
            <a:ext cx="1850390" cy="460375"/>
          </a:xfrm>
          <a:prstGeom prst="rect">
            <a:avLst/>
          </a:prstGeom>
          <a:noFill/>
        </p:spPr>
        <p:txBody>
          <a:bodyPr wrap="square" rtlCol="0">
            <a:spAutoFit/>
          </a:bodyPr>
          <a:lstStyle/>
          <a:p>
            <a:r>
              <a:rPr lang="en-IN" sz="2400" b="1" dirty="0">
                <a:latin typeface="Times New Roman" panose="02020603050405020304" pitchFamily="18" charset="0"/>
                <a:cs typeface="Times New Roman" panose="02020603050405020304" pitchFamily="18" charset="0"/>
              </a:rPr>
              <a:t>Discussion</a:t>
            </a:r>
            <a:endParaRPr lang="en-IN" sz="2400" b="1" dirty="0">
              <a:latin typeface="Times New Roman" panose="02020603050405020304" pitchFamily="18" charset="0"/>
              <a:cs typeface="Times New Roman" panose="02020603050405020304" pitchFamily="18" charset="0"/>
            </a:endParaRPr>
          </a:p>
        </p:txBody>
      </p:sp>
      <p:pic>
        <p:nvPicPr>
          <p:cNvPr id="7" name="Content Placeholder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02870"/>
            <a:ext cx="1248410" cy="634365"/>
          </a:xfrm>
          <a:prstGeom prst="rect">
            <a:avLst/>
          </a:prstGeom>
          <a:no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1089660" y="472440"/>
            <a:ext cx="9604375" cy="5180330"/>
          </a:xfrm>
          <a:prstGeom prst="rect">
            <a:avLst/>
          </a:prstGeom>
          <a:noFill/>
        </p:spPr>
        <p:txBody>
          <a:bodyPr wrap="square">
            <a:noAutofit/>
          </a:bodyPr>
          <a:lstStyle/>
          <a:p>
            <a:pPr marL="285750" indent="-285750">
              <a:buFont typeface="Arial" panose="020B0604020202020204" pitchFamily="34" charset="0"/>
              <a:buChar char="•"/>
            </a:pPr>
            <a:r>
              <a:rPr lang="en-US" dirty="0"/>
              <a:t>There are different approaches in out patient services and In-patient services like lack of approval needed, dental claims going for in-patient services, mandatory approval for special cases , the denial categorization in IPD and OPD helps us to understand, what approaches we need to modify and understand the gap in patient OP services, admission and discharges.</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Type of denial code is the most important part in the Revenue Cycle assessment and denial management. This stage helps us to understand which services whether medical, technical or billing is been rejected most thus helping us to analyzed whether we are over investigation to generate revenue, there is billing issue or the technical issues like wrong Post-Office submission’ further we can also analyze the stage of the claim which could have been bypassed.</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reason of the rejection is processed against the denial codes while here there was approx. 12% rejection was done due non-</a:t>
            </a:r>
            <a:r>
              <a:rPr lang="en-US" dirty="0" err="1"/>
              <a:t>resubmittable</a:t>
            </a:r>
            <a:r>
              <a:rPr lang="en-US" dirty="0"/>
              <a:t> services. While calculation discrepancy contributing to 8.5%. Thus requiring an immediate  attention towards the current billing issues in the facility</a:t>
            </a:r>
            <a:endParaRPr lang="en-US" dirty="0"/>
          </a:p>
        </p:txBody>
      </p:sp>
      <p:pic>
        <p:nvPicPr>
          <p:cNvPr id="7" name="Content Placeholder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5255" y="191135"/>
            <a:ext cx="1204595" cy="612140"/>
          </a:xfrm>
          <a:prstGeom prst="rect">
            <a:avLst/>
          </a:prstGeom>
          <a:no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chart (2)"/>
          <p:cNvPicPr>
            <a:picLocks noChangeAspect="1"/>
          </p:cNvPicPr>
          <p:nvPr/>
        </p:nvPicPr>
        <p:blipFill>
          <a:blip r:embed="rId1">
            <a:clrChange>
              <a:clrFrom>
                <a:srgbClr val="000000">
                  <a:alpha val="0"/>
                </a:srgbClr>
              </a:clrFrom>
              <a:clrTo>
                <a:srgbClr val="000000">
                  <a:alpha val="0"/>
                  <a:alpha val="0"/>
                </a:srgbClr>
              </a:clrTo>
            </a:clrChange>
            <a:biLevel thresh="50000"/>
          </a:blip>
          <a:stretch>
            <a:fillRect/>
          </a:stretch>
        </p:blipFill>
        <p:spPr>
          <a:xfrm>
            <a:off x="1047115" y="1159510"/>
            <a:ext cx="9721850" cy="4860925"/>
          </a:xfrm>
          <a:prstGeom prst="rect">
            <a:avLst/>
          </a:prstGeom>
          <a:ln>
            <a:solidFill>
              <a:schemeClr val="tx1"/>
            </a:solidFill>
          </a:ln>
        </p:spPr>
      </p:pic>
      <p:pic>
        <p:nvPicPr>
          <p:cNvPr id="7"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55" y="191135"/>
            <a:ext cx="1644650" cy="835660"/>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b="1"/>
              <a:t>MENTOR APPROVAL</a:t>
            </a:r>
            <a:r>
              <a:rPr lang="en-GB" altLang="en-US"/>
              <a:t>    </a:t>
            </a:r>
            <a:endParaRPr lang="en-GB" altLang="en-US"/>
          </a:p>
        </p:txBody>
      </p:sp>
      <p:sp>
        <p:nvSpPr>
          <p:cNvPr id="3" name="Content Placeholder 2"/>
          <p:cNvSpPr>
            <a:spLocks noGrp="1"/>
          </p:cNvSpPr>
          <p:nvPr>
            <p:ph sz="half" idx="1"/>
          </p:nvPr>
        </p:nvSpPr>
        <p:spPr/>
        <p:txBody>
          <a:bodyPr/>
          <a:lstStyle/>
          <a:p>
            <a:pPr marL="0" indent="0">
              <a:buNone/>
            </a:pPr>
            <a:r>
              <a:rPr lang="en-GB" altLang="en-US"/>
              <a:t>  </a:t>
            </a:r>
            <a:endParaRPr lang="en-GB" altLang="en-US"/>
          </a:p>
        </p:txBody>
      </p:sp>
      <p:pic>
        <p:nvPicPr>
          <p:cNvPr id="7" name="Content Placeholder 6"/>
          <p:cNvPicPr>
            <a:picLocks noGrp="1" noChangeAspect="1"/>
          </p:cNvPicPr>
          <p:nvPr>
            <p:ph sz="half" idx="2"/>
          </p:nvPr>
        </p:nvPicPr>
        <p:blipFill>
          <a:blip r:embed="rId1">
            <a:extLst>
              <a:ext uri="{28A0092B-C50C-407E-A947-70E740481C1C}">
                <a14:useLocalDpi xmlns:a14="http://schemas.microsoft.com/office/drawing/2010/main" val="0"/>
              </a:ext>
            </a:extLst>
          </a:blip>
          <a:stretch>
            <a:fillRect/>
          </a:stretch>
        </p:blipFill>
        <p:spPr>
          <a:xfrm>
            <a:off x="135255" y="191135"/>
            <a:ext cx="1858645" cy="944245"/>
          </a:xfrm>
          <a:prstGeom prst="rect">
            <a:avLst/>
          </a:prstGeom>
        </p:spPr>
      </p:pic>
      <p:pic>
        <p:nvPicPr>
          <p:cNvPr id="4" name="Picture 3" descr="WhatsApp Image 2024-06-21 at 9.34.53 AM"/>
          <p:cNvPicPr>
            <a:picLocks noChangeAspect="1"/>
          </p:cNvPicPr>
          <p:nvPr/>
        </p:nvPicPr>
        <p:blipFill>
          <a:blip r:embed="rId2"/>
          <a:srcRect t="33893" b="34546"/>
          <a:stretch>
            <a:fillRect/>
          </a:stretch>
        </p:blipFill>
        <p:spPr>
          <a:xfrm>
            <a:off x="3585210" y="2227580"/>
            <a:ext cx="5541010" cy="338264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646363" y="556578"/>
            <a:ext cx="7170862" cy="1073301"/>
          </a:xfrm>
        </p:spPr>
        <p:txBody>
          <a:bodyPr/>
          <a:lstStyle/>
          <a:p>
            <a:r>
              <a:rPr lang="en-GB" altLang="en-US" sz="2400" b="1" dirty="0"/>
              <a:t>Conclusion</a:t>
            </a:r>
            <a:r>
              <a:rPr lang="en-GB" altLang="en-US" dirty="0"/>
              <a:t>  </a:t>
            </a:r>
            <a:endParaRPr lang="en-GB" altLang="en-US" dirty="0"/>
          </a:p>
        </p:txBody>
      </p:sp>
      <p:pic>
        <p:nvPicPr>
          <p:cNvPr id="7" name="Content Placeholder 6"/>
          <p:cNvPicPr>
            <a:picLocks noGrp="1" noChangeAspect="1"/>
          </p:cNvPicPr>
          <p:nvPr>
            <p:ph sz="half" idx="1"/>
          </p:nvPr>
        </p:nvPicPr>
        <p:blipFill>
          <a:blip r:embed="rId1">
            <a:extLst>
              <a:ext uri="{28A0092B-C50C-407E-A947-70E740481C1C}">
                <a14:useLocalDpi xmlns:a14="http://schemas.microsoft.com/office/drawing/2010/main" val="0"/>
              </a:ext>
            </a:extLst>
          </a:blip>
          <a:stretch>
            <a:fillRect/>
          </a:stretch>
        </p:blipFill>
        <p:spPr>
          <a:xfrm>
            <a:off x="93980" y="111760"/>
            <a:ext cx="1611630" cy="818515"/>
          </a:xfrm>
          <a:prstGeom prst="rect">
            <a:avLst/>
          </a:prstGeom>
          <a:noFill/>
          <a:ln w="9525">
            <a:noFill/>
          </a:ln>
        </p:spPr>
      </p:pic>
      <p:sp>
        <p:nvSpPr>
          <p:cNvPr id="3" name="Content Placeholder 2"/>
          <p:cNvSpPr>
            <a:spLocks noGrp="1"/>
          </p:cNvSpPr>
          <p:nvPr>
            <p:ph sz="half" idx="2"/>
          </p:nvPr>
        </p:nvSpPr>
        <p:spPr>
          <a:xfrm>
            <a:off x="443562" y="1361661"/>
            <a:ext cx="11483395" cy="5094798"/>
          </a:xfrm>
        </p:spPr>
        <p:txBody>
          <a:bodyPr>
            <a:noAutofit/>
          </a:bodyPr>
          <a:lstStyle/>
          <a:p>
            <a:r>
              <a:rPr lang="en-IN" sz="1800" dirty="0"/>
              <a:t>It is very mandatory that the provider should take serious concern in a payer associated revenue model that all the aspects must be assessed from the commencements of the cycle to the end of the cycle.</a:t>
            </a:r>
            <a:endParaRPr lang="en-IN" sz="1800" dirty="0"/>
          </a:p>
          <a:p>
            <a:r>
              <a:rPr lang="en-IN" sz="1800" dirty="0"/>
              <a:t>As we know that the global burden due too NCD is a major health concern even in the developed countries like UAE which has significantly moved towards the insurance model to get secured against the financial crisis during any healthcare problems, this has led to change in the behaviour for the payers as the global burden due to NCD is rising and they have become very significant and critical towards medical services provided by the provider, through this study finding suggestive that the provider aspect must be secured in all technical justified medical investigation and treatment and billing aspects for a better healthcare delivery system.</a:t>
            </a:r>
            <a:endParaRPr lang="en-GB" altLang="en-US" sz="1800" dirty="0"/>
          </a:p>
          <a:p>
            <a:r>
              <a:rPr lang="en-GB" altLang="en-US" sz="1800" dirty="0"/>
              <a:t>The analysis of the given data reveals that it is characterized by a total of </a:t>
            </a:r>
            <a:r>
              <a:rPr lang="en-GB" altLang="en-US" sz="1800" b="1" dirty="0"/>
              <a:t>37,591</a:t>
            </a:r>
            <a:r>
              <a:rPr lang="en-GB" altLang="en-US" sz="1800" dirty="0"/>
              <a:t> recorded insurance claims denials. The largest share of denial claims is attributed to </a:t>
            </a:r>
            <a:r>
              <a:rPr lang="en-GB" altLang="en-US" sz="1800" b="1" dirty="0"/>
              <a:t>Daman Insurance Company</a:t>
            </a:r>
            <a:r>
              <a:rPr lang="en-GB" altLang="en-US" sz="1800" dirty="0"/>
              <a:t>, covering </a:t>
            </a:r>
            <a:r>
              <a:rPr lang="en-GB" altLang="en-US" sz="1800" b="1" dirty="0"/>
              <a:t>12.8%</a:t>
            </a:r>
            <a:r>
              <a:rPr lang="en-GB" altLang="en-US" sz="1800" dirty="0"/>
              <a:t> of the total, closely followed by </a:t>
            </a:r>
            <a:r>
              <a:rPr lang="en-GB" altLang="en-US" sz="1800" dirty="0" err="1"/>
              <a:t>Sukoon</a:t>
            </a:r>
            <a:r>
              <a:rPr lang="en-GB" altLang="en-US" sz="1800" dirty="0"/>
              <a:t> (Oman) Insurance with 12.6%. Other significant contributors include NAS Insurance at 11.6% and </a:t>
            </a:r>
            <a:r>
              <a:rPr lang="en-GB" altLang="en-US" sz="1800" dirty="0" err="1"/>
              <a:t>Almadallah</a:t>
            </a:r>
            <a:r>
              <a:rPr lang="en-GB" altLang="en-US" sz="1800" dirty="0"/>
              <a:t> Insurance - Govt &amp; Dubai Police at 11.8%. Smaller portions are held by insurers such as ADNIC Insurance (3.1%), </a:t>
            </a:r>
            <a:r>
              <a:rPr lang="en-GB" altLang="en-US" sz="1800" dirty="0" err="1"/>
              <a:t>Mednet</a:t>
            </a:r>
            <a:r>
              <a:rPr lang="en-GB" altLang="en-US" sz="1800" dirty="0"/>
              <a:t> (3.8%), and </a:t>
            </a:r>
            <a:r>
              <a:rPr lang="en-GB" altLang="en-US" sz="1800" dirty="0" err="1"/>
              <a:t>Nextcare</a:t>
            </a:r>
            <a:r>
              <a:rPr lang="en-GB" altLang="en-US" sz="1800" dirty="0"/>
              <a:t> GN &amp; GN Plus Network (2.6%). Various other insurers, including AXA Insurance and Healthnet, contribute lesser</a:t>
            </a:r>
            <a:endParaRPr lang="en-GB" altLang="en-US"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a:t>  </a:t>
            </a:r>
            <a:endParaRPr lang="en-GB" altLang="en-US"/>
          </a:p>
        </p:txBody>
      </p:sp>
      <p:pic>
        <p:nvPicPr>
          <p:cNvPr id="7" name="Content Placeholder 6"/>
          <p:cNvPicPr>
            <a:picLocks noGrp="1" noChangeAspect="1"/>
          </p:cNvPicPr>
          <p:nvPr>
            <p:ph sz="half" idx="1"/>
          </p:nvPr>
        </p:nvPicPr>
        <p:blipFill>
          <a:blip r:embed="rId1">
            <a:extLst>
              <a:ext uri="{28A0092B-C50C-407E-A947-70E740481C1C}">
                <a14:useLocalDpi xmlns:a14="http://schemas.microsoft.com/office/drawing/2010/main" val="0"/>
              </a:ext>
            </a:extLst>
          </a:blip>
          <a:stretch>
            <a:fillRect/>
          </a:stretch>
        </p:blipFill>
        <p:spPr>
          <a:xfrm>
            <a:off x="0" y="98425"/>
            <a:ext cx="1346835" cy="684530"/>
          </a:xfrm>
          <a:prstGeom prst="rect">
            <a:avLst/>
          </a:prstGeom>
          <a:noFill/>
          <a:ln w="9525">
            <a:noFill/>
          </a:ln>
        </p:spPr>
      </p:pic>
      <p:sp>
        <p:nvSpPr>
          <p:cNvPr id="3" name="Content Placeholder 2"/>
          <p:cNvSpPr>
            <a:spLocks noGrp="1"/>
          </p:cNvSpPr>
          <p:nvPr>
            <p:ph sz="half" idx="2"/>
          </p:nvPr>
        </p:nvSpPr>
        <p:spPr>
          <a:xfrm>
            <a:off x="394666" y="863296"/>
            <a:ext cx="11619755" cy="5994703"/>
          </a:xfrm>
        </p:spPr>
        <p:txBody>
          <a:bodyPr>
            <a:noAutofit/>
          </a:bodyPr>
          <a:lstStyle/>
          <a:p>
            <a:r>
              <a:rPr lang="en-GB" altLang="en-US" dirty="0"/>
              <a:t>The data outlines the distribution of 37,591 insurance claim denials, highlighting key reasons and their respective codes. The most common denial code, CLAI-012, accounts for 12.4% of denials. Significant reasons include calculation discrepancies (8.9%), clinical inappropriateness without documentation (9.7%), and patient ineligibility (8.2%). Authorization issues, represented by AUTH-002 and AUTH-001, contribute to 4.6% and 2.2% of denials, respectively. </a:t>
            </a:r>
            <a:endParaRPr lang="en-GB" altLang="en-US" dirty="0"/>
          </a:p>
          <a:p>
            <a:r>
              <a:rPr lang="en-GB" altLang="en-US" dirty="0"/>
              <a:t>The data underscores the complexity of the insurance claim process, with varied denial reasons, emphasizing the critical role of denial management in healthcare financing. Identifying high-frequency denial reasons helps in strategizing and improving the revenue cycle, particularly in facilities where insurance constitutes over 75% of total revenue. </a:t>
            </a:r>
            <a:endParaRPr lang="en-GB" altLang="en-US" dirty="0"/>
          </a:p>
          <a:p>
            <a:r>
              <a:rPr lang="en-GB" altLang="en-US" dirty="0"/>
              <a:t>Effective denial management involves </a:t>
            </a:r>
            <a:r>
              <a:rPr lang="en-GB" altLang="en-US" dirty="0" err="1"/>
              <a:t>analyzing</a:t>
            </a:r>
            <a:r>
              <a:rPr lang="en-GB" altLang="en-US" dirty="0"/>
              <a:t> payer patterns and refining submission processes, especially for outpatient and inpatient services, to address gaps and reduce revenue loss due to billing and technical issues.</a:t>
            </a:r>
            <a:endParaRPr lang="en-GB"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451579" y="455904"/>
            <a:ext cx="9603275" cy="1049235"/>
          </a:xfrm>
        </p:spPr>
        <p:txBody>
          <a:bodyPr/>
          <a:p>
            <a:r>
              <a:rPr lang="en-GB" altLang="en-US" sz="2400" b="1"/>
              <a:t>RECOMMENDATIONS</a:t>
            </a:r>
            <a:endParaRPr lang="en-GB" altLang="en-US" sz="2400" b="1"/>
          </a:p>
        </p:txBody>
      </p:sp>
      <p:sp>
        <p:nvSpPr>
          <p:cNvPr id="6" name="Content Placeholder 5"/>
          <p:cNvSpPr>
            <a:spLocks noGrp="1"/>
          </p:cNvSpPr>
          <p:nvPr>
            <p:ph idx="1"/>
          </p:nvPr>
        </p:nvSpPr>
        <p:spPr>
          <a:xfrm>
            <a:off x="986155" y="1917065"/>
            <a:ext cx="10466070" cy="4088130"/>
          </a:xfrm>
        </p:spPr>
        <p:txBody>
          <a:bodyPr>
            <a:normAutofit lnSpcReduction="10000"/>
          </a:bodyPr>
          <a:p>
            <a:r>
              <a:rPr lang="en-GB" altLang="en-US" sz="1600"/>
              <a:t>INTRODUCTION OF KPIs - Implementation must be done to assess the compliance related to rejections wrong submissions , spelling mistakes , and submission of same comments , TAT, ETC , should be implemented check on indicators , revert queries.</a:t>
            </a:r>
            <a:endParaRPr lang="en-GB" altLang="en-US" sz="1600"/>
          </a:p>
          <a:p>
            <a:r>
              <a:rPr lang="en-GB" altLang="en-US" sz="1600"/>
              <a:t>Transaction managemnet system rather than hims. integrated system for payer provider model -  we have single portal for all things , u can track path of claims  , stores data, retrieve data at all levels. ( artificial intelligence (ai)) which is absent in HIMS.</a:t>
            </a:r>
            <a:endParaRPr lang="en-GB" altLang="en-US" sz="1600"/>
          </a:p>
          <a:p>
            <a:r>
              <a:rPr lang="en-GB" altLang="en-US" sz="1600"/>
              <a:t>Regular audits at all levels - billing audits as per insurance needed ,denial managers , billing audits ,mrd audits, admision audits. ( To deal with billing errors )</a:t>
            </a:r>
            <a:endParaRPr lang="en-GB" altLang="en-US" sz="1600"/>
          </a:p>
          <a:p>
            <a:r>
              <a:rPr lang="en-GB" altLang="en-US" sz="1600"/>
              <a:t>AUTOFLAGGING OF HIGH PAYMENT CLAIMS  must be auto reminder for users before submsion  ( Flagging System )  these flags alert practice staff to proceed with caution ( To deal with High Payment Claims)</a:t>
            </a:r>
            <a:endParaRPr lang="en-GB" altLang="en-US" sz="1600"/>
          </a:p>
          <a:p>
            <a:r>
              <a:rPr lang="en-GB" altLang="en-US" sz="1600"/>
              <a:t>Timely checking/ verification of pt. insurance on each visits to avoid later denial or if there is change in the persons insurance .</a:t>
            </a:r>
            <a:endParaRPr lang="en-GB" altLang="en-US" sz="1600"/>
          </a:p>
          <a:p>
            <a:endParaRPr lang="en-GB" altLang="en-US" sz="16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1276985" y="1344930"/>
            <a:ext cx="9497060" cy="2861310"/>
          </a:xfrm>
          <a:prstGeom prst="rect">
            <a:avLst/>
          </a:prstGeom>
          <a:noFill/>
        </p:spPr>
        <p:txBody>
          <a:bodyPr wrap="square">
            <a:spAutoFit/>
          </a:bodyPr>
          <a:lstStyle/>
          <a:p>
            <a:pPr marL="285750" indent="-285750">
              <a:buFont typeface="Arial" panose="020B0604020202020204" pitchFamily="34" charset="0"/>
              <a:buChar char="•"/>
            </a:pPr>
            <a:r>
              <a:rPr lang="en-US" dirty="0"/>
              <a:t>The thorough study of the denial management helps the healthcare facility as they are the revenue generating domain of the healthcare system.</a:t>
            </a:r>
            <a:endParaRPr lang="en-US" dirty="0"/>
          </a:p>
          <a:p>
            <a:pPr marL="285750" indent="-285750">
              <a:buFont typeface="Arial" panose="020B0604020202020204" pitchFamily="34" charset="0"/>
              <a:buChar char="•"/>
            </a:pPr>
            <a:r>
              <a:rPr lang="en-US" dirty="0"/>
              <a:t>The scope extends from the public aided schemes like AB-PMJAY to the private players, all these that brings revenue to the facility and system are the part of RCM.</a:t>
            </a:r>
            <a:endParaRPr lang="en-US" dirty="0"/>
          </a:p>
          <a:p>
            <a:pPr marL="285750" indent="-285750">
              <a:buFont typeface="Arial" panose="020B0604020202020204" pitchFamily="34" charset="0"/>
              <a:buChar char="•"/>
            </a:pPr>
            <a:r>
              <a:rPr lang="en-US" dirty="0"/>
              <a:t>The Denial management is the integral and most important part as at this stage only we can decide whether our revenue is going to be a good show for the facility, understand the burden of the disease in that facility and monetary coverage provided against it  while profitable or not.</a:t>
            </a:r>
            <a:endParaRPr lang="en-US" dirty="0"/>
          </a:p>
          <a:p>
            <a:pPr marL="285750" indent="-285750">
              <a:buFont typeface="Arial" panose="020B0604020202020204" pitchFamily="34" charset="0"/>
              <a:buChar char="•"/>
            </a:pPr>
            <a:endParaRPr lang="en-US" dirty="0"/>
          </a:p>
          <a:p>
            <a:r>
              <a:rPr lang="en-US" dirty="0"/>
              <a:t>                                                 “Revenue Is not always a Profit”</a:t>
            </a:r>
            <a:endParaRPr lang="en-US" dirty="0"/>
          </a:p>
        </p:txBody>
      </p:sp>
      <p:sp>
        <p:nvSpPr>
          <p:cNvPr id="6" name="TextBox 5"/>
          <p:cNvSpPr txBox="1"/>
          <p:nvPr/>
        </p:nvSpPr>
        <p:spPr>
          <a:xfrm>
            <a:off x="3198495" y="323215"/>
            <a:ext cx="2897505" cy="624205"/>
          </a:xfrm>
          <a:prstGeom prst="rect">
            <a:avLst/>
          </a:prstGeom>
          <a:noFill/>
        </p:spPr>
        <p:txBody>
          <a:bodyPr wrap="square" rtlCol="0">
            <a:noAutofit/>
          </a:bodyPr>
          <a:lstStyle/>
          <a:p>
            <a:r>
              <a:rPr lang="en-IN" sz="2400" b="1" dirty="0">
                <a:latin typeface="Times New Roman" panose="02020603050405020304" pitchFamily="18" charset="0"/>
                <a:cs typeface="Times New Roman" panose="02020603050405020304" pitchFamily="18" charset="0"/>
              </a:rPr>
              <a:t>Scope of the Study</a:t>
            </a:r>
            <a:endParaRPr lang="en-IN" sz="2400" b="1" dirty="0">
              <a:latin typeface="Times New Roman" panose="02020603050405020304" pitchFamily="18" charset="0"/>
              <a:cs typeface="Times New Roman" panose="02020603050405020304" pitchFamily="18" charset="0"/>
            </a:endParaRPr>
          </a:p>
        </p:txBody>
      </p:sp>
      <p:pic>
        <p:nvPicPr>
          <p:cNvPr id="7" name="Content Placeholder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98425"/>
            <a:ext cx="1346835" cy="684530"/>
          </a:xfrm>
          <a:prstGeom prst="rect">
            <a:avLst/>
          </a:prstGeom>
          <a:noFill/>
          <a:ln w="9525">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389890" y="889635"/>
            <a:ext cx="11521440" cy="5310505"/>
          </a:xfrm>
          <a:prstGeom prst="rect">
            <a:avLst/>
          </a:prstGeom>
          <a:noFill/>
        </p:spPr>
        <p:txBody>
          <a:bodyPr wrap="square">
            <a:noAutofit/>
          </a:bodyPr>
          <a:lstStyle/>
          <a:p>
            <a:pPr>
              <a:lnSpc>
                <a:spcPct val="107000"/>
              </a:lnSpc>
              <a:spcAft>
                <a:spcPts val="800"/>
              </a:spcAft>
            </a:pPr>
            <a:r>
              <a:rPr lang="en-IN" b="1" kern="100" dirty="0">
                <a:effectLst/>
                <a:latin typeface="Times New Roman" panose="02020603050405020304" pitchFamily="18" charset="0"/>
                <a:ea typeface="Calibri" panose="020F0502020204030204" pitchFamily="34" charset="0"/>
                <a:cs typeface="Mangal" panose="02040503050203030202" pitchFamily="18" charset="0"/>
              </a:rPr>
              <a:t>Referencing</a:t>
            </a:r>
            <a:endParaRPr lang="en-IN"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kern="100" dirty="0">
                <a:effectLst/>
                <a:latin typeface="Times New Roman" panose="02020603050405020304" pitchFamily="18" charset="0"/>
                <a:ea typeface="Calibri" panose="020F0502020204030204" pitchFamily="34" charset="0"/>
                <a:cs typeface="Mangal" panose="02040503050203030202" pitchFamily="18" charset="0"/>
              </a:rPr>
              <a:t>1.	</a:t>
            </a:r>
            <a:r>
              <a:rPr lang="en-IN" kern="100" dirty="0" err="1">
                <a:effectLst/>
                <a:latin typeface="Times New Roman" panose="02020603050405020304" pitchFamily="18" charset="0"/>
                <a:ea typeface="Calibri" panose="020F0502020204030204" pitchFamily="34" charset="0"/>
                <a:cs typeface="Mangal" panose="02040503050203030202" pitchFamily="18" charset="0"/>
              </a:rPr>
              <a:t>Erlangga</a:t>
            </a:r>
            <a:r>
              <a:rPr lang="en-IN" kern="100" dirty="0">
                <a:effectLst/>
                <a:latin typeface="Times New Roman" panose="02020603050405020304" pitchFamily="18" charset="0"/>
                <a:ea typeface="Calibri" panose="020F0502020204030204" pitchFamily="34" charset="0"/>
                <a:cs typeface="Mangal" panose="02040503050203030202" pitchFamily="18" charset="0"/>
              </a:rPr>
              <a:t> D, </a:t>
            </a:r>
            <a:r>
              <a:rPr lang="en-IN" kern="100" dirty="0" err="1">
                <a:effectLst/>
                <a:latin typeface="Times New Roman" panose="02020603050405020304" pitchFamily="18" charset="0"/>
                <a:ea typeface="Calibri" panose="020F0502020204030204" pitchFamily="34" charset="0"/>
                <a:cs typeface="Mangal" panose="02040503050203030202" pitchFamily="18" charset="0"/>
              </a:rPr>
              <a:t>Suhrcke</a:t>
            </a:r>
            <a:r>
              <a:rPr lang="en-IN" kern="100" dirty="0">
                <a:effectLst/>
                <a:latin typeface="Times New Roman" panose="02020603050405020304" pitchFamily="18" charset="0"/>
                <a:ea typeface="Calibri" panose="020F0502020204030204" pitchFamily="34" charset="0"/>
                <a:cs typeface="Mangal" panose="02040503050203030202" pitchFamily="18" charset="0"/>
              </a:rPr>
              <a:t> M, Ali S, Bloor K. The impact of public health insurance on health care utilisation, financial protection and health status in low- And middle-income countries: A systematic review. PLOS ONE. 2019 Aug 28;14:e0219731. </a:t>
            </a:r>
            <a:endParaRPr lang="en-IN"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kern="100" dirty="0">
                <a:effectLst/>
                <a:latin typeface="Times New Roman" panose="02020603050405020304" pitchFamily="18" charset="0"/>
                <a:ea typeface="Calibri" panose="020F0502020204030204" pitchFamily="34" charset="0"/>
                <a:cs typeface="Mangal" panose="02040503050203030202" pitchFamily="18" charset="0"/>
              </a:rPr>
              <a:t>2.	ltd R and M. UAE Health and Medical Insurance - Market Share Analysis, Industry Trends &amp; Statistics, Growth Forecasts 2020 - 2029 [Internet]. [cited 2024 May 8]. Available from: https://www.researchandmarkets.com/reports/4771674/uae-health-and-medical-insurance-market-share</a:t>
            </a:r>
            <a:endParaRPr lang="en-IN"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pt-BR" kern="100" dirty="0">
                <a:effectLst/>
                <a:latin typeface="Times New Roman" panose="02020603050405020304" pitchFamily="18" charset="0"/>
                <a:ea typeface="Calibri" panose="020F0502020204030204" pitchFamily="34" charset="0"/>
                <a:cs typeface="Mangal" panose="02040503050203030202" pitchFamily="18" charset="0"/>
              </a:rPr>
              <a:t>3.	Malaviya S, Bishai D, Soni MM, Suliman ED. </a:t>
            </a:r>
            <a:r>
              <a:rPr lang="en-IN" kern="100" dirty="0">
                <a:effectLst/>
                <a:latin typeface="Times New Roman" panose="02020603050405020304" pitchFamily="18" charset="0"/>
                <a:ea typeface="Calibri" panose="020F0502020204030204" pitchFamily="34" charset="0"/>
                <a:cs typeface="Mangal" panose="02040503050203030202" pitchFamily="18" charset="0"/>
              </a:rPr>
              <a:t>Socioeconomic disparities in healthcare utilization under universal health coverage: evidence from Dubai household health survey. Int J Equity Health. 2022 Jun 25;21:90. </a:t>
            </a:r>
            <a:endParaRPr lang="en-IN"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kern="100" dirty="0">
                <a:effectLst/>
                <a:latin typeface="Times New Roman" panose="02020603050405020304" pitchFamily="18" charset="0"/>
                <a:ea typeface="Calibri" panose="020F0502020204030204" pitchFamily="34" charset="0"/>
                <a:cs typeface="Mangal" panose="02040503050203030202" pitchFamily="18" charset="0"/>
              </a:rPr>
              <a:t>4.	</a:t>
            </a:r>
            <a:r>
              <a:rPr lang="en-IN" kern="100" dirty="0" err="1">
                <a:effectLst/>
                <a:latin typeface="Times New Roman" panose="02020603050405020304" pitchFamily="18" charset="0"/>
                <a:ea typeface="Calibri" panose="020F0502020204030204" pitchFamily="34" charset="0"/>
                <a:cs typeface="Mangal" panose="02040503050203030202" pitchFamily="18" charset="0"/>
              </a:rPr>
              <a:t>Koornneef</a:t>
            </a:r>
            <a:r>
              <a:rPr lang="en-IN" kern="100" dirty="0">
                <a:effectLst/>
                <a:latin typeface="Times New Roman" panose="02020603050405020304" pitchFamily="18" charset="0"/>
                <a:ea typeface="Calibri" panose="020F0502020204030204" pitchFamily="34" charset="0"/>
                <a:cs typeface="Mangal" panose="02040503050203030202" pitchFamily="18" charset="0"/>
              </a:rPr>
              <a:t> E, Robben P, Blair I. Progress and outcomes of health systems reform in the United Arab Emirates: a systematic review. BMC Health </a:t>
            </a:r>
            <a:r>
              <a:rPr lang="en-IN" kern="100" dirty="0" err="1">
                <a:effectLst/>
                <a:latin typeface="Times New Roman" panose="02020603050405020304" pitchFamily="18" charset="0"/>
                <a:ea typeface="Calibri" panose="020F0502020204030204" pitchFamily="34" charset="0"/>
                <a:cs typeface="Mangal" panose="02040503050203030202" pitchFamily="18" charset="0"/>
              </a:rPr>
              <a:t>Serv</a:t>
            </a:r>
            <a:r>
              <a:rPr lang="en-IN" kern="100" dirty="0">
                <a:effectLst/>
                <a:latin typeface="Times New Roman" panose="02020603050405020304" pitchFamily="18" charset="0"/>
                <a:ea typeface="Calibri" panose="020F0502020204030204" pitchFamily="34" charset="0"/>
                <a:cs typeface="Mangal" panose="02040503050203030202" pitchFamily="18" charset="0"/>
              </a:rPr>
              <a:t> Res. 2017 Sep 20;17:672. </a:t>
            </a:r>
            <a:endParaRPr lang="en-IN"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kern="100" dirty="0">
                <a:effectLst/>
                <a:latin typeface="Times New Roman" panose="02020603050405020304" pitchFamily="18" charset="0"/>
                <a:ea typeface="Calibri" panose="020F0502020204030204" pitchFamily="34" charset="0"/>
                <a:cs typeface="Mangal" panose="02040503050203030202" pitchFamily="18" charset="0"/>
              </a:rPr>
              <a:t>5.	</a:t>
            </a:r>
            <a:r>
              <a:rPr lang="en-IN" kern="100" dirty="0" err="1">
                <a:effectLst/>
                <a:latin typeface="Times New Roman" panose="02020603050405020304" pitchFamily="18" charset="0"/>
                <a:ea typeface="Calibri" panose="020F0502020204030204" pitchFamily="34" charset="0"/>
                <a:cs typeface="Mangal" panose="02040503050203030202" pitchFamily="18" charset="0"/>
              </a:rPr>
              <a:t>Alradhi</a:t>
            </a:r>
            <a:r>
              <a:rPr lang="en-IN" kern="100" dirty="0">
                <a:effectLst/>
                <a:latin typeface="Times New Roman" panose="02020603050405020304" pitchFamily="18" charset="0"/>
                <a:ea typeface="Calibri" panose="020F0502020204030204" pitchFamily="34" charset="0"/>
                <a:cs typeface="Mangal" panose="02040503050203030202" pitchFamily="18" charset="0"/>
              </a:rPr>
              <a:t> Z, </a:t>
            </a:r>
            <a:r>
              <a:rPr lang="en-IN" kern="100" dirty="0" err="1">
                <a:effectLst/>
                <a:latin typeface="Times New Roman" panose="02020603050405020304" pitchFamily="18" charset="0"/>
                <a:ea typeface="Calibri" panose="020F0502020204030204" pitchFamily="34" charset="0"/>
                <a:cs typeface="Mangal" panose="02040503050203030202" pitchFamily="18" charset="0"/>
              </a:rPr>
              <a:t>Alanazi</a:t>
            </a:r>
            <a:r>
              <a:rPr lang="en-IN" kern="100" dirty="0">
                <a:effectLst/>
                <a:latin typeface="Times New Roman" panose="02020603050405020304" pitchFamily="18" charset="0"/>
                <a:ea typeface="Calibri" panose="020F0502020204030204" pitchFamily="34" charset="0"/>
                <a:cs typeface="Mangal" panose="02040503050203030202" pitchFamily="18" charset="0"/>
              </a:rPr>
              <a:t> A. The Road Ahead and Challenges of Revenue Cycle Management in Saudi Governmental Hospitals. Healthcare. 2023 Oct 12;11(20):2716. </a:t>
            </a:r>
            <a:endParaRPr lang="en-IN"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kern="100" dirty="0">
                <a:effectLst/>
                <a:latin typeface="Times New Roman" panose="02020603050405020304" pitchFamily="18" charset="0"/>
                <a:ea typeface="Calibri" panose="020F0502020204030204" pitchFamily="34" charset="0"/>
                <a:cs typeface="Mangal" panose="02040503050203030202" pitchFamily="18" charset="0"/>
              </a:rPr>
              <a:t>6.	Mastering Revenue Cycle Management: A Guide for Independent and Direct Primary Care Physicians [Internet]. 2023 [cited 2024 May 9]. Available from: https://www.elationhealth.com/resources/blogs/mastering-revenue</a:t>
            </a:r>
            <a:endParaRPr lang="en-IN"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kern="100" dirty="0">
                <a:effectLst/>
                <a:latin typeface="Times New Roman" panose="02020603050405020304" pitchFamily="18" charset="0"/>
                <a:ea typeface="Calibri" panose="020F0502020204030204" pitchFamily="34" charset="0"/>
                <a:cs typeface="Mangal" panose="02040503050203030202" pitchFamily="18" charset="0"/>
              </a:rPr>
              <a:t>7.	</a:t>
            </a:r>
            <a:r>
              <a:rPr lang="en-IN" kern="100" dirty="0" err="1">
                <a:effectLst/>
                <a:latin typeface="Times New Roman" panose="02020603050405020304" pitchFamily="18" charset="0"/>
                <a:ea typeface="Calibri" panose="020F0502020204030204" pitchFamily="34" charset="0"/>
                <a:cs typeface="Mangal" panose="02040503050203030202" pitchFamily="18" charset="0"/>
              </a:rPr>
              <a:t>Thumbay</a:t>
            </a:r>
            <a:r>
              <a:rPr lang="en-IN" kern="100" dirty="0">
                <a:effectLst/>
                <a:latin typeface="Times New Roman" panose="02020603050405020304" pitchFamily="18" charset="0"/>
                <a:ea typeface="Calibri" panose="020F0502020204030204" pitchFamily="34" charset="0"/>
                <a:cs typeface="Mangal" panose="02040503050203030202" pitchFamily="18" charset="0"/>
              </a:rPr>
              <a:t> Healthcare – </a:t>
            </a:r>
            <a:r>
              <a:rPr lang="en-IN" kern="100" dirty="0" err="1">
                <a:effectLst/>
                <a:latin typeface="Times New Roman" panose="02020603050405020304" pitchFamily="18" charset="0"/>
                <a:ea typeface="Calibri" panose="020F0502020204030204" pitchFamily="34" charset="0"/>
                <a:cs typeface="Mangal" panose="02040503050203030202" pitchFamily="18" charset="0"/>
              </a:rPr>
              <a:t>Thumbay</a:t>
            </a:r>
            <a:r>
              <a:rPr lang="en-IN" kern="100" dirty="0">
                <a:effectLst/>
                <a:latin typeface="Times New Roman" panose="02020603050405020304" pitchFamily="18" charset="0"/>
                <a:ea typeface="Calibri" panose="020F0502020204030204" pitchFamily="34" charset="0"/>
                <a:cs typeface="Mangal" panose="02040503050203030202" pitchFamily="18" charset="0"/>
              </a:rPr>
              <a:t> Chain of Hospitals [Internet]. 2024 [cited 2024 May 9]. Available from: https://thumbayhospital.com/</a:t>
            </a:r>
            <a:endParaRPr lang="en-IN" kern="100"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7" name="Content Placeholder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98425"/>
            <a:ext cx="1346835" cy="684530"/>
          </a:xfrm>
          <a:prstGeom prst="rect">
            <a:avLst/>
          </a:prstGeom>
          <a:noFill/>
          <a:ln w="9525">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
          <p:cNvSpPr txBox="1"/>
          <p:nvPr/>
        </p:nvSpPr>
        <p:spPr>
          <a:xfrm>
            <a:off x="1989455" y="2578100"/>
            <a:ext cx="8197215" cy="850900"/>
          </a:xfrm>
          <a:prstGeom prst="rect">
            <a:avLst/>
          </a:prstGeom>
          <a:noFill/>
        </p:spPr>
        <p:txBody>
          <a:bodyPr wrap="square" rtlCol="0">
            <a:noAutofit/>
          </a:bodyPr>
          <a:lstStyle/>
          <a:p>
            <a:r>
              <a:rPr lang="en-GB" altLang="en-US" sz="6000" b="1"/>
              <a:t>    THANK YOU</a:t>
            </a:r>
            <a:r>
              <a:rPr lang="en-GB" altLang="en-US"/>
              <a:t> </a:t>
            </a:r>
            <a:endParaRPr lang="en-GB"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995805" y="1913890"/>
            <a:ext cx="4237355" cy="1076325"/>
          </a:xfrm>
          <a:prstGeom prst="rect">
            <a:avLst/>
          </a:prstGeom>
          <a:noFill/>
        </p:spPr>
        <p:txBody>
          <a:bodyPr wrap="square" rtlCol="0">
            <a:spAutoFit/>
          </a:bodyPr>
          <a:lstStyle/>
          <a:p>
            <a:r>
              <a:rPr lang="en-IN" sz="3200" b="1" dirty="0">
                <a:latin typeface="Times New Roman" panose="02020603050405020304" pitchFamily="18" charset="0"/>
                <a:cs typeface="Times New Roman" panose="02020603050405020304" pitchFamily="18" charset="0"/>
              </a:rPr>
              <a:t>Healthcare Reforms in </a:t>
            </a:r>
            <a:endParaRPr lang="en-IN" sz="3200" b="1" dirty="0">
              <a:latin typeface="Times New Roman" panose="02020603050405020304" pitchFamily="18" charset="0"/>
              <a:cs typeface="Times New Roman" panose="02020603050405020304" pitchFamily="18" charset="0"/>
            </a:endParaRPr>
          </a:p>
          <a:p>
            <a:r>
              <a:rPr lang="en-IN" sz="3200" b="1" dirty="0">
                <a:latin typeface="Times New Roman" panose="02020603050405020304" pitchFamily="18" charset="0"/>
                <a:cs typeface="Times New Roman" panose="02020603050405020304" pitchFamily="18" charset="0"/>
              </a:rPr>
              <a:t>United Arab Emirates</a:t>
            </a:r>
            <a:endParaRPr lang="en-IN" sz="3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2695493" y="3502070"/>
            <a:ext cx="8515847" cy="3058594"/>
          </a:xfrm>
          <a:prstGeom prst="rect">
            <a:avLst/>
          </a:prstGeom>
          <a:noFill/>
        </p:spPr>
        <p:txBody>
          <a:bodyPr wrap="square" rtlCol="0">
            <a:spAutoFit/>
          </a:bodyPr>
          <a:lstStyle/>
          <a:p>
            <a:pPr>
              <a:lnSpc>
                <a:spcPct val="107000"/>
              </a:lnSpc>
              <a:spcAft>
                <a:spcPts val="800"/>
              </a:spcAft>
            </a:pPr>
            <a:r>
              <a:rPr lang="en-IN" sz="1600" kern="100" dirty="0">
                <a:effectLst/>
                <a:latin typeface="Times New Roman" panose="02020603050405020304" pitchFamily="18" charset="0"/>
                <a:ea typeface="Calibri" panose="020F0502020204030204" pitchFamily="34" charset="0"/>
                <a:cs typeface="Mangal" panose="02040503050203030202" pitchFamily="18" charset="0"/>
              </a:rPr>
              <a:t>Expenditure on healthcare can reach to a catastrophic state which may pose a serious challenge in minimizing the out of pocket expense on individuals (1). With the market value of $10.51 billion in 2024 and with the various reforms in healthcare sector UAE is expecting the growth of $18.83 billion in year 2029 resulting in more reformed healthcare delivery system in the entire nation. The federal structure of UAE allows the emirates to have their own programs along with the national level. Covid-19 has contributed to a potential way in awareness people about the importance of health insurance(2). In an attempt to achieve the target of reducing the economic burden due to heavy investment in the health sector by the individual UAE in all its emirates have strengthen the reforms in accessible and affordable healthcare system through an integrated public-private partnership(3). </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p>
            <a:r>
              <a:rPr lang="en-IN" sz="1600" dirty="0">
                <a:effectLst/>
                <a:latin typeface="Times New Roman" panose="02020603050405020304" pitchFamily="18" charset="0"/>
                <a:ea typeface="Calibri" panose="020F0502020204030204" pitchFamily="34" charset="0"/>
              </a:rPr>
              <a:t> With the union of the seven emirates that formed UAE in 1971 the various reforms in healthcare has allowed the private insurance to boom the health sector throughout the emirates(4). </a:t>
            </a:r>
            <a:endParaRPr lang="en-IN" sz="1600" dirty="0"/>
          </a:p>
        </p:txBody>
      </p:sp>
      <p:pic>
        <p:nvPicPr>
          <p:cNvPr id="5" name="Picture 4"/>
          <p:cNvPicPr>
            <a:picLocks noChangeAspect="1"/>
          </p:cNvPicPr>
          <p:nvPr/>
        </p:nvPicPr>
        <p:blipFill>
          <a:blip r:embed="rId1"/>
          <a:stretch>
            <a:fillRect/>
          </a:stretch>
        </p:blipFill>
        <p:spPr>
          <a:xfrm>
            <a:off x="7852686" y="1139190"/>
            <a:ext cx="4057650" cy="2196548"/>
          </a:xfrm>
          <a:prstGeom prst="rect">
            <a:avLst/>
          </a:prstGeom>
        </p:spPr>
      </p:pic>
      <p:sp>
        <p:nvSpPr>
          <p:cNvPr id="4" name="TextBox 1"/>
          <p:cNvSpPr txBox="1"/>
          <p:nvPr/>
        </p:nvSpPr>
        <p:spPr>
          <a:xfrm>
            <a:off x="5384165" y="388620"/>
            <a:ext cx="5001895" cy="583565"/>
          </a:xfrm>
          <a:prstGeom prst="rect">
            <a:avLst/>
          </a:prstGeom>
          <a:noFill/>
        </p:spPr>
        <p:txBody>
          <a:bodyPr wrap="square" rtlCol="0">
            <a:spAutoFit/>
          </a:bodyPr>
          <a:lstStyle/>
          <a:p>
            <a:r>
              <a:rPr lang="en-GB" altLang="en-IN" sz="3200" b="1" dirty="0">
                <a:latin typeface="Times New Roman" panose="02020603050405020304" pitchFamily="18" charset="0"/>
                <a:cs typeface="Times New Roman" panose="02020603050405020304" pitchFamily="18" charset="0"/>
              </a:rPr>
              <a:t>      </a:t>
            </a:r>
            <a:r>
              <a:rPr lang="en-GB" altLang="en-IN" sz="3200" b="1" u="sng" dirty="0">
                <a:latin typeface="Times New Roman" panose="02020603050405020304" pitchFamily="18" charset="0"/>
                <a:cs typeface="Times New Roman" panose="02020603050405020304" pitchFamily="18" charset="0"/>
              </a:rPr>
              <a:t>INTRODUCTION</a:t>
            </a:r>
            <a:endParaRPr lang="en-GB" altLang="en-IN" sz="3200" b="1" u="sng" dirty="0">
              <a:latin typeface="Times New Roman" panose="02020603050405020304" pitchFamily="18" charset="0"/>
              <a:cs typeface="Times New Roman" panose="02020603050405020304" pitchFamily="18" charset="0"/>
            </a:endParaRPr>
          </a:p>
        </p:txBody>
      </p:sp>
      <p:pic>
        <p:nvPicPr>
          <p:cNvPr id="7"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55" y="74930"/>
            <a:ext cx="1812290" cy="92075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2201545" y="191135"/>
            <a:ext cx="9196705" cy="583565"/>
          </a:xfrm>
          <a:prstGeom prst="rect">
            <a:avLst/>
          </a:prstGeom>
          <a:noFill/>
        </p:spPr>
        <p:txBody>
          <a:bodyPr wrap="square" rtlCol="0">
            <a:spAutoFit/>
          </a:bodyPr>
          <a:lstStyle/>
          <a:p>
            <a:r>
              <a:rPr lang="en-IN" sz="3200" b="1" dirty="0">
                <a:latin typeface="Times New Roman" panose="02020603050405020304" pitchFamily="18" charset="0"/>
                <a:cs typeface="Times New Roman" panose="02020603050405020304" pitchFamily="18" charset="0"/>
              </a:rPr>
              <a:t>Provider Model and Revenue Cycle Management</a:t>
            </a:r>
            <a:endParaRPr lang="en-IN" sz="32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960328" y="1020914"/>
            <a:ext cx="9438198" cy="5671185"/>
          </a:xfrm>
          <a:prstGeom prst="rect">
            <a:avLst/>
          </a:prstGeom>
          <a:noFill/>
        </p:spPr>
        <p:txBody>
          <a:bodyPr wrap="square" rtlCol="0">
            <a:spAutoFit/>
          </a:bodyPr>
          <a:lstStyle/>
          <a:p>
            <a:pPr>
              <a:lnSpc>
                <a:spcPct val="107000"/>
              </a:lnSpc>
              <a:spcAft>
                <a:spcPts val="800"/>
              </a:spcAft>
            </a:pPr>
            <a:r>
              <a:rPr lang="en-IN" sz="1600" kern="100" dirty="0">
                <a:effectLst/>
                <a:latin typeface="Times New Roman" panose="02020603050405020304" pitchFamily="18" charset="0"/>
                <a:ea typeface="Calibri" panose="020F0502020204030204" pitchFamily="34" charset="0"/>
                <a:cs typeface="Mangal" panose="02040503050203030202" pitchFamily="18" charset="0"/>
              </a:rPr>
              <a:t>Revenue cycle management is the system that is implemented in the health facility to track the revenue status against the service provided to the patient. It is a complex system that starts with the patient appointment to the eligibility if the patient falls under the covered benefits, receiving the care, discharge transfer and final payment. It is the integral part of the provider model of healthcare that accumulate the data at various stages about the revenue that has be to be generated against the health service rendered by the provider or facility. With the introduction of the coding system (ICD-10) the cycle has become more efficient and productive(5).</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600" kern="100" dirty="0">
                <a:effectLst/>
                <a:latin typeface="Times New Roman" panose="02020603050405020304" pitchFamily="18" charset="0"/>
                <a:ea typeface="Calibri" panose="020F0502020204030204" pitchFamily="34" charset="0"/>
                <a:cs typeface="Mangal" panose="02040503050203030202" pitchFamily="18" charset="0"/>
              </a:rPr>
              <a:t>The lifecycle of a RCM are as follows: -</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buFont typeface="+mj-lt"/>
              <a:buAutoNum type="arabicPeriod"/>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Registration of the patient</a:t>
            </a:r>
            <a:r>
              <a:rPr lang="en-IN" sz="1600" kern="100" dirty="0">
                <a:effectLst/>
                <a:latin typeface="Times New Roman" panose="02020603050405020304" pitchFamily="18" charset="0"/>
                <a:ea typeface="Calibri" panose="020F0502020204030204" pitchFamily="34" charset="0"/>
                <a:cs typeface="Mangal" panose="02040503050203030202" pitchFamily="18" charset="0"/>
              </a:rPr>
              <a:t> that deals to register patient to the facility and collecting the information about the insurance</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buFont typeface="+mj-lt"/>
              <a:buAutoNum type="arabicPeriod"/>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Pre-authorization</a:t>
            </a:r>
            <a:r>
              <a:rPr lang="en-IN" sz="1600" kern="100" dirty="0">
                <a:effectLst/>
                <a:latin typeface="Times New Roman" panose="02020603050405020304" pitchFamily="18" charset="0"/>
                <a:ea typeface="Calibri" panose="020F0502020204030204" pitchFamily="34" charset="0"/>
                <a:cs typeface="Mangal" panose="02040503050203030202" pitchFamily="18" charset="0"/>
              </a:rPr>
              <a:t> refers to the approval by the payer towards certain services</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buFont typeface="+mj-lt"/>
              <a:buAutoNum type="arabicPeriod"/>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Coding</a:t>
            </a:r>
            <a:r>
              <a:rPr lang="en-IN" sz="1600" kern="100" dirty="0">
                <a:effectLst/>
                <a:latin typeface="Times New Roman" panose="02020603050405020304" pitchFamily="18" charset="0"/>
                <a:ea typeface="Calibri" panose="020F0502020204030204" pitchFamily="34" charset="0"/>
                <a:cs typeface="Mangal" panose="02040503050203030202" pitchFamily="18" charset="0"/>
              </a:rPr>
              <a:t> refers to the assignment of special alphanumeric character against the disease and procedures rendered to the patients</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buFont typeface="+mj-lt"/>
              <a:buAutoNum type="arabicPeriod"/>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Chargeables</a:t>
            </a:r>
            <a:r>
              <a:rPr lang="en-IN" sz="1600" kern="100" dirty="0">
                <a:effectLst/>
                <a:latin typeface="Times New Roman" panose="02020603050405020304" pitchFamily="18" charset="0"/>
                <a:ea typeface="Calibri" panose="020F0502020204030204" pitchFamily="34" charset="0"/>
                <a:cs typeface="Mangal" panose="02040503050203030202" pitchFamily="18" charset="0"/>
              </a:rPr>
              <a:t> means that all the bills will be finally captured against the services codes</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buFont typeface="+mj-lt"/>
              <a:buAutoNum type="arabicPeriod"/>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Submission</a:t>
            </a:r>
            <a:r>
              <a:rPr lang="en-IN" sz="1600" kern="100" dirty="0">
                <a:effectLst/>
                <a:latin typeface="Times New Roman" panose="02020603050405020304" pitchFamily="18" charset="0"/>
                <a:ea typeface="Calibri" panose="020F0502020204030204" pitchFamily="34" charset="0"/>
                <a:cs typeface="Mangal" panose="02040503050203030202" pitchFamily="18" charset="0"/>
              </a:rPr>
              <a:t> means that the coded services are sent in a documented for called </a:t>
            </a:r>
            <a:r>
              <a:rPr lang="en-IN" sz="1600" kern="100" dirty="0" err="1">
                <a:effectLst/>
                <a:latin typeface="Times New Roman" panose="02020603050405020304" pitchFamily="18" charset="0"/>
                <a:ea typeface="Calibri" panose="020F0502020204030204" pitchFamily="34" charset="0"/>
                <a:cs typeface="Mangal" panose="02040503050203030202" pitchFamily="18" charset="0"/>
              </a:rPr>
              <a:t>clims</a:t>
            </a:r>
            <a:r>
              <a:rPr lang="en-IN" sz="1600" kern="100" dirty="0">
                <a:effectLst/>
                <a:latin typeface="Times New Roman" panose="02020603050405020304" pitchFamily="18" charset="0"/>
                <a:ea typeface="Calibri" panose="020F0502020204030204" pitchFamily="34" charset="0"/>
                <a:cs typeface="Mangal" panose="02040503050203030202" pitchFamily="18" charset="0"/>
              </a:rPr>
              <a:t> to the payer in electronic or paper format </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buFont typeface="+mj-lt"/>
              <a:buAutoNum type="arabicPeriod"/>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Account receivable Management (AR)</a:t>
            </a:r>
            <a:r>
              <a:rPr lang="en-IN" sz="1600" kern="100" dirty="0">
                <a:effectLst/>
                <a:latin typeface="Times New Roman" panose="02020603050405020304" pitchFamily="18" charset="0"/>
                <a:ea typeface="Calibri" panose="020F0502020204030204" pitchFamily="34" charset="0"/>
                <a:cs typeface="Mangal" panose="02040503050203030202" pitchFamily="18" charset="0"/>
              </a:rPr>
              <a:t> these referred to as the process of managing the payment and taking follow-ups on the outstanding balance from the payers and patients</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spcAft>
                <a:spcPts val="800"/>
              </a:spcAft>
              <a:buFont typeface="+mj-lt"/>
              <a:buAutoNum type="arabicPeriod"/>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Denial Management:</a:t>
            </a:r>
            <a:r>
              <a:rPr lang="en-IN" sz="1600" kern="100" dirty="0">
                <a:effectLst/>
                <a:latin typeface="Times New Roman" panose="02020603050405020304" pitchFamily="18" charset="0"/>
                <a:ea typeface="Calibri" panose="020F0502020204030204" pitchFamily="34" charset="0"/>
                <a:cs typeface="Mangal" panose="02040503050203030202" pitchFamily="18" charset="0"/>
              </a:rPr>
              <a:t> involves the management of the denied claims due to error like duplication, non-approvals or coding issues that are manages(6).</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pic>
        <p:nvPicPr>
          <p:cNvPr id="7" name="Content Placeholder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5255" y="191135"/>
            <a:ext cx="1631950" cy="829310"/>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986" y="1927774"/>
            <a:ext cx="4063117" cy="461665"/>
          </a:xfrm>
          <a:prstGeom prst="rect">
            <a:avLst/>
          </a:prstGeom>
          <a:noFill/>
        </p:spPr>
        <p:txBody>
          <a:bodyPr wrap="square" rtlCol="0">
            <a:spAutoFit/>
          </a:bodyPr>
          <a:lstStyle/>
          <a:p>
            <a:r>
              <a:rPr lang="en-IN" sz="2400" b="1" dirty="0" err="1">
                <a:latin typeface="Times New Roman" panose="02020603050405020304" pitchFamily="18" charset="0"/>
                <a:cs typeface="Times New Roman" panose="02020603050405020304" pitchFamily="18" charset="0"/>
              </a:rPr>
              <a:t>Thumbay</a:t>
            </a:r>
            <a:r>
              <a:rPr lang="en-IN" sz="2400" b="1" dirty="0">
                <a:latin typeface="Times New Roman" panose="02020603050405020304" pitchFamily="18" charset="0"/>
                <a:cs typeface="Times New Roman" panose="02020603050405020304" pitchFamily="18" charset="0"/>
              </a:rPr>
              <a:t> Healthcare Group</a:t>
            </a:r>
            <a:endParaRPr lang="en-IN" sz="24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1"/>
          <a:srcRect l="21478" t="1336" r="11191" b="-843"/>
          <a:stretch>
            <a:fillRect/>
          </a:stretch>
        </p:blipFill>
        <p:spPr>
          <a:xfrm>
            <a:off x="3959721" y="713352"/>
            <a:ext cx="8126234" cy="3753016"/>
          </a:xfrm>
          <a:prstGeom prst="rect">
            <a:avLst/>
          </a:prstGeom>
        </p:spPr>
      </p:pic>
      <p:pic>
        <p:nvPicPr>
          <p:cNvPr id="6" name="Picture 5"/>
          <p:cNvPicPr>
            <a:picLocks noChangeAspect="1"/>
          </p:cNvPicPr>
          <p:nvPr/>
        </p:nvPicPr>
        <p:blipFill>
          <a:blip r:embed="rId2"/>
          <a:stretch>
            <a:fillRect/>
          </a:stretch>
        </p:blipFill>
        <p:spPr>
          <a:xfrm>
            <a:off x="3959665" y="4466562"/>
            <a:ext cx="4111981" cy="2301902"/>
          </a:xfrm>
          <a:prstGeom prst="rect">
            <a:avLst/>
          </a:prstGeom>
        </p:spPr>
      </p:pic>
      <p:pic>
        <p:nvPicPr>
          <p:cNvPr id="8" name="Picture 7"/>
          <p:cNvPicPr>
            <a:picLocks noChangeAspect="1"/>
          </p:cNvPicPr>
          <p:nvPr/>
        </p:nvPicPr>
        <p:blipFill>
          <a:blip r:embed="rId3"/>
          <a:stretch>
            <a:fillRect/>
          </a:stretch>
        </p:blipFill>
        <p:spPr>
          <a:xfrm>
            <a:off x="8070376" y="4466563"/>
            <a:ext cx="4015579" cy="2301902"/>
          </a:xfrm>
          <a:prstGeom prst="rect">
            <a:avLst/>
          </a:prstGeom>
        </p:spPr>
      </p:pic>
      <p:sp>
        <p:nvSpPr>
          <p:cNvPr id="9" name="TextBox 8"/>
          <p:cNvSpPr txBox="1"/>
          <p:nvPr/>
        </p:nvSpPr>
        <p:spPr>
          <a:xfrm>
            <a:off x="302150" y="3124936"/>
            <a:ext cx="3657600" cy="2861310"/>
          </a:xfrm>
          <a:prstGeom prst="rect">
            <a:avLst/>
          </a:prstGeom>
          <a:noFill/>
        </p:spPr>
        <p:txBody>
          <a:bodyPr wrap="square" rtlCol="0">
            <a:spAutoFit/>
          </a:bodyPr>
          <a:lstStyle/>
          <a:p>
            <a:r>
              <a:rPr lang="en-IN" sz="1800" kern="100" dirty="0" err="1">
                <a:effectLst/>
                <a:latin typeface="Times New Roman" panose="02020603050405020304" pitchFamily="18" charset="0"/>
                <a:ea typeface="Calibri" panose="020F0502020204030204" pitchFamily="34" charset="0"/>
                <a:cs typeface="Times New Roman" panose="02020603050405020304" pitchFamily="18" charset="0"/>
              </a:rPr>
              <a:t>Thumbay</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group with chain of three tertiary care health facilities along with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6 operational clinics</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alt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1</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 day care centre</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altLang="en-IN" sz="18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GB" alt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1</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 Dental Hospital</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GB" altLang="en-IN" sz="1800" kern="100" dirty="0">
                <a:effectLst/>
                <a:latin typeface="Times New Roman" panose="02020603050405020304" pitchFamily="18" charset="0"/>
                <a:ea typeface="Calibri" panose="020F0502020204030204" pitchFamily="34" charset="0"/>
                <a:cs typeface="Times New Roman" panose="02020603050405020304" pitchFamily="18" charset="0"/>
              </a:rPr>
              <a:t>1</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Physiotherapy and rehabilitative hospita</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l spread across all the seven emirates catering the workforce from 20 nationalities rendering the healthcare and medical education(7). </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pic>
        <p:nvPicPr>
          <p:cNvPr id="7" name="Content Placeholder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255" y="191135"/>
            <a:ext cx="1595120" cy="810895"/>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4786685" y="1213726"/>
            <a:ext cx="2226365" cy="523220"/>
          </a:xfrm>
          <a:prstGeom prst="rect">
            <a:avLst/>
          </a:prstGeom>
          <a:noFill/>
        </p:spPr>
        <p:txBody>
          <a:bodyPr wrap="square" rtlCol="0">
            <a:spAutoFit/>
          </a:bodyPr>
          <a:lstStyle/>
          <a:p>
            <a:r>
              <a:rPr lang="en-IN" sz="2800" b="1" dirty="0">
                <a:latin typeface="Times New Roman" panose="02020603050405020304" pitchFamily="18" charset="0"/>
                <a:cs typeface="Times New Roman" panose="02020603050405020304" pitchFamily="18" charset="0"/>
              </a:rPr>
              <a:t>Objectives</a:t>
            </a:r>
            <a:endParaRPr lang="en-IN" sz="28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717481" y="2449001"/>
            <a:ext cx="8523798" cy="3476625"/>
          </a:xfrm>
          <a:prstGeom prst="rect">
            <a:avLst/>
          </a:prstGeom>
          <a:noFill/>
        </p:spPr>
        <p:txBody>
          <a:bodyPr wrap="square" rtlCol="0">
            <a:spAutoFit/>
          </a:bodyPr>
          <a:lstStyle/>
          <a:p>
            <a:r>
              <a:rPr lang="en-IN" sz="2000" b="1" dirty="0">
                <a:effectLst/>
                <a:latin typeface="Times New Roman" panose="02020603050405020304" pitchFamily="18" charset="0"/>
                <a:ea typeface="Times New Roman" panose="02020603050405020304" pitchFamily="18" charset="0"/>
              </a:rPr>
              <a:t>Primary Objective:</a:t>
            </a:r>
            <a:r>
              <a:rPr lang="en-IN" sz="2000" dirty="0">
                <a:effectLst/>
                <a:latin typeface="Times New Roman" panose="02020603050405020304" pitchFamily="18" charset="0"/>
                <a:ea typeface="Times New Roman" panose="02020603050405020304" pitchFamily="18" charset="0"/>
              </a:rPr>
              <a:t> </a:t>
            </a:r>
            <a:endParaRPr lang="en-IN" sz="2000" dirty="0">
              <a:effectLst/>
              <a:latin typeface="Times New Roman" panose="02020603050405020304" pitchFamily="18" charset="0"/>
              <a:ea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rPr>
              <a:t>The assessment of the denials of health claims rendered against the health services provided to all the facilities for the active payers empanelled with the Organization.</a:t>
            </a:r>
            <a:endParaRPr lang="en-IN" sz="2000" dirty="0">
              <a:effectLst/>
              <a:latin typeface="Times New Roman" panose="02020603050405020304" pitchFamily="18" charset="0"/>
              <a:ea typeface="Times New Roman" panose="02020603050405020304" pitchFamily="18" charset="0"/>
            </a:endParaRPr>
          </a:p>
          <a:p>
            <a:endParaRPr lang="en-IN" sz="2000" dirty="0">
              <a:effectLst/>
              <a:latin typeface="Times New Roman" panose="02020603050405020304" pitchFamily="18" charset="0"/>
              <a:ea typeface="Times New Roman" panose="02020603050405020304" pitchFamily="18" charset="0"/>
            </a:endParaRPr>
          </a:p>
          <a:p>
            <a:r>
              <a:rPr lang="en-IN" sz="2000" b="1" dirty="0">
                <a:effectLst/>
                <a:latin typeface="Times New Roman" panose="02020603050405020304" pitchFamily="18" charset="0"/>
                <a:ea typeface="Times New Roman" panose="02020603050405020304" pitchFamily="18" charset="0"/>
              </a:rPr>
              <a:t>Secondary Objective:</a:t>
            </a:r>
            <a:endParaRPr lang="en-IN" sz="2000" b="1"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IN" sz="2000" dirty="0">
                <a:effectLst/>
                <a:latin typeface="Times New Roman" panose="02020603050405020304" pitchFamily="18" charset="0"/>
                <a:ea typeface="Times New Roman" panose="02020603050405020304" pitchFamily="18" charset="0"/>
              </a:rPr>
              <a:t>Assessment of the frequency of the type of denial codes for the health claims rendered against the services in the most rejected payer.</a:t>
            </a:r>
            <a:endParaRPr lang="en-IN" sz="20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IN" sz="2000" dirty="0">
                <a:effectLst/>
                <a:latin typeface="Times New Roman" panose="02020603050405020304" pitchFamily="18" charset="0"/>
                <a:ea typeface="Times New Roman" panose="02020603050405020304" pitchFamily="18" charset="0"/>
              </a:rPr>
              <a:t>Categorization of the types denials that are </a:t>
            </a:r>
            <a:r>
              <a:rPr lang="en-IN" sz="2000" dirty="0">
                <a:latin typeface="Times New Roman" panose="02020603050405020304" pitchFamily="18" charset="0"/>
                <a:ea typeface="Times New Roman" panose="02020603050405020304" pitchFamily="18" charset="0"/>
              </a:rPr>
              <a:t>OP</a:t>
            </a:r>
            <a:r>
              <a:rPr lang="en-IN" sz="2000" dirty="0">
                <a:effectLst/>
                <a:latin typeface="Times New Roman" panose="02020603050405020304" pitchFamily="18" charset="0"/>
                <a:ea typeface="Times New Roman" panose="02020603050405020304" pitchFamily="18" charset="0"/>
              </a:rPr>
              <a:t> or IP rejected against the health claims for the most rejected payer.</a:t>
            </a:r>
            <a:endParaRPr lang="en-IN" sz="20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endParaRPr lang="en-GB" altLang="en-IN" sz="2000" dirty="0">
              <a:effectLst/>
              <a:latin typeface="Times New Roman" panose="02020603050405020304" pitchFamily="18" charset="0"/>
              <a:ea typeface="Times New Roman" panose="02020603050405020304" pitchFamily="18" charset="0"/>
            </a:endParaRPr>
          </a:p>
        </p:txBody>
      </p:sp>
      <p:pic>
        <p:nvPicPr>
          <p:cNvPr id="7" name="Content Placeholder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5255" y="191135"/>
            <a:ext cx="1640840" cy="833755"/>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845310" y="393700"/>
            <a:ext cx="8854440" cy="5868670"/>
          </a:xfrm>
          <a:prstGeom prst="rect">
            <a:avLst/>
          </a:prstGeom>
          <a:noFill/>
        </p:spPr>
        <p:txBody>
          <a:bodyPr wrap="square">
            <a:spAutoFit/>
          </a:bodyPr>
          <a:lstStyle/>
          <a:p>
            <a:pPr marL="457200"/>
            <a:r>
              <a:rPr lang="en-IN" sz="1800" dirty="0">
                <a:effectLst/>
                <a:latin typeface="Times New Roman" panose="02020603050405020304" pitchFamily="18" charset="0"/>
                <a:ea typeface="Times New Roman" panose="02020603050405020304" pitchFamily="18" charset="0"/>
              </a:rPr>
              <a:t>                    </a:t>
            </a:r>
            <a:r>
              <a:rPr lang="en-IN" sz="2000" b="1" dirty="0">
                <a:effectLst/>
                <a:latin typeface="Times New Roman" panose="02020603050405020304" pitchFamily="18" charset="0"/>
                <a:ea typeface="Times New Roman" panose="02020603050405020304" pitchFamily="18" charset="0"/>
              </a:rPr>
              <a:t>Methodology</a:t>
            </a:r>
            <a:endParaRPr lang="en-IN" sz="2000" b="1" dirty="0">
              <a:effectLst/>
              <a:latin typeface="Times New Roman" panose="02020603050405020304" pitchFamily="18" charset="0"/>
              <a:ea typeface="Times New Roman" panose="02020603050405020304" pitchFamily="18" charset="0"/>
            </a:endParaRPr>
          </a:p>
          <a:p>
            <a:pPr marL="457200"/>
            <a:endParaRPr lang="en-IN" sz="200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Study Design</a:t>
            </a:r>
            <a:endParaRPr lang="en-IN" sz="1800" b="1"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 retrospective Cross-sectional study conducted to assess the denials of all the active empanelled payers, the frequency of various denial codes and type of rejection of claims and pathway of claim errors.</a:t>
            </a:r>
            <a:endParaRPr lang="en-IN" sz="1800" kern="100" dirty="0">
              <a:effectLst/>
              <a:latin typeface="Times New Roman" panose="02020603050405020304" pitchFamily="18" charset="0"/>
              <a:ea typeface="Calibri" panose="020F0502020204030204" pitchFamily="34" charset="0"/>
              <a:cs typeface="Mangal" panose="02040503050203030202" pitchFamily="18" charset="0"/>
            </a:endParaRPr>
          </a:p>
          <a:p>
            <a:pPr>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Study Population</a:t>
            </a:r>
            <a:endParaRPr lang="en-IN" sz="1800" b="1" kern="100" dirty="0">
              <a:effectLst/>
              <a:latin typeface="Calibri" panose="020F0502020204030204" pitchFamily="34" charset="0"/>
              <a:ea typeface="Calibri" panose="020F0502020204030204" pitchFamily="34" charset="0"/>
              <a:cs typeface="Mangal" panose="02040503050203030202" pitchFamily="18" charset="0"/>
            </a:endParaRPr>
          </a:p>
          <a:p>
            <a:pPr algn="just">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total patient population of 3 months for </a:t>
            </a:r>
            <a:r>
              <a:rPr lang="en-IN" kern="100" dirty="0">
                <a:latin typeface="Times New Roman" panose="02020603050405020304" pitchFamily="18" charset="0"/>
                <a:ea typeface="Calibri" panose="020F0502020204030204" pitchFamily="34" charset="0"/>
                <a:cs typeface="Mangal" panose="02040503050203030202" pitchFamily="18" charset="0"/>
              </a:rPr>
              <a:t>202</a:t>
            </a:r>
            <a:r>
              <a:rPr lang="en-GB" altLang="en-IN" kern="100" dirty="0">
                <a:latin typeface="Times New Roman" panose="02020603050405020304" pitchFamily="18" charset="0"/>
                <a:ea typeface="Calibri" panose="020F0502020204030204" pitchFamily="34" charset="0"/>
                <a:cs typeface="Mangal" panose="02040503050203030202" pitchFamily="18" charset="0"/>
              </a:rPr>
              <a:t>4</a:t>
            </a:r>
            <a:r>
              <a:rPr lang="en-IN" kern="100" dirty="0">
                <a:latin typeface="Times New Roman" panose="02020603050405020304" pitchFamily="18" charset="0"/>
                <a:ea typeface="Calibri" panose="020F0502020204030204" pitchFamily="34" charset="0"/>
                <a:cs typeface="Mangal" panose="02040503050203030202" pitchFamily="18" charset="0"/>
              </a:rPr>
              <a:t> was</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evaluated, these </a:t>
            </a:r>
            <a:r>
              <a:rPr lang="en-IN" kern="100" dirty="0">
                <a:latin typeface="Times New Roman" panose="02020603050405020304" pitchFamily="18" charset="0"/>
                <a:ea typeface="Calibri" panose="020F0502020204030204" pitchFamily="34" charset="0"/>
                <a:cs typeface="Mangal" panose="02040503050203030202" pitchFamily="18" charset="0"/>
              </a:rPr>
              <a:t>are</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the services provided against the monitory coverage rendered by the insurance Payer for its specific beneficiary.</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gn="just">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There no sampling rather total enumerations data is</a:t>
            </a:r>
            <a:r>
              <a:rPr lang="en-IN" kern="100" dirty="0">
                <a:latin typeface="Times New Roman" panose="02020603050405020304" pitchFamily="18" charset="0"/>
                <a:ea typeface="Calibri" panose="020F0502020204030204" pitchFamily="34" charset="0"/>
                <a:cs typeface="Mangal" panose="02040503050203030202" pitchFamily="18" charset="0"/>
              </a:rPr>
              <a:t>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captured for all the insured patient of year 2024.</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Site</a:t>
            </a:r>
            <a:endParaRPr lang="en-IN" sz="1800" b="1"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study will be done at the Head Office of RCM for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Thumbay</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Group located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Thumbay</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University Hospital Complex at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Jurf</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Ajman, UAE that caters the central team of RCM which manages the Denials of across all the facilities of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Thumbay</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group.</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endParaRPr lang="en-IN" dirty="0"/>
          </a:p>
        </p:txBody>
      </p:sp>
      <p:pic>
        <p:nvPicPr>
          <p:cNvPr id="7" name="Content Placeholder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6525" y="146685"/>
            <a:ext cx="1278890" cy="650240"/>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929170" y="1638863"/>
            <a:ext cx="9549517" cy="3874135"/>
          </a:xfrm>
          <a:prstGeom prst="rect">
            <a:avLst/>
          </a:prstGeom>
          <a:noFill/>
        </p:spPr>
        <p:txBody>
          <a:bodyPr wrap="square">
            <a:spAutoFit/>
          </a:bodyPr>
          <a:lstStyle/>
          <a:p>
            <a:pPr>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Duration of the study</a:t>
            </a:r>
            <a:endParaRPr lang="en-IN" sz="1800" b="1" kern="1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initial review of literature was started in has already started the study took place from 15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th</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May to 15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th</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June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Inclusion Criteria</a:t>
            </a:r>
            <a:endParaRPr lang="en-IN" sz="1800" b="1" kern="1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All the active payers </a:t>
            </a:r>
            <a:r>
              <a:rPr lang="en-IN" kern="100" dirty="0">
                <a:latin typeface="Times New Roman" panose="02020603050405020304" pitchFamily="18" charset="0"/>
                <a:ea typeface="Calibri" panose="020F0502020204030204" pitchFamily="34" charset="0"/>
                <a:cs typeface="Mangal" panose="02040503050203030202" pitchFamily="18" charset="0"/>
              </a:rPr>
              <a:t>are</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included in the study that are empanelled.</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Rejection from all the tertiary care, clinics and daycare centre.</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Only </a:t>
            </a:r>
            <a:r>
              <a:rPr lang="en-IN" kern="100" dirty="0">
                <a:latin typeface="Times New Roman" panose="02020603050405020304" pitchFamily="18" charset="0"/>
                <a:ea typeface="Calibri" panose="020F0502020204030204" pitchFamily="34" charset="0"/>
                <a:cs typeface="Mangal" panose="02040503050203030202" pitchFamily="18" charset="0"/>
              </a:rPr>
              <a:t>three month</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data is included in the study.</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Data of the health Insured patients are included.</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Exclusion Criteria</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nSpc>
                <a:spcPct val="107000"/>
              </a:lnSpc>
              <a:spcAft>
                <a:spcPts val="800"/>
              </a:spcAft>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Travel health insurance and medical tourism patient are excluded from the study</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7" name="Content Placeholder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5255" y="191135"/>
            <a:ext cx="1646555" cy="836930"/>
          </a:xfrm>
          <a:prstGeom prst="rect">
            <a:avLst/>
          </a:prstGeom>
          <a:no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017767" y="1584780"/>
            <a:ext cx="9835763" cy="3155351"/>
          </a:xfrm>
          <a:prstGeom prst="rect">
            <a:avLst/>
          </a:prstGeom>
          <a:noFill/>
        </p:spPr>
        <p:txBody>
          <a:bodyPr wrap="square">
            <a:spAutoFit/>
          </a:bodyPr>
          <a:lstStyle/>
          <a:p>
            <a:pPr>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Data Collection Method</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Secondary system generated data be collected through the HIMS of facility in the form of rejection report in an encrypted excel. Direct observation, record review and interview will be taken from the executives at all level for the data triangulation and understanding the barriers and enablers for a smooth claim processing.</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data will be collected in English language.</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Data Collection Tool</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data collected will be in the form of excel tool named rejection report which will have various indicators that are: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7" name="Content Placeholder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5255" y="191135"/>
            <a:ext cx="1816735" cy="922655"/>
          </a:xfrm>
          <a:prstGeom prst="rect">
            <a:avLst/>
          </a:prstGeom>
          <a:noFill/>
          <a:ln w="9525">
            <a:noFill/>
          </a:ln>
        </p:spPr>
      </p:pic>
    </p:spTree>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TM10001114[[fn=Gallery]]</Template>
  <TotalTime>0</TotalTime>
  <Words>17728</Words>
  <Application>WPS Presentation</Application>
  <PresentationFormat>Widescreen</PresentationFormat>
  <Paragraphs>220</Paragraphs>
  <Slides>25</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25</vt:i4>
      </vt:variant>
    </vt:vector>
  </HeadingPairs>
  <TitlesOfParts>
    <vt:vector size="36" baseType="lpstr">
      <vt:lpstr>Arial</vt:lpstr>
      <vt:lpstr>SimSun</vt:lpstr>
      <vt:lpstr>Wingdings</vt:lpstr>
      <vt:lpstr>Times New Roman</vt:lpstr>
      <vt:lpstr>Calibri</vt:lpstr>
      <vt:lpstr>Mangal</vt:lpstr>
      <vt:lpstr>Segoe Print</vt:lpstr>
      <vt:lpstr>Gill Sans MT</vt:lpstr>
      <vt:lpstr>Microsoft YaHei</vt:lpstr>
      <vt:lpstr>Arial Unicode MS</vt:lpstr>
      <vt:lpstr>Gallery</vt:lpstr>
      <vt:lpstr>Assessment of Denial management: Thumbay University Hospital , United Arab Emirates </vt:lpstr>
      <vt:lpstr>MENTOR APPROVAL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RESULTS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Conclusion  </vt:lpstr>
      <vt:lpstr>  </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Denial management: Provider Model of one of the Health Facility chains in United Arab Emirates</dc:title>
  <dc:creator>Nehadur Rahman</dc:creator>
  <cp:lastModifiedBy>Divakar Parihar</cp:lastModifiedBy>
  <cp:revision>46</cp:revision>
  <dcterms:created xsi:type="dcterms:W3CDTF">2024-05-09T05:36:00Z</dcterms:created>
  <dcterms:modified xsi:type="dcterms:W3CDTF">2024-07-31T09:09:20Z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B47C7A271E5B4FEBBBD388E3B6D6B07B_12</vt:lpwstr>
  </property>
  <property fmtid="{D5CDD505-2E9C-101B-9397-08002B2CF9AE}" pid="3" name="KSOProductBuildVer">
    <vt:lpwstr>2057-12.2.0.17545</vt:lpwstr>
  </property>
</Properties>
</file>